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drawings/drawing1.xml" ContentType="application/vnd.openxmlformats-officedocument.drawingml.chartshapes+xml"/>
  <Override PartName="/ppt/slides/slide1.xml" ContentType="application/vnd.openxmlformats-officedocument.presentationml.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11.xml" ContentType="application/vnd.openxmlformats-officedocument.presentationml.notesSlide+xml"/>
  <Override PartName="/ppt/notesSlides/notesSlide27.xml" ContentType="application/vnd.openxmlformats-officedocument.presentationml.notesSlide+xml"/>
  <Override PartName="/ppt/notesSlides/notesSlide10.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6.xml" ContentType="application/vnd.openxmlformats-officedocument.presentationml.notesSlide+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7"/>
  </p:notesMasterIdLst>
  <p:handoutMasterIdLst>
    <p:handoutMasterId r:id="rId58"/>
  </p:handoutMasterIdLst>
  <p:sldIdLst>
    <p:sldId id="732" r:id="rId2"/>
    <p:sldId id="357" r:id="rId3"/>
    <p:sldId id="459" r:id="rId4"/>
    <p:sldId id="735" r:id="rId5"/>
    <p:sldId id="645" r:id="rId6"/>
    <p:sldId id="642" r:id="rId7"/>
    <p:sldId id="637" r:id="rId8"/>
    <p:sldId id="646" r:id="rId9"/>
    <p:sldId id="638" r:id="rId10"/>
    <p:sldId id="648" r:id="rId11"/>
    <p:sldId id="649" r:id="rId12"/>
    <p:sldId id="734" r:id="rId13"/>
    <p:sldId id="458" r:id="rId14"/>
    <p:sldId id="421" r:id="rId15"/>
    <p:sldId id="418" r:id="rId16"/>
    <p:sldId id="419" r:id="rId17"/>
    <p:sldId id="420" r:id="rId18"/>
    <p:sldId id="465" r:id="rId19"/>
    <p:sldId id="457" r:id="rId20"/>
    <p:sldId id="651" r:id="rId21"/>
    <p:sldId id="436" r:id="rId22"/>
    <p:sldId id="438" r:id="rId23"/>
    <p:sldId id="416" r:id="rId24"/>
    <p:sldId id="428" r:id="rId25"/>
    <p:sldId id="652" r:id="rId26"/>
    <p:sldId id="657" r:id="rId27"/>
    <p:sldId id="658" r:id="rId28"/>
    <p:sldId id="424" r:id="rId29"/>
    <p:sldId id="423" r:id="rId30"/>
    <p:sldId id="437" r:id="rId31"/>
    <p:sldId id="441" r:id="rId32"/>
    <p:sldId id="442" r:id="rId33"/>
    <p:sldId id="644" r:id="rId34"/>
    <p:sldId id="468" r:id="rId35"/>
    <p:sldId id="653" r:id="rId36"/>
    <p:sldId id="636" r:id="rId37"/>
    <p:sldId id="456" r:id="rId38"/>
    <p:sldId id="655" r:id="rId39"/>
    <p:sldId id="650" r:id="rId40"/>
    <p:sldId id="654" r:id="rId41"/>
    <p:sldId id="656" r:id="rId42"/>
    <p:sldId id="733" r:id="rId43"/>
    <p:sldId id="455" r:id="rId44"/>
    <p:sldId id="431" r:id="rId45"/>
    <p:sldId id="462" r:id="rId46"/>
    <p:sldId id="461" r:id="rId47"/>
    <p:sldId id="432" r:id="rId48"/>
    <p:sldId id="643" r:id="rId49"/>
    <p:sldId id="660" r:id="rId50"/>
    <p:sldId id="659" r:id="rId51"/>
    <p:sldId id="439" r:id="rId52"/>
    <p:sldId id="451" r:id="rId53"/>
    <p:sldId id="453" r:id="rId54"/>
    <p:sldId id="454" r:id="rId55"/>
    <p:sldId id="415" r:id="rId56"/>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722D"/>
    <a:srgbClr val="AB3BBC"/>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185" autoAdjust="0"/>
    <p:restoredTop sz="90367" autoAdjust="0"/>
  </p:normalViewPr>
  <p:slideViewPr>
    <p:cSldViewPr>
      <p:cViewPr varScale="1">
        <p:scale>
          <a:sx n="102" d="100"/>
          <a:sy n="102" d="100"/>
        </p:scale>
        <p:origin x="1208" y="168"/>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65"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Users/tom/Documents/csperf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tom/Library/Application%20Support/Microsoft/csperf%20networks%202024.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Sheet2!$B$2</c:f>
              <c:strCache>
                <c:ptCount val="1"/>
                <c:pt idx="0">
                  <c:v>records/sec</c:v>
                </c:pt>
              </c:strCache>
            </c:strRef>
          </c:tx>
          <c:spPr>
            <a:solidFill>
              <a:schemeClr val="accent1"/>
            </a:solidFill>
            <a:ln>
              <a:noFill/>
            </a:ln>
            <a:effectLst/>
          </c:spPr>
          <c:invertIfNegative val="0"/>
          <c:cat>
            <c:strRef>
              <c:f>Sheet2!$A$3:$A$8</c:f>
              <c:strCache>
                <c:ptCount val="6"/>
                <c:pt idx="0">
                  <c:v>shared memory</c:v>
                </c:pt>
                <c:pt idx="1">
                  <c:v>localhost 0.078</c:v>
                </c:pt>
                <c:pt idx="2">
                  <c:v>virtual 0.283</c:v>
                </c:pt>
                <c:pt idx="3">
                  <c:v>wired 1.124</c:v>
                </c:pt>
                <c:pt idx="4">
                  <c:v>wifi 4.467</c:v>
                </c:pt>
                <c:pt idx="5">
                  <c:v>cloud 19.151</c:v>
                </c:pt>
              </c:strCache>
            </c:strRef>
          </c:cat>
          <c:val>
            <c:numRef>
              <c:f>Sheet2!$B$3:$B$8</c:f>
              <c:numCache>
                <c:formatCode>#,##0</c:formatCode>
                <c:ptCount val="6"/>
                <c:pt idx="0">
                  <c:v>272439.02439024393</c:v>
                </c:pt>
                <c:pt idx="1">
                  <c:v>88580.491673275174</c:v>
                </c:pt>
                <c:pt idx="2">
                  <c:v>78551.336146272864</c:v>
                </c:pt>
                <c:pt idx="3">
                  <c:v>61952</c:v>
                </c:pt>
                <c:pt idx="4">
                  <c:v>11722.111449260152</c:v>
                </c:pt>
                <c:pt idx="5">
                  <c:v>2579.9150036954916</c:v>
                </c:pt>
              </c:numCache>
            </c:numRef>
          </c:val>
          <c:extLst>
            <c:ext xmlns:c16="http://schemas.microsoft.com/office/drawing/2014/chart" uri="{C3380CC4-5D6E-409C-BE32-E72D297353CC}">
              <c16:uniqueId val="{00000000-4557-C84D-A2DD-D76F7734B209}"/>
            </c:ext>
          </c:extLst>
        </c:ser>
        <c:dLbls>
          <c:showLegendKey val="0"/>
          <c:showVal val="0"/>
          <c:showCatName val="0"/>
          <c:showSerName val="0"/>
          <c:showPercent val="0"/>
          <c:showBubbleSize val="0"/>
        </c:dLbls>
        <c:gapWidth val="219"/>
        <c:overlap val="-27"/>
        <c:axId val="2063487231"/>
        <c:axId val="2063454815"/>
      </c:barChart>
      <c:catAx>
        <c:axId val="2063487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63454815"/>
        <c:crosses val="autoZero"/>
        <c:auto val="1"/>
        <c:lblAlgn val="ctr"/>
        <c:lblOffset val="100"/>
        <c:noMultiLvlLbl val="0"/>
      </c:catAx>
      <c:valAx>
        <c:axId val="206345481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34872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234142607174102"/>
          <c:y val="0.19486111111111112"/>
          <c:w val="0.84596062992125987"/>
          <c:h val="0.67003098571011954"/>
        </c:manualLayout>
      </c:layout>
      <c:barChart>
        <c:barDir val="col"/>
        <c:grouping val="clustered"/>
        <c:varyColors val="0"/>
        <c:ser>
          <c:idx val="0"/>
          <c:order val="0"/>
          <c:tx>
            <c:strRef>
              <c:f>Sheet2!$B$27</c:f>
              <c:strCache>
                <c:ptCount val="1"/>
                <c:pt idx="0">
                  <c:v>records/sec</c:v>
                </c:pt>
              </c:strCache>
            </c:strRef>
          </c:tx>
          <c:spPr>
            <a:solidFill>
              <a:schemeClr val="accent1"/>
            </a:solidFill>
            <a:ln>
              <a:noFill/>
            </a:ln>
            <a:effectLst/>
          </c:spPr>
          <c:invertIfNegative val="0"/>
          <c:cat>
            <c:strRef>
              <c:f>Sheet2!$A$28:$A$33</c:f>
              <c:strCache>
                <c:ptCount val="6"/>
                <c:pt idx="0">
                  <c:v>shared memory</c:v>
                </c:pt>
                <c:pt idx="1">
                  <c:v>localhost 0.026</c:v>
                </c:pt>
                <c:pt idx="2">
                  <c:v>virtual 0.283</c:v>
                </c:pt>
                <c:pt idx="3">
                  <c:v>wired 1.124</c:v>
                </c:pt>
                <c:pt idx="4">
                  <c:v>wifi 4.467</c:v>
                </c:pt>
                <c:pt idx="5">
                  <c:v>cloud 19.151</c:v>
                </c:pt>
              </c:strCache>
            </c:strRef>
          </c:cat>
          <c:val>
            <c:numRef>
              <c:f>Sheet2!$B$28:$B$33</c:f>
              <c:numCache>
                <c:formatCode>#,##0</c:formatCode>
                <c:ptCount val="6"/>
                <c:pt idx="0">
                  <c:v>272480</c:v>
                </c:pt>
                <c:pt idx="1">
                  <c:v>18863</c:v>
                </c:pt>
                <c:pt idx="2">
                  <c:v>2600</c:v>
                </c:pt>
                <c:pt idx="3">
                  <c:v>1000</c:v>
                </c:pt>
                <c:pt idx="4">
                  <c:v>220</c:v>
                </c:pt>
                <c:pt idx="5">
                  <c:v>50</c:v>
                </c:pt>
              </c:numCache>
            </c:numRef>
          </c:val>
          <c:extLst>
            <c:ext xmlns:c16="http://schemas.microsoft.com/office/drawing/2014/chart" uri="{C3380CC4-5D6E-409C-BE32-E72D297353CC}">
              <c16:uniqueId val="{00000000-53A3-D14F-8A9D-2262D13809E7}"/>
            </c:ext>
          </c:extLst>
        </c:ser>
        <c:dLbls>
          <c:showLegendKey val="0"/>
          <c:showVal val="0"/>
          <c:showCatName val="0"/>
          <c:showSerName val="0"/>
          <c:showPercent val="0"/>
          <c:showBubbleSize val="0"/>
        </c:dLbls>
        <c:gapWidth val="219"/>
        <c:overlap val="-27"/>
        <c:axId val="83972368"/>
        <c:axId val="83974080"/>
      </c:barChart>
      <c:catAx>
        <c:axId val="8397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974080"/>
        <c:crosses val="autoZero"/>
        <c:auto val="1"/>
        <c:lblAlgn val="ctr"/>
        <c:lblOffset val="100"/>
        <c:noMultiLvlLbl val="0"/>
      </c:catAx>
      <c:valAx>
        <c:axId val="83974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9723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0.35065</cdr:x>
      <cdr:y>0.2739</cdr:y>
    </cdr:from>
    <cdr:to>
      <cdr:x>0.37013</cdr:x>
      <cdr:y>0.81265</cdr:y>
    </cdr:to>
    <cdr:sp macro="" textlink="">
      <cdr:nvSpPr>
        <cdr:cNvPr id="2" name="Right Brace 1">
          <a:extLst xmlns:a="http://schemas.openxmlformats.org/drawingml/2006/main">
            <a:ext uri="{FF2B5EF4-FFF2-40B4-BE49-F238E27FC236}">
              <a16:creationId xmlns:a16="http://schemas.microsoft.com/office/drawing/2014/main" id="{D02722BD-2E5B-83EF-355B-38C8F811B024}"/>
            </a:ext>
          </a:extLst>
        </cdr:cNvPr>
        <cdr:cNvSpPr/>
      </cdr:nvSpPr>
      <cdr:spPr>
        <a:xfrm xmlns:a="http://schemas.openxmlformats.org/drawingml/2006/main">
          <a:off x="4114800" y="1239644"/>
          <a:ext cx="228600" cy="2438400"/>
        </a:xfrm>
        <a:prstGeom xmlns:a="http://schemas.openxmlformats.org/drawingml/2006/main" prst="rightBrace">
          <a:avLst/>
        </a:prstGeom>
        <a:ln xmlns:a="http://schemas.openxmlformats.org/drawingml/2006/main" w="25400"/>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US" dirty="0"/>
        </a:p>
      </cdr:txBody>
    </cdr:sp>
  </cdr:relSizeAnchor>
  <cdr:relSizeAnchor xmlns:cdr="http://schemas.openxmlformats.org/drawingml/2006/chartDrawing">
    <cdr:from>
      <cdr:x>0.37013</cdr:x>
      <cdr:y>0.50657</cdr:y>
    </cdr:from>
    <cdr:to>
      <cdr:x>0.44156</cdr:x>
      <cdr:y>0.58817</cdr:y>
    </cdr:to>
    <cdr:sp macro="" textlink="">
      <cdr:nvSpPr>
        <cdr:cNvPr id="3" name="TextBox 13">
          <a:extLst xmlns:a="http://schemas.openxmlformats.org/drawingml/2006/main">
            <a:ext uri="{FF2B5EF4-FFF2-40B4-BE49-F238E27FC236}">
              <a16:creationId xmlns:a16="http://schemas.microsoft.com/office/drawing/2014/main" id="{66A1C6C6-E172-47A0-3395-E7E51D326BE1}"/>
            </a:ext>
          </a:extLst>
        </cdr:cNvPr>
        <cdr:cNvSpPr txBox="1"/>
      </cdr:nvSpPr>
      <cdr:spPr>
        <a:xfrm xmlns:a="http://schemas.openxmlformats.org/drawingml/2006/main">
          <a:off x="4343400" y="2292718"/>
          <a:ext cx="83820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solidFill>
                <a:srgbClr val="FF0000"/>
              </a:solidFill>
            </a:rPr>
            <a:t>15x</a:t>
          </a:r>
        </a:p>
      </cdr:txBody>
    </cdr:sp>
  </cdr:relSizeAnchor>
  <cdr:relSizeAnchor xmlns:cdr="http://schemas.openxmlformats.org/drawingml/2006/chartDrawing">
    <cdr:from>
      <cdr:x>0.48701</cdr:x>
      <cdr:y>0.26938</cdr:y>
    </cdr:from>
    <cdr:to>
      <cdr:x>0.50974</cdr:x>
      <cdr:y>0.85865</cdr:y>
    </cdr:to>
    <cdr:sp macro="" textlink="">
      <cdr:nvSpPr>
        <cdr:cNvPr id="4" name="Right Brace 3">
          <a:extLst xmlns:a="http://schemas.openxmlformats.org/drawingml/2006/main">
            <a:ext uri="{FF2B5EF4-FFF2-40B4-BE49-F238E27FC236}">
              <a16:creationId xmlns:a16="http://schemas.microsoft.com/office/drawing/2014/main" id="{D02722BD-2E5B-83EF-355B-38C8F811B024}"/>
            </a:ext>
          </a:extLst>
        </cdr:cNvPr>
        <cdr:cNvSpPr/>
      </cdr:nvSpPr>
      <cdr:spPr>
        <a:xfrm xmlns:a="http://schemas.openxmlformats.org/drawingml/2006/main">
          <a:off x="5715000" y="1219200"/>
          <a:ext cx="266700" cy="2667000"/>
        </a:xfrm>
        <a:prstGeom xmlns:a="http://schemas.openxmlformats.org/drawingml/2006/main" prst="rightBrace">
          <a:avLst/>
        </a:prstGeom>
        <a:ln xmlns:a="http://schemas.openxmlformats.org/drawingml/2006/main" w="25400"/>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US" dirty="0"/>
        </a:p>
      </cdr:txBody>
    </cdr:sp>
  </cdr:relSizeAnchor>
  <cdr:relSizeAnchor xmlns:cdr="http://schemas.openxmlformats.org/drawingml/2006/chartDrawing">
    <cdr:from>
      <cdr:x>0.50649</cdr:x>
      <cdr:y>0.52192</cdr:y>
    </cdr:from>
    <cdr:to>
      <cdr:x>0.58766</cdr:x>
      <cdr:y>0.60353</cdr:y>
    </cdr:to>
    <cdr:sp macro="" textlink="">
      <cdr:nvSpPr>
        <cdr:cNvPr id="5" name="TextBox 13">
          <a:extLst xmlns:a="http://schemas.openxmlformats.org/drawingml/2006/main">
            <a:ext uri="{FF2B5EF4-FFF2-40B4-BE49-F238E27FC236}">
              <a16:creationId xmlns:a16="http://schemas.microsoft.com/office/drawing/2014/main" id="{66A1C6C6-E172-47A0-3395-E7E51D326BE1}"/>
            </a:ext>
          </a:extLst>
        </cdr:cNvPr>
        <cdr:cNvSpPr txBox="1"/>
      </cdr:nvSpPr>
      <cdr:spPr>
        <a:xfrm xmlns:a="http://schemas.openxmlformats.org/drawingml/2006/main">
          <a:off x="5943600" y="2362200"/>
          <a:ext cx="95250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solidFill>
                <a:srgbClr val="FF0000"/>
              </a:solidFill>
            </a:rPr>
            <a:t>100x</a:t>
          </a:r>
        </a:p>
      </cdr:txBody>
    </cdr:sp>
  </cdr:relSizeAnchor>
  <cdr:relSizeAnchor xmlns:cdr="http://schemas.openxmlformats.org/drawingml/2006/chartDrawing">
    <cdr:from>
      <cdr:x>0.62987</cdr:x>
      <cdr:y>0.26815</cdr:y>
    </cdr:from>
    <cdr:to>
      <cdr:x>0.64935</cdr:x>
      <cdr:y>0.85865</cdr:y>
    </cdr:to>
    <cdr:sp macro="" textlink="">
      <cdr:nvSpPr>
        <cdr:cNvPr id="6" name="Right Brace 5">
          <a:extLst xmlns:a="http://schemas.openxmlformats.org/drawingml/2006/main">
            <a:ext uri="{FF2B5EF4-FFF2-40B4-BE49-F238E27FC236}">
              <a16:creationId xmlns:a16="http://schemas.microsoft.com/office/drawing/2014/main" id="{D02722BD-2E5B-83EF-355B-38C8F811B024}"/>
            </a:ext>
          </a:extLst>
        </cdr:cNvPr>
        <cdr:cNvSpPr/>
      </cdr:nvSpPr>
      <cdr:spPr>
        <a:xfrm xmlns:a="http://schemas.openxmlformats.org/drawingml/2006/main">
          <a:off x="7391400" y="1213624"/>
          <a:ext cx="228600" cy="2672576"/>
        </a:xfrm>
        <a:prstGeom xmlns:a="http://schemas.openxmlformats.org/drawingml/2006/main" prst="rightBrace">
          <a:avLst/>
        </a:prstGeom>
        <a:ln xmlns:a="http://schemas.openxmlformats.org/drawingml/2006/main" w="25400"/>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US" dirty="0"/>
        </a:p>
      </cdr:txBody>
    </cdr:sp>
  </cdr:relSizeAnchor>
  <cdr:relSizeAnchor xmlns:cdr="http://schemas.openxmlformats.org/drawingml/2006/chartDrawing">
    <cdr:from>
      <cdr:x>0.65584</cdr:x>
      <cdr:y>0.52192</cdr:y>
    </cdr:from>
    <cdr:to>
      <cdr:x>0.73377</cdr:x>
      <cdr:y>0.60353</cdr:y>
    </cdr:to>
    <cdr:sp macro="" textlink="">
      <cdr:nvSpPr>
        <cdr:cNvPr id="7" name="TextBox 13">
          <a:extLst xmlns:a="http://schemas.openxmlformats.org/drawingml/2006/main">
            <a:ext uri="{FF2B5EF4-FFF2-40B4-BE49-F238E27FC236}">
              <a16:creationId xmlns:a16="http://schemas.microsoft.com/office/drawing/2014/main" id="{66A1C6C6-E172-47A0-3395-E7E51D326BE1}"/>
            </a:ext>
          </a:extLst>
        </cdr:cNvPr>
        <cdr:cNvSpPr txBox="1"/>
      </cdr:nvSpPr>
      <cdr:spPr>
        <a:xfrm xmlns:a="http://schemas.openxmlformats.org/drawingml/2006/main">
          <a:off x="7696200" y="2362200"/>
          <a:ext cx="91440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solidFill>
                <a:schemeClr val="accent6"/>
              </a:solidFill>
            </a:rPr>
            <a:t>275x</a:t>
          </a:r>
        </a:p>
      </cdr:txBody>
    </cdr:sp>
  </cdr:relSizeAnchor>
  <cdr:relSizeAnchor xmlns:cdr="http://schemas.openxmlformats.org/drawingml/2006/chartDrawing">
    <cdr:from>
      <cdr:x>0.77273</cdr:x>
      <cdr:y>0.26938</cdr:y>
    </cdr:from>
    <cdr:to>
      <cdr:x>0.79221</cdr:x>
      <cdr:y>0.85865</cdr:y>
    </cdr:to>
    <cdr:sp macro="" textlink="">
      <cdr:nvSpPr>
        <cdr:cNvPr id="8" name="Right Brace 7">
          <a:extLst xmlns:a="http://schemas.openxmlformats.org/drawingml/2006/main">
            <a:ext uri="{FF2B5EF4-FFF2-40B4-BE49-F238E27FC236}">
              <a16:creationId xmlns:a16="http://schemas.microsoft.com/office/drawing/2014/main" id="{D02722BD-2E5B-83EF-355B-38C8F811B024}"/>
            </a:ext>
          </a:extLst>
        </cdr:cNvPr>
        <cdr:cNvSpPr/>
      </cdr:nvSpPr>
      <cdr:spPr>
        <a:xfrm xmlns:a="http://schemas.openxmlformats.org/drawingml/2006/main">
          <a:off x="9067800" y="1219200"/>
          <a:ext cx="228600" cy="2667000"/>
        </a:xfrm>
        <a:prstGeom xmlns:a="http://schemas.openxmlformats.org/drawingml/2006/main" prst="rightBrace">
          <a:avLst/>
        </a:prstGeom>
        <a:ln xmlns:a="http://schemas.openxmlformats.org/drawingml/2006/main" w="25400"/>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US" dirty="0"/>
        </a:p>
      </cdr:txBody>
    </cdr:sp>
  </cdr:relSizeAnchor>
  <cdr:relSizeAnchor xmlns:cdr="http://schemas.openxmlformats.org/drawingml/2006/chartDrawing">
    <cdr:from>
      <cdr:x>0.7987</cdr:x>
      <cdr:y>0.52192</cdr:y>
    </cdr:from>
    <cdr:to>
      <cdr:x>0.87013</cdr:x>
      <cdr:y>0.60353</cdr:y>
    </cdr:to>
    <cdr:sp macro="" textlink="">
      <cdr:nvSpPr>
        <cdr:cNvPr id="9" name="TextBox 13">
          <a:extLst xmlns:a="http://schemas.openxmlformats.org/drawingml/2006/main">
            <a:ext uri="{FF2B5EF4-FFF2-40B4-BE49-F238E27FC236}">
              <a16:creationId xmlns:a16="http://schemas.microsoft.com/office/drawing/2014/main" id="{66A1C6C6-E172-47A0-3395-E7E51D326BE1}"/>
            </a:ext>
          </a:extLst>
        </cdr:cNvPr>
        <cdr:cNvSpPr txBox="1"/>
      </cdr:nvSpPr>
      <cdr:spPr>
        <a:xfrm xmlns:a="http://schemas.openxmlformats.org/drawingml/2006/main">
          <a:off x="9372600" y="2362200"/>
          <a:ext cx="83820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solidFill>
                <a:schemeClr val="accent6"/>
              </a:solidFill>
            </a:rPr>
            <a:t>1200x</a:t>
          </a:r>
        </a:p>
      </cdr:txBody>
    </cdr:sp>
  </cdr:relSizeAnchor>
  <cdr:relSizeAnchor xmlns:cdr="http://schemas.openxmlformats.org/drawingml/2006/chartDrawing">
    <cdr:from>
      <cdr:x>0.90584</cdr:x>
      <cdr:y>0.26938</cdr:y>
    </cdr:from>
    <cdr:to>
      <cdr:x>0.92208</cdr:x>
      <cdr:y>0.85865</cdr:y>
    </cdr:to>
    <cdr:sp macro="" textlink="">
      <cdr:nvSpPr>
        <cdr:cNvPr id="10" name="Right Brace 9">
          <a:extLst xmlns:a="http://schemas.openxmlformats.org/drawingml/2006/main">
            <a:ext uri="{FF2B5EF4-FFF2-40B4-BE49-F238E27FC236}">
              <a16:creationId xmlns:a16="http://schemas.microsoft.com/office/drawing/2014/main" id="{D02722BD-2E5B-83EF-355B-38C8F811B024}"/>
            </a:ext>
          </a:extLst>
        </cdr:cNvPr>
        <cdr:cNvSpPr/>
      </cdr:nvSpPr>
      <cdr:spPr>
        <a:xfrm xmlns:a="http://schemas.openxmlformats.org/drawingml/2006/main">
          <a:off x="10629900" y="1219200"/>
          <a:ext cx="190500" cy="2667000"/>
        </a:xfrm>
        <a:prstGeom xmlns:a="http://schemas.openxmlformats.org/drawingml/2006/main" prst="rightBrace">
          <a:avLst/>
        </a:prstGeom>
        <a:ln xmlns:a="http://schemas.openxmlformats.org/drawingml/2006/main" w="25400"/>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US" dirty="0"/>
        </a:p>
      </cdr:txBody>
    </cdr:sp>
  </cdr:relSizeAnchor>
  <cdr:relSizeAnchor xmlns:cdr="http://schemas.openxmlformats.org/drawingml/2006/chartDrawing">
    <cdr:from>
      <cdr:x>0.92857</cdr:x>
      <cdr:y>0.52192</cdr:y>
    </cdr:from>
    <cdr:to>
      <cdr:x>0.99351</cdr:x>
      <cdr:y>0.60353</cdr:y>
    </cdr:to>
    <cdr:sp macro="" textlink="">
      <cdr:nvSpPr>
        <cdr:cNvPr id="11" name="TextBox 13">
          <a:extLst xmlns:a="http://schemas.openxmlformats.org/drawingml/2006/main">
            <a:ext uri="{FF2B5EF4-FFF2-40B4-BE49-F238E27FC236}">
              <a16:creationId xmlns:a16="http://schemas.microsoft.com/office/drawing/2014/main" id="{66A1C6C6-E172-47A0-3395-E7E51D326BE1}"/>
            </a:ext>
          </a:extLst>
        </cdr:cNvPr>
        <cdr:cNvSpPr txBox="1"/>
      </cdr:nvSpPr>
      <cdr:spPr>
        <a:xfrm xmlns:a="http://schemas.openxmlformats.org/drawingml/2006/main">
          <a:off x="10896600" y="2362200"/>
          <a:ext cx="76200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solidFill>
                <a:srgbClr val="FF0000"/>
              </a:solidFill>
            </a:rPr>
            <a:t>5500x</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2849E7B9-D898-43B0-B4B2-69EC92E90E43}" type="datetimeFigureOut">
              <a:rPr lang="en-US" smtClean="0"/>
              <a:pPr/>
              <a:t>10/9/24</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682017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68BFFF94-97B2-48EC-911E-527AD01EF67A}" type="datetimeFigureOut">
              <a:rPr lang="en-US" smtClean="0"/>
              <a:pPr/>
              <a:t>10/9/24</a:t>
            </a:fld>
            <a:endParaRPr lang="en-US" dirty="0"/>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2806662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ugchallenge.org/schedule-2024-pragu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DCE2EF"/>
                </a:solidFill>
                <a:effectLst/>
                <a:latin typeface="Arial" panose="020B0604020202020204" pitchFamily="34" charset="0"/>
                <a:hlinkClick r:id="rId3"/>
              </a:rPr>
              <a:t>Time And How To Get Rid Of it -- Revisited</a:t>
            </a:r>
            <a:endParaRPr lang="en-US" b="1" i="0" dirty="0">
              <a:solidFill>
                <a:srgbClr val="DCE2EF"/>
              </a:solidFill>
              <a:effectLst/>
              <a:latin typeface="Arial" panose="020B0604020202020204" pitchFamily="34" charset="0"/>
            </a:endParaRPr>
          </a:p>
          <a:p>
            <a:pPr algn="l">
              <a:buFont typeface="Arial" panose="020B0604020202020204" pitchFamily="34" charset="0"/>
              <a:buChar char="•"/>
            </a:pPr>
            <a:r>
              <a:rPr lang="en-US" b="1" i="0" u="none" strike="noStrike" dirty="0">
                <a:solidFill>
                  <a:srgbClr val="FFFFFF"/>
                </a:solidFill>
                <a:effectLst/>
                <a:latin typeface="Arial" panose="020B0604020202020204" pitchFamily="34" charset="0"/>
                <a:hlinkClick r:id="rId3"/>
              </a:rPr>
              <a:t>Gus Björklund</a:t>
            </a:r>
            <a:endParaRPr lang="en-US" b="1" i="0" dirty="0">
              <a:solidFill>
                <a:srgbClr val="FFFFFF"/>
              </a:solidFill>
              <a:effectLst/>
              <a:latin typeface="Arial" panose="020B0604020202020204" pitchFamily="34" charset="0"/>
            </a:endParaRPr>
          </a:p>
          <a:p>
            <a:endParaRPr lang="en-US" dirty="0"/>
          </a:p>
          <a:p>
            <a:r>
              <a:rPr lang="en-US" dirty="0"/>
              <a:t>11:45 (just missed it)</a:t>
            </a:r>
          </a:p>
        </p:txBody>
      </p:sp>
      <p:sp>
        <p:nvSpPr>
          <p:cNvPr id="4" name="Slide Number Placeholder 3"/>
          <p:cNvSpPr>
            <a:spLocks noGrp="1"/>
          </p:cNvSpPr>
          <p:nvPr>
            <p:ph type="sldNum" sz="quarter" idx="5"/>
          </p:nvPr>
        </p:nvSpPr>
        <p:spPr/>
        <p:txBody>
          <a:bodyPr/>
          <a:lstStyle/>
          <a:p>
            <a:fld id="{0246C732-F687-4D21-B311-47CCDE8F8EA1}" type="slidenum">
              <a:rPr lang="en-US" smtClean="0"/>
              <a:pPr/>
              <a:t>5</a:t>
            </a:fld>
            <a:endParaRPr lang="en-US" dirty="0"/>
          </a:p>
        </p:txBody>
      </p:sp>
    </p:spTree>
    <p:extLst>
      <p:ext uri="{BB962C8B-B14F-4D97-AF65-F5344CB8AC3E}">
        <p14:creationId xmlns:p14="http://schemas.microsoft.com/office/powerpoint/2010/main" val="757457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 client/server test… ping time 33ms, FIND NO-LOCK dropped to 33 rec/sec, test suite didn’t finish running and was killed after 18 hours</a:t>
            </a:r>
          </a:p>
          <a:p>
            <a:endParaRPr lang="en-US" dirty="0"/>
          </a:p>
          <a:p>
            <a:r>
              <a:rPr lang="en-US" dirty="0"/>
              <a:t>10,000 FIND NO-LOCK scenario localhost = 0.2 seconds, WAN = 306 seconds = OUCH!</a:t>
            </a:r>
          </a:p>
        </p:txBody>
      </p:sp>
      <p:sp>
        <p:nvSpPr>
          <p:cNvPr id="4" name="Slide Number Placeholder 3"/>
          <p:cNvSpPr>
            <a:spLocks noGrp="1"/>
          </p:cNvSpPr>
          <p:nvPr>
            <p:ph type="sldNum" sz="quarter" idx="5"/>
          </p:nvPr>
        </p:nvSpPr>
        <p:spPr/>
        <p:txBody>
          <a:bodyPr/>
          <a:lstStyle/>
          <a:p>
            <a:fld id="{0246C732-F687-4D21-B311-47CCDE8F8EA1}" type="slidenum">
              <a:rPr lang="en-US" smtClean="0"/>
              <a:pPr/>
              <a:t>7</a:t>
            </a:fld>
            <a:endParaRPr lang="en-US" dirty="0"/>
          </a:p>
        </p:txBody>
      </p:sp>
    </p:spTree>
    <p:extLst>
      <p:ext uri="{BB962C8B-B14F-4D97-AF65-F5344CB8AC3E}">
        <p14:creationId xmlns:p14="http://schemas.microsoft.com/office/powerpoint/2010/main" val="1044581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 client/server test… ping time 33ms, FIND NO-LOCK dropped to 33 rec/sec, test suite didn’t finish running and was killed after 18 hours</a:t>
            </a:r>
          </a:p>
          <a:p>
            <a:endParaRPr lang="en-US" dirty="0"/>
          </a:p>
          <a:p>
            <a:r>
              <a:rPr lang="en-US" dirty="0"/>
              <a:t>10,000 FIND NO-LOCK scenario localhost = 0.2 seconds, WAN = 306 seconds = OUCH!</a:t>
            </a:r>
          </a:p>
        </p:txBody>
      </p:sp>
      <p:sp>
        <p:nvSpPr>
          <p:cNvPr id="4" name="Slide Number Placeholder 3"/>
          <p:cNvSpPr>
            <a:spLocks noGrp="1"/>
          </p:cNvSpPr>
          <p:nvPr>
            <p:ph type="sldNum" sz="quarter" idx="5"/>
          </p:nvPr>
        </p:nvSpPr>
        <p:spPr/>
        <p:txBody>
          <a:bodyPr/>
          <a:lstStyle/>
          <a:p>
            <a:fld id="{0246C732-F687-4D21-B311-47CCDE8F8EA1}" type="slidenum">
              <a:rPr lang="en-US" smtClean="0"/>
              <a:pPr/>
              <a:t>8</a:t>
            </a:fld>
            <a:endParaRPr lang="en-US" dirty="0"/>
          </a:p>
        </p:txBody>
      </p:sp>
    </p:spTree>
    <p:extLst>
      <p:ext uri="{BB962C8B-B14F-4D97-AF65-F5344CB8AC3E}">
        <p14:creationId xmlns:p14="http://schemas.microsoft.com/office/powerpoint/2010/main" val="1437537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Shared memory is obviously much, much faster…</a:t>
            </a:r>
          </a:p>
          <a:p>
            <a:endParaRPr lang="en-US" dirty="0"/>
          </a:p>
          <a:p>
            <a:r>
              <a:rPr lang="en-US" dirty="0"/>
              <a:t>For reference:</a:t>
            </a:r>
          </a:p>
          <a:p>
            <a:r>
              <a:rPr lang="en-US" dirty="0"/>
              <a:t>-Mm 8192</a:t>
            </a:r>
          </a:p>
          <a:p>
            <a:r>
              <a:rPr lang="en-US" dirty="0"/>
              <a:t>-</a:t>
            </a:r>
            <a:r>
              <a:rPr lang="en-US" dirty="0" err="1"/>
              <a:t>prefetchDelay</a:t>
            </a:r>
            <a:endParaRPr lang="en-US" dirty="0"/>
          </a:p>
          <a:p>
            <a:r>
              <a:rPr lang="en-US" dirty="0"/>
              <a:t>-</a:t>
            </a:r>
            <a:r>
              <a:rPr lang="en-US" dirty="0" err="1"/>
              <a:t>prefetchFactor</a:t>
            </a:r>
            <a:r>
              <a:rPr lang="en-US" dirty="0"/>
              <a:t> 100</a:t>
            </a:r>
          </a:p>
          <a:p>
            <a:r>
              <a:rPr lang="en-US" dirty="0"/>
              <a:t>-</a:t>
            </a:r>
            <a:r>
              <a:rPr lang="en-US" dirty="0" err="1"/>
              <a:t>prefetchNumRecs</a:t>
            </a:r>
            <a:r>
              <a:rPr lang="en-US" dirty="0"/>
              <a:t> 4000</a:t>
            </a:r>
          </a:p>
          <a:p>
            <a:r>
              <a:rPr lang="en-US" dirty="0"/>
              <a:t>-</a:t>
            </a:r>
            <a:r>
              <a:rPr lang="en-US" dirty="0" err="1"/>
              <a:t>prefetchPriority</a:t>
            </a:r>
            <a:r>
              <a:rPr lang="en-US" dirty="0"/>
              <a:t> 100</a:t>
            </a:r>
          </a:p>
          <a:p>
            <a:r>
              <a:rPr lang="en-US" dirty="0"/>
              <a:t>-</a:t>
            </a:r>
            <a:r>
              <a:rPr lang="en-US" dirty="0" err="1"/>
              <a:t>Nmsgwait</a:t>
            </a:r>
            <a:r>
              <a:rPr lang="en-US" dirty="0"/>
              <a:t> 1 </a:t>
            </a:r>
          </a:p>
        </p:txBody>
      </p:sp>
      <p:sp>
        <p:nvSpPr>
          <p:cNvPr id="4" name="Slide Number Placeholder 3"/>
          <p:cNvSpPr>
            <a:spLocks noGrp="1"/>
          </p:cNvSpPr>
          <p:nvPr>
            <p:ph type="sldNum" sz="quarter" idx="5"/>
          </p:nvPr>
        </p:nvSpPr>
        <p:spPr/>
        <p:txBody>
          <a:bodyPr/>
          <a:lstStyle/>
          <a:p>
            <a:fld id="{0246C732-F687-4D21-B311-47CCDE8F8EA1}" type="slidenum">
              <a:rPr lang="en-US" smtClean="0"/>
              <a:pPr/>
              <a:t>9</a:t>
            </a:fld>
            <a:endParaRPr lang="en-US" dirty="0"/>
          </a:p>
        </p:txBody>
      </p:sp>
    </p:spTree>
    <p:extLst>
      <p:ext uri="{BB962C8B-B14F-4D97-AF65-F5344CB8AC3E}">
        <p14:creationId xmlns:p14="http://schemas.microsoft.com/office/powerpoint/2010/main" val="3899985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FFC15-CAA7-4C1A-980E-8C3D7817B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5252C6-14A7-6240-E799-72565E26C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A3A069-C2EB-783C-895D-486281D84914}"/>
              </a:ext>
            </a:extLst>
          </p:cNvPr>
          <p:cNvSpPr>
            <a:spLocks noGrp="1"/>
          </p:cNvSpPr>
          <p:nvPr>
            <p:ph type="body" idx="1"/>
          </p:nvPr>
        </p:nvSpPr>
        <p:spPr/>
        <p:txBody>
          <a:bodyPr/>
          <a:lstStyle/>
          <a:p>
            <a:r>
              <a:rPr lang="en-US" dirty="0"/>
              <a:t>Ron Burgundy, "Network"</a:t>
            </a:r>
          </a:p>
        </p:txBody>
      </p:sp>
      <p:sp>
        <p:nvSpPr>
          <p:cNvPr id="4" name="Slide Number Placeholder 3">
            <a:extLst>
              <a:ext uri="{FF2B5EF4-FFF2-40B4-BE49-F238E27FC236}">
                <a16:creationId xmlns:a16="http://schemas.microsoft.com/office/drawing/2014/main" id="{CE6F80BF-D03A-39BC-473A-335C6BDED172}"/>
              </a:ext>
            </a:extLst>
          </p:cNvPr>
          <p:cNvSpPr>
            <a:spLocks noGrp="1"/>
          </p:cNvSpPr>
          <p:nvPr>
            <p:ph type="sldNum" sz="quarter" idx="5"/>
          </p:nvPr>
        </p:nvSpPr>
        <p:spPr/>
        <p:txBody>
          <a:bodyPr/>
          <a:lstStyle/>
          <a:p>
            <a:fld id="{0246C732-F687-4D21-B311-47CCDE8F8EA1}" type="slidenum">
              <a:rPr lang="en-US" smtClean="0"/>
              <a:pPr/>
              <a:t>12</a:t>
            </a:fld>
            <a:endParaRPr lang="en-US" dirty="0"/>
          </a:p>
        </p:txBody>
      </p:sp>
    </p:spTree>
    <p:extLst>
      <p:ext uri="{BB962C8B-B14F-4D97-AF65-F5344CB8AC3E}">
        <p14:creationId xmlns:p14="http://schemas.microsoft.com/office/powerpoint/2010/main" val="3782162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14</a:t>
            </a:fld>
            <a:endParaRPr lang="en-US" dirty="0"/>
          </a:p>
        </p:txBody>
      </p:sp>
    </p:spTree>
    <p:extLst>
      <p:ext uri="{BB962C8B-B14F-4D97-AF65-F5344CB8AC3E}">
        <p14:creationId xmlns:p14="http://schemas.microsoft.com/office/powerpoint/2010/main" val="3789664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possible way to resolve ordering problem is by flipping the order of the nested FOR EACHs ;)</a:t>
            </a:r>
          </a:p>
        </p:txBody>
      </p:sp>
      <p:sp>
        <p:nvSpPr>
          <p:cNvPr id="4" name="Slide Number Placeholder 3"/>
          <p:cNvSpPr>
            <a:spLocks noGrp="1"/>
          </p:cNvSpPr>
          <p:nvPr>
            <p:ph type="sldNum" sz="quarter" idx="10"/>
          </p:nvPr>
        </p:nvSpPr>
        <p:spPr/>
        <p:txBody>
          <a:bodyPr/>
          <a:lstStyle/>
          <a:p>
            <a:fld id="{0246C732-F687-4D21-B311-47CCDE8F8EA1}" type="slidenum">
              <a:rPr lang="en-US" smtClean="0"/>
              <a:pPr/>
              <a:t>17</a:t>
            </a:fld>
            <a:endParaRPr lang="en-US" dirty="0"/>
          </a:p>
        </p:txBody>
      </p:sp>
    </p:spTree>
    <p:extLst>
      <p:ext uri="{BB962C8B-B14F-4D97-AF65-F5344CB8AC3E}">
        <p14:creationId xmlns:p14="http://schemas.microsoft.com/office/powerpoint/2010/main" val="644070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possible way to resolve ordering problem is by flipping the order of the nested FOR EACHs ;)</a:t>
            </a:r>
          </a:p>
          <a:p>
            <a:endParaRPr lang="en-US" dirty="0"/>
          </a:p>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18</a:t>
            </a:fld>
            <a:endParaRPr lang="en-US" dirty="0"/>
          </a:p>
        </p:txBody>
      </p:sp>
    </p:spTree>
    <p:extLst>
      <p:ext uri="{BB962C8B-B14F-4D97-AF65-F5344CB8AC3E}">
        <p14:creationId xmlns:p14="http://schemas.microsoft.com/office/powerpoint/2010/main" val="3188410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time” assumes 1ms per</a:t>
            </a:r>
            <a:r>
              <a:rPr lang="en-US" baseline="0" dirty="0"/>
              <a:t> message -  this is a decent approximation of uncongested LAN performance, WAN performance will be much worse</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21</a:t>
            </a:fld>
            <a:endParaRPr lang="en-US" dirty="0"/>
          </a:p>
        </p:txBody>
      </p:sp>
    </p:spTree>
    <p:extLst>
      <p:ext uri="{BB962C8B-B14F-4D97-AF65-F5344CB8AC3E}">
        <p14:creationId xmlns:p14="http://schemas.microsoft.com/office/powerpoint/2010/main" val="1187933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time” assumes 1ms per</a:t>
            </a:r>
            <a:r>
              <a:rPr lang="en-US" baseline="0" dirty="0"/>
              <a:t> message -  this is a decent approximation of uncongested LAN performance, WAN performance will be much worse</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22</a:t>
            </a:fld>
            <a:endParaRPr lang="en-US" dirty="0"/>
          </a:p>
        </p:txBody>
      </p:sp>
    </p:spTree>
    <p:extLst>
      <p:ext uri="{BB962C8B-B14F-4D97-AF65-F5344CB8AC3E}">
        <p14:creationId xmlns:p14="http://schemas.microsoft.com/office/powerpoint/2010/main" val="10408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never a good idea to let the other guy pick the battle…</a:t>
            </a:r>
          </a:p>
        </p:txBody>
      </p:sp>
      <p:sp>
        <p:nvSpPr>
          <p:cNvPr id="4" name="Slide Number Placeholder 3"/>
          <p:cNvSpPr>
            <a:spLocks noGrp="1"/>
          </p:cNvSpPr>
          <p:nvPr>
            <p:ph type="sldNum" sz="quarter" idx="5"/>
          </p:nvPr>
        </p:nvSpPr>
        <p:spPr/>
        <p:txBody>
          <a:bodyPr/>
          <a:lstStyle/>
          <a:p>
            <a:fld id="{0246C732-F687-4D21-B311-47CCDE8F8EA1}" type="slidenum">
              <a:rPr lang="en-US" smtClean="0"/>
              <a:pPr/>
              <a:t>25</a:t>
            </a:fld>
            <a:endParaRPr lang="en-US" dirty="0"/>
          </a:p>
        </p:txBody>
      </p:sp>
    </p:spTree>
    <p:extLst>
      <p:ext uri="{BB962C8B-B14F-4D97-AF65-F5344CB8AC3E}">
        <p14:creationId xmlns:p14="http://schemas.microsoft.com/office/powerpoint/2010/main" val="1861665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“supplier” is 1.5M+/sec, it is in the middle of the night but that batch job could finish a lot sooner with a little work…</a:t>
            </a:r>
          </a:p>
          <a:p>
            <a:endParaRPr lang="en-US" dirty="0"/>
          </a:p>
          <a:p>
            <a:r>
              <a:rPr lang="en-US" dirty="0"/>
              <a:t>“</a:t>
            </a:r>
            <a:r>
              <a:rPr lang="en-US" dirty="0" err="1"/>
              <a:t>cust_reb_group_x</a:t>
            </a:r>
            <a:r>
              <a:rPr lang="en-US" dirty="0"/>
              <a:t>” is the daytime troublemaker</a:t>
            </a:r>
          </a:p>
        </p:txBody>
      </p:sp>
      <p:sp>
        <p:nvSpPr>
          <p:cNvPr id="4" name="Slide Number Placeholder 3"/>
          <p:cNvSpPr>
            <a:spLocks noGrp="1"/>
          </p:cNvSpPr>
          <p:nvPr>
            <p:ph type="sldNum" sz="quarter" idx="5"/>
          </p:nvPr>
        </p:nvSpPr>
        <p:spPr/>
        <p:txBody>
          <a:bodyPr/>
          <a:lstStyle/>
          <a:p>
            <a:fld id="{0246C732-F687-4D21-B311-47CCDE8F8EA1}" type="slidenum">
              <a:rPr lang="en-US" smtClean="0"/>
              <a:pPr/>
              <a:t>26</a:t>
            </a:fld>
            <a:endParaRPr lang="en-US" dirty="0"/>
          </a:p>
        </p:txBody>
      </p:sp>
    </p:spTree>
    <p:extLst>
      <p:ext uri="{BB962C8B-B14F-4D97-AF65-F5344CB8AC3E}">
        <p14:creationId xmlns:p14="http://schemas.microsoft.com/office/powerpoint/2010/main" val="2598468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position of FIELDS() &amp; NO-LOCK</a:t>
            </a:r>
          </a:p>
        </p:txBody>
      </p:sp>
      <p:sp>
        <p:nvSpPr>
          <p:cNvPr id="4" name="Slide Number Placeholder 3"/>
          <p:cNvSpPr>
            <a:spLocks noGrp="1"/>
          </p:cNvSpPr>
          <p:nvPr>
            <p:ph type="sldNum" sz="quarter" idx="10"/>
          </p:nvPr>
        </p:nvSpPr>
        <p:spPr/>
        <p:txBody>
          <a:bodyPr/>
          <a:lstStyle/>
          <a:p>
            <a:fld id="{0246C732-F687-4D21-B311-47CCDE8F8EA1}" type="slidenum">
              <a:rPr lang="en-US" smtClean="0"/>
              <a:pPr/>
              <a:t>28</a:t>
            </a:fld>
            <a:endParaRPr lang="en-US" dirty="0"/>
          </a:p>
        </p:txBody>
      </p:sp>
    </p:spTree>
    <p:extLst>
      <p:ext uri="{BB962C8B-B14F-4D97-AF65-F5344CB8AC3E}">
        <p14:creationId xmlns:p14="http://schemas.microsoft.com/office/powerpoint/2010/main" val="558859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29</a:t>
            </a:fld>
            <a:endParaRPr lang="en-US" dirty="0"/>
          </a:p>
        </p:txBody>
      </p:sp>
    </p:spTree>
    <p:extLst>
      <p:ext uri="{BB962C8B-B14F-4D97-AF65-F5344CB8AC3E}">
        <p14:creationId xmlns:p14="http://schemas.microsoft.com/office/powerpoint/2010/main" val="1622342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tests were run using the final settings from the Message Size &amp; </a:t>
            </a:r>
            <a:r>
              <a:rPr lang="en-US" dirty="0" err="1"/>
              <a:t>Prefetch</a:t>
            </a:r>
            <a:r>
              <a:rPr lang="en-US" baseline="0" dirty="0"/>
              <a:t> slide:</a:t>
            </a:r>
          </a:p>
          <a:p>
            <a:r>
              <a:rPr lang="en-US" baseline="0" dirty="0"/>
              <a:t>-Mm 32600</a:t>
            </a:r>
          </a:p>
          <a:p>
            <a:r>
              <a:rPr lang="en-US" baseline="0" dirty="0"/>
              <a:t>-</a:t>
            </a:r>
            <a:r>
              <a:rPr lang="en-US" baseline="0" dirty="0" err="1"/>
              <a:t>prefetchDelay</a:t>
            </a:r>
            <a:endParaRPr lang="en-US" baseline="0" dirty="0"/>
          </a:p>
          <a:p>
            <a:r>
              <a:rPr lang="en-US" baseline="0" dirty="0"/>
              <a:t>-</a:t>
            </a:r>
            <a:r>
              <a:rPr lang="en-US" baseline="0" dirty="0" err="1"/>
              <a:t>prefetchFactor</a:t>
            </a:r>
            <a:r>
              <a:rPr lang="en-US" baseline="0" dirty="0"/>
              <a:t> 100</a:t>
            </a:r>
          </a:p>
          <a:p>
            <a:r>
              <a:rPr lang="en-US" baseline="0" dirty="0"/>
              <a:t>-</a:t>
            </a:r>
            <a:r>
              <a:rPr lang="en-US" baseline="0" dirty="0" err="1"/>
              <a:t>prefetchNumRecs</a:t>
            </a:r>
            <a:r>
              <a:rPr lang="en-US" baseline="0" dirty="0"/>
              <a:t> 10000</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30</a:t>
            </a:fld>
            <a:endParaRPr lang="en-US" dirty="0"/>
          </a:p>
        </p:txBody>
      </p:sp>
    </p:spTree>
    <p:extLst>
      <p:ext uri="{BB962C8B-B14F-4D97-AF65-F5344CB8AC3E}">
        <p14:creationId xmlns:p14="http://schemas.microsoft.com/office/powerpoint/2010/main" val="2604149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tests were run using the final settings from the Message Size &amp; </a:t>
            </a:r>
            <a:r>
              <a:rPr lang="en-US" dirty="0" err="1"/>
              <a:t>Prefetch</a:t>
            </a:r>
            <a:r>
              <a:rPr lang="en-US" baseline="0" dirty="0"/>
              <a:t> slide:</a:t>
            </a:r>
          </a:p>
          <a:p>
            <a:r>
              <a:rPr lang="en-US" baseline="0" dirty="0"/>
              <a:t>-Mm 32600</a:t>
            </a:r>
          </a:p>
          <a:p>
            <a:r>
              <a:rPr lang="en-US" baseline="0" dirty="0"/>
              <a:t>-</a:t>
            </a:r>
            <a:r>
              <a:rPr lang="en-US" baseline="0" dirty="0" err="1"/>
              <a:t>prefetchDelay</a:t>
            </a:r>
            <a:endParaRPr lang="en-US" baseline="0" dirty="0"/>
          </a:p>
          <a:p>
            <a:r>
              <a:rPr lang="en-US" baseline="0" dirty="0"/>
              <a:t>-</a:t>
            </a:r>
            <a:r>
              <a:rPr lang="en-US" baseline="0" dirty="0" err="1"/>
              <a:t>prefetchFactor</a:t>
            </a:r>
            <a:r>
              <a:rPr lang="en-US" baseline="0" dirty="0"/>
              <a:t> 100</a:t>
            </a:r>
          </a:p>
          <a:p>
            <a:r>
              <a:rPr lang="en-US" baseline="0" dirty="0"/>
              <a:t>-</a:t>
            </a:r>
            <a:r>
              <a:rPr lang="en-US" baseline="0" dirty="0" err="1"/>
              <a:t>prefetchNumRecs</a:t>
            </a:r>
            <a:r>
              <a:rPr lang="en-US" baseline="0" dirty="0"/>
              <a:t> 10000</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31</a:t>
            </a:fld>
            <a:endParaRPr lang="en-US" dirty="0"/>
          </a:p>
        </p:txBody>
      </p:sp>
    </p:spTree>
    <p:extLst>
      <p:ext uri="{BB962C8B-B14F-4D97-AF65-F5344CB8AC3E}">
        <p14:creationId xmlns:p14="http://schemas.microsoft.com/office/powerpoint/2010/main" val="1470453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tests were run using the final settings from the Message Size &amp; </a:t>
            </a:r>
            <a:r>
              <a:rPr lang="en-US" dirty="0" err="1"/>
              <a:t>Prefetch</a:t>
            </a:r>
            <a:r>
              <a:rPr lang="en-US" baseline="0" dirty="0"/>
              <a:t> slide:</a:t>
            </a:r>
          </a:p>
          <a:p>
            <a:r>
              <a:rPr lang="en-US" baseline="0" dirty="0"/>
              <a:t>-Mm 32600</a:t>
            </a:r>
          </a:p>
          <a:p>
            <a:r>
              <a:rPr lang="en-US" baseline="0" dirty="0"/>
              <a:t>-</a:t>
            </a:r>
            <a:r>
              <a:rPr lang="en-US" baseline="0" dirty="0" err="1"/>
              <a:t>prefetchDelay</a:t>
            </a:r>
            <a:endParaRPr lang="en-US" baseline="0" dirty="0"/>
          </a:p>
          <a:p>
            <a:r>
              <a:rPr lang="en-US" baseline="0" dirty="0"/>
              <a:t>-</a:t>
            </a:r>
            <a:r>
              <a:rPr lang="en-US" baseline="0" dirty="0" err="1"/>
              <a:t>prefetchFactor</a:t>
            </a:r>
            <a:r>
              <a:rPr lang="en-US" baseline="0" dirty="0"/>
              <a:t> 100</a:t>
            </a:r>
          </a:p>
          <a:p>
            <a:r>
              <a:rPr lang="en-US" baseline="0" dirty="0"/>
              <a:t>-</a:t>
            </a:r>
            <a:r>
              <a:rPr lang="en-US" baseline="0" dirty="0" err="1"/>
              <a:t>prefetchNumRecs</a:t>
            </a:r>
            <a:r>
              <a:rPr lang="en-US" baseline="0" dirty="0"/>
              <a:t> 10000</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32</a:t>
            </a:fld>
            <a:endParaRPr lang="en-US" dirty="0"/>
          </a:p>
        </p:txBody>
      </p:sp>
    </p:spTree>
    <p:extLst>
      <p:ext uri="{BB962C8B-B14F-4D97-AF65-F5344CB8AC3E}">
        <p14:creationId xmlns:p14="http://schemas.microsoft.com/office/powerpoint/2010/main" val="2385074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tests were run using the final settings from the Message Size &amp; </a:t>
            </a:r>
            <a:r>
              <a:rPr lang="en-US" dirty="0" err="1"/>
              <a:t>Prefetch</a:t>
            </a:r>
            <a:r>
              <a:rPr lang="en-US" baseline="0" dirty="0"/>
              <a:t> slide:</a:t>
            </a:r>
          </a:p>
          <a:p>
            <a:r>
              <a:rPr lang="en-US" baseline="0" dirty="0"/>
              <a:t>-Mm 32600</a:t>
            </a:r>
          </a:p>
          <a:p>
            <a:r>
              <a:rPr lang="en-US" baseline="0" dirty="0"/>
              <a:t>-</a:t>
            </a:r>
            <a:r>
              <a:rPr lang="en-US" baseline="0" dirty="0" err="1"/>
              <a:t>prefetchDelay</a:t>
            </a:r>
            <a:endParaRPr lang="en-US" baseline="0" dirty="0"/>
          </a:p>
          <a:p>
            <a:r>
              <a:rPr lang="en-US" baseline="0" dirty="0"/>
              <a:t>-</a:t>
            </a:r>
            <a:r>
              <a:rPr lang="en-US" baseline="0" dirty="0" err="1"/>
              <a:t>prefetchFactor</a:t>
            </a:r>
            <a:r>
              <a:rPr lang="en-US" baseline="0" dirty="0"/>
              <a:t> 100</a:t>
            </a:r>
          </a:p>
          <a:p>
            <a:r>
              <a:rPr lang="en-US" baseline="0" dirty="0"/>
              <a:t>-</a:t>
            </a:r>
            <a:r>
              <a:rPr lang="en-US" baseline="0" dirty="0" err="1"/>
              <a:t>prefetchNumRecs</a:t>
            </a:r>
            <a:r>
              <a:rPr lang="en-US" baseline="0" dirty="0"/>
              <a:t> 10000</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33</a:t>
            </a:fld>
            <a:endParaRPr lang="en-US" dirty="0"/>
          </a:p>
        </p:txBody>
      </p:sp>
    </p:spTree>
    <p:extLst>
      <p:ext uri="{BB962C8B-B14F-4D97-AF65-F5344CB8AC3E}">
        <p14:creationId xmlns:p14="http://schemas.microsoft.com/office/powerpoint/2010/main" val="2872353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tests were run using the final settings from the Message Size &amp; </a:t>
            </a:r>
            <a:r>
              <a:rPr lang="en-US" dirty="0" err="1"/>
              <a:t>Prefetch</a:t>
            </a:r>
            <a:r>
              <a:rPr lang="en-US" baseline="0" dirty="0"/>
              <a:t> slide:</a:t>
            </a:r>
          </a:p>
          <a:p>
            <a:r>
              <a:rPr lang="en-US" baseline="0" dirty="0"/>
              <a:t>-Mm 32600</a:t>
            </a:r>
          </a:p>
          <a:p>
            <a:r>
              <a:rPr lang="en-US" baseline="0" dirty="0"/>
              <a:t>-</a:t>
            </a:r>
            <a:r>
              <a:rPr lang="en-US" baseline="0" dirty="0" err="1"/>
              <a:t>prefetchDelay</a:t>
            </a:r>
            <a:endParaRPr lang="en-US" baseline="0" dirty="0"/>
          </a:p>
          <a:p>
            <a:r>
              <a:rPr lang="en-US" baseline="0" dirty="0"/>
              <a:t>-</a:t>
            </a:r>
            <a:r>
              <a:rPr lang="en-US" baseline="0" dirty="0" err="1"/>
              <a:t>prefetchFactor</a:t>
            </a:r>
            <a:r>
              <a:rPr lang="en-US" baseline="0" dirty="0"/>
              <a:t> 100</a:t>
            </a:r>
          </a:p>
          <a:p>
            <a:r>
              <a:rPr lang="en-US" baseline="0" dirty="0"/>
              <a:t>-</a:t>
            </a:r>
            <a:r>
              <a:rPr lang="en-US" baseline="0" dirty="0" err="1"/>
              <a:t>prefetchNumRecs</a:t>
            </a:r>
            <a:r>
              <a:rPr lang="en-US" baseline="0" dirty="0"/>
              <a:t> 10000</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34</a:t>
            </a:fld>
            <a:endParaRPr lang="en-US" dirty="0"/>
          </a:p>
        </p:txBody>
      </p:sp>
    </p:spTree>
    <p:extLst>
      <p:ext uri="{BB962C8B-B14F-4D97-AF65-F5344CB8AC3E}">
        <p14:creationId xmlns:p14="http://schemas.microsoft.com/office/powerpoint/2010/main" val="2215653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35</a:t>
            </a:fld>
            <a:endParaRPr lang="en-US" dirty="0"/>
          </a:p>
        </p:txBody>
      </p:sp>
    </p:spTree>
    <p:extLst>
      <p:ext uri="{BB962C8B-B14F-4D97-AF65-F5344CB8AC3E}">
        <p14:creationId xmlns:p14="http://schemas.microsoft.com/office/powerpoint/2010/main" val="3455084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Menlo" panose="020B0609030804020204" pitchFamily="49" charset="0"/>
              </a:rPr>
              <a:t>Light travels 300,000 meters in 1 millisecond. 1 millisecond is 1/1000 of a second. 300,000 meters is 300 kilometers, which is just over 186 miles.  However – that is in a vacuum, the speed of light in fiber is only 2/3rds that so 200km or 120miles. Thus the target for a 1ms ping is 100km or 60 miles away. Best case with no additional latency due to repeaters, switches, routers, network cards, firewalls, </a:t>
            </a:r>
            <a:r>
              <a:rPr lang="en-US" dirty="0" err="1">
                <a:solidFill>
                  <a:srgbClr val="000000"/>
                </a:solidFill>
                <a:effectLst/>
                <a:latin typeface="Menlo" panose="020B0609030804020204" pitchFamily="49" charset="0"/>
              </a:rPr>
              <a:t>etc</a:t>
            </a:r>
            <a:r>
              <a:rPr lang="en-US" dirty="0">
                <a:solidFill>
                  <a:srgbClr val="000000"/>
                </a:solidFill>
                <a:effectLst/>
                <a:latin typeface="Menlo" panose="020B0609030804020204" pitchFamily="49" charset="0"/>
              </a:rPr>
              <a:t>…</a:t>
            </a:r>
          </a:p>
          <a:p>
            <a:endParaRPr lang="en-US" dirty="0"/>
          </a:p>
          <a:p>
            <a:r>
              <a:rPr lang="en-US" dirty="0"/>
              <a:t>https://</a:t>
            </a:r>
            <a:r>
              <a:rPr lang="en-US" dirty="0" err="1"/>
              <a:t>stackoverflow.com</a:t>
            </a:r>
            <a:r>
              <a:rPr lang="en-US" dirty="0"/>
              <a:t>/questions/50653230/difference-between-azure-availability-sets-and-placement-groups#:~:text=Availability%20sets%20are%20used%20with,even%20across%20multiple%20availability%20zones.</a:t>
            </a:r>
          </a:p>
          <a:p>
            <a:endParaRPr lang="en-US" dirty="0"/>
          </a:p>
          <a:p>
            <a:r>
              <a:rPr lang="en-US" dirty="0"/>
              <a:t>https://</a:t>
            </a:r>
            <a:r>
              <a:rPr lang="en-US" dirty="0" err="1"/>
              <a:t>aws.amazon.com</a:t>
            </a:r>
            <a:r>
              <a:rPr lang="en-US" dirty="0"/>
              <a:t>/about-</a:t>
            </a:r>
            <a:r>
              <a:rPr lang="en-US" dirty="0" err="1"/>
              <a:t>aws</a:t>
            </a:r>
            <a:r>
              <a:rPr lang="en-US" dirty="0"/>
              <a:t>/global-infrastructure/</a:t>
            </a:r>
            <a:r>
              <a:rPr lang="en-US" dirty="0" err="1"/>
              <a:t>localzones</a:t>
            </a:r>
            <a:r>
              <a:rPr lang="en-US" dirty="0"/>
              <a:t>/</a:t>
            </a:r>
            <a:r>
              <a:rPr lang="en-US" dirty="0" err="1"/>
              <a:t>faqs</a:t>
            </a:r>
            <a:r>
              <a:rPr lang="en-US" dirty="0"/>
              <a:t>/#:~:text=Q%3A%20How%20are%20AWS%20Local,full%20array%20of%20AWS%20services.</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36</a:t>
            </a:fld>
            <a:endParaRPr lang="en-US" dirty="0"/>
          </a:p>
        </p:txBody>
      </p:sp>
    </p:spTree>
    <p:extLst>
      <p:ext uri="{BB962C8B-B14F-4D97-AF65-F5344CB8AC3E}">
        <p14:creationId xmlns:p14="http://schemas.microsoft.com/office/powerpoint/2010/main" val="376844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can do a whole hour long talk on that topic…</a:t>
            </a:r>
          </a:p>
        </p:txBody>
      </p:sp>
      <p:sp>
        <p:nvSpPr>
          <p:cNvPr id="4" name="Slide Number Placeholder 3"/>
          <p:cNvSpPr>
            <a:spLocks noGrp="1"/>
          </p:cNvSpPr>
          <p:nvPr>
            <p:ph type="sldNum" sz="quarter" idx="5"/>
          </p:nvPr>
        </p:nvSpPr>
        <p:spPr/>
        <p:txBody>
          <a:bodyPr/>
          <a:lstStyle/>
          <a:p>
            <a:fld id="{0246C732-F687-4D21-B311-47CCDE8F8EA1}" type="slidenum">
              <a:rPr lang="en-US" smtClean="0"/>
              <a:pPr/>
              <a:t>37</a:t>
            </a:fld>
            <a:endParaRPr lang="en-US" dirty="0"/>
          </a:p>
        </p:txBody>
      </p:sp>
    </p:spTree>
    <p:extLst>
      <p:ext uri="{BB962C8B-B14F-4D97-AF65-F5344CB8AC3E}">
        <p14:creationId xmlns:p14="http://schemas.microsoft.com/office/powerpoint/2010/main" val="20457797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 churns/sec = 86M / day</a:t>
            </a:r>
          </a:p>
          <a:p>
            <a:endParaRPr lang="en-US" dirty="0"/>
          </a:p>
          <a:p>
            <a:r>
              <a:rPr lang="en-US" dirty="0"/>
              <a:t>100M = Churn * </a:t>
            </a:r>
            <a:r>
              <a:rPr lang="en-US" dirty="0" err="1"/>
              <a:t>Tblsz</a:t>
            </a:r>
            <a:r>
              <a:rPr lang="en-US" dirty="0"/>
              <a:t> * 86400</a:t>
            </a:r>
          </a:p>
        </p:txBody>
      </p:sp>
      <p:sp>
        <p:nvSpPr>
          <p:cNvPr id="4" name="Slide Number Placeholder 3"/>
          <p:cNvSpPr>
            <a:spLocks noGrp="1"/>
          </p:cNvSpPr>
          <p:nvPr>
            <p:ph type="sldNum" sz="quarter" idx="5"/>
          </p:nvPr>
        </p:nvSpPr>
        <p:spPr/>
        <p:txBody>
          <a:bodyPr/>
          <a:lstStyle/>
          <a:p>
            <a:fld id="{0246C732-F687-4D21-B311-47CCDE8F8EA1}" type="slidenum">
              <a:rPr lang="en-US" smtClean="0"/>
              <a:pPr/>
              <a:t>38</a:t>
            </a:fld>
            <a:endParaRPr lang="en-US" dirty="0"/>
          </a:p>
        </p:txBody>
      </p:sp>
    </p:spTree>
    <p:extLst>
      <p:ext uri="{BB962C8B-B14F-4D97-AF65-F5344CB8AC3E}">
        <p14:creationId xmlns:p14="http://schemas.microsoft.com/office/powerpoint/2010/main" val="975751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table with ~1,000 records and churn around one…</a:t>
            </a:r>
          </a:p>
        </p:txBody>
      </p:sp>
      <p:sp>
        <p:nvSpPr>
          <p:cNvPr id="4" name="Slide Number Placeholder 3"/>
          <p:cNvSpPr>
            <a:spLocks noGrp="1"/>
          </p:cNvSpPr>
          <p:nvPr>
            <p:ph type="sldNum" sz="quarter" idx="5"/>
          </p:nvPr>
        </p:nvSpPr>
        <p:spPr/>
        <p:txBody>
          <a:bodyPr/>
          <a:lstStyle/>
          <a:p>
            <a:fld id="{0246C732-F687-4D21-B311-47CCDE8F8EA1}" type="slidenum">
              <a:rPr lang="en-US" smtClean="0"/>
              <a:pPr/>
              <a:t>39</a:t>
            </a:fld>
            <a:endParaRPr lang="en-US" dirty="0"/>
          </a:p>
        </p:txBody>
      </p:sp>
    </p:spTree>
    <p:extLst>
      <p:ext uri="{BB962C8B-B14F-4D97-AF65-F5344CB8AC3E}">
        <p14:creationId xmlns:p14="http://schemas.microsoft.com/office/powerpoint/2010/main" val="329028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 the FOR EACH building the TT is just a few messages (maybe even only one). The break-even for using the TT is thus quite low. So even if the TT doesn't last long (app server or PAS connections) it is still worthwhile.</a:t>
            </a:r>
          </a:p>
        </p:txBody>
      </p:sp>
      <p:sp>
        <p:nvSpPr>
          <p:cNvPr id="4" name="Slide Number Placeholder 3"/>
          <p:cNvSpPr>
            <a:spLocks noGrp="1"/>
          </p:cNvSpPr>
          <p:nvPr>
            <p:ph type="sldNum" sz="quarter" idx="5"/>
          </p:nvPr>
        </p:nvSpPr>
        <p:spPr/>
        <p:txBody>
          <a:bodyPr/>
          <a:lstStyle/>
          <a:p>
            <a:fld id="{0246C732-F687-4D21-B311-47CCDE8F8EA1}" type="slidenum">
              <a:rPr lang="en-US" smtClean="0"/>
              <a:pPr/>
              <a:t>40</a:t>
            </a:fld>
            <a:endParaRPr lang="en-US" dirty="0"/>
          </a:p>
        </p:txBody>
      </p:sp>
    </p:spTree>
    <p:extLst>
      <p:ext uri="{BB962C8B-B14F-4D97-AF65-F5344CB8AC3E}">
        <p14:creationId xmlns:p14="http://schemas.microsoft.com/office/powerpoint/2010/main" val="3962756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many cases “nightly restart” is good enough…</a:t>
            </a:r>
          </a:p>
        </p:txBody>
      </p:sp>
      <p:sp>
        <p:nvSpPr>
          <p:cNvPr id="4" name="Slide Number Placeholder 3"/>
          <p:cNvSpPr>
            <a:spLocks noGrp="1"/>
          </p:cNvSpPr>
          <p:nvPr>
            <p:ph type="sldNum" sz="quarter" idx="5"/>
          </p:nvPr>
        </p:nvSpPr>
        <p:spPr/>
        <p:txBody>
          <a:bodyPr/>
          <a:lstStyle/>
          <a:p>
            <a:fld id="{0246C732-F687-4D21-B311-47CCDE8F8EA1}" type="slidenum">
              <a:rPr lang="en-US" smtClean="0"/>
              <a:pPr/>
              <a:t>41</a:t>
            </a:fld>
            <a:endParaRPr lang="en-US" dirty="0"/>
          </a:p>
        </p:txBody>
      </p:sp>
    </p:spTree>
    <p:extLst>
      <p:ext uri="{BB962C8B-B14F-4D97-AF65-F5344CB8AC3E}">
        <p14:creationId xmlns:p14="http://schemas.microsoft.com/office/powerpoint/2010/main" val="16171732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tests were run using the final settings from the Message Size &amp; </a:t>
            </a:r>
            <a:r>
              <a:rPr lang="en-US" dirty="0" err="1"/>
              <a:t>Prefetch</a:t>
            </a:r>
            <a:r>
              <a:rPr lang="en-US" baseline="0" dirty="0"/>
              <a:t> slide:</a:t>
            </a:r>
          </a:p>
          <a:p>
            <a:r>
              <a:rPr lang="en-US" baseline="0" dirty="0"/>
              <a:t>-Mm 32600</a:t>
            </a:r>
          </a:p>
          <a:p>
            <a:r>
              <a:rPr lang="en-US" baseline="0" dirty="0"/>
              <a:t>-</a:t>
            </a:r>
            <a:r>
              <a:rPr lang="en-US" baseline="0" dirty="0" err="1"/>
              <a:t>prefetchDelay</a:t>
            </a:r>
            <a:endParaRPr lang="en-US" baseline="0" dirty="0"/>
          </a:p>
          <a:p>
            <a:r>
              <a:rPr lang="en-US" baseline="0" dirty="0"/>
              <a:t>-</a:t>
            </a:r>
            <a:r>
              <a:rPr lang="en-US" baseline="0" dirty="0" err="1"/>
              <a:t>prefetchFactor</a:t>
            </a:r>
            <a:r>
              <a:rPr lang="en-US" baseline="0" dirty="0"/>
              <a:t> 100</a:t>
            </a:r>
          </a:p>
          <a:p>
            <a:r>
              <a:rPr lang="en-US" baseline="0" dirty="0"/>
              <a:t>-</a:t>
            </a:r>
            <a:r>
              <a:rPr lang="en-US" baseline="0" dirty="0" err="1"/>
              <a:t>prefetchNumRecs</a:t>
            </a:r>
            <a:r>
              <a:rPr lang="en-US" baseline="0" dirty="0"/>
              <a:t> 10000</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48</a:t>
            </a:fld>
            <a:endParaRPr lang="en-US" dirty="0"/>
          </a:p>
        </p:txBody>
      </p:sp>
    </p:spTree>
    <p:extLst>
      <p:ext uri="{BB962C8B-B14F-4D97-AF65-F5344CB8AC3E}">
        <p14:creationId xmlns:p14="http://schemas.microsoft.com/office/powerpoint/2010/main" val="12990966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pugdemo.sh</a:t>
            </a:r>
            <a:r>
              <a:rPr lang="en-US" dirty="0"/>
              <a:t> runs for about 5 minutes…</a:t>
            </a:r>
          </a:p>
        </p:txBody>
      </p:sp>
      <p:sp>
        <p:nvSpPr>
          <p:cNvPr id="4" name="Slide Number Placeholder 3"/>
          <p:cNvSpPr>
            <a:spLocks noGrp="1"/>
          </p:cNvSpPr>
          <p:nvPr>
            <p:ph type="sldNum" sz="quarter" idx="5"/>
          </p:nvPr>
        </p:nvSpPr>
        <p:spPr/>
        <p:txBody>
          <a:bodyPr/>
          <a:lstStyle/>
          <a:p>
            <a:fld id="{0246C732-F687-4D21-B311-47CCDE8F8EA1}" type="slidenum">
              <a:rPr lang="en-US" smtClean="0"/>
              <a:pPr/>
              <a:t>49</a:t>
            </a:fld>
            <a:endParaRPr lang="en-US" dirty="0"/>
          </a:p>
        </p:txBody>
      </p:sp>
    </p:spTree>
    <p:extLst>
      <p:ext uri="{BB962C8B-B14F-4D97-AF65-F5344CB8AC3E}">
        <p14:creationId xmlns:p14="http://schemas.microsoft.com/office/powerpoint/2010/main" val="25203353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t>And now we have some time for questions…</a:t>
            </a:r>
          </a:p>
        </p:txBody>
      </p:sp>
      <p:sp>
        <p:nvSpPr>
          <p:cNvPr id="4" name="Slide Number Placeholder 3"/>
          <p:cNvSpPr>
            <a:spLocks noGrp="1"/>
          </p:cNvSpPr>
          <p:nvPr>
            <p:ph type="sldNum" sz="quarter" idx="5"/>
          </p:nvPr>
        </p:nvSpPr>
        <p:spPr/>
        <p:txBody>
          <a:bodyPr/>
          <a:lstStyle/>
          <a:p>
            <a:pPr>
              <a:defRPr/>
            </a:pPr>
            <a:fld id="{9122DC46-84AA-49F0-B8FB-33CFD583CB07}" type="slidenum">
              <a:rPr lang="en-US" smtClean="0"/>
              <a:pPr>
                <a:defRPr/>
              </a:pPr>
              <a:t>52</a:t>
            </a:fld>
            <a:endParaRPr lang="en-US" dirty="0"/>
          </a:p>
        </p:txBody>
      </p:sp>
    </p:spTree>
    <p:extLst>
      <p:ext uri="{BB962C8B-B14F-4D97-AF65-F5344CB8AC3E}">
        <p14:creationId xmlns:p14="http://schemas.microsoft.com/office/powerpoint/2010/main" val="55452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53</a:t>
            </a:fld>
            <a:endParaRPr lang="en-US" dirty="0"/>
          </a:p>
        </p:txBody>
      </p:sp>
    </p:spTree>
    <p:extLst>
      <p:ext uri="{BB962C8B-B14F-4D97-AF65-F5344CB8AC3E}">
        <p14:creationId xmlns:p14="http://schemas.microsoft.com/office/powerpoint/2010/main" val="1092883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1"/>
            <a:ext cx="103632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9" indent="0" algn="ctr">
              <a:buNone/>
              <a:defRPr>
                <a:solidFill>
                  <a:schemeClr val="tx1">
                    <a:tint val="75000"/>
                  </a:schemeClr>
                </a:solidFill>
              </a:defRPr>
            </a:lvl2pPr>
            <a:lvl3pPr marL="914418" indent="0" algn="ctr">
              <a:buNone/>
              <a:defRPr>
                <a:solidFill>
                  <a:schemeClr val="tx1">
                    <a:tint val="75000"/>
                  </a:schemeClr>
                </a:solidFill>
              </a:defRPr>
            </a:lvl3pPr>
            <a:lvl4pPr marL="1371627" indent="0" algn="ctr">
              <a:buNone/>
              <a:defRPr>
                <a:solidFill>
                  <a:schemeClr val="tx1">
                    <a:tint val="75000"/>
                  </a:schemeClr>
                </a:solidFill>
              </a:defRPr>
            </a:lvl4pPr>
            <a:lvl5pPr marL="1828837" indent="0" algn="ctr">
              <a:buNone/>
              <a:defRPr>
                <a:solidFill>
                  <a:schemeClr val="tx1">
                    <a:tint val="75000"/>
                  </a:schemeClr>
                </a:solidFill>
              </a:defRPr>
            </a:lvl5pPr>
            <a:lvl6pPr marL="2286046" indent="0" algn="ctr">
              <a:buNone/>
              <a:defRPr>
                <a:solidFill>
                  <a:schemeClr val="tx1">
                    <a:tint val="75000"/>
                  </a:schemeClr>
                </a:solidFill>
              </a:defRPr>
            </a:lvl6pPr>
            <a:lvl7pPr marL="2743255" indent="0" algn="ctr">
              <a:buNone/>
              <a:defRPr>
                <a:solidFill>
                  <a:schemeClr val="tx1">
                    <a:tint val="75000"/>
                  </a:schemeClr>
                </a:solidFill>
              </a:defRPr>
            </a:lvl7pPr>
            <a:lvl8pPr marL="3200464" indent="0" algn="ctr">
              <a:buNone/>
              <a:defRPr>
                <a:solidFill>
                  <a:schemeClr val="tx1">
                    <a:tint val="75000"/>
                  </a:schemeClr>
                </a:solidFill>
              </a:defRPr>
            </a:lvl8pPr>
            <a:lvl9pPr marL="3657673"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ver - ProTop" preserve="1" userDrawn="1">
  <p:cSld name="cover - ProTop">
    <p:bg>
      <p:bgPr>
        <a:solidFill>
          <a:schemeClr val="lt1"/>
        </a:solidFill>
        <a:effectLst/>
      </p:bgPr>
    </p:bg>
    <p:spTree>
      <p:nvGrpSpPr>
        <p:cNvPr id="1" name="Shape 12"/>
        <p:cNvGrpSpPr/>
        <p:nvPr/>
      </p:nvGrpSpPr>
      <p:grpSpPr>
        <a:xfrm>
          <a:off x="0" y="0"/>
          <a:ext cx="0" cy="0"/>
          <a:chOff x="0" y="0"/>
          <a:chExt cx="0" cy="0"/>
        </a:xfrm>
      </p:grpSpPr>
      <p:sp>
        <p:nvSpPr>
          <p:cNvPr id="13" name="Google Shape;13;p57"/>
          <p:cNvSpPr/>
          <p:nvPr/>
        </p:nvSpPr>
        <p:spPr>
          <a:xfrm rot="-3528224">
            <a:off x="1295852" y="-1805943"/>
            <a:ext cx="4620471" cy="8918246"/>
          </a:xfrm>
          <a:custGeom>
            <a:avLst/>
            <a:gdLst/>
            <a:ahLst/>
            <a:cxnLst/>
            <a:rect l="l" t="t" r="r" b="b"/>
            <a:pathLst>
              <a:path w="6931776" h="13377369" extrusionOk="0">
                <a:moveTo>
                  <a:pt x="4068925" y="0"/>
                </a:moveTo>
                <a:lnTo>
                  <a:pt x="6931776" y="4727824"/>
                </a:lnTo>
                <a:lnTo>
                  <a:pt x="6570996" y="5187392"/>
                </a:lnTo>
                <a:cubicBezTo>
                  <a:pt x="4992969" y="7197511"/>
                  <a:pt x="2981777" y="9759402"/>
                  <a:pt x="418517" y="13024526"/>
                </a:cubicBezTo>
                <a:lnTo>
                  <a:pt x="141521" y="13377369"/>
                </a:lnTo>
                <a:lnTo>
                  <a:pt x="0" y="13143656"/>
                </a:lnTo>
                <a:lnTo>
                  <a:pt x="0" y="2463867"/>
                </a:lnTo>
                <a:close/>
              </a:path>
            </a:pathLst>
          </a:custGeom>
          <a:gradFill>
            <a:gsLst>
              <a:gs pos="0">
                <a:srgbClr val="53A0D7"/>
              </a:gs>
              <a:gs pos="50000">
                <a:srgbClr val="44C7F4">
                  <a:alpha val="40000"/>
                </a:srgbClr>
              </a:gs>
              <a:gs pos="100000">
                <a:srgbClr val="EDF1F4">
                  <a:alpha val="40000"/>
                </a:srgbClr>
              </a:gs>
            </a:gsLst>
            <a:lin ang="5400000" scaled="0"/>
          </a:gradFill>
          <a:ln>
            <a:noFill/>
          </a:ln>
        </p:spPr>
        <p:txBody>
          <a:bodyPr spcFirstLastPara="1" wrap="square" lIns="60956" tIns="30478" rIns="60956" bIns="30478" anchor="t" anchorCtr="0">
            <a:noAutofit/>
          </a:bodyPr>
          <a:lstStyle/>
          <a:p>
            <a:pPr marL="0" marR="0" lvl="0" indent="0" algn="l" rtl="0">
              <a:lnSpc>
                <a:spcPct val="100000"/>
              </a:lnSpc>
              <a:spcBef>
                <a:spcPts val="0"/>
              </a:spcBef>
              <a:spcAft>
                <a:spcPts val="0"/>
              </a:spcAft>
              <a:buClr>
                <a:srgbClr val="000000"/>
              </a:buClr>
              <a:buSzPts val="2701"/>
              <a:buFont typeface="Arial"/>
              <a:buNone/>
            </a:pPr>
            <a:endParaRPr sz="1800" b="0" i="0" u="none" strike="noStrike" cap="none">
              <a:solidFill>
                <a:schemeClr val="dk1"/>
              </a:solidFill>
              <a:latin typeface="Poppins"/>
              <a:ea typeface="Poppins"/>
              <a:cs typeface="Poppins"/>
              <a:sym typeface="Poppins"/>
            </a:endParaRPr>
          </a:p>
        </p:txBody>
      </p:sp>
      <p:pic>
        <p:nvPicPr>
          <p:cNvPr id="14" name="Google Shape;14;p57"/>
          <p:cNvPicPr preferRelativeResize="0"/>
          <p:nvPr/>
        </p:nvPicPr>
        <p:blipFill rotWithShape="1">
          <a:blip r:embed="rId2">
            <a:alphaModFix/>
          </a:blip>
          <a:srcRect t="-9" b="-8"/>
          <a:stretch/>
        </p:blipFill>
        <p:spPr>
          <a:xfrm>
            <a:off x="5004493" y="1151822"/>
            <a:ext cx="2261677" cy="1967696"/>
          </a:xfrm>
          <a:prstGeom prst="rect">
            <a:avLst/>
          </a:prstGeom>
          <a:noFill/>
          <a:ln>
            <a:noFill/>
          </a:ln>
        </p:spPr>
      </p:pic>
      <p:sp>
        <p:nvSpPr>
          <p:cNvPr id="17" name="Google Shape;17;p57"/>
          <p:cNvSpPr txBox="1">
            <a:spLocks noGrp="1"/>
          </p:cNvSpPr>
          <p:nvPr>
            <p:ph type="body" idx="2"/>
          </p:nvPr>
        </p:nvSpPr>
        <p:spPr>
          <a:xfrm>
            <a:off x="1896137" y="3479463"/>
            <a:ext cx="8424728" cy="2327973"/>
          </a:xfrm>
          <a:prstGeom prst="rect">
            <a:avLst/>
          </a:prstGeom>
          <a:noFill/>
          <a:ln>
            <a:noFill/>
          </a:ln>
        </p:spPr>
        <p:txBody>
          <a:bodyPr spcFirstLastPara="1" wrap="square" lIns="0" tIns="0" rIns="0" bIns="0" anchor="t" anchorCtr="0">
            <a:noAutofit/>
          </a:bodyPr>
          <a:lstStyle>
            <a:lvl1pPr marL="304770" lvl="0" indent="-152385" algn="ctr">
              <a:lnSpc>
                <a:spcPct val="100000"/>
              </a:lnSpc>
              <a:spcBef>
                <a:spcPts val="0"/>
              </a:spcBef>
              <a:spcAft>
                <a:spcPts val="0"/>
              </a:spcAft>
              <a:buClr>
                <a:schemeClr val="dk2"/>
              </a:buClr>
              <a:buSzPts val="4400"/>
              <a:buFont typeface="Montserrat"/>
              <a:buNone/>
              <a:defRPr sz="2933" b="1" i="0">
                <a:solidFill>
                  <a:schemeClr val="dk2"/>
                </a:solidFill>
                <a:latin typeface="Montserrat"/>
                <a:ea typeface="Montserrat"/>
                <a:cs typeface="Montserrat"/>
                <a:sym typeface="Montserrat"/>
              </a:defRPr>
            </a:lvl1pPr>
            <a:lvl2pPr marL="609539" lvl="1" indent="-152385" algn="l">
              <a:lnSpc>
                <a:spcPct val="100000"/>
              </a:lnSpc>
              <a:spcBef>
                <a:spcPts val="496"/>
              </a:spcBef>
              <a:spcAft>
                <a:spcPts val="0"/>
              </a:spcAft>
              <a:buClr>
                <a:schemeClr val="dk1"/>
              </a:buClr>
              <a:buSzPts val="1800"/>
              <a:buNone/>
              <a:defRPr/>
            </a:lvl2pPr>
            <a:lvl3pPr marL="914309" lvl="2" indent="-152385" algn="l">
              <a:lnSpc>
                <a:spcPct val="150000"/>
              </a:lnSpc>
              <a:spcBef>
                <a:spcPts val="496"/>
              </a:spcBef>
              <a:spcAft>
                <a:spcPts val="0"/>
              </a:spcAft>
              <a:buClr>
                <a:srgbClr val="0C0C0C"/>
              </a:buClr>
              <a:buSzPts val="1800"/>
              <a:buNone/>
              <a:defRPr/>
            </a:lvl3pPr>
            <a:lvl4pPr marL="1219078" lvl="3" indent="-152385" algn="l">
              <a:lnSpc>
                <a:spcPct val="100000"/>
              </a:lnSpc>
              <a:spcBef>
                <a:spcPts val="496"/>
              </a:spcBef>
              <a:spcAft>
                <a:spcPts val="0"/>
              </a:spcAft>
              <a:buClr>
                <a:schemeClr val="dk1"/>
              </a:buClr>
              <a:buSzPts val="1800"/>
              <a:buNone/>
              <a:defRPr/>
            </a:lvl4pPr>
            <a:lvl5pPr marL="1523848" lvl="4" indent="-152385" algn="l">
              <a:lnSpc>
                <a:spcPct val="100000"/>
              </a:lnSpc>
              <a:spcBef>
                <a:spcPts val="496"/>
              </a:spcBef>
              <a:spcAft>
                <a:spcPts val="0"/>
              </a:spcAft>
              <a:buClr>
                <a:schemeClr val="dk1"/>
              </a:buClr>
              <a:buSzPts val="1800"/>
              <a:buNone/>
              <a:defRPr/>
            </a:lvl5pPr>
            <a:lvl6pPr marL="1828617" lvl="5" indent="-152385" algn="l">
              <a:lnSpc>
                <a:spcPct val="100000"/>
              </a:lnSpc>
              <a:spcBef>
                <a:spcPts val="496"/>
              </a:spcBef>
              <a:spcAft>
                <a:spcPts val="0"/>
              </a:spcAft>
              <a:buClr>
                <a:srgbClr val="3F3F3F"/>
              </a:buClr>
              <a:buSzPts val="1800"/>
              <a:buNone/>
              <a:defRPr/>
            </a:lvl6pPr>
            <a:lvl7pPr marL="2133387" lvl="6" indent="-152385" algn="l">
              <a:lnSpc>
                <a:spcPct val="100000"/>
              </a:lnSpc>
              <a:spcBef>
                <a:spcPts val="496"/>
              </a:spcBef>
              <a:spcAft>
                <a:spcPts val="0"/>
              </a:spcAft>
              <a:buClr>
                <a:schemeClr val="dk1"/>
              </a:buClr>
              <a:buSzPts val="1800"/>
              <a:buNone/>
              <a:defRPr/>
            </a:lvl7pPr>
            <a:lvl8pPr marL="2438156" lvl="7" indent="-152385" algn="l">
              <a:lnSpc>
                <a:spcPct val="90000"/>
              </a:lnSpc>
              <a:spcBef>
                <a:spcPts val="496"/>
              </a:spcBef>
              <a:spcAft>
                <a:spcPts val="0"/>
              </a:spcAft>
              <a:buClr>
                <a:srgbClr val="595959"/>
              </a:buClr>
              <a:buSzPts val="1800"/>
              <a:buNone/>
              <a:defRPr/>
            </a:lvl8pPr>
            <a:lvl9pPr marL="2742926" lvl="8" indent="-152385" algn="l">
              <a:lnSpc>
                <a:spcPct val="90000"/>
              </a:lnSpc>
              <a:spcBef>
                <a:spcPts val="496"/>
              </a:spcBef>
              <a:spcAft>
                <a:spcPts val="0"/>
              </a:spcAft>
              <a:buClr>
                <a:schemeClr val="dk1"/>
              </a:buClr>
              <a:buSzPts val="1800"/>
              <a:buNone/>
              <a:defRPr/>
            </a:lvl9pPr>
          </a:lstStyle>
          <a:p>
            <a:pPr lvl="0"/>
            <a:r>
              <a:rPr lang="en-US"/>
              <a:t>Click to edit Master text styles</a:t>
            </a:r>
          </a:p>
        </p:txBody>
      </p:sp>
      <p:sp>
        <p:nvSpPr>
          <p:cNvPr id="18" name="Google Shape;18;p57"/>
          <p:cNvSpPr txBox="1">
            <a:spLocks noGrp="1"/>
          </p:cNvSpPr>
          <p:nvPr>
            <p:ph type="body" idx="3"/>
          </p:nvPr>
        </p:nvSpPr>
        <p:spPr>
          <a:xfrm>
            <a:off x="1896138" y="5708827"/>
            <a:ext cx="8424729" cy="669961"/>
          </a:xfrm>
          <a:prstGeom prst="rect">
            <a:avLst/>
          </a:prstGeom>
          <a:noFill/>
          <a:ln>
            <a:noFill/>
          </a:ln>
        </p:spPr>
        <p:txBody>
          <a:bodyPr spcFirstLastPara="1" wrap="square" lIns="0" tIns="0" rIns="0" bIns="0" anchor="b" anchorCtr="0">
            <a:noAutofit/>
          </a:bodyPr>
          <a:lstStyle>
            <a:lvl1pPr marL="304770" lvl="0" indent="-152385" algn="ctr">
              <a:lnSpc>
                <a:spcPct val="100000"/>
              </a:lnSpc>
              <a:spcBef>
                <a:spcPts val="496"/>
              </a:spcBef>
              <a:spcAft>
                <a:spcPts val="0"/>
              </a:spcAft>
              <a:buClr>
                <a:schemeClr val="dk2"/>
              </a:buClr>
              <a:buSzPts val="1800"/>
              <a:buFont typeface="Montserrat Medium"/>
              <a:buNone/>
              <a:defRPr sz="1200" b="0" i="0">
                <a:solidFill>
                  <a:schemeClr val="dk2"/>
                </a:solidFill>
                <a:latin typeface="Montserrat Medium"/>
                <a:ea typeface="Montserrat Medium"/>
                <a:cs typeface="Montserrat Medium"/>
                <a:sym typeface="Montserrat Medium"/>
              </a:defRPr>
            </a:lvl1pPr>
            <a:lvl2pPr marL="609539" lvl="1" indent="-152385" algn="ctr">
              <a:lnSpc>
                <a:spcPct val="100000"/>
              </a:lnSpc>
              <a:spcBef>
                <a:spcPts val="496"/>
              </a:spcBef>
              <a:spcAft>
                <a:spcPts val="0"/>
              </a:spcAft>
              <a:buClr>
                <a:schemeClr val="dk1"/>
              </a:buClr>
              <a:buSzPts val="8102"/>
              <a:buFont typeface="Poppins SemiBold"/>
              <a:buNone/>
              <a:defRPr/>
            </a:lvl2pPr>
            <a:lvl3pPr marL="914309" lvl="2" indent="-152385" algn="ctr">
              <a:lnSpc>
                <a:spcPct val="150000"/>
              </a:lnSpc>
              <a:spcBef>
                <a:spcPts val="496"/>
              </a:spcBef>
              <a:spcAft>
                <a:spcPts val="0"/>
              </a:spcAft>
              <a:buClr>
                <a:srgbClr val="0C0C0C"/>
              </a:buClr>
              <a:buSzPts val="1505"/>
              <a:buFont typeface="Poppins"/>
              <a:buNone/>
              <a:defRPr/>
            </a:lvl3pPr>
            <a:lvl4pPr marL="1219078" lvl="3" indent="-152385" algn="ctr">
              <a:lnSpc>
                <a:spcPct val="150000"/>
              </a:lnSpc>
              <a:spcBef>
                <a:spcPts val="496"/>
              </a:spcBef>
              <a:spcAft>
                <a:spcPts val="0"/>
              </a:spcAft>
              <a:buClr>
                <a:schemeClr val="dk1"/>
              </a:buClr>
              <a:buSzPts val="4401"/>
              <a:buFont typeface="Poppins SemiBold"/>
              <a:buNone/>
              <a:defRPr/>
            </a:lvl4pPr>
            <a:lvl5pPr marL="1523848" lvl="4" indent="-152385" algn="ctr">
              <a:lnSpc>
                <a:spcPct val="100000"/>
              </a:lnSpc>
              <a:spcBef>
                <a:spcPts val="496"/>
              </a:spcBef>
              <a:spcAft>
                <a:spcPts val="0"/>
              </a:spcAft>
              <a:buClr>
                <a:schemeClr val="dk1"/>
              </a:buClr>
              <a:buSzPts val="2400"/>
              <a:buFont typeface="Poppins"/>
              <a:buNone/>
              <a:defRPr/>
            </a:lvl5pPr>
            <a:lvl6pPr marL="1828617" lvl="5" indent="-152385" algn="l">
              <a:lnSpc>
                <a:spcPct val="100000"/>
              </a:lnSpc>
              <a:spcBef>
                <a:spcPts val="496"/>
              </a:spcBef>
              <a:spcAft>
                <a:spcPts val="0"/>
              </a:spcAft>
              <a:buClr>
                <a:srgbClr val="3F3F3F"/>
              </a:buClr>
              <a:buSzPts val="1800"/>
              <a:buNone/>
              <a:defRPr/>
            </a:lvl6pPr>
            <a:lvl7pPr marL="2133387" lvl="6" indent="-152385" algn="l">
              <a:lnSpc>
                <a:spcPct val="100000"/>
              </a:lnSpc>
              <a:spcBef>
                <a:spcPts val="496"/>
              </a:spcBef>
              <a:spcAft>
                <a:spcPts val="0"/>
              </a:spcAft>
              <a:buClr>
                <a:schemeClr val="dk1"/>
              </a:buClr>
              <a:buSzPts val="1800"/>
              <a:buNone/>
              <a:defRPr/>
            </a:lvl7pPr>
            <a:lvl8pPr marL="2438156" lvl="7" indent="-152385" algn="l">
              <a:lnSpc>
                <a:spcPct val="90000"/>
              </a:lnSpc>
              <a:spcBef>
                <a:spcPts val="496"/>
              </a:spcBef>
              <a:spcAft>
                <a:spcPts val="0"/>
              </a:spcAft>
              <a:buClr>
                <a:srgbClr val="595959"/>
              </a:buClr>
              <a:buSzPts val="1800"/>
              <a:buNone/>
              <a:defRPr/>
            </a:lvl8pPr>
            <a:lvl9pPr marL="2742926" lvl="8" indent="-152385" algn="l">
              <a:lnSpc>
                <a:spcPct val="90000"/>
              </a:lnSpc>
              <a:spcBef>
                <a:spcPts val="496"/>
              </a:spcBef>
              <a:spcAft>
                <a:spcPts val="0"/>
              </a:spcAft>
              <a:buClr>
                <a:schemeClr val="dk1"/>
              </a:buClr>
              <a:buSzPts val="1800"/>
              <a:buNone/>
              <a:defRPr/>
            </a:lvl9pPr>
          </a:lstStyle>
          <a:p>
            <a:pPr lvl="0"/>
            <a:r>
              <a:rPr lang="en-US"/>
              <a:t>Click to edit Master text styles</a:t>
            </a:r>
          </a:p>
        </p:txBody>
      </p:sp>
    </p:spTree>
    <p:extLst>
      <p:ext uri="{BB962C8B-B14F-4D97-AF65-F5344CB8AC3E}">
        <p14:creationId xmlns:p14="http://schemas.microsoft.com/office/powerpoint/2010/main" val="21057776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ver - ProTop" preserve="1" userDrawn="1">
  <p:cSld name="1_cover - ProTop">
    <p:bg>
      <p:bgPr>
        <a:solidFill>
          <a:schemeClr val="lt1"/>
        </a:solidFill>
        <a:effectLst/>
      </p:bgPr>
    </p:bg>
    <p:spTree>
      <p:nvGrpSpPr>
        <p:cNvPr id="1" name="Shape 12"/>
        <p:cNvGrpSpPr/>
        <p:nvPr/>
      </p:nvGrpSpPr>
      <p:grpSpPr>
        <a:xfrm>
          <a:off x="0" y="0"/>
          <a:ext cx="0" cy="0"/>
          <a:chOff x="0" y="0"/>
          <a:chExt cx="0" cy="0"/>
        </a:xfrm>
      </p:grpSpPr>
      <p:sp>
        <p:nvSpPr>
          <p:cNvPr id="13" name="Google Shape;13;p57"/>
          <p:cNvSpPr/>
          <p:nvPr/>
        </p:nvSpPr>
        <p:spPr>
          <a:xfrm rot="-3528224">
            <a:off x="1295852" y="-1805943"/>
            <a:ext cx="4620471" cy="8918246"/>
          </a:xfrm>
          <a:custGeom>
            <a:avLst/>
            <a:gdLst/>
            <a:ahLst/>
            <a:cxnLst/>
            <a:rect l="l" t="t" r="r" b="b"/>
            <a:pathLst>
              <a:path w="6931776" h="13377369" extrusionOk="0">
                <a:moveTo>
                  <a:pt x="4068925" y="0"/>
                </a:moveTo>
                <a:lnTo>
                  <a:pt x="6931776" y="4727824"/>
                </a:lnTo>
                <a:lnTo>
                  <a:pt x="6570996" y="5187392"/>
                </a:lnTo>
                <a:cubicBezTo>
                  <a:pt x="4992969" y="7197511"/>
                  <a:pt x="2981777" y="9759402"/>
                  <a:pt x="418517" y="13024526"/>
                </a:cubicBezTo>
                <a:lnTo>
                  <a:pt x="141521" y="13377369"/>
                </a:lnTo>
                <a:lnTo>
                  <a:pt x="0" y="13143656"/>
                </a:lnTo>
                <a:lnTo>
                  <a:pt x="0" y="2463867"/>
                </a:lnTo>
                <a:close/>
              </a:path>
            </a:pathLst>
          </a:custGeom>
          <a:gradFill>
            <a:gsLst>
              <a:gs pos="0">
                <a:srgbClr val="53A0D7"/>
              </a:gs>
              <a:gs pos="50000">
                <a:srgbClr val="44C7F4">
                  <a:alpha val="40000"/>
                </a:srgbClr>
              </a:gs>
              <a:gs pos="100000">
                <a:srgbClr val="EDF1F4">
                  <a:alpha val="40000"/>
                </a:srgbClr>
              </a:gs>
            </a:gsLst>
            <a:lin ang="5400000" scaled="0"/>
          </a:gradFill>
          <a:ln>
            <a:noFill/>
          </a:ln>
        </p:spPr>
        <p:txBody>
          <a:bodyPr spcFirstLastPara="1" wrap="square" lIns="60956" tIns="30478" rIns="60956" bIns="30478" anchor="t" anchorCtr="0">
            <a:noAutofit/>
          </a:bodyPr>
          <a:lstStyle/>
          <a:p>
            <a:pPr marL="0" marR="0" lvl="0" indent="0" algn="l" rtl="0">
              <a:lnSpc>
                <a:spcPct val="100000"/>
              </a:lnSpc>
              <a:spcBef>
                <a:spcPts val="0"/>
              </a:spcBef>
              <a:spcAft>
                <a:spcPts val="0"/>
              </a:spcAft>
              <a:buClr>
                <a:srgbClr val="000000"/>
              </a:buClr>
              <a:buSzPts val="2701"/>
              <a:buFont typeface="Arial"/>
              <a:buNone/>
            </a:pPr>
            <a:endParaRPr sz="1800" b="0" i="0" u="none" strike="noStrike" cap="none">
              <a:solidFill>
                <a:schemeClr val="dk1"/>
              </a:solidFill>
              <a:latin typeface="Poppins"/>
              <a:ea typeface="Poppins"/>
              <a:cs typeface="Poppins"/>
              <a:sym typeface="Poppins"/>
            </a:endParaRPr>
          </a:p>
        </p:txBody>
      </p:sp>
      <p:sp>
        <p:nvSpPr>
          <p:cNvPr id="17" name="Google Shape;17;p57"/>
          <p:cNvSpPr txBox="1">
            <a:spLocks noGrp="1"/>
          </p:cNvSpPr>
          <p:nvPr>
            <p:ph type="body" idx="2"/>
          </p:nvPr>
        </p:nvSpPr>
        <p:spPr>
          <a:xfrm>
            <a:off x="1883636" y="1489193"/>
            <a:ext cx="8424728" cy="2327973"/>
          </a:xfrm>
          <a:prstGeom prst="rect">
            <a:avLst/>
          </a:prstGeom>
          <a:noFill/>
          <a:ln>
            <a:noFill/>
          </a:ln>
        </p:spPr>
        <p:txBody>
          <a:bodyPr spcFirstLastPara="1" wrap="square" lIns="0" tIns="0" rIns="0" bIns="0" anchor="t" anchorCtr="0">
            <a:noAutofit/>
          </a:bodyPr>
          <a:lstStyle>
            <a:lvl1pPr marL="304770" lvl="0" indent="-152385" algn="ctr">
              <a:lnSpc>
                <a:spcPct val="100000"/>
              </a:lnSpc>
              <a:spcBef>
                <a:spcPts val="0"/>
              </a:spcBef>
              <a:spcAft>
                <a:spcPts val="0"/>
              </a:spcAft>
              <a:buClr>
                <a:schemeClr val="dk2"/>
              </a:buClr>
              <a:buSzPts val="4400"/>
              <a:buFont typeface="Montserrat"/>
              <a:buNone/>
              <a:defRPr sz="2933" b="1" i="0">
                <a:solidFill>
                  <a:schemeClr val="dk2"/>
                </a:solidFill>
                <a:latin typeface="Montserrat"/>
                <a:ea typeface="Montserrat"/>
                <a:cs typeface="Montserrat"/>
                <a:sym typeface="Montserrat"/>
              </a:defRPr>
            </a:lvl1pPr>
            <a:lvl2pPr marL="609539" lvl="1" indent="-152385" algn="l">
              <a:lnSpc>
                <a:spcPct val="100000"/>
              </a:lnSpc>
              <a:spcBef>
                <a:spcPts val="496"/>
              </a:spcBef>
              <a:spcAft>
                <a:spcPts val="0"/>
              </a:spcAft>
              <a:buClr>
                <a:schemeClr val="dk1"/>
              </a:buClr>
              <a:buSzPts val="1800"/>
              <a:buNone/>
              <a:defRPr/>
            </a:lvl2pPr>
            <a:lvl3pPr marL="914309" lvl="2" indent="-152385" algn="l">
              <a:lnSpc>
                <a:spcPct val="150000"/>
              </a:lnSpc>
              <a:spcBef>
                <a:spcPts val="496"/>
              </a:spcBef>
              <a:spcAft>
                <a:spcPts val="0"/>
              </a:spcAft>
              <a:buClr>
                <a:srgbClr val="0C0C0C"/>
              </a:buClr>
              <a:buSzPts val="1800"/>
              <a:buNone/>
              <a:defRPr/>
            </a:lvl3pPr>
            <a:lvl4pPr marL="1219078" lvl="3" indent="-152385" algn="l">
              <a:lnSpc>
                <a:spcPct val="100000"/>
              </a:lnSpc>
              <a:spcBef>
                <a:spcPts val="496"/>
              </a:spcBef>
              <a:spcAft>
                <a:spcPts val="0"/>
              </a:spcAft>
              <a:buClr>
                <a:schemeClr val="dk1"/>
              </a:buClr>
              <a:buSzPts val="1800"/>
              <a:buNone/>
              <a:defRPr/>
            </a:lvl4pPr>
            <a:lvl5pPr marL="1523848" lvl="4" indent="-152385" algn="l">
              <a:lnSpc>
                <a:spcPct val="100000"/>
              </a:lnSpc>
              <a:spcBef>
                <a:spcPts val="496"/>
              </a:spcBef>
              <a:spcAft>
                <a:spcPts val="0"/>
              </a:spcAft>
              <a:buClr>
                <a:schemeClr val="dk1"/>
              </a:buClr>
              <a:buSzPts val="1800"/>
              <a:buNone/>
              <a:defRPr/>
            </a:lvl5pPr>
            <a:lvl6pPr marL="1828617" lvl="5" indent="-152385" algn="l">
              <a:lnSpc>
                <a:spcPct val="100000"/>
              </a:lnSpc>
              <a:spcBef>
                <a:spcPts val="496"/>
              </a:spcBef>
              <a:spcAft>
                <a:spcPts val="0"/>
              </a:spcAft>
              <a:buClr>
                <a:srgbClr val="3F3F3F"/>
              </a:buClr>
              <a:buSzPts val="1800"/>
              <a:buNone/>
              <a:defRPr/>
            </a:lvl6pPr>
            <a:lvl7pPr marL="2133387" lvl="6" indent="-152385" algn="l">
              <a:lnSpc>
                <a:spcPct val="100000"/>
              </a:lnSpc>
              <a:spcBef>
                <a:spcPts val="496"/>
              </a:spcBef>
              <a:spcAft>
                <a:spcPts val="0"/>
              </a:spcAft>
              <a:buClr>
                <a:schemeClr val="dk1"/>
              </a:buClr>
              <a:buSzPts val="1800"/>
              <a:buNone/>
              <a:defRPr/>
            </a:lvl7pPr>
            <a:lvl8pPr marL="2438156" lvl="7" indent="-152385" algn="l">
              <a:lnSpc>
                <a:spcPct val="90000"/>
              </a:lnSpc>
              <a:spcBef>
                <a:spcPts val="496"/>
              </a:spcBef>
              <a:spcAft>
                <a:spcPts val="0"/>
              </a:spcAft>
              <a:buClr>
                <a:srgbClr val="595959"/>
              </a:buClr>
              <a:buSzPts val="1800"/>
              <a:buNone/>
              <a:defRPr/>
            </a:lvl8pPr>
            <a:lvl9pPr marL="2742926" lvl="8" indent="-152385" algn="l">
              <a:lnSpc>
                <a:spcPct val="90000"/>
              </a:lnSpc>
              <a:spcBef>
                <a:spcPts val="496"/>
              </a:spcBef>
              <a:spcAft>
                <a:spcPts val="0"/>
              </a:spcAft>
              <a:buClr>
                <a:schemeClr val="dk1"/>
              </a:buClr>
              <a:buSzPts val="1800"/>
              <a:buNone/>
              <a:defRPr/>
            </a:lvl9pPr>
          </a:lstStyle>
          <a:p>
            <a:pPr lvl="0"/>
            <a:r>
              <a:rPr lang="en-US"/>
              <a:t>Click to edit Master text styles</a:t>
            </a:r>
          </a:p>
        </p:txBody>
      </p:sp>
      <p:sp>
        <p:nvSpPr>
          <p:cNvPr id="18" name="Google Shape;18;p57"/>
          <p:cNvSpPr txBox="1">
            <a:spLocks noGrp="1"/>
          </p:cNvSpPr>
          <p:nvPr>
            <p:ph type="body" idx="3"/>
          </p:nvPr>
        </p:nvSpPr>
        <p:spPr>
          <a:xfrm>
            <a:off x="1896138" y="5708827"/>
            <a:ext cx="8424729" cy="669961"/>
          </a:xfrm>
          <a:prstGeom prst="rect">
            <a:avLst/>
          </a:prstGeom>
          <a:noFill/>
          <a:ln>
            <a:noFill/>
          </a:ln>
        </p:spPr>
        <p:txBody>
          <a:bodyPr spcFirstLastPara="1" wrap="square" lIns="0" tIns="0" rIns="0" bIns="0" anchor="b" anchorCtr="0">
            <a:noAutofit/>
          </a:bodyPr>
          <a:lstStyle>
            <a:lvl1pPr marL="304770" lvl="0" indent="-152385" algn="ctr">
              <a:lnSpc>
                <a:spcPct val="100000"/>
              </a:lnSpc>
              <a:spcBef>
                <a:spcPts val="496"/>
              </a:spcBef>
              <a:spcAft>
                <a:spcPts val="0"/>
              </a:spcAft>
              <a:buClr>
                <a:schemeClr val="dk2"/>
              </a:buClr>
              <a:buSzPts val="1800"/>
              <a:buFont typeface="Montserrat Medium"/>
              <a:buNone/>
              <a:defRPr sz="1200" b="0" i="0">
                <a:solidFill>
                  <a:schemeClr val="dk2"/>
                </a:solidFill>
                <a:latin typeface="Montserrat Medium"/>
                <a:ea typeface="Montserrat Medium"/>
                <a:cs typeface="Montserrat Medium"/>
                <a:sym typeface="Montserrat Medium"/>
              </a:defRPr>
            </a:lvl1pPr>
            <a:lvl2pPr marL="609539" lvl="1" indent="-152385" algn="ctr">
              <a:lnSpc>
                <a:spcPct val="100000"/>
              </a:lnSpc>
              <a:spcBef>
                <a:spcPts val="496"/>
              </a:spcBef>
              <a:spcAft>
                <a:spcPts val="0"/>
              </a:spcAft>
              <a:buClr>
                <a:schemeClr val="dk1"/>
              </a:buClr>
              <a:buSzPts val="8102"/>
              <a:buFont typeface="Poppins SemiBold"/>
              <a:buNone/>
              <a:defRPr/>
            </a:lvl2pPr>
            <a:lvl3pPr marL="914309" lvl="2" indent="-152385" algn="ctr">
              <a:lnSpc>
                <a:spcPct val="150000"/>
              </a:lnSpc>
              <a:spcBef>
                <a:spcPts val="496"/>
              </a:spcBef>
              <a:spcAft>
                <a:spcPts val="0"/>
              </a:spcAft>
              <a:buClr>
                <a:srgbClr val="0C0C0C"/>
              </a:buClr>
              <a:buSzPts val="1505"/>
              <a:buFont typeface="Poppins"/>
              <a:buNone/>
              <a:defRPr/>
            </a:lvl3pPr>
            <a:lvl4pPr marL="1219078" lvl="3" indent="-152385" algn="ctr">
              <a:lnSpc>
                <a:spcPct val="150000"/>
              </a:lnSpc>
              <a:spcBef>
                <a:spcPts val="496"/>
              </a:spcBef>
              <a:spcAft>
                <a:spcPts val="0"/>
              </a:spcAft>
              <a:buClr>
                <a:schemeClr val="dk1"/>
              </a:buClr>
              <a:buSzPts val="4401"/>
              <a:buFont typeface="Poppins SemiBold"/>
              <a:buNone/>
              <a:defRPr/>
            </a:lvl4pPr>
            <a:lvl5pPr marL="1523848" lvl="4" indent="-152385" algn="ctr">
              <a:lnSpc>
                <a:spcPct val="100000"/>
              </a:lnSpc>
              <a:spcBef>
                <a:spcPts val="496"/>
              </a:spcBef>
              <a:spcAft>
                <a:spcPts val="0"/>
              </a:spcAft>
              <a:buClr>
                <a:schemeClr val="dk1"/>
              </a:buClr>
              <a:buSzPts val="2400"/>
              <a:buFont typeface="Poppins"/>
              <a:buNone/>
              <a:defRPr/>
            </a:lvl5pPr>
            <a:lvl6pPr marL="1828617" lvl="5" indent="-152385" algn="l">
              <a:lnSpc>
                <a:spcPct val="100000"/>
              </a:lnSpc>
              <a:spcBef>
                <a:spcPts val="496"/>
              </a:spcBef>
              <a:spcAft>
                <a:spcPts val="0"/>
              </a:spcAft>
              <a:buClr>
                <a:srgbClr val="3F3F3F"/>
              </a:buClr>
              <a:buSzPts val="1800"/>
              <a:buNone/>
              <a:defRPr/>
            </a:lvl6pPr>
            <a:lvl7pPr marL="2133387" lvl="6" indent="-152385" algn="l">
              <a:lnSpc>
                <a:spcPct val="100000"/>
              </a:lnSpc>
              <a:spcBef>
                <a:spcPts val="496"/>
              </a:spcBef>
              <a:spcAft>
                <a:spcPts val="0"/>
              </a:spcAft>
              <a:buClr>
                <a:schemeClr val="dk1"/>
              </a:buClr>
              <a:buSzPts val="1800"/>
              <a:buNone/>
              <a:defRPr/>
            </a:lvl7pPr>
            <a:lvl8pPr marL="2438156" lvl="7" indent="-152385" algn="l">
              <a:lnSpc>
                <a:spcPct val="90000"/>
              </a:lnSpc>
              <a:spcBef>
                <a:spcPts val="496"/>
              </a:spcBef>
              <a:spcAft>
                <a:spcPts val="0"/>
              </a:spcAft>
              <a:buClr>
                <a:srgbClr val="595959"/>
              </a:buClr>
              <a:buSzPts val="1800"/>
              <a:buNone/>
              <a:defRPr/>
            </a:lvl8pPr>
            <a:lvl9pPr marL="2742926" lvl="8" indent="-152385" algn="l">
              <a:lnSpc>
                <a:spcPct val="90000"/>
              </a:lnSpc>
              <a:spcBef>
                <a:spcPts val="496"/>
              </a:spcBef>
              <a:spcAft>
                <a:spcPts val="0"/>
              </a:spcAft>
              <a:buClr>
                <a:schemeClr val="dk1"/>
              </a:buClr>
              <a:buSzPts val="1800"/>
              <a:buNone/>
              <a:defRPr/>
            </a:lvl9pPr>
          </a:lstStyle>
          <a:p>
            <a:pPr lvl="0"/>
            <a:r>
              <a:rPr lang="en-US"/>
              <a:t>Click to edit Master text styles</a:t>
            </a:r>
          </a:p>
        </p:txBody>
      </p:sp>
    </p:spTree>
    <p:extLst>
      <p:ext uri="{BB962C8B-B14F-4D97-AF65-F5344CB8AC3E}">
        <p14:creationId xmlns:p14="http://schemas.microsoft.com/office/powerpoint/2010/main" val="39647617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0744200" cy="1143000"/>
          </a:xfrm>
          <a:ln>
            <a:noFill/>
          </a:ln>
        </p:spPr>
        <p:txBody>
          <a:bodyPr/>
          <a:lstStyle>
            <a:lvl1pPr algn="l">
              <a:defRPr>
                <a:solidFill>
                  <a:schemeClr val="accent1">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 name="Google Shape;20;p92">
            <a:extLst>
              <a:ext uri="{FF2B5EF4-FFF2-40B4-BE49-F238E27FC236}">
                <a16:creationId xmlns:a16="http://schemas.microsoft.com/office/drawing/2014/main" id="{E1202E0C-4A7B-79AF-2791-5F30E53DC7DC}"/>
              </a:ext>
            </a:extLst>
          </p:cNvPr>
          <p:cNvSpPr/>
          <p:nvPr userDrawn="1"/>
        </p:nvSpPr>
        <p:spPr>
          <a:xfrm rot="10800000">
            <a:off x="0" y="0"/>
            <a:ext cx="1905000" cy="3428999"/>
          </a:xfrm>
          <a:custGeom>
            <a:avLst/>
            <a:gdLst/>
            <a:ahLst/>
            <a:cxnLst/>
            <a:rect l="l" t="t" r="r" b="b"/>
            <a:pathLst>
              <a:path w="2967705" h="5186510" extrusionOk="0">
                <a:moveTo>
                  <a:pt x="2967705" y="5186510"/>
                </a:moveTo>
                <a:lnTo>
                  <a:pt x="0" y="5186510"/>
                </a:lnTo>
                <a:lnTo>
                  <a:pt x="84804" y="5037971"/>
                </a:lnTo>
                <a:cubicBezTo>
                  <a:pt x="718716" y="3927645"/>
                  <a:pt x="1615297" y="2357237"/>
                  <a:pt x="2883391" y="136108"/>
                </a:cubicBezTo>
                <a:lnTo>
                  <a:pt x="2967705" y="0"/>
                </a:lnTo>
                <a:close/>
              </a:path>
            </a:pathLst>
          </a:custGeom>
          <a:gradFill>
            <a:gsLst>
              <a:gs pos="0">
                <a:srgbClr val="53A0D7">
                  <a:alpha val="40000"/>
                </a:srgbClr>
              </a:gs>
              <a:gs pos="50000">
                <a:srgbClr val="44C7F3">
                  <a:alpha val="40000"/>
                </a:srgbClr>
              </a:gs>
              <a:gs pos="100000">
                <a:srgbClr val="EDF1F3">
                  <a:alpha val="40000"/>
                </a:srgbClr>
              </a:gs>
            </a:gsLst>
            <a:lin ang="5400000" scaled="0"/>
          </a:grad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rgbClr val="000000"/>
              </a:buClr>
              <a:buSzPts val="2701"/>
              <a:buFont typeface="Arial"/>
              <a:buNone/>
            </a:pPr>
            <a:endParaRPr sz="2701" b="0" i="0" u="none" strike="noStrike" cap="none">
              <a:solidFill>
                <a:schemeClr val="dk1"/>
              </a:solidFill>
              <a:latin typeface="Poppins"/>
              <a:ea typeface="Poppins"/>
              <a:cs typeface="Poppins"/>
              <a:sym typeface="Poppi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6"/>
            <a:ext cx="576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Google Shape;20;p92">
            <a:extLst>
              <a:ext uri="{FF2B5EF4-FFF2-40B4-BE49-F238E27FC236}">
                <a16:creationId xmlns:a16="http://schemas.microsoft.com/office/drawing/2014/main" id="{2785D650-8239-6280-210E-2A751CF57191}"/>
              </a:ext>
            </a:extLst>
          </p:cNvPr>
          <p:cNvSpPr/>
          <p:nvPr userDrawn="1"/>
        </p:nvSpPr>
        <p:spPr>
          <a:xfrm rot="10800000">
            <a:off x="0" y="0"/>
            <a:ext cx="1905000" cy="3428999"/>
          </a:xfrm>
          <a:custGeom>
            <a:avLst/>
            <a:gdLst/>
            <a:ahLst/>
            <a:cxnLst/>
            <a:rect l="l" t="t" r="r" b="b"/>
            <a:pathLst>
              <a:path w="2967705" h="5186510" extrusionOk="0">
                <a:moveTo>
                  <a:pt x="2967705" y="5186510"/>
                </a:moveTo>
                <a:lnTo>
                  <a:pt x="0" y="5186510"/>
                </a:lnTo>
                <a:lnTo>
                  <a:pt x="84804" y="5037971"/>
                </a:lnTo>
                <a:cubicBezTo>
                  <a:pt x="718716" y="3927645"/>
                  <a:pt x="1615297" y="2357237"/>
                  <a:pt x="2883391" y="136108"/>
                </a:cubicBezTo>
                <a:lnTo>
                  <a:pt x="2967705" y="0"/>
                </a:lnTo>
                <a:close/>
              </a:path>
            </a:pathLst>
          </a:custGeom>
          <a:gradFill>
            <a:gsLst>
              <a:gs pos="0">
                <a:srgbClr val="53A0D7">
                  <a:alpha val="40000"/>
                </a:srgbClr>
              </a:gs>
              <a:gs pos="50000">
                <a:srgbClr val="44C7F3">
                  <a:alpha val="40000"/>
                </a:srgbClr>
              </a:gs>
              <a:gs pos="100000">
                <a:srgbClr val="EDF1F3">
                  <a:alpha val="40000"/>
                </a:srgbClr>
              </a:gs>
            </a:gsLst>
            <a:lin ang="5400000" scaled="0"/>
          </a:grad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rgbClr val="000000"/>
              </a:buClr>
              <a:buSzPts val="2701"/>
              <a:buFont typeface="Arial"/>
              <a:buNone/>
            </a:pPr>
            <a:endParaRPr sz="2701" b="0" i="0" u="none" strike="noStrike" cap="none">
              <a:solidFill>
                <a:schemeClr val="dk1"/>
              </a:solidFill>
              <a:latin typeface="Poppins"/>
              <a:ea typeface="Poppins"/>
              <a:cs typeface="Poppins"/>
              <a:sym typeface="Poppi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8FF9-C4F2-FE4E-85F9-F50E2B7FB45F}"/>
              </a:ext>
            </a:extLst>
          </p:cNvPr>
          <p:cNvSpPr>
            <a:spLocks noGrp="1"/>
          </p:cNvSpPr>
          <p:nvPr>
            <p:ph type="title"/>
          </p:nvPr>
        </p:nvSpPr>
        <p:spPr/>
        <p:txBody>
          <a:bodyPr/>
          <a:lstStyle/>
          <a:p>
            <a:r>
              <a:rPr lang="en-US"/>
              <a:t>Click to edit Master title style</a:t>
            </a:r>
          </a:p>
        </p:txBody>
      </p:sp>
      <p:cxnSp>
        <p:nvCxnSpPr>
          <p:cNvPr id="3" name="Straight Connector 2">
            <a:extLst>
              <a:ext uri="{FF2B5EF4-FFF2-40B4-BE49-F238E27FC236}">
                <a16:creationId xmlns:a16="http://schemas.microsoft.com/office/drawing/2014/main" id="{2E7125FA-8BE6-D44B-8AB9-5F0FC8544F03}"/>
              </a:ext>
            </a:extLst>
          </p:cNvPr>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 name="Google Shape;20;p92">
            <a:extLst>
              <a:ext uri="{FF2B5EF4-FFF2-40B4-BE49-F238E27FC236}">
                <a16:creationId xmlns:a16="http://schemas.microsoft.com/office/drawing/2014/main" id="{BD30D67A-53F5-D3F9-D548-66169F5D3BFA}"/>
              </a:ext>
            </a:extLst>
          </p:cNvPr>
          <p:cNvSpPr/>
          <p:nvPr userDrawn="1"/>
        </p:nvSpPr>
        <p:spPr>
          <a:xfrm rot="10800000">
            <a:off x="0" y="0"/>
            <a:ext cx="1905000" cy="3428999"/>
          </a:xfrm>
          <a:custGeom>
            <a:avLst/>
            <a:gdLst/>
            <a:ahLst/>
            <a:cxnLst/>
            <a:rect l="l" t="t" r="r" b="b"/>
            <a:pathLst>
              <a:path w="2967705" h="5186510" extrusionOk="0">
                <a:moveTo>
                  <a:pt x="2967705" y="5186510"/>
                </a:moveTo>
                <a:lnTo>
                  <a:pt x="0" y="5186510"/>
                </a:lnTo>
                <a:lnTo>
                  <a:pt x="84804" y="5037971"/>
                </a:lnTo>
                <a:cubicBezTo>
                  <a:pt x="718716" y="3927645"/>
                  <a:pt x="1615297" y="2357237"/>
                  <a:pt x="2883391" y="136108"/>
                </a:cubicBezTo>
                <a:lnTo>
                  <a:pt x="2967705" y="0"/>
                </a:lnTo>
                <a:close/>
              </a:path>
            </a:pathLst>
          </a:custGeom>
          <a:gradFill>
            <a:gsLst>
              <a:gs pos="0">
                <a:srgbClr val="53A0D7">
                  <a:alpha val="40000"/>
                </a:srgbClr>
              </a:gs>
              <a:gs pos="50000">
                <a:srgbClr val="44C7F3">
                  <a:alpha val="40000"/>
                </a:srgbClr>
              </a:gs>
              <a:gs pos="100000">
                <a:srgbClr val="EDF1F3">
                  <a:alpha val="40000"/>
                </a:srgbClr>
              </a:gs>
            </a:gsLst>
            <a:lin ang="5400000" scaled="0"/>
          </a:grad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rgbClr val="000000"/>
              </a:buClr>
              <a:buSzPts val="2701"/>
              <a:buFont typeface="Arial"/>
              <a:buNone/>
            </a:pPr>
            <a:endParaRPr sz="2701" b="0" i="0" u="none" strike="noStrike" cap="none">
              <a:solidFill>
                <a:schemeClr val="dk1"/>
              </a:solidFill>
              <a:latin typeface="Poppins"/>
              <a:ea typeface="Poppins"/>
              <a:cs typeface="Poppins"/>
              <a:sym typeface="Poppins"/>
            </a:endParaRPr>
          </a:p>
        </p:txBody>
      </p:sp>
    </p:spTree>
    <p:extLst>
      <p:ext uri="{BB962C8B-B14F-4D97-AF65-F5344CB8AC3E}">
        <p14:creationId xmlns:p14="http://schemas.microsoft.com/office/powerpoint/2010/main" val="2304313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20;p92">
            <a:extLst>
              <a:ext uri="{FF2B5EF4-FFF2-40B4-BE49-F238E27FC236}">
                <a16:creationId xmlns:a16="http://schemas.microsoft.com/office/drawing/2014/main" id="{B70F6704-DA6C-7013-001C-93FFA222F6CF}"/>
              </a:ext>
            </a:extLst>
          </p:cNvPr>
          <p:cNvSpPr/>
          <p:nvPr userDrawn="1"/>
        </p:nvSpPr>
        <p:spPr>
          <a:xfrm rot="10800000">
            <a:off x="0" y="0"/>
            <a:ext cx="1905000" cy="3428999"/>
          </a:xfrm>
          <a:custGeom>
            <a:avLst/>
            <a:gdLst/>
            <a:ahLst/>
            <a:cxnLst/>
            <a:rect l="l" t="t" r="r" b="b"/>
            <a:pathLst>
              <a:path w="2967705" h="5186510" extrusionOk="0">
                <a:moveTo>
                  <a:pt x="2967705" y="5186510"/>
                </a:moveTo>
                <a:lnTo>
                  <a:pt x="0" y="5186510"/>
                </a:lnTo>
                <a:lnTo>
                  <a:pt x="84804" y="5037971"/>
                </a:lnTo>
                <a:cubicBezTo>
                  <a:pt x="718716" y="3927645"/>
                  <a:pt x="1615297" y="2357237"/>
                  <a:pt x="2883391" y="136108"/>
                </a:cubicBezTo>
                <a:lnTo>
                  <a:pt x="2967705" y="0"/>
                </a:lnTo>
                <a:close/>
              </a:path>
            </a:pathLst>
          </a:custGeom>
          <a:gradFill>
            <a:gsLst>
              <a:gs pos="0">
                <a:srgbClr val="53A0D7">
                  <a:alpha val="40000"/>
                </a:srgbClr>
              </a:gs>
              <a:gs pos="50000">
                <a:srgbClr val="44C7F3">
                  <a:alpha val="40000"/>
                </a:srgbClr>
              </a:gs>
              <a:gs pos="100000">
                <a:srgbClr val="EDF1F3">
                  <a:alpha val="40000"/>
                </a:srgbClr>
              </a:gs>
            </a:gsLst>
            <a:lin ang="5400000" scaled="0"/>
          </a:grad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rgbClr val="000000"/>
              </a:buClr>
              <a:buSzPts val="2701"/>
              <a:buFont typeface="Arial"/>
              <a:buNone/>
            </a:pPr>
            <a:endParaRPr sz="2701" b="0" i="0" u="none" strike="noStrike" cap="none">
              <a:solidFill>
                <a:schemeClr val="dk1"/>
              </a:solidFill>
              <a:latin typeface="Poppins"/>
              <a:ea typeface="Poppins"/>
              <a:cs typeface="Poppins"/>
              <a:sym typeface="Poppi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8064D-F165-FD4A-8811-DAE2B3B1279C}"/>
              </a:ext>
            </a:extLst>
          </p:cNvPr>
          <p:cNvSpPr>
            <a:spLocks noGrp="1"/>
          </p:cNvSpPr>
          <p:nvPr>
            <p:ph type="title"/>
          </p:nvPr>
        </p:nvSpPr>
        <p:spPr>
          <a:xfrm>
            <a:off x="609600" y="122238"/>
            <a:ext cx="10058400" cy="12954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F9EE1D08-348A-4149-A2A1-6D650DDF1FC2}"/>
              </a:ext>
            </a:extLst>
          </p:cNvPr>
          <p:cNvSpPr>
            <a:spLocks noGrp="1"/>
          </p:cNvSpPr>
          <p:nvPr>
            <p:ph type="tbl" idx="1"/>
          </p:nvPr>
        </p:nvSpPr>
        <p:spPr>
          <a:xfrm>
            <a:off x="609600" y="1719263"/>
            <a:ext cx="10972800" cy="4411662"/>
          </a:xfrm>
        </p:spPr>
        <p:txBody>
          <a:bodyPr/>
          <a:lstStyle/>
          <a:p>
            <a:r>
              <a:rPr lang="en-US"/>
              <a:t>Click icon to add table</a:t>
            </a:r>
          </a:p>
        </p:txBody>
      </p:sp>
      <p:sp>
        <p:nvSpPr>
          <p:cNvPr id="7" name="Google Shape;20;p92">
            <a:extLst>
              <a:ext uri="{FF2B5EF4-FFF2-40B4-BE49-F238E27FC236}">
                <a16:creationId xmlns:a16="http://schemas.microsoft.com/office/drawing/2014/main" id="{2CEA6233-1D77-E70B-C901-8CD58451CF12}"/>
              </a:ext>
            </a:extLst>
          </p:cNvPr>
          <p:cNvSpPr/>
          <p:nvPr userDrawn="1"/>
        </p:nvSpPr>
        <p:spPr>
          <a:xfrm rot="10800000">
            <a:off x="0" y="0"/>
            <a:ext cx="1905000" cy="3428999"/>
          </a:xfrm>
          <a:custGeom>
            <a:avLst/>
            <a:gdLst/>
            <a:ahLst/>
            <a:cxnLst/>
            <a:rect l="l" t="t" r="r" b="b"/>
            <a:pathLst>
              <a:path w="2967705" h="5186510" extrusionOk="0">
                <a:moveTo>
                  <a:pt x="2967705" y="5186510"/>
                </a:moveTo>
                <a:lnTo>
                  <a:pt x="0" y="5186510"/>
                </a:lnTo>
                <a:lnTo>
                  <a:pt x="84804" y="5037971"/>
                </a:lnTo>
                <a:cubicBezTo>
                  <a:pt x="718716" y="3927645"/>
                  <a:pt x="1615297" y="2357237"/>
                  <a:pt x="2883391" y="136108"/>
                </a:cubicBezTo>
                <a:lnTo>
                  <a:pt x="2967705" y="0"/>
                </a:lnTo>
                <a:close/>
              </a:path>
            </a:pathLst>
          </a:custGeom>
          <a:gradFill>
            <a:gsLst>
              <a:gs pos="0">
                <a:srgbClr val="53A0D7">
                  <a:alpha val="40000"/>
                </a:srgbClr>
              </a:gs>
              <a:gs pos="50000">
                <a:srgbClr val="44C7F3">
                  <a:alpha val="40000"/>
                </a:srgbClr>
              </a:gs>
              <a:gs pos="100000">
                <a:srgbClr val="EDF1F3">
                  <a:alpha val="40000"/>
                </a:srgbClr>
              </a:gs>
            </a:gsLst>
            <a:lin ang="5400000" scaled="0"/>
          </a:grad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rgbClr val="000000"/>
              </a:buClr>
              <a:buSzPts val="2701"/>
              <a:buFont typeface="Arial"/>
              <a:buNone/>
            </a:pPr>
            <a:endParaRPr sz="2701" b="0" i="0" u="none" strike="noStrike" cap="none">
              <a:solidFill>
                <a:schemeClr val="dk1"/>
              </a:solidFill>
              <a:latin typeface="Poppins"/>
              <a:ea typeface="Poppins"/>
              <a:cs typeface="Poppins"/>
              <a:sym typeface="Poppins"/>
            </a:endParaRPr>
          </a:p>
        </p:txBody>
      </p:sp>
    </p:spTree>
    <p:extLst>
      <p:ext uri="{BB962C8B-B14F-4D97-AF65-F5344CB8AC3E}">
        <p14:creationId xmlns:p14="http://schemas.microsoft.com/office/powerpoint/2010/main" val="275124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losing - ProTop" preserve="1" userDrawn="1">
  <p:cSld name="closing - ProTop">
    <p:bg>
      <p:bgPr>
        <a:solidFill>
          <a:srgbClr val="1C243E"/>
        </a:solidFill>
        <a:effectLst/>
      </p:bgPr>
    </p:bg>
    <p:spTree>
      <p:nvGrpSpPr>
        <p:cNvPr id="1" name="Shape 356"/>
        <p:cNvGrpSpPr/>
        <p:nvPr/>
      </p:nvGrpSpPr>
      <p:grpSpPr>
        <a:xfrm>
          <a:off x="0" y="0"/>
          <a:ext cx="0" cy="0"/>
          <a:chOff x="0" y="0"/>
          <a:chExt cx="0" cy="0"/>
        </a:xfrm>
      </p:grpSpPr>
      <p:sp>
        <p:nvSpPr>
          <p:cNvPr id="359" name="Google Shape;359;p99"/>
          <p:cNvSpPr txBox="1">
            <a:spLocks noGrp="1"/>
          </p:cNvSpPr>
          <p:nvPr>
            <p:ph type="body" idx="2"/>
          </p:nvPr>
        </p:nvSpPr>
        <p:spPr>
          <a:xfrm>
            <a:off x="2614688" y="3479463"/>
            <a:ext cx="6985904" cy="1629382"/>
          </a:xfrm>
          <a:prstGeom prst="rect">
            <a:avLst/>
          </a:prstGeom>
          <a:noFill/>
          <a:ln>
            <a:noFill/>
          </a:ln>
        </p:spPr>
        <p:txBody>
          <a:bodyPr spcFirstLastPara="1" wrap="square" lIns="0" tIns="0" rIns="0" bIns="0" anchor="t" anchorCtr="0">
            <a:noAutofit/>
          </a:bodyPr>
          <a:lstStyle>
            <a:lvl1pPr marL="304770" lvl="0" indent="-152385" algn="ctr">
              <a:lnSpc>
                <a:spcPct val="100000"/>
              </a:lnSpc>
              <a:spcBef>
                <a:spcPts val="0"/>
              </a:spcBef>
              <a:spcAft>
                <a:spcPts val="0"/>
              </a:spcAft>
              <a:buClr>
                <a:schemeClr val="accent4"/>
              </a:buClr>
              <a:buSzPts val="8102"/>
              <a:buFont typeface="Montserrat"/>
              <a:buNone/>
              <a:defRPr sz="5400" b="1" i="0">
                <a:solidFill>
                  <a:schemeClr val="accent4"/>
                </a:solidFill>
                <a:latin typeface="Montserrat"/>
                <a:ea typeface="Montserrat"/>
                <a:cs typeface="Montserrat"/>
                <a:sym typeface="Montserrat"/>
              </a:defRPr>
            </a:lvl1pPr>
            <a:lvl2pPr marL="609539" lvl="1" indent="-152385" algn="ctr">
              <a:lnSpc>
                <a:spcPct val="100000"/>
              </a:lnSpc>
              <a:spcBef>
                <a:spcPts val="496"/>
              </a:spcBef>
              <a:spcAft>
                <a:spcPts val="0"/>
              </a:spcAft>
              <a:buClr>
                <a:schemeClr val="lt1"/>
              </a:buClr>
              <a:buSzPts val="8102"/>
              <a:buFont typeface="Poppins SemiBold"/>
              <a:buNone/>
              <a:defRPr/>
            </a:lvl2pPr>
            <a:lvl3pPr marL="914309" lvl="2" indent="-152385" algn="ctr">
              <a:lnSpc>
                <a:spcPct val="150000"/>
              </a:lnSpc>
              <a:spcBef>
                <a:spcPts val="496"/>
              </a:spcBef>
              <a:spcAft>
                <a:spcPts val="0"/>
              </a:spcAft>
              <a:buClr>
                <a:srgbClr val="FEFEFE"/>
              </a:buClr>
              <a:buSzPts val="1505"/>
              <a:buFont typeface="Poppins"/>
              <a:buNone/>
              <a:defRPr/>
            </a:lvl3pPr>
            <a:lvl4pPr marL="1219078" lvl="3" indent="-152385" algn="ctr">
              <a:lnSpc>
                <a:spcPct val="150000"/>
              </a:lnSpc>
              <a:spcBef>
                <a:spcPts val="496"/>
              </a:spcBef>
              <a:spcAft>
                <a:spcPts val="0"/>
              </a:spcAft>
              <a:buClr>
                <a:schemeClr val="lt1"/>
              </a:buClr>
              <a:buSzPts val="4401"/>
              <a:buFont typeface="Poppins SemiBold"/>
              <a:buNone/>
              <a:defRPr/>
            </a:lvl4pPr>
            <a:lvl5pPr marL="1523848" lvl="4" indent="-152385" algn="ctr">
              <a:lnSpc>
                <a:spcPct val="100000"/>
              </a:lnSpc>
              <a:spcBef>
                <a:spcPts val="496"/>
              </a:spcBef>
              <a:spcAft>
                <a:spcPts val="0"/>
              </a:spcAft>
              <a:buClr>
                <a:schemeClr val="lt1"/>
              </a:buClr>
              <a:buSzPts val="2400"/>
              <a:buFont typeface="Poppins"/>
              <a:buNone/>
              <a:defRPr/>
            </a:lvl5pPr>
            <a:lvl6pPr marL="1828617" lvl="5" indent="-152385" algn="l">
              <a:lnSpc>
                <a:spcPct val="100000"/>
              </a:lnSpc>
              <a:spcBef>
                <a:spcPts val="496"/>
              </a:spcBef>
              <a:spcAft>
                <a:spcPts val="0"/>
              </a:spcAft>
              <a:buClr>
                <a:srgbClr val="FEFEFE"/>
              </a:buClr>
              <a:buSzPts val="1800"/>
              <a:buNone/>
              <a:defRPr/>
            </a:lvl6pPr>
            <a:lvl7pPr marL="2133387" lvl="6" indent="-152385" algn="l">
              <a:lnSpc>
                <a:spcPct val="100000"/>
              </a:lnSpc>
              <a:spcBef>
                <a:spcPts val="496"/>
              </a:spcBef>
              <a:spcAft>
                <a:spcPts val="0"/>
              </a:spcAft>
              <a:buClr>
                <a:schemeClr val="lt1"/>
              </a:buClr>
              <a:buSzPts val="1800"/>
              <a:buNone/>
              <a:defRPr/>
            </a:lvl7pPr>
            <a:lvl8pPr marL="2438156" lvl="7" indent="-152385" algn="l">
              <a:lnSpc>
                <a:spcPct val="90000"/>
              </a:lnSpc>
              <a:spcBef>
                <a:spcPts val="496"/>
              </a:spcBef>
              <a:spcAft>
                <a:spcPts val="0"/>
              </a:spcAft>
              <a:buClr>
                <a:srgbClr val="FEFEFE"/>
              </a:buClr>
              <a:buSzPts val="1800"/>
              <a:buNone/>
              <a:defRPr/>
            </a:lvl8pPr>
            <a:lvl9pPr marL="2742926" lvl="8" indent="-152385" algn="l">
              <a:lnSpc>
                <a:spcPct val="90000"/>
              </a:lnSpc>
              <a:spcBef>
                <a:spcPts val="496"/>
              </a:spcBef>
              <a:spcAft>
                <a:spcPts val="0"/>
              </a:spcAft>
              <a:buClr>
                <a:schemeClr val="lt1"/>
              </a:buClr>
              <a:buSzPts val="1800"/>
              <a:buNone/>
              <a:defRPr/>
            </a:lvl9pPr>
          </a:lstStyle>
          <a:p>
            <a:pPr lvl="0"/>
            <a:r>
              <a:rPr lang="en-US"/>
              <a:t>Click to edit Master text styles</a:t>
            </a:r>
          </a:p>
        </p:txBody>
      </p:sp>
      <p:pic>
        <p:nvPicPr>
          <p:cNvPr id="360" name="Google Shape;360;p99"/>
          <p:cNvPicPr preferRelativeResize="0"/>
          <p:nvPr/>
        </p:nvPicPr>
        <p:blipFill rotWithShape="1">
          <a:blip r:embed="rId2">
            <a:alphaModFix/>
          </a:blip>
          <a:srcRect/>
          <a:stretch/>
        </p:blipFill>
        <p:spPr>
          <a:xfrm>
            <a:off x="5004493" y="1151822"/>
            <a:ext cx="2261677" cy="1967696"/>
          </a:xfrm>
          <a:prstGeom prst="rect">
            <a:avLst/>
          </a:prstGeom>
          <a:noFill/>
          <a:ln>
            <a:noFill/>
          </a:ln>
        </p:spPr>
      </p:pic>
    </p:spTree>
    <p:extLst>
      <p:ext uri="{BB962C8B-B14F-4D97-AF65-F5344CB8AC3E}">
        <p14:creationId xmlns:p14="http://schemas.microsoft.com/office/powerpoint/2010/main" val="1651718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losing - ProTop - icon" preserve="1" userDrawn="1">
  <p:cSld name="closing - ProTop - icon">
    <p:bg>
      <p:bgPr>
        <a:solidFill>
          <a:srgbClr val="1C243E"/>
        </a:solidFill>
        <a:effectLst/>
      </p:bgPr>
    </p:bg>
    <p:spTree>
      <p:nvGrpSpPr>
        <p:cNvPr id="1" name="Shape 361"/>
        <p:cNvGrpSpPr/>
        <p:nvPr/>
      </p:nvGrpSpPr>
      <p:grpSpPr>
        <a:xfrm>
          <a:off x="0" y="0"/>
          <a:ext cx="0" cy="0"/>
          <a:chOff x="0" y="0"/>
          <a:chExt cx="0" cy="0"/>
        </a:xfrm>
      </p:grpSpPr>
      <p:sp>
        <p:nvSpPr>
          <p:cNvPr id="364" name="Google Shape;364;p97"/>
          <p:cNvSpPr txBox="1">
            <a:spLocks noGrp="1"/>
          </p:cNvSpPr>
          <p:nvPr>
            <p:ph type="body" idx="2"/>
          </p:nvPr>
        </p:nvSpPr>
        <p:spPr>
          <a:xfrm>
            <a:off x="2614688" y="3479463"/>
            <a:ext cx="6985904" cy="1629382"/>
          </a:xfrm>
          <a:prstGeom prst="rect">
            <a:avLst/>
          </a:prstGeom>
          <a:noFill/>
          <a:ln>
            <a:noFill/>
          </a:ln>
        </p:spPr>
        <p:txBody>
          <a:bodyPr spcFirstLastPara="1" wrap="square" lIns="0" tIns="0" rIns="0" bIns="0" anchor="t" anchorCtr="0">
            <a:noAutofit/>
          </a:bodyPr>
          <a:lstStyle>
            <a:lvl1pPr marL="304770" lvl="0" indent="-152385" algn="ctr">
              <a:lnSpc>
                <a:spcPct val="100000"/>
              </a:lnSpc>
              <a:spcBef>
                <a:spcPts val="0"/>
              </a:spcBef>
              <a:spcAft>
                <a:spcPts val="0"/>
              </a:spcAft>
              <a:buClr>
                <a:schemeClr val="accent4"/>
              </a:buClr>
              <a:buSzPts val="8102"/>
              <a:buFont typeface="Montserrat"/>
              <a:buNone/>
              <a:defRPr sz="5400" b="1" i="0">
                <a:solidFill>
                  <a:schemeClr val="accent4"/>
                </a:solidFill>
                <a:latin typeface="Montserrat"/>
                <a:ea typeface="Montserrat"/>
                <a:cs typeface="Montserrat"/>
                <a:sym typeface="Montserrat"/>
              </a:defRPr>
            </a:lvl1pPr>
            <a:lvl2pPr marL="609539" lvl="1" indent="-152385" algn="ctr">
              <a:lnSpc>
                <a:spcPct val="100000"/>
              </a:lnSpc>
              <a:spcBef>
                <a:spcPts val="496"/>
              </a:spcBef>
              <a:spcAft>
                <a:spcPts val="0"/>
              </a:spcAft>
              <a:buClr>
                <a:schemeClr val="lt1"/>
              </a:buClr>
              <a:buSzPts val="8102"/>
              <a:buFont typeface="Poppins SemiBold"/>
              <a:buNone/>
              <a:defRPr/>
            </a:lvl2pPr>
            <a:lvl3pPr marL="914309" lvl="2" indent="-152385" algn="ctr">
              <a:lnSpc>
                <a:spcPct val="150000"/>
              </a:lnSpc>
              <a:spcBef>
                <a:spcPts val="496"/>
              </a:spcBef>
              <a:spcAft>
                <a:spcPts val="0"/>
              </a:spcAft>
              <a:buClr>
                <a:srgbClr val="FEFEFE"/>
              </a:buClr>
              <a:buSzPts val="1505"/>
              <a:buFont typeface="Poppins"/>
              <a:buNone/>
              <a:defRPr/>
            </a:lvl3pPr>
            <a:lvl4pPr marL="1219078" lvl="3" indent="-152385" algn="ctr">
              <a:lnSpc>
                <a:spcPct val="150000"/>
              </a:lnSpc>
              <a:spcBef>
                <a:spcPts val="496"/>
              </a:spcBef>
              <a:spcAft>
                <a:spcPts val="0"/>
              </a:spcAft>
              <a:buClr>
                <a:schemeClr val="lt1"/>
              </a:buClr>
              <a:buSzPts val="4401"/>
              <a:buFont typeface="Poppins SemiBold"/>
              <a:buNone/>
              <a:defRPr/>
            </a:lvl4pPr>
            <a:lvl5pPr marL="1523848" lvl="4" indent="-152385" algn="ctr">
              <a:lnSpc>
                <a:spcPct val="100000"/>
              </a:lnSpc>
              <a:spcBef>
                <a:spcPts val="496"/>
              </a:spcBef>
              <a:spcAft>
                <a:spcPts val="0"/>
              </a:spcAft>
              <a:buClr>
                <a:schemeClr val="lt1"/>
              </a:buClr>
              <a:buSzPts val="2400"/>
              <a:buFont typeface="Poppins"/>
              <a:buNone/>
              <a:defRPr/>
            </a:lvl5pPr>
            <a:lvl6pPr marL="1828617" lvl="5" indent="-152385" algn="l">
              <a:lnSpc>
                <a:spcPct val="100000"/>
              </a:lnSpc>
              <a:spcBef>
                <a:spcPts val="496"/>
              </a:spcBef>
              <a:spcAft>
                <a:spcPts val="0"/>
              </a:spcAft>
              <a:buClr>
                <a:srgbClr val="FEFEFE"/>
              </a:buClr>
              <a:buSzPts val="1800"/>
              <a:buNone/>
              <a:defRPr/>
            </a:lvl6pPr>
            <a:lvl7pPr marL="2133387" lvl="6" indent="-152385" algn="l">
              <a:lnSpc>
                <a:spcPct val="100000"/>
              </a:lnSpc>
              <a:spcBef>
                <a:spcPts val="496"/>
              </a:spcBef>
              <a:spcAft>
                <a:spcPts val="0"/>
              </a:spcAft>
              <a:buClr>
                <a:schemeClr val="lt1"/>
              </a:buClr>
              <a:buSzPts val="1800"/>
              <a:buNone/>
              <a:defRPr/>
            </a:lvl7pPr>
            <a:lvl8pPr marL="2438156" lvl="7" indent="-152385" algn="l">
              <a:lnSpc>
                <a:spcPct val="90000"/>
              </a:lnSpc>
              <a:spcBef>
                <a:spcPts val="496"/>
              </a:spcBef>
              <a:spcAft>
                <a:spcPts val="0"/>
              </a:spcAft>
              <a:buClr>
                <a:srgbClr val="FEFEFE"/>
              </a:buClr>
              <a:buSzPts val="1800"/>
              <a:buNone/>
              <a:defRPr/>
            </a:lvl8pPr>
            <a:lvl9pPr marL="2742926" lvl="8" indent="-152385" algn="l">
              <a:lnSpc>
                <a:spcPct val="90000"/>
              </a:lnSpc>
              <a:spcBef>
                <a:spcPts val="496"/>
              </a:spcBef>
              <a:spcAft>
                <a:spcPts val="0"/>
              </a:spcAft>
              <a:buClr>
                <a:schemeClr val="lt1"/>
              </a:buClr>
              <a:buSzPts val="1800"/>
              <a:buNone/>
              <a:defRPr/>
            </a:lvl9pPr>
          </a:lstStyle>
          <a:p>
            <a:pPr lvl="0"/>
            <a:r>
              <a:rPr lang="en-US"/>
              <a:t>Click to edit Master text styles</a:t>
            </a:r>
          </a:p>
        </p:txBody>
      </p:sp>
      <p:pic>
        <p:nvPicPr>
          <p:cNvPr id="365" name="Google Shape;365;p97"/>
          <p:cNvPicPr preferRelativeResize="0"/>
          <p:nvPr/>
        </p:nvPicPr>
        <p:blipFill rotWithShape="1">
          <a:blip r:embed="rId2">
            <a:alphaModFix/>
          </a:blip>
          <a:srcRect/>
          <a:stretch/>
        </p:blipFill>
        <p:spPr>
          <a:xfrm>
            <a:off x="5136989" y="1151821"/>
            <a:ext cx="1919667" cy="1919704"/>
          </a:xfrm>
          <a:prstGeom prst="rect">
            <a:avLst/>
          </a:prstGeom>
          <a:noFill/>
          <a:ln>
            <a:noFill/>
          </a:ln>
        </p:spPr>
      </p:pic>
    </p:spTree>
    <p:extLst>
      <p:ext uri="{BB962C8B-B14F-4D97-AF65-F5344CB8AC3E}">
        <p14:creationId xmlns:p14="http://schemas.microsoft.com/office/powerpoint/2010/main" val="33940640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losing - White Star" preserve="1" userDrawn="1">
  <p:cSld name="closing - White Star">
    <p:bg>
      <p:bgPr>
        <a:solidFill>
          <a:srgbClr val="1C243E"/>
        </a:solidFill>
        <a:effectLst/>
      </p:bgPr>
    </p:bg>
    <p:spTree>
      <p:nvGrpSpPr>
        <p:cNvPr id="1" name="Shape 366"/>
        <p:cNvGrpSpPr/>
        <p:nvPr/>
      </p:nvGrpSpPr>
      <p:grpSpPr>
        <a:xfrm>
          <a:off x="0" y="0"/>
          <a:ext cx="0" cy="0"/>
          <a:chOff x="0" y="0"/>
          <a:chExt cx="0" cy="0"/>
        </a:xfrm>
      </p:grpSpPr>
      <p:sp>
        <p:nvSpPr>
          <p:cNvPr id="369" name="Google Shape;369;p103"/>
          <p:cNvSpPr txBox="1">
            <a:spLocks noGrp="1"/>
          </p:cNvSpPr>
          <p:nvPr>
            <p:ph type="body" idx="2"/>
          </p:nvPr>
        </p:nvSpPr>
        <p:spPr>
          <a:xfrm>
            <a:off x="2614688" y="3479463"/>
            <a:ext cx="6985904" cy="1629382"/>
          </a:xfrm>
          <a:prstGeom prst="rect">
            <a:avLst/>
          </a:prstGeom>
          <a:noFill/>
          <a:ln>
            <a:noFill/>
          </a:ln>
        </p:spPr>
        <p:txBody>
          <a:bodyPr spcFirstLastPara="1" wrap="square" lIns="0" tIns="0" rIns="0" bIns="0" anchor="t" anchorCtr="0">
            <a:noAutofit/>
          </a:bodyPr>
          <a:lstStyle>
            <a:lvl1pPr marL="304770" lvl="0" indent="-152385" algn="ctr">
              <a:lnSpc>
                <a:spcPct val="100000"/>
              </a:lnSpc>
              <a:spcBef>
                <a:spcPts val="0"/>
              </a:spcBef>
              <a:spcAft>
                <a:spcPts val="0"/>
              </a:spcAft>
              <a:buClr>
                <a:schemeClr val="accent4"/>
              </a:buClr>
              <a:buSzPts val="8102"/>
              <a:buFont typeface="Montserrat"/>
              <a:buNone/>
              <a:defRPr sz="5400" b="1" i="0">
                <a:solidFill>
                  <a:schemeClr val="accent4"/>
                </a:solidFill>
                <a:latin typeface="Montserrat"/>
                <a:ea typeface="Montserrat"/>
                <a:cs typeface="Montserrat"/>
                <a:sym typeface="Montserrat"/>
              </a:defRPr>
            </a:lvl1pPr>
            <a:lvl2pPr marL="609539" lvl="1" indent="-152385" algn="ctr">
              <a:lnSpc>
                <a:spcPct val="100000"/>
              </a:lnSpc>
              <a:spcBef>
                <a:spcPts val="496"/>
              </a:spcBef>
              <a:spcAft>
                <a:spcPts val="0"/>
              </a:spcAft>
              <a:buClr>
                <a:schemeClr val="lt1"/>
              </a:buClr>
              <a:buSzPts val="8102"/>
              <a:buFont typeface="Poppins SemiBold"/>
              <a:buNone/>
              <a:defRPr/>
            </a:lvl2pPr>
            <a:lvl3pPr marL="914309" lvl="2" indent="-152385" algn="ctr">
              <a:lnSpc>
                <a:spcPct val="150000"/>
              </a:lnSpc>
              <a:spcBef>
                <a:spcPts val="496"/>
              </a:spcBef>
              <a:spcAft>
                <a:spcPts val="0"/>
              </a:spcAft>
              <a:buClr>
                <a:srgbClr val="FEFEFE"/>
              </a:buClr>
              <a:buSzPts val="1505"/>
              <a:buFont typeface="Poppins"/>
              <a:buNone/>
              <a:defRPr/>
            </a:lvl3pPr>
            <a:lvl4pPr marL="1219078" lvl="3" indent="-152385" algn="ctr">
              <a:lnSpc>
                <a:spcPct val="150000"/>
              </a:lnSpc>
              <a:spcBef>
                <a:spcPts val="496"/>
              </a:spcBef>
              <a:spcAft>
                <a:spcPts val="0"/>
              </a:spcAft>
              <a:buClr>
                <a:schemeClr val="lt1"/>
              </a:buClr>
              <a:buSzPts val="4401"/>
              <a:buFont typeface="Poppins SemiBold"/>
              <a:buNone/>
              <a:defRPr/>
            </a:lvl4pPr>
            <a:lvl5pPr marL="1523848" lvl="4" indent="-152385" algn="ctr">
              <a:lnSpc>
                <a:spcPct val="100000"/>
              </a:lnSpc>
              <a:spcBef>
                <a:spcPts val="496"/>
              </a:spcBef>
              <a:spcAft>
                <a:spcPts val="0"/>
              </a:spcAft>
              <a:buClr>
                <a:schemeClr val="lt1"/>
              </a:buClr>
              <a:buSzPts val="2400"/>
              <a:buFont typeface="Poppins"/>
              <a:buNone/>
              <a:defRPr/>
            </a:lvl5pPr>
            <a:lvl6pPr marL="1828617" lvl="5" indent="-152385" algn="l">
              <a:lnSpc>
                <a:spcPct val="100000"/>
              </a:lnSpc>
              <a:spcBef>
                <a:spcPts val="496"/>
              </a:spcBef>
              <a:spcAft>
                <a:spcPts val="0"/>
              </a:spcAft>
              <a:buClr>
                <a:srgbClr val="FEFEFE"/>
              </a:buClr>
              <a:buSzPts val="1800"/>
              <a:buNone/>
              <a:defRPr/>
            </a:lvl6pPr>
            <a:lvl7pPr marL="2133387" lvl="6" indent="-152385" algn="l">
              <a:lnSpc>
                <a:spcPct val="100000"/>
              </a:lnSpc>
              <a:spcBef>
                <a:spcPts val="496"/>
              </a:spcBef>
              <a:spcAft>
                <a:spcPts val="0"/>
              </a:spcAft>
              <a:buClr>
                <a:schemeClr val="lt1"/>
              </a:buClr>
              <a:buSzPts val="1800"/>
              <a:buNone/>
              <a:defRPr/>
            </a:lvl7pPr>
            <a:lvl8pPr marL="2438156" lvl="7" indent="-152385" algn="l">
              <a:lnSpc>
                <a:spcPct val="90000"/>
              </a:lnSpc>
              <a:spcBef>
                <a:spcPts val="496"/>
              </a:spcBef>
              <a:spcAft>
                <a:spcPts val="0"/>
              </a:spcAft>
              <a:buClr>
                <a:srgbClr val="FEFEFE"/>
              </a:buClr>
              <a:buSzPts val="1800"/>
              <a:buNone/>
              <a:defRPr/>
            </a:lvl8pPr>
            <a:lvl9pPr marL="2742926" lvl="8" indent="-152385" algn="l">
              <a:lnSpc>
                <a:spcPct val="90000"/>
              </a:lnSpc>
              <a:spcBef>
                <a:spcPts val="496"/>
              </a:spcBef>
              <a:spcAft>
                <a:spcPts val="0"/>
              </a:spcAft>
              <a:buClr>
                <a:schemeClr val="lt1"/>
              </a:buClr>
              <a:buSzPts val="1800"/>
              <a:buNone/>
              <a:defRPr/>
            </a:lvl9pPr>
          </a:lstStyle>
          <a:p>
            <a:pPr lvl="0"/>
            <a:r>
              <a:rPr lang="en-US"/>
              <a:t>Click to edit Master text styles</a:t>
            </a:r>
          </a:p>
        </p:txBody>
      </p:sp>
      <p:pic>
        <p:nvPicPr>
          <p:cNvPr id="370" name="Google Shape;370;p103"/>
          <p:cNvPicPr preferRelativeResize="0"/>
          <p:nvPr/>
        </p:nvPicPr>
        <p:blipFill rotWithShape="1">
          <a:blip r:embed="rId2">
            <a:alphaModFix/>
          </a:blip>
          <a:srcRect/>
          <a:stretch/>
        </p:blipFill>
        <p:spPr>
          <a:xfrm>
            <a:off x="4952638" y="959852"/>
            <a:ext cx="2377986" cy="2159253"/>
          </a:xfrm>
          <a:prstGeom prst="rect">
            <a:avLst/>
          </a:prstGeom>
          <a:noFill/>
          <a:ln>
            <a:noFill/>
          </a:ln>
        </p:spPr>
      </p:pic>
    </p:spTree>
    <p:extLst>
      <p:ext uri="{BB962C8B-B14F-4D97-AF65-F5344CB8AC3E}">
        <p14:creationId xmlns:p14="http://schemas.microsoft.com/office/powerpoint/2010/main" val="8601603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losing - White Star - icon" preserve="1" userDrawn="1">
  <p:cSld name="closing - White Star - icon">
    <p:bg>
      <p:bgPr>
        <a:solidFill>
          <a:srgbClr val="1C243E"/>
        </a:solidFill>
        <a:effectLst/>
      </p:bgPr>
    </p:bg>
    <p:spTree>
      <p:nvGrpSpPr>
        <p:cNvPr id="1" name="Shape 371"/>
        <p:cNvGrpSpPr/>
        <p:nvPr/>
      </p:nvGrpSpPr>
      <p:grpSpPr>
        <a:xfrm>
          <a:off x="0" y="0"/>
          <a:ext cx="0" cy="0"/>
          <a:chOff x="0" y="0"/>
          <a:chExt cx="0" cy="0"/>
        </a:xfrm>
      </p:grpSpPr>
      <p:sp>
        <p:nvSpPr>
          <p:cNvPr id="374" name="Google Shape;374;p101"/>
          <p:cNvSpPr txBox="1">
            <a:spLocks noGrp="1"/>
          </p:cNvSpPr>
          <p:nvPr>
            <p:ph type="body" idx="2"/>
          </p:nvPr>
        </p:nvSpPr>
        <p:spPr>
          <a:xfrm>
            <a:off x="2614688" y="3479463"/>
            <a:ext cx="6985904" cy="1629382"/>
          </a:xfrm>
          <a:prstGeom prst="rect">
            <a:avLst/>
          </a:prstGeom>
          <a:noFill/>
          <a:ln>
            <a:noFill/>
          </a:ln>
        </p:spPr>
        <p:txBody>
          <a:bodyPr spcFirstLastPara="1" wrap="square" lIns="0" tIns="0" rIns="0" bIns="0" anchor="t" anchorCtr="0">
            <a:noAutofit/>
          </a:bodyPr>
          <a:lstStyle>
            <a:lvl1pPr marL="304770" lvl="0" indent="-152385" algn="ctr">
              <a:lnSpc>
                <a:spcPct val="100000"/>
              </a:lnSpc>
              <a:spcBef>
                <a:spcPts val="0"/>
              </a:spcBef>
              <a:spcAft>
                <a:spcPts val="0"/>
              </a:spcAft>
              <a:buClr>
                <a:schemeClr val="accent4"/>
              </a:buClr>
              <a:buSzPts val="8102"/>
              <a:buFont typeface="Montserrat"/>
              <a:buNone/>
              <a:defRPr sz="5400" b="1" i="0">
                <a:solidFill>
                  <a:schemeClr val="accent4"/>
                </a:solidFill>
                <a:latin typeface="Montserrat"/>
                <a:ea typeface="Montserrat"/>
                <a:cs typeface="Montserrat"/>
                <a:sym typeface="Montserrat"/>
              </a:defRPr>
            </a:lvl1pPr>
            <a:lvl2pPr marL="609539" lvl="1" indent="-152385" algn="ctr">
              <a:lnSpc>
                <a:spcPct val="100000"/>
              </a:lnSpc>
              <a:spcBef>
                <a:spcPts val="496"/>
              </a:spcBef>
              <a:spcAft>
                <a:spcPts val="0"/>
              </a:spcAft>
              <a:buClr>
                <a:schemeClr val="lt1"/>
              </a:buClr>
              <a:buSzPts val="8102"/>
              <a:buFont typeface="Poppins SemiBold"/>
              <a:buNone/>
              <a:defRPr/>
            </a:lvl2pPr>
            <a:lvl3pPr marL="914309" lvl="2" indent="-152385" algn="ctr">
              <a:lnSpc>
                <a:spcPct val="150000"/>
              </a:lnSpc>
              <a:spcBef>
                <a:spcPts val="496"/>
              </a:spcBef>
              <a:spcAft>
                <a:spcPts val="0"/>
              </a:spcAft>
              <a:buClr>
                <a:srgbClr val="FEFEFE"/>
              </a:buClr>
              <a:buSzPts val="1505"/>
              <a:buFont typeface="Poppins"/>
              <a:buNone/>
              <a:defRPr/>
            </a:lvl3pPr>
            <a:lvl4pPr marL="1219078" lvl="3" indent="-152385" algn="ctr">
              <a:lnSpc>
                <a:spcPct val="150000"/>
              </a:lnSpc>
              <a:spcBef>
                <a:spcPts val="496"/>
              </a:spcBef>
              <a:spcAft>
                <a:spcPts val="0"/>
              </a:spcAft>
              <a:buClr>
                <a:schemeClr val="lt1"/>
              </a:buClr>
              <a:buSzPts val="4401"/>
              <a:buFont typeface="Poppins SemiBold"/>
              <a:buNone/>
              <a:defRPr/>
            </a:lvl4pPr>
            <a:lvl5pPr marL="1523848" lvl="4" indent="-152385" algn="ctr">
              <a:lnSpc>
                <a:spcPct val="100000"/>
              </a:lnSpc>
              <a:spcBef>
                <a:spcPts val="496"/>
              </a:spcBef>
              <a:spcAft>
                <a:spcPts val="0"/>
              </a:spcAft>
              <a:buClr>
                <a:schemeClr val="lt1"/>
              </a:buClr>
              <a:buSzPts val="2400"/>
              <a:buFont typeface="Poppins"/>
              <a:buNone/>
              <a:defRPr/>
            </a:lvl5pPr>
            <a:lvl6pPr marL="1828617" lvl="5" indent="-152385" algn="l">
              <a:lnSpc>
                <a:spcPct val="100000"/>
              </a:lnSpc>
              <a:spcBef>
                <a:spcPts val="496"/>
              </a:spcBef>
              <a:spcAft>
                <a:spcPts val="0"/>
              </a:spcAft>
              <a:buClr>
                <a:srgbClr val="FEFEFE"/>
              </a:buClr>
              <a:buSzPts val="1800"/>
              <a:buNone/>
              <a:defRPr/>
            </a:lvl6pPr>
            <a:lvl7pPr marL="2133387" lvl="6" indent="-152385" algn="l">
              <a:lnSpc>
                <a:spcPct val="100000"/>
              </a:lnSpc>
              <a:spcBef>
                <a:spcPts val="496"/>
              </a:spcBef>
              <a:spcAft>
                <a:spcPts val="0"/>
              </a:spcAft>
              <a:buClr>
                <a:schemeClr val="lt1"/>
              </a:buClr>
              <a:buSzPts val="1800"/>
              <a:buNone/>
              <a:defRPr/>
            </a:lvl7pPr>
            <a:lvl8pPr marL="2438156" lvl="7" indent="-152385" algn="l">
              <a:lnSpc>
                <a:spcPct val="90000"/>
              </a:lnSpc>
              <a:spcBef>
                <a:spcPts val="496"/>
              </a:spcBef>
              <a:spcAft>
                <a:spcPts val="0"/>
              </a:spcAft>
              <a:buClr>
                <a:srgbClr val="FEFEFE"/>
              </a:buClr>
              <a:buSzPts val="1800"/>
              <a:buNone/>
              <a:defRPr/>
            </a:lvl8pPr>
            <a:lvl9pPr marL="2742926" lvl="8" indent="-152385" algn="l">
              <a:lnSpc>
                <a:spcPct val="90000"/>
              </a:lnSpc>
              <a:spcBef>
                <a:spcPts val="496"/>
              </a:spcBef>
              <a:spcAft>
                <a:spcPts val="0"/>
              </a:spcAft>
              <a:buClr>
                <a:schemeClr val="lt1"/>
              </a:buClr>
              <a:buSzPts val="1800"/>
              <a:buNone/>
              <a:defRPr/>
            </a:lvl9pPr>
          </a:lstStyle>
          <a:p>
            <a:pPr lvl="0"/>
            <a:r>
              <a:rPr lang="en-US"/>
              <a:t>Click to edit Master text styles</a:t>
            </a:r>
          </a:p>
        </p:txBody>
      </p:sp>
      <p:pic>
        <p:nvPicPr>
          <p:cNvPr id="375" name="Google Shape;375;p101"/>
          <p:cNvPicPr preferRelativeResize="0"/>
          <p:nvPr/>
        </p:nvPicPr>
        <p:blipFill rotWithShape="1">
          <a:blip r:embed="rId2">
            <a:alphaModFix/>
          </a:blip>
          <a:srcRect/>
          <a:stretch/>
        </p:blipFill>
        <p:spPr>
          <a:xfrm>
            <a:off x="5073937" y="1079833"/>
            <a:ext cx="2046885" cy="1991815"/>
          </a:xfrm>
          <a:prstGeom prst="rect">
            <a:avLst/>
          </a:prstGeom>
          <a:noFill/>
          <a:ln>
            <a:noFill/>
          </a:ln>
        </p:spPr>
      </p:pic>
    </p:spTree>
    <p:extLst>
      <p:ext uri="{BB962C8B-B14F-4D97-AF65-F5344CB8AC3E}">
        <p14:creationId xmlns:p14="http://schemas.microsoft.com/office/powerpoint/2010/main" val="34635434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92211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259"/>
            <a:ext cx="107442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600206"/>
            <a:ext cx="1173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50" r:id="rId4"/>
    <p:sldLayoutId id="2147483652" r:id="rId5"/>
    <p:sldLayoutId id="2147483659" r:id="rId6"/>
    <p:sldLayoutId id="2147483655" r:id="rId7"/>
    <p:sldLayoutId id="2147483657" r:id="rId8"/>
    <p:sldLayoutId id="2147483660" r:id="rId9"/>
    <p:sldLayoutId id="2147483661" r:id="rId10"/>
    <p:sldLayoutId id="2147483662" r:id="rId11"/>
    <p:sldLayoutId id="2147483663" r:id="rId12"/>
    <p:sldLayoutId id="2147483666" r:id="rId13"/>
  </p:sldLayoutIdLst>
  <p:hf hdr="0" ftr="0" dt="0"/>
  <p:txStyles>
    <p:titleStyle>
      <a:lvl1pPr algn="l" defTabSz="914418" rtl="0" eaLnBrk="1" latinLnBrk="0" hangingPunct="1">
        <a:spcBef>
          <a:spcPct val="0"/>
        </a:spcBef>
        <a:buNone/>
        <a:defRPr sz="4400" kern="1200">
          <a:solidFill>
            <a:schemeClr val="tx2"/>
          </a:solidFill>
          <a:latin typeface="+mj-lt"/>
          <a:ea typeface="+mj-ea"/>
          <a:cs typeface="+mj-cs"/>
        </a:defRPr>
      </a:lvl1pPr>
    </p:titleStyle>
    <p:bodyStyle>
      <a:lvl1pPr marL="342907" indent="-342907" algn="l" defTabSz="914418"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65" indent="-285756" algn="l" defTabSz="914418"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23" indent="-228605" algn="l" defTabSz="914418"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32" indent="-228605" algn="l" defTabSz="914418"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41" indent="-228605" algn="l" defTabSz="914418"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50"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59"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69"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78" indent="-228605" algn="l" defTabSz="9144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18" rtl="0" eaLnBrk="1" latinLnBrk="0" hangingPunct="1">
        <a:defRPr sz="1800" kern="1200">
          <a:solidFill>
            <a:schemeClr val="tx1"/>
          </a:solidFill>
          <a:latin typeface="+mn-lt"/>
          <a:ea typeface="+mn-ea"/>
          <a:cs typeface="+mn-cs"/>
        </a:defRPr>
      </a:lvl1pPr>
      <a:lvl2pPr marL="457209" algn="l" defTabSz="914418" rtl="0" eaLnBrk="1" latinLnBrk="0" hangingPunct="1">
        <a:defRPr sz="1800" kern="1200">
          <a:solidFill>
            <a:schemeClr val="tx1"/>
          </a:solidFill>
          <a:latin typeface="+mn-lt"/>
          <a:ea typeface="+mn-ea"/>
          <a:cs typeface="+mn-cs"/>
        </a:defRPr>
      </a:lvl2pPr>
      <a:lvl3pPr marL="914418" algn="l" defTabSz="914418" rtl="0" eaLnBrk="1" latinLnBrk="0" hangingPunct="1">
        <a:defRPr sz="1800" kern="1200">
          <a:solidFill>
            <a:schemeClr val="tx1"/>
          </a:solidFill>
          <a:latin typeface="+mn-lt"/>
          <a:ea typeface="+mn-ea"/>
          <a:cs typeface="+mn-cs"/>
        </a:defRPr>
      </a:lvl3pPr>
      <a:lvl4pPr marL="1371627" algn="l" defTabSz="914418" rtl="0" eaLnBrk="1" latinLnBrk="0" hangingPunct="1">
        <a:defRPr sz="1800" kern="1200">
          <a:solidFill>
            <a:schemeClr val="tx1"/>
          </a:solidFill>
          <a:latin typeface="+mn-lt"/>
          <a:ea typeface="+mn-ea"/>
          <a:cs typeface="+mn-cs"/>
        </a:defRPr>
      </a:lvl4pPr>
      <a:lvl5pPr marL="1828837" algn="l" defTabSz="914418" rtl="0" eaLnBrk="1" latinLnBrk="0" hangingPunct="1">
        <a:defRPr sz="1800" kern="1200">
          <a:solidFill>
            <a:schemeClr val="tx1"/>
          </a:solidFill>
          <a:latin typeface="+mn-lt"/>
          <a:ea typeface="+mn-ea"/>
          <a:cs typeface="+mn-cs"/>
        </a:defRPr>
      </a:lvl5pPr>
      <a:lvl6pPr marL="2286046" algn="l" defTabSz="914418" rtl="0" eaLnBrk="1" latinLnBrk="0" hangingPunct="1">
        <a:defRPr sz="1800" kern="1200">
          <a:solidFill>
            <a:schemeClr val="tx1"/>
          </a:solidFill>
          <a:latin typeface="+mn-lt"/>
          <a:ea typeface="+mn-ea"/>
          <a:cs typeface="+mn-cs"/>
        </a:defRPr>
      </a:lvl6pPr>
      <a:lvl7pPr marL="2743255" algn="l" defTabSz="914418" rtl="0" eaLnBrk="1" latinLnBrk="0" hangingPunct="1">
        <a:defRPr sz="1800" kern="1200">
          <a:solidFill>
            <a:schemeClr val="tx1"/>
          </a:solidFill>
          <a:latin typeface="+mn-lt"/>
          <a:ea typeface="+mn-ea"/>
          <a:cs typeface="+mn-cs"/>
        </a:defRPr>
      </a:lvl7pPr>
      <a:lvl8pPr marL="3200464" algn="l" defTabSz="914418" rtl="0" eaLnBrk="1" latinLnBrk="0" hangingPunct="1">
        <a:defRPr sz="1800" kern="1200">
          <a:solidFill>
            <a:schemeClr val="tx1"/>
          </a:solidFill>
          <a:latin typeface="+mn-lt"/>
          <a:ea typeface="+mn-ea"/>
          <a:cs typeface="+mn-cs"/>
        </a:defRPr>
      </a:lvl8pPr>
      <a:lvl9pPr marL="3657673" algn="l" defTabSz="9144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tif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https://knowledgebase.progress.com/articles/Article/000031154" TargetMode="External"/><Relationship Id="rId2" Type="http://schemas.openxmlformats.org/officeDocument/2006/relationships/hyperlink" Target="https://knowledgebase.progress.com/articles/Article/P176713"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0972800" y="6324604"/>
            <a:ext cx="609600" cy="365125"/>
          </a:xfrm>
          <a:prstGeom prst="rect">
            <a:avLst/>
          </a:prstGeom>
        </p:spPr>
        <p:txBody>
          <a:bodyPr/>
          <a:lstStyle/>
          <a:p>
            <a:fld id="{5657C8AD-9CD5-4FD6-B96A-EC63C8DD4688}" type="slidenum">
              <a:rPr lang="en-US" smtClean="0"/>
              <a:pPr/>
              <a:t>1</a:t>
            </a:fld>
            <a:endParaRPr lang="en-US" dirty="0"/>
          </a:p>
        </p:txBody>
      </p:sp>
      <p:sp>
        <p:nvSpPr>
          <p:cNvPr id="5" name="Title 1"/>
          <p:cNvSpPr txBox="1">
            <a:spLocks/>
          </p:cNvSpPr>
          <p:nvPr/>
        </p:nvSpPr>
        <p:spPr>
          <a:xfrm>
            <a:off x="457200" y="685800"/>
            <a:ext cx="11125200" cy="5257800"/>
          </a:xfrm>
          <a:prstGeom prst="rect">
            <a:avLst/>
          </a:prstGeom>
        </p:spPr>
        <p:txBody>
          <a:bodyPr>
            <a:noAutofit/>
          </a:bodyPr>
          <a:lstStyle/>
          <a:p>
            <a:r>
              <a:rPr lang="en-US" sz="2400" b="1" dirty="0"/>
              <a:t>Coding for Network Performance</a:t>
            </a:r>
          </a:p>
          <a:p>
            <a:r>
              <a:rPr lang="en-US" dirty="0"/>
              <a:t>Tom Bascom, White Star Software</a:t>
            </a:r>
          </a:p>
          <a:p>
            <a:endParaRPr lang="en-US" b="1" dirty="0"/>
          </a:p>
          <a:p>
            <a:r>
              <a:rPr lang="en-US" b="1" dirty="0"/>
              <a:t>Abstract:</a:t>
            </a:r>
            <a:r>
              <a:rPr lang="en-US" dirty="0"/>
              <a:t>  Are you wondering why your client/server code is so slow? And what you can do about it?</a:t>
            </a:r>
          </a:p>
          <a:p>
            <a:endParaRPr lang="en-US" dirty="0"/>
          </a:p>
          <a:p>
            <a:r>
              <a:rPr lang="en-US" b="0" i="0" dirty="0">
                <a:effectLst/>
              </a:rPr>
              <a:t>Progress continues to urge people to migrate from shared memory connections to client/server architectures. Many customers are hesitant to do so because the performance penalty is substantial. Over the years Progress has made huge strides in improving the performance of client/server connections. </a:t>
            </a:r>
            <a:r>
              <a:rPr lang="en-US" dirty="0"/>
              <a:t>This session will discuss the </a:t>
            </a:r>
            <a:r>
              <a:rPr lang="en-US" dirty="0" err="1"/>
              <a:t>OpenEdge</a:t>
            </a:r>
            <a:r>
              <a:rPr lang="en-US" dirty="0"/>
              <a:t> client/server messaging protocol, its impact on the performance of database queries and how to leverage the many improvements that Progress has made.  We will cover coding best practices, tuning opportunities, a test harness, benchmark results and some tips &amp; tricks for getting more out of your client/server connections!</a:t>
            </a:r>
          </a:p>
          <a:p>
            <a:endParaRPr lang="en-US" dirty="0"/>
          </a:p>
        </p:txBody>
      </p:sp>
      <p:pic>
        <p:nvPicPr>
          <p:cNvPr id="2" name="Picture 1">
            <a:extLst>
              <a:ext uri="{FF2B5EF4-FFF2-40B4-BE49-F238E27FC236}">
                <a16:creationId xmlns:a16="http://schemas.microsoft.com/office/drawing/2014/main" id="{B00581FE-9CE3-A79C-F2E1-AF0799B7CD9E}"/>
              </a:ext>
            </a:extLst>
          </p:cNvPr>
          <p:cNvPicPr>
            <a:picLocks noChangeAspect="1"/>
          </p:cNvPicPr>
          <p:nvPr/>
        </p:nvPicPr>
        <p:blipFill>
          <a:blip r:embed="rId2"/>
          <a:stretch>
            <a:fillRect/>
          </a:stretch>
        </p:blipFill>
        <p:spPr>
          <a:xfrm>
            <a:off x="-228600" y="4967778"/>
            <a:ext cx="4180417" cy="1672167"/>
          </a:xfrm>
          <a:prstGeom prst="rect">
            <a:avLst/>
          </a:prstGeom>
        </p:spPr>
      </p:pic>
    </p:spTree>
    <p:extLst>
      <p:ext uri="{BB962C8B-B14F-4D97-AF65-F5344CB8AC3E}">
        <p14:creationId xmlns:p14="http://schemas.microsoft.com/office/powerpoint/2010/main" val="1779887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erfmet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2514600"/>
            <a:ext cx="2590800" cy="2590800"/>
          </a:xfrm>
          <a:prstGeom prst="rect">
            <a:avLst/>
          </a:prstGeom>
        </p:spPr>
      </p:pic>
      <p:sp>
        <p:nvSpPr>
          <p:cNvPr id="2" name="Title 1"/>
          <p:cNvSpPr>
            <a:spLocks noGrp="1"/>
          </p:cNvSpPr>
          <p:nvPr>
            <p:ph type="ctrTitle"/>
          </p:nvPr>
        </p:nvSpPr>
        <p:spPr>
          <a:xfrm>
            <a:off x="457200" y="1752600"/>
            <a:ext cx="11125200" cy="1066800"/>
          </a:xfrm>
        </p:spPr>
        <p:txBody>
          <a:bodyPr>
            <a:noAutofit/>
          </a:bodyPr>
          <a:lstStyle/>
          <a:p>
            <a:pPr algn="ctr"/>
            <a:r>
              <a:rPr lang="en-US" b="1" dirty="0"/>
              <a:t>Coding for Network Performance</a:t>
            </a:r>
            <a:br>
              <a:rPr lang="en-US" sz="3200" dirty="0"/>
            </a:br>
            <a:endParaRPr lang="en-US" sz="2800" b="1" dirty="0">
              <a:solidFill>
                <a:schemeClr val="accent1"/>
              </a:solidFill>
            </a:endParaRPr>
          </a:p>
        </p:txBody>
      </p:sp>
      <p:sp>
        <p:nvSpPr>
          <p:cNvPr id="7" name="TextBox 6"/>
          <p:cNvSpPr txBox="1"/>
          <p:nvPr/>
        </p:nvSpPr>
        <p:spPr>
          <a:xfrm>
            <a:off x="3429000" y="5218093"/>
            <a:ext cx="5410200" cy="954107"/>
          </a:xfrm>
          <a:prstGeom prst="rect">
            <a:avLst/>
          </a:prstGeom>
          <a:noFill/>
        </p:spPr>
        <p:txBody>
          <a:bodyPr wrap="square" rtlCol="0">
            <a:spAutoFit/>
          </a:bodyPr>
          <a:lstStyle/>
          <a:p>
            <a:pPr algn="ctr"/>
            <a:r>
              <a:rPr lang="en-US" sz="2800" dirty="0">
                <a:solidFill>
                  <a:schemeClr val="tx2"/>
                </a:solidFill>
                <a:latin typeface="+mj-lt"/>
              </a:rPr>
              <a:t>Tom Bascom, White Star Software</a:t>
            </a:r>
            <a:br>
              <a:rPr lang="en-US" sz="2800" dirty="0">
                <a:solidFill>
                  <a:schemeClr val="tx2"/>
                </a:solidFill>
                <a:latin typeface="+mj-lt"/>
              </a:rPr>
            </a:br>
            <a:r>
              <a:rPr lang="en-US" sz="2800" dirty="0" err="1">
                <a:solidFill>
                  <a:schemeClr val="tx2"/>
                </a:solidFill>
                <a:latin typeface="+mj-lt"/>
              </a:rPr>
              <a:t>tom@wss.com</a:t>
            </a:r>
            <a:endParaRPr lang="en-US" sz="2800" dirty="0">
              <a:solidFill>
                <a:schemeClr val="tx2"/>
              </a:solidFill>
              <a:latin typeface="+mj-lt"/>
            </a:endParaRPr>
          </a:p>
        </p:txBody>
      </p:sp>
      <p:sp>
        <p:nvSpPr>
          <p:cNvPr id="9" name="TextBox 8"/>
          <p:cNvSpPr txBox="1"/>
          <p:nvPr/>
        </p:nvSpPr>
        <p:spPr>
          <a:xfrm>
            <a:off x="533400" y="457200"/>
            <a:ext cx="6934200" cy="923330"/>
          </a:xfrm>
          <a:prstGeom prst="rect">
            <a:avLst/>
          </a:prstGeom>
          <a:noFill/>
        </p:spPr>
        <p:txBody>
          <a:bodyPr wrap="square" rtlCol="0">
            <a:spAutoFit/>
          </a:bodyPr>
          <a:lstStyle/>
          <a:p>
            <a:r>
              <a:rPr lang="en-US" dirty="0">
                <a:solidFill>
                  <a:schemeClr val="bg1">
                    <a:lumMod val="65000"/>
                  </a:schemeClr>
                </a:solidFill>
                <a:latin typeface="Consolas" charset="0"/>
                <a:ea typeface="Consolas" charset="0"/>
                <a:cs typeface="Consolas" charset="0"/>
              </a:rPr>
              <a:t>FOR EACH customer FIELDS ( name balance ) NO-LOCK:</a:t>
            </a:r>
          </a:p>
          <a:p>
            <a:r>
              <a:rPr lang="en-US" dirty="0">
                <a:solidFill>
                  <a:schemeClr val="bg1">
                    <a:lumMod val="65000"/>
                  </a:schemeClr>
                </a:solidFill>
                <a:latin typeface="Consolas" charset="0"/>
                <a:ea typeface="Consolas" charset="0"/>
                <a:cs typeface="Consolas" charset="0"/>
              </a:rPr>
              <a:t>  /* ... */</a:t>
            </a:r>
            <a:br>
              <a:rPr lang="en-US" dirty="0">
                <a:solidFill>
                  <a:schemeClr val="bg1">
                    <a:lumMod val="65000"/>
                  </a:schemeClr>
                </a:solidFill>
                <a:latin typeface="Consolas" charset="0"/>
                <a:ea typeface="Consolas" charset="0"/>
                <a:cs typeface="Consolas" charset="0"/>
              </a:rPr>
            </a:br>
            <a:r>
              <a:rPr lang="en-US" dirty="0">
                <a:solidFill>
                  <a:schemeClr val="bg1">
                    <a:lumMod val="65000"/>
                  </a:schemeClr>
                </a:solidFill>
                <a:latin typeface="Consolas" charset="0"/>
                <a:ea typeface="Consolas" charset="0"/>
                <a:cs typeface="Consolas" charset="0"/>
              </a:rPr>
              <a:t>END.</a:t>
            </a:r>
            <a:endParaRPr lang="en-US" dirty="0">
              <a:solidFill>
                <a:schemeClr val="bg1">
                  <a:lumMod val="65000"/>
                </a:schemeClr>
              </a:solidFill>
            </a:endParaRPr>
          </a:p>
        </p:txBody>
      </p:sp>
      <p:sp>
        <p:nvSpPr>
          <p:cNvPr id="3" name="TextBox 2">
            <a:extLst>
              <a:ext uri="{FF2B5EF4-FFF2-40B4-BE49-F238E27FC236}">
                <a16:creationId xmlns:a16="http://schemas.microsoft.com/office/drawing/2014/main" id="{89CD20F9-8A63-48CC-4873-51185BD98DE0}"/>
              </a:ext>
            </a:extLst>
          </p:cNvPr>
          <p:cNvSpPr txBox="1"/>
          <p:nvPr/>
        </p:nvSpPr>
        <p:spPr>
          <a:xfrm>
            <a:off x="4724400" y="1252211"/>
            <a:ext cx="6934200" cy="369332"/>
          </a:xfrm>
          <a:prstGeom prst="rect">
            <a:avLst/>
          </a:prstGeom>
          <a:noFill/>
        </p:spPr>
        <p:txBody>
          <a:bodyPr wrap="square" rtlCol="0">
            <a:spAutoFit/>
          </a:bodyPr>
          <a:lstStyle/>
          <a:p>
            <a:r>
              <a:rPr lang="en-US" dirty="0">
                <a:solidFill>
                  <a:schemeClr val="bg1">
                    <a:lumMod val="65000"/>
                  </a:schemeClr>
                </a:solidFill>
                <a:latin typeface="Consolas" charset="0"/>
                <a:ea typeface="Consolas" charset="0"/>
                <a:cs typeface="Consolas" charset="0"/>
              </a:rPr>
              <a:t>FIND location NO-LOCK WHERE </a:t>
            </a:r>
            <a:r>
              <a:rPr lang="en-US" dirty="0" err="1">
                <a:solidFill>
                  <a:schemeClr val="bg1">
                    <a:lumMod val="65000"/>
                  </a:schemeClr>
                </a:solidFill>
                <a:latin typeface="Consolas" charset="0"/>
                <a:ea typeface="Consolas" charset="0"/>
                <a:cs typeface="Consolas" charset="0"/>
              </a:rPr>
              <a:t>locationId</a:t>
            </a:r>
            <a:r>
              <a:rPr lang="en-US" dirty="0">
                <a:solidFill>
                  <a:schemeClr val="bg1">
                    <a:lumMod val="65000"/>
                  </a:schemeClr>
                </a:solidFill>
                <a:latin typeface="Consolas" charset="0"/>
                <a:ea typeface="Consolas" charset="0"/>
                <a:cs typeface="Consolas" charset="0"/>
              </a:rPr>
              <a:t> = n NO-ERROR.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What's The Big Deal?</a:t>
            </a:r>
          </a:p>
          <a:p>
            <a:r>
              <a:rPr lang="en-US" dirty="0"/>
              <a:t>What Are Network Messages?</a:t>
            </a:r>
          </a:p>
          <a:p>
            <a:r>
              <a:rPr lang="en-US" dirty="0"/>
              <a:t>Improving Existing “Queries”</a:t>
            </a:r>
          </a:p>
          <a:p>
            <a:r>
              <a:rPr lang="en-US" dirty="0"/>
              <a:t>How to Analyze </a:t>
            </a:r>
            <a:r>
              <a:rPr lang="en-US" dirty="0" err="1"/>
              <a:t>OpenEdge</a:t>
            </a:r>
            <a:r>
              <a:rPr lang="en-US" dirty="0"/>
              <a:t> Client Server Performance</a:t>
            </a:r>
          </a:p>
          <a:p>
            <a:r>
              <a:rPr lang="en-US" dirty="0"/>
              <a:t>Summary</a:t>
            </a:r>
          </a:p>
        </p:txBody>
      </p:sp>
    </p:spTree>
    <p:extLst>
      <p:ext uri="{BB962C8B-B14F-4D97-AF65-F5344CB8AC3E}">
        <p14:creationId xmlns:p14="http://schemas.microsoft.com/office/powerpoint/2010/main" val="1271719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397" y="1981200"/>
            <a:ext cx="7772400" cy="2743200"/>
          </a:xfrm>
        </p:spPr>
        <p:txBody>
          <a:bodyPr>
            <a:normAutofit fontScale="90000"/>
          </a:bodyPr>
          <a:lstStyle/>
          <a:p>
            <a:pPr algn="ctr"/>
            <a:r>
              <a:rPr lang="en-US" sz="6000" b="0" cap="none" dirty="0"/>
              <a:t>What’s </a:t>
            </a:r>
            <a:br>
              <a:rPr lang="en-US" sz="6000" b="0" cap="none" dirty="0"/>
            </a:br>
            <a:r>
              <a:rPr lang="en-US" sz="6000" b="0" cap="none" dirty="0"/>
              <a:t>The</a:t>
            </a:r>
            <a:br>
              <a:rPr lang="en-US" sz="6000" b="0" cap="none" dirty="0"/>
            </a:br>
            <a:r>
              <a:rPr lang="en-US" sz="6000" b="0" cap="none" dirty="0"/>
              <a:t>Big Deal?</a:t>
            </a:r>
          </a:p>
        </p:txBody>
      </p:sp>
    </p:spTree>
    <p:extLst>
      <p:ext uri="{BB962C8B-B14F-4D97-AF65-F5344CB8AC3E}">
        <p14:creationId xmlns:p14="http://schemas.microsoft.com/office/powerpoint/2010/main" val="3232200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BB5BE-D51A-1B7B-777B-319D75E97A68}"/>
              </a:ext>
            </a:extLst>
          </p:cNvPr>
          <p:cNvSpPr>
            <a:spLocks noGrp="1"/>
          </p:cNvSpPr>
          <p:nvPr>
            <p:ph type="title"/>
          </p:nvPr>
        </p:nvSpPr>
        <p:spPr/>
        <p:txBody>
          <a:bodyPr/>
          <a:lstStyle/>
          <a:p>
            <a:r>
              <a:rPr lang="en-US" dirty="0"/>
              <a:t>Latency Numbers That You Should Know</a:t>
            </a:r>
          </a:p>
        </p:txBody>
      </p:sp>
      <p:graphicFrame>
        <p:nvGraphicFramePr>
          <p:cNvPr id="4" name="Content Placeholder 3">
            <a:extLst>
              <a:ext uri="{FF2B5EF4-FFF2-40B4-BE49-F238E27FC236}">
                <a16:creationId xmlns:a16="http://schemas.microsoft.com/office/drawing/2014/main" id="{678C281A-52C8-7DAC-CD3F-9459F6F33A30}"/>
              </a:ext>
            </a:extLst>
          </p:cNvPr>
          <p:cNvGraphicFramePr>
            <a:graphicFrameLocks noGrp="1"/>
          </p:cNvGraphicFramePr>
          <p:nvPr>
            <p:ph idx="1"/>
          </p:nvPr>
        </p:nvGraphicFramePr>
        <p:xfrm>
          <a:off x="228600" y="1600200"/>
          <a:ext cx="11734800" cy="445008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548640081"/>
                    </a:ext>
                  </a:extLst>
                </a:gridCol>
                <a:gridCol w="1295400">
                  <a:extLst>
                    <a:ext uri="{9D8B030D-6E8A-4147-A177-3AD203B41FA5}">
                      <a16:colId xmlns:a16="http://schemas.microsoft.com/office/drawing/2014/main" val="2977994564"/>
                    </a:ext>
                  </a:extLst>
                </a:gridCol>
                <a:gridCol w="1066800">
                  <a:extLst>
                    <a:ext uri="{9D8B030D-6E8A-4147-A177-3AD203B41FA5}">
                      <a16:colId xmlns:a16="http://schemas.microsoft.com/office/drawing/2014/main" val="2623628831"/>
                    </a:ext>
                  </a:extLst>
                </a:gridCol>
                <a:gridCol w="1066800">
                  <a:extLst>
                    <a:ext uri="{9D8B030D-6E8A-4147-A177-3AD203B41FA5}">
                      <a16:colId xmlns:a16="http://schemas.microsoft.com/office/drawing/2014/main" val="3014499497"/>
                    </a:ext>
                  </a:extLst>
                </a:gridCol>
                <a:gridCol w="3733800">
                  <a:extLst>
                    <a:ext uri="{9D8B030D-6E8A-4147-A177-3AD203B41FA5}">
                      <a16:colId xmlns:a16="http://schemas.microsoft.com/office/drawing/2014/main" val="3761627918"/>
                    </a:ext>
                  </a:extLst>
                </a:gridCol>
              </a:tblGrid>
              <a:tr h="370840">
                <a:tc>
                  <a:txBody>
                    <a:bodyPr/>
                    <a:lstStyle/>
                    <a:p>
                      <a:r>
                        <a:rPr lang="en-US" dirty="0"/>
                        <a:t>Operation</a:t>
                      </a:r>
                    </a:p>
                  </a:txBody>
                  <a:tcPr/>
                </a:tc>
                <a:tc>
                  <a:txBody>
                    <a:bodyPr/>
                    <a:lstStyle/>
                    <a:p>
                      <a:r>
                        <a:rPr lang="en-US" dirty="0"/>
                        <a:t>ns</a:t>
                      </a:r>
                    </a:p>
                  </a:txBody>
                  <a:tcPr/>
                </a:tc>
                <a:tc>
                  <a:txBody>
                    <a:bodyPr/>
                    <a:lstStyle/>
                    <a:p>
                      <a:r>
                        <a:rPr lang="en-US" sz="1800" b="1" i="0" kern="1200" dirty="0">
                          <a:solidFill>
                            <a:schemeClr val="lt1"/>
                          </a:solidFill>
                          <a:effectLst/>
                          <a:latin typeface="+mn-lt"/>
                          <a:ea typeface="+mn-ea"/>
                          <a:cs typeface="+mn-cs"/>
                        </a:rPr>
                        <a:t>µs</a:t>
                      </a:r>
                      <a:endParaRPr lang="en-US" dirty="0"/>
                    </a:p>
                  </a:txBody>
                  <a:tcPr/>
                </a:tc>
                <a:tc>
                  <a:txBody>
                    <a:bodyPr/>
                    <a:lstStyle/>
                    <a:p>
                      <a:r>
                        <a:rPr lang="en-US" dirty="0" err="1"/>
                        <a:t>ms</a:t>
                      </a:r>
                      <a:endParaRPr lang="en-US" dirty="0"/>
                    </a:p>
                  </a:txBody>
                  <a:tcPr/>
                </a:tc>
                <a:tc>
                  <a:txBody>
                    <a:bodyPr/>
                    <a:lstStyle/>
                    <a:p>
                      <a:r>
                        <a:rPr lang="en-US" dirty="0"/>
                        <a:t>Note</a:t>
                      </a:r>
                    </a:p>
                  </a:txBody>
                  <a:tcPr/>
                </a:tc>
                <a:extLst>
                  <a:ext uri="{0D108BD9-81ED-4DB2-BD59-A6C34878D82A}">
                    <a16:rowId xmlns:a16="http://schemas.microsoft.com/office/drawing/2014/main" val="3740979746"/>
                  </a:ext>
                </a:extLst>
              </a:tr>
              <a:tr h="370840">
                <a:tc>
                  <a:txBody>
                    <a:bodyPr/>
                    <a:lstStyle/>
                    <a:p>
                      <a:r>
                        <a:rPr lang="en-US" dirty="0"/>
                        <a:t>L1 cache reference</a:t>
                      </a:r>
                    </a:p>
                  </a:txBody>
                  <a:tcPr/>
                </a:tc>
                <a:tc>
                  <a:txBody>
                    <a:bodyPr/>
                    <a:lstStyle/>
                    <a:p>
                      <a:r>
                        <a:rPr lang="en-US" dirty="0"/>
                        <a:t>0.5ns</a:t>
                      </a:r>
                    </a:p>
                  </a:txBody>
                  <a:tcPr/>
                </a:tc>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2134713488"/>
                  </a:ext>
                </a:extLst>
              </a:tr>
              <a:tr h="370840">
                <a:tc>
                  <a:txBody>
                    <a:bodyPr/>
                    <a:lstStyle/>
                    <a:p>
                      <a:r>
                        <a:rPr lang="en-US" dirty="0"/>
                        <a:t>Branch mis-predict</a:t>
                      </a:r>
                    </a:p>
                  </a:txBody>
                  <a:tcPr/>
                </a:tc>
                <a:tc>
                  <a:txBody>
                    <a:bodyPr/>
                    <a:lstStyle/>
                    <a:p>
                      <a:r>
                        <a:rPr lang="en-US" dirty="0"/>
                        <a:t>5ns</a:t>
                      </a:r>
                    </a:p>
                  </a:txBody>
                  <a:tcPr/>
                </a:tc>
                <a:tc>
                  <a:txBody>
                    <a:bodyPr/>
                    <a:lstStyle/>
                    <a:p>
                      <a:endParaRPr lang="en-US" dirty="0"/>
                    </a:p>
                  </a:txBody>
                  <a:tcPr/>
                </a:tc>
                <a:tc>
                  <a:txBody>
                    <a:bodyPr/>
                    <a:lstStyle/>
                    <a:p>
                      <a:endParaRPr lang="en-US"/>
                    </a:p>
                  </a:txBody>
                  <a:tcPr/>
                </a:tc>
                <a:tc>
                  <a:txBody>
                    <a:bodyPr/>
                    <a:lstStyle/>
                    <a:p>
                      <a:r>
                        <a:rPr lang="en-US" dirty="0"/>
                        <a:t>Plus the missed instructions</a:t>
                      </a:r>
                    </a:p>
                  </a:txBody>
                  <a:tcPr/>
                </a:tc>
                <a:extLst>
                  <a:ext uri="{0D108BD9-81ED-4DB2-BD59-A6C34878D82A}">
                    <a16:rowId xmlns:a16="http://schemas.microsoft.com/office/drawing/2014/main" val="4074720071"/>
                  </a:ext>
                </a:extLst>
              </a:tr>
              <a:tr h="370840">
                <a:tc>
                  <a:txBody>
                    <a:bodyPr/>
                    <a:lstStyle/>
                    <a:p>
                      <a:r>
                        <a:rPr lang="en-US" dirty="0"/>
                        <a:t>L2 cache reference</a:t>
                      </a:r>
                    </a:p>
                  </a:txBody>
                  <a:tcPr/>
                </a:tc>
                <a:tc>
                  <a:txBody>
                    <a:bodyPr/>
                    <a:lstStyle/>
                    <a:p>
                      <a:r>
                        <a:rPr lang="en-US" dirty="0"/>
                        <a:t>7ns</a:t>
                      </a:r>
                    </a:p>
                  </a:txBody>
                  <a:tcPr/>
                </a:tc>
                <a:tc>
                  <a:txBody>
                    <a:bodyPr/>
                    <a:lstStyle/>
                    <a:p>
                      <a:endParaRPr lang="en-US" dirty="0"/>
                    </a:p>
                  </a:txBody>
                  <a:tcPr/>
                </a:tc>
                <a:tc>
                  <a:txBody>
                    <a:bodyPr/>
                    <a:lstStyle/>
                    <a:p>
                      <a:endParaRPr lang="en-US" dirty="0"/>
                    </a:p>
                  </a:txBody>
                  <a:tcPr/>
                </a:tc>
                <a:tc>
                  <a:txBody>
                    <a:bodyPr/>
                    <a:lstStyle/>
                    <a:p>
                      <a:r>
                        <a:rPr lang="en-US" dirty="0"/>
                        <a:t>14x L1</a:t>
                      </a:r>
                    </a:p>
                  </a:txBody>
                  <a:tcPr/>
                </a:tc>
                <a:extLst>
                  <a:ext uri="{0D108BD9-81ED-4DB2-BD59-A6C34878D82A}">
                    <a16:rowId xmlns:a16="http://schemas.microsoft.com/office/drawing/2014/main" val="3194869117"/>
                  </a:ext>
                </a:extLst>
              </a:tr>
              <a:tr h="370840">
                <a:tc>
                  <a:txBody>
                    <a:bodyPr/>
                    <a:lstStyle/>
                    <a:p>
                      <a:r>
                        <a:rPr lang="en-US" dirty="0"/>
                        <a:t>MUTEX lock/unlock</a:t>
                      </a:r>
                    </a:p>
                  </a:txBody>
                  <a:tcPr/>
                </a:tc>
                <a:tc>
                  <a:txBody>
                    <a:bodyPr/>
                    <a:lstStyle/>
                    <a:p>
                      <a:r>
                        <a:rPr lang="en-US" dirty="0"/>
                        <a:t>25ns</a:t>
                      </a:r>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97673161"/>
                  </a:ext>
                </a:extLst>
              </a:tr>
              <a:tr h="370840">
                <a:tc>
                  <a:txBody>
                    <a:bodyPr/>
                    <a:lstStyle/>
                    <a:p>
                      <a:r>
                        <a:rPr lang="en-US" dirty="0"/>
                        <a:t>Main Memory Access</a:t>
                      </a:r>
                    </a:p>
                  </a:txBody>
                  <a:tcPr/>
                </a:tc>
                <a:tc>
                  <a:txBody>
                    <a:bodyPr/>
                    <a:lstStyle/>
                    <a:p>
                      <a:r>
                        <a:rPr lang="en-US" dirty="0"/>
                        <a:t>100ns</a:t>
                      </a:r>
                    </a:p>
                  </a:txBody>
                  <a:tcPr/>
                </a:tc>
                <a:tc>
                  <a:txBody>
                    <a:bodyPr/>
                    <a:lstStyle/>
                    <a:p>
                      <a:endParaRPr lang="en-US" dirty="0"/>
                    </a:p>
                  </a:txBody>
                  <a:tcPr/>
                </a:tc>
                <a:tc>
                  <a:txBody>
                    <a:bodyPr/>
                    <a:lstStyle/>
                    <a:p>
                      <a:endParaRPr lang="en-US" dirty="0"/>
                    </a:p>
                  </a:txBody>
                  <a:tcPr/>
                </a:tc>
                <a:tc>
                  <a:txBody>
                    <a:bodyPr/>
                    <a:lstStyle/>
                    <a:p>
                      <a:r>
                        <a:rPr lang="en-US" dirty="0"/>
                        <a:t>20x L2, 200x L1</a:t>
                      </a:r>
                    </a:p>
                  </a:txBody>
                  <a:tcPr/>
                </a:tc>
                <a:extLst>
                  <a:ext uri="{0D108BD9-81ED-4DB2-BD59-A6C34878D82A}">
                    <a16:rowId xmlns:a16="http://schemas.microsoft.com/office/drawing/2014/main" val="3113061843"/>
                  </a:ext>
                </a:extLst>
              </a:tr>
              <a:tr h="370840">
                <a:tc>
                  <a:txBody>
                    <a:bodyPr/>
                    <a:lstStyle/>
                    <a:p>
                      <a:r>
                        <a:rPr lang="en-US" dirty="0"/>
                        <a:t>Send 1KB over a 1Gpbs network</a:t>
                      </a:r>
                    </a:p>
                  </a:txBody>
                  <a:tcPr/>
                </a:tc>
                <a:tc>
                  <a:txBody>
                    <a:bodyPr/>
                    <a:lstStyle/>
                    <a:p>
                      <a:r>
                        <a:rPr lang="en-US" dirty="0"/>
                        <a:t>10,000ns</a:t>
                      </a:r>
                    </a:p>
                  </a:txBody>
                  <a:tcPr/>
                </a:tc>
                <a:tc>
                  <a:txBody>
                    <a:bodyPr/>
                    <a:lstStyle/>
                    <a:p>
                      <a:pPr marL="0" marR="0" lvl="0" indent="0" algn="l" defTabSz="914418" rtl="0" eaLnBrk="1" fontAlgn="auto" latinLnBrk="0" hangingPunct="1">
                        <a:lnSpc>
                          <a:spcPct val="100000"/>
                        </a:lnSpc>
                        <a:spcBef>
                          <a:spcPts val="0"/>
                        </a:spcBef>
                        <a:spcAft>
                          <a:spcPts val="0"/>
                        </a:spcAft>
                        <a:buClrTx/>
                        <a:buSzTx/>
                        <a:buFontTx/>
                        <a:buNone/>
                        <a:tabLst/>
                        <a:defRPr/>
                      </a:pPr>
                      <a:r>
                        <a:rPr lang="en-US" dirty="0"/>
                        <a:t>10</a:t>
                      </a:r>
                      <a:r>
                        <a:rPr lang="en-US" sz="1800" b="0" i="0" kern="1200" dirty="0">
                          <a:solidFill>
                            <a:schemeClr val="tx1"/>
                          </a:solidFill>
                          <a:effectLst/>
                          <a:latin typeface="+mn-lt"/>
                          <a:ea typeface="+mn-ea"/>
                          <a:cs typeface="+mn-cs"/>
                        </a:rPr>
                        <a:t>µs</a:t>
                      </a:r>
                      <a:endParaRPr lang="en-US" b="0" dirty="0">
                        <a:solidFill>
                          <a:schemeClr val="tx1"/>
                        </a:solidFill>
                      </a:endParaRPr>
                    </a:p>
                  </a:txBody>
                  <a:tcPr/>
                </a:tc>
                <a:tc>
                  <a:txBody>
                    <a:bodyPr/>
                    <a:lstStyle/>
                    <a:p>
                      <a:endParaRPr lang="en-US" dirty="0"/>
                    </a:p>
                  </a:txBody>
                  <a:tcPr/>
                </a:tc>
                <a:tc>
                  <a:txBody>
                    <a:bodyPr/>
                    <a:lstStyle/>
                    <a:p>
                      <a:r>
                        <a:rPr lang="en-US" dirty="0"/>
                        <a:t>local</a:t>
                      </a:r>
                    </a:p>
                  </a:txBody>
                  <a:tcPr/>
                </a:tc>
                <a:extLst>
                  <a:ext uri="{0D108BD9-81ED-4DB2-BD59-A6C34878D82A}">
                    <a16:rowId xmlns:a16="http://schemas.microsoft.com/office/drawing/2014/main" val="3373000092"/>
                  </a:ext>
                </a:extLst>
              </a:tr>
              <a:tr h="370840">
                <a:tc>
                  <a:txBody>
                    <a:bodyPr/>
                    <a:lstStyle/>
                    <a:p>
                      <a:r>
                        <a:rPr lang="en-US" dirty="0"/>
                        <a:t>Read 4K randomly from (internal) SSD</a:t>
                      </a:r>
                    </a:p>
                  </a:txBody>
                  <a:tcPr/>
                </a:tc>
                <a:tc>
                  <a:txBody>
                    <a:bodyPr/>
                    <a:lstStyle/>
                    <a:p>
                      <a:r>
                        <a:rPr lang="en-US" dirty="0"/>
                        <a:t>150,000ns</a:t>
                      </a:r>
                    </a:p>
                  </a:txBody>
                  <a:tcPr/>
                </a:tc>
                <a:tc>
                  <a:txBody>
                    <a:bodyPr/>
                    <a:lstStyle/>
                    <a:p>
                      <a:r>
                        <a:rPr lang="en-US" dirty="0"/>
                        <a:t>150</a:t>
                      </a:r>
                      <a:r>
                        <a:rPr lang="en-US" sz="1800" b="0" i="0" kern="1200" dirty="0">
                          <a:solidFill>
                            <a:schemeClr val="tx1"/>
                          </a:solidFill>
                          <a:effectLst/>
                          <a:latin typeface="+mn-lt"/>
                          <a:ea typeface="+mn-ea"/>
                          <a:cs typeface="+mn-cs"/>
                        </a:rPr>
                        <a:t>µs</a:t>
                      </a:r>
                      <a:endParaRPr lang="en-US" dirty="0"/>
                    </a:p>
                  </a:txBody>
                  <a:tcPr/>
                </a:tc>
                <a:tc>
                  <a:txBody>
                    <a:bodyPr/>
                    <a:lstStyle/>
                    <a:p>
                      <a:endParaRPr lang="en-US" dirty="0"/>
                    </a:p>
                  </a:txBody>
                  <a:tcPr/>
                </a:tc>
                <a:tc>
                  <a:txBody>
                    <a:bodyPr/>
                    <a:lstStyle/>
                    <a:p>
                      <a:r>
                        <a:rPr lang="en-US" dirty="0"/>
                        <a:t>~1GB/sec SSD 4x memory</a:t>
                      </a:r>
                    </a:p>
                  </a:txBody>
                  <a:tcPr/>
                </a:tc>
                <a:extLst>
                  <a:ext uri="{0D108BD9-81ED-4DB2-BD59-A6C34878D82A}">
                    <a16:rowId xmlns:a16="http://schemas.microsoft.com/office/drawing/2014/main" val="4108446529"/>
                  </a:ext>
                </a:extLst>
              </a:tr>
              <a:tr h="370840">
                <a:tc>
                  <a:txBody>
                    <a:bodyPr/>
                    <a:lstStyle/>
                    <a:p>
                      <a:r>
                        <a:rPr lang="en-US" b="1" dirty="0"/>
                        <a:t>Round trip within a datacenter</a:t>
                      </a:r>
                    </a:p>
                  </a:txBody>
                  <a:tcPr/>
                </a:tc>
                <a:tc>
                  <a:txBody>
                    <a:bodyPr/>
                    <a:lstStyle/>
                    <a:p>
                      <a:r>
                        <a:rPr lang="en-US" dirty="0"/>
                        <a:t>500,000ns</a:t>
                      </a:r>
                    </a:p>
                  </a:txBody>
                  <a:tcPr/>
                </a:tc>
                <a:tc>
                  <a:txBody>
                    <a:bodyPr/>
                    <a:lstStyle/>
                    <a:p>
                      <a:r>
                        <a:rPr lang="en-US" sz="1800" b="0" i="0" kern="1200" dirty="0">
                          <a:solidFill>
                            <a:schemeClr val="tx1"/>
                          </a:solidFill>
                          <a:effectLst/>
                          <a:latin typeface="+mn-lt"/>
                          <a:ea typeface="+mn-ea"/>
                          <a:cs typeface="+mn-cs"/>
                        </a:rPr>
                        <a:t>500µs</a:t>
                      </a:r>
                      <a:endParaRPr lang="en-US" dirty="0"/>
                    </a:p>
                  </a:txBody>
                  <a:tcPr/>
                </a:tc>
                <a:tc>
                  <a:txBody>
                    <a:bodyPr/>
                    <a:lstStyle/>
                    <a:p>
                      <a:r>
                        <a:rPr lang="en-US" dirty="0"/>
                        <a:t>0.5ms</a:t>
                      </a:r>
                    </a:p>
                  </a:txBody>
                  <a:tcPr/>
                </a:tc>
                <a:tc>
                  <a:txBody>
                    <a:bodyPr/>
                    <a:lstStyle/>
                    <a:p>
                      <a:r>
                        <a:rPr lang="en-US" dirty="0"/>
                        <a:t>no payload, just a ping</a:t>
                      </a:r>
                    </a:p>
                  </a:txBody>
                  <a:tcPr/>
                </a:tc>
                <a:extLst>
                  <a:ext uri="{0D108BD9-81ED-4DB2-BD59-A6C34878D82A}">
                    <a16:rowId xmlns:a16="http://schemas.microsoft.com/office/drawing/2014/main" val="2462830275"/>
                  </a:ext>
                </a:extLst>
              </a:tr>
              <a:tr h="370840">
                <a:tc>
                  <a:txBody>
                    <a:bodyPr/>
                    <a:lstStyle/>
                    <a:p>
                      <a:r>
                        <a:rPr lang="en-US" b="1" dirty="0"/>
                        <a:t>Round trip to a datacenter 100KM away</a:t>
                      </a:r>
                    </a:p>
                  </a:txBody>
                  <a:tcPr/>
                </a:tc>
                <a:tc>
                  <a:txBody>
                    <a:bodyPr/>
                    <a:lstStyle/>
                    <a:p>
                      <a:r>
                        <a:rPr lang="en-US" dirty="0"/>
                        <a:t>1M ns</a:t>
                      </a:r>
                    </a:p>
                  </a:txBody>
                  <a:tcPr/>
                </a:tc>
                <a:tc>
                  <a:txBody>
                    <a:bodyPr/>
                    <a:lstStyle/>
                    <a:p>
                      <a:pPr marL="0" marR="0" lvl="0" indent="0" algn="l" defTabSz="914418"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ea typeface="+mn-ea"/>
                          <a:cs typeface="+mn-cs"/>
                        </a:rPr>
                        <a:t>1,000µs</a:t>
                      </a:r>
                      <a:endParaRPr lang="en-US" dirty="0"/>
                    </a:p>
                  </a:txBody>
                  <a:tcPr/>
                </a:tc>
                <a:tc>
                  <a:txBody>
                    <a:bodyPr/>
                    <a:lstStyle/>
                    <a:p>
                      <a:r>
                        <a:rPr lang="en-US" dirty="0"/>
                        <a:t>1ms</a:t>
                      </a:r>
                    </a:p>
                  </a:txBody>
                  <a:tcPr/>
                </a:tc>
                <a:tc>
                  <a:txBody>
                    <a:bodyPr/>
                    <a:lstStyle/>
                    <a:p>
                      <a:r>
                        <a:rPr lang="en-US" dirty="0"/>
                        <a:t>no payload, just a ping</a:t>
                      </a:r>
                    </a:p>
                  </a:txBody>
                  <a:tcPr/>
                </a:tc>
                <a:extLst>
                  <a:ext uri="{0D108BD9-81ED-4DB2-BD59-A6C34878D82A}">
                    <a16:rowId xmlns:a16="http://schemas.microsoft.com/office/drawing/2014/main" val="2623726531"/>
                  </a:ext>
                </a:extLst>
              </a:tr>
              <a:tr h="370840">
                <a:tc>
                  <a:txBody>
                    <a:bodyPr/>
                    <a:lstStyle/>
                    <a:p>
                      <a:r>
                        <a:rPr lang="en-US" dirty="0"/>
                        <a:t>Disk Seek</a:t>
                      </a:r>
                    </a:p>
                  </a:txBody>
                  <a:tcPr/>
                </a:tc>
                <a:tc>
                  <a:txBody>
                    <a:bodyPr/>
                    <a:lstStyle/>
                    <a:p>
                      <a:r>
                        <a:rPr lang="en-US" dirty="0"/>
                        <a:t>2M ns</a:t>
                      </a:r>
                    </a:p>
                  </a:txBody>
                  <a:tcPr/>
                </a:tc>
                <a:tc>
                  <a:txBody>
                    <a:bodyPr/>
                    <a:lstStyle/>
                    <a:p>
                      <a:r>
                        <a:rPr lang="en-US" dirty="0"/>
                        <a:t>2,000</a:t>
                      </a:r>
                      <a:r>
                        <a:rPr lang="en-US" sz="1800" b="0" i="0" kern="1200" dirty="0">
                          <a:solidFill>
                            <a:schemeClr val="tx1"/>
                          </a:solidFill>
                          <a:effectLst/>
                          <a:latin typeface="+mn-lt"/>
                          <a:ea typeface="+mn-ea"/>
                          <a:cs typeface="+mn-cs"/>
                        </a:rPr>
                        <a:t>µs</a:t>
                      </a:r>
                      <a:endParaRPr lang="en-US" dirty="0"/>
                    </a:p>
                  </a:txBody>
                  <a:tcPr/>
                </a:tc>
                <a:tc>
                  <a:txBody>
                    <a:bodyPr/>
                    <a:lstStyle/>
                    <a:p>
                      <a:r>
                        <a:rPr lang="en-US" dirty="0"/>
                        <a:t>2ms</a:t>
                      </a:r>
                    </a:p>
                  </a:txBody>
                  <a:tcPr/>
                </a:tc>
                <a:tc>
                  <a:txBody>
                    <a:bodyPr/>
                    <a:lstStyle/>
                    <a:p>
                      <a:r>
                        <a:rPr lang="en-US" dirty="0"/>
                        <a:t>(“fast”) rotating rust</a:t>
                      </a:r>
                    </a:p>
                  </a:txBody>
                  <a:tcPr/>
                </a:tc>
                <a:extLst>
                  <a:ext uri="{0D108BD9-81ED-4DB2-BD59-A6C34878D82A}">
                    <a16:rowId xmlns:a16="http://schemas.microsoft.com/office/drawing/2014/main" val="3257266718"/>
                  </a:ext>
                </a:extLst>
              </a:tr>
              <a:tr h="370840">
                <a:tc>
                  <a:txBody>
                    <a:bodyPr/>
                    <a:lstStyle/>
                    <a:p>
                      <a:r>
                        <a:rPr lang="en-US" b="1" dirty="0"/>
                        <a:t>Round trip to </a:t>
                      </a:r>
                      <a:r>
                        <a:rPr lang="en-US" b="1" dirty="0" err="1"/>
                        <a:t>google.com</a:t>
                      </a:r>
                      <a:endParaRPr lang="en-US" b="1" dirty="0"/>
                    </a:p>
                  </a:txBody>
                  <a:tcPr/>
                </a:tc>
                <a:tc>
                  <a:txBody>
                    <a:bodyPr/>
                    <a:lstStyle/>
                    <a:p>
                      <a:r>
                        <a:rPr lang="en-US" dirty="0"/>
                        <a:t>30M ns</a:t>
                      </a:r>
                    </a:p>
                  </a:txBody>
                  <a:tcPr/>
                </a:tc>
                <a:tc>
                  <a:txBody>
                    <a:bodyPr/>
                    <a:lstStyle/>
                    <a:p>
                      <a:r>
                        <a:rPr lang="en-US" dirty="0"/>
                        <a:t>30,000</a:t>
                      </a:r>
                      <a:r>
                        <a:rPr lang="en-US" sz="1800" b="0" i="0" kern="1200" dirty="0">
                          <a:solidFill>
                            <a:schemeClr val="tx1"/>
                          </a:solidFill>
                          <a:effectLst/>
                          <a:latin typeface="+mn-lt"/>
                          <a:ea typeface="+mn-ea"/>
                          <a:cs typeface="+mn-cs"/>
                        </a:rPr>
                        <a:t>µs</a:t>
                      </a:r>
                      <a:endParaRPr lang="en-US" dirty="0"/>
                    </a:p>
                  </a:txBody>
                  <a:tcPr/>
                </a:tc>
                <a:tc>
                  <a:txBody>
                    <a:bodyPr/>
                    <a:lstStyle/>
                    <a:p>
                      <a:r>
                        <a:rPr lang="en-US" dirty="0"/>
                        <a:t>30ms</a:t>
                      </a:r>
                    </a:p>
                  </a:txBody>
                  <a:tcPr/>
                </a:tc>
                <a:tc>
                  <a:txBody>
                    <a:bodyPr/>
                    <a:lstStyle/>
                    <a:p>
                      <a:r>
                        <a:rPr lang="en-US" dirty="0"/>
                        <a:t>typical cloud ping time</a:t>
                      </a:r>
                    </a:p>
                  </a:txBody>
                  <a:tcPr/>
                </a:tc>
                <a:extLst>
                  <a:ext uri="{0D108BD9-81ED-4DB2-BD59-A6C34878D82A}">
                    <a16:rowId xmlns:a16="http://schemas.microsoft.com/office/drawing/2014/main" val="2963911473"/>
                  </a:ext>
                </a:extLst>
              </a:tr>
            </a:tbl>
          </a:graphicData>
        </a:graphic>
      </p:graphicFrame>
      <p:sp>
        <p:nvSpPr>
          <p:cNvPr id="5" name="TextBox 4">
            <a:extLst>
              <a:ext uri="{FF2B5EF4-FFF2-40B4-BE49-F238E27FC236}">
                <a16:creationId xmlns:a16="http://schemas.microsoft.com/office/drawing/2014/main" id="{6C206ADB-1E24-F623-4575-19BDDE66D7FF}"/>
              </a:ext>
            </a:extLst>
          </p:cNvPr>
          <p:cNvSpPr txBox="1"/>
          <p:nvPr/>
        </p:nvSpPr>
        <p:spPr>
          <a:xfrm>
            <a:off x="4686300" y="6504878"/>
            <a:ext cx="4953000" cy="381000"/>
          </a:xfrm>
          <a:prstGeom prst="rect">
            <a:avLst/>
          </a:prstGeom>
          <a:noFill/>
        </p:spPr>
        <p:txBody>
          <a:bodyPr wrap="square" rtlCol="0">
            <a:spAutoFit/>
          </a:bodyPr>
          <a:lstStyle/>
          <a:p>
            <a:r>
              <a:rPr lang="en-US" dirty="0"/>
              <a:t>Based on https://</a:t>
            </a:r>
            <a:r>
              <a:rPr lang="en-US" dirty="0" err="1"/>
              <a:t>gist.github.com</a:t>
            </a:r>
            <a:r>
              <a:rPr lang="en-US" dirty="0"/>
              <a:t>/</a:t>
            </a:r>
            <a:r>
              <a:rPr lang="en-US" dirty="0" err="1"/>
              <a:t>jboner</a:t>
            </a:r>
            <a:r>
              <a:rPr lang="en-US" dirty="0"/>
              <a:t>/2841832</a:t>
            </a:r>
          </a:p>
        </p:txBody>
      </p:sp>
      <p:sp>
        <p:nvSpPr>
          <p:cNvPr id="6" name="TextBox 5">
            <a:extLst>
              <a:ext uri="{FF2B5EF4-FFF2-40B4-BE49-F238E27FC236}">
                <a16:creationId xmlns:a16="http://schemas.microsoft.com/office/drawing/2014/main" id="{DFD6D38C-946E-15CB-E085-46645D885EAA}"/>
              </a:ext>
            </a:extLst>
          </p:cNvPr>
          <p:cNvSpPr txBox="1"/>
          <p:nvPr/>
        </p:nvSpPr>
        <p:spPr>
          <a:xfrm>
            <a:off x="228600" y="6060142"/>
            <a:ext cx="6934200" cy="523220"/>
          </a:xfrm>
          <a:prstGeom prst="rect">
            <a:avLst/>
          </a:prstGeom>
          <a:noFill/>
        </p:spPr>
        <p:txBody>
          <a:bodyPr wrap="square" rtlCol="0">
            <a:spAutoFit/>
          </a:bodyPr>
          <a:lstStyle/>
          <a:p>
            <a:r>
              <a:rPr lang="en-US" sz="2800" dirty="0">
                <a:solidFill>
                  <a:schemeClr val="accent2"/>
                </a:solidFill>
              </a:rPr>
              <a:t>3 of the top 4 offenders are network related!</a:t>
            </a:r>
          </a:p>
        </p:txBody>
      </p:sp>
    </p:spTree>
    <p:extLst>
      <p:ext uri="{BB962C8B-B14F-4D97-AF65-F5344CB8AC3E}">
        <p14:creationId xmlns:p14="http://schemas.microsoft.com/office/powerpoint/2010/main" val="2103688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5A8F4-2F1B-8835-E818-BBDCFCA32AC4}"/>
              </a:ext>
            </a:extLst>
          </p:cNvPr>
          <p:cNvSpPr>
            <a:spLocks noGrp="1"/>
          </p:cNvSpPr>
          <p:nvPr>
            <p:ph type="title"/>
          </p:nvPr>
        </p:nvSpPr>
        <p:spPr/>
        <p:txBody>
          <a:bodyPr/>
          <a:lstStyle/>
          <a:p>
            <a:r>
              <a:rPr lang="en-US" dirty="0"/>
              <a:t>Shared Memory vs Client/Server</a:t>
            </a:r>
          </a:p>
        </p:txBody>
      </p:sp>
      <p:sp>
        <p:nvSpPr>
          <p:cNvPr id="3" name="Content Placeholder 2">
            <a:extLst>
              <a:ext uri="{FF2B5EF4-FFF2-40B4-BE49-F238E27FC236}">
                <a16:creationId xmlns:a16="http://schemas.microsoft.com/office/drawing/2014/main" id="{ED55FFAA-9958-54D2-9615-A01BF7E28BFD}"/>
              </a:ext>
            </a:extLst>
          </p:cNvPr>
          <p:cNvSpPr>
            <a:spLocks noGrp="1"/>
          </p:cNvSpPr>
          <p:nvPr>
            <p:ph idx="1"/>
          </p:nvPr>
        </p:nvSpPr>
        <p:spPr/>
        <p:txBody>
          <a:bodyPr>
            <a:normAutofit fontScale="92500" lnSpcReduction="10000"/>
          </a:bodyPr>
          <a:lstStyle/>
          <a:p>
            <a:r>
              <a:rPr lang="en-US" dirty="0"/>
              <a:t>With a shared memory connection:</a:t>
            </a:r>
          </a:p>
          <a:p>
            <a:pPr lvl="1"/>
            <a:r>
              <a:rPr lang="en-US" dirty="0"/>
              <a:t>The client executes on the server</a:t>
            </a:r>
          </a:p>
          <a:p>
            <a:pPr lvl="1"/>
            <a:r>
              <a:rPr lang="en-US" dirty="0"/>
              <a:t>The client directly accesses database files &amp; server memory</a:t>
            </a:r>
          </a:p>
          <a:p>
            <a:pPr lvl="1"/>
            <a:r>
              <a:rPr lang="en-US" dirty="0"/>
              <a:t>Result sets are immediately available in the clients memory</a:t>
            </a:r>
          </a:p>
          <a:p>
            <a:pPr lvl="1"/>
            <a:r>
              <a:rPr lang="en-US" dirty="0"/>
              <a:t>Performance is very, very good</a:t>
            </a:r>
          </a:p>
          <a:p>
            <a:r>
              <a:rPr lang="en-US" dirty="0"/>
              <a:t>Client/Server Connections</a:t>
            </a:r>
          </a:p>
          <a:p>
            <a:pPr lvl="1"/>
            <a:r>
              <a:rPr lang="en-US" dirty="0"/>
              <a:t>The client might be executing anywhere on the network</a:t>
            </a:r>
          </a:p>
          <a:p>
            <a:pPr lvl="1"/>
            <a:r>
              <a:rPr lang="en-US" dirty="0"/>
              <a:t>The client sends messages to the server asking for data – and then waits</a:t>
            </a:r>
          </a:p>
          <a:p>
            <a:pPr lvl="1"/>
            <a:r>
              <a:rPr lang="en-US" dirty="0"/>
              <a:t>The server fetches the data and sends responses back to the client</a:t>
            </a:r>
          </a:p>
          <a:p>
            <a:pPr lvl="1"/>
            <a:r>
              <a:rPr lang="en-US" dirty="0"/>
              <a:t>Performance can be “a lot” slower</a:t>
            </a:r>
          </a:p>
        </p:txBody>
      </p:sp>
    </p:spTree>
    <p:extLst>
      <p:ext uri="{BB962C8B-B14F-4D97-AF65-F5344CB8AC3E}">
        <p14:creationId xmlns:p14="http://schemas.microsoft.com/office/powerpoint/2010/main" val="1258602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BA0F0-5941-132E-856B-5C1785C2CBE0}"/>
              </a:ext>
            </a:extLst>
          </p:cNvPr>
          <p:cNvSpPr>
            <a:spLocks noGrp="1"/>
          </p:cNvSpPr>
          <p:nvPr>
            <p:ph type="title"/>
          </p:nvPr>
        </p:nvSpPr>
        <p:spPr/>
        <p:txBody>
          <a:bodyPr/>
          <a:lstStyle/>
          <a:p>
            <a:r>
              <a:rPr lang="en-US" dirty="0"/>
              <a:t>How Bad Can It Be?</a:t>
            </a:r>
          </a:p>
        </p:txBody>
      </p:sp>
    </p:spTree>
    <p:extLst>
      <p:ext uri="{BB962C8B-B14F-4D97-AF65-F5344CB8AC3E}">
        <p14:creationId xmlns:p14="http://schemas.microsoft.com/office/powerpoint/2010/main" val="3878478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BA0F0-5941-132E-856B-5C1785C2CBE0}"/>
              </a:ext>
            </a:extLst>
          </p:cNvPr>
          <p:cNvSpPr>
            <a:spLocks noGrp="1"/>
          </p:cNvSpPr>
          <p:nvPr>
            <p:ph type="title"/>
          </p:nvPr>
        </p:nvSpPr>
        <p:spPr/>
        <p:txBody>
          <a:bodyPr/>
          <a:lstStyle/>
          <a:p>
            <a:r>
              <a:rPr lang="en-US" dirty="0"/>
              <a:t>How Bad Can It Be?</a:t>
            </a:r>
          </a:p>
        </p:txBody>
      </p:sp>
      <p:pic>
        <p:nvPicPr>
          <p:cNvPr id="4" name="Picture 3">
            <a:extLst>
              <a:ext uri="{FF2B5EF4-FFF2-40B4-BE49-F238E27FC236}">
                <a16:creationId xmlns:a16="http://schemas.microsoft.com/office/drawing/2014/main" id="{1AE0D287-B2C7-57AA-0B2E-AF06BD1E7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0"/>
            <a:ext cx="12192000" cy="5981700"/>
          </a:xfrm>
          <a:prstGeom prst="rect">
            <a:avLst/>
          </a:prstGeom>
        </p:spPr>
      </p:pic>
    </p:spTree>
    <p:extLst>
      <p:ext uri="{BB962C8B-B14F-4D97-AF65-F5344CB8AC3E}">
        <p14:creationId xmlns:p14="http://schemas.microsoft.com/office/powerpoint/2010/main" val="366050379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595F21-6B94-EB33-DE1D-54712FDCB215}"/>
              </a:ext>
            </a:extLst>
          </p:cNvPr>
          <p:cNvSpPr>
            <a:spLocks noGrp="1"/>
          </p:cNvSpPr>
          <p:nvPr>
            <p:ph type="title"/>
          </p:nvPr>
        </p:nvSpPr>
        <p:spPr/>
        <p:txBody>
          <a:bodyPr/>
          <a:lstStyle/>
          <a:p>
            <a:r>
              <a:rPr lang="en-US" dirty="0"/>
              <a:t>Shared Memory vs Client/Server Scenarios</a:t>
            </a:r>
          </a:p>
        </p:txBody>
      </p:sp>
      <p:graphicFrame>
        <p:nvGraphicFramePr>
          <p:cNvPr id="10" name="Chart 9">
            <a:extLst>
              <a:ext uri="{FF2B5EF4-FFF2-40B4-BE49-F238E27FC236}">
                <a16:creationId xmlns:a16="http://schemas.microsoft.com/office/drawing/2014/main" id="{D1226B15-B9C8-57F6-DD27-FBE5AA412E3A}"/>
              </a:ext>
            </a:extLst>
          </p:cNvPr>
          <p:cNvGraphicFramePr>
            <a:graphicFrameLocks/>
          </p:cNvGraphicFramePr>
          <p:nvPr/>
        </p:nvGraphicFramePr>
        <p:xfrm>
          <a:off x="228600" y="1600200"/>
          <a:ext cx="9906000" cy="4930259"/>
        </p:xfrm>
        <a:graphic>
          <a:graphicData uri="http://schemas.openxmlformats.org/drawingml/2006/chart">
            <c:chart xmlns:c="http://schemas.openxmlformats.org/drawingml/2006/chart" xmlns:r="http://schemas.openxmlformats.org/officeDocument/2006/relationships" r:id="rId3"/>
          </a:graphicData>
        </a:graphic>
      </p:graphicFrame>
      <p:sp>
        <p:nvSpPr>
          <p:cNvPr id="11" name="Right Brace 10">
            <a:extLst>
              <a:ext uri="{FF2B5EF4-FFF2-40B4-BE49-F238E27FC236}">
                <a16:creationId xmlns:a16="http://schemas.microsoft.com/office/drawing/2014/main" id="{D02722BD-2E5B-83EF-355B-38C8F811B024}"/>
              </a:ext>
            </a:extLst>
          </p:cNvPr>
          <p:cNvSpPr/>
          <p:nvPr/>
        </p:nvSpPr>
        <p:spPr>
          <a:xfrm>
            <a:off x="3048000" y="2438400"/>
            <a:ext cx="228600" cy="2438400"/>
          </a:xfrm>
          <a:prstGeom prst="rightBrace">
            <a:avLst/>
          </a:prstGeom>
          <a:ln w="254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dirty="0"/>
          </a:p>
        </p:txBody>
      </p:sp>
      <p:sp>
        <p:nvSpPr>
          <p:cNvPr id="12" name="Right Brace 11">
            <a:extLst>
              <a:ext uri="{FF2B5EF4-FFF2-40B4-BE49-F238E27FC236}">
                <a16:creationId xmlns:a16="http://schemas.microsoft.com/office/drawing/2014/main" id="{F3AF17A6-C70A-5054-7CB5-252101EC42E1}"/>
              </a:ext>
            </a:extLst>
          </p:cNvPr>
          <p:cNvSpPr/>
          <p:nvPr/>
        </p:nvSpPr>
        <p:spPr>
          <a:xfrm>
            <a:off x="7620000" y="2438400"/>
            <a:ext cx="228600" cy="3429000"/>
          </a:xfrm>
          <a:prstGeom prst="rightBrace">
            <a:avLst/>
          </a:prstGeom>
          <a:ln w="254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3" name="Right Brace 12">
            <a:extLst>
              <a:ext uri="{FF2B5EF4-FFF2-40B4-BE49-F238E27FC236}">
                <a16:creationId xmlns:a16="http://schemas.microsoft.com/office/drawing/2014/main" id="{C619AB30-279E-D40C-70D9-B8D56EFDB31D}"/>
              </a:ext>
            </a:extLst>
          </p:cNvPr>
          <p:cNvSpPr/>
          <p:nvPr/>
        </p:nvSpPr>
        <p:spPr>
          <a:xfrm>
            <a:off x="9118600" y="2438400"/>
            <a:ext cx="228600" cy="3581400"/>
          </a:xfrm>
          <a:prstGeom prst="rightBrace">
            <a:avLst/>
          </a:prstGeom>
          <a:ln w="254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66A1C6C6-E172-47A0-3395-E7E51D326BE1}"/>
              </a:ext>
            </a:extLst>
          </p:cNvPr>
          <p:cNvSpPr txBox="1"/>
          <p:nvPr/>
        </p:nvSpPr>
        <p:spPr>
          <a:xfrm>
            <a:off x="3276600" y="3429000"/>
            <a:ext cx="609600" cy="369332"/>
          </a:xfrm>
          <a:prstGeom prst="rect">
            <a:avLst/>
          </a:prstGeom>
          <a:noFill/>
        </p:spPr>
        <p:txBody>
          <a:bodyPr wrap="square" rtlCol="0">
            <a:spAutoFit/>
          </a:bodyPr>
          <a:lstStyle/>
          <a:p>
            <a:r>
              <a:rPr lang="en-US" b="1" dirty="0">
                <a:solidFill>
                  <a:srgbClr val="FF0000"/>
                </a:solidFill>
              </a:rPr>
              <a:t>3x</a:t>
            </a:r>
          </a:p>
        </p:txBody>
      </p:sp>
      <p:sp>
        <p:nvSpPr>
          <p:cNvPr id="15" name="TextBox 14">
            <a:extLst>
              <a:ext uri="{FF2B5EF4-FFF2-40B4-BE49-F238E27FC236}">
                <a16:creationId xmlns:a16="http://schemas.microsoft.com/office/drawing/2014/main" id="{694BCB80-C36E-14A7-DECB-0C1C08852BFD}"/>
              </a:ext>
            </a:extLst>
          </p:cNvPr>
          <p:cNvSpPr txBox="1"/>
          <p:nvPr/>
        </p:nvSpPr>
        <p:spPr>
          <a:xfrm>
            <a:off x="7924800" y="3892034"/>
            <a:ext cx="609600" cy="369332"/>
          </a:xfrm>
          <a:prstGeom prst="rect">
            <a:avLst/>
          </a:prstGeom>
          <a:noFill/>
        </p:spPr>
        <p:txBody>
          <a:bodyPr wrap="square" rtlCol="0">
            <a:spAutoFit/>
          </a:bodyPr>
          <a:lstStyle/>
          <a:p>
            <a:r>
              <a:rPr lang="en-US" b="1" dirty="0">
                <a:solidFill>
                  <a:srgbClr val="FF0000"/>
                </a:solidFill>
              </a:rPr>
              <a:t>23x</a:t>
            </a:r>
          </a:p>
        </p:txBody>
      </p:sp>
      <p:sp>
        <p:nvSpPr>
          <p:cNvPr id="16" name="TextBox 15">
            <a:extLst>
              <a:ext uri="{FF2B5EF4-FFF2-40B4-BE49-F238E27FC236}">
                <a16:creationId xmlns:a16="http://schemas.microsoft.com/office/drawing/2014/main" id="{C62B3895-2E4E-1F56-87AC-D6F5C8ED1218}"/>
              </a:ext>
            </a:extLst>
          </p:cNvPr>
          <p:cNvSpPr txBox="1"/>
          <p:nvPr/>
        </p:nvSpPr>
        <p:spPr>
          <a:xfrm>
            <a:off x="9347200" y="3989864"/>
            <a:ext cx="946150" cy="369332"/>
          </a:xfrm>
          <a:prstGeom prst="rect">
            <a:avLst/>
          </a:prstGeom>
          <a:noFill/>
        </p:spPr>
        <p:txBody>
          <a:bodyPr wrap="square" rtlCol="0">
            <a:spAutoFit/>
          </a:bodyPr>
          <a:lstStyle/>
          <a:p>
            <a:r>
              <a:rPr lang="en-US" b="1" dirty="0">
                <a:solidFill>
                  <a:srgbClr val="FF0000"/>
                </a:solidFill>
              </a:rPr>
              <a:t>105x</a:t>
            </a:r>
          </a:p>
        </p:txBody>
      </p:sp>
      <p:sp>
        <p:nvSpPr>
          <p:cNvPr id="17" name="Right Brace 16">
            <a:extLst>
              <a:ext uri="{FF2B5EF4-FFF2-40B4-BE49-F238E27FC236}">
                <a16:creationId xmlns:a16="http://schemas.microsoft.com/office/drawing/2014/main" id="{6D208383-4C4A-F82B-73FE-CCE2B83BA90E}"/>
              </a:ext>
            </a:extLst>
          </p:cNvPr>
          <p:cNvSpPr/>
          <p:nvPr/>
        </p:nvSpPr>
        <p:spPr>
          <a:xfrm>
            <a:off x="6096000" y="2438400"/>
            <a:ext cx="228600" cy="2743200"/>
          </a:xfrm>
          <a:prstGeom prst="rightBrace">
            <a:avLst/>
          </a:prstGeom>
          <a:ln w="254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2294C8BA-D61F-EC4F-307E-E5928263552A}"/>
              </a:ext>
            </a:extLst>
          </p:cNvPr>
          <p:cNvSpPr txBox="1"/>
          <p:nvPr/>
        </p:nvSpPr>
        <p:spPr>
          <a:xfrm>
            <a:off x="6362700" y="3588266"/>
            <a:ext cx="609600" cy="369332"/>
          </a:xfrm>
          <a:prstGeom prst="rect">
            <a:avLst/>
          </a:prstGeom>
          <a:noFill/>
        </p:spPr>
        <p:txBody>
          <a:bodyPr wrap="square" rtlCol="0">
            <a:spAutoFit/>
          </a:bodyPr>
          <a:lstStyle/>
          <a:p>
            <a:r>
              <a:rPr lang="en-US" b="1" dirty="0">
                <a:solidFill>
                  <a:srgbClr val="FF0000"/>
                </a:solidFill>
              </a:rPr>
              <a:t>4.4x</a:t>
            </a:r>
          </a:p>
        </p:txBody>
      </p:sp>
      <p:sp>
        <p:nvSpPr>
          <p:cNvPr id="19" name="Right Brace 18">
            <a:extLst>
              <a:ext uri="{FF2B5EF4-FFF2-40B4-BE49-F238E27FC236}">
                <a16:creationId xmlns:a16="http://schemas.microsoft.com/office/drawing/2014/main" id="{F77A4868-8E00-7F55-2E3D-34F3FCA05309}"/>
              </a:ext>
            </a:extLst>
          </p:cNvPr>
          <p:cNvSpPr/>
          <p:nvPr/>
        </p:nvSpPr>
        <p:spPr>
          <a:xfrm>
            <a:off x="4610100" y="2438400"/>
            <a:ext cx="228600" cy="2514600"/>
          </a:xfrm>
          <a:prstGeom prst="rightBrace">
            <a:avLst/>
          </a:prstGeom>
          <a:ln w="254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AE2BBD38-169B-36A3-9854-B4078056EF59}"/>
              </a:ext>
            </a:extLst>
          </p:cNvPr>
          <p:cNvSpPr txBox="1"/>
          <p:nvPr/>
        </p:nvSpPr>
        <p:spPr>
          <a:xfrm>
            <a:off x="4813300" y="3511034"/>
            <a:ext cx="609600" cy="369332"/>
          </a:xfrm>
          <a:prstGeom prst="rect">
            <a:avLst/>
          </a:prstGeom>
          <a:noFill/>
        </p:spPr>
        <p:txBody>
          <a:bodyPr wrap="square" rtlCol="0">
            <a:spAutoFit/>
          </a:bodyPr>
          <a:lstStyle/>
          <a:p>
            <a:r>
              <a:rPr lang="en-US" b="1" dirty="0">
                <a:solidFill>
                  <a:srgbClr val="FF0000"/>
                </a:solidFill>
              </a:rPr>
              <a:t>3.5x</a:t>
            </a:r>
          </a:p>
        </p:txBody>
      </p:sp>
    </p:spTree>
    <p:extLst>
      <p:ext uri="{BB962C8B-B14F-4D97-AF65-F5344CB8AC3E}">
        <p14:creationId xmlns:p14="http://schemas.microsoft.com/office/powerpoint/2010/main" val="691175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9827-D498-378E-F184-D2A79B949971}"/>
              </a:ext>
            </a:extLst>
          </p:cNvPr>
          <p:cNvSpPr>
            <a:spLocks noGrp="1"/>
          </p:cNvSpPr>
          <p:nvPr>
            <p:ph type="title"/>
          </p:nvPr>
        </p:nvSpPr>
        <p:spPr/>
        <p:txBody>
          <a:bodyPr/>
          <a:lstStyle/>
          <a:p>
            <a:r>
              <a:rPr lang="en-US" dirty="0"/>
              <a:t>Bonus Badness…</a:t>
            </a:r>
          </a:p>
        </p:txBody>
      </p:sp>
      <p:sp>
        <p:nvSpPr>
          <p:cNvPr id="3" name="Content Placeholder 2">
            <a:extLst>
              <a:ext uri="{FF2B5EF4-FFF2-40B4-BE49-F238E27FC236}">
                <a16:creationId xmlns:a16="http://schemas.microsoft.com/office/drawing/2014/main" id="{C9E1F235-0366-B6F3-19C2-6A7C51F19EA0}"/>
              </a:ext>
            </a:extLst>
          </p:cNvPr>
          <p:cNvSpPr>
            <a:spLocks noGrp="1"/>
          </p:cNvSpPr>
          <p:nvPr>
            <p:ph idx="1"/>
          </p:nvPr>
        </p:nvSpPr>
        <p:spPr/>
        <p:txBody>
          <a:bodyPr/>
          <a:lstStyle/>
          <a:p>
            <a:r>
              <a:rPr lang="en-US" dirty="0"/>
              <a:t>Geosynchronous Satellite…</a:t>
            </a:r>
          </a:p>
          <a:p>
            <a:r>
              <a:rPr lang="en-US" dirty="0"/>
              <a:t>Ping = </a:t>
            </a:r>
            <a:r>
              <a:rPr lang="en-US" dirty="0">
                <a:effectLst/>
              </a:rPr>
              <a:t>831.498</a:t>
            </a:r>
          </a:p>
          <a:p>
            <a:r>
              <a:rPr lang="en-US" dirty="0"/>
              <a:t>Records per second = 54</a:t>
            </a:r>
          </a:p>
          <a:p>
            <a:endParaRPr lang="en-US" dirty="0"/>
          </a:p>
          <a:p>
            <a:r>
              <a:rPr lang="en-US" dirty="0"/>
              <a:t>5,000x worse than shared memory!!!</a:t>
            </a:r>
          </a:p>
        </p:txBody>
      </p:sp>
      <p:pic>
        <p:nvPicPr>
          <p:cNvPr id="1026" name="Picture 2" descr="Obrázky Satellite – procházejte fotografie, vektory a videa 790,607 | Adobe  Stock">
            <a:extLst>
              <a:ext uri="{FF2B5EF4-FFF2-40B4-BE49-F238E27FC236}">
                <a16:creationId xmlns:a16="http://schemas.microsoft.com/office/drawing/2014/main" id="{174E5DC9-1EAD-2D3F-C753-CD0940629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3000" y="1600206"/>
            <a:ext cx="44704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in page">
            <a:extLst>
              <a:ext uri="{FF2B5EF4-FFF2-40B4-BE49-F238E27FC236}">
                <a16:creationId xmlns:a16="http://schemas.microsoft.com/office/drawing/2014/main" id="{1D302C45-50BA-F9CC-6723-E54405778A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09600" y="6126169"/>
            <a:ext cx="457200" cy="457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8E56FF1-7BBF-69D1-0B98-26B40D279396}"/>
              </a:ext>
            </a:extLst>
          </p:cNvPr>
          <p:cNvSpPr txBox="1"/>
          <p:nvPr/>
        </p:nvSpPr>
        <p:spPr>
          <a:xfrm>
            <a:off x="4191000" y="5257794"/>
            <a:ext cx="2819400" cy="646331"/>
          </a:xfrm>
          <a:prstGeom prst="rect">
            <a:avLst/>
          </a:prstGeom>
          <a:noFill/>
        </p:spPr>
        <p:txBody>
          <a:bodyPr wrap="square" rtlCol="0">
            <a:spAutoFit/>
          </a:bodyPr>
          <a:lstStyle/>
          <a:p>
            <a:pPr algn="ctr"/>
            <a:r>
              <a:rPr lang="en-US" dirty="0"/>
              <a:t>30cm per nanosecond…</a:t>
            </a:r>
          </a:p>
          <a:p>
            <a:pPr algn="ctr"/>
            <a:r>
              <a:rPr lang="en-US" dirty="0"/>
              <a:t>It’s The Law!</a:t>
            </a:r>
          </a:p>
        </p:txBody>
      </p:sp>
      <p:pic>
        <p:nvPicPr>
          <p:cNvPr id="1030" name="Picture 6" descr="Einstein Clipart Cartoon Character Of The Scientist Albert Einstein Vector,  Cartoon Clipart, Character Clipart, Scientist Clipart PNG and Vector with  Transparent Background for Free Download">
            <a:extLst>
              <a:ext uri="{FF2B5EF4-FFF2-40B4-BE49-F238E27FC236}">
                <a16:creationId xmlns:a16="http://schemas.microsoft.com/office/drawing/2014/main" id="{8469DDD8-3718-1CD8-0FBB-ABEE6FC4E0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4953006"/>
            <a:ext cx="1109489" cy="1109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958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26B9-62AF-19E3-97B2-1A386FC38030}"/>
              </a:ext>
            </a:extLst>
          </p:cNvPr>
          <p:cNvSpPr>
            <a:spLocks noGrp="1"/>
          </p:cNvSpPr>
          <p:nvPr>
            <p:ph type="title"/>
          </p:nvPr>
        </p:nvSpPr>
        <p:spPr/>
        <p:txBody>
          <a:bodyPr/>
          <a:lstStyle/>
          <a:p>
            <a:r>
              <a:rPr lang="en-US" dirty="0"/>
              <a:t>What About FIND?</a:t>
            </a:r>
          </a:p>
        </p:txBody>
      </p:sp>
      <p:graphicFrame>
        <p:nvGraphicFramePr>
          <p:cNvPr id="4" name="Content Placeholder 3">
            <a:extLst>
              <a:ext uri="{FF2B5EF4-FFF2-40B4-BE49-F238E27FC236}">
                <a16:creationId xmlns:a16="http://schemas.microsoft.com/office/drawing/2014/main" id="{49DD2C9F-7CD8-B815-1169-0440DFFA4B92}"/>
              </a:ext>
            </a:extLst>
          </p:cNvPr>
          <p:cNvGraphicFramePr>
            <a:graphicFrameLocks noGrp="1"/>
          </p:cNvGraphicFramePr>
          <p:nvPr>
            <p:ph idx="1"/>
          </p:nvPr>
        </p:nvGraphicFramePr>
        <p:xfrm>
          <a:off x="228600" y="1600200"/>
          <a:ext cx="117348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33102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AC1B7-8758-8AA5-11A2-1DB4D130F1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0107BB-CABB-6BF6-A7C8-B53EBB4FA9DA}"/>
              </a:ext>
            </a:extLst>
          </p:cNvPr>
          <p:cNvSpPr>
            <a:spLocks noGrp="1"/>
          </p:cNvSpPr>
          <p:nvPr>
            <p:ph type="title" idx="4294967295"/>
          </p:nvPr>
        </p:nvSpPr>
        <p:spPr>
          <a:xfrm>
            <a:off x="381000" y="2857500"/>
            <a:ext cx="11430000" cy="1143000"/>
          </a:xfrm>
        </p:spPr>
        <p:txBody>
          <a:bodyPr>
            <a:normAutofit/>
          </a:bodyPr>
          <a:lstStyle/>
          <a:p>
            <a:pPr algn="ctr"/>
            <a:r>
              <a:rPr lang="en-US" sz="6000" dirty="0"/>
              <a:t>That's a Pretty Big Deal!</a:t>
            </a:r>
          </a:p>
        </p:txBody>
      </p:sp>
      <p:pic>
        <p:nvPicPr>
          <p:cNvPr id="1028" name="Picture 4">
            <a:extLst>
              <a:ext uri="{FF2B5EF4-FFF2-40B4-BE49-F238E27FC236}">
                <a16:creationId xmlns:a16="http://schemas.microsoft.com/office/drawing/2014/main" id="{71EF3111-5669-ADE2-D45D-2F4E24C665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0" y="800100"/>
            <a:ext cx="806450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855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397" y="1371600"/>
            <a:ext cx="7772400" cy="1905000"/>
          </a:xfrm>
        </p:spPr>
        <p:txBody>
          <a:bodyPr>
            <a:normAutofit fontScale="90000"/>
          </a:bodyPr>
          <a:lstStyle/>
          <a:p>
            <a:pPr algn="ctr"/>
            <a:r>
              <a:rPr lang="en-US" sz="6000" b="0" cap="none" dirty="0"/>
              <a:t>What Are </a:t>
            </a:r>
            <a:r>
              <a:rPr lang="en-US" sz="6000" b="0" cap="none" dirty="0" err="1"/>
              <a:t>OpenEdge</a:t>
            </a:r>
            <a:br>
              <a:rPr lang="en-US" sz="6000" b="0" cap="none" dirty="0"/>
            </a:br>
            <a:r>
              <a:rPr lang="en-US" sz="6000" b="0" cap="none" dirty="0"/>
              <a:t>Network Messages?</a:t>
            </a:r>
          </a:p>
        </p:txBody>
      </p:sp>
      <p:pic>
        <p:nvPicPr>
          <p:cNvPr id="3074" name="Picture 2" descr="What is the Network Model? - The Tech Edvocate">
            <a:extLst>
              <a:ext uri="{FF2B5EF4-FFF2-40B4-BE49-F238E27FC236}">
                <a16:creationId xmlns:a16="http://schemas.microsoft.com/office/drawing/2014/main" id="{7BFAB33C-B363-5D58-DA0A-F9FB36F5F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1314" y="3429000"/>
            <a:ext cx="3744567"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05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OpenEdge</a:t>
            </a:r>
            <a:r>
              <a:rPr lang="en-US" dirty="0"/>
              <a:t> Network Messages</a:t>
            </a:r>
          </a:p>
        </p:txBody>
      </p:sp>
      <p:sp>
        <p:nvSpPr>
          <p:cNvPr id="3" name="Content Placeholder 2"/>
          <p:cNvSpPr>
            <a:spLocks noGrp="1"/>
          </p:cNvSpPr>
          <p:nvPr>
            <p:ph idx="1"/>
          </p:nvPr>
        </p:nvSpPr>
        <p:spPr/>
        <p:txBody>
          <a:bodyPr>
            <a:normAutofit fontScale="92500" lnSpcReduction="20000"/>
          </a:bodyPr>
          <a:lstStyle/>
          <a:p>
            <a:r>
              <a:rPr lang="en-US" dirty="0"/>
              <a:t>When </a:t>
            </a:r>
            <a:r>
              <a:rPr lang="en-US" dirty="0" err="1"/>
              <a:t>OpenEdge</a:t>
            </a:r>
            <a:r>
              <a:rPr lang="en-US" dirty="0"/>
              <a:t> runs over a network data is marshalled into “messages”:</a:t>
            </a:r>
          </a:p>
          <a:p>
            <a:pPr lvl="1"/>
            <a:r>
              <a:rPr lang="en-US" dirty="0"/>
              <a:t>The client requests data (makes a query with </a:t>
            </a:r>
            <a:r>
              <a:rPr lang="en-US" dirty="0">
                <a:solidFill>
                  <a:schemeClr val="accent2"/>
                </a:solidFill>
              </a:rPr>
              <a:t>FIND</a:t>
            </a:r>
            <a:r>
              <a:rPr lang="en-US" dirty="0"/>
              <a:t> or </a:t>
            </a:r>
            <a:r>
              <a:rPr lang="en-US" dirty="0">
                <a:solidFill>
                  <a:schemeClr val="accent2"/>
                </a:solidFill>
              </a:rPr>
              <a:t>FOR EACH</a:t>
            </a:r>
            <a:r>
              <a:rPr lang="mr-IN" dirty="0"/>
              <a:t>…</a:t>
            </a:r>
            <a:r>
              <a:rPr lang="en-US" dirty="0"/>
              <a:t>)</a:t>
            </a:r>
          </a:p>
          <a:p>
            <a:pPr lvl="1"/>
            <a:r>
              <a:rPr lang="en-US" dirty="0"/>
              <a:t>The server resolves the query and sends back the results</a:t>
            </a:r>
          </a:p>
          <a:p>
            <a:pPr lvl="1"/>
            <a:r>
              <a:rPr lang="en-US" dirty="0"/>
              <a:t>The client might upgrade locks</a:t>
            </a:r>
          </a:p>
          <a:p>
            <a:pPr lvl="1"/>
            <a:r>
              <a:rPr lang="en-US" dirty="0"/>
              <a:t>The client eventually releases locks and ”cursors”</a:t>
            </a:r>
          </a:p>
          <a:p>
            <a:r>
              <a:rPr lang="en-US" dirty="0"/>
              <a:t>“Messages” are potentially broken up by TCP/IP into multiple “packets”.</a:t>
            </a:r>
          </a:p>
          <a:p>
            <a:r>
              <a:rPr lang="en-US" dirty="0"/>
              <a:t>A single round trip may only take a few milliseconds </a:t>
            </a:r>
            <a:r>
              <a:rPr lang="mr-IN" dirty="0"/>
              <a:t>–</a:t>
            </a:r>
            <a:r>
              <a:rPr lang="en-US" dirty="0"/>
              <a:t> but they add up very quickly.</a:t>
            </a:r>
          </a:p>
          <a:p>
            <a:r>
              <a:rPr lang="en-US" dirty="0"/>
              <a:t>During peak periods some applications generate hundreds of thousands of messages per second!</a:t>
            </a:r>
          </a:p>
        </p:txBody>
      </p:sp>
    </p:spTree>
    <p:extLst>
      <p:ext uri="{BB962C8B-B14F-4D97-AF65-F5344CB8AC3E}">
        <p14:creationId xmlns:p14="http://schemas.microsoft.com/office/powerpoint/2010/main" val="1867797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NO-LOCK</a:t>
            </a:r>
          </a:p>
        </p:txBody>
      </p:sp>
      <p:sp>
        <p:nvSpPr>
          <p:cNvPr id="4" name="TextBox 3"/>
          <p:cNvSpPr txBox="1"/>
          <p:nvPr/>
        </p:nvSpPr>
        <p:spPr>
          <a:xfrm>
            <a:off x="304800" y="1752600"/>
            <a:ext cx="11658600" cy="3970318"/>
          </a:xfrm>
          <a:prstGeom prst="rect">
            <a:avLst/>
          </a:prstGeom>
          <a:noFill/>
        </p:spPr>
        <p:txBody>
          <a:bodyPr wrap="square" rtlCol="0">
            <a:spAutoFit/>
          </a:bodyPr>
          <a:lstStyle/>
          <a:p>
            <a:r>
              <a:rPr lang="en-US" sz="2400" dirty="0">
                <a:latin typeface="Consolas" charset="0"/>
                <a:ea typeface="Consolas" charset="0"/>
                <a:cs typeface="Consolas" charset="0"/>
              </a:rPr>
              <a:t>FIND customer WHERE </a:t>
            </a:r>
            <a:r>
              <a:rPr lang="en-US" sz="2400" dirty="0" err="1">
                <a:latin typeface="Consolas" charset="0"/>
                <a:ea typeface="Consolas" charset="0"/>
                <a:cs typeface="Consolas" charset="0"/>
              </a:rPr>
              <a:t>cust-num</a:t>
            </a:r>
            <a:r>
              <a:rPr lang="en-US" sz="2400" dirty="0">
                <a:latin typeface="Consolas" charset="0"/>
                <a:ea typeface="Consolas" charset="0"/>
                <a:cs typeface="Consolas" charset="0"/>
              </a:rPr>
              <a:t> = 10 NO-LOCK.</a:t>
            </a:r>
          </a:p>
          <a:p>
            <a:br>
              <a:rPr lang="en-US" dirty="0"/>
            </a:br>
            <a:r>
              <a:rPr lang="en-US" sz="2400" dirty="0">
                <a:solidFill>
                  <a:schemeClr val="tx2"/>
                </a:solidFill>
              </a:rPr>
              <a:t>One round trip (two messages) to retrieve the record.</a:t>
            </a:r>
            <a:br>
              <a:rPr lang="en-US" sz="2400" dirty="0">
                <a:solidFill>
                  <a:schemeClr val="tx2"/>
                </a:solidFill>
              </a:rPr>
            </a:br>
            <a:br>
              <a:rPr lang="en-US" sz="2400" dirty="0"/>
            </a:br>
            <a:r>
              <a:rPr lang="en-US" sz="2400" dirty="0"/>
              <a:t>	Client   ---&gt;  Server 		Requests record</a:t>
            </a:r>
            <a:br>
              <a:rPr lang="en-US" sz="2400" dirty="0"/>
            </a:br>
            <a:r>
              <a:rPr lang="en-US" sz="2400" dirty="0"/>
              <a:t>	Server  ---&gt;  Client 		Sends record back</a:t>
            </a:r>
            <a:br>
              <a:rPr lang="en-US" sz="2400" dirty="0"/>
            </a:br>
            <a:endParaRPr lang="en-US" sz="2400" dirty="0"/>
          </a:p>
          <a:p>
            <a:r>
              <a:rPr lang="en-US" sz="2400" dirty="0">
                <a:solidFill>
                  <a:schemeClr val="tx2"/>
                </a:solidFill>
              </a:rPr>
              <a:t>One more, one way, message to release the cursor.</a:t>
            </a:r>
          </a:p>
          <a:p>
            <a:endParaRPr lang="en-US" sz="2400" dirty="0"/>
          </a:p>
          <a:p>
            <a:r>
              <a:rPr lang="en-US" sz="2400" dirty="0"/>
              <a:t>	Client   ---&gt;  Server 		Releases the cursor</a:t>
            </a:r>
          </a:p>
          <a:p>
            <a:endParaRPr lang="en-US" dirty="0"/>
          </a:p>
        </p:txBody>
      </p:sp>
    </p:spTree>
    <p:extLst>
      <p:ext uri="{BB962C8B-B14F-4D97-AF65-F5344CB8AC3E}">
        <p14:creationId xmlns:p14="http://schemas.microsoft.com/office/powerpoint/2010/main" val="991246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EACH NO-LOCK</a:t>
            </a:r>
          </a:p>
        </p:txBody>
      </p:sp>
      <p:sp>
        <p:nvSpPr>
          <p:cNvPr id="4" name="TextBox 3"/>
          <p:cNvSpPr txBox="1"/>
          <p:nvPr/>
        </p:nvSpPr>
        <p:spPr>
          <a:xfrm>
            <a:off x="304800" y="1752600"/>
            <a:ext cx="11658600" cy="4431983"/>
          </a:xfrm>
          <a:prstGeom prst="rect">
            <a:avLst/>
          </a:prstGeom>
          <a:noFill/>
        </p:spPr>
        <p:txBody>
          <a:bodyPr wrap="square" rtlCol="0">
            <a:spAutoFit/>
          </a:bodyPr>
          <a:lstStyle/>
          <a:p>
            <a:r>
              <a:rPr lang="en-US" sz="2400" dirty="0">
                <a:latin typeface="Consolas" charset="0"/>
                <a:ea typeface="Consolas" charset="0"/>
                <a:cs typeface="Consolas" charset="0"/>
              </a:rPr>
              <a:t>FOR EACH customer NO-LOCK:</a:t>
            </a:r>
          </a:p>
          <a:p>
            <a:br>
              <a:rPr lang="en-US" dirty="0"/>
            </a:br>
            <a:r>
              <a:rPr lang="en-US" sz="2400" dirty="0">
                <a:solidFill>
                  <a:schemeClr val="tx2"/>
                </a:solidFill>
              </a:rPr>
              <a:t>Fetch the first record with one round-trip then as many records as can fit in a message per round-trip.  Subject to the following limits:</a:t>
            </a:r>
          </a:p>
          <a:p>
            <a:endParaRPr lang="en-US" sz="2400" dirty="0"/>
          </a:p>
          <a:p>
            <a:r>
              <a:rPr lang="en-US" sz="2400" dirty="0">
                <a:latin typeface="Consolas" panose="020B0609020204030204" pitchFamily="49" charset="0"/>
                <a:ea typeface="Consolas" charset="0"/>
                <a:cs typeface="Consolas" panose="020B0609020204030204" pitchFamily="49" charset="0"/>
              </a:rPr>
              <a:t>	-Mm</a:t>
            </a:r>
            <a:r>
              <a:rPr lang="en-US" sz="2400" dirty="0">
                <a:latin typeface="Consolas" panose="020B0609020204030204" pitchFamily="49" charset="0"/>
                <a:cs typeface="Consolas" panose="020B0609020204030204" pitchFamily="49" charset="0"/>
              </a:rPr>
              <a:t>			  </a:t>
            </a:r>
            <a:r>
              <a:rPr lang="en-US" sz="2400" dirty="0"/>
              <a:t># </a:t>
            </a:r>
            <a:r>
              <a:rPr lang="en-US" sz="2400" dirty="0">
                <a:solidFill>
                  <a:schemeClr val="tx2"/>
                </a:solidFill>
              </a:rPr>
              <a:t>message buffer size (oe11 = 1024, oe12 = 8192)</a:t>
            </a:r>
          </a:p>
          <a:p>
            <a:r>
              <a:rPr lang="en-US" sz="2400" dirty="0">
                <a:latin typeface="Consolas" panose="020B0609020204030204" pitchFamily="49" charset="0"/>
                <a:ea typeface="Consolas" charset="0"/>
                <a:cs typeface="Consolas" panose="020B0609020204030204" pitchFamily="49" charset="0"/>
              </a:rPr>
              <a:t>	-</a:t>
            </a:r>
            <a:r>
              <a:rPr lang="en-US" sz="2400" dirty="0" err="1">
                <a:latin typeface="Consolas" panose="020B0609020204030204" pitchFamily="49" charset="0"/>
                <a:ea typeface="Consolas" charset="0"/>
                <a:cs typeface="Consolas" panose="020B0609020204030204" pitchFamily="49" charset="0"/>
              </a:rPr>
              <a:t>prefetchDelay</a:t>
            </a:r>
            <a:r>
              <a:rPr lang="en-US" sz="2400" dirty="0">
                <a:latin typeface="Consolas" panose="020B0609020204030204" pitchFamily="49" charset="0"/>
                <a:cs typeface="Consolas" panose="020B0609020204030204" pitchFamily="49" charset="0"/>
              </a:rPr>
              <a:t>	  </a:t>
            </a:r>
            <a:r>
              <a:rPr lang="en-US" sz="2400" dirty="0"/>
              <a:t># </a:t>
            </a:r>
            <a:r>
              <a:rPr lang="en-US" sz="2400" dirty="0">
                <a:solidFill>
                  <a:schemeClr val="tx2"/>
                </a:solidFill>
              </a:rPr>
              <a:t>skips the single record initial message (</a:t>
            </a:r>
            <a:r>
              <a:rPr lang="en-US" sz="2400" dirty="0" err="1">
                <a:solidFill>
                  <a:schemeClr val="tx2"/>
                </a:solidFill>
              </a:rPr>
              <a:t>oe</a:t>
            </a:r>
            <a:r>
              <a:rPr lang="en-US" sz="2400" dirty="0">
                <a:solidFill>
                  <a:schemeClr val="tx2"/>
                </a:solidFill>
              </a:rPr>
              <a:t> 11 disabled)</a:t>
            </a:r>
            <a:endParaRPr lang="en-US" sz="2400" dirty="0">
              <a:solidFill>
                <a:schemeClr val="tx2"/>
              </a:solidFill>
              <a:latin typeface="Consolas" panose="020B0609020204030204" pitchFamily="49" charset="0"/>
              <a:cs typeface="Consolas" panose="020B0609020204030204" pitchFamily="49" charset="0"/>
            </a:endParaRPr>
          </a:p>
          <a:p>
            <a:r>
              <a:rPr lang="en-US" sz="2400" dirty="0">
                <a:latin typeface="Consolas" panose="020B0609020204030204" pitchFamily="49" charset="0"/>
                <a:ea typeface="Consolas" charset="0"/>
                <a:cs typeface="Consolas" panose="020B0609020204030204" pitchFamily="49" charset="0"/>
              </a:rPr>
              <a:t>	-</a:t>
            </a:r>
            <a:r>
              <a:rPr lang="en-US" sz="2400" dirty="0" err="1">
                <a:latin typeface="Consolas" panose="020B0609020204030204" pitchFamily="49" charset="0"/>
                <a:ea typeface="Consolas" charset="0"/>
                <a:cs typeface="Consolas" panose="020B0609020204030204" pitchFamily="49" charset="0"/>
              </a:rPr>
              <a:t>prefetchFactor</a:t>
            </a:r>
            <a:r>
              <a:rPr lang="en-US" sz="2400" dirty="0">
                <a:latin typeface="Consolas" panose="020B0609020204030204" pitchFamily="49" charset="0"/>
                <a:cs typeface="Consolas" panose="020B0609020204030204" pitchFamily="49" charset="0"/>
              </a:rPr>
              <a:t>	  </a:t>
            </a:r>
            <a:r>
              <a:rPr lang="en-US" sz="2400" dirty="0"/>
              <a:t># </a:t>
            </a:r>
            <a:r>
              <a:rPr lang="en-US" sz="2400" dirty="0">
                <a:solidFill>
                  <a:schemeClr val="tx2"/>
                </a:solidFill>
              </a:rPr>
              <a:t>% full to fill the message (oe11 = 0, oe12 = 100)</a:t>
            </a:r>
          </a:p>
          <a:p>
            <a:r>
              <a:rPr lang="en-US" sz="2400" dirty="0">
                <a:latin typeface="Consolas" panose="020B0609020204030204" pitchFamily="49" charset="0"/>
                <a:ea typeface="Consolas" charset="0"/>
                <a:cs typeface="Consolas" panose="020B0609020204030204" pitchFamily="49" charset="0"/>
              </a:rPr>
              <a:t>	-</a:t>
            </a:r>
            <a:r>
              <a:rPr lang="en-US" sz="2400" dirty="0" err="1">
                <a:latin typeface="Consolas" panose="020B0609020204030204" pitchFamily="49" charset="0"/>
                <a:ea typeface="Consolas" charset="0"/>
                <a:cs typeface="Consolas" panose="020B0609020204030204" pitchFamily="49" charset="0"/>
              </a:rPr>
              <a:t>prefetchNumRecs</a:t>
            </a:r>
            <a:r>
              <a:rPr lang="en-US" sz="2400" dirty="0">
                <a:latin typeface="Consolas" panose="020B0609020204030204" pitchFamily="49" charset="0"/>
                <a:cs typeface="Consolas" panose="020B0609020204030204" pitchFamily="49" charset="0"/>
              </a:rPr>
              <a:t>	  </a:t>
            </a:r>
            <a:r>
              <a:rPr lang="en-US" sz="2400" dirty="0"/>
              <a:t># </a:t>
            </a:r>
            <a:r>
              <a:rPr lang="en-US" sz="2400" dirty="0">
                <a:solidFill>
                  <a:schemeClr val="tx2"/>
                </a:solidFill>
              </a:rPr>
              <a:t>number of records per message (</a:t>
            </a:r>
            <a:r>
              <a:rPr lang="en-US" sz="2400" dirty="0" err="1">
                <a:solidFill>
                  <a:schemeClr val="tx2"/>
                </a:solidFill>
              </a:rPr>
              <a:t>oe</a:t>
            </a:r>
            <a:r>
              <a:rPr lang="en-US" sz="2400" dirty="0">
                <a:solidFill>
                  <a:schemeClr val="tx2"/>
                </a:solidFill>
              </a:rPr>
              <a:t> 11 = 16, </a:t>
            </a:r>
            <a:r>
              <a:rPr lang="en-US" sz="2400" dirty="0" err="1">
                <a:solidFill>
                  <a:schemeClr val="tx2"/>
                </a:solidFill>
              </a:rPr>
              <a:t>oe</a:t>
            </a:r>
            <a:r>
              <a:rPr lang="en-US" sz="2400" dirty="0">
                <a:solidFill>
                  <a:schemeClr val="tx2"/>
                </a:solidFill>
              </a:rPr>
              <a:t> 12 = 64)</a:t>
            </a:r>
          </a:p>
          <a:p>
            <a:endParaRPr lang="en-US" sz="2400" dirty="0"/>
          </a:p>
          <a:p>
            <a:r>
              <a:rPr lang="en-US" sz="2400" dirty="0">
                <a:solidFill>
                  <a:schemeClr val="tx2"/>
                </a:solidFill>
              </a:rPr>
              <a:t>A FOR EACH is potentially </a:t>
            </a:r>
            <a:r>
              <a:rPr lang="en-US" sz="2400" b="1" dirty="0">
                <a:solidFill>
                  <a:schemeClr val="tx2"/>
                </a:solidFill>
              </a:rPr>
              <a:t>many</a:t>
            </a:r>
            <a:r>
              <a:rPr lang="en-US" sz="2400" dirty="0">
                <a:solidFill>
                  <a:schemeClr val="tx2"/>
                </a:solidFill>
              </a:rPr>
              <a:t> fewer messages than the equivalent set of FIND statements.  Could return dozens or even hundreds of records in a single round trip!</a:t>
            </a:r>
          </a:p>
        </p:txBody>
      </p:sp>
    </p:spTree>
    <p:extLst>
      <p:ext uri="{BB962C8B-B14F-4D97-AF65-F5344CB8AC3E}">
        <p14:creationId xmlns:p14="http://schemas.microsoft.com/office/powerpoint/2010/main" val="555764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EACH, With JOIN &amp; SORT</a:t>
            </a:r>
          </a:p>
        </p:txBody>
      </p:sp>
      <p:sp>
        <p:nvSpPr>
          <p:cNvPr id="4" name="TextBox 3"/>
          <p:cNvSpPr txBox="1"/>
          <p:nvPr/>
        </p:nvSpPr>
        <p:spPr>
          <a:xfrm>
            <a:off x="304800" y="1694795"/>
            <a:ext cx="9144000" cy="4031873"/>
          </a:xfrm>
          <a:prstGeom prst="rect">
            <a:avLst/>
          </a:prstGeom>
          <a:noFill/>
        </p:spPr>
        <p:txBody>
          <a:bodyPr wrap="square" rtlCol="0">
            <a:spAutoFit/>
          </a:bodyPr>
          <a:lstStyle/>
          <a:p>
            <a:r>
              <a:rPr lang="en-US" sz="2000" dirty="0">
                <a:latin typeface="Consolas" charset="0"/>
                <a:ea typeface="Consolas" charset="0"/>
                <a:cs typeface="Consolas" charset="0"/>
              </a:rPr>
              <a:t>FOR EACH customer NO-LOCK,</a:t>
            </a:r>
          </a:p>
          <a:p>
            <a:r>
              <a:rPr lang="en-US" sz="2000" dirty="0">
                <a:latin typeface="Consolas" charset="0"/>
                <a:ea typeface="Consolas" charset="0"/>
                <a:cs typeface="Consolas" charset="0"/>
              </a:rPr>
              <a:t>    EACH order NO-LOCK OF customer</a:t>
            </a:r>
          </a:p>
          <a:p>
            <a:r>
              <a:rPr lang="en-US" sz="2000" dirty="0">
                <a:latin typeface="Consolas" charset="0"/>
                <a:ea typeface="Consolas" charset="0"/>
                <a:cs typeface="Consolas" charset="0"/>
              </a:rPr>
              <a:t>      BY ship-date:</a:t>
            </a:r>
          </a:p>
          <a:p>
            <a:endParaRPr lang="en-US" sz="800" dirty="0"/>
          </a:p>
          <a:p>
            <a:r>
              <a:rPr lang="en-US" sz="2400" dirty="0">
                <a:solidFill>
                  <a:schemeClr val="tx2"/>
                </a:solidFill>
              </a:rPr>
              <a:t>Performance depends on if the sort is only on the outer table or not.</a:t>
            </a:r>
            <a:br>
              <a:rPr lang="en-US" sz="2400" dirty="0">
                <a:solidFill>
                  <a:schemeClr val="tx2"/>
                </a:solidFill>
              </a:rPr>
            </a:br>
            <a:r>
              <a:rPr lang="en-US" sz="2400" dirty="0">
                <a:solidFill>
                  <a:srgbClr val="FF0000"/>
                </a:solidFill>
              </a:rPr>
              <a:t>This process can use a lot of round trips!</a:t>
            </a:r>
            <a:br>
              <a:rPr lang="en-US" sz="2400" dirty="0"/>
            </a:br>
            <a:r>
              <a:rPr lang="en-US" sz="2400" b="1" dirty="0">
                <a:solidFill>
                  <a:schemeClr val="tx2"/>
                </a:solidFill>
              </a:rPr>
              <a:t>Not recommended</a:t>
            </a:r>
            <a:r>
              <a:rPr lang="en-US" sz="2400" dirty="0">
                <a:solidFill>
                  <a:schemeClr val="tx2"/>
                </a:solidFill>
              </a:rPr>
              <a:t>, try to use nested FOR EACH statements instead:</a:t>
            </a:r>
          </a:p>
          <a:p>
            <a:endParaRPr lang="en-US" sz="800" dirty="0"/>
          </a:p>
          <a:p>
            <a:r>
              <a:rPr lang="en-US" sz="2000" dirty="0">
                <a:latin typeface="Consolas" charset="0"/>
                <a:ea typeface="Consolas" charset="0"/>
                <a:cs typeface="Consolas" charset="0"/>
              </a:rPr>
              <a:t>FOR EACH customer NO-LOCK:</a:t>
            </a:r>
          </a:p>
          <a:p>
            <a:r>
              <a:rPr lang="en-US" sz="2000" dirty="0">
                <a:latin typeface="Consolas" charset="0"/>
                <a:ea typeface="Consolas" charset="0"/>
                <a:cs typeface="Consolas" charset="0"/>
              </a:rPr>
              <a:t>  FOR EACH order NO-LOCK OF customer:</a:t>
            </a:r>
          </a:p>
          <a:p>
            <a:r>
              <a:rPr lang="en-US" sz="2000" dirty="0">
                <a:latin typeface="Consolas" charset="0"/>
                <a:ea typeface="Consolas" charset="0"/>
                <a:cs typeface="Consolas" charset="0"/>
              </a:rPr>
              <a:t>    /* would need to resolve ordering issue</a:t>
            </a:r>
            <a:r>
              <a:rPr lang="mr-IN" sz="2000" dirty="0">
                <a:latin typeface="Consolas" charset="0"/>
                <a:ea typeface="Consolas" charset="0"/>
                <a:cs typeface="Consolas" charset="0"/>
              </a:rPr>
              <a:t>…</a:t>
            </a:r>
            <a:r>
              <a:rPr lang="en-US" sz="2000" dirty="0">
                <a:latin typeface="Consolas" charset="0"/>
                <a:ea typeface="Consolas" charset="0"/>
                <a:cs typeface="Consolas" charset="0"/>
              </a:rPr>
              <a:t> */</a:t>
            </a:r>
          </a:p>
          <a:p>
            <a:endParaRPr lang="en-US" sz="2400" dirty="0"/>
          </a:p>
          <a:p>
            <a:r>
              <a:rPr lang="en-US" sz="2400" dirty="0">
                <a:solidFill>
                  <a:schemeClr val="tx2"/>
                </a:solidFill>
              </a:rPr>
              <a:t>Or, better-yet, build temp-tables (more on this later)</a:t>
            </a:r>
          </a:p>
        </p:txBody>
      </p:sp>
      <p:pic>
        <p:nvPicPr>
          <p:cNvPr id="3" name="Picture 2" descr="thumbdow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0180" y="1676400"/>
            <a:ext cx="2553519" cy="1752600"/>
          </a:xfrm>
          <a:prstGeom prst="rect">
            <a:avLst/>
          </a:prstGeom>
        </p:spPr>
      </p:pic>
    </p:spTree>
    <p:extLst>
      <p:ext uri="{BB962C8B-B14F-4D97-AF65-F5344CB8AC3E}">
        <p14:creationId xmlns:p14="http://schemas.microsoft.com/office/powerpoint/2010/main" val="551066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EACH, With JOIN &amp; SORT</a:t>
            </a:r>
          </a:p>
        </p:txBody>
      </p:sp>
      <p:sp>
        <p:nvSpPr>
          <p:cNvPr id="4" name="TextBox 3"/>
          <p:cNvSpPr txBox="1"/>
          <p:nvPr/>
        </p:nvSpPr>
        <p:spPr>
          <a:xfrm>
            <a:off x="304800" y="1694795"/>
            <a:ext cx="9144000" cy="4216539"/>
          </a:xfrm>
          <a:prstGeom prst="rect">
            <a:avLst/>
          </a:prstGeom>
          <a:noFill/>
        </p:spPr>
        <p:txBody>
          <a:bodyPr wrap="square" rtlCol="0">
            <a:spAutoFit/>
          </a:bodyPr>
          <a:lstStyle/>
          <a:p>
            <a:r>
              <a:rPr lang="en-US" sz="2000" dirty="0">
                <a:latin typeface="Consolas" charset="0"/>
                <a:ea typeface="Consolas" charset="0"/>
                <a:cs typeface="Consolas" charset="0"/>
              </a:rPr>
              <a:t>FOR EACH customer NO-LOCK,</a:t>
            </a:r>
          </a:p>
          <a:p>
            <a:r>
              <a:rPr lang="en-US" sz="2000" dirty="0">
                <a:latin typeface="Consolas" charset="0"/>
                <a:ea typeface="Consolas" charset="0"/>
                <a:cs typeface="Consolas" charset="0"/>
              </a:rPr>
              <a:t>    EACH order NO-LOCK OF customer</a:t>
            </a:r>
          </a:p>
          <a:p>
            <a:r>
              <a:rPr lang="en-US" sz="2000" dirty="0">
                <a:latin typeface="Consolas" charset="0"/>
                <a:ea typeface="Consolas" charset="0"/>
                <a:cs typeface="Consolas" charset="0"/>
              </a:rPr>
              <a:t>      BY ship-date:</a:t>
            </a:r>
          </a:p>
          <a:p>
            <a:endParaRPr lang="en-US" sz="800" dirty="0"/>
          </a:p>
          <a:p>
            <a:r>
              <a:rPr lang="en-US" sz="2400" strike="sngStrike" dirty="0">
                <a:solidFill>
                  <a:schemeClr val="tx2"/>
                </a:solidFill>
              </a:rPr>
              <a:t>Performance depends on if the sort is only on the outer table or not.</a:t>
            </a:r>
            <a:br>
              <a:rPr lang="en-US" sz="2400" strike="sngStrike" dirty="0">
                <a:solidFill>
                  <a:schemeClr val="tx2"/>
                </a:solidFill>
              </a:rPr>
            </a:br>
            <a:r>
              <a:rPr lang="en-US" sz="2400" strike="sngStrike" dirty="0">
                <a:solidFill>
                  <a:srgbClr val="FF0000"/>
                </a:solidFill>
              </a:rPr>
              <a:t>This process can use a lot of round trips!</a:t>
            </a:r>
            <a:br>
              <a:rPr lang="en-US" sz="2400" strike="sngStrike" dirty="0"/>
            </a:br>
            <a:r>
              <a:rPr lang="en-US" sz="2400" b="1" strike="sngStrike" dirty="0">
                <a:solidFill>
                  <a:schemeClr val="tx2"/>
                </a:solidFill>
              </a:rPr>
              <a:t>Not recommended</a:t>
            </a:r>
            <a:r>
              <a:rPr lang="en-US" sz="2400" strike="sngStrike" dirty="0">
                <a:solidFill>
                  <a:schemeClr val="tx2"/>
                </a:solidFill>
              </a:rPr>
              <a:t>, try to use nested FOR EACH statements instead:</a:t>
            </a:r>
          </a:p>
          <a:p>
            <a:endParaRPr lang="en-US" sz="800" dirty="0"/>
          </a:p>
          <a:p>
            <a:endParaRPr lang="en-US" sz="2400" dirty="0"/>
          </a:p>
          <a:p>
            <a:r>
              <a:rPr lang="en-US" sz="2400" dirty="0"/>
              <a:t>YMMV, but the </a:t>
            </a:r>
            <a:r>
              <a:rPr lang="en-US" sz="2400" dirty="0" err="1"/>
              <a:t>OpenEdge</a:t>
            </a:r>
            <a:r>
              <a:rPr lang="en-US" sz="2400" dirty="0"/>
              <a:t> 12.x </a:t>
            </a:r>
            <a:r>
              <a:rPr lang="en-US" sz="2400" b="1" dirty="0">
                <a:solidFill>
                  <a:schemeClr val="accent4"/>
                </a:solidFill>
              </a:rPr>
              <a:t>Server Side Joins</a:t>
            </a:r>
            <a:r>
              <a:rPr lang="en-US" sz="2400" dirty="0"/>
              <a:t> feature addresses this problem!</a:t>
            </a:r>
          </a:p>
          <a:p>
            <a:endParaRPr lang="en-US" sz="2400" dirty="0"/>
          </a:p>
          <a:p>
            <a:r>
              <a:rPr lang="en-US" sz="2400" dirty="0"/>
              <a:t>(More later)</a:t>
            </a:r>
          </a:p>
        </p:txBody>
      </p:sp>
      <p:pic>
        <p:nvPicPr>
          <p:cNvPr id="6" name="Picture 5">
            <a:extLst>
              <a:ext uri="{FF2B5EF4-FFF2-40B4-BE49-F238E27FC236}">
                <a16:creationId xmlns:a16="http://schemas.microsoft.com/office/drawing/2014/main" id="{356BF406-A2A6-D136-2E82-0D0C050E34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6730" y="1694795"/>
            <a:ext cx="2280470" cy="1901859"/>
          </a:xfrm>
          <a:prstGeom prst="rect">
            <a:avLst/>
          </a:prstGeom>
        </p:spPr>
      </p:pic>
    </p:spTree>
    <p:extLst>
      <p:ext uri="{BB962C8B-B14F-4D97-AF65-F5344CB8AC3E}">
        <p14:creationId xmlns:p14="http://schemas.microsoft.com/office/powerpoint/2010/main" val="3423604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1381125"/>
            <a:ext cx="7772400" cy="1362075"/>
          </a:xfrm>
        </p:spPr>
        <p:txBody>
          <a:bodyPr>
            <a:normAutofit fontScale="90000"/>
          </a:bodyPr>
          <a:lstStyle/>
          <a:p>
            <a:pPr algn="ctr"/>
            <a:r>
              <a:rPr lang="en-US" sz="6000" b="0" cap="none" dirty="0"/>
              <a:t>Improving Existing Queries</a:t>
            </a:r>
          </a:p>
        </p:txBody>
      </p:sp>
      <p:pic>
        <p:nvPicPr>
          <p:cNvPr id="2" name="Picture 1" descr="improv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2743200"/>
            <a:ext cx="2857500" cy="2857500"/>
          </a:xfrm>
          <a:prstGeom prst="rect">
            <a:avLst/>
          </a:prstGeom>
        </p:spPr>
      </p:pic>
    </p:spTree>
    <p:extLst>
      <p:ext uri="{BB962C8B-B14F-4D97-AF65-F5344CB8AC3E}">
        <p14:creationId xmlns:p14="http://schemas.microsoft.com/office/powerpoint/2010/main" val="600026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FA06A2-15A5-3E9B-35F2-1AC779D7B960}"/>
              </a:ext>
            </a:extLst>
          </p:cNvPr>
          <p:cNvSpPr>
            <a:spLocks noGrp="1"/>
          </p:cNvSpPr>
          <p:nvPr>
            <p:ph type="title"/>
          </p:nvPr>
        </p:nvSpPr>
        <p:spPr/>
        <p:txBody>
          <a:bodyPr/>
          <a:lstStyle/>
          <a:p>
            <a:r>
              <a:rPr lang="en-US" dirty="0"/>
              <a:t>-prefetch* and friends</a:t>
            </a:r>
          </a:p>
        </p:txBody>
      </p:sp>
      <p:sp>
        <p:nvSpPr>
          <p:cNvPr id="7" name="Content Placeholder 6">
            <a:extLst>
              <a:ext uri="{FF2B5EF4-FFF2-40B4-BE49-F238E27FC236}">
                <a16:creationId xmlns:a16="http://schemas.microsoft.com/office/drawing/2014/main" id="{DFA372D7-F465-8887-6751-9E3F7195923E}"/>
              </a:ext>
            </a:extLst>
          </p:cNvPr>
          <p:cNvSpPr>
            <a:spLocks noGrp="1"/>
          </p:cNvSpPr>
          <p:nvPr>
            <p:ph idx="1"/>
          </p:nvPr>
        </p:nvSpPr>
        <p:spPr/>
        <p:txBody>
          <a:bodyPr/>
          <a:lstStyle/>
          <a:p>
            <a:r>
              <a:rPr lang="en-US" dirty="0"/>
              <a:t>Painless parameter changes that will improve performance without requiring code changes!</a:t>
            </a:r>
          </a:p>
          <a:p>
            <a:r>
              <a:rPr lang="en-US" dirty="0"/>
              <a:t>Defaults have changed from </a:t>
            </a:r>
            <a:r>
              <a:rPr lang="en-US" dirty="0" err="1"/>
              <a:t>OpenEdge</a:t>
            </a:r>
            <a:r>
              <a:rPr lang="en-US" dirty="0"/>
              <a:t> 11 to </a:t>
            </a:r>
            <a:r>
              <a:rPr lang="en-US" dirty="0" err="1"/>
              <a:t>OpenEdge</a:t>
            </a:r>
            <a:r>
              <a:rPr lang="en-US" dirty="0"/>
              <a:t> 12</a:t>
            </a:r>
          </a:p>
          <a:p>
            <a:r>
              <a:rPr lang="en-US" dirty="0"/>
              <a:t>But even the new defaults are “modest”, I suggest:</a:t>
            </a:r>
          </a:p>
        </p:txBody>
      </p:sp>
      <p:sp>
        <p:nvSpPr>
          <p:cNvPr id="6" name="TextBox 5">
            <a:extLst>
              <a:ext uri="{FF2B5EF4-FFF2-40B4-BE49-F238E27FC236}">
                <a16:creationId xmlns:a16="http://schemas.microsoft.com/office/drawing/2014/main" id="{2DACBA93-D337-C357-3D76-AD272D266DC8}"/>
              </a:ext>
            </a:extLst>
          </p:cNvPr>
          <p:cNvSpPr txBox="1"/>
          <p:nvPr/>
        </p:nvSpPr>
        <p:spPr>
          <a:xfrm>
            <a:off x="228600" y="4237672"/>
            <a:ext cx="11734800" cy="1477328"/>
          </a:xfrm>
          <a:prstGeom prst="rect">
            <a:avLst/>
          </a:prstGeom>
          <a:noFill/>
        </p:spPr>
        <p:txBody>
          <a:bodyPr wrap="square" rtlCol="0">
            <a:spAutoFit/>
          </a:bodyPr>
          <a:lstStyle/>
          <a:p>
            <a:r>
              <a:rPr lang="en-US" sz="1800" dirty="0">
                <a:solidFill>
                  <a:srgbClr val="C00000"/>
                </a:solidFill>
                <a:latin typeface="Consolas" panose="020B0609020204030204" pitchFamily="49" charset="0"/>
                <a:ea typeface="Consolas" charset="0"/>
                <a:cs typeface="Consolas" panose="020B0609020204030204" pitchFamily="49" charset="0"/>
              </a:rPr>
              <a:t>-Mm 16384</a:t>
            </a:r>
            <a:r>
              <a:rPr lang="en-US" sz="1800" dirty="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sz="1800" dirty="0">
                <a:solidFill>
                  <a:schemeClr val="tx2"/>
                </a:solidFill>
                <a:latin typeface="Consolas" panose="020B0609020204030204" pitchFamily="49" charset="0"/>
                <a:cs typeface="Consolas" panose="020B0609020204030204" pitchFamily="49" charset="0"/>
              </a:rPr>
              <a:t>message buffer size (default 1024 pre oe12, 8192 oe12+)</a:t>
            </a:r>
          </a:p>
          <a:p>
            <a:r>
              <a:rPr lang="en-US" sz="1800" dirty="0">
                <a:solidFill>
                  <a:srgbClr val="C00000"/>
                </a:solidFill>
                <a:latin typeface="Consolas" panose="020B0609020204030204" pitchFamily="49" charset="0"/>
                <a:ea typeface="Consolas" charset="0"/>
                <a:cs typeface="Consolas" panose="020B0609020204030204" pitchFamily="49" charset="0"/>
              </a:rPr>
              <a:t>-</a:t>
            </a:r>
            <a:r>
              <a:rPr lang="en-US" sz="1800" dirty="0" err="1">
                <a:solidFill>
                  <a:srgbClr val="C00000"/>
                </a:solidFill>
                <a:latin typeface="Consolas" panose="020B0609020204030204" pitchFamily="49" charset="0"/>
                <a:ea typeface="Consolas" charset="0"/>
                <a:cs typeface="Consolas" panose="020B0609020204030204" pitchFamily="49" charset="0"/>
              </a:rPr>
              <a:t>prefetchDelay</a:t>
            </a:r>
            <a:r>
              <a:rPr lang="en-US" sz="1800" dirty="0">
                <a:latin typeface="Consolas" panose="020B0609020204030204" pitchFamily="49" charset="0"/>
                <a:cs typeface="Consolas" panose="020B0609020204030204" pitchFamily="49" charset="0"/>
              </a:rPr>
              <a:t>		# </a:t>
            </a:r>
            <a:r>
              <a:rPr lang="en-US" sz="1800" dirty="0">
                <a:solidFill>
                  <a:schemeClr val="tx2"/>
                </a:solidFill>
                <a:latin typeface="Consolas" panose="020B0609020204030204" pitchFamily="49" charset="0"/>
                <a:cs typeface="Consolas" panose="020B0609020204030204" pitchFamily="49" charset="0"/>
              </a:rPr>
              <a:t>skips the single record initial message (default disabled pre oe12)</a:t>
            </a:r>
          </a:p>
          <a:p>
            <a:r>
              <a:rPr lang="en-US" sz="1800" dirty="0">
                <a:solidFill>
                  <a:srgbClr val="C00000"/>
                </a:solidFill>
                <a:latin typeface="Consolas" panose="020B0609020204030204" pitchFamily="49" charset="0"/>
                <a:ea typeface="Consolas" charset="0"/>
                <a:cs typeface="Consolas" panose="020B0609020204030204" pitchFamily="49" charset="0"/>
              </a:rPr>
              <a:t>-</a:t>
            </a:r>
            <a:r>
              <a:rPr lang="en-US" sz="1800" dirty="0" err="1">
                <a:solidFill>
                  <a:srgbClr val="C00000"/>
                </a:solidFill>
                <a:latin typeface="Consolas" panose="020B0609020204030204" pitchFamily="49" charset="0"/>
                <a:ea typeface="Consolas" charset="0"/>
                <a:cs typeface="Consolas" panose="020B0609020204030204" pitchFamily="49" charset="0"/>
              </a:rPr>
              <a:t>prefetchFactor</a:t>
            </a:r>
            <a:r>
              <a:rPr lang="en-US" sz="1800" dirty="0">
                <a:solidFill>
                  <a:srgbClr val="C00000"/>
                </a:solidFill>
                <a:latin typeface="Consolas" panose="020B0609020204030204" pitchFamily="49" charset="0"/>
                <a:ea typeface="Consolas" charset="0"/>
                <a:cs typeface="Consolas" panose="020B0609020204030204" pitchFamily="49" charset="0"/>
              </a:rPr>
              <a:t> 100</a:t>
            </a:r>
            <a:r>
              <a:rPr lang="en-US" sz="1800" dirty="0">
                <a:latin typeface="Consolas" panose="020B0609020204030204" pitchFamily="49" charset="0"/>
                <a:cs typeface="Consolas" panose="020B0609020204030204" pitchFamily="49" charset="0"/>
              </a:rPr>
              <a:t>	# </a:t>
            </a:r>
            <a:r>
              <a:rPr lang="en-US" sz="1800" dirty="0">
                <a:solidFill>
                  <a:schemeClr val="tx2"/>
                </a:solidFill>
                <a:latin typeface="Consolas" panose="020B0609020204030204" pitchFamily="49" charset="0"/>
                <a:cs typeface="Consolas" panose="020B0609020204030204" pitchFamily="49" charset="0"/>
              </a:rPr>
              <a:t>% full to fill the message (default 0 pre oe12, 100 in </a:t>
            </a:r>
            <a:r>
              <a:rPr lang="en-US" sz="1800" dirty="0" err="1">
                <a:solidFill>
                  <a:schemeClr val="tx2"/>
                </a:solidFill>
                <a:latin typeface="Consolas" panose="020B0609020204030204" pitchFamily="49" charset="0"/>
                <a:cs typeface="Consolas" panose="020B0609020204030204" pitchFamily="49" charset="0"/>
              </a:rPr>
              <a:t>oe</a:t>
            </a:r>
            <a:r>
              <a:rPr lang="en-US" sz="1800" dirty="0">
                <a:solidFill>
                  <a:schemeClr val="tx2"/>
                </a:solidFill>
                <a:latin typeface="Consolas" panose="020B0609020204030204" pitchFamily="49" charset="0"/>
                <a:cs typeface="Consolas" panose="020B0609020204030204" pitchFamily="49" charset="0"/>
              </a:rPr>
              <a:t> 12+)</a:t>
            </a:r>
          </a:p>
          <a:p>
            <a:r>
              <a:rPr lang="en-US" sz="1800" dirty="0">
                <a:solidFill>
                  <a:srgbClr val="C00000"/>
                </a:solidFill>
                <a:latin typeface="Consolas" panose="020B0609020204030204" pitchFamily="49" charset="0"/>
                <a:ea typeface="Consolas" charset="0"/>
                <a:cs typeface="Consolas" panose="020B0609020204030204" pitchFamily="49" charset="0"/>
              </a:rPr>
              <a:t>-</a:t>
            </a:r>
            <a:r>
              <a:rPr lang="en-US" sz="1800" dirty="0" err="1">
                <a:solidFill>
                  <a:srgbClr val="C00000"/>
                </a:solidFill>
                <a:latin typeface="Consolas" panose="020B0609020204030204" pitchFamily="49" charset="0"/>
                <a:ea typeface="Consolas" charset="0"/>
                <a:cs typeface="Consolas" panose="020B0609020204030204" pitchFamily="49" charset="0"/>
              </a:rPr>
              <a:t>prefetchNumRecs</a:t>
            </a:r>
            <a:r>
              <a:rPr lang="en-US" sz="1800" dirty="0">
                <a:solidFill>
                  <a:srgbClr val="C00000"/>
                </a:solidFill>
                <a:latin typeface="Consolas" panose="020B0609020204030204" pitchFamily="49" charset="0"/>
                <a:ea typeface="Consolas" charset="0"/>
                <a:cs typeface="Consolas" panose="020B0609020204030204" pitchFamily="49" charset="0"/>
              </a:rPr>
              <a:t> 5000</a:t>
            </a:r>
            <a:r>
              <a:rPr lang="en-US" sz="1800" dirty="0">
                <a:latin typeface="Consolas" panose="020B0609020204030204" pitchFamily="49" charset="0"/>
                <a:cs typeface="Consolas" panose="020B0609020204030204" pitchFamily="49" charset="0"/>
              </a:rPr>
              <a:t>	# </a:t>
            </a:r>
            <a:r>
              <a:rPr lang="en-US" sz="1800" dirty="0">
                <a:solidFill>
                  <a:schemeClr val="tx2"/>
                </a:solidFill>
                <a:latin typeface="Consolas" panose="020B0609020204030204" pitchFamily="49" charset="0"/>
                <a:cs typeface="Consolas" panose="020B0609020204030204" pitchFamily="49" charset="0"/>
              </a:rPr>
              <a:t>number of records per message (default 16 pre</a:t>
            </a:r>
            <a:r>
              <a:rPr lang="en-US" dirty="0">
                <a:solidFill>
                  <a:schemeClr val="tx2"/>
                </a:solidFill>
                <a:latin typeface="Consolas" panose="020B0609020204030204" pitchFamily="49" charset="0"/>
                <a:cs typeface="Consolas" panose="020B0609020204030204" pitchFamily="49" charset="0"/>
              </a:rPr>
              <a:t> oe12, 64 in oe12+</a:t>
            </a:r>
            <a:r>
              <a:rPr lang="en-US" sz="1800" dirty="0">
                <a:solidFill>
                  <a:schemeClr val="tx2"/>
                </a:solidFill>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prefetchPriority</a:t>
            </a:r>
            <a:r>
              <a:rPr lang="en-US" dirty="0">
                <a:latin typeface="Consolas" panose="020B0609020204030204" pitchFamily="49" charset="0"/>
                <a:cs typeface="Consolas" panose="020B0609020204030204" pitchFamily="49" charset="0"/>
              </a:rPr>
              <a:t> </a:t>
            </a:r>
            <a:r>
              <a:rPr lang="en-US" dirty="0">
                <a:solidFill>
                  <a:srgbClr val="C00000"/>
                </a:solidFill>
                <a:latin typeface="Consolas" panose="020B0609020204030204" pitchFamily="49" charset="0"/>
                <a:cs typeface="Consolas" panose="020B0609020204030204" pitchFamily="49" charset="0"/>
              </a:rPr>
              <a:t>10</a:t>
            </a:r>
            <a:r>
              <a:rPr lang="en-US" dirty="0">
                <a:latin typeface="Consolas" panose="020B0609020204030204" pitchFamily="49" charset="0"/>
                <a:cs typeface="Consolas" panose="020B0609020204030204" pitchFamily="49" charset="0"/>
              </a:rPr>
              <a:t>  # </a:t>
            </a:r>
            <a:r>
              <a:rPr lang="en-US" dirty="0">
                <a:solidFill>
                  <a:schemeClr val="tx2"/>
                </a:solidFill>
                <a:latin typeface="Consolas" panose="020B0609020204030204" pitchFamily="49" charset="0"/>
                <a:cs typeface="Consolas" panose="020B0609020204030204" pitchFamily="49" charset="0"/>
              </a:rPr>
              <a:t>check for messages (poll) from client every X records (default 1)</a:t>
            </a:r>
          </a:p>
        </p:txBody>
      </p:sp>
    </p:spTree>
    <p:extLst>
      <p:ext uri="{BB962C8B-B14F-4D97-AF65-F5344CB8AC3E}">
        <p14:creationId xmlns:p14="http://schemas.microsoft.com/office/powerpoint/2010/main" val="3366951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Message Size &amp; </a:t>
            </a:r>
            <a:r>
              <a:rPr lang="en-US" dirty="0" err="1"/>
              <a:t>Prefetch</a:t>
            </a:r>
            <a:r>
              <a:rPr lang="en-US" dirty="0"/>
              <a:t> Options</a:t>
            </a:r>
          </a:p>
        </p:txBody>
      </p:sp>
      <p:graphicFrame>
        <p:nvGraphicFramePr>
          <p:cNvPr id="4" name="Content Placeholder 3"/>
          <p:cNvGraphicFramePr>
            <a:graphicFrameLocks noGrp="1"/>
          </p:cNvGraphicFramePr>
          <p:nvPr>
            <p:ph idx="1"/>
          </p:nvPr>
        </p:nvGraphicFramePr>
        <p:xfrm>
          <a:off x="266218" y="2684545"/>
          <a:ext cx="11734800" cy="3357880"/>
        </p:xfrm>
        <a:graphic>
          <a:graphicData uri="http://schemas.openxmlformats.org/drawingml/2006/table">
            <a:tbl>
              <a:tblPr firstRow="1" bandRow="1">
                <a:tableStyleId>{5C22544A-7EE6-4342-B048-85BDC9FD1C3A}</a:tableStyleId>
              </a:tblPr>
              <a:tblGrid>
                <a:gridCol w="12954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5334000">
                  <a:extLst>
                    <a:ext uri="{9D8B030D-6E8A-4147-A177-3AD203B41FA5}">
                      <a16:colId xmlns:a16="http://schemas.microsoft.com/office/drawing/2014/main" val="20006"/>
                    </a:ext>
                  </a:extLst>
                </a:gridCol>
              </a:tblGrid>
              <a:tr h="370840">
                <a:tc>
                  <a:txBody>
                    <a:bodyPr/>
                    <a:lstStyle/>
                    <a:p>
                      <a:pPr algn="ctr" fontAlgn="b">
                        <a:lnSpc>
                          <a:spcPct val="100000"/>
                        </a:lnSpc>
                        <a:spcAft>
                          <a:spcPts val="600"/>
                        </a:spcAft>
                      </a:pPr>
                      <a:r>
                        <a:rPr lang="en-US" sz="1600" b="1" i="0" u="none" strike="noStrike" dirty="0" err="1">
                          <a:solidFill>
                            <a:schemeClr val="bg1"/>
                          </a:solidFill>
                          <a:effectLst/>
                          <a:latin typeface="Menlo" charset="0"/>
                        </a:rPr>
                        <a:t>totMsgs</a:t>
                      </a:r>
                      <a:endParaRPr lang="en-US" sz="1600" b="1" i="0" u="none" strike="noStrike" dirty="0">
                        <a:solidFill>
                          <a:schemeClr val="bg1"/>
                        </a:solidFill>
                        <a:effectLst/>
                        <a:latin typeface="Menlo"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 </a:t>
                      </a:r>
                      <a:r>
                        <a:rPr lang="en-US" sz="1600" b="1" i="0" u="none" strike="noStrike" dirty="0" err="1">
                          <a:solidFill>
                            <a:schemeClr val="bg1"/>
                          </a:solidFill>
                          <a:effectLst/>
                          <a:latin typeface="Calibri" charset="0"/>
                        </a:rPr>
                        <a:t>qryRecv</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recSent</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recs/</a:t>
                      </a:r>
                      <a:r>
                        <a:rPr lang="en-US" sz="1600" b="1" i="0" u="none" strike="noStrike" dirty="0" err="1">
                          <a:solidFill>
                            <a:schemeClr val="bg1"/>
                          </a:solidFill>
                          <a:effectLst/>
                          <a:latin typeface="Calibri" charset="0"/>
                        </a:rPr>
                        <a:t>qry</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etime</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net time</a:t>
                      </a:r>
                    </a:p>
                  </a:txBody>
                  <a:tcPr marL="12700" marR="12700" marT="12700" marB="0" anchor="ctr"/>
                </a:tc>
                <a:tc>
                  <a:txBody>
                    <a:bodyPr/>
                    <a:lstStyle/>
                    <a:p>
                      <a:pPr algn="l" fontAlgn="b">
                        <a:lnSpc>
                          <a:spcPct val="100000"/>
                        </a:lnSpc>
                        <a:spcAft>
                          <a:spcPts val="600"/>
                        </a:spcAft>
                      </a:pPr>
                      <a:r>
                        <a:rPr lang="en-US" sz="1600" b="1" i="0" u="none" strike="noStrike" dirty="0">
                          <a:solidFill>
                            <a:schemeClr val="bg1"/>
                          </a:solidFill>
                          <a:effectLst/>
                          <a:latin typeface="Calibri" charset="0"/>
                        </a:rPr>
                        <a:t>Description...</a:t>
                      </a:r>
                    </a:p>
                  </a:txBody>
                  <a:tcPr marL="12700" marR="12700" marT="12700" marB="0" anchor="ctr"/>
                </a:tc>
                <a:extLst>
                  <a:ext uri="{0D108BD9-81ED-4DB2-BD59-A6C34878D82A}">
                    <a16:rowId xmlns:a16="http://schemas.microsoft.com/office/drawing/2014/main" val="10000"/>
                  </a:ext>
                </a:extLst>
              </a:tr>
              <a:tr h="391160">
                <a:tc>
                  <a:txBody>
                    <a:bodyPr/>
                    <a:lstStyle/>
                    <a:p>
                      <a:pPr algn="ctr" fontAlgn="b"/>
                      <a:r>
                        <a:rPr lang="en-US" sz="1600" b="0" i="0" u="none" strike="noStrike" dirty="0">
                          <a:solidFill>
                            <a:srgbClr val="000000"/>
                          </a:solidFill>
                          <a:effectLst/>
                          <a:latin typeface="Menlo" charset="0"/>
                        </a:rPr>
                        <a:t>198</a:t>
                      </a:r>
                    </a:p>
                  </a:txBody>
                  <a:tcPr marL="12700" marR="12700" marT="12700" marB="0" anchor="ctr"/>
                </a:tc>
                <a:tc>
                  <a:txBody>
                    <a:bodyPr/>
                    <a:lstStyle/>
                    <a:p>
                      <a:pPr algn="ctr" fontAlgn="b"/>
                      <a:r>
                        <a:rPr lang="cs-CZ" sz="1600" b="0" i="0" u="none" strike="noStrike">
                          <a:solidFill>
                            <a:srgbClr val="000000"/>
                          </a:solidFill>
                          <a:effectLst/>
                          <a:latin typeface="Calibri" charset="0"/>
                        </a:rPr>
                        <a:t>97</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18</a:t>
                      </a:r>
                    </a:p>
                  </a:txBody>
                  <a:tcPr marL="12700" marR="12700" marT="12700" marB="0" anchor="ctr"/>
                </a:tc>
                <a:tc>
                  <a:txBody>
                    <a:bodyPr/>
                    <a:lstStyle/>
                    <a:p>
                      <a:pPr algn="ctr" fontAlgn="b"/>
                      <a:r>
                        <a:rPr lang="en-US" sz="1600" b="0" i="0" u="none" strike="noStrike">
                          <a:solidFill>
                            <a:srgbClr val="000000"/>
                          </a:solidFill>
                          <a:effectLst/>
                          <a:latin typeface="Calibri" charset="0"/>
                        </a:rPr>
                        <a:t>10</a:t>
                      </a:r>
                    </a:p>
                  </a:txBody>
                  <a:tcPr marL="12700" marR="12700" marT="12700" marB="0" anchor="ctr"/>
                </a:tc>
                <a:tc>
                  <a:txBody>
                    <a:bodyPr/>
                    <a:lstStyle/>
                    <a:p>
                      <a:pPr algn="ctr" fontAlgn="b"/>
                      <a:r>
                        <a:rPr lang="is-IS" sz="1600" b="0" i="0" u="none" strike="noStrike">
                          <a:solidFill>
                            <a:srgbClr val="000000"/>
                          </a:solidFill>
                          <a:effectLst/>
                          <a:latin typeface="Calibri" charset="0"/>
                        </a:rPr>
                        <a:t>208</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1024</a:t>
                      </a:r>
                    </a:p>
                  </a:txBody>
                  <a:tcPr marL="12700" marR="12700" marT="12700" marB="0" anchor="ctr"/>
                </a:tc>
                <a:extLst>
                  <a:ext uri="{0D108BD9-81ED-4DB2-BD59-A6C34878D82A}">
                    <a16:rowId xmlns:a16="http://schemas.microsoft.com/office/drawing/2014/main" val="10001"/>
                  </a:ext>
                </a:extLst>
              </a:tr>
              <a:tr h="370840">
                <a:tc>
                  <a:txBody>
                    <a:bodyPr/>
                    <a:lstStyle/>
                    <a:p>
                      <a:pPr algn="ctr" fontAlgn="b"/>
                      <a:r>
                        <a:rPr lang="is-IS" sz="1600" b="0" i="0" u="none" strike="noStrike" dirty="0">
                          <a:solidFill>
                            <a:srgbClr val="000000"/>
                          </a:solidFill>
                          <a:effectLst/>
                          <a:latin typeface="Menlo" charset="0"/>
                        </a:rPr>
                        <a:t>208</a:t>
                      </a:r>
                    </a:p>
                  </a:txBody>
                  <a:tcPr marL="12700" marR="12700" marT="12700" marB="0" anchor="ctr"/>
                </a:tc>
                <a:tc>
                  <a:txBody>
                    <a:bodyPr/>
                    <a:lstStyle/>
                    <a:p>
                      <a:pPr algn="ctr" fontAlgn="b"/>
                      <a:r>
                        <a:rPr lang="fi-FI" sz="1600" b="0" i="0" u="none" strike="noStrike" dirty="0">
                          <a:solidFill>
                            <a:schemeClr val="accent2"/>
                          </a:solidFill>
                          <a:effectLst/>
                          <a:latin typeface="Calibri" charset="0"/>
                        </a:rPr>
                        <a:t>102</a:t>
                      </a:r>
                    </a:p>
                  </a:txBody>
                  <a:tcPr marL="12700" marR="12700" marT="12700" marB="0" anchor="ctr"/>
                </a:tc>
                <a:tc>
                  <a:txBody>
                    <a:bodyPr/>
                    <a:lstStyle/>
                    <a:p>
                      <a:pPr algn="ctr" fontAlgn="b"/>
                      <a:r>
                        <a:rPr lang="ru-RU" sz="1600" b="0" i="0" u="none" strike="noStrike" dirty="0">
                          <a:solidFill>
                            <a:srgbClr val="000000"/>
                          </a:solidFill>
                          <a:effectLst/>
                          <a:latin typeface="Calibri" charset="0"/>
                        </a:rPr>
                        <a:t>1758</a:t>
                      </a:r>
                    </a:p>
                  </a:txBody>
                  <a:tcPr marL="12700" marR="12700" marT="12700" marB="0" anchor="ctr"/>
                </a:tc>
                <a:tc>
                  <a:txBody>
                    <a:bodyPr/>
                    <a:lstStyle/>
                    <a:p>
                      <a:pPr algn="ctr" fontAlgn="b"/>
                      <a:r>
                        <a:rPr lang="hr-HR" sz="1600" b="0" i="0" u="none" strike="noStrike" dirty="0">
                          <a:solidFill>
                            <a:schemeClr val="accent2"/>
                          </a:solidFill>
                          <a:effectLst/>
                          <a:latin typeface="Calibri" charset="0"/>
                        </a:rPr>
                        <a:t>17</a:t>
                      </a:r>
                    </a:p>
                  </a:txBody>
                  <a:tcPr marL="12700" marR="12700" marT="12700" marB="0" anchor="ctr"/>
                </a:tc>
                <a:tc>
                  <a:txBody>
                    <a:bodyPr/>
                    <a:lstStyle/>
                    <a:p>
                      <a:pPr algn="ctr" fontAlgn="b"/>
                      <a:r>
                        <a:rPr lang="en-US" sz="1600" b="0" i="0" u="none" strike="noStrike">
                          <a:solidFill>
                            <a:srgbClr val="000000"/>
                          </a:solidFill>
                          <a:effectLst/>
                          <a:latin typeface="Calibri" charset="0"/>
                        </a:rPr>
                        <a:t>14</a:t>
                      </a:r>
                    </a:p>
                  </a:txBody>
                  <a:tcPr marL="12700" marR="12700" marT="12700" marB="0" anchor="ctr"/>
                </a:tc>
                <a:tc>
                  <a:txBody>
                    <a:bodyPr/>
                    <a:lstStyle/>
                    <a:p>
                      <a:pPr algn="ctr" fontAlgn="b"/>
                      <a:r>
                        <a:rPr lang="cs-CZ" sz="1600" b="0" i="0" u="none" strike="noStrike">
                          <a:solidFill>
                            <a:srgbClr val="000000"/>
                          </a:solidFill>
                          <a:effectLst/>
                          <a:latin typeface="Calibri" charset="0"/>
                        </a:rPr>
                        <a:t>222</a:t>
                      </a:r>
                    </a:p>
                  </a:txBody>
                  <a:tcPr marL="12700" marR="12700" marT="12700" marB="0" anchor="ctr"/>
                </a:tc>
                <a:tc>
                  <a:txBody>
                    <a:bodyPr/>
                    <a:lstStyle/>
                    <a:p>
                      <a:pPr algn="l" fontAlgn="b"/>
                      <a:r>
                        <a:rPr lang="en-US" sz="1600" b="0" i="0" u="none" strike="noStrike" dirty="0">
                          <a:solidFill>
                            <a:srgbClr val="000000"/>
                          </a:solidFill>
                          <a:effectLst/>
                          <a:latin typeface="Calibri" charset="0"/>
                        </a:rPr>
                        <a:t>-Mm  4096</a:t>
                      </a:r>
                    </a:p>
                  </a:txBody>
                  <a:tcPr marL="12700" marR="12700" marT="12700" marB="0" anchor="ctr"/>
                </a:tc>
                <a:extLst>
                  <a:ext uri="{0D108BD9-81ED-4DB2-BD59-A6C34878D82A}">
                    <a16:rowId xmlns:a16="http://schemas.microsoft.com/office/drawing/2014/main" val="10002"/>
                  </a:ext>
                </a:extLst>
              </a:tr>
              <a:tr h="370840">
                <a:tc>
                  <a:txBody>
                    <a:bodyPr/>
                    <a:lstStyle/>
                    <a:p>
                      <a:pPr algn="ctr" fontAlgn="b"/>
                      <a:r>
                        <a:rPr lang="is-IS" sz="1600" b="0" i="0" u="none" strike="noStrike" dirty="0">
                          <a:solidFill>
                            <a:srgbClr val="000000"/>
                          </a:solidFill>
                          <a:effectLst/>
                          <a:latin typeface="Menlo" charset="0"/>
                        </a:rPr>
                        <a:t>192</a:t>
                      </a:r>
                    </a:p>
                  </a:txBody>
                  <a:tcPr marL="12700" marR="12700" marT="12700" marB="0" anchor="ctr"/>
                </a:tc>
                <a:tc>
                  <a:txBody>
                    <a:bodyPr/>
                    <a:lstStyle/>
                    <a:p>
                      <a:pPr algn="ctr" fontAlgn="b"/>
                      <a:r>
                        <a:rPr lang="cs-CZ" sz="1600" b="0" i="0" u="none" strike="noStrike">
                          <a:solidFill>
                            <a:srgbClr val="000000"/>
                          </a:solidFill>
                          <a:effectLst/>
                          <a:latin typeface="Calibri" charset="0"/>
                        </a:rPr>
                        <a:t>94</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tr-TR" sz="1600" b="0" i="0" u="none" strike="noStrike" dirty="0">
                          <a:solidFill>
                            <a:srgbClr val="000000"/>
                          </a:solidFill>
                          <a:effectLst/>
                          <a:latin typeface="Calibri" charset="0"/>
                        </a:rPr>
                        <a:t>19</a:t>
                      </a:r>
                    </a:p>
                  </a:txBody>
                  <a:tcPr marL="12700" marR="12700" marT="12700" marB="0" anchor="ctr"/>
                </a:tc>
                <a:tc>
                  <a:txBody>
                    <a:bodyPr/>
                    <a:lstStyle/>
                    <a:p>
                      <a:pPr algn="ctr" fontAlgn="b"/>
                      <a:r>
                        <a:rPr lang="en-US" sz="1600" b="0" i="0" u="none" strike="noStrike">
                          <a:solidFill>
                            <a:srgbClr val="000000"/>
                          </a:solidFill>
                          <a:effectLst/>
                          <a:latin typeface="Calibri" charset="0"/>
                        </a:rPr>
                        <a:t>9</a:t>
                      </a:r>
                    </a:p>
                  </a:txBody>
                  <a:tcPr marL="12700" marR="12700" marT="12700" marB="0" anchor="ctr"/>
                </a:tc>
                <a:tc>
                  <a:txBody>
                    <a:bodyPr/>
                    <a:lstStyle/>
                    <a:p>
                      <a:pPr algn="ctr" fontAlgn="b"/>
                      <a:r>
                        <a:rPr lang="is-IS" sz="1600" b="0" i="0" u="none" strike="noStrike">
                          <a:solidFill>
                            <a:srgbClr val="000000"/>
                          </a:solidFill>
                          <a:effectLst/>
                          <a:latin typeface="Calibri" charset="0"/>
                        </a:rPr>
                        <a:t>201</a:t>
                      </a:r>
                    </a:p>
                  </a:txBody>
                  <a:tcPr marL="12700" marR="12700" marT="12700" marB="0" anchor="ctr"/>
                </a:tc>
                <a:tc>
                  <a:txBody>
                    <a:bodyPr/>
                    <a:lstStyle/>
                    <a:p>
                      <a:pPr algn="l" fontAlgn="b"/>
                      <a:r>
                        <a:rPr lang="en-US" sz="1600" b="0" i="0" u="none" strike="noStrike" dirty="0">
                          <a:solidFill>
                            <a:srgbClr val="000000"/>
                          </a:solidFill>
                          <a:effectLst/>
                          <a:latin typeface="Calibri" charset="0"/>
                        </a:rPr>
                        <a:t>-Mm  8192</a:t>
                      </a:r>
                    </a:p>
                  </a:txBody>
                  <a:tcPr marL="12700" marR="12700" marT="12700" marB="0" anchor="ctr"/>
                </a:tc>
                <a:extLst>
                  <a:ext uri="{0D108BD9-81ED-4DB2-BD59-A6C34878D82A}">
                    <a16:rowId xmlns:a16="http://schemas.microsoft.com/office/drawing/2014/main" val="10003"/>
                  </a:ext>
                </a:extLst>
              </a:tr>
              <a:tr h="370840">
                <a:tc>
                  <a:txBody>
                    <a:bodyPr/>
                    <a:lstStyle/>
                    <a:p>
                      <a:pPr algn="ctr" fontAlgn="b"/>
                      <a:r>
                        <a:rPr lang="fi-FI" sz="1600" b="0" i="0" u="none" strike="noStrike" dirty="0">
                          <a:solidFill>
                            <a:srgbClr val="000000"/>
                          </a:solidFill>
                          <a:effectLst/>
                          <a:latin typeface="Menlo" charset="0"/>
                        </a:rPr>
                        <a:t>180</a:t>
                      </a:r>
                    </a:p>
                  </a:txBody>
                  <a:tcPr marL="12700" marR="12700" marT="12700" marB="0" anchor="ctr"/>
                </a:tc>
                <a:tc>
                  <a:txBody>
                    <a:bodyPr/>
                    <a:lstStyle/>
                    <a:p>
                      <a:pPr algn="ctr" fontAlgn="b"/>
                      <a:r>
                        <a:rPr lang="en-US" sz="1600" b="0" i="0" u="none" strike="noStrike">
                          <a:solidFill>
                            <a:srgbClr val="000000"/>
                          </a:solidFill>
                          <a:effectLst/>
                          <a:latin typeface="Calibri" charset="0"/>
                        </a:rPr>
                        <a:t>88</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20</a:t>
                      </a:r>
                    </a:p>
                  </a:txBody>
                  <a:tcPr marL="12700" marR="12700" marT="12700" marB="0" anchor="ctr"/>
                </a:tc>
                <a:tc>
                  <a:txBody>
                    <a:bodyPr/>
                    <a:lstStyle/>
                    <a:p>
                      <a:pPr algn="ctr" fontAlgn="b"/>
                      <a:r>
                        <a:rPr lang="cs-CZ" sz="1600" b="0" i="0" u="none" strike="noStrike">
                          <a:solidFill>
                            <a:srgbClr val="000000"/>
                          </a:solidFill>
                          <a:effectLst/>
                          <a:latin typeface="Calibri" charset="0"/>
                        </a:rPr>
                        <a:t>11</a:t>
                      </a:r>
                    </a:p>
                  </a:txBody>
                  <a:tcPr marL="12700" marR="12700" marT="12700" marB="0" anchor="ctr"/>
                </a:tc>
                <a:tc>
                  <a:txBody>
                    <a:bodyPr/>
                    <a:lstStyle/>
                    <a:p>
                      <a:pPr algn="ctr" fontAlgn="b"/>
                      <a:r>
                        <a:rPr lang="en-US" sz="1600" b="0" i="0" u="none" strike="noStrike">
                          <a:solidFill>
                            <a:srgbClr val="000000"/>
                          </a:solidFill>
                          <a:effectLst/>
                          <a:latin typeface="Calibri" charset="0"/>
                        </a:rPr>
                        <a:t>191</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16384</a:t>
                      </a:r>
                    </a:p>
                  </a:txBody>
                  <a:tcPr marL="12700" marR="12700" marT="12700" marB="0" anchor="ctr"/>
                </a:tc>
                <a:extLst>
                  <a:ext uri="{0D108BD9-81ED-4DB2-BD59-A6C34878D82A}">
                    <a16:rowId xmlns:a16="http://schemas.microsoft.com/office/drawing/2014/main" val="10004"/>
                  </a:ext>
                </a:extLst>
              </a:tr>
              <a:tr h="370840">
                <a:tc>
                  <a:txBody>
                    <a:bodyPr/>
                    <a:lstStyle/>
                    <a:p>
                      <a:pPr algn="ctr" fontAlgn="b"/>
                      <a:r>
                        <a:rPr lang="is-IS" sz="1600" b="0" i="0" u="none" strike="noStrike" dirty="0">
                          <a:solidFill>
                            <a:srgbClr val="000000"/>
                          </a:solidFill>
                          <a:effectLst/>
                          <a:latin typeface="Menlo" charset="0"/>
                        </a:rPr>
                        <a:t>162</a:t>
                      </a:r>
                    </a:p>
                  </a:txBody>
                  <a:tcPr marL="12700" marR="12700" marT="12700" marB="0" anchor="ctr"/>
                </a:tc>
                <a:tc>
                  <a:txBody>
                    <a:bodyPr/>
                    <a:lstStyle/>
                    <a:p>
                      <a:pPr algn="ctr" fontAlgn="b"/>
                      <a:r>
                        <a:rPr lang="fi-FI" sz="1600" b="0" i="0" u="none" strike="noStrike">
                          <a:solidFill>
                            <a:srgbClr val="000000"/>
                          </a:solidFill>
                          <a:effectLst/>
                          <a:latin typeface="Calibri" charset="0"/>
                        </a:rPr>
                        <a:t>79</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22</a:t>
                      </a:r>
                    </a:p>
                  </a:txBody>
                  <a:tcPr marL="12700" marR="12700" marT="12700" marB="0" anchor="ctr"/>
                </a:tc>
                <a:tc>
                  <a:txBody>
                    <a:bodyPr/>
                    <a:lstStyle/>
                    <a:p>
                      <a:pPr algn="ctr" fontAlgn="b"/>
                      <a:r>
                        <a:rPr lang="en-US" sz="1600" b="0" i="0" u="none" strike="noStrike">
                          <a:solidFill>
                            <a:srgbClr val="000000"/>
                          </a:solidFill>
                          <a:effectLst/>
                          <a:latin typeface="Calibri" charset="0"/>
                        </a:rPr>
                        <a:t>14</a:t>
                      </a:r>
                    </a:p>
                  </a:txBody>
                  <a:tcPr marL="12700" marR="12700" marT="12700" marB="0" anchor="ctr"/>
                </a:tc>
                <a:tc>
                  <a:txBody>
                    <a:bodyPr/>
                    <a:lstStyle/>
                    <a:p>
                      <a:pPr algn="ctr" fontAlgn="b"/>
                      <a:r>
                        <a:rPr lang="en-US" sz="1600" b="0" i="0" u="none" strike="noStrike">
                          <a:solidFill>
                            <a:srgbClr val="000000"/>
                          </a:solidFill>
                          <a:effectLst/>
                          <a:latin typeface="Calibri" charset="0"/>
                        </a:rPr>
                        <a:t>176</a:t>
                      </a:r>
                    </a:p>
                  </a:txBody>
                  <a:tcPr marL="12700" marR="12700" marT="12700" marB="0" anchor="ctr"/>
                </a:tc>
                <a:tc>
                  <a:txBody>
                    <a:bodyPr/>
                    <a:lstStyle/>
                    <a:p>
                      <a:pPr algn="l" fontAlgn="b"/>
                      <a:r>
                        <a:rPr lang="en-US" sz="1600" b="0" i="0" u="none" strike="noStrike" dirty="0">
                          <a:solidFill>
                            <a:srgbClr val="000000"/>
                          </a:solidFill>
                          <a:effectLst/>
                          <a:latin typeface="Calibri" charset="0"/>
                        </a:rPr>
                        <a:t>-Mm 32600</a:t>
                      </a:r>
                    </a:p>
                  </a:txBody>
                  <a:tcPr marL="12700" marR="12700" marT="12700" marB="0" anchor="ctr"/>
                </a:tc>
                <a:extLst>
                  <a:ext uri="{0D108BD9-81ED-4DB2-BD59-A6C34878D82A}">
                    <a16:rowId xmlns:a16="http://schemas.microsoft.com/office/drawing/2014/main" val="10005"/>
                  </a:ext>
                </a:extLst>
              </a:tr>
              <a:tr h="370840">
                <a:tc>
                  <a:txBody>
                    <a:bodyPr/>
                    <a:lstStyle/>
                    <a:p>
                      <a:pPr algn="ctr" fontAlgn="b"/>
                      <a:r>
                        <a:rPr lang="is-IS" sz="1600" b="0" i="0" u="none" strike="noStrike" dirty="0">
                          <a:solidFill>
                            <a:srgbClr val="000000"/>
                          </a:solidFill>
                          <a:effectLst/>
                          <a:latin typeface="Menlo" charset="0"/>
                        </a:rPr>
                        <a:t>152</a:t>
                      </a:r>
                    </a:p>
                  </a:txBody>
                  <a:tcPr marL="12700" marR="12700" marT="12700" marB="0" anchor="ctr"/>
                </a:tc>
                <a:tc>
                  <a:txBody>
                    <a:bodyPr/>
                    <a:lstStyle/>
                    <a:p>
                      <a:pPr algn="ctr" fontAlgn="b"/>
                      <a:r>
                        <a:rPr lang="ru-RU" sz="1600" b="0" i="0" u="none" strike="noStrike">
                          <a:solidFill>
                            <a:srgbClr val="000000"/>
                          </a:solidFill>
                          <a:effectLst/>
                          <a:latin typeface="Calibri" charset="0"/>
                        </a:rPr>
                        <a:t>74</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hr-HR" sz="1600" b="0" i="0" u="none" strike="noStrike" dirty="0">
                          <a:solidFill>
                            <a:srgbClr val="000000"/>
                          </a:solidFill>
                          <a:effectLst/>
                          <a:latin typeface="Calibri" charset="0"/>
                        </a:rPr>
                        <a:t>24</a:t>
                      </a:r>
                    </a:p>
                  </a:txBody>
                  <a:tcPr marL="12700" marR="12700" marT="12700" marB="0" anchor="ctr"/>
                </a:tc>
                <a:tc>
                  <a:txBody>
                    <a:bodyPr/>
                    <a:lstStyle/>
                    <a:p>
                      <a:pPr algn="ctr" fontAlgn="b"/>
                      <a:r>
                        <a:rPr lang="en-US" sz="1600" b="0" i="0" u="none" strike="noStrike" dirty="0">
                          <a:solidFill>
                            <a:srgbClr val="000000"/>
                          </a:solidFill>
                          <a:effectLst/>
                          <a:latin typeface="Calibri" charset="0"/>
                        </a:rPr>
                        <a:t>8</a:t>
                      </a:r>
                    </a:p>
                  </a:txBody>
                  <a:tcPr marL="12700" marR="12700" marT="12700" marB="0" anchor="ctr"/>
                </a:tc>
                <a:tc>
                  <a:txBody>
                    <a:bodyPr/>
                    <a:lstStyle/>
                    <a:p>
                      <a:pPr algn="ctr" fontAlgn="b"/>
                      <a:r>
                        <a:rPr lang="en-US" sz="1600" b="0" i="0" u="none" strike="noStrike">
                          <a:solidFill>
                            <a:srgbClr val="000000"/>
                          </a:solidFill>
                          <a:effectLst/>
                          <a:latin typeface="Calibri" charset="0"/>
                        </a:rPr>
                        <a:t>160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endParaRPr lang="en-US" sz="16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6"/>
                  </a:ext>
                </a:extLst>
              </a:tr>
              <a:tr h="370840">
                <a:tc>
                  <a:txBody>
                    <a:bodyPr/>
                    <a:lstStyle/>
                    <a:p>
                      <a:pPr algn="ctr" fontAlgn="b"/>
                      <a:r>
                        <a:rPr lang="en-US" sz="1600" b="0" i="0" u="none" strike="noStrike" dirty="0">
                          <a:solidFill>
                            <a:srgbClr val="000000"/>
                          </a:solidFill>
                          <a:effectLst/>
                          <a:latin typeface="Menlo" charset="0"/>
                        </a:rPr>
                        <a:t>154</a:t>
                      </a:r>
                    </a:p>
                  </a:txBody>
                  <a:tcPr marL="12700" marR="12700" marT="12700" marB="0" anchor="ctr"/>
                </a:tc>
                <a:tc>
                  <a:txBody>
                    <a:bodyPr/>
                    <a:lstStyle/>
                    <a:p>
                      <a:pPr algn="ctr" fontAlgn="b"/>
                      <a:r>
                        <a:rPr lang="en-US" sz="1600" b="0" i="0" u="none" strike="noStrike">
                          <a:solidFill>
                            <a:srgbClr val="000000"/>
                          </a:solidFill>
                          <a:effectLst/>
                          <a:latin typeface="Calibri" charset="0"/>
                        </a:rPr>
                        <a:t>75</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hr-HR" sz="1600" b="0" i="0" u="none" strike="noStrike" dirty="0">
                          <a:solidFill>
                            <a:srgbClr val="000000"/>
                          </a:solidFill>
                          <a:effectLst/>
                          <a:latin typeface="Calibri" charset="0"/>
                        </a:rPr>
                        <a:t>23</a:t>
                      </a:r>
                    </a:p>
                  </a:txBody>
                  <a:tcPr marL="12700" marR="12700" marT="12700" marB="0" anchor="ctr"/>
                </a:tc>
                <a:tc>
                  <a:txBody>
                    <a:bodyPr/>
                    <a:lstStyle/>
                    <a:p>
                      <a:pPr algn="ctr" fontAlgn="b"/>
                      <a:r>
                        <a:rPr lang="is-IS" sz="1600" b="0" i="0" u="none" strike="noStrike">
                          <a:solidFill>
                            <a:srgbClr val="000000"/>
                          </a:solidFill>
                          <a:effectLst/>
                          <a:latin typeface="Calibri" charset="0"/>
                        </a:rPr>
                        <a:t>12</a:t>
                      </a:r>
                    </a:p>
                  </a:txBody>
                  <a:tcPr marL="12700" marR="12700" marT="12700" marB="0" anchor="ctr"/>
                </a:tc>
                <a:tc>
                  <a:txBody>
                    <a:bodyPr/>
                    <a:lstStyle/>
                    <a:p>
                      <a:pPr algn="ctr" fontAlgn="b"/>
                      <a:r>
                        <a:rPr lang="is-IS" sz="1600" b="0" i="0" u="none" strike="noStrike" dirty="0">
                          <a:solidFill>
                            <a:srgbClr val="000000"/>
                          </a:solidFill>
                          <a:effectLst/>
                          <a:latin typeface="Calibri" charset="0"/>
                        </a:rPr>
                        <a:t>166</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a:solidFill>
                            <a:srgbClr val="7030A0"/>
                          </a:solidFill>
                          <a:effectLst/>
                          <a:latin typeface="Calibri" charset="0"/>
                        </a:rPr>
                        <a:t>-</a:t>
                      </a:r>
                      <a:r>
                        <a:rPr lang="en-US" sz="1600" b="0" i="0" u="none" strike="noStrike" dirty="0" err="1">
                          <a:solidFill>
                            <a:srgbClr val="7030A0"/>
                          </a:solidFill>
                          <a:effectLst/>
                          <a:latin typeface="Calibri" charset="0"/>
                        </a:rPr>
                        <a:t>prefetchFactor</a:t>
                      </a:r>
                      <a:r>
                        <a:rPr lang="en-US" sz="1600" b="0" i="0" u="none" strike="noStrike" dirty="0">
                          <a:solidFill>
                            <a:srgbClr val="7030A0"/>
                          </a:solidFill>
                          <a:effectLst/>
                          <a:latin typeface="Calibri" charset="0"/>
                        </a:rPr>
                        <a:t> 100</a:t>
                      </a:r>
                    </a:p>
                  </a:txBody>
                  <a:tcPr marL="12700" marR="12700" marT="12700" marB="0" anchor="ctr"/>
                </a:tc>
                <a:extLst>
                  <a:ext uri="{0D108BD9-81ED-4DB2-BD59-A6C34878D82A}">
                    <a16:rowId xmlns:a16="http://schemas.microsoft.com/office/drawing/2014/main" val="10007"/>
                  </a:ext>
                </a:extLst>
              </a:tr>
              <a:tr h="370840">
                <a:tc>
                  <a:txBody>
                    <a:bodyPr/>
                    <a:lstStyle/>
                    <a:p>
                      <a:pPr algn="ctr" fontAlgn="b"/>
                      <a:r>
                        <a:rPr lang="en-US" sz="1600" b="0" i="0" u="none" strike="noStrike" dirty="0">
                          <a:solidFill>
                            <a:srgbClr val="00B050"/>
                          </a:solidFill>
                          <a:effectLst/>
                          <a:latin typeface="Menlo" charset="0"/>
                        </a:rPr>
                        <a:t>8</a:t>
                      </a:r>
                    </a:p>
                  </a:txBody>
                  <a:tcPr marL="12700" marR="12700" marT="12700" marB="0" anchor="ctr"/>
                </a:tc>
                <a:tc>
                  <a:txBody>
                    <a:bodyPr/>
                    <a:lstStyle/>
                    <a:p>
                      <a:pPr algn="ctr" fontAlgn="b"/>
                      <a:r>
                        <a:rPr lang="is-IS" sz="1600" b="0" i="0" u="none" strike="noStrike" dirty="0">
                          <a:solidFill>
                            <a:srgbClr val="00B05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B05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22</a:t>
                      </a:r>
                    </a:p>
                  </a:txBody>
                  <a:tcPr marL="12700" marR="12700" marT="12700" marB="0" anchor="ctr"/>
                </a:tc>
                <a:tc>
                  <a:txBody>
                    <a:bodyPr/>
                    <a:lstStyle/>
                    <a:p>
                      <a:pPr algn="ctr" fontAlgn="b"/>
                      <a:r>
                        <a:rPr lang="en-US" sz="1600" b="0" i="0" u="none" strike="noStrike" dirty="0">
                          <a:solidFill>
                            <a:srgbClr val="00B050"/>
                          </a:solidFill>
                          <a:effectLst/>
                          <a:latin typeface="Calibri" charset="0"/>
                        </a:rPr>
                        <a:t>30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prefetchFactor</a:t>
                      </a:r>
                      <a:r>
                        <a:rPr lang="en-US" sz="1600" b="0" i="0" u="none" strike="noStrike" dirty="0">
                          <a:solidFill>
                            <a:srgbClr val="000000"/>
                          </a:solidFill>
                          <a:effectLst/>
                          <a:latin typeface="Calibri" charset="0"/>
                        </a:rPr>
                        <a:t> 100 </a:t>
                      </a:r>
                      <a:r>
                        <a:rPr lang="en-US" sz="1600" b="0" i="0" u="none" strike="noStrike" dirty="0">
                          <a:solidFill>
                            <a:srgbClr val="7030A0"/>
                          </a:solidFill>
                          <a:effectLst/>
                          <a:latin typeface="Calibri" charset="0"/>
                        </a:rPr>
                        <a:t>-</a:t>
                      </a:r>
                      <a:r>
                        <a:rPr lang="en-US" sz="1600" b="0" i="0" u="none" strike="noStrike" dirty="0" err="1">
                          <a:solidFill>
                            <a:srgbClr val="7030A0"/>
                          </a:solidFill>
                          <a:effectLst/>
                          <a:latin typeface="Calibri" charset="0"/>
                        </a:rPr>
                        <a:t>prefetchNumRecs</a:t>
                      </a:r>
                      <a:r>
                        <a:rPr lang="en-US" sz="1600" b="0" i="0" u="none" strike="noStrike" dirty="0">
                          <a:solidFill>
                            <a:srgbClr val="7030A0"/>
                          </a:solidFill>
                          <a:effectLst/>
                          <a:latin typeface="Calibri" charset="0"/>
                        </a:rPr>
                        <a:t> 10000</a:t>
                      </a:r>
                    </a:p>
                  </a:txBody>
                  <a:tcPr marL="12700" marR="12700" marT="12700" marB="0" anchor="ctr"/>
                </a:tc>
                <a:extLst>
                  <a:ext uri="{0D108BD9-81ED-4DB2-BD59-A6C34878D82A}">
                    <a16:rowId xmlns:a16="http://schemas.microsoft.com/office/drawing/2014/main" val="10008"/>
                  </a:ext>
                </a:extLst>
              </a:tr>
            </a:tbl>
          </a:graphicData>
        </a:graphic>
      </p:graphicFrame>
      <p:sp>
        <p:nvSpPr>
          <p:cNvPr id="5" name="TextBox 4"/>
          <p:cNvSpPr txBox="1"/>
          <p:nvPr/>
        </p:nvSpPr>
        <p:spPr>
          <a:xfrm>
            <a:off x="228600" y="1715869"/>
            <a:ext cx="9144000" cy="707886"/>
          </a:xfrm>
          <a:prstGeom prst="rect">
            <a:avLst/>
          </a:prstGeom>
          <a:noFill/>
        </p:spPr>
        <p:txBody>
          <a:bodyPr wrap="square" rtlCol="0">
            <a:spAutoFit/>
          </a:bodyPr>
          <a:lstStyle/>
          <a:p>
            <a:r>
              <a:rPr lang="en-US" sz="2000" dirty="0">
                <a:solidFill>
                  <a:schemeClr val="tx2"/>
                </a:solidFill>
                <a:latin typeface="Consolas" charset="0"/>
                <a:ea typeface="Consolas" charset="0"/>
                <a:cs typeface="Consolas" charset="0"/>
              </a:rPr>
              <a:t>for each _index fields(_field-name) no-lock:</a:t>
            </a:r>
          </a:p>
          <a:p>
            <a:r>
              <a:rPr lang="en-US" sz="2000" dirty="0">
                <a:solidFill>
                  <a:schemeClr val="tx2"/>
                </a:solidFill>
                <a:latin typeface="Consolas" charset="0"/>
                <a:ea typeface="Consolas" charset="0"/>
                <a:cs typeface="Consolas" charset="0"/>
              </a:rPr>
              <a:t>end.</a:t>
            </a:r>
          </a:p>
        </p:txBody>
      </p:sp>
    </p:spTree>
    <p:extLst>
      <p:ext uri="{BB962C8B-B14F-4D97-AF65-F5344CB8AC3E}">
        <p14:creationId xmlns:p14="http://schemas.microsoft.com/office/powerpoint/2010/main" val="3719043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Message Size &amp; </a:t>
            </a:r>
            <a:r>
              <a:rPr lang="en-US" dirty="0" err="1"/>
              <a:t>PrefetchNumRecs</a:t>
            </a:r>
            <a:endParaRPr lang="en-US" dirty="0"/>
          </a:p>
        </p:txBody>
      </p:sp>
      <p:graphicFrame>
        <p:nvGraphicFramePr>
          <p:cNvPr id="4" name="Content Placeholder 3"/>
          <p:cNvGraphicFramePr>
            <a:graphicFrameLocks noGrp="1"/>
          </p:cNvGraphicFramePr>
          <p:nvPr>
            <p:ph idx="1"/>
          </p:nvPr>
        </p:nvGraphicFramePr>
        <p:xfrm>
          <a:off x="266218" y="2684545"/>
          <a:ext cx="11734800" cy="3378200"/>
        </p:xfrm>
        <a:graphic>
          <a:graphicData uri="http://schemas.openxmlformats.org/drawingml/2006/table">
            <a:tbl>
              <a:tblPr firstRow="1" bandRow="1">
                <a:tableStyleId>{5C22544A-7EE6-4342-B048-85BDC9FD1C3A}</a:tableStyleId>
              </a:tblPr>
              <a:tblGrid>
                <a:gridCol w="12954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5334000">
                  <a:extLst>
                    <a:ext uri="{9D8B030D-6E8A-4147-A177-3AD203B41FA5}">
                      <a16:colId xmlns:a16="http://schemas.microsoft.com/office/drawing/2014/main" val="20006"/>
                    </a:ext>
                  </a:extLst>
                </a:gridCol>
              </a:tblGrid>
              <a:tr h="370840">
                <a:tc>
                  <a:txBody>
                    <a:bodyPr/>
                    <a:lstStyle/>
                    <a:p>
                      <a:pPr algn="ctr" fontAlgn="b">
                        <a:lnSpc>
                          <a:spcPct val="100000"/>
                        </a:lnSpc>
                        <a:spcAft>
                          <a:spcPts val="600"/>
                        </a:spcAft>
                      </a:pPr>
                      <a:r>
                        <a:rPr lang="en-US" sz="1600" b="1" i="0" u="none" strike="noStrike" dirty="0" err="1">
                          <a:solidFill>
                            <a:schemeClr val="bg1"/>
                          </a:solidFill>
                          <a:effectLst/>
                          <a:latin typeface="Menlo" charset="0"/>
                        </a:rPr>
                        <a:t>totMsgs</a:t>
                      </a:r>
                      <a:endParaRPr lang="en-US" sz="1600" b="1" i="0" u="none" strike="noStrike" dirty="0">
                        <a:solidFill>
                          <a:schemeClr val="bg1"/>
                        </a:solidFill>
                        <a:effectLst/>
                        <a:latin typeface="Menlo"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 </a:t>
                      </a:r>
                      <a:r>
                        <a:rPr lang="en-US" sz="1600" b="1" i="0" u="none" strike="noStrike" dirty="0" err="1">
                          <a:solidFill>
                            <a:schemeClr val="bg1"/>
                          </a:solidFill>
                          <a:effectLst/>
                          <a:latin typeface="Calibri" charset="0"/>
                        </a:rPr>
                        <a:t>qryRecv</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recSent</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recs/</a:t>
                      </a:r>
                      <a:r>
                        <a:rPr lang="en-US" sz="1600" b="1" i="0" u="none" strike="noStrike" dirty="0" err="1">
                          <a:solidFill>
                            <a:schemeClr val="bg1"/>
                          </a:solidFill>
                          <a:effectLst/>
                          <a:latin typeface="Calibri" charset="0"/>
                        </a:rPr>
                        <a:t>qry</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err="1">
                          <a:solidFill>
                            <a:schemeClr val="bg1"/>
                          </a:solidFill>
                          <a:effectLst/>
                          <a:latin typeface="Calibri" charset="0"/>
                        </a:rPr>
                        <a:t>etime</a:t>
                      </a:r>
                      <a:endParaRPr lang="en-US" sz="16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1600" b="1" i="0" u="none" strike="noStrike" dirty="0">
                          <a:solidFill>
                            <a:schemeClr val="bg1"/>
                          </a:solidFill>
                          <a:effectLst/>
                          <a:latin typeface="Calibri" charset="0"/>
                        </a:rPr>
                        <a:t>net time</a:t>
                      </a:r>
                    </a:p>
                  </a:txBody>
                  <a:tcPr marL="12700" marR="12700" marT="12700" marB="0" anchor="ctr"/>
                </a:tc>
                <a:tc>
                  <a:txBody>
                    <a:bodyPr/>
                    <a:lstStyle/>
                    <a:p>
                      <a:pPr algn="l" fontAlgn="b">
                        <a:lnSpc>
                          <a:spcPct val="100000"/>
                        </a:lnSpc>
                        <a:spcAft>
                          <a:spcPts val="600"/>
                        </a:spcAft>
                      </a:pPr>
                      <a:r>
                        <a:rPr lang="en-US" sz="1600" b="1" i="0" u="none" strike="noStrike" dirty="0">
                          <a:solidFill>
                            <a:schemeClr val="bg1"/>
                          </a:solidFill>
                          <a:effectLst/>
                          <a:latin typeface="Calibri" charset="0"/>
                        </a:rPr>
                        <a:t>Description...</a:t>
                      </a:r>
                    </a:p>
                  </a:txBody>
                  <a:tcPr marL="12700" marR="12700" marT="12700" marB="0" anchor="ctr"/>
                </a:tc>
                <a:extLst>
                  <a:ext uri="{0D108BD9-81ED-4DB2-BD59-A6C34878D82A}">
                    <a16:rowId xmlns:a16="http://schemas.microsoft.com/office/drawing/2014/main" val="10000"/>
                  </a:ext>
                </a:extLst>
              </a:tr>
              <a:tr h="391160">
                <a:tc>
                  <a:txBody>
                    <a:bodyPr/>
                    <a:lstStyle/>
                    <a:p>
                      <a:pPr algn="ctr" fontAlgn="b"/>
                      <a:r>
                        <a:rPr lang="fi-FI" sz="1600" b="0" i="0" u="none" strike="noStrike" dirty="0">
                          <a:solidFill>
                            <a:srgbClr val="000000"/>
                          </a:solidFill>
                          <a:effectLst/>
                          <a:latin typeface="Arial Unicode MS" charset="0"/>
                        </a:rPr>
                        <a:t>102</a:t>
                      </a:r>
                    </a:p>
                  </a:txBody>
                  <a:tcPr marL="12700" marR="12700" marT="12700" marB="0" anchor="ctr"/>
                </a:tc>
                <a:tc>
                  <a:txBody>
                    <a:bodyPr/>
                    <a:lstStyle/>
                    <a:p>
                      <a:pPr algn="ctr" fontAlgn="b"/>
                      <a:r>
                        <a:rPr lang="cs-CZ" sz="1600" b="0" i="0" u="none" strike="noStrike" dirty="0">
                          <a:solidFill>
                            <a:srgbClr val="000000"/>
                          </a:solidFill>
                          <a:effectLst/>
                          <a:latin typeface="Calibri" charset="0"/>
                        </a:rPr>
                        <a:t>49</a:t>
                      </a:r>
                    </a:p>
                  </a:txBody>
                  <a:tcPr marL="12700" marR="12700" marT="12700" marB="0" anchor="ctr"/>
                </a:tc>
                <a:tc>
                  <a:txBody>
                    <a:bodyPr/>
                    <a:lstStyle/>
                    <a:p>
                      <a:pPr algn="ctr" fontAlgn="b"/>
                      <a:r>
                        <a:rPr lang="ru-RU" sz="1600" b="0" i="0" u="none" strike="noStrike" dirty="0">
                          <a:solidFill>
                            <a:srgbClr val="000000"/>
                          </a:solidFill>
                          <a:effectLst/>
                          <a:latin typeface="Calibri" charset="0"/>
                        </a:rPr>
                        <a:t>1758</a:t>
                      </a:r>
                    </a:p>
                  </a:txBody>
                  <a:tcPr marL="12700" marR="12700" marT="12700" marB="0" anchor="ctr"/>
                </a:tc>
                <a:tc>
                  <a:txBody>
                    <a:bodyPr/>
                    <a:lstStyle/>
                    <a:p>
                      <a:pPr algn="ctr" fontAlgn="b"/>
                      <a:r>
                        <a:rPr lang="cs-CZ" sz="1600" b="0" i="0" u="none" strike="noStrike" dirty="0">
                          <a:solidFill>
                            <a:srgbClr val="000000"/>
                          </a:solidFill>
                          <a:effectLst/>
                          <a:latin typeface="Calibri" charset="0"/>
                        </a:rPr>
                        <a:t>36</a:t>
                      </a:r>
                    </a:p>
                  </a:txBody>
                  <a:tcPr marL="12700" marR="12700" marT="12700" marB="0" anchor="ctr"/>
                </a:tc>
                <a:tc>
                  <a:txBody>
                    <a:bodyPr/>
                    <a:lstStyle/>
                    <a:p>
                      <a:pPr algn="ctr" fontAlgn="b"/>
                      <a:r>
                        <a:rPr lang="en-US" sz="1600" b="0" i="0" u="none" strike="noStrike" dirty="0">
                          <a:solidFill>
                            <a:srgbClr val="000000"/>
                          </a:solidFill>
                          <a:effectLst/>
                          <a:latin typeface="Calibri" charset="0"/>
                        </a:rPr>
                        <a:t>8</a:t>
                      </a:r>
                    </a:p>
                  </a:txBody>
                  <a:tcPr marL="12700" marR="12700" marT="12700" marB="0" anchor="ctr"/>
                </a:tc>
                <a:tc>
                  <a:txBody>
                    <a:bodyPr/>
                    <a:lstStyle/>
                    <a:p>
                      <a:pPr algn="ctr" fontAlgn="b"/>
                      <a:r>
                        <a:rPr lang="cs-CZ" sz="1600" b="0" i="0" u="none" strike="noStrike" dirty="0">
                          <a:solidFill>
                            <a:srgbClr val="000000"/>
                          </a:solidFill>
                          <a:effectLst/>
                          <a:latin typeface="Calibri" charset="0"/>
                        </a:rPr>
                        <a:t>110</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1024 -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1"/>
                  </a:ext>
                </a:extLst>
              </a:tr>
              <a:tr h="391160">
                <a:tc>
                  <a:txBody>
                    <a:bodyPr/>
                    <a:lstStyle/>
                    <a:p>
                      <a:pPr algn="ctr" fontAlgn="b"/>
                      <a:r>
                        <a:rPr lang="is-IS" sz="1600" b="0" i="0" u="none" strike="noStrike">
                          <a:solidFill>
                            <a:srgbClr val="000000"/>
                          </a:solidFill>
                          <a:effectLst/>
                          <a:latin typeface="Arial Unicode MS" charset="0"/>
                        </a:rPr>
                        <a:t>28</a:t>
                      </a:r>
                    </a:p>
                  </a:txBody>
                  <a:tcPr marL="12700" marR="12700" marT="12700" marB="0" anchor="ctr"/>
                </a:tc>
                <a:tc>
                  <a:txBody>
                    <a:bodyPr/>
                    <a:lstStyle/>
                    <a:p>
                      <a:pPr algn="ctr" fontAlgn="b"/>
                      <a:r>
                        <a:rPr lang="is-IS" sz="1600" b="0" i="0" u="none" strike="noStrike">
                          <a:solidFill>
                            <a:srgbClr val="000000"/>
                          </a:solidFill>
                          <a:effectLst/>
                          <a:latin typeface="Calibri" charset="0"/>
                        </a:rPr>
                        <a:t>12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en-US" sz="1600" b="0" i="0" u="none" strike="noStrike">
                          <a:solidFill>
                            <a:srgbClr val="000000"/>
                          </a:solidFill>
                          <a:effectLst/>
                          <a:latin typeface="Calibri" charset="0"/>
                        </a:rPr>
                        <a:t>147</a:t>
                      </a:r>
                    </a:p>
                  </a:txBody>
                  <a:tcPr marL="12700" marR="12700" marT="12700" marB="0" anchor="ctr"/>
                </a:tc>
                <a:tc>
                  <a:txBody>
                    <a:bodyPr/>
                    <a:lstStyle/>
                    <a:p>
                      <a:pPr algn="ctr" fontAlgn="b"/>
                      <a:r>
                        <a:rPr lang="en-US" sz="1600" b="0" i="0" u="none" strike="noStrike">
                          <a:solidFill>
                            <a:srgbClr val="000000"/>
                          </a:solidFill>
                          <a:effectLst/>
                          <a:latin typeface="Calibri" charset="0"/>
                        </a:rPr>
                        <a:t>9</a:t>
                      </a:r>
                    </a:p>
                  </a:txBody>
                  <a:tcPr marL="12700" marR="12700" marT="12700" marB="0" anchor="ctr"/>
                </a:tc>
                <a:tc>
                  <a:txBody>
                    <a:bodyPr/>
                    <a:lstStyle/>
                    <a:p>
                      <a:pPr algn="ctr" fontAlgn="b"/>
                      <a:r>
                        <a:rPr lang="is-IS" sz="1600" b="0" i="0" u="none" strike="noStrike" dirty="0">
                          <a:solidFill>
                            <a:srgbClr val="000000"/>
                          </a:solidFill>
                          <a:effectLst/>
                          <a:latin typeface="Calibri" charset="0"/>
                        </a:rPr>
                        <a:t>37</a:t>
                      </a:r>
                    </a:p>
                  </a:txBody>
                  <a:tcPr marL="12700" marR="12700" marT="12700" marB="0" anchor="ctr"/>
                </a:tc>
                <a:tc>
                  <a:txBody>
                    <a:bodyPr/>
                    <a:lstStyle/>
                    <a:p>
                      <a:pPr algn="l" fontAlgn="b"/>
                      <a:r>
                        <a:rPr lang="en-US" sz="1600" b="0" i="0" u="none" strike="noStrike" dirty="0">
                          <a:solidFill>
                            <a:srgbClr val="000000"/>
                          </a:solidFill>
                          <a:effectLst/>
                          <a:latin typeface="Calibri" charset="0"/>
                        </a:rPr>
                        <a:t>-Mm  4096 -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2"/>
                  </a:ext>
                </a:extLst>
              </a:tr>
              <a:tr h="370840">
                <a:tc>
                  <a:txBody>
                    <a:bodyPr/>
                    <a:lstStyle/>
                    <a:p>
                      <a:pPr algn="ctr" fontAlgn="b"/>
                      <a:r>
                        <a:rPr lang="en-US" sz="1600" b="0" i="0" u="none" strike="noStrike">
                          <a:solidFill>
                            <a:srgbClr val="000000"/>
                          </a:solidFill>
                          <a:effectLst/>
                          <a:latin typeface="Arial Unicode MS" charset="0"/>
                        </a:rPr>
                        <a:t>16</a:t>
                      </a:r>
                    </a:p>
                  </a:txBody>
                  <a:tcPr marL="12700" marR="12700" marT="12700" marB="0" anchor="ctr"/>
                </a:tc>
                <a:tc>
                  <a:txBody>
                    <a:bodyPr/>
                    <a:lstStyle/>
                    <a:p>
                      <a:pPr algn="ctr" fontAlgn="b"/>
                      <a:r>
                        <a:rPr lang="en-US" sz="1600" b="0" i="0" u="none" strike="noStrike">
                          <a:solidFill>
                            <a:srgbClr val="000000"/>
                          </a:solidFill>
                          <a:effectLst/>
                          <a:latin typeface="Calibri" charset="0"/>
                        </a:rPr>
                        <a:t>6</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a:solidFill>
                            <a:srgbClr val="000000"/>
                          </a:solidFill>
                          <a:effectLst/>
                          <a:latin typeface="Calibri" charset="0"/>
                        </a:rPr>
                        <a:t>293</a:t>
                      </a:r>
                    </a:p>
                  </a:txBody>
                  <a:tcPr marL="12700" marR="12700" marT="12700" marB="0" anchor="ctr"/>
                </a:tc>
                <a:tc>
                  <a:txBody>
                    <a:bodyPr/>
                    <a:lstStyle/>
                    <a:p>
                      <a:pPr algn="ctr" fontAlgn="b"/>
                      <a:r>
                        <a:rPr lang="is-IS" sz="1600" b="0" i="0" u="none" strike="noStrike">
                          <a:solidFill>
                            <a:srgbClr val="000000"/>
                          </a:solidFill>
                          <a:effectLst/>
                          <a:latin typeface="Calibri" charset="0"/>
                        </a:rPr>
                        <a:t>13</a:t>
                      </a:r>
                    </a:p>
                  </a:txBody>
                  <a:tcPr marL="12700" marR="12700" marT="12700" marB="0" anchor="ctr"/>
                </a:tc>
                <a:tc>
                  <a:txBody>
                    <a:bodyPr/>
                    <a:lstStyle/>
                    <a:p>
                      <a:pPr algn="ctr" fontAlgn="b"/>
                      <a:r>
                        <a:rPr lang="is-IS" sz="1600" b="0" i="0" u="none" strike="noStrike" dirty="0">
                          <a:solidFill>
                            <a:srgbClr val="000000"/>
                          </a:solidFill>
                          <a:effectLst/>
                          <a:latin typeface="Calibri" charset="0"/>
                        </a:rPr>
                        <a:t>29</a:t>
                      </a:r>
                    </a:p>
                  </a:txBody>
                  <a:tcPr marL="12700" marR="12700" marT="12700" marB="0" anchor="ctr"/>
                </a:tc>
                <a:tc>
                  <a:txBody>
                    <a:bodyPr/>
                    <a:lstStyle/>
                    <a:p>
                      <a:pPr algn="l" fontAlgn="b"/>
                      <a:r>
                        <a:rPr lang="en-US" sz="1600" b="0" i="0" u="none" strike="noStrike" dirty="0">
                          <a:solidFill>
                            <a:srgbClr val="000000"/>
                          </a:solidFill>
                          <a:effectLst/>
                          <a:latin typeface="Calibri" charset="0"/>
                        </a:rPr>
                        <a:t>-Mm  8192 -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3"/>
                  </a:ext>
                </a:extLst>
              </a:tr>
              <a:tr h="370840">
                <a:tc>
                  <a:txBody>
                    <a:bodyPr/>
                    <a:lstStyle/>
                    <a:p>
                      <a:pPr algn="ctr" fontAlgn="b"/>
                      <a:r>
                        <a:rPr lang="en-US" sz="1600" b="0" i="0" u="none" strike="noStrike">
                          <a:solidFill>
                            <a:srgbClr val="000000"/>
                          </a:solidFill>
                          <a:effectLst/>
                          <a:latin typeface="Arial Unicode MS" charset="0"/>
                        </a:rPr>
                        <a:t>10</a:t>
                      </a:r>
                    </a:p>
                  </a:txBody>
                  <a:tcPr marL="12700" marR="12700" marT="12700" marB="0" anchor="ctr"/>
                </a:tc>
                <a:tc>
                  <a:txBody>
                    <a:bodyPr/>
                    <a:lstStyle/>
                    <a:p>
                      <a:pPr algn="ctr" fontAlgn="b"/>
                      <a:r>
                        <a:rPr lang="en-US" sz="1600" b="0" i="0" u="none" strike="noStrike">
                          <a:solidFill>
                            <a:srgbClr val="000000"/>
                          </a:solidFill>
                          <a:effectLst/>
                          <a:latin typeface="Calibri" charset="0"/>
                        </a:rPr>
                        <a:t>3</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ru-RU" sz="1600" b="0" i="0" u="none" strike="noStrike">
                          <a:solidFill>
                            <a:srgbClr val="000000"/>
                          </a:solidFill>
                          <a:effectLst/>
                          <a:latin typeface="Calibri" charset="0"/>
                        </a:rPr>
                        <a:t>586</a:t>
                      </a:r>
                    </a:p>
                  </a:txBody>
                  <a:tcPr marL="12700" marR="12700" marT="12700" marB="0" anchor="ctr"/>
                </a:tc>
                <a:tc>
                  <a:txBody>
                    <a:bodyPr/>
                    <a:lstStyle/>
                    <a:p>
                      <a:pPr algn="ctr" fontAlgn="b"/>
                      <a:r>
                        <a:rPr lang="en-US" sz="1600" b="0" i="0" u="none" strike="noStrike">
                          <a:solidFill>
                            <a:srgbClr val="000000"/>
                          </a:solidFill>
                          <a:effectLst/>
                          <a:latin typeface="Calibri" charset="0"/>
                        </a:rPr>
                        <a:t>9</a:t>
                      </a:r>
                    </a:p>
                  </a:txBody>
                  <a:tcPr marL="12700" marR="12700" marT="12700" marB="0" anchor="ctr"/>
                </a:tc>
                <a:tc>
                  <a:txBody>
                    <a:bodyPr/>
                    <a:lstStyle/>
                    <a:p>
                      <a:pPr algn="ctr" fontAlgn="b"/>
                      <a:r>
                        <a:rPr lang="en-US" sz="1600" b="0" i="0" u="none" strike="noStrike" dirty="0">
                          <a:solidFill>
                            <a:srgbClr val="000000"/>
                          </a:solidFill>
                          <a:effectLst/>
                          <a:latin typeface="Calibri" charset="0"/>
                        </a:rPr>
                        <a:t>19</a:t>
                      </a:r>
                    </a:p>
                  </a:txBody>
                  <a:tcPr marL="12700" marR="12700" marT="12700" marB="0" anchor="ctr"/>
                </a:tc>
                <a:tc>
                  <a:txBody>
                    <a:bodyPr/>
                    <a:lstStyle/>
                    <a:p>
                      <a:pPr algn="l" fontAlgn="b"/>
                      <a:r>
                        <a:rPr lang="en-US" sz="1600" b="0" i="0" u="none" strike="noStrike" dirty="0">
                          <a:solidFill>
                            <a:srgbClr val="000000"/>
                          </a:solidFill>
                          <a:effectLst/>
                          <a:latin typeface="Calibri" charset="0"/>
                        </a:rPr>
                        <a:t>-Mm 16384 -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4"/>
                  </a:ext>
                </a:extLst>
              </a:tr>
              <a:tr h="370840">
                <a:tc>
                  <a:txBody>
                    <a:bodyPr/>
                    <a:lstStyle/>
                    <a:p>
                      <a:pPr algn="ctr" fontAlgn="b"/>
                      <a:r>
                        <a:rPr lang="en-US" sz="1600" b="0" i="0" u="none" strike="noStrike">
                          <a:solidFill>
                            <a:srgbClr val="000000"/>
                          </a:solidFill>
                          <a:effectLst/>
                          <a:latin typeface="Arial Unicode MS" charset="0"/>
                        </a:rPr>
                        <a:t>8</a:t>
                      </a:r>
                    </a:p>
                  </a:txBody>
                  <a:tcPr marL="12700" marR="12700" marT="12700" marB="0" anchor="ctr"/>
                </a:tc>
                <a:tc>
                  <a:txBody>
                    <a:bodyPr/>
                    <a:lstStyle/>
                    <a:p>
                      <a:pPr algn="ctr" fontAlgn="b"/>
                      <a:r>
                        <a:rPr lang="is-IS" sz="1600" b="0" i="0" u="none" strike="noStrike">
                          <a:solidFill>
                            <a:srgbClr val="00000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000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23</a:t>
                      </a:r>
                    </a:p>
                  </a:txBody>
                  <a:tcPr marL="12700" marR="12700" marT="12700" marB="0" anchor="ctr"/>
                </a:tc>
                <a:tc>
                  <a:txBody>
                    <a:bodyPr/>
                    <a:lstStyle/>
                    <a:p>
                      <a:pPr algn="ctr" fontAlgn="b"/>
                      <a:r>
                        <a:rPr lang="en-US" sz="1600" b="0" i="0" u="none" strike="noStrike" dirty="0">
                          <a:solidFill>
                            <a:srgbClr val="000000"/>
                          </a:solidFill>
                          <a:effectLst/>
                          <a:latin typeface="Calibri" charset="0"/>
                        </a:rPr>
                        <a:t>31</a:t>
                      </a:r>
                    </a:p>
                  </a:txBody>
                  <a:tcPr marL="12700" marR="12700" marT="12700" marB="0" anchor="ctr"/>
                </a:tc>
                <a:tc>
                  <a:txBody>
                    <a:bodyPr/>
                    <a:lstStyle/>
                    <a:p>
                      <a:pPr algn="l" fontAlgn="b"/>
                      <a:r>
                        <a:rPr lang="en-US" sz="1600" b="0" i="0" u="none" strike="noStrike" dirty="0">
                          <a:solidFill>
                            <a:srgbClr val="000000"/>
                          </a:solidFill>
                          <a:effectLst/>
                          <a:latin typeface="Calibri" charset="0"/>
                        </a:rPr>
                        <a:t>-Mm 32600 -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5"/>
                  </a:ext>
                </a:extLst>
              </a:tr>
              <a:tr h="370840">
                <a:tc>
                  <a:txBody>
                    <a:bodyPr/>
                    <a:lstStyle/>
                    <a:p>
                      <a:pPr algn="ctr" fontAlgn="b"/>
                      <a:r>
                        <a:rPr lang="en-US" sz="1600" b="0" i="0" u="none" strike="noStrike">
                          <a:solidFill>
                            <a:srgbClr val="000000"/>
                          </a:solidFill>
                          <a:effectLst/>
                          <a:latin typeface="Arial Unicode MS" charset="0"/>
                        </a:rPr>
                        <a:t>8</a:t>
                      </a:r>
                    </a:p>
                  </a:txBody>
                  <a:tcPr marL="12700" marR="12700" marT="12700" marB="0" anchor="ctr"/>
                </a:tc>
                <a:tc>
                  <a:txBody>
                    <a:bodyPr/>
                    <a:lstStyle/>
                    <a:p>
                      <a:pPr algn="ctr" fontAlgn="b"/>
                      <a:r>
                        <a:rPr lang="is-IS" sz="1600" b="0" i="0" u="none" strike="noStrike">
                          <a:solidFill>
                            <a:srgbClr val="00000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000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22</a:t>
                      </a:r>
                    </a:p>
                  </a:txBody>
                  <a:tcPr marL="12700" marR="12700" marT="12700" marB="0" anchor="ctr"/>
                </a:tc>
                <a:tc>
                  <a:txBody>
                    <a:bodyPr/>
                    <a:lstStyle/>
                    <a:p>
                      <a:pPr algn="ctr" fontAlgn="b"/>
                      <a:r>
                        <a:rPr lang="en-US" sz="1600" b="0" i="0" u="none" strike="noStrike" dirty="0">
                          <a:solidFill>
                            <a:srgbClr val="000000"/>
                          </a:solidFill>
                          <a:effectLst/>
                          <a:latin typeface="Calibri" charset="0"/>
                        </a:rPr>
                        <a:t>30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6"/>
                  </a:ext>
                </a:extLst>
              </a:tr>
              <a:tr h="370840">
                <a:tc>
                  <a:txBody>
                    <a:bodyPr/>
                    <a:lstStyle/>
                    <a:p>
                      <a:pPr algn="ctr" fontAlgn="b"/>
                      <a:r>
                        <a:rPr lang="en-US" sz="1600" b="0" i="0" u="none" strike="noStrike">
                          <a:solidFill>
                            <a:srgbClr val="000000"/>
                          </a:solidFill>
                          <a:effectLst/>
                          <a:latin typeface="Arial Unicode MS" charset="0"/>
                        </a:rPr>
                        <a:t>146</a:t>
                      </a:r>
                    </a:p>
                  </a:txBody>
                  <a:tcPr marL="12700" marR="12700" marT="12700" marB="0" anchor="ctr"/>
                </a:tc>
                <a:tc>
                  <a:txBody>
                    <a:bodyPr/>
                    <a:lstStyle/>
                    <a:p>
                      <a:pPr algn="ctr" fontAlgn="b"/>
                      <a:r>
                        <a:rPr lang="is-IS" sz="1600" b="0" i="0" u="none" strike="noStrike">
                          <a:solidFill>
                            <a:srgbClr val="000000"/>
                          </a:solidFill>
                          <a:effectLst/>
                          <a:latin typeface="Calibri" charset="0"/>
                        </a:rPr>
                        <a:t>71</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is-IS" sz="1600" b="0" i="0" u="none" strike="noStrike" dirty="0">
                          <a:solidFill>
                            <a:srgbClr val="000000"/>
                          </a:solidFill>
                          <a:effectLst/>
                          <a:latin typeface="Calibri" charset="0"/>
                        </a:rPr>
                        <a:t>25</a:t>
                      </a:r>
                    </a:p>
                  </a:txBody>
                  <a:tcPr marL="12700" marR="12700" marT="12700" marB="0" anchor="ctr"/>
                </a:tc>
                <a:tc>
                  <a:txBody>
                    <a:bodyPr/>
                    <a:lstStyle/>
                    <a:p>
                      <a:pPr algn="ctr" fontAlgn="b"/>
                      <a:r>
                        <a:rPr lang="is-IS" sz="1600" b="0" i="0" u="none" strike="noStrike">
                          <a:solidFill>
                            <a:srgbClr val="000000"/>
                          </a:solidFill>
                          <a:effectLst/>
                          <a:latin typeface="Calibri" charset="0"/>
                        </a:rPr>
                        <a:t>13</a:t>
                      </a:r>
                    </a:p>
                  </a:txBody>
                  <a:tcPr marL="12700" marR="12700" marT="12700" marB="0" anchor="ctr"/>
                </a:tc>
                <a:tc>
                  <a:txBody>
                    <a:bodyPr/>
                    <a:lstStyle/>
                    <a:p>
                      <a:pPr algn="ctr" fontAlgn="b"/>
                      <a:r>
                        <a:rPr lang="en-US" sz="1600" b="0" i="0" u="none" strike="noStrike" dirty="0">
                          <a:solidFill>
                            <a:srgbClr val="000000"/>
                          </a:solidFill>
                          <a:effectLst/>
                          <a:latin typeface="Calibri" charset="0"/>
                        </a:rPr>
                        <a:t>159</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prefetchFactor</a:t>
                      </a:r>
                      <a:r>
                        <a:rPr lang="en-US" sz="1600" b="0" i="0" u="none" strike="noStrike" dirty="0">
                          <a:solidFill>
                            <a:srgbClr val="000000"/>
                          </a:solidFill>
                          <a:effectLst/>
                          <a:latin typeface="Calibri" charset="0"/>
                        </a:rPr>
                        <a:t> 100</a:t>
                      </a:r>
                    </a:p>
                  </a:txBody>
                  <a:tcPr marL="12700" marR="12700" marT="12700" marB="0" anchor="ctr"/>
                </a:tc>
                <a:extLst>
                  <a:ext uri="{0D108BD9-81ED-4DB2-BD59-A6C34878D82A}">
                    <a16:rowId xmlns:a16="http://schemas.microsoft.com/office/drawing/2014/main" val="10007"/>
                  </a:ext>
                </a:extLst>
              </a:tr>
              <a:tr h="370840">
                <a:tc>
                  <a:txBody>
                    <a:bodyPr/>
                    <a:lstStyle/>
                    <a:p>
                      <a:pPr algn="ctr" fontAlgn="b"/>
                      <a:r>
                        <a:rPr lang="en-US" sz="1600" b="0" i="0" u="none" strike="noStrike">
                          <a:solidFill>
                            <a:srgbClr val="000000"/>
                          </a:solidFill>
                          <a:effectLst/>
                          <a:latin typeface="Arial Unicode MS" charset="0"/>
                        </a:rPr>
                        <a:t>8</a:t>
                      </a:r>
                    </a:p>
                  </a:txBody>
                  <a:tcPr marL="12700" marR="12700" marT="12700" marB="0" anchor="ctr"/>
                </a:tc>
                <a:tc>
                  <a:txBody>
                    <a:bodyPr/>
                    <a:lstStyle/>
                    <a:p>
                      <a:pPr algn="ctr" fontAlgn="b"/>
                      <a:r>
                        <a:rPr lang="is-IS" sz="1600" b="0" i="0" u="none" strike="noStrike">
                          <a:solidFill>
                            <a:srgbClr val="000000"/>
                          </a:solidFill>
                          <a:effectLst/>
                          <a:latin typeface="Calibri" charset="0"/>
                        </a:rPr>
                        <a:t>2</a:t>
                      </a:r>
                    </a:p>
                  </a:txBody>
                  <a:tcPr marL="12700" marR="12700" marT="12700" marB="0" anchor="ctr"/>
                </a:tc>
                <a:tc>
                  <a:txBody>
                    <a:bodyPr/>
                    <a:lstStyle/>
                    <a:p>
                      <a:pPr algn="ctr" fontAlgn="b"/>
                      <a:r>
                        <a:rPr lang="ru-RU" sz="1600" b="0" i="0" u="none" strike="noStrike">
                          <a:solidFill>
                            <a:srgbClr val="000000"/>
                          </a:solidFill>
                          <a:effectLst/>
                          <a:latin typeface="Calibri" charset="0"/>
                        </a:rPr>
                        <a:t>1758</a:t>
                      </a:r>
                    </a:p>
                  </a:txBody>
                  <a:tcPr marL="12700" marR="12700" marT="12700" marB="0" anchor="ctr"/>
                </a:tc>
                <a:tc>
                  <a:txBody>
                    <a:bodyPr/>
                    <a:lstStyle/>
                    <a:p>
                      <a:pPr algn="ctr" fontAlgn="b"/>
                      <a:r>
                        <a:rPr lang="fi-FI" sz="1600" b="0" i="0" u="none" strike="noStrike" dirty="0">
                          <a:solidFill>
                            <a:srgbClr val="000000"/>
                          </a:solidFill>
                          <a:effectLst/>
                          <a:latin typeface="Calibri" charset="0"/>
                        </a:rPr>
                        <a:t>879</a:t>
                      </a:r>
                    </a:p>
                  </a:txBody>
                  <a:tcPr marL="12700" marR="12700" marT="12700" marB="0" anchor="ctr"/>
                </a:tc>
                <a:tc>
                  <a:txBody>
                    <a:bodyPr/>
                    <a:lstStyle/>
                    <a:p>
                      <a:pPr algn="ctr" fontAlgn="b"/>
                      <a:r>
                        <a:rPr lang="is-IS" sz="1600" b="0" i="0" u="none" strike="noStrike">
                          <a:solidFill>
                            <a:srgbClr val="000000"/>
                          </a:solidFill>
                          <a:effectLst/>
                          <a:latin typeface="Calibri" charset="0"/>
                        </a:rPr>
                        <a:t>22</a:t>
                      </a:r>
                    </a:p>
                  </a:txBody>
                  <a:tcPr marL="12700" marR="12700" marT="12700" marB="0" anchor="ctr"/>
                </a:tc>
                <a:tc>
                  <a:txBody>
                    <a:bodyPr/>
                    <a:lstStyle/>
                    <a:p>
                      <a:pPr algn="ctr" fontAlgn="b"/>
                      <a:r>
                        <a:rPr lang="en-US" sz="1600" b="0" i="0" u="none" strike="noStrike" dirty="0">
                          <a:solidFill>
                            <a:srgbClr val="000000"/>
                          </a:solidFill>
                          <a:effectLst/>
                          <a:latin typeface="Calibri" charset="0"/>
                        </a:rPr>
                        <a:t>30</a:t>
                      </a:r>
                    </a:p>
                  </a:txBody>
                  <a:tcPr marL="12700" marR="12700" marT="12700" marB="0" anchor="ctr"/>
                </a:tc>
                <a:tc>
                  <a:txBody>
                    <a:bodyPr/>
                    <a:lstStyle/>
                    <a:p>
                      <a:pPr algn="l" fontAlgn="b"/>
                      <a:r>
                        <a:rPr lang="en-US" sz="1600" b="0" i="0" u="none" strike="noStrike" dirty="0">
                          <a:solidFill>
                            <a:srgbClr val="000000"/>
                          </a:solidFill>
                          <a:effectLst/>
                          <a:latin typeface="Calibri" charset="0"/>
                        </a:rPr>
                        <a:t>-</a:t>
                      </a:r>
                      <a:r>
                        <a:rPr lang="en-US" sz="1600" b="0" i="0" u="none" strike="noStrike" dirty="0" err="1">
                          <a:solidFill>
                            <a:srgbClr val="000000"/>
                          </a:solidFill>
                          <a:effectLst/>
                          <a:latin typeface="Calibri" charset="0"/>
                        </a:rPr>
                        <a:t>prefetchDelay</a:t>
                      </a:r>
                      <a:r>
                        <a:rPr lang="en-US" sz="1600" b="0" i="0" u="none" strike="noStrike" dirty="0">
                          <a:solidFill>
                            <a:srgbClr val="000000"/>
                          </a:solidFill>
                          <a:effectLst/>
                          <a:latin typeface="Calibri" charset="0"/>
                        </a:rPr>
                        <a:t> -</a:t>
                      </a:r>
                      <a:r>
                        <a:rPr lang="en-US" sz="1600" b="0" i="0" u="none" strike="noStrike" dirty="0" err="1">
                          <a:solidFill>
                            <a:srgbClr val="000000"/>
                          </a:solidFill>
                          <a:effectLst/>
                          <a:latin typeface="Calibri" charset="0"/>
                        </a:rPr>
                        <a:t>prefetchFactor</a:t>
                      </a:r>
                      <a:r>
                        <a:rPr lang="en-US" sz="1600" b="0" i="0" u="none" strike="noStrike" dirty="0">
                          <a:solidFill>
                            <a:srgbClr val="000000"/>
                          </a:solidFill>
                          <a:effectLst/>
                          <a:latin typeface="Calibri" charset="0"/>
                        </a:rPr>
                        <a:t> 100 -</a:t>
                      </a:r>
                      <a:r>
                        <a:rPr lang="en-US" sz="1600" b="0" i="0" u="none" strike="noStrike" dirty="0" err="1">
                          <a:solidFill>
                            <a:srgbClr val="000000"/>
                          </a:solidFill>
                          <a:effectLst/>
                          <a:latin typeface="Calibri" charset="0"/>
                        </a:rPr>
                        <a:t>prefetchNumRecs</a:t>
                      </a:r>
                      <a:r>
                        <a:rPr lang="en-US" sz="1600" b="0" i="0" u="none" strike="noStrike" dirty="0">
                          <a:solidFill>
                            <a:srgbClr val="000000"/>
                          </a:solidFill>
                          <a:effectLst/>
                          <a:latin typeface="Calibri" charset="0"/>
                        </a:rPr>
                        <a:t> 10000</a:t>
                      </a:r>
                    </a:p>
                  </a:txBody>
                  <a:tcPr marL="12700" marR="12700" marT="12700" marB="0" anchor="ctr"/>
                </a:tc>
                <a:extLst>
                  <a:ext uri="{0D108BD9-81ED-4DB2-BD59-A6C34878D82A}">
                    <a16:rowId xmlns:a16="http://schemas.microsoft.com/office/drawing/2014/main" val="10008"/>
                  </a:ext>
                </a:extLst>
              </a:tr>
            </a:tbl>
          </a:graphicData>
        </a:graphic>
      </p:graphicFrame>
      <p:sp>
        <p:nvSpPr>
          <p:cNvPr id="5" name="TextBox 4"/>
          <p:cNvSpPr txBox="1"/>
          <p:nvPr/>
        </p:nvSpPr>
        <p:spPr>
          <a:xfrm>
            <a:off x="228600" y="1715869"/>
            <a:ext cx="9144000" cy="461665"/>
          </a:xfrm>
          <a:prstGeom prst="rect">
            <a:avLst/>
          </a:prstGeom>
          <a:noFill/>
        </p:spPr>
        <p:txBody>
          <a:bodyPr wrap="square" rtlCol="0">
            <a:spAutoFit/>
          </a:bodyPr>
          <a:lstStyle/>
          <a:p>
            <a:r>
              <a:rPr lang="en-US" sz="2000" dirty="0">
                <a:solidFill>
                  <a:schemeClr val="tx2"/>
                </a:solidFill>
                <a:latin typeface="Consolas" charset="0"/>
                <a:ea typeface="Consolas" charset="0"/>
                <a:cs typeface="Consolas" charset="0"/>
              </a:rPr>
              <a:t>-</a:t>
            </a:r>
            <a:r>
              <a:rPr lang="en-US" sz="2000" dirty="0" err="1">
                <a:solidFill>
                  <a:schemeClr val="tx2"/>
                </a:solidFill>
                <a:latin typeface="Consolas" charset="0"/>
                <a:ea typeface="Consolas" charset="0"/>
                <a:cs typeface="Consolas" charset="0"/>
              </a:rPr>
              <a:t>prefetchNumRecs</a:t>
            </a:r>
            <a:r>
              <a:rPr lang="en-US" sz="2000" dirty="0">
                <a:solidFill>
                  <a:schemeClr val="tx2"/>
                </a:solidFill>
                <a:latin typeface="Consolas" charset="0"/>
                <a:ea typeface="Consolas" charset="0"/>
                <a:cs typeface="Consolas" charset="0"/>
              </a:rPr>
              <a:t> </a:t>
            </a:r>
            <a:r>
              <a:rPr lang="en-US" sz="2400" b="1" i="1" dirty="0">
                <a:solidFill>
                  <a:schemeClr val="tx2"/>
                </a:solidFill>
                <a:ea typeface="Consolas" charset="0"/>
                <a:cs typeface="Consolas" charset="0"/>
              </a:rPr>
              <a:t>dominates!</a:t>
            </a:r>
          </a:p>
        </p:txBody>
      </p:sp>
    </p:spTree>
    <p:extLst>
      <p:ext uri="{BB962C8B-B14F-4D97-AF65-F5344CB8AC3E}">
        <p14:creationId xmlns:p14="http://schemas.microsoft.com/office/powerpoint/2010/main" val="322343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Pick Your Battles</a:t>
            </a:r>
          </a:p>
        </p:txBody>
      </p:sp>
      <p:sp>
        <p:nvSpPr>
          <p:cNvPr id="4" name="Text Box 3"/>
          <p:cNvSpPr txBox="1">
            <a:spLocks noChangeArrowheads="1"/>
          </p:cNvSpPr>
          <p:nvPr/>
        </p:nvSpPr>
        <p:spPr bwMode="auto">
          <a:xfrm>
            <a:off x="1143000" y="2057400"/>
            <a:ext cx="9067800" cy="21236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3200" dirty="0">
                <a:solidFill>
                  <a:schemeClr val="tx2"/>
                </a:solidFill>
                <a:latin typeface="+mn-lt"/>
              </a:rPr>
              <a:t>The performance enhancement possible with a given improvement is limited by the fraction of the execution time that the improved feature is used.</a:t>
            </a:r>
          </a:p>
          <a:p>
            <a:pPr algn="r" eaLnBrk="1" hangingPunct="1"/>
            <a:r>
              <a:rPr lang="en-US" sz="3600" dirty="0"/>
              <a:t> </a:t>
            </a:r>
            <a:r>
              <a:rPr lang="en-US" sz="2800" dirty="0">
                <a:latin typeface="+mn-lt"/>
              </a:rPr>
              <a:t>-- Amdahl’s Law</a:t>
            </a:r>
          </a:p>
        </p:txBody>
      </p:sp>
      <p:pic>
        <p:nvPicPr>
          <p:cNvPr id="3" name="Picture 2"/>
          <p:cNvPicPr>
            <a:picLocks noChangeAspect="1"/>
          </p:cNvPicPr>
          <p:nvPr/>
        </p:nvPicPr>
        <p:blipFill>
          <a:blip r:embed="rId2"/>
          <a:stretch>
            <a:fillRect/>
          </a:stretch>
        </p:blipFill>
        <p:spPr>
          <a:xfrm>
            <a:off x="5676900" y="4432300"/>
            <a:ext cx="4305300" cy="1892300"/>
          </a:xfrm>
          <a:prstGeom prst="rect">
            <a:avLst/>
          </a:prstGeom>
        </p:spPr>
      </p:pic>
      <p:pic>
        <p:nvPicPr>
          <p:cNvPr id="2054" name="Picture 6" descr="Middle-earth Quotes — - Gandalf to Durin's Bane, The Fellowship of the...">
            <a:extLst>
              <a:ext uri="{FF2B5EF4-FFF2-40B4-BE49-F238E27FC236}">
                <a16:creationId xmlns:a16="http://schemas.microsoft.com/office/drawing/2014/main" id="{E2C007B8-368E-E964-1D44-75D44FFDF7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00" y="1901357"/>
            <a:ext cx="5029200" cy="3055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088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other words:</a:t>
            </a:r>
          </a:p>
        </p:txBody>
      </p:sp>
      <p:sp>
        <p:nvSpPr>
          <p:cNvPr id="3" name="Content Placeholder 2"/>
          <p:cNvSpPr>
            <a:spLocks noGrp="1"/>
          </p:cNvSpPr>
          <p:nvPr>
            <p:ph idx="1"/>
          </p:nvPr>
        </p:nvSpPr>
        <p:spPr>
          <a:xfrm>
            <a:off x="228600" y="1600205"/>
            <a:ext cx="6858000" cy="4525963"/>
          </a:xfrm>
        </p:spPr>
        <p:txBody>
          <a:bodyPr/>
          <a:lstStyle/>
          <a:p>
            <a:r>
              <a:rPr lang="en-US" dirty="0"/>
              <a:t>Trying to improve small things that nobody notices probably isn’t the road to fame and fortune.</a:t>
            </a:r>
            <a:br>
              <a:rPr lang="en-US" dirty="0"/>
            </a:br>
            <a:endParaRPr lang="en-US" dirty="0"/>
          </a:p>
          <a:p>
            <a:r>
              <a:rPr lang="en-US" dirty="0"/>
              <a:t>Big queries that return lots of data and which are frequently used by lots of users will be much more noticeable.</a:t>
            </a:r>
          </a:p>
        </p:txBody>
      </p:sp>
      <p:pic>
        <p:nvPicPr>
          <p:cNvPr id="4" name="Picture 4">
            <a:extLst>
              <a:ext uri="{FF2B5EF4-FFF2-40B4-BE49-F238E27FC236}">
                <a16:creationId xmlns:a16="http://schemas.microsoft.com/office/drawing/2014/main" id="{92E2871B-50BD-5C31-BAAF-7AA4A17EDA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20600" y="2057400"/>
            <a:ext cx="7467600" cy="314221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Gandalf vs. The Balrog at the Bridge of Khazad-Dum : r/lotr">
            <a:extLst>
              <a:ext uri="{FF2B5EF4-FFF2-40B4-BE49-F238E27FC236}">
                <a16:creationId xmlns:a16="http://schemas.microsoft.com/office/drawing/2014/main" id="{CB868CCF-04BF-7E01-C59F-887061641A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199" y="1616931"/>
            <a:ext cx="4267201" cy="5031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801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F48CE-BCAA-E1AC-CE06-BA08EE6EF785}"/>
              </a:ext>
            </a:extLst>
          </p:cNvPr>
          <p:cNvSpPr>
            <a:spLocks noGrp="1"/>
          </p:cNvSpPr>
          <p:nvPr>
            <p:ph type="title"/>
          </p:nvPr>
        </p:nvSpPr>
        <p:spPr/>
        <p:txBody>
          <a:bodyPr/>
          <a:lstStyle/>
          <a:p>
            <a:r>
              <a:rPr lang="en-US" dirty="0"/>
              <a:t>How To Pick Your Battles?</a:t>
            </a:r>
          </a:p>
        </p:txBody>
      </p:sp>
      <p:sp>
        <p:nvSpPr>
          <p:cNvPr id="3" name="Content Placeholder 2">
            <a:extLst>
              <a:ext uri="{FF2B5EF4-FFF2-40B4-BE49-F238E27FC236}">
                <a16:creationId xmlns:a16="http://schemas.microsoft.com/office/drawing/2014/main" id="{B6CBAC40-CBAC-AF93-86E9-8E36B4F03512}"/>
              </a:ext>
            </a:extLst>
          </p:cNvPr>
          <p:cNvSpPr>
            <a:spLocks noGrp="1"/>
          </p:cNvSpPr>
          <p:nvPr>
            <p:ph idx="1"/>
          </p:nvPr>
        </p:nvSpPr>
        <p:spPr/>
        <p:txBody>
          <a:bodyPr/>
          <a:lstStyle/>
          <a:p>
            <a:r>
              <a:rPr lang="en-US" dirty="0"/>
              <a:t>Observe Which Tables and Indexes Have High Activity</a:t>
            </a:r>
          </a:p>
          <a:p>
            <a:r>
              <a:rPr lang="en-US" dirty="0"/>
              <a:t>Use the Client Statement Cache to Identify the Responsible Code in Real Time</a:t>
            </a:r>
          </a:p>
          <a:p>
            <a:r>
              <a:rPr lang="en-US" dirty="0"/>
              <a:t>Or… Use the Profiler to Analyze Known Slow Code</a:t>
            </a:r>
          </a:p>
          <a:p>
            <a:r>
              <a:rPr lang="en-US" dirty="0"/>
              <a:t>Or… Use “Service Telemetry” (</a:t>
            </a:r>
            <a:r>
              <a:rPr lang="en-US" dirty="0" err="1"/>
              <a:t>Consultingwerk</a:t>
            </a:r>
            <a:r>
              <a:rPr lang="en-US" dirty="0"/>
              <a:t>) to Identify Slow Services</a:t>
            </a:r>
          </a:p>
          <a:p>
            <a:r>
              <a:rPr lang="en-US" dirty="0"/>
              <a:t>Or… Wait for Users to Complain</a:t>
            </a:r>
          </a:p>
        </p:txBody>
      </p:sp>
      <p:pic>
        <p:nvPicPr>
          <p:cNvPr id="5" name="Picture 4">
            <a:extLst>
              <a:ext uri="{FF2B5EF4-FFF2-40B4-BE49-F238E27FC236}">
                <a16:creationId xmlns:a16="http://schemas.microsoft.com/office/drawing/2014/main" id="{B396173B-76C3-404B-0EE9-0FD3A4185B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1587" y="4578627"/>
            <a:ext cx="3387213" cy="2311328"/>
          </a:xfrm>
          <a:prstGeom prst="rect">
            <a:avLst/>
          </a:prstGeom>
        </p:spPr>
      </p:pic>
    </p:spTree>
    <p:extLst>
      <p:ext uri="{BB962C8B-B14F-4D97-AF65-F5344CB8AC3E}">
        <p14:creationId xmlns:p14="http://schemas.microsoft.com/office/powerpoint/2010/main" val="2821353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Isolated Magnifying Glass On White Background, Magnified, Analyze Concept, Magnifying  Glass PNG Transparent Image and Clipart for Free Download">
            <a:extLst>
              <a:ext uri="{FF2B5EF4-FFF2-40B4-BE49-F238E27FC236}">
                <a16:creationId xmlns:a16="http://schemas.microsoft.com/office/drawing/2014/main" id="{BEEFF24E-D5C7-A63A-2EF5-2AADBBDF53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7232" y="2842192"/>
            <a:ext cx="1912669" cy="19126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err="1"/>
              <a:t>ProTop</a:t>
            </a:r>
            <a:r>
              <a:rPr lang="en-US" dirty="0"/>
              <a:t> Portal – Table Read Activity</a:t>
            </a:r>
          </a:p>
        </p:txBody>
      </p:sp>
      <p:pic>
        <p:nvPicPr>
          <p:cNvPr id="5" name="Picture 4">
            <a:extLst>
              <a:ext uri="{FF2B5EF4-FFF2-40B4-BE49-F238E27FC236}">
                <a16:creationId xmlns:a16="http://schemas.microsoft.com/office/drawing/2014/main" id="{CAF38FE6-D874-7C0C-16F6-FF20A8D38A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1676400"/>
            <a:ext cx="4114800" cy="4244255"/>
          </a:xfrm>
          <a:prstGeom prst="rect">
            <a:avLst/>
          </a:prstGeom>
        </p:spPr>
      </p:pic>
      <p:pic>
        <p:nvPicPr>
          <p:cNvPr id="7" name="Picture 6">
            <a:extLst>
              <a:ext uri="{FF2B5EF4-FFF2-40B4-BE49-F238E27FC236}">
                <a16:creationId xmlns:a16="http://schemas.microsoft.com/office/drawing/2014/main" id="{DEA8A51A-B8DE-EAAB-ABBA-ABA942ADE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48600" y="1644445"/>
            <a:ext cx="4114801" cy="4270249"/>
          </a:xfrm>
          <a:prstGeom prst="rect">
            <a:avLst/>
          </a:prstGeom>
        </p:spPr>
      </p:pic>
      <p:sp>
        <p:nvSpPr>
          <p:cNvPr id="8" name="Right Arrow 7">
            <a:extLst>
              <a:ext uri="{FF2B5EF4-FFF2-40B4-BE49-F238E27FC236}">
                <a16:creationId xmlns:a16="http://schemas.microsoft.com/office/drawing/2014/main" id="{17B5CD30-8D88-363E-F393-EF03BB754BEC}"/>
              </a:ext>
            </a:extLst>
          </p:cNvPr>
          <p:cNvSpPr/>
          <p:nvPr/>
        </p:nvSpPr>
        <p:spPr>
          <a:xfrm>
            <a:off x="6872133" y="3531826"/>
            <a:ext cx="914402" cy="533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26361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07EB1-0BB7-ADC6-9FD4-A1DCF23B97A4}"/>
              </a:ext>
            </a:extLst>
          </p:cNvPr>
          <p:cNvSpPr>
            <a:spLocks noGrp="1"/>
          </p:cNvSpPr>
          <p:nvPr>
            <p:ph type="title"/>
          </p:nvPr>
        </p:nvSpPr>
        <p:spPr/>
        <p:txBody>
          <a:bodyPr/>
          <a:lstStyle/>
          <a:p>
            <a:r>
              <a:rPr lang="en-US" dirty="0" err="1"/>
              <a:t>ProTop</a:t>
            </a:r>
            <a:r>
              <a:rPr lang="en-US" dirty="0"/>
              <a:t> “RT” Table Activity and CSC </a:t>
            </a:r>
          </a:p>
        </p:txBody>
      </p:sp>
      <p:pic>
        <p:nvPicPr>
          <p:cNvPr id="11" name="Picture 10">
            <a:extLst>
              <a:ext uri="{FF2B5EF4-FFF2-40B4-BE49-F238E27FC236}">
                <a16:creationId xmlns:a16="http://schemas.microsoft.com/office/drawing/2014/main" id="{D48D08A3-74D9-A678-EA5B-0FC43F613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06461"/>
            <a:ext cx="11734800" cy="4489539"/>
          </a:xfrm>
          <a:prstGeom prst="rect">
            <a:avLst/>
          </a:prstGeom>
        </p:spPr>
      </p:pic>
      <p:pic>
        <p:nvPicPr>
          <p:cNvPr id="13" name="Picture 12">
            <a:extLst>
              <a:ext uri="{FF2B5EF4-FFF2-40B4-BE49-F238E27FC236}">
                <a16:creationId xmlns:a16="http://schemas.microsoft.com/office/drawing/2014/main" id="{E6364E9A-1780-9E0D-1D0F-74D5D43755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9032" y="5409265"/>
            <a:ext cx="2082800" cy="673100"/>
          </a:xfrm>
          <a:prstGeom prst="rect">
            <a:avLst/>
          </a:prstGeom>
        </p:spPr>
      </p:pic>
      <p:pic>
        <p:nvPicPr>
          <p:cNvPr id="15" name="Picture 14">
            <a:extLst>
              <a:ext uri="{FF2B5EF4-FFF2-40B4-BE49-F238E27FC236}">
                <a16:creationId xmlns:a16="http://schemas.microsoft.com/office/drawing/2014/main" id="{A62A93F3-6DB9-9E45-81F6-A5B2A2621B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73000" y="1417638"/>
            <a:ext cx="7772400" cy="2897127"/>
          </a:xfrm>
          <a:prstGeom prst="rect">
            <a:avLst/>
          </a:prstGeom>
        </p:spPr>
      </p:pic>
    </p:spTree>
    <p:extLst>
      <p:ext uri="{BB962C8B-B14F-4D97-AF65-F5344CB8AC3E}">
        <p14:creationId xmlns:p14="http://schemas.microsoft.com/office/powerpoint/2010/main" val="1482708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Things That Help Existing Queries</a:t>
            </a:r>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a:t>FIELDS </a:t>
            </a:r>
            <a:r>
              <a:rPr lang="mr-IN" dirty="0"/>
              <a:t>–</a:t>
            </a:r>
            <a:r>
              <a:rPr lang="en-US" dirty="0"/>
              <a:t> can reduce the size of records and thus allow more records to be packed into a message,  i.e.</a:t>
            </a:r>
            <a:br>
              <a:rPr lang="en-US" dirty="0"/>
            </a:br>
            <a:br>
              <a:rPr lang="en-US" sz="1400" dirty="0"/>
            </a:br>
            <a:r>
              <a:rPr lang="en-US" sz="2400" dirty="0"/>
              <a:t>	</a:t>
            </a:r>
            <a:r>
              <a:rPr lang="en-US" sz="2400" dirty="0">
                <a:solidFill>
                  <a:schemeClr val="tx1"/>
                </a:solidFill>
                <a:latin typeface="Consolas" charset="0"/>
                <a:ea typeface="Consolas" charset="0"/>
                <a:cs typeface="Consolas" charset="0"/>
              </a:rPr>
              <a:t>FOR EACH customer FIELDS ( name balance ) NO-LOCK:</a:t>
            </a:r>
            <a:br>
              <a:rPr lang="en-US" sz="2400" dirty="0">
                <a:solidFill>
                  <a:schemeClr val="tx1"/>
                </a:solidFill>
                <a:latin typeface="Consolas" charset="0"/>
                <a:ea typeface="Consolas" charset="0"/>
                <a:cs typeface="Consolas" charset="0"/>
              </a:rPr>
            </a:br>
            <a:r>
              <a:rPr lang="en-US" dirty="0">
                <a:ea typeface="Consolas" charset="0"/>
                <a:cs typeface="Consolas" charset="0"/>
              </a:rPr>
              <a:t>or:</a:t>
            </a:r>
            <a:br>
              <a:rPr lang="en-US" dirty="0">
                <a:ea typeface="Consolas" charset="0"/>
                <a:cs typeface="Consolas" charset="0"/>
              </a:rPr>
            </a:br>
            <a:r>
              <a:rPr lang="en-US" sz="2400" dirty="0">
                <a:latin typeface="Consolas" charset="0"/>
                <a:ea typeface="Consolas" charset="0"/>
                <a:cs typeface="Consolas" charset="0"/>
              </a:rPr>
              <a:t>	</a:t>
            </a:r>
            <a:r>
              <a:rPr lang="en-US" sz="2400" dirty="0">
                <a:solidFill>
                  <a:schemeClr val="tx1"/>
                </a:solidFill>
                <a:latin typeface="Consolas" charset="0"/>
                <a:ea typeface="Consolas" charset="0"/>
                <a:cs typeface="Consolas" charset="0"/>
              </a:rPr>
              <a:t>FOR EACH customer EXCEPT ( photo ) NO-LOCK:</a:t>
            </a:r>
          </a:p>
          <a:p>
            <a:pPr marL="342900" lvl="1" indent="-342900">
              <a:buFont typeface="Arial" pitchFamily="34" charset="0"/>
              <a:buChar char="•"/>
            </a:pPr>
            <a:endParaRPr lang="en-US" sz="1400" dirty="0">
              <a:latin typeface="Consolas" charset="0"/>
              <a:ea typeface="Consolas" charset="0"/>
              <a:cs typeface="Consolas" charset="0"/>
            </a:endParaRPr>
          </a:p>
          <a:p>
            <a:r>
              <a:rPr lang="en-US" sz="2800" dirty="0"/>
              <a:t>CACHE </a:t>
            </a:r>
            <a:r>
              <a:rPr lang="mr-IN" sz="2800" dirty="0"/>
              <a:t>–</a:t>
            </a:r>
            <a:r>
              <a:rPr lang="en-US" sz="2800" dirty="0"/>
              <a:t> client side buffer for records returned (default 50 - supposedly)</a:t>
            </a:r>
            <a:br>
              <a:rPr lang="en-US" sz="2800" dirty="0"/>
            </a:br>
            <a:br>
              <a:rPr lang="en-US" sz="1400" dirty="0"/>
            </a:br>
            <a:r>
              <a:rPr lang="en-US" sz="2800" dirty="0"/>
              <a:t>	</a:t>
            </a:r>
            <a:r>
              <a:rPr lang="en-US" sz="2400" dirty="0">
                <a:solidFill>
                  <a:schemeClr val="tx1"/>
                </a:solidFill>
                <a:latin typeface="Consolas" charset="0"/>
                <a:ea typeface="Consolas" charset="0"/>
                <a:cs typeface="Consolas" charset="0"/>
              </a:rPr>
              <a:t>DEFINE QUERY q FOR customer FIELDS ( name ) CACHE 1000</a:t>
            </a:r>
          </a:p>
        </p:txBody>
      </p:sp>
    </p:spTree>
    <p:extLst>
      <p:ext uri="{BB962C8B-B14F-4D97-AF65-F5344CB8AC3E}">
        <p14:creationId xmlns:p14="http://schemas.microsoft.com/office/powerpoint/2010/main" val="202852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That Hurt (A Lot)</a:t>
            </a:r>
          </a:p>
        </p:txBody>
      </p:sp>
      <p:sp>
        <p:nvSpPr>
          <p:cNvPr id="3" name="Content Placeholder 2"/>
          <p:cNvSpPr>
            <a:spLocks noGrp="1"/>
          </p:cNvSpPr>
          <p:nvPr>
            <p:ph idx="1"/>
          </p:nvPr>
        </p:nvSpPr>
        <p:spPr/>
        <p:txBody>
          <a:bodyPr>
            <a:normAutofit fontScale="85000" lnSpcReduction="20000"/>
          </a:bodyPr>
          <a:lstStyle/>
          <a:p>
            <a:r>
              <a:rPr lang="en-US" dirty="0"/>
              <a:t>SHARE-LOCK (frequently accidental)</a:t>
            </a:r>
          </a:p>
          <a:p>
            <a:pPr lvl="1"/>
            <a:r>
              <a:rPr lang="en-US" dirty="0"/>
              <a:t>Breaks the bundling of records</a:t>
            </a:r>
          </a:p>
          <a:p>
            <a:pPr lvl="1"/>
            <a:r>
              <a:rPr lang="en-US" dirty="0"/>
              <a:t>For a large result set SHARE-LOCK might be literally 100x worse!</a:t>
            </a:r>
          </a:p>
          <a:p>
            <a:pPr lvl="1"/>
            <a:r>
              <a:rPr lang="en-US" dirty="0"/>
              <a:t>Easy to accidentally get wrong</a:t>
            </a:r>
          </a:p>
          <a:p>
            <a:r>
              <a:rPr lang="en-US" dirty="0"/>
              <a:t>Bad WHERE Clauses</a:t>
            </a:r>
          </a:p>
          <a:p>
            <a:r>
              <a:rPr lang="en-US" dirty="0"/>
              <a:t>Nesting and JOINs (version dependent)</a:t>
            </a:r>
          </a:p>
          <a:p>
            <a:r>
              <a:rPr lang="en-US" dirty="0"/>
              <a:t>BREAK BY</a:t>
            </a:r>
          </a:p>
          <a:p>
            <a:r>
              <a:rPr lang="en-US" dirty="0"/>
              <a:t>CAN-DO()</a:t>
            </a:r>
          </a:p>
          <a:p>
            <a:pPr lvl="1"/>
            <a:r>
              <a:rPr lang="en-US" dirty="0"/>
              <a:t>Is a SECURITY function </a:t>
            </a:r>
            <a:r>
              <a:rPr lang="mr-IN" dirty="0"/>
              <a:t>–</a:t>
            </a:r>
            <a:r>
              <a:rPr lang="en-US" dirty="0"/>
              <a:t> not a string function</a:t>
            </a:r>
          </a:p>
          <a:p>
            <a:pPr lvl="1"/>
            <a:r>
              <a:rPr lang="en-US" dirty="0"/>
              <a:t>Always evaluated on the client</a:t>
            </a:r>
          </a:p>
          <a:p>
            <a:pPr lvl="1"/>
            <a:r>
              <a:rPr lang="en-US" dirty="0"/>
              <a:t>Has many unexpected behaviors</a:t>
            </a:r>
          </a:p>
        </p:txBody>
      </p:sp>
      <p:pic>
        <p:nvPicPr>
          <p:cNvPr id="7" name="Picture 6" descr="was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2819400"/>
            <a:ext cx="3200400" cy="3200400"/>
          </a:xfrm>
          <a:prstGeom prst="rect">
            <a:avLst/>
          </a:prstGeom>
        </p:spPr>
      </p:pic>
    </p:spTree>
    <p:extLst>
      <p:ext uri="{BB962C8B-B14F-4D97-AF65-F5344CB8AC3E}">
        <p14:creationId xmlns:p14="http://schemas.microsoft.com/office/powerpoint/2010/main" val="979938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Basic Coding Approaches</a:t>
            </a:r>
          </a:p>
        </p:txBody>
      </p:sp>
      <p:graphicFrame>
        <p:nvGraphicFramePr>
          <p:cNvPr id="4" name="Content Placeholder 3"/>
          <p:cNvGraphicFramePr>
            <a:graphicFrameLocks noGrp="1"/>
          </p:cNvGraphicFramePr>
          <p:nvPr>
            <p:ph idx="1"/>
          </p:nvPr>
        </p:nvGraphicFramePr>
        <p:xfrm>
          <a:off x="236316" y="1600200"/>
          <a:ext cx="11734800" cy="4523740"/>
        </p:xfrm>
        <a:graphic>
          <a:graphicData uri="http://schemas.openxmlformats.org/drawingml/2006/table">
            <a:tbl>
              <a:tblPr firstRow="1" bandRow="1">
                <a:tableStyleId>{5C22544A-7EE6-4342-B048-85BDC9FD1C3A}</a:tableStyleId>
              </a:tblPr>
              <a:tblGrid>
                <a:gridCol w="12954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1211484">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4884516">
                  <a:extLst>
                    <a:ext uri="{9D8B030D-6E8A-4147-A177-3AD203B41FA5}">
                      <a16:colId xmlns:a16="http://schemas.microsoft.com/office/drawing/2014/main" val="20006"/>
                    </a:ext>
                  </a:extLst>
                </a:gridCol>
              </a:tblGrid>
              <a:tr h="281889">
                <a:tc>
                  <a:txBody>
                    <a:bodyPr/>
                    <a:lstStyle/>
                    <a:p>
                      <a:pPr algn="ctr" fontAlgn="b">
                        <a:lnSpc>
                          <a:spcPct val="100000"/>
                        </a:lnSpc>
                        <a:spcAft>
                          <a:spcPts val="600"/>
                        </a:spcAft>
                      </a:pPr>
                      <a:r>
                        <a:rPr lang="en-US" sz="2200" b="1" i="0" u="none" strike="noStrike" dirty="0" err="1">
                          <a:solidFill>
                            <a:schemeClr val="bg1"/>
                          </a:solidFill>
                          <a:effectLst/>
                          <a:latin typeface="Menlo" charset="0"/>
                        </a:rPr>
                        <a:t>totMsgs</a:t>
                      </a:r>
                      <a:endParaRPr lang="en-US" sz="2200" b="1" i="0" u="none" strike="noStrike" dirty="0">
                        <a:solidFill>
                          <a:schemeClr val="bg1"/>
                        </a:solidFill>
                        <a:effectLst/>
                        <a:latin typeface="Menlo" charset="0"/>
                      </a:endParaRPr>
                    </a:p>
                  </a:txBody>
                  <a:tcPr marL="12700" marR="12700" marT="12700" marB="0" anchor="ctr"/>
                </a:tc>
                <a:tc>
                  <a:txBody>
                    <a:bodyPr/>
                    <a:lstStyle/>
                    <a:p>
                      <a:pPr algn="ctr" fontAlgn="b">
                        <a:lnSpc>
                          <a:spcPct val="100000"/>
                        </a:lnSpc>
                        <a:spcAft>
                          <a:spcPts val="600"/>
                        </a:spcAft>
                      </a:pPr>
                      <a:r>
                        <a:rPr lang="en-US" sz="2200" b="1" i="0" u="none" strike="noStrike" dirty="0">
                          <a:solidFill>
                            <a:schemeClr val="bg1"/>
                          </a:solidFill>
                          <a:effectLst/>
                          <a:latin typeface="Calibri" charset="0"/>
                        </a:rPr>
                        <a:t> </a:t>
                      </a:r>
                      <a:r>
                        <a:rPr lang="en-US" sz="2200" b="1" i="0" u="none" strike="noStrike" dirty="0" err="1">
                          <a:solidFill>
                            <a:schemeClr val="bg1"/>
                          </a:solidFill>
                          <a:effectLst/>
                          <a:latin typeface="Calibri" charset="0"/>
                        </a:rPr>
                        <a:t>qryRecv</a:t>
                      </a:r>
                      <a:endParaRPr lang="en-US" sz="22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2200" b="1" i="0" u="none" strike="noStrike" dirty="0" err="1">
                          <a:solidFill>
                            <a:schemeClr val="bg1"/>
                          </a:solidFill>
                          <a:effectLst/>
                          <a:latin typeface="Calibri" charset="0"/>
                        </a:rPr>
                        <a:t>recSent</a:t>
                      </a:r>
                      <a:endParaRPr lang="en-US" sz="22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2200" b="1" i="0" u="none" strike="noStrike" dirty="0">
                          <a:solidFill>
                            <a:schemeClr val="bg1"/>
                          </a:solidFill>
                          <a:effectLst/>
                          <a:latin typeface="Calibri" charset="0"/>
                        </a:rPr>
                        <a:t>recs/</a:t>
                      </a:r>
                      <a:r>
                        <a:rPr lang="en-US" sz="2200" b="1" i="0" u="none" strike="noStrike" dirty="0" err="1">
                          <a:solidFill>
                            <a:schemeClr val="bg1"/>
                          </a:solidFill>
                          <a:effectLst/>
                          <a:latin typeface="Calibri" charset="0"/>
                        </a:rPr>
                        <a:t>qry</a:t>
                      </a:r>
                      <a:endParaRPr lang="en-US" sz="2200" b="1" i="0" u="none" strike="noStrike" dirty="0">
                        <a:solidFill>
                          <a:schemeClr val="bg1"/>
                        </a:solidFill>
                        <a:effectLst/>
                        <a:latin typeface="Calibri" charset="0"/>
                      </a:endParaRPr>
                    </a:p>
                  </a:txBody>
                  <a:tcPr marL="12700" marR="12700" marT="12700" marB="0" anchor="ctr"/>
                </a:tc>
                <a:tc>
                  <a:txBody>
                    <a:bodyPr/>
                    <a:lstStyle/>
                    <a:p>
                      <a:pPr algn="ctr" fontAlgn="b">
                        <a:lnSpc>
                          <a:spcPct val="100000"/>
                        </a:lnSpc>
                        <a:spcAft>
                          <a:spcPts val="600"/>
                        </a:spcAft>
                      </a:pPr>
                      <a:r>
                        <a:rPr lang="en-US" sz="2200" b="1" i="0" u="none" strike="noStrike" dirty="0" err="1">
                          <a:solidFill>
                            <a:schemeClr val="bg1"/>
                          </a:solidFill>
                          <a:effectLst/>
                          <a:latin typeface="Calibri" charset="0"/>
                        </a:rPr>
                        <a:t>shm</a:t>
                      </a:r>
                      <a:r>
                        <a:rPr lang="en-US" sz="2200" b="1" i="0" u="none" strike="noStrike" dirty="0">
                          <a:solidFill>
                            <a:schemeClr val="bg1"/>
                          </a:solidFill>
                          <a:effectLst/>
                          <a:latin typeface="Calibri" charset="0"/>
                        </a:rPr>
                        <a:t> time</a:t>
                      </a:r>
                    </a:p>
                  </a:txBody>
                  <a:tcPr marL="12700" marR="12700" marT="12700" marB="0" anchor="ctr"/>
                </a:tc>
                <a:tc>
                  <a:txBody>
                    <a:bodyPr/>
                    <a:lstStyle/>
                    <a:p>
                      <a:pPr algn="ctr" fontAlgn="b">
                        <a:lnSpc>
                          <a:spcPct val="100000"/>
                        </a:lnSpc>
                        <a:spcAft>
                          <a:spcPts val="600"/>
                        </a:spcAft>
                      </a:pPr>
                      <a:r>
                        <a:rPr lang="en-US" sz="2200" b="1" i="0" u="none" strike="noStrike" dirty="0">
                          <a:solidFill>
                            <a:schemeClr val="bg1"/>
                          </a:solidFill>
                          <a:effectLst/>
                          <a:latin typeface="Calibri" charset="0"/>
                        </a:rPr>
                        <a:t>net time</a:t>
                      </a:r>
                    </a:p>
                  </a:txBody>
                  <a:tcPr marL="12700" marR="12700" marT="12700" marB="0" anchor="ctr"/>
                </a:tc>
                <a:tc>
                  <a:txBody>
                    <a:bodyPr/>
                    <a:lstStyle/>
                    <a:p>
                      <a:pPr algn="l" fontAlgn="b">
                        <a:lnSpc>
                          <a:spcPct val="100000"/>
                        </a:lnSpc>
                        <a:spcAft>
                          <a:spcPts val="600"/>
                        </a:spcAft>
                      </a:pPr>
                      <a:r>
                        <a:rPr lang="en-US" sz="2200" b="1" i="0" u="none" strike="noStrike" dirty="0">
                          <a:solidFill>
                            <a:schemeClr val="bg1"/>
                          </a:solidFill>
                          <a:effectLst/>
                          <a:latin typeface="Calibri" charset="0"/>
                        </a:rPr>
                        <a:t>Description...</a:t>
                      </a:r>
                    </a:p>
                  </a:txBody>
                  <a:tcPr marL="12700" marR="12700" marT="12700" marB="0" anchor="ctr"/>
                </a:tc>
                <a:extLst>
                  <a:ext uri="{0D108BD9-81ED-4DB2-BD59-A6C34878D82A}">
                    <a16:rowId xmlns:a16="http://schemas.microsoft.com/office/drawing/2014/main" val="10000"/>
                  </a:ext>
                </a:extLst>
              </a:tr>
              <a:tr h="297334">
                <a:tc>
                  <a:txBody>
                    <a:bodyPr/>
                    <a:lstStyle/>
                    <a:p>
                      <a:pPr algn="ctr" fontAlgn="b"/>
                      <a:r>
                        <a:rPr lang="uk-UA" sz="2200" b="0" i="0" u="none" strike="noStrike" dirty="0">
                          <a:solidFill>
                            <a:srgbClr val="000000"/>
                          </a:solidFill>
                          <a:effectLst/>
                          <a:latin typeface="+mn-lt"/>
                        </a:rPr>
                        <a:t>3519</a:t>
                      </a:r>
                    </a:p>
                  </a:txBody>
                  <a:tcPr marL="12700" marR="12700" marT="12700" marB="0" anchor="ctr"/>
                </a:tc>
                <a:tc>
                  <a:txBody>
                    <a:bodyPr/>
                    <a:lstStyle/>
                    <a:p>
                      <a:pPr algn="ctr" fontAlgn="b"/>
                      <a:r>
                        <a:rPr lang="en-US" sz="2200" b="0" i="0" u="none" strike="noStrike">
                          <a:solidFill>
                            <a:srgbClr val="000000"/>
                          </a:solidFill>
                          <a:effectLst/>
                          <a:latin typeface="+mn-lt"/>
                        </a:rPr>
                        <a:t>0</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mr-IN" sz="2200" b="0" i="0" u="none" strike="noStrike" dirty="0">
                          <a:solidFill>
                            <a:srgbClr val="000000"/>
                          </a:solidFill>
                          <a:effectLst/>
                          <a:latin typeface="+mn-lt"/>
                        </a:rPr>
                        <a:t>?</a:t>
                      </a:r>
                    </a:p>
                  </a:txBody>
                  <a:tcPr marL="12700" marR="12700" marT="12700" marB="0" anchor="ctr"/>
                </a:tc>
                <a:tc>
                  <a:txBody>
                    <a:bodyPr/>
                    <a:lstStyle/>
                    <a:p>
                      <a:pPr algn="ctr" fontAlgn="b"/>
                      <a:r>
                        <a:rPr lang="uk-UA" sz="2200" b="0" i="0" u="none" strike="noStrike">
                          <a:solidFill>
                            <a:srgbClr val="000000"/>
                          </a:solidFill>
                          <a:effectLst/>
                          <a:latin typeface="+mn-lt"/>
                        </a:rPr>
                        <a:t>139</a:t>
                      </a:r>
                    </a:p>
                  </a:txBody>
                  <a:tcPr marL="12700" marR="12700" marT="12700" marB="0" anchor="ctr"/>
                </a:tc>
                <a:tc>
                  <a:txBody>
                    <a:bodyPr/>
                    <a:lstStyle/>
                    <a:p>
                      <a:pPr algn="ctr" fontAlgn="b"/>
                      <a:r>
                        <a:rPr lang="cs-CZ" sz="2200" b="0" i="0" u="none" strike="noStrike">
                          <a:solidFill>
                            <a:srgbClr val="000000"/>
                          </a:solidFill>
                          <a:effectLst/>
                          <a:latin typeface="+mn-lt"/>
                        </a:rPr>
                        <a:t>3658</a:t>
                      </a:r>
                    </a:p>
                  </a:txBody>
                  <a:tcPr marL="12700" marR="12700" marT="12700" marB="0" anchor="ctr"/>
                </a:tc>
                <a:tc>
                  <a:txBody>
                    <a:bodyPr/>
                    <a:lstStyle/>
                    <a:p>
                      <a:pPr algn="l" fontAlgn="b"/>
                      <a:r>
                        <a:rPr lang="en-US" sz="2200" b="0" i="0" u="none" strike="noStrike" dirty="0">
                          <a:solidFill>
                            <a:srgbClr val="000000"/>
                          </a:solidFill>
                          <a:effectLst/>
                          <a:latin typeface="+mn-lt"/>
                        </a:rPr>
                        <a:t>do while </a:t>
                      </a:r>
                      <a:r>
                        <a:rPr lang="mr-IN" sz="2200" b="0" i="0" u="none" strike="noStrike" dirty="0">
                          <a:solidFill>
                            <a:srgbClr val="000000"/>
                          </a:solidFill>
                          <a:effectLst/>
                          <a:latin typeface="+mn-lt"/>
                        </a:rPr>
                        <a:t>…</a:t>
                      </a:r>
                      <a:r>
                        <a:rPr lang="en-US" sz="2200" b="0" i="0" u="none" strike="noStrike" dirty="0">
                          <a:solidFill>
                            <a:srgbClr val="000000"/>
                          </a:solidFill>
                          <a:effectLst/>
                          <a:latin typeface="+mn-lt"/>
                        </a:rPr>
                        <a:t> find no-lock</a:t>
                      </a:r>
                    </a:p>
                  </a:txBody>
                  <a:tcPr marL="12700" marR="12700" marT="12700" marB="0" anchor="ctr"/>
                </a:tc>
                <a:extLst>
                  <a:ext uri="{0D108BD9-81ED-4DB2-BD59-A6C34878D82A}">
                    <a16:rowId xmlns:a16="http://schemas.microsoft.com/office/drawing/2014/main" val="10001"/>
                  </a:ext>
                </a:extLst>
              </a:tr>
              <a:tr h="297334">
                <a:tc>
                  <a:txBody>
                    <a:bodyPr/>
                    <a:lstStyle/>
                    <a:p>
                      <a:pPr algn="ctr" fontAlgn="b"/>
                      <a:r>
                        <a:rPr lang="is-IS" sz="2200" b="0" i="0" u="none" strike="noStrike" dirty="0">
                          <a:solidFill>
                            <a:srgbClr val="000000"/>
                          </a:solidFill>
                          <a:effectLst/>
                          <a:latin typeface="+mn-lt"/>
                        </a:rPr>
                        <a:t>5276</a:t>
                      </a:r>
                    </a:p>
                  </a:txBody>
                  <a:tcPr marL="12700" marR="12700" marT="12700" marB="0" anchor="ctr"/>
                </a:tc>
                <a:tc>
                  <a:txBody>
                    <a:bodyPr/>
                    <a:lstStyle/>
                    <a:p>
                      <a:pPr algn="ctr" fontAlgn="b"/>
                      <a:r>
                        <a:rPr lang="en-US" sz="2200" b="0" i="0" u="none" strike="noStrike">
                          <a:solidFill>
                            <a:srgbClr val="000000"/>
                          </a:solidFill>
                          <a:effectLst/>
                          <a:latin typeface="+mn-lt"/>
                        </a:rPr>
                        <a:t>0</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mr-IN" sz="2200" b="0" i="0" u="none" strike="noStrike" dirty="0">
                          <a:solidFill>
                            <a:srgbClr val="000000"/>
                          </a:solidFill>
                          <a:effectLst/>
                          <a:latin typeface="+mn-lt"/>
                        </a:rPr>
                        <a:t>?</a:t>
                      </a:r>
                    </a:p>
                  </a:txBody>
                  <a:tcPr marL="12700" marR="12700" marT="12700" marB="0" anchor="ctr"/>
                </a:tc>
                <a:tc>
                  <a:txBody>
                    <a:bodyPr/>
                    <a:lstStyle/>
                    <a:p>
                      <a:pPr algn="ctr" fontAlgn="b"/>
                      <a:r>
                        <a:rPr lang="ru-RU" sz="2200" b="0" i="0" u="none" strike="noStrike">
                          <a:solidFill>
                            <a:srgbClr val="000000"/>
                          </a:solidFill>
                          <a:effectLst/>
                          <a:latin typeface="+mn-lt"/>
                        </a:rPr>
                        <a:t>174</a:t>
                      </a:r>
                    </a:p>
                  </a:txBody>
                  <a:tcPr marL="12700" marR="12700" marT="12700" marB="0" anchor="ctr"/>
                </a:tc>
                <a:tc>
                  <a:txBody>
                    <a:bodyPr/>
                    <a:lstStyle/>
                    <a:p>
                      <a:pPr algn="ctr" fontAlgn="b"/>
                      <a:r>
                        <a:rPr lang="en-US" sz="2200" b="0" i="0" u="none" strike="noStrike">
                          <a:solidFill>
                            <a:srgbClr val="000000"/>
                          </a:solidFill>
                          <a:effectLst/>
                          <a:latin typeface="+mn-lt"/>
                        </a:rPr>
                        <a:t>5450</a:t>
                      </a:r>
                    </a:p>
                  </a:txBody>
                  <a:tcPr marL="12700" marR="12700" marT="12700" marB="0" anchor="ctr"/>
                </a:tc>
                <a:tc>
                  <a:txBody>
                    <a:bodyPr/>
                    <a:lstStyle/>
                    <a:p>
                      <a:pPr algn="l" fontAlgn="b"/>
                      <a:r>
                        <a:rPr lang="en-US" sz="2200" b="0" i="0" u="none" strike="noStrike" dirty="0">
                          <a:solidFill>
                            <a:srgbClr val="000000"/>
                          </a:solidFill>
                          <a:effectLst/>
                          <a:latin typeface="+mn-lt"/>
                        </a:rPr>
                        <a:t>do while </a:t>
                      </a:r>
                      <a:r>
                        <a:rPr lang="mr-IN" sz="2200" b="0" i="0" u="none" strike="noStrike" dirty="0">
                          <a:solidFill>
                            <a:srgbClr val="000000"/>
                          </a:solidFill>
                          <a:effectLst/>
                          <a:latin typeface="+mn-lt"/>
                        </a:rPr>
                        <a:t>…</a:t>
                      </a:r>
                      <a:r>
                        <a:rPr lang="en-US" sz="2200" b="0" i="0" u="none" strike="noStrike" dirty="0">
                          <a:solidFill>
                            <a:srgbClr val="000000"/>
                          </a:solidFill>
                          <a:effectLst/>
                          <a:latin typeface="+mn-lt"/>
                        </a:rPr>
                        <a:t> find share-lock</a:t>
                      </a:r>
                    </a:p>
                  </a:txBody>
                  <a:tcPr marL="12700" marR="12700" marT="12700" marB="0" anchor="ctr"/>
                </a:tc>
                <a:extLst>
                  <a:ext uri="{0D108BD9-81ED-4DB2-BD59-A6C34878D82A}">
                    <a16:rowId xmlns:a16="http://schemas.microsoft.com/office/drawing/2014/main" val="10002"/>
                  </a:ext>
                </a:extLst>
              </a:tr>
              <a:tr h="297334">
                <a:tc>
                  <a:txBody>
                    <a:bodyPr/>
                    <a:lstStyle/>
                    <a:p>
                      <a:pPr algn="ctr" fontAlgn="b"/>
                      <a:r>
                        <a:rPr lang="is-IS" sz="2200" b="0" i="0" u="none" strike="noStrike" dirty="0">
                          <a:solidFill>
                            <a:srgbClr val="000000"/>
                          </a:solidFill>
                          <a:effectLst/>
                          <a:latin typeface="+mn-lt"/>
                        </a:rPr>
                        <a:t>28</a:t>
                      </a:r>
                    </a:p>
                  </a:txBody>
                  <a:tcPr marL="12700" marR="12700" marT="12700" marB="0" anchor="ctr"/>
                </a:tc>
                <a:tc>
                  <a:txBody>
                    <a:bodyPr/>
                    <a:lstStyle/>
                    <a:p>
                      <a:pPr algn="ctr" fontAlgn="b"/>
                      <a:r>
                        <a:rPr lang="is-IS" sz="2200" b="0" i="0" u="none" strike="noStrike">
                          <a:solidFill>
                            <a:srgbClr val="000000"/>
                          </a:solidFill>
                          <a:effectLst/>
                          <a:latin typeface="+mn-lt"/>
                        </a:rPr>
                        <a:t>12</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hr-HR" sz="2200" b="0" i="0" u="none" strike="noStrike" dirty="0">
                          <a:solidFill>
                            <a:srgbClr val="000000"/>
                          </a:solidFill>
                          <a:effectLst/>
                          <a:latin typeface="+mn-lt"/>
                        </a:rPr>
                        <a:t>147</a:t>
                      </a:r>
                    </a:p>
                  </a:txBody>
                  <a:tcPr marL="12700" marR="12700" marT="12700" marB="0" anchor="ctr"/>
                </a:tc>
                <a:tc>
                  <a:txBody>
                    <a:bodyPr/>
                    <a:lstStyle/>
                    <a:p>
                      <a:pPr algn="ctr" fontAlgn="b"/>
                      <a:r>
                        <a:rPr lang="en-US" sz="2200" b="0" i="0" u="none" strike="noStrike">
                          <a:solidFill>
                            <a:srgbClr val="000000"/>
                          </a:solidFill>
                          <a:effectLst/>
                          <a:latin typeface="+mn-lt"/>
                        </a:rPr>
                        <a:t>7</a:t>
                      </a:r>
                    </a:p>
                  </a:txBody>
                  <a:tcPr marL="12700" marR="12700" marT="12700" marB="0" anchor="ctr"/>
                </a:tc>
                <a:tc>
                  <a:txBody>
                    <a:bodyPr/>
                    <a:lstStyle/>
                    <a:p>
                      <a:pPr algn="ctr" fontAlgn="b"/>
                      <a:r>
                        <a:rPr lang="en-US" sz="2200" b="0" i="0" u="none" strike="noStrike">
                          <a:solidFill>
                            <a:srgbClr val="000000"/>
                          </a:solidFill>
                          <a:effectLst/>
                          <a:latin typeface="+mn-lt"/>
                        </a:rPr>
                        <a:t>35</a:t>
                      </a:r>
                    </a:p>
                  </a:txBody>
                  <a:tcPr marL="12700" marR="12700" marT="12700" marB="0" anchor="ctr"/>
                </a:tc>
                <a:tc>
                  <a:txBody>
                    <a:bodyPr/>
                    <a:lstStyle/>
                    <a:p>
                      <a:pPr algn="l" fontAlgn="b"/>
                      <a:r>
                        <a:rPr lang="en-US" sz="2200" b="0" i="0" u="none" strike="noStrike" dirty="0">
                          <a:solidFill>
                            <a:srgbClr val="000000"/>
                          </a:solidFill>
                          <a:effectLst/>
                          <a:latin typeface="+mn-lt"/>
                        </a:rPr>
                        <a:t>for each no-lock</a:t>
                      </a:r>
                    </a:p>
                  </a:txBody>
                  <a:tcPr marL="12700" marR="12700" marT="12700" marB="0" anchor="ctr"/>
                </a:tc>
                <a:extLst>
                  <a:ext uri="{0D108BD9-81ED-4DB2-BD59-A6C34878D82A}">
                    <a16:rowId xmlns:a16="http://schemas.microsoft.com/office/drawing/2014/main" val="10003"/>
                  </a:ext>
                </a:extLst>
              </a:tr>
              <a:tr h="297334">
                <a:tc>
                  <a:txBody>
                    <a:bodyPr/>
                    <a:lstStyle/>
                    <a:p>
                      <a:pPr algn="ctr" fontAlgn="b"/>
                      <a:r>
                        <a:rPr lang="en-US" sz="2200" b="0" i="0" u="none" strike="noStrike" dirty="0">
                          <a:solidFill>
                            <a:srgbClr val="000000"/>
                          </a:solidFill>
                          <a:effectLst/>
                          <a:latin typeface="+mn-lt"/>
                        </a:rPr>
                        <a:t>8</a:t>
                      </a:r>
                    </a:p>
                  </a:txBody>
                  <a:tcPr marL="12700" marR="12700" marT="12700" marB="0" anchor="ctr"/>
                </a:tc>
                <a:tc>
                  <a:txBody>
                    <a:bodyPr/>
                    <a:lstStyle/>
                    <a:p>
                      <a:pPr algn="ctr" fontAlgn="b"/>
                      <a:r>
                        <a:rPr lang="is-IS" sz="2200" b="0" i="0" u="none" strike="noStrike">
                          <a:solidFill>
                            <a:srgbClr val="000000"/>
                          </a:solidFill>
                          <a:effectLst/>
                          <a:latin typeface="+mn-lt"/>
                        </a:rPr>
                        <a:t>2</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fi-FI" sz="2200" b="0" i="0" u="none" strike="noStrike" dirty="0">
                          <a:solidFill>
                            <a:srgbClr val="000000"/>
                          </a:solidFill>
                          <a:effectLst/>
                          <a:latin typeface="+mn-lt"/>
                        </a:rPr>
                        <a:t>879</a:t>
                      </a:r>
                    </a:p>
                  </a:txBody>
                  <a:tcPr marL="12700" marR="12700" marT="12700" marB="0" anchor="ctr"/>
                </a:tc>
                <a:tc>
                  <a:txBody>
                    <a:bodyPr/>
                    <a:lstStyle/>
                    <a:p>
                      <a:pPr algn="ctr" fontAlgn="b"/>
                      <a:r>
                        <a:rPr lang="is-IS" sz="2200" b="0" i="0" u="none" strike="noStrike">
                          <a:solidFill>
                            <a:srgbClr val="000000"/>
                          </a:solidFill>
                          <a:effectLst/>
                          <a:latin typeface="+mn-lt"/>
                        </a:rPr>
                        <a:t>22</a:t>
                      </a:r>
                    </a:p>
                  </a:txBody>
                  <a:tcPr marL="12700" marR="12700" marT="12700" marB="0" anchor="ctr"/>
                </a:tc>
                <a:tc>
                  <a:txBody>
                    <a:bodyPr/>
                    <a:lstStyle/>
                    <a:p>
                      <a:pPr algn="ctr" fontAlgn="b"/>
                      <a:r>
                        <a:rPr lang="en-US" sz="2200" b="0" i="0" u="none" strike="noStrike">
                          <a:solidFill>
                            <a:srgbClr val="000000"/>
                          </a:solidFill>
                          <a:effectLst/>
                          <a:latin typeface="+mn-lt"/>
                        </a:rPr>
                        <a:t>30</a:t>
                      </a:r>
                    </a:p>
                  </a:txBody>
                  <a:tcPr marL="12700" marR="12700" marT="12700" marB="0" anchor="ctr"/>
                </a:tc>
                <a:tc>
                  <a:txBody>
                    <a:bodyPr/>
                    <a:lstStyle/>
                    <a:p>
                      <a:pPr algn="l" fontAlgn="b"/>
                      <a:r>
                        <a:rPr lang="en-US" sz="2200" b="0" i="0" u="none" strike="noStrike" dirty="0">
                          <a:solidFill>
                            <a:srgbClr val="000000"/>
                          </a:solidFill>
                          <a:effectLst/>
                          <a:latin typeface="+mn-lt"/>
                        </a:rPr>
                        <a:t>FENL fields()</a:t>
                      </a:r>
                    </a:p>
                  </a:txBody>
                  <a:tcPr marL="12700" marR="12700" marT="12700" marB="0" anchor="ctr"/>
                </a:tc>
                <a:extLst>
                  <a:ext uri="{0D108BD9-81ED-4DB2-BD59-A6C34878D82A}">
                    <a16:rowId xmlns:a16="http://schemas.microsoft.com/office/drawing/2014/main" val="10004"/>
                  </a:ext>
                </a:extLst>
              </a:tr>
              <a:tr h="281889">
                <a:tc>
                  <a:txBody>
                    <a:bodyPr/>
                    <a:lstStyle/>
                    <a:p>
                      <a:pPr algn="ctr" fontAlgn="b"/>
                      <a:r>
                        <a:rPr lang="is-IS" sz="2200" b="0" i="0" u="none" strike="noStrike" dirty="0">
                          <a:solidFill>
                            <a:srgbClr val="000000"/>
                          </a:solidFill>
                          <a:effectLst/>
                          <a:latin typeface="+mn-lt"/>
                        </a:rPr>
                        <a:t>5277</a:t>
                      </a:r>
                    </a:p>
                  </a:txBody>
                  <a:tcPr marL="12700" marR="12700" marT="12700" marB="0" anchor="ctr"/>
                </a:tc>
                <a:tc>
                  <a:txBody>
                    <a:bodyPr/>
                    <a:lstStyle/>
                    <a:p>
                      <a:pPr algn="ctr" fontAlgn="b"/>
                      <a:r>
                        <a:rPr lang="ru-RU" sz="2200" b="0" i="0" u="none" strike="noStrike" dirty="0">
                          <a:solidFill>
                            <a:srgbClr val="000000"/>
                          </a:solidFill>
                          <a:effectLst/>
                          <a:latin typeface="+mn-lt"/>
                        </a:rPr>
                        <a:t>1758</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en-US" sz="2200" b="0" i="0" u="none" strike="noStrike" dirty="0">
                          <a:solidFill>
                            <a:srgbClr val="000000"/>
                          </a:solidFill>
                          <a:effectLst/>
                          <a:latin typeface="+mn-lt"/>
                        </a:rPr>
                        <a:t>1</a:t>
                      </a:r>
                    </a:p>
                  </a:txBody>
                  <a:tcPr marL="12700" marR="12700" marT="12700" marB="0" anchor="ctr"/>
                </a:tc>
                <a:tc>
                  <a:txBody>
                    <a:bodyPr/>
                    <a:lstStyle/>
                    <a:p>
                      <a:pPr algn="ctr" fontAlgn="b"/>
                      <a:r>
                        <a:rPr lang="en-US" sz="2200" b="0" i="0" u="none" strike="noStrike">
                          <a:solidFill>
                            <a:srgbClr val="000000"/>
                          </a:solidFill>
                          <a:effectLst/>
                          <a:latin typeface="+mn-lt"/>
                        </a:rPr>
                        <a:t>155</a:t>
                      </a:r>
                    </a:p>
                  </a:txBody>
                  <a:tcPr marL="12700" marR="12700" marT="12700" marB="0" anchor="ctr"/>
                </a:tc>
                <a:tc>
                  <a:txBody>
                    <a:bodyPr/>
                    <a:lstStyle/>
                    <a:p>
                      <a:pPr algn="ctr" fontAlgn="b"/>
                      <a:r>
                        <a:rPr lang="is-IS" sz="2200" b="0" i="0" u="none" strike="noStrike">
                          <a:solidFill>
                            <a:srgbClr val="000000"/>
                          </a:solidFill>
                          <a:effectLst/>
                          <a:latin typeface="+mn-lt"/>
                        </a:rPr>
                        <a:t>5432</a:t>
                      </a:r>
                    </a:p>
                  </a:txBody>
                  <a:tcPr marL="12700" marR="12700" marT="12700" marB="0" anchor="ctr"/>
                </a:tc>
                <a:tc>
                  <a:txBody>
                    <a:bodyPr/>
                    <a:lstStyle/>
                    <a:p>
                      <a:pPr algn="l" fontAlgn="b"/>
                      <a:r>
                        <a:rPr lang="en-US" sz="2200" b="0" i="0" u="none" strike="noStrike" dirty="0">
                          <a:solidFill>
                            <a:srgbClr val="000000"/>
                          </a:solidFill>
                          <a:effectLst/>
                          <a:latin typeface="+mn-lt"/>
                        </a:rPr>
                        <a:t>FE share-lock</a:t>
                      </a:r>
                    </a:p>
                  </a:txBody>
                  <a:tcPr marL="12700" marR="12700" marT="12700" marB="0" anchor="ctr"/>
                </a:tc>
                <a:extLst>
                  <a:ext uri="{0D108BD9-81ED-4DB2-BD59-A6C34878D82A}">
                    <a16:rowId xmlns:a16="http://schemas.microsoft.com/office/drawing/2014/main" val="10005"/>
                  </a:ext>
                </a:extLst>
              </a:tr>
              <a:tr h="281889">
                <a:tc>
                  <a:txBody>
                    <a:bodyPr/>
                    <a:lstStyle/>
                    <a:p>
                      <a:pPr algn="ctr" fontAlgn="b"/>
                      <a:r>
                        <a:rPr lang="is-IS" sz="2200" b="0" i="0" u="none" strike="noStrike" dirty="0">
                          <a:solidFill>
                            <a:srgbClr val="000000"/>
                          </a:solidFill>
                          <a:effectLst/>
                          <a:latin typeface="+mn-lt"/>
                        </a:rPr>
                        <a:t>3520</a:t>
                      </a:r>
                    </a:p>
                  </a:txBody>
                  <a:tcPr marL="12700" marR="12700" marT="12700" marB="0" anchor="ctr"/>
                </a:tc>
                <a:tc>
                  <a:txBody>
                    <a:bodyPr/>
                    <a:lstStyle/>
                    <a:p>
                      <a:pPr algn="ctr" fontAlgn="b"/>
                      <a:r>
                        <a:rPr lang="ru-RU" sz="2200" b="0" i="0" u="none" strike="noStrike" dirty="0">
                          <a:solidFill>
                            <a:srgbClr val="000000"/>
                          </a:solidFill>
                          <a:effectLst/>
                          <a:latin typeface="+mn-lt"/>
                        </a:rPr>
                        <a:t>1758</a:t>
                      </a:r>
                    </a:p>
                  </a:txBody>
                  <a:tcPr marL="12700" marR="12700" marT="12700" marB="0" anchor="ctr"/>
                </a:tc>
                <a:tc>
                  <a:txBody>
                    <a:bodyPr/>
                    <a:lstStyle/>
                    <a:p>
                      <a:pPr algn="ctr" fontAlgn="b"/>
                      <a:r>
                        <a:rPr lang="ru-RU" sz="2200" b="0" i="0" u="none" strike="noStrike" dirty="0">
                          <a:solidFill>
                            <a:srgbClr val="000000"/>
                          </a:solidFill>
                          <a:effectLst/>
                          <a:latin typeface="+mn-lt"/>
                        </a:rPr>
                        <a:t>1758</a:t>
                      </a:r>
                    </a:p>
                  </a:txBody>
                  <a:tcPr marL="12700" marR="12700" marT="12700" marB="0" anchor="ctr"/>
                </a:tc>
                <a:tc>
                  <a:txBody>
                    <a:bodyPr/>
                    <a:lstStyle/>
                    <a:p>
                      <a:pPr algn="ctr" fontAlgn="b"/>
                      <a:r>
                        <a:rPr lang="en-US" sz="2200" b="0" i="0" u="none" strike="noStrike" dirty="0">
                          <a:solidFill>
                            <a:srgbClr val="000000"/>
                          </a:solidFill>
                          <a:effectLst/>
                          <a:latin typeface="+mn-lt"/>
                        </a:rPr>
                        <a:t>1</a:t>
                      </a:r>
                    </a:p>
                  </a:txBody>
                  <a:tcPr marL="12700" marR="12700" marT="12700" marB="0" anchor="ctr"/>
                </a:tc>
                <a:tc>
                  <a:txBody>
                    <a:bodyPr/>
                    <a:lstStyle/>
                    <a:p>
                      <a:pPr algn="ctr" fontAlgn="b"/>
                      <a:r>
                        <a:rPr lang="is-IS" sz="2200" b="0" i="0" u="none" strike="noStrike">
                          <a:solidFill>
                            <a:srgbClr val="000000"/>
                          </a:solidFill>
                          <a:effectLst/>
                          <a:latin typeface="+mn-lt"/>
                        </a:rPr>
                        <a:t>134</a:t>
                      </a:r>
                    </a:p>
                  </a:txBody>
                  <a:tcPr marL="12700" marR="12700" marT="12700" marB="0" anchor="ctr"/>
                </a:tc>
                <a:tc>
                  <a:txBody>
                    <a:bodyPr/>
                    <a:lstStyle/>
                    <a:p>
                      <a:pPr algn="ctr" fontAlgn="b"/>
                      <a:r>
                        <a:rPr lang="cs-CZ" sz="2200" b="0" i="0" u="none" strike="noStrike">
                          <a:solidFill>
                            <a:srgbClr val="000000"/>
                          </a:solidFill>
                          <a:effectLst/>
                          <a:latin typeface="+mn-lt"/>
                        </a:rPr>
                        <a:t>3654</a:t>
                      </a:r>
                    </a:p>
                  </a:txBody>
                  <a:tcPr marL="12700" marR="12700" marT="12700" marB="0" anchor="ctr"/>
                </a:tc>
                <a:tc>
                  <a:txBody>
                    <a:bodyPr/>
                    <a:lstStyle/>
                    <a:p>
                      <a:pPr algn="l" fontAlgn="b"/>
                      <a:r>
                        <a:rPr lang="en-US" sz="2200" b="0" i="0" u="none" strike="noStrike" dirty="0">
                          <a:solidFill>
                            <a:srgbClr val="000000"/>
                          </a:solidFill>
                          <a:effectLst/>
                          <a:latin typeface="+mn-lt"/>
                        </a:rPr>
                        <a:t>FE exclusive-lock</a:t>
                      </a:r>
                    </a:p>
                  </a:txBody>
                  <a:tcPr marL="12700" marR="12700" marT="12700" marB="0" anchor="ctr"/>
                </a:tc>
                <a:extLst>
                  <a:ext uri="{0D108BD9-81ED-4DB2-BD59-A6C34878D82A}">
                    <a16:rowId xmlns:a16="http://schemas.microsoft.com/office/drawing/2014/main" val="10006"/>
                  </a:ext>
                </a:extLst>
              </a:tr>
              <a:tr h="281889">
                <a:tc>
                  <a:txBody>
                    <a:bodyPr/>
                    <a:lstStyle/>
                    <a:p>
                      <a:pPr algn="ctr" fontAlgn="b"/>
                      <a:r>
                        <a:rPr lang="uk-UA" sz="2200" b="0" i="0" u="none" strike="noStrike" dirty="0">
                          <a:solidFill>
                            <a:srgbClr val="000000"/>
                          </a:solidFill>
                          <a:effectLst/>
                          <a:latin typeface="+mn-lt"/>
                        </a:rPr>
                        <a:t>3519</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en-US" sz="2200" b="0" i="0" u="none" strike="noStrike">
                          <a:solidFill>
                            <a:srgbClr val="000000"/>
                          </a:solidFill>
                          <a:effectLst/>
                          <a:latin typeface="+mn-lt"/>
                        </a:rPr>
                        <a:t>1</a:t>
                      </a:r>
                    </a:p>
                  </a:txBody>
                  <a:tcPr marL="12700" marR="12700" marT="12700" marB="0" anchor="ctr"/>
                </a:tc>
                <a:tc>
                  <a:txBody>
                    <a:bodyPr/>
                    <a:lstStyle/>
                    <a:p>
                      <a:pPr algn="ctr" fontAlgn="b"/>
                      <a:r>
                        <a:rPr lang="fi-FI" sz="2200" b="0" i="0" u="none" strike="noStrike">
                          <a:solidFill>
                            <a:srgbClr val="000000"/>
                          </a:solidFill>
                          <a:effectLst/>
                          <a:latin typeface="+mn-lt"/>
                        </a:rPr>
                        <a:t>87</a:t>
                      </a:r>
                    </a:p>
                  </a:txBody>
                  <a:tcPr marL="12700" marR="12700" marT="12700" marB="0" anchor="ctr"/>
                </a:tc>
                <a:tc>
                  <a:txBody>
                    <a:bodyPr/>
                    <a:lstStyle/>
                    <a:p>
                      <a:pPr algn="ctr" fontAlgn="b"/>
                      <a:r>
                        <a:rPr lang="is-IS" sz="2200" b="0" i="0" u="none" strike="noStrike">
                          <a:solidFill>
                            <a:srgbClr val="000000"/>
                          </a:solidFill>
                          <a:effectLst/>
                          <a:latin typeface="+mn-lt"/>
                        </a:rPr>
                        <a:t>3606</a:t>
                      </a:r>
                    </a:p>
                  </a:txBody>
                  <a:tcPr marL="12700" marR="12700" marT="12700" marB="0" anchor="ctr"/>
                </a:tc>
                <a:tc>
                  <a:txBody>
                    <a:bodyPr/>
                    <a:lstStyle/>
                    <a:p>
                      <a:pPr algn="l" fontAlgn="b"/>
                      <a:r>
                        <a:rPr lang="en-US" sz="2200" b="0" i="0" u="none" strike="noStrike" dirty="0">
                          <a:solidFill>
                            <a:srgbClr val="000000"/>
                          </a:solidFill>
                          <a:effectLst/>
                          <a:latin typeface="+mn-lt"/>
                        </a:rPr>
                        <a:t>open query</a:t>
                      </a:r>
                    </a:p>
                  </a:txBody>
                  <a:tcPr marL="12700" marR="12700" marT="12700" marB="0" anchor="ctr"/>
                </a:tc>
                <a:extLst>
                  <a:ext uri="{0D108BD9-81ED-4DB2-BD59-A6C34878D82A}">
                    <a16:rowId xmlns:a16="http://schemas.microsoft.com/office/drawing/2014/main" val="10007"/>
                  </a:ext>
                </a:extLst>
              </a:tr>
              <a:tr h="281889">
                <a:tc>
                  <a:txBody>
                    <a:bodyPr/>
                    <a:lstStyle/>
                    <a:p>
                      <a:pPr algn="ctr" fontAlgn="b"/>
                      <a:r>
                        <a:rPr lang="uk-UA" sz="2200" b="0" i="0" u="none" strike="noStrike" dirty="0">
                          <a:solidFill>
                            <a:srgbClr val="000000"/>
                          </a:solidFill>
                          <a:effectLst/>
                          <a:latin typeface="+mn-lt"/>
                        </a:rPr>
                        <a:t>3519</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en-US" sz="2200" b="0" i="0" u="none" strike="noStrike">
                          <a:solidFill>
                            <a:srgbClr val="000000"/>
                          </a:solidFill>
                          <a:effectLst/>
                          <a:latin typeface="+mn-lt"/>
                        </a:rPr>
                        <a:t>1</a:t>
                      </a:r>
                    </a:p>
                  </a:txBody>
                  <a:tcPr marL="12700" marR="12700" marT="12700" marB="0" anchor="ctr"/>
                </a:tc>
                <a:tc>
                  <a:txBody>
                    <a:bodyPr/>
                    <a:lstStyle/>
                    <a:p>
                      <a:pPr algn="ctr" fontAlgn="b"/>
                      <a:r>
                        <a:rPr lang="en-US" sz="2200" b="0" i="0" u="none" strike="noStrike">
                          <a:solidFill>
                            <a:srgbClr val="000000"/>
                          </a:solidFill>
                          <a:effectLst/>
                          <a:latin typeface="+mn-lt"/>
                        </a:rPr>
                        <a:t>84</a:t>
                      </a:r>
                    </a:p>
                  </a:txBody>
                  <a:tcPr marL="12700" marR="12700" marT="12700" marB="0" anchor="ctr"/>
                </a:tc>
                <a:tc>
                  <a:txBody>
                    <a:bodyPr/>
                    <a:lstStyle/>
                    <a:p>
                      <a:pPr algn="ctr" fontAlgn="b"/>
                      <a:r>
                        <a:rPr lang="cs-CZ" sz="2200" b="0" i="0" u="none" strike="noStrike" dirty="0">
                          <a:solidFill>
                            <a:srgbClr val="000000"/>
                          </a:solidFill>
                          <a:effectLst/>
                          <a:latin typeface="+mn-lt"/>
                        </a:rPr>
                        <a:t>3603</a:t>
                      </a:r>
                    </a:p>
                  </a:txBody>
                  <a:tcPr marL="12700" marR="12700" marT="12700" marB="0" anchor="ctr"/>
                </a:tc>
                <a:tc>
                  <a:txBody>
                    <a:bodyPr/>
                    <a:lstStyle/>
                    <a:p>
                      <a:pPr algn="l" fontAlgn="b"/>
                      <a:r>
                        <a:rPr lang="en-US" sz="2200" b="0" i="0" u="none" strike="noStrike" dirty="0">
                          <a:solidFill>
                            <a:srgbClr val="000000"/>
                          </a:solidFill>
                          <a:effectLst/>
                          <a:latin typeface="+mn-lt"/>
                        </a:rPr>
                        <a:t>open query fields()</a:t>
                      </a:r>
                    </a:p>
                  </a:txBody>
                  <a:tcPr marL="12700" marR="12700" marT="12700" marB="0" anchor="ctr"/>
                </a:tc>
                <a:extLst>
                  <a:ext uri="{0D108BD9-81ED-4DB2-BD59-A6C34878D82A}">
                    <a16:rowId xmlns:a16="http://schemas.microsoft.com/office/drawing/2014/main" val="10008"/>
                  </a:ext>
                </a:extLst>
              </a:tr>
              <a:tr h="281889">
                <a:tc>
                  <a:txBody>
                    <a:bodyPr/>
                    <a:lstStyle/>
                    <a:p>
                      <a:pPr algn="ctr" fontAlgn="b"/>
                      <a:r>
                        <a:rPr lang="en-US" sz="2200" b="0" i="0" u="none" strike="noStrike" dirty="0">
                          <a:solidFill>
                            <a:srgbClr val="000000"/>
                          </a:solidFill>
                          <a:effectLst/>
                          <a:latin typeface="+mn-lt"/>
                        </a:rPr>
                        <a:t>7</a:t>
                      </a:r>
                    </a:p>
                  </a:txBody>
                  <a:tcPr marL="12700" marR="12700" marT="12700" marB="0" anchor="ctr"/>
                </a:tc>
                <a:tc>
                  <a:txBody>
                    <a:bodyPr/>
                    <a:lstStyle/>
                    <a:p>
                      <a:pPr algn="ctr" fontAlgn="b"/>
                      <a:r>
                        <a:rPr lang="is-IS" sz="2200" b="0" i="0" u="none" strike="noStrike">
                          <a:solidFill>
                            <a:srgbClr val="000000"/>
                          </a:solidFill>
                          <a:effectLst/>
                          <a:latin typeface="+mn-lt"/>
                        </a:rPr>
                        <a:t>2</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fi-FI" sz="2200" b="0" i="0" u="none" strike="noStrike">
                          <a:solidFill>
                            <a:srgbClr val="000000"/>
                          </a:solidFill>
                          <a:effectLst/>
                          <a:latin typeface="+mn-lt"/>
                        </a:rPr>
                        <a:t>879</a:t>
                      </a:r>
                    </a:p>
                  </a:txBody>
                  <a:tcPr marL="12700" marR="12700" marT="12700" marB="0" anchor="ctr"/>
                </a:tc>
                <a:tc>
                  <a:txBody>
                    <a:bodyPr/>
                    <a:lstStyle/>
                    <a:p>
                      <a:pPr algn="ctr" fontAlgn="b"/>
                      <a:r>
                        <a:rPr lang="is-IS" sz="2200" b="0" i="0" u="none" strike="noStrike">
                          <a:solidFill>
                            <a:srgbClr val="000000"/>
                          </a:solidFill>
                          <a:effectLst/>
                          <a:latin typeface="+mn-lt"/>
                        </a:rPr>
                        <a:t>29</a:t>
                      </a:r>
                    </a:p>
                  </a:txBody>
                  <a:tcPr marL="12700" marR="12700" marT="12700" marB="0" anchor="ctr"/>
                </a:tc>
                <a:tc>
                  <a:txBody>
                    <a:bodyPr/>
                    <a:lstStyle/>
                    <a:p>
                      <a:pPr algn="ctr" fontAlgn="b"/>
                      <a:r>
                        <a:rPr lang="cs-CZ" sz="2200" b="0" i="0" u="none" strike="noStrike">
                          <a:solidFill>
                            <a:srgbClr val="000000"/>
                          </a:solidFill>
                          <a:effectLst/>
                          <a:latin typeface="+mn-lt"/>
                        </a:rPr>
                        <a:t>36</a:t>
                      </a:r>
                    </a:p>
                  </a:txBody>
                  <a:tcPr marL="12700" marR="12700" marT="12700" marB="0" anchor="ctr"/>
                </a:tc>
                <a:tc>
                  <a:txBody>
                    <a:bodyPr/>
                    <a:lstStyle/>
                    <a:p>
                      <a:pPr algn="l" fontAlgn="b"/>
                      <a:r>
                        <a:rPr lang="en-US" sz="2200" b="0" i="0" u="none" strike="noStrike" dirty="0">
                          <a:solidFill>
                            <a:srgbClr val="000000"/>
                          </a:solidFill>
                          <a:effectLst/>
                          <a:latin typeface="+mn-lt"/>
                        </a:rPr>
                        <a:t>open query fields() cache 50</a:t>
                      </a:r>
                    </a:p>
                  </a:txBody>
                  <a:tcPr marL="12700" marR="12700" marT="12700" marB="0" anchor="ctr"/>
                </a:tc>
                <a:extLst>
                  <a:ext uri="{0D108BD9-81ED-4DB2-BD59-A6C34878D82A}">
                    <a16:rowId xmlns:a16="http://schemas.microsoft.com/office/drawing/2014/main" val="10009"/>
                  </a:ext>
                </a:extLst>
              </a:tr>
              <a:tr h="281889">
                <a:tc>
                  <a:txBody>
                    <a:bodyPr/>
                    <a:lstStyle/>
                    <a:p>
                      <a:pPr algn="ctr" fontAlgn="b"/>
                      <a:r>
                        <a:rPr lang="en-US" sz="2200" b="0" i="0" u="none" strike="noStrike" dirty="0">
                          <a:solidFill>
                            <a:srgbClr val="000000"/>
                          </a:solidFill>
                          <a:effectLst/>
                          <a:latin typeface="+mn-lt"/>
                        </a:rPr>
                        <a:t>7</a:t>
                      </a:r>
                    </a:p>
                  </a:txBody>
                  <a:tcPr marL="12700" marR="12700" marT="12700" marB="0" anchor="ctr"/>
                </a:tc>
                <a:tc>
                  <a:txBody>
                    <a:bodyPr/>
                    <a:lstStyle/>
                    <a:p>
                      <a:pPr algn="ctr" fontAlgn="b"/>
                      <a:r>
                        <a:rPr lang="is-IS" sz="2200" b="0" i="0" u="none" strike="noStrike">
                          <a:solidFill>
                            <a:srgbClr val="000000"/>
                          </a:solidFill>
                          <a:effectLst/>
                          <a:latin typeface="+mn-lt"/>
                        </a:rPr>
                        <a:t>2</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fi-FI" sz="2200" b="0" i="0" u="none" strike="noStrike">
                          <a:solidFill>
                            <a:srgbClr val="000000"/>
                          </a:solidFill>
                          <a:effectLst/>
                          <a:latin typeface="+mn-lt"/>
                        </a:rPr>
                        <a:t>879</a:t>
                      </a:r>
                    </a:p>
                  </a:txBody>
                  <a:tcPr marL="12700" marR="12700" marT="12700" marB="0" anchor="ctr"/>
                </a:tc>
                <a:tc>
                  <a:txBody>
                    <a:bodyPr/>
                    <a:lstStyle/>
                    <a:p>
                      <a:pPr algn="ctr" fontAlgn="b"/>
                      <a:r>
                        <a:rPr lang="en-US" sz="2200" b="0" i="0" u="none" strike="noStrike">
                          <a:solidFill>
                            <a:srgbClr val="000000"/>
                          </a:solidFill>
                          <a:effectLst/>
                          <a:latin typeface="+mn-lt"/>
                        </a:rPr>
                        <a:t>30</a:t>
                      </a:r>
                    </a:p>
                  </a:txBody>
                  <a:tcPr marL="12700" marR="12700" marT="12700" marB="0" anchor="ctr"/>
                </a:tc>
                <a:tc>
                  <a:txBody>
                    <a:bodyPr/>
                    <a:lstStyle/>
                    <a:p>
                      <a:pPr algn="ctr" fontAlgn="b"/>
                      <a:r>
                        <a:rPr lang="is-IS" sz="2200" b="0" i="0" u="none" strike="noStrike">
                          <a:solidFill>
                            <a:srgbClr val="000000"/>
                          </a:solidFill>
                          <a:effectLst/>
                          <a:latin typeface="+mn-lt"/>
                        </a:rPr>
                        <a:t>37</a:t>
                      </a:r>
                    </a:p>
                  </a:txBody>
                  <a:tcPr marL="12700" marR="12700" marT="12700" marB="0" anchor="ctr"/>
                </a:tc>
                <a:tc>
                  <a:txBody>
                    <a:bodyPr/>
                    <a:lstStyle/>
                    <a:p>
                      <a:pPr algn="l" fontAlgn="b"/>
                      <a:r>
                        <a:rPr lang="en-US" sz="2200" b="0" i="0" u="none" strike="noStrike" dirty="0">
                          <a:solidFill>
                            <a:srgbClr val="000000"/>
                          </a:solidFill>
                          <a:effectLst/>
                          <a:latin typeface="+mn-lt"/>
                        </a:rPr>
                        <a:t>open query fields() cache 5000</a:t>
                      </a:r>
                    </a:p>
                  </a:txBody>
                  <a:tcPr marL="12700" marR="12700" marT="12700" marB="0" anchor="ctr"/>
                </a:tc>
                <a:extLst>
                  <a:ext uri="{0D108BD9-81ED-4DB2-BD59-A6C34878D82A}">
                    <a16:rowId xmlns:a16="http://schemas.microsoft.com/office/drawing/2014/main" val="10010"/>
                  </a:ext>
                </a:extLst>
              </a:tr>
              <a:tr h="281889">
                <a:tc>
                  <a:txBody>
                    <a:bodyPr/>
                    <a:lstStyle/>
                    <a:p>
                      <a:pPr algn="ctr" fontAlgn="b"/>
                      <a:r>
                        <a:rPr lang="is-IS" sz="2200" b="0" i="0" u="none" strike="noStrike" dirty="0">
                          <a:solidFill>
                            <a:srgbClr val="000000"/>
                          </a:solidFill>
                          <a:effectLst/>
                          <a:latin typeface="+mn-lt"/>
                        </a:rPr>
                        <a:t>20</a:t>
                      </a:r>
                    </a:p>
                  </a:txBody>
                  <a:tcPr marL="12700" marR="12700" marT="12700" marB="0" anchor="ctr"/>
                </a:tc>
                <a:tc>
                  <a:txBody>
                    <a:bodyPr/>
                    <a:lstStyle/>
                    <a:p>
                      <a:pPr algn="ctr" fontAlgn="b"/>
                      <a:r>
                        <a:rPr lang="en-US" sz="2200" b="0" i="0" u="none" strike="noStrike">
                          <a:solidFill>
                            <a:srgbClr val="000000"/>
                          </a:solidFill>
                          <a:effectLst/>
                          <a:latin typeface="+mn-lt"/>
                        </a:rPr>
                        <a:t>8</a:t>
                      </a:r>
                    </a:p>
                  </a:txBody>
                  <a:tcPr marL="12700" marR="12700" marT="12700" marB="0" anchor="ctr"/>
                </a:tc>
                <a:tc>
                  <a:txBody>
                    <a:bodyPr/>
                    <a:lstStyle/>
                    <a:p>
                      <a:pPr algn="ctr" fontAlgn="b"/>
                      <a:r>
                        <a:rPr lang="ru-RU" sz="2200" b="0" i="0" u="none" strike="noStrike">
                          <a:solidFill>
                            <a:srgbClr val="000000"/>
                          </a:solidFill>
                          <a:effectLst/>
                          <a:latin typeface="+mn-lt"/>
                        </a:rPr>
                        <a:t>1758</a:t>
                      </a:r>
                    </a:p>
                  </a:txBody>
                  <a:tcPr marL="12700" marR="12700" marT="12700" marB="0" anchor="ctr"/>
                </a:tc>
                <a:tc>
                  <a:txBody>
                    <a:bodyPr/>
                    <a:lstStyle/>
                    <a:p>
                      <a:pPr algn="ctr" fontAlgn="b"/>
                      <a:r>
                        <a:rPr lang="is-IS" sz="2200" b="0" i="0" u="none" strike="noStrike" dirty="0">
                          <a:solidFill>
                            <a:srgbClr val="000000"/>
                          </a:solidFill>
                          <a:effectLst/>
                          <a:latin typeface="+mn-lt"/>
                        </a:rPr>
                        <a:t>220</a:t>
                      </a:r>
                    </a:p>
                  </a:txBody>
                  <a:tcPr marL="12700" marR="12700" marT="12700" marB="0" anchor="ctr"/>
                </a:tc>
                <a:tc>
                  <a:txBody>
                    <a:bodyPr/>
                    <a:lstStyle/>
                    <a:p>
                      <a:pPr algn="ctr" fontAlgn="b"/>
                      <a:r>
                        <a:rPr lang="is-IS" sz="2200" b="0" i="0" u="none" strike="noStrike">
                          <a:solidFill>
                            <a:srgbClr val="000000"/>
                          </a:solidFill>
                          <a:effectLst/>
                          <a:latin typeface="+mn-lt"/>
                        </a:rPr>
                        <a:t>113</a:t>
                      </a:r>
                    </a:p>
                  </a:txBody>
                  <a:tcPr marL="12700" marR="12700" marT="12700" marB="0" anchor="ctr"/>
                </a:tc>
                <a:tc>
                  <a:txBody>
                    <a:bodyPr/>
                    <a:lstStyle/>
                    <a:p>
                      <a:pPr algn="ctr" fontAlgn="b"/>
                      <a:r>
                        <a:rPr lang="is-IS" sz="2200" b="0" i="0" u="none" strike="noStrike">
                          <a:solidFill>
                            <a:srgbClr val="000000"/>
                          </a:solidFill>
                          <a:effectLst/>
                          <a:latin typeface="+mn-lt"/>
                        </a:rPr>
                        <a:t>133</a:t>
                      </a:r>
                    </a:p>
                  </a:txBody>
                  <a:tcPr marL="12700" marR="12700" marT="12700" marB="0" anchor="ctr"/>
                </a:tc>
                <a:tc>
                  <a:txBody>
                    <a:bodyPr/>
                    <a:lstStyle/>
                    <a:p>
                      <a:pPr algn="l" fontAlgn="b"/>
                      <a:r>
                        <a:rPr lang="en-US" sz="2200" b="0" i="0" u="none" strike="noStrike" dirty="0">
                          <a:solidFill>
                            <a:srgbClr val="000000"/>
                          </a:solidFill>
                          <a:effectLst/>
                          <a:latin typeface="+mn-lt"/>
                        </a:rPr>
                        <a:t>sql89 select *</a:t>
                      </a:r>
                    </a:p>
                  </a:txBody>
                  <a:tcPr marL="12700" marR="12700" marT="12700" marB="0" anchor="ctr"/>
                </a:tc>
                <a:extLst>
                  <a:ext uri="{0D108BD9-81ED-4DB2-BD59-A6C34878D82A}">
                    <a16:rowId xmlns:a16="http://schemas.microsoft.com/office/drawing/2014/main" val="10011"/>
                  </a:ext>
                </a:extLst>
              </a:tr>
              <a:tr h="281889">
                <a:tc>
                  <a:txBody>
                    <a:bodyPr/>
                    <a:lstStyle/>
                    <a:p>
                      <a:pPr algn="ctr" fontAlgn="b"/>
                      <a:r>
                        <a:rPr lang="en-US" sz="2200" b="0" i="0" u="none" strike="noStrike" dirty="0">
                          <a:solidFill>
                            <a:srgbClr val="000000"/>
                          </a:solidFill>
                          <a:effectLst/>
                          <a:latin typeface="+mn-lt"/>
                        </a:rPr>
                        <a:t>8</a:t>
                      </a:r>
                    </a:p>
                  </a:txBody>
                  <a:tcPr marL="12700" marR="12700" marT="12700" marB="0" anchor="ctr"/>
                </a:tc>
                <a:tc>
                  <a:txBody>
                    <a:bodyPr/>
                    <a:lstStyle/>
                    <a:p>
                      <a:pPr algn="ctr" fontAlgn="b"/>
                      <a:r>
                        <a:rPr lang="is-IS" sz="2200" b="0" i="0" u="none" strike="noStrike" dirty="0">
                          <a:solidFill>
                            <a:srgbClr val="000000"/>
                          </a:solidFill>
                          <a:effectLst/>
                          <a:latin typeface="+mn-lt"/>
                        </a:rPr>
                        <a:t>2</a:t>
                      </a:r>
                    </a:p>
                  </a:txBody>
                  <a:tcPr marL="12700" marR="12700" marT="12700" marB="0" anchor="ctr"/>
                </a:tc>
                <a:tc>
                  <a:txBody>
                    <a:bodyPr/>
                    <a:lstStyle/>
                    <a:p>
                      <a:pPr algn="ctr" fontAlgn="b"/>
                      <a:r>
                        <a:rPr lang="ru-RU" sz="2200" b="0" i="0" u="none" strike="noStrike" dirty="0">
                          <a:solidFill>
                            <a:srgbClr val="000000"/>
                          </a:solidFill>
                          <a:effectLst/>
                          <a:latin typeface="+mn-lt"/>
                        </a:rPr>
                        <a:t>1758</a:t>
                      </a:r>
                    </a:p>
                  </a:txBody>
                  <a:tcPr marL="12700" marR="12700" marT="12700" marB="0" anchor="ctr"/>
                </a:tc>
                <a:tc>
                  <a:txBody>
                    <a:bodyPr/>
                    <a:lstStyle/>
                    <a:p>
                      <a:pPr algn="ctr" fontAlgn="b"/>
                      <a:r>
                        <a:rPr lang="fi-FI" sz="2200" b="0" i="0" u="none" strike="noStrike" dirty="0">
                          <a:solidFill>
                            <a:srgbClr val="000000"/>
                          </a:solidFill>
                          <a:effectLst/>
                          <a:latin typeface="+mn-lt"/>
                        </a:rPr>
                        <a:t>879</a:t>
                      </a:r>
                    </a:p>
                  </a:txBody>
                  <a:tcPr marL="12700" marR="12700" marT="12700" marB="0" anchor="ctr"/>
                </a:tc>
                <a:tc>
                  <a:txBody>
                    <a:bodyPr/>
                    <a:lstStyle/>
                    <a:p>
                      <a:pPr algn="ctr" fontAlgn="b"/>
                      <a:r>
                        <a:rPr lang="is-IS" sz="2200" b="0" i="0" u="none" strike="noStrike" dirty="0">
                          <a:solidFill>
                            <a:srgbClr val="000000"/>
                          </a:solidFill>
                          <a:effectLst/>
                          <a:latin typeface="+mn-lt"/>
                        </a:rPr>
                        <a:t>37</a:t>
                      </a:r>
                    </a:p>
                  </a:txBody>
                  <a:tcPr marL="12700" marR="12700" marT="12700" marB="0" anchor="ctr"/>
                </a:tc>
                <a:tc>
                  <a:txBody>
                    <a:bodyPr/>
                    <a:lstStyle/>
                    <a:p>
                      <a:pPr algn="ctr" fontAlgn="b"/>
                      <a:r>
                        <a:rPr lang="en-US" sz="2200" b="0" i="0" u="none" strike="noStrike" dirty="0">
                          <a:solidFill>
                            <a:srgbClr val="000000"/>
                          </a:solidFill>
                          <a:effectLst/>
                          <a:latin typeface="+mn-lt"/>
                        </a:rPr>
                        <a:t>45</a:t>
                      </a:r>
                    </a:p>
                  </a:txBody>
                  <a:tcPr marL="12700" marR="12700" marT="12700" marB="0" anchor="ctr"/>
                </a:tc>
                <a:tc>
                  <a:txBody>
                    <a:bodyPr/>
                    <a:lstStyle/>
                    <a:p>
                      <a:pPr algn="l" fontAlgn="b"/>
                      <a:r>
                        <a:rPr lang="en-US" sz="2200" b="0" i="0" u="none" strike="noStrike" dirty="0">
                          <a:solidFill>
                            <a:srgbClr val="000000"/>
                          </a:solidFill>
                          <a:effectLst/>
                          <a:latin typeface="+mn-lt"/>
                        </a:rPr>
                        <a:t>sql89 select _field-name</a:t>
                      </a:r>
                    </a:p>
                  </a:txBody>
                  <a:tcPr marL="12700" marR="12700" marT="12700" marB="0" anchor="ctr"/>
                </a:tc>
                <a:extLst>
                  <a:ext uri="{0D108BD9-81ED-4DB2-BD59-A6C34878D82A}">
                    <a16:rowId xmlns:a16="http://schemas.microsoft.com/office/drawing/2014/main" val="10012"/>
                  </a:ext>
                </a:extLst>
              </a:tr>
            </a:tbl>
          </a:graphicData>
        </a:graphic>
      </p:graphicFrame>
      <p:sp>
        <p:nvSpPr>
          <p:cNvPr id="3" name="TextBox 2"/>
          <p:cNvSpPr txBox="1"/>
          <p:nvPr/>
        </p:nvSpPr>
        <p:spPr>
          <a:xfrm>
            <a:off x="6781800" y="6324600"/>
            <a:ext cx="3048000" cy="338554"/>
          </a:xfrm>
          <a:prstGeom prst="rect">
            <a:avLst/>
          </a:prstGeom>
          <a:noFill/>
        </p:spPr>
        <p:txBody>
          <a:bodyPr wrap="square" rtlCol="0">
            <a:spAutoFit/>
          </a:bodyPr>
          <a:lstStyle/>
          <a:p>
            <a:pPr algn="r"/>
            <a:r>
              <a:rPr lang="en-US" sz="1600" dirty="0"/>
              <a:t>No, I am not endorsing SQL89</a:t>
            </a:r>
          </a:p>
        </p:txBody>
      </p:sp>
    </p:spTree>
    <p:extLst>
      <p:ext uri="{BB962C8B-B14F-4D97-AF65-F5344CB8AC3E}">
        <p14:creationId xmlns:p14="http://schemas.microsoft.com/office/powerpoint/2010/main" val="1638863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Nesting and Joins (pre OE12, no SSJ)</a:t>
            </a:r>
          </a:p>
        </p:txBody>
      </p:sp>
      <p:graphicFrame>
        <p:nvGraphicFramePr>
          <p:cNvPr id="4" name="Content Placeholder 3"/>
          <p:cNvGraphicFramePr>
            <a:graphicFrameLocks noGrp="1"/>
          </p:cNvGraphicFramePr>
          <p:nvPr>
            <p:ph idx="1"/>
          </p:nvPr>
        </p:nvGraphicFramePr>
        <p:xfrm>
          <a:off x="237281" y="4876800"/>
          <a:ext cx="9744919" cy="1587500"/>
        </p:xfrm>
        <a:graphic>
          <a:graphicData uri="http://schemas.openxmlformats.org/drawingml/2006/table">
            <a:tbl>
              <a:tblPr firstRow="1" bandRow="1">
                <a:tableStyleId>{5C22544A-7EE6-4342-B048-85BDC9FD1C3A}</a:tableStyleId>
              </a:tblPr>
              <a:tblGrid>
                <a:gridCol w="1210519">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3429000">
                  <a:extLst>
                    <a:ext uri="{9D8B030D-6E8A-4147-A177-3AD203B41FA5}">
                      <a16:colId xmlns:a16="http://schemas.microsoft.com/office/drawing/2014/main" val="20006"/>
                    </a:ext>
                  </a:extLst>
                </a:gridCol>
              </a:tblGrid>
              <a:tr h="281889">
                <a:tc>
                  <a:txBody>
                    <a:bodyPr/>
                    <a:lstStyle/>
                    <a:p>
                      <a:pPr algn="l" fontAlgn="b">
                        <a:lnSpc>
                          <a:spcPct val="100000"/>
                        </a:lnSpc>
                        <a:spcAft>
                          <a:spcPts val="600"/>
                        </a:spcAft>
                      </a:pPr>
                      <a:r>
                        <a:rPr lang="en-US" sz="2000" b="1" i="0" u="none" strike="noStrike" dirty="0" err="1">
                          <a:solidFill>
                            <a:schemeClr val="bg1"/>
                          </a:solidFill>
                          <a:effectLst/>
                          <a:latin typeface="Menlo" charset="0"/>
                        </a:rPr>
                        <a:t>totMsgs</a:t>
                      </a:r>
                      <a:endParaRPr lang="en-US" sz="2000" b="1" i="0" u="none" strike="noStrike" dirty="0">
                        <a:solidFill>
                          <a:schemeClr val="bg1"/>
                        </a:solidFill>
                        <a:effectLst/>
                        <a:latin typeface="Menlo" charset="0"/>
                      </a:endParaRPr>
                    </a:p>
                  </a:txBody>
                  <a:tcPr marL="12700" marR="12700" marT="12700" marB="0" anchor="b"/>
                </a:tc>
                <a:tc>
                  <a:txBody>
                    <a:bodyPr/>
                    <a:lstStyle/>
                    <a:p>
                      <a:pPr algn="l" fontAlgn="b">
                        <a:lnSpc>
                          <a:spcPct val="100000"/>
                        </a:lnSpc>
                        <a:spcAft>
                          <a:spcPts val="600"/>
                        </a:spcAft>
                      </a:pPr>
                      <a:r>
                        <a:rPr lang="en-US" sz="2000" b="1" i="0" u="none" strike="noStrike" dirty="0" err="1">
                          <a:solidFill>
                            <a:schemeClr val="bg1"/>
                          </a:solidFill>
                          <a:effectLst/>
                          <a:latin typeface="Calibri" charset="0"/>
                        </a:rPr>
                        <a:t>qryRecv</a:t>
                      </a:r>
                      <a:endParaRPr lang="en-US" sz="2000" b="1" i="0" u="none" strike="noStrike" dirty="0">
                        <a:solidFill>
                          <a:schemeClr val="bg1"/>
                        </a:solidFill>
                        <a:effectLst/>
                        <a:latin typeface="Calibri" charset="0"/>
                      </a:endParaRPr>
                    </a:p>
                  </a:txBody>
                  <a:tcPr marL="12700" marR="12700" marT="12700" marB="0" anchor="b"/>
                </a:tc>
                <a:tc>
                  <a:txBody>
                    <a:bodyPr/>
                    <a:lstStyle/>
                    <a:p>
                      <a:pPr algn="l" fontAlgn="b">
                        <a:lnSpc>
                          <a:spcPct val="100000"/>
                        </a:lnSpc>
                        <a:spcAft>
                          <a:spcPts val="600"/>
                        </a:spcAft>
                      </a:pPr>
                      <a:r>
                        <a:rPr lang="en-US" sz="2000" b="1" i="0" u="none" strike="noStrike" dirty="0" err="1">
                          <a:solidFill>
                            <a:schemeClr val="bg1"/>
                          </a:solidFill>
                          <a:effectLst/>
                          <a:latin typeface="Calibri" charset="0"/>
                        </a:rPr>
                        <a:t>recSent</a:t>
                      </a:r>
                      <a:endParaRPr lang="en-US" sz="2000" b="1" i="0" u="none" strike="noStrike" dirty="0">
                        <a:solidFill>
                          <a:schemeClr val="bg1"/>
                        </a:solidFill>
                        <a:effectLst/>
                        <a:latin typeface="Calibri" charset="0"/>
                      </a:endParaRPr>
                    </a:p>
                  </a:txBody>
                  <a:tcPr marL="12700" marR="12700" marT="12700" marB="0" anchor="b"/>
                </a:tc>
                <a:tc>
                  <a:txBody>
                    <a:bodyPr/>
                    <a:lstStyle/>
                    <a:p>
                      <a:pPr algn="l" fontAlgn="b">
                        <a:lnSpc>
                          <a:spcPct val="100000"/>
                        </a:lnSpc>
                        <a:spcAft>
                          <a:spcPts val="600"/>
                        </a:spcAft>
                      </a:pPr>
                      <a:r>
                        <a:rPr lang="en-US" sz="2000" b="1" i="0" u="none" strike="noStrike" dirty="0">
                          <a:solidFill>
                            <a:schemeClr val="bg1"/>
                          </a:solidFill>
                          <a:effectLst/>
                          <a:latin typeface="Calibri" charset="0"/>
                        </a:rPr>
                        <a:t>recs/</a:t>
                      </a:r>
                      <a:r>
                        <a:rPr lang="en-US" sz="2000" b="1" i="0" u="none" strike="noStrike" dirty="0" err="1">
                          <a:solidFill>
                            <a:schemeClr val="bg1"/>
                          </a:solidFill>
                          <a:effectLst/>
                          <a:latin typeface="Calibri" charset="0"/>
                        </a:rPr>
                        <a:t>qry</a:t>
                      </a:r>
                      <a:endParaRPr lang="en-US" sz="2000" b="1" i="0" u="none" strike="noStrike" dirty="0">
                        <a:solidFill>
                          <a:schemeClr val="bg1"/>
                        </a:solidFill>
                        <a:effectLst/>
                        <a:latin typeface="Calibri" charset="0"/>
                      </a:endParaRPr>
                    </a:p>
                  </a:txBody>
                  <a:tcPr marL="12700" marR="12700" marT="12700" marB="0" anchor="b"/>
                </a:tc>
                <a:tc>
                  <a:txBody>
                    <a:bodyPr/>
                    <a:lstStyle/>
                    <a:p>
                      <a:pPr algn="l" fontAlgn="b">
                        <a:lnSpc>
                          <a:spcPct val="100000"/>
                        </a:lnSpc>
                        <a:spcAft>
                          <a:spcPts val="600"/>
                        </a:spcAft>
                      </a:pPr>
                      <a:r>
                        <a:rPr lang="en-US" sz="2000" b="1" i="0" u="none" strike="noStrike" dirty="0" err="1">
                          <a:solidFill>
                            <a:schemeClr val="bg1"/>
                          </a:solidFill>
                          <a:effectLst/>
                          <a:latin typeface="Calibri" charset="0"/>
                        </a:rPr>
                        <a:t>shm</a:t>
                      </a:r>
                      <a:r>
                        <a:rPr lang="en-US" sz="2000" b="1" i="0" u="none" strike="noStrike" dirty="0">
                          <a:solidFill>
                            <a:schemeClr val="bg1"/>
                          </a:solidFill>
                          <a:effectLst/>
                          <a:latin typeface="Calibri" charset="0"/>
                        </a:rPr>
                        <a:t> time</a:t>
                      </a:r>
                    </a:p>
                  </a:txBody>
                  <a:tcPr marL="12700" marR="12700" marT="12700" marB="0" anchor="b"/>
                </a:tc>
                <a:tc>
                  <a:txBody>
                    <a:bodyPr/>
                    <a:lstStyle/>
                    <a:p>
                      <a:pPr algn="l" fontAlgn="b">
                        <a:lnSpc>
                          <a:spcPct val="100000"/>
                        </a:lnSpc>
                        <a:spcAft>
                          <a:spcPts val="600"/>
                        </a:spcAft>
                      </a:pPr>
                      <a:r>
                        <a:rPr lang="en-US" sz="2000" b="1" i="0" u="none" strike="noStrike" dirty="0">
                          <a:solidFill>
                            <a:schemeClr val="bg1"/>
                          </a:solidFill>
                          <a:effectLst/>
                          <a:latin typeface="Calibri" charset="0"/>
                        </a:rPr>
                        <a:t>net time</a:t>
                      </a:r>
                    </a:p>
                  </a:txBody>
                  <a:tcPr marL="12700" marR="12700" marT="12700" marB="0" anchor="b"/>
                </a:tc>
                <a:tc>
                  <a:txBody>
                    <a:bodyPr/>
                    <a:lstStyle/>
                    <a:p>
                      <a:pPr algn="l" fontAlgn="b">
                        <a:lnSpc>
                          <a:spcPct val="100000"/>
                        </a:lnSpc>
                        <a:spcAft>
                          <a:spcPts val="600"/>
                        </a:spcAft>
                      </a:pPr>
                      <a:r>
                        <a:rPr lang="en-US" sz="2000" b="1" i="0" u="none" strike="noStrike" dirty="0">
                          <a:solidFill>
                            <a:schemeClr val="bg1"/>
                          </a:solidFill>
                          <a:effectLst/>
                          <a:latin typeface="Calibri" charset="0"/>
                        </a:rPr>
                        <a:t>Description...</a:t>
                      </a:r>
                    </a:p>
                  </a:txBody>
                  <a:tcPr marL="12700" marR="12700" marT="12700" marB="0" anchor="b"/>
                </a:tc>
                <a:extLst>
                  <a:ext uri="{0D108BD9-81ED-4DB2-BD59-A6C34878D82A}">
                    <a16:rowId xmlns:a16="http://schemas.microsoft.com/office/drawing/2014/main" val="10000"/>
                  </a:ext>
                </a:extLst>
              </a:tr>
              <a:tr h="281889">
                <a:tc>
                  <a:txBody>
                    <a:bodyPr/>
                    <a:lstStyle/>
                    <a:p>
                      <a:pPr algn="ctr" fontAlgn="b"/>
                      <a:r>
                        <a:rPr lang="fi-FI" sz="2000" b="0" i="0" u="none" strike="noStrike" dirty="0">
                          <a:solidFill>
                            <a:srgbClr val="000000"/>
                          </a:solidFill>
                          <a:effectLst/>
                          <a:latin typeface="+mn-lt"/>
                        </a:rPr>
                        <a:t>587</a:t>
                      </a:r>
                    </a:p>
                  </a:txBody>
                  <a:tcPr marL="12700" marR="12700" marT="12700" marB="0" anchor="ctr"/>
                </a:tc>
                <a:tc>
                  <a:txBody>
                    <a:bodyPr/>
                    <a:lstStyle/>
                    <a:p>
                      <a:pPr algn="ctr" fontAlgn="b"/>
                      <a:r>
                        <a:rPr lang="is-IS" sz="2000" b="0" i="0" u="none" strike="noStrike">
                          <a:solidFill>
                            <a:srgbClr val="000000"/>
                          </a:solidFill>
                          <a:effectLst/>
                          <a:latin typeface="+mn-lt"/>
                        </a:rPr>
                        <a:t>195</a:t>
                      </a:r>
                    </a:p>
                  </a:txBody>
                  <a:tcPr marL="12700" marR="12700" marT="12700" marB="0" anchor="ctr"/>
                </a:tc>
                <a:tc>
                  <a:txBody>
                    <a:bodyPr/>
                    <a:lstStyle/>
                    <a:p>
                      <a:pPr algn="ctr" fontAlgn="b"/>
                      <a:r>
                        <a:rPr lang="is-IS" sz="2000" b="0" i="0" u="none" strike="noStrike" dirty="0">
                          <a:solidFill>
                            <a:srgbClr val="000000"/>
                          </a:solidFill>
                          <a:effectLst/>
                          <a:latin typeface="+mn-lt"/>
                        </a:rPr>
                        <a:t>1950</a:t>
                      </a:r>
                    </a:p>
                  </a:txBody>
                  <a:tcPr marL="12700" marR="12700" marT="12700" marB="0" anchor="ctr"/>
                </a:tc>
                <a:tc>
                  <a:txBody>
                    <a:bodyPr/>
                    <a:lstStyle/>
                    <a:p>
                      <a:pPr algn="ctr" fontAlgn="b"/>
                      <a:r>
                        <a:rPr lang="en-US" sz="2000" b="0" i="0" u="none" strike="noStrike" dirty="0">
                          <a:solidFill>
                            <a:srgbClr val="000000"/>
                          </a:solidFill>
                          <a:effectLst/>
                          <a:latin typeface="+mn-lt"/>
                        </a:rPr>
                        <a:t>10</a:t>
                      </a:r>
                    </a:p>
                  </a:txBody>
                  <a:tcPr marL="12700" marR="12700" marT="12700" marB="0" anchor="ctr"/>
                </a:tc>
                <a:tc>
                  <a:txBody>
                    <a:bodyPr/>
                    <a:lstStyle/>
                    <a:p>
                      <a:pPr algn="ctr" fontAlgn="b"/>
                      <a:r>
                        <a:rPr lang="en-US" sz="2000" b="0" i="0" u="none" strike="noStrike">
                          <a:solidFill>
                            <a:srgbClr val="000000"/>
                          </a:solidFill>
                          <a:effectLst/>
                          <a:latin typeface="+mn-lt"/>
                        </a:rPr>
                        <a:t>33</a:t>
                      </a:r>
                    </a:p>
                  </a:txBody>
                  <a:tcPr marL="12700" marR="12700" marT="12700" marB="0" anchor="ctr"/>
                </a:tc>
                <a:tc>
                  <a:txBody>
                    <a:bodyPr/>
                    <a:lstStyle/>
                    <a:p>
                      <a:pPr algn="ctr" fontAlgn="b"/>
                      <a:r>
                        <a:rPr lang="is-IS" sz="2000" b="0" i="0" u="none" strike="noStrike" dirty="0">
                          <a:solidFill>
                            <a:srgbClr val="000000"/>
                          </a:solidFill>
                          <a:effectLst/>
                          <a:latin typeface="+mn-lt"/>
                        </a:rPr>
                        <a:t>620</a:t>
                      </a:r>
                    </a:p>
                  </a:txBody>
                  <a:tcPr marL="12700" marR="12700" marT="12700" marB="0" anchor="ctr"/>
                </a:tc>
                <a:tc>
                  <a:txBody>
                    <a:bodyPr/>
                    <a:lstStyle/>
                    <a:p>
                      <a:pPr algn="l" fontAlgn="b"/>
                      <a:r>
                        <a:rPr lang="en-US" sz="2000" b="0" i="0" u="none" strike="noStrike" dirty="0">
                          <a:solidFill>
                            <a:srgbClr val="000000"/>
                          </a:solidFill>
                          <a:effectLst/>
                          <a:latin typeface="+mn-lt"/>
                        </a:rPr>
                        <a:t>nested FE</a:t>
                      </a:r>
                    </a:p>
                  </a:txBody>
                  <a:tcPr marL="12700" marR="12700" marT="12700" marB="0" anchor="ctr"/>
                </a:tc>
                <a:extLst>
                  <a:ext uri="{0D108BD9-81ED-4DB2-BD59-A6C34878D82A}">
                    <a16:rowId xmlns:a16="http://schemas.microsoft.com/office/drawing/2014/main" val="10001"/>
                  </a:ext>
                </a:extLst>
              </a:tr>
              <a:tr h="281889">
                <a:tc>
                  <a:txBody>
                    <a:bodyPr/>
                    <a:lstStyle/>
                    <a:p>
                      <a:pPr algn="ctr" fontAlgn="b"/>
                      <a:r>
                        <a:rPr lang="fi-FI" sz="2000" b="0" i="0" u="none" strike="noStrike" dirty="0">
                          <a:solidFill>
                            <a:srgbClr val="000000"/>
                          </a:solidFill>
                          <a:effectLst/>
                          <a:latin typeface="+mn-lt"/>
                        </a:rPr>
                        <a:t>587</a:t>
                      </a:r>
                    </a:p>
                  </a:txBody>
                  <a:tcPr marL="12700" marR="12700" marT="12700" marB="0" anchor="ctr"/>
                </a:tc>
                <a:tc>
                  <a:txBody>
                    <a:bodyPr/>
                    <a:lstStyle/>
                    <a:p>
                      <a:pPr algn="ctr" fontAlgn="b"/>
                      <a:r>
                        <a:rPr lang="is-IS" sz="2000" b="0" i="0" u="none" strike="noStrike" dirty="0">
                          <a:solidFill>
                            <a:srgbClr val="000000"/>
                          </a:solidFill>
                          <a:effectLst/>
                          <a:latin typeface="+mn-lt"/>
                        </a:rPr>
                        <a:t>195</a:t>
                      </a:r>
                    </a:p>
                  </a:txBody>
                  <a:tcPr marL="12700" marR="12700" marT="12700" marB="0" anchor="ctr"/>
                </a:tc>
                <a:tc>
                  <a:txBody>
                    <a:bodyPr/>
                    <a:lstStyle/>
                    <a:p>
                      <a:pPr algn="ctr" fontAlgn="b"/>
                      <a:r>
                        <a:rPr lang="is-IS" sz="2000" b="0" i="0" u="none" strike="noStrike" dirty="0">
                          <a:solidFill>
                            <a:srgbClr val="000000"/>
                          </a:solidFill>
                          <a:effectLst/>
                          <a:latin typeface="+mn-lt"/>
                        </a:rPr>
                        <a:t>1950</a:t>
                      </a:r>
                    </a:p>
                  </a:txBody>
                  <a:tcPr marL="12700" marR="12700" marT="12700" marB="0" anchor="ctr"/>
                </a:tc>
                <a:tc>
                  <a:txBody>
                    <a:bodyPr/>
                    <a:lstStyle/>
                    <a:p>
                      <a:pPr algn="ctr" fontAlgn="b"/>
                      <a:r>
                        <a:rPr lang="en-US" sz="2000" b="0" i="0" u="none" strike="noStrike" dirty="0">
                          <a:solidFill>
                            <a:srgbClr val="000000"/>
                          </a:solidFill>
                          <a:effectLst/>
                          <a:latin typeface="+mn-lt"/>
                        </a:rPr>
                        <a:t>10</a:t>
                      </a:r>
                    </a:p>
                  </a:txBody>
                  <a:tcPr marL="12700" marR="12700" marT="12700" marB="0" anchor="ctr"/>
                </a:tc>
                <a:tc>
                  <a:txBody>
                    <a:bodyPr/>
                    <a:lstStyle/>
                    <a:p>
                      <a:pPr algn="ctr" fontAlgn="b"/>
                      <a:r>
                        <a:rPr lang="en-US" sz="2000" b="0" i="0" u="none" strike="noStrike" dirty="0">
                          <a:solidFill>
                            <a:srgbClr val="000000"/>
                          </a:solidFill>
                          <a:effectLst/>
                          <a:latin typeface="+mn-lt"/>
                        </a:rPr>
                        <a:t>33</a:t>
                      </a:r>
                    </a:p>
                  </a:txBody>
                  <a:tcPr marL="12700" marR="12700" marT="12700" marB="0" anchor="ctr"/>
                </a:tc>
                <a:tc>
                  <a:txBody>
                    <a:bodyPr/>
                    <a:lstStyle/>
                    <a:p>
                      <a:pPr algn="ctr" fontAlgn="b"/>
                      <a:r>
                        <a:rPr lang="is-IS" sz="2000" b="0" i="0" u="none" strike="noStrike" dirty="0">
                          <a:solidFill>
                            <a:srgbClr val="000000"/>
                          </a:solidFill>
                          <a:effectLst/>
                          <a:latin typeface="+mn-lt"/>
                        </a:rPr>
                        <a:t>620</a:t>
                      </a:r>
                    </a:p>
                  </a:txBody>
                  <a:tcPr marL="12700" marR="12700" marT="12700" marB="0" anchor="ctr"/>
                </a:tc>
                <a:tc>
                  <a:txBody>
                    <a:bodyPr/>
                    <a:lstStyle/>
                    <a:p>
                      <a:pPr algn="l" fontAlgn="b"/>
                      <a:r>
                        <a:rPr lang="en-US" sz="2000" b="0" i="0" u="none" strike="noStrike" dirty="0">
                          <a:solidFill>
                            <a:srgbClr val="000000"/>
                          </a:solidFill>
                          <a:effectLst/>
                          <a:latin typeface="+mn-lt"/>
                        </a:rPr>
                        <a:t>joined FE</a:t>
                      </a:r>
                    </a:p>
                  </a:txBody>
                  <a:tcPr marL="12700" marR="12700" marT="12700" marB="0" anchor="ctr"/>
                </a:tc>
                <a:extLst>
                  <a:ext uri="{0D108BD9-81ED-4DB2-BD59-A6C34878D82A}">
                    <a16:rowId xmlns:a16="http://schemas.microsoft.com/office/drawing/2014/main" val="10002"/>
                  </a:ext>
                </a:extLst>
              </a:tr>
              <a:tr h="281889">
                <a:tc>
                  <a:txBody>
                    <a:bodyPr/>
                    <a:lstStyle/>
                    <a:p>
                      <a:pPr algn="ctr" fontAlgn="b"/>
                      <a:r>
                        <a:rPr lang="cs-CZ" sz="2000" b="0" i="0" u="none" strike="noStrike" dirty="0">
                          <a:solidFill>
                            <a:srgbClr val="C00000"/>
                          </a:solidFill>
                          <a:effectLst/>
                          <a:latin typeface="+mn-lt"/>
                        </a:rPr>
                        <a:t>6183</a:t>
                      </a:r>
                    </a:p>
                  </a:txBody>
                  <a:tcPr marL="12700" marR="12700" marT="12700" marB="0" anchor="ctr"/>
                </a:tc>
                <a:tc>
                  <a:txBody>
                    <a:bodyPr/>
                    <a:lstStyle/>
                    <a:p>
                      <a:pPr algn="ctr" fontAlgn="b"/>
                      <a:r>
                        <a:rPr lang="is-IS" sz="2000" b="0" i="0" u="none" strike="noStrike">
                          <a:solidFill>
                            <a:srgbClr val="000000"/>
                          </a:solidFill>
                          <a:effectLst/>
                          <a:latin typeface="+mn-lt"/>
                        </a:rPr>
                        <a:t>195</a:t>
                      </a:r>
                    </a:p>
                  </a:txBody>
                  <a:tcPr marL="12700" marR="12700" marT="12700" marB="0" anchor="ctr"/>
                </a:tc>
                <a:tc>
                  <a:txBody>
                    <a:bodyPr/>
                    <a:lstStyle/>
                    <a:p>
                      <a:pPr algn="ctr" fontAlgn="b"/>
                      <a:r>
                        <a:rPr lang="is-IS" sz="2000" b="0" i="0" u="none" strike="noStrike" dirty="0">
                          <a:solidFill>
                            <a:srgbClr val="C00000"/>
                          </a:solidFill>
                          <a:effectLst/>
                          <a:latin typeface="+mn-lt"/>
                        </a:rPr>
                        <a:t>4748</a:t>
                      </a:r>
                    </a:p>
                  </a:txBody>
                  <a:tcPr marL="12700" marR="12700" marT="12700" marB="0" anchor="ctr"/>
                </a:tc>
                <a:tc>
                  <a:txBody>
                    <a:bodyPr/>
                    <a:lstStyle/>
                    <a:p>
                      <a:pPr algn="ctr" fontAlgn="b"/>
                      <a:r>
                        <a:rPr lang="fi-FI" sz="2000" b="0" i="0" u="none" strike="noStrike" dirty="0">
                          <a:solidFill>
                            <a:srgbClr val="000000"/>
                          </a:solidFill>
                          <a:effectLst/>
                          <a:latin typeface="+mn-lt"/>
                        </a:rPr>
                        <a:t>24</a:t>
                      </a:r>
                    </a:p>
                  </a:txBody>
                  <a:tcPr marL="12700" marR="12700" marT="12700" marB="0" anchor="ctr"/>
                </a:tc>
                <a:tc>
                  <a:txBody>
                    <a:bodyPr/>
                    <a:lstStyle/>
                    <a:p>
                      <a:pPr algn="ctr" fontAlgn="b"/>
                      <a:r>
                        <a:rPr lang="is-IS" sz="2000" b="0" i="0" u="none" strike="noStrike" dirty="0">
                          <a:solidFill>
                            <a:srgbClr val="C00000"/>
                          </a:solidFill>
                          <a:effectLst/>
                          <a:latin typeface="+mn-lt"/>
                        </a:rPr>
                        <a:t>207</a:t>
                      </a:r>
                    </a:p>
                  </a:txBody>
                  <a:tcPr marL="12700" marR="12700" marT="12700" marB="0" anchor="ctr"/>
                </a:tc>
                <a:tc>
                  <a:txBody>
                    <a:bodyPr/>
                    <a:lstStyle/>
                    <a:p>
                      <a:pPr algn="ctr" fontAlgn="b"/>
                      <a:r>
                        <a:rPr lang="is-IS" sz="2000" b="0" i="0" u="none" strike="noStrike" dirty="0">
                          <a:solidFill>
                            <a:srgbClr val="C00000"/>
                          </a:solidFill>
                          <a:effectLst/>
                          <a:latin typeface="+mn-lt"/>
                        </a:rPr>
                        <a:t>6390</a:t>
                      </a:r>
                    </a:p>
                  </a:txBody>
                  <a:tcPr marL="12700" marR="12700" marT="12700" marB="0" anchor="ctr"/>
                </a:tc>
                <a:tc>
                  <a:txBody>
                    <a:bodyPr/>
                    <a:lstStyle/>
                    <a:p>
                      <a:pPr algn="l" fontAlgn="b"/>
                      <a:r>
                        <a:rPr lang="en-US" sz="2000" b="0" i="0" u="none" strike="noStrike" dirty="0">
                          <a:solidFill>
                            <a:srgbClr val="000000"/>
                          </a:solidFill>
                          <a:effectLst/>
                          <a:latin typeface="+mn-lt"/>
                        </a:rPr>
                        <a:t>joined FE w/ sort on inner field</a:t>
                      </a:r>
                    </a:p>
                  </a:txBody>
                  <a:tcPr marL="12700" marR="12700" marT="12700" marB="0" anchor="ctr"/>
                </a:tc>
                <a:extLst>
                  <a:ext uri="{0D108BD9-81ED-4DB2-BD59-A6C34878D82A}">
                    <a16:rowId xmlns:a16="http://schemas.microsoft.com/office/drawing/2014/main" val="10003"/>
                  </a:ext>
                </a:extLst>
              </a:tr>
              <a:tr h="281889">
                <a:tc>
                  <a:txBody>
                    <a:bodyPr/>
                    <a:lstStyle/>
                    <a:p>
                      <a:pPr algn="ctr" fontAlgn="b"/>
                      <a:r>
                        <a:rPr lang="en-US" sz="2000" b="0" i="0" u="none" strike="noStrike" dirty="0">
                          <a:solidFill>
                            <a:srgbClr val="00B050"/>
                          </a:solidFill>
                          <a:effectLst/>
                          <a:latin typeface="+mn-lt"/>
                          <a:ea typeface="Menlo" charset="0"/>
                          <a:cs typeface="Menlo" charset="0"/>
                        </a:rPr>
                        <a:t>33</a:t>
                      </a:r>
                    </a:p>
                  </a:txBody>
                  <a:tcPr marL="12700" marR="12700" marT="12700" marB="0" anchor="ctr"/>
                </a:tc>
                <a:tc>
                  <a:txBody>
                    <a:bodyPr/>
                    <a:lstStyle/>
                    <a:p>
                      <a:pPr algn="ctr" fontAlgn="b"/>
                      <a:r>
                        <a:rPr lang="en-US" sz="2000" b="0" i="0" u="none" strike="noStrike" dirty="0">
                          <a:solidFill>
                            <a:srgbClr val="000000"/>
                          </a:solidFill>
                          <a:effectLst/>
                          <a:latin typeface="+mn-lt"/>
                          <a:ea typeface="Menlo" charset="0"/>
                          <a:cs typeface="Menlo" charset="0"/>
                        </a:rPr>
                        <a:t>14</a:t>
                      </a:r>
                    </a:p>
                  </a:txBody>
                  <a:tcPr marL="12700" marR="12700" marT="12700" marB="0" anchor="ctr"/>
                </a:tc>
                <a:tc>
                  <a:txBody>
                    <a:bodyPr/>
                    <a:lstStyle/>
                    <a:p>
                      <a:pPr algn="ctr" fontAlgn="b"/>
                      <a:r>
                        <a:rPr lang="is-IS" sz="2000" b="0" i="0" u="none" strike="noStrike" dirty="0">
                          <a:solidFill>
                            <a:srgbClr val="000000"/>
                          </a:solidFill>
                          <a:effectLst/>
                          <a:latin typeface="+mn-lt"/>
                          <a:ea typeface="Menlo" charset="0"/>
                          <a:cs typeface="Menlo" charset="0"/>
                        </a:rPr>
                        <a:t>1951</a:t>
                      </a:r>
                    </a:p>
                  </a:txBody>
                  <a:tcPr marL="12700" marR="12700" marT="12700" marB="0" anchor="ctr"/>
                </a:tc>
                <a:tc>
                  <a:txBody>
                    <a:bodyPr/>
                    <a:lstStyle/>
                    <a:p>
                      <a:pPr algn="ctr" fontAlgn="b"/>
                      <a:r>
                        <a:rPr lang="uk-UA" sz="2000" b="0" i="0" u="none" strike="noStrike" dirty="0">
                          <a:solidFill>
                            <a:srgbClr val="00B050"/>
                          </a:solidFill>
                          <a:effectLst/>
                          <a:latin typeface="+mn-lt"/>
                          <a:ea typeface="Menlo" charset="0"/>
                          <a:cs typeface="Menlo" charset="0"/>
                        </a:rPr>
                        <a:t>139</a:t>
                      </a:r>
                    </a:p>
                  </a:txBody>
                  <a:tcPr marL="12700" marR="12700" marT="12700" marB="0" anchor="ctr"/>
                </a:tc>
                <a:tc>
                  <a:txBody>
                    <a:bodyPr/>
                    <a:lstStyle/>
                    <a:p>
                      <a:pPr algn="ctr" fontAlgn="b"/>
                      <a:r>
                        <a:rPr lang="en-US" sz="2000" b="0" i="0" u="none" strike="noStrike" dirty="0">
                          <a:solidFill>
                            <a:srgbClr val="000000"/>
                          </a:solidFill>
                          <a:effectLst/>
                          <a:latin typeface="+mn-lt"/>
                          <a:ea typeface="Menlo" charset="0"/>
                          <a:cs typeface="Menlo" charset="0"/>
                        </a:rPr>
                        <a:t>150</a:t>
                      </a:r>
                    </a:p>
                  </a:txBody>
                  <a:tcPr marL="12700" marR="12700" marT="12700" marB="0" anchor="ctr"/>
                </a:tc>
                <a:tc>
                  <a:txBody>
                    <a:bodyPr/>
                    <a:lstStyle/>
                    <a:p>
                      <a:pPr algn="ctr" fontAlgn="b"/>
                      <a:r>
                        <a:rPr lang="fi-FI" sz="2000" b="0" i="0" u="none" strike="noStrike" dirty="0">
                          <a:solidFill>
                            <a:srgbClr val="00B050"/>
                          </a:solidFill>
                          <a:effectLst/>
                          <a:latin typeface="+mn-lt"/>
                          <a:ea typeface="Menlo" charset="0"/>
                          <a:cs typeface="Menlo" charset="0"/>
                        </a:rPr>
                        <a:t>183</a:t>
                      </a:r>
                    </a:p>
                  </a:txBody>
                  <a:tcPr marL="12700" marR="12700" marT="12700" marB="0" anchor="ctr"/>
                </a:tc>
                <a:tc>
                  <a:txBody>
                    <a:bodyPr/>
                    <a:lstStyle/>
                    <a:p>
                      <a:pPr algn="l" fontAlgn="b"/>
                      <a:r>
                        <a:rPr lang="en-US" sz="2000" b="0" i="0" u="none" strike="noStrike" dirty="0">
                          <a:solidFill>
                            <a:srgbClr val="000000"/>
                          </a:solidFill>
                          <a:effectLst/>
                          <a:latin typeface="+mn-lt"/>
                          <a:ea typeface="Menlo" charset="0"/>
                          <a:cs typeface="Menlo" charset="0"/>
                        </a:rPr>
                        <a:t>TT option</a:t>
                      </a:r>
                    </a:p>
                  </a:txBody>
                  <a:tcPr marL="12700" marR="12700" marT="12700" marB="0" anchor="ctr"/>
                </a:tc>
                <a:extLst>
                  <a:ext uri="{0D108BD9-81ED-4DB2-BD59-A6C34878D82A}">
                    <a16:rowId xmlns:a16="http://schemas.microsoft.com/office/drawing/2014/main" val="10004"/>
                  </a:ext>
                </a:extLst>
              </a:tr>
            </a:tbl>
          </a:graphicData>
        </a:graphic>
      </p:graphicFrame>
      <p:sp>
        <p:nvSpPr>
          <p:cNvPr id="5" name="TextBox 4"/>
          <p:cNvSpPr txBox="1"/>
          <p:nvPr/>
        </p:nvSpPr>
        <p:spPr>
          <a:xfrm>
            <a:off x="228600" y="1600200"/>
            <a:ext cx="5105400" cy="1569660"/>
          </a:xfrm>
          <a:prstGeom prst="rect">
            <a:avLst/>
          </a:prstGeom>
          <a:solidFill>
            <a:srgbClr val="92D050">
              <a:alpha val="15000"/>
            </a:srgbClr>
          </a:solidFill>
        </p:spPr>
        <p:txBody>
          <a:bodyPr wrap="square" rtlCol="0">
            <a:spAutoFit/>
          </a:bodyPr>
          <a:lstStyle/>
          <a:p>
            <a:r>
              <a:rPr lang="en-US" sz="1600" dirty="0">
                <a:latin typeface="Consolas" charset="0"/>
                <a:ea typeface="Consolas" charset="0"/>
                <a:cs typeface="Consolas" charset="0"/>
              </a:rPr>
              <a:t>/* simple nesting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_file no-lock:</a:t>
            </a:r>
          </a:p>
          <a:p>
            <a:r>
              <a:rPr lang="en-US" sz="1600" dirty="0">
                <a:latin typeface="Consolas" charset="0"/>
                <a:ea typeface="Consolas" charset="0"/>
                <a:cs typeface="Consolas" charset="0"/>
              </a:rPr>
              <a:t>  for each _field no-lock of _file:</a:t>
            </a:r>
          </a:p>
          <a:p>
            <a:r>
              <a:rPr lang="en-US" sz="1600" dirty="0">
                <a:latin typeface="Consolas" charset="0"/>
                <a:ea typeface="Consolas" charset="0"/>
                <a:cs typeface="Consolas" charset="0"/>
              </a:rPr>
              <a:t>  end.</a:t>
            </a:r>
          </a:p>
          <a:p>
            <a:r>
              <a:rPr lang="en-US" sz="1600" dirty="0">
                <a:latin typeface="Consolas" charset="0"/>
                <a:ea typeface="Consolas" charset="0"/>
                <a:cs typeface="Consolas" charset="0"/>
              </a:rPr>
              <a:t>end.</a:t>
            </a:r>
          </a:p>
        </p:txBody>
      </p:sp>
      <p:sp>
        <p:nvSpPr>
          <p:cNvPr id="6" name="TextBox 5"/>
          <p:cNvSpPr txBox="1"/>
          <p:nvPr/>
        </p:nvSpPr>
        <p:spPr>
          <a:xfrm>
            <a:off x="6781800" y="1600200"/>
            <a:ext cx="5105400" cy="1569660"/>
          </a:xfrm>
          <a:prstGeom prst="rect">
            <a:avLst/>
          </a:prstGeom>
          <a:solidFill>
            <a:schemeClr val="accent2">
              <a:lumMod val="40000"/>
              <a:lumOff val="60000"/>
              <a:alpha val="15000"/>
            </a:schemeClr>
          </a:solidFill>
        </p:spPr>
        <p:txBody>
          <a:bodyPr wrap="square" rtlCol="0">
            <a:spAutoFit/>
          </a:bodyPr>
          <a:lstStyle/>
          <a:p>
            <a:r>
              <a:rPr lang="en-US" sz="1600" dirty="0">
                <a:latin typeface="Consolas" charset="0"/>
                <a:ea typeface="Consolas" charset="0"/>
                <a:cs typeface="Consolas" charset="0"/>
              </a:rPr>
              <a:t>/* ugly sort criteria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_file  no-lock,</a:t>
            </a:r>
          </a:p>
          <a:p>
            <a:r>
              <a:rPr lang="en-US" sz="1600" dirty="0">
                <a:latin typeface="Consolas" charset="0"/>
                <a:ea typeface="Consolas" charset="0"/>
                <a:cs typeface="Consolas" charset="0"/>
              </a:rPr>
              <a:t>    each _field no-lock of _file</a:t>
            </a:r>
          </a:p>
          <a:p>
            <a:r>
              <a:rPr lang="en-US" sz="1600" dirty="0">
                <a:latin typeface="Consolas" charset="0"/>
                <a:ea typeface="Consolas" charset="0"/>
                <a:cs typeface="Consolas" charset="0"/>
              </a:rPr>
              <a:t>    by _field-name:</a:t>
            </a:r>
          </a:p>
          <a:p>
            <a:r>
              <a:rPr lang="en-US" sz="1600" dirty="0">
                <a:latin typeface="Consolas" charset="0"/>
                <a:ea typeface="Consolas" charset="0"/>
                <a:cs typeface="Consolas" charset="0"/>
              </a:rPr>
              <a:t>end.</a:t>
            </a:r>
          </a:p>
        </p:txBody>
      </p:sp>
      <p:sp>
        <p:nvSpPr>
          <p:cNvPr id="7" name="TextBox 6"/>
          <p:cNvSpPr txBox="1"/>
          <p:nvPr/>
        </p:nvSpPr>
        <p:spPr>
          <a:xfrm>
            <a:off x="204486" y="3352422"/>
            <a:ext cx="5105400" cy="1323439"/>
          </a:xfrm>
          <a:prstGeom prst="rect">
            <a:avLst/>
          </a:prstGeom>
          <a:solidFill>
            <a:schemeClr val="accent3">
              <a:lumMod val="75000"/>
              <a:alpha val="15000"/>
            </a:schemeClr>
          </a:solidFill>
        </p:spPr>
        <p:txBody>
          <a:bodyPr wrap="square" rtlCol="0">
            <a:spAutoFit/>
          </a:bodyPr>
          <a:lstStyle/>
          <a:p>
            <a:r>
              <a:rPr lang="en-US" sz="1600">
                <a:latin typeface="Consolas" charset="0"/>
                <a:ea typeface="Consolas" charset="0"/>
                <a:cs typeface="Consolas" charset="0"/>
              </a:rPr>
              <a:t>/* </a:t>
            </a:r>
            <a:r>
              <a:rPr lang="en-US" sz="1600" dirty="0">
                <a:latin typeface="Consolas" charset="0"/>
                <a:ea typeface="Consolas" charset="0"/>
                <a:cs typeface="Consolas" charset="0"/>
              </a:rPr>
              <a:t>use a join instead of nesting */</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_file  no-lock,</a:t>
            </a:r>
          </a:p>
          <a:p>
            <a:r>
              <a:rPr lang="en-US" sz="1600" dirty="0">
                <a:latin typeface="Consolas" charset="0"/>
                <a:ea typeface="Consolas" charset="0"/>
                <a:cs typeface="Consolas" charset="0"/>
              </a:rPr>
              <a:t>    each _field no-lock of _file:</a:t>
            </a:r>
          </a:p>
          <a:p>
            <a:r>
              <a:rPr lang="en-US" sz="1600" dirty="0">
                <a:latin typeface="Consolas" charset="0"/>
                <a:ea typeface="Consolas" charset="0"/>
                <a:cs typeface="Consolas" charset="0"/>
              </a:rPr>
              <a:t>end.</a:t>
            </a:r>
          </a:p>
        </p:txBody>
      </p:sp>
    </p:spTree>
    <p:extLst>
      <p:ext uri="{BB962C8B-B14F-4D97-AF65-F5344CB8AC3E}">
        <p14:creationId xmlns:p14="http://schemas.microsoft.com/office/powerpoint/2010/main" val="361676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Nesting and Joins </a:t>
            </a:r>
            <a:r>
              <a:rPr lang="mr-IN" dirty="0"/>
              <a:t>–</a:t>
            </a:r>
            <a:r>
              <a:rPr lang="en-US" dirty="0"/>
              <a:t> TT Option</a:t>
            </a:r>
          </a:p>
        </p:txBody>
      </p:sp>
      <p:sp>
        <p:nvSpPr>
          <p:cNvPr id="3" name="TextBox 2"/>
          <p:cNvSpPr txBox="1"/>
          <p:nvPr/>
        </p:nvSpPr>
        <p:spPr>
          <a:xfrm>
            <a:off x="228600" y="1600200"/>
            <a:ext cx="8382000" cy="4770537"/>
          </a:xfrm>
          <a:prstGeom prst="rect">
            <a:avLst/>
          </a:prstGeom>
          <a:noFill/>
        </p:spPr>
        <p:txBody>
          <a:bodyPr wrap="square" rtlCol="0">
            <a:spAutoFit/>
          </a:bodyPr>
          <a:lstStyle/>
          <a:p>
            <a:r>
              <a:rPr lang="en-US" sz="1600" dirty="0">
                <a:latin typeface="Consolas" charset="0"/>
                <a:ea typeface="Consolas" charset="0"/>
                <a:cs typeface="Consolas" charset="0"/>
              </a:rPr>
              <a:t>define temp-table </a:t>
            </a:r>
            <a:r>
              <a:rPr lang="en-US" sz="1600" dirty="0" err="1">
                <a:latin typeface="Consolas" charset="0"/>
                <a:ea typeface="Consolas" charset="0"/>
                <a:cs typeface="Consolas" charset="0"/>
              </a:rPr>
              <a:t>tt_file</a:t>
            </a:r>
            <a:r>
              <a:rPr lang="en-US" sz="1600" dirty="0">
                <a:latin typeface="Consolas" charset="0"/>
                <a:ea typeface="Consolas" charset="0"/>
                <a:cs typeface="Consolas" charset="0"/>
              </a:rPr>
              <a:t> no-undo like _file</a:t>
            </a:r>
          </a:p>
          <a:p>
            <a:r>
              <a:rPr lang="en-US" sz="1600" dirty="0">
                <a:latin typeface="Consolas" charset="0"/>
                <a:ea typeface="Consolas" charset="0"/>
                <a:cs typeface="Consolas" charset="0"/>
              </a:rPr>
              <a:t>  field </a:t>
            </a:r>
            <a:r>
              <a:rPr lang="en-US" sz="1600" dirty="0" err="1">
                <a:latin typeface="Consolas" charset="0"/>
                <a:ea typeface="Consolas" charset="0"/>
                <a:cs typeface="Consolas" charset="0"/>
              </a:rPr>
              <a:t>xdbRecid</a:t>
            </a:r>
            <a:r>
              <a:rPr lang="en-US" sz="1600" dirty="0">
                <a:latin typeface="Consolas" charset="0"/>
                <a:ea typeface="Consolas" charset="0"/>
                <a:cs typeface="Consolas" charset="0"/>
              </a:rPr>
              <a:t> as </a:t>
            </a:r>
            <a:r>
              <a:rPr lang="en-US" sz="1600" dirty="0" err="1">
                <a:latin typeface="Consolas" charset="0"/>
                <a:ea typeface="Consolas" charset="0"/>
                <a:cs typeface="Consolas" charset="0"/>
              </a:rPr>
              <a:t>recid</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index </a:t>
            </a:r>
            <a:r>
              <a:rPr lang="en-US" sz="1600" dirty="0" err="1">
                <a:latin typeface="Consolas" charset="0"/>
                <a:ea typeface="Consolas" charset="0"/>
                <a:cs typeface="Consolas" charset="0"/>
              </a:rPr>
              <a:t>xdbRecid-idx</a:t>
            </a:r>
            <a:r>
              <a:rPr lang="en-US" sz="1600" dirty="0">
                <a:latin typeface="Consolas" charset="0"/>
                <a:ea typeface="Consolas" charset="0"/>
                <a:cs typeface="Consolas" charset="0"/>
              </a:rPr>
              <a:t> is unique </a:t>
            </a:r>
            <a:r>
              <a:rPr lang="en-US" sz="1600" dirty="0" err="1">
                <a:latin typeface="Consolas" charset="0"/>
                <a:ea typeface="Consolas" charset="0"/>
                <a:cs typeface="Consolas" charset="0"/>
              </a:rPr>
              <a:t>xdbRecid</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define temp-table </a:t>
            </a:r>
            <a:r>
              <a:rPr lang="en-US" sz="1600" dirty="0" err="1">
                <a:latin typeface="Consolas" charset="0"/>
                <a:ea typeface="Consolas" charset="0"/>
                <a:cs typeface="Consolas" charset="0"/>
              </a:rPr>
              <a:t>tt_field</a:t>
            </a:r>
            <a:r>
              <a:rPr lang="en-US" sz="1600" dirty="0">
                <a:latin typeface="Consolas" charset="0"/>
                <a:ea typeface="Consolas" charset="0"/>
                <a:cs typeface="Consolas" charset="0"/>
              </a:rPr>
              <a:t> no-undo like _field.</a:t>
            </a:r>
            <a:br>
              <a:rPr lang="en-US" sz="1600" dirty="0">
                <a:latin typeface="Consolas" charset="0"/>
                <a:ea typeface="Consolas" charset="0"/>
                <a:cs typeface="Consolas" charset="0"/>
              </a:rPr>
            </a:br>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_file no-lock:</a:t>
            </a:r>
          </a:p>
          <a:p>
            <a:r>
              <a:rPr lang="en-US" sz="1600" dirty="0">
                <a:latin typeface="Consolas" charset="0"/>
                <a:ea typeface="Consolas" charset="0"/>
                <a:cs typeface="Consolas" charset="0"/>
              </a:rPr>
              <a:t>  create </a:t>
            </a:r>
            <a:r>
              <a:rPr lang="en-US" sz="1600" dirty="0" err="1">
                <a:latin typeface="Consolas" charset="0"/>
                <a:ea typeface="Consolas" charset="0"/>
                <a:cs typeface="Consolas" charset="0"/>
              </a:rPr>
              <a:t>tt_file</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  buffer-copy _file to </a:t>
            </a:r>
            <a:r>
              <a:rPr lang="en-US" sz="1600" dirty="0" err="1">
                <a:latin typeface="Consolas" charset="0"/>
                <a:ea typeface="Consolas" charset="0"/>
                <a:cs typeface="Consolas" charset="0"/>
              </a:rPr>
              <a:t>tt_file</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  </a:t>
            </a:r>
            <a:r>
              <a:rPr lang="en-US" sz="1600" dirty="0" err="1">
                <a:latin typeface="Consolas" charset="0"/>
                <a:ea typeface="Consolas" charset="0"/>
                <a:cs typeface="Consolas" charset="0"/>
              </a:rPr>
              <a:t>xdbRecid</a:t>
            </a:r>
            <a:r>
              <a:rPr lang="en-US" sz="1600" dirty="0">
                <a:latin typeface="Consolas" charset="0"/>
                <a:ea typeface="Consolas" charset="0"/>
                <a:cs typeface="Consolas" charset="0"/>
              </a:rPr>
              <a:t> = </a:t>
            </a:r>
            <a:r>
              <a:rPr lang="en-US" sz="1600" dirty="0" err="1">
                <a:latin typeface="Consolas" charset="0"/>
                <a:ea typeface="Consolas" charset="0"/>
                <a:cs typeface="Consolas" charset="0"/>
              </a:rPr>
              <a:t>recid</a:t>
            </a:r>
            <a:r>
              <a:rPr lang="en-US" sz="1600" dirty="0">
                <a:latin typeface="Consolas" charset="0"/>
                <a:ea typeface="Consolas" charset="0"/>
                <a:cs typeface="Consolas" charset="0"/>
              </a:rPr>
              <a:t>( _file ).</a:t>
            </a:r>
          </a:p>
          <a:p>
            <a:r>
              <a:rPr lang="en-US" sz="1600" dirty="0">
                <a:latin typeface="Consolas" charset="0"/>
                <a:ea typeface="Consolas" charset="0"/>
                <a:cs typeface="Consolas" charset="0"/>
              </a:rPr>
              <a:t>end.</a:t>
            </a:r>
          </a:p>
          <a:p>
            <a:r>
              <a:rPr lang="en-US" sz="1600" dirty="0">
                <a:latin typeface="Consolas" charset="0"/>
                <a:ea typeface="Consolas" charset="0"/>
                <a:cs typeface="Consolas" charset="0"/>
              </a:rPr>
              <a:t>for each _field no-lock:</a:t>
            </a:r>
          </a:p>
          <a:p>
            <a:r>
              <a:rPr lang="en-US" sz="1600" dirty="0">
                <a:latin typeface="Consolas" charset="0"/>
                <a:ea typeface="Consolas" charset="0"/>
                <a:cs typeface="Consolas" charset="0"/>
              </a:rPr>
              <a:t>  create </a:t>
            </a:r>
            <a:r>
              <a:rPr lang="en-US" sz="1600" dirty="0" err="1">
                <a:latin typeface="Consolas" charset="0"/>
                <a:ea typeface="Consolas" charset="0"/>
                <a:cs typeface="Consolas" charset="0"/>
              </a:rPr>
              <a:t>tt_field</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  buffer-copy _field to </a:t>
            </a:r>
            <a:r>
              <a:rPr lang="en-US" sz="1600" dirty="0" err="1">
                <a:latin typeface="Consolas" charset="0"/>
                <a:ea typeface="Consolas" charset="0"/>
                <a:cs typeface="Consolas" charset="0"/>
              </a:rPr>
              <a:t>tt_field</a:t>
            </a:r>
            <a:r>
              <a:rPr lang="en-US" sz="1600" dirty="0">
                <a:latin typeface="Consolas" charset="0"/>
                <a:ea typeface="Consolas" charset="0"/>
                <a:cs typeface="Consolas" charset="0"/>
              </a:rPr>
              <a:t>.</a:t>
            </a:r>
          </a:p>
          <a:p>
            <a:r>
              <a:rPr lang="en-US" sz="1600" dirty="0">
                <a:latin typeface="Consolas" charset="0"/>
                <a:ea typeface="Consolas" charset="0"/>
                <a:cs typeface="Consolas" charset="0"/>
              </a:rPr>
              <a:t>end.</a:t>
            </a:r>
          </a:p>
          <a:p>
            <a:endParaRPr lang="en-US" sz="1600" dirty="0">
              <a:latin typeface="Consolas" charset="0"/>
              <a:ea typeface="Consolas" charset="0"/>
              <a:cs typeface="Consolas" charset="0"/>
            </a:endParaRPr>
          </a:p>
          <a:p>
            <a:r>
              <a:rPr lang="en-US" sz="1600" dirty="0">
                <a:latin typeface="Consolas" charset="0"/>
                <a:ea typeface="Consolas" charset="0"/>
                <a:cs typeface="Consolas" charset="0"/>
              </a:rPr>
              <a:t>for each </a:t>
            </a:r>
            <a:r>
              <a:rPr lang="en-US" sz="1600" dirty="0" err="1">
                <a:latin typeface="Consolas" charset="0"/>
                <a:ea typeface="Consolas" charset="0"/>
                <a:cs typeface="Consolas" charset="0"/>
              </a:rPr>
              <a:t>tt_file</a:t>
            </a:r>
            <a:r>
              <a:rPr lang="en-US" sz="1600" dirty="0">
                <a:latin typeface="Consolas" charset="0"/>
                <a:ea typeface="Consolas" charset="0"/>
                <a:cs typeface="Consolas" charset="0"/>
              </a:rPr>
              <a:t> no-lock, </a:t>
            </a:r>
          </a:p>
          <a:p>
            <a:r>
              <a:rPr lang="en-US" sz="1600" dirty="0">
                <a:latin typeface="Consolas" charset="0"/>
                <a:ea typeface="Consolas" charset="0"/>
                <a:cs typeface="Consolas" charset="0"/>
              </a:rPr>
              <a:t>    each </a:t>
            </a:r>
            <a:r>
              <a:rPr lang="en-US" sz="1600" dirty="0" err="1">
                <a:latin typeface="Consolas" charset="0"/>
                <a:ea typeface="Consolas" charset="0"/>
                <a:cs typeface="Consolas" charset="0"/>
              </a:rPr>
              <a:t>tt_field</a:t>
            </a:r>
            <a:r>
              <a:rPr lang="en-US" sz="1600" dirty="0">
                <a:latin typeface="Consolas" charset="0"/>
                <a:ea typeface="Consolas" charset="0"/>
                <a:cs typeface="Consolas" charset="0"/>
              </a:rPr>
              <a:t> no-lock where </a:t>
            </a:r>
            <a:r>
              <a:rPr lang="en-US" sz="1600" dirty="0" err="1">
                <a:latin typeface="Consolas" charset="0"/>
                <a:ea typeface="Consolas" charset="0"/>
                <a:cs typeface="Consolas" charset="0"/>
              </a:rPr>
              <a:t>tt_file.xdbRecid</a:t>
            </a:r>
            <a:r>
              <a:rPr lang="en-US" sz="1600" dirty="0">
                <a:latin typeface="Consolas" charset="0"/>
                <a:ea typeface="Consolas" charset="0"/>
                <a:cs typeface="Consolas" charset="0"/>
              </a:rPr>
              <a:t> = tt_field._</a:t>
            </a:r>
            <a:r>
              <a:rPr lang="en-US" sz="1600" dirty="0" err="1">
                <a:latin typeface="Consolas" charset="0"/>
                <a:ea typeface="Consolas" charset="0"/>
                <a:cs typeface="Consolas" charset="0"/>
              </a:rPr>
              <a:t>file-recid</a:t>
            </a:r>
            <a:endParaRPr lang="en-US" sz="1600" dirty="0">
              <a:latin typeface="Consolas" charset="0"/>
              <a:ea typeface="Consolas" charset="0"/>
              <a:cs typeface="Consolas" charset="0"/>
            </a:endParaRPr>
          </a:p>
          <a:p>
            <a:r>
              <a:rPr lang="en-US" sz="1600" dirty="0">
                <a:latin typeface="Consolas" charset="0"/>
                <a:ea typeface="Consolas" charset="0"/>
                <a:cs typeface="Consolas" charset="0"/>
              </a:rPr>
              <a:t>  by </a:t>
            </a:r>
            <a:r>
              <a:rPr lang="en-US" sz="1600" dirty="0" err="1">
                <a:latin typeface="Consolas" charset="0"/>
                <a:ea typeface="Consolas" charset="0"/>
                <a:cs typeface="Consolas" charset="0"/>
              </a:rPr>
              <a:t>tt_field._field</a:t>
            </a:r>
            <a:r>
              <a:rPr lang="en-US" sz="1600" dirty="0">
                <a:latin typeface="Consolas" charset="0"/>
                <a:ea typeface="Consolas" charset="0"/>
                <a:cs typeface="Consolas" charset="0"/>
              </a:rPr>
              <a:t>-name:</a:t>
            </a:r>
          </a:p>
          <a:p>
            <a:r>
              <a:rPr lang="en-US" sz="1600" dirty="0">
                <a:latin typeface="Consolas" charset="0"/>
                <a:ea typeface="Consolas" charset="0"/>
                <a:cs typeface="Consolas" charset="0"/>
              </a:rPr>
              <a:t>end.</a:t>
            </a:r>
          </a:p>
        </p:txBody>
      </p:sp>
      <p:sp>
        <p:nvSpPr>
          <p:cNvPr id="6" name="TextBox 5"/>
          <p:cNvSpPr txBox="1"/>
          <p:nvPr/>
        </p:nvSpPr>
        <p:spPr>
          <a:xfrm>
            <a:off x="6553200" y="1752600"/>
            <a:ext cx="5410200" cy="1569660"/>
          </a:xfrm>
          <a:prstGeom prst="rect">
            <a:avLst/>
          </a:prstGeom>
          <a:noFill/>
        </p:spPr>
        <p:txBody>
          <a:bodyPr wrap="square" rtlCol="0">
            <a:spAutoFit/>
          </a:bodyPr>
          <a:lstStyle/>
          <a:p>
            <a:r>
              <a:rPr lang="en-US" sz="3200" dirty="0">
                <a:solidFill>
                  <a:schemeClr val="tx2"/>
                </a:solidFill>
              </a:rPr>
              <a:t>A major reduction in network traffic and a big improvement in “across the network time”!</a:t>
            </a:r>
          </a:p>
        </p:txBody>
      </p:sp>
      <p:sp>
        <p:nvSpPr>
          <p:cNvPr id="7" name="TextBox 6"/>
          <p:cNvSpPr txBox="1"/>
          <p:nvPr/>
        </p:nvSpPr>
        <p:spPr>
          <a:xfrm>
            <a:off x="7239000" y="3646169"/>
            <a:ext cx="4419600" cy="1200329"/>
          </a:xfrm>
          <a:prstGeom prst="rect">
            <a:avLst/>
          </a:prstGeom>
          <a:solidFill>
            <a:schemeClr val="accent2">
              <a:alpha val="15000"/>
            </a:schemeClr>
          </a:solidFill>
        </p:spPr>
        <p:txBody>
          <a:bodyPr wrap="square" rtlCol="0">
            <a:spAutoFit/>
          </a:bodyPr>
          <a:lstStyle/>
          <a:p>
            <a:r>
              <a:rPr lang="en-US" dirty="0"/>
              <a:t>WARNING - don’t just do this automatically.  If your code is designed to be run with shared memory or is already fairly efficient this approach may make it a bit slower.</a:t>
            </a:r>
          </a:p>
        </p:txBody>
      </p:sp>
    </p:spTree>
    <p:extLst>
      <p:ext uri="{BB962C8B-B14F-4D97-AF65-F5344CB8AC3E}">
        <p14:creationId xmlns:p14="http://schemas.microsoft.com/office/powerpoint/2010/main" val="75243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Server Side Joins – OE12</a:t>
            </a:r>
          </a:p>
        </p:txBody>
      </p:sp>
      <p:sp>
        <p:nvSpPr>
          <p:cNvPr id="8" name="Content Placeholder 7">
            <a:extLst>
              <a:ext uri="{FF2B5EF4-FFF2-40B4-BE49-F238E27FC236}">
                <a16:creationId xmlns:a16="http://schemas.microsoft.com/office/drawing/2014/main" id="{2C59F984-9B31-4DEB-C9F6-79922B6DD34D}"/>
              </a:ext>
            </a:extLst>
          </p:cNvPr>
          <p:cNvSpPr>
            <a:spLocks noGrp="1"/>
          </p:cNvSpPr>
          <p:nvPr>
            <p:ph idx="1"/>
          </p:nvPr>
        </p:nvSpPr>
        <p:spPr>
          <a:xfrm>
            <a:off x="228600" y="1600207"/>
            <a:ext cx="11734800" cy="609594"/>
          </a:xfrm>
        </p:spPr>
        <p:txBody>
          <a:bodyPr/>
          <a:lstStyle/>
          <a:p>
            <a:r>
              <a:rPr lang="en-US" dirty="0" err="1"/>
              <a:t>OpenEdge</a:t>
            </a:r>
            <a:r>
              <a:rPr lang="en-US" dirty="0"/>
              <a:t> 12 Introduces Server Side Joins!</a:t>
            </a:r>
          </a:p>
        </p:txBody>
      </p:sp>
      <p:sp>
        <p:nvSpPr>
          <p:cNvPr id="10" name="TextBox 9">
            <a:extLst>
              <a:ext uri="{FF2B5EF4-FFF2-40B4-BE49-F238E27FC236}">
                <a16:creationId xmlns:a16="http://schemas.microsoft.com/office/drawing/2014/main" id="{8BFCE9B0-9C77-E273-6595-D2E30A887613}"/>
              </a:ext>
            </a:extLst>
          </p:cNvPr>
          <p:cNvSpPr txBox="1"/>
          <p:nvPr/>
        </p:nvSpPr>
        <p:spPr>
          <a:xfrm>
            <a:off x="762000" y="2971800"/>
            <a:ext cx="11582400" cy="3139321"/>
          </a:xfrm>
          <a:prstGeom prst="rect">
            <a:avLst/>
          </a:prstGeom>
          <a:noFill/>
        </p:spPr>
        <p:txBody>
          <a:bodyPr wrap="square" rtlCol="0">
            <a:spAutoFit/>
          </a:bodyPr>
          <a:lstStyle/>
          <a:p>
            <a:r>
              <a:rPr lang="en-US" sz="1800" dirty="0">
                <a:latin typeface="Consolas" panose="020B0609020204030204" pitchFamily="49" charset="0"/>
                <a:cs typeface="Consolas" panose="020B0609020204030204" pitchFamily="49" charset="0"/>
              </a:rPr>
              <a:t>define output parameter ii as integer no-undo.</a:t>
            </a:r>
          </a:p>
          <a:p>
            <a:r>
              <a:rPr lang="en-US" sz="1800" dirty="0">
                <a:latin typeface="Consolas" panose="020B0609020204030204" pitchFamily="49" charset="0"/>
                <a:cs typeface="Consolas" panose="020B0609020204030204" pitchFamily="49" charset="0"/>
              </a:rPr>
              <a:t>define output parameter </a:t>
            </a:r>
            <a:r>
              <a:rPr lang="en-US" sz="1800" dirty="0" err="1">
                <a:latin typeface="Consolas" panose="020B0609020204030204" pitchFamily="49" charset="0"/>
                <a:cs typeface="Consolas" panose="020B0609020204030204" pitchFamily="49" charset="0"/>
              </a:rPr>
              <a:t>jj</a:t>
            </a:r>
            <a:r>
              <a:rPr lang="en-US" sz="1800" dirty="0">
                <a:latin typeface="Consolas" panose="020B0609020204030204" pitchFamily="49" charset="0"/>
                <a:cs typeface="Consolas" panose="020B0609020204030204" pitchFamily="49" charset="0"/>
              </a:rPr>
              <a:t> as integer no-undo.</a:t>
            </a:r>
          </a:p>
          <a:p>
            <a:r>
              <a:rPr lang="en-US" sz="1800" dirty="0">
                <a:latin typeface="Consolas" panose="020B0609020204030204" pitchFamily="49" charset="0"/>
                <a:cs typeface="Consolas" panose="020B0609020204030204" pitchFamily="49" charset="0"/>
              </a:rPr>
              <a:t>define output parameter kk as integer no-undo.</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for each customer no-lock where </a:t>
            </a:r>
            <a:r>
              <a:rPr lang="en-US" dirty="0" err="1">
                <a:latin typeface="Consolas" panose="020B0609020204030204" pitchFamily="49" charset="0"/>
                <a:cs typeface="Consolas" panose="020B0609020204030204" pitchFamily="49" charset="0"/>
              </a:rPr>
              <a:t>customer.salesRep</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hxm</a:t>
            </a:r>
            <a:r>
              <a:rPr lang="en-US" dirty="0">
                <a:latin typeface="Consolas" panose="020B0609020204030204" pitchFamily="49" charset="0"/>
                <a:cs typeface="Consolas" panose="020B0609020204030204" pitchFamily="49" charset="0"/>
              </a:rPr>
              <a:t>" or </a:t>
            </a:r>
            <a:r>
              <a:rPr lang="en-US" dirty="0" err="1">
                <a:latin typeface="Consolas" panose="020B0609020204030204" pitchFamily="49" charset="0"/>
                <a:cs typeface="Consolas" panose="020B0609020204030204" pitchFamily="49" charset="0"/>
              </a:rPr>
              <a:t>customer.salesRep</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jal</a:t>
            </a:r>
            <a:r>
              <a:rPr lang="en-US" dirty="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    each order no-lock where </a:t>
            </a:r>
            <a:r>
              <a:rPr lang="en-US" dirty="0" err="1">
                <a:latin typeface="Consolas" panose="020B0609020204030204" pitchFamily="49" charset="0"/>
                <a:cs typeface="Consolas" panose="020B0609020204030204" pitchFamily="49" charset="0"/>
              </a:rPr>
              <a:t>order.custNum</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customer.custNum</a:t>
            </a:r>
            <a:r>
              <a:rPr lang="en-US"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if </a:t>
            </a:r>
            <a:r>
              <a:rPr lang="en-US" dirty="0" err="1">
                <a:latin typeface="Consolas" panose="020B0609020204030204" pitchFamily="49" charset="0"/>
                <a:cs typeface="Consolas" panose="020B0609020204030204" pitchFamily="49" charset="0"/>
              </a:rPr>
              <a:t>order.salesRep</a:t>
            </a:r>
            <a:r>
              <a:rPr lang="en-US" dirty="0">
                <a:latin typeface="Consolas" panose="020B0609020204030204" pitchFamily="49" charset="0"/>
                <a:cs typeface="Consolas" panose="020B0609020204030204" pitchFamily="49" charset="0"/>
              </a:rPr>
              <a:t> &lt;&gt; </a:t>
            </a:r>
            <a:r>
              <a:rPr lang="en-US" dirty="0" err="1">
                <a:latin typeface="Consolas" panose="020B0609020204030204" pitchFamily="49" charset="0"/>
                <a:cs typeface="Consolas" panose="020B0609020204030204" pitchFamily="49" charset="0"/>
              </a:rPr>
              <a:t>customer.salesRep</a:t>
            </a:r>
            <a:r>
              <a:rPr lang="en-US" dirty="0">
                <a:latin typeface="Consolas" panose="020B0609020204030204" pitchFamily="49" charset="0"/>
                <a:cs typeface="Consolas" panose="020B0609020204030204" pitchFamily="49" charset="0"/>
              </a:rPr>
              <a:t> then</a:t>
            </a:r>
          </a:p>
          <a:p>
            <a:r>
              <a:rPr lang="en-US" dirty="0">
                <a:latin typeface="Consolas" panose="020B0609020204030204" pitchFamily="49" charset="0"/>
                <a:cs typeface="Consolas" panose="020B0609020204030204" pitchFamily="49" charset="0"/>
              </a:rPr>
              <a:t>    kk = kk + 1.</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end.</a:t>
            </a:r>
          </a:p>
        </p:txBody>
      </p:sp>
      <p:pic>
        <p:nvPicPr>
          <p:cNvPr id="11" name="Picture 10">
            <a:extLst>
              <a:ext uri="{FF2B5EF4-FFF2-40B4-BE49-F238E27FC236}">
                <a16:creationId xmlns:a16="http://schemas.microsoft.com/office/drawing/2014/main" id="{AFAD89A0-5DAF-DD9F-664D-5465E3DF1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2330" y="1676400"/>
            <a:ext cx="2280470" cy="1901859"/>
          </a:xfrm>
          <a:prstGeom prst="rect">
            <a:avLst/>
          </a:prstGeom>
        </p:spPr>
      </p:pic>
    </p:spTree>
    <p:extLst>
      <p:ext uri="{BB962C8B-B14F-4D97-AF65-F5344CB8AC3E}">
        <p14:creationId xmlns:p14="http://schemas.microsoft.com/office/powerpoint/2010/main" val="2006544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Server Side Joins – OE12</a:t>
            </a:r>
          </a:p>
        </p:txBody>
      </p:sp>
      <p:graphicFrame>
        <p:nvGraphicFramePr>
          <p:cNvPr id="9" name="Table 8">
            <a:extLst>
              <a:ext uri="{FF2B5EF4-FFF2-40B4-BE49-F238E27FC236}">
                <a16:creationId xmlns:a16="http://schemas.microsoft.com/office/drawing/2014/main" id="{DC083489-5AEB-E72E-00B9-3C5907D18E28}"/>
              </a:ext>
            </a:extLst>
          </p:cNvPr>
          <p:cNvGraphicFramePr>
            <a:graphicFrameLocks noGrp="1"/>
          </p:cNvGraphicFramePr>
          <p:nvPr>
            <p:extLst>
              <p:ext uri="{D42A27DB-BD31-4B8C-83A1-F6EECF244321}">
                <p14:modId xmlns:p14="http://schemas.microsoft.com/office/powerpoint/2010/main" val="3866609729"/>
              </p:ext>
            </p:extLst>
          </p:nvPr>
        </p:nvGraphicFramePr>
        <p:xfrm>
          <a:off x="228600" y="1737967"/>
          <a:ext cx="11658602" cy="4510433"/>
        </p:xfrm>
        <a:graphic>
          <a:graphicData uri="http://schemas.openxmlformats.org/drawingml/2006/table">
            <a:tbl>
              <a:tblPr>
                <a:tableStyleId>{3C2FFA5D-87B4-456A-9821-1D502468CF0F}</a:tableStyleId>
              </a:tblPr>
              <a:tblGrid>
                <a:gridCol w="1981200">
                  <a:extLst>
                    <a:ext uri="{9D8B030D-6E8A-4147-A177-3AD203B41FA5}">
                      <a16:colId xmlns:a16="http://schemas.microsoft.com/office/drawing/2014/main" val="3309541150"/>
                    </a:ext>
                  </a:extLst>
                </a:gridCol>
                <a:gridCol w="685800">
                  <a:extLst>
                    <a:ext uri="{9D8B030D-6E8A-4147-A177-3AD203B41FA5}">
                      <a16:colId xmlns:a16="http://schemas.microsoft.com/office/drawing/2014/main" val="3419623354"/>
                    </a:ext>
                  </a:extLst>
                </a:gridCol>
                <a:gridCol w="1066800">
                  <a:extLst>
                    <a:ext uri="{9D8B030D-6E8A-4147-A177-3AD203B41FA5}">
                      <a16:colId xmlns:a16="http://schemas.microsoft.com/office/drawing/2014/main" val="1562551660"/>
                    </a:ext>
                  </a:extLst>
                </a:gridCol>
                <a:gridCol w="762000">
                  <a:extLst>
                    <a:ext uri="{9D8B030D-6E8A-4147-A177-3AD203B41FA5}">
                      <a16:colId xmlns:a16="http://schemas.microsoft.com/office/drawing/2014/main" val="2875925730"/>
                    </a:ext>
                  </a:extLst>
                </a:gridCol>
                <a:gridCol w="762000">
                  <a:extLst>
                    <a:ext uri="{9D8B030D-6E8A-4147-A177-3AD203B41FA5}">
                      <a16:colId xmlns:a16="http://schemas.microsoft.com/office/drawing/2014/main" val="3502429009"/>
                    </a:ext>
                  </a:extLst>
                </a:gridCol>
                <a:gridCol w="685800">
                  <a:extLst>
                    <a:ext uri="{9D8B030D-6E8A-4147-A177-3AD203B41FA5}">
                      <a16:colId xmlns:a16="http://schemas.microsoft.com/office/drawing/2014/main" val="2906197604"/>
                    </a:ext>
                  </a:extLst>
                </a:gridCol>
                <a:gridCol w="838200">
                  <a:extLst>
                    <a:ext uri="{9D8B030D-6E8A-4147-A177-3AD203B41FA5}">
                      <a16:colId xmlns:a16="http://schemas.microsoft.com/office/drawing/2014/main" val="1862310035"/>
                    </a:ext>
                  </a:extLst>
                </a:gridCol>
                <a:gridCol w="762000">
                  <a:extLst>
                    <a:ext uri="{9D8B030D-6E8A-4147-A177-3AD203B41FA5}">
                      <a16:colId xmlns:a16="http://schemas.microsoft.com/office/drawing/2014/main" val="2428271863"/>
                    </a:ext>
                  </a:extLst>
                </a:gridCol>
                <a:gridCol w="838200">
                  <a:extLst>
                    <a:ext uri="{9D8B030D-6E8A-4147-A177-3AD203B41FA5}">
                      <a16:colId xmlns:a16="http://schemas.microsoft.com/office/drawing/2014/main" val="3632514187"/>
                    </a:ext>
                  </a:extLst>
                </a:gridCol>
                <a:gridCol w="911690">
                  <a:extLst>
                    <a:ext uri="{9D8B030D-6E8A-4147-A177-3AD203B41FA5}">
                      <a16:colId xmlns:a16="http://schemas.microsoft.com/office/drawing/2014/main" val="3639173674"/>
                    </a:ext>
                  </a:extLst>
                </a:gridCol>
                <a:gridCol w="917110">
                  <a:extLst>
                    <a:ext uri="{9D8B030D-6E8A-4147-A177-3AD203B41FA5}">
                      <a16:colId xmlns:a16="http://schemas.microsoft.com/office/drawing/2014/main" val="4048434558"/>
                    </a:ext>
                  </a:extLst>
                </a:gridCol>
                <a:gridCol w="838200">
                  <a:extLst>
                    <a:ext uri="{9D8B030D-6E8A-4147-A177-3AD203B41FA5}">
                      <a16:colId xmlns:a16="http://schemas.microsoft.com/office/drawing/2014/main" val="1793378532"/>
                    </a:ext>
                  </a:extLst>
                </a:gridCol>
                <a:gridCol w="609602">
                  <a:extLst>
                    <a:ext uri="{9D8B030D-6E8A-4147-A177-3AD203B41FA5}">
                      <a16:colId xmlns:a16="http://schemas.microsoft.com/office/drawing/2014/main" val="1420093723"/>
                    </a:ext>
                  </a:extLst>
                </a:gridCol>
              </a:tblGrid>
              <a:tr h="357856">
                <a:tc>
                  <a:txBody>
                    <a:bodyPr/>
                    <a:lstStyle/>
                    <a:p>
                      <a:pPr algn="l" fontAlgn="b"/>
                      <a:r>
                        <a:rPr lang="en-US" sz="1800" b="1" u="none" strike="noStrike" dirty="0">
                          <a:solidFill>
                            <a:schemeClr val="bg1"/>
                          </a:solidFill>
                          <a:effectLst/>
                        </a:rPr>
                        <a:t>scenario</a:t>
                      </a:r>
                      <a:endParaRPr lang="en-US" sz="1800" b="1" i="0" u="none" strike="noStrike" dirty="0">
                        <a:solidFill>
                          <a:schemeClr val="bg1"/>
                        </a:solidFill>
                        <a:effectLst/>
                        <a:latin typeface="Calibri" panose="020F0502020204030204" pitchFamily="34" charset="0"/>
                      </a:endParaRPr>
                    </a:p>
                  </a:txBody>
                  <a:tcPr marL="9525" marR="9525" marT="9525" marB="0" anchor="b">
                    <a:solidFill>
                      <a:schemeClr val="tx2"/>
                    </a:solidFill>
                  </a:tcPr>
                </a:tc>
                <a:tc>
                  <a:txBody>
                    <a:bodyPr/>
                    <a:lstStyle/>
                    <a:p>
                      <a:pPr algn="r" fontAlgn="b"/>
                      <a:r>
                        <a:rPr lang="en-US" sz="1800" b="1" u="none" strike="noStrike" dirty="0" err="1">
                          <a:solidFill>
                            <a:schemeClr val="bg1"/>
                          </a:solidFill>
                          <a:effectLst/>
                        </a:rPr>
                        <a:t>tmSec</a:t>
                      </a:r>
                      <a:endParaRPr lang="en-US" sz="1800" b="1" i="0" u="none" strike="noStrike" dirty="0">
                        <a:solidFill>
                          <a:schemeClr val="bg1"/>
                        </a:solidFill>
                        <a:effectLst/>
                        <a:latin typeface="Calibri" panose="020F0502020204030204" pitchFamily="34" charset="0"/>
                      </a:endParaRPr>
                    </a:p>
                  </a:txBody>
                  <a:tcPr marL="9525" marR="9525" marT="9525" marB="0" anchor="b">
                    <a:solidFill>
                      <a:schemeClr val="tx2"/>
                    </a:solidFill>
                  </a:tcPr>
                </a:tc>
                <a:tc>
                  <a:txBody>
                    <a:bodyPr/>
                    <a:lstStyle/>
                    <a:p>
                      <a:pPr algn="r" fontAlgn="b"/>
                      <a:r>
                        <a:rPr lang="en-US" sz="1800" b="1" i="0" u="none" strike="noStrike" dirty="0">
                          <a:solidFill>
                            <a:schemeClr val="bg1"/>
                          </a:solidFill>
                          <a:effectLst/>
                          <a:latin typeface="Calibri" panose="020F0502020204030204" pitchFamily="34" charset="0"/>
                        </a:rPr>
                        <a:t>customers</a:t>
                      </a:r>
                    </a:p>
                  </a:txBody>
                  <a:tcPr marL="9525" marR="9525" marT="9525" marB="0" anchor="b">
                    <a:solidFill>
                      <a:schemeClr val="tx2"/>
                    </a:solidFill>
                  </a:tcPr>
                </a:tc>
                <a:tc>
                  <a:txBody>
                    <a:bodyPr/>
                    <a:lstStyle/>
                    <a:p>
                      <a:pPr algn="r" fontAlgn="b"/>
                      <a:r>
                        <a:rPr lang="en-US" sz="1800" b="1" i="0" u="none" strike="noStrike" dirty="0">
                          <a:solidFill>
                            <a:schemeClr val="bg1"/>
                          </a:solidFill>
                          <a:effectLst/>
                          <a:latin typeface="Calibri" panose="020F0502020204030204" pitchFamily="34" charset="0"/>
                        </a:rPr>
                        <a:t>orders</a:t>
                      </a:r>
                    </a:p>
                  </a:txBody>
                  <a:tcPr marL="9525" marR="9525" marT="9525" marB="0" anchor="b">
                    <a:solidFill>
                      <a:schemeClr val="tx2"/>
                    </a:solidFill>
                  </a:tcPr>
                </a:tc>
                <a:tc>
                  <a:txBody>
                    <a:bodyPr/>
                    <a:lstStyle/>
                    <a:p>
                      <a:pPr algn="r" fontAlgn="b"/>
                      <a:r>
                        <a:rPr lang="en-US" sz="1800" b="1" i="0" u="none" strike="noStrike" dirty="0">
                          <a:solidFill>
                            <a:schemeClr val="bg1"/>
                          </a:solidFill>
                          <a:effectLst/>
                          <a:latin typeface="Calibri" panose="020F0502020204030204" pitchFamily="34" charset="0"/>
                        </a:rPr>
                        <a:t>rogues</a:t>
                      </a:r>
                    </a:p>
                  </a:txBody>
                  <a:tcPr marL="9525" marR="9525" marT="9525" marB="0" anchor="b">
                    <a:solidFill>
                      <a:schemeClr val="tx2"/>
                    </a:solidFill>
                  </a:tcPr>
                </a:tc>
                <a:tc>
                  <a:txBody>
                    <a:bodyPr/>
                    <a:lstStyle/>
                    <a:p>
                      <a:pPr algn="r" fontAlgn="b"/>
                      <a:r>
                        <a:rPr lang="en-US" sz="1800" b="1" u="none" strike="noStrike" dirty="0" err="1">
                          <a:solidFill>
                            <a:schemeClr val="bg1"/>
                          </a:solidFill>
                          <a:effectLst/>
                        </a:rPr>
                        <a:t>logRd</a:t>
                      </a:r>
                      <a:endParaRPr lang="en-US" sz="1800" b="1" i="0" u="none" strike="noStrike" dirty="0">
                        <a:solidFill>
                          <a:schemeClr val="bg1"/>
                        </a:solidFill>
                        <a:effectLst/>
                        <a:latin typeface="Calibri" panose="020F0502020204030204" pitchFamily="34" charset="0"/>
                      </a:endParaRPr>
                    </a:p>
                  </a:txBody>
                  <a:tcPr marL="9525" marR="9525" marT="9525" marB="0" anchor="b">
                    <a:solidFill>
                      <a:schemeClr val="tx2"/>
                    </a:solidFill>
                  </a:tcPr>
                </a:tc>
                <a:tc>
                  <a:txBody>
                    <a:bodyPr/>
                    <a:lstStyle/>
                    <a:p>
                      <a:pPr algn="r" fontAlgn="b"/>
                      <a:r>
                        <a:rPr lang="en-US" sz="1800" b="1" u="none" strike="noStrike" dirty="0" err="1">
                          <a:solidFill>
                            <a:schemeClr val="bg1"/>
                          </a:solidFill>
                          <a:effectLst/>
                        </a:rPr>
                        <a:t>recRd</a:t>
                      </a:r>
                      <a:endParaRPr lang="en-US" sz="1800" b="1" i="0" u="none" strike="noStrike" dirty="0">
                        <a:solidFill>
                          <a:schemeClr val="bg1"/>
                        </a:solidFill>
                        <a:effectLst/>
                        <a:latin typeface="Calibri" panose="020F0502020204030204" pitchFamily="34" charset="0"/>
                      </a:endParaRPr>
                    </a:p>
                  </a:txBody>
                  <a:tcPr marL="9525" marR="9525" marT="9525" marB="0" anchor="b">
                    <a:solidFill>
                      <a:schemeClr val="tx2"/>
                    </a:solidFill>
                  </a:tcPr>
                </a:tc>
                <a:tc>
                  <a:txBody>
                    <a:bodyPr/>
                    <a:lstStyle/>
                    <a:p>
                      <a:pPr algn="r" fontAlgn="b"/>
                      <a:r>
                        <a:rPr lang="en-US" sz="1800" b="1" u="none" strike="noStrike" dirty="0" err="1">
                          <a:solidFill>
                            <a:schemeClr val="bg1"/>
                          </a:solidFill>
                          <a:effectLst/>
                        </a:rPr>
                        <a:t>idxRd</a:t>
                      </a:r>
                      <a:endParaRPr lang="en-US" sz="1800" b="1" i="0" u="none" strike="noStrike" dirty="0">
                        <a:solidFill>
                          <a:schemeClr val="bg1"/>
                        </a:solidFill>
                        <a:effectLst/>
                        <a:latin typeface="Calibri" panose="020F0502020204030204" pitchFamily="34" charset="0"/>
                      </a:endParaRPr>
                    </a:p>
                  </a:txBody>
                  <a:tcPr marL="9525" marR="9525" marT="9525" marB="0" anchor="b">
                    <a:solidFill>
                      <a:schemeClr val="tx2"/>
                    </a:solidFill>
                  </a:tcPr>
                </a:tc>
                <a:tc>
                  <a:txBody>
                    <a:bodyPr/>
                    <a:lstStyle/>
                    <a:p>
                      <a:pPr algn="r" fontAlgn="b"/>
                      <a:r>
                        <a:rPr lang="en-US" sz="1800" b="1" u="none" strike="noStrike" dirty="0" err="1">
                          <a:solidFill>
                            <a:schemeClr val="bg1"/>
                          </a:solidFill>
                          <a:effectLst/>
                        </a:rPr>
                        <a:t>recSent</a:t>
                      </a:r>
                      <a:endParaRPr lang="en-US" sz="1800" b="1" i="0" u="none" strike="noStrike" dirty="0">
                        <a:solidFill>
                          <a:schemeClr val="bg1"/>
                        </a:solidFill>
                        <a:effectLst/>
                        <a:latin typeface="Calibri" panose="020F0502020204030204" pitchFamily="34" charset="0"/>
                      </a:endParaRPr>
                    </a:p>
                  </a:txBody>
                  <a:tcPr marL="9525" marR="9525" marT="9525" marB="0" anchor="b">
                    <a:solidFill>
                      <a:schemeClr val="tx2"/>
                    </a:solidFill>
                  </a:tcPr>
                </a:tc>
                <a:tc>
                  <a:txBody>
                    <a:bodyPr/>
                    <a:lstStyle/>
                    <a:p>
                      <a:pPr algn="r" fontAlgn="b"/>
                      <a:r>
                        <a:rPr lang="en-US" sz="1800" b="1" u="none" strike="noStrike" dirty="0" err="1">
                          <a:solidFill>
                            <a:schemeClr val="bg1"/>
                          </a:solidFill>
                          <a:effectLst/>
                        </a:rPr>
                        <a:t>msgTotal</a:t>
                      </a:r>
                      <a:endParaRPr lang="en-US" sz="1800" b="1" i="0" u="none" strike="noStrike" dirty="0">
                        <a:solidFill>
                          <a:schemeClr val="bg1"/>
                        </a:solidFill>
                        <a:effectLst/>
                        <a:latin typeface="Calibri" panose="020F0502020204030204" pitchFamily="34" charset="0"/>
                      </a:endParaRPr>
                    </a:p>
                  </a:txBody>
                  <a:tcPr marL="9525" marR="9525" marT="9525" marB="0" anchor="b">
                    <a:solidFill>
                      <a:schemeClr val="tx2"/>
                    </a:solidFill>
                  </a:tcPr>
                </a:tc>
                <a:tc>
                  <a:txBody>
                    <a:bodyPr/>
                    <a:lstStyle/>
                    <a:p>
                      <a:pPr algn="r" fontAlgn="b"/>
                      <a:r>
                        <a:rPr lang="en-US" sz="1800" b="1" u="none" strike="noStrike" dirty="0">
                          <a:solidFill>
                            <a:schemeClr val="bg1"/>
                          </a:solidFill>
                          <a:effectLst/>
                        </a:rPr>
                        <a:t>rec/msg</a:t>
                      </a:r>
                      <a:endParaRPr lang="en-US" sz="1800" b="1" i="0" u="none" strike="noStrike" dirty="0">
                        <a:solidFill>
                          <a:schemeClr val="bg1"/>
                        </a:solidFill>
                        <a:effectLst/>
                        <a:latin typeface="Calibri" panose="020F0502020204030204" pitchFamily="34" charset="0"/>
                      </a:endParaRPr>
                    </a:p>
                  </a:txBody>
                  <a:tcPr marL="9525" marR="9525" marT="9525" marB="0" anchor="b">
                    <a:solidFill>
                      <a:schemeClr val="tx2"/>
                    </a:solidFill>
                  </a:tcPr>
                </a:tc>
                <a:tc>
                  <a:txBody>
                    <a:bodyPr/>
                    <a:lstStyle/>
                    <a:p>
                      <a:pPr algn="r" fontAlgn="b"/>
                      <a:r>
                        <a:rPr lang="en-US" sz="1800" b="1" u="none" strike="noStrike" dirty="0" err="1">
                          <a:solidFill>
                            <a:schemeClr val="bg1"/>
                          </a:solidFill>
                          <a:effectLst/>
                        </a:rPr>
                        <a:t>qryRecv</a:t>
                      </a:r>
                      <a:endParaRPr lang="en-US" sz="1800" b="1" i="0" u="none" strike="noStrike" dirty="0">
                        <a:solidFill>
                          <a:schemeClr val="bg1"/>
                        </a:solidFill>
                        <a:effectLst/>
                        <a:latin typeface="Calibri" panose="020F0502020204030204" pitchFamily="34" charset="0"/>
                      </a:endParaRPr>
                    </a:p>
                  </a:txBody>
                  <a:tcPr marL="9525" marR="9525" marT="9525" marB="0" anchor="b">
                    <a:solidFill>
                      <a:schemeClr val="tx2"/>
                    </a:solidFill>
                  </a:tcPr>
                </a:tc>
                <a:tc>
                  <a:txBody>
                    <a:bodyPr/>
                    <a:lstStyle/>
                    <a:p>
                      <a:pPr algn="r" fontAlgn="b"/>
                      <a:r>
                        <a:rPr lang="en-US" sz="1800" b="1" u="none" strike="noStrike" dirty="0" err="1">
                          <a:solidFill>
                            <a:schemeClr val="bg1"/>
                          </a:solidFill>
                          <a:effectLst/>
                        </a:rPr>
                        <a:t>recLk</a:t>
                      </a:r>
                      <a:endParaRPr lang="en-US" sz="1800" b="1" i="0" u="none" strike="noStrike" dirty="0">
                        <a:solidFill>
                          <a:schemeClr val="bg1"/>
                        </a:solidFill>
                        <a:effectLst/>
                        <a:latin typeface="Calibri" panose="020F0502020204030204" pitchFamily="34" charset="0"/>
                      </a:endParaRPr>
                    </a:p>
                  </a:txBody>
                  <a:tcPr marL="9525" marR="9525" marT="9525" marB="0" anchor="b">
                    <a:solidFill>
                      <a:schemeClr val="tx2"/>
                    </a:solidFill>
                  </a:tcPr>
                </a:tc>
                <a:extLst>
                  <a:ext uri="{0D108BD9-81ED-4DB2-BD59-A6C34878D82A}">
                    <a16:rowId xmlns:a16="http://schemas.microsoft.com/office/drawing/2014/main" val="360668215"/>
                  </a:ext>
                </a:extLst>
              </a:tr>
              <a:tr h="319429">
                <a:tc>
                  <a:txBody>
                    <a:bodyPr/>
                    <a:lstStyle/>
                    <a:p>
                      <a:pPr algn="l" fontAlgn="b"/>
                      <a:r>
                        <a:rPr lang="en-US" sz="1600" u="none" strike="noStrike" dirty="0">
                          <a:effectLst/>
                        </a:rPr>
                        <a:t>nested FOR EACH</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6.358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277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1001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3396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1279</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847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1.51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283</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4159002129"/>
                  </a:ext>
                </a:extLst>
              </a:tr>
              <a:tr h="319429">
                <a:tc>
                  <a:txBody>
                    <a:bodyPr/>
                    <a:lstStyle/>
                    <a:p>
                      <a:pPr algn="l" fontAlgn="b"/>
                      <a:r>
                        <a:rPr lang="en-US" sz="1600" u="none" strike="noStrike" dirty="0">
                          <a:effectLst/>
                        </a:rPr>
                        <a:t>add fields()</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6.179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1001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3396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1279</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839</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1.524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279</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905836025"/>
                  </a:ext>
                </a:extLst>
              </a:tr>
              <a:tr h="319429">
                <a:tc>
                  <a:txBody>
                    <a:bodyPr/>
                    <a:lstStyle/>
                    <a:p>
                      <a:pPr algn="l" fontAlgn="b"/>
                      <a:r>
                        <a:rPr lang="en-US" sz="1600" u="none" strike="noStrike" dirty="0" err="1">
                          <a:effectLst/>
                        </a:rPr>
                        <a:t>tt_custList</a:t>
                      </a:r>
                      <a:r>
                        <a:rPr lang="en-US" sz="1600" u="none" strike="noStrike" dirty="0">
                          <a:effectLst/>
                        </a:rPr>
                        <a:t> cache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6.261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1001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3396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1279</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839</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1.524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279</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59089523"/>
                  </a:ext>
                </a:extLst>
              </a:tr>
              <a:tr h="319429">
                <a:tc>
                  <a:txBody>
                    <a:bodyPr/>
                    <a:lstStyle/>
                    <a:p>
                      <a:pPr algn="l" fontAlgn="b"/>
                      <a:r>
                        <a:rPr lang="en-US" sz="1600" u="none" strike="noStrike" dirty="0">
                          <a:effectLst/>
                        </a:rPr>
                        <a:t>dynamic query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0.212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1001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3121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1279</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29</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44.103</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8</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124391704"/>
                  </a:ext>
                </a:extLst>
              </a:tr>
              <a:tr h="319429">
                <a:tc>
                  <a:txBody>
                    <a:bodyPr/>
                    <a:lstStyle/>
                    <a:p>
                      <a:pPr algn="l" fontAlgn="b"/>
                      <a:r>
                        <a:rPr lang="en-US" sz="1600" u="none" strike="noStrike" dirty="0">
                          <a:effectLst/>
                        </a:rPr>
                        <a:t>build </a:t>
                      </a:r>
                      <a:r>
                        <a:rPr lang="en-US" sz="1600" u="none" strike="noStrike" dirty="0" err="1">
                          <a:effectLst/>
                        </a:rPr>
                        <a:t>tt</a:t>
                      </a:r>
                      <a:r>
                        <a:rPr lang="en-US" sz="1600" u="none" strike="noStrike" dirty="0">
                          <a:effectLst/>
                        </a:rPr>
                        <a:t> piecemeal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0.272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277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1001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26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3121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1278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1278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1279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29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44.103</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8</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859230673"/>
                  </a:ext>
                </a:extLst>
              </a:tr>
              <a:tr h="319429">
                <a:tc>
                  <a:txBody>
                    <a:bodyPr/>
                    <a:lstStyle/>
                    <a:p>
                      <a:pPr algn="l" fontAlgn="b"/>
                      <a:r>
                        <a:rPr lang="en-US" sz="1600" u="none" strike="noStrike" dirty="0">
                          <a:effectLst/>
                        </a:rPr>
                        <a:t>add </a:t>
                      </a:r>
                      <a:r>
                        <a:rPr lang="en-US" sz="1600" u="none" strike="noStrike" dirty="0" err="1">
                          <a:effectLst/>
                        </a:rPr>
                        <a:t>salesRep</a:t>
                      </a:r>
                      <a:r>
                        <a:rPr lang="en-US" sz="1600" u="none" strike="noStrike" dirty="0">
                          <a:effectLst/>
                        </a:rPr>
                        <a:t> &lt;&gt;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0.203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26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3121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304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25</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12.16</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4</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967018326"/>
                  </a:ext>
                </a:extLst>
              </a:tr>
              <a:tr h="319429">
                <a:tc>
                  <a:txBody>
                    <a:bodyPr/>
                    <a:lstStyle/>
                    <a:p>
                      <a:pPr algn="l" fontAlgn="b"/>
                      <a:r>
                        <a:rPr lang="en-US" sz="1600" u="none" strike="noStrike" dirty="0">
                          <a:effectLst/>
                        </a:rPr>
                        <a:t>use global shared TT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0.196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1001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2564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1001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1001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1002</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41.75</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6</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1715576900"/>
                  </a:ext>
                </a:extLst>
              </a:tr>
              <a:tr h="319429">
                <a:tc>
                  <a:txBody>
                    <a:bodyPr/>
                    <a:lstStyle/>
                    <a:p>
                      <a:pPr algn="l" fontAlgn="b"/>
                      <a:r>
                        <a:rPr lang="en-US" sz="1600" u="none" strike="noStrike" dirty="0">
                          <a:effectLst/>
                        </a:rPr>
                        <a:t>use static JOIN</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6.287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1001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3120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1278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1280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562</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2.278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551226024"/>
                  </a:ext>
                </a:extLst>
              </a:tr>
              <a:tr h="319429">
                <a:tc>
                  <a:txBody>
                    <a:bodyPr/>
                    <a:lstStyle/>
                    <a:p>
                      <a:pPr algn="l" fontAlgn="b"/>
                      <a:r>
                        <a:rPr lang="en-US" sz="1600" u="none" strike="noStrike" dirty="0">
                          <a:effectLst/>
                        </a:rPr>
                        <a:t>add fields()</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6.232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1001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3120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1280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562</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791636182"/>
                  </a:ext>
                </a:extLst>
              </a:tr>
              <a:tr h="319429">
                <a:tc>
                  <a:txBody>
                    <a:bodyPr/>
                    <a:lstStyle/>
                    <a:p>
                      <a:pPr algn="l" fontAlgn="b"/>
                      <a:r>
                        <a:rPr lang="en-US" sz="1600" b="0" i="0" u="none" strike="noStrike" dirty="0">
                          <a:solidFill>
                            <a:schemeClr val="tx1"/>
                          </a:solidFill>
                          <a:effectLst/>
                          <a:latin typeface="Calibri" panose="020F0502020204030204" pitchFamily="34" charset="0"/>
                        </a:rPr>
                        <a:t>add </a:t>
                      </a:r>
                      <a:r>
                        <a:rPr lang="en-US" sz="1600" b="0" i="0" u="none" strike="noStrike" dirty="0" err="1">
                          <a:solidFill>
                            <a:schemeClr val="tx1"/>
                          </a:solidFill>
                          <a:effectLst/>
                          <a:latin typeface="Calibri" panose="020F0502020204030204" pitchFamily="34" charset="0"/>
                        </a:rPr>
                        <a:t>salesRep</a:t>
                      </a:r>
                      <a:r>
                        <a:rPr lang="en-US" sz="1600" b="0" i="0" u="none" strike="noStrike" dirty="0">
                          <a:solidFill>
                            <a:schemeClr val="tx1"/>
                          </a:solidFill>
                          <a:effectLst/>
                          <a:latin typeface="Calibri" panose="020F0502020204030204" pitchFamily="34" charset="0"/>
                        </a:rPr>
                        <a:t> &lt;&gt; (oe11)</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5.630</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2</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26</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26</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3396</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1278</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1278</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304</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839</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0.362</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279</a:t>
                      </a:r>
                    </a:p>
                  </a:txBody>
                  <a:tcPr marL="9525" marR="9525" marT="9525" marB="0" anchor="b">
                    <a:solidFill>
                      <a:schemeClr val="bg1">
                        <a:lumMod val="95000"/>
                      </a:schemeClr>
                    </a:solidFill>
                  </a:tcPr>
                </a:tc>
                <a:tc>
                  <a:txBody>
                    <a:bodyPr/>
                    <a:lstStyle/>
                    <a:p>
                      <a:pPr algn="r" fontAlgn="b"/>
                      <a:r>
                        <a:rPr lang="en-US" sz="1600" b="0" i="0" u="none" strike="noStrike" dirty="0">
                          <a:solidFill>
                            <a:srgbClr val="002060"/>
                          </a:solidFill>
                          <a:effectLst/>
                          <a:latin typeface="Calibri" panose="020F0502020204030204" pitchFamily="34" charset="0"/>
                        </a:rPr>
                        <a:t>0</a:t>
                      </a:r>
                    </a:p>
                  </a:txBody>
                  <a:tcPr marL="9525" marR="9525" marT="9525" marB="0" anchor="b">
                    <a:solidFill>
                      <a:schemeClr val="bg1">
                        <a:lumMod val="95000"/>
                      </a:schemeClr>
                    </a:solidFill>
                  </a:tcPr>
                </a:tc>
                <a:extLst>
                  <a:ext uri="{0D108BD9-81ED-4DB2-BD59-A6C34878D82A}">
                    <a16:rowId xmlns:a16="http://schemas.microsoft.com/office/drawing/2014/main" val="1619652428"/>
                  </a:ext>
                </a:extLst>
              </a:tr>
              <a:tr h="319429">
                <a:tc>
                  <a:txBody>
                    <a:bodyPr/>
                    <a:lstStyle/>
                    <a:p>
                      <a:pPr algn="l" fontAlgn="b"/>
                      <a:r>
                        <a:rPr lang="en-US" sz="1600" b="1" u="none" strike="noStrike" dirty="0">
                          <a:solidFill>
                            <a:schemeClr val="accent3">
                              <a:lumMod val="75000"/>
                            </a:schemeClr>
                          </a:solidFill>
                          <a:effectLst/>
                        </a:rPr>
                        <a:t>add </a:t>
                      </a:r>
                      <a:r>
                        <a:rPr lang="en-US" sz="1600" b="1" u="none" strike="noStrike" dirty="0" err="1">
                          <a:solidFill>
                            <a:schemeClr val="accent3">
                              <a:lumMod val="75000"/>
                            </a:schemeClr>
                          </a:solidFill>
                          <a:effectLst/>
                        </a:rPr>
                        <a:t>salesRep</a:t>
                      </a:r>
                      <a:r>
                        <a:rPr lang="en-US" sz="1600" b="1" u="none" strike="noStrike" dirty="0">
                          <a:solidFill>
                            <a:schemeClr val="accent3">
                              <a:lumMod val="75000"/>
                            </a:schemeClr>
                          </a:solidFill>
                          <a:effectLst/>
                        </a:rPr>
                        <a:t> &lt;&gt; (oe12)</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0.092</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2</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26</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26</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3120</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1278</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1278</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30</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accent3">
                        <a:lumMod val="20000"/>
                        <a:lumOff val="80000"/>
                      </a:schemeClr>
                    </a:solidFill>
                  </a:tcPr>
                </a:tc>
                <a:tc>
                  <a:txBody>
                    <a:bodyPr/>
                    <a:lstStyle/>
                    <a:p>
                      <a:pPr algn="r" fontAlgn="b"/>
                      <a:r>
                        <a:rPr lang="en-US" sz="1600" b="1" u="none" strike="noStrike" dirty="0">
                          <a:solidFill>
                            <a:schemeClr val="accent3">
                              <a:lumMod val="75000"/>
                            </a:schemeClr>
                          </a:solidFill>
                          <a:effectLst/>
                        </a:rPr>
                        <a:t>12</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accent3">
                        <a:lumMod val="20000"/>
                        <a:lumOff val="80000"/>
                      </a:schemeClr>
                    </a:solidFill>
                  </a:tcPr>
                </a:tc>
                <a:tc>
                  <a:txBody>
                    <a:bodyPr/>
                    <a:lstStyle/>
                    <a:p>
                      <a:pPr algn="r" fontAlgn="b"/>
                      <a:r>
                        <a:rPr lang="en-US" sz="1600" b="1" u="none" strike="noStrike" dirty="0">
                          <a:solidFill>
                            <a:schemeClr val="accent3">
                              <a:lumMod val="75000"/>
                            </a:schemeClr>
                          </a:solidFill>
                          <a:effectLst/>
                        </a:rPr>
                        <a:t>2.5</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3</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3">
                              <a:lumMod val="75000"/>
                            </a:schemeClr>
                          </a:solidFill>
                          <a:effectLst/>
                        </a:rPr>
                        <a:t>0</a:t>
                      </a:r>
                      <a:endParaRPr lang="en-US" sz="1600" b="1" i="0" u="none" strike="noStrike" dirty="0">
                        <a:solidFill>
                          <a:schemeClr val="accent3">
                            <a:lumMod val="75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078874383"/>
                  </a:ext>
                </a:extLst>
              </a:tr>
              <a:tr h="319429">
                <a:tc>
                  <a:txBody>
                    <a:bodyPr/>
                    <a:lstStyle/>
                    <a:p>
                      <a:pPr algn="l" fontAlgn="b"/>
                      <a:r>
                        <a:rPr lang="en-US" sz="1600" u="none" strike="noStrike" dirty="0">
                          <a:effectLst/>
                        </a:rPr>
                        <a:t>break-by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2"/>
                          </a:solidFill>
                          <a:effectLst/>
                        </a:rPr>
                        <a:t>50.601</a:t>
                      </a:r>
                      <a:endParaRPr lang="en-US" sz="1600" b="1" i="0" u="none" strike="noStrike" dirty="0">
                        <a:solidFill>
                          <a:schemeClr val="accent2"/>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1001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26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2"/>
                          </a:solidFill>
                          <a:effectLst/>
                        </a:rPr>
                        <a:t>7124</a:t>
                      </a:r>
                      <a:endParaRPr lang="en-US" sz="1600" b="1" i="0" u="none" strike="noStrike" dirty="0">
                        <a:solidFill>
                          <a:schemeClr val="accent2"/>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2"/>
                          </a:solidFill>
                          <a:effectLst/>
                        </a:rPr>
                        <a:t>3280</a:t>
                      </a:r>
                      <a:endParaRPr lang="en-US" sz="1600" b="1" i="0" u="none" strike="noStrike" dirty="0">
                        <a:solidFill>
                          <a:schemeClr val="accent2"/>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1278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2"/>
                          </a:solidFill>
                          <a:effectLst/>
                        </a:rPr>
                        <a:t>3282</a:t>
                      </a:r>
                      <a:endParaRPr lang="en-US" sz="1600" b="1" i="0" u="none" strike="noStrike" dirty="0">
                        <a:solidFill>
                          <a:schemeClr val="accent2"/>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b="1" u="none" strike="noStrike" dirty="0">
                          <a:solidFill>
                            <a:schemeClr val="accent2"/>
                          </a:solidFill>
                          <a:effectLst/>
                        </a:rPr>
                        <a:t>4566</a:t>
                      </a:r>
                      <a:endParaRPr lang="en-US" sz="1600" b="1" i="0" u="none" strike="noStrike" dirty="0">
                        <a:solidFill>
                          <a:schemeClr val="accent2"/>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0.719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a:effectLst/>
                        </a:rPr>
                        <a:t>278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153680814"/>
                  </a:ext>
                </a:extLst>
              </a:tr>
              <a:tr h="319429">
                <a:tc>
                  <a:txBody>
                    <a:bodyPr/>
                    <a:lstStyle/>
                    <a:p>
                      <a:pPr algn="l" fontAlgn="b"/>
                      <a:r>
                        <a:rPr lang="en-US" sz="1600" u="none" strike="noStrike" dirty="0">
                          <a:effectLst/>
                        </a:rPr>
                        <a:t>share-lock</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solidFill>
                            <a:schemeClr val="accent2"/>
                          </a:solidFill>
                          <a:effectLst/>
                        </a:rPr>
                        <a:t>12.932</a:t>
                      </a:r>
                      <a:endParaRPr lang="en-US" sz="1600" b="0" i="0" u="none" strike="noStrike" dirty="0">
                        <a:solidFill>
                          <a:schemeClr val="accent2"/>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26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26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3396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1278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1278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304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solidFill>
                            <a:schemeClr val="accent2"/>
                          </a:solidFill>
                          <a:effectLst/>
                        </a:rPr>
                        <a:t>1746</a:t>
                      </a:r>
                      <a:endParaRPr lang="en-US" sz="1600" b="0" i="0" u="none" strike="noStrike" dirty="0">
                        <a:solidFill>
                          <a:schemeClr val="accent2"/>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effectLst/>
                        </a:rPr>
                        <a:t>0.174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solidFill>
                            <a:schemeClr val="accent2"/>
                          </a:solidFill>
                          <a:effectLst/>
                        </a:rPr>
                        <a:t>581</a:t>
                      </a:r>
                      <a:endParaRPr lang="en-US" sz="1600" b="0" i="0" u="none" strike="noStrike" dirty="0">
                        <a:solidFill>
                          <a:schemeClr val="accent2"/>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r>
                        <a:rPr lang="en-US" sz="1600" u="none" strike="noStrike" dirty="0">
                          <a:solidFill>
                            <a:schemeClr val="accent2"/>
                          </a:solidFill>
                          <a:effectLst/>
                        </a:rPr>
                        <a:t>1278</a:t>
                      </a:r>
                      <a:endParaRPr lang="en-US" sz="1600" b="0" i="0" u="none" strike="noStrike" dirty="0">
                        <a:solidFill>
                          <a:schemeClr val="accent2"/>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1502038512"/>
                  </a:ext>
                </a:extLst>
              </a:tr>
            </a:tbl>
          </a:graphicData>
        </a:graphic>
      </p:graphicFrame>
    </p:spTree>
    <p:extLst>
      <p:ext uri="{BB962C8B-B14F-4D97-AF65-F5344CB8AC3E}">
        <p14:creationId xmlns:p14="http://schemas.microsoft.com/office/powerpoint/2010/main" val="1421138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7B75-4755-499F-467C-5E2747A033E6}"/>
              </a:ext>
            </a:extLst>
          </p:cNvPr>
          <p:cNvSpPr>
            <a:spLocks noGrp="1"/>
          </p:cNvSpPr>
          <p:nvPr>
            <p:ph type="title"/>
          </p:nvPr>
        </p:nvSpPr>
        <p:spPr/>
        <p:txBody>
          <a:bodyPr>
            <a:normAutofit fontScale="90000"/>
          </a:bodyPr>
          <a:lstStyle/>
          <a:p>
            <a:r>
              <a:rPr lang="en-US" dirty="0"/>
              <a:t>That’s Nice, But What About FIND Statements?</a:t>
            </a:r>
          </a:p>
        </p:txBody>
      </p:sp>
      <p:sp>
        <p:nvSpPr>
          <p:cNvPr id="3" name="Content Placeholder 2">
            <a:extLst>
              <a:ext uri="{FF2B5EF4-FFF2-40B4-BE49-F238E27FC236}">
                <a16:creationId xmlns:a16="http://schemas.microsoft.com/office/drawing/2014/main" id="{B4318144-D2E0-65BF-1359-16D5D2415D07}"/>
              </a:ext>
            </a:extLst>
          </p:cNvPr>
          <p:cNvSpPr>
            <a:spLocks noGrp="1"/>
          </p:cNvSpPr>
          <p:nvPr>
            <p:ph idx="1"/>
          </p:nvPr>
        </p:nvSpPr>
        <p:spPr/>
        <p:txBody>
          <a:bodyPr/>
          <a:lstStyle/>
          <a:p>
            <a:r>
              <a:rPr lang="en-US" dirty="0"/>
              <a:t>Your application probably uses a LOT more FIND statements than FOR EACH NO-LOCK “queries”</a:t>
            </a:r>
          </a:p>
          <a:p>
            <a:r>
              <a:rPr lang="en-US" dirty="0"/>
              <a:t>FIND statements require at least 3 “network messages”:</a:t>
            </a:r>
          </a:p>
          <a:p>
            <a:pPr lvl="1"/>
            <a:r>
              <a:rPr lang="en-US" dirty="0"/>
              <a:t>Request a record</a:t>
            </a:r>
          </a:p>
          <a:p>
            <a:pPr lvl="1"/>
            <a:r>
              <a:rPr lang="en-US" dirty="0"/>
              <a:t>Response</a:t>
            </a:r>
          </a:p>
          <a:p>
            <a:pPr lvl="1"/>
            <a:r>
              <a:rPr lang="en-US" dirty="0"/>
              <a:t>Release the cursor</a:t>
            </a:r>
          </a:p>
          <a:p>
            <a:endParaRPr lang="en-US" dirty="0"/>
          </a:p>
        </p:txBody>
      </p:sp>
    </p:spTree>
    <p:extLst>
      <p:ext uri="{BB962C8B-B14F-4D97-AF65-F5344CB8AC3E}">
        <p14:creationId xmlns:p14="http://schemas.microsoft.com/office/powerpoint/2010/main" val="2833008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478F1-0537-0138-48A2-B0C1FC43085C}"/>
              </a:ext>
            </a:extLst>
          </p:cNvPr>
          <p:cNvSpPr>
            <a:spLocks noGrp="1"/>
          </p:cNvSpPr>
          <p:nvPr>
            <p:ph type="title"/>
          </p:nvPr>
        </p:nvSpPr>
        <p:spPr/>
        <p:txBody>
          <a:bodyPr/>
          <a:lstStyle/>
          <a:p>
            <a:r>
              <a:rPr lang="en-US" dirty="0"/>
              <a:t>Solutions for FIND latency</a:t>
            </a:r>
          </a:p>
        </p:txBody>
      </p:sp>
      <p:sp>
        <p:nvSpPr>
          <p:cNvPr id="3" name="Content Placeholder 2">
            <a:extLst>
              <a:ext uri="{FF2B5EF4-FFF2-40B4-BE49-F238E27FC236}">
                <a16:creationId xmlns:a16="http://schemas.microsoft.com/office/drawing/2014/main" id="{5FFE8291-0409-848A-A72D-7B9FBD4DE67B}"/>
              </a:ext>
            </a:extLst>
          </p:cNvPr>
          <p:cNvSpPr>
            <a:spLocks noGrp="1"/>
          </p:cNvSpPr>
          <p:nvPr>
            <p:ph idx="1"/>
          </p:nvPr>
        </p:nvSpPr>
        <p:spPr/>
        <p:txBody>
          <a:bodyPr>
            <a:normAutofit fontScale="92500" lnSpcReduction="10000"/>
          </a:bodyPr>
          <a:lstStyle/>
          <a:p>
            <a:r>
              <a:rPr lang="en-US" dirty="0">
                <a:solidFill>
                  <a:schemeClr val="bg1">
                    <a:lumMod val="85000"/>
                  </a:schemeClr>
                </a:solidFill>
              </a:rPr>
              <a:t>Use Shared Memory Clients:</a:t>
            </a:r>
          </a:p>
          <a:p>
            <a:pPr lvl="1"/>
            <a:r>
              <a:rPr lang="en-US" dirty="0">
                <a:solidFill>
                  <a:schemeClr val="bg1">
                    <a:lumMod val="85000"/>
                  </a:schemeClr>
                </a:solidFill>
              </a:rPr>
              <a:t>Good old character terminal interfaces</a:t>
            </a:r>
          </a:p>
          <a:p>
            <a:pPr lvl="1"/>
            <a:r>
              <a:rPr lang="en-US" dirty="0">
                <a:solidFill>
                  <a:schemeClr val="bg1">
                    <a:lumMod val="85000"/>
                  </a:schemeClr>
                </a:solidFill>
              </a:rPr>
              <a:t>Classic </a:t>
            </a:r>
            <a:r>
              <a:rPr lang="en-US" dirty="0" err="1">
                <a:solidFill>
                  <a:schemeClr val="bg1">
                    <a:lumMod val="85000"/>
                  </a:schemeClr>
                </a:solidFill>
              </a:rPr>
              <a:t>Appservers</a:t>
            </a:r>
            <a:endParaRPr lang="en-US" dirty="0">
              <a:solidFill>
                <a:schemeClr val="bg1">
                  <a:lumMod val="85000"/>
                </a:schemeClr>
              </a:solidFill>
            </a:endParaRPr>
          </a:p>
          <a:p>
            <a:pPr lvl="1"/>
            <a:r>
              <a:rPr lang="en-US" dirty="0">
                <a:solidFill>
                  <a:schemeClr val="bg1">
                    <a:lumMod val="50000"/>
                  </a:schemeClr>
                </a:solidFill>
              </a:rPr>
              <a:t>PASOE </a:t>
            </a:r>
          </a:p>
          <a:p>
            <a:r>
              <a:rPr lang="en-US" dirty="0"/>
              <a:t>Keep Your Clients Close To The Server! (Minimize PING Time)</a:t>
            </a:r>
          </a:p>
          <a:p>
            <a:pPr lvl="1"/>
            <a:r>
              <a:rPr lang="en-US" dirty="0"/>
              <a:t>1ms is (roughly) a round trip to a server 100 kilometers away (not counting handoffs)</a:t>
            </a:r>
          </a:p>
          <a:p>
            <a:pPr lvl="1"/>
            <a:r>
              <a:rPr lang="en-US" dirty="0"/>
              <a:t>Within the same data center, preferably the same physical host! </a:t>
            </a:r>
          </a:p>
          <a:p>
            <a:pPr lvl="1"/>
            <a:r>
              <a:rPr lang="en-US" b="1" dirty="0">
                <a:solidFill>
                  <a:schemeClr val="accent4"/>
                </a:solidFill>
              </a:rPr>
              <a:t>Azure “proximity placement group”</a:t>
            </a:r>
          </a:p>
          <a:p>
            <a:pPr lvl="1"/>
            <a:r>
              <a:rPr lang="en-US" b="1" dirty="0">
                <a:solidFill>
                  <a:schemeClr val="accent4"/>
                </a:solidFill>
              </a:rPr>
              <a:t>AWS “local zones”</a:t>
            </a:r>
          </a:p>
          <a:p>
            <a:pPr lvl="1"/>
            <a:endParaRPr lang="en-US" dirty="0"/>
          </a:p>
        </p:txBody>
      </p:sp>
    </p:spTree>
    <p:extLst>
      <p:ext uri="{BB962C8B-B14F-4D97-AF65-F5344CB8AC3E}">
        <p14:creationId xmlns:p14="http://schemas.microsoft.com/office/powerpoint/2010/main" val="3335455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1600200"/>
            <a:ext cx="7772400" cy="1362075"/>
          </a:xfrm>
        </p:spPr>
        <p:txBody>
          <a:bodyPr>
            <a:normAutofit fontScale="90000"/>
          </a:bodyPr>
          <a:lstStyle/>
          <a:p>
            <a:pPr algn="ctr"/>
            <a:r>
              <a:rPr lang="en-US" sz="6000" b="0" cap="none" dirty="0"/>
              <a:t>FIND FIRST Does Not Improve Performance!</a:t>
            </a:r>
          </a:p>
        </p:txBody>
      </p:sp>
      <p:pic>
        <p:nvPicPr>
          <p:cNvPr id="2" name="Picture 1" descr="bug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3238500"/>
            <a:ext cx="2857500" cy="2857500"/>
          </a:xfrm>
          <a:prstGeom prst="rect">
            <a:avLst/>
          </a:prstGeom>
        </p:spPr>
      </p:pic>
    </p:spTree>
    <p:extLst>
      <p:ext uri="{BB962C8B-B14F-4D97-AF65-F5344CB8AC3E}">
        <p14:creationId xmlns:p14="http://schemas.microsoft.com/office/powerpoint/2010/main" val="3105245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0DDC2-7736-DAF7-C24F-F1DBD272C44C}"/>
              </a:ext>
            </a:extLst>
          </p:cNvPr>
          <p:cNvSpPr>
            <a:spLocks noGrp="1"/>
          </p:cNvSpPr>
          <p:nvPr>
            <p:ph type="title"/>
          </p:nvPr>
        </p:nvSpPr>
        <p:spPr/>
        <p:txBody>
          <a:bodyPr/>
          <a:lstStyle/>
          <a:p>
            <a:r>
              <a:rPr lang="en-US" dirty="0"/>
              <a:t>Table Reads and “Churn”</a:t>
            </a:r>
          </a:p>
        </p:txBody>
      </p:sp>
      <p:pic>
        <p:nvPicPr>
          <p:cNvPr id="5" name="Picture 4">
            <a:extLst>
              <a:ext uri="{FF2B5EF4-FFF2-40B4-BE49-F238E27FC236}">
                <a16:creationId xmlns:a16="http://schemas.microsoft.com/office/drawing/2014/main" id="{D12BBDE2-FCC8-0A8E-3EA4-3570B3F93E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676400"/>
            <a:ext cx="11567652" cy="4193436"/>
          </a:xfrm>
          <a:prstGeom prst="rect">
            <a:avLst/>
          </a:prstGeom>
        </p:spPr>
      </p:pic>
      <p:sp>
        <p:nvSpPr>
          <p:cNvPr id="6" name="TextBox 5">
            <a:extLst>
              <a:ext uri="{FF2B5EF4-FFF2-40B4-BE49-F238E27FC236}">
                <a16:creationId xmlns:a16="http://schemas.microsoft.com/office/drawing/2014/main" id="{82059CB4-34CE-C34C-007C-0BFDD2729465}"/>
              </a:ext>
            </a:extLst>
          </p:cNvPr>
          <p:cNvSpPr txBox="1"/>
          <p:nvPr/>
        </p:nvSpPr>
        <p:spPr>
          <a:xfrm>
            <a:off x="228600" y="5867400"/>
            <a:ext cx="11567652" cy="830997"/>
          </a:xfrm>
          <a:prstGeom prst="rect">
            <a:avLst/>
          </a:prstGeom>
          <a:noFill/>
        </p:spPr>
        <p:txBody>
          <a:bodyPr wrap="square" rtlCol="0">
            <a:spAutoFit/>
          </a:bodyPr>
          <a:lstStyle/>
          <a:p>
            <a:r>
              <a:rPr lang="en-US" sz="2400" dirty="0"/>
              <a:t>1000 churns/sec = 86M/day, a 1.15 record table = 100M reads</a:t>
            </a:r>
            <a:br>
              <a:rPr lang="en-US" sz="2400" dirty="0"/>
            </a:br>
            <a:r>
              <a:rPr lang="en-US" sz="2400" dirty="0"/>
              <a:t>200/sec = 17M/day = 6 records in the table = 100M reads</a:t>
            </a:r>
          </a:p>
        </p:txBody>
      </p:sp>
    </p:spTree>
    <p:extLst>
      <p:ext uri="{BB962C8B-B14F-4D97-AF65-F5344CB8AC3E}">
        <p14:creationId xmlns:p14="http://schemas.microsoft.com/office/powerpoint/2010/main" val="18941439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ile desert sand dune isolated on a white background | Premium AI-generated  image">
            <a:extLst>
              <a:ext uri="{FF2B5EF4-FFF2-40B4-BE49-F238E27FC236}">
                <a16:creationId xmlns:a16="http://schemas.microsoft.com/office/drawing/2014/main" id="{40F34605-DA4C-2ACB-5C3F-29D916651F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06290"/>
            <a:ext cx="12192000" cy="22517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500708F-1B82-9340-A8F4-23959C6C1CAC}"/>
              </a:ext>
            </a:extLst>
          </p:cNvPr>
          <p:cNvSpPr>
            <a:spLocks noGrp="1"/>
          </p:cNvSpPr>
          <p:nvPr>
            <p:ph type="title"/>
          </p:nvPr>
        </p:nvSpPr>
        <p:spPr/>
        <p:txBody>
          <a:bodyPr/>
          <a:lstStyle/>
          <a:p>
            <a:r>
              <a:rPr lang="en-US" dirty="0"/>
              <a:t>“Lots Of Little Things” Add Up…</a:t>
            </a:r>
          </a:p>
        </p:txBody>
      </p:sp>
      <p:sp>
        <p:nvSpPr>
          <p:cNvPr id="3" name="Content Placeholder 2">
            <a:extLst>
              <a:ext uri="{FF2B5EF4-FFF2-40B4-BE49-F238E27FC236}">
                <a16:creationId xmlns:a16="http://schemas.microsoft.com/office/drawing/2014/main" id="{B20533D2-94EA-4723-B276-1B8A64908697}"/>
              </a:ext>
            </a:extLst>
          </p:cNvPr>
          <p:cNvSpPr>
            <a:spLocks noGrp="1"/>
          </p:cNvSpPr>
          <p:nvPr>
            <p:ph idx="1"/>
          </p:nvPr>
        </p:nvSpPr>
        <p:spPr/>
        <p:txBody>
          <a:bodyPr/>
          <a:lstStyle/>
          <a:p>
            <a:r>
              <a:rPr lang="en-US" dirty="0"/>
              <a:t>Most Applications Have Some Small Read-Only Tables </a:t>
            </a:r>
          </a:p>
          <a:p>
            <a:r>
              <a:rPr lang="en-US" dirty="0"/>
              <a:t>Many of Those Tables “Churn” Considerably</a:t>
            </a:r>
          </a:p>
          <a:p>
            <a:r>
              <a:rPr lang="en-US" dirty="0"/>
              <a:t>Eliminating 100M FINDs per day (1157/sec):</a:t>
            </a:r>
          </a:p>
        </p:txBody>
      </p:sp>
      <p:graphicFrame>
        <p:nvGraphicFramePr>
          <p:cNvPr id="4" name="Table 3">
            <a:extLst>
              <a:ext uri="{FF2B5EF4-FFF2-40B4-BE49-F238E27FC236}">
                <a16:creationId xmlns:a16="http://schemas.microsoft.com/office/drawing/2014/main" id="{06E71226-0C75-C77B-105B-809936BA4D9E}"/>
              </a:ext>
            </a:extLst>
          </p:cNvPr>
          <p:cNvGraphicFramePr>
            <a:graphicFrameLocks noGrp="1"/>
          </p:cNvGraphicFramePr>
          <p:nvPr/>
        </p:nvGraphicFramePr>
        <p:xfrm>
          <a:off x="2544797" y="3429000"/>
          <a:ext cx="7102406" cy="2251710"/>
        </p:xfrm>
        <a:graphic>
          <a:graphicData uri="http://schemas.openxmlformats.org/drawingml/2006/table">
            <a:tbl>
              <a:tblPr>
                <a:tableStyleId>{5C22544A-7EE6-4342-B048-85BDC9FD1C3A}</a:tableStyleId>
              </a:tblPr>
              <a:tblGrid>
                <a:gridCol w="1447800">
                  <a:extLst>
                    <a:ext uri="{9D8B030D-6E8A-4147-A177-3AD203B41FA5}">
                      <a16:colId xmlns:a16="http://schemas.microsoft.com/office/drawing/2014/main" val="436918741"/>
                    </a:ext>
                  </a:extLst>
                </a:gridCol>
                <a:gridCol w="2255803">
                  <a:extLst>
                    <a:ext uri="{9D8B030D-6E8A-4147-A177-3AD203B41FA5}">
                      <a16:colId xmlns:a16="http://schemas.microsoft.com/office/drawing/2014/main" val="2352799553"/>
                    </a:ext>
                  </a:extLst>
                </a:gridCol>
                <a:gridCol w="2133600">
                  <a:extLst>
                    <a:ext uri="{9D8B030D-6E8A-4147-A177-3AD203B41FA5}">
                      <a16:colId xmlns:a16="http://schemas.microsoft.com/office/drawing/2014/main" val="1223122987"/>
                    </a:ext>
                  </a:extLst>
                </a:gridCol>
                <a:gridCol w="1265203">
                  <a:extLst>
                    <a:ext uri="{9D8B030D-6E8A-4147-A177-3AD203B41FA5}">
                      <a16:colId xmlns:a16="http://schemas.microsoft.com/office/drawing/2014/main" val="3677607280"/>
                    </a:ext>
                  </a:extLst>
                </a:gridCol>
              </a:tblGrid>
              <a:tr h="349885">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2400" u="none" strike="noStrike" dirty="0">
                          <a:effectLst/>
                        </a:rPr>
                        <a:t>Seconds Saved</a:t>
                      </a:r>
                      <a:endParaRPr lang="en-US" sz="2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2400" u="none" strike="noStrike" dirty="0">
                          <a:effectLst/>
                        </a:rPr>
                        <a:t>Hours Saved</a:t>
                      </a:r>
                      <a:endParaRPr lang="en-US" sz="2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FTE</a:t>
                      </a:r>
                    </a:p>
                  </a:txBody>
                  <a:tcPr marL="9525" marR="9525" marT="9525" marB="0" anchor="b">
                    <a:noFill/>
                  </a:tcPr>
                </a:tc>
                <a:extLst>
                  <a:ext uri="{0D108BD9-81ED-4DB2-BD59-A6C34878D82A}">
                    <a16:rowId xmlns:a16="http://schemas.microsoft.com/office/drawing/2014/main" val="4227028140"/>
                  </a:ext>
                </a:extLst>
              </a:tr>
              <a:tr h="349885">
                <a:tc>
                  <a:txBody>
                    <a:bodyPr/>
                    <a:lstStyle/>
                    <a:p>
                      <a:pPr algn="l" fontAlgn="b"/>
                      <a:r>
                        <a:rPr lang="en-US" sz="2400" u="none" strike="noStrike" dirty="0">
                          <a:effectLst/>
                        </a:rPr>
                        <a:t>local host</a:t>
                      </a:r>
                      <a:endParaRPr lang="en-US" sz="2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5,301</a:t>
                      </a:r>
                    </a:p>
                  </a:txBody>
                  <a:tcPr marL="9525" marR="9525" marT="9525" marB="0" anchor="b">
                    <a:noFill/>
                  </a:tcPr>
                </a:tc>
                <a:tc>
                  <a:txBody>
                    <a:bodyPr/>
                    <a:lstStyle/>
                    <a:p>
                      <a:pPr algn="r" fontAlgn="b"/>
                      <a:r>
                        <a:rPr lang="en-US" sz="2400" b="0" i="0" u="none" strike="noStrike">
                          <a:solidFill>
                            <a:srgbClr val="000000"/>
                          </a:solidFill>
                          <a:effectLst/>
                          <a:latin typeface="Calibri" panose="020F0502020204030204" pitchFamily="34" charset="0"/>
                        </a:rPr>
                        <a:t>1</a:t>
                      </a: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0.18</a:t>
                      </a:r>
                    </a:p>
                  </a:txBody>
                  <a:tcPr marL="9525" marR="9525" marT="9525" marB="0" anchor="b">
                    <a:noFill/>
                  </a:tcPr>
                </a:tc>
                <a:extLst>
                  <a:ext uri="{0D108BD9-81ED-4DB2-BD59-A6C34878D82A}">
                    <a16:rowId xmlns:a16="http://schemas.microsoft.com/office/drawing/2014/main" val="2743088480"/>
                  </a:ext>
                </a:extLst>
              </a:tr>
              <a:tr h="349885">
                <a:tc>
                  <a:txBody>
                    <a:bodyPr/>
                    <a:lstStyle/>
                    <a:p>
                      <a:pPr algn="l" fontAlgn="b"/>
                      <a:r>
                        <a:rPr lang="en-US" sz="2400" u="none" strike="noStrike">
                          <a:effectLst/>
                        </a:rPr>
                        <a:t>virtual</a:t>
                      </a:r>
                      <a:endParaRPr lang="en-US" sz="24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38,462</a:t>
                      </a:r>
                    </a:p>
                  </a:txBody>
                  <a:tcPr marL="9525" marR="9525" marT="9525" marB="0" anchor="b">
                    <a:noFill/>
                  </a:tcPr>
                </a:tc>
                <a:tc>
                  <a:txBody>
                    <a:bodyPr/>
                    <a:lstStyle/>
                    <a:p>
                      <a:pPr algn="r" fontAlgn="b"/>
                      <a:r>
                        <a:rPr lang="en-US" sz="2400" b="0" i="0" u="none" strike="noStrike">
                          <a:solidFill>
                            <a:srgbClr val="000000"/>
                          </a:solidFill>
                          <a:effectLst/>
                          <a:latin typeface="Calibri" panose="020F0502020204030204" pitchFamily="34" charset="0"/>
                        </a:rPr>
                        <a:t>11</a:t>
                      </a: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1.34</a:t>
                      </a:r>
                    </a:p>
                  </a:txBody>
                  <a:tcPr marL="9525" marR="9525" marT="9525" marB="0" anchor="b">
                    <a:noFill/>
                  </a:tcPr>
                </a:tc>
                <a:extLst>
                  <a:ext uri="{0D108BD9-81ED-4DB2-BD59-A6C34878D82A}">
                    <a16:rowId xmlns:a16="http://schemas.microsoft.com/office/drawing/2014/main" val="3120184164"/>
                  </a:ext>
                </a:extLst>
              </a:tr>
              <a:tr h="349885">
                <a:tc>
                  <a:txBody>
                    <a:bodyPr/>
                    <a:lstStyle/>
                    <a:p>
                      <a:pPr algn="l" fontAlgn="b"/>
                      <a:r>
                        <a:rPr lang="en-US" sz="2400" u="none" strike="noStrike">
                          <a:effectLst/>
                        </a:rPr>
                        <a:t>wired</a:t>
                      </a:r>
                      <a:endParaRPr lang="en-US" sz="24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100,000</a:t>
                      </a:r>
                    </a:p>
                  </a:txBody>
                  <a:tcPr marL="9525" marR="9525" marT="9525" marB="0" anchor="b">
                    <a:noFill/>
                  </a:tcPr>
                </a:tc>
                <a:tc>
                  <a:txBody>
                    <a:bodyPr/>
                    <a:lstStyle/>
                    <a:p>
                      <a:pPr algn="r" fontAlgn="b"/>
                      <a:r>
                        <a:rPr lang="en-US" sz="2400" b="0" i="0" u="none" strike="noStrike">
                          <a:solidFill>
                            <a:srgbClr val="000000"/>
                          </a:solidFill>
                          <a:effectLst/>
                          <a:latin typeface="Calibri" panose="020F0502020204030204" pitchFamily="34" charset="0"/>
                        </a:rPr>
                        <a:t>28</a:t>
                      </a:r>
                    </a:p>
                  </a:txBody>
                  <a:tcPr marL="9525" marR="9525" marT="9525" marB="0" anchor="b">
                    <a:noFill/>
                  </a:tcPr>
                </a:tc>
                <a:tc>
                  <a:txBody>
                    <a:bodyPr/>
                    <a:lstStyle/>
                    <a:p>
                      <a:pPr algn="r" fontAlgn="b"/>
                      <a:r>
                        <a:rPr lang="en-US" sz="2400" b="0" i="0" u="none" strike="noStrike">
                          <a:solidFill>
                            <a:srgbClr val="000000"/>
                          </a:solidFill>
                          <a:effectLst/>
                          <a:latin typeface="Calibri" panose="020F0502020204030204" pitchFamily="34" charset="0"/>
                        </a:rPr>
                        <a:t>3.47</a:t>
                      </a:r>
                    </a:p>
                  </a:txBody>
                  <a:tcPr marL="9525" marR="9525" marT="9525" marB="0" anchor="b">
                    <a:noFill/>
                  </a:tcPr>
                </a:tc>
                <a:extLst>
                  <a:ext uri="{0D108BD9-81ED-4DB2-BD59-A6C34878D82A}">
                    <a16:rowId xmlns:a16="http://schemas.microsoft.com/office/drawing/2014/main" val="985672003"/>
                  </a:ext>
                </a:extLst>
              </a:tr>
              <a:tr h="349885">
                <a:tc>
                  <a:txBody>
                    <a:bodyPr/>
                    <a:lstStyle/>
                    <a:p>
                      <a:pPr algn="l" fontAlgn="b"/>
                      <a:r>
                        <a:rPr lang="en-US" sz="2400" u="none" strike="noStrike">
                          <a:effectLst/>
                        </a:rPr>
                        <a:t>wifi</a:t>
                      </a:r>
                      <a:endParaRPr lang="en-US" sz="24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454,545</a:t>
                      </a: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126</a:t>
                      </a:r>
                    </a:p>
                  </a:txBody>
                  <a:tcPr marL="9525" marR="9525" marT="9525" marB="0" anchor="b">
                    <a:noFill/>
                  </a:tcPr>
                </a:tc>
                <a:tc>
                  <a:txBody>
                    <a:bodyPr/>
                    <a:lstStyle/>
                    <a:p>
                      <a:pPr algn="r" fontAlgn="b"/>
                      <a:r>
                        <a:rPr lang="en-US" sz="2400" b="0" i="0" u="none" strike="noStrike">
                          <a:solidFill>
                            <a:srgbClr val="000000"/>
                          </a:solidFill>
                          <a:effectLst/>
                          <a:latin typeface="Calibri" panose="020F0502020204030204" pitchFamily="34" charset="0"/>
                        </a:rPr>
                        <a:t>15.78</a:t>
                      </a:r>
                    </a:p>
                  </a:txBody>
                  <a:tcPr marL="9525" marR="9525" marT="9525" marB="0" anchor="b">
                    <a:noFill/>
                  </a:tcPr>
                </a:tc>
                <a:extLst>
                  <a:ext uri="{0D108BD9-81ED-4DB2-BD59-A6C34878D82A}">
                    <a16:rowId xmlns:a16="http://schemas.microsoft.com/office/drawing/2014/main" val="1126570606"/>
                  </a:ext>
                </a:extLst>
              </a:tr>
              <a:tr h="349885">
                <a:tc>
                  <a:txBody>
                    <a:bodyPr/>
                    <a:lstStyle/>
                    <a:p>
                      <a:pPr algn="l" fontAlgn="b"/>
                      <a:r>
                        <a:rPr lang="en-US" sz="2400" u="none" strike="noStrike">
                          <a:effectLst/>
                        </a:rPr>
                        <a:t>cloud</a:t>
                      </a:r>
                      <a:endParaRPr lang="en-US" sz="24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2,000,000</a:t>
                      </a: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556</a:t>
                      </a:r>
                    </a:p>
                  </a:txBody>
                  <a:tcPr marL="9525" marR="9525" marT="9525" marB="0" anchor="b">
                    <a:noFill/>
                  </a:tcPr>
                </a:tc>
                <a:tc>
                  <a:txBody>
                    <a:bodyPr/>
                    <a:lstStyle/>
                    <a:p>
                      <a:pPr algn="r" fontAlgn="b"/>
                      <a:r>
                        <a:rPr lang="en-US" sz="2400" b="0" i="0" u="none" strike="noStrike" dirty="0">
                          <a:solidFill>
                            <a:srgbClr val="000000"/>
                          </a:solidFill>
                          <a:effectLst/>
                          <a:latin typeface="Calibri" panose="020F0502020204030204" pitchFamily="34" charset="0"/>
                        </a:rPr>
                        <a:t>69.44</a:t>
                      </a:r>
                    </a:p>
                  </a:txBody>
                  <a:tcPr marL="9525" marR="9525" marT="9525" marB="0" anchor="b">
                    <a:noFill/>
                  </a:tcPr>
                </a:tc>
                <a:extLst>
                  <a:ext uri="{0D108BD9-81ED-4DB2-BD59-A6C34878D82A}">
                    <a16:rowId xmlns:a16="http://schemas.microsoft.com/office/drawing/2014/main" val="3306690521"/>
                  </a:ext>
                </a:extLst>
              </a:tr>
            </a:tbl>
          </a:graphicData>
        </a:graphic>
      </p:graphicFrame>
    </p:spTree>
    <p:extLst>
      <p:ext uri="{BB962C8B-B14F-4D97-AF65-F5344CB8AC3E}">
        <p14:creationId xmlns:p14="http://schemas.microsoft.com/office/powerpoint/2010/main" val="1043610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remium Vector | Magic wand with magical gold sparkle trail on white  background. Vector illustration">
            <a:extLst>
              <a:ext uri="{FF2B5EF4-FFF2-40B4-BE49-F238E27FC236}">
                <a16:creationId xmlns:a16="http://schemas.microsoft.com/office/drawing/2014/main" id="{E348B329-4038-4E8D-F01E-A3723054FE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1828800"/>
            <a:ext cx="4191000" cy="4191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The Global Shared TT “Trick”</a:t>
            </a:r>
          </a:p>
        </p:txBody>
      </p:sp>
      <p:sp>
        <p:nvSpPr>
          <p:cNvPr id="4" name="TextBox 3"/>
          <p:cNvSpPr txBox="1"/>
          <p:nvPr/>
        </p:nvSpPr>
        <p:spPr>
          <a:xfrm>
            <a:off x="228600" y="1595021"/>
            <a:ext cx="11811000" cy="5262979"/>
          </a:xfrm>
          <a:prstGeom prst="rect">
            <a:avLst/>
          </a:prstGeom>
          <a:noFill/>
        </p:spPr>
        <p:txBody>
          <a:bodyPr wrap="square" rtlCol="0">
            <a:spAutoFit/>
          </a:bodyPr>
          <a:lstStyle/>
          <a:p>
            <a:r>
              <a:rPr lang="en-US" sz="2400" dirty="0">
                <a:latin typeface="Consolas" charset="0"/>
                <a:ea typeface="Consolas" charset="0"/>
                <a:cs typeface="Consolas" charset="0"/>
              </a:rPr>
              <a:t>/* {</a:t>
            </a:r>
            <a:r>
              <a:rPr lang="en-US" sz="2400" dirty="0" err="1">
                <a:latin typeface="Consolas" charset="0"/>
                <a:ea typeface="Consolas" charset="0"/>
                <a:cs typeface="Consolas" charset="0"/>
              </a:rPr>
              <a:t>common.i</a:t>
            </a:r>
            <a:r>
              <a:rPr lang="en-US" sz="2400" dirty="0">
                <a:latin typeface="Consolas" charset="0"/>
                <a:ea typeface="Consolas" charset="0"/>
                <a:cs typeface="Consolas" charset="0"/>
              </a:rPr>
              <a:t>} */</a:t>
            </a:r>
          </a:p>
          <a:p>
            <a:endParaRPr lang="en-US" sz="2400" dirty="0">
              <a:latin typeface="Consolas" charset="0"/>
              <a:ea typeface="Consolas" charset="0"/>
              <a:cs typeface="Consolas" charset="0"/>
            </a:endParaRPr>
          </a:p>
          <a:p>
            <a:r>
              <a:rPr lang="en-US" sz="2400" dirty="0">
                <a:latin typeface="Consolas" charset="0"/>
                <a:ea typeface="Consolas" charset="0"/>
                <a:cs typeface="Consolas" charset="0"/>
              </a:rPr>
              <a:t>define new global shared temp-table location no-undo</a:t>
            </a:r>
          </a:p>
          <a:p>
            <a:r>
              <a:rPr lang="en-US" sz="2400" dirty="0">
                <a:latin typeface="Consolas" charset="0"/>
                <a:ea typeface="Consolas" charset="0"/>
                <a:cs typeface="Consolas" charset="0"/>
              </a:rPr>
              <a:t>  index </a:t>
            </a:r>
            <a:r>
              <a:rPr lang="en-US" sz="2400" dirty="0" err="1">
                <a:latin typeface="Consolas" charset="0"/>
                <a:ea typeface="Consolas" charset="0"/>
                <a:cs typeface="Consolas" charset="0"/>
              </a:rPr>
              <a:t>locationId-idx</a:t>
            </a:r>
            <a:r>
              <a:rPr lang="en-US" sz="2400" dirty="0">
                <a:latin typeface="Consolas" charset="0"/>
                <a:ea typeface="Consolas" charset="0"/>
                <a:cs typeface="Consolas" charset="0"/>
              </a:rPr>
              <a:t> is primary unique </a:t>
            </a:r>
            <a:r>
              <a:rPr lang="en-US" sz="2400" dirty="0" err="1">
                <a:latin typeface="Consolas" charset="0"/>
                <a:ea typeface="Consolas" charset="0"/>
                <a:cs typeface="Consolas" charset="0"/>
              </a:rPr>
              <a:t>locationId</a:t>
            </a:r>
            <a:endParaRPr lang="en-US" sz="2400" dirty="0">
              <a:latin typeface="Consolas" charset="0"/>
              <a:ea typeface="Consolas" charset="0"/>
              <a:cs typeface="Consolas" charset="0"/>
            </a:endParaRPr>
          </a:p>
          <a:p>
            <a:r>
              <a:rPr lang="en-US" sz="2400" dirty="0">
                <a:latin typeface="Consolas" charset="0"/>
                <a:ea typeface="Consolas" charset="0"/>
                <a:cs typeface="Consolas" charset="0"/>
              </a:rPr>
              <a:t>.</a:t>
            </a:r>
          </a:p>
          <a:p>
            <a:endParaRPr lang="en-US" sz="2400" dirty="0">
              <a:latin typeface="Consolas" charset="0"/>
              <a:ea typeface="Consolas" charset="0"/>
              <a:cs typeface="Consolas" charset="0"/>
            </a:endParaRPr>
          </a:p>
          <a:p>
            <a:r>
              <a:rPr lang="en-US" sz="2400" dirty="0">
                <a:latin typeface="Consolas" charset="0"/>
                <a:ea typeface="Consolas" charset="0"/>
                <a:cs typeface="Consolas" charset="0"/>
              </a:rPr>
              <a:t>find first location no-error.</a:t>
            </a:r>
          </a:p>
          <a:p>
            <a:r>
              <a:rPr lang="en-US" sz="2400" dirty="0">
                <a:latin typeface="Consolas" charset="0"/>
                <a:ea typeface="Consolas" charset="0"/>
                <a:cs typeface="Consolas" charset="0"/>
              </a:rPr>
              <a:t>if not available location then</a:t>
            </a:r>
          </a:p>
          <a:p>
            <a:r>
              <a:rPr lang="en-US" sz="2400" dirty="0">
                <a:latin typeface="Consolas" charset="0"/>
                <a:ea typeface="Consolas" charset="0"/>
                <a:cs typeface="Consolas" charset="0"/>
              </a:rPr>
              <a:t>  do:</a:t>
            </a:r>
          </a:p>
          <a:p>
            <a:r>
              <a:rPr lang="en-US" sz="2400" dirty="0">
                <a:latin typeface="Consolas" charset="0"/>
                <a:ea typeface="Consolas" charset="0"/>
                <a:cs typeface="Consolas" charset="0"/>
              </a:rPr>
              <a:t>    for each </a:t>
            </a:r>
            <a:r>
              <a:rPr lang="en-US" sz="2400" dirty="0" err="1">
                <a:solidFill>
                  <a:schemeClr val="accent4"/>
                </a:solidFill>
                <a:latin typeface="Consolas" charset="0"/>
                <a:ea typeface="Consolas" charset="0"/>
                <a:cs typeface="Consolas" charset="0"/>
              </a:rPr>
              <a:t>dbName.location</a:t>
            </a:r>
            <a:r>
              <a:rPr lang="en-US" sz="2400" dirty="0">
                <a:latin typeface="Consolas" charset="0"/>
                <a:ea typeface="Consolas" charset="0"/>
                <a:cs typeface="Consolas" charset="0"/>
              </a:rPr>
              <a:t> no-lock:</a:t>
            </a:r>
          </a:p>
          <a:p>
            <a:r>
              <a:rPr lang="en-US" sz="2400" dirty="0">
                <a:latin typeface="Consolas" charset="0"/>
                <a:ea typeface="Consolas" charset="0"/>
                <a:cs typeface="Consolas" charset="0"/>
              </a:rPr>
              <a:t>      create location.</a:t>
            </a:r>
          </a:p>
          <a:p>
            <a:r>
              <a:rPr lang="en-US" sz="2400" dirty="0">
                <a:latin typeface="Consolas" charset="0"/>
                <a:ea typeface="Consolas" charset="0"/>
                <a:cs typeface="Consolas" charset="0"/>
              </a:rPr>
              <a:t>      buffer-copy </a:t>
            </a:r>
            <a:r>
              <a:rPr lang="en-US" sz="2400" dirty="0" err="1">
                <a:solidFill>
                  <a:schemeClr val="accent4"/>
                </a:solidFill>
                <a:latin typeface="Consolas" charset="0"/>
                <a:ea typeface="Consolas" charset="0"/>
                <a:cs typeface="Consolas" charset="0"/>
              </a:rPr>
              <a:t>dbName.location</a:t>
            </a:r>
            <a:r>
              <a:rPr lang="en-US" sz="2400" dirty="0">
                <a:latin typeface="Consolas" charset="0"/>
                <a:ea typeface="Consolas" charset="0"/>
                <a:cs typeface="Consolas" charset="0"/>
              </a:rPr>
              <a:t> to location.</a:t>
            </a:r>
          </a:p>
          <a:p>
            <a:r>
              <a:rPr lang="en-US" sz="2400" dirty="0">
                <a:latin typeface="Consolas" charset="0"/>
                <a:ea typeface="Consolas" charset="0"/>
                <a:cs typeface="Consolas" charset="0"/>
              </a:rPr>
              <a:t>    end.</a:t>
            </a:r>
          </a:p>
          <a:p>
            <a:r>
              <a:rPr lang="en-US" sz="2400" dirty="0">
                <a:latin typeface="Consolas" charset="0"/>
                <a:ea typeface="Consolas" charset="0"/>
                <a:cs typeface="Consolas" charset="0"/>
              </a:rPr>
              <a:t>  end.</a:t>
            </a:r>
          </a:p>
        </p:txBody>
      </p:sp>
    </p:spTree>
    <p:extLst>
      <p:ext uri="{BB962C8B-B14F-4D97-AF65-F5344CB8AC3E}">
        <p14:creationId xmlns:p14="http://schemas.microsoft.com/office/powerpoint/2010/main" val="29021012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2831A-E65D-C6FC-CBD9-EE022DDDA347}"/>
              </a:ext>
            </a:extLst>
          </p:cNvPr>
          <p:cNvSpPr>
            <a:spLocks noGrp="1"/>
          </p:cNvSpPr>
          <p:nvPr>
            <p:ph type="title"/>
          </p:nvPr>
        </p:nvSpPr>
        <p:spPr/>
        <p:txBody>
          <a:bodyPr/>
          <a:lstStyle/>
          <a:p>
            <a:r>
              <a:rPr lang="en-US" dirty="0"/>
              <a:t>Read-”Mostly”</a:t>
            </a:r>
          </a:p>
        </p:txBody>
      </p:sp>
      <p:sp>
        <p:nvSpPr>
          <p:cNvPr id="3" name="Content Placeholder 2">
            <a:extLst>
              <a:ext uri="{FF2B5EF4-FFF2-40B4-BE49-F238E27FC236}">
                <a16:creationId xmlns:a16="http://schemas.microsoft.com/office/drawing/2014/main" id="{F554F048-E181-80A1-AEDB-48654F42D9FC}"/>
              </a:ext>
            </a:extLst>
          </p:cNvPr>
          <p:cNvSpPr>
            <a:spLocks noGrp="1"/>
          </p:cNvSpPr>
          <p:nvPr>
            <p:ph idx="1"/>
          </p:nvPr>
        </p:nvSpPr>
        <p:spPr>
          <a:xfrm>
            <a:off x="228600" y="3657600"/>
            <a:ext cx="11734800" cy="2468569"/>
          </a:xfrm>
        </p:spPr>
        <p:txBody>
          <a:bodyPr/>
          <a:lstStyle/>
          <a:p>
            <a:r>
              <a:rPr lang="en-US" dirty="0"/>
              <a:t>If the churned data is “read </a:t>
            </a:r>
            <a:r>
              <a:rPr lang="en-US" b="1" dirty="0"/>
              <a:t>mostly</a:t>
            </a:r>
            <a:r>
              <a:rPr lang="en-US" dirty="0"/>
              <a:t>” you need a method to know when to refresh that data</a:t>
            </a:r>
          </a:p>
          <a:p>
            <a:r>
              <a:rPr lang="en-US" dirty="0"/>
              <a:t>More sophisticated caching mechanisms might involve using an OO4GL class rather than that ugly GLOBAL SHARED temp-table</a:t>
            </a:r>
          </a:p>
        </p:txBody>
      </p:sp>
      <p:sp>
        <p:nvSpPr>
          <p:cNvPr id="4" name="TextBox 3">
            <a:extLst>
              <a:ext uri="{FF2B5EF4-FFF2-40B4-BE49-F238E27FC236}">
                <a16:creationId xmlns:a16="http://schemas.microsoft.com/office/drawing/2014/main" id="{E2C125E2-E705-1AE0-242A-A9018CB5B25E}"/>
              </a:ext>
            </a:extLst>
          </p:cNvPr>
          <p:cNvSpPr txBox="1"/>
          <p:nvPr/>
        </p:nvSpPr>
        <p:spPr>
          <a:xfrm>
            <a:off x="2057400" y="1809254"/>
            <a:ext cx="9906000" cy="1508105"/>
          </a:xfrm>
          <a:prstGeom prst="rect">
            <a:avLst/>
          </a:prstGeom>
          <a:noFill/>
        </p:spPr>
        <p:txBody>
          <a:bodyPr wrap="square" rtlCol="0">
            <a:spAutoFit/>
          </a:bodyPr>
          <a:lstStyle/>
          <a:p>
            <a:pPr algn="l" fontAlgn="base"/>
            <a:r>
              <a:rPr lang="en-US" sz="2400" b="0" i="1" dirty="0">
                <a:solidFill>
                  <a:schemeClr val="accent4">
                    <a:lumMod val="75000"/>
                  </a:schemeClr>
                </a:solidFill>
                <a:effectLst/>
                <a:latin typeface="Lora" panose="020F0502020204030204" pitchFamily="34" charset="0"/>
              </a:rPr>
              <a:t>There are only two hard things in Computer Science: cache invalidation and naming things.</a:t>
            </a:r>
          </a:p>
          <a:p>
            <a:pPr algn="r" fontAlgn="base"/>
            <a:r>
              <a:rPr lang="en-US" sz="2400" b="0" i="1" dirty="0">
                <a:solidFill>
                  <a:schemeClr val="accent4">
                    <a:lumMod val="75000"/>
                  </a:schemeClr>
                </a:solidFill>
                <a:effectLst/>
                <a:latin typeface="Lora" panose="020F0502020204030204" pitchFamily="34" charset="0"/>
              </a:rPr>
              <a:t>-- Phil </a:t>
            </a:r>
            <a:r>
              <a:rPr lang="en-US" sz="2400" b="0" i="1" dirty="0" err="1">
                <a:solidFill>
                  <a:schemeClr val="accent4">
                    <a:lumMod val="75000"/>
                  </a:schemeClr>
                </a:solidFill>
                <a:effectLst/>
                <a:latin typeface="Lora" panose="020F0502020204030204" pitchFamily="34" charset="0"/>
              </a:rPr>
              <a:t>Karlton</a:t>
            </a:r>
            <a:endParaRPr lang="en-US" sz="2400" i="1" dirty="0">
              <a:solidFill>
                <a:schemeClr val="accent4">
                  <a:lumMod val="75000"/>
                </a:schemeClr>
              </a:solidFill>
              <a:latin typeface="Lora" panose="020F0502020204030204" pitchFamily="34" charset="0"/>
            </a:endParaRPr>
          </a:p>
          <a:p>
            <a:pPr algn="r" fontAlgn="base"/>
            <a:r>
              <a:rPr lang="en-US" sz="2000" b="0" dirty="0">
                <a:solidFill>
                  <a:schemeClr val="accent4">
                    <a:lumMod val="75000"/>
                  </a:schemeClr>
                </a:solidFill>
                <a:effectLst/>
                <a:latin typeface="Lora" panose="020F0502020204030204" pitchFamily="34" charset="0"/>
              </a:rPr>
              <a:t>(https://</a:t>
            </a:r>
            <a:r>
              <a:rPr lang="en-US" sz="2000" b="0" dirty="0" err="1">
                <a:solidFill>
                  <a:schemeClr val="accent4">
                    <a:lumMod val="75000"/>
                  </a:schemeClr>
                </a:solidFill>
                <a:effectLst/>
                <a:latin typeface="Lora" panose="020F0502020204030204" pitchFamily="34" charset="0"/>
              </a:rPr>
              <a:t>martinfowler.com</a:t>
            </a:r>
            <a:r>
              <a:rPr lang="en-US" sz="2000" b="0" dirty="0">
                <a:solidFill>
                  <a:schemeClr val="accent4">
                    <a:lumMod val="75000"/>
                  </a:schemeClr>
                </a:solidFill>
                <a:effectLst/>
                <a:latin typeface="Lora" panose="020F0502020204030204" pitchFamily="34" charset="0"/>
              </a:rPr>
              <a:t>/bliki/</a:t>
            </a:r>
            <a:r>
              <a:rPr lang="en-US" sz="2000" b="0" dirty="0" err="1">
                <a:solidFill>
                  <a:schemeClr val="accent4">
                    <a:lumMod val="75000"/>
                  </a:schemeClr>
                </a:solidFill>
                <a:effectLst/>
                <a:latin typeface="Lora" panose="020F0502020204030204" pitchFamily="34" charset="0"/>
              </a:rPr>
              <a:t>TwoHardThings.html</a:t>
            </a:r>
            <a:r>
              <a:rPr lang="en-US" sz="2000" b="0" dirty="0">
                <a:solidFill>
                  <a:schemeClr val="accent4">
                    <a:lumMod val="75000"/>
                  </a:schemeClr>
                </a:solidFill>
                <a:effectLst/>
                <a:latin typeface="Lora" panose="020F0502020204030204" pitchFamily="34" charset="0"/>
              </a:rPr>
              <a:t>)</a:t>
            </a:r>
          </a:p>
        </p:txBody>
      </p:sp>
    </p:spTree>
    <p:extLst>
      <p:ext uri="{BB962C8B-B14F-4D97-AF65-F5344CB8AC3E}">
        <p14:creationId xmlns:p14="http://schemas.microsoft.com/office/powerpoint/2010/main" val="34385325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9070C-8CD7-7C45-B03B-D37D9D547285}"/>
              </a:ext>
            </a:extLst>
          </p:cNvPr>
          <p:cNvSpPr>
            <a:spLocks noGrp="1"/>
          </p:cNvSpPr>
          <p:nvPr>
            <p:ph type="title"/>
          </p:nvPr>
        </p:nvSpPr>
        <p:spPr/>
        <p:txBody>
          <a:bodyPr>
            <a:noAutofit/>
          </a:bodyPr>
          <a:lstStyle/>
          <a:p>
            <a:r>
              <a:rPr lang="en-US" sz="3600" b="0" i="0" dirty="0">
                <a:solidFill>
                  <a:srgbClr val="555555"/>
                </a:solidFill>
                <a:effectLst/>
                <a:latin typeface="inter"/>
              </a:rPr>
              <a:t>https://</a:t>
            </a:r>
            <a:r>
              <a:rPr lang="en-US" sz="3600" b="0" i="0" dirty="0" err="1">
                <a:solidFill>
                  <a:srgbClr val="555555"/>
                </a:solidFill>
                <a:effectLst/>
                <a:latin typeface="inter"/>
              </a:rPr>
              <a:t>openedge.ideas.aha.io</a:t>
            </a:r>
            <a:r>
              <a:rPr lang="en-US" sz="3600" b="0" i="0" dirty="0">
                <a:solidFill>
                  <a:srgbClr val="555555"/>
                </a:solidFill>
                <a:effectLst/>
                <a:latin typeface="inter"/>
              </a:rPr>
              <a:t>/ideas/OPENEDGE-I-1576</a:t>
            </a:r>
            <a:endParaRPr lang="en-US" sz="3600" dirty="0"/>
          </a:p>
        </p:txBody>
      </p:sp>
      <p:sp>
        <p:nvSpPr>
          <p:cNvPr id="4" name="TextBox 3">
            <a:extLst>
              <a:ext uri="{FF2B5EF4-FFF2-40B4-BE49-F238E27FC236}">
                <a16:creationId xmlns:a16="http://schemas.microsoft.com/office/drawing/2014/main" id="{37CF5D4A-B2B8-5F61-A867-B5889367CA08}"/>
              </a:ext>
            </a:extLst>
          </p:cNvPr>
          <p:cNvSpPr txBox="1"/>
          <p:nvPr/>
        </p:nvSpPr>
        <p:spPr>
          <a:xfrm>
            <a:off x="222422" y="1600200"/>
            <a:ext cx="11658600" cy="4893647"/>
          </a:xfrm>
          <a:prstGeom prst="rect">
            <a:avLst/>
          </a:prstGeom>
          <a:noFill/>
        </p:spPr>
        <p:txBody>
          <a:bodyPr wrap="square" rtlCol="0">
            <a:spAutoFit/>
          </a:bodyPr>
          <a:lstStyle/>
          <a:p>
            <a:pPr algn="l"/>
            <a:r>
              <a:rPr lang="en-US" sz="2400" b="1" i="0" dirty="0">
                <a:solidFill>
                  <a:srgbClr val="555555"/>
                </a:solidFill>
                <a:effectLst/>
                <a:latin typeface="Inter"/>
              </a:rPr>
              <a:t>Improve the performance of code using FIND statements</a:t>
            </a:r>
          </a:p>
          <a:p>
            <a:pPr algn="l"/>
            <a:endParaRPr lang="en-US" sz="2400" b="0" i="0" dirty="0">
              <a:solidFill>
                <a:srgbClr val="555555"/>
              </a:solidFill>
              <a:effectLst/>
              <a:latin typeface="inter"/>
            </a:endParaRPr>
          </a:p>
          <a:p>
            <a:pPr algn="l"/>
            <a:r>
              <a:rPr lang="en-US" sz="2400" b="0" i="0" dirty="0">
                <a:solidFill>
                  <a:srgbClr val="555555"/>
                </a:solidFill>
                <a:effectLst/>
                <a:latin typeface="inter"/>
              </a:rPr>
              <a:t>Consider code such as:</a:t>
            </a:r>
          </a:p>
          <a:p>
            <a:pPr algn="l"/>
            <a:endParaRPr lang="en-US" sz="2400" b="0" i="0" dirty="0">
              <a:solidFill>
                <a:srgbClr val="555555"/>
              </a:solidFill>
              <a:effectLst/>
              <a:latin typeface="Consolas" panose="020B0609020204030204" pitchFamily="49" charset="0"/>
              <a:cs typeface="Consolas" panose="020B0609020204030204" pitchFamily="49" charset="0"/>
            </a:endParaRPr>
          </a:p>
          <a:p>
            <a:pPr algn="l"/>
            <a:r>
              <a:rPr lang="en-US" sz="2400" b="0" i="0" dirty="0">
                <a:solidFill>
                  <a:schemeClr val="accent4"/>
                </a:solidFill>
                <a:effectLst/>
                <a:latin typeface="Consolas" panose="020B0609020204030204" pitchFamily="49" charset="0"/>
                <a:cs typeface="Consolas" panose="020B0609020204030204" pitchFamily="49" charset="0"/>
              </a:rPr>
              <a:t>    find job-act where job-</a:t>
            </a:r>
            <a:r>
              <a:rPr lang="en-US" sz="2400" b="0" i="0" dirty="0" err="1">
                <a:solidFill>
                  <a:schemeClr val="accent4"/>
                </a:solidFill>
                <a:effectLst/>
                <a:latin typeface="Consolas" panose="020B0609020204030204" pitchFamily="49" charset="0"/>
                <a:cs typeface="Consolas" panose="020B0609020204030204" pitchFamily="49" charset="0"/>
              </a:rPr>
              <a:t>act.job</a:t>
            </a:r>
            <a:r>
              <a:rPr lang="en-US" sz="2400" b="0" i="0" dirty="0">
                <a:solidFill>
                  <a:schemeClr val="accent4"/>
                </a:solidFill>
                <a:effectLst/>
                <a:latin typeface="Consolas" panose="020B0609020204030204" pitchFamily="49" charset="0"/>
                <a:cs typeface="Consolas" panose="020B0609020204030204" pitchFamily="49" charset="0"/>
              </a:rPr>
              <a:t>-Id = </a:t>
            </a:r>
            <a:r>
              <a:rPr lang="en-US" sz="2400" b="0" i="0" dirty="0" err="1">
                <a:solidFill>
                  <a:schemeClr val="accent4"/>
                </a:solidFill>
                <a:effectLst/>
                <a:latin typeface="Consolas" panose="020B0609020204030204" pitchFamily="49" charset="0"/>
                <a:cs typeface="Consolas" panose="020B0609020204030204" pitchFamily="49" charset="0"/>
              </a:rPr>
              <a:t>jobIdNum</a:t>
            </a:r>
            <a:r>
              <a:rPr lang="en-US" sz="2400" b="0" i="0" dirty="0">
                <a:solidFill>
                  <a:schemeClr val="accent4"/>
                </a:solidFill>
                <a:effectLst/>
                <a:latin typeface="Consolas" panose="020B0609020204030204" pitchFamily="49" charset="0"/>
                <a:cs typeface="Consolas" panose="020B0609020204030204" pitchFamily="49" charset="0"/>
              </a:rPr>
              <a:t> no-lock no-error.</a:t>
            </a:r>
          </a:p>
          <a:p>
            <a:pPr algn="l"/>
            <a:r>
              <a:rPr lang="en-US" sz="2400" b="0" i="0" dirty="0">
                <a:solidFill>
                  <a:schemeClr val="accent4"/>
                </a:solidFill>
                <a:effectLst/>
                <a:latin typeface="Consolas" panose="020B0609020204030204" pitchFamily="49" charset="0"/>
                <a:cs typeface="Consolas" panose="020B0609020204030204" pitchFamily="49" charset="0"/>
              </a:rPr>
              <a:t>    find job where </a:t>
            </a:r>
            <a:r>
              <a:rPr lang="en-US" sz="2400" b="0" i="0" dirty="0" err="1">
                <a:solidFill>
                  <a:schemeClr val="accent4"/>
                </a:solidFill>
                <a:effectLst/>
                <a:latin typeface="Consolas" panose="020B0609020204030204" pitchFamily="49" charset="0"/>
                <a:cs typeface="Consolas" panose="020B0609020204030204" pitchFamily="49" charset="0"/>
              </a:rPr>
              <a:t>job.job</a:t>
            </a:r>
            <a:r>
              <a:rPr lang="en-US" sz="2400" b="0" i="0" dirty="0">
                <a:solidFill>
                  <a:schemeClr val="accent4"/>
                </a:solidFill>
                <a:effectLst/>
                <a:latin typeface="Consolas" panose="020B0609020204030204" pitchFamily="49" charset="0"/>
                <a:cs typeface="Consolas" panose="020B0609020204030204" pitchFamily="49" charset="0"/>
              </a:rPr>
              <a:t>-id = job-</a:t>
            </a:r>
            <a:r>
              <a:rPr lang="en-US" sz="2400" b="0" i="0" dirty="0" err="1">
                <a:solidFill>
                  <a:schemeClr val="accent4"/>
                </a:solidFill>
                <a:effectLst/>
                <a:latin typeface="Consolas" panose="020B0609020204030204" pitchFamily="49" charset="0"/>
                <a:cs typeface="Consolas" panose="020B0609020204030204" pitchFamily="49" charset="0"/>
              </a:rPr>
              <a:t>act.job</a:t>
            </a:r>
            <a:r>
              <a:rPr lang="en-US" sz="2400" b="0" i="0" dirty="0">
                <a:solidFill>
                  <a:schemeClr val="accent4"/>
                </a:solidFill>
                <a:effectLst/>
                <a:latin typeface="Consolas" panose="020B0609020204030204" pitchFamily="49" charset="0"/>
                <a:cs typeface="Consolas" panose="020B0609020204030204" pitchFamily="49" charset="0"/>
              </a:rPr>
              <a:t>-id no-lock no-error.</a:t>
            </a:r>
          </a:p>
          <a:p>
            <a:pPr algn="l"/>
            <a:endParaRPr lang="en-US" sz="2400" b="0" i="0" dirty="0">
              <a:solidFill>
                <a:srgbClr val="555555"/>
              </a:solidFill>
              <a:effectLst/>
              <a:latin typeface="inter"/>
            </a:endParaRPr>
          </a:p>
          <a:p>
            <a:pPr algn="l"/>
            <a:r>
              <a:rPr lang="en-US" sz="2400" b="0" i="0" dirty="0">
                <a:solidFill>
                  <a:srgbClr val="555555"/>
                </a:solidFill>
                <a:effectLst/>
                <a:latin typeface="inter"/>
              </a:rPr>
              <a:t>The idea: create something along the lines of a "type 2" network message protocol that allows multiple records from mixed tables to be requested and returned together. The compiler would see that the statements above are an opportunity to make one request and receive one response resulting in half the network traffic in this simple example. Far greater reductions would occur in longer examples.</a:t>
            </a:r>
          </a:p>
          <a:p>
            <a:pPr algn="l"/>
            <a:endParaRPr lang="en-US" sz="2400" b="0" i="0" dirty="0">
              <a:solidFill>
                <a:srgbClr val="555555"/>
              </a:solidFill>
              <a:effectLst/>
              <a:latin typeface="inter"/>
            </a:endParaRPr>
          </a:p>
        </p:txBody>
      </p:sp>
    </p:spTree>
    <p:extLst>
      <p:ext uri="{BB962C8B-B14F-4D97-AF65-F5344CB8AC3E}">
        <p14:creationId xmlns:p14="http://schemas.microsoft.com/office/powerpoint/2010/main" val="23674884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914400"/>
            <a:ext cx="7772400" cy="1895474"/>
          </a:xfrm>
        </p:spPr>
        <p:txBody>
          <a:bodyPr>
            <a:normAutofit fontScale="90000"/>
          </a:bodyPr>
          <a:lstStyle/>
          <a:p>
            <a:pPr algn="ctr"/>
            <a:r>
              <a:rPr lang="en-US" sz="6000" b="0" cap="none" dirty="0"/>
              <a:t>How to Analyze</a:t>
            </a:r>
            <a:br>
              <a:rPr lang="en-US" sz="6000" b="0" cap="none" dirty="0"/>
            </a:br>
            <a:r>
              <a:rPr lang="en-US" sz="6000" b="0" cap="none" dirty="0" err="1"/>
              <a:t>OpenEdge</a:t>
            </a:r>
            <a:br>
              <a:rPr lang="en-US" sz="6000" b="0" cap="none" dirty="0"/>
            </a:br>
            <a:r>
              <a:rPr lang="en-US" sz="6000" b="0" cap="none" dirty="0"/>
              <a:t> Client Server Performance</a:t>
            </a:r>
          </a:p>
        </p:txBody>
      </p:sp>
      <p:pic>
        <p:nvPicPr>
          <p:cNvPr id="2" name="Picture 1" descr="tool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7250" y="3429000"/>
            <a:ext cx="2857500" cy="2857500"/>
          </a:xfrm>
          <a:prstGeom prst="rect">
            <a:avLst/>
          </a:prstGeom>
        </p:spPr>
      </p:pic>
    </p:spTree>
    <p:extLst>
      <p:ext uri="{BB962C8B-B14F-4D97-AF65-F5344CB8AC3E}">
        <p14:creationId xmlns:p14="http://schemas.microsoft.com/office/powerpoint/2010/main" val="20747957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OpenEdge</a:t>
            </a:r>
            <a:r>
              <a:rPr lang="en-US" dirty="0"/>
              <a:t> Network Message Metrics</a:t>
            </a:r>
          </a:p>
        </p:txBody>
      </p:sp>
      <p:sp>
        <p:nvSpPr>
          <p:cNvPr id="4" name="TextBox 3"/>
          <p:cNvSpPr txBox="1"/>
          <p:nvPr/>
        </p:nvSpPr>
        <p:spPr>
          <a:xfrm>
            <a:off x="228600" y="1676400"/>
            <a:ext cx="12344400" cy="3231654"/>
          </a:xfrm>
          <a:prstGeom prst="rect">
            <a:avLst/>
          </a:prstGeom>
          <a:noFill/>
        </p:spPr>
        <p:txBody>
          <a:bodyPr wrap="square" rtlCol="0">
            <a:spAutoFit/>
          </a:bodyPr>
          <a:lstStyle/>
          <a:p>
            <a:r>
              <a:rPr lang="en-US" sz="1700" dirty="0">
                <a:latin typeface="Consolas" charset="0"/>
                <a:ea typeface="Consolas" charset="0"/>
                <a:cs typeface="Consolas" charset="0"/>
              </a:rPr>
              <a:t>define variable </a:t>
            </a:r>
            <a:r>
              <a:rPr lang="en-US" sz="1700" dirty="0" err="1">
                <a:latin typeface="Consolas" charset="0"/>
                <a:ea typeface="Consolas" charset="0"/>
                <a:cs typeface="Consolas" charset="0"/>
              </a:rPr>
              <a:t>msgRecv</a:t>
            </a:r>
            <a:r>
              <a:rPr lang="en-US" sz="1700" dirty="0">
                <a:latin typeface="Consolas" charset="0"/>
                <a:ea typeface="Consolas" charset="0"/>
                <a:cs typeface="Consolas" charset="0"/>
              </a:rPr>
              <a:t>   as int64 no-undo.</a:t>
            </a:r>
          </a:p>
          <a:p>
            <a:r>
              <a:rPr lang="en-US" sz="1700" dirty="0">
                <a:latin typeface="Consolas" charset="0"/>
                <a:ea typeface="Consolas" charset="0"/>
                <a:cs typeface="Consolas" charset="0"/>
              </a:rPr>
              <a:t>define variable </a:t>
            </a:r>
            <a:r>
              <a:rPr lang="en-US" sz="1700" dirty="0" err="1">
                <a:latin typeface="Consolas" charset="0"/>
                <a:ea typeface="Consolas" charset="0"/>
                <a:cs typeface="Consolas" charset="0"/>
              </a:rPr>
              <a:t>msgSent</a:t>
            </a:r>
            <a:r>
              <a:rPr lang="en-US" sz="1700" dirty="0">
                <a:latin typeface="Consolas" charset="0"/>
                <a:ea typeface="Consolas" charset="0"/>
                <a:cs typeface="Consolas" charset="0"/>
              </a:rPr>
              <a:t>   as int64 no-undo.</a:t>
            </a:r>
          </a:p>
          <a:p>
            <a:r>
              <a:rPr lang="en-US" sz="1700" dirty="0">
                <a:latin typeface="Consolas" charset="0"/>
                <a:ea typeface="Consolas" charset="0"/>
                <a:cs typeface="Consolas" charset="0"/>
              </a:rPr>
              <a:t>define variable </a:t>
            </a:r>
            <a:r>
              <a:rPr lang="en-US" sz="1700" dirty="0" err="1">
                <a:latin typeface="Consolas" charset="0"/>
                <a:ea typeface="Consolas" charset="0"/>
                <a:cs typeface="Consolas" charset="0"/>
              </a:rPr>
              <a:t>recSent</a:t>
            </a:r>
            <a:r>
              <a:rPr lang="en-US" sz="1700" dirty="0">
                <a:latin typeface="Consolas" charset="0"/>
                <a:ea typeface="Consolas" charset="0"/>
                <a:cs typeface="Consolas" charset="0"/>
              </a:rPr>
              <a:t>   as int64 no-undo.</a:t>
            </a:r>
          </a:p>
          <a:p>
            <a:r>
              <a:rPr lang="en-US" sz="1700" dirty="0">
                <a:latin typeface="Consolas" charset="0"/>
                <a:ea typeface="Consolas" charset="0"/>
                <a:cs typeface="Consolas" charset="0"/>
              </a:rPr>
              <a:t>define variable </a:t>
            </a:r>
            <a:r>
              <a:rPr lang="en-US" sz="1700" dirty="0" err="1">
                <a:latin typeface="Consolas" charset="0"/>
                <a:ea typeface="Consolas" charset="0"/>
                <a:cs typeface="Consolas" charset="0"/>
              </a:rPr>
              <a:t>qryRecv</a:t>
            </a:r>
            <a:r>
              <a:rPr lang="en-US" sz="1700" dirty="0">
                <a:latin typeface="Consolas" charset="0"/>
                <a:ea typeface="Consolas" charset="0"/>
                <a:cs typeface="Consolas" charset="0"/>
              </a:rPr>
              <a:t>   as int64 no-undo.</a:t>
            </a:r>
          </a:p>
          <a:p>
            <a:endParaRPr lang="en-US" sz="1700" dirty="0">
              <a:latin typeface="Consolas" charset="0"/>
              <a:ea typeface="Consolas" charset="0"/>
              <a:cs typeface="Consolas" charset="0"/>
            </a:endParaRPr>
          </a:p>
          <a:p>
            <a:r>
              <a:rPr lang="en-US" sz="1700" dirty="0">
                <a:latin typeface="Consolas" charset="0"/>
                <a:ea typeface="Consolas" charset="0"/>
                <a:cs typeface="Consolas" charset="0"/>
              </a:rPr>
              <a:t>find _</a:t>
            </a:r>
            <a:r>
              <a:rPr lang="en-US" sz="1700" dirty="0" err="1">
                <a:latin typeface="Consolas" charset="0"/>
                <a:ea typeface="Consolas" charset="0"/>
                <a:cs typeface="Consolas" charset="0"/>
              </a:rPr>
              <a:t>actServer</a:t>
            </a:r>
            <a:r>
              <a:rPr lang="en-US" sz="1700" dirty="0">
                <a:latin typeface="Consolas" charset="0"/>
                <a:ea typeface="Consolas" charset="0"/>
                <a:cs typeface="Consolas" charset="0"/>
              </a:rPr>
              <a:t> no-lock where _Server-id = 2.	/* </a:t>
            </a:r>
            <a:r>
              <a:rPr lang="en-US" sz="1700" dirty="0">
                <a:solidFill>
                  <a:srgbClr val="FF0000"/>
                </a:solidFill>
                <a:latin typeface="Consolas" charset="0"/>
                <a:ea typeface="Consolas" charset="0"/>
                <a:cs typeface="Consolas" charset="0"/>
              </a:rPr>
              <a:t>THIS ONLY WORKS IF YOU ARE THE SOLE CONNECTION</a:t>
            </a:r>
            <a:r>
              <a:rPr lang="en-US" sz="1700" dirty="0">
                <a:latin typeface="Consolas" charset="0"/>
                <a:ea typeface="Consolas" charset="0"/>
                <a:cs typeface="Consolas" charset="0"/>
              </a:rPr>
              <a:t> */</a:t>
            </a:r>
          </a:p>
          <a:p>
            <a:r>
              <a:rPr lang="en-US" sz="1700" dirty="0">
                <a:latin typeface="Consolas" charset="0"/>
                <a:ea typeface="Consolas" charset="0"/>
                <a:cs typeface="Consolas" charset="0"/>
              </a:rPr>
              <a:t>assign</a:t>
            </a:r>
          </a:p>
          <a:p>
            <a:r>
              <a:rPr lang="en-US" sz="1700" dirty="0">
                <a:latin typeface="Consolas" charset="0"/>
                <a:ea typeface="Consolas" charset="0"/>
                <a:cs typeface="Consolas" charset="0"/>
              </a:rPr>
              <a:t>  </a:t>
            </a:r>
            <a:r>
              <a:rPr lang="en-US" sz="1700" dirty="0" err="1">
                <a:latin typeface="Consolas" charset="0"/>
                <a:ea typeface="Consolas" charset="0"/>
                <a:cs typeface="Consolas" charset="0"/>
              </a:rPr>
              <a:t>msgRecv</a:t>
            </a:r>
            <a:r>
              <a:rPr lang="en-US" sz="1700" dirty="0">
                <a:latin typeface="Consolas" charset="0"/>
                <a:ea typeface="Consolas" charset="0"/>
                <a:cs typeface="Consolas" charset="0"/>
              </a:rPr>
              <a:t>   = _Server-</a:t>
            </a:r>
            <a:r>
              <a:rPr lang="en-US" sz="1700" dirty="0" err="1">
                <a:latin typeface="Consolas" charset="0"/>
                <a:ea typeface="Consolas" charset="0"/>
                <a:cs typeface="Consolas" charset="0"/>
              </a:rPr>
              <a:t>msgRec</a:t>
            </a:r>
            <a:r>
              <a:rPr lang="en-US" sz="1700" dirty="0">
                <a:latin typeface="Consolas" charset="0"/>
                <a:ea typeface="Consolas" charset="0"/>
                <a:cs typeface="Consolas" charset="0"/>
              </a:rPr>
              <a:t>			/* “Received” and “Sent” are from the Server POV  */</a:t>
            </a:r>
          </a:p>
          <a:p>
            <a:r>
              <a:rPr lang="en-US" sz="1700" dirty="0">
                <a:latin typeface="Consolas" charset="0"/>
                <a:ea typeface="Consolas" charset="0"/>
                <a:cs typeface="Consolas" charset="0"/>
              </a:rPr>
              <a:t>  </a:t>
            </a:r>
            <a:r>
              <a:rPr lang="en-US" sz="1700" dirty="0" err="1">
                <a:latin typeface="Consolas" charset="0"/>
                <a:ea typeface="Consolas" charset="0"/>
                <a:cs typeface="Consolas" charset="0"/>
              </a:rPr>
              <a:t>msgSent</a:t>
            </a:r>
            <a:r>
              <a:rPr lang="en-US" sz="1700" dirty="0">
                <a:latin typeface="Consolas" charset="0"/>
                <a:ea typeface="Consolas" charset="0"/>
                <a:cs typeface="Consolas" charset="0"/>
              </a:rPr>
              <a:t>   = _Server-</a:t>
            </a:r>
            <a:r>
              <a:rPr lang="en-US" sz="1700" dirty="0" err="1">
                <a:latin typeface="Consolas" charset="0"/>
                <a:ea typeface="Consolas" charset="0"/>
                <a:cs typeface="Consolas" charset="0"/>
              </a:rPr>
              <a:t>msgSent</a:t>
            </a:r>
            <a:endParaRPr lang="en-US" sz="1700" dirty="0">
              <a:latin typeface="Consolas" charset="0"/>
              <a:ea typeface="Consolas" charset="0"/>
              <a:cs typeface="Consolas" charset="0"/>
            </a:endParaRPr>
          </a:p>
          <a:p>
            <a:r>
              <a:rPr lang="en-US" sz="1700" dirty="0">
                <a:latin typeface="Consolas" charset="0"/>
                <a:ea typeface="Consolas" charset="0"/>
                <a:cs typeface="Consolas" charset="0"/>
              </a:rPr>
              <a:t>  </a:t>
            </a:r>
            <a:r>
              <a:rPr lang="en-US" sz="1700" dirty="0" err="1">
                <a:latin typeface="Consolas" charset="0"/>
                <a:ea typeface="Consolas" charset="0"/>
                <a:cs typeface="Consolas" charset="0"/>
              </a:rPr>
              <a:t>recSent</a:t>
            </a:r>
            <a:r>
              <a:rPr lang="en-US" sz="1700" dirty="0">
                <a:latin typeface="Consolas" charset="0"/>
                <a:ea typeface="Consolas" charset="0"/>
                <a:cs typeface="Consolas" charset="0"/>
              </a:rPr>
              <a:t>   = _Server-</a:t>
            </a:r>
            <a:r>
              <a:rPr lang="en-US" sz="1700" dirty="0" err="1">
                <a:latin typeface="Consolas" charset="0"/>
                <a:ea typeface="Consolas" charset="0"/>
                <a:cs typeface="Consolas" charset="0"/>
              </a:rPr>
              <a:t>recSent</a:t>
            </a:r>
            <a:endParaRPr lang="en-US" sz="1700" dirty="0">
              <a:latin typeface="Consolas" charset="0"/>
              <a:ea typeface="Consolas" charset="0"/>
              <a:cs typeface="Consolas" charset="0"/>
            </a:endParaRPr>
          </a:p>
          <a:p>
            <a:r>
              <a:rPr lang="en-US" sz="1700" dirty="0">
                <a:latin typeface="Consolas" charset="0"/>
                <a:ea typeface="Consolas" charset="0"/>
                <a:cs typeface="Consolas" charset="0"/>
              </a:rPr>
              <a:t>  </a:t>
            </a:r>
            <a:r>
              <a:rPr lang="en-US" sz="1700" dirty="0" err="1">
                <a:latin typeface="Consolas" charset="0"/>
                <a:ea typeface="Consolas" charset="0"/>
                <a:cs typeface="Consolas" charset="0"/>
              </a:rPr>
              <a:t>qryRecv</a:t>
            </a:r>
            <a:r>
              <a:rPr lang="en-US" sz="1700" dirty="0">
                <a:latin typeface="Consolas" charset="0"/>
                <a:ea typeface="Consolas" charset="0"/>
                <a:cs typeface="Consolas" charset="0"/>
              </a:rPr>
              <a:t>   = _Server-</a:t>
            </a:r>
            <a:r>
              <a:rPr lang="en-US" sz="1700" dirty="0" err="1">
                <a:latin typeface="Consolas" charset="0"/>
                <a:ea typeface="Consolas" charset="0"/>
                <a:cs typeface="Consolas" charset="0"/>
              </a:rPr>
              <a:t>QryRec</a:t>
            </a:r>
            <a:endParaRPr lang="en-US" sz="1700" dirty="0">
              <a:latin typeface="Consolas" charset="0"/>
              <a:ea typeface="Consolas" charset="0"/>
              <a:cs typeface="Consolas" charset="0"/>
            </a:endParaRPr>
          </a:p>
          <a:p>
            <a:r>
              <a:rPr lang="en-US" sz="1700" dirty="0">
                <a:latin typeface="Consolas" charset="0"/>
                <a:ea typeface="Consolas" charset="0"/>
                <a:cs typeface="Consolas" charset="0"/>
              </a:rPr>
              <a:t>.</a:t>
            </a:r>
          </a:p>
        </p:txBody>
      </p:sp>
    </p:spTree>
    <p:extLst>
      <p:ext uri="{BB962C8B-B14F-4D97-AF65-F5344CB8AC3E}">
        <p14:creationId xmlns:p14="http://schemas.microsoft.com/office/powerpoint/2010/main" val="165129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ProTop</a:t>
            </a:r>
            <a:r>
              <a:rPr lang="en-US" dirty="0"/>
              <a:t> Real Time</a:t>
            </a:r>
            <a:endParaRPr lang="en-US" dirty="0">
              <a:solidFill>
                <a:srgbClr val="FF0000"/>
              </a:solidFill>
            </a:endParaRPr>
          </a:p>
        </p:txBody>
      </p:sp>
      <p:sp>
        <p:nvSpPr>
          <p:cNvPr id="4" name="TextBox 3"/>
          <p:cNvSpPr txBox="1"/>
          <p:nvPr/>
        </p:nvSpPr>
        <p:spPr>
          <a:xfrm>
            <a:off x="152400" y="1600200"/>
            <a:ext cx="11963400" cy="5586145"/>
          </a:xfrm>
          <a:prstGeom prst="rect">
            <a:avLst/>
          </a:prstGeom>
          <a:noFill/>
        </p:spPr>
        <p:txBody>
          <a:bodyPr wrap="square" rtlCol="0">
            <a:spAutoFit/>
          </a:bodyPr>
          <a:lstStyle/>
          <a:p>
            <a:r>
              <a:rPr lang="en-US" sz="1050" dirty="0">
                <a:latin typeface="Consolas" panose="020B0609020204030204" pitchFamily="49" charset="0"/>
                <a:cs typeface="Consolas" panose="020B0609020204030204" pitchFamily="49" charset="0"/>
              </a:rPr>
              <a:t>2024/09/17                                                               </a:t>
            </a:r>
            <a:r>
              <a:rPr lang="en-US" sz="1050" dirty="0" err="1">
                <a:latin typeface="Consolas" panose="020B0609020204030204" pitchFamily="49" charset="0"/>
                <a:cs typeface="Consolas" panose="020B0609020204030204" pitchFamily="49" charset="0"/>
              </a:rPr>
              <a:t>ProTop</a:t>
            </a:r>
            <a:r>
              <a:rPr lang="en-US" sz="1050" dirty="0">
                <a:latin typeface="Consolas" panose="020B0609020204030204" pitchFamily="49" charset="0"/>
                <a:cs typeface="Consolas" panose="020B0609020204030204" pitchFamily="49" charset="0"/>
              </a:rPr>
              <a:t> RT 326                                                                  04:32:43</a:t>
            </a:r>
          </a:p>
          <a:p>
            <a:r>
              <a:rPr lang="en-US" sz="1050" dirty="0">
                <a:latin typeface="Consolas" panose="020B0609020204030204" pitchFamily="49" charset="0"/>
                <a:cs typeface="Consolas" panose="020B0609020204030204" pitchFamily="49" charset="0"/>
              </a:rPr>
              <a:t>xyzzy                                                       **PRODUCTION** /</a:t>
            </a:r>
            <a:r>
              <a:rPr lang="en-US" sz="1050" dirty="0" err="1">
                <a:latin typeface="Consolas" panose="020B0609020204030204" pitchFamily="49" charset="0"/>
                <a:cs typeface="Consolas" panose="020B0609020204030204" pitchFamily="49" charset="0"/>
              </a:rPr>
              <a:t>db</a:t>
            </a:r>
            <a:r>
              <a:rPr lang="en-US" sz="1050" dirty="0">
                <a:latin typeface="Consolas" panose="020B0609020204030204" pitchFamily="49" charset="0"/>
                <a:cs typeface="Consolas" panose="020B0609020204030204" pitchFamily="49" charset="0"/>
              </a:rPr>
              <a:t>/xyzzy **PRODUCTION**                                              </a:t>
            </a:r>
            <a:r>
              <a:rPr lang="en-US" sz="1050" dirty="0" err="1">
                <a:latin typeface="Consolas" panose="020B0609020204030204" pitchFamily="49" charset="0"/>
                <a:cs typeface="Consolas" panose="020B0609020204030204" pitchFamily="49" charset="0"/>
              </a:rPr>
              <a:t>xyzzy.plugh.com</a:t>
            </a:r>
            <a:endParaRPr lang="en-US" sz="1050" dirty="0">
              <a:latin typeface="Consolas" panose="020B0609020204030204" pitchFamily="49" charset="0"/>
              <a:cs typeface="Consolas" panose="020B0609020204030204" pitchFamily="49" charset="0"/>
            </a:endParaRPr>
          </a:p>
          <a:p>
            <a:r>
              <a:rPr lang="is-IS" sz="1050" dirty="0">
                <a:latin typeface="Consolas" charset="0"/>
                <a:ea typeface="Consolas" charset="0"/>
                <a:cs typeface="Consolas" charset="0"/>
              </a:rPr>
              <a:t>     </a:t>
            </a:r>
          </a:p>
          <a:p>
            <a:r>
              <a:rPr lang="en-US" sz="1050" dirty="0">
                <a:latin typeface="Consolas" panose="020B0609020204030204" pitchFamily="49" charset="0"/>
                <a:cs typeface="Consolas" panose="020B0609020204030204" pitchFamily="49" charset="0"/>
              </a:rPr>
              <a:t> Hit%       99.10         Commits:    10604      Examined:     101      APW Writes:             10       DB </a:t>
            </a:r>
            <a:r>
              <a:rPr lang="en-US" sz="1050" dirty="0" err="1">
                <a:latin typeface="Consolas" panose="020B0609020204030204" pitchFamily="49" charset="0"/>
                <a:cs typeface="Consolas" panose="020B0609020204030204" pitchFamily="49" charset="0"/>
              </a:rPr>
              <a:t>UpTime</a:t>
            </a:r>
            <a:r>
              <a:rPr lang="en-US" sz="1050" dirty="0">
                <a:latin typeface="Consolas" panose="020B0609020204030204" pitchFamily="49" charset="0"/>
                <a:cs typeface="Consolas" panose="020B0609020204030204" pitchFamily="49" charset="0"/>
              </a:rPr>
              <a:t>:  29d 22:33     Connections:     171</a:t>
            </a:r>
          </a:p>
          <a:p>
            <a:r>
              <a:rPr lang="en-US" sz="1050" dirty="0">
                <a:latin typeface="Consolas" panose="020B0609020204030204" pitchFamily="49" charset="0"/>
                <a:cs typeface="Consolas" panose="020B0609020204030204" pitchFamily="49" charset="0"/>
              </a:rPr>
              <a:t>   Log Reads:     4496906           </a:t>
            </a:r>
            <a:r>
              <a:rPr lang="en-US" sz="1050" dirty="0" err="1">
                <a:latin typeface="Consolas" panose="020B0609020204030204" pitchFamily="49" charset="0"/>
                <a:cs typeface="Consolas" panose="020B0609020204030204" pitchFamily="49" charset="0"/>
              </a:rPr>
              <a:t>Undos</a:t>
            </a:r>
            <a:r>
              <a:rPr lang="en-US" sz="1050" dirty="0">
                <a:latin typeface="Consolas" panose="020B0609020204030204" pitchFamily="49" charset="0"/>
                <a:cs typeface="Consolas" panose="020B0609020204030204" pitchFamily="49" charset="0"/>
              </a:rPr>
              <a:t>:        0        New RM:      99       APW Write%            103      Backup Age:      03:17             -n %       6</a:t>
            </a:r>
          </a:p>
          <a:p>
            <a:r>
              <a:rPr lang="en-US" sz="1050" dirty="0">
                <a:latin typeface="Consolas" panose="020B0609020204030204" pitchFamily="49" charset="0"/>
                <a:cs typeface="Consolas" panose="020B0609020204030204" pitchFamily="49" charset="0"/>
              </a:rPr>
              <a:t>  Log Writes:        1404                                 From RM:      99    </a:t>
            </a:r>
            <a:r>
              <a:rPr lang="en-US" sz="1050" dirty="0" err="1">
                <a:latin typeface="Consolas" panose="020B0609020204030204" pitchFamily="49" charset="0"/>
                <a:cs typeface="Consolas" panose="020B0609020204030204" pitchFamily="49" charset="0"/>
              </a:rPr>
              <a:t>Bufs</a:t>
            </a:r>
            <a:r>
              <a:rPr lang="en-US" sz="1050" dirty="0">
                <a:latin typeface="Consolas" panose="020B0609020204030204" pitchFamily="49" charset="0"/>
                <a:cs typeface="Consolas" panose="020B0609020204030204" pitchFamily="49" charset="0"/>
              </a:rPr>
              <a:t> Scanned:          18054                                     Brokers:       7</a:t>
            </a:r>
          </a:p>
          <a:p>
            <a:r>
              <a:rPr lang="en-US" sz="1050" dirty="0">
                <a:latin typeface="Consolas" panose="020B0609020204030204" pitchFamily="49" charset="0"/>
                <a:cs typeface="Consolas" panose="020B0609020204030204" pitchFamily="49" charset="0"/>
              </a:rPr>
              <a:t>    OS Reads:       40522    Lock </a:t>
            </a:r>
            <a:r>
              <a:rPr lang="en-US" sz="1050" dirty="0" err="1">
                <a:latin typeface="Consolas" panose="020B0609020204030204" pitchFamily="49" charset="0"/>
                <a:cs typeface="Consolas" panose="020B0609020204030204" pitchFamily="49" charset="0"/>
              </a:rPr>
              <a:t>Tbl</a:t>
            </a:r>
            <a:r>
              <a:rPr lang="en-US" sz="1050" dirty="0">
                <a:latin typeface="Consolas" panose="020B0609020204030204" pitchFamily="49" charset="0"/>
                <a:cs typeface="Consolas" panose="020B0609020204030204" pitchFamily="49" charset="0"/>
              </a:rPr>
              <a:t> HWM:   365074     RM Locked:     154    APW Scan </a:t>
            </a:r>
            <a:r>
              <a:rPr lang="en-US" sz="1050" dirty="0" err="1">
                <a:latin typeface="Consolas" panose="020B0609020204030204" pitchFamily="49" charset="0"/>
                <a:cs typeface="Consolas" panose="020B0609020204030204" pitchFamily="49" charset="0"/>
              </a:rPr>
              <a:t>Wrs</a:t>
            </a:r>
            <a:r>
              <a:rPr lang="en-US" sz="1050" dirty="0">
                <a:latin typeface="Consolas" panose="020B0609020204030204" pitchFamily="49" charset="0"/>
                <a:cs typeface="Consolas" panose="020B0609020204030204" pitchFamily="49" charset="0"/>
              </a:rPr>
              <a:t>:              5      Oldest TRX:   00:00:00     SQL Servers:       1</a:t>
            </a:r>
          </a:p>
          <a:p>
            <a:r>
              <a:rPr lang="en-US" sz="1050" dirty="0">
                <a:latin typeface="Consolas" panose="020B0609020204030204" pitchFamily="49" charset="0"/>
                <a:cs typeface="Consolas" panose="020B0609020204030204" pitchFamily="49" charset="0"/>
              </a:rPr>
              <a:t>   OS Writes:           9    Curr # Locks:       25     From Free:       0      APW Q </a:t>
            </a:r>
            <a:r>
              <a:rPr lang="en-US" sz="1050" dirty="0" err="1">
                <a:latin typeface="Consolas" panose="020B0609020204030204" pitchFamily="49" charset="0"/>
                <a:cs typeface="Consolas" panose="020B0609020204030204" pitchFamily="49" charset="0"/>
              </a:rPr>
              <a:t>Wrts</a:t>
            </a:r>
            <a:r>
              <a:rPr lang="en-US" sz="1050" dirty="0">
                <a:latin typeface="Consolas" panose="020B0609020204030204" pitchFamily="49" charset="0"/>
                <a:cs typeface="Consolas" panose="020B0609020204030204" pitchFamily="49" charset="0"/>
              </a:rPr>
              <a:t>:              1    Curr </a:t>
            </a:r>
            <a:r>
              <a:rPr lang="en-US" sz="1050" dirty="0" err="1">
                <a:latin typeface="Consolas" panose="020B0609020204030204" pitchFamily="49" charset="0"/>
                <a:cs typeface="Consolas" panose="020B0609020204030204" pitchFamily="49" charset="0"/>
              </a:rPr>
              <a:t>BIClstr</a:t>
            </a:r>
            <a:r>
              <a:rPr lang="en-US" sz="1050" dirty="0">
                <a:latin typeface="Consolas" panose="020B0609020204030204" pitchFamily="49" charset="0"/>
                <a:cs typeface="Consolas" panose="020B0609020204030204" pitchFamily="49" charset="0"/>
              </a:rPr>
              <a:t>:          0     SQL Clients:       0</a:t>
            </a:r>
          </a:p>
          <a:p>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LogRd</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LogWr</a:t>
            </a:r>
            <a:r>
              <a:rPr lang="en-US" sz="1050" dirty="0">
                <a:latin typeface="Consolas" panose="020B0609020204030204" pitchFamily="49" charset="0"/>
                <a:cs typeface="Consolas" panose="020B0609020204030204" pitchFamily="49" charset="0"/>
              </a:rPr>
              <a:t>:     3203.72        Lock </a:t>
            </a:r>
            <a:r>
              <a:rPr lang="en-US" sz="1050" dirty="0" err="1">
                <a:latin typeface="Consolas" panose="020B0609020204030204" pitchFamily="49" charset="0"/>
                <a:cs typeface="Consolas" panose="020B0609020204030204" pitchFamily="49" charset="0"/>
              </a:rPr>
              <a:t>Tbl</a:t>
            </a:r>
            <a:r>
              <a:rPr lang="en-US" sz="1050" dirty="0">
                <a:latin typeface="Consolas" panose="020B0609020204030204" pitchFamily="49" charset="0"/>
                <a:cs typeface="Consolas" panose="020B0609020204030204" pitchFamily="49" charset="0"/>
              </a:rPr>
              <a:t>%     0.00%     Front2Bk:       1    Chkpt Q </a:t>
            </a:r>
            <a:r>
              <a:rPr lang="en-US" sz="1050" dirty="0" err="1">
                <a:latin typeface="Consolas" panose="020B0609020204030204" pitchFamily="49" charset="0"/>
                <a:cs typeface="Consolas" panose="020B0609020204030204" pitchFamily="49" charset="0"/>
              </a:rPr>
              <a:t>Wrts</a:t>
            </a:r>
            <a:r>
              <a:rPr lang="en-US" sz="1050" dirty="0">
                <a:latin typeface="Consolas" panose="020B0609020204030204" pitchFamily="49" charset="0"/>
                <a:cs typeface="Consolas" panose="020B0609020204030204" pitchFamily="49" charset="0"/>
              </a:rPr>
              <a:t>:              4     Old </a:t>
            </a:r>
            <a:r>
              <a:rPr lang="en-US" sz="1050" dirty="0" err="1">
                <a:latin typeface="Consolas" panose="020B0609020204030204" pitchFamily="49" charset="0"/>
                <a:cs typeface="Consolas" panose="020B0609020204030204" pitchFamily="49" charset="0"/>
              </a:rPr>
              <a:t>BIClstr</a:t>
            </a:r>
            <a:r>
              <a:rPr lang="en-US" sz="1050" dirty="0">
                <a:latin typeface="Consolas" panose="020B0609020204030204" pitchFamily="49" charset="0"/>
                <a:cs typeface="Consolas" panose="020B0609020204030204" pitchFamily="49" charset="0"/>
              </a:rPr>
              <a:t>:          0     4gl Servers:      10</a:t>
            </a:r>
          </a:p>
          <a:p>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LogRd</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RecRd</a:t>
            </a:r>
            <a:r>
              <a:rPr lang="en-US" sz="1050" dirty="0">
                <a:latin typeface="Consolas" panose="020B0609020204030204" pitchFamily="49" charset="0"/>
                <a:cs typeface="Consolas" panose="020B0609020204030204" pitchFamily="49" charset="0"/>
              </a:rPr>
              <a:t>:        2.32        Rec Lk/s:    23042                           Flushed </a:t>
            </a:r>
            <a:r>
              <a:rPr lang="en-US" sz="1050" dirty="0" err="1">
                <a:latin typeface="Consolas" panose="020B0609020204030204" pitchFamily="49" charset="0"/>
                <a:cs typeface="Consolas" panose="020B0609020204030204" pitchFamily="49" charset="0"/>
              </a:rPr>
              <a:t>Bufs</a:t>
            </a:r>
            <a:r>
              <a:rPr lang="en-US" sz="1050" dirty="0">
                <a:latin typeface="Consolas" panose="020B0609020204030204" pitchFamily="49" charset="0"/>
                <a:cs typeface="Consolas" panose="020B0609020204030204" pitchFamily="49" charset="0"/>
              </a:rPr>
              <a:t>:              0    Num </a:t>
            </a:r>
            <a:r>
              <a:rPr lang="en-US" sz="1050" dirty="0" err="1">
                <a:latin typeface="Consolas" panose="020B0609020204030204" pitchFamily="49" charset="0"/>
                <a:cs typeface="Consolas" panose="020B0609020204030204" pitchFamily="49" charset="0"/>
              </a:rPr>
              <a:t>BIClstrs</a:t>
            </a:r>
            <a:r>
              <a:rPr lang="en-US" sz="1050" dirty="0">
                <a:latin typeface="Consolas" panose="020B0609020204030204" pitchFamily="49" charset="0"/>
                <a:cs typeface="Consolas" panose="020B0609020204030204" pitchFamily="49" charset="0"/>
              </a:rPr>
              <a:t>:          0      4gl </a:t>
            </a:r>
            <a:r>
              <a:rPr lang="en-US" sz="1050" dirty="0" err="1">
                <a:latin typeface="Consolas" panose="020B0609020204030204" pitchFamily="49" charset="0"/>
                <a:cs typeface="Consolas" panose="020B0609020204030204" pitchFamily="49" charset="0"/>
              </a:rPr>
              <a:t>RemCnx</a:t>
            </a:r>
            <a:r>
              <a:rPr lang="en-US" sz="1050" dirty="0">
                <a:latin typeface="Consolas" panose="020B0609020204030204" pitchFamily="49" charset="0"/>
                <a:cs typeface="Consolas" panose="020B0609020204030204" pitchFamily="49" charset="0"/>
              </a:rPr>
              <a:t>:       0</a:t>
            </a:r>
          </a:p>
          <a:p>
            <a:r>
              <a:rPr lang="en-US" sz="1050" dirty="0">
                <a:latin typeface="Consolas" panose="020B0609020204030204" pitchFamily="49" charset="0"/>
                <a:cs typeface="Consolas" panose="020B0609020204030204" pitchFamily="49" charset="0"/>
              </a:rPr>
              <a:t>   Rec Reads:     1937263    Lk Dura (</a:t>
            </a:r>
            <a:r>
              <a:rPr lang="en-US" sz="1050" dirty="0" err="1">
                <a:latin typeface="Consolas" panose="020B0609020204030204" pitchFamily="49" charset="0"/>
                <a:cs typeface="Consolas" panose="020B0609020204030204" pitchFamily="49" charset="0"/>
              </a:rPr>
              <a:t>ms</a:t>
            </a:r>
            <a:r>
              <a:rPr lang="en-US" sz="1050" dirty="0">
                <a:latin typeface="Consolas" panose="020B0609020204030204" pitchFamily="49" charset="0"/>
                <a:cs typeface="Consolas" panose="020B0609020204030204" pitchFamily="49" charset="0"/>
              </a:rPr>
              <a:t>):     0.11      Mod </a:t>
            </a:r>
            <a:r>
              <a:rPr lang="en-US" sz="1050" dirty="0" err="1">
                <a:latin typeface="Consolas" panose="020B0609020204030204" pitchFamily="49" charset="0"/>
                <a:cs typeface="Consolas" panose="020B0609020204030204" pitchFamily="49" charset="0"/>
              </a:rPr>
              <a:t>Bufs</a:t>
            </a:r>
            <a:r>
              <a:rPr lang="en-US" sz="1050" dirty="0">
                <a:latin typeface="Consolas" panose="020B0609020204030204" pitchFamily="49" charset="0"/>
                <a:cs typeface="Consolas" panose="020B0609020204030204" pitchFamily="49" charset="0"/>
              </a:rPr>
              <a:t>:     577       Chkpt Len:       00:01:54      BI MB Used:          0      App Server:      27</a:t>
            </a:r>
          </a:p>
          <a:p>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Idx</a:t>
            </a:r>
            <a:r>
              <a:rPr lang="en-US" sz="1050" dirty="0">
                <a:latin typeface="Consolas" panose="020B0609020204030204" pitchFamily="49" charset="0"/>
                <a:cs typeface="Consolas" panose="020B0609020204030204" pitchFamily="49" charset="0"/>
              </a:rPr>
              <a:t> Reads:     1971507                                 Evicted:       0                                                                   Web Speed:       0</a:t>
            </a:r>
          </a:p>
          <a:p>
            <a:r>
              <a:rPr lang="en-US" sz="1050" dirty="0">
                <a:latin typeface="Consolas" panose="020B0609020204030204" pitchFamily="49" charset="0"/>
                <a:cs typeface="Consolas" panose="020B0609020204030204" pitchFamily="49" charset="0"/>
              </a:rPr>
              <a:t> Rec Creates:          99                                                                        BI     AI     Curr AI Ext:    2 of 12           Local:      62</a:t>
            </a:r>
          </a:p>
          <a:p>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Idx</a:t>
            </a:r>
            <a:r>
              <a:rPr lang="en-US" sz="1050" dirty="0">
                <a:latin typeface="Consolas" panose="020B0609020204030204" pitchFamily="49" charset="0"/>
                <a:cs typeface="Consolas" panose="020B0609020204030204" pitchFamily="49" charset="0"/>
              </a:rPr>
              <a:t> Creates:         185        </a:t>
            </a:r>
            <a:r>
              <a:rPr lang="en-US" sz="1050" dirty="0" err="1">
                <a:latin typeface="Consolas" panose="020B0609020204030204" pitchFamily="49" charset="0"/>
                <a:cs typeface="Consolas" panose="020B0609020204030204" pitchFamily="49" charset="0"/>
              </a:rPr>
              <a:t>BogoMIPS</a:t>
            </a:r>
            <a:r>
              <a:rPr lang="en-US" sz="1050" dirty="0">
                <a:latin typeface="Consolas" panose="020B0609020204030204" pitchFamily="49" charset="0"/>
                <a:cs typeface="Consolas" panose="020B0609020204030204" pitchFamily="49" charset="0"/>
              </a:rPr>
              <a:t>:     8.93        Orders:                   Notes:    2600   2600       Curr Seq#:      28070           Batch:      56</a:t>
            </a:r>
          </a:p>
          <a:p>
            <a:r>
              <a:rPr lang="en-US" sz="1050" dirty="0">
                <a:latin typeface="Consolas" panose="020B0609020204030204" pitchFamily="49" charset="0"/>
                <a:cs typeface="Consolas" panose="020B0609020204030204" pitchFamily="49" charset="0"/>
              </a:rPr>
              <a:t> Rec Updates:          92  Random IO (</a:t>
            </a:r>
            <a:r>
              <a:rPr lang="en-US" sz="1050" dirty="0" err="1">
                <a:latin typeface="Consolas" panose="020B0609020204030204" pitchFamily="49" charset="0"/>
                <a:cs typeface="Consolas" panose="020B0609020204030204" pitchFamily="49" charset="0"/>
              </a:rPr>
              <a:t>ms</a:t>
            </a:r>
            <a:r>
              <a:rPr lang="en-US" sz="1050" dirty="0">
                <a:latin typeface="Consolas" panose="020B0609020204030204" pitchFamily="49" charset="0"/>
                <a:cs typeface="Consolas" panose="020B0609020204030204" pitchFamily="49" charset="0"/>
              </a:rPr>
              <a:t>):     0.07   Order Lines:             </a:t>
            </a:r>
            <a:r>
              <a:rPr lang="en-US" sz="1050" dirty="0" err="1">
                <a:latin typeface="Consolas" panose="020B0609020204030204" pitchFamily="49" charset="0"/>
                <a:cs typeface="Consolas" panose="020B0609020204030204" pitchFamily="49" charset="0"/>
              </a:rPr>
              <a:t>Wrts</a:t>
            </a:r>
            <a:r>
              <a:rPr lang="en-US" sz="1050" dirty="0">
                <a:latin typeface="Consolas" panose="020B0609020204030204" pitchFamily="49" charset="0"/>
                <a:cs typeface="Consolas" panose="020B0609020204030204" pitchFamily="49" charset="0"/>
              </a:rPr>
              <a:t> to Log:      15     15        Empty AI:         11    BIW/AIW/WDOG:   1 1 1</a:t>
            </a:r>
          </a:p>
          <a:p>
            <a:r>
              <a:rPr lang="en-US" sz="1050" dirty="0">
                <a:latin typeface="Consolas" panose="020B0609020204030204" pitchFamily="49" charset="0"/>
                <a:cs typeface="Consolas" panose="020B0609020204030204" pitchFamily="49" charset="0"/>
              </a:rPr>
              <a:t> Rec Deletes:         155  Sync IO (MB/s):   121.44                           BIW/AIW </a:t>
            </a:r>
            <a:r>
              <a:rPr lang="en-US" sz="1050" dirty="0" err="1">
                <a:latin typeface="Consolas" panose="020B0609020204030204" pitchFamily="49" charset="0"/>
                <a:cs typeface="Consolas" panose="020B0609020204030204" pitchFamily="49" charset="0"/>
              </a:rPr>
              <a:t>Wrts</a:t>
            </a:r>
            <a:r>
              <a:rPr lang="en-US" sz="1050" dirty="0">
                <a:latin typeface="Consolas" panose="020B0609020204030204" pitchFamily="49" charset="0"/>
                <a:cs typeface="Consolas" panose="020B0609020204030204" pitchFamily="49" charset="0"/>
              </a:rPr>
              <a:t>:      13     14         Full AI:          0         AI </a:t>
            </a:r>
            <a:r>
              <a:rPr lang="en-US" sz="1050" dirty="0" err="1">
                <a:latin typeface="Consolas" panose="020B0609020204030204" pitchFamily="49" charset="0"/>
                <a:cs typeface="Consolas" panose="020B0609020204030204" pitchFamily="49" charset="0"/>
              </a:rPr>
              <a:t>Mgmt</a:t>
            </a:r>
            <a:r>
              <a:rPr lang="en-US" sz="1050" dirty="0">
                <a:latin typeface="Consolas" panose="020B0609020204030204" pitchFamily="49" charset="0"/>
                <a:cs typeface="Consolas" panose="020B0609020204030204" pitchFamily="49" charset="0"/>
              </a:rPr>
              <a:t>:       1</a:t>
            </a:r>
          </a:p>
          <a:p>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Idx</a:t>
            </a:r>
            <a:r>
              <a:rPr lang="en-US" sz="1050" dirty="0">
                <a:latin typeface="Consolas" panose="020B0609020204030204" pitchFamily="49" charset="0"/>
                <a:cs typeface="Consolas" panose="020B0609020204030204" pitchFamily="49" charset="0"/>
              </a:rPr>
              <a:t> Deletes:         475                                                      BIW/AIW </a:t>
            </a:r>
            <a:r>
              <a:rPr lang="en-US" sz="1050" dirty="0" err="1">
                <a:latin typeface="Consolas" panose="020B0609020204030204" pitchFamily="49" charset="0"/>
                <a:cs typeface="Consolas" panose="020B0609020204030204" pitchFamily="49" charset="0"/>
              </a:rPr>
              <a:t>Wrt</a:t>
            </a:r>
            <a:r>
              <a:rPr lang="en-US" sz="1050" dirty="0">
                <a:latin typeface="Consolas" panose="020B0609020204030204" pitchFamily="49" charset="0"/>
                <a:cs typeface="Consolas" panose="020B0609020204030204" pitchFamily="49" charset="0"/>
              </a:rPr>
              <a:t>%      90     96                                        APWs:       2</a:t>
            </a:r>
          </a:p>
          <a:p>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Idx</a:t>
            </a:r>
            <a:r>
              <a:rPr lang="en-US" sz="1050" dirty="0">
                <a:latin typeface="Consolas" panose="020B0609020204030204" pitchFamily="49" charset="0"/>
                <a:cs typeface="Consolas" panose="020B0609020204030204" pitchFamily="49" charset="0"/>
              </a:rPr>
              <a:t> Blk </a:t>
            </a:r>
            <a:r>
              <a:rPr lang="en-US" sz="1050" dirty="0" err="1">
                <a:latin typeface="Consolas" panose="020B0609020204030204" pitchFamily="49" charset="0"/>
                <a:cs typeface="Consolas" panose="020B0609020204030204" pitchFamily="49" charset="0"/>
              </a:rPr>
              <a:t>Spl</a:t>
            </a:r>
            <a:r>
              <a:rPr lang="en-US" sz="1050" dirty="0">
                <a:latin typeface="Consolas" panose="020B0609020204030204" pitchFamily="49" charset="0"/>
                <a:cs typeface="Consolas" panose="020B0609020204030204" pitchFamily="49" charset="0"/>
              </a:rPr>
              <a:t>:           0    User Exp SHM:   172118                             Partial </a:t>
            </a:r>
            <a:r>
              <a:rPr lang="en-US" sz="1050" dirty="0" err="1">
                <a:latin typeface="Consolas" panose="020B0609020204030204" pitchFamily="49" charset="0"/>
                <a:cs typeface="Consolas" panose="020B0609020204030204" pitchFamily="49" charset="0"/>
              </a:rPr>
              <a:t>Wr</a:t>
            </a:r>
            <a:r>
              <a:rPr lang="en-US" sz="1050" dirty="0">
                <a:latin typeface="Consolas" panose="020B0609020204030204" pitchFamily="49" charset="0"/>
                <a:cs typeface="Consolas" panose="020B0609020204030204" pitchFamily="49" charset="0"/>
              </a:rPr>
              <a:t>:       0      0       Locked AI:          0       RPLA/RPLS:     0 1</a:t>
            </a:r>
          </a:p>
          <a:p>
            <a:r>
              <a:rPr lang="en-US" sz="1050" dirty="0">
                <a:latin typeface="Consolas" panose="020B0609020204030204" pitchFamily="49" charset="0"/>
                <a:cs typeface="Consolas" panose="020B0609020204030204" pitchFamily="49" charset="0"/>
              </a:rPr>
              <a:t>   Rec Waits:           0       localhost:    73604                             Busy Waits:       7      0       pica Used:          0       Utilities:       1</a:t>
            </a:r>
          </a:p>
          <a:p>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Resrc</a:t>
            </a:r>
            <a:r>
              <a:rPr lang="en-US" sz="1050" dirty="0">
                <a:latin typeface="Consolas" panose="020B0609020204030204" pitchFamily="49" charset="0"/>
                <a:cs typeface="Consolas" panose="020B0609020204030204" pitchFamily="49" charset="0"/>
              </a:rPr>
              <a:t> Waits:          14                                                        Empty </a:t>
            </a:r>
            <a:r>
              <a:rPr lang="en-US" sz="1050" dirty="0" err="1">
                <a:latin typeface="Consolas" panose="020B0609020204030204" pitchFamily="49" charset="0"/>
                <a:cs typeface="Consolas" panose="020B0609020204030204" pitchFamily="49" charset="0"/>
              </a:rPr>
              <a:t>Wts</a:t>
            </a:r>
            <a:r>
              <a:rPr lang="en-US" sz="1050" dirty="0">
                <a:latin typeface="Consolas" panose="020B0609020204030204" pitchFamily="49" charset="0"/>
                <a:cs typeface="Consolas" panose="020B0609020204030204" pitchFamily="49" charset="0"/>
              </a:rPr>
              <a:t>:       0      0       pica Used%       0.00</a:t>
            </a:r>
          </a:p>
          <a:p>
            <a:r>
              <a:rPr lang="en-US" sz="1050" dirty="0">
                <a:latin typeface="Consolas" panose="020B0609020204030204" pitchFamily="49" charset="0"/>
                <a:cs typeface="Consolas" panose="020B0609020204030204" pitchFamily="49" charset="0"/>
              </a:rPr>
              <a:t> Latch Waits:         281                                                                                                                          TRX:      20</a:t>
            </a:r>
          </a:p>
          <a:p>
            <a:r>
              <a:rPr lang="en-US" sz="1050" dirty="0">
                <a:latin typeface="Consolas" panose="020B0609020204030204" pitchFamily="49" charset="0"/>
                <a:cs typeface="Consolas" panose="020B0609020204030204" pitchFamily="49" charset="0"/>
              </a:rPr>
              <a:t>  Latch </a:t>
            </a:r>
            <a:r>
              <a:rPr lang="en-US" sz="1050" dirty="0" err="1">
                <a:latin typeface="Consolas" panose="020B0609020204030204" pitchFamily="49" charset="0"/>
                <a:cs typeface="Consolas" panose="020B0609020204030204" pitchFamily="49" charset="0"/>
              </a:rPr>
              <a:t>Reqs</a:t>
            </a:r>
            <a:r>
              <a:rPr lang="en-US" sz="1050" dirty="0">
                <a:latin typeface="Consolas" panose="020B0609020204030204" pitchFamily="49" charset="0"/>
                <a:cs typeface="Consolas" panose="020B0609020204030204" pitchFamily="49" charset="0"/>
              </a:rPr>
              <a:t>:    16854776                                                                                                                  Blocked Rec:       0</a:t>
            </a:r>
          </a:p>
          <a:p>
            <a:r>
              <a:rPr lang="en-US" sz="1050" dirty="0">
                <a:latin typeface="Consolas" panose="020B0609020204030204" pitchFamily="49" charset="0"/>
                <a:cs typeface="Consolas" panose="020B0609020204030204" pitchFamily="49" charset="0"/>
              </a:rPr>
              <a:t> Latch/</a:t>
            </a:r>
            <a:r>
              <a:rPr lang="en-US" sz="1050" dirty="0" err="1">
                <a:latin typeface="Consolas" panose="020B0609020204030204" pitchFamily="49" charset="0"/>
                <a:cs typeface="Consolas" panose="020B0609020204030204" pitchFamily="49" charset="0"/>
              </a:rPr>
              <a:t>logRd</a:t>
            </a:r>
            <a:r>
              <a:rPr lang="en-US" sz="1050" dirty="0">
                <a:latin typeface="Consolas" panose="020B0609020204030204" pitchFamily="49" charset="0"/>
                <a:cs typeface="Consolas" panose="020B0609020204030204" pitchFamily="49" charset="0"/>
              </a:rPr>
              <a:t>:        3.75                                                                                                                   Other </a:t>
            </a:r>
            <a:r>
              <a:rPr lang="en-US" sz="1050" dirty="0" err="1">
                <a:latin typeface="Consolas" panose="020B0609020204030204" pitchFamily="49" charset="0"/>
                <a:cs typeface="Consolas" panose="020B0609020204030204" pitchFamily="49" charset="0"/>
              </a:rPr>
              <a:t>Blkd</a:t>
            </a:r>
            <a:r>
              <a:rPr lang="en-US" sz="1050" dirty="0">
                <a:latin typeface="Consolas" panose="020B0609020204030204" pitchFamily="49" charset="0"/>
                <a:cs typeface="Consolas" panose="020B0609020204030204" pitchFamily="49" charset="0"/>
              </a:rPr>
              <a:t>:       0</a:t>
            </a:r>
          </a:p>
          <a:p>
            <a:r>
              <a:rPr lang="en-US" sz="1050" dirty="0">
                <a:latin typeface="Consolas" panose="020B0609020204030204" pitchFamily="49" charset="0"/>
                <a:cs typeface="Consolas" panose="020B0609020204030204" pitchFamily="49" charset="0"/>
              </a:rPr>
              <a:t>                                                                        &lt;s&gt; Server Activity</a:t>
            </a:r>
          </a:p>
          <a:p>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Srv</a:t>
            </a:r>
            <a:r>
              <a:rPr lang="en-US" sz="1050" dirty="0">
                <a:latin typeface="Consolas" panose="020B0609020204030204" pitchFamily="49" charset="0"/>
                <a:cs typeface="Consolas" panose="020B0609020204030204" pitchFamily="49" charset="0"/>
              </a:rPr>
              <a:t> Type     -S  Port  </a:t>
            </a:r>
            <a:r>
              <a:rPr lang="en-US" sz="1050" dirty="0" err="1">
                <a:latin typeface="Consolas" panose="020B0609020204030204" pitchFamily="49" charset="0"/>
                <a:cs typeface="Consolas" panose="020B0609020204030204" pitchFamily="49" charset="0"/>
              </a:rPr>
              <a:t>Cnx</a:t>
            </a:r>
            <a:r>
              <a:rPr lang="en-US" sz="1050" dirty="0">
                <a:latin typeface="Consolas" panose="020B0609020204030204" pitchFamily="49" charset="0"/>
                <a:cs typeface="Consolas" panose="020B0609020204030204" pitchFamily="49" charset="0"/>
              </a:rPr>
              <a:t>  Max  </a:t>
            </a:r>
            <a:r>
              <a:rPr lang="en-US" sz="1050" dirty="0" err="1">
                <a:solidFill>
                  <a:srgbClr val="FF0000"/>
                </a:solidFill>
                <a:latin typeface="Consolas" panose="020B0609020204030204" pitchFamily="49" charset="0"/>
                <a:cs typeface="Consolas" panose="020B0609020204030204" pitchFamily="49" charset="0"/>
              </a:rPr>
              <a:t>QryRcvd</a:t>
            </a:r>
            <a:r>
              <a:rPr lang="en-US" sz="1050" dirty="0">
                <a:solidFill>
                  <a:srgbClr val="FF0000"/>
                </a:solidFill>
                <a:latin typeface="Consolas" panose="020B0609020204030204" pitchFamily="49" charset="0"/>
                <a:cs typeface="Consolas" panose="020B0609020204030204" pitchFamily="49" charset="0"/>
              </a:rPr>
              <a:t> </a:t>
            </a:r>
            <a:r>
              <a:rPr lang="en-US" sz="1050" dirty="0" err="1">
                <a:solidFill>
                  <a:srgbClr val="FF0000"/>
                </a:solidFill>
                <a:latin typeface="Consolas" panose="020B0609020204030204" pitchFamily="49" charset="0"/>
                <a:cs typeface="Consolas" panose="020B0609020204030204" pitchFamily="49" charset="0"/>
              </a:rPr>
              <a:t>recSndQry</a:t>
            </a:r>
            <a:r>
              <a:rPr lang="en-US" sz="1050" dirty="0">
                <a:solidFill>
                  <a:srgbClr val="FF0000"/>
                </a:solidFill>
                <a:latin typeface="Consolas" panose="020B0609020204030204" pitchFamily="49" charset="0"/>
                <a:cs typeface="Consolas" panose="020B0609020204030204" pitchFamily="49" charset="0"/>
              </a:rPr>
              <a:t> </a:t>
            </a:r>
            <a:r>
              <a:rPr lang="en-US" sz="1050" dirty="0" err="1">
                <a:solidFill>
                  <a:srgbClr val="FF0000"/>
                </a:solidFill>
                <a:latin typeface="Consolas" panose="020B0609020204030204" pitchFamily="49" charset="0"/>
                <a:cs typeface="Consolas" panose="020B0609020204030204" pitchFamily="49" charset="0"/>
              </a:rPr>
              <a:t>bytSndQry</a:t>
            </a:r>
            <a:r>
              <a:rPr lang="en-US" sz="1050" dirty="0">
                <a:solidFill>
                  <a:srgbClr val="FF0000"/>
                </a:solidFill>
                <a:latin typeface="Consolas" panose="020B0609020204030204" pitchFamily="49" charset="0"/>
                <a:cs typeface="Consolas" panose="020B0609020204030204" pitchFamily="49" charset="0"/>
              </a:rPr>
              <a:t>   </a:t>
            </a:r>
            <a:r>
              <a:rPr lang="en-US" sz="1050" dirty="0" err="1">
                <a:solidFill>
                  <a:srgbClr val="FF0000"/>
                </a:solidFill>
                <a:latin typeface="Consolas" panose="020B0609020204030204" pitchFamily="49" charset="0"/>
                <a:cs typeface="Consolas" panose="020B0609020204030204" pitchFamily="49" charset="0"/>
              </a:rPr>
              <a:t>MsgRcvd</a:t>
            </a:r>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RecRcvd</a:t>
            </a:r>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rr</a:t>
            </a:r>
            <a:r>
              <a:rPr lang="en-US" sz="1050" dirty="0">
                <a:latin typeface="Consolas" panose="020B0609020204030204" pitchFamily="49" charset="0"/>
                <a:cs typeface="Consolas" panose="020B0609020204030204" pitchFamily="49" charset="0"/>
              </a:rPr>
              <a:t>/msg   </a:t>
            </a:r>
            <a:r>
              <a:rPr lang="en-US" sz="1050" dirty="0" err="1">
                <a:solidFill>
                  <a:srgbClr val="FF0000"/>
                </a:solidFill>
                <a:latin typeface="Consolas" panose="020B0609020204030204" pitchFamily="49" charset="0"/>
                <a:cs typeface="Consolas" panose="020B0609020204030204" pitchFamily="49" charset="0"/>
              </a:rPr>
              <a:t>MsgSent</a:t>
            </a:r>
            <a:r>
              <a:rPr lang="en-US" sz="1050" dirty="0">
                <a:latin typeface="Consolas" panose="020B0609020204030204" pitchFamily="49" charset="0"/>
                <a:cs typeface="Consolas" panose="020B0609020204030204" pitchFamily="49" charset="0"/>
              </a:rPr>
              <a:t>    </a:t>
            </a:r>
            <a:r>
              <a:rPr lang="en-US" sz="1050" dirty="0" err="1">
                <a:solidFill>
                  <a:srgbClr val="FF0000"/>
                </a:solidFill>
                <a:latin typeface="Consolas" panose="020B0609020204030204" pitchFamily="49" charset="0"/>
                <a:cs typeface="Consolas" panose="020B0609020204030204" pitchFamily="49" charset="0"/>
              </a:rPr>
              <a:t>RecSent</a:t>
            </a:r>
            <a:r>
              <a:rPr lang="en-US" sz="1050" dirty="0">
                <a:latin typeface="Consolas" panose="020B0609020204030204" pitchFamily="49" charset="0"/>
                <a:cs typeface="Consolas" panose="020B0609020204030204" pitchFamily="49" charset="0"/>
              </a:rPr>
              <a:t>  </a:t>
            </a:r>
            <a:r>
              <a:rPr lang="en-US" sz="1050" dirty="0" err="1">
                <a:solidFill>
                  <a:srgbClr val="FF0000"/>
                </a:solidFill>
                <a:latin typeface="Consolas" panose="020B0609020204030204" pitchFamily="49" charset="0"/>
                <a:cs typeface="Consolas" panose="020B0609020204030204" pitchFamily="49" charset="0"/>
              </a:rPr>
              <a:t>rs</a:t>
            </a:r>
            <a:r>
              <a:rPr lang="en-US" sz="1050" dirty="0">
                <a:solidFill>
                  <a:srgbClr val="FF0000"/>
                </a:solidFill>
                <a:latin typeface="Consolas" panose="020B0609020204030204" pitchFamily="49" charset="0"/>
                <a:cs typeface="Consolas" panose="020B0609020204030204" pitchFamily="49" charset="0"/>
              </a:rPr>
              <a:t>/msg</a:t>
            </a:r>
            <a:r>
              <a:rPr lang="en-US" sz="1050" dirty="0">
                <a:latin typeface="Consolas" panose="020B0609020204030204" pitchFamily="49" charset="0"/>
                <a:cs typeface="Consolas" panose="020B0609020204030204" pitchFamily="49" charset="0"/>
              </a:rPr>
              <a:t>    MB Sent   MB </a:t>
            </a:r>
            <a:r>
              <a:rPr lang="en-US" sz="1050" dirty="0" err="1">
                <a:latin typeface="Consolas" panose="020B0609020204030204" pitchFamily="49" charset="0"/>
                <a:cs typeface="Consolas" panose="020B0609020204030204" pitchFamily="49" charset="0"/>
              </a:rPr>
              <a:t>Rcvd</a:t>
            </a:r>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RcvdSz</a:t>
            </a:r>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SendSz</a:t>
            </a:r>
            <a:endParaRPr lang="en-US" sz="1050" dirty="0">
              <a:latin typeface="Consolas" panose="020B0609020204030204" pitchFamily="49" charset="0"/>
              <a:cs typeface="Consolas" panose="020B0609020204030204" pitchFamily="49" charset="0"/>
            </a:endParaRPr>
          </a:p>
          <a:p>
            <a:r>
              <a:rPr lang="en-US" sz="1050" dirty="0">
                <a:latin typeface="Consolas" panose="020B0609020204030204" pitchFamily="49" charset="0"/>
                <a:cs typeface="Consolas" panose="020B0609020204030204" pitchFamily="49" charset="0"/>
              </a:rPr>
              <a:t> 9999 Total     0     0   25  185       97        27      7074      3383         0   0.00      3112       2655    0.85       0.65      0.52     162     220</a:t>
            </a:r>
          </a:p>
          <a:p>
            <a:r>
              <a:rPr lang="en-US" sz="1050" dirty="0">
                <a:latin typeface="Consolas" panose="020B0609020204030204" pitchFamily="49" charset="0"/>
                <a:cs typeface="Consolas" panose="020B0609020204030204" pitchFamily="49" charset="0"/>
              </a:rPr>
              <a:t>    7 ABL    9990 20004    5   10       40        44      9220      1596         0   0.00      1479       1778    1.20       0.35      0.25     162     251</a:t>
            </a:r>
          </a:p>
          <a:p>
            <a:r>
              <a:rPr lang="en-US" sz="1050" dirty="0">
                <a:latin typeface="Consolas" panose="020B0609020204030204" pitchFamily="49" charset="0"/>
                <a:cs typeface="Consolas" panose="020B0609020204030204" pitchFamily="49" charset="0"/>
              </a:rPr>
              <a:t>    8 ABL    9990 20006    4   10       33        20      7531      1572         0   0.00      1458        656    0.45       0.24      0.24     163     171</a:t>
            </a:r>
          </a:p>
          <a:p>
            <a:r>
              <a:rPr lang="en-US" sz="1050" dirty="0">
                <a:latin typeface="Consolas" panose="020B0609020204030204" pitchFamily="49" charset="0"/>
                <a:cs typeface="Consolas" panose="020B0609020204030204" pitchFamily="49" charset="0"/>
              </a:rPr>
              <a:t>   11 ABL    9990 20009    2   10       11         8      2609        97         0   0.00        80         91    1.15       0.03      0.01     155     369</a:t>
            </a:r>
          </a:p>
          <a:p>
            <a:r>
              <a:rPr lang="en-US" sz="1050" dirty="0">
                <a:latin typeface="Consolas" panose="020B0609020204030204" pitchFamily="49" charset="0"/>
                <a:cs typeface="Consolas" panose="020B0609020204030204" pitchFamily="49" charset="0"/>
              </a:rPr>
              <a:t>   12 ABL    9990 20010    1   10       11         8      2608        97         0   0.00        80         91    1.15       0.03      0.01     156     370</a:t>
            </a:r>
          </a:p>
          <a:p>
            <a:r>
              <a:rPr lang="en-US" sz="1050" dirty="0">
                <a:latin typeface="Consolas" panose="020B0609020204030204" pitchFamily="49" charset="0"/>
                <a:cs typeface="Consolas" panose="020B0609020204030204" pitchFamily="49" charset="0"/>
              </a:rPr>
              <a:t>   14 ABL    9990 20016    1   10        0        53      6131         9         0   0.00         6         16    2.61       0.00      0.00     145     302</a:t>
            </a:r>
          </a:p>
          <a:p>
            <a:r>
              <a:rPr lang="en-US" sz="1050" dirty="0">
                <a:latin typeface="Consolas" panose="020B0609020204030204" pitchFamily="49" charset="0"/>
                <a:cs typeface="Consolas" panose="020B0609020204030204" pitchFamily="49" charset="0"/>
              </a:rPr>
              <a:t>   15 ABL    9990 20017    1   10        0        53      6314         6         0   0.00         4         11    2.47       0.00      0.00     142     294</a:t>
            </a:r>
          </a:p>
          <a:p>
            <a:r>
              <a:rPr lang="en-US" sz="1050" dirty="0">
                <a:latin typeface="Consolas" panose="020B0609020204030204" pitchFamily="49" charset="0"/>
                <a:cs typeface="Consolas" panose="020B0609020204030204" pitchFamily="49" charset="0"/>
              </a:rPr>
              <a:t>   13 ABL    9990 20015    1   10        0        53      6126         6         0   0.00         4         11    2.59       0.00      0.00     144     299</a:t>
            </a:r>
            <a:endParaRPr lang="is-IS" sz="1050" dirty="0">
              <a:latin typeface="Consolas" charset="0"/>
              <a:ea typeface="Consolas" charset="0"/>
              <a:cs typeface="Consolas" charset="0"/>
            </a:endParaRPr>
          </a:p>
        </p:txBody>
      </p:sp>
    </p:spTree>
    <p:extLst>
      <p:ext uri="{BB962C8B-B14F-4D97-AF65-F5344CB8AC3E}">
        <p14:creationId xmlns:p14="http://schemas.microsoft.com/office/powerpoint/2010/main" val="6405989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ProTop</a:t>
            </a:r>
            <a:r>
              <a:rPr lang="en-US" dirty="0"/>
              <a:t> Portal</a:t>
            </a:r>
          </a:p>
        </p:txBody>
      </p:sp>
      <p:pic>
        <p:nvPicPr>
          <p:cNvPr id="4" name="Picture 3"/>
          <p:cNvPicPr>
            <a:picLocks noChangeAspect="1"/>
          </p:cNvPicPr>
          <p:nvPr/>
        </p:nvPicPr>
        <p:blipFill>
          <a:blip r:embed="rId2"/>
          <a:stretch>
            <a:fillRect/>
          </a:stretch>
        </p:blipFill>
        <p:spPr>
          <a:xfrm>
            <a:off x="0" y="1765235"/>
            <a:ext cx="12192000" cy="3327530"/>
          </a:xfrm>
          <a:prstGeom prst="rect">
            <a:avLst/>
          </a:prstGeom>
        </p:spPr>
      </p:pic>
    </p:spTree>
    <p:extLst>
      <p:ext uri="{BB962C8B-B14F-4D97-AF65-F5344CB8AC3E}">
        <p14:creationId xmlns:p14="http://schemas.microsoft.com/office/powerpoint/2010/main" val="1673260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OE Network Message Test Harness</a:t>
            </a:r>
          </a:p>
        </p:txBody>
      </p:sp>
      <p:graphicFrame>
        <p:nvGraphicFramePr>
          <p:cNvPr id="3" name="Content Placeholder 3">
            <a:extLst>
              <a:ext uri="{FF2B5EF4-FFF2-40B4-BE49-F238E27FC236}">
                <a16:creationId xmlns:a16="http://schemas.microsoft.com/office/drawing/2014/main" id="{289FEEC4-E981-680D-3EBB-8AC9CFE8C669}"/>
              </a:ext>
            </a:extLst>
          </p:cNvPr>
          <p:cNvGraphicFramePr>
            <a:graphicFrameLocks noGrp="1"/>
          </p:cNvGraphicFramePr>
          <p:nvPr>
            <p:ph idx="1"/>
          </p:nvPr>
        </p:nvGraphicFramePr>
        <p:xfrm>
          <a:off x="457200" y="1742122"/>
          <a:ext cx="10515600" cy="4099560"/>
        </p:xfrm>
        <a:graphic>
          <a:graphicData uri="http://schemas.openxmlformats.org/drawingml/2006/table">
            <a:tbl>
              <a:tblPr firstRow="1" bandRow="1">
                <a:tableStyleId>{5C22544A-7EE6-4342-B048-85BDC9FD1C3A}</a:tableStyleId>
              </a:tblPr>
              <a:tblGrid>
                <a:gridCol w="3438371">
                  <a:extLst>
                    <a:ext uri="{9D8B030D-6E8A-4147-A177-3AD203B41FA5}">
                      <a16:colId xmlns:a16="http://schemas.microsoft.com/office/drawing/2014/main" val="20000"/>
                    </a:ext>
                  </a:extLst>
                </a:gridCol>
                <a:gridCol w="7077229">
                  <a:extLst>
                    <a:ext uri="{9D8B030D-6E8A-4147-A177-3AD203B41FA5}">
                      <a16:colId xmlns:a16="http://schemas.microsoft.com/office/drawing/2014/main" val="20006"/>
                    </a:ext>
                  </a:extLst>
                </a:gridCol>
              </a:tblGrid>
              <a:tr h="370840">
                <a:tc>
                  <a:txBody>
                    <a:bodyPr/>
                    <a:lstStyle/>
                    <a:p>
                      <a:pPr algn="l" fontAlgn="b">
                        <a:lnSpc>
                          <a:spcPct val="100000"/>
                        </a:lnSpc>
                        <a:spcAft>
                          <a:spcPts val="600"/>
                        </a:spcAft>
                      </a:pPr>
                      <a:r>
                        <a:rPr lang="en-US" sz="1600" b="1" i="0" u="none" strike="noStrike" dirty="0">
                          <a:solidFill>
                            <a:schemeClr val="bg1"/>
                          </a:solidFill>
                          <a:effectLst/>
                          <a:latin typeface="+mn-lt"/>
                        </a:rPr>
                        <a:t>File</a:t>
                      </a:r>
                    </a:p>
                  </a:txBody>
                  <a:tcPr marL="12700" marR="12700" marT="12700" marB="0" anchor="ctr"/>
                </a:tc>
                <a:tc>
                  <a:txBody>
                    <a:bodyPr/>
                    <a:lstStyle/>
                    <a:p>
                      <a:pPr algn="l" fontAlgn="b">
                        <a:lnSpc>
                          <a:spcPct val="100000"/>
                        </a:lnSpc>
                        <a:spcAft>
                          <a:spcPts val="600"/>
                        </a:spcAft>
                      </a:pPr>
                      <a:r>
                        <a:rPr lang="en-US" sz="1600" b="1" i="0" u="none" strike="noStrike" dirty="0">
                          <a:solidFill>
                            <a:schemeClr val="bg1"/>
                          </a:solidFill>
                          <a:effectLst/>
                          <a:latin typeface="Calibri" charset="0"/>
                        </a:rPr>
                        <a:t>Description...</a:t>
                      </a:r>
                    </a:p>
                  </a:txBody>
                  <a:tcPr marL="12700" marR="12700" marT="12700" marB="0" anchor="ctr"/>
                </a:tc>
                <a:extLst>
                  <a:ext uri="{0D108BD9-81ED-4DB2-BD59-A6C34878D82A}">
                    <a16:rowId xmlns:a16="http://schemas.microsoft.com/office/drawing/2014/main" val="10000"/>
                  </a:ext>
                </a:extLst>
              </a:tr>
              <a:tr h="391160">
                <a:tc>
                  <a:txBody>
                    <a:bodyPr/>
                    <a:lstStyle/>
                    <a:p>
                      <a:pPr algn="l" fontAlgn="b"/>
                      <a:r>
                        <a:rPr lang="fi-FI" sz="1600" b="0" i="0" u="none" strike="noStrike" dirty="0" err="1">
                          <a:solidFill>
                            <a:srgbClr val="000000"/>
                          </a:solidFill>
                          <a:effectLst/>
                          <a:latin typeface="Consolas" panose="020B0609020204030204" pitchFamily="49" charset="0"/>
                          <a:cs typeface="Consolas" panose="020B0609020204030204" pitchFamily="49" charset="0"/>
                        </a:rPr>
                        <a:t>csperf.p</a:t>
                      </a:r>
                      <a:endParaRPr lang="fi-FI" sz="1600" b="0" i="0" u="none" strike="noStrike" dirty="0">
                        <a:solidFill>
                          <a:srgbClr val="000000"/>
                        </a:solidFill>
                        <a:effectLst/>
                        <a:latin typeface="Consolas" panose="020B0609020204030204" pitchFamily="49" charset="0"/>
                        <a:cs typeface="Consolas" panose="020B0609020204030204" pitchFamily="49" charset="0"/>
                      </a:endParaRPr>
                    </a:p>
                  </a:txBody>
                  <a:tcPr marL="12700" marR="12700" marT="12700" marB="0" anchor="ctr"/>
                </a:tc>
                <a:tc>
                  <a:txBody>
                    <a:bodyPr/>
                    <a:lstStyle/>
                    <a:p>
                      <a:pPr algn="l" fontAlgn="b"/>
                      <a:r>
                        <a:rPr lang="en-US" sz="1600" b="0" i="0" u="none" strike="noStrike" dirty="0">
                          <a:solidFill>
                            <a:srgbClr val="000000"/>
                          </a:solidFill>
                          <a:effectLst/>
                          <a:latin typeface="Calibri" charset="0"/>
                        </a:rPr>
                        <a:t>Control program that launches test cases and records results</a:t>
                      </a:r>
                    </a:p>
                  </a:txBody>
                  <a:tcPr marL="12700" marR="12700" marT="12700" marB="0" anchor="ctr"/>
                </a:tc>
                <a:extLst>
                  <a:ext uri="{0D108BD9-81ED-4DB2-BD59-A6C34878D82A}">
                    <a16:rowId xmlns:a16="http://schemas.microsoft.com/office/drawing/2014/main" val="10001"/>
                  </a:ext>
                </a:extLst>
              </a:tr>
              <a:tr h="370840">
                <a:tc>
                  <a:txBody>
                    <a:bodyPr/>
                    <a:lstStyle/>
                    <a:p>
                      <a:pPr algn="l" fontAlgn="b"/>
                      <a:r>
                        <a:rPr lang="en-US" sz="1600" b="0" i="0" u="none" strike="noStrike" dirty="0">
                          <a:solidFill>
                            <a:srgbClr val="000000"/>
                          </a:solidFill>
                          <a:effectLst/>
                          <a:latin typeface="Consolas" panose="020B0609020204030204" pitchFamily="49" charset="0"/>
                          <a:cs typeface="Consolas" panose="020B0609020204030204" pitchFamily="49" charset="0"/>
                        </a:rPr>
                        <a:t>x010.p</a:t>
                      </a:r>
                    </a:p>
                  </a:txBody>
                  <a:tcPr marL="12700" marR="12700" marT="12700" marB="0" anchor="ctr"/>
                </a:tc>
                <a:tc>
                  <a:txBody>
                    <a:bodyPr/>
                    <a:lstStyle/>
                    <a:p>
                      <a:pPr algn="l" fontAlgn="b"/>
                      <a:r>
                        <a:rPr lang="en-US" sz="1600" b="0" i="0" u="none" strike="noStrike" dirty="0">
                          <a:solidFill>
                            <a:srgbClr val="000000"/>
                          </a:solidFill>
                          <a:effectLst/>
                          <a:latin typeface="Calibri" charset="0"/>
                        </a:rPr>
                        <a:t>a program to be tested (by adding it to </a:t>
                      </a:r>
                      <a:r>
                        <a:rPr lang="en-US" sz="1600" b="0" i="0" u="none" strike="noStrike" dirty="0" err="1">
                          <a:solidFill>
                            <a:srgbClr val="000000"/>
                          </a:solidFill>
                          <a:effectLst/>
                          <a:latin typeface="Calibri" charset="0"/>
                        </a:rPr>
                        <a:t>csperf.cfg</a:t>
                      </a:r>
                      <a:r>
                        <a:rPr lang="en-US" sz="1600" b="0" i="0" u="none" strike="noStrike" dirty="0">
                          <a:solidFill>
                            <a:srgbClr val="000000"/>
                          </a:solidFill>
                          <a:effectLst/>
                          <a:latin typeface="Calibri" charset="0"/>
                        </a:rPr>
                        <a:t>)</a:t>
                      </a:r>
                    </a:p>
                  </a:txBody>
                  <a:tcPr marL="12700" marR="12700" marT="12700" marB="0" anchor="ctr"/>
                </a:tc>
                <a:extLst>
                  <a:ext uri="{0D108BD9-81ED-4DB2-BD59-A6C34878D82A}">
                    <a16:rowId xmlns:a16="http://schemas.microsoft.com/office/drawing/2014/main" val="811383981"/>
                  </a:ext>
                </a:extLst>
              </a:tr>
              <a:tr h="370840">
                <a:tc>
                  <a:txBody>
                    <a:bodyPr/>
                    <a:lstStyle/>
                    <a:p>
                      <a:pPr algn="l" fontAlgn="b"/>
                      <a:r>
                        <a:rPr lang="is-IS" sz="1600" b="0" i="0" u="none" strike="noStrike" dirty="0">
                          <a:solidFill>
                            <a:srgbClr val="000000"/>
                          </a:solidFill>
                          <a:effectLst/>
                          <a:latin typeface="Consolas" panose="020B0609020204030204" pitchFamily="49" charset="0"/>
                          <a:cs typeface="Consolas" panose="020B0609020204030204" pitchFamily="49" charset="0"/>
                        </a:rPr>
                        <a:t>csperf.cfg</a:t>
                      </a:r>
                    </a:p>
                  </a:txBody>
                  <a:tcPr marL="12700" marR="12700" marT="12700" marB="0" anchor="ctr"/>
                </a:tc>
                <a:tc>
                  <a:txBody>
                    <a:bodyPr/>
                    <a:lstStyle/>
                    <a:p>
                      <a:pPr algn="l" fontAlgn="b"/>
                      <a:r>
                        <a:rPr lang="en-US" sz="1600" b="0" i="0" u="none" strike="noStrike" dirty="0">
                          <a:solidFill>
                            <a:srgbClr val="000000"/>
                          </a:solidFill>
                          <a:effectLst/>
                          <a:latin typeface="Calibri" charset="0"/>
                        </a:rPr>
                        <a:t>Configuration file</a:t>
                      </a:r>
                    </a:p>
                  </a:txBody>
                  <a:tcPr marL="12700" marR="12700" marT="12700" marB="0" anchor="ctr"/>
                </a:tc>
                <a:extLst>
                  <a:ext uri="{0D108BD9-81ED-4DB2-BD59-A6C34878D82A}">
                    <a16:rowId xmlns:a16="http://schemas.microsoft.com/office/drawing/2014/main" val="2327537332"/>
                  </a:ext>
                </a:extLst>
              </a:tr>
              <a:tr h="370840">
                <a:tc>
                  <a:txBody>
                    <a:bodyPr/>
                    <a:lstStyle/>
                    <a:p>
                      <a:pPr algn="l" fontAlgn="b"/>
                      <a:r>
                        <a:rPr lang="en-US" sz="1600" b="0" i="0" u="none" strike="noStrike" dirty="0" err="1">
                          <a:solidFill>
                            <a:srgbClr val="000000"/>
                          </a:solidFill>
                          <a:effectLst/>
                          <a:latin typeface="Consolas" panose="020B0609020204030204" pitchFamily="49" charset="0"/>
                          <a:cs typeface="Consolas" panose="020B0609020204030204" pitchFamily="49" charset="0"/>
                        </a:rPr>
                        <a:t>csperf.rpt</a:t>
                      </a:r>
                      <a:endParaRPr lang="en-US" sz="1600" b="0" i="0" u="none" strike="noStrike" dirty="0">
                        <a:solidFill>
                          <a:srgbClr val="000000"/>
                        </a:solidFill>
                        <a:effectLst/>
                        <a:latin typeface="Consolas" panose="020B0609020204030204" pitchFamily="49" charset="0"/>
                        <a:cs typeface="Consolas" panose="020B0609020204030204" pitchFamily="49" charset="0"/>
                      </a:endParaRPr>
                    </a:p>
                  </a:txBody>
                  <a:tcPr marL="12700" marR="12700" marT="12700" marB="0" anchor="ctr"/>
                </a:tc>
                <a:tc>
                  <a:txBody>
                    <a:bodyPr/>
                    <a:lstStyle/>
                    <a:p>
                      <a:pPr algn="l" fontAlgn="b"/>
                      <a:r>
                        <a:rPr lang="en-US" sz="1600" b="0" i="0" u="none" strike="noStrike" dirty="0">
                          <a:solidFill>
                            <a:srgbClr val="000000"/>
                          </a:solidFill>
                          <a:effectLst/>
                          <a:latin typeface="Calibri" charset="0"/>
                        </a:rPr>
                        <a:t>Log of test results</a:t>
                      </a:r>
                    </a:p>
                  </a:txBody>
                  <a:tcPr marL="12700" marR="12700" marT="12700" marB="0" anchor="ctr"/>
                </a:tc>
                <a:extLst>
                  <a:ext uri="{0D108BD9-81ED-4DB2-BD59-A6C34878D82A}">
                    <a16:rowId xmlns:a16="http://schemas.microsoft.com/office/drawing/2014/main" val="1038011127"/>
                  </a:ext>
                </a:extLst>
              </a:tr>
              <a:tr h="370840">
                <a:tc>
                  <a:txBody>
                    <a:bodyPr/>
                    <a:lstStyle/>
                    <a:p>
                      <a:pPr algn="l" fontAlgn="b"/>
                      <a:r>
                        <a:rPr lang="en-US" sz="1600" b="0" i="0" u="none" strike="noStrike" dirty="0" err="1">
                          <a:solidFill>
                            <a:srgbClr val="000000"/>
                          </a:solidFill>
                          <a:effectLst/>
                          <a:latin typeface="Consolas" panose="020B0609020204030204" pitchFamily="49" charset="0"/>
                          <a:cs typeface="Consolas" panose="020B0609020204030204" pitchFamily="49" charset="0"/>
                        </a:rPr>
                        <a:t>csperf.flg</a:t>
                      </a:r>
                      <a:endParaRPr lang="en-US" sz="1600" b="0" i="0" u="none" strike="noStrike" dirty="0">
                        <a:solidFill>
                          <a:srgbClr val="000000"/>
                        </a:solidFill>
                        <a:effectLst/>
                        <a:latin typeface="Consolas" panose="020B0609020204030204" pitchFamily="49" charset="0"/>
                        <a:cs typeface="Consolas" panose="020B0609020204030204" pitchFamily="49" charset="0"/>
                      </a:endParaRPr>
                    </a:p>
                  </a:txBody>
                  <a:tcPr marL="12700" marR="12700" marT="12700" marB="0" anchor="ctr"/>
                </a:tc>
                <a:tc>
                  <a:txBody>
                    <a:bodyPr/>
                    <a:lstStyle/>
                    <a:p>
                      <a:pPr algn="l" fontAlgn="b"/>
                      <a:r>
                        <a:rPr lang="en-US" sz="1600" b="0" i="0" u="none" strike="noStrike" dirty="0">
                          <a:solidFill>
                            <a:srgbClr val="000000"/>
                          </a:solidFill>
                          <a:effectLst/>
                          <a:latin typeface="Calibri" charset="0"/>
                        </a:rPr>
                        <a:t>"Flag" file, if present the benchmark is running or has crashed</a:t>
                      </a:r>
                    </a:p>
                  </a:txBody>
                  <a:tcPr marL="12700" marR="12700" marT="12700" marB="0" anchor="ctr"/>
                </a:tc>
                <a:extLst>
                  <a:ext uri="{0D108BD9-81ED-4DB2-BD59-A6C34878D82A}">
                    <a16:rowId xmlns:a16="http://schemas.microsoft.com/office/drawing/2014/main" val="1885911765"/>
                  </a:ext>
                </a:extLst>
              </a:tr>
              <a:tr h="370840">
                <a:tc>
                  <a:txBody>
                    <a:bodyPr/>
                    <a:lstStyle/>
                    <a:p>
                      <a:pPr algn="l" fontAlgn="b"/>
                      <a:endParaRPr lang="en-US" sz="1600" b="0" i="0" u="none" strike="noStrike" dirty="0">
                        <a:solidFill>
                          <a:srgbClr val="000000"/>
                        </a:solidFill>
                        <a:effectLst/>
                        <a:latin typeface="Consolas" panose="020B0609020204030204" pitchFamily="49" charset="0"/>
                        <a:cs typeface="Consolas" panose="020B0609020204030204" pitchFamily="49" charset="0"/>
                      </a:endParaRPr>
                    </a:p>
                  </a:txBody>
                  <a:tcPr marL="12700" marR="12700" marT="12700" marB="0" anchor="ctr"/>
                </a:tc>
                <a:tc>
                  <a:txBody>
                    <a:bodyPr/>
                    <a:lstStyle/>
                    <a:p>
                      <a:pPr algn="l" fontAlgn="b"/>
                      <a:endParaRPr lang="en-US" sz="16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3040815177"/>
                  </a:ext>
                </a:extLst>
              </a:tr>
              <a:tr h="370840">
                <a:tc>
                  <a:txBody>
                    <a:bodyPr/>
                    <a:lstStyle/>
                    <a:p>
                      <a:pPr algn="l" fontAlgn="b"/>
                      <a:r>
                        <a:rPr lang="en-US" sz="1600" b="0" i="0" u="none" strike="noStrike" dirty="0" err="1">
                          <a:solidFill>
                            <a:srgbClr val="000000"/>
                          </a:solidFill>
                          <a:effectLst/>
                          <a:latin typeface="Consolas" panose="020B0609020204030204" pitchFamily="49" charset="0"/>
                          <a:cs typeface="Consolas" panose="020B0609020204030204" pitchFamily="49" charset="0"/>
                        </a:rPr>
                        <a:t>lh</a:t>
                      </a:r>
                      <a:r>
                        <a:rPr lang="en-US" sz="1600" b="0" i="0" u="none" strike="noStrike" dirty="0">
                          <a:solidFill>
                            <a:srgbClr val="000000"/>
                          </a:solidFill>
                          <a:effectLst/>
                          <a:latin typeface="Consolas" panose="020B0609020204030204" pitchFamily="49" charset="0"/>
                          <a:cs typeface="Consolas" panose="020B0609020204030204" pitchFamily="49" charset="0"/>
                        </a:rPr>
                        <a:t>*.pf</a:t>
                      </a:r>
                    </a:p>
                  </a:txBody>
                  <a:tcPr marL="12700" marR="12700" marT="12700" marB="0" anchor="ctr"/>
                </a:tc>
                <a:tc>
                  <a:txBody>
                    <a:bodyPr/>
                    <a:lstStyle/>
                    <a:p>
                      <a:pPr algn="l" fontAlgn="b"/>
                      <a:r>
                        <a:rPr lang="en-US" sz="1600" b="0" i="0" u="none" strike="noStrike" dirty="0">
                          <a:solidFill>
                            <a:srgbClr val="000000"/>
                          </a:solidFill>
                          <a:effectLst/>
                          <a:latin typeface="Calibri" charset="0"/>
                        </a:rPr>
                        <a:t>localhost configurations (* = </a:t>
                      </a:r>
                      <a:r>
                        <a:rPr lang="en-US" sz="1600" b="0" i="0" u="none" strike="noStrike" dirty="0" err="1">
                          <a:solidFill>
                            <a:srgbClr val="000000"/>
                          </a:solidFill>
                          <a:effectLst/>
                          <a:latin typeface="Calibri" charset="0"/>
                        </a:rPr>
                        <a:t>oe</a:t>
                      </a:r>
                      <a:r>
                        <a:rPr lang="en-US" sz="1600" b="0" i="0" u="none" strike="noStrike" dirty="0">
                          <a:solidFill>
                            <a:srgbClr val="000000"/>
                          </a:solidFill>
                          <a:effectLst/>
                          <a:latin typeface="Calibri" charset="0"/>
                        </a:rPr>
                        <a:t> version)</a:t>
                      </a:r>
                    </a:p>
                  </a:txBody>
                  <a:tcPr marL="12700" marR="12700" marT="12700" marB="0" anchor="ctr"/>
                </a:tc>
                <a:extLst>
                  <a:ext uri="{0D108BD9-81ED-4DB2-BD59-A6C34878D82A}">
                    <a16:rowId xmlns:a16="http://schemas.microsoft.com/office/drawing/2014/main" val="10005"/>
                  </a:ext>
                </a:extLst>
              </a:tr>
              <a:tr h="370840">
                <a:tc>
                  <a:txBody>
                    <a:bodyPr/>
                    <a:lstStyle/>
                    <a:p>
                      <a:pPr algn="l" fontAlgn="b"/>
                      <a:r>
                        <a:rPr lang="en-US" sz="1600" b="0" i="0" u="none" strike="noStrike" dirty="0" err="1">
                          <a:solidFill>
                            <a:srgbClr val="000000"/>
                          </a:solidFill>
                          <a:effectLst/>
                          <a:latin typeface="Consolas" panose="020B0609020204030204" pitchFamily="49" charset="0"/>
                          <a:cs typeface="Consolas" panose="020B0609020204030204" pitchFamily="49" charset="0"/>
                        </a:rPr>
                        <a:t>aws</a:t>
                      </a:r>
                      <a:r>
                        <a:rPr lang="en-US" sz="1600" b="0" i="0" u="none" strike="noStrike" dirty="0">
                          <a:solidFill>
                            <a:srgbClr val="000000"/>
                          </a:solidFill>
                          <a:effectLst/>
                          <a:latin typeface="Consolas" panose="020B0609020204030204" pitchFamily="49" charset="0"/>
                          <a:cs typeface="Consolas" panose="020B0609020204030204" pitchFamily="49" charset="0"/>
                        </a:rPr>
                        <a:t>*.pf</a:t>
                      </a:r>
                    </a:p>
                  </a:txBody>
                  <a:tcPr marL="12700" marR="12700" marT="12700" marB="0" anchor="ctr"/>
                </a:tc>
                <a:tc>
                  <a:txBody>
                    <a:bodyPr/>
                    <a:lstStyle/>
                    <a:p>
                      <a:pPr algn="l" fontAlgn="b"/>
                      <a:r>
                        <a:rPr lang="en-US" sz="1600" b="0" i="0" u="none" strike="noStrike" dirty="0">
                          <a:solidFill>
                            <a:srgbClr val="000000"/>
                          </a:solidFill>
                          <a:effectLst/>
                          <a:latin typeface="Calibri" charset="0"/>
                        </a:rPr>
                        <a:t>remote servers hosted on AWS (* = </a:t>
                      </a:r>
                      <a:r>
                        <a:rPr lang="en-US" sz="1600" b="0" i="0" u="none" strike="noStrike" dirty="0" err="1">
                          <a:solidFill>
                            <a:srgbClr val="000000"/>
                          </a:solidFill>
                          <a:effectLst/>
                          <a:latin typeface="Calibri" charset="0"/>
                        </a:rPr>
                        <a:t>oe</a:t>
                      </a:r>
                      <a:r>
                        <a:rPr lang="en-US" sz="1600" b="0" i="0" u="none" strike="noStrike" dirty="0">
                          <a:solidFill>
                            <a:srgbClr val="000000"/>
                          </a:solidFill>
                          <a:effectLst/>
                          <a:latin typeface="Calibri" charset="0"/>
                        </a:rPr>
                        <a:t> version)</a:t>
                      </a:r>
                    </a:p>
                  </a:txBody>
                  <a:tcPr marL="12700" marR="12700" marT="12700" marB="0" anchor="ctr"/>
                </a:tc>
                <a:extLst>
                  <a:ext uri="{0D108BD9-81ED-4DB2-BD59-A6C34878D82A}">
                    <a16:rowId xmlns:a16="http://schemas.microsoft.com/office/drawing/2014/main" val="10006"/>
                  </a:ext>
                </a:extLst>
              </a:tr>
              <a:tr h="370840">
                <a:tc>
                  <a:txBody>
                    <a:bodyPr/>
                    <a:lstStyle/>
                    <a:p>
                      <a:pPr algn="l" fontAlgn="b"/>
                      <a:r>
                        <a:rPr lang="en-US" sz="1600" b="0" i="0" u="none" strike="noStrike" dirty="0">
                          <a:solidFill>
                            <a:srgbClr val="000000"/>
                          </a:solidFill>
                          <a:effectLst/>
                          <a:latin typeface="Consolas" panose="020B0609020204030204" pitchFamily="49" charset="0"/>
                          <a:cs typeface="Consolas" panose="020B0609020204030204" pitchFamily="49" charset="0"/>
                        </a:rPr>
                        <a:t>s2k*.pf</a:t>
                      </a:r>
                    </a:p>
                  </a:txBody>
                  <a:tcPr marL="12700" marR="12700" marT="12700" marB="0" anchor="ctr"/>
                </a:tc>
                <a:tc>
                  <a:txBody>
                    <a:bodyPr/>
                    <a:lstStyle/>
                    <a:p>
                      <a:pPr algn="l" fontAlgn="b"/>
                      <a:r>
                        <a:rPr lang="en-US" sz="1600" b="0" i="0" u="none" strike="noStrike" dirty="0" err="1">
                          <a:solidFill>
                            <a:srgbClr val="000000"/>
                          </a:solidFill>
                          <a:effectLst/>
                          <a:latin typeface="Calibri" charset="0"/>
                        </a:rPr>
                        <a:t>db</a:t>
                      </a:r>
                      <a:r>
                        <a:rPr lang="en-US" sz="1600" b="0" i="0" u="none" strike="noStrike" dirty="0">
                          <a:solidFill>
                            <a:srgbClr val="000000"/>
                          </a:solidFill>
                          <a:effectLst/>
                          <a:latin typeface="Calibri" charset="0"/>
                        </a:rPr>
                        <a:t> startup parameters for various sports2000 databases (* = </a:t>
                      </a:r>
                      <a:r>
                        <a:rPr lang="en-US" sz="1600" b="0" i="0" u="none" strike="noStrike" dirty="0" err="1">
                          <a:solidFill>
                            <a:srgbClr val="000000"/>
                          </a:solidFill>
                          <a:effectLst/>
                          <a:latin typeface="Calibri" charset="0"/>
                        </a:rPr>
                        <a:t>oe</a:t>
                      </a:r>
                      <a:r>
                        <a:rPr lang="en-US" sz="1600" b="0" i="0" u="none" strike="noStrike" dirty="0">
                          <a:solidFill>
                            <a:srgbClr val="000000"/>
                          </a:solidFill>
                          <a:effectLst/>
                          <a:latin typeface="Calibri" charset="0"/>
                        </a:rPr>
                        <a:t> version)</a:t>
                      </a:r>
                    </a:p>
                  </a:txBody>
                  <a:tcPr marL="12700" marR="12700" marT="12700" marB="0" anchor="ctr"/>
                </a:tc>
                <a:extLst>
                  <a:ext uri="{0D108BD9-81ED-4DB2-BD59-A6C34878D82A}">
                    <a16:rowId xmlns:a16="http://schemas.microsoft.com/office/drawing/2014/main" val="10008"/>
                  </a:ext>
                </a:extLst>
              </a:tr>
              <a:tr h="370840">
                <a:tc>
                  <a:txBody>
                    <a:bodyPr/>
                    <a:lstStyle/>
                    <a:p>
                      <a:pPr algn="l" fontAlgn="b"/>
                      <a:r>
                        <a:rPr lang="en-US" sz="1600" b="0" i="0" u="none" strike="noStrike" dirty="0">
                          <a:solidFill>
                            <a:srgbClr val="000000"/>
                          </a:solidFill>
                          <a:effectLst/>
                          <a:latin typeface="Consolas" panose="020B0609020204030204" pitchFamily="49" charset="0"/>
                          <a:cs typeface="Consolas" panose="020B0609020204030204" pitchFamily="49" charset="0"/>
                        </a:rPr>
                        <a:t>start*.</a:t>
                      </a:r>
                      <a:r>
                        <a:rPr lang="en-US" sz="1600" b="0" i="0" u="none" strike="noStrike" dirty="0" err="1">
                          <a:solidFill>
                            <a:srgbClr val="000000"/>
                          </a:solidFill>
                          <a:effectLst/>
                          <a:latin typeface="Consolas" panose="020B0609020204030204" pitchFamily="49" charset="0"/>
                          <a:cs typeface="Consolas" panose="020B0609020204030204" pitchFamily="49" charset="0"/>
                        </a:rPr>
                        <a:t>sh</a:t>
                      </a:r>
                      <a:endParaRPr lang="en-US" sz="1600" b="0" i="0" u="none" strike="noStrike" dirty="0">
                        <a:solidFill>
                          <a:srgbClr val="000000"/>
                        </a:solidFill>
                        <a:effectLst/>
                        <a:latin typeface="Consolas" panose="020B0609020204030204" pitchFamily="49" charset="0"/>
                        <a:cs typeface="Consolas" panose="020B0609020204030204" pitchFamily="49" charset="0"/>
                      </a:endParaRPr>
                    </a:p>
                  </a:txBody>
                  <a:tcPr marL="12700" marR="12700" marT="12700" marB="0" anchor="ctr"/>
                </a:tc>
                <a:tc>
                  <a:txBody>
                    <a:bodyPr/>
                    <a:lstStyle/>
                    <a:p>
                      <a:pPr algn="l" fontAlgn="b"/>
                      <a:r>
                        <a:rPr lang="en-US" sz="1600" b="0" i="0" u="none" strike="noStrike" dirty="0">
                          <a:solidFill>
                            <a:srgbClr val="000000"/>
                          </a:solidFill>
                          <a:effectLst/>
                          <a:latin typeface="Calibri" charset="0"/>
                        </a:rPr>
                        <a:t>script to start a local database (* = </a:t>
                      </a:r>
                      <a:r>
                        <a:rPr lang="en-US" sz="1600" b="0" i="0" u="none" strike="noStrike" dirty="0" err="1">
                          <a:solidFill>
                            <a:srgbClr val="000000"/>
                          </a:solidFill>
                          <a:effectLst/>
                          <a:latin typeface="Calibri" charset="0"/>
                        </a:rPr>
                        <a:t>oe</a:t>
                      </a:r>
                      <a:r>
                        <a:rPr lang="en-US" sz="1600" b="0" i="0" u="none" strike="noStrike" dirty="0">
                          <a:solidFill>
                            <a:srgbClr val="000000"/>
                          </a:solidFill>
                          <a:effectLst/>
                          <a:latin typeface="Calibri" charset="0"/>
                        </a:rPr>
                        <a:t> version)</a:t>
                      </a:r>
                    </a:p>
                  </a:txBody>
                  <a:tcPr marL="12700" marR="12700" marT="12700" marB="0" anchor="ctr"/>
                </a:tc>
                <a:extLst>
                  <a:ext uri="{0D108BD9-81ED-4DB2-BD59-A6C34878D82A}">
                    <a16:rowId xmlns:a16="http://schemas.microsoft.com/office/drawing/2014/main" val="642915512"/>
                  </a:ext>
                </a:extLst>
              </a:tr>
            </a:tbl>
          </a:graphicData>
        </a:graphic>
      </p:graphicFrame>
    </p:spTree>
    <p:extLst>
      <p:ext uri="{BB962C8B-B14F-4D97-AF65-F5344CB8AC3E}">
        <p14:creationId xmlns:p14="http://schemas.microsoft.com/office/powerpoint/2010/main" val="7773067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Test Program</a:t>
            </a:r>
          </a:p>
        </p:txBody>
      </p:sp>
      <p:sp>
        <p:nvSpPr>
          <p:cNvPr id="10" name="TextBox 9">
            <a:extLst>
              <a:ext uri="{FF2B5EF4-FFF2-40B4-BE49-F238E27FC236}">
                <a16:creationId xmlns:a16="http://schemas.microsoft.com/office/drawing/2014/main" id="{8BFCE9B0-9C77-E273-6595-D2E30A887613}"/>
              </a:ext>
            </a:extLst>
          </p:cNvPr>
          <p:cNvSpPr txBox="1"/>
          <p:nvPr/>
        </p:nvSpPr>
        <p:spPr>
          <a:xfrm>
            <a:off x="224589" y="1524000"/>
            <a:ext cx="11582400" cy="5262979"/>
          </a:xfrm>
          <a:prstGeom prst="rect">
            <a:avLst/>
          </a:prstGeom>
          <a:noFill/>
        </p:spPr>
        <p:txBody>
          <a:bodyPr wrap="square" rtlCol="0">
            <a:spAutoFit/>
          </a:bodyPr>
          <a:lstStyle/>
          <a:p>
            <a:r>
              <a:rPr lang="en-US" sz="1400" dirty="0">
                <a:latin typeface="Consolas" panose="020B0609020204030204" pitchFamily="49" charset="0"/>
                <a:cs typeface="Consolas" panose="020B0609020204030204" pitchFamily="49" charset="0"/>
              </a:rPr>
              <a:t>/* x010.p</a:t>
            </a:r>
          </a:p>
          <a:p>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 nested FOR EACH query to find orders where </a:t>
            </a:r>
            <a:r>
              <a:rPr lang="en-US" sz="1400" dirty="0" err="1">
                <a:latin typeface="Consolas" panose="020B0609020204030204" pitchFamily="49" charset="0"/>
                <a:cs typeface="Consolas" panose="020B0609020204030204" pitchFamily="49" charset="0"/>
              </a:rPr>
              <a:t>order.salesrep</a:t>
            </a:r>
            <a:r>
              <a:rPr lang="en-US" sz="1400" dirty="0">
                <a:latin typeface="Consolas" panose="020B0609020204030204" pitchFamily="49" charset="0"/>
                <a:cs typeface="Consolas" panose="020B0609020204030204" pitchFamily="49" charset="0"/>
              </a:rPr>
              <a:t> &lt;&gt; </a:t>
            </a:r>
            <a:r>
              <a:rPr lang="en-US" sz="1400" dirty="0" err="1">
                <a:latin typeface="Consolas" panose="020B0609020204030204" pitchFamily="49" charset="0"/>
                <a:cs typeface="Consolas" panose="020B0609020204030204" pitchFamily="49" charset="0"/>
              </a:rPr>
              <a:t>customer.salesrep</a:t>
            </a:r>
            <a:r>
              <a:rPr lang="en-US" sz="1400" dirty="0">
                <a:latin typeface="Consolas" panose="020B0609020204030204" pitchFamily="49" charset="0"/>
                <a:cs typeface="Consolas" panose="020B0609020204030204" pitchFamily="49" charset="0"/>
              </a:rPr>
              <a:t> for certain </a:t>
            </a:r>
            <a:r>
              <a:rPr lang="en-US" sz="1400" dirty="0" err="1">
                <a:latin typeface="Consolas" panose="020B0609020204030204" pitchFamily="49" charset="0"/>
                <a:cs typeface="Consolas" panose="020B0609020204030204" pitchFamily="49" charset="0"/>
              </a:rPr>
              <a:t>salesreps</a:t>
            </a:r>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hxm</a:t>
            </a:r>
            <a:r>
              <a:rPr lang="en-US" sz="1400" dirty="0">
                <a:latin typeface="Consolas" panose="020B0609020204030204" pitchFamily="49" charset="0"/>
                <a:cs typeface="Consolas" panose="020B0609020204030204" pitchFamily="49" charset="0"/>
              </a:rPr>
              <a:t> &amp; </a:t>
            </a:r>
            <a:r>
              <a:rPr lang="en-US" sz="1400" dirty="0" err="1">
                <a:latin typeface="Consolas" panose="020B0609020204030204" pitchFamily="49" charset="0"/>
                <a:cs typeface="Consolas" panose="020B0609020204030204" pitchFamily="49" charset="0"/>
              </a:rPr>
              <a:t>jal</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 in the sports2000 database:</a:t>
            </a:r>
          </a:p>
          <a:p>
            <a:r>
              <a:rPr lang="en-US" sz="1400" dirty="0">
                <a:latin typeface="Consolas" panose="020B0609020204030204" pitchFamily="49" charset="0"/>
                <a:cs typeface="Consolas" panose="020B0609020204030204" pitchFamily="49" charset="0"/>
              </a:rPr>
              <a:t> *   - there are 277 customers whose </a:t>
            </a:r>
            <a:r>
              <a:rPr lang="en-US" sz="1400" dirty="0" err="1">
                <a:latin typeface="Consolas" panose="020B0609020204030204" pitchFamily="49" charset="0"/>
                <a:cs typeface="Consolas" panose="020B0609020204030204" pitchFamily="49" charset="0"/>
              </a:rPr>
              <a:t>salesRep</a:t>
            </a:r>
            <a:r>
              <a:rPr lang="en-US" sz="1400" dirty="0">
                <a:latin typeface="Consolas" panose="020B0609020204030204" pitchFamily="49" charset="0"/>
                <a:cs typeface="Consolas" panose="020B0609020204030204" pitchFamily="49" charset="0"/>
              </a:rPr>
              <a:t> is either "</a:t>
            </a:r>
            <a:r>
              <a:rPr lang="en-US" sz="1400" dirty="0" err="1">
                <a:latin typeface="Consolas" panose="020B0609020204030204" pitchFamily="49" charset="0"/>
                <a:cs typeface="Consolas" panose="020B0609020204030204" pitchFamily="49" charset="0"/>
              </a:rPr>
              <a:t>hxm</a:t>
            </a:r>
            <a:r>
              <a:rPr lang="en-US" sz="1400" dirty="0">
                <a:latin typeface="Consolas" panose="020B0609020204030204" pitchFamily="49" charset="0"/>
                <a:cs typeface="Consolas" panose="020B0609020204030204" pitchFamily="49" charset="0"/>
              </a:rPr>
              <a:t>" or "</a:t>
            </a:r>
            <a:r>
              <a:rPr lang="en-US" sz="1400" dirty="0" err="1">
                <a:latin typeface="Consolas" panose="020B0609020204030204" pitchFamily="49" charset="0"/>
                <a:cs typeface="Consolas" panose="020B0609020204030204" pitchFamily="49" charset="0"/>
              </a:rPr>
              <a:t>jal</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   - those customers have 1001 orders</a:t>
            </a:r>
          </a:p>
          <a:p>
            <a:r>
              <a:rPr lang="en-US" sz="1400" dirty="0">
                <a:latin typeface="Consolas" panose="020B0609020204030204" pitchFamily="49" charset="0"/>
                <a:cs typeface="Consolas" panose="020B0609020204030204" pitchFamily="49" charset="0"/>
              </a:rPr>
              <a:t> *   - 975 of those orders are credited to the </a:t>
            </a:r>
            <a:r>
              <a:rPr lang="en-US" sz="1400" dirty="0" err="1">
                <a:latin typeface="Consolas" panose="020B0609020204030204" pitchFamily="49" charset="0"/>
                <a:cs typeface="Consolas" panose="020B0609020204030204" pitchFamily="49" charset="0"/>
              </a:rPr>
              <a:t>salesRep</a:t>
            </a:r>
            <a:r>
              <a:rPr lang="en-US" sz="1400" dirty="0">
                <a:latin typeface="Consolas" panose="020B0609020204030204" pitchFamily="49" charset="0"/>
                <a:cs typeface="Consolas" panose="020B0609020204030204" pitchFamily="49" charset="0"/>
              </a:rPr>
              <a:t> of record</a:t>
            </a:r>
          </a:p>
          <a:p>
            <a:r>
              <a:rPr lang="en-US" sz="1400" dirty="0">
                <a:latin typeface="Consolas" panose="020B0609020204030204" pitchFamily="49" charset="0"/>
                <a:cs typeface="Consolas" panose="020B0609020204030204" pitchFamily="49" charset="0"/>
              </a:rPr>
              <a:t> *   - 26 orders are credited to a different </a:t>
            </a:r>
            <a:r>
              <a:rPr lang="en-US" sz="1400" dirty="0" err="1">
                <a:latin typeface="Consolas" panose="020B0609020204030204" pitchFamily="49" charset="0"/>
                <a:cs typeface="Consolas" panose="020B0609020204030204" pitchFamily="49" charset="0"/>
              </a:rPr>
              <a:t>salesRep</a:t>
            </a:r>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   - 2 customers have such "rogue" orders</a:t>
            </a:r>
          </a:p>
          <a:p>
            <a:r>
              <a:rPr lang="en-US" sz="1400" dirty="0">
                <a:latin typeface="Consolas" panose="020B0609020204030204" pitchFamily="49" charset="0"/>
                <a:cs typeface="Consolas" panose="020B0609020204030204" pitchFamily="49" charset="0"/>
              </a:rPr>
              <a:t> */</a:t>
            </a: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define output parameter ii as integer no-undo.                          /* number of customer records seen       */</a:t>
            </a:r>
          </a:p>
          <a:p>
            <a:r>
              <a:rPr lang="en-US" sz="1400" dirty="0">
                <a:latin typeface="Consolas" panose="020B0609020204030204" pitchFamily="49" charset="0"/>
                <a:cs typeface="Consolas" panose="020B0609020204030204" pitchFamily="49" charset="0"/>
              </a:rPr>
              <a:t>define output parameter </a:t>
            </a:r>
            <a:r>
              <a:rPr lang="en-US" sz="1400" dirty="0" err="1">
                <a:latin typeface="Consolas" panose="020B0609020204030204" pitchFamily="49" charset="0"/>
                <a:cs typeface="Consolas" panose="020B0609020204030204" pitchFamily="49" charset="0"/>
              </a:rPr>
              <a:t>jj</a:t>
            </a:r>
            <a:r>
              <a:rPr lang="en-US" sz="1400" dirty="0">
                <a:latin typeface="Consolas" panose="020B0609020204030204" pitchFamily="49" charset="0"/>
                <a:cs typeface="Consolas" panose="020B0609020204030204" pitchFamily="49" charset="0"/>
              </a:rPr>
              <a:t> as integer no-undo.                          /* number of order records seen          */</a:t>
            </a:r>
          </a:p>
          <a:p>
            <a:r>
              <a:rPr lang="en-US" sz="1400" dirty="0">
                <a:latin typeface="Consolas" panose="020B0609020204030204" pitchFamily="49" charset="0"/>
                <a:cs typeface="Consolas" panose="020B0609020204030204" pitchFamily="49" charset="0"/>
              </a:rPr>
              <a:t>define output parameter kk as integer no-undo.                          /* number of "rogue" records found       */</a:t>
            </a:r>
          </a:p>
          <a:p>
            <a:endParaRPr lang="en-US" sz="1400" dirty="0">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for each customer no-lock where </a:t>
            </a:r>
            <a:r>
              <a:rPr lang="en-US" sz="1400" dirty="0" err="1">
                <a:latin typeface="Consolas" panose="020B0609020204030204" pitchFamily="49" charset="0"/>
                <a:cs typeface="Consolas" panose="020B0609020204030204" pitchFamily="49" charset="0"/>
              </a:rPr>
              <a:t>customer.salesRep</a:t>
            </a:r>
            <a:r>
              <a:rPr lang="en-US" sz="1400" dirty="0">
                <a:latin typeface="Consolas" panose="020B0609020204030204" pitchFamily="49" charset="0"/>
                <a:cs typeface="Consolas" panose="020B0609020204030204" pitchFamily="49" charset="0"/>
              </a:rPr>
              <a:t> = "</a:t>
            </a:r>
            <a:r>
              <a:rPr lang="en-US" sz="1400" dirty="0" err="1">
                <a:latin typeface="Consolas" panose="020B0609020204030204" pitchFamily="49" charset="0"/>
                <a:cs typeface="Consolas" panose="020B0609020204030204" pitchFamily="49" charset="0"/>
              </a:rPr>
              <a:t>hxm</a:t>
            </a:r>
            <a:r>
              <a:rPr lang="en-US" sz="1400" dirty="0">
                <a:latin typeface="Consolas" panose="020B0609020204030204" pitchFamily="49" charset="0"/>
                <a:cs typeface="Consolas" panose="020B0609020204030204" pitchFamily="49" charset="0"/>
              </a:rPr>
              <a:t>" or </a:t>
            </a:r>
            <a:r>
              <a:rPr lang="en-US" sz="1400" dirty="0" err="1">
                <a:latin typeface="Consolas" panose="020B0609020204030204" pitchFamily="49" charset="0"/>
                <a:cs typeface="Consolas" panose="020B0609020204030204" pitchFamily="49" charset="0"/>
              </a:rPr>
              <a:t>customer.salesRep</a:t>
            </a:r>
            <a:r>
              <a:rPr lang="en-US" sz="1400" dirty="0">
                <a:latin typeface="Consolas" panose="020B0609020204030204" pitchFamily="49" charset="0"/>
                <a:cs typeface="Consolas" panose="020B0609020204030204" pitchFamily="49" charset="0"/>
              </a:rPr>
              <a:t> = "</a:t>
            </a:r>
            <a:r>
              <a:rPr lang="en-US" sz="1400" dirty="0" err="1">
                <a:latin typeface="Consolas" panose="020B0609020204030204" pitchFamily="49" charset="0"/>
                <a:cs typeface="Consolas" panose="020B0609020204030204" pitchFamily="49" charset="0"/>
              </a:rPr>
              <a:t>jal</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ii = ii + 1.</a:t>
            </a:r>
          </a:p>
          <a:p>
            <a:r>
              <a:rPr lang="en-US" sz="1400" dirty="0">
                <a:latin typeface="Consolas" panose="020B0609020204030204" pitchFamily="49" charset="0"/>
                <a:cs typeface="Consolas" panose="020B0609020204030204" pitchFamily="49" charset="0"/>
              </a:rPr>
              <a:t>  for each order no-lock where </a:t>
            </a:r>
            <a:r>
              <a:rPr lang="en-US" sz="1400" dirty="0" err="1">
                <a:latin typeface="Consolas" panose="020B0609020204030204" pitchFamily="49" charset="0"/>
                <a:cs typeface="Consolas" panose="020B0609020204030204" pitchFamily="49" charset="0"/>
              </a:rPr>
              <a:t>order.custNum</a:t>
            </a:r>
            <a:r>
              <a:rPr lang="en-US" sz="1400" dirty="0">
                <a:latin typeface="Consolas" panose="020B0609020204030204" pitchFamily="49" charset="0"/>
                <a:cs typeface="Consolas" panose="020B0609020204030204" pitchFamily="49" charset="0"/>
              </a:rPr>
              <a:t> = </a:t>
            </a:r>
            <a:r>
              <a:rPr lang="en-US" sz="1400" dirty="0" err="1">
                <a:latin typeface="Consolas" panose="020B0609020204030204" pitchFamily="49" charset="0"/>
                <a:cs typeface="Consolas" panose="020B0609020204030204" pitchFamily="49" charset="0"/>
              </a:rPr>
              <a:t>customer.custNum</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jj</a:t>
            </a:r>
            <a:r>
              <a:rPr lang="en-US" sz="1400" dirty="0">
                <a:latin typeface="Consolas" panose="020B0609020204030204" pitchFamily="49" charset="0"/>
                <a:cs typeface="Consolas" panose="020B0609020204030204" pitchFamily="49" charset="0"/>
              </a:rPr>
              <a:t> = </a:t>
            </a:r>
            <a:r>
              <a:rPr lang="en-US" sz="1400" dirty="0" err="1">
                <a:latin typeface="Consolas" panose="020B0609020204030204" pitchFamily="49" charset="0"/>
                <a:cs typeface="Consolas" panose="020B0609020204030204" pitchFamily="49" charset="0"/>
              </a:rPr>
              <a:t>jj</a:t>
            </a:r>
            <a:r>
              <a:rPr lang="en-US" sz="1400" dirty="0">
                <a:latin typeface="Consolas" panose="020B0609020204030204" pitchFamily="49" charset="0"/>
                <a:cs typeface="Consolas" panose="020B0609020204030204" pitchFamily="49" charset="0"/>
              </a:rPr>
              <a:t> + 1.</a:t>
            </a:r>
          </a:p>
          <a:p>
            <a:r>
              <a:rPr lang="en-US" sz="1400" dirty="0">
                <a:latin typeface="Consolas" panose="020B0609020204030204" pitchFamily="49" charset="0"/>
                <a:cs typeface="Consolas" panose="020B0609020204030204" pitchFamily="49" charset="0"/>
              </a:rPr>
              <a:t>    if </a:t>
            </a:r>
            <a:r>
              <a:rPr lang="en-US" sz="1400" dirty="0" err="1">
                <a:latin typeface="Consolas" panose="020B0609020204030204" pitchFamily="49" charset="0"/>
                <a:cs typeface="Consolas" panose="020B0609020204030204" pitchFamily="49" charset="0"/>
              </a:rPr>
              <a:t>order.salesRep</a:t>
            </a:r>
            <a:r>
              <a:rPr lang="en-US" sz="1400" dirty="0">
                <a:latin typeface="Consolas" panose="020B0609020204030204" pitchFamily="49" charset="0"/>
                <a:cs typeface="Consolas" panose="020B0609020204030204" pitchFamily="49" charset="0"/>
              </a:rPr>
              <a:t> &lt;&gt; </a:t>
            </a:r>
            <a:r>
              <a:rPr lang="en-US" sz="1400" dirty="0" err="1">
                <a:latin typeface="Consolas" panose="020B0609020204030204" pitchFamily="49" charset="0"/>
                <a:cs typeface="Consolas" panose="020B0609020204030204" pitchFamily="49" charset="0"/>
              </a:rPr>
              <a:t>customer.salesRep</a:t>
            </a:r>
            <a:r>
              <a:rPr lang="en-US" sz="1400" dirty="0">
                <a:latin typeface="Consolas" panose="020B0609020204030204" pitchFamily="49" charset="0"/>
                <a:cs typeface="Consolas" panose="020B0609020204030204" pitchFamily="49" charset="0"/>
              </a:rPr>
              <a:t> then</a:t>
            </a:r>
          </a:p>
          <a:p>
            <a:r>
              <a:rPr lang="en-US" sz="1400" dirty="0">
                <a:latin typeface="Consolas" panose="020B0609020204030204" pitchFamily="49" charset="0"/>
                <a:cs typeface="Consolas" panose="020B0609020204030204" pitchFamily="49" charset="0"/>
              </a:rPr>
              <a:t>      kk = kk + 1.</a:t>
            </a:r>
          </a:p>
          <a:p>
            <a:r>
              <a:rPr lang="en-US" sz="1400" dirty="0">
                <a:latin typeface="Consolas" panose="020B0609020204030204" pitchFamily="49" charset="0"/>
                <a:cs typeface="Consolas" panose="020B0609020204030204" pitchFamily="49" charset="0"/>
              </a:rPr>
              <a:t>  end.</a:t>
            </a:r>
          </a:p>
          <a:p>
            <a:r>
              <a:rPr lang="en-US" sz="1400" dirty="0">
                <a:latin typeface="Consolas" panose="020B0609020204030204" pitchFamily="49" charset="0"/>
                <a:cs typeface="Consolas" panose="020B0609020204030204" pitchFamily="49" charset="0"/>
              </a:rPr>
              <a:t>end.</a:t>
            </a:r>
          </a:p>
        </p:txBody>
      </p:sp>
    </p:spTree>
    <p:extLst>
      <p:ext uri="{BB962C8B-B14F-4D97-AF65-F5344CB8AC3E}">
        <p14:creationId xmlns:p14="http://schemas.microsoft.com/office/powerpoint/2010/main" val="15745009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2600326"/>
            <a:ext cx="7772400" cy="1362075"/>
          </a:xfrm>
        </p:spPr>
        <p:txBody>
          <a:bodyPr>
            <a:normAutofit/>
          </a:bodyPr>
          <a:lstStyle/>
          <a:p>
            <a:pPr algn="ctr"/>
            <a:r>
              <a:rPr lang="en-US" sz="6000" b="0" cap="none" dirty="0">
                <a:solidFill>
                  <a:srgbClr val="FF0000"/>
                </a:solidFill>
              </a:rPr>
              <a:t>Time For A Demo?</a:t>
            </a:r>
          </a:p>
        </p:txBody>
      </p:sp>
    </p:spTree>
    <p:extLst>
      <p:ext uri="{BB962C8B-B14F-4D97-AF65-F5344CB8AC3E}">
        <p14:creationId xmlns:p14="http://schemas.microsoft.com/office/powerpoint/2010/main" val="10957628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2600326"/>
            <a:ext cx="7772400" cy="1362075"/>
          </a:xfrm>
        </p:spPr>
        <p:txBody>
          <a:bodyPr>
            <a:normAutofit/>
          </a:bodyPr>
          <a:lstStyle/>
          <a:p>
            <a:pPr algn="ctr"/>
            <a:r>
              <a:rPr lang="en-US" sz="6000" b="0" cap="none" dirty="0"/>
              <a:t>Summary</a:t>
            </a:r>
          </a:p>
        </p:txBody>
      </p:sp>
    </p:spTree>
    <p:extLst>
      <p:ext uri="{BB962C8B-B14F-4D97-AF65-F5344CB8AC3E}">
        <p14:creationId xmlns:p14="http://schemas.microsoft.com/office/powerpoint/2010/main" val="11174976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normAutofit lnSpcReduction="10000"/>
          </a:bodyPr>
          <a:lstStyle/>
          <a:p>
            <a:r>
              <a:rPr lang="en-US" dirty="0"/>
              <a:t>Large </a:t>
            </a:r>
            <a:r>
              <a:rPr lang="mr-IN" dirty="0"/>
              <a:t>–</a:t>
            </a:r>
            <a:r>
              <a:rPr lang="en-US" dirty="0" err="1"/>
              <a:t>prefetchNumRecs</a:t>
            </a:r>
            <a:r>
              <a:rPr lang="en-US" dirty="0"/>
              <a:t> is critical with FOR EACH NO-LOCK</a:t>
            </a:r>
          </a:p>
          <a:p>
            <a:r>
              <a:rPr lang="en-US" dirty="0"/>
              <a:t>Large </a:t>
            </a:r>
            <a:r>
              <a:rPr lang="mr-IN" dirty="0"/>
              <a:t>–</a:t>
            </a:r>
            <a:r>
              <a:rPr lang="en-US" dirty="0"/>
              <a:t>Mm message sizes are helpful</a:t>
            </a:r>
          </a:p>
          <a:p>
            <a:r>
              <a:rPr lang="en-US" dirty="0"/>
              <a:t>Where feasible the FIELDS phrase is very helpful</a:t>
            </a:r>
          </a:p>
          <a:p>
            <a:r>
              <a:rPr lang="en-US" b="1" dirty="0"/>
              <a:t>Use temp tables to cache data locally!</a:t>
            </a:r>
          </a:p>
          <a:p>
            <a:r>
              <a:rPr lang="en-US" dirty="0"/>
              <a:t>OE12 Server Side Joins can be </a:t>
            </a:r>
            <a:r>
              <a:rPr lang="en-US" b="1" dirty="0"/>
              <a:t>very</a:t>
            </a:r>
            <a:r>
              <a:rPr lang="en-US" dirty="0"/>
              <a:t> effective for complex queries</a:t>
            </a:r>
          </a:p>
          <a:p>
            <a:r>
              <a:rPr lang="en-US" dirty="0"/>
              <a:t>Small differences in coding approaches can make a big difference</a:t>
            </a:r>
          </a:p>
          <a:p>
            <a:r>
              <a:rPr lang="en-US" dirty="0"/>
              <a:t>PING time matters</a:t>
            </a:r>
          </a:p>
          <a:p>
            <a:r>
              <a:rPr lang="en-US" dirty="0"/>
              <a:t>Simple mistakes can be catastrophic!</a:t>
            </a:r>
          </a:p>
        </p:txBody>
      </p:sp>
    </p:spTree>
    <p:extLst>
      <p:ext uri="{BB962C8B-B14F-4D97-AF65-F5344CB8AC3E}">
        <p14:creationId xmlns:p14="http://schemas.microsoft.com/office/powerpoint/2010/main" val="790034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3200400" y="2514600"/>
            <a:ext cx="6096000" cy="1570038"/>
          </a:xfrm>
          <a:prstGeom prst="rect">
            <a:avLst/>
          </a:prstGeom>
          <a:noFill/>
          <a:ln w="9525">
            <a:noFill/>
            <a:miter lim="800000"/>
            <a:headEnd/>
            <a:tailEnd/>
          </a:ln>
        </p:spPr>
        <p:txBody>
          <a:bodyPr>
            <a:spAutoFit/>
          </a:bodyPr>
          <a:lstStyle/>
          <a:p>
            <a:r>
              <a:rPr lang="en-US" sz="9600" dirty="0">
                <a:latin typeface="Calibri" pitchFamily="34" charset="0"/>
              </a:rPr>
              <a:t>Questions?</a:t>
            </a:r>
          </a:p>
        </p:txBody>
      </p:sp>
    </p:spTree>
    <p:extLst>
      <p:ext uri="{BB962C8B-B14F-4D97-AF65-F5344CB8AC3E}">
        <p14:creationId xmlns:p14="http://schemas.microsoft.com/office/powerpoint/2010/main" val="6032204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8F5E6C-A8E2-4133-5377-050950383724}"/>
              </a:ext>
            </a:extLst>
          </p:cNvPr>
          <p:cNvSpPr>
            <a:spLocks noGrp="1"/>
          </p:cNvSpPr>
          <p:nvPr>
            <p:ph type="body" idx="2"/>
          </p:nvPr>
        </p:nvSpPr>
        <p:spPr/>
        <p:txBody>
          <a:bodyPr/>
          <a:lstStyle/>
          <a:p>
            <a:r>
              <a:rPr lang="en-US" sz="7200" dirty="0">
                <a:latin typeface="Calibri" pitchFamily="34" charset="0"/>
              </a:rPr>
              <a:t>Thank You!</a:t>
            </a:r>
          </a:p>
        </p:txBody>
      </p:sp>
    </p:spTree>
    <p:extLst>
      <p:ext uri="{BB962C8B-B14F-4D97-AF65-F5344CB8AC3E}">
        <p14:creationId xmlns:p14="http://schemas.microsoft.com/office/powerpoint/2010/main" val="729649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4105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Kbase</a:t>
            </a:r>
            <a:r>
              <a:rPr lang="en-US" dirty="0"/>
              <a:t> 18342 </a:t>
            </a:r>
          </a:p>
        </p:txBody>
      </p:sp>
      <p:sp>
        <p:nvSpPr>
          <p:cNvPr id="4" name="TextBox 3"/>
          <p:cNvSpPr txBox="1"/>
          <p:nvPr/>
        </p:nvSpPr>
        <p:spPr>
          <a:xfrm>
            <a:off x="228600" y="1752600"/>
            <a:ext cx="11734800" cy="27669113"/>
          </a:xfrm>
          <a:prstGeom prst="rect">
            <a:avLst/>
          </a:prstGeom>
          <a:noFill/>
        </p:spPr>
        <p:txBody>
          <a:bodyPr wrap="square" rtlCol="0">
            <a:spAutoFit/>
          </a:bodyPr>
          <a:lstStyle/>
          <a:p>
            <a:r>
              <a:rPr lang="en-US" sz="1400" dirty="0"/>
              <a:t>Every FIND, FOR EACH, OPEN QUERY, GET, PRESELECT, ASSIGN, CREATE, DELETE (all data manipulation statements) generates client/server traffic when the database is connected with the -H -S client connection parameters. Being aware of the above and knowing how much traffic each 4GL/ABL statement generates can make the difference in a fast versus a very slow networked application.</a:t>
            </a:r>
            <a:br>
              <a:rPr lang="en-US" sz="1400" dirty="0"/>
            </a:br>
            <a:br>
              <a:rPr lang="en-US" sz="1400" dirty="0"/>
            </a:br>
            <a:r>
              <a:rPr lang="en-US" sz="1400" b="1" dirty="0"/>
              <a:t>SIMPLE FIND</a:t>
            </a:r>
            <a:br>
              <a:rPr lang="en-US" sz="1400" dirty="0"/>
            </a:br>
            <a:r>
              <a:rPr lang="en-US" sz="1400" dirty="0"/>
              <a:t>FIND customer WHERE </a:t>
            </a:r>
            <a:r>
              <a:rPr lang="en-US" sz="1400" dirty="0" err="1"/>
              <a:t>cust-num</a:t>
            </a:r>
            <a:r>
              <a:rPr lang="en-US" sz="1400" dirty="0"/>
              <a:t> = 10 NO-LOCK.</a:t>
            </a:r>
          </a:p>
          <a:p>
            <a:br>
              <a:rPr lang="en-US" sz="1400" dirty="0"/>
            </a:br>
            <a:r>
              <a:rPr lang="en-US" sz="1400" i="1" dirty="0"/>
              <a:t>No locking</a:t>
            </a:r>
            <a:r>
              <a:rPr lang="en-US" sz="1400" dirty="0"/>
              <a:t> is involved.</a:t>
            </a:r>
            <a:br>
              <a:rPr lang="en-US" sz="1400" dirty="0"/>
            </a:br>
            <a:r>
              <a:rPr lang="en-US" sz="1400" dirty="0"/>
              <a:t>One round trip to retrieve the record.</a:t>
            </a:r>
            <a:br>
              <a:rPr lang="en-US" sz="1400" dirty="0"/>
            </a:br>
            <a:r>
              <a:rPr lang="en-US" sz="1400" dirty="0"/>
              <a:t>One more one way message to release the cursor.</a:t>
            </a:r>
          </a:p>
          <a:p>
            <a:br>
              <a:rPr lang="en-US" sz="1400" dirty="0"/>
            </a:br>
            <a:r>
              <a:rPr lang="en-US" sz="1400" dirty="0"/>
              <a:t>Client ---&gt; Server Requests record</a:t>
            </a:r>
            <a:br>
              <a:rPr lang="en-US" sz="1400" dirty="0"/>
            </a:br>
            <a:r>
              <a:rPr lang="en-US" sz="1400" dirty="0"/>
              <a:t>Server ---&gt; Client Sends record back</a:t>
            </a:r>
            <a:br>
              <a:rPr lang="en-US" sz="1400" dirty="0"/>
            </a:br>
            <a:r>
              <a:rPr lang="en-US" sz="1400" dirty="0"/>
              <a:t>Client ---&gt; Server Releases the cursor</a:t>
            </a:r>
          </a:p>
          <a:p>
            <a:br>
              <a:rPr lang="en-US" sz="1400" dirty="0"/>
            </a:br>
            <a:r>
              <a:rPr lang="en-US" sz="1400" b="1" dirty="0"/>
              <a:t>GENERIC FIND</a:t>
            </a:r>
            <a:br>
              <a:rPr lang="en-US" sz="1400" dirty="0"/>
            </a:br>
            <a:r>
              <a:rPr lang="en-US" sz="1400" dirty="0"/>
              <a:t>One round-trip to request record/get the record</a:t>
            </a:r>
            <a:br>
              <a:rPr lang="en-US" sz="1400" dirty="0"/>
            </a:br>
            <a:r>
              <a:rPr lang="en-US" sz="1400" dirty="0"/>
              <a:t>No extra message to request a lock (RECID finds don't allocate a cursor). </a:t>
            </a:r>
            <a:br>
              <a:rPr lang="en-US" sz="1400" dirty="0"/>
            </a:br>
            <a:r>
              <a:rPr lang="en-US" sz="1400" dirty="0"/>
              <a:t>If the cursor will not be used again it is released immediately, if it might be used later it will only be released when the record goes out of scope which is done with a one way message.</a:t>
            </a:r>
            <a:br>
              <a:rPr lang="en-US" sz="1400" dirty="0"/>
            </a:br>
            <a:r>
              <a:rPr lang="en-US" sz="1400" dirty="0"/>
              <a:t>SHARE-LOCKs are released with a one way message.</a:t>
            </a:r>
            <a:br>
              <a:rPr lang="en-US" sz="1400" dirty="0"/>
            </a:br>
            <a:r>
              <a:rPr lang="en-US" sz="1400" dirty="0"/>
              <a:t>In a transaction no locks are released until the end of the transaction.</a:t>
            </a:r>
          </a:p>
          <a:p>
            <a:br>
              <a:rPr lang="en-US" sz="1400" dirty="0"/>
            </a:br>
            <a:r>
              <a:rPr lang="en-US" sz="1400" b="1" dirty="0"/>
              <a:t>FOR EACH - NO JOIN &amp; NO SORT</a:t>
            </a:r>
            <a:r>
              <a:rPr lang="en-US" sz="1400" dirty="0"/>
              <a:t> </a:t>
            </a:r>
            <a:r>
              <a:rPr lang="en-US" sz="1400" b="1" dirty="0"/>
              <a:t>NO-LOCK</a:t>
            </a:r>
            <a:br>
              <a:rPr lang="en-US" sz="1400" dirty="0"/>
            </a:br>
            <a:r>
              <a:rPr lang="en-US" sz="1400" dirty="0"/>
              <a:t>Fetch the first record with one round-trip then as many records as it fits on a message per round-trip. </a:t>
            </a:r>
            <a:br>
              <a:rPr lang="en-US" sz="1400" dirty="0"/>
            </a:br>
            <a:r>
              <a:rPr lang="en-US" sz="1400" dirty="0"/>
              <a:t>Can be hundreds of trips for small records and big Message Buffer Size (-Mm) for example. See Article P176713, </a:t>
            </a:r>
            <a:r>
              <a:rPr lang="en-US" sz="1400" dirty="0">
                <a:hlinkClick r:id="rId2"/>
              </a:rPr>
              <a:t>Is the number of records packed into a network message affected by the use of the NO-LOCK qualifier in a query</a:t>
            </a:r>
            <a:r>
              <a:rPr lang="en-US" sz="1400" dirty="0"/>
              <a:t>   </a:t>
            </a:r>
          </a:p>
          <a:p>
            <a:br>
              <a:rPr lang="en-US" sz="1400" dirty="0"/>
            </a:br>
            <a:r>
              <a:rPr lang="en-US" sz="1400" b="1" dirty="0"/>
              <a:t>NO-LOCK NO-PREFETCH</a:t>
            </a:r>
            <a:br>
              <a:rPr lang="en-US" sz="1400" dirty="0"/>
            </a:br>
            <a:r>
              <a:rPr lang="en-US" sz="1400" dirty="0"/>
              <a:t>One roundtrip per record (not a very wise choice due to inefficiency).</a:t>
            </a:r>
          </a:p>
          <a:p>
            <a:br>
              <a:rPr lang="en-US" sz="1400" dirty="0"/>
            </a:br>
            <a:r>
              <a:rPr lang="en-US" sz="1400" b="1" dirty="0"/>
              <a:t>SHARE-LOCK outside of a transaction </a:t>
            </a:r>
            <a:br>
              <a:rPr lang="en-US" sz="1400" dirty="0"/>
            </a:br>
            <a:r>
              <a:rPr lang="en-US" sz="1400" dirty="0"/>
              <a:t>One roundtrip per record plus a one way message to release lock.</a:t>
            </a:r>
          </a:p>
          <a:p>
            <a:br>
              <a:rPr lang="en-US" sz="1400" dirty="0"/>
            </a:br>
            <a:r>
              <a:rPr lang="en-US" sz="1400" b="1" dirty="0"/>
              <a:t>Any lock inside of a transaction</a:t>
            </a:r>
            <a:r>
              <a:rPr lang="en-US" sz="1400" dirty="0"/>
              <a:t> </a:t>
            </a:r>
            <a:br>
              <a:rPr lang="en-US" sz="1400" dirty="0"/>
            </a:br>
            <a:r>
              <a:rPr lang="en-US" sz="1400" dirty="0"/>
              <a:t>One roundtrip per record, as locks will be held until end of the transaction.</a:t>
            </a:r>
          </a:p>
          <a:p>
            <a:br>
              <a:rPr lang="en-US" sz="1400" dirty="0"/>
            </a:br>
            <a:r>
              <a:rPr lang="en-US" sz="1400" b="1" dirty="0"/>
              <a:t>FOR EACH WITH SORT &amp; NO JOIN</a:t>
            </a:r>
            <a:br>
              <a:rPr lang="en-US" sz="1400" dirty="0"/>
            </a:br>
            <a:r>
              <a:rPr lang="en-US" sz="1400" dirty="0"/>
              <a:t>Will retrieve a list of RECIDs and sort keys as a </a:t>
            </a:r>
            <a:r>
              <a:rPr lang="en-US" sz="1400" dirty="0" err="1"/>
              <a:t>prefetch</a:t>
            </a:r>
            <a:r>
              <a:rPr lang="en-US" sz="1400" dirty="0"/>
              <a:t> FOR EACH regardless of sort type. </a:t>
            </a:r>
            <a:br>
              <a:rPr lang="en-US" sz="1400" dirty="0"/>
            </a:br>
            <a:r>
              <a:rPr lang="en-US" sz="1400" dirty="0"/>
              <a:t>For example: Small sort keys and a large Message Buffer Size (-Mm) parameter may pack hundreds (or thousands) of records on a single network message. </a:t>
            </a:r>
            <a:br>
              <a:rPr lang="en-US" sz="1400" dirty="0"/>
            </a:br>
            <a:r>
              <a:rPr lang="en-US" sz="1400" dirty="0"/>
              <a:t>Locks are acquired and released automatically by the server.</a:t>
            </a:r>
            <a:br>
              <a:rPr lang="en-US" sz="1400" dirty="0"/>
            </a:br>
            <a:r>
              <a:rPr lang="en-US" sz="1400" dirty="0"/>
              <a:t>Progress then sorts on the client side and behaves like a regular sort but can't do </a:t>
            </a:r>
            <a:r>
              <a:rPr lang="en-US" sz="1400" dirty="0" err="1"/>
              <a:t>prefetch</a:t>
            </a:r>
            <a:r>
              <a:rPr lang="en-US" sz="1400" dirty="0"/>
              <a:t>.</a:t>
            </a:r>
            <a:br>
              <a:rPr lang="en-US" sz="1400" dirty="0"/>
            </a:br>
            <a:r>
              <a:rPr lang="en-US" sz="1400" dirty="0"/>
              <a:t>Client sends RECID by RECID as the server returns each record.</a:t>
            </a:r>
            <a:br>
              <a:rPr lang="en-US" sz="1400" dirty="0"/>
            </a:br>
            <a:r>
              <a:rPr lang="en-US" sz="1400" dirty="0"/>
              <a:t>If SHARE-LOCK outside of a transaction a one way lock release message is needed for each record.</a:t>
            </a:r>
          </a:p>
          <a:p>
            <a:br>
              <a:rPr lang="en-US" sz="1400" dirty="0"/>
            </a:br>
            <a:r>
              <a:rPr lang="en-US" sz="1400" b="1" dirty="0"/>
              <a:t>FOR EACH WITH JOIN &amp; NO SORT</a:t>
            </a:r>
          </a:p>
          <a:p>
            <a:r>
              <a:rPr lang="en-US" sz="1400" dirty="0"/>
              <a:t>This behaves like nested FOR EACH statements and will generate the same traffic as:</a:t>
            </a:r>
            <a:br>
              <a:rPr lang="en-US" sz="1400" dirty="0"/>
            </a:br>
            <a:r>
              <a:rPr lang="en-US" sz="1400" dirty="0"/>
              <a:t> </a:t>
            </a:r>
          </a:p>
          <a:p>
            <a:r>
              <a:rPr lang="en-US" sz="1400" dirty="0"/>
              <a:t>FOR EACH customer SHARE-LOCK:</a:t>
            </a:r>
            <a:br>
              <a:rPr lang="en-US" sz="1400" dirty="0"/>
            </a:br>
            <a:r>
              <a:rPr lang="en-US" sz="1400" dirty="0"/>
              <a:t>    FOR EACH order OF customer NO-LOCK:</a:t>
            </a:r>
            <a:br>
              <a:rPr lang="en-US" sz="1400" dirty="0"/>
            </a:br>
            <a:r>
              <a:rPr lang="en-US" sz="1400" dirty="0"/>
              <a:t>    ...</a:t>
            </a:r>
            <a:br>
              <a:rPr lang="en-US" sz="1400" dirty="0"/>
            </a:br>
            <a:r>
              <a:rPr lang="en-US" sz="1400" dirty="0"/>
              <a:t>    END.</a:t>
            </a:r>
            <a:br>
              <a:rPr lang="en-US" sz="1400" dirty="0"/>
            </a:br>
            <a:r>
              <a:rPr lang="en-US" sz="1400" dirty="0"/>
              <a:t>END.</a:t>
            </a:r>
          </a:p>
          <a:p>
            <a:br>
              <a:rPr lang="en-US" sz="1400" dirty="0"/>
            </a:br>
            <a:r>
              <a:rPr lang="en-US" sz="1400" b="1" dirty="0"/>
              <a:t>FOR EACH WITH JOIN &amp; SORT</a:t>
            </a:r>
            <a:br>
              <a:rPr lang="en-US" sz="1400" dirty="0"/>
            </a:br>
            <a:r>
              <a:rPr lang="en-US" sz="1400" dirty="0"/>
              <a:t>Depends if the sort is only on the main table or not.</a:t>
            </a:r>
            <a:br>
              <a:rPr lang="en-US" sz="1400" dirty="0"/>
            </a:br>
            <a:r>
              <a:rPr lang="en-US" sz="1400" dirty="0"/>
              <a:t>Can use a lot of round trips.</a:t>
            </a:r>
            <a:br>
              <a:rPr lang="en-US" sz="1400" dirty="0"/>
            </a:br>
            <a:r>
              <a:rPr lang="en-US" sz="1400" dirty="0"/>
              <a:t>Not recommended, use nested FOR EACH statements preferably.</a:t>
            </a:r>
          </a:p>
          <a:p>
            <a:br>
              <a:rPr lang="en-US" sz="1400" dirty="0"/>
            </a:br>
            <a:r>
              <a:rPr lang="en-US" sz="1400" b="1" dirty="0"/>
              <a:t>OPEN QUERY</a:t>
            </a:r>
            <a:br>
              <a:rPr lang="en-US" sz="1400" dirty="0"/>
            </a:br>
            <a:r>
              <a:rPr lang="en-US" sz="1400" dirty="0"/>
              <a:t>Will generate no traffic if SORT or PRESELECT isn't needed.</a:t>
            </a:r>
            <a:br>
              <a:rPr lang="en-US" sz="1400" dirty="0"/>
            </a:br>
            <a:r>
              <a:rPr lang="en-US" sz="1400" dirty="0"/>
              <a:t>Will behave like the SORT phase of a FOR EACH if SORT or PRESELECT is required.</a:t>
            </a:r>
            <a:br>
              <a:rPr lang="en-US" sz="1400" dirty="0"/>
            </a:br>
            <a:r>
              <a:rPr lang="en-US" sz="1400" dirty="0"/>
              <a:t>Then one round trip per GET (if the requested record is already on the queries cache, then no traffic will be generated).</a:t>
            </a:r>
            <a:br>
              <a:rPr lang="en-US" sz="1400" dirty="0"/>
            </a:br>
            <a:r>
              <a:rPr lang="en-US" sz="1400" dirty="0"/>
              <a:t>A REPOSITION statement can behave like multiple GET statements or like a single one depending on whether the query is using INDEXED-REPOSITION.</a:t>
            </a:r>
          </a:p>
          <a:p>
            <a:br>
              <a:rPr lang="en-US" sz="1400" dirty="0"/>
            </a:br>
            <a:r>
              <a:rPr lang="en-US" sz="1400" b="1" dirty="0"/>
              <a:t>CREATE</a:t>
            </a:r>
          </a:p>
          <a:p>
            <a:r>
              <a:rPr lang="en-US" sz="1400" dirty="0"/>
              <a:t>No traffic right away.</a:t>
            </a:r>
            <a:br>
              <a:rPr lang="en-US" sz="1400" dirty="0"/>
            </a:br>
            <a:r>
              <a:rPr lang="en-US" sz="1400" dirty="0"/>
              <a:t>When the first key is filled will:</a:t>
            </a:r>
          </a:p>
          <a:p>
            <a:r>
              <a:rPr lang="en-US" sz="1400" dirty="0"/>
              <a:t>Physically create the record with one round-trip.</a:t>
            </a:r>
            <a:br>
              <a:rPr lang="en-US" sz="1400" dirty="0"/>
            </a:br>
            <a:r>
              <a:rPr lang="en-US" sz="1400" dirty="0"/>
              <a:t>Another round-trip to create the key.</a:t>
            </a:r>
          </a:p>
          <a:p>
            <a:r>
              <a:rPr lang="en-US" sz="1400" dirty="0"/>
              <a:t>Each extra key will use another round trip even if the whole record is created within a single ASSIGN statement.</a:t>
            </a:r>
            <a:br>
              <a:rPr lang="en-US" sz="1400" dirty="0"/>
            </a:br>
            <a:r>
              <a:rPr lang="en-US" sz="1400" dirty="0"/>
              <a:t>Then will use another round trip to write the record when it is released.</a:t>
            </a:r>
          </a:p>
          <a:p>
            <a:br>
              <a:rPr lang="en-US" sz="1400" dirty="0"/>
            </a:br>
            <a:r>
              <a:rPr lang="en-US" sz="1400" b="1" dirty="0"/>
              <a:t>UPDATE</a:t>
            </a:r>
            <a:br>
              <a:rPr lang="en-US" sz="1400" dirty="0"/>
            </a:br>
            <a:r>
              <a:rPr lang="en-US" sz="1400" dirty="0"/>
              <a:t>Records are retrieved according to the rules presented before.</a:t>
            </a:r>
            <a:br>
              <a:rPr lang="en-US" sz="1400" dirty="0"/>
            </a:br>
            <a:r>
              <a:rPr lang="en-US" sz="1400" dirty="0"/>
              <a:t>One round trip to update each key as needed even if all key changes are done within the same ASSIGN statement.</a:t>
            </a:r>
            <a:br>
              <a:rPr lang="en-US" sz="1400" dirty="0"/>
            </a:br>
            <a:r>
              <a:rPr lang="en-US" sz="1400" dirty="0"/>
              <a:t>One round trip to write the new record.</a:t>
            </a:r>
          </a:p>
          <a:p>
            <a:br>
              <a:rPr lang="en-US" sz="1400" dirty="0"/>
            </a:br>
            <a:r>
              <a:rPr lang="en-US" sz="1400" b="1" dirty="0"/>
              <a:t>DELETE</a:t>
            </a:r>
            <a:br>
              <a:rPr lang="en-US" sz="1400" dirty="0"/>
            </a:br>
            <a:r>
              <a:rPr lang="en-US" sz="1400" dirty="0"/>
              <a:t>One round trip to delete the record.</a:t>
            </a:r>
            <a:br>
              <a:rPr lang="en-US" sz="1400" dirty="0"/>
            </a:br>
            <a:r>
              <a:rPr lang="en-US" sz="1400" dirty="0"/>
              <a:t>One round trip to delete each key.</a:t>
            </a:r>
          </a:p>
          <a:p>
            <a:br>
              <a:rPr lang="en-US" sz="1400" dirty="0"/>
            </a:br>
            <a:r>
              <a:rPr lang="en-US" sz="1400" b="1" dirty="0"/>
              <a:t>UPGRADE FROM SHARE-LOCK TO EXCLUSIVE-LOCK</a:t>
            </a:r>
            <a:br>
              <a:rPr lang="en-US" sz="1400" dirty="0"/>
            </a:br>
            <a:r>
              <a:rPr lang="en-US" sz="1400" dirty="0"/>
              <a:t>Requires one round trip.</a:t>
            </a:r>
          </a:p>
          <a:p>
            <a:br>
              <a:rPr lang="en-US" sz="1400" dirty="0"/>
            </a:br>
            <a:r>
              <a:rPr lang="en-US" sz="1400" b="1" dirty="0"/>
              <a:t>WHEN THE RECORD IS BIGGER THAN THE Message Buffer Size (-Mm) PARAMETER</a:t>
            </a:r>
            <a:br>
              <a:rPr lang="en-US" sz="1400" dirty="0"/>
            </a:br>
            <a:br>
              <a:rPr lang="en-US" sz="1400" dirty="0"/>
            </a:br>
            <a:r>
              <a:rPr lang="en-US" sz="1400" dirty="0"/>
              <a:t>Progress will send one way messages until the end of the record is finished so the record is efficiently streamed through the network.</a:t>
            </a:r>
            <a:br>
              <a:rPr lang="en-US" sz="1400" dirty="0"/>
            </a:br>
            <a:r>
              <a:rPr lang="en-US" sz="1400" dirty="0"/>
              <a:t>Apart from -Mm, further database startup parameters were added in </a:t>
            </a:r>
            <a:r>
              <a:rPr lang="en-US" sz="1400" dirty="0" err="1"/>
              <a:t>OpenEdge</a:t>
            </a:r>
            <a:r>
              <a:rPr lang="en-US" sz="1400" dirty="0"/>
              <a:t> 10.2B06 and 11.1 to tune Network Communication performance. See Article 000031154, </a:t>
            </a:r>
            <a:r>
              <a:rPr lang="en-US" sz="1400" dirty="0">
                <a:hlinkClick r:id="rId3"/>
              </a:rPr>
              <a:t>Parameters to tune Networked Communication.</a:t>
            </a:r>
            <a:r>
              <a:rPr lang="en-US" sz="1400" dirty="0"/>
              <a:t>   </a:t>
            </a:r>
            <a:br>
              <a:rPr lang="en-US" sz="1400" dirty="0"/>
            </a:br>
            <a:br>
              <a:rPr lang="en-US" sz="1400" dirty="0"/>
            </a:br>
            <a:r>
              <a:rPr lang="en-US" sz="1400" b="1" dirty="0"/>
              <a:t>TRANSACTIONS AND TRAFFIC</a:t>
            </a:r>
            <a:br>
              <a:rPr lang="en-US" sz="1400" dirty="0"/>
            </a:br>
            <a:r>
              <a:rPr lang="en-US" sz="1400" dirty="0"/>
              <a:t>No traffic to open a transaction.</a:t>
            </a:r>
            <a:br>
              <a:rPr lang="en-US" sz="1400" dirty="0"/>
            </a:br>
            <a:r>
              <a:rPr lang="en-US" sz="1400" dirty="0"/>
              <a:t>One round trip to commit a transaction.</a:t>
            </a:r>
            <a:br>
              <a:rPr lang="en-US" sz="1400" dirty="0"/>
            </a:br>
            <a:r>
              <a:rPr lang="en-US" sz="1400" dirty="0" err="1"/>
              <a:t>Subtransaction</a:t>
            </a:r>
            <a:r>
              <a:rPr lang="en-US" sz="1400" dirty="0"/>
              <a:t> UNDO will do the inverse operations so it can generate a lot of traffic.</a:t>
            </a:r>
            <a:br>
              <a:rPr lang="en-US" sz="1400" dirty="0"/>
            </a:br>
            <a:r>
              <a:rPr lang="en-US" sz="1400" dirty="0"/>
              <a:t>A transaction UNDO is one round trip plus one extra one way message.</a:t>
            </a:r>
          </a:p>
          <a:p>
            <a:br>
              <a:rPr lang="en-US" sz="1400" dirty="0"/>
            </a:br>
            <a:r>
              <a:rPr lang="en-US" sz="1400" b="1" dirty="0"/>
              <a:t>CONNECTION AND TRAFFIC</a:t>
            </a:r>
            <a:br>
              <a:rPr lang="en-US" sz="1400" dirty="0"/>
            </a:br>
            <a:r>
              <a:rPr lang="en-US" sz="1400" dirty="0"/>
              <a:t>Client/Server connections can generate a lot of traffic.</a:t>
            </a:r>
            <a:br>
              <a:rPr lang="en-US" sz="1400" dirty="0"/>
            </a:br>
            <a:r>
              <a:rPr lang="en-US" sz="1400" dirty="0"/>
              <a:t>How much traffic that gets generated on connection depends on how many database objects are in the Database.</a:t>
            </a:r>
            <a:br>
              <a:rPr lang="en-US" sz="1400" dirty="0"/>
            </a:br>
            <a:r>
              <a:rPr lang="en-US" sz="1400" dirty="0"/>
              <a:t>Using a local schema cache (SAVE CACHE and the -cache startup parameter), reduces the connection traffic to a couple of round trips and less data.</a:t>
            </a:r>
          </a:p>
          <a:p>
            <a:br>
              <a:rPr lang="en-US" sz="1400" dirty="0"/>
            </a:br>
            <a:r>
              <a:rPr lang="en-US" sz="1400" b="1" dirty="0"/>
              <a:t>EXECUTION IN CLIENT/SERVER</a:t>
            </a:r>
            <a:br>
              <a:rPr lang="en-US" sz="1400" dirty="0"/>
            </a:br>
            <a:r>
              <a:rPr lang="en-US" sz="1400" dirty="0"/>
              <a:t>At each initial reference to each database table (without using schema cache):</a:t>
            </a:r>
          </a:p>
          <a:p>
            <a:r>
              <a:rPr lang="en-US" sz="1400" dirty="0"/>
              <a:t>One round trip to retrieve mandatory array, template record and ALL index information.</a:t>
            </a:r>
          </a:p>
          <a:p>
            <a:r>
              <a:rPr lang="en-US" sz="1400" dirty="0"/>
              <a:t>There is a schema lock that needs to be acquired in shared mode to be able to run any procedure that uses the database.</a:t>
            </a:r>
            <a:br>
              <a:rPr lang="en-US" sz="1400" dirty="0"/>
            </a:br>
            <a:r>
              <a:rPr lang="en-US" sz="1400" dirty="0"/>
              <a:t>Any time a program that references a database runs, it will attempt to acquire a shared schema lock with one round trip plus one one way message to release it in the end of the program.</a:t>
            </a:r>
          </a:p>
          <a:p>
            <a:br>
              <a:rPr lang="en-US" sz="1400" dirty="0"/>
            </a:br>
            <a:r>
              <a:rPr lang="en-US" sz="1400" b="1" dirty="0"/>
              <a:t>CHECKING TRAFFIC WITH PROMON</a:t>
            </a:r>
            <a:br>
              <a:rPr lang="en-US" sz="1400" dirty="0"/>
            </a:br>
            <a:r>
              <a:rPr lang="en-US" sz="1400" dirty="0"/>
              <a:t>Start a database in client/server mode having only one remote user connected to it.</a:t>
            </a:r>
            <a:br>
              <a:rPr lang="en-US" sz="1400" dirty="0"/>
            </a:br>
            <a:r>
              <a:rPr lang="en-US" sz="1400" dirty="0"/>
              <a:t>Use the PROMON &gt; R&amp;D &gt; Activity: Servers screen</a:t>
            </a:r>
            <a:br>
              <a:rPr lang="en-US" sz="1400" dirty="0"/>
            </a:br>
            <a:r>
              <a:rPr lang="en-US" sz="1400" dirty="0"/>
              <a:t>View how many messages were received from the client and sent back to the server. </a:t>
            </a:r>
            <a:br>
              <a:rPr lang="en-US" sz="1400" dirty="0"/>
            </a:br>
            <a:r>
              <a:rPr lang="en-US" sz="1400" dirty="0"/>
              <a:t>Run this with a controlled typical application test and record direct traffic metrics for the application. </a:t>
            </a:r>
            <a:br>
              <a:rPr lang="en-US" sz="1400" dirty="0"/>
            </a:br>
            <a:r>
              <a:rPr lang="en-US" sz="1400" dirty="0"/>
              <a:t>Customers worried about client/server performance should use this screen to take measures especially if they are going to deploy on a WAN.</a:t>
            </a:r>
          </a:p>
          <a:p>
            <a:br>
              <a:rPr lang="en-US" sz="1400" dirty="0"/>
            </a:br>
            <a:r>
              <a:rPr lang="en-US" sz="1400" b="1" dirty="0"/>
              <a:t>THE APPSERVER ADVANTAGE</a:t>
            </a:r>
            <a:br>
              <a:rPr lang="en-US" sz="1400" dirty="0"/>
            </a:br>
            <a:r>
              <a:rPr lang="en-US" sz="1400" dirty="0"/>
              <a:t>It takes just a couple of round trips to establish an </a:t>
            </a:r>
            <a:r>
              <a:rPr lang="en-US" sz="1400" dirty="0" err="1"/>
              <a:t>AppServer</a:t>
            </a:r>
            <a:r>
              <a:rPr lang="en-US" sz="1400" dirty="0"/>
              <a:t> connection and once this is established it is only one network round trip to execute each procedure that is RUN ... ON SERVER.</a:t>
            </a:r>
          </a:p>
          <a:p>
            <a:r>
              <a:rPr lang="en-US" sz="1400" dirty="0"/>
              <a:t>For every RUN ...ON SERVER:</a:t>
            </a:r>
          </a:p>
          <a:p>
            <a:r>
              <a:rPr lang="en-US" sz="1400" dirty="0"/>
              <a:t>The client sends a stream of messages (usually only one) with the input parameters.</a:t>
            </a:r>
            <a:br>
              <a:rPr lang="en-US" sz="1400" dirty="0"/>
            </a:br>
            <a:r>
              <a:rPr lang="en-US" sz="1400" dirty="0"/>
              <a:t>The server executes the procedure and sends back a stream of messages with the output parameters.</a:t>
            </a:r>
          </a:p>
          <a:p>
            <a:r>
              <a:rPr lang="en-US" sz="1400" dirty="0"/>
              <a:t>While there are no parameters for regulating packet size for the client to the </a:t>
            </a:r>
            <a:r>
              <a:rPr lang="en-US" sz="1400" dirty="0" err="1"/>
              <a:t>Appserver</a:t>
            </a:r>
            <a:r>
              <a:rPr lang="en-US" sz="1400" dirty="0"/>
              <a:t>, Progress 9.1D08 introduced a new client switch "-mc" that allows the message between the client and the </a:t>
            </a:r>
            <a:r>
              <a:rPr lang="en-US" sz="1400" dirty="0" err="1"/>
              <a:t>AppServer</a:t>
            </a:r>
            <a:r>
              <a:rPr lang="en-US" sz="1400" dirty="0"/>
              <a:t> to be compressed..</a:t>
            </a:r>
          </a:p>
        </p:txBody>
      </p:sp>
    </p:spTree>
    <p:extLst>
      <p:ext uri="{BB962C8B-B14F-4D97-AF65-F5344CB8AC3E}">
        <p14:creationId xmlns:p14="http://schemas.microsoft.com/office/powerpoint/2010/main" val="605903065"/>
      </p:ext>
    </p:extLst>
  </p:cSld>
  <p:clrMapOvr>
    <a:masterClrMapping/>
  </p:clrMapOvr>
</p:sld>
</file>

<file path=ppt/theme/theme1.xml><?xml version="1.0" encoding="utf-8"?>
<a:theme xmlns:a="http://schemas.openxmlformats.org/drawingml/2006/main" name="WSS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oTop2024" id="{B81C9B64-8CDD-624F-A803-12E144B7071F}" vid="{262E279B-9A92-0840-BEA8-9046605CCEB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C0356C60AC144F9282243677CEF3D8" ma:contentTypeVersion="18" ma:contentTypeDescription="Create a new document." ma:contentTypeScope="" ma:versionID="6d27ce6665077c1a45aff8498acdd1ad">
  <xsd:schema xmlns:xsd="http://www.w3.org/2001/XMLSchema" xmlns:xs="http://www.w3.org/2001/XMLSchema" xmlns:p="http://schemas.microsoft.com/office/2006/metadata/properties" xmlns:ns2="3cc39c1c-04ab-453e-b8ee-0021fec317b2" xmlns:ns3="b2109412-0e1b-4bcc-b646-982a8b0081e8" targetNamespace="http://schemas.microsoft.com/office/2006/metadata/properties" ma:root="true" ma:fieldsID="1352e1ea16281158047e9211785f37d3" ns2:_="" ns3:_="">
    <xsd:import namespace="3cc39c1c-04ab-453e-b8ee-0021fec317b2"/>
    <xsd:import namespace="b2109412-0e1b-4bcc-b646-982a8b0081e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c39c1c-04ab-453e-b8ee-0021fec317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1dea951-4578-420a-9303-929b28d59e7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109412-0e1b-4bcc-b646-982a8b0081e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bcc57cd-207f-4bae-a80a-a0994d1cfd6f}" ma:internalName="TaxCatchAll" ma:showField="CatchAllData" ma:web="b2109412-0e1b-4bcc-b646-982a8b0081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cc39c1c-04ab-453e-b8ee-0021fec317b2">
      <Terms xmlns="http://schemas.microsoft.com/office/infopath/2007/PartnerControls"/>
    </lcf76f155ced4ddcb4097134ff3c332f>
    <TaxCatchAll xmlns="b2109412-0e1b-4bcc-b646-982a8b0081e8" xsi:nil="true"/>
  </documentManagement>
</p:properties>
</file>

<file path=customXml/itemProps1.xml><?xml version="1.0" encoding="utf-8"?>
<ds:datastoreItem xmlns:ds="http://schemas.openxmlformats.org/officeDocument/2006/customXml" ds:itemID="{17747DF2-BC36-4B32-BA4A-4209EB223E28}"/>
</file>

<file path=customXml/itemProps2.xml><?xml version="1.0" encoding="utf-8"?>
<ds:datastoreItem xmlns:ds="http://schemas.openxmlformats.org/officeDocument/2006/customXml" ds:itemID="{16735535-8246-45C8-80DA-D252ADA09913}"/>
</file>

<file path=customXml/itemProps3.xml><?xml version="1.0" encoding="utf-8"?>
<ds:datastoreItem xmlns:ds="http://schemas.openxmlformats.org/officeDocument/2006/customXml" ds:itemID="{B3A00F2D-70EB-43CA-93D9-A8A47149DA97}"/>
</file>

<file path=docProps/app.xml><?xml version="1.0" encoding="utf-8"?>
<Properties xmlns="http://schemas.openxmlformats.org/officeDocument/2006/extended-properties" xmlns:vt="http://schemas.openxmlformats.org/officeDocument/2006/docPropsVTypes">
  <Template>WSS Master Template</Template>
  <TotalTime>18503</TotalTime>
  <Words>6170</Words>
  <Application>Microsoft Macintosh PowerPoint</Application>
  <PresentationFormat>Widescreen</PresentationFormat>
  <Paragraphs>1007</Paragraphs>
  <Slides>55</Slides>
  <Notes>31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55</vt:i4>
      </vt:variant>
    </vt:vector>
  </HeadingPairs>
  <TitlesOfParts>
    <vt:vector size="68" baseType="lpstr">
      <vt:lpstr>Arial Unicode MS</vt:lpstr>
      <vt:lpstr>Arial</vt:lpstr>
      <vt:lpstr>Calibri</vt:lpstr>
      <vt:lpstr>Consolas</vt:lpstr>
      <vt:lpstr>Inter</vt:lpstr>
      <vt:lpstr>Inter</vt:lpstr>
      <vt:lpstr>Lora</vt:lpstr>
      <vt:lpstr>Menlo</vt:lpstr>
      <vt:lpstr>Montserrat</vt:lpstr>
      <vt:lpstr>Montserrat Medium</vt:lpstr>
      <vt:lpstr>Poppins</vt:lpstr>
      <vt:lpstr>Poppins SemiBold</vt:lpstr>
      <vt:lpstr>WSS Master Template</vt:lpstr>
      <vt:lpstr>PowerPoint Presentation</vt:lpstr>
      <vt:lpstr>Coding for Network Performance </vt:lpstr>
      <vt:lpstr>Agenda</vt:lpstr>
      <vt:lpstr>What’s  The Big Deal?</vt:lpstr>
      <vt:lpstr>Latency Numbers That You Should Know</vt:lpstr>
      <vt:lpstr>Shared Memory vs Client/Server</vt:lpstr>
      <vt:lpstr>How Bad Can It Be?</vt:lpstr>
      <vt:lpstr>How Bad Can It Be?</vt:lpstr>
      <vt:lpstr>Shared Memory vs Client/Server Scenarios</vt:lpstr>
      <vt:lpstr>Bonus Badness…</vt:lpstr>
      <vt:lpstr>What About FIND?</vt:lpstr>
      <vt:lpstr>That's a Pretty Big Deal!</vt:lpstr>
      <vt:lpstr>What Are OpenEdge Network Messages?</vt:lpstr>
      <vt:lpstr>OpenEdge Network Messages</vt:lpstr>
      <vt:lpstr>FIND NO-LOCK</vt:lpstr>
      <vt:lpstr>FOR EACH NO-LOCK</vt:lpstr>
      <vt:lpstr>FOR EACH, With JOIN &amp; SORT</vt:lpstr>
      <vt:lpstr>FOR EACH, With JOIN &amp; SORT</vt:lpstr>
      <vt:lpstr>Improving Existing Queries</vt:lpstr>
      <vt:lpstr>-prefetch* and friends</vt:lpstr>
      <vt:lpstr>Impact of Message Size &amp; Prefetch Options</vt:lpstr>
      <vt:lpstr>Impact of Message Size &amp; PrefetchNumRecs</vt:lpstr>
      <vt:lpstr>Next, Pick Your Battles</vt:lpstr>
      <vt:lpstr>In other words:</vt:lpstr>
      <vt:lpstr>How To Pick Your Battles?</vt:lpstr>
      <vt:lpstr>ProTop Portal – Table Read Activity</vt:lpstr>
      <vt:lpstr>ProTop “RT” Table Activity and CSC </vt:lpstr>
      <vt:lpstr>Simple Things That Help Existing Queries</vt:lpstr>
      <vt:lpstr>Things That Hurt (A Lot)</vt:lpstr>
      <vt:lpstr>Impact of Basic Coding Approaches</vt:lpstr>
      <vt:lpstr>Nesting and Joins (pre OE12, no SSJ)</vt:lpstr>
      <vt:lpstr>Nesting and Joins – TT Option</vt:lpstr>
      <vt:lpstr>Server Side Joins – OE12</vt:lpstr>
      <vt:lpstr>Server Side Joins – OE12</vt:lpstr>
      <vt:lpstr>That’s Nice, But What About FIND Statements?</vt:lpstr>
      <vt:lpstr>Solutions for FIND latency</vt:lpstr>
      <vt:lpstr>FIND FIRST Does Not Improve Performance!</vt:lpstr>
      <vt:lpstr>Table Reads and “Churn”</vt:lpstr>
      <vt:lpstr>“Lots Of Little Things” Add Up…</vt:lpstr>
      <vt:lpstr>The Global Shared TT “Trick”</vt:lpstr>
      <vt:lpstr>Read-”Mostly”</vt:lpstr>
      <vt:lpstr>https://openedge.ideas.aha.io/ideas/OPENEDGE-I-1576</vt:lpstr>
      <vt:lpstr>How to Analyze OpenEdge  Client Server Performance</vt:lpstr>
      <vt:lpstr>OpenEdge Network Message Metrics</vt:lpstr>
      <vt:lpstr>ProTop Real Time</vt:lpstr>
      <vt:lpstr>ProTop Portal</vt:lpstr>
      <vt:lpstr>OE Network Message Test Harness</vt:lpstr>
      <vt:lpstr>Example Test Program</vt:lpstr>
      <vt:lpstr>Time For A Demo?</vt:lpstr>
      <vt:lpstr>Summary</vt:lpstr>
      <vt:lpstr>Summary</vt:lpstr>
      <vt:lpstr>PowerPoint Presentation</vt:lpstr>
      <vt:lpstr>PowerPoint Presentation</vt:lpstr>
      <vt:lpstr>PowerPoint Presentation</vt:lpstr>
      <vt:lpstr>Kbase 18342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Bascom</dc:creator>
  <cp:lastModifiedBy>Tom Bascom</cp:lastModifiedBy>
  <cp:revision>8</cp:revision>
  <cp:lastPrinted>2020-10-29T21:13:57Z</cp:lastPrinted>
  <dcterms:created xsi:type="dcterms:W3CDTF">2024-09-18T16:41:24Z</dcterms:created>
  <dcterms:modified xsi:type="dcterms:W3CDTF">2024-10-09T20:44:23Z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0x01010039C0356C60AC144F9282243677CEF3D8</vt:lpwstr>
  </property>
</Properties>
</file>