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18288000" cy="10287000"/>
  <p:notesSz cx="6858000" cy="9144000"/>
  <p:embeddedFontLst>
    <p:embeddedFont>
      <p:font typeface="Montserrat Heavy" charset="1" panose="00000A00000000000000"/>
      <p:regular r:id="rId25"/>
    </p:embeddedFont>
    <p:embeddedFont>
      <p:font typeface="Montserrat Ultra-Bold" charset="1" panose="00000900000000000000"/>
      <p:regular r:id="rId26"/>
    </p:embeddedFont>
    <p:embeddedFont>
      <p:font typeface="Montserrat Classic" charset="1" panose="00000500000000000000"/>
      <p:regular r:id="rId27"/>
    </p:embeddedFont>
    <p:embeddedFont>
      <p:font typeface="Montserrat Semi-Bold" charset="1" panose="00000700000000000000"/>
      <p:regular r:id="rId28"/>
    </p:embeddedFont>
    <p:embeddedFont>
      <p:font typeface="Montserrat Bold" charset="1" panose="00000800000000000000"/>
      <p:regular r:id="rId29"/>
    </p:embeddedFont>
    <p:embeddedFont>
      <p:font typeface="Montserrat" charset="1" panose="00000500000000000000"/>
      <p:regular r:id="rId30"/>
    </p:embeddedFont>
    <p:embeddedFont>
      <p:font typeface="Montserrat Medium" charset="1" panose="0000060000000000000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26.fntdata"/><Relationship Id="rId21" Type="http://schemas.openxmlformats.org/officeDocument/2006/relationships/slide" Target="slides/slide16.xml"/><Relationship Id="rId3" Type="http://schemas.openxmlformats.org/officeDocument/2006/relationships/viewProps" Target="viewProps.xml"/><Relationship Id="rId34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25.fntdata"/><Relationship Id="rId7" Type="http://schemas.openxmlformats.org/officeDocument/2006/relationships/slide" Target="slides/slide2.xml"/><Relationship Id="rId33" Type="http://schemas.openxmlformats.org/officeDocument/2006/relationships/customXml" Target="../customXml/item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slide" Target="slides/slide15.xml"/><Relationship Id="rId29" Type="http://schemas.openxmlformats.org/officeDocument/2006/relationships/font" Target="fonts/font29.fntdata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6" Type="http://schemas.openxmlformats.org/officeDocument/2006/relationships/slide" Target="slides/slide1.xml"/><Relationship Id="rId32" Type="http://schemas.openxmlformats.org/officeDocument/2006/relationships/customXml" Target="../customXml/item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28.fntdata"/><Relationship Id="rId5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31.fntdata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font" Target="fonts/font27.fntdata"/><Relationship Id="rId30" Type="http://schemas.openxmlformats.org/officeDocument/2006/relationships/font" Target="fonts/font30.fntdata"/><Relationship Id="rId4" Type="http://schemas.openxmlformats.org/officeDocument/2006/relationships/theme" Target="theme/theme1.xml"/><Relationship Id="rId9" Type="http://schemas.openxmlformats.org/officeDocument/2006/relationships/slide" Target="slides/slide4.xml"/><Relationship Id="rId8" Type="http://schemas.openxmlformats.org/officeDocument/2006/relationships/slide" Target="slides/slide3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6.png" Type="http://schemas.openxmlformats.org/officeDocument/2006/relationships/image"/><Relationship Id="rId7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http://wayfare.ro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1E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173248" y="1337584"/>
            <a:ext cx="16926818" cy="16926818"/>
          </a:xfrm>
          <a:custGeom>
            <a:avLst/>
            <a:gdLst/>
            <a:ahLst/>
            <a:cxnLst/>
            <a:rect r="r" b="b" t="t" l="l"/>
            <a:pathLst>
              <a:path h="16926818" w="16926818">
                <a:moveTo>
                  <a:pt x="0" y="0"/>
                </a:moveTo>
                <a:lnTo>
                  <a:pt x="16926818" y="0"/>
                </a:lnTo>
                <a:lnTo>
                  <a:pt x="16926818" y="16926817"/>
                </a:lnTo>
                <a:lnTo>
                  <a:pt x="0" y="169268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372963" y="8293265"/>
            <a:ext cx="4886337" cy="965035"/>
          </a:xfrm>
          <a:custGeom>
            <a:avLst/>
            <a:gdLst/>
            <a:ahLst/>
            <a:cxnLst/>
            <a:rect r="r" b="b" t="t" l="l"/>
            <a:pathLst>
              <a:path h="965035" w="4886337">
                <a:moveTo>
                  <a:pt x="0" y="0"/>
                </a:moveTo>
                <a:lnTo>
                  <a:pt x="4886337" y="0"/>
                </a:lnTo>
                <a:lnTo>
                  <a:pt x="4886337" y="965035"/>
                </a:lnTo>
                <a:lnTo>
                  <a:pt x="0" y="9650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797872" y="2277010"/>
            <a:ext cx="11333541" cy="1773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47"/>
              </a:lnSpc>
            </a:pPr>
            <a:r>
              <a:rPr lang="en-US" sz="4799" spc="19" b="true">
                <a:solidFill>
                  <a:srgbClr val="14E6A8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Understanding your data and how to access it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797872" y="4339590"/>
            <a:ext cx="11333541" cy="803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95"/>
              </a:lnSpc>
            </a:pPr>
            <a:r>
              <a:rPr lang="en-US" sz="4500" spc="18" b="true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Claudiu Spac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1E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560821" y="-451379"/>
            <a:ext cx="18112138" cy="18112138"/>
          </a:xfrm>
          <a:custGeom>
            <a:avLst/>
            <a:gdLst/>
            <a:ahLst/>
            <a:cxnLst/>
            <a:rect r="r" b="b" t="t" l="l"/>
            <a:pathLst>
              <a:path h="18112138" w="18112138">
                <a:moveTo>
                  <a:pt x="0" y="0"/>
                </a:moveTo>
                <a:lnTo>
                  <a:pt x="18112138" y="0"/>
                </a:lnTo>
                <a:lnTo>
                  <a:pt x="18112138" y="18112139"/>
                </a:lnTo>
                <a:lnTo>
                  <a:pt x="0" y="181121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391881" y="1829152"/>
            <a:ext cx="6628696" cy="6628696"/>
          </a:xfrm>
          <a:custGeom>
            <a:avLst/>
            <a:gdLst/>
            <a:ahLst/>
            <a:cxnLst/>
            <a:rect r="r" b="b" t="t" l="l"/>
            <a:pathLst>
              <a:path h="6628696" w="6628696">
                <a:moveTo>
                  <a:pt x="0" y="0"/>
                </a:moveTo>
                <a:lnTo>
                  <a:pt x="6628696" y="0"/>
                </a:lnTo>
                <a:lnTo>
                  <a:pt x="6628696" y="6628696"/>
                </a:lnTo>
                <a:lnTo>
                  <a:pt x="0" y="66286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0529360" y="1966644"/>
            <a:ext cx="6353737" cy="6353712"/>
            <a:chOff x="0" y="0"/>
            <a:chExt cx="6350000" cy="63499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6"/>
              <a:stretch>
                <a:fillRect l="0" t="-25047" r="0" b="-25047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5127466" y="9365593"/>
            <a:ext cx="2588501" cy="511220"/>
          </a:xfrm>
          <a:custGeom>
            <a:avLst/>
            <a:gdLst/>
            <a:ahLst/>
            <a:cxnLst/>
            <a:rect r="r" b="b" t="t" l="l"/>
            <a:pathLst>
              <a:path h="511220" w="2588501">
                <a:moveTo>
                  <a:pt x="0" y="0"/>
                </a:moveTo>
                <a:lnTo>
                  <a:pt x="2588501" y="0"/>
                </a:lnTo>
                <a:lnTo>
                  <a:pt x="2588501" y="511219"/>
                </a:lnTo>
                <a:lnTo>
                  <a:pt x="0" y="5112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1085850"/>
            <a:ext cx="10317741" cy="670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280"/>
              </a:lnSpc>
            </a:pPr>
            <a:r>
              <a:rPr lang="en-US" b="true" sz="4800">
                <a:solidFill>
                  <a:srgbClr val="14E6A8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ABOUT ME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3381587"/>
            <a:ext cx="8654557" cy="23246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56920" indent="-278460" lvl="1">
              <a:lnSpc>
                <a:spcPts val="3095"/>
              </a:lnSpc>
              <a:buFont typeface="Arial"/>
              <a:buChar char="•"/>
            </a:pPr>
            <a:r>
              <a:rPr lang="en-US" sz="2579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10 Years of experience</a:t>
            </a:r>
          </a:p>
          <a:p>
            <a:pPr algn="l" marL="556920" indent="-278460" lvl="1">
              <a:lnSpc>
                <a:spcPts val="3095"/>
              </a:lnSpc>
              <a:buFont typeface="Arial"/>
              <a:buChar char="•"/>
            </a:pPr>
            <a:r>
              <a:rPr lang="en-US" sz="2579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Makes last minute changes to PUG sessions</a:t>
            </a:r>
          </a:p>
          <a:p>
            <a:pPr algn="l" marL="556920" indent="-278460" lvl="1">
              <a:lnSpc>
                <a:spcPts val="3095"/>
              </a:lnSpc>
              <a:buFont typeface="Arial"/>
              <a:buChar char="•"/>
            </a:pPr>
            <a:r>
              <a:rPr lang="en-US" sz="2579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Hopes to no longer work on my sessions at 4AM</a:t>
            </a:r>
          </a:p>
          <a:p>
            <a:pPr algn="l" marL="556920" indent="-278460" lvl="1">
              <a:lnSpc>
                <a:spcPts val="3095"/>
              </a:lnSpc>
              <a:buFont typeface="Arial"/>
              <a:buChar char="•"/>
            </a:pPr>
            <a:r>
              <a:rPr lang="en-US" sz="2579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Could play the guitar at a beginner level a couple years ago</a:t>
            </a:r>
          </a:p>
          <a:p>
            <a:pPr algn="l">
              <a:lnSpc>
                <a:spcPts val="3095"/>
              </a:lnSpc>
              <a:spcBef>
                <a:spcPct val="0"/>
              </a:spcBef>
            </a:pPr>
          </a:p>
        </p:txBody>
      </p:sp>
    </p:spTree>
  </p:cSld>
  <p:clrMapOvr>
    <a:masterClrMapping/>
  </p:clrMapOvr>
  <p:transition spd="fast">
    <p:push dir="l"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1E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560821" y="-451379"/>
            <a:ext cx="18112138" cy="18112138"/>
          </a:xfrm>
          <a:custGeom>
            <a:avLst/>
            <a:gdLst/>
            <a:ahLst/>
            <a:cxnLst/>
            <a:rect r="r" b="b" t="t" l="l"/>
            <a:pathLst>
              <a:path h="18112138" w="18112138">
                <a:moveTo>
                  <a:pt x="0" y="0"/>
                </a:moveTo>
                <a:lnTo>
                  <a:pt x="18112138" y="0"/>
                </a:lnTo>
                <a:lnTo>
                  <a:pt x="18112138" y="18112139"/>
                </a:lnTo>
                <a:lnTo>
                  <a:pt x="0" y="181121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085850"/>
            <a:ext cx="10317741" cy="670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280"/>
              </a:lnSpc>
            </a:pPr>
            <a:r>
              <a:rPr lang="en-US" b="true" sz="4800">
                <a:solidFill>
                  <a:srgbClr val="14E6A8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ABOUT WAYFARE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4287229" y="2183258"/>
            <a:ext cx="2843332" cy="1077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8"/>
              </a:lnSpc>
              <a:spcBef>
                <a:spcPct val="0"/>
              </a:spcBef>
            </a:pPr>
            <a:r>
              <a:rPr lang="en-US" b="true" sz="2106">
                <a:solidFill>
                  <a:srgbClr val="14E6A8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12+</a:t>
            </a:r>
          </a:p>
          <a:p>
            <a:pPr algn="ctr">
              <a:lnSpc>
                <a:spcPts val="2948"/>
              </a:lnSpc>
              <a:spcBef>
                <a:spcPct val="0"/>
              </a:spcBef>
            </a:pPr>
            <a:r>
              <a:rPr lang="en-US" b="true" sz="2106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YEARS EXPERIENCE</a:t>
            </a:r>
          </a:p>
          <a:p>
            <a:pPr algn="ctr">
              <a:lnSpc>
                <a:spcPts val="2948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3370214" y="5641215"/>
            <a:ext cx="4643619" cy="1076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59"/>
              </a:lnSpc>
              <a:spcBef>
                <a:spcPct val="0"/>
              </a:spcBef>
            </a:pPr>
            <a:r>
              <a:rPr lang="en-US" b="true" sz="2113">
                <a:solidFill>
                  <a:srgbClr val="14E6A8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100+</a:t>
            </a:r>
          </a:p>
          <a:p>
            <a:pPr algn="ctr">
              <a:lnSpc>
                <a:spcPts val="2959"/>
              </a:lnSpc>
              <a:spcBef>
                <a:spcPct val="0"/>
              </a:spcBef>
            </a:pPr>
            <a:r>
              <a:rPr lang="en-US" b="true" sz="2113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PROFESSIONALS</a:t>
            </a:r>
          </a:p>
          <a:p>
            <a:pPr algn="ctr">
              <a:lnSpc>
                <a:spcPts val="2959"/>
              </a:lnSpc>
              <a:spcBef>
                <a:spcPct val="0"/>
              </a:spcBef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3972869" y="4625100"/>
            <a:ext cx="3438309" cy="1076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59"/>
              </a:lnSpc>
              <a:spcBef>
                <a:spcPct val="0"/>
              </a:spcBef>
            </a:pPr>
            <a:r>
              <a:rPr lang="en-US" b="true" sz="2113">
                <a:solidFill>
                  <a:srgbClr val="14E6A8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50+</a:t>
            </a:r>
          </a:p>
          <a:p>
            <a:pPr algn="ctr">
              <a:lnSpc>
                <a:spcPts val="2959"/>
              </a:lnSpc>
              <a:spcBef>
                <a:spcPct val="0"/>
              </a:spcBef>
            </a:pPr>
            <a:r>
              <a:rPr lang="en-US" b="true" sz="2113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SATISFIED CUSTOMERS</a:t>
            </a:r>
          </a:p>
          <a:p>
            <a:pPr algn="ctr">
              <a:lnSpc>
                <a:spcPts val="2959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021586" y="8315342"/>
            <a:ext cx="4542139" cy="4693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42"/>
              </a:lnSpc>
            </a:pPr>
            <a:r>
              <a:rPr lang="en-US" b="true" sz="3199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OUR EXPERTISE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904844" y="7317126"/>
            <a:ext cx="3015196" cy="3131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4"/>
              </a:lnSpc>
            </a:pPr>
            <a:r>
              <a:rPr lang="en-US" b="true" sz="1889">
                <a:solidFill>
                  <a:srgbClr val="14E6A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PROGRESS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876813" y="7696081"/>
            <a:ext cx="5068968" cy="299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6"/>
              </a:lnSpc>
            </a:pPr>
            <a:r>
              <a:rPr lang="en-US" sz="180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OpenEdge, CorticonJS, Sitefinity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747426" y="7317126"/>
            <a:ext cx="5156898" cy="3131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4"/>
              </a:lnSpc>
            </a:pPr>
            <a:r>
              <a:rPr lang="en-US" b="true" sz="1889">
                <a:solidFill>
                  <a:srgbClr val="14E6A8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WEB TECHNOLOGIES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747426" y="7696081"/>
            <a:ext cx="6844719" cy="299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6"/>
              </a:lnSpc>
            </a:pPr>
            <a:r>
              <a:rPr lang="en-US" sz="180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Angular, React, Vue.JS, NodeJS, JS, TypeScript, Java, 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876813" y="8256630"/>
            <a:ext cx="3015196" cy="3131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4"/>
              </a:lnSpc>
            </a:pPr>
            <a:r>
              <a:rPr lang="en-US" b="true" sz="1889">
                <a:solidFill>
                  <a:srgbClr val="14E6A8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MOBILE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174443" y="8251987"/>
            <a:ext cx="3015196" cy="299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6"/>
              </a:lnSpc>
            </a:pPr>
            <a:r>
              <a:rPr lang="en-US" sz="180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React Native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747426" y="8245369"/>
            <a:ext cx="3015196" cy="3131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4"/>
              </a:lnSpc>
            </a:pPr>
            <a:r>
              <a:rPr lang="en-US" b="true" sz="1889">
                <a:solidFill>
                  <a:srgbClr val="14E6A8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CLOUD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846281" y="8251987"/>
            <a:ext cx="6969789" cy="299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31"/>
              </a:lnSpc>
            </a:pPr>
            <a:r>
              <a:rPr lang="en-US" sz="1808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AWS, Azure, Google Cloud Platform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747426" y="9418357"/>
            <a:ext cx="5988543" cy="3132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8"/>
              </a:lnSpc>
            </a:pPr>
            <a:r>
              <a:rPr lang="en-US" b="true" sz="1884">
                <a:solidFill>
                  <a:srgbClr val="14E6A8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LOW CODE/ NO-CODE FRAMEWORKS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876813" y="9422143"/>
            <a:ext cx="6166447" cy="3131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4"/>
              </a:lnSpc>
            </a:pPr>
            <a:r>
              <a:rPr lang="en-US" b="true" sz="1889">
                <a:solidFill>
                  <a:srgbClr val="14E6A8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MANUAL AND AUTOMATION TESTING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747426" y="8848012"/>
            <a:ext cx="3015196" cy="3131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4"/>
              </a:lnSpc>
            </a:pPr>
            <a:r>
              <a:rPr lang="en-US" b="true" sz="1889">
                <a:solidFill>
                  <a:srgbClr val="14E6A8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UI/UX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846281" y="8854630"/>
            <a:ext cx="3888099" cy="299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6"/>
              </a:lnSpc>
            </a:pPr>
            <a:r>
              <a:rPr lang="en-US" sz="1804" b="tru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Figma, XD, Zeplin, Illustrator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904844" y="8870285"/>
            <a:ext cx="3015196" cy="3131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4"/>
              </a:lnSpc>
            </a:pPr>
            <a:r>
              <a:rPr lang="en-US" b="true" sz="1889">
                <a:solidFill>
                  <a:srgbClr val="14E6A8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DEVOPS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174443" y="8854630"/>
            <a:ext cx="3274766" cy="299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6"/>
              </a:lnSpc>
            </a:pPr>
            <a:r>
              <a:rPr lang="en-US" sz="180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Docker, Kubernetes, Jenkins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3370214" y="3222201"/>
            <a:ext cx="4643619" cy="1440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59"/>
              </a:lnSpc>
              <a:spcBef>
                <a:spcPct val="0"/>
              </a:spcBef>
            </a:pPr>
            <a:r>
              <a:rPr lang="en-US" b="true" sz="2113">
                <a:solidFill>
                  <a:srgbClr val="14E6A8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10+</a:t>
            </a:r>
          </a:p>
          <a:p>
            <a:pPr algn="ctr">
              <a:lnSpc>
                <a:spcPts val="2959"/>
              </a:lnSpc>
              <a:spcBef>
                <a:spcPct val="0"/>
              </a:spcBef>
            </a:pPr>
            <a:r>
              <a:rPr lang="en-US" b="true" sz="2113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YEARS</a:t>
            </a:r>
          </a:p>
          <a:p>
            <a:pPr algn="ctr">
              <a:lnSpc>
                <a:spcPts val="2959"/>
              </a:lnSpc>
              <a:spcBef>
                <a:spcPct val="0"/>
              </a:spcBef>
            </a:pPr>
            <a:r>
              <a:rPr lang="en-US" b="true" sz="2113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LONGEST PARTNERSHIP</a:t>
            </a:r>
          </a:p>
          <a:p>
            <a:pPr algn="ctr">
              <a:lnSpc>
                <a:spcPts val="2959"/>
              </a:lnSpc>
              <a:spcBef>
                <a:spcPct val="0"/>
              </a:spcBef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1021586" y="2702183"/>
            <a:ext cx="12148199" cy="411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74"/>
              </a:lnSpc>
            </a:pPr>
            <a:r>
              <a:rPr lang="en-US" sz="24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We’ve supported businesses of different sizes and across multiple industries to achieve their goals.</a:t>
            </a:r>
          </a:p>
          <a:p>
            <a:pPr algn="l">
              <a:lnSpc>
                <a:spcPts val="2774"/>
              </a:lnSpc>
            </a:pPr>
          </a:p>
          <a:p>
            <a:pPr algn="l">
              <a:lnSpc>
                <a:spcPts val="2774"/>
              </a:lnSpc>
            </a:pPr>
            <a:r>
              <a:rPr lang="en-US" sz="2499">
                <a:solidFill>
                  <a:srgbClr val="14E6A8"/>
                </a:solidFill>
                <a:latin typeface="Montserrat"/>
                <a:ea typeface="Montserrat"/>
                <a:cs typeface="Montserrat"/>
                <a:sym typeface="Montserrat"/>
              </a:rPr>
              <a:t>TOP TALENT, SHARED KNOWLEDGE, CLOSE COLLABORATION</a:t>
            </a:r>
          </a:p>
          <a:p>
            <a:pPr algn="l">
              <a:lnSpc>
                <a:spcPts val="2774"/>
              </a:lnSpc>
            </a:pPr>
          </a:p>
          <a:p>
            <a:pPr algn="l">
              <a:lnSpc>
                <a:spcPts val="2774"/>
              </a:lnSpc>
            </a:pPr>
            <a:r>
              <a:rPr lang="en-US" sz="24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Our cost-effective solutions and active community engagement foster innovation and efficiency.</a:t>
            </a:r>
          </a:p>
          <a:p>
            <a:pPr algn="l">
              <a:lnSpc>
                <a:spcPts val="2774"/>
              </a:lnSpc>
            </a:pPr>
          </a:p>
          <a:p>
            <a:pPr algn="l">
              <a:lnSpc>
                <a:spcPts val="2774"/>
              </a:lnSpc>
            </a:pPr>
            <a:r>
              <a:rPr lang="en-US" sz="24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We offer tailored services including</a:t>
            </a:r>
            <a:r>
              <a:rPr lang="en-US" sz="2499">
                <a:solidFill>
                  <a:srgbClr val="14E6A8"/>
                </a:solidFill>
                <a:latin typeface="Montserrat"/>
                <a:ea typeface="Montserrat"/>
                <a:cs typeface="Montserrat"/>
                <a:sym typeface="Montserrat"/>
              </a:rPr>
              <a:t> Modernization, New Development, Maintenance &amp; Support, Quality Assurance, UI/UX Design, Consultancy and Project Delivery.</a:t>
            </a:r>
          </a:p>
          <a:p>
            <a:pPr algn="l">
              <a:lnSpc>
                <a:spcPts val="2774"/>
              </a:lnSpc>
            </a:pP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15127466" y="9365593"/>
            <a:ext cx="2588501" cy="511220"/>
          </a:xfrm>
          <a:custGeom>
            <a:avLst/>
            <a:gdLst/>
            <a:ahLst/>
            <a:cxnLst/>
            <a:rect r="r" b="b" t="t" l="l"/>
            <a:pathLst>
              <a:path h="511220" w="2588501">
                <a:moveTo>
                  <a:pt x="0" y="0"/>
                </a:moveTo>
                <a:lnTo>
                  <a:pt x="2588501" y="0"/>
                </a:lnTo>
                <a:lnTo>
                  <a:pt x="2588501" y="511219"/>
                </a:lnTo>
                <a:lnTo>
                  <a:pt x="0" y="5112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push dir="l"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1E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057275"/>
            <a:ext cx="7784523" cy="1392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20"/>
              </a:lnSpc>
            </a:pPr>
            <a:r>
              <a:rPr lang="en-US" sz="4800" b="true">
                <a:solidFill>
                  <a:srgbClr val="14E6A8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WHAT IS DATA?</a:t>
            </a:r>
          </a:p>
          <a:p>
            <a:pPr algn="l">
              <a:lnSpc>
                <a:spcPts val="5520"/>
              </a:lnSpc>
            </a:pP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9442171" y="1028700"/>
            <a:ext cx="16926818" cy="16926818"/>
          </a:xfrm>
          <a:custGeom>
            <a:avLst/>
            <a:gdLst/>
            <a:ahLst/>
            <a:cxnLst/>
            <a:rect r="r" b="b" t="t" l="l"/>
            <a:pathLst>
              <a:path h="16926818" w="16926818">
                <a:moveTo>
                  <a:pt x="0" y="0"/>
                </a:moveTo>
                <a:lnTo>
                  <a:pt x="16926818" y="0"/>
                </a:lnTo>
                <a:lnTo>
                  <a:pt x="16926818" y="16926818"/>
                </a:lnTo>
                <a:lnTo>
                  <a:pt x="0" y="169268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2570714"/>
            <a:ext cx="16231376" cy="4572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The data structure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Tables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Fields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Indexes</a:t>
            </a:r>
          </a:p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The actual values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01/01/1970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“A field that should totally be empty if nothing is on fire”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 plaintext password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5127466" y="9365593"/>
            <a:ext cx="2588501" cy="511220"/>
          </a:xfrm>
          <a:custGeom>
            <a:avLst/>
            <a:gdLst/>
            <a:ahLst/>
            <a:cxnLst/>
            <a:rect r="r" b="b" t="t" l="l"/>
            <a:pathLst>
              <a:path h="511220" w="2588501">
                <a:moveTo>
                  <a:pt x="0" y="0"/>
                </a:moveTo>
                <a:lnTo>
                  <a:pt x="2588501" y="0"/>
                </a:lnTo>
                <a:lnTo>
                  <a:pt x="2588501" y="511219"/>
                </a:lnTo>
                <a:lnTo>
                  <a:pt x="0" y="5112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push dir="l"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1E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057275"/>
            <a:ext cx="7784523" cy="1392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20"/>
              </a:lnSpc>
            </a:pPr>
            <a:r>
              <a:rPr lang="en-US" sz="4800" b="true">
                <a:solidFill>
                  <a:srgbClr val="14E6A8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DATA PROBLEMS</a:t>
            </a:r>
          </a:p>
          <a:p>
            <a:pPr algn="l">
              <a:lnSpc>
                <a:spcPts val="5520"/>
              </a:lnSpc>
            </a:pP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9442171" y="1028700"/>
            <a:ext cx="16926818" cy="16926818"/>
          </a:xfrm>
          <a:custGeom>
            <a:avLst/>
            <a:gdLst/>
            <a:ahLst/>
            <a:cxnLst/>
            <a:rect r="r" b="b" t="t" l="l"/>
            <a:pathLst>
              <a:path h="16926818" w="16926818">
                <a:moveTo>
                  <a:pt x="0" y="0"/>
                </a:moveTo>
                <a:lnTo>
                  <a:pt x="16926818" y="0"/>
                </a:lnTo>
                <a:lnTo>
                  <a:pt x="16926818" y="16926818"/>
                </a:lnTo>
                <a:lnTo>
                  <a:pt x="0" y="169268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2570714"/>
            <a:ext cx="16231376" cy="2857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Legacy Database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Old data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Old schema</a:t>
            </a:r>
          </a:p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Customizable amounts of data</a:t>
            </a:r>
          </a:p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Old decisions causing new problems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5127466" y="9365593"/>
            <a:ext cx="2588501" cy="511220"/>
          </a:xfrm>
          <a:custGeom>
            <a:avLst/>
            <a:gdLst/>
            <a:ahLst/>
            <a:cxnLst/>
            <a:rect r="r" b="b" t="t" l="l"/>
            <a:pathLst>
              <a:path h="511220" w="2588501">
                <a:moveTo>
                  <a:pt x="0" y="0"/>
                </a:moveTo>
                <a:lnTo>
                  <a:pt x="2588501" y="0"/>
                </a:lnTo>
                <a:lnTo>
                  <a:pt x="2588501" y="511219"/>
                </a:lnTo>
                <a:lnTo>
                  <a:pt x="0" y="5112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push dir="l"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1E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057275"/>
            <a:ext cx="7784523" cy="697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20"/>
              </a:lnSpc>
            </a:pPr>
            <a:r>
              <a:rPr lang="en-US" sz="4800" b="true">
                <a:solidFill>
                  <a:srgbClr val="2FEDB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WHY FIX THEM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9442171" y="1028700"/>
            <a:ext cx="16926818" cy="16926818"/>
          </a:xfrm>
          <a:custGeom>
            <a:avLst/>
            <a:gdLst/>
            <a:ahLst/>
            <a:cxnLst/>
            <a:rect r="r" b="b" t="t" l="l"/>
            <a:pathLst>
              <a:path h="16926818" w="16926818">
                <a:moveTo>
                  <a:pt x="0" y="0"/>
                </a:moveTo>
                <a:lnTo>
                  <a:pt x="16926818" y="0"/>
                </a:lnTo>
                <a:lnTo>
                  <a:pt x="16926818" y="16926818"/>
                </a:lnTo>
                <a:lnTo>
                  <a:pt x="0" y="169268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2570714"/>
            <a:ext cx="16231376" cy="3429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Faster queries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Fewer DB reads</a:t>
            </a:r>
          </a:p>
          <a:p>
            <a:pPr algn="l" marL="2461242" indent="-615311" lvl="3">
              <a:lnSpc>
                <a:spcPts val="4559"/>
              </a:lnSpc>
              <a:buFont typeface="Arial"/>
              <a:buChar char="￭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Fewer records exist</a:t>
            </a:r>
          </a:p>
          <a:p>
            <a:pPr algn="l" marL="2461242" indent="-615311" lvl="3">
              <a:lnSpc>
                <a:spcPts val="4559"/>
              </a:lnSpc>
              <a:buFont typeface="Arial"/>
              <a:buChar char="￭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Data is better indexed</a:t>
            </a:r>
          </a:p>
          <a:p>
            <a:pPr algn="l" marL="2461242" indent="-615311" lvl="3">
              <a:lnSpc>
                <a:spcPts val="4559"/>
              </a:lnSpc>
              <a:buFont typeface="Arial"/>
              <a:buChar char="￭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Data is better stored</a:t>
            </a:r>
          </a:p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Easy to find performance gains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5127466" y="9365593"/>
            <a:ext cx="2588501" cy="511220"/>
          </a:xfrm>
          <a:custGeom>
            <a:avLst/>
            <a:gdLst/>
            <a:ahLst/>
            <a:cxnLst/>
            <a:rect r="r" b="b" t="t" l="l"/>
            <a:pathLst>
              <a:path h="511220" w="2588501">
                <a:moveTo>
                  <a:pt x="0" y="0"/>
                </a:moveTo>
                <a:lnTo>
                  <a:pt x="2588501" y="0"/>
                </a:lnTo>
                <a:lnTo>
                  <a:pt x="2588501" y="511219"/>
                </a:lnTo>
                <a:lnTo>
                  <a:pt x="0" y="5112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push dir="l"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1E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057275"/>
            <a:ext cx="7784523" cy="697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20"/>
              </a:lnSpc>
            </a:pPr>
            <a:r>
              <a:rPr lang="en-US" sz="4800" b="true">
                <a:solidFill>
                  <a:srgbClr val="2FEDB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USEFUL TOOLS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9442171" y="1028700"/>
            <a:ext cx="16926818" cy="16926818"/>
          </a:xfrm>
          <a:custGeom>
            <a:avLst/>
            <a:gdLst/>
            <a:ahLst/>
            <a:cxnLst/>
            <a:rect r="r" b="b" t="t" l="l"/>
            <a:pathLst>
              <a:path h="16926818" w="16926818">
                <a:moveTo>
                  <a:pt x="0" y="0"/>
                </a:moveTo>
                <a:lnTo>
                  <a:pt x="16926818" y="0"/>
                </a:lnTo>
                <a:lnTo>
                  <a:pt x="16926818" y="16926818"/>
                </a:lnTo>
                <a:lnTo>
                  <a:pt x="0" y="169268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57275" y="2570714"/>
            <a:ext cx="16231376" cy="6286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proutil dbanalys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Easy to use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Information mainly related to the DB itself</a:t>
            </a:r>
          </a:p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One-off reports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Can be as simple as a for each counting records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Someone needs to write them</a:t>
            </a:r>
          </a:p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DataDigger</a:t>
            </a:r>
          </a:p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Some other tools I don’t know about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Feel free to shout them out!</a:t>
            </a:r>
          </a:p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onetwothree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“The best thing since sliced bread” - Unbiased Source #1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5127466" y="9365593"/>
            <a:ext cx="2588501" cy="511220"/>
          </a:xfrm>
          <a:custGeom>
            <a:avLst/>
            <a:gdLst/>
            <a:ahLst/>
            <a:cxnLst/>
            <a:rect r="r" b="b" t="t" l="l"/>
            <a:pathLst>
              <a:path h="511220" w="2588501">
                <a:moveTo>
                  <a:pt x="0" y="0"/>
                </a:moveTo>
                <a:lnTo>
                  <a:pt x="2588501" y="0"/>
                </a:lnTo>
                <a:lnTo>
                  <a:pt x="2588501" y="511219"/>
                </a:lnTo>
                <a:lnTo>
                  <a:pt x="0" y="5112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push dir="l"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1E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057275"/>
            <a:ext cx="7784523" cy="697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20"/>
              </a:lnSpc>
            </a:pPr>
            <a:r>
              <a:rPr lang="en-US" b="true" sz="4800">
                <a:solidFill>
                  <a:srgbClr val="2FEDB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PROUTIL DBANALYS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9442171" y="1028700"/>
            <a:ext cx="16926818" cy="16926818"/>
          </a:xfrm>
          <a:custGeom>
            <a:avLst/>
            <a:gdLst/>
            <a:ahLst/>
            <a:cxnLst/>
            <a:rect r="r" b="b" t="t" l="l"/>
            <a:pathLst>
              <a:path h="16926818" w="16926818">
                <a:moveTo>
                  <a:pt x="0" y="0"/>
                </a:moveTo>
                <a:lnTo>
                  <a:pt x="16926818" y="0"/>
                </a:lnTo>
                <a:lnTo>
                  <a:pt x="16926818" y="16926818"/>
                </a:lnTo>
                <a:lnTo>
                  <a:pt x="0" y="169268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2570714"/>
            <a:ext cx="16231376" cy="5715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Scatter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Calculated as # of blocks / min # of blocks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Dump and load if scatter factor gets too high</a:t>
            </a:r>
          </a:p>
          <a:p>
            <a:pPr algn="l">
              <a:lnSpc>
                <a:spcPts val="4559"/>
              </a:lnSpc>
            </a:pPr>
          </a:p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Fragmentation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 record is spaced across 2 or more blocks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# of fragments per record is limited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Move the table to a new area</a:t>
            </a:r>
          </a:p>
          <a:p>
            <a:pPr algn="l">
              <a:lnSpc>
                <a:spcPts val="4559"/>
              </a:lnSpc>
            </a:pPr>
          </a:p>
          <a:p>
            <a:pPr algn="l">
              <a:lnSpc>
                <a:spcPts val="4559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5127466" y="9365593"/>
            <a:ext cx="2588501" cy="511220"/>
          </a:xfrm>
          <a:custGeom>
            <a:avLst/>
            <a:gdLst/>
            <a:ahLst/>
            <a:cxnLst/>
            <a:rect r="r" b="b" t="t" l="l"/>
            <a:pathLst>
              <a:path h="511220" w="2588501">
                <a:moveTo>
                  <a:pt x="0" y="0"/>
                </a:moveTo>
                <a:lnTo>
                  <a:pt x="2588501" y="0"/>
                </a:lnTo>
                <a:lnTo>
                  <a:pt x="2588501" y="511219"/>
                </a:lnTo>
                <a:lnTo>
                  <a:pt x="0" y="5112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push dir="l"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1E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057275"/>
            <a:ext cx="7784523" cy="697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20"/>
              </a:lnSpc>
            </a:pPr>
            <a:r>
              <a:rPr lang="en-US" b="true" sz="4800">
                <a:solidFill>
                  <a:srgbClr val="2FEDB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ONETWOTHREE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9442171" y="1028700"/>
            <a:ext cx="16926818" cy="16926818"/>
          </a:xfrm>
          <a:custGeom>
            <a:avLst/>
            <a:gdLst/>
            <a:ahLst/>
            <a:cxnLst/>
            <a:rect r="r" b="b" t="t" l="l"/>
            <a:pathLst>
              <a:path h="16926818" w="16926818">
                <a:moveTo>
                  <a:pt x="0" y="0"/>
                </a:moveTo>
                <a:lnTo>
                  <a:pt x="16926818" y="0"/>
                </a:lnTo>
                <a:lnTo>
                  <a:pt x="16926818" y="16926818"/>
                </a:lnTo>
                <a:lnTo>
                  <a:pt x="0" y="169268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13300" y="1769923"/>
            <a:ext cx="16231376" cy="8001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Written in Progress OpenEdge</a:t>
            </a:r>
          </a:p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Uses a python script as an entry point</a:t>
            </a:r>
          </a:p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Generates results based on a JSON config file</a:t>
            </a:r>
          </a:p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Available on github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 strike="sngStrik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As soon as i fix some of the remaining ugliness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Ugliness left in place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14E6A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https://github.com/claudiu-spac-wf/onetwothree</a:t>
            </a:r>
          </a:p>
          <a:p>
            <a:pPr algn="l">
              <a:lnSpc>
                <a:spcPts val="4559"/>
              </a:lnSpc>
            </a:pPr>
          </a:p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Calculates the expected # of records when using an index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Done at every level i.e. when using 2 out of 5 index fields</a:t>
            </a:r>
          </a:p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Makes it easy to find outliers</a:t>
            </a:r>
          </a:p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Provides easy visualization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Visualization could use some work, for now it’s provided AS IS and mainly for demo purposes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5127466" y="9365593"/>
            <a:ext cx="2588501" cy="511220"/>
          </a:xfrm>
          <a:custGeom>
            <a:avLst/>
            <a:gdLst/>
            <a:ahLst/>
            <a:cxnLst/>
            <a:rect r="r" b="b" t="t" l="l"/>
            <a:pathLst>
              <a:path h="511220" w="2588501">
                <a:moveTo>
                  <a:pt x="0" y="0"/>
                </a:moveTo>
                <a:lnTo>
                  <a:pt x="2588501" y="0"/>
                </a:lnTo>
                <a:lnTo>
                  <a:pt x="2588501" y="511219"/>
                </a:lnTo>
                <a:lnTo>
                  <a:pt x="0" y="5112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push dir="l"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1E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057275"/>
            <a:ext cx="7784523" cy="697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20"/>
              </a:lnSpc>
            </a:pPr>
            <a:r>
              <a:rPr lang="en-US" b="true" sz="4800">
                <a:solidFill>
                  <a:srgbClr val="2FEDB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PYTHON SCRIPT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9442171" y="1028700"/>
            <a:ext cx="16926818" cy="16926818"/>
          </a:xfrm>
          <a:custGeom>
            <a:avLst/>
            <a:gdLst/>
            <a:ahLst/>
            <a:cxnLst/>
            <a:rect r="r" b="b" t="t" l="l"/>
            <a:pathLst>
              <a:path h="16926818" w="16926818">
                <a:moveTo>
                  <a:pt x="0" y="0"/>
                </a:moveTo>
                <a:lnTo>
                  <a:pt x="16926818" y="0"/>
                </a:lnTo>
                <a:lnTo>
                  <a:pt x="16926818" y="16926818"/>
                </a:lnTo>
                <a:lnTo>
                  <a:pt x="0" y="169268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2570714"/>
            <a:ext cx="16231376" cy="6286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You need python 3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You’ll also need the os and argparse packages</a:t>
            </a:r>
          </a:p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Provides 3 commands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cfg - generates a config file based on DB schema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gen - generates the reports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run - runs the generated reports</a:t>
            </a:r>
          </a:p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Requires 2 main additions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 .pf file containing the DB connections to be used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 standard .ini file that adds onetwothree.pl to the propath</a:t>
            </a:r>
          </a:p>
          <a:p>
            <a:pPr algn="l">
              <a:lnSpc>
                <a:spcPts val="4559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5127466" y="9365593"/>
            <a:ext cx="2588501" cy="511220"/>
          </a:xfrm>
          <a:custGeom>
            <a:avLst/>
            <a:gdLst/>
            <a:ahLst/>
            <a:cxnLst/>
            <a:rect r="r" b="b" t="t" l="l"/>
            <a:pathLst>
              <a:path h="511220" w="2588501">
                <a:moveTo>
                  <a:pt x="0" y="0"/>
                </a:moveTo>
                <a:lnTo>
                  <a:pt x="2588501" y="0"/>
                </a:lnTo>
                <a:lnTo>
                  <a:pt x="2588501" y="511219"/>
                </a:lnTo>
                <a:lnTo>
                  <a:pt x="0" y="5112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push dir="l"/>
  </p:transition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1E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057275"/>
            <a:ext cx="7784523" cy="697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20"/>
              </a:lnSpc>
            </a:pPr>
            <a:r>
              <a:rPr lang="en-US" b="true" sz="4800">
                <a:solidFill>
                  <a:srgbClr val="2FEDB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PYTHON SCRIPT - CFG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9442171" y="1028700"/>
            <a:ext cx="16926818" cy="16926818"/>
          </a:xfrm>
          <a:custGeom>
            <a:avLst/>
            <a:gdLst/>
            <a:ahLst/>
            <a:cxnLst/>
            <a:rect r="r" b="b" t="t" l="l"/>
            <a:pathLst>
              <a:path h="16926818" w="16926818">
                <a:moveTo>
                  <a:pt x="0" y="0"/>
                </a:moveTo>
                <a:lnTo>
                  <a:pt x="16926818" y="0"/>
                </a:lnTo>
                <a:lnTo>
                  <a:pt x="16926818" y="16926818"/>
                </a:lnTo>
                <a:lnTo>
                  <a:pt x="0" y="169268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2570714"/>
            <a:ext cx="16231376" cy="2286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Generates a config.json file for all the DBs in the .pf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Esentially a list of all indexes and their fields</a:t>
            </a:r>
          </a:p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Easy to edit manually for when you want to try something that’s not an existing index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5127466" y="9365593"/>
            <a:ext cx="2588501" cy="511220"/>
          </a:xfrm>
          <a:custGeom>
            <a:avLst/>
            <a:gdLst/>
            <a:ahLst/>
            <a:cxnLst/>
            <a:rect r="r" b="b" t="t" l="l"/>
            <a:pathLst>
              <a:path h="511220" w="2588501">
                <a:moveTo>
                  <a:pt x="0" y="0"/>
                </a:moveTo>
                <a:lnTo>
                  <a:pt x="2588501" y="0"/>
                </a:lnTo>
                <a:lnTo>
                  <a:pt x="2588501" y="511219"/>
                </a:lnTo>
                <a:lnTo>
                  <a:pt x="0" y="5112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push dir="l"/>
  </p:transition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1E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057275"/>
            <a:ext cx="7784523" cy="697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20"/>
              </a:lnSpc>
            </a:pPr>
            <a:r>
              <a:rPr lang="en-US" b="true" sz="4800">
                <a:solidFill>
                  <a:srgbClr val="2FEDB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PYTHON SCRIPT - GEN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9442171" y="1028700"/>
            <a:ext cx="16926818" cy="16926818"/>
          </a:xfrm>
          <a:custGeom>
            <a:avLst/>
            <a:gdLst/>
            <a:ahLst/>
            <a:cxnLst/>
            <a:rect r="r" b="b" t="t" l="l"/>
            <a:pathLst>
              <a:path h="16926818" w="16926818">
                <a:moveTo>
                  <a:pt x="0" y="0"/>
                </a:moveTo>
                <a:lnTo>
                  <a:pt x="16926818" y="0"/>
                </a:lnTo>
                <a:lnTo>
                  <a:pt x="16926818" y="16926818"/>
                </a:lnTo>
                <a:lnTo>
                  <a:pt x="0" y="169268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2570714"/>
            <a:ext cx="16231376" cy="1714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Generates reports for a given config file</a:t>
            </a:r>
          </a:p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The generated code doesn’t need to be touched, it should just work right out of the box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5127466" y="9365593"/>
            <a:ext cx="2588501" cy="511220"/>
          </a:xfrm>
          <a:custGeom>
            <a:avLst/>
            <a:gdLst/>
            <a:ahLst/>
            <a:cxnLst/>
            <a:rect r="r" b="b" t="t" l="l"/>
            <a:pathLst>
              <a:path h="511220" w="2588501">
                <a:moveTo>
                  <a:pt x="0" y="0"/>
                </a:moveTo>
                <a:lnTo>
                  <a:pt x="2588501" y="0"/>
                </a:lnTo>
                <a:lnTo>
                  <a:pt x="2588501" y="511219"/>
                </a:lnTo>
                <a:lnTo>
                  <a:pt x="0" y="5112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push dir="l"/>
  </p:transition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1E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057275"/>
            <a:ext cx="7784523" cy="697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20"/>
              </a:lnSpc>
            </a:pPr>
            <a:r>
              <a:rPr lang="en-US" b="true" sz="4800">
                <a:solidFill>
                  <a:srgbClr val="2FEDB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PYTHON SCRIPT - RUN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9442171" y="1028700"/>
            <a:ext cx="16926818" cy="16926818"/>
          </a:xfrm>
          <a:custGeom>
            <a:avLst/>
            <a:gdLst/>
            <a:ahLst/>
            <a:cxnLst/>
            <a:rect r="r" b="b" t="t" l="l"/>
            <a:pathLst>
              <a:path h="16926818" w="16926818">
                <a:moveTo>
                  <a:pt x="0" y="0"/>
                </a:moveTo>
                <a:lnTo>
                  <a:pt x="16926818" y="0"/>
                </a:lnTo>
                <a:lnTo>
                  <a:pt x="16926818" y="16926818"/>
                </a:lnTo>
                <a:lnTo>
                  <a:pt x="0" y="169268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2570714"/>
            <a:ext cx="16231376" cy="2857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Runs the repots generated by the GEN command</a:t>
            </a:r>
          </a:p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Results will be output as a .json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If running for multiple DBs, you’ll get a file per DB</a:t>
            </a:r>
          </a:p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Right now nothing is multithreaded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It could be, if you want it to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5127466" y="9365593"/>
            <a:ext cx="2588501" cy="511220"/>
          </a:xfrm>
          <a:custGeom>
            <a:avLst/>
            <a:gdLst/>
            <a:ahLst/>
            <a:cxnLst/>
            <a:rect r="r" b="b" t="t" l="l"/>
            <a:pathLst>
              <a:path h="511220" w="2588501">
                <a:moveTo>
                  <a:pt x="0" y="0"/>
                </a:moveTo>
                <a:lnTo>
                  <a:pt x="2588501" y="0"/>
                </a:lnTo>
                <a:lnTo>
                  <a:pt x="2588501" y="511219"/>
                </a:lnTo>
                <a:lnTo>
                  <a:pt x="0" y="5112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push dir="l"/>
  </p:transition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1E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057275"/>
            <a:ext cx="7784523" cy="697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20"/>
              </a:lnSpc>
            </a:pPr>
            <a:r>
              <a:rPr lang="en-US" b="true" sz="4800">
                <a:solidFill>
                  <a:srgbClr val="2FEDB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.P ENTRY POINT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9442171" y="1028700"/>
            <a:ext cx="16926818" cy="16926818"/>
          </a:xfrm>
          <a:custGeom>
            <a:avLst/>
            <a:gdLst/>
            <a:ahLst/>
            <a:cxnLst/>
            <a:rect r="r" b="b" t="t" l="l"/>
            <a:pathLst>
              <a:path h="16926818" w="16926818">
                <a:moveTo>
                  <a:pt x="0" y="0"/>
                </a:moveTo>
                <a:lnTo>
                  <a:pt x="16926818" y="0"/>
                </a:lnTo>
                <a:lnTo>
                  <a:pt x="16926818" y="16926818"/>
                </a:lnTo>
                <a:lnTo>
                  <a:pt x="0" y="169268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2570714"/>
            <a:ext cx="16231376" cy="2857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Called from the python script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_progres.exe -b -param ...</a:t>
            </a:r>
          </a:p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Reads the given parameters</a:t>
            </a:r>
          </a:p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Does some quick validation</a:t>
            </a:r>
          </a:p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Calls the corresponding Process(CFG|GEN|RUN).p program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5127466" y="9365593"/>
            <a:ext cx="2588501" cy="511220"/>
          </a:xfrm>
          <a:custGeom>
            <a:avLst/>
            <a:gdLst/>
            <a:ahLst/>
            <a:cxnLst/>
            <a:rect r="r" b="b" t="t" l="l"/>
            <a:pathLst>
              <a:path h="511220" w="2588501">
                <a:moveTo>
                  <a:pt x="0" y="0"/>
                </a:moveTo>
                <a:lnTo>
                  <a:pt x="2588501" y="0"/>
                </a:lnTo>
                <a:lnTo>
                  <a:pt x="2588501" y="511219"/>
                </a:lnTo>
                <a:lnTo>
                  <a:pt x="0" y="5112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push dir="l"/>
  </p:transition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1E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057275"/>
            <a:ext cx="8862509" cy="697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20"/>
              </a:lnSpc>
            </a:pPr>
            <a:r>
              <a:rPr lang="en-US" b="true" sz="4800">
                <a:solidFill>
                  <a:srgbClr val="2FEDB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PROCESS(CFG|GEN|RUN).P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9442171" y="1028700"/>
            <a:ext cx="16926818" cy="16926818"/>
          </a:xfrm>
          <a:custGeom>
            <a:avLst/>
            <a:gdLst/>
            <a:ahLst/>
            <a:cxnLst/>
            <a:rect r="r" b="b" t="t" l="l"/>
            <a:pathLst>
              <a:path h="16926818" w="16926818">
                <a:moveTo>
                  <a:pt x="0" y="0"/>
                </a:moveTo>
                <a:lnTo>
                  <a:pt x="16926818" y="0"/>
                </a:lnTo>
                <a:lnTo>
                  <a:pt x="16926818" y="16926818"/>
                </a:lnTo>
                <a:lnTo>
                  <a:pt x="0" y="169268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2570714"/>
            <a:ext cx="16231376" cy="6286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Use the _File, _Index, _IndexField, _Field tables for schema</a:t>
            </a:r>
          </a:p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Generate a class for every index</a:t>
            </a:r>
          </a:p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Uses the </a:t>
            </a:r>
            <a:r>
              <a:rPr lang="en-US" b="true" sz="3799">
                <a:solidFill>
                  <a:srgbClr val="7ABA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aggregate </a:t>
            </a: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statement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We use it as a break by (of sorts)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Used to obtain the number of records that exist for a set of equality checks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Done at every level of an index, so for an index with 3 fields we’ll get data for</a:t>
            </a:r>
          </a:p>
          <a:p>
            <a:pPr algn="l" marL="2461242" indent="-615311" lvl="3">
              <a:lnSpc>
                <a:spcPts val="4559"/>
              </a:lnSpc>
              <a:buFont typeface="Arial"/>
              <a:buChar char="￭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1st</a:t>
            </a:r>
          </a:p>
          <a:p>
            <a:pPr algn="l" marL="2461242" indent="-615311" lvl="3">
              <a:lnSpc>
                <a:spcPts val="4559"/>
              </a:lnSpc>
              <a:buFont typeface="Arial"/>
              <a:buChar char="￭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1st &amp; 2nd</a:t>
            </a:r>
          </a:p>
          <a:p>
            <a:pPr algn="l" marL="2461242" indent="-615311" lvl="3">
              <a:lnSpc>
                <a:spcPts val="4559"/>
              </a:lnSpc>
              <a:buFont typeface="Arial"/>
              <a:buChar char="￭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1st &amp; 2nd &amp; 3rd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5127466" y="9365593"/>
            <a:ext cx="2588501" cy="511220"/>
          </a:xfrm>
          <a:custGeom>
            <a:avLst/>
            <a:gdLst/>
            <a:ahLst/>
            <a:cxnLst/>
            <a:rect r="r" b="b" t="t" l="l"/>
            <a:pathLst>
              <a:path h="511220" w="2588501">
                <a:moveTo>
                  <a:pt x="0" y="0"/>
                </a:moveTo>
                <a:lnTo>
                  <a:pt x="2588501" y="0"/>
                </a:lnTo>
                <a:lnTo>
                  <a:pt x="2588501" y="511219"/>
                </a:lnTo>
                <a:lnTo>
                  <a:pt x="0" y="5112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push dir="l"/>
  </p:transition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1E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057275"/>
            <a:ext cx="8862509" cy="697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20"/>
              </a:lnSpc>
            </a:pPr>
            <a:r>
              <a:rPr lang="en-US" b="true" sz="4800">
                <a:solidFill>
                  <a:srgbClr val="2FEDB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ISSUES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9442171" y="1028700"/>
            <a:ext cx="16926818" cy="16926818"/>
          </a:xfrm>
          <a:custGeom>
            <a:avLst/>
            <a:gdLst/>
            <a:ahLst/>
            <a:cxnLst/>
            <a:rect r="r" b="b" t="t" l="l"/>
            <a:pathLst>
              <a:path h="16926818" w="16926818">
                <a:moveTo>
                  <a:pt x="0" y="0"/>
                </a:moveTo>
                <a:lnTo>
                  <a:pt x="16926818" y="0"/>
                </a:lnTo>
                <a:lnTo>
                  <a:pt x="16926818" y="16926818"/>
                </a:lnTo>
                <a:lnTo>
                  <a:pt x="0" y="169268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2570714"/>
            <a:ext cx="16231376" cy="7429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It can take a while to run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Big databases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Manually edited config for indexes that don’t exist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Worked around to some extent using stop-after</a:t>
            </a:r>
          </a:p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The resulting data is harder to interpret than ideal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We only keep track of the current field’s value, not all preceding fields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We can’t really track all of them as the amount of possible combinations increases exponentially</a:t>
            </a:r>
          </a:p>
          <a:p>
            <a:pPr algn="l" marL="820414" indent="-410207" lvl="1">
              <a:lnSpc>
                <a:spcPts val="4559"/>
              </a:lnSpc>
              <a:buFont typeface="Arial"/>
              <a:buChar char="•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Weird Progress(maybe) bug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Sometimes you end up with a 438 error</a:t>
            </a:r>
          </a:p>
          <a:p>
            <a:pPr algn="l" marL="1640828" indent="-546943" lvl="2">
              <a:lnSpc>
                <a:spcPts val="4559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Client attempting to access recid 0 which is not part of file &lt;file-number&gt;. (438)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5127466" y="9365593"/>
            <a:ext cx="2588501" cy="511220"/>
          </a:xfrm>
          <a:custGeom>
            <a:avLst/>
            <a:gdLst/>
            <a:ahLst/>
            <a:cxnLst/>
            <a:rect r="r" b="b" t="t" l="l"/>
            <a:pathLst>
              <a:path h="511220" w="2588501">
                <a:moveTo>
                  <a:pt x="0" y="0"/>
                </a:moveTo>
                <a:lnTo>
                  <a:pt x="2588501" y="0"/>
                </a:lnTo>
                <a:lnTo>
                  <a:pt x="2588501" y="511219"/>
                </a:lnTo>
                <a:lnTo>
                  <a:pt x="0" y="5112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push dir="l"/>
  </p:transition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1E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586990" y="1239031"/>
            <a:ext cx="16926818" cy="16926818"/>
          </a:xfrm>
          <a:custGeom>
            <a:avLst/>
            <a:gdLst/>
            <a:ahLst/>
            <a:cxnLst/>
            <a:rect r="r" b="b" t="t" l="l"/>
            <a:pathLst>
              <a:path h="16926818" w="16926818">
                <a:moveTo>
                  <a:pt x="0" y="0"/>
                </a:moveTo>
                <a:lnTo>
                  <a:pt x="16926817" y="0"/>
                </a:lnTo>
                <a:lnTo>
                  <a:pt x="16926817" y="16926818"/>
                </a:lnTo>
                <a:lnTo>
                  <a:pt x="0" y="169268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4441480"/>
            <a:ext cx="18288000" cy="1104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0"/>
              </a:lnSpc>
            </a:pPr>
            <a:r>
              <a:rPr lang="en-US" b="true" sz="7300">
                <a:solidFill>
                  <a:srgbClr val="14E6A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DEMO AND OVERVIEW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9442171" y="1028700"/>
            <a:ext cx="16926818" cy="16926818"/>
          </a:xfrm>
          <a:custGeom>
            <a:avLst/>
            <a:gdLst/>
            <a:ahLst/>
            <a:cxnLst/>
            <a:rect r="r" b="b" t="t" l="l"/>
            <a:pathLst>
              <a:path h="16926818" w="16926818">
                <a:moveTo>
                  <a:pt x="0" y="0"/>
                </a:moveTo>
                <a:lnTo>
                  <a:pt x="16926818" y="0"/>
                </a:lnTo>
                <a:lnTo>
                  <a:pt x="16926818" y="16926818"/>
                </a:lnTo>
                <a:lnTo>
                  <a:pt x="0" y="169268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8700" y="1028700"/>
            <a:ext cx="3791117" cy="748732"/>
          </a:xfrm>
          <a:custGeom>
            <a:avLst/>
            <a:gdLst/>
            <a:ahLst/>
            <a:cxnLst/>
            <a:rect r="r" b="b" t="t" l="l"/>
            <a:pathLst>
              <a:path h="748732" w="3791117">
                <a:moveTo>
                  <a:pt x="0" y="0"/>
                </a:moveTo>
                <a:lnTo>
                  <a:pt x="3791117" y="0"/>
                </a:lnTo>
                <a:lnTo>
                  <a:pt x="3791117" y="748732"/>
                </a:lnTo>
                <a:lnTo>
                  <a:pt x="0" y="7487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push dir="l"/>
  </p:transition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1E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586990" y="1239031"/>
            <a:ext cx="16926818" cy="16926818"/>
          </a:xfrm>
          <a:custGeom>
            <a:avLst/>
            <a:gdLst/>
            <a:ahLst/>
            <a:cxnLst/>
            <a:rect r="r" b="b" t="t" l="l"/>
            <a:pathLst>
              <a:path h="16926818" w="16926818">
                <a:moveTo>
                  <a:pt x="0" y="0"/>
                </a:moveTo>
                <a:lnTo>
                  <a:pt x="16926817" y="0"/>
                </a:lnTo>
                <a:lnTo>
                  <a:pt x="16926817" y="16926818"/>
                </a:lnTo>
                <a:lnTo>
                  <a:pt x="0" y="169268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4441480"/>
            <a:ext cx="18288000" cy="1104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0"/>
              </a:lnSpc>
            </a:pPr>
            <a:r>
              <a:rPr lang="en-US" b="true" sz="7300">
                <a:solidFill>
                  <a:srgbClr val="14E6A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Q&amp;A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9442171" y="1028700"/>
            <a:ext cx="16926818" cy="16926818"/>
          </a:xfrm>
          <a:custGeom>
            <a:avLst/>
            <a:gdLst/>
            <a:ahLst/>
            <a:cxnLst/>
            <a:rect r="r" b="b" t="t" l="l"/>
            <a:pathLst>
              <a:path h="16926818" w="16926818">
                <a:moveTo>
                  <a:pt x="0" y="0"/>
                </a:moveTo>
                <a:lnTo>
                  <a:pt x="16926818" y="0"/>
                </a:lnTo>
                <a:lnTo>
                  <a:pt x="16926818" y="16926818"/>
                </a:lnTo>
                <a:lnTo>
                  <a:pt x="0" y="169268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8700" y="1028700"/>
            <a:ext cx="3791117" cy="748732"/>
          </a:xfrm>
          <a:custGeom>
            <a:avLst/>
            <a:gdLst/>
            <a:ahLst/>
            <a:cxnLst/>
            <a:rect r="r" b="b" t="t" l="l"/>
            <a:pathLst>
              <a:path h="748732" w="3791117">
                <a:moveTo>
                  <a:pt x="0" y="0"/>
                </a:moveTo>
                <a:lnTo>
                  <a:pt x="3791117" y="0"/>
                </a:lnTo>
                <a:lnTo>
                  <a:pt x="3791117" y="748732"/>
                </a:lnTo>
                <a:lnTo>
                  <a:pt x="0" y="7487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push dir="l"/>
  </p:transition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1E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586990" y="1239031"/>
            <a:ext cx="16926818" cy="16926818"/>
          </a:xfrm>
          <a:custGeom>
            <a:avLst/>
            <a:gdLst/>
            <a:ahLst/>
            <a:cxnLst/>
            <a:rect r="r" b="b" t="t" l="l"/>
            <a:pathLst>
              <a:path h="16926818" w="16926818">
                <a:moveTo>
                  <a:pt x="0" y="0"/>
                </a:moveTo>
                <a:lnTo>
                  <a:pt x="16926817" y="0"/>
                </a:lnTo>
                <a:lnTo>
                  <a:pt x="16926817" y="16926818"/>
                </a:lnTo>
                <a:lnTo>
                  <a:pt x="0" y="169268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16859" y="4484343"/>
            <a:ext cx="16454282" cy="1009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b="true" sz="6600">
                <a:solidFill>
                  <a:srgbClr val="14E6A8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THANK YOU 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9442171" y="1028700"/>
            <a:ext cx="16926818" cy="16926818"/>
          </a:xfrm>
          <a:custGeom>
            <a:avLst/>
            <a:gdLst/>
            <a:ahLst/>
            <a:cxnLst/>
            <a:rect r="r" b="b" t="t" l="l"/>
            <a:pathLst>
              <a:path h="16926818" w="16926818">
                <a:moveTo>
                  <a:pt x="0" y="0"/>
                </a:moveTo>
                <a:lnTo>
                  <a:pt x="16926818" y="0"/>
                </a:lnTo>
                <a:lnTo>
                  <a:pt x="16926818" y="16926818"/>
                </a:lnTo>
                <a:lnTo>
                  <a:pt x="0" y="169268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8700" y="1028700"/>
            <a:ext cx="3791117" cy="748732"/>
          </a:xfrm>
          <a:custGeom>
            <a:avLst/>
            <a:gdLst/>
            <a:ahLst/>
            <a:cxnLst/>
            <a:rect r="r" b="b" t="t" l="l"/>
            <a:pathLst>
              <a:path h="748732" w="3791117">
                <a:moveTo>
                  <a:pt x="0" y="0"/>
                </a:moveTo>
                <a:lnTo>
                  <a:pt x="3791117" y="0"/>
                </a:lnTo>
                <a:lnTo>
                  <a:pt x="3791117" y="748732"/>
                </a:lnTo>
                <a:lnTo>
                  <a:pt x="0" y="7487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819023" y="5865289"/>
            <a:ext cx="16231376" cy="547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19"/>
              </a:lnSpc>
            </a:pPr>
            <a:r>
              <a:rPr lang="en-US" sz="33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www.</a:t>
            </a:r>
            <a:r>
              <a:rPr lang="en-US" sz="33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  <a:hlinkClick r:id="rId5" tooltip="http://wayfare.ro"/>
              </a:rPr>
              <a:t>wayfare.ro</a:t>
            </a:r>
          </a:p>
        </p:txBody>
      </p:sp>
    </p:spTree>
  </p:cSld>
  <p:clrMapOvr>
    <a:masterClrMapping/>
  </p:clrMapOvr>
  <p:transition spd="fast">
    <p:push dir="l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C0356C60AC144F9282243677CEF3D8" ma:contentTypeVersion="18" ma:contentTypeDescription="Create a new document." ma:contentTypeScope="" ma:versionID="6d27ce6665077c1a45aff8498acdd1ad">
  <xsd:schema xmlns:xsd="http://www.w3.org/2001/XMLSchema" xmlns:xs="http://www.w3.org/2001/XMLSchema" xmlns:p="http://schemas.microsoft.com/office/2006/metadata/properties" xmlns:ns2="3cc39c1c-04ab-453e-b8ee-0021fec317b2" xmlns:ns3="b2109412-0e1b-4bcc-b646-982a8b0081e8" targetNamespace="http://schemas.microsoft.com/office/2006/metadata/properties" ma:root="true" ma:fieldsID="1352e1ea16281158047e9211785f37d3" ns2:_="" ns3:_="">
    <xsd:import namespace="3cc39c1c-04ab-453e-b8ee-0021fec317b2"/>
    <xsd:import namespace="b2109412-0e1b-4bcc-b646-982a8b0081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c39c1c-04ab-453e-b8ee-0021fec317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41dea951-4578-420a-9303-929b28d59e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109412-0e1b-4bcc-b646-982a8b0081e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0bcc57cd-207f-4bae-a80a-a0994d1cfd6f}" ma:internalName="TaxCatchAll" ma:showField="CatchAllData" ma:web="b2109412-0e1b-4bcc-b646-982a8b0081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cc39c1c-04ab-453e-b8ee-0021fec317b2">
      <Terms xmlns="http://schemas.microsoft.com/office/infopath/2007/PartnerControls"/>
    </lcf76f155ced4ddcb4097134ff3c332f>
    <TaxCatchAll xmlns="b2109412-0e1b-4bcc-b646-982a8b0081e8" xsi:nil="true"/>
  </documentManagement>
</p:properties>
</file>

<file path=customXml/itemProps1.xml><?xml version="1.0" encoding="utf-8"?>
<ds:datastoreItem xmlns:ds="http://schemas.openxmlformats.org/officeDocument/2006/customXml" ds:itemID="{2690AAB8-DE90-47EB-8F0C-BDD29BCE09E5}"/>
</file>

<file path=customXml/itemProps2.xml><?xml version="1.0" encoding="utf-8"?>
<ds:datastoreItem xmlns:ds="http://schemas.openxmlformats.org/officeDocument/2006/customXml" ds:itemID="{8E16D542-04B6-41C0-B8CE-BF5D59283A8D}"/>
</file>

<file path=customXml/itemProps3.xml><?xml version="1.0" encoding="utf-8"?>
<ds:datastoreItem xmlns:ds="http://schemas.openxmlformats.org/officeDocument/2006/customXml" ds:itemID="{7584C1C0-4064-46F4-89CC-7828FDB05CCD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 PUG Claudiu</dc:title>
  <cp:revision>1</cp:revision>
  <dcterms:created xsi:type="dcterms:W3CDTF">2006-08-16T00:00:00Z</dcterms:created>
  <dcterms:modified xsi:type="dcterms:W3CDTF">2011-08-01T06:04:30Z</dcterms:modified>
  <dc:identifier>DAGMaOXvkko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0x01010039C0356C60AC144F9282243677CEF3D8</vt:lpwstr>
  </property>
</Properties>
</file>