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4"/>
  </p:notesMasterIdLst>
  <p:sldIdLst>
    <p:sldId id="256" r:id="rId2"/>
    <p:sldId id="1312" r:id="rId3"/>
    <p:sldId id="1347" r:id="rId4"/>
    <p:sldId id="1298" r:id="rId5"/>
    <p:sldId id="1288" r:id="rId6"/>
    <p:sldId id="1296" r:id="rId7"/>
    <p:sldId id="1316" r:id="rId8"/>
    <p:sldId id="1344" r:id="rId9"/>
    <p:sldId id="257" r:id="rId10"/>
    <p:sldId id="1331" r:id="rId11"/>
    <p:sldId id="1336" r:id="rId12"/>
    <p:sldId id="1355" r:id="rId13"/>
    <p:sldId id="1291" r:id="rId14"/>
    <p:sldId id="1341" r:id="rId15"/>
    <p:sldId id="1345" r:id="rId16"/>
    <p:sldId id="379" r:id="rId17"/>
    <p:sldId id="374" r:id="rId18"/>
    <p:sldId id="1338" r:id="rId19"/>
    <p:sldId id="1354" r:id="rId20"/>
    <p:sldId id="1339" r:id="rId21"/>
    <p:sldId id="1285" r:id="rId22"/>
    <p:sldId id="1260" r:id="rId23"/>
    <p:sldId id="1340" r:id="rId24"/>
    <p:sldId id="1293" r:id="rId25"/>
    <p:sldId id="1333" r:id="rId26"/>
    <p:sldId id="1332" r:id="rId27"/>
    <p:sldId id="1342" r:id="rId28"/>
    <p:sldId id="1295" r:id="rId29"/>
    <p:sldId id="1343" r:id="rId30"/>
    <p:sldId id="1301" r:id="rId31"/>
    <p:sldId id="1303" r:id="rId32"/>
    <p:sldId id="1304" r:id="rId33"/>
    <p:sldId id="1306" r:id="rId34"/>
    <p:sldId id="1307" r:id="rId35"/>
    <p:sldId id="1348" r:id="rId36"/>
    <p:sldId id="1337" r:id="rId37"/>
    <p:sldId id="1275" r:id="rId38"/>
    <p:sldId id="1353" r:id="rId39"/>
    <p:sldId id="1317" r:id="rId40"/>
    <p:sldId id="1276" r:id="rId41"/>
    <p:sldId id="1278" r:id="rId42"/>
    <p:sldId id="1319" r:id="rId43"/>
    <p:sldId id="1318" r:id="rId44"/>
    <p:sldId id="1320" r:id="rId45"/>
    <p:sldId id="1311" r:id="rId46"/>
    <p:sldId id="1321" r:id="rId47"/>
    <p:sldId id="1322" r:id="rId48"/>
    <p:sldId id="1350" r:id="rId49"/>
    <p:sldId id="1323" r:id="rId50"/>
    <p:sldId id="1324" r:id="rId51"/>
    <p:sldId id="1325" r:id="rId52"/>
    <p:sldId id="1326" r:id="rId53"/>
    <p:sldId id="1327" r:id="rId54"/>
    <p:sldId id="1329" r:id="rId55"/>
    <p:sldId id="1330" r:id="rId56"/>
    <p:sldId id="1351" r:id="rId57"/>
    <p:sldId id="1328" r:id="rId58"/>
    <p:sldId id="1352" r:id="rId59"/>
    <p:sldId id="1349" r:id="rId60"/>
    <p:sldId id="1211" r:id="rId61"/>
    <p:sldId id="1356" r:id="rId62"/>
    <p:sldId id="302" r:id="rId63"/>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457200" rtl="0" eaLnBrk="1" latinLnBrk="0" hangingPunct="1">
      <a:defRPr sz="2400" kern="1200">
        <a:solidFill>
          <a:schemeClr val="tx1"/>
        </a:solidFill>
        <a:latin typeface="Arial" charset="0"/>
        <a:ea typeface="+mn-ea"/>
        <a:cs typeface="+mn-cs"/>
      </a:defRPr>
    </a:lvl6pPr>
    <a:lvl7pPr marL="2743200" algn="l" defTabSz="457200" rtl="0" eaLnBrk="1" latinLnBrk="0" hangingPunct="1">
      <a:defRPr sz="2400" kern="1200">
        <a:solidFill>
          <a:schemeClr val="tx1"/>
        </a:solidFill>
        <a:latin typeface="Arial" charset="0"/>
        <a:ea typeface="+mn-ea"/>
        <a:cs typeface="+mn-cs"/>
      </a:defRPr>
    </a:lvl7pPr>
    <a:lvl8pPr marL="3200400" algn="l" defTabSz="457200" rtl="0" eaLnBrk="1" latinLnBrk="0" hangingPunct="1">
      <a:defRPr sz="2400" kern="1200">
        <a:solidFill>
          <a:schemeClr val="tx1"/>
        </a:solidFill>
        <a:latin typeface="Arial" charset="0"/>
        <a:ea typeface="+mn-ea"/>
        <a:cs typeface="+mn-cs"/>
      </a:defRPr>
    </a:lvl8pPr>
    <a:lvl9pPr marL="3657600" algn="l" defTabSz="4572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A00"/>
    <a:srgbClr val="3A61AE"/>
    <a:srgbClr val="D9E4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86"/>
    <p:restoredTop sz="94762"/>
  </p:normalViewPr>
  <p:slideViewPr>
    <p:cSldViewPr snapToGrid="0">
      <p:cViewPr varScale="1">
        <p:scale>
          <a:sx n="121" d="100"/>
          <a:sy n="121" d="100"/>
        </p:scale>
        <p:origin x="2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839B6-15D9-3F47-8BEC-272B9B0A9FA3}" type="datetimeFigureOut">
              <a:rPr lang="en-US" smtClean="0"/>
              <a:t>10/3/24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CD65BE-1533-A24C-8B84-98C5D4157849}" type="slidenum">
              <a:rPr lang="en-US" smtClean="0"/>
              <a:t>‹#›</a:t>
            </a:fld>
            <a:endParaRPr lang="en-US"/>
          </a:p>
        </p:txBody>
      </p:sp>
    </p:spTree>
    <p:extLst>
      <p:ext uri="{BB962C8B-B14F-4D97-AF65-F5344CB8AC3E}">
        <p14:creationId xmlns:p14="http://schemas.microsoft.com/office/powerpoint/2010/main" val="1534000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CD65BE-1533-A24C-8B84-98C5D4157849}" type="slidenum">
              <a:rPr lang="en-US" smtClean="0"/>
              <a:t>13</a:t>
            </a:fld>
            <a:endParaRPr lang="en-US"/>
          </a:p>
        </p:txBody>
      </p:sp>
    </p:spTree>
    <p:extLst>
      <p:ext uri="{BB962C8B-B14F-4D97-AF65-F5344CB8AC3E}">
        <p14:creationId xmlns:p14="http://schemas.microsoft.com/office/powerpoint/2010/main" val="2960857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166820E3-7551-A007-DAB0-155EDE01CE73}"/>
              </a:ext>
            </a:extLst>
          </p:cNvPr>
          <p:cNvSpPr>
            <a:spLocks noGrp="1" noChangeArrowheads="1"/>
          </p:cNvSpPr>
          <p:nvPr>
            <p:ph type="sldNum" sz="quarter" idx="5"/>
          </p:nvPr>
        </p:nvSpPr>
        <p:spPr>
          <a:ln/>
        </p:spPr>
        <p:txBody>
          <a:bodyPr/>
          <a:lstStyle/>
          <a:p>
            <a:fld id="{7C097164-8D32-5A4D-867B-3756039A8944}" type="slidenum">
              <a:rPr lang="en-US" altLang="en-US"/>
              <a:pPr/>
              <a:t>16</a:t>
            </a:fld>
            <a:endParaRPr lang="en-US" altLang="en-US"/>
          </a:p>
        </p:txBody>
      </p:sp>
      <p:sp>
        <p:nvSpPr>
          <p:cNvPr id="260098" name="Rectangle 2">
            <a:extLst>
              <a:ext uri="{FF2B5EF4-FFF2-40B4-BE49-F238E27FC236}">
                <a16:creationId xmlns:a16="http://schemas.microsoft.com/office/drawing/2014/main" id="{10717779-C740-1CC0-A7C0-8D0D397DF7C4}"/>
              </a:ext>
            </a:extLst>
          </p:cNvPr>
          <p:cNvSpPr>
            <a:spLocks noGrp="1" noRot="1" noChangeAspect="1" noChangeArrowheads="1" noTextEdit="1"/>
          </p:cNvSpPr>
          <p:nvPr>
            <p:ph type="sldImg"/>
          </p:nvPr>
        </p:nvSpPr>
        <p:spPr>
          <a:xfrm>
            <a:off x="1184275" y="706438"/>
            <a:ext cx="4625975" cy="3468687"/>
          </a:xfrm>
          <a:ln/>
        </p:spPr>
      </p:sp>
      <p:sp>
        <p:nvSpPr>
          <p:cNvPr id="260099" name="Rectangle 3">
            <a:extLst>
              <a:ext uri="{FF2B5EF4-FFF2-40B4-BE49-F238E27FC236}">
                <a16:creationId xmlns:a16="http://schemas.microsoft.com/office/drawing/2014/main" id="{73CA757A-7CDA-CC73-B663-54853925AB7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879E5E5B-7D86-399A-E020-76E1EF6A4380}"/>
              </a:ext>
            </a:extLst>
          </p:cNvPr>
          <p:cNvSpPr>
            <a:spLocks noGrp="1" noChangeArrowheads="1"/>
          </p:cNvSpPr>
          <p:nvPr>
            <p:ph type="sldNum" sz="quarter" idx="5"/>
          </p:nvPr>
        </p:nvSpPr>
        <p:spPr>
          <a:ln/>
        </p:spPr>
        <p:txBody>
          <a:bodyPr/>
          <a:lstStyle/>
          <a:p>
            <a:fld id="{C0D49211-1A36-0C47-8FFB-38C1894C89E1}" type="slidenum">
              <a:rPr lang="en-US" altLang="en-US"/>
              <a:pPr/>
              <a:t>17</a:t>
            </a:fld>
            <a:endParaRPr lang="en-US" altLang="en-US"/>
          </a:p>
        </p:txBody>
      </p:sp>
      <p:sp>
        <p:nvSpPr>
          <p:cNvPr id="234498" name="Rectangle 2">
            <a:extLst>
              <a:ext uri="{FF2B5EF4-FFF2-40B4-BE49-F238E27FC236}">
                <a16:creationId xmlns:a16="http://schemas.microsoft.com/office/drawing/2014/main" id="{D8400E6A-3277-D566-5606-E34326BE0666}"/>
              </a:ext>
            </a:extLst>
          </p:cNvPr>
          <p:cNvSpPr>
            <a:spLocks noGrp="1" noRot="1" noChangeAspect="1" noChangeArrowheads="1"/>
          </p:cNvSpPr>
          <p:nvPr>
            <p:ph type="sldImg"/>
          </p:nvPr>
        </p:nvSpPr>
        <p:spPr bwMode="auto">
          <a:xfrm>
            <a:off x="411163" y="703263"/>
            <a:ext cx="6173787" cy="347345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4499" name="Rectangle 3">
            <a:extLst>
              <a:ext uri="{FF2B5EF4-FFF2-40B4-BE49-F238E27FC236}">
                <a16:creationId xmlns:a16="http://schemas.microsoft.com/office/drawing/2014/main" id="{C853E3AB-EF90-D9C4-3A65-A6852AF08BD8}"/>
              </a:ext>
            </a:extLst>
          </p:cNvPr>
          <p:cNvSpPr>
            <a:spLocks noGrp="1" noChangeArrowheads="1"/>
          </p:cNvSpPr>
          <p:nvPr>
            <p:ph type="body" idx="1"/>
          </p:nvPr>
        </p:nvSpPr>
        <p:spPr bwMode="auto">
          <a:xfrm>
            <a:off x="931863" y="4414838"/>
            <a:ext cx="5132387" cy="41830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765" tIns="47677" rIns="93765" bIns="47677"/>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879E5E5B-7D86-399A-E020-76E1EF6A4380}"/>
              </a:ext>
            </a:extLst>
          </p:cNvPr>
          <p:cNvSpPr>
            <a:spLocks noGrp="1" noChangeArrowheads="1"/>
          </p:cNvSpPr>
          <p:nvPr>
            <p:ph type="sldNum" sz="quarter" idx="5"/>
          </p:nvPr>
        </p:nvSpPr>
        <p:spPr>
          <a:ln/>
        </p:spPr>
        <p:txBody>
          <a:bodyPr/>
          <a:lstStyle/>
          <a:p>
            <a:fld id="{C0D49211-1A36-0C47-8FFB-38C1894C89E1}" type="slidenum">
              <a:rPr lang="en-US" altLang="en-US"/>
              <a:pPr/>
              <a:t>18</a:t>
            </a:fld>
            <a:endParaRPr lang="en-US" altLang="en-US"/>
          </a:p>
        </p:txBody>
      </p:sp>
      <p:sp>
        <p:nvSpPr>
          <p:cNvPr id="234498" name="Rectangle 2">
            <a:extLst>
              <a:ext uri="{FF2B5EF4-FFF2-40B4-BE49-F238E27FC236}">
                <a16:creationId xmlns:a16="http://schemas.microsoft.com/office/drawing/2014/main" id="{D8400E6A-3277-D566-5606-E34326BE0666}"/>
              </a:ext>
            </a:extLst>
          </p:cNvPr>
          <p:cNvSpPr>
            <a:spLocks noGrp="1" noRot="1" noChangeAspect="1" noChangeArrowheads="1"/>
          </p:cNvSpPr>
          <p:nvPr>
            <p:ph type="sldImg"/>
          </p:nvPr>
        </p:nvSpPr>
        <p:spPr bwMode="auto">
          <a:xfrm>
            <a:off x="411163" y="703263"/>
            <a:ext cx="6173787" cy="347345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4499" name="Rectangle 3">
            <a:extLst>
              <a:ext uri="{FF2B5EF4-FFF2-40B4-BE49-F238E27FC236}">
                <a16:creationId xmlns:a16="http://schemas.microsoft.com/office/drawing/2014/main" id="{C853E3AB-EF90-D9C4-3A65-A6852AF08BD8}"/>
              </a:ext>
            </a:extLst>
          </p:cNvPr>
          <p:cNvSpPr>
            <a:spLocks noGrp="1" noChangeArrowheads="1"/>
          </p:cNvSpPr>
          <p:nvPr>
            <p:ph type="body" idx="1"/>
          </p:nvPr>
        </p:nvSpPr>
        <p:spPr bwMode="auto">
          <a:xfrm>
            <a:off x="931863" y="4414838"/>
            <a:ext cx="5132387" cy="41830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765" tIns="47677" rIns="93765" bIns="47677"/>
          <a:lstStyle/>
          <a:p>
            <a:endParaRPr lang="en-GB" altLang="en-US"/>
          </a:p>
        </p:txBody>
      </p:sp>
    </p:spTree>
    <p:extLst>
      <p:ext uri="{BB962C8B-B14F-4D97-AF65-F5344CB8AC3E}">
        <p14:creationId xmlns:p14="http://schemas.microsoft.com/office/powerpoint/2010/main" val="1184078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879E5E5B-7D86-399A-E020-76E1EF6A4380}"/>
              </a:ext>
            </a:extLst>
          </p:cNvPr>
          <p:cNvSpPr>
            <a:spLocks noGrp="1" noChangeArrowheads="1"/>
          </p:cNvSpPr>
          <p:nvPr>
            <p:ph type="sldNum" sz="quarter" idx="5"/>
          </p:nvPr>
        </p:nvSpPr>
        <p:spPr>
          <a:ln/>
        </p:spPr>
        <p:txBody>
          <a:bodyPr/>
          <a:lstStyle/>
          <a:p>
            <a:fld id="{C0D49211-1A36-0C47-8FFB-38C1894C89E1}" type="slidenum">
              <a:rPr lang="en-US" altLang="en-US"/>
              <a:pPr/>
              <a:t>19</a:t>
            </a:fld>
            <a:endParaRPr lang="en-US" altLang="en-US"/>
          </a:p>
        </p:txBody>
      </p:sp>
      <p:sp>
        <p:nvSpPr>
          <p:cNvPr id="234498" name="Rectangle 2">
            <a:extLst>
              <a:ext uri="{FF2B5EF4-FFF2-40B4-BE49-F238E27FC236}">
                <a16:creationId xmlns:a16="http://schemas.microsoft.com/office/drawing/2014/main" id="{D8400E6A-3277-D566-5606-E34326BE0666}"/>
              </a:ext>
            </a:extLst>
          </p:cNvPr>
          <p:cNvSpPr>
            <a:spLocks noGrp="1" noRot="1" noChangeAspect="1" noChangeArrowheads="1"/>
          </p:cNvSpPr>
          <p:nvPr>
            <p:ph type="sldImg"/>
          </p:nvPr>
        </p:nvSpPr>
        <p:spPr bwMode="auto">
          <a:xfrm>
            <a:off x="411163" y="703263"/>
            <a:ext cx="6173787" cy="347345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4499" name="Rectangle 3">
            <a:extLst>
              <a:ext uri="{FF2B5EF4-FFF2-40B4-BE49-F238E27FC236}">
                <a16:creationId xmlns:a16="http://schemas.microsoft.com/office/drawing/2014/main" id="{C853E3AB-EF90-D9C4-3A65-A6852AF08BD8}"/>
              </a:ext>
            </a:extLst>
          </p:cNvPr>
          <p:cNvSpPr>
            <a:spLocks noGrp="1" noChangeArrowheads="1"/>
          </p:cNvSpPr>
          <p:nvPr>
            <p:ph type="body" idx="1"/>
          </p:nvPr>
        </p:nvSpPr>
        <p:spPr bwMode="auto">
          <a:xfrm>
            <a:off x="931863" y="4414838"/>
            <a:ext cx="5132387" cy="41830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765" tIns="47677" rIns="93765" bIns="47677"/>
          <a:lstStyle/>
          <a:p>
            <a:endParaRPr lang="en-GB" altLang="en-US"/>
          </a:p>
        </p:txBody>
      </p:sp>
    </p:spTree>
    <p:extLst>
      <p:ext uri="{BB962C8B-B14F-4D97-AF65-F5344CB8AC3E}">
        <p14:creationId xmlns:p14="http://schemas.microsoft.com/office/powerpoint/2010/main" val="3949687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CD65BE-1533-A24C-8B84-98C5D4157849}" type="slidenum">
              <a:rPr lang="en-US" smtClean="0"/>
              <a:t>38</a:t>
            </a:fld>
            <a:endParaRPr lang="en-US"/>
          </a:p>
        </p:txBody>
      </p:sp>
    </p:spTree>
    <p:extLst>
      <p:ext uri="{BB962C8B-B14F-4D97-AF65-F5344CB8AC3E}">
        <p14:creationId xmlns:p14="http://schemas.microsoft.com/office/powerpoint/2010/main" val="4161473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470B64E6-AC3F-424E-B299-A7E352F00CE6}"/>
              </a:ext>
            </a:extLst>
          </p:cNvPr>
          <p:cNvSpPr>
            <a:spLocks noGrp="1" noRot="1" noChangeAspect="1" noChangeArrowheads="1"/>
          </p:cNvSpPr>
          <p:nvPr>
            <p:ph type="sldImg"/>
          </p:nvPr>
        </p:nvSpPr>
        <p:spPr bwMode="auto">
          <a:xfrm>
            <a:off x="76200" y="379413"/>
            <a:ext cx="5564188" cy="3130550"/>
          </a:xfrm>
          <a:prstGeom prst="rect">
            <a:avLst/>
          </a:prstGeom>
          <a:solidFill>
            <a:srgbClr val="FFFFFF"/>
          </a:solidFill>
          <a:ln>
            <a:solidFill>
              <a:srgbClr val="000000"/>
            </a:solidFill>
            <a:miter lim="800000"/>
            <a:headEnd/>
            <a:tailEnd/>
          </a:ln>
        </p:spPr>
      </p:sp>
      <p:sp>
        <p:nvSpPr>
          <p:cNvPr id="257027" name="Rectangle 3">
            <a:extLst>
              <a:ext uri="{FF2B5EF4-FFF2-40B4-BE49-F238E27FC236}">
                <a16:creationId xmlns:a16="http://schemas.microsoft.com/office/drawing/2014/main" id="{25276857-34E3-D844-91E1-B67C1C048845}"/>
              </a:ext>
            </a:extLst>
          </p:cNvPr>
          <p:cNvSpPr>
            <a:spLocks noGrp="1" noChangeArrowheads="1"/>
          </p:cNvSpPr>
          <p:nvPr>
            <p:ph type="body" idx="1"/>
          </p:nvPr>
        </p:nvSpPr>
        <p:spPr bwMode="auto">
          <a:xfrm>
            <a:off x="762000" y="3790950"/>
            <a:ext cx="5562600" cy="4633913"/>
          </a:xfrm>
          <a:prstGeom prst="rect">
            <a:avLst/>
          </a:prstGeom>
          <a:solidFill>
            <a:srgbClr val="FFFFFF"/>
          </a:solidFill>
          <a:ln>
            <a:solidFill>
              <a:srgbClr val="000000"/>
            </a:solidFill>
            <a:miter lim="800000"/>
            <a:headEnd/>
            <a:tailEnd/>
          </a:ln>
        </p:spPr>
        <p:txBody>
          <a:bodyPr lIns="91222" tIns="45611" rIns="91222" bIns="45611"/>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714179" name="Rectangle 3"/>
          <p:cNvSpPr>
            <a:spLocks noGrp="1" noChangeArrowheads="1"/>
          </p:cNvSpPr>
          <p:nvPr>
            <p:ph type="ctrTitle"/>
          </p:nvPr>
        </p:nvSpPr>
        <p:spPr bwMode="auto">
          <a:xfrm>
            <a:off x="537634" y="1952863"/>
            <a:ext cx="7334367" cy="446276"/>
          </a:xfrm>
          <a:ln algn="ctr"/>
        </p:spPr>
        <p:txBody>
          <a:bodyPr lIns="0" tIns="0" rIns="0" bIns="0"/>
          <a:lstStyle>
            <a:lvl1pPr>
              <a:lnSpc>
                <a:spcPct val="100000"/>
              </a:lnSpc>
              <a:defRPr sz="2900" b="0">
                <a:solidFill>
                  <a:srgbClr val="000000"/>
                </a:solidFill>
              </a:defRPr>
            </a:lvl1pPr>
          </a:lstStyle>
          <a:p>
            <a:r>
              <a:rPr lang="en-US"/>
              <a:t>Click to edit Master title style</a:t>
            </a:r>
            <a:endParaRPr lang="en-US" dirty="0"/>
          </a:p>
        </p:txBody>
      </p:sp>
      <p:sp>
        <p:nvSpPr>
          <p:cNvPr id="1714182" name="Rectangle 6"/>
          <p:cNvSpPr>
            <a:spLocks noGrp="1" noChangeArrowheads="1"/>
          </p:cNvSpPr>
          <p:nvPr>
            <p:ph type="subTitle" idx="1"/>
          </p:nvPr>
        </p:nvSpPr>
        <p:spPr>
          <a:xfrm>
            <a:off x="539252" y="3051454"/>
            <a:ext cx="7351949" cy="723098"/>
          </a:xfrm>
          <a:ln algn="ctr"/>
        </p:spPr>
        <p:txBody>
          <a:bodyPr lIns="0" tIns="0" rIns="0" bIns="0"/>
          <a:lstStyle>
            <a:lvl1pPr marL="0" indent="0">
              <a:buClrTx/>
              <a:buFontTx/>
              <a:buNone/>
              <a:defRPr sz="2400" i="0">
                <a:solidFill>
                  <a:srgbClr val="000000"/>
                </a:solidFill>
              </a:defRPr>
            </a:lvl1pPr>
          </a:lstStyle>
          <a:p>
            <a:r>
              <a:rPr lang="en-US"/>
              <a:t>Click to edit Master subtitle style</a:t>
            </a:r>
            <a:endParaRPr lang="en-US" dirty="0"/>
          </a:p>
        </p:txBody>
      </p:sp>
    </p:spTree>
    <p:extLst>
      <p:ext uri="{BB962C8B-B14F-4D97-AF65-F5344CB8AC3E}">
        <p14:creationId xmlns:p14="http://schemas.microsoft.com/office/powerpoint/2010/main" val="1056560086"/>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58263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5258436"/>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5" name="Rectangle 4"/>
          <p:cNvSpPr/>
          <p:nvPr/>
        </p:nvSpPr>
        <p:spPr bwMode="auto">
          <a:xfrm>
            <a:off x="6003635" y="3655368"/>
            <a:ext cx="184730" cy="461665"/>
          </a:xfrm>
          <a:prstGeom prst="rect">
            <a:avLst/>
          </a:prstGeom>
          <a:ln>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5036906"/>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3" name="Content Placeholder 2"/>
          <p:cNvSpPr>
            <a:spLocks noGrp="1"/>
          </p:cNvSpPr>
          <p:nvPr>
            <p:ph sz="half" idx="1"/>
          </p:nvPr>
        </p:nvSpPr>
        <p:spPr>
          <a:xfrm>
            <a:off x="609600" y="1108868"/>
            <a:ext cx="53848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108868"/>
            <a:ext cx="53848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37498951"/>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3" name="Text Placeholder 2"/>
          <p:cNvSpPr>
            <a:spLocks noGrp="1"/>
          </p:cNvSpPr>
          <p:nvPr>
            <p:ph type="body" idx="1"/>
          </p:nvPr>
        </p:nvSpPr>
        <p:spPr>
          <a:xfrm>
            <a:off x="609600" y="1177435"/>
            <a:ext cx="5386917"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87795"/>
            <a:ext cx="5386917"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177435"/>
            <a:ext cx="5389033"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87795"/>
            <a:ext cx="5389033"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98885472"/>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4" name="Chart Placeholder 3"/>
          <p:cNvSpPr>
            <a:spLocks noGrp="1"/>
          </p:cNvSpPr>
          <p:nvPr>
            <p:ph type="chart" sz="quarter" idx="10"/>
          </p:nvPr>
        </p:nvSpPr>
        <p:spPr>
          <a:xfrm>
            <a:off x="706967" y="1371600"/>
            <a:ext cx="11061700" cy="4667250"/>
          </a:xfrm>
        </p:spPr>
        <p:txBody>
          <a:bodyPr/>
          <a:lstStyle/>
          <a:p>
            <a:pPr lvl="0"/>
            <a:r>
              <a:rPr lang="en-US" noProof="0"/>
              <a:t>Click icon to add chart</a:t>
            </a:r>
            <a:endParaRPr lang="en-US" noProof="0" dirty="0"/>
          </a:p>
        </p:txBody>
      </p:sp>
    </p:spTree>
    <p:extLst>
      <p:ext uri="{BB962C8B-B14F-4D97-AF65-F5344CB8AC3E}">
        <p14:creationId xmlns:p14="http://schemas.microsoft.com/office/powerpoint/2010/main" val="619057122"/>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4" name="Table Placeholder 3"/>
          <p:cNvSpPr>
            <a:spLocks noGrp="1"/>
          </p:cNvSpPr>
          <p:nvPr>
            <p:ph type="tbl" sz="quarter" idx="10"/>
          </p:nvPr>
        </p:nvSpPr>
        <p:spPr>
          <a:xfrm>
            <a:off x="537634" y="1150938"/>
            <a:ext cx="11310237" cy="4984750"/>
          </a:xfrm>
        </p:spPr>
        <p:txBody>
          <a:bodyPr/>
          <a:lstStyle/>
          <a:p>
            <a:pPr lvl="0"/>
            <a:r>
              <a:rPr lang="en-US" noProof="0"/>
              <a:t>Click icon to add table</a:t>
            </a:r>
            <a:endParaRPr lang="en-US" noProof="0" dirty="0"/>
          </a:p>
        </p:txBody>
      </p:sp>
    </p:spTree>
    <p:extLst>
      <p:ext uri="{BB962C8B-B14F-4D97-AF65-F5344CB8AC3E}">
        <p14:creationId xmlns:p14="http://schemas.microsoft.com/office/powerpoint/2010/main" val="3815007052"/>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1800" y="201168"/>
            <a:ext cx="9774200" cy="438582"/>
          </a:xfrm>
        </p:spPr>
        <p:txBody>
          <a:bodyPr/>
          <a:lstStyle>
            <a:lvl1pPr>
              <a:defRPr>
                <a:solidFill>
                  <a:srgbClr val="000000"/>
                </a:solidFill>
              </a:defRPr>
            </a:lvl1pPr>
          </a:lstStyle>
          <a:p>
            <a:r>
              <a:rPr lang="en-US" dirty="0"/>
              <a:t>Click to edit Master title style</a:t>
            </a:r>
          </a:p>
        </p:txBody>
      </p:sp>
    </p:spTree>
    <p:extLst>
      <p:ext uri="{BB962C8B-B14F-4D97-AF65-F5344CB8AC3E}">
        <p14:creationId xmlns:p14="http://schemas.microsoft.com/office/powerpoint/2010/main" val="2343070601"/>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1800" y="201168"/>
            <a:ext cx="9774200" cy="438582"/>
          </a:xfrm>
        </p:spPr>
        <p:txBody>
          <a:bodyPr/>
          <a:lstStyle>
            <a:lvl1pPr>
              <a:defRPr>
                <a:solidFill>
                  <a:srgbClr val="000000"/>
                </a:solidFill>
              </a:defRPr>
            </a:lvl1pPr>
          </a:lstStyle>
          <a:p>
            <a:r>
              <a:rPr lang="en-US"/>
              <a:t>Click to edit Master title style</a:t>
            </a:r>
          </a:p>
        </p:txBody>
      </p:sp>
      <p:sp>
        <p:nvSpPr>
          <p:cNvPr id="4" name="Rectangle 3"/>
          <p:cNvSpPr/>
          <p:nvPr/>
        </p:nvSpPr>
        <p:spPr bwMode="auto">
          <a:xfrm>
            <a:off x="6003635" y="3655368"/>
            <a:ext cx="184730" cy="461665"/>
          </a:xfrm>
          <a:prstGeom prst="rect">
            <a:avLst/>
          </a:prstGeom>
          <a:ln>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380590277"/>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135069"/>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F5EAD-930A-CFB2-9CB1-B28AD0A58B4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3764A2C-9330-7E7D-74B9-4702ED2583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25FDB35-F920-754A-023F-8F303C463DFB}"/>
              </a:ext>
            </a:extLst>
          </p:cNvPr>
          <p:cNvSpPr>
            <a:spLocks noGrp="1"/>
          </p:cNvSpPr>
          <p:nvPr>
            <p:ph type="dt" sz="half" idx="10"/>
          </p:nvPr>
        </p:nvSpPr>
        <p:spPr/>
        <p:txBody>
          <a:bodyPr/>
          <a:lstStyle/>
          <a:p>
            <a:fld id="{9656B727-A845-8D4E-8F6D-56C91B5038DD}" type="datetimeFigureOut">
              <a:rPr lang="en-US" smtClean="0"/>
              <a:t>10/3/24</a:t>
            </a:fld>
            <a:endParaRPr lang="en-US"/>
          </a:p>
        </p:txBody>
      </p:sp>
      <p:sp>
        <p:nvSpPr>
          <p:cNvPr id="5" name="Footer Placeholder 4">
            <a:extLst>
              <a:ext uri="{FF2B5EF4-FFF2-40B4-BE49-F238E27FC236}">
                <a16:creationId xmlns:a16="http://schemas.microsoft.com/office/drawing/2014/main" id="{5F1728A9-D909-517D-3B9D-8E8FBFDCB2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EBB39A-1D13-CC01-7808-A3B9013C9D7F}"/>
              </a:ext>
            </a:extLst>
          </p:cNvPr>
          <p:cNvSpPr>
            <a:spLocks noGrp="1"/>
          </p:cNvSpPr>
          <p:nvPr>
            <p:ph type="sldNum" sz="quarter" idx="12"/>
          </p:nvPr>
        </p:nvSpPr>
        <p:spPr/>
        <p:txBody>
          <a:bodyPr/>
          <a:lstStyle/>
          <a:p>
            <a:fld id="{96CDC63F-6DCC-564F-B635-72DE4E0B361E}" type="slidenum">
              <a:rPr lang="en-US" smtClean="0"/>
              <a:t>‹#›</a:t>
            </a:fld>
            <a:endParaRPr lang="en-US"/>
          </a:p>
        </p:txBody>
      </p:sp>
    </p:spTree>
    <p:extLst>
      <p:ext uri="{BB962C8B-B14F-4D97-AF65-F5344CB8AC3E}">
        <p14:creationId xmlns:p14="http://schemas.microsoft.com/office/powerpoint/2010/main" val="2165302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812800" y="1335088"/>
            <a:ext cx="103632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Rectangle 4"/>
          <p:cNvSpPr>
            <a:spLocks noGrp="1" noChangeArrowheads="1"/>
          </p:cNvSpPr>
          <p:nvPr>
            <p:ph type="title"/>
          </p:nvPr>
        </p:nvSpPr>
        <p:spPr bwMode="white">
          <a:xfrm>
            <a:off x="402167" y="196850"/>
            <a:ext cx="9774767" cy="4397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p>
        </p:txBody>
      </p:sp>
      <p:sp>
        <p:nvSpPr>
          <p:cNvPr id="1713157" name="Rectangle 5"/>
          <p:cNvSpPr>
            <a:spLocks noChangeArrowheads="1"/>
          </p:cNvSpPr>
          <p:nvPr/>
        </p:nvSpPr>
        <p:spPr bwMode="black">
          <a:xfrm>
            <a:off x="812801" y="6629401"/>
            <a:ext cx="8106833" cy="161583"/>
          </a:xfrm>
          <a:prstGeom prst="rect">
            <a:avLst/>
          </a:prstGeom>
          <a:noFill/>
          <a:ln w="9525">
            <a:noFill/>
            <a:miter lim="800000"/>
            <a:headEnd/>
            <a:tailEnd/>
          </a:ln>
          <a:effectLst/>
        </p:spPr>
        <p:txBody>
          <a:bodyPr wrap="square" lIns="0" tIns="0" rIns="0" bIns="0">
            <a:prstTxWarp prst="textNoShape">
              <a:avLst/>
            </a:prstTxWarp>
            <a:spAutoFit/>
          </a:bodyPr>
          <a:lstStyle/>
          <a:p>
            <a:r>
              <a:rPr lang="en-US" sz="1050" dirty="0">
                <a:solidFill>
                  <a:srgbClr val="000000"/>
                </a:solidFill>
              </a:rPr>
              <a:t>Tales of The Secret Bunker 2024 – </a:t>
            </a:r>
            <a:r>
              <a:rPr lang="en-US" sz="1050" dirty="0" err="1">
                <a:solidFill>
                  <a:srgbClr val="000000"/>
                </a:solidFill>
              </a:rPr>
              <a:t>Furgal</a:t>
            </a:r>
            <a:r>
              <a:rPr lang="en-US" sz="1050" dirty="0">
                <a:solidFill>
                  <a:srgbClr val="000000"/>
                </a:solidFill>
              </a:rPr>
              <a:t>, Bjorklund</a:t>
            </a:r>
          </a:p>
        </p:txBody>
      </p:sp>
      <p:sp>
        <p:nvSpPr>
          <p:cNvPr id="1713158" name="Rectangle 6"/>
          <p:cNvSpPr>
            <a:spLocks noChangeArrowheads="1"/>
          </p:cNvSpPr>
          <p:nvPr/>
        </p:nvSpPr>
        <p:spPr bwMode="auto">
          <a:xfrm>
            <a:off x="406400" y="6619876"/>
            <a:ext cx="165110" cy="161583"/>
          </a:xfrm>
          <a:prstGeom prst="rect">
            <a:avLst/>
          </a:prstGeom>
          <a:noFill/>
          <a:ln w="9525">
            <a:noFill/>
            <a:miter lim="800000"/>
            <a:headEnd/>
            <a:tailEnd/>
          </a:ln>
          <a:effectLst/>
        </p:spPr>
        <p:txBody>
          <a:bodyPr wrap="none" lIns="0" tIns="0" rIns="0" bIns="0">
            <a:spAutoFit/>
          </a:bodyPr>
          <a:lstStyle/>
          <a:p>
            <a:pPr defTabSz="1033463">
              <a:defRPr/>
            </a:pPr>
            <a:fld id="{D65576D5-608A-7541-9436-DF4FC5228030}" type="slidenum">
              <a:rPr lang="en-US" sz="1050">
                <a:solidFill>
                  <a:srgbClr val="000000"/>
                </a:solidFill>
              </a:rPr>
              <a:pPr defTabSz="1033463">
                <a:defRPr/>
              </a:pPr>
              <a:t>‹#›</a:t>
            </a:fld>
            <a:endParaRPr lang="en-US" sz="1050" dirty="0">
              <a:solidFill>
                <a:srgbClr val="000000"/>
              </a:solidFill>
            </a:endParaRPr>
          </a:p>
        </p:txBody>
      </p:sp>
      <p:sp>
        <p:nvSpPr>
          <p:cNvPr id="2" name="Rectangle 1"/>
          <p:cNvSpPr/>
          <p:nvPr userDrawn="1"/>
        </p:nvSpPr>
        <p:spPr bwMode="auto">
          <a:xfrm>
            <a:off x="402168" y="874069"/>
            <a:ext cx="11320272" cy="91440"/>
          </a:xfrm>
          <a:prstGeom prst="rect">
            <a:avLst/>
          </a:prstGeom>
          <a:solidFill>
            <a:schemeClr val="accent1"/>
          </a:solidFill>
          <a:ln w="12700" cap="flat" cmpd="sng" algn="ctr">
            <a:solidFill>
              <a:schemeClr val="tx2">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41B5D774-1E09-194F-A3E1-FDC50077869C}"/>
              </a:ext>
            </a:extLst>
          </p:cNvPr>
          <p:cNvPicPr>
            <a:picLocks noChangeAspect="1"/>
          </p:cNvPicPr>
          <p:nvPr userDrawn="1"/>
        </p:nvPicPr>
        <p:blipFill>
          <a:blip r:embed="rId14"/>
          <a:stretch>
            <a:fillRect/>
          </a:stretch>
        </p:blipFill>
        <p:spPr>
          <a:xfrm>
            <a:off x="11534140" y="6258389"/>
            <a:ext cx="502920" cy="499110"/>
          </a:xfrm>
          <a:prstGeom prst="rect">
            <a:avLst/>
          </a:prstGeom>
        </p:spPr>
      </p:pic>
    </p:spTree>
    <p:extLst>
      <p:ext uri="{BB962C8B-B14F-4D97-AF65-F5344CB8AC3E}">
        <p14:creationId xmlns:p14="http://schemas.microsoft.com/office/powerpoint/2010/main" val="11041029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wipe dir="r"/>
  </p:transition>
  <p:txStyles>
    <p:titleStyle>
      <a:lvl1pPr algn="l" rtl="0" eaLnBrk="1" fontAlgn="base" hangingPunct="1">
        <a:lnSpc>
          <a:spcPct val="90000"/>
        </a:lnSpc>
        <a:spcBef>
          <a:spcPct val="0"/>
        </a:spcBef>
        <a:spcAft>
          <a:spcPct val="0"/>
        </a:spcAft>
        <a:defRPr sz="2500">
          <a:solidFill>
            <a:srgbClr val="000000"/>
          </a:solidFill>
          <a:latin typeface="+mj-lt"/>
          <a:ea typeface="ＭＳ Ｐゴシック" charset="-128"/>
          <a:cs typeface="ＭＳ Ｐゴシック" charset="-128"/>
        </a:defRPr>
      </a:lvl1pPr>
      <a:lvl2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2pPr>
      <a:lvl3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3pPr>
      <a:lvl4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4pPr>
      <a:lvl5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rtl="0" eaLnBrk="1" fontAlgn="base" hangingPunct="1">
        <a:spcBef>
          <a:spcPct val="20000"/>
        </a:spcBef>
        <a:spcAft>
          <a:spcPct val="0"/>
        </a:spcAft>
        <a:buClr>
          <a:srgbClr val="FF7C00"/>
        </a:buClr>
        <a:buFont typeface="Wingdings" charset="2"/>
        <a:buChar char="§"/>
        <a:defRPr lang="en-US" sz="2400" kern="1200" dirty="0">
          <a:solidFill>
            <a:srgbClr val="000000"/>
          </a:solidFill>
          <a:latin typeface="Arial" pitchFamily="34" charset="0"/>
          <a:ea typeface="ＭＳ Ｐゴシック" charset="-128"/>
          <a:cs typeface="Arial" pitchFamily="34" charset="0"/>
        </a:defRPr>
      </a:lvl1pPr>
      <a:lvl2pPr marL="742950" indent="-285750" algn="l" rtl="0" eaLnBrk="1" fontAlgn="base" hangingPunct="1">
        <a:spcBef>
          <a:spcPct val="20000"/>
        </a:spcBef>
        <a:spcAft>
          <a:spcPct val="0"/>
        </a:spcAft>
        <a:buClr>
          <a:srgbClr val="FF7C00"/>
        </a:buClr>
        <a:buChar char="•"/>
        <a:defRPr lang="en-US" sz="2000" kern="1200" dirty="0">
          <a:solidFill>
            <a:srgbClr val="000000"/>
          </a:solidFill>
          <a:latin typeface="Arial" pitchFamily="34" charset="0"/>
          <a:ea typeface="ＭＳ Ｐゴシック" charset="-128"/>
          <a:cs typeface="Arial" pitchFamily="34" charset="0"/>
        </a:defRPr>
      </a:lvl2pPr>
      <a:lvl3pPr marL="1143000" indent="-228600" algn="l" rtl="0" eaLnBrk="1" fontAlgn="base" hangingPunct="1">
        <a:spcBef>
          <a:spcPct val="20000"/>
        </a:spcBef>
        <a:spcAft>
          <a:spcPct val="0"/>
        </a:spcAft>
        <a:buClr>
          <a:srgbClr val="FF7C00"/>
        </a:buClr>
        <a:buFont typeface="Arial" charset="0"/>
        <a:buChar char="–"/>
        <a:defRPr lang="en-US" kern="1200" dirty="0">
          <a:solidFill>
            <a:srgbClr val="000000"/>
          </a:solidFill>
          <a:latin typeface="Arial" pitchFamily="34" charset="0"/>
          <a:ea typeface="ＭＳ Ｐゴシック" charset="-128"/>
          <a:cs typeface="Arial" pitchFamily="34" charset="0"/>
        </a:defRPr>
      </a:lvl3pPr>
      <a:lvl4pPr marL="16002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4pPr>
      <a:lvl5pPr marL="20574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6B1F3-6FE2-8D2E-08D8-AE9CFFE2162F}"/>
              </a:ext>
            </a:extLst>
          </p:cNvPr>
          <p:cNvSpPr>
            <a:spLocks noGrp="1"/>
          </p:cNvSpPr>
          <p:nvPr>
            <p:ph type="ctrTitle"/>
          </p:nvPr>
        </p:nvSpPr>
        <p:spPr>
          <a:xfrm>
            <a:off x="389802" y="1113014"/>
            <a:ext cx="7334367" cy="446276"/>
          </a:xfrm>
        </p:spPr>
        <p:txBody>
          <a:bodyPr/>
          <a:lstStyle/>
          <a:p>
            <a:r>
              <a:rPr lang="en-US" sz="4000" dirty="0"/>
              <a:t>Tales of the Secret Bunker 2024</a:t>
            </a:r>
          </a:p>
        </p:txBody>
      </p:sp>
      <p:sp>
        <p:nvSpPr>
          <p:cNvPr id="3" name="Subtitle 2">
            <a:extLst>
              <a:ext uri="{FF2B5EF4-FFF2-40B4-BE49-F238E27FC236}">
                <a16:creationId xmlns:a16="http://schemas.microsoft.com/office/drawing/2014/main" id="{F63C3FE2-9480-6EA5-69AF-4BF3920F6108}"/>
              </a:ext>
            </a:extLst>
          </p:cNvPr>
          <p:cNvSpPr>
            <a:spLocks noGrp="1"/>
          </p:cNvSpPr>
          <p:nvPr>
            <p:ph type="subTitle" idx="1"/>
          </p:nvPr>
        </p:nvSpPr>
        <p:spPr>
          <a:xfrm>
            <a:off x="364402" y="2489786"/>
            <a:ext cx="7351949" cy="2955646"/>
          </a:xfrm>
        </p:spPr>
        <p:txBody>
          <a:bodyPr/>
          <a:lstStyle/>
          <a:p>
            <a:pPr algn="l"/>
            <a:r>
              <a:rPr lang="en-US" sz="2800" dirty="0"/>
              <a:t>Gus Bjorklund,</a:t>
            </a:r>
          </a:p>
          <a:p>
            <a:pPr algn="l"/>
            <a:r>
              <a:rPr lang="en-US" sz="2800" dirty="0"/>
              <a:t>     head groundskeeper</a:t>
            </a:r>
          </a:p>
          <a:p>
            <a:pPr algn="l"/>
            <a:r>
              <a:rPr lang="en-US" sz="2800" dirty="0"/>
              <a:t>     the </a:t>
            </a:r>
            <a:r>
              <a:rPr lang="en-US" sz="2800" dirty="0" err="1"/>
              <a:t>parmington</a:t>
            </a:r>
            <a:r>
              <a:rPr lang="en-US" sz="2800" dirty="0"/>
              <a:t> foundation</a:t>
            </a:r>
          </a:p>
          <a:p>
            <a:pPr algn="l"/>
            <a:r>
              <a:rPr lang="en-US" sz="2800" dirty="0"/>
              <a:t>Mike </a:t>
            </a:r>
            <a:r>
              <a:rPr lang="en-US" sz="2800" dirty="0" err="1"/>
              <a:t>Furgal</a:t>
            </a:r>
            <a:r>
              <a:rPr lang="en-US" sz="2800" dirty="0"/>
              <a:t>,</a:t>
            </a:r>
          </a:p>
          <a:p>
            <a:pPr algn="l"/>
            <a:r>
              <a:rPr lang="en-US" sz="2800" dirty="0"/>
              <a:t>     assistant to the head groundskeeper</a:t>
            </a:r>
          </a:p>
          <a:p>
            <a:pPr algn="l"/>
            <a:r>
              <a:rPr lang="en-US" sz="2800" dirty="0"/>
              <a:t>     the </a:t>
            </a:r>
            <a:r>
              <a:rPr lang="en-US" sz="2800" dirty="0" err="1"/>
              <a:t>parmington</a:t>
            </a:r>
            <a:r>
              <a:rPr lang="en-US" sz="2800" dirty="0"/>
              <a:t> foundation</a:t>
            </a:r>
          </a:p>
        </p:txBody>
      </p:sp>
      <p:sp>
        <p:nvSpPr>
          <p:cNvPr id="4" name="TextBox 3">
            <a:extLst>
              <a:ext uri="{FF2B5EF4-FFF2-40B4-BE49-F238E27FC236}">
                <a16:creationId xmlns:a16="http://schemas.microsoft.com/office/drawing/2014/main" id="{5B350A81-E93C-5646-83BD-B55E90586493}"/>
              </a:ext>
            </a:extLst>
          </p:cNvPr>
          <p:cNvSpPr txBox="1"/>
          <p:nvPr/>
        </p:nvSpPr>
        <p:spPr>
          <a:xfrm>
            <a:off x="310465" y="1616639"/>
            <a:ext cx="6052235" cy="461665"/>
          </a:xfrm>
          <a:prstGeom prst="rect">
            <a:avLst/>
          </a:prstGeom>
          <a:noFill/>
        </p:spPr>
        <p:txBody>
          <a:bodyPr wrap="square" rtlCol="0">
            <a:spAutoFit/>
          </a:bodyPr>
          <a:lstStyle/>
          <a:p>
            <a:pPr algn="l"/>
            <a:r>
              <a:rPr lang="en-US" i="1" dirty="0">
                <a:solidFill>
                  <a:schemeClr val="tx2">
                    <a:lumMod val="75000"/>
                  </a:schemeClr>
                </a:solidFill>
              </a:rPr>
              <a:t>research from the </a:t>
            </a:r>
            <a:r>
              <a:rPr lang="en-US" i="1" dirty="0" err="1">
                <a:solidFill>
                  <a:schemeClr val="tx2">
                    <a:lumMod val="75000"/>
                  </a:schemeClr>
                </a:solidFill>
              </a:rPr>
              <a:t>parmington</a:t>
            </a:r>
            <a:r>
              <a:rPr lang="en-US" i="1" dirty="0">
                <a:solidFill>
                  <a:schemeClr val="tx2">
                    <a:lumMod val="75000"/>
                  </a:schemeClr>
                </a:solidFill>
              </a:rPr>
              <a:t> foundation</a:t>
            </a:r>
          </a:p>
        </p:txBody>
      </p:sp>
      <p:pic>
        <p:nvPicPr>
          <p:cNvPr id="7" name="Picture 6">
            <a:extLst>
              <a:ext uri="{FF2B5EF4-FFF2-40B4-BE49-F238E27FC236}">
                <a16:creationId xmlns:a16="http://schemas.microsoft.com/office/drawing/2014/main" id="{01E2FD36-5335-B84A-8185-2C7E6E44CD74}"/>
              </a:ext>
            </a:extLst>
          </p:cNvPr>
          <p:cNvPicPr>
            <a:picLocks noChangeAspect="1"/>
          </p:cNvPicPr>
          <p:nvPr/>
        </p:nvPicPr>
        <p:blipFill>
          <a:blip r:embed="rId2"/>
          <a:stretch>
            <a:fillRect/>
          </a:stretch>
        </p:blipFill>
        <p:spPr>
          <a:xfrm>
            <a:off x="8345818" y="4403260"/>
            <a:ext cx="2191747" cy="2128026"/>
          </a:xfrm>
          <a:prstGeom prst="rect">
            <a:avLst/>
          </a:prstGeom>
        </p:spPr>
      </p:pic>
      <p:sp>
        <p:nvSpPr>
          <p:cNvPr id="9" name="TextBox 8">
            <a:extLst>
              <a:ext uri="{FF2B5EF4-FFF2-40B4-BE49-F238E27FC236}">
                <a16:creationId xmlns:a16="http://schemas.microsoft.com/office/drawing/2014/main" id="{F405D459-6810-7491-E495-CDC23FE454B3}"/>
              </a:ext>
            </a:extLst>
          </p:cNvPr>
          <p:cNvSpPr txBox="1"/>
          <p:nvPr/>
        </p:nvSpPr>
        <p:spPr>
          <a:xfrm>
            <a:off x="364402" y="155253"/>
            <a:ext cx="4863514" cy="369332"/>
          </a:xfrm>
          <a:prstGeom prst="rect">
            <a:avLst/>
          </a:prstGeom>
          <a:noFill/>
        </p:spPr>
        <p:txBody>
          <a:bodyPr wrap="square" rtlCol="0">
            <a:spAutoFit/>
          </a:bodyPr>
          <a:lstStyle/>
          <a:p>
            <a:pPr algn="l"/>
            <a:r>
              <a:rPr lang="en-US" sz="1800" i="0" dirty="0">
                <a:solidFill>
                  <a:srgbClr val="000000"/>
                </a:solidFill>
              </a:rPr>
              <a:t>Version 15, 02 oct 2024 </a:t>
            </a:r>
            <a:r>
              <a:rPr lang="en-US" sz="1800" dirty="0">
                <a:solidFill>
                  <a:srgbClr val="000000"/>
                </a:solidFill>
              </a:rPr>
              <a:t>07</a:t>
            </a:r>
            <a:r>
              <a:rPr lang="en-US" sz="1800" i="0" dirty="0">
                <a:solidFill>
                  <a:srgbClr val="000000"/>
                </a:solidFill>
              </a:rPr>
              <a:t>:41</a:t>
            </a:r>
          </a:p>
        </p:txBody>
      </p:sp>
      <p:sp>
        <p:nvSpPr>
          <p:cNvPr id="5" name="TextBox 4">
            <a:extLst>
              <a:ext uri="{FF2B5EF4-FFF2-40B4-BE49-F238E27FC236}">
                <a16:creationId xmlns:a16="http://schemas.microsoft.com/office/drawing/2014/main" id="{697F7F90-E68C-61B5-EF12-7E4B1D66AC18}"/>
              </a:ext>
            </a:extLst>
          </p:cNvPr>
          <p:cNvSpPr txBox="1"/>
          <p:nvPr/>
        </p:nvSpPr>
        <p:spPr>
          <a:xfrm>
            <a:off x="7974076" y="2890391"/>
            <a:ext cx="2690160" cy="1569660"/>
          </a:xfrm>
          <a:prstGeom prst="rect">
            <a:avLst/>
          </a:prstGeom>
          <a:noFill/>
        </p:spPr>
        <p:txBody>
          <a:bodyPr wrap="none" rtlCol="0">
            <a:spAutoFit/>
          </a:bodyPr>
          <a:lstStyle/>
          <a:p>
            <a:pPr algn="l"/>
            <a:r>
              <a:rPr lang="en-US" sz="3200" b="1" i="0" dirty="0">
                <a:solidFill>
                  <a:schemeClr val="tx2">
                    <a:lumMod val="75000"/>
                  </a:schemeClr>
                </a:solidFill>
              </a:rPr>
              <a:t>Boston, USA</a:t>
            </a:r>
          </a:p>
          <a:p>
            <a:pPr algn="l"/>
            <a:r>
              <a:rPr lang="en-US" sz="3200" b="1" dirty="0">
                <a:solidFill>
                  <a:schemeClr val="tx2">
                    <a:lumMod val="75000"/>
                  </a:schemeClr>
                </a:solidFill>
              </a:rPr>
              <a:t>29 </a:t>
            </a:r>
            <a:r>
              <a:rPr lang="en-US" sz="3200" b="1" dirty="0" err="1">
                <a:solidFill>
                  <a:schemeClr val="tx2">
                    <a:lumMod val="75000"/>
                  </a:schemeClr>
                </a:solidFill>
              </a:rPr>
              <a:t>sep</a:t>
            </a:r>
            <a:r>
              <a:rPr lang="en-US" sz="3200" b="1" dirty="0">
                <a:solidFill>
                  <a:schemeClr val="tx2">
                    <a:lumMod val="75000"/>
                  </a:schemeClr>
                </a:solidFill>
              </a:rPr>
              <a:t> 2024</a:t>
            </a:r>
            <a:br>
              <a:rPr lang="en-US" sz="3200" b="1" dirty="0">
                <a:solidFill>
                  <a:schemeClr val="tx2">
                    <a:lumMod val="75000"/>
                  </a:schemeClr>
                </a:solidFill>
              </a:rPr>
            </a:br>
            <a:r>
              <a:rPr lang="en-US" sz="3200" b="1" dirty="0">
                <a:solidFill>
                  <a:schemeClr val="tx2">
                    <a:lumMod val="75000"/>
                  </a:schemeClr>
                </a:solidFill>
              </a:rPr>
              <a:t>02 oct 2024</a:t>
            </a:r>
            <a:endParaRPr lang="en-US" sz="3200" b="1" i="0" dirty="0">
              <a:solidFill>
                <a:schemeClr val="tx2">
                  <a:lumMod val="75000"/>
                </a:schemeClr>
              </a:solidFill>
            </a:endParaRPr>
          </a:p>
        </p:txBody>
      </p:sp>
      <p:pic>
        <p:nvPicPr>
          <p:cNvPr id="8" name="Picture 7">
            <a:extLst>
              <a:ext uri="{FF2B5EF4-FFF2-40B4-BE49-F238E27FC236}">
                <a16:creationId xmlns:a16="http://schemas.microsoft.com/office/drawing/2014/main" id="{0C3256DC-E42B-C427-7675-C16D5871A160}"/>
              </a:ext>
            </a:extLst>
          </p:cNvPr>
          <p:cNvPicPr>
            <a:picLocks noChangeAspect="1"/>
          </p:cNvPicPr>
          <p:nvPr/>
        </p:nvPicPr>
        <p:blipFill>
          <a:blip r:embed="rId3"/>
          <a:stretch>
            <a:fillRect/>
          </a:stretch>
        </p:blipFill>
        <p:spPr>
          <a:xfrm>
            <a:off x="7974076" y="339919"/>
            <a:ext cx="3826589" cy="2231000"/>
          </a:xfrm>
          <a:prstGeom prst="rect">
            <a:avLst/>
          </a:prstGeom>
        </p:spPr>
      </p:pic>
    </p:spTree>
    <p:extLst>
      <p:ext uri="{BB962C8B-B14F-4D97-AF65-F5344CB8AC3E}">
        <p14:creationId xmlns:p14="http://schemas.microsoft.com/office/powerpoint/2010/main" val="798431202"/>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AABE8-33CE-E42B-B7F3-9D92B1C23772}"/>
              </a:ext>
            </a:extLst>
          </p:cNvPr>
          <p:cNvSpPr>
            <a:spLocks noGrp="1"/>
          </p:cNvSpPr>
          <p:nvPr>
            <p:ph type="title"/>
          </p:nvPr>
        </p:nvSpPr>
        <p:spPr/>
        <p:txBody>
          <a:bodyPr/>
          <a:lstStyle/>
          <a:p>
            <a:r>
              <a:rPr lang="en-US" dirty="0"/>
              <a:t>Abstract</a:t>
            </a:r>
          </a:p>
        </p:txBody>
      </p:sp>
      <p:sp>
        <p:nvSpPr>
          <p:cNvPr id="3" name="TextBox 2">
            <a:extLst>
              <a:ext uri="{FF2B5EF4-FFF2-40B4-BE49-F238E27FC236}">
                <a16:creationId xmlns:a16="http://schemas.microsoft.com/office/drawing/2014/main" id="{AA455AF0-664E-71D9-06C3-D0F5B7C3E9B0}"/>
              </a:ext>
            </a:extLst>
          </p:cNvPr>
          <p:cNvSpPr txBox="1"/>
          <p:nvPr/>
        </p:nvSpPr>
        <p:spPr>
          <a:xfrm>
            <a:off x="588581" y="1024521"/>
            <a:ext cx="10552386" cy="5632311"/>
          </a:xfrm>
          <a:prstGeom prst="rect">
            <a:avLst/>
          </a:prstGeom>
          <a:noFill/>
        </p:spPr>
        <p:txBody>
          <a:bodyPr wrap="square" rtlCol="0">
            <a:spAutoFit/>
          </a:bodyPr>
          <a:lstStyle/>
          <a:p>
            <a:pPr algn="l" fontAlgn="base"/>
            <a:r>
              <a:rPr lang="en-US" b="0" i="0" u="none" strike="noStrike" dirty="0">
                <a:effectLst/>
                <a:latin typeface="Open Sans"/>
              </a:rPr>
              <a:t>The “Secret Bunker” has been used for many interesting </a:t>
            </a:r>
            <a:r>
              <a:rPr lang="en-US" b="0" i="0" u="none" strike="noStrike" dirty="0" err="1">
                <a:effectLst/>
                <a:latin typeface="Open Sans"/>
              </a:rPr>
              <a:t>OpenEdge</a:t>
            </a:r>
            <a:r>
              <a:rPr lang="en-US" b="0" i="0" u="none" strike="noStrike" dirty="0">
                <a:effectLst/>
                <a:latin typeface="Open Sans"/>
              </a:rPr>
              <a:t> RDBMS investigations in past years.  Please join your intrepid explorers for another trip into the bowels of the (recently relocated) bunker.</a:t>
            </a:r>
            <a:br>
              <a:rPr lang="en-US" b="0" i="0" u="none" strike="noStrike" dirty="0">
                <a:effectLst/>
                <a:latin typeface="Open Sans"/>
              </a:rPr>
            </a:br>
            <a:endParaRPr lang="en-US" b="0" i="0" u="none" strike="noStrike" dirty="0">
              <a:effectLst/>
              <a:latin typeface="Open Sans"/>
            </a:endParaRPr>
          </a:p>
          <a:p>
            <a:pPr algn="l" fontAlgn="base"/>
            <a:r>
              <a:rPr lang="en-US" b="0" i="0" u="none" strike="noStrike" dirty="0">
                <a:effectLst/>
                <a:latin typeface="Open Sans"/>
              </a:rPr>
              <a:t>As databases are used and modified over an extended period, database administrators will gain experience and knowledge of what they should have done.  They will discover that various improvements in database organization could be made to improve day-to-day performance and maintenance operations.  In this talk we will examine some techniques you might use for “online table dump and load” operations with the database.</a:t>
            </a:r>
          </a:p>
          <a:p>
            <a:pPr algn="l" fontAlgn="base"/>
            <a:endParaRPr lang="en-US" b="0" i="0" u="none" strike="noStrike" dirty="0">
              <a:effectLst/>
              <a:latin typeface="Open Sans"/>
            </a:endParaRPr>
          </a:p>
          <a:p>
            <a:pPr algn="l" fontAlgn="base"/>
            <a:r>
              <a:rPr lang="en-US" b="0" i="0" u="none" strike="noStrike" dirty="0" err="1">
                <a:effectLst/>
                <a:latin typeface="Open Sans"/>
              </a:rPr>
              <a:t>OpenEdge</a:t>
            </a:r>
            <a:r>
              <a:rPr lang="en-US" b="0" i="0" u="none" strike="noStrike" dirty="0">
                <a:effectLst/>
                <a:latin typeface="Open Sans"/>
              </a:rPr>
              <a:t> Release 12 has a variety of new features and capabilities that can make such maintenance tasks more efficient and less disruptive to normal production operations.  In the bunker we test some of these capabilities and now we report the results.</a:t>
            </a:r>
          </a:p>
        </p:txBody>
      </p:sp>
    </p:spTree>
    <p:extLst>
      <p:ext uri="{BB962C8B-B14F-4D97-AF65-F5344CB8AC3E}">
        <p14:creationId xmlns:p14="http://schemas.microsoft.com/office/powerpoint/2010/main" val="1165828046"/>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5861-EAB1-D54D-A00A-BCA86CDD4DEA}"/>
              </a:ext>
            </a:extLst>
          </p:cNvPr>
          <p:cNvSpPr>
            <a:spLocks noGrp="1"/>
          </p:cNvSpPr>
          <p:nvPr>
            <p:ph type="title" idx="4294967295"/>
          </p:nvPr>
        </p:nvSpPr>
        <p:spPr>
          <a:xfrm>
            <a:off x="838200" y="2416356"/>
            <a:ext cx="10515600" cy="1754326"/>
          </a:xfrm>
        </p:spPr>
        <p:txBody>
          <a:bodyPr/>
          <a:lstStyle/>
          <a:p>
            <a:pPr algn="ctr"/>
            <a:r>
              <a:rPr lang="en-US" sz="4000" dirty="0"/>
              <a:t>Part 0 of 3</a:t>
            </a:r>
            <a:br>
              <a:rPr lang="en-US" sz="4000" dirty="0"/>
            </a:br>
            <a:r>
              <a:rPr lang="en-US" sz="4000" dirty="0"/>
              <a:t>About the Secret Bunker</a:t>
            </a:r>
            <a:br>
              <a:rPr lang="en-US" sz="4000" dirty="0"/>
            </a:br>
            <a:endParaRPr lang="en-US" sz="4000" dirty="0"/>
          </a:p>
        </p:txBody>
      </p:sp>
    </p:spTree>
    <p:extLst>
      <p:ext uri="{BB962C8B-B14F-4D97-AF65-F5344CB8AC3E}">
        <p14:creationId xmlns:p14="http://schemas.microsoft.com/office/powerpoint/2010/main" val="602579238"/>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5861-EAB1-D54D-A00A-BCA86CDD4DEA}"/>
              </a:ext>
            </a:extLst>
          </p:cNvPr>
          <p:cNvSpPr>
            <a:spLocks noGrp="1"/>
          </p:cNvSpPr>
          <p:nvPr>
            <p:ph type="title" idx="4294967295"/>
          </p:nvPr>
        </p:nvSpPr>
        <p:spPr>
          <a:xfrm>
            <a:off x="838200" y="2424280"/>
            <a:ext cx="10515600" cy="1200150"/>
          </a:xfrm>
        </p:spPr>
        <p:txBody>
          <a:bodyPr/>
          <a:lstStyle/>
          <a:p>
            <a:pPr algn="ctr"/>
            <a:r>
              <a:rPr lang="en-US" sz="4000" dirty="0"/>
              <a:t>Established in 2002 to investigate</a:t>
            </a:r>
            <a:br>
              <a:rPr lang="en-US" sz="4000" dirty="0"/>
            </a:br>
            <a:r>
              <a:rPr lang="en-US" sz="4000" dirty="0"/>
              <a:t>Progress RDBMS on Linux</a:t>
            </a:r>
          </a:p>
        </p:txBody>
      </p:sp>
    </p:spTree>
    <p:extLst>
      <p:ext uri="{BB962C8B-B14F-4D97-AF65-F5344CB8AC3E}">
        <p14:creationId xmlns:p14="http://schemas.microsoft.com/office/powerpoint/2010/main" val="2349699577"/>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42DDAC-FC52-BA4F-8105-FDEBA90997E2}"/>
              </a:ext>
            </a:extLst>
          </p:cNvPr>
          <p:cNvSpPr>
            <a:spLocks noGrp="1"/>
          </p:cNvSpPr>
          <p:nvPr>
            <p:ph type="title"/>
          </p:nvPr>
        </p:nvSpPr>
        <p:spPr/>
        <p:txBody>
          <a:bodyPr/>
          <a:lstStyle/>
          <a:p>
            <a:r>
              <a:rPr lang="en-US" dirty="0"/>
              <a:t>The Original Benchmark Laboratory</a:t>
            </a:r>
          </a:p>
        </p:txBody>
      </p:sp>
      <p:pic>
        <p:nvPicPr>
          <p:cNvPr id="6" name="Picture 5">
            <a:extLst>
              <a:ext uri="{FF2B5EF4-FFF2-40B4-BE49-F238E27FC236}">
                <a16:creationId xmlns:a16="http://schemas.microsoft.com/office/drawing/2014/main" id="{EBB916C6-46BA-3E46-B1EF-CE6217DCF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361" y="899615"/>
            <a:ext cx="9169277" cy="5616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216879"/>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506E-86C3-E84E-85AA-6B3F7F178C6E}"/>
              </a:ext>
            </a:extLst>
          </p:cNvPr>
          <p:cNvSpPr>
            <a:spLocks noGrp="1"/>
          </p:cNvSpPr>
          <p:nvPr>
            <p:ph type="title" idx="4294967295"/>
          </p:nvPr>
        </p:nvSpPr>
        <p:spPr>
          <a:xfrm>
            <a:off x="1265238" y="2379635"/>
            <a:ext cx="8360025" cy="701731"/>
          </a:xfrm>
        </p:spPr>
        <p:txBody>
          <a:bodyPr/>
          <a:lstStyle/>
          <a:p>
            <a:pPr algn="ctr"/>
            <a:r>
              <a:rPr lang="en-US" sz="4400" dirty="0"/>
              <a:t>Secret Bunker 2023 and 2024</a:t>
            </a:r>
          </a:p>
        </p:txBody>
      </p:sp>
    </p:spTree>
    <p:extLst>
      <p:ext uri="{BB962C8B-B14F-4D97-AF65-F5344CB8AC3E}">
        <p14:creationId xmlns:p14="http://schemas.microsoft.com/office/powerpoint/2010/main" val="1987772651"/>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rick wall with a gate&#10;&#10;Description automatically generated">
            <a:extLst>
              <a:ext uri="{FF2B5EF4-FFF2-40B4-BE49-F238E27FC236}">
                <a16:creationId xmlns:a16="http://schemas.microsoft.com/office/drawing/2014/main" id="{22D85582-8B2B-C655-30F9-4E1CAF2CAB49}"/>
              </a:ext>
            </a:extLst>
          </p:cNvPr>
          <p:cNvPicPr>
            <a:picLocks noChangeAspect="1"/>
          </p:cNvPicPr>
          <p:nvPr/>
        </p:nvPicPr>
        <p:blipFill>
          <a:blip r:embed="rId2"/>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4088262786"/>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5861-EAB1-D54D-A00A-BCA86CDD4DEA}"/>
              </a:ext>
            </a:extLst>
          </p:cNvPr>
          <p:cNvSpPr>
            <a:spLocks noGrp="1"/>
          </p:cNvSpPr>
          <p:nvPr>
            <p:ph type="title" idx="4294967295"/>
          </p:nvPr>
        </p:nvSpPr>
        <p:spPr>
          <a:xfrm>
            <a:off x="838200" y="2874101"/>
            <a:ext cx="10515600" cy="646331"/>
          </a:xfrm>
        </p:spPr>
        <p:txBody>
          <a:bodyPr/>
          <a:lstStyle/>
          <a:p>
            <a:pPr algn="ctr"/>
            <a:r>
              <a:rPr lang="en-US" sz="4000" dirty="0"/>
              <a:t>Why are we here today ?</a:t>
            </a:r>
          </a:p>
        </p:txBody>
      </p:sp>
    </p:spTree>
    <p:extLst>
      <p:ext uri="{BB962C8B-B14F-4D97-AF65-F5344CB8AC3E}">
        <p14:creationId xmlns:p14="http://schemas.microsoft.com/office/powerpoint/2010/main" val="3848297462"/>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08463-9BA8-1E82-E502-A8C5B46AE287}"/>
              </a:ext>
            </a:extLst>
          </p:cNvPr>
          <p:cNvSpPr>
            <a:spLocks noGrp="1"/>
          </p:cNvSpPr>
          <p:nvPr>
            <p:ph type="title"/>
          </p:nvPr>
        </p:nvSpPr>
        <p:spPr/>
        <p:txBody>
          <a:bodyPr/>
          <a:lstStyle/>
          <a:p>
            <a:r>
              <a:rPr lang="en-US" dirty="0"/>
              <a:t>LAST Year’s Topic: Dump and Load Optimization</a:t>
            </a:r>
          </a:p>
        </p:txBody>
      </p:sp>
      <p:sp>
        <p:nvSpPr>
          <p:cNvPr id="3" name="Content Placeholder 2">
            <a:extLst>
              <a:ext uri="{FF2B5EF4-FFF2-40B4-BE49-F238E27FC236}">
                <a16:creationId xmlns:a16="http://schemas.microsoft.com/office/drawing/2014/main" id="{2A11DAF6-6DD6-C429-9647-EEAE76A8DC03}"/>
              </a:ext>
            </a:extLst>
          </p:cNvPr>
          <p:cNvSpPr>
            <a:spLocks noGrp="1"/>
          </p:cNvSpPr>
          <p:nvPr>
            <p:ph idx="1"/>
          </p:nvPr>
        </p:nvSpPr>
        <p:spPr/>
        <p:txBody>
          <a:bodyPr/>
          <a:lstStyle/>
          <a:p>
            <a:r>
              <a:rPr lang="en-US" dirty="0"/>
              <a:t>Test out the new “</a:t>
            </a:r>
            <a:r>
              <a:rPr lang="en-US" dirty="0" err="1"/>
              <a:t>proutil</a:t>
            </a:r>
            <a:r>
              <a:rPr lang="en-US" dirty="0"/>
              <a:t> &lt;</a:t>
            </a:r>
            <a:r>
              <a:rPr lang="en-US" dirty="0" err="1"/>
              <a:t>dbname</a:t>
            </a:r>
            <a:r>
              <a:rPr lang="en-US" dirty="0"/>
              <a:t>&gt; -C </a:t>
            </a:r>
            <a:r>
              <a:rPr lang="en-US" dirty="0" err="1"/>
              <a:t>tablereorg</a:t>
            </a:r>
            <a:r>
              <a:rPr lang="en-US" dirty="0"/>
              <a:t>”</a:t>
            </a:r>
          </a:p>
          <a:p>
            <a:r>
              <a:rPr lang="en-US" dirty="0"/>
              <a:t>How does it work ?</a:t>
            </a:r>
          </a:p>
          <a:p>
            <a:r>
              <a:rPr lang="en-US" dirty="0"/>
              <a:t>Can it be run online effectively ?</a:t>
            </a:r>
          </a:p>
          <a:p>
            <a:r>
              <a:rPr lang="en-US" dirty="0"/>
              <a:t>What can it do for you ?</a:t>
            </a:r>
          </a:p>
          <a:p>
            <a:r>
              <a:rPr lang="en-US" dirty="0"/>
              <a:t>Benchmarks and results</a:t>
            </a:r>
          </a:p>
          <a:p>
            <a:pPr marL="0" indent="0">
              <a:buNone/>
            </a:pPr>
            <a:endParaRPr lang="en-US" dirty="0"/>
          </a:p>
        </p:txBody>
      </p:sp>
    </p:spTree>
    <p:extLst>
      <p:ext uri="{BB962C8B-B14F-4D97-AF65-F5344CB8AC3E}">
        <p14:creationId xmlns:p14="http://schemas.microsoft.com/office/powerpoint/2010/main" val="949660275"/>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2CC9062-6684-8674-DDBD-DDF92F089DA4}"/>
              </a:ext>
            </a:extLst>
          </p:cNvPr>
          <p:cNvSpPr txBox="1">
            <a:spLocks/>
          </p:cNvSpPr>
          <p:nvPr/>
        </p:nvSpPr>
        <p:spPr bwMode="white">
          <a:xfrm>
            <a:off x="838200" y="2043105"/>
            <a:ext cx="10515600" cy="230832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500">
                <a:solidFill>
                  <a:srgbClr val="000000"/>
                </a:solidFill>
                <a:latin typeface="+mj-lt"/>
                <a:ea typeface="ＭＳ Ｐゴシック" charset="-128"/>
                <a:cs typeface="ＭＳ Ｐゴシック" charset="-128"/>
              </a:defRPr>
            </a:lvl1pPr>
            <a:lvl2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2pPr>
            <a:lvl3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3pPr>
            <a:lvl4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4pPr>
            <a:lvl5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lgn="ctr"/>
            <a:r>
              <a:rPr lang="en-US" sz="4000" kern="0" dirty="0"/>
              <a:t>This Year’s Topic:</a:t>
            </a:r>
            <a:br>
              <a:rPr lang="en-US" sz="4000" kern="0" dirty="0"/>
            </a:br>
            <a:r>
              <a:rPr lang="en-US" sz="4000" kern="0" dirty="0"/>
              <a:t>Revisit Last Year’s Topic</a:t>
            </a:r>
            <a:br>
              <a:rPr lang="en-US" sz="4000" kern="0" dirty="0"/>
            </a:br>
            <a:r>
              <a:rPr lang="en-US" sz="4000" kern="0" dirty="0"/>
              <a:t>+</a:t>
            </a:r>
            <a:br>
              <a:rPr lang="en-US" sz="4000" kern="0" dirty="0"/>
            </a:br>
            <a:r>
              <a:rPr lang="en-US" sz="4000" kern="0" dirty="0"/>
              <a:t>Advanced </a:t>
            </a:r>
            <a:r>
              <a:rPr lang="en-US" sz="4000" kern="0" dirty="0" err="1"/>
              <a:t>Tablereorg</a:t>
            </a:r>
            <a:endParaRPr lang="en-US" sz="4000" kern="0" dirty="0"/>
          </a:p>
        </p:txBody>
      </p:sp>
    </p:spTree>
    <p:extLst>
      <p:ext uri="{BB962C8B-B14F-4D97-AF65-F5344CB8AC3E}">
        <p14:creationId xmlns:p14="http://schemas.microsoft.com/office/powerpoint/2010/main" val="1354651258"/>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5861-EAB1-D54D-A00A-BCA86CDD4DEA}"/>
              </a:ext>
            </a:extLst>
          </p:cNvPr>
          <p:cNvSpPr>
            <a:spLocks noGrp="1"/>
          </p:cNvSpPr>
          <p:nvPr>
            <p:ph type="title" idx="4294967295"/>
          </p:nvPr>
        </p:nvSpPr>
        <p:spPr>
          <a:xfrm>
            <a:off x="838200" y="2320104"/>
            <a:ext cx="10515600" cy="1754326"/>
          </a:xfrm>
        </p:spPr>
        <p:txBody>
          <a:bodyPr/>
          <a:lstStyle/>
          <a:p>
            <a:pPr algn="ctr"/>
            <a:r>
              <a:rPr lang="en-US" sz="4000" dirty="0"/>
              <a:t>Part 1 of 3</a:t>
            </a:r>
            <a:br>
              <a:rPr lang="en-US" sz="4000" dirty="0"/>
            </a:br>
            <a:r>
              <a:rPr lang="en-US" sz="4000" dirty="0"/>
              <a:t>Table Reorg Basics</a:t>
            </a:r>
            <a:br>
              <a:rPr lang="en-US" sz="4000" dirty="0"/>
            </a:br>
            <a:endParaRPr lang="en-US" sz="4000" dirty="0"/>
          </a:p>
        </p:txBody>
      </p:sp>
    </p:spTree>
    <p:extLst>
      <p:ext uri="{BB962C8B-B14F-4D97-AF65-F5344CB8AC3E}">
        <p14:creationId xmlns:p14="http://schemas.microsoft.com/office/powerpoint/2010/main" val="3501143286"/>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37DB-22E4-1D6E-1271-A031F79DAE79}"/>
              </a:ext>
            </a:extLst>
          </p:cNvPr>
          <p:cNvSpPr>
            <a:spLocks noGrp="1"/>
          </p:cNvSpPr>
          <p:nvPr>
            <p:ph type="title"/>
          </p:nvPr>
        </p:nvSpPr>
        <p:spPr/>
        <p:txBody>
          <a:bodyPr/>
          <a:lstStyle/>
          <a:p>
            <a:r>
              <a:rPr lang="en-US" dirty="0"/>
              <a:t>Test Machine</a:t>
            </a:r>
          </a:p>
        </p:txBody>
      </p:sp>
      <p:sp>
        <p:nvSpPr>
          <p:cNvPr id="4" name="TextBox 3">
            <a:extLst>
              <a:ext uri="{FF2B5EF4-FFF2-40B4-BE49-F238E27FC236}">
                <a16:creationId xmlns:a16="http://schemas.microsoft.com/office/drawing/2014/main" id="{684F6037-3177-48AE-EE99-62F537BE80B4}"/>
              </a:ext>
            </a:extLst>
          </p:cNvPr>
          <p:cNvSpPr txBox="1"/>
          <p:nvPr/>
        </p:nvSpPr>
        <p:spPr>
          <a:xfrm>
            <a:off x="5097517" y="6518332"/>
            <a:ext cx="6096000" cy="276999"/>
          </a:xfrm>
          <a:prstGeom prst="rect">
            <a:avLst/>
          </a:prstGeom>
          <a:noFill/>
        </p:spPr>
        <p:txBody>
          <a:bodyPr wrap="square">
            <a:spAutoFit/>
          </a:bodyPr>
          <a:lstStyle/>
          <a:p>
            <a:r>
              <a:rPr lang="en-US" sz="1200" dirty="0"/>
              <a:t>https://</a:t>
            </a:r>
            <a:r>
              <a:rPr lang="en-US" sz="1200" dirty="0" err="1"/>
              <a:t>en.wikipedia.org</a:t>
            </a:r>
            <a:r>
              <a:rPr lang="en-US" sz="1200" dirty="0"/>
              <a:t>/wiki/</a:t>
            </a:r>
            <a:r>
              <a:rPr lang="en-US" sz="1200" dirty="0" err="1"/>
              <a:t>Mainframe_computer</a:t>
            </a:r>
            <a:r>
              <a:rPr lang="en-US" sz="1200" dirty="0"/>
              <a:t>#/media/File:IBM_701console.jpg</a:t>
            </a:r>
          </a:p>
        </p:txBody>
      </p:sp>
      <p:pic>
        <p:nvPicPr>
          <p:cNvPr id="6" name="Picture 5">
            <a:extLst>
              <a:ext uri="{FF2B5EF4-FFF2-40B4-BE49-F238E27FC236}">
                <a16:creationId xmlns:a16="http://schemas.microsoft.com/office/drawing/2014/main" id="{F6595B45-044C-AA3D-AE0A-35E54431AE15}"/>
              </a:ext>
            </a:extLst>
          </p:cNvPr>
          <p:cNvPicPr>
            <a:picLocks noChangeAspect="1"/>
          </p:cNvPicPr>
          <p:nvPr/>
        </p:nvPicPr>
        <p:blipFill rotWithShape="1">
          <a:blip r:embed="rId2"/>
          <a:srcRect t="5700" b="24105"/>
          <a:stretch/>
        </p:blipFill>
        <p:spPr>
          <a:xfrm>
            <a:off x="3382999" y="1045364"/>
            <a:ext cx="5426002" cy="5078437"/>
          </a:xfrm>
          <a:prstGeom prst="rect">
            <a:avLst/>
          </a:prstGeom>
        </p:spPr>
      </p:pic>
    </p:spTree>
    <p:extLst>
      <p:ext uri="{BB962C8B-B14F-4D97-AF65-F5344CB8AC3E}">
        <p14:creationId xmlns:p14="http://schemas.microsoft.com/office/powerpoint/2010/main" val="747670853"/>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C88-F1EB-6845-B663-ED937CC47CB3}"/>
              </a:ext>
            </a:extLst>
          </p:cNvPr>
          <p:cNvSpPr>
            <a:spLocks noGrp="1"/>
          </p:cNvSpPr>
          <p:nvPr>
            <p:ph type="title"/>
          </p:nvPr>
        </p:nvSpPr>
        <p:spPr/>
        <p:txBody>
          <a:bodyPr/>
          <a:lstStyle/>
          <a:p>
            <a:r>
              <a:rPr lang="en-US" dirty="0"/>
              <a:t>2023 and 2024 Test Machine</a:t>
            </a:r>
          </a:p>
        </p:txBody>
      </p:sp>
      <p:pic>
        <p:nvPicPr>
          <p:cNvPr id="6" name="Picture 5">
            <a:extLst>
              <a:ext uri="{FF2B5EF4-FFF2-40B4-BE49-F238E27FC236}">
                <a16:creationId xmlns:a16="http://schemas.microsoft.com/office/drawing/2014/main" id="{33FD96D2-BD9E-8C4E-A398-A9229A1CFCE4}"/>
              </a:ext>
            </a:extLst>
          </p:cNvPr>
          <p:cNvPicPr>
            <a:picLocks noChangeAspect="1"/>
          </p:cNvPicPr>
          <p:nvPr/>
        </p:nvPicPr>
        <p:blipFill>
          <a:blip r:embed="rId3"/>
          <a:stretch>
            <a:fillRect/>
          </a:stretch>
        </p:blipFill>
        <p:spPr>
          <a:xfrm>
            <a:off x="1023521" y="1000127"/>
            <a:ext cx="6593846" cy="1921432"/>
          </a:xfrm>
          <a:prstGeom prst="rect">
            <a:avLst/>
          </a:prstGeom>
        </p:spPr>
      </p:pic>
      <p:sp>
        <p:nvSpPr>
          <p:cNvPr id="7" name="TextBox 6">
            <a:extLst>
              <a:ext uri="{FF2B5EF4-FFF2-40B4-BE49-F238E27FC236}">
                <a16:creationId xmlns:a16="http://schemas.microsoft.com/office/drawing/2014/main" id="{47119700-0C91-E248-90C1-B08752222E81}"/>
              </a:ext>
            </a:extLst>
          </p:cNvPr>
          <p:cNvSpPr txBox="1"/>
          <p:nvPr/>
        </p:nvSpPr>
        <p:spPr>
          <a:xfrm>
            <a:off x="1023521" y="2921559"/>
            <a:ext cx="10144957" cy="3416320"/>
          </a:xfrm>
          <a:prstGeom prst="rect">
            <a:avLst/>
          </a:prstGeom>
          <a:noFill/>
        </p:spPr>
        <p:txBody>
          <a:bodyPr wrap="none" rtlCol="0">
            <a:spAutoFit/>
          </a:bodyPr>
          <a:lstStyle/>
          <a:p>
            <a:pPr algn="l"/>
            <a:r>
              <a:rPr lang="en-US" i="0" dirty="0">
                <a:solidFill>
                  <a:srgbClr val="000000"/>
                </a:solidFill>
              </a:rPr>
              <a:t>Dell PowerEdge 2050 iii (circa 2009)</a:t>
            </a:r>
          </a:p>
          <a:p>
            <a:r>
              <a:rPr lang="en-US" dirty="0"/>
              <a:t>    2 XEON E5450 3 GHz 4-core processors</a:t>
            </a:r>
          </a:p>
          <a:p>
            <a:r>
              <a:rPr lang="en-US" dirty="0"/>
              <a:t>    64 GB ECC RAM</a:t>
            </a:r>
          </a:p>
          <a:p>
            <a:r>
              <a:rPr lang="en-US" dirty="0"/>
              <a:t>    PERC/6 RAID controller</a:t>
            </a:r>
          </a:p>
          <a:p>
            <a:r>
              <a:rPr lang="en-US" dirty="0"/>
              <a:t>    6 Hitachi 2 TB 7200 rpm SATA disk drives</a:t>
            </a:r>
          </a:p>
          <a:p>
            <a:r>
              <a:rPr lang="en-US" dirty="0"/>
              <a:t>        /boot (xfs), /home (xfs) and swap on 4x2 TB </a:t>
            </a:r>
            <a:r>
              <a:rPr lang="en-US" dirty="0" err="1"/>
              <a:t>sata</a:t>
            </a:r>
            <a:r>
              <a:rPr lang="en-US" dirty="0"/>
              <a:t> drives in RAID 0.</a:t>
            </a:r>
          </a:p>
          <a:p>
            <a:r>
              <a:rPr lang="en-US" dirty="0"/>
              <a:t>        /bi (ext3) on 2 tb drive</a:t>
            </a:r>
          </a:p>
          <a:p>
            <a:r>
              <a:rPr lang="en-US" dirty="0"/>
              <a:t>        /ai (ext3) on 2 tb drive</a:t>
            </a:r>
          </a:p>
          <a:p>
            <a:pPr algn="l"/>
            <a:r>
              <a:rPr lang="en-US" dirty="0">
                <a:solidFill>
                  <a:srgbClr val="000000"/>
                </a:solidFill>
              </a:rPr>
              <a:t> </a:t>
            </a:r>
            <a:endParaRPr lang="en-US" i="0" dirty="0">
              <a:solidFill>
                <a:srgbClr val="000000"/>
              </a:solidFill>
            </a:endParaRPr>
          </a:p>
        </p:txBody>
      </p:sp>
      <p:sp>
        <p:nvSpPr>
          <p:cNvPr id="3" name="TextBox 2">
            <a:extLst>
              <a:ext uri="{FF2B5EF4-FFF2-40B4-BE49-F238E27FC236}">
                <a16:creationId xmlns:a16="http://schemas.microsoft.com/office/drawing/2014/main" id="{2F3AC069-CA1F-AA54-5EF3-8A127D8B5B04}"/>
              </a:ext>
            </a:extLst>
          </p:cNvPr>
          <p:cNvSpPr txBox="1"/>
          <p:nvPr/>
        </p:nvSpPr>
        <p:spPr>
          <a:xfrm>
            <a:off x="1324310" y="6014283"/>
            <a:ext cx="6462025" cy="461665"/>
          </a:xfrm>
          <a:prstGeom prst="rect">
            <a:avLst/>
          </a:prstGeom>
          <a:noFill/>
        </p:spPr>
        <p:txBody>
          <a:bodyPr wrap="none" rtlCol="0">
            <a:spAutoFit/>
          </a:bodyPr>
          <a:lstStyle/>
          <a:p>
            <a:pPr algn="l"/>
            <a:r>
              <a:rPr lang="en-US" dirty="0">
                <a:solidFill>
                  <a:srgbClr val="000000"/>
                </a:solidFill>
              </a:rPr>
              <a:t>“</a:t>
            </a:r>
            <a:r>
              <a:rPr lang="en-US" dirty="0" err="1">
                <a:solidFill>
                  <a:srgbClr val="000000"/>
                </a:solidFill>
              </a:rPr>
              <a:t>furgal</a:t>
            </a:r>
            <a:r>
              <a:rPr lang="en-US" i="0" dirty="0">
                <a:solidFill>
                  <a:srgbClr val="000000"/>
                </a:solidFill>
              </a:rPr>
              <a:t> test” time:  </a:t>
            </a:r>
            <a:r>
              <a:rPr lang="en-US" dirty="0">
                <a:solidFill>
                  <a:srgbClr val="000000"/>
                </a:solidFill>
              </a:rPr>
              <a:t>0.42</a:t>
            </a:r>
            <a:r>
              <a:rPr lang="en-US" i="0" dirty="0">
                <a:solidFill>
                  <a:srgbClr val="000000"/>
                </a:solidFill>
              </a:rPr>
              <a:t> seconds. (</a:t>
            </a:r>
            <a:r>
              <a:rPr lang="en-US" dirty="0">
                <a:solidFill>
                  <a:srgbClr val="000000"/>
                </a:solidFill>
              </a:rPr>
              <a:t>228</a:t>
            </a:r>
            <a:r>
              <a:rPr lang="en-US" i="0" dirty="0">
                <a:solidFill>
                  <a:srgbClr val="000000"/>
                </a:solidFill>
              </a:rPr>
              <a:t> mb/sec)</a:t>
            </a:r>
          </a:p>
        </p:txBody>
      </p:sp>
    </p:spTree>
    <p:extLst>
      <p:ext uri="{BB962C8B-B14F-4D97-AF65-F5344CB8AC3E}">
        <p14:creationId xmlns:p14="http://schemas.microsoft.com/office/powerpoint/2010/main" val="3446224798"/>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5861-EAB1-D54D-A00A-BCA86CDD4DEA}"/>
              </a:ext>
            </a:extLst>
          </p:cNvPr>
          <p:cNvSpPr>
            <a:spLocks noGrp="1"/>
          </p:cNvSpPr>
          <p:nvPr>
            <p:ph type="title" idx="4294967295"/>
          </p:nvPr>
        </p:nvSpPr>
        <p:spPr>
          <a:xfrm>
            <a:off x="838200" y="2597102"/>
            <a:ext cx="10515600" cy="1200329"/>
          </a:xfrm>
        </p:spPr>
        <p:txBody>
          <a:bodyPr/>
          <a:lstStyle/>
          <a:p>
            <a:pPr algn="ctr"/>
            <a:r>
              <a:rPr lang="en-US" sz="4000" dirty="0"/>
              <a:t>Why do we need the </a:t>
            </a:r>
            <a:r>
              <a:rPr lang="en-US" sz="4000" dirty="0" err="1"/>
              <a:t>tablereorg</a:t>
            </a:r>
            <a:r>
              <a:rPr lang="en-US" sz="4000" dirty="0"/>
              <a:t> utility?</a:t>
            </a:r>
            <a:br>
              <a:rPr lang="en-US" sz="4000" dirty="0"/>
            </a:br>
            <a:endParaRPr lang="en-US" sz="4000" dirty="0"/>
          </a:p>
        </p:txBody>
      </p:sp>
    </p:spTree>
    <p:extLst>
      <p:ext uri="{BB962C8B-B14F-4D97-AF65-F5344CB8AC3E}">
        <p14:creationId xmlns:p14="http://schemas.microsoft.com/office/powerpoint/2010/main" val="643339767"/>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5861-EAB1-D54D-A00A-BCA86CDD4DEA}"/>
              </a:ext>
            </a:extLst>
          </p:cNvPr>
          <p:cNvSpPr>
            <a:spLocks noGrp="1"/>
          </p:cNvSpPr>
          <p:nvPr>
            <p:ph type="title" idx="4294967295"/>
          </p:nvPr>
        </p:nvSpPr>
        <p:spPr>
          <a:xfrm>
            <a:off x="505326" y="1212108"/>
            <a:ext cx="11381874" cy="3970318"/>
          </a:xfrm>
        </p:spPr>
        <p:txBody>
          <a:bodyPr/>
          <a:lstStyle/>
          <a:p>
            <a:r>
              <a:rPr lang="en-US" sz="4000" dirty="0"/>
              <a:t>0. make physical storage order match index order</a:t>
            </a:r>
            <a:br>
              <a:rPr lang="en-US" sz="4000" dirty="0"/>
            </a:br>
            <a:br>
              <a:rPr lang="en-US" sz="4000" dirty="0"/>
            </a:br>
            <a:r>
              <a:rPr lang="en-US" sz="4000" dirty="0"/>
              <a:t>1. reduce or eliminate record fragmentation</a:t>
            </a:r>
            <a:br>
              <a:rPr lang="en-US" sz="4000" dirty="0"/>
            </a:br>
            <a:br>
              <a:rPr lang="en-US" sz="4000" dirty="0"/>
            </a:br>
            <a:r>
              <a:rPr lang="en-US" sz="4000" dirty="0"/>
              <a:t>(dumping and loading could do both, but with downtime.  Maybe a lot of downtime.)</a:t>
            </a:r>
            <a:br>
              <a:rPr lang="en-US" sz="4000" dirty="0"/>
            </a:br>
            <a:endParaRPr lang="en-US" sz="4000" dirty="0"/>
          </a:p>
        </p:txBody>
      </p:sp>
    </p:spTree>
    <p:extLst>
      <p:ext uri="{BB962C8B-B14F-4D97-AF65-F5344CB8AC3E}">
        <p14:creationId xmlns:p14="http://schemas.microsoft.com/office/powerpoint/2010/main" val="760852240"/>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F70CF3A0-0549-7294-CC1F-6C3ECC909E4D}"/>
              </a:ext>
            </a:extLst>
          </p:cNvPr>
          <p:cNvSpPr>
            <a:spLocks noGrp="1" noChangeArrowheads="1"/>
          </p:cNvSpPr>
          <p:nvPr>
            <p:ph type="title"/>
          </p:nvPr>
        </p:nvSpPr>
        <p:spPr/>
        <p:txBody>
          <a:bodyPr/>
          <a:lstStyle/>
          <a:p>
            <a:r>
              <a:rPr lang="en-US" altLang="en-US"/>
              <a:t>What Is A Rowid  ?</a:t>
            </a:r>
          </a:p>
        </p:txBody>
      </p:sp>
      <p:sp>
        <p:nvSpPr>
          <p:cNvPr id="243715" name="Rectangle 3">
            <a:extLst>
              <a:ext uri="{FF2B5EF4-FFF2-40B4-BE49-F238E27FC236}">
                <a16:creationId xmlns:a16="http://schemas.microsoft.com/office/drawing/2014/main" id="{D924304D-C4E1-DC01-CC8B-F18395492CA9}"/>
              </a:ext>
            </a:extLst>
          </p:cNvPr>
          <p:cNvSpPr>
            <a:spLocks noGrp="1" noChangeArrowheads="1"/>
          </p:cNvSpPr>
          <p:nvPr>
            <p:ph type="body" idx="1"/>
          </p:nvPr>
        </p:nvSpPr>
        <p:spPr>
          <a:xfrm>
            <a:off x="2095061" y="2241550"/>
            <a:ext cx="8678041" cy="4419600"/>
          </a:xfrm>
        </p:spPr>
        <p:txBody>
          <a:bodyPr/>
          <a:lstStyle/>
          <a:p>
            <a:r>
              <a:rPr lang="en-US" altLang="en-US" sz="3200" dirty="0"/>
              <a:t>Unique 64-bit identifier for a record in a table</a:t>
            </a:r>
          </a:p>
          <a:p>
            <a:pPr lvl="1"/>
            <a:r>
              <a:rPr lang="en-US" altLang="en-US" sz="2800" dirty="0"/>
              <a:t>Unique within an partition or area</a:t>
            </a:r>
          </a:p>
          <a:p>
            <a:r>
              <a:rPr lang="en-US" altLang="en-US" sz="3200" dirty="0"/>
              <a:t>Encodes the “physiological” storage address</a:t>
            </a:r>
          </a:p>
          <a:p>
            <a:pPr lvl="1"/>
            <a:r>
              <a:rPr lang="en-US" altLang="en-US" sz="2800" dirty="0"/>
              <a:t>Used to locate record fast</a:t>
            </a:r>
          </a:p>
          <a:p>
            <a:r>
              <a:rPr lang="en-US" altLang="en-US" sz="3200" dirty="0"/>
              <a:t>“Constant” for life of record</a:t>
            </a:r>
          </a:p>
          <a:p>
            <a:pPr lvl="1"/>
            <a:r>
              <a:rPr lang="en-US" altLang="en-US" sz="2800" dirty="0"/>
              <a:t>Until you delete it or</a:t>
            </a:r>
          </a:p>
          <a:p>
            <a:pPr lvl="1"/>
            <a:r>
              <a:rPr lang="en-US" altLang="en-US" sz="2800" dirty="0"/>
              <a:t>Change partition key value</a:t>
            </a:r>
          </a:p>
        </p:txBody>
      </p:sp>
      <p:grpSp>
        <p:nvGrpSpPr>
          <p:cNvPr id="243716" name="Group 4">
            <a:extLst>
              <a:ext uri="{FF2B5EF4-FFF2-40B4-BE49-F238E27FC236}">
                <a16:creationId xmlns:a16="http://schemas.microsoft.com/office/drawing/2014/main" id="{FD7FD84B-1798-07C9-B663-06C1E819E94B}"/>
              </a:ext>
            </a:extLst>
          </p:cNvPr>
          <p:cNvGrpSpPr>
            <a:grpSpLocks/>
          </p:cNvGrpSpPr>
          <p:nvPr/>
        </p:nvGrpSpPr>
        <p:grpSpPr bwMode="auto">
          <a:xfrm>
            <a:off x="2095061" y="1470026"/>
            <a:ext cx="6956865" cy="439738"/>
            <a:chOff x="816" y="1872"/>
            <a:chExt cx="4022" cy="233"/>
          </a:xfrm>
        </p:grpSpPr>
        <p:sp>
          <p:nvSpPr>
            <p:cNvPr id="243717" name="Rectangle 5">
              <a:extLst>
                <a:ext uri="{FF2B5EF4-FFF2-40B4-BE49-F238E27FC236}">
                  <a16:creationId xmlns:a16="http://schemas.microsoft.com/office/drawing/2014/main" id="{46A971F9-2C20-3527-5184-90336FE4EEBE}"/>
                </a:ext>
              </a:extLst>
            </p:cNvPr>
            <p:cNvSpPr>
              <a:spLocks noChangeArrowheads="1"/>
            </p:cNvSpPr>
            <p:nvPr/>
          </p:nvSpPr>
          <p:spPr bwMode="auto">
            <a:xfrm>
              <a:off x="816" y="1872"/>
              <a:ext cx="2928" cy="233"/>
            </a:xfrm>
            <a:prstGeom prst="rect">
              <a:avLst/>
            </a:prstGeom>
            <a:solidFill>
              <a:srgbClr val="51DC00"/>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800" b="1">
                  <a:latin typeface="Arial" panose="020B0604020202020204" pitchFamily="34" charset="0"/>
                </a:rPr>
                <a:t>0 0 0 0 0 0 0 0 0 0 … 0 0 0 0 0 0 0 0 0 0 0 1</a:t>
              </a:r>
            </a:p>
          </p:txBody>
        </p:sp>
        <p:sp>
          <p:nvSpPr>
            <p:cNvPr id="243718" name="Rectangle 6">
              <a:extLst>
                <a:ext uri="{FF2B5EF4-FFF2-40B4-BE49-F238E27FC236}">
                  <a16:creationId xmlns:a16="http://schemas.microsoft.com/office/drawing/2014/main" id="{A24BBF2A-F18E-224B-058E-BF7983600BD3}"/>
                </a:ext>
              </a:extLst>
            </p:cNvPr>
            <p:cNvSpPr>
              <a:spLocks noChangeArrowheads="1"/>
            </p:cNvSpPr>
            <p:nvPr/>
          </p:nvSpPr>
          <p:spPr bwMode="auto">
            <a:xfrm>
              <a:off x="3792" y="1872"/>
              <a:ext cx="1046" cy="233"/>
            </a:xfrm>
            <a:prstGeom prst="rect">
              <a:avLst/>
            </a:prstGeom>
            <a:solidFill>
              <a:schemeClr val="accent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800" b="1">
                  <a:latin typeface="Arial" panose="020B0604020202020204" pitchFamily="34" charset="0"/>
                </a:rPr>
                <a:t>0 0 0 0 0 0 0 0</a:t>
              </a:r>
            </a:p>
          </p:txBody>
        </p:sp>
      </p:gr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9" name="Rectangle 7">
            <a:extLst>
              <a:ext uri="{FF2B5EF4-FFF2-40B4-BE49-F238E27FC236}">
                <a16:creationId xmlns:a16="http://schemas.microsoft.com/office/drawing/2014/main" id="{1BCAC3FC-1B09-70BB-F233-765E8DBB5C9B}"/>
              </a:ext>
            </a:extLst>
          </p:cNvPr>
          <p:cNvSpPr>
            <a:spLocks noGrp="1" noChangeArrowheads="1"/>
          </p:cNvSpPr>
          <p:nvPr>
            <p:ph type="title"/>
          </p:nvPr>
        </p:nvSpPr>
        <p:spPr>
          <a:ln/>
        </p:spPr>
        <p:txBody>
          <a:bodyPr/>
          <a:lstStyle/>
          <a:p>
            <a:r>
              <a:rPr lang="en-US" altLang="en-US" dirty="0"/>
              <a:t>Index Order Vs Storage Order -- NOT Optimal</a:t>
            </a:r>
          </a:p>
        </p:txBody>
      </p:sp>
      <p:sp>
        <p:nvSpPr>
          <p:cNvPr id="233475" name="Rectangle 3">
            <a:extLst>
              <a:ext uri="{FF2B5EF4-FFF2-40B4-BE49-F238E27FC236}">
                <a16:creationId xmlns:a16="http://schemas.microsoft.com/office/drawing/2014/main" id="{EEAB7434-4B70-C2D8-919E-EA304792C08A}"/>
              </a:ext>
            </a:extLst>
          </p:cNvPr>
          <p:cNvSpPr>
            <a:spLocks noGrp="1" noChangeArrowheads="1"/>
          </p:cNvSpPr>
          <p:nvPr>
            <p:ph type="body" idx="4294967295"/>
          </p:nvPr>
        </p:nvSpPr>
        <p:spPr>
          <a:xfrm>
            <a:off x="3245069" y="1028700"/>
            <a:ext cx="4572000" cy="5628132"/>
          </a:xfrm>
          <a:noFill/>
          <a:ln/>
        </p:spPr>
        <p:txBody>
          <a:bodyPr vert="horz" wrap="square" lIns="92075" tIns="46038" rIns="92075" bIns="46038" numCol="1" anchor="t" anchorCtr="0" compatLnSpc="1">
            <a:prstTxWarp prst="textNoShape">
              <a:avLst/>
            </a:prstTxWarp>
          </a:bodyPr>
          <a:lstStyle/>
          <a:p>
            <a:pPr>
              <a:lnSpc>
                <a:spcPct val="75000"/>
              </a:lnSpc>
              <a:buFont typeface="Wingdings" pitchFamily="2" charset="2"/>
              <a:buNone/>
            </a:pPr>
            <a:r>
              <a:rPr lang="en-US" altLang="en-US" sz="2000" b="1" dirty="0">
                <a:solidFill>
                  <a:srgbClr val="6666FF"/>
                </a:solidFill>
              </a:rPr>
              <a:t>Index	                          </a:t>
            </a:r>
            <a:r>
              <a:rPr lang="en-US" altLang="en-US" sz="2000" b="1" dirty="0" err="1">
                <a:solidFill>
                  <a:srgbClr val="6666FF"/>
                </a:solidFill>
              </a:rPr>
              <a:t>Rowid</a:t>
            </a:r>
            <a:endParaRPr lang="en-US" altLang="en-US" sz="2000" b="1" dirty="0">
              <a:solidFill>
                <a:srgbClr val="6666FF"/>
              </a:solidFill>
            </a:endParaRPr>
          </a:p>
          <a:p>
            <a:pPr>
              <a:lnSpc>
                <a:spcPct val="75000"/>
              </a:lnSpc>
              <a:buFont typeface="Wingdings" pitchFamily="2" charset="2"/>
              <a:buNone/>
            </a:pPr>
            <a:r>
              <a:rPr lang="en-US" altLang="en-US" dirty="0"/>
              <a:t>BOLONIA	           3331</a:t>
            </a:r>
          </a:p>
          <a:p>
            <a:pPr>
              <a:lnSpc>
                <a:spcPct val="75000"/>
              </a:lnSpc>
              <a:buFont typeface="Wingdings" pitchFamily="2" charset="2"/>
              <a:buNone/>
            </a:pPr>
            <a:r>
              <a:rPr lang="en-US" altLang="en-US" dirty="0"/>
              <a:t>BOLTON		5554</a:t>
            </a:r>
          </a:p>
          <a:p>
            <a:pPr>
              <a:lnSpc>
                <a:spcPct val="75000"/>
              </a:lnSpc>
              <a:buFont typeface="Wingdings" pitchFamily="2" charset="2"/>
              <a:buNone/>
            </a:pPr>
            <a:r>
              <a:rPr lang="en-US" altLang="en-US" dirty="0"/>
              <a:t>BOLTON		9001</a:t>
            </a:r>
          </a:p>
          <a:p>
            <a:pPr>
              <a:lnSpc>
                <a:spcPct val="75000"/>
              </a:lnSpc>
              <a:buFont typeface="Wingdings" pitchFamily="2" charset="2"/>
              <a:buNone/>
            </a:pPr>
            <a:r>
              <a:rPr lang="en-US" altLang="en-US" dirty="0"/>
              <a:t>BOLTON		9022</a:t>
            </a:r>
          </a:p>
          <a:p>
            <a:pPr>
              <a:lnSpc>
                <a:spcPct val="75000"/>
              </a:lnSpc>
              <a:buFont typeface="Wingdings" pitchFamily="2" charset="2"/>
              <a:buNone/>
            </a:pPr>
            <a:r>
              <a:rPr lang="en-US" altLang="en-US" dirty="0"/>
              <a:t>BONN			8001</a:t>
            </a:r>
          </a:p>
          <a:p>
            <a:pPr>
              <a:lnSpc>
                <a:spcPct val="75000"/>
              </a:lnSpc>
              <a:buFont typeface="Wingdings" pitchFamily="2" charset="2"/>
              <a:buNone/>
            </a:pPr>
            <a:r>
              <a:rPr lang="en-US" altLang="en-US" dirty="0"/>
              <a:t>BOSTON		1111</a:t>
            </a:r>
          </a:p>
          <a:p>
            <a:pPr>
              <a:lnSpc>
                <a:spcPct val="75000"/>
              </a:lnSpc>
              <a:buFont typeface="Wingdings" pitchFamily="2" charset="2"/>
              <a:buNone/>
            </a:pPr>
            <a:r>
              <a:rPr lang="en-US" altLang="en-US" dirty="0"/>
              <a:t>BOSTON		1118</a:t>
            </a:r>
          </a:p>
          <a:p>
            <a:pPr>
              <a:lnSpc>
                <a:spcPct val="75000"/>
              </a:lnSpc>
              <a:buFont typeface="Wingdings" pitchFamily="2" charset="2"/>
              <a:buNone/>
            </a:pPr>
            <a:r>
              <a:rPr lang="en-US" altLang="en-US" dirty="0"/>
              <a:t>BOSTON		7001</a:t>
            </a:r>
          </a:p>
          <a:p>
            <a:pPr>
              <a:lnSpc>
                <a:spcPct val="75000"/>
              </a:lnSpc>
              <a:buFont typeface="Wingdings" pitchFamily="2" charset="2"/>
              <a:buNone/>
            </a:pPr>
            <a:r>
              <a:rPr lang="en-US" altLang="en-US" dirty="0"/>
              <a:t>BOSTON		9002</a:t>
            </a:r>
          </a:p>
          <a:p>
            <a:pPr>
              <a:lnSpc>
                <a:spcPct val="75000"/>
              </a:lnSpc>
              <a:buFont typeface="Wingdings" pitchFamily="2" charset="2"/>
              <a:buNone/>
            </a:pPr>
            <a:r>
              <a:rPr lang="en-US" altLang="en-US" dirty="0"/>
              <a:t>BOSTON		8124</a:t>
            </a:r>
          </a:p>
          <a:p>
            <a:pPr>
              <a:lnSpc>
                <a:spcPct val="75000"/>
              </a:lnSpc>
              <a:buFont typeface="Wingdings" pitchFamily="2" charset="2"/>
              <a:buNone/>
            </a:pPr>
            <a:r>
              <a:rPr lang="en-US" altLang="en-US" dirty="0"/>
              <a:t>BOSTON		1003</a:t>
            </a:r>
          </a:p>
          <a:p>
            <a:pPr>
              <a:lnSpc>
                <a:spcPct val="75000"/>
              </a:lnSpc>
              <a:buFont typeface="Wingdings" pitchFamily="2" charset="2"/>
              <a:buNone/>
            </a:pPr>
            <a:r>
              <a:rPr lang="en-US" altLang="en-US" dirty="0"/>
              <a:t>BOSTON		2005</a:t>
            </a:r>
          </a:p>
          <a:p>
            <a:pPr>
              <a:lnSpc>
                <a:spcPct val="75000"/>
              </a:lnSpc>
              <a:buFont typeface="Wingdings" pitchFamily="2" charset="2"/>
              <a:buNone/>
            </a:pPr>
            <a:r>
              <a:rPr lang="en-US" altLang="en-US" dirty="0"/>
              <a:t>BOSTON		3332</a:t>
            </a:r>
          </a:p>
          <a:p>
            <a:pPr>
              <a:lnSpc>
                <a:spcPct val="75000"/>
              </a:lnSpc>
              <a:buFont typeface="Wingdings" pitchFamily="2" charset="2"/>
              <a:buNone/>
            </a:pPr>
            <a:r>
              <a:rPr lang="en-US" altLang="en-US" dirty="0"/>
              <a:t>BOSTON		9999</a:t>
            </a:r>
          </a:p>
          <a:p>
            <a:pPr>
              <a:lnSpc>
                <a:spcPct val="75000"/>
              </a:lnSpc>
              <a:buFont typeface="Wingdings" pitchFamily="2" charset="2"/>
              <a:buNone/>
            </a:pPr>
            <a:r>
              <a:rPr lang="en-US" altLang="en-US" dirty="0"/>
              <a:t>CARDIFF	           1112</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9" name="Rectangle 7">
            <a:extLst>
              <a:ext uri="{FF2B5EF4-FFF2-40B4-BE49-F238E27FC236}">
                <a16:creationId xmlns:a16="http://schemas.microsoft.com/office/drawing/2014/main" id="{1BCAC3FC-1B09-70BB-F233-765E8DBB5C9B}"/>
              </a:ext>
            </a:extLst>
          </p:cNvPr>
          <p:cNvSpPr>
            <a:spLocks noGrp="1" noChangeArrowheads="1"/>
          </p:cNvSpPr>
          <p:nvPr>
            <p:ph type="title"/>
          </p:nvPr>
        </p:nvSpPr>
        <p:spPr>
          <a:ln/>
        </p:spPr>
        <p:txBody>
          <a:bodyPr/>
          <a:lstStyle/>
          <a:p>
            <a:r>
              <a:rPr lang="en-US" altLang="en-US" dirty="0"/>
              <a:t>Index Order Vs Storage Order -- Optimal</a:t>
            </a:r>
          </a:p>
        </p:txBody>
      </p:sp>
      <p:sp>
        <p:nvSpPr>
          <p:cNvPr id="233475" name="Rectangle 3">
            <a:extLst>
              <a:ext uri="{FF2B5EF4-FFF2-40B4-BE49-F238E27FC236}">
                <a16:creationId xmlns:a16="http://schemas.microsoft.com/office/drawing/2014/main" id="{EEAB7434-4B70-C2D8-919E-EA304792C08A}"/>
              </a:ext>
            </a:extLst>
          </p:cNvPr>
          <p:cNvSpPr>
            <a:spLocks noGrp="1" noChangeArrowheads="1"/>
          </p:cNvSpPr>
          <p:nvPr>
            <p:ph type="body" idx="4294967295"/>
          </p:nvPr>
        </p:nvSpPr>
        <p:spPr>
          <a:xfrm>
            <a:off x="3245069" y="1028700"/>
            <a:ext cx="4572000" cy="5628132"/>
          </a:xfrm>
          <a:noFill/>
          <a:ln/>
        </p:spPr>
        <p:txBody>
          <a:bodyPr vert="horz" wrap="square" lIns="92075" tIns="46038" rIns="92075" bIns="46038" numCol="1" anchor="t" anchorCtr="0" compatLnSpc="1">
            <a:prstTxWarp prst="textNoShape">
              <a:avLst/>
            </a:prstTxWarp>
          </a:bodyPr>
          <a:lstStyle/>
          <a:p>
            <a:pPr>
              <a:lnSpc>
                <a:spcPct val="75000"/>
              </a:lnSpc>
              <a:buFont typeface="Wingdings" pitchFamily="2" charset="2"/>
              <a:buNone/>
            </a:pPr>
            <a:r>
              <a:rPr lang="en-US" altLang="en-US" sz="2000" b="1" dirty="0">
                <a:solidFill>
                  <a:srgbClr val="6666FF"/>
                </a:solidFill>
              </a:rPr>
              <a:t>Index	                          </a:t>
            </a:r>
            <a:r>
              <a:rPr lang="en-US" altLang="en-US" sz="2000" b="1" dirty="0" err="1">
                <a:solidFill>
                  <a:srgbClr val="6666FF"/>
                </a:solidFill>
              </a:rPr>
              <a:t>Rowid</a:t>
            </a:r>
            <a:endParaRPr lang="en-US" altLang="en-US" sz="2000" b="1" dirty="0">
              <a:solidFill>
                <a:srgbClr val="6666FF"/>
              </a:solidFill>
            </a:endParaRPr>
          </a:p>
          <a:p>
            <a:pPr>
              <a:lnSpc>
                <a:spcPct val="75000"/>
              </a:lnSpc>
              <a:buFont typeface="Wingdings" pitchFamily="2" charset="2"/>
              <a:buNone/>
            </a:pPr>
            <a:r>
              <a:rPr lang="en-US" altLang="en-US" dirty="0"/>
              <a:t>BOLONIA	           3331</a:t>
            </a:r>
          </a:p>
          <a:p>
            <a:pPr>
              <a:lnSpc>
                <a:spcPct val="75000"/>
              </a:lnSpc>
              <a:buFont typeface="Wingdings" pitchFamily="2" charset="2"/>
              <a:buNone/>
            </a:pPr>
            <a:r>
              <a:rPr lang="en-US" altLang="en-US" dirty="0"/>
              <a:t>BOLTON		3332</a:t>
            </a:r>
          </a:p>
          <a:p>
            <a:pPr>
              <a:lnSpc>
                <a:spcPct val="75000"/>
              </a:lnSpc>
              <a:buFont typeface="Wingdings" pitchFamily="2" charset="2"/>
              <a:buNone/>
            </a:pPr>
            <a:r>
              <a:rPr lang="en-US" altLang="en-US" dirty="0"/>
              <a:t>BOLTON		3333</a:t>
            </a:r>
          </a:p>
          <a:p>
            <a:pPr>
              <a:lnSpc>
                <a:spcPct val="75000"/>
              </a:lnSpc>
              <a:buFont typeface="Wingdings" pitchFamily="2" charset="2"/>
              <a:buNone/>
            </a:pPr>
            <a:r>
              <a:rPr lang="en-US" altLang="en-US" dirty="0"/>
              <a:t>BOLTON		3334</a:t>
            </a:r>
          </a:p>
          <a:p>
            <a:pPr>
              <a:lnSpc>
                <a:spcPct val="75000"/>
              </a:lnSpc>
              <a:buFont typeface="Wingdings" pitchFamily="2" charset="2"/>
              <a:buNone/>
            </a:pPr>
            <a:r>
              <a:rPr lang="en-US" altLang="en-US" dirty="0"/>
              <a:t>BONN			3335</a:t>
            </a:r>
          </a:p>
          <a:p>
            <a:pPr>
              <a:lnSpc>
                <a:spcPct val="75000"/>
              </a:lnSpc>
              <a:buFont typeface="Wingdings" pitchFamily="2" charset="2"/>
              <a:buNone/>
            </a:pPr>
            <a:r>
              <a:rPr lang="en-US" altLang="en-US" dirty="0"/>
              <a:t>BOSTON		3336</a:t>
            </a:r>
          </a:p>
          <a:p>
            <a:pPr>
              <a:lnSpc>
                <a:spcPct val="75000"/>
              </a:lnSpc>
              <a:buFont typeface="Wingdings" pitchFamily="2" charset="2"/>
              <a:buNone/>
            </a:pPr>
            <a:r>
              <a:rPr lang="en-US" altLang="en-US" dirty="0"/>
              <a:t>BOSTON		3337</a:t>
            </a:r>
          </a:p>
          <a:p>
            <a:pPr>
              <a:lnSpc>
                <a:spcPct val="75000"/>
              </a:lnSpc>
              <a:buFont typeface="Wingdings" pitchFamily="2" charset="2"/>
              <a:buNone/>
            </a:pPr>
            <a:r>
              <a:rPr lang="en-US" altLang="en-US" dirty="0"/>
              <a:t>BOSTON		3338</a:t>
            </a:r>
          </a:p>
          <a:p>
            <a:pPr>
              <a:lnSpc>
                <a:spcPct val="75000"/>
              </a:lnSpc>
              <a:buFont typeface="Wingdings" pitchFamily="2" charset="2"/>
              <a:buNone/>
            </a:pPr>
            <a:r>
              <a:rPr lang="en-US" altLang="en-US" dirty="0"/>
              <a:t>BOSTON		3339</a:t>
            </a:r>
          </a:p>
          <a:p>
            <a:pPr>
              <a:lnSpc>
                <a:spcPct val="75000"/>
              </a:lnSpc>
              <a:buFont typeface="Wingdings" pitchFamily="2" charset="2"/>
              <a:buNone/>
            </a:pPr>
            <a:r>
              <a:rPr lang="en-US" altLang="en-US" dirty="0"/>
              <a:t>BOSTON		3340</a:t>
            </a:r>
          </a:p>
          <a:p>
            <a:pPr>
              <a:lnSpc>
                <a:spcPct val="75000"/>
              </a:lnSpc>
              <a:buFont typeface="Wingdings" pitchFamily="2" charset="2"/>
              <a:buNone/>
            </a:pPr>
            <a:r>
              <a:rPr lang="en-US" altLang="en-US" dirty="0"/>
              <a:t>BOSTON		3341</a:t>
            </a:r>
          </a:p>
          <a:p>
            <a:pPr>
              <a:lnSpc>
                <a:spcPct val="75000"/>
              </a:lnSpc>
              <a:buFont typeface="Wingdings" pitchFamily="2" charset="2"/>
              <a:buNone/>
            </a:pPr>
            <a:r>
              <a:rPr lang="en-US" altLang="en-US" dirty="0"/>
              <a:t>BOSTON		3342</a:t>
            </a:r>
          </a:p>
          <a:p>
            <a:pPr>
              <a:lnSpc>
                <a:spcPct val="75000"/>
              </a:lnSpc>
              <a:buFont typeface="Wingdings" pitchFamily="2" charset="2"/>
              <a:buNone/>
            </a:pPr>
            <a:r>
              <a:rPr lang="en-US" altLang="en-US" dirty="0"/>
              <a:t>BOSTON		3343</a:t>
            </a:r>
          </a:p>
          <a:p>
            <a:pPr>
              <a:lnSpc>
                <a:spcPct val="75000"/>
              </a:lnSpc>
              <a:buFont typeface="Wingdings" pitchFamily="2" charset="2"/>
              <a:buNone/>
            </a:pPr>
            <a:r>
              <a:rPr lang="en-US" altLang="en-US" dirty="0"/>
              <a:t>BOSTON		3344</a:t>
            </a:r>
          </a:p>
          <a:p>
            <a:pPr>
              <a:lnSpc>
                <a:spcPct val="75000"/>
              </a:lnSpc>
              <a:buFont typeface="Wingdings" pitchFamily="2" charset="2"/>
              <a:buNone/>
            </a:pPr>
            <a:r>
              <a:rPr lang="en-US" altLang="en-US" dirty="0"/>
              <a:t>CARDIFF	           3345</a:t>
            </a:r>
          </a:p>
        </p:txBody>
      </p:sp>
    </p:spTree>
    <p:extLst>
      <p:ext uri="{BB962C8B-B14F-4D97-AF65-F5344CB8AC3E}">
        <p14:creationId xmlns:p14="http://schemas.microsoft.com/office/powerpoint/2010/main" val="121019130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9" name="Rectangle 7">
            <a:extLst>
              <a:ext uri="{FF2B5EF4-FFF2-40B4-BE49-F238E27FC236}">
                <a16:creationId xmlns:a16="http://schemas.microsoft.com/office/drawing/2014/main" id="{1BCAC3FC-1B09-70BB-F233-765E8DBB5C9B}"/>
              </a:ext>
            </a:extLst>
          </p:cNvPr>
          <p:cNvSpPr>
            <a:spLocks noGrp="1" noChangeArrowheads="1"/>
          </p:cNvSpPr>
          <p:nvPr>
            <p:ph type="title"/>
          </p:nvPr>
        </p:nvSpPr>
        <p:spPr>
          <a:ln/>
        </p:spPr>
        <p:txBody>
          <a:bodyPr/>
          <a:lstStyle/>
          <a:p>
            <a:r>
              <a:rPr lang="en-US" altLang="en-US" dirty="0"/>
              <a:t>Index Order Vs Storage Order -- Optimal</a:t>
            </a:r>
          </a:p>
        </p:txBody>
      </p:sp>
      <p:sp>
        <p:nvSpPr>
          <p:cNvPr id="233475" name="Rectangle 3">
            <a:extLst>
              <a:ext uri="{FF2B5EF4-FFF2-40B4-BE49-F238E27FC236}">
                <a16:creationId xmlns:a16="http://schemas.microsoft.com/office/drawing/2014/main" id="{EEAB7434-4B70-C2D8-919E-EA304792C08A}"/>
              </a:ext>
            </a:extLst>
          </p:cNvPr>
          <p:cNvSpPr>
            <a:spLocks noGrp="1" noChangeArrowheads="1"/>
          </p:cNvSpPr>
          <p:nvPr>
            <p:ph type="body" idx="4294967295"/>
          </p:nvPr>
        </p:nvSpPr>
        <p:spPr>
          <a:xfrm>
            <a:off x="3245069" y="1028700"/>
            <a:ext cx="4572000" cy="5628132"/>
          </a:xfrm>
          <a:noFill/>
          <a:ln/>
        </p:spPr>
        <p:txBody>
          <a:bodyPr vert="horz" wrap="square" lIns="92075" tIns="46038" rIns="92075" bIns="46038" numCol="1" anchor="t" anchorCtr="0" compatLnSpc="1">
            <a:prstTxWarp prst="textNoShape">
              <a:avLst/>
            </a:prstTxWarp>
          </a:bodyPr>
          <a:lstStyle/>
          <a:p>
            <a:pPr>
              <a:lnSpc>
                <a:spcPct val="75000"/>
              </a:lnSpc>
              <a:buFont typeface="Wingdings" pitchFamily="2" charset="2"/>
              <a:buNone/>
            </a:pPr>
            <a:r>
              <a:rPr lang="en-US" altLang="en-US" sz="2000" b="1" dirty="0">
                <a:solidFill>
                  <a:srgbClr val="6666FF"/>
                </a:solidFill>
              </a:rPr>
              <a:t>Index	                          </a:t>
            </a:r>
            <a:r>
              <a:rPr lang="en-US" altLang="en-US" sz="2000" b="1" dirty="0" err="1">
                <a:solidFill>
                  <a:srgbClr val="6666FF"/>
                </a:solidFill>
              </a:rPr>
              <a:t>Rowid</a:t>
            </a:r>
            <a:endParaRPr lang="en-US" altLang="en-US" sz="2000" b="1" dirty="0">
              <a:solidFill>
                <a:srgbClr val="6666FF"/>
              </a:solidFill>
            </a:endParaRPr>
          </a:p>
          <a:p>
            <a:pPr>
              <a:lnSpc>
                <a:spcPct val="75000"/>
              </a:lnSpc>
              <a:buFont typeface="Wingdings" pitchFamily="2" charset="2"/>
              <a:buNone/>
            </a:pPr>
            <a:r>
              <a:rPr lang="en-US" altLang="en-US" dirty="0"/>
              <a:t>BOLONIA	           3331</a:t>
            </a:r>
          </a:p>
          <a:p>
            <a:pPr>
              <a:lnSpc>
                <a:spcPct val="75000"/>
              </a:lnSpc>
              <a:buFont typeface="Wingdings" pitchFamily="2" charset="2"/>
              <a:buNone/>
            </a:pPr>
            <a:r>
              <a:rPr lang="en-US" altLang="en-US" dirty="0"/>
              <a:t>BOLTON		3332</a:t>
            </a:r>
          </a:p>
          <a:p>
            <a:pPr>
              <a:lnSpc>
                <a:spcPct val="75000"/>
              </a:lnSpc>
              <a:buFont typeface="Wingdings" pitchFamily="2" charset="2"/>
              <a:buNone/>
            </a:pPr>
            <a:r>
              <a:rPr lang="en-US" altLang="en-US" dirty="0"/>
              <a:t>BOLTON		3333</a:t>
            </a:r>
          </a:p>
          <a:p>
            <a:pPr>
              <a:lnSpc>
                <a:spcPct val="75000"/>
              </a:lnSpc>
              <a:buFont typeface="Wingdings" pitchFamily="2" charset="2"/>
              <a:buNone/>
            </a:pPr>
            <a:r>
              <a:rPr lang="en-US" altLang="en-US" dirty="0"/>
              <a:t>BOLTON		3334</a:t>
            </a:r>
          </a:p>
          <a:p>
            <a:pPr>
              <a:lnSpc>
                <a:spcPct val="75000"/>
              </a:lnSpc>
              <a:buFont typeface="Wingdings" pitchFamily="2" charset="2"/>
              <a:buNone/>
            </a:pPr>
            <a:r>
              <a:rPr lang="en-US" altLang="en-US" dirty="0"/>
              <a:t>BONN			3335</a:t>
            </a:r>
          </a:p>
          <a:p>
            <a:pPr>
              <a:lnSpc>
                <a:spcPct val="75000"/>
              </a:lnSpc>
              <a:buFont typeface="Wingdings" pitchFamily="2" charset="2"/>
              <a:buNone/>
            </a:pPr>
            <a:r>
              <a:rPr lang="en-US" altLang="en-US" dirty="0"/>
              <a:t>BOSTON		3336</a:t>
            </a:r>
          </a:p>
          <a:p>
            <a:pPr>
              <a:lnSpc>
                <a:spcPct val="75000"/>
              </a:lnSpc>
              <a:buFont typeface="Wingdings" pitchFamily="2" charset="2"/>
              <a:buNone/>
            </a:pPr>
            <a:r>
              <a:rPr lang="en-US" altLang="en-US" dirty="0"/>
              <a:t>BOSTON		3337</a:t>
            </a:r>
          </a:p>
          <a:p>
            <a:pPr>
              <a:lnSpc>
                <a:spcPct val="75000"/>
              </a:lnSpc>
              <a:buFont typeface="Wingdings" pitchFamily="2" charset="2"/>
              <a:buNone/>
            </a:pPr>
            <a:r>
              <a:rPr lang="en-US" altLang="en-US" dirty="0"/>
              <a:t>BOSTON		3338</a:t>
            </a:r>
          </a:p>
          <a:p>
            <a:pPr>
              <a:lnSpc>
                <a:spcPct val="75000"/>
              </a:lnSpc>
              <a:buFont typeface="Wingdings" pitchFamily="2" charset="2"/>
              <a:buNone/>
            </a:pPr>
            <a:r>
              <a:rPr lang="en-US" altLang="en-US" dirty="0"/>
              <a:t>BOSTON		3339</a:t>
            </a:r>
          </a:p>
          <a:p>
            <a:pPr>
              <a:lnSpc>
                <a:spcPct val="75000"/>
              </a:lnSpc>
              <a:buFont typeface="Wingdings" pitchFamily="2" charset="2"/>
              <a:buNone/>
            </a:pPr>
            <a:r>
              <a:rPr lang="en-US" altLang="en-US" dirty="0"/>
              <a:t>BOSTON		3340</a:t>
            </a:r>
          </a:p>
          <a:p>
            <a:pPr>
              <a:lnSpc>
                <a:spcPct val="75000"/>
              </a:lnSpc>
              <a:buFont typeface="Wingdings" pitchFamily="2" charset="2"/>
              <a:buNone/>
            </a:pPr>
            <a:r>
              <a:rPr lang="en-US" altLang="en-US" dirty="0"/>
              <a:t>BOSTON		3341</a:t>
            </a:r>
          </a:p>
          <a:p>
            <a:pPr>
              <a:lnSpc>
                <a:spcPct val="75000"/>
              </a:lnSpc>
              <a:buFont typeface="Wingdings" pitchFamily="2" charset="2"/>
              <a:buNone/>
            </a:pPr>
            <a:r>
              <a:rPr lang="en-US" altLang="en-US" dirty="0"/>
              <a:t>BOSTON		3342</a:t>
            </a:r>
          </a:p>
          <a:p>
            <a:pPr>
              <a:lnSpc>
                <a:spcPct val="75000"/>
              </a:lnSpc>
              <a:buFont typeface="Wingdings" pitchFamily="2" charset="2"/>
              <a:buNone/>
            </a:pPr>
            <a:r>
              <a:rPr lang="en-US" altLang="en-US" dirty="0"/>
              <a:t>BOSTON		3343</a:t>
            </a:r>
          </a:p>
          <a:p>
            <a:pPr>
              <a:lnSpc>
                <a:spcPct val="75000"/>
              </a:lnSpc>
              <a:buFont typeface="Wingdings" pitchFamily="2" charset="2"/>
              <a:buNone/>
            </a:pPr>
            <a:r>
              <a:rPr lang="en-US" altLang="en-US" dirty="0"/>
              <a:t>BOSTON		3344</a:t>
            </a:r>
          </a:p>
          <a:p>
            <a:pPr>
              <a:lnSpc>
                <a:spcPct val="75000"/>
              </a:lnSpc>
              <a:buFont typeface="Wingdings" pitchFamily="2" charset="2"/>
              <a:buNone/>
            </a:pPr>
            <a:r>
              <a:rPr lang="en-US" altLang="en-US" dirty="0"/>
              <a:t>CARDIFF	           3345</a:t>
            </a:r>
          </a:p>
        </p:txBody>
      </p:sp>
      <p:sp>
        <p:nvSpPr>
          <p:cNvPr id="2" name="TextBox 1">
            <a:extLst>
              <a:ext uri="{FF2B5EF4-FFF2-40B4-BE49-F238E27FC236}">
                <a16:creationId xmlns:a16="http://schemas.microsoft.com/office/drawing/2014/main" id="{02A0FB8E-2231-3547-8646-1DA33BFB0FB7}"/>
              </a:ext>
            </a:extLst>
          </p:cNvPr>
          <p:cNvSpPr txBox="1"/>
          <p:nvPr/>
        </p:nvSpPr>
        <p:spPr>
          <a:xfrm>
            <a:off x="7817069" y="1429407"/>
            <a:ext cx="3229303" cy="3046988"/>
          </a:xfrm>
          <a:prstGeom prst="rect">
            <a:avLst/>
          </a:prstGeom>
          <a:noFill/>
        </p:spPr>
        <p:txBody>
          <a:bodyPr wrap="square" rtlCol="0">
            <a:spAutoFit/>
          </a:bodyPr>
          <a:lstStyle/>
          <a:p>
            <a:pPr algn="l"/>
            <a:r>
              <a:rPr lang="en-US" i="0" dirty="0">
                <a:solidFill>
                  <a:srgbClr val="000000"/>
                </a:solidFill>
              </a:rPr>
              <a:t>These 15 records can all fit into the same block.</a:t>
            </a:r>
          </a:p>
          <a:p>
            <a:pPr algn="l"/>
            <a:endParaRPr lang="en-US" dirty="0">
              <a:solidFill>
                <a:srgbClr val="000000"/>
              </a:solidFill>
            </a:endParaRPr>
          </a:p>
          <a:p>
            <a:pPr algn="l"/>
            <a:r>
              <a:rPr lang="en-US" i="0" dirty="0">
                <a:solidFill>
                  <a:srgbClr val="000000"/>
                </a:solidFill>
              </a:rPr>
              <a:t>15 * 132 = 1980 bytes</a:t>
            </a:r>
          </a:p>
          <a:p>
            <a:pPr algn="l"/>
            <a:endParaRPr lang="en-US" dirty="0">
              <a:solidFill>
                <a:srgbClr val="000000"/>
              </a:solidFill>
            </a:endParaRPr>
          </a:p>
          <a:p>
            <a:pPr algn="l"/>
            <a:r>
              <a:rPr lang="en-US" i="0" dirty="0">
                <a:solidFill>
                  <a:srgbClr val="000000"/>
                </a:solidFill>
              </a:rPr>
              <a:t>Room for many more in a 4 KB block.</a:t>
            </a:r>
          </a:p>
        </p:txBody>
      </p:sp>
    </p:spTree>
    <p:extLst>
      <p:ext uri="{BB962C8B-B14F-4D97-AF65-F5344CB8AC3E}">
        <p14:creationId xmlns:p14="http://schemas.microsoft.com/office/powerpoint/2010/main" val="374178409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2C953-F375-C568-0C8E-05A674CAAF9B}"/>
              </a:ext>
            </a:extLst>
          </p:cNvPr>
          <p:cNvSpPr>
            <a:spLocks noGrp="1"/>
          </p:cNvSpPr>
          <p:nvPr>
            <p:ph type="title"/>
          </p:nvPr>
        </p:nvSpPr>
        <p:spPr/>
        <p:txBody>
          <a:bodyPr/>
          <a:lstStyle/>
          <a:p>
            <a:r>
              <a:rPr lang="en-US" dirty="0" err="1"/>
              <a:t>Proutil</a:t>
            </a:r>
            <a:r>
              <a:rPr lang="en-US" dirty="0"/>
              <a:t> </a:t>
            </a:r>
            <a:r>
              <a:rPr lang="en-US" dirty="0" err="1"/>
              <a:t>db</a:t>
            </a:r>
            <a:r>
              <a:rPr lang="en-US" dirty="0"/>
              <a:t> –C </a:t>
            </a:r>
            <a:r>
              <a:rPr lang="en-US" dirty="0" err="1"/>
              <a:t>tablereorg</a:t>
            </a:r>
            <a:r>
              <a:rPr lang="en-US" dirty="0"/>
              <a:t> arguments</a:t>
            </a:r>
          </a:p>
        </p:txBody>
      </p:sp>
      <p:sp>
        <p:nvSpPr>
          <p:cNvPr id="4" name="TextBox 3">
            <a:extLst>
              <a:ext uri="{FF2B5EF4-FFF2-40B4-BE49-F238E27FC236}">
                <a16:creationId xmlns:a16="http://schemas.microsoft.com/office/drawing/2014/main" id="{19493332-A926-B644-590A-5A2696913144}"/>
              </a:ext>
            </a:extLst>
          </p:cNvPr>
          <p:cNvSpPr txBox="1"/>
          <p:nvPr/>
        </p:nvSpPr>
        <p:spPr>
          <a:xfrm>
            <a:off x="402167" y="1125279"/>
            <a:ext cx="9891760" cy="4893647"/>
          </a:xfrm>
          <a:prstGeom prst="rect">
            <a:avLst/>
          </a:prstGeom>
          <a:noFill/>
        </p:spPr>
        <p:txBody>
          <a:bodyPr wrap="square" rtlCol="0">
            <a:spAutoFit/>
          </a:bodyPr>
          <a:lstStyle/>
          <a:p>
            <a:r>
              <a:rPr lang="en-US" sz="2600" dirty="0" err="1"/>
              <a:t>proutil</a:t>
            </a:r>
            <a:r>
              <a:rPr lang="en-US" sz="2600" dirty="0"/>
              <a:t> </a:t>
            </a:r>
            <a:r>
              <a:rPr lang="en-US" sz="2600" i="1" dirty="0" err="1"/>
              <a:t>db</a:t>
            </a:r>
            <a:r>
              <a:rPr lang="en-US" sz="2600" i="1" dirty="0"/>
              <a:t>-name</a:t>
            </a:r>
            <a:r>
              <a:rPr lang="en-US" sz="2600" dirty="0"/>
              <a:t> -C </a:t>
            </a:r>
            <a:r>
              <a:rPr lang="en-US" sz="2600" dirty="0" err="1"/>
              <a:t>tablereorg</a:t>
            </a:r>
            <a:r>
              <a:rPr lang="en-US" sz="2600" dirty="0"/>
              <a:t> </a:t>
            </a:r>
            <a:r>
              <a:rPr lang="en-US" sz="2600" b="1" dirty="0"/>
              <a:t>[</a:t>
            </a:r>
            <a:r>
              <a:rPr lang="en-US" sz="2600" i="1" dirty="0"/>
              <a:t>owner-name.</a:t>
            </a:r>
            <a:r>
              <a:rPr lang="en-US" sz="2600" b="1" dirty="0"/>
              <a:t>]</a:t>
            </a:r>
            <a:r>
              <a:rPr lang="en-US" sz="2600" dirty="0"/>
              <a:t> </a:t>
            </a:r>
            <a:r>
              <a:rPr lang="en-US" sz="2600" i="1" dirty="0"/>
              <a:t>table-name </a:t>
            </a:r>
            <a:br>
              <a:rPr lang="en-US" sz="2600" i="1" dirty="0"/>
            </a:br>
            <a:r>
              <a:rPr lang="en-US" sz="2600" i="1" dirty="0"/>
              <a:t>    </a:t>
            </a:r>
            <a:r>
              <a:rPr lang="en-US" sz="2600" b="1" dirty="0"/>
              <a:t>[</a:t>
            </a:r>
            <a:r>
              <a:rPr lang="en-US" sz="2600" dirty="0"/>
              <a:t> info </a:t>
            </a:r>
            <a:r>
              <a:rPr lang="en-US" sz="2600" b="1" dirty="0"/>
              <a:t>]</a:t>
            </a:r>
            <a:r>
              <a:rPr lang="en-US" sz="2600" dirty="0"/>
              <a:t> </a:t>
            </a:r>
            <a:r>
              <a:rPr lang="en-US" sz="2600" b="1" dirty="0"/>
              <a:t>|</a:t>
            </a:r>
            <a:br>
              <a:rPr lang="en-US" sz="2600" b="1" dirty="0"/>
            </a:br>
            <a:r>
              <a:rPr lang="en-US" sz="2600" dirty="0"/>
              <a:t>    </a:t>
            </a:r>
            <a:r>
              <a:rPr lang="en-US" sz="2600" b="1" dirty="0"/>
              <a:t>[</a:t>
            </a:r>
            <a:r>
              <a:rPr lang="en-US" sz="2600" dirty="0"/>
              <a:t> </a:t>
            </a:r>
            <a:r>
              <a:rPr lang="en-US" sz="2600" b="1" dirty="0"/>
              <a:t>[</a:t>
            </a:r>
            <a:r>
              <a:rPr lang="en-US" sz="2600" dirty="0"/>
              <a:t> resume </a:t>
            </a:r>
            <a:r>
              <a:rPr lang="en-US" sz="2600" b="1" dirty="0"/>
              <a:t>|</a:t>
            </a:r>
            <a:r>
              <a:rPr lang="en-US" sz="2600" dirty="0"/>
              <a:t> resume-</a:t>
            </a:r>
            <a:r>
              <a:rPr lang="en-US" sz="2600" dirty="0" err="1"/>
              <a:t>numrecs</a:t>
            </a:r>
            <a:r>
              <a:rPr lang="en-US" sz="2600" dirty="0"/>
              <a:t> </a:t>
            </a:r>
            <a:r>
              <a:rPr lang="en-US" sz="2600" i="1" dirty="0"/>
              <a:t>n</a:t>
            </a:r>
            <a:r>
              <a:rPr lang="en-US" sz="2600" dirty="0"/>
              <a:t> </a:t>
            </a:r>
            <a:r>
              <a:rPr lang="en-US" sz="2600" b="1" dirty="0"/>
              <a:t>|</a:t>
            </a:r>
            <a:r>
              <a:rPr lang="en-US" sz="2600" dirty="0"/>
              <a:t> resume </a:t>
            </a:r>
            <a:r>
              <a:rPr lang="en-US" sz="2600" dirty="0" err="1"/>
              <a:t>rowid</a:t>
            </a:r>
            <a:r>
              <a:rPr lang="en-US" sz="2600" dirty="0"/>
              <a:t> </a:t>
            </a:r>
            <a:r>
              <a:rPr lang="en-US" sz="2600" i="1" dirty="0"/>
              <a:t>n</a:t>
            </a:r>
            <a:r>
              <a:rPr lang="en-US" sz="2600" b="1" dirty="0"/>
              <a:t>]</a:t>
            </a:r>
            <a:br>
              <a:rPr lang="en-US" sz="2600" b="1" dirty="0"/>
            </a:br>
            <a:r>
              <a:rPr lang="en-US" sz="2600" dirty="0"/>
              <a:t>    </a:t>
            </a:r>
            <a:r>
              <a:rPr lang="en-US" sz="2600" b="1" dirty="0"/>
              <a:t>[</a:t>
            </a:r>
            <a:r>
              <a:rPr lang="en-US" sz="2600" dirty="0"/>
              <a:t> </a:t>
            </a:r>
            <a:r>
              <a:rPr lang="en-US" sz="2600" dirty="0" err="1"/>
              <a:t>nosmartscan</a:t>
            </a:r>
            <a:r>
              <a:rPr lang="en-US" sz="2600" dirty="0"/>
              <a:t> </a:t>
            </a:r>
            <a:r>
              <a:rPr lang="en-US" sz="2600" b="1" dirty="0"/>
              <a:t>]</a:t>
            </a:r>
            <a:br>
              <a:rPr lang="en-US" sz="2600" b="1" dirty="0"/>
            </a:br>
            <a:r>
              <a:rPr lang="en-US" sz="2600" b="1" dirty="0"/>
              <a:t>   </a:t>
            </a:r>
            <a:r>
              <a:rPr lang="en-US" sz="2600" dirty="0"/>
              <a:t> </a:t>
            </a:r>
            <a:r>
              <a:rPr lang="en-US" sz="2600" b="1" dirty="0"/>
              <a:t>[</a:t>
            </a:r>
            <a:r>
              <a:rPr lang="en-US" sz="2600" dirty="0"/>
              <a:t> restrict </a:t>
            </a:r>
            <a:r>
              <a:rPr lang="en-US" sz="2600" b="1" dirty="0"/>
              <a:t>[</a:t>
            </a:r>
            <a:r>
              <a:rPr lang="en-US" sz="2600" dirty="0"/>
              <a:t> EQ </a:t>
            </a:r>
            <a:r>
              <a:rPr lang="en-US" sz="2600" i="1" dirty="0"/>
              <a:t>value</a:t>
            </a:r>
            <a:r>
              <a:rPr lang="en-US" sz="2600" dirty="0"/>
              <a:t> </a:t>
            </a:r>
            <a:r>
              <a:rPr lang="en-US" sz="2600" b="1" dirty="0"/>
              <a:t>]</a:t>
            </a:r>
            <a:r>
              <a:rPr lang="en-US" sz="2600" dirty="0"/>
              <a:t> </a:t>
            </a:r>
            <a:r>
              <a:rPr lang="en-US" sz="2600" b="1" dirty="0"/>
              <a:t>|</a:t>
            </a:r>
            <a:br>
              <a:rPr lang="en-US" sz="2600" b="1" dirty="0"/>
            </a:br>
            <a:r>
              <a:rPr lang="en-US" sz="2600" b="1" dirty="0"/>
              <a:t>              </a:t>
            </a:r>
            <a:r>
              <a:rPr lang="en-US" sz="2600" dirty="0"/>
              <a:t> </a:t>
            </a:r>
            <a:r>
              <a:rPr lang="en-US" sz="2600" b="1" dirty="0"/>
              <a:t>[</a:t>
            </a:r>
            <a:r>
              <a:rPr lang="en-US" sz="2600" dirty="0"/>
              <a:t> LT </a:t>
            </a:r>
            <a:r>
              <a:rPr lang="en-US" sz="2600" b="1" dirty="0"/>
              <a:t>|</a:t>
            </a:r>
            <a:r>
              <a:rPr lang="en-US" sz="2600" dirty="0"/>
              <a:t> LE </a:t>
            </a:r>
            <a:r>
              <a:rPr lang="en-US" sz="2600" i="1" dirty="0"/>
              <a:t>high-value</a:t>
            </a:r>
            <a:r>
              <a:rPr lang="en-US" sz="2600" dirty="0"/>
              <a:t> </a:t>
            </a:r>
            <a:r>
              <a:rPr lang="en-US" sz="2600" b="1" dirty="0"/>
              <a:t>]</a:t>
            </a:r>
            <a:r>
              <a:rPr lang="en-US" sz="2600" dirty="0"/>
              <a:t> </a:t>
            </a:r>
            <a:r>
              <a:rPr lang="en-US" sz="2600" b="1" dirty="0"/>
              <a:t>|</a:t>
            </a:r>
            <a:r>
              <a:rPr lang="en-US" sz="2600" dirty="0"/>
              <a:t> </a:t>
            </a:r>
            <a:br>
              <a:rPr lang="en-US" sz="2600" dirty="0"/>
            </a:br>
            <a:r>
              <a:rPr lang="en-US" sz="2600" dirty="0"/>
              <a:t>               </a:t>
            </a:r>
            <a:r>
              <a:rPr lang="en-US" sz="2600" b="1" dirty="0"/>
              <a:t>[</a:t>
            </a:r>
            <a:r>
              <a:rPr lang="en-US" sz="2600" dirty="0"/>
              <a:t> GT </a:t>
            </a:r>
            <a:r>
              <a:rPr lang="en-US" sz="2600" b="1" dirty="0"/>
              <a:t>|</a:t>
            </a:r>
            <a:r>
              <a:rPr lang="en-US" sz="2600" dirty="0"/>
              <a:t> GE </a:t>
            </a:r>
            <a:r>
              <a:rPr lang="en-US" sz="2600" i="1" dirty="0"/>
              <a:t>low-value</a:t>
            </a:r>
            <a:r>
              <a:rPr lang="en-US" sz="2600" dirty="0"/>
              <a:t> </a:t>
            </a:r>
            <a:r>
              <a:rPr lang="en-US" sz="2600" b="1" dirty="0"/>
              <a:t>[</a:t>
            </a:r>
            <a:r>
              <a:rPr lang="en-US" sz="2600" dirty="0"/>
              <a:t> AND LT </a:t>
            </a:r>
            <a:r>
              <a:rPr lang="en-US" sz="2600" b="1" dirty="0"/>
              <a:t>|</a:t>
            </a:r>
            <a:r>
              <a:rPr lang="en-US" sz="2600" dirty="0"/>
              <a:t> LE </a:t>
            </a:r>
            <a:r>
              <a:rPr lang="en-US" sz="2600" i="1" dirty="0"/>
              <a:t>high-value</a:t>
            </a:r>
            <a:r>
              <a:rPr lang="en-US" sz="2600" dirty="0"/>
              <a:t> </a:t>
            </a:r>
            <a:r>
              <a:rPr lang="en-US" sz="2600" b="1" dirty="0"/>
              <a:t>]</a:t>
            </a:r>
            <a:r>
              <a:rPr lang="en-US" sz="2600" dirty="0"/>
              <a:t> </a:t>
            </a:r>
            <a:r>
              <a:rPr lang="en-US" sz="2600" b="1" dirty="0"/>
              <a:t>]</a:t>
            </a:r>
            <a:r>
              <a:rPr lang="en-US" sz="2600" dirty="0"/>
              <a:t> </a:t>
            </a:r>
            <a:r>
              <a:rPr lang="en-US" sz="2600" b="1" dirty="0"/>
              <a:t>]</a:t>
            </a:r>
            <a:r>
              <a:rPr lang="en-US" sz="2600" dirty="0"/>
              <a:t> </a:t>
            </a:r>
            <a:br>
              <a:rPr lang="en-US" sz="2600" dirty="0"/>
            </a:br>
            <a:r>
              <a:rPr lang="en-US" sz="2600" dirty="0"/>
              <a:t>    </a:t>
            </a:r>
            <a:r>
              <a:rPr lang="en-US" sz="2600" b="1" dirty="0"/>
              <a:t>[</a:t>
            </a:r>
            <a:r>
              <a:rPr lang="en-US" sz="2600" dirty="0"/>
              <a:t> </a:t>
            </a:r>
            <a:r>
              <a:rPr lang="en-US" sz="2600" dirty="0" err="1"/>
              <a:t>useindex</a:t>
            </a:r>
            <a:r>
              <a:rPr lang="en-US" sz="2600" dirty="0"/>
              <a:t> </a:t>
            </a:r>
            <a:r>
              <a:rPr lang="en-US" sz="2600" i="1" dirty="0"/>
              <a:t>index-name</a:t>
            </a:r>
            <a:r>
              <a:rPr lang="en-US" sz="2600" dirty="0"/>
              <a:t> </a:t>
            </a:r>
            <a:r>
              <a:rPr lang="en-US" sz="2600" b="1" dirty="0"/>
              <a:t>]</a:t>
            </a:r>
            <a:r>
              <a:rPr lang="en-US" sz="2600" dirty="0"/>
              <a:t> </a:t>
            </a:r>
            <a:r>
              <a:rPr lang="en-US" sz="2600" b="1" dirty="0"/>
              <a:t>[</a:t>
            </a:r>
            <a:r>
              <a:rPr lang="en-US" sz="2600" dirty="0"/>
              <a:t> recs </a:t>
            </a:r>
            <a:r>
              <a:rPr lang="en-US" sz="2600" i="1" dirty="0"/>
              <a:t>n</a:t>
            </a:r>
            <a:r>
              <a:rPr lang="en-US" sz="2600" dirty="0"/>
              <a:t> </a:t>
            </a:r>
            <a:r>
              <a:rPr lang="en-US" sz="2600" b="1" dirty="0"/>
              <a:t>]</a:t>
            </a:r>
            <a:r>
              <a:rPr lang="en-US" sz="2600" dirty="0"/>
              <a:t> </a:t>
            </a:r>
            <a:br>
              <a:rPr lang="en-US" sz="2600" dirty="0"/>
            </a:br>
            <a:r>
              <a:rPr lang="en-US" sz="2600" dirty="0"/>
              <a:t>    </a:t>
            </a:r>
            <a:r>
              <a:rPr lang="en-US" sz="2600" b="1" dirty="0"/>
              <a:t>[</a:t>
            </a:r>
            <a:r>
              <a:rPr lang="en-US" sz="2600" dirty="0"/>
              <a:t> </a:t>
            </a:r>
            <a:r>
              <a:rPr lang="en-US" sz="2600" dirty="0" err="1"/>
              <a:t>searchdepth</a:t>
            </a:r>
            <a:r>
              <a:rPr lang="en-US" sz="2600" dirty="0"/>
              <a:t> </a:t>
            </a:r>
            <a:r>
              <a:rPr lang="en-US" sz="2600" i="1" dirty="0"/>
              <a:t>n</a:t>
            </a:r>
            <a:r>
              <a:rPr lang="en-US" sz="2600" dirty="0"/>
              <a:t> </a:t>
            </a:r>
            <a:r>
              <a:rPr lang="en-US" sz="2600" b="1" dirty="0"/>
              <a:t>]</a:t>
            </a:r>
            <a:r>
              <a:rPr lang="en-US" sz="2600" dirty="0"/>
              <a:t> </a:t>
            </a:r>
            <a:br>
              <a:rPr lang="en-US" sz="2600" dirty="0"/>
            </a:br>
            <a:r>
              <a:rPr lang="en-US" sz="2600" dirty="0"/>
              <a:t>    </a:t>
            </a:r>
            <a:r>
              <a:rPr lang="en-US" sz="2600" b="1" dirty="0"/>
              <a:t>[</a:t>
            </a:r>
            <a:r>
              <a:rPr lang="en-US" sz="2600" dirty="0"/>
              <a:t> </a:t>
            </a:r>
            <a:r>
              <a:rPr lang="en-US" sz="2600" dirty="0" err="1"/>
              <a:t>reusepercent</a:t>
            </a:r>
            <a:r>
              <a:rPr lang="en-US" sz="2600" dirty="0"/>
              <a:t> </a:t>
            </a:r>
            <a:r>
              <a:rPr lang="en-US" sz="2600" i="1" dirty="0"/>
              <a:t>n</a:t>
            </a:r>
            <a:r>
              <a:rPr lang="en-US" sz="2600" dirty="0"/>
              <a:t> </a:t>
            </a:r>
            <a:r>
              <a:rPr lang="en-US" sz="2600" b="1" dirty="0"/>
              <a:t>]</a:t>
            </a:r>
            <a:r>
              <a:rPr lang="en-US" sz="2600" dirty="0"/>
              <a:t> </a:t>
            </a:r>
            <a:r>
              <a:rPr lang="en-US" sz="2600" b="1" dirty="0"/>
              <a:t>]</a:t>
            </a:r>
            <a:r>
              <a:rPr lang="en-US" sz="2600" dirty="0"/>
              <a:t> </a:t>
            </a:r>
            <a:br>
              <a:rPr lang="en-US" sz="2600" dirty="0"/>
            </a:br>
            <a:r>
              <a:rPr lang="en-US" sz="2600" dirty="0"/>
              <a:t>    </a:t>
            </a:r>
            <a:r>
              <a:rPr lang="en-US" sz="2600" b="1" dirty="0"/>
              <a:t>[</a:t>
            </a:r>
            <a:r>
              <a:rPr lang="en-US" sz="2600" dirty="0"/>
              <a:t> tenant </a:t>
            </a:r>
            <a:r>
              <a:rPr lang="en-US" sz="2600" i="1" dirty="0"/>
              <a:t>tenant-name</a:t>
            </a:r>
            <a:r>
              <a:rPr lang="en-US" sz="2600" dirty="0"/>
              <a:t> </a:t>
            </a:r>
            <a:r>
              <a:rPr lang="en-US" sz="2600" b="1" dirty="0"/>
              <a:t>|</a:t>
            </a:r>
            <a:r>
              <a:rPr lang="en-US" sz="2600" dirty="0"/>
              <a:t> group </a:t>
            </a:r>
            <a:r>
              <a:rPr lang="en-US" sz="2600" i="1" dirty="0"/>
              <a:t>group-name</a:t>
            </a:r>
            <a:r>
              <a:rPr lang="en-US" sz="2600" dirty="0"/>
              <a:t> </a:t>
            </a:r>
            <a:r>
              <a:rPr lang="en-US" sz="2600" b="1" dirty="0"/>
              <a:t>|</a:t>
            </a:r>
            <a:r>
              <a:rPr lang="en-US" sz="2600" dirty="0"/>
              <a:t> </a:t>
            </a:r>
            <a:br>
              <a:rPr lang="en-US" sz="2600" dirty="0"/>
            </a:br>
            <a:r>
              <a:rPr lang="en-US" sz="2600" dirty="0"/>
              <a:t>                 partition </a:t>
            </a:r>
            <a:r>
              <a:rPr lang="en-US" sz="2600" i="1" dirty="0"/>
              <a:t>partition-name</a:t>
            </a:r>
            <a:r>
              <a:rPr lang="en-US" sz="2600" dirty="0"/>
              <a:t> </a:t>
            </a:r>
            <a:r>
              <a:rPr lang="en-US" sz="2600" b="1" dirty="0"/>
              <a:t>|</a:t>
            </a:r>
            <a:r>
              <a:rPr lang="en-US" sz="2600" dirty="0"/>
              <a:t> composite initial </a:t>
            </a:r>
            <a:r>
              <a:rPr lang="en-US" sz="2600" b="1" dirty="0"/>
              <a:t>]</a:t>
            </a:r>
            <a:endParaRPr lang="en-US" sz="2600" dirty="0"/>
          </a:p>
        </p:txBody>
      </p:sp>
    </p:spTree>
    <p:extLst>
      <p:ext uri="{BB962C8B-B14F-4D97-AF65-F5344CB8AC3E}">
        <p14:creationId xmlns:p14="http://schemas.microsoft.com/office/powerpoint/2010/main" val="2115096470"/>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5861-EAB1-D54D-A00A-BCA86CDD4DEA}"/>
              </a:ext>
            </a:extLst>
          </p:cNvPr>
          <p:cNvSpPr>
            <a:spLocks noGrp="1"/>
          </p:cNvSpPr>
          <p:nvPr>
            <p:ph type="title"/>
          </p:nvPr>
        </p:nvSpPr>
        <p:spPr>
          <a:xfrm>
            <a:off x="726747" y="2782669"/>
            <a:ext cx="10515600" cy="646331"/>
          </a:xfrm>
        </p:spPr>
        <p:txBody>
          <a:bodyPr/>
          <a:lstStyle/>
          <a:p>
            <a:pPr algn="ctr"/>
            <a:r>
              <a:rPr lang="en-US" sz="4000" dirty="0"/>
              <a:t>Why Am  I </a:t>
            </a:r>
            <a:r>
              <a:rPr lang="en-US" sz="4000" dirty="0" err="1"/>
              <a:t>Embarrased</a:t>
            </a:r>
            <a:r>
              <a:rPr lang="en-US" sz="4000" dirty="0"/>
              <a:t> ?</a:t>
            </a:r>
          </a:p>
        </p:txBody>
      </p:sp>
    </p:spTree>
    <p:extLst>
      <p:ext uri="{BB962C8B-B14F-4D97-AF65-F5344CB8AC3E}">
        <p14:creationId xmlns:p14="http://schemas.microsoft.com/office/powerpoint/2010/main" val="3791632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0: starting conditions  -- last year</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Regular ATM database but small</a:t>
            </a:r>
            <a:br>
              <a:rPr lang="en-US" dirty="0"/>
            </a:br>
            <a:r>
              <a:rPr lang="en-US" dirty="0"/>
              <a:t>(only 10,000,000 account records)</a:t>
            </a:r>
          </a:p>
          <a:p>
            <a:r>
              <a:rPr lang="en-US" dirty="0"/>
              <a:t>Unused after building so account numbers and </a:t>
            </a:r>
            <a:r>
              <a:rPr lang="en-US" dirty="0" err="1"/>
              <a:t>rowids</a:t>
            </a:r>
            <a:r>
              <a:rPr lang="en-US" dirty="0"/>
              <a:t> in same order</a:t>
            </a:r>
          </a:p>
          <a:p>
            <a:r>
              <a:rPr lang="en-US" dirty="0"/>
              <a:t>All records a little over 100 bytes long</a:t>
            </a:r>
          </a:p>
          <a:p>
            <a:r>
              <a:rPr lang="en-US" dirty="0"/>
              <a:t>Database is about 1.5 GB</a:t>
            </a:r>
          </a:p>
          <a:p>
            <a:pPr lvl="1"/>
            <a:r>
              <a:rPr lang="en-US" dirty="0"/>
              <a:t>351,308 blocks   (4k)</a:t>
            </a:r>
          </a:p>
          <a:p>
            <a:r>
              <a:rPr lang="en-US" dirty="0"/>
              <a:t>No fragmented records</a:t>
            </a:r>
          </a:p>
          <a:p>
            <a:r>
              <a:rPr lang="en-US" dirty="0"/>
              <a:t>98% RM space utilization</a:t>
            </a:r>
          </a:p>
          <a:p>
            <a:r>
              <a:rPr lang="en-US" dirty="0"/>
              <a:t>No free clusters</a:t>
            </a:r>
          </a:p>
          <a:p>
            <a:r>
              <a:rPr lang="en-US" dirty="0"/>
              <a:t>3 blocks on account RM chain</a:t>
            </a:r>
          </a:p>
          <a:p>
            <a:pPr lvl="2"/>
            <a:endParaRPr lang="en-US" dirty="0"/>
          </a:p>
        </p:txBody>
      </p:sp>
    </p:spTree>
    <p:extLst>
      <p:ext uri="{BB962C8B-B14F-4D97-AF65-F5344CB8AC3E}">
        <p14:creationId xmlns:p14="http://schemas.microsoft.com/office/powerpoint/2010/main" val="415518729"/>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0: starting conditions -- last year</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Regular ATM database but small</a:t>
            </a:r>
            <a:br>
              <a:rPr lang="en-US" dirty="0"/>
            </a:br>
            <a:r>
              <a:rPr lang="en-US" dirty="0"/>
              <a:t>(only 10,000,000 account records)</a:t>
            </a:r>
          </a:p>
          <a:p>
            <a:r>
              <a:rPr lang="en-US" dirty="0"/>
              <a:t>Unused after building</a:t>
            </a:r>
          </a:p>
          <a:p>
            <a:r>
              <a:rPr lang="en-US" dirty="0"/>
              <a:t>All records a little over 100 bytes long</a:t>
            </a:r>
          </a:p>
          <a:p>
            <a:r>
              <a:rPr lang="en-US" dirty="0"/>
              <a:t>Database is about 1.5 GB</a:t>
            </a:r>
          </a:p>
          <a:p>
            <a:pPr lvl="1"/>
            <a:r>
              <a:rPr lang="en-US" dirty="0"/>
              <a:t>371,020 blocks   (4k)</a:t>
            </a:r>
          </a:p>
          <a:p>
            <a:r>
              <a:rPr lang="en-US" dirty="0"/>
              <a:t>No fragmented records</a:t>
            </a:r>
          </a:p>
          <a:p>
            <a:r>
              <a:rPr lang="en-US" dirty="0"/>
              <a:t>94% RM space utilization</a:t>
            </a:r>
          </a:p>
          <a:p>
            <a:r>
              <a:rPr lang="en-US" dirty="0"/>
              <a:t>No free clusters</a:t>
            </a:r>
          </a:p>
          <a:p>
            <a:r>
              <a:rPr lang="en-US" dirty="0"/>
              <a:t>3 blocks on account RM chain</a:t>
            </a:r>
          </a:p>
          <a:p>
            <a:pPr lvl="2"/>
            <a:endParaRPr lang="en-US" dirty="0"/>
          </a:p>
        </p:txBody>
      </p:sp>
      <p:sp>
        <p:nvSpPr>
          <p:cNvPr id="4" name="&quot;No&quot; Symbol 3">
            <a:extLst>
              <a:ext uri="{FF2B5EF4-FFF2-40B4-BE49-F238E27FC236}">
                <a16:creationId xmlns:a16="http://schemas.microsoft.com/office/drawing/2014/main" id="{B33B45E6-8218-203B-1278-A0490D470114}"/>
              </a:ext>
            </a:extLst>
          </p:cNvPr>
          <p:cNvSpPr/>
          <p:nvPr/>
        </p:nvSpPr>
        <p:spPr bwMode="auto">
          <a:xfrm>
            <a:off x="402166" y="793531"/>
            <a:ext cx="5809447" cy="5848098"/>
          </a:xfrm>
          <a:prstGeom prst="noSmoking">
            <a:avLst>
              <a:gd name="adj" fmla="val 9091"/>
            </a:avLst>
          </a:prstGeom>
          <a:solidFill>
            <a:srgbClr val="C0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5" name="TextBox 4">
            <a:extLst>
              <a:ext uri="{FF2B5EF4-FFF2-40B4-BE49-F238E27FC236}">
                <a16:creationId xmlns:a16="http://schemas.microsoft.com/office/drawing/2014/main" id="{48A07CAC-BC78-6D2F-D903-E572EFC0E337}"/>
              </a:ext>
            </a:extLst>
          </p:cNvPr>
          <p:cNvSpPr txBox="1"/>
          <p:nvPr/>
        </p:nvSpPr>
        <p:spPr>
          <a:xfrm>
            <a:off x="6930190" y="1588169"/>
            <a:ext cx="4363695" cy="954107"/>
          </a:xfrm>
          <a:prstGeom prst="rect">
            <a:avLst/>
          </a:prstGeom>
          <a:noFill/>
        </p:spPr>
        <p:txBody>
          <a:bodyPr wrap="none" rtlCol="0">
            <a:spAutoFit/>
          </a:bodyPr>
          <a:lstStyle/>
          <a:p>
            <a:pPr algn="l"/>
            <a:r>
              <a:rPr lang="en-US" sz="2800" i="0" dirty="0">
                <a:solidFill>
                  <a:srgbClr val="000000"/>
                </a:solidFill>
              </a:rPr>
              <a:t>Record ordering was NOT</a:t>
            </a:r>
          </a:p>
          <a:p>
            <a:pPr algn="l"/>
            <a:r>
              <a:rPr lang="en-US" sz="2800" dirty="0">
                <a:solidFill>
                  <a:srgbClr val="000000"/>
                </a:solidFill>
              </a:rPr>
              <a:t>optimal as I claimed.</a:t>
            </a:r>
            <a:endParaRPr lang="en-US" sz="2800" i="0" dirty="0">
              <a:solidFill>
                <a:srgbClr val="000000"/>
              </a:solidFill>
            </a:endParaRPr>
          </a:p>
        </p:txBody>
      </p:sp>
    </p:spTree>
    <p:extLst>
      <p:ext uri="{BB962C8B-B14F-4D97-AF65-F5344CB8AC3E}">
        <p14:creationId xmlns:p14="http://schemas.microsoft.com/office/powerpoint/2010/main" val="3834430145"/>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0: table reorg 1 -- last year</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proutil atm -C tablereorg account recs 1000</a:t>
            </a:r>
          </a:p>
          <a:p>
            <a:r>
              <a:rPr lang="en-US" dirty="0"/>
              <a:t>Took 6 min 57 sec.</a:t>
            </a:r>
          </a:p>
          <a:p>
            <a:r>
              <a:rPr lang="en-US" dirty="0"/>
              <a:t>Database grew from 1.5 GB to 3.1 GB</a:t>
            </a:r>
          </a:p>
          <a:p>
            <a:pPr lvl="1"/>
            <a:r>
              <a:rPr lang="en-US" dirty="0"/>
              <a:t>From 371,020 to 574,668 blocks (4k)</a:t>
            </a:r>
          </a:p>
          <a:p>
            <a:r>
              <a:rPr lang="en-US" dirty="0"/>
              <a:t>No fragmented records</a:t>
            </a:r>
          </a:p>
          <a:p>
            <a:r>
              <a:rPr lang="en-US" dirty="0"/>
              <a:t>60% RM space utilization</a:t>
            </a:r>
          </a:p>
          <a:p>
            <a:r>
              <a:rPr lang="en-US" dirty="0"/>
              <a:t>No free clusters</a:t>
            </a:r>
          </a:p>
          <a:p>
            <a:r>
              <a:rPr lang="en-US" dirty="0"/>
              <a:t>328,100 blocks on the RM chain</a:t>
            </a:r>
          </a:p>
          <a:p>
            <a:endParaRPr lang="en-US" dirty="0"/>
          </a:p>
          <a:p>
            <a:endParaRPr lang="en-US" dirty="0"/>
          </a:p>
        </p:txBody>
      </p:sp>
    </p:spTree>
    <p:extLst>
      <p:ext uri="{BB962C8B-B14F-4D97-AF65-F5344CB8AC3E}">
        <p14:creationId xmlns:p14="http://schemas.microsoft.com/office/powerpoint/2010/main" val="1970655100"/>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0: table reorg 1 – last year</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proutil atm -C tablereorg account recs 1000</a:t>
            </a:r>
          </a:p>
          <a:p>
            <a:r>
              <a:rPr lang="en-US" dirty="0"/>
              <a:t>Took 6 min 57 sec.</a:t>
            </a:r>
          </a:p>
          <a:p>
            <a:r>
              <a:rPr lang="en-US" dirty="0"/>
              <a:t>Database grew from 1.5 GB to 3.1 GB</a:t>
            </a:r>
          </a:p>
          <a:p>
            <a:pPr lvl="1"/>
            <a:r>
              <a:rPr lang="en-US" dirty="0"/>
              <a:t>From 371,020 to 574,668 blocks (4k)</a:t>
            </a:r>
          </a:p>
          <a:p>
            <a:r>
              <a:rPr lang="en-US" dirty="0"/>
              <a:t>No fragmented records</a:t>
            </a:r>
          </a:p>
          <a:p>
            <a:r>
              <a:rPr lang="en-US" dirty="0"/>
              <a:t>60% RM space utilization</a:t>
            </a:r>
          </a:p>
          <a:p>
            <a:r>
              <a:rPr lang="en-US" dirty="0"/>
              <a:t>No free clusters</a:t>
            </a:r>
          </a:p>
          <a:p>
            <a:r>
              <a:rPr lang="en-US" dirty="0"/>
              <a:t>328,100 blocks on the RM chain</a:t>
            </a:r>
          </a:p>
          <a:p>
            <a:endParaRPr lang="en-US" dirty="0"/>
          </a:p>
          <a:p>
            <a:endParaRPr lang="en-US" dirty="0"/>
          </a:p>
        </p:txBody>
      </p:sp>
      <p:sp>
        <p:nvSpPr>
          <p:cNvPr id="4" name="&quot;No&quot; Symbol 3">
            <a:extLst>
              <a:ext uri="{FF2B5EF4-FFF2-40B4-BE49-F238E27FC236}">
                <a16:creationId xmlns:a16="http://schemas.microsoft.com/office/drawing/2014/main" id="{945F3F8B-063E-2183-92A3-CBA7621BBB09}"/>
              </a:ext>
            </a:extLst>
          </p:cNvPr>
          <p:cNvSpPr/>
          <p:nvPr/>
        </p:nvSpPr>
        <p:spPr bwMode="auto">
          <a:xfrm>
            <a:off x="402166" y="793531"/>
            <a:ext cx="5809447" cy="5848098"/>
          </a:xfrm>
          <a:prstGeom prst="noSmoking">
            <a:avLst>
              <a:gd name="adj" fmla="val 9091"/>
            </a:avLst>
          </a:prstGeom>
          <a:solidFill>
            <a:srgbClr val="C0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5" name="TextBox 4">
            <a:extLst>
              <a:ext uri="{FF2B5EF4-FFF2-40B4-BE49-F238E27FC236}">
                <a16:creationId xmlns:a16="http://schemas.microsoft.com/office/drawing/2014/main" id="{9C62F33A-7E30-20BE-48CF-35FA72D3C5ED}"/>
              </a:ext>
            </a:extLst>
          </p:cNvPr>
          <p:cNvSpPr txBox="1"/>
          <p:nvPr/>
        </p:nvSpPr>
        <p:spPr>
          <a:xfrm>
            <a:off x="7426139" y="1925052"/>
            <a:ext cx="4363695" cy="1815882"/>
          </a:xfrm>
          <a:prstGeom prst="rect">
            <a:avLst/>
          </a:prstGeom>
          <a:noFill/>
        </p:spPr>
        <p:txBody>
          <a:bodyPr wrap="none" rtlCol="0">
            <a:spAutoFit/>
          </a:bodyPr>
          <a:lstStyle/>
          <a:p>
            <a:pPr algn="l"/>
            <a:r>
              <a:rPr lang="en-US" sz="2800" i="0" dirty="0">
                <a:solidFill>
                  <a:srgbClr val="000000"/>
                </a:solidFill>
              </a:rPr>
              <a:t>Record ordering was NOT</a:t>
            </a:r>
          </a:p>
          <a:p>
            <a:pPr algn="l"/>
            <a:r>
              <a:rPr lang="en-US" sz="2800" dirty="0">
                <a:solidFill>
                  <a:srgbClr val="000000"/>
                </a:solidFill>
              </a:rPr>
              <a:t>optimal as I claimed.</a:t>
            </a:r>
          </a:p>
          <a:p>
            <a:pPr algn="l"/>
            <a:endParaRPr lang="en-US" sz="2800" i="0" dirty="0">
              <a:solidFill>
                <a:srgbClr val="000000"/>
              </a:solidFill>
            </a:endParaRPr>
          </a:p>
          <a:p>
            <a:pPr algn="l"/>
            <a:r>
              <a:rPr lang="en-US" sz="2800" dirty="0">
                <a:solidFill>
                  <a:srgbClr val="000000"/>
                </a:solidFill>
              </a:rPr>
              <a:t>Test result is invalid.</a:t>
            </a:r>
            <a:endParaRPr lang="en-US" sz="2800" i="0" dirty="0">
              <a:solidFill>
                <a:srgbClr val="000000"/>
              </a:solidFill>
            </a:endParaRPr>
          </a:p>
        </p:txBody>
      </p:sp>
    </p:spTree>
    <p:extLst>
      <p:ext uri="{BB962C8B-B14F-4D97-AF65-F5344CB8AC3E}">
        <p14:creationId xmlns:p14="http://schemas.microsoft.com/office/powerpoint/2010/main" val="966317551"/>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0: table reorg 1 – last year</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proutil atm -C tablereorg account recs 1000</a:t>
            </a:r>
          </a:p>
          <a:p>
            <a:r>
              <a:rPr lang="en-US" dirty="0"/>
              <a:t>Took 6 min 57 sec.</a:t>
            </a:r>
          </a:p>
          <a:p>
            <a:r>
              <a:rPr lang="en-US" dirty="0"/>
              <a:t>Database grew from 1.5 GB to 3.1 GB</a:t>
            </a:r>
          </a:p>
          <a:p>
            <a:pPr lvl="1"/>
            <a:r>
              <a:rPr lang="en-US" dirty="0"/>
              <a:t>From 371,020 to 574,668 blocks (4k)</a:t>
            </a:r>
          </a:p>
          <a:p>
            <a:r>
              <a:rPr lang="en-US" dirty="0"/>
              <a:t>No fragmented records</a:t>
            </a:r>
          </a:p>
          <a:p>
            <a:r>
              <a:rPr lang="en-US" dirty="0"/>
              <a:t>60% RM space utilization</a:t>
            </a:r>
          </a:p>
          <a:p>
            <a:r>
              <a:rPr lang="en-US" dirty="0"/>
              <a:t>No free clusters</a:t>
            </a:r>
          </a:p>
          <a:p>
            <a:r>
              <a:rPr lang="en-US" dirty="0"/>
              <a:t>328,100 blocks on the RM chain</a:t>
            </a:r>
          </a:p>
          <a:p>
            <a:endParaRPr lang="en-US" dirty="0"/>
          </a:p>
          <a:p>
            <a:endParaRPr lang="en-US" dirty="0"/>
          </a:p>
        </p:txBody>
      </p:sp>
      <p:sp>
        <p:nvSpPr>
          <p:cNvPr id="6" name="Frame 5">
            <a:extLst>
              <a:ext uri="{FF2B5EF4-FFF2-40B4-BE49-F238E27FC236}">
                <a16:creationId xmlns:a16="http://schemas.microsoft.com/office/drawing/2014/main" id="{4E05C039-8E09-0F9B-B9F9-B9903F8CF401}"/>
              </a:ext>
            </a:extLst>
          </p:cNvPr>
          <p:cNvSpPr/>
          <p:nvPr/>
        </p:nvSpPr>
        <p:spPr bwMode="auto">
          <a:xfrm>
            <a:off x="402167" y="2154624"/>
            <a:ext cx="7522633" cy="2795748"/>
          </a:xfrm>
          <a:prstGeom prst="frame">
            <a:avLst>
              <a:gd name="adj1" fmla="val 4249"/>
            </a:avLst>
          </a:prstGeom>
          <a:solidFill>
            <a:srgbClr val="C0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903003955"/>
      </p:ext>
    </p:extLst>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0: table reorg 1 – this year</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proutil atm -C tablereorg account recs 1000</a:t>
            </a:r>
          </a:p>
          <a:p>
            <a:r>
              <a:rPr lang="en-US" dirty="0"/>
              <a:t>Took 6 min 57 sec.</a:t>
            </a:r>
          </a:p>
          <a:p>
            <a:r>
              <a:rPr lang="en-US" dirty="0"/>
              <a:t>0 records were processed</a:t>
            </a:r>
          </a:p>
          <a:p>
            <a:pPr lvl="1"/>
            <a:r>
              <a:rPr lang="en-US" dirty="0"/>
              <a:t>No changes were made</a:t>
            </a:r>
          </a:p>
          <a:p>
            <a:endParaRPr lang="en-US" dirty="0"/>
          </a:p>
          <a:p>
            <a:endParaRPr lang="en-US" dirty="0"/>
          </a:p>
        </p:txBody>
      </p:sp>
      <p:sp>
        <p:nvSpPr>
          <p:cNvPr id="6" name="Frame 5">
            <a:extLst>
              <a:ext uri="{FF2B5EF4-FFF2-40B4-BE49-F238E27FC236}">
                <a16:creationId xmlns:a16="http://schemas.microsoft.com/office/drawing/2014/main" id="{4E05C039-8E09-0F9B-B9F9-B9903F8CF401}"/>
              </a:ext>
            </a:extLst>
          </p:cNvPr>
          <p:cNvSpPr/>
          <p:nvPr/>
        </p:nvSpPr>
        <p:spPr bwMode="auto">
          <a:xfrm>
            <a:off x="402167" y="2154624"/>
            <a:ext cx="7522633" cy="2795748"/>
          </a:xfrm>
          <a:prstGeom prst="frame">
            <a:avLst>
              <a:gd name="adj1" fmla="val 4249"/>
            </a:avLst>
          </a:prstGeom>
          <a:solidFill>
            <a:srgbClr val="C0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679051391"/>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0: table reorg 2 – last year</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reorg of just reorg’ed database</a:t>
            </a:r>
          </a:p>
          <a:p>
            <a:r>
              <a:rPr lang="en-US" dirty="0"/>
              <a:t>proutil atm -C tablereorg account recs 1000</a:t>
            </a:r>
          </a:p>
          <a:p>
            <a:r>
              <a:rPr lang="en-US" dirty="0"/>
              <a:t>Took a few seconds longer than first time (7 min +)</a:t>
            </a:r>
          </a:p>
          <a:p>
            <a:r>
              <a:rPr lang="en-US" dirty="0"/>
              <a:t>Database grew slightly from 3.1 GB to 4.2 GB</a:t>
            </a:r>
          </a:p>
          <a:p>
            <a:pPr lvl="1"/>
            <a:r>
              <a:rPr lang="en-US" dirty="0"/>
              <a:t>From 574,668 to 593,676 blocks (4k)</a:t>
            </a:r>
          </a:p>
          <a:p>
            <a:r>
              <a:rPr lang="en-US" dirty="0"/>
              <a:t>No fragmented records</a:t>
            </a:r>
          </a:p>
          <a:p>
            <a:r>
              <a:rPr lang="en-US" dirty="0"/>
              <a:t>62% RM space utilization !!!!</a:t>
            </a:r>
          </a:p>
          <a:p>
            <a:r>
              <a:rPr lang="en-US" dirty="0"/>
              <a:t>No free clusters</a:t>
            </a:r>
          </a:p>
          <a:p>
            <a:r>
              <a:rPr lang="en-US" dirty="0"/>
              <a:t>531,596 blocks on the RM chain</a:t>
            </a:r>
          </a:p>
          <a:p>
            <a:r>
              <a:rPr lang="en-US" dirty="0"/>
              <a:t>Records were moved but nothing much was accomplished</a:t>
            </a:r>
          </a:p>
          <a:p>
            <a:endParaRPr lang="en-US" dirty="0"/>
          </a:p>
          <a:p>
            <a:endParaRPr lang="en-US" dirty="0"/>
          </a:p>
        </p:txBody>
      </p:sp>
      <p:sp>
        <p:nvSpPr>
          <p:cNvPr id="4" name="Frame 3">
            <a:extLst>
              <a:ext uri="{FF2B5EF4-FFF2-40B4-BE49-F238E27FC236}">
                <a16:creationId xmlns:a16="http://schemas.microsoft.com/office/drawing/2014/main" id="{98C325F4-2D15-FFB1-174F-9EF35A884D95}"/>
              </a:ext>
            </a:extLst>
          </p:cNvPr>
          <p:cNvSpPr/>
          <p:nvPr/>
        </p:nvSpPr>
        <p:spPr bwMode="auto">
          <a:xfrm>
            <a:off x="812800" y="2622884"/>
            <a:ext cx="8716211" cy="3228057"/>
          </a:xfrm>
          <a:prstGeom prst="frame">
            <a:avLst>
              <a:gd name="adj1" fmla="val 4249"/>
            </a:avLst>
          </a:prstGeom>
          <a:solidFill>
            <a:srgbClr val="C0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333191691"/>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0: table reorg 2 – this year</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reorg of just reorg’ed database</a:t>
            </a:r>
          </a:p>
          <a:p>
            <a:r>
              <a:rPr lang="en-US" dirty="0"/>
              <a:t>proutil atm -C tablereorg account recs 1000</a:t>
            </a:r>
          </a:p>
          <a:p>
            <a:r>
              <a:rPr lang="en-US" dirty="0"/>
              <a:t>Took a few seconds longer than first time (7 min +)</a:t>
            </a:r>
          </a:p>
          <a:p>
            <a:r>
              <a:rPr lang="en-US" dirty="0"/>
              <a:t>0 records were processed</a:t>
            </a:r>
          </a:p>
          <a:p>
            <a:r>
              <a:rPr lang="en-US" dirty="0"/>
              <a:t>No changes were made</a:t>
            </a:r>
          </a:p>
          <a:p>
            <a:endParaRPr lang="en-US" dirty="0"/>
          </a:p>
        </p:txBody>
      </p:sp>
      <p:sp>
        <p:nvSpPr>
          <p:cNvPr id="4" name="Frame 3">
            <a:extLst>
              <a:ext uri="{FF2B5EF4-FFF2-40B4-BE49-F238E27FC236}">
                <a16:creationId xmlns:a16="http://schemas.microsoft.com/office/drawing/2014/main" id="{98C325F4-2D15-FFB1-174F-9EF35A884D95}"/>
              </a:ext>
            </a:extLst>
          </p:cNvPr>
          <p:cNvSpPr/>
          <p:nvPr/>
        </p:nvSpPr>
        <p:spPr bwMode="auto">
          <a:xfrm>
            <a:off x="812800" y="2622884"/>
            <a:ext cx="8716211" cy="3228057"/>
          </a:xfrm>
          <a:prstGeom prst="frame">
            <a:avLst>
              <a:gd name="adj1" fmla="val 4249"/>
            </a:avLst>
          </a:prstGeom>
          <a:solidFill>
            <a:srgbClr val="C0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281979658"/>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0EBF1-0E22-5244-8FD3-B8F72151B63C}"/>
              </a:ext>
            </a:extLst>
          </p:cNvPr>
          <p:cNvSpPr>
            <a:spLocks noGrp="1"/>
          </p:cNvSpPr>
          <p:nvPr>
            <p:ph type="title"/>
          </p:nvPr>
        </p:nvSpPr>
        <p:spPr>
          <a:xfrm>
            <a:off x="402166" y="24304"/>
            <a:ext cx="11015801" cy="784830"/>
          </a:xfrm>
        </p:spPr>
        <p:txBody>
          <a:bodyPr/>
          <a:lstStyle/>
          <a:p>
            <a:r>
              <a:rPr lang="en-US" dirty="0"/>
              <a:t>Scenario 1: Same as previous but bigger (100,000,000 accounts) – this year	</a:t>
            </a:r>
          </a:p>
        </p:txBody>
      </p:sp>
      <p:sp>
        <p:nvSpPr>
          <p:cNvPr id="3" name="Content Placeholder 2">
            <a:extLst>
              <a:ext uri="{FF2B5EF4-FFF2-40B4-BE49-F238E27FC236}">
                <a16:creationId xmlns:a16="http://schemas.microsoft.com/office/drawing/2014/main" id="{DA145254-C05E-D143-806C-7A293C0363B9}"/>
              </a:ext>
            </a:extLst>
          </p:cNvPr>
          <p:cNvSpPr>
            <a:spLocks noGrp="1"/>
          </p:cNvSpPr>
          <p:nvPr>
            <p:ph idx="1"/>
          </p:nvPr>
        </p:nvSpPr>
        <p:spPr/>
        <p:txBody>
          <a:bodyPr/>
          <a:lstStyle/>
          <a:p>
            <a:r>
              <a:rPr lang="en-US" dirty="0"/>
              <a:t>Database size is now 14 GB</a:t>
            </a:r>
          </a:p>
          <a:p>
            <a:r>
              <a:rPr lang="en-US" dirty="0"/>
              <a:t>Again unused after building, but rows only partially ordered</a:t>
            </a:r>
            <a:br>
              <a:rPr lang="en-US" dirty="0"/>
            </a:br>
            <a:r>
              <a:rPr lang="en-US" dirty="0"/>
              <a:t>		(same as last year)</a:t>
            </a:r>
          </a:p>
          <a:p>
            <a:r>
              <a:rPr lang="en-US" dirty="0"/>
              <a:t>Account area is 3,332,495 blocks</a:t>
            </a:r>
          </a:p>
          <a:p>
            <a:r>
              <a:rPr lang="en-US" dirty="0"/>
              <a:t>92 % space utilization</a:t>
            </a:r>
          </a:p>
          <a:p>
            <a:r>
              <a:rPr lang="en-US" dirty="0"/>
              <a:t>Zero fragmentation</a:t>
            </a:r>
          </a:p>
        </p:txBody>
      </p:sp>
    </p:spTree>
    <p:extLst>
      <p:ext uri="{BB962C8B-B14F-4D97-AF65-F5344CB8AC3E}">
        <p14:creationId xmlns:p14="http://schemas.microsoft.com/office/powerpoint/2010/main" val="4207409416"/>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1: table reorg 1 – this year’s result</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proutil atm -C tablereorg account recs 1000</a:t>
            </a:r>
          </a:p>
          <a:p>
            <a:r>
              <a:rPr lang="en-US" dirty="0"/>
              <a:t>Took 65 min 37 sec.</a:t>
            </a:r>
          </a:p>
          <a:p>
            <a:r>
              <a:rPr lang="en-US" dirty="0"/>
              <a:t>Database grew from 14 GB to 22.2 GB</a:t>
            </a:r>
          </a:p>
          <a:p>
            <a:r>
              <a:rPr lang="en-US" dirty="0"/>
              <a:t>Account area grew by 2,049,856 blocks</a:t>
            </a:r>
            <a:br>
              <a:rPr lang="en-US" dirty="0"/>
            </a:br>
            <a:r>
              <a:rPr lang="en-US" dirty="0"/>
              <a:t>	went from 3,332,495 to 5,382,351 blocks (4k)</a:t>
            </a:r>
          </a:p>
          <a:p>
            <a:r>
              <a:rPr lang="en-US" dirty="0"/>
              <a:t>No fragmented records</a:t>
            </a:r>
          </a:p>
          <a:p>
            <a:r>
              <a:rPr lang="en-US" dirty="0"/>
              <a:t>60% RM space utilization</a:t>
            </a:r>
          </a:p>
          <a:p>
            <a:r>
              <a:rPr lang="en-US" dirty="0"/>
              <a:t>No free clusters</a:t>
            </a:r>
          </a:p>
          <a:p>
            <a:endParaRPr lang="en-US" dirty="0"/>
          </a:p>
        </p:txBody>
      </p:sp>
    </p:spTree>
    <p:extLst>
      <p:ext uri="{BB962C8B-B14F-4D97-AF65-F5344CB8AC3E}">
        <p14:creationId xmlns:p14="http://schemas.microsoft.com/office/powerpoint/2010/main" val="3307796600"/>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BF43-9B3F-2274-E0E8-D72F00A9749D}"/>
              </a:ext>
            </a:extLst>
          </p:cNvPr>
          <p:cNvSpPr>
            <a:spLocks noGrp="1"/>
          </p:cNvSpPr>
          <p:nvPr>
            <p:ph type="title"/>
          </p:nvPr>
        </p:nvSpPr>
        <p:spPr/>
        <p:txBody>
          <a:bodyPr/>
          <a:lstStyle/>
          <a:p>
            <a:r>
              <a:rPr lang="en-US" dirty="0"/>
              <a:t>Scenario 1: table reorg 2 – this year’s result</a:t>
            </a:r>
          </a:p>
        </p:txBody>
      </p:sp>
      <p:sp>
        <p:nvSpPr>
          <p:cNvPr id="3" name="Content Placeholder 2">
            <a:extLst>
              <a:ext uri="{FF2B5EF4-FFF2-40B4-BE49-F238E27FC236}">
                <a16:creationId xmlns:a16="http://schemas.microsoft.com/office/drawing/2014/main" id="{A4D41F33-BFE9-310C-B423-DF61912FC2CA}"/>
              </a:ext>
            </a:extLst>
          </p:cNvPr>
          <p:cNvSpPr>
            <a:spLocks noGrp="1"/>
          </p:cNvSpPr>
          <p:nvPr>
            <p:ph idx="1"/>
          </p:nvPr>
        </p:nvSpPr>
        <p:spPr/>
        <p:txBody>
          <a:bodyPr/>
          <a:lstStyle/>
          <a:p>
            <a:r>
              <a:rPr lang="en-US" dirty="0"/>
              <a:t>reorg of just </a:t>
            </a:r>
            <a:r>
              <a:rPr lang="en-US" dirty="0" err="1"/>
              <a:t>reorg’ed</a:t>
            </a:r>
            <a:r>
              <a:rPr lang="en-US" dirty="0"/>
              <a:t> database</a:t>
            </a:r>
          </a:p>
          <a:p>
            <a:r>
              <a:rPr lang="en-US" dirty="0" err="1"/>
              <a:t>proutil</a:t>
            </a:r>
            <a:r>
              <a:rPr lang="en-US" dirty="0"/>
              <a:t> atm -C tablereorg account recs 1000</a:t>
            </a:r>
          </a:p>
          <a:p>
            <a:r>
              <a:rPr lang="en-US" dirty="0"/>
              <a:t>Took 66 min 37 sec.</a:t>
            </a:r>
          </a:p>
          <a:p>
            <a:r>
              <a:rPr lang="en-US" dirty="0"/>
              <a:t>0 records processed</a:t>
            </a:r>
          </a:p>
          <a:p>
            <a:endParaRPr lang="en-US" dirty="0"/>
          </a:p>
        </p:txBody>
      </p:sp>
      <p:sp>
        <p:nvSpPr>
          <p:cNvPr id="4" name="Frame 3">
            <a:extLst>
              <a:ext uri="{FF2B5EF4-FFF2-40B4-BE49-F238E27FC236}">
                <a16:creationId xmlns:a16="http://schemas.microsoft.com/office/drawing/2014/main" id="{DF8A33F9-F22A-88C2-8BE0-F067BECE532B}"/>
              </a:ext>
            </a:extLst>
          </p:cNvPr>
          <p:cNvSpPr/>
          <p:nvPr/>
        </p:nvSpPr>
        <p:spPr bwMode="auto">
          <a:xfrm>
            <a:off x="812800" y="2622884"/>
            <a:ext cx="8716211" cy="3228057"/>
          </a:xfrm>
          <a:prstGeom prst="frame">
            <a:avLst>
              <a:gd name="adj1" fmla="val 4249"/>
            </a:avLst>
          </a:prstGeom>
          <a:solidFill>
            <a:srgbClr val="C0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447470813"/>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849C4-FBC3-914E-B770-09B0BED68D18}"/>
              </a:ext>
            </a:extLst>
          </p:cNvPr>
          <p:cNvSpPr>
            <a:spLocks noGrp="1"/>
          </p:cNvSpPr>
          <p:nvPr>
            <p:ph type="title"/>
          </p:nvPr>
        </p:nvSpPr>
        <p:spPr/>
        <p:txBody>
          <a:bodyPr/>
          <a:lstStyle/>
          <a:p>
            <a:r>
              <a:rPr lang="en-US" dirty="0"/>
              <a:t>Scenario 2: Make account records vary in size -- this year</a:t>
            </a:r>
          </a:p>
        </p:txBody>
      </p:sp>
      <p:sp>
        <p:nvSpPr>
          <p:cNvPr id="3" name="Content Placeholder 2">
            <a:extLst>
              <a:ext uri="{FF2B5EF4-FFF2-40B4-BE49-F238E27FC236}">
                <a16:creationId xmlns:a16="http://schemas.microsoft.com/office/drawing/2014/main" id="{C01E9CBA-5F28-6245-B789-66D456CBDEB6}"/>
              </a:ext>
            </a:extLst>
          </p:cNvPr>
          <p:cNvSpPr>
            <a:spLocks noGrp="1"/>
          </p:cNvSpPr>
          <p:nvPr>
            <p:ph idx="1"/>
          </p:nvPr>
        </p:nvSpPr>
        <p:spPr/>
        <p:txBody>
          <a:bodyPr/>
          <a:lstStyle/>
          <a:p>
            <a:r>
              <a:rPr lang="en-US" dirty="0"/>
              <a:t>100,000,000 accounts</a:t>
            </a:r>
          </a:p>
          <a:p>
            <a:r>
              <a:rPr lang="en-US" dirty="0"/>
              <a:t>Record size varies from ~100 to ~1500 bytes</a:t>
            </a:r>
          </a:p>
          <a:p>
            <a:r>
              <a:rPr lang="en-US" dirty="0"/>
              <a:t>1 in 20 records is ~100 to ~1500 bytes</a:t>
            </a:r>
          </a:p>
          <a:p>
            <a:r>
              <a:rPr lang="en-US" dirty="0"/>
              <a:t>Database size is 9,900,428 blocks – 40 GB</a:t>
            </a:r>
          </a:p>
          <a:p>
            <a:r>
              <a:rPr lang="en-US" dirty="0"/>
              <a:t>RM chain has 2,021,146 blocks</a:t>
            </a:r>
          </a:p>
          <a:p>
            <a:r>
              <a:rPr lang="en-US" dirty="0"/>
              <a:t>There are 192.870,695 fragments</a:t>
            </a:r>
          </a:p>
          <a:p>
            <a:r>
              <a:rPr lang="en-US" dirty="0"/>
              <a:t>95 % RM space utilization</a:t>
            </a:r>
          </a:p>
        </p:txBody>
      </p:sp>
    </p:spTree>
    <p:extLst>
      <p:ext uri="{BB962C8B-B14F-4D97-AF65-F5344CB8AC3E}">
        <p14:creationId xmlns:p14="http://schemas.microsoft.com/office/powerpoint/2010/main" val="3852114347"/>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93BBE-C340-464A-A3CC-86B56D325F78}"/>
              </a:ext>
            </a:extLst>
          </p:cNvPr>
          <p:cNvSpPr>
            <a:spLocks noGrp="1"/>
          </p:cNvSpPr>
          <p:nvPr>
            <p:ph type="title"/>
          </p:nvPr>
        </p:nvSpPr>
        <p:spPr/>
        <p:txBody>
          <a:bodyPr/>
          <a:lstStyle/>
          <a:p>
            <a:r>
              <a:rPr lang="en-US" dirty="0"/>
              <a:t>Scenario 2: table reorg 1 – this year</a:t>
            </a:r>
          </a:p>
        </p:txBody>
      </p:sp>
      <p:sp>
        <p:nvSpPr>
          <p:cNvPr id="3" name="Content Placeholder 2">
            <a:extLst>
              <a:ext uri="{FF2B5EF4-FFF2-40B4-BE49-F238E27FC236}">
                <a16:creationId xmlns:a16="http://schemas.microsoft.com/office/drawing/2014/main" id="{D3948C7C-9E2E-6445-902F-7E271D6C9691}"/>
              </a:ext>
            </a:extLst>
          </p:cNvPr>
          <p:cNvSpPr>
            <a:spLocks noGrp="1"/>
          </p:cNvSpPr>
          <p:nvPr>
            <p:ph idx="1"/>
          </p:nvPr>
        </p:nvSpPr>
        <p:spPr/>
        <p:txBody>
          <a:bodyPr/>
          <a:lstStyle/>
          <a:p>
            <a:r>
              <a:rPr lang="en-US" dirty="0" err="1"/>
              <a:t>proutil</a:t>
            </a:r>
            <a:r>
              <a:rPr lang="en-US" dirty="0"/>
              <a:t> atm -C </a:t>
            </a:r>
            <a:r>
              <a:rPr lang="en-US" dirty="0" err="1"/>
              <a:t>tablereorg</a:t>
            </a:r>
            <a:r>
              <a:rPr lang="en-US" dirty="0"/>
              <a:t> account recs 10000</a:t>
            </a:r>
          </a:p>
          <a:p>
            <a:r>
              <a:rPr lang="en-US" dirty="0"/>
              <a:t>Took 86 min 35 sec</a:t>
            </a:r>
          </a:p>
          <a:p>
            <a:r>
              <a:rPr lang="en-US" dirty="0"/>
              <a:t>Database grew from 40 GB to 46 GB</a:t>
            </a:r>
          </a:p>
          <a:p>
            <a:r>
              <a:rPr lang="en-US" dirty="0"/>
              <a:t>Account area grew by 2,122,944 blocks</a:t>
            </a:r>
          </a:p>
          <a:p>
            <a:r>
              <a:rPr lang="en-US" dirty="0"/>
              <a:t>From 9,479,887 to 11,602,831 blocks</a:t>
            </a:r>
          </a:p>
          <a:p>
            <a:r>
              <a:rPr lang="en-US" dirty="0"/>
              <a:t>Zero fragmentation</a:t>
            </a:r>
          </a:p>
          <a:p>
            <a:r>
              <a:rPr lang="en-US" dirty="0"/>
              <a:t>71.84% RM space utilization</a:t>
            </a:r>
          </a:p>
          <a:p>
            <a:r>
              <a:rPr lang="en-US" dirty="0"/>
              <a:t>RM chain has gone from 1,760,347 to 10,699,287 blocks</a:t>
            </a:r>
          </a:p>
        </p:txBody>
      </p:sp>
    </p:spTree>
    <p:extLst>
      <p:ext uri="{BB962C8B-B14F-4D97-AF65-F5344CB8AC3E}">
        <p14:creationId xmlns:p14="http://schemas.microsoft.com/office/powerpoint/2010/main" val="3661988229"/>
      </p:ext>
    </p:extLst>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93BBE-C340-464A-A3CC-86B56D325F78}"/>
              </a:ext>
            </a:extLst>
          </p:cNvPr>
          <p:cNvSpPr>
            <a:spLocks noGrp="1"/>
          </p:cNvSpPr>
          <p:nvPr>
            <p:ph type="title"/>
          </p:nvPr>
        </p:nvSpPr>
        <p:spPr/>
        <p:txBody>
          <a:bodyPr/>
          <a:lstStyle/>
          <a:p>
            <a:r>
              <a:rPr lang="en-US" dirty="0"/>
              <a:t>Scenario 2: table reorg 2 – this year</a:t>
            </a:r>
          </a:p>
        </p:txBody>
      </p:sp>
      <p:sp>
        <p:nvSpPr>
          <p:cNvPr id="3" name="Content Placeholder 2">
            <a:extLst>
              <a:ext uri="{FF2B5EF4-FFF2-40B4-BE49-F238E27FC236}">
                <a16:creationId xmlns:a16="http://schemas.microsoft.com/office/drawing/2014/main" id="{D3948C7C-9E2E-6445-902F-7E271D6C9691}"/>
              </a:ext>
            </a:extLst>
          </p:cNvPr>
          <p:cNvSpPr>
            <a:spLocks noGrp="1"/>
          </p:cNvSpPr>
          <p:nvPr>
            <p:ph idx="1"/>
          </p:nvPr>
        </p:nvSpPr>
        <p:spPr/>
        <p:txBody>
          <a:bodyPr/>
          <a:lstStyle/>
          <a:p>
            <a:r>
              <a:rPr lang="en-US" dirty="0"/>
              <a:t>reorg of just </a:t>
            </a:r>
            <a:r>
              <a:rPr lang="en-US" dirty="0" err="1"/>
              <a:t>reorg’ed</a:t>
            </a:r>
            <a:r>
              <a:rPr lang="en-US" dirty="0"/>
              <a:t> database</a:t>
            </a:r>
          </a:p>
          <a:p>
            <a:r>
              <a:rPr lang="en-US" dirty="0" err="1"/>
              <a:t>proutil</a:t>
            </a:r>
            <a:r>
              <a:rPr lang="en-US" dirty="0"/>
              <a:t> atm -C </a:t>
            </a:r>
            <a:r>
              <a:rPr lang="en-US" dirty="0" err="1"/>
              <a:t>tablereorg</a:t>
            </a:r>
            <a:r>
              <a:rPr lang="en-US" dirty="0"/>
              <a:t> account recs 100000</a:t>
            </a:r>
          </a:p>
          <a:p>
            <a:r>
              <a:rPr lang="en-US" dirty="0"/>
              <a:t>Took 1 min 52 sec</a:t>
            </a:r>
          </a:p>
          <a:p>
            <a:r>
              <a:rPr lang="en-US" dirty="0"/>
              <a:t>0 records processed</a:t>
            </a:r>
          </a:p>
        </p:txBody>
      </p:sp>
      <p:sp>
        <p:nvSpPr>
          <p:cNvPr id="4" name="Frame 3">
            <a:extLst>
              <a:ext uri="{FF2B5EF4-FFF2-40B4-BE49-F238E27FC236}">
                <a16:creationId xmlns:a16="http://schemas.microsoft.com/office/drawing/2014/main" id="{0D371E00-DC8C-13C8-E895-B63C5642E8C2}"/>
              </a:ext>
            </a:extLst>
          </p:cNvPr>
          <p:cNvSpPr/>
          <p:nvPr/>
        </p:nvSpPr>
        <p:spPr bwMode="auto">
          <a:xfrm>
            <a:off x="496479" y="2610714"/>
            <a:ext cx="8716211" cy="3228057"/>
          </a:xfrm>
          <a:prstGeom prst="frame">
            <a:avLst>
              <a:gd name="adj1" fmla="val 4249"/>
            </a:avLst>
          </a:prstGeom>
          <a:solidFill>
            <a:srgbClr val="C0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605406642"/>
      </p:ext>
    </p:extLst>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5861-EAB1-D54D-A00A-BCA86CDD4DEA}"/>
              </a:ext>
            </a:extLst>
          </p:cNvPr>
          <p:cNvSpPr>
            <a:spLocks noGrp="1"/>
          </p:cNvSpPr>
          <p:nvPr>
            <p:ph type="title" idx="4294967295"/>
          </p:nvPr>
        </p:nvSpPr>
        <p:spPr>
          <a:xfrm>
            <a:off x="0" y="2392293"/>
            <a:ext cx="10515600" cy="1754326"/>
          </a:xfrm>
        </p:spPr>
        <p:txBody>
          <a:bodyPr/>
          <a:lstStyle/>
          <a:p>
            <a:pPr algn="ctr"/>
            <a:r>
              <a:rPr lang="en-US" sz="4000" dirty="0"/>
              <a:t>Part 2 of 3</a:t>
            </a:r>
            <a:br>
              <a:rPr lang="en-US" sz="4000" dirty="0"/>
            </a:br>
            <a:r>
              <a:rPr lang="en-US" sz="4000" dirty="0"/>
              <a:t>Advanced Table Reorg</a:t>
            </a:r>
            <a:br>
              <a:rPr lang="en-US" sz="4000" dirty="0"/>
            </a:br>
            <a:endParaRPr lang="en-US" sz="4000" dirty="0"/>
          </a:p>
        </p:txBody>
      </p:sp>
    </p:spTree>
    <p:extLst>
      <p:ext uri="{BB962C8B-B14F-4D97-AF65-F5344CB8AC3E}">
        <p14:creationId xmlns:p14="http://schemas.microsoft.com/office/powerpoint/2010/main" val="1104014193"/>
      </p:ext>
    </p:extLst>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2C953-F375-C568-0C8E-05A674CAAF9B}"/>
              </a:ext>
            </a:extLst>
          </p:cNvPr>
          <p:cNvSpPr>
            <a:spLocks noGrp="1"/>
          </p:cNvSpPr>
          <p:nvPr>
            <p:ph type="title"/>
          </p:nvPr>
        </p:nvSpPr>
        <p:spPr/>
        <p:txBody>
          <a:bodyPr/>
          <a:lstStyle/>
          <a:p>
            <a:r>
              <a:rPr lang="en-US" dirty="0"/>
              <a:t>The Setup</a:t>
            </a:r>
          </a:p>
        </p:txBody>
      </p:sp>
      <p:sp>
        <p:nvSpPr>
          <p:cNvPr id="3" name="Content Placeholder 2">
            <a:extLst>
              <a:ext uri="{FF2B5EF4-FFF2-40B4-BE49-F238E27FC236}">
                <a16:creationId xmlns:a16="http://schemas.microsoft.com/office/drawing/2014/main" id="{C9816E04-2782-81F4-FE15-5210FB822BBE}"/>
              </a:ext>
            </a:extLst>
          </p:cNvPr>
          <p:cNvSpPr>
            <a:spLocks noGrp="1"/>
          </p:cNvSpPr>
          <p:nvPr>
            <p:ph idx="1"/>
          </p:nvPr>
        </p:nvSpPr>
        <p:spPr>
          <a:xfrm>
            <a:off x="812800" y="1335088"/>
            <a:ext cx="10363200" cy="4419600"/>
          </a:xfrm>
        </p:spPr>
        <p:txBody>
          <a:bodyPr/>
          <a:lstStyle/>
          <a:p>
            <a:pPr marL="0" indent="0">
              <a:buNone/>
            </a:pPr>
            <a:r>
              <a:rPr lang="en-US" dirty="0"/>
              <a:t>Source Machine as described previously</a:t>
            </a:r>
          </a:p>
          <a:p>
            <a:pPr marL="0" indent="0">
              <a:buNone/>
            </a:pPr>
            <a:r>
              <a:rPr lang="en-US" dirty="0"/>
              <a:t>Introduce a smaller Linux machine as Target</a:t>
            </a:r>
          </a:p>
          <a:p>
            <a:pPr marL="0" indent="0">
              <a:buNone/>
            </a:pPr>
            <a:r>
              <a:rPr lang="en-US" dirty="0"/>
              <a:t>Source </a:t>
            </a:r>
            <a:r>
              <a:rPr lang="en-US" dirty="0">
                <a:sym typeface="Wingdings" pitchFamily="2" charset="2"/>
              </a:rPr>
              <a:t> Target network speed is gigabit ethernet</a:t>
            </a:r>
            <a:br>
              <a:rPr lang="en-US" dirty="0">
                <a:sym typeface="Wingdings" pitchFamily="2" charset="2"/>
              </a:rPr>
            </a:br>
            <a:r>
              <a:rPr lang="en-US" dirty="0">
                <a:sym typeface="Wingdings" pitchFamily="2" charset="2"/>
              </a:rPr>
              <a:t>	1 switch between nodes</a:t>
            </a:r>
          </a:p>
          <a:p>
            <a:pPr marL="0" indent="0">
              <a:buNone/>
            </a:pPr>
            <a:r>
              <a:rPr lang="en-US" dirty="0"/>
              <a:t>Enable AI</a:t>
            </a:r>
          </a:p>
          <a:p>
            <a:pPr marL="0" indent="0">
              <a:buNone/>
            </a:pPr>
            <a:r>
              <a:rPr lang="en-US" dirty="0"/>
              <a:t>Enable OE Replication</a:t>
            </a:r>
          </a:p>
        </p:txBody>
      </p:sp>
    </p:spTree>
    <p:extLst>
      <p:ext uri="{BB962C8B-B14F-4D97-AF65-F5344CB8AC3E}">
        <p14:creationId xmlns:p14="http://schemas.microsoft.com/office/powerpoint/2010/main" val="943312732"/>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C88-F1EB-6845-B663-ED937CC47CB3}"/>
              </a:ext>
            </a:extLst>
          </p:cNvPr>
          <p:cNvSpPr>
            <a:spLocks noGrp="1"/>
          </p:cNvSpPr>
          <p:nvPr>
            <p:ph type="title"/>
          </p:nvPr>
        </p:nvSpPr>
        <p:spPr/>
        <p:txBody>
          <a:bodyPr/>
          <a:lstStyle/>
          <a:p>
            <a:r>
              <a:rPr lang="en-US" dirty="0"/>
              <a:t>Target Test Machine</a:t>
            </a:r>
          </a:p>
        </p:txBody>
      </p:sp>
      <p:sp>
        <p:nvSpPr>
          <p:cNvPr id="7" name="TextBox 6">
            <a:extLst>
              <a:ext uri="{FF2B5EF4-FFF2-40B4-BE49-F238E27FC236}">
                <a16:creationId xmlns:a16="http://schemas.microsoft.com/office/drawing/2014/main" id="{47119700-0C91-E248-90C1-B08752222E81}"/>
              </a:ext>
            </a:extLst>
          </p:cNvPr>
          <p:cNvSpPr txBox="1"/>
          <p:nvPr/>
        </p:nvSpPr>
        <p:spPr>
          <a:xfrm>
            <a:off x="1023521" y="2921559"/>
            <a:ext cx="7405776" cy="1938992"/>
          </a:xfrm>
          <a:prstGeom prst="rect">
            <a:avLst/>
          </a:prstGeom>
          <a:noFill/>
        </p:spPr>
        <p:txBody>
          <a:bodyPr wrap="square" rtlCol="0">
            <a:spAutoFit/>
          </a:bodyPr>
          <a:lstStyle/>
          <a:p>
            <a:pPr algn="l"/>
            <a:r>
              <a:rPr lang="en-US" dirty="0">
                <a:solidFill>
                  <a:srgbClr val="000000"/>
                </a:solidFill>
              </a:rPr>
              <a:t>Lenovo ThinkCentre M82</a:t>
            </a:r>
          </a:p>
          <a:p>
            <a:pPr algn="l"/>
            <a:r>
              <a:rPr lang="en-US" dirty="0">
                <a:solidFill>
                  <a:srgbClr val="000000"/>
                </a:solidFill>
              </a:rPr>
              <a:t>	Intel Core i5-3470 Quad-Core CPU</a:t>
            </a:r>
          </a:p>
          <a:p>
            <a:pPr algn="l"/>
            <a:r>
              <a:rPr lang="en-US" dirty="0">
                <a:solidFill>
                  <a:srgbClr val="000000"/>
                </a:solidFill>
              </a:rPr>
              <a:t>	32 GB RAM</a:t>
            </a:r>
          </a:p>
          <a:p>
            <a:pPr algn="l"/>
            <a:r>
              <a:rPr lang="en-US" dirty="0">
                <a:solidFill>
                  <a:srgbClr val="000000"/>
                </a:solidFill>
              </a:rPr>
              <a:t>	1 TB PCIe M.2 SSD</a:t>
            </a:r>
          </a:p>
          <a:p>
            <a:pPr algn="l"/>
            <a:r>
              <a:rPr lang="en-US" dirty="0">
                <a:solidFill>
                  <a:srgbClr val="000000"/>
                </a:solidFill>
              </a:rPr>
              <a:t> </a:t>
            </a:r>
            <a:endParaRPr lang="en-US" i="0" dirty="0">
              <a:solidFill>
                <a:srgbClr val="000000"/>
              </a:solidFill>
            </a:endParaRPr>
          </a:p>
        </p:txBody>
      </p:sp>
      <p:sp>
        <p:nvSpPr>
          <p:cNvPr id="3" name="TextBox 2">
            <a:extLst>
              <a:ext uri="{FF2B5EF4-FFF2-40B4-BE49-F238E27FC236}">
                <a16:creationId xmlns:a16="http://schemas.microsoft.com/office/drawing/2014/main" id="{2F3AC069-CA1F-AA54-5EF3-8A127D8B5B04}"/>
              </a:ext>
            </a:extLst>
          </p:cNvPr>
          <p:cNvSpPr txBox="1"/>
          <p:nvPr/>
        </p:nvSpPr>
        <p:spPr>
          <a:xfrm>
            <a:off x="1023521" y="4724389"/>
            <a:ext cx="6152646" cy="461665"/>
          </a:xfrm>
          <a:prstGeom prst="rect">
            <a:avLst/>
          </a:prstGeom>
          <a:noFill/>
        </p:spPr>
        <p:txBody>
          <a:bodyPr wrap="none" rtlCol="0">
            <a:spAutoFit/>
          </a:bodyPr>
          <a:lstStyle/>
          <a:p>
            <a:pPr algn="l"/>
            <a:r>
              <a:rPr lang="en-US" dirty="0">
                <a:solidFill>
                  <a:srgbClr val="000000"/>
                </a:solidFill>
              </a:rPr>
              <a:t>“</a:t>
            </a:r>
            <a:r>
              <a:rPr lang="en-US" dirty="0" err="1">
                <a:solidFill>
                  <a:srgbClr val="000000"/>
                </a:solidFill>
              </a:rPr>
              <a:t>furgal</a:t>
            </a:r>
            <a:r>
              <a:rPr lang="en-US" i="0" dirty="0">
                <a:solidFill>
                  <a:srgbClr val="000000"/>
                </a:solidFill>
              </a:rPr>
              <a:t> test” time:  2.0 seconds. (48 MB/sec)</a:t>
            </a:r>
          </a:p>
        </p:txBody>
      </p:sp>
      <p:pic>
        <p:nvPicPr>
          <p:cNvPr id="5" name="Picture 4">
            <a:extLst>
              <a:ext uri="{FF2B5EF4-FFF2-40B4-BE49-F238E27FC236}">
                <a16:creationId xmlns:a16="http://schemas.microsoft.com/office/drawing/2014/main" id="{F09AB44C-B77E-81F7-15C9-06F85C62898A}"/>
              </a:ext>
            </a:extLst>
          </p:cNvPr>
          <p:cNvPicPr>
            <a:picLocks noChangeAspect="1"/>
          </p:cNvPicPr>
          <p:nvPr/>
        </p:nvPicPr>
        <p:blipFill>
          <a:blip r:embed="rId3"/>
          <a:stretch>
            <a:fillRect/>
          </a:stretch>
        </p:blipFill>
        <p:spPr>
          <a:xfrm rot="5400000">
            <a:off x="2685299" y="-487465"/>
            <a:ext cx="1421743" cy="4745298"/>
          </a:xfrm>
          <a:prstGeom prst="rect">
            <a:avLst/>
          </a:prstGeom>
        </p:spPr>
      </p:pic>
    </p:spTree>
    <p:extLst>
      <p:ext uri="{BB962C8B-B14F-4D97-AF65-F5344CB8AC3E}">
        <p14:creationId xmlns:p14="http://schemas.microsoft.com/office/powerpoint/2010/main" val="1508289908"/>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2A31E-FB79-8852-D140-7A6C4498C7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755665-DDEA-D715-DCA0-D0C856CE4D59}"/>
              </a:ext>
            </a:extLst>
          </p:cNvPr>
          <p:cNvSpPr>
            <a:spLocks noGrp="1"/>
          </p:cNvSpPr>
          <p:nvPr>
            <p:ph type="title"/>
          </p:nvPr>
        </p:nvSpPr>
        <p:spPr/>
        <p:txBody>
          <a:bodyPr/>
          <a:lstStyle/>
          <a:p>
            <a:r>
              <a:rPr lang="en-US" dirty="0"/>
              <a:t>The Scenarios</a:t>
            </a:r>
          </a:p>
        </p:txBody>
      </p:sp>
      <p:sp>
        <p:nvSpPr>
          <p:cNvPr id="3" name="Content Placeholder 2">
            <a:extLst>
              <a:ext uri="{FF2B5EF4-FFF2-40B4-BE49-F238E27FC236}">
                <a16:creationId xmlns:a16="http://schemas.microsoft.com/office/drawing/2014/main" id="{96140B31-4BE2-7491-AA09-92534840732C}"/>
              </a:ext>
            </a:extLst>
          </p:cNvPr>
          <p:cNvSpPr>
            <a:spLocks noGrp="1"/>
          </p:cNvSpPr>
          <p:nvPr>
            <p:ph idx="1"/>
          </p:nvPr>
        </p:nvSpPr>
        <p:spPr>
          <a:xfrm>
            <a:off x="812800" y="1335088"/>
            <a:ext cx="10363200" cy="4419600"/>
          </a:xfrm>
        </p:spPr>
        <p:txBody>
          <a:bodyPr/>
          <a:lstStyle/>
          <a:p>
            <a:pPr marL="457200" indent="-457200">
              <a:buFont typeface="+mj-lt"/>
              <a:buAutoNum type="arabicPeriod"/>
            </a:pPr>
            <a:r>
              <a:rPr lang="en-US" dirty="0"/>
              <a:t>ATM Standalone (modified to add readers)</a:t>
            </a:r>
            <a:br>
              <a:rPr lang="en-US" dirty="0"/>
            </a:br>
            <a:endParaRPr lang="en-US" dirty="0"/>
          </a:p>
          <a:p>
            <a:pPr marL="457200" indent="-457200">
              <a:buFont typeface="+mj-lt"/>
              <a:buAutoNum type="arabicPeriod"/>
            </a:pPr>
            <a:r>
              <a:rPr lang="en-US" dirty="0"/>
              <a:t>Table Reorg Standalone  </a:t>
            </a:r>
          </a:p>
          <a:p>
            <a:pPr marL="457200" indent="-457200">
              <a:buFont typeface="+mj-lt"/>
              <a:buAutoNum type="arabicPeriod"/>
            </a:pPr>
            <a:r>
              <a:rPr lang="en-US" dirty="0"/>
              <a:t>Table Reorg with modified ATM</a:t>
            </a:r>
            <a:br>
              <a:rPr lang="en-US" dirty="0"/>
            </a:br>
            <a:endParaRPr lang="en-US" dirty="0"/>
          </a:p>
          <a:p>
            <a:pPr marL="457200" indent="-457200">
              <a:buFont typeface="+mj-lt"/>
              <a:buAutoNum type="arabicPeriod"/>
            </a:pPr>
            <a:r>
              <a:rPr lang="en-US" dirty="0"/>
              <a:t>Table Partitioning Move Standalone</a:t>
            </a:r>
          </a:p>
          <a:p>
            <a:pPr marL="457200" indent="-457200">
              <a:buFont typeface="+mj-lt"/>
              <a:buAutoNum type="arabicPeriod"/>
            </a:pPr>
            <a:r>
              <a:rPr lang="en-US" dirty="0"/>
              <a:t>Table Partitioning Move with modified ATM</a:t>
            </a:r>
          </a:p>
          <a:p>
            <a:pPr marL="457200" indent="-457200">
              <a:buFont typeface="+mj-lt"/>
              <a:buAutoNum type="arabicPeriod"/>
            </a:pPr>
            <a:r>
              <a:rPr lang="en-US" dirty="0"/>
              <a:t>Tinkered with Table Partition Move with modified ATM</a:t>
            </a:r>
            <a:br>
              <a:rPr lang="en-US" dirty="0"/>
            </a:br>
            <a:endParaRPr lang="en-US" dirty="0"/>
          </a:p>
          <a:p>
            <a:pPr marL="457200" indent="-457200">
              <a:buFont typeface="+mj-lt"/>
              <a:buAutoNum type="arabicPeriod"/>
            </a:pPr>
            <a:r>
              <a:rPr lang="en-US" dirty="0"/>
              <a:t>Dump/Load/</a:t>
            </a:r>
            <a:r>
              <a:rPr lang="en-US" dirty="0" err="1"/>
              <a:t>Idxbuild</a:t>
            </a:r>
            <a:r>
              <a:rPr lang="en-US" dirty="0"/>
              <a:t>/</a:t>
            </a:r>
            <a:r>
              <a:rPr lang="en-US" dirty="0" err="1"/>
              <a:t>Rebaseline</a:t>
            </a:r>
            <a:endParaRPr lang="en-US" dirty="0"/>
          </a:p>
        </p:txBody>
      </p:sp>
    </p:spTree>
    <p:extLst>
      <p:ext uri="{BB962C8B-B14F-4D97-AF65-F5344CB8AC3E}">
        <p14:creationId xmlns:p14="http://schemas.microsoft.com/office/powerpoint/2010/main" val="1393853050"/>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21BE66A-A460-3C78-161B-58789AB11CB2}"/>
              </a:ext>
            </a:extLst>
          </p:cNvPr>
          <p:cNvSpPr/>
          <p:nvPr/>
        </p:nvSpPr>
        <p:spPr bwMode="auto">
          <a:xfrm>
            <a:off x="798786" y="3710152"/>
            <a:ext cx="4792717" cy="1376855"/>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a:extLst>
              <a:ext uri="{FF2B5EF4-FFF2-40B4-BE49-F238E27FC236}">
                <a16:creationId xmlns:a16="http://schemas.microsoft.com/office/drawing/2014/main" id="{34437C87-EFE0-6A06-EE2A-7ED29E95C74D}"/>
              </a:ext>
            </a:extLst>
          </p:cNvPr>
          <p:cNvSpPr>
            <a:spLocks noGrp="1"/>
          </p:cNvSpPr>
          <p:nvPr>
            <p:ph type="title"/>
          </p:nvPr>
        </p:nvSpPr>
        <p:spPr/>
        <p:txBody>
          <a:bodyPr/>
          <a:lstStyle/>
          <a:p>
            <a:r>
              <a:rPr lang="en-US" dirty="0"/>
              <a:t>Database Setup</a:t>
            </a:r>
          </a:p>
        </p:txBody>
      </p:sp>
      <p:sp>
        <p:nvSpPr>
          <p:cNvPr id="3" name="Content Placeholder 2">
            <a:extLst>
              <a:ext uri="{FF2B5EF4-FFF2-40B4-BE49-F238E27FC236}">
                <a16:creationId xmlns:a16="http://schemas.microsoft.com/office/drawing/2014/main" id="{6EFEA1E9-6AD8-F747-B91D-7CEB9EA44798}"/>
              </a:ext>
            </a:extLst>
          </p:cNvPr>
          <p:cNvSpPr>
            <a:spLocks noGrp="1"/>
          </p:cNvSpPr>
          <p:nvPr>
            <p:ph idx="1"/>
          </p:nvPr>
        </p:nvSpPr>
        <p:spPr>
          <a:xfrm>
            <a:off x="812800" y="1335088"/>
            <a:ext cx="10363200" cy="1975671"/>
          </a:xfrm>
        </p:spPr>
        <p:txBody>
          <a:bodyPr/>
          <a:lstStyle/>
          <a:p>
            <a:r>
              <a:rPr lang="en-US" dirty="0"/>
              <a:t>ATM database with 500,000,000 account records.</a:t>
            </a:r>
          </a:p>
          <a:p>
            <a:r>
              <a:rPr lang="en-US" dirty="0"/>
              <a:t>Originally had 1,000,000,000 account records.</a:t>
            </a:r>
          </a:p>
          <a:p>
            <a:pPr lvl="1"/>
            <a:r>
              <a:rPr lang="en-US" dirty="0"/>
              <a:t>Original 500,000,000 removed</a:t>
            </a:r>
          </a:p>
          <a:p>
            <a:pPr lvl="1"/>
            <a:r>
              <a:rPr lang="en-US" dirty="0"/>
              <a:t>Index Rebuild to remove index place holders</a:t>
            </a:r>
          </a:p>
          <a:p>
            <a:r>
              <a:rPr lang="en-US" dirty="0"/>
              <a:t>120 GB Accounts Area	</a:t>
            </a:r>
          </a:p>
          <a:p>
            <a:pPr marL="457200" lvl="1" indent="0">
              <a:buNone/>
            </a:pPr>
            <a:endParaRPr lang="en-US" dirty="0"/>
          </a:p>
        </p:txBody>
      </p:sp>
      <p:sp>
        <p:nvSpPr>
          <p:cNvPr id="4" name="Rectangle 3">
            <a:extLst>
              <a:ext uri="{FF2B5EF4-FFF2-40B4-BE49-F238E27FC236}">
                <a16:creationId xmlns:a16="http://schemas.microsoft.com/office/drawing/2014/main" id="{EFAB9A67-9415-509F-1106-CF9D5CC9EEF5}"/>
              </a:ext>
            </a:extLst>
          </p:cNvPr>
          <p:cNvSpPr/>
          <p:nvPr/>
        </p:nvSpPr>
        <p:spPr bwMode="auto">
          <a:xfrm>
            <a:off x="798786" y="4167747"/>
            <a:ext cx="4792717" cy="461665"/>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effectLst/>
                <a:latin typeface="Arial" charset="0"/>
              </a:rPr>
              <a:t>Free Space</a:t>
            </a:r>
          </a:p>
        </p:txBody>
      </p:sp>
      <p:sp>
        <p:nvSpPr>
          <p:cNvPr id="5" name="Rectangle 4">
            <a:extLst>
              <a:ext uri="{FF2B5EF4-FFF2-40B4-BE49-F238E27FC236}">
                <a16:creationId xmlns:a16="http://schemas.microsoft.com/office/drawing/2014/main" id="{8B5A9B96-225B-0222-04C3-850599478A7D}"/>
              </a:ext>
            </a:extLst>
          </p:cNvPr>
          <p:cNvSpPr/>
          <p:nvPr/>
        </p:nvSpPr>
        <p:spPr bwMode="auto">
          <a:xfrm>
            <a:off x="5591503" y="3710152"/>
            <a:ext cx="4792717" cy="1376855"/>
          </a:xfrm>
          <a:prstGeom prst="rect">
            <a:avLst/>
          </a:prstGeom>
          <a:solidFill>
            <a:schemeClr val="accent2">
              <a:lumMod val="60000"/>
              <a:lumOff val="40000"/>
            </a:schemeClr>
          </a:solidFill>
          <a:ln w="12700"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359E0EA8-0EBF-37AF-5BF7-7261BDC030AE}"/>
              </a:ext>
            </a:extLst>
          </p:cNvPr>
          <p:cNvSpPr/>
          <p:nvPr/>
        </p:nvSpPr>
        <p:spPr bwMode="auto">
          <a:xfrm>
            <a:off x="5591502" y="4178653"/>
            <a:ext cx="4792717" cy="461665"/>
          </a:xfrm>
          <a:prstGeom prst="rect">
            <a:avLst/>
          </a:prstGeom>
          <a:solidFill>
            <a:schemeClr val="accent2">
              <a:lumMod val="60000"/>
              <a:lumOff val="40000"/>
            </a:schemeClr>
          </a:solidFill>
          <a:ln w="12700"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effectLst/>
                <a:latin typeface="Arial" charset="0"/>
              </a:rPr>
              <a:t>500,000,000 Account Rows</a:t>
            </a:r>
          </a:p>
        </p:txBody>
      </p:sp>
    </p:spTree>
    <p:extLst>
      <p:ext uri="{BB962C8B-B14F-4D97-AF65-F5344CB8AC3E}">
        <p14:creationId xmlns:p14="http://schemas.microsoft.com/office/powerpoint/2010/main" val="2240969026"/>
      </p:ext>
    </p:extLst>
  </p:cSld>
  <p:clrMapOvr>
    <a:masterClrMapping/>
  </p:clrMapOvr>
  <p:transition>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1B55F-E5F1-39A6-DBA2-862262E073EC}"/>
              </a:ext>
            </a:extLst>
          </p:cNvPr>
          <p:cNvSpPr>
            <a:spLocks noGrp="1"/>
          </p:cNvSpPr>
          <p:nvPr>
            <p:ph type="title"/>
          </p:nvPr>
        </p:nvSpPr>
        <p:spPr/>
        <p:txBody>
          <a:bodyPr/>
          <a:lstStyle/>
          <a:p>
            <a:r>
              <a:rPr lang="en-US" dirty="0"/>
              <a:t>Modified ATM benchmark</a:t>
            </a:r>
          </a:p>
        </p:txBody>
      </p:sp>
      <p:sp>
        <p:nvSpPr>
          <p:cNvPr id="3" name="Content Placeholder 2">
            <a:extLst>
              <a:ext uri="{FF2B5EF4-FFF2-40B4-BE49-F238E27FC236}">
                <a16:creationId xmlns:a16="http://schemas.microsoft.com/office/drawing/2014/main" id="{27605995-DB9C-D66E-263A-F98182D2337B}"/>
              </a:ext>
            </a:extLst>
          </p:cNvPr>
          <p:cNvSpPr>
            <a:spLocks noGrp="1"/>
          </p:cNvSpPr>
          <p:nvPr>
            <p:ph idx="1"/>
          </p:nvPr>
        </p:nvSpPr>
        <p:spPr/>
        <p:txBody>
          <a:bodyPr/>
          <a:lstStyle/>
          <a:p>
            <a:r>
              <a:rPr lang="en-US" dirty="0"/>
              <a:t>15 Users</a:t>
            </a:r>
          </a:p>
          <a:p>
            <a:r>
              <a:rPr lang="en-US" dirty="0"/>
              <a:t>12 Users doing updates as normal ATM activity</a:t>
            </a:r>
          </a:p>
          <a:p>
            <a:pPr lvl="1"/>
            <a:r>
              <a:rPr lang="en-US" dirty="0"/>
              <a:t>Update Account, Teller, and Branch Balance</a:t>
            </a:r>
          </a:p>
          <a:p>
            <a:pPr lvl="1"/>
            <a:r>
              <a:rPr lang="en-US" dirty="0"/>
              <a:t>Create History Record</a:t>
            </a:r>
          </a:p>
          <a:p>
            <a:r>
              <a:rPr lang="en-US" dirty="0"/>
              <a:t>3 Users doing reading</a:t>
            </a:r>
          </a:p>
          <a:p>
            <a:pPr lvl="1"/>
            <a:r>
              <a:rPr lang="en-US" dirty="0"/>
              <a:t>Randomly Read 101 Account Record</a:t>
            </a:r>
          </a:p>
          <a:p>
            <a:pPr lvl="1"/>
            <a:r>
              <a:rPr lang="en-US" dirty="0"/>
              <a:t>Read a Teller and Branch Record</a:t>
            </a:r>
          </a:p>
        </p:txBody>
      </p:sp>
    </p:spTree>
    <p:extLst>
      <p:ext uri="{BB962C8B-B14F-4D97-AF65-F5344CB8AC3E}">
        <p14:creationId xmlns:p14="http://schemas.microsoft.com/office/powerpoint/2010/main" val="2936557946"/>
      </p:ext>
    </p:extLst>
  </p:cSld>
  <p:clrMapOvr>
    <a:masterClrMapping/>
  </p:clrMapOvr>
  <p:transitio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A4C95-444F-7337-3392-C9A76B6F5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3C0687-B72B-8A76-150F-44B59866362D}"/>
              </a:ext>
            </a:extLst>
          </p:cNvPr>
          <p:cNvSpPr>
            <a:spLocks noGrp="1"/>
          </p:cNvSpPr>
          <p:nvPr>
            <p:ph type="title"/>
          </p:nvPr>
        </p:nvSpPr>
        <p:spPr/>
        <p:txBody>
          <a:bodyPr/>
          <a:lstStyle/>
          <a:p>
            <a:r>
              <a:rPr lang="en-US" dirty="0"/>
              <a:t>Modified ATM benchmark - RESULTS</a:t>
            </a:r>
          </a:p>
        </p:txBody>
      </p:sp>
      <p:sp>
        <p:nvSpPr>
          <p:cNvPr id="3" name="Content Placeholder 2">
            <a:extLst>
              <a:ext uri="{FF2B5EF4-FFF2-40B4-BE49-F238E27FC236}">
                <a16:creationId xmlns:a16="http://schemas.microsoft.com/office/drawing/2014/main" id="{4A93310E-DBA3-E04B-EDB1-E548BC208546}"/>
              </a:ext>
            </a:extLst>
          </p:cNvPr>
          <p:cNvSpPr>
            <a:spLocks noGrp="1"/>
          </p:cNvSpPr>
          <p:nvPr>
            <p:ph idx="1"/>
          </p:nvPr>
        </p:nvSpPr>
        <p:spPr/>
        <p:txBody>
          <a:bodyPr/>
          <a:lstStyle/>
          <a:p>
            <a:r>
              <a:rPr lang="en-US" dirty="0"/>
              <a:t>420 Transactions Per Second</a:t>
            </a:r>
          </a:p>
          <a:p>
            <a:r>
              <a:rPr lang="en-US" dirty="0"/>
              <a:t>Longest Response Time 0.5 seconds</a:t>
            </a:r>
            <a:br>
              <a:rPr lang="en-US" dirty="0"/>
            </a:br>
            <a:br>
              <a:rPr lang="en-US" dirty="0"/>
            </a:br>
            <a:endParaRPr lang="en-US" dirty="0"/>
          </a:p>
          <a:p>
            <a:r>
              <a:rPr lang="en-US" dirty="0"/>
              <a:t>This is our baseline</a:t>
            </a:r>
          </a:p>
        </p:txBody>
      </p:sp>
    </p:spTree>
    <p:extLst>
      <p:ext uri="{BB962C8B-B14F-4D97-AF65-F5344CB8AC3E}">
        <p14:creationId xmlns:p14="http://schemas.microsoft.com/office/powerpoint/2010/main" val="1431006595"/>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D4881-B8F1-AEF7-34F9-2EAE3D59B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1B6B8-E290-B53D-C47A-647ACF8CC45C}"/>
              </a:ext>
            </a:extLst>
          </p:cNvPr>
          <p:cNvSpPr>
            <a:spLocks noGrp="1"/>
          </p:cNvSpPr>
          <p:nvPr>
            <p:ph type="title"/>
          </p:nvPr>
        </p:nvSpPr>
        <p:spPr/>
        <p:txBody>
          <a:bodyPr/>
          <a:lstStyle/>
          <a:p>
            <a:r>
              <a:rPr lang="en-US" dirty="0" err="1"/>
              <a:t>proutil</a:t>
            </a:r>
            <a:r>
              <a:rPr lang="en-US" dirty="0"/>
              <a:t> atm -C </a:t>
            </a:r>
            <a:r>
              <a:rPr lang="en-US" dirty="0" err="1"/>
              <a:t>tablereorg</a:t>
            </a:r>
            <a:r>
              <a:rPr lang="en-US" dirty="0"/>
              <a:t> account recs 1000 </a:t>
            </a:r>
            <a:r>
              <a:rPr lang="en-US" dirty="0" err="1"/>
              <a:t>searchdepth</a:t>
            </a:r>
            <a:r>
              <a:rPr lang="en-US" dirty="0"/>
              <a:t> 5</a:t>
            </a:r>
          </a:p>
        </p:txBody>
      </p:sp>
      <p:sp>
        <p:nvSpPr>
          <p:cNvPr id="3" name="Content Placeholder 2">
            <a:extLst>
              <a:ext uri="{FF2B5EF4-FFF2-40B4-BE49-F238E27FC236}">
                <a16:creationId xmlns:a16="http://schemas.microsoft.com/office/drawing/2014/main" id="{A70EFDED-44CF-84A3-C40A-3CDDD6744EA1}"/>
              </a:ext>
            </a:extLst>
          </p:cNvPr>
          <p:cNvSpPr>
            <a:spLocks noGrp="1"/>
          </p:cNvSpPr>
          <p:nvPr>
            <p:ph idx="1"/>
          </p:nvPr>
        </p:nvSpPr>
        <p:spPr/>
        <p:txBody>
          <a:bodyPr/>
          <a:lstStyle/>
          <a:p>
            <a:r>
              <a:rPr lang="en-US" dirty="0" err="1"/>
              <a:t>Tablereorg</a:t>
            </a:r>
            <a:r>
              <a:rPr lang="en-US" dirty="0"/>
              <a:t> is the only activity on the database and machine</a:t>
            </a:r>
          </a:p>
          <a:p>
            <a:pPr lvl="1"/>
            <a:r>
              <a:rPr lang="en-US" dirty="0"/>
              <a:t>Server is up</a:t>
            </a:r>
          </a:p>
          <a:p>
            <a:pPr lvl="1"/>
            <a:r>
              <a:rPr lang="en-US" dirty="0"/>
              <a:t>OE replication running</a:t>
            </a:r>
          </a:p>
          <a:p>
            <a:pPr lvl="1"/>
            <a:endParaRPr lang="en-US" dirty="0"/>
          </a:p>
          <a:p>
            <a:r>
              <a:rPr lang="en-US" dirty="0"/>
              <a:t>10 Hours 11 Minutes</a:t>
            </a:r>
            <a:br>
              <a:rPr lang="en-US" dirty="0"/>
            </a:br>
            <a:endParaRPr lang="en-US" dirty="0"/>
          </a:p>
          <a:p>
            <a:r>
              <a:rPr lang="en-US" dirty="0"/>
              <a:t>Last Bunker this took 8 Hours and 40 Minutes</a:t>
            </a:r>
          </a:p>
          <a:p>
            <a:pPr lvl="1"/>
            <a:r>
              <a:rPr lang="en-US" dirty="0"/>
              <a:t>No After Imaging</a:t>
            </a:r>
          </a:p>
          <a:p>
            <a:pPr lvl="1"/>
            <a:r>
              <a:rPr lang="en-US" dirty="0"/>
              <a:t>No OE Replication</a:t>
            </a:r>
          </a:p>
        </p:txBody>
      </p:sp>
    </p:spTree>
    <p:extLst>
      <p:ext uri="{BB962C8B-B14F-4D97-AF65-F5344CB8AC3E}">
        <p14:creationId xmlns:p14="http://schemas.microsoft.com/office/powerpoint/2010/main" val="2843194524"/>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18626-26B5-B2A1-3188-D11DCDA061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FC544F-6DF7-5E23-15A9-52BAFAA510FF}"/>
              </a:ext>
            </a:extLst>
          </p:cNvPr>
          <p:cNvSpPr>
            <a:spLocks noGrp="1"/>
          </p:cNvSpPr>
          <p:nvPr>
            <p:ph idx="4294967295"/>
          </p:nvPr>
        </p:nvSpPr>
        <p:spPr>
          <a:xfrm>
            <a:off x="914400" y="2342560"/>
            <a:ext cx="10363200" cy="1176884"/>
          </a:xfrm>
        </p:spPr>
        <p:txBody>
          <a:bodyPr/>
          <a:lstStyle/>
          <a:p>
            <a:pPr marL="0" indent="0" algn="ctr">
              <a:buNone/>
            </a:pPr>
            <a:r>
              <a:rPr lang="en-US" sz="2800" dirty="0"/>
              <a:t>Can you reset the test without </a:t>
            </a:r>
            <a:r>
              <a:rPr lang="en-US" sz="2800" dirty="0" err="1"/>
              <a:t>rebaselining</a:t>
            </a:r>
            <a:r>
              <a:rPr lang="en-US" sz="2800" dirty="0"/>
              <a:t> OE Replication?</a:t>
            </a:r>
          </a:p>
        </p:txBody>
      </p:sp>
    </p:spTree>
    <p:extLst>
      <p:ext uri="{BB962C8B-B14F-4D97-AF65-F5344CB8AC3E}">
        <p14:creationId xmlns:p14="http://schemas.microsoft.com/office/powerpoint/2010/main" val="1634593497"/>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1B55F-E5F1-39A6-DBA2-862262E073EC}"/>
              </a:ext>
            </a:extLst>
          </p:cNvPr>
          <p:cNvSpPr>
            <a:spLocks noGrp="1"/>
          </p:cNvSpPr>
          <p:nvPr>
            <p:ph type="title"/>
          </p:nvPr>
        </p:nvSpPr>
        <p:spPr/>
        <p:txBody>
          <a:bodyPr/>
          <a:lstStyle/>
          <a:p>
            <a:r>
              <a:rPr lang="en-US" dirty="0"/>
              <a:t>Can you reset the test without </a:t>
            </a:r>
            <a:r>
              <a:rPr lang="en-US" dirty="0" err="1"/>
              <a:t>rebaselining</a:t>
            </a:r>
            <a:r>
              <a:rPr lang="en-US" dirty="0"/>
              <a:t> OE Replication?</a:t>
            </a:r>
          </a:p>
        </p:txBody>
      </p:sp>
      <p:sp>
        <p:nvSpPr>
          <p:cNvPr id="3" name="Content Placeholder 2">
            <a:extLst>
              <a:ext uri="{FF2B5EF4-FFF2-40B4-BE49-F238E27FC236}">
                <a16:creationId xmlns:a16="http://schemas.microsoft.com/office/drawing/2014/main" id="{27605995-DB9C-D66E-263A-F98182D2337B}"/>
              </a:ext>
            </a:extLst>
          </p:cNvPr>
          <p:cNvSpPr>
            <a:spLocks noGrp="1"/>
          </p:cNvSpPr>
          <p:nvPr>
            <p:ph idx="1"/>
          </p:nvPr>
        </p:nvSpPr>
        <p:spPr/>
        <p:txBody>
          <a:bodyPr/>
          <a:lstStyle/>
          <a:p>
            <a:r>
              <a:rPr lang="en-US" dirty="0"/>
              <a:t>Have a backup on the source machine with –</a:t>
            </a:r>
            <a:r>
              <a:rPr lang="en-US" dirty="0" err="1"/>
              <a:t>REPLTargetCreate</a:t>
            </a:r>
            <a:endParaRPr lang="en-US" dirty="0"/>
          </a:p>
          <a:p>
            <a:r>
              <a:rPr lang="en-US" dirty="0"/>
              <a:t>Have that same backup on the target machine</a:t>
            </a:r>
            <a:br>
              <a:rPr lang="en-US" dirty="0"/>
            </a:br>
            <a:endParaRPr lang="en-US" dirty="0"/>
          </a:p>
          <a:p>
            <a:r>
              <a:rPr lang="en-US" dirty="0"/>
              <a:t>Restore them both</a:t>
            </a:r>
          </a:p>
          <a:p>
            <a:r>
              <a:rPr lang="en-US" dirty="0"/>
              <a:t>Reenable replication</a:t>
            </a:r>
            <a:br>
              <a:rPr lang="en-US" dirty="0"/>
            </a:br>
            <a:endParaRPr lang="en-US" dirty="0"/>
          </a:p>
          <a:p>
            <a:r>
              <a:rPr lang="en-US" dirty="0"/>
              <a:t>Startup Target, Startup Source</a:t>
            </a:r>
          </a:p>
          <a:p>
            <a:pPr lvl="1"/>
            <a:r>
              <a:rPr lang="en-US" dirty="0" err="1"/>
              <a:t>dsrutil</a:t>
            </a:r>
            <a:r>
              <a:rPr lang="en-US" dirty="0"/>
              <a:t> –C status on target 3105 - transition status</a:t>
            </a:r>
          </a:p>
          <a:p>
            <a:pPr lvl="1"/>
            <a:r>
              <a:rPr lang="en-US" dirty="0" err="1"/>
              <a:t>dsrutil</a:t>
            </a:r>
            <a:r>
              <a:rPr lang="en-US" dirty="0"/>
              <a:t> –C status on source 1199 - inactive</a:t>
            </a:r>
            <a:br>
              <a:rPr lang="en-US" dirty="0"/>
            </a:br>
            <a:endParaRPr lang="en-US" dirty="0"/>
          </a:p>
          <a:p>
            <a:endParaRPr lang="en-US" dirty="0"/>
          </a:p>
        </p:txBody>
      </p:sp>
    </p:spTree>
    <p:extLst>
      <p:ext uri="{BB962C8B-B14F-4D97-AF65-F5344CB8AC3E}">
        <p14:creationId xmlns:p14="http://schemas.microsoft.com/office/powerpoint/2010/main" val="4245380284"/>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C317A-D726-5309-7E2A-E1F6769A32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89B165-CFCA-A586-7695-6F501BD41302}"/>
              </a:ext>
            </a:extLst>
          </p:cNvPr>
          <p:cNvSpPr>
            <a:spLocks noGrp="1"/>
          </p:cNvSpPr>
          <p:nvPr>
            <p:ph type="title" idx="4294967295"/>
          </p:nvPr>
        </p:nvSpPr>
        <p:spPr>
          <a:xfrm>
            <a:off x="0" y="196850"/>
            <a:ext cx="9775825" cy="439738"/>
          </a:xfrm>
        </p:spPr>
        <p:txBody>
          <a:bodyPr/>
          <a:lstStyle/>
          <a:p>
            <a:r>
              <a:rPr lang="en-US" dirty="0"/>
              <a:t>Can you reset the test without </a:t>
            </a:r>
            <a:r>
              <a:rPr lang="en-US" dirty="0" err="1"/>
              <a:t>rebaselining</a:t>
            </a:r>
            <a:r>
              <a:rPr lang="en-US" dirty="0"/>
              <a:t> OE Replication?</a:t>
            </a:r>
          </a:p>
        </p:txBody>
      </p:sp>
      <p:sp>
        <p:nvSpPr>
          <p:cNvPr id="3" name="Content Placeholder 2">
            <a:extLst>
              <a:ext uri="{FF2B5EF4-FFF2-40B4-BE49-F238E27FC236}">
                <a16:creationId xmlns:a16="http://schemas.microsoft.com/office/drawing/2014/main" id="{628CF5AC-6C30-989F-CCA5-ADD90F80ABC6}"/>
              </a:ext>
            </a:extLst>
          </p:cNvPr>
          <p:cNvSpPr>
            <a:spLocks noGrp="1"/>
          </p:cNvSpPr>
          <p:nvPr>
            <p:ph idx="4294967295"/>
          </p:nvPr>
        </p:nvSpPr>
        <p:spPr>
          <a:xfrm>
            <a:off x="914399" y="2835275"/>
            <a:ext cx="10447283" cy="1579070"/>
          </a:xfrm>
        </p:spPr>
        <p:txBody>
          <a:bodyPr/>
          <a:lstStyle/>
          <a:p>
            <a:pPr marL="0" indent="0" algn="ctr">
              <a:buNone/>
            </a:pPr>
            <a:r>
              <a:rPr lang="en-US" sz="2800" dirty="0"/>
              <a:t>Shutdown both and remove the </a:t>
            </a:r>
            <a:r>
              <a:rPr lang="en-US" sz="2800" dirty="0" err="1"/>
              <a:t>atm.repl.recovery</a:t>
            </a:r>
            <a:r>
              <a:rPr lang="en-US" sz="2800" dirty="0"/>
              <a:t> </a:t>
            </a:r>
            <a:br>
              <a:rPr lang="en-US" sz="2800" dirty="0"/>
            </a:br>
            <a:r>
              <a:rPr lang="en-US" sz="2800" dirty="0"/>
              <a:t>file on both target and source, startup and</a:t>
            </a:r>
            <a:br>
              <a:rPr lang="en-US" sz="2800" dirty="0"/>
            </a:br>
            <a:r>
              <a:rPr lang="en-US" sz="2800"/>
              <a:t>all is </a:t>
            </a:r>
            <a:r>
              <a:rPr lang="en-US" sz="2800" dirty="0"/>
              <a:t>replicating as normal</a:t>
            </a:r>
            <a:br>
              <a:rPr lang="en-US" sz="2800" dirty="0"/>
            </a:br>
            <a:endParaRPr lang="en-US" sz="2800" dirty="0"/>
          </a:p>
          <a:p>
            <a:endParaRPr lang="en-US" sz="2800" dirty="0"/>
          </a:p>
        </p:txBody>
      </p:sp>
    </p:spTree>
    <p:extLst>
      <p:ext uri="{BB962C8B-B14F-4D97-AF65-F5344CB8AC3E}">
        <p14:creationId xmlns:p14="http://schemas.microsoft.com/office/powerpoint/2010/main" val="363841534"/>
      </p:ext>
    </p:extLst>
  </p:cSld>
  <p:clrMapOvr>
    <a:masterClrMapping/>
  </p:clrMapOvr>
  <p:transition>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72524-C605-12E4-8E3E-177408F8F1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2832E5-5A21-9CD7-A1A2-63213310C1BF}"/>
              </a:ext>
            </a:extLst>
          </p:cNvPr>
          <p:cNvSpPr>
            <a:spLocks noGrp="1"/>
          </p:cNvSpPr>
          <p:nvPr>
            <p:ph type="title"/>
          </p:nvPr>
        </p:nvSpPr>
        <p:spPr/>
        <p:txBody>
          <a:bodyPr/>
          <a:lstStyle/>
          <a:p>
            <a:r>
              <a:rPr lang="en-US" dirty="0" err="1"/>
              <a:t>Tablereorg</a:t>
            </a:r>
            <a:r>
              <a:rPr lang="en-US" dirty="0"/>
              <a:t> and Modified ATM - RESULTS</a:t>
            </a:r>
          </a:p>
        </p:txBody>
      </p:sp>
      <p:sp>
        <p:nvSpPr>
          <p:cNvPr id="3" name="Content Placeholder 2">
            <a:extLst>
              <a:ext uri="{FF2B5EF4-FFF2-40B4-BE49-F238E27FC236}">
                <a16:creationId xmlns:a16="http://schemas.microsoft.com/office/drawing/2014/main" id="{FCA30B6B-CD98-27C8-9F06-BAB63A2FD176}"/>
              </a:ext>
            </a:extLst>
          </p:cNvPr>
          <p:cNvSpPr>
            <a:spLocks noGrp="1"/>
          </p:cNvSpPr>
          <p:nvPr>
            <p:ph idx="1"/>
          </p:nvPr>
        </p:nvSpPr>
        <p:spPr/>
        <p:txBody>
          <a:bodyPr/>
          <a:lstStyle/>
          <a:p>
            <a:r>
              <a:rPr lang="en-US" dirty="0" err="1"/>
              <a:t>Tablereorg</a:t>
            </a:r>
            <a:r>
              <a:rPr lang="en-US" dirty="0"/>
              <a:t> now took 24 Hours and 19 Minutes</a:t>
            </a:r>
          </a:p>
          <a:p>
            <a:pPr lvl="1"/>
            <a:r>
              <a:rPr lang="en-US" dirty="0"/>
              <a:t>Compared to 10 Hours 11 Minutes</a:t>
            </a:r>
            <a:br>
              <a:rPr lang="en-US" dirty="0"/>
            </a:br>
            <a:endParaRPr lang="en-US" dirty="0"/>
          </a:p>
          <a:p>
            <a:pPr marL="0" indent="0">
              <a:buNone/>
            </a:pPr>
            <a:r>
              <a:rPr lang="en-US" dirty="0"/>
              <a:t>ATM Results</a:t>
            </a:r>
          </a:p>
          <a:p>
            <a:r>
              <a:rPr lang="en-US" dirty="0"/>
              <a:t>240 Transactions Per Second</a:t>
            </a:r>
          </a:p>
          <a:p>
            <a:r>
              <a:rPr lang="en-US" dirty="0"/>
              <a:t>Longest Response Time </a:t>
            </a:r>
            <a:r>
              <a:rPr lang="en-US" dirty="0">
                <a:solidFill>
                  <a:srgbClr val="FF0000"/>
                </a:solidFill>
              </a:rPr>
              <a:t>51.6</a:t>
            </a:r>
            <a:r>
              <a:rPr lang="en-US" dirty="0"/>
              <a:t> seconds</a:t>
            </a:r>
          </a:p>
          <a:p>
            <a:pPr marL="0" indent="0">
              <a:buNone/>
            </a:pPr>
            <a:endParaRPr lang="en-US" dirty="0"/>
          </a:p>
          <a:p>
            <a:pPr marL="0" indent="0">
              <a:buNone/>
            </a:pPr>
            <a:r>
              <a:rPr lang="en-US" dirty="0"/>
              <a:t>Compared to Baseline ATM</a:t>
            </a:r>
          </a:p>
          <a:p>
            <a:r>
              <a:rPr lang="en-US" dirty="0"/>
              <a:t>420 Transactions Per Second</a:t>
            </a:r>
          </a:p>
          <a:p>
            <a:r>
              <a:rPr lang="en-US" dirty="0"/>
              <a:t>Longest Response Time 0.5 seconds</a:t>
            </a:r>
          </a:p>
        </p:txBody>
      </p:sp>
    </p:spTree>
    <p:extLst>
      <p:ext uri="{BB962C8B-B14F-4D97-AF65-F5344CB8AC3E}">
        <p14:creationId xmlns:p14="http://schemas.microsoft.com/office/powerpoint/2010/main" val="1475989300"/>
      </p:ext>
    </p:extLst>
  </p:cSld>
  <p:clrMapOvr>
    <a:masterClrMapping/>
  </p:clrMapOvr>
  <p:transition>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6C1BE-ADCF-5BC5-E7CB-FF8D588288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64B9E-5837-F242-B103-6B083B89D784}"/>
              </a:ext>
            </a:extLst>
          </p:cNvPr>
          <p:cNvSpPr>
            <a:spLocks noGrp="1"/>
          </p:cNvSpPr>
          <p:nvPr>
            <p:ph type="title"/>
          </p:nvPr>
        </p:nvSpPr>
        <p:spPr/>
        <p:txBody>
          <a:bodyPr/>
          <a:lstStyle/>
          <a:p>
            <a:r>
              <a:rPr lang="en-US" dirty="0"/>
              <a:t>Table Partitioning Move</a:t>
            </a:r>
          </a:p>
        </p:txBody>
      </p:sp>
      <p:sp>
        <p:nvSpPr>
          <p:cNvPr id="3" name="Content Placeholder 2">
            <a:extLst>
              <a:ext uri="{FF2B5EF4-FFF2-40B4-BE49-F238E27FC236}">
                <a16:creationId xmlns:a16="http://schemas.microsoft.com/office/drawing/2014/main" id="{F1B9A93A-67FB-22F0-F0F5-F27235EE2C00}"/>
              </a:ext>
            </a:extLst>
          </p:cNvPr>
          <p:cNvSpPr>
            <a:spLocks noGrp="1"/>
          </p:cNvSpPr>
          <p:nvPr>
            <p:ph idx="1"/>
          </p:nvPr>
        </p:nvSpPr>
        <p:spPr>
          <a:xfrm>
            <a:off x="812800" y="1335088"/>
            <a:ext cx="10363200" cy="1807505"/>
          </a:xfrm>
        </p:spPr>
        <p:txBody>
          <a:bodyPr/>
          <a:lstStyle/>
          <a:p>
            <a:r>
              <a:rPr lang="en-US" dirty="0"/>
              <a:t>Enable Table Partitioning</a:t>
            </a:r>
          </a:p>
          <a:p>
            <a:r>
              <a:rPr lang="en-US" dirty="0"/>
              <a:t>Add a field (</a:t>
            </a:r>
            <a:r>
              <a:rPr lang="en-US" dirty="0" err="1"/>
              <a:t>myarea</a:t>
            </a:r>
            <a:r>
              <a:rPr lang="en-US" dirty="0"/>
              <a:t>) to account with a non-unique index (</a:t>
            </a:r>
            <a:r>
              <a:rPr lang="en-US" dirty="0" err="1"/>
              <a:t>iarea</a:t>
            </a:r>
            <a:r>
              <a:rPr lang="en-US" dirty="0"/>
              <a:t>)</a:t>
            </a:r>
          </a:p>
          <a:p>
            <a:pPr lvl="1"/>
            <a:r>
              <a:rPr lang="en-US" dirty="0"/>
              <a:t>Partition setup when the value is 0 account resides in Account Area</a:t>
            </a:r>
          </a:p>
          <a:p>
            <a:pPr lvl="1"/>
            <a:r>
              <a:rPr lang="en-US" dirty="0"/>
              <a:t>Partition setup when the value is 1 account resides in Account1 Area</a:t>
            </a:r>
          </a:p>
        </p:txBody>
      </p:sp>
    </p:spTree>
    <p:extLst>
      <p:ext uri="{BB962C8B-B14F-4D97-AF65-F5344CB8AC3E}">
        <p14:creationId xmlns:p14="http://schemas.microsoft.com/office/powerpoint/2010/main" val="220840186"/>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45C8A-8A4F-B61B-AFF9-42DFABBD5D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83445B-D70A-3410-FCA2-2C6888E05EE3}"/>
              </a:ext>
            </a:extLst>
          </p:cNvPr>
          <p:cNvSpPr>
            <a:spLocks noGrp="1"/>
          </p:cNvSpPr>
          <p:nvPr>
            <p:ph type="title"/>
          </p:nvPr>
        </p:nvSpPr>
        <p:spPr/>
        <p:txBody>
          <a:bodyPr/>
          <a:lstStyle/>
          <a:p>
            <a:r>
              <a:rPr lang="en-US" dirty="0"/>
              <a:t>Table Partitioning Move</a:t>
            </a:r>
          </a:p>
        </p:txBody>
      </p:sp>
      <p:sp>
        <p:nvSpPr>
          <p:cNvPr id="4" name="TextBox 3">
            <a:extLst>
              <a:ext uri="{FF2B5EF4-FFF2-40B4-BE49-F238E27FC236}">
                <a16:creationId xmlns:a16="http://schemas.microsoft.com/office/drawing/2014/main" id="{6B2E734F-3E1E-6992-849E-6394D5661578}"/>
              </a:ext>
            </a:extLst>
          </p:cNvPr>
          <p:cNvSpPr txBox="1"/>
          <p:nvPr/>
        </p:nvSpPr>
        <p:spPr>
          <a:xfrm>
            <a:off x="812801" y="977469"/>
            <a:ext cx="10044386" cy="5632311"/>
          </a:xfrm>
          <a:prstGeom prst="rect">
            <a:avLst/>
          </a:prstGeom>
          <a:noFill/>
        </p:spPr>
        <p:txBody>
          <a:bodyPr wrap="square" rtlCol="0">
            <a:spAutoFit/>
          </a:bodyPr>
          <a:lstStyle/>
          <a:p>
            <a:r>
              <a:rPr lang="en-US" dirty="0">
                <a:solidFill>
                  <a:srgbClr val="000000"/>
                </a:solidFill>
                <a:effectLst/>
                <a:latin typeface="Helvetica" pitchFamily="2" charset="0"/>
              </a:rPr>
              <a:t>set schema 'pub';</a:t>
            </a:r>
          </a:p>
          <a:p>
            <a:r>
              <a:rPr lang="en-US" dirty="0">
                <a:solidFill>
                  <a:srgbClr val="000000"/>
                </a:solidFill>
                <a:effectLst/>
                <a:latin typeface="Helvetica" pitchFamily="2" charset="0"/>
              </a:rPr>
              <a:t>alter table </a:t>
            </a:r>
            <a:r>
              <a:rPr lang="en-US" dirty="0" err="1">
                <a:solidFill>
                  <a:srgbClr val="000000"/>
                </a:solidFill>
                <a:effectLst/>
                <a:latin typeface="Helvetica" pitchFamily="2" charset="0"/>
              </a:rPr>
              <a:t>pub.accounts</a:t>
            </a:r>
            <a:r>
              <a:rPr lang="en-US" dirty="0">
                <a:solidFill>
                  <a:srgbClr val="000000"/>
                </a:solidFill>
                <a:latin typeface="Helvetica" pitchFamily="2" charset="0"/>
              </a:rPr>
              <a:t>    </a:t>
            </a:r>
            <a:r>
              <a:rPr lang="en-US" dirty="0">
                <a:solidFill>
                  <a:srgbClr val="000000"/>
                </a:solidFill>
                <a:effectLst/>
                <a:latin typeface="Helvetica" pitchFamily="2" charset="0"/>
              </a:rPr>
              <a:t>   &lt;&lt;--- table</a:t>
            </a:r>
          </a:p>
          <a:p>
            <a:r>
              <a:rPr lang="en-US" dirty="0">
                <a:solidFill>
                  <a:srgbClr val="000000"/>
                </a:solidFill>
                <a:effectLst/>
                <a:latin typeface="Helvetica" pitchFamily="2" charset="0"/>
              </a:rPr>
              <a:t>      partition by list </a:t>
            </a:r>
            <a:r>
              <a:rPr lang="en-US" dirty="0" err="1">
                <a:solidFill>
                  <a:srgbClr val="000000"/>
                </a:solidFill>
                <a:effectLst/>
                <a:latin typeface="Helvetica" pitchFamily="2" charset="0"/>
              </a:rPr>
              <a:t>myarea</a:t>
            </a:r>
            <a:r>
              <a:rPr lang="en-US" dirty="0">
                <a:solidFill>
                  <a:srgbClr val="000000"/>
                </a:solidFill>
                <a:latin typeface="Helvetica" pitchFamily="2" charset="0"/>
              </a:rPr>
              <a:t> </a:t>
            </a:r>
            <a:r>
              <a:rPr lang="en-US" dirty="0">
                <a:solidFill>
                  <a:srgbClr val="000000"/>
                </a:solidFill>
                <a:effectLst/>
                <a:latin typeface="Helvetica" pitchFamily="2" charset="0"/>
              </a:rPr>
              <a:t>  &lt;&lt;--- field</a:t>
            </a:r>
          </a:p>
          <a:p>
            <a:endParaRPr lang="en-US" dirty="0">
              <a:solidFill>
                <a:srgbClr val="000000"/>
              </a:solidFill>
              <a:effectLst/>
              <a:latin typeface="Helvetica" pitchFamily="2" charset="0"/>
            </a:endParaRPr>
          </a:p>
          <a:p>
            <a:r>
              <a:rPr lang="en-US" dirty="0">
                <a:solidFill>
                  <a:srgbClr val="000000"/>
                </a:solidFill>
                <a:effectLst/>
                <a:latin typeface="Helvetica" pitchFamily="2" charset="0"/>
              </a:rPr>
              <a:t>      using table area ”Accounts Area"</a:t>
            </a:r>
          </a:p>
          <a:p>
            <a:r>
              <a:rPr lang="en-US" dirty="0">
                <a:solidFill>
                  <a:srgbClr val="000000"/>
                </a:solidFill>
                <a:effectLst/>
                <a:latin typeface="Helvetica" pitchFamily="2" charset="0"/>
              </a:rPr>
              <a:t>      (</a:t>
            </a:r>
          </a:p>
          <a:p>
            <a:r>
              <a:rPr lang="en-US" dirty="0">
                <a:solidFill>
                  <a:srgbClr val="000000"/>
                </a:solidFill>
                <a:effectLst/>
                <a:latin typeface="Helvetica" pitchFamily="2" charset="0"/>
              </a:rPr>
              <a:t>          partition "Initial" values in (0) using table area ”Account Area"</a:t>
            </a:r>
          </a:p>
          <a:p>
            <a:r>
              <a:rPr lang="en-US" dirty="0">
                <a:solidFill>
                  <a:srgbClr val="000000"/>
                </a:solidFill>
                <a:effectLst/>
                <a:latin typeface="Helvetica" pitchFamily="2" charset="0"/>
              </a:rPr>
              <a:t>      )</a:t>
            </a:r>
          </a:p>
          <a:p>
            <a:r>
              <a:rPr lang="en-US" dirty="0">
                <a:solidFill>
                  <a:srgbClr val="000000"/>
                </a:solidFill>
                <a:effectLst/>
                <a:latin typeface="Helvetica" pitchFamily="2" charset="0"/>
              </a:rPr>
              <a:t>      using index ”</a:t>
            </a:r>
            <a:r>
              <a:rPr lang="en-US" dirty="0" err="1">
                <a:solidFill>
                  <a:srgbClr val="000000"/>
                </a:solidFill>
                <a:effectLst/>
                <a:latin typeface="Helvetica" pitchFamily="2" charset="0"/>
              </a:rPr>
              <a:t>iarea</a:t>
            </a:r>
            <a:r>
              <a:rPr lang="en-US" dirty="0">
                <a:solidFill>
                  <a:srgbClr val="000000"/>
                </a:solidFill>
                <a:effectLst/>
                <a:latin typeface="Helvetica" pitchFamily="2" charset="0"/>
              </a:rPr>
              <a:t>";</a:t>
            </a:r>
          </a:p>
          <a:p>
            <a:r>
              <a:rPr lang="en-US" dirty="0">
                <a:solidFill>
                  <a:srgbClr val="000000"/>
                </a:solidFill>
                <a:effectLst/>
                <a:latin typeface="Helvetica" pitchFamily="2" charset="0"/>
              </a:rPr>
              <a:t>commit;</a:t>
            </a:r>
          </a:p>
          <a:p>
            <a:r>
              <a:rPr lang="en-US" dirty="0">
                <a:solidFill>
                  <a:srgbClr val="000000"/>
                </a:solidFill>
                <a:effectLst/>
                <a:latin typeface="Helvetica" pitchFamily="2" charset="0"/>
              </a:rPr>
              <a:t>alter table </a:t>
            </a:r>
            <a:r>
              <a:rPr lang="en-US" dirty="0" err="1">
                <a:solidFill>
                  <a:srgbClr val="000000"/>
                </a:solidFill>
                <a:effectLst/>
                <a:latin typeface="Helvetica" pitchFamily="2" charset="0"/>
              </a:rPr>
              <a:t>pub.accounts</a:t>
            </a:r>
            <a:endParaRPr lang="en-US" dirty="0">
              <a:solidFill>
                <a:srgbClr val="000000"/>
              </a:solidFill>
              <a:effectLst/>
              <a:latin typeface="Helvetica" pitchFamily="2" charset="0"/>
            </a:endParaRPr>
          </a:p>
          <a:p>
            <a:r>
              <a:rPr lang="en-US" dirty="0">
                <a:solidFill>
                  <a:srgbClr val="000000"/>
                </a:solidFill>
                <a:effectLst/>
                <a:latin typeface="Helvetica" pitchFamily="2" charset="0"/>
              </a:rPr>
              <a:t>      add partition ”Account1" values in (1) using table area ”Account1 Area";</a:t>
            </a:r>
          </a:p>
          <a:p>
            <a:r>
              <a:rPr lang="en-US" dirty="0">
                <a:solidFill>
                  <a:srgbClr val="000000"/>
                </a:solidFill>
                <a:effectLst/>
                <a:latin typeface="Helvetica" pitchFamily="2" charset="0"/>
              </a:rPr>
              <a:t>commit;</a:t>
            </a:r>
          </a:p>
          <a:p>
            <a:r>
              <a:rPr lang="en-US" dirty="0">
                <a:solidFill>
                  <a:srgbClr val="000000"/>
                </a:solidFill>
                <a:effectLst/>
                <a:latin typeface="Helvetica" pitchFamily="2" charset="0"/>
              </a:rPr>
              <a:t>quit;</a:t>
            </a:r>
          </a:p>
        </p:txBody>
      </p:sp>
    </p:spTree>
    <p:extLst>
      <p:ext uri="{BB962C8B-B14F-4D97-AF65-F5344CB8AC3E}">
        <p14:creationId xmlns:p14="http://schemas.microsoft.com/office/powerpoint/2010/main" val="601730110"/>
      </p:ext>
    </p:extLst>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C64B7-52DD-F484-2F56-834F0DC30D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1E600-3AB5-CD40-D552-BAB9ED38B65D}"/>
              </a:ext>
            </a:extLst>
          </p:cNvPr>
          <p:cNvSpPr>
            <a:spLocks noGrp="1"/>
          </p:cNvSpPr>
          <p:nvPr>
            <p:ph type="title"/>
          </p:nvPr>
        </p:nvSpPr>
        <p:spPr/>
        <p:txBody>
          <a:bodyPr/>
          <a:lstStyle/>
          <a:p>
            <a:r>
              <a:rPr lang="en-US" dirty="0"/>
              <a:t>Table Partitioning Move</a:t>
            </a:r>
          </a:p>
        </p:txBody>
      </p:sp>
      <p:sp>
        <p:nvSpPr>
          <p:cNvPr id="3" name="Content Placeholder 2">
            <a:extLst>
              <a:ext uri="{FF2B5EF4-FFF2-40B4-BE49-F238E27FC236}">
                <a16:creationId xmlns:a16="http://schemas.microsoft.com/office/drawing/2014/main" id="{4AA2998A-90E5-BF94-1CA2-57989F7E50A9}"/>
              </a:ext>
            </a:extLst>
          </p:cNvPr>
          <p:cNvSpPr>
            <a:spLocks noGrp="1"/>
          </p:cNvSpPr>
          <p:nvPr>
            <p:ph idx="1"/>
          </p:nvPr>
        </p:nvSpPr>
        <p:spPr/>
        <p:txBody>
          <a:bodyPr/>
          <a:lstStyle/>
          <a:p>
            <a:pPr marL="0" indent="0">
              <a:buNone/>
            </a:pPr>
            <a:r>
              <a:rPr lang="en-US" dirty="0">
                <a:solidFill>
                  <a:srgbClr val="000000"/>
                </a:solidFill>
                <a:effectLst/>
                <a:latin typeface="Helvetica" pitchFamily="2" charset="0"/>
              </a:rPr>
              <a:t>def var </a:t>
            </a:r>
            <a:r>
              <a:rPr lang="en-US" dirty="0" err="1">
                <a:solidFill>
                  <a:srgbClr val="000000"/>
                </a:solidFill>
                <a:effectLst/>
                <a:latin typeface="Helvetica" pitchFamily="2" charset="0"/>
              </a:rPr>
              <a:t>i</a:t>
            </a:r>
            <a:r>
              <a:rPr lang="en-US" dirty="0">
                <a:solidFill>
                  <a:srgbClr val="000000"/>
                </a:solidFill>
                <a:effectLst/>
                <a:latin typeface="Helvetica" pitchFamily="2" charset="0"/>
              </a:rPr>
              <a:t> as int no-undo.</a:t>
            </a:r>
          </a:p>
          <a:p>
            <a:pPr marL="0" indent="0">
              <a:buNone/>
            </a:pPr>
            <a:r>
              <a:rPr lang="en-US" dirty="0" err="1">
                <a:solidFill>
                  <a:srgbClr val="000000"/>
                </a:solidFill>
                <a:effectLst/>
                <a:latin typeface="Helvetica" pitchFamily="2" charset="0"/>
              </a:rPr>
              <a:t>etime</a:t>
            </a:r>
            <a:r>
              <a:rPr lang="en-US" dirty="0">
                <a:solidFill>
                  <a:srgbClr val="000000"/>
                </a:solidFill>
                <a:effectLst/>
                <a:latin typeface="Helvetica" pitchFamily="2" charset="0"/>
              </a:rPr>
              <a:t>(yes).</a:t>
            </a:r>
          </a:p>
          <a:p>
            <a:pPr marL="0" indent="0">
              <a:buNone/>
            </a:pPr>
            <a:r>
              <a:rPr lang="en-US" dirty="0">
                <a:solidFill>
                  <a:srgbClr val="000000"/>
                </a:solidFill>
                <a:effectLst/>
                <a:latin typeface="Helvetica" pitchFamily="2" charset="0"/>
              </a:rPr>
              <a:t>pause 0 before-hide.</a:t>
            </a:r>
          </a:p>
          <a:p>
            <a:pPr marL="0" indent="0">
              <a:buNone/>
            </a:pPr>
            <a:r>
              <a:rPr lang="en-US" dirty="0">
                <a:solidFill>
                  <a:srgbClr val="000000"/>
                </a:solidFill>
                <a:effectLst/>
                <a:latin typeface="Helvetica" pitchFamily="2" charset="0"/>
              </a:rPr>
              <a:t>for each accounts exclusive-lock by </a:t>
            </a:r>
            <a:r>
              <a:rPr lang="en-US" dirty="0" err="1">
                <a:solidFill>
                  <a:srgbClr val="000000"/>
                </a:solidFill>
                <a:effectLst/>
                <a:latin typeface="Helvetica" pitchFamily="2" charset="0"/>
              </a:rPr>
              <a:t>cust</a:t>
            </a:r>
            <a:r>
              <a:rPr lang="en-US" dirty="0">
                <a:solidFill>
                  <a:srgbClr val="000000"/>
                </a:solidFill>
                <a:effectLst/>
                <a:latin typeface="Helvetica" pitchFamily="2" charset="0"/>
              </a:rPr>
              <a:t>-num.</a:t>
            </a:r>
          </a:p>
          <a:p>
            <a:pPr marL="0" indent="0">
              <a:buNone/>
            </a:pPr>
            <a:r>
              <a:rPr lang="en-US" dirty="0">
                <a:solidFill>
                  <a:srgbClr val="000000"/>
                </a:solidFill>
                <a:effectLst/>
                <a:latin typeface="Helvetica" pitchFamily="2" charset="0"/>
              </a:rPr>
              <a:t>    if </a:t>
            </a:r>
            <a:r>
              <a:rPr lang="en-US" dirty="0" err="1">
                <a:solidFill>
                  <a:srgbClr val="000000"/>
                </a:solidFill>
                <a:effectLst/>
                <a:latin typeface="Helvetica" pitchFamily="2" charset="0"/>
              </a:rPr>
              <a:t>myarea</a:t>
            </a:r>
            <a:r>
              <a:rPr lang="en-US" dirty="0">
                <a:solidFill>
                  <a:srgbClr val="000000"/>
                </a:solidFill>
                <a:effectLst/>
                <a:latin typeface="Helvetica" pitchFamily="2" charset="0"/>
              </a:rPr>
              <a:t> = 1 then next.</a:t>
            </a:r>
          </a:p>
          <a:p>
            <a:pPr marL="0" indent="0">
              <a:buNone/>
            </a:pPr>
            <a:r>
              <a:rPr lang="en-US" dirty="0">
                <a:solidFill>
                  <a:srgbClr val="000000"/>
                </a:solidFill>
                <a:effectLst/>
                <a:latin typeface="Helvetica" pitchFamily="2" charset="0"/>
              </a:rPr>
              <a:t>    </a:t>
            </a:r>
            <a:r>
              <a:rPr lang="en-US" dirty="0" err="1">
                <a:solidFill>
                  <a:srgbClr val="000000"/>
                </a:solidFill>
                <a:effectLst/>
                <a:latin typeface="Helvetica" pitchFamily="2" charset="0"/>
              </a:rPr>
              <a:t>myarea</a:t>
            </a:r>
            <a:r>
              <a:rPr lang="en-US" dirty="0">
                <a:solidFill>
                  <a:srgbClr val="000000"/>
                </a:solidFill>
                <a:effectLst/>
                <a:latin typeface="Helvetica" pitchFamily="2" charset="0"/>
              </a:rPr>
              <a:t> = 1.</a:t>
            </a:r>
          </a:p>
          <a:p>
            <a:pPr marL="0" indent="0">
              <a:buNone/>
            </a:pPr>
            <a:r>
              <a:rPr lang="en-US" dirty="0">
                <a:solidFill>
                  <a:srgbClr val="000000"/>
                </a:solidFill>
                <a:effectLst/>
                <a:latin typeface="Helvetica" pitchFamily="2" charset="0"/>
              </a:rPr>
              <a:t>    </a:t>
            </a:r>
            <a:r>
              <a:rPr lang="en-US" dirty="0" err="1">
                <a:solidFill>
                  <a:srgbClr val="000000"/>
                </a:solidFill>
                <a:effectLst/>
                <a:latin typeface="Helvetica" pitchFamily="2" charset="0"/>
              </a:rPr>
              <a:t>i</a:t>
            </a:r>
            <a:r>
              <a:rPr lang="en-US" dirty="0">
                <a:solidFill>
                  <a:srgbClr val="000000"/>
                </a:solidFill>
                <a:effectLst/>
                <a:latin typeface="Helvetica" pitchFamily="2" charset="0"/>
              </a:rPr>
              <a:t> = </a:t>
            </a:r>
            <a:r>
              <a:rPr lang="en-US" dirty="0" err="1">
                <a:solidFill>
                  <a:srgbClr val="000000"/>
                </a:solidFill>
                <a:effectLst/>
                <a:latin typeface="Helvetica" pitchFamily="2" charset="0"/>
              </a:rPr>
              <a:t>i</a:t>
            </a:r>
            <a:r>
              <a:rPr lang="en-US" dirty="0">
                <a:solidFill>
                  <a:srgbClr val="000000"/>
                </a:solidFill>
                <a:effectLst/>
                <a:latin typeface="Helvetica" pitchFamily="2" charset="0"/>
              </a:rPr>
              <a:t> + 1.</a:t>
            </a:r>
          </a:p>
          <a:p>
            <a:pPr marL="0" indent="0">
              <a:buNone/>
            </a:pPr>
            <a:r>
              <a:rPr lang="en-US" dirty="0">
                <a:solidFill>
                  <a:srgbClr val="000000"/>
                </a:solidFill>
                <a:effectLst/>
                <a:latin typeface="Helvetica" pitchFamily="2" charset="0"/>
              </a:rPr>
              <a:t>    if </a:t>
            </a:r>
            <a:r>
              <a:rPr lang="en-US" dirty="0" err="1">
                <a:solidFill>
                  <a:srgbClr val="000000"/>
                </a:solidFill>
                <a:effectLst/>
                <a:latin typeface="Helvetica" pitchFamily="2" charset="0"/>
              </a:rPr>
              <a:t>i</a:t>
            </a:r>
            <a:r>
              <a:rPr lang="en-US" dirty="0">
                <a:solidFill>
                  <a:srgbClr val="000000"/>
                </a:solidFill>
                <a:effectLst/>
                <a:latin typeface="Helvetica" pitchFamily="2" charset="0"/>
              </a:rPr>
              <a:t> mod 50000 = 0 then display string(time, "HH:MM:SS") " " </a:t>
            </a:r>
            <a:r>
              <a:rPr lang="en-US" dirty="0" err="1">
                <a:solidFill>
                  <a:srgbClr val="000000"/>
                </a:solidFill>
                <a:effectLst/>
                <a:latin typeface="Helvetica" pitchFamily="2" charset="0"/>
              </a:rPr>
              <a:t>i</a:t>
            </a:r>
            <a:r>
              <a:rPr lang="en-US" dirty="0">
                <a:solidFill>
                  <a:srgbClr val="000000"/>
                </a:solidFill>
                <a:effectLst/>
                <a:latin typeface="Helvetica" pitchFamily="2" charset="0"/>
              </a:rPr>
              <a:t>.</a:t>
            </a:r>
          </a:p>
          <a:p>
            <a:pPr marL="0" indent="0">
              <a:buNone/>
            </a:pPr>
            <a:r>
              <a:rPr lang="en-US" dirty="0">
                <a:solidFill>
                  <a:srgbClr val="000000"/>
                </a:solidFill>
                <a:effectLst/>
                <a:latin typeface="Helvetica" pitchFamily="2" charset="0"/>
              </a:rPr>
              <a:t>end.</a:t>
            </a:r>
          </a:p>
          <a:p>
            <a:pPr marL="0" indent="0">
              <a:buNone/>
            </a:pPr>
            <a:r>
              <a:rPr lang="en-US" dirty="0">
                <a:solidFill>
                  <a:srgbClr val="000000"/>
                </a:solidFill>
                <a:effectLst/>
                <a:latin typeface="Helvetica" pitchFamily="2" charset="0"/>
              </a:rPr>
              <a:t>display </a:t>
            </a:r>
            <a:r>
              <a:rPr lang="en-US" dirty="0" err="1">
                <a:solidFill>
                  <a:srgbClr val="000000"/>
                </a:solidFill>
                <a:effectLst/>
                <a:latin typeface="Helvetica" pitchFamily="2" charset="0"/>
              </a:rPr>
              <a:t>etime</a:t>
            </a:r>
            <a:r>
              <a:rPr lang="en-US" dirty="0">
                <a:solidFill>
                  <a:srgbClr val="000000"/>
                </a:solidFill>
                <a:effectLst/>
                <a:latin typeface="Helvetica" pitchFamily="2" charset="0"/>
              </a:rPr>
              <a:t> format "&gt;&gt;&gt;,&gt;&gt;9".</a:t>
            </a:r>
          </a:p>
          <a:p>
            <a:pPr marL="0" indent="0">
              <a:buNone/>
            </a:pPr>
            <a:endParaRPr lang="en-US" dirty="0"/>
          </a:p>
        </p:txBody>
      </p:sp>
    </p:spTree>
    <p:extLst>
      <p:ext uri="{BB962C8B-B14F-4D97-AF65-F5344CB8AC3E}">
        <p14:creationId xmlns:p14="http://schemas.microsoft.com/office/powerpoint/2010/main" val="2771347693"/>
      </p:ext>
    </p:extLst>
  </p:cSld>
  <p:clrMapOvr>
    <a:masterClrMapping/>
  </p:clrMapOvr>
  <p:transition>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3FB11-741C-A46D-81F7-54DC2DC629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3FE79D-A9E6-6977-0970-CA97EA46CA17}"/>
              </a:ext>
            </a:extLst>
          </p:cNvPr>
          <p:cNvSpPr>
            <a:spLocks noGrp="1"/>
          </p:cNvSpPr>
          <p:nvPr>
            <p:ph type="title"/>
          </p:nvPr>
        </p:nvSpPr>
        <p:spPr/>
        <p:txBody>
          <a:bodyPr/>
          <a:lstStyle/>
          <a:p>
            <a:r>
              <a:rPr lang="en-US" dirty="0"/>
              <a:t>Table Partitioning Move Standalone - RESULT</a:t>
            </a:r>
          </a:p>
        </p:txBody>
      </p:sp>
      <p:sp>
        <p:nvSpPr>
          <p:cNvPr id="3" name="Content Placeholder 2">
            <a:extLst>
              <a:ext uri="{FF2B5EF4-FFF2-40B4-BE49-F238E27FC236}">
                <a16:creationId xmlns:a16="http://schemas.microsoft.com/office/drawing/2014/main" id="{4C66D5A9-FE00-3B2F-ADA6-4CCFCACB53CF}"/>
              </a:ext>
            </a:extLst>
          </p:cNvPr>
          <p:cNvSpPr>
            <a:spLocks noGrp="1"/>
          </p:cNvSpPr>
          <p:nvPr>
            <p:ph idx="1"/>
          </p:nvPr>
        </p:nvSpPr>
        <p:spPr/>
        <p:txBody>
          <a:bodyPr/>
          <a:lstStyle/>
          <a:p>
            <a:pPr marL="0" indent="0">
              <a:buNone/>
            </a:pPr>
            <a:r>
              <a:rPr lang="en-US" dirty="0"/>
              <a:t>Time to move all records to Account1 Area</a:t>
            </a:r>
          </a:p>
          <a:p>
            <a:r>
              <a:rPr lang="en-US" dirty="0"/>
              <a:t>17 Hours, 23 Minutes, 20 Seconds</a:t>
            </a:r>
          </a:p>
        </p:txBody>
      </p:sp>
    </p:spTree>
    <p:extLst>
      <p:ext uri="{BB962C8B-B14F-4D97-AF65-F5344CB8AC3E}">
        <p14:creationId xmlns:p14="http://schemas.microsoft.com/office/powerpoint/2010/main" val="3117906347"/>
      </p:ext>
    </p:extLst>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0D6E6-4356-9454-8572-C65D28A808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C54EE-CAB3-2CE0-2AB5-0B89811943F1}"/>
              </a:ext>
            </a:extLst>
          </p:cNvPr>
          <p:cNvSpPr>
            <a:spLocks noGrp="1"/>
          </p:cNvSpPr>
          <p:nvPr>
            <p:ph type="title"/>
          </p:nvPr>
        </p:nvSpPr>
        <p:spPr/>
        <p:txBody>
          <a:bodyPr/>
          <a:lstStyle/>
          <a:p>
            <a:r>
              <a:rPr lang="en-US" dirty="0"/>
              <a:t>Table Partitioning Move with ATM - RESULT</a:t>
            </a:r>
          </a:p>
        </p:txBody>
      </p:sp>
      <p:sp>
        <p:nvSpPr>
          <p:cNvPr id="3" name="Content Placeholder 2">
            <a:extLst>
              <a:ext uri="{FF2B5EF4-FFF2-40B4-BE49-F238E27FC236}">
                <a16:creationId xmlns:a16="http://schemas.microsoft.com/office/drawing/2014/main" id="{3FEBCF72-3EC1-92E1-B403-191ACDBD7B7A}"/>
              </a:ext>
            </a:extLst>
          </p:cNvPr>
          <p:cNvSpPr>
            <a:spLocks noGrp="1"/>
          </p:cNvSpPr>
          <p:nvPr>
            <p:ph idx="1"/>
          </p:nvPr>
        </p:nvSpPr>
        <p:spPr/>
        <p:txBody>
          <a:bodyPr/>
          <a:lstStyle/>
          <a:p>
            <a:pPr marL="0" indent="0">
              <a:buNone/>
            </a:pPr>
            <a:r>
              <a:rPr lang="en-US" dirty="0"/>
              <a:t>Time to move all records to Account1 Area</a:t>
            </a:r>
          </a:p>
          <a:p>
            <a:r>
              <a:rPr lang="en-US" dirty="0"/>
              <a:t>40 Hours, 45 Minutes</a:t>
            </a:r>
          </a:p>
          <a:p>
            <a:endParaRPr lang="en-US" dirty="0"/>
          </a:p>
          <a:p>
            <a:pPr marL="0" indent="0">
              <a:buNone/>
            </a:pPr>
            <a:r>
              <a:rPr lang="en-US" dirty="0"/>
              <a:t>ATM Results</a:t>
            </a:r>
          </a:p>
          <a:p>
            <a:r>
              <a:rPr lang="en-US" dirty="0"/>
              <a:t>193 Transactions Per Second</a:t>
            </a:r>
          </a:p>
          <a:p>
            <a:r>
              <a:rPr lang="en-US" dirty="0"/>
              <a:t>Longest Response Time </a:t>
            </a:r>
            <a:r>
              <a:rPr lang="en-US" dirty="0">
                <a:solidFill>
                  <a:srgbClr val="FF0000"/>
                </a:solidFill>
              </a:rPr>
              <a:t>9.4</a:t>
            </a:r>
            <a:r>
              <a:rPr lang="en-US" dirty="0"/>
              <a:t> seconds</a:t>
            </a:r>
          </a:p>
          <a:p>
            <a:pPr lvl="1"/>
            <a:r>
              <a:rPr lang="en-US" dirty="0"/>
              <a:t>A small percentage of transactions had this wait time.  But if I was the one waiting…</a:t>
            </a:r>
          </a:p>
          <a:p>
            <a:pPr marL="0" indent="0">
              <a:buNone/>
            </a:pPr>
            <a:endParaRPr lang="en-US" dirty="0"/>
          </a:p>
          <a:p>
            <a:pPr marL="0" indent="0">
              <a:buNone/>
            </a:pPr>
            <a:r>
              <a:rPr lang="en-US" dirty="0"/>
              <a:t>Compared to Baseline ATM</a:t>
            </a:r>
          </a:p>
          <a:p>
            <a:r>
              <a:rPr lang="en-US" dirty="0"/>
              <a:t>420 Transactions Per Second</a:t>
            </a:r>
          </a:p>
          <a:p>
            <a:r>
              <a:rPr lang="en-US" dirty="0"/>
              <a:t>Longest Response Time 0.5 seconds</a:t>
            </a:r>
          </a:p>
          <a:p>
            <a:pPr marL="0" indent="0">
              <a:buNone/>
            </a:pPr>
            <a:endParaRPr lang="en-US" dirty="0"/>
          </a:p>
        </p:txBody>
      </p:sp>
    </p:spTree>
    <p:extLst>
      <p:ext uri="{BB962C8B-B14F-4D97-AF65-F5344CB8AC3E}">
        <p14:creationId xmlns:p14="http://schemas.microsoft.com/office/powerpoint/2010/main" val="3582904253"/>
      </p:ext>
    </p:extLst>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39CC-6B46-48AB-1632-48BC8E348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BFE299-3F69-1CBA-2C86-4A9354D581CA}"/>
              </a:ext>
            </a:extLst>
          </p:cNvPr>
          <p:cNvSpPr>
            <a:spLocks noGrp="1"/>
          </p:cNvSpPr>
          <p:nvPr>
            <p:ph type="title"/>
          </p:nvPr>
        </p:nvSpPr>
        <p:spPr/>
        <p:txBody>
          <a:bodyPr/>
          <a:lstStyle/>
          <a:p>
            <a:r>
              <a:rPr lang="en-US" dirty="0"/>
              <a:t>Table Partitioning Move alternative one</a:t>
            </a:r>
          </a:p>
        </p:txBody>
      </p:sp>
      <p:sp>
        <p:nvSpPr>
          <p:cNvPr id="3" name="Content Placeholder 2">
            <a:extLst>
              <a:ext uri="{FF2B5EF4-FFF2-40B4-BE49-F238E27FC236}">
                <a16:creationId xmlns:a16="http://schemas.microsoft.com/office/drawing/2014/main" id="{EAD0E219-5A0E-747A-2CB5-36C1E7E27840}"/>
              </a:ext>
            </a:extLst>
          </p:cNvPr>
          <p:cNvSpPr>
            <a:spLocks noGrp="1"/>
          </p:cNvSpPr>
          <p:nvPr>
            <p:ph idx="1"/>
          </p:nvPr>
        </p:nvSpPr>
        <p:spPr/>
        <p:txBody>
          <a:bodyPr/>
          <a:lstStyle/>
          <a:p>
            <a:pPr marL="0" indent="0">
              <a:buNone/>
            </a:pPr>
            <a:r>
              <a:rPr lang="en-US" dirty="0"/>
              <a:t>Lets add some sleep time</a:t>
            </a:r>
          </a:p>
          <a:p>
            <a:pPr marL="0" indent="0">
              <a:buNone/>
            </a:pPr>
            <a:r>
              <a:rPr lang="en-US" dirty="0"/>
              <a:t>Every 200 records moved, sleep ½ second.</a:t>
            </a:r>
          </a:p>
          <a:p>
            <a:pPr marL="0" indent="0">
              <a:buNone/>
            </a:pPr>
            <a:endParaRPr lang="en-US" dirty="0"/>
          </a:p>
          <a:p>
            <a:pPr marL="0" indent="0">
              <a:buNone/>
            </a:pPr>
            <a:r>
              <a:rPr lang="en-US" dirty="0"/>
              <a:t>Time to move all records to Account1 Area</a:t>
            </a:r>
          </a:p>
          <a:p>
            <a:r>
              <a:rPr lang="en-US" dirty="0"/>
              <a:t>432 hours, or 18 days!!!!</a:t>
            </a:r>
          </a:p>
          <a:p>
            <a:endParaRPr lang="en-US" dirty="0"/>
          </a:p>
          <a:p>
            <a:pPr marL="0" indent="0">
              <a:buNone/>
            </a:pPr>
            <a:r>
              <a:rPr lang="en-US" dirty="0"/>
              <a:t>ATM Results</a:t>
            </a:r>
          </a:p>
          <a:p>
            <a:r>
              <a:rPr lang="en-US" dirty="0"/>
              <a:t>339 Transactions Per Second</a:t>
            </a:r>
          </a:p>
          <a:p>
            <a:r>
              <a:rPr lang="en-US" dirty="0"/>
              <a:t>Longest Response Time </a:t>
            </a:r>
            <a:r>
              <a:rPr lang="en-US" dirty="0">
                <a:solidFill>
                  <a:srgbClr val="FF0000"/>
                </a:solidFill>
              </a:rPr>
              <a:t>4.2</a:t>
            </a:r>
            <a:r>
              <a:rPr lang="en-US" dirty="0"/>
              <a:t> seconds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724251659"/>
      </p:ext>
    </p:extLst>
  </p:cSld>
  <p:clrMapOvr>
    <a:masterClrMapping/>
  </p:clrMapOvr>
  <p:transition>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2D71D-2488-B3E0-D3B2-A144A402C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29BFFB-0954-B28F-344A-0E19085B241D}"/>
              </a:ext>
            </a:extLst>
          </p:cNvPr>
          <p:cNvSpPr>
            <a:spLocks noGrp="1"/>
          </p:cNvSpPr>
          <p:nvPr>
            <p:ph type="title"/>
          </p:nvPr>
        </p:nvSpPr>
        <p:spPr/>
        <p:txBody>
          <a:bodyPr/>
          <a:lstStyle/>
          <a:p>
            <a:r>
              <a:rPr lang="en-US" dirty="0"/>
              <a:t>Table Partitioning Move Rate</a:t>
            </a:r>
          </a:p>
        </p:txBody>
      </p:sp>
      <p:sp>
        <p:nvSpPr>
          <p:cNvPr id="3" name="Content Placeholder 2">
            <a:extLst>
              <a:ext uri="{FF2B5EF4-FFF2-40B4-BE49-F238E27FC236}">
                <a16:creationId xmlns:a16="http://schemas.microsoft.com/office/drawing/2014/main" id="{02F9F72D-0C0D-737F-4625-351B7D33499F}"/>
              </a:ext>
            </a:extLst>
          </p:cNvPr>
          <p:cNvSpPr>
            <a:spLocks noGrp="1"/>
          </p:cNvSpPr>
          <p:nvPr>
            <p:ph idx="1"/>
          </p:nvPr>
        </p:nvSpPr>
        <p:spPr/>
        <p:txBody>
          <a:bodyPr/>
          <a:lstStyle/>
          <a:p>
            <a:pPr marL="0" indent="0">
              <a:buNone/>
            </a:pPr>
            <a:r>
              <a:rPr lang="en-US" dirty="0"/>
              <a:t>With no sleep time, reassigning to new area has a rate of about 8,000 records per second.</a:t>
            </a:r>
          </a:p>
          <a:p>
            <a:pPr marL="0" indent="0">
              <a:buNone/>
            </a:pPr>
            <a:endParaRPr lang="en-US" dirty="0"/>
          </a:p>
          <a:p>
            <a:pPr marL="0" indent="0">
              <a:buNone/>
            </a:pPr>
            <a:r>
              <a:rPr lang="en-US" dirty="0"/>
              <a:t>Adding in a ½ second pause every 200 records, reduced the rate to 240 records per second.</a:t>
            </a:r>
          </a:p>
          <a:p>
            <a:pPr marL="0" indent="0">
              <a:buNone/>
            </a:pPr>
            <a:endParaRPr lang="en-US" dirty="0"/>
          </a:p>
          <a:p>
            <a:pPr marL="0" indent="0">
              <a:buNone/>
            </a:pPr>
            <a:r>
              <a:rPr lang="en-US" dirty="0"/>
              <a:t>What about every 8,000 records, sleep ¼ second?</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15120874"/>
      </p:ext>
    </p:extLst>
  </p:cSld>
  <p:clrMapOvr>
    <a:masterClrMapping/>
  </p:clrMapOvr>
  <p:transition>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88973-7F38-18F0-95A8-E33FD32C2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F1DEDA-7C00-3FA5-2D33-6DBF1463F5FC}"/>
              </a:ext>
            </a:extLst>
          </p:cNvPr>
          <p:cNvSpPr>
            <a:spLocks noGrp="1"/>
          </p:cNvSpPr>
          <p:nvPr>
            <p:ph type="title"/>
          </p:nvPr>
        </p:nvSpPr>
        <p:spPr/>
        <p:txBody>
          <a:bodyPr/>
          <a:lstStyle/>
          <a:p>
            <a:r>
              <a:rPr lang="en-US" dirty="0"/>
              <a:t>Table Partitioning Move alternative two</a:t>
            </a:r>
          </a:p>
        </p:txBody>
      </p:sp>
      <p:sp>
        <p:nvSpPr>
          <p:cNvPr id="3" name="Content Placeholder 2">
            <a:extLst>
              <a:ext uri="{FF2B5EF4-FFF2-40B4-BE49-F238E27FC236}">
                <a16:creationId xmlns:a16="http://schemas.microsoft.com/office/drawing/2014/main" id="{9A6EC3E4-A60C-DD19-06B0-5D55C16143D3}"/>
              </a:ext>
            </a:extLst>
          </p:cNvPr>
          <p:cNvSpPr>
            <a:spLocks noGrp="1"/>
          </p:cNvSpPr>
          <p:nvPr>
            <p:ph idx="1"/>
          </p:nvPr>
        </p:nvSpPr>
        <p:spPr/>
        <p:txBody>
          <a:bodyPr/>
          <a:lstStyle/>
          <a:p>
            <a:pPr marL="0" indent="0">
              <a:buNone/>
            </a:pPr>
            <a:r>
              <a:rPr lang="en-US" dirty="0"/>
              <a:t>Every 8,000 records moved, sleep ¼ second.</a:t>
            </a:r>
          </a:p>
          <a:p>
            <a:pPr marL="0" indent="0">
              <a:buNone/>
            </a:pPr>
            <a:endParaRPr lang="en-US" dirty="0"/>
          </a:p>
          <a:p>
            <a:pPr marL="0" indent="0">
              <a:buNone/>
            </a:pPr>
            <a:r>
              <a:rPr lang="en-US" dirty="0"/>
              <a:t>Time to move all records to Account1 Area</a:t>
            </a:r>
          </a:p>
          <a:p>
            <a:r>
              <a:rPr lang="en-US" dirty="0"/>
              <a:t>51 hours</a:t>
            </a:r>
            <a:br>
              <a:rPr lang="en-US" dirty="0"/>
            </a:br>
            <a:endParaRPr lang="en-US" dirty="0"/>
          </a:p>
          <a:p>
            <a:pPr marL="0" indent="0">
              <a:buNone/>
            </a:pPr>
            <a:r>
              <a:rPr lang="en-US" dirty="0"/>
              <a:t>ATM Results</a:t>
            </a:r>
          </a:p>
          <a:p>
            <a:r>
              <a:rPr lang="en-US" dirty="0"/>
              <a:t>340 Transactions Per Second</a:t>
            </a:r>
          </a:p>
          <a:p>
            <a:r>
              <a:rPr lang="en-US" dirty="0"/>
              <a:t>Longest Response Time </a:t>
            </a:r>
            <a:r>
              <a:rPr lang="en-US" dirty="0">
                <a:solidFill>
                  <a:srgbClr val="FF0000"/>
                </a:solidFill>
              </a:rPr>
              <a:t>0.6</a:t>
            </a:r>
            <a:r>
              <a:rPr lang="en-US" dirty="0"/>
              <a:t> seconds</a:t>
            </a:r>
          </a:p>
          <a:p>
            <a:pPr marL="0" indent="0">
              <a:buNone/>
            </a:pPr>
            <a:endParaRPr lang="en-US" dirty="0"/>
          </a:p>
          <a:p>
            <a:pPr marL="0" indent="0">
              <a:buNone/>
            </a:pPr>
            <a:r>
              <a:rPr lang="en-US" dirty="0"/>
              <a:t>Time to move decreased dramatically, ATM results stayed the same</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79593795"/>
      </p:ext>
    </p:extLst>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7524B-6457-BA44-CC32-1BC6DECAEEED}"/>
              </a:ext>
            </a:extLst>
          </p:cNvPr>
          <p:cNvSpPr>
            <a:spLocks noGrp="1"/>
          </p:cNvSpPr>
          <p:nvPr>
            <p:ph type="title"/>
          </p:nvPr>
        </p:nvSpPr>
        <p:spPr/>
        <p:txBody>
          <a:bodyPr/>
          <a:lstStyle/>
          <a:p>
            <a:r>
              <a:rPr lang="en-US" dirty="0"/>
              <a:t>Results Summary</a:t>
            </a:r>
          </a:p>
        </p:txBody>
      </p:sp>
      <p:sp>
        <p:nvSpPr>
          <p:cNvPr id="3" name="Content Placeholder 2">
            <a:extLst>
              <a:ext uri="{FF2B5EF4-FFF2-40B4-BE49-F238E27FC236}">
                <a16:creationId xmlns:a16="http://schemas.microsoft.com/office/drawing/2014/main" id="{3FD6DCFC-FDBE-A1DF-D90A-99630F30DB26}"/>
              </a:ext>
            </a:extLst>
          </p:cNvPr>
          <p:cNvSpPr>
            <a:spLocks noGrp="1"/>
          </p:cNvSpPr>
          <p:nvPr>
            <p:ph idx="1"/>
          </p:nvPr>
        </p:nvSpPr>
        <p:spPr>
          <a:xfrm>
            <a:off x="812800" y="1335088"/>
            <a:ext cx="5283200" cy="4419600"/>
          </a:xfrm>
        </p:spPr>
        <p:txBody>
          <a:bodyPr/>
          <a:lstStyle/>
          <a:p>
            <a:r>
              <a:rPr lang="en-US" dirty="0"/>
              <a:t>ATM Alone</a:t>
            </a:r>
          </a:p>
          <a:p>
            <a:pPr lvl="1"/>
            <a:r>
              <a:rPr lang="en-US" dirty="0"/>
              <a:t>420 Transactions Per Second (TPS)</a:t>
            </a:r>
          </a:p>
          <a:p>
            <a:pPr lvl="1"/>
            <a:r>
              <a:rPr lang="en-US" dirty="0"/>
              <a:t>Longest Response Time 0.5 seconds</a:t>
            </a:r>
          </a:p>
          <a:p>
            <a:r>
              <a:rPr lang="en-US" dirty="0" err="1"/>
              <a:t>Tablereorg</a:t>
            </a:r>
            <a:r>
              <a:rPr lang="en-US" dirty="0"/>
              <a:t> Alone</a:t>
            </a:r>
          </a:p>
          <a:p>
            <a:pPr lvl="1"/>
            <a:r>
              <a:rPr lang="en-US" dirty="0"/>
              <a:t>10 hours 11 minutes</a:t>
            </a:r>
          </a:p>
          <a:p>
            <a:r>
              <a:rPr lang="en-US" dirty="0"/>
              <a:t>ATM and </a:t>
            </a:r>
            <a:r>
              <a:rPr lang="en-US" dirty="0" err="1"/>
              <a:t>Tablereorg</a:t>
            </a:r>
            <a:r>
              <a:rPr lang="en-US" dirty="0"/>
              <a:t> together</a:t>
            </a:r>
          </a:p>
          <a:p>
            <a:pPr lvl="1"/>
            <a:r>
              <a:rPr lang="en-US" dirty="0" err="1"/>
              <a:t>Tablereorg</a:t>
            </a:r>
            <a:r>
              <a:rPr lang="en-US" dirty="0"/>
              <a:t> – 24 hours and 19 minutes</a:t>
            </a:r>
          </a:p>
          <a:p>
            <a:pPr lvl="1"/>
            <a:r>
              <a:rPr lang="en-US" dirty="0"/>
              <a:t>ATM – 240 TPS</a:t>
            </a:r>
          </a:p>
          <a:p>
            <a:pPr lvl="1"/>
            <a:endParaRPr lang="en-US" dirty="0"/>
          </a:p>
          <a:p>
            <a:pPr lvl="1"/>
            <a:endParaRPr lang="en-US" dirty="0"/>
          </a:p>
          <a:p>
            <a:pPr lvl="1"/>
            <a:endParaRPr lang="en-US" dirty="0"/>
          </a:p>
        </p:txBody>
      </p:sp>
      <p:sp>
        <p:nvSpPr>
          <p:cNvPr id="4" name="Content Placeholder 2">
            <a:extLst>
              <a:ext uri="{FF2B5EF4-FFF2-40B4-BE49-F238E27FC236}">
                <a16:creationId xmlns:a16="http://schemas.microsoft.com/office/drawing/2014/main" id="{B944D9A7-A0A6-4354-445C-7AE3373AA2CD}"/>
              </a:ext>
            </a:extLst>
          </p:cNvPr>
          <p:cNvSpPr txBox="1">
            <a:spLocks/>
          </p:cNvSpPr>
          <p:nvPr/>
        </p:nvSpPr>
        <p:spPr bwMode="auto">
          <a:xfrm>
            <a:off x="6188841" y="1340617"/>
            <a:ext cx="5845504"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7C00"/>
              </a:buClr>
              <a:buFont typeface="Wingdings" charset="2"/>
              <a:buChar char="§"/>
              <a:defRPr lang="en-US" sz="2400" kern="1200" dirty="0">
                <a:solidFill>
                  <a:srgbClr val="000000"/>
                </a:solidFill>
                <a:latin typeface="Arial" pitchFamily="34" charset="0"/>
                <a:ea typeface="ＭＳ Ｐゴシック" charset="-128"/>
                <a:cs typeface="Arial" pitchFamily="34" charset="0"/>
              </a:defRPr>
            </a:lvl1pPr>
            <a:lvl2pPr marL="742950" indent="-285750" algn="l" rtl="0" eaLnBrk="1" fontAlgn="base" hangingPunct="1">
              <a:spcBef>
                <a:spcPct val="20000"/>
              </a:spcBef>
              <a:spcAft>
                <a:spcPct val="0"/>
              </a:spcAft>
              <a:buClr>
                <a:srgbClr val="FF7C00"/>
              </a:buClr>
              <a:buChar char="•"/>
              <a:defRPr lang="en-US" sz="2000" kern="1200" dirty="0">
                <a:solidFill>
                  <a:srgbClr val="000000"/>
                </a:solidFill>
                <a:latin typeface="Arial" pitchFamily="34" charset="0"/>
                <a:ea typeface="ＭＳ Ｐゴシック" charset="-128"/>
                <a:cs typeface="Arial" pitchFamily="34" charset="0"/>
              </a:defRPr>
            </a:lvl2pPr>
            <a:lvl3pPr marL="1143000" indent="-228600" algn="l" rtl="0" eaLnBrk="1" fontAlgn="base" hangingPunct="1">
              <a:spcBef>
                <a:spcPct val="20000"/>
              </a:spcBef>
              <a:spcAft>
                <a:spcPct val="0"/>
              </a:spcAft>
              <a:buClr>
                <a:srgbClr val="FF7C00"/>
              </a:buClr>
              <a:buFont typeface="Arial" charset="0"/>
              <a:buChar char="–"/>
              <a:defRPr lang="en-US" kern="1200" dirty="0">
                <a:solidFill>
                  <a:srgbClr val="000000"/>
                </a:solidFill>
                <a:latin typeface="Arial" pitchFamily="34" charset="0"/>
                <a:ea typeface="ＭＳ Ｐゴシック" charset="-128"/>
                <a:cs typeface="Arial" pitchFamily="34" charset="0"/>
              </a:defRPr>
            </a:lvl3pPr>
            <a:lvl4pPr marL="16002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4pPr>
            <a:lvl5pPr marL="20574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r>
              <a:rPr lang="en-US" dirty="0"/>
              <a:t>Table Partition Move (TPM) Alone</a:t>
            </a:r>
          </a:p>
          <a:p>
            <a:pPr lvl="1"/>
            <a:r>
              <a:rPr lang="en-US" dirty="0"/>
              <a:t>17 hours 23 minutes</a:t>
            </a:r>
          </a:p>
          <a:p>
            <a:r>
              <a:rPr lang="en-US" dirty="0"/>
              <a:t>ATM and TPM</a:t>
            </a:r>
          </a:p>
          <a:p>
            <a:pPr lvl="1"/>
            <a:r>
              <a:rPr lang="en-US" dirty="0"/>
              <a:t>TPM– 40 hours 45 minutes</a:t>
            </a:r>
          </a:p>
          <a:p>
            <a:pPr lvl="1"/>
            <a:r>
              <a:rPr lang="en-US" dirty="0"/>
              <a:t>ATM 193 TPS</a:t>
            </a:r>
          </a:p>
          <a:p>
            <a:r>
              <a:rPr lang="en-US" dirty="0"/>
              <a:t>ATM + TPM + 200 rows sleep ½ sec</a:t>
            </a:r>
          </a:p>
          <a:p>
            <a:pPr lvl="1"/>
            <a:r>
              <a:rPr lang="en-US" dirty="0"/>
              <a:t>TPM – 18 days!!</a:t>
            </a:r>
          </a:p>
          <a:p>
            <a:pPr lvl="1"/>
            <a:r>
              <a:rPr lang="en-US" dirty="0"/>
              <a:t>ATM - 339 TPS</a:t>
            </a:r>
          </a:p>
          <a:p>
            <a:r>
              <a:rPr lang="en-US" dirty="0"/>
              <a:t>ATM + TPM + 8000 rows sleep ¼  sec</a:t>
            </a:r>
          </a:p>
          <a:p>
            <a:pPr lvl="1"/>
            <a:r>
              <a:rPr lang="en-US" dirty="0"/>
              <a:t>TPM – 51 hours</a:t>
            </a:r>
          </a:p>
          <a:p>
            <a:pPr lvl="1"/>
            <a:r>
              <a:rPr lang="en-US" dirty="0"/>
              <a:t>ATM - 340 TPS</a:t>
            </a:r>
          </a:p>
          <a:p>
            <a:endParaRPr lang="en-US" dirty="0"/>
          </a:p>
          <a:p>
            <a:endParaRPr lang="en-US" dirty="0"/>
          </a:p>
          <a:p>
            <a:endParaRPr lang="en-US" dirty="0"/>
          </a:p>
          <a:p>
            <a:pPr lvl="1"/>
            <a:endParaRPr lang="en-US" dirty="0"/>
          </a:p>
          <a:p>
            <a:pPr lvl="1"/>
            <a:endParaRPr lang="en-US" dirty="0"/>
          </a:p>
          <a:p>
            <a:pPr marL="457200" lvl="1" indent="0">
              <a:buNone/>
            </a:pPr>
            <a:endParaRPr lang="en-US" dirty="0"/>
          </a:p>
        </p:txBody>
      </p:sp>
    </p:spTree>
    <p:extLst>
      <p:ext uri="{BB962C8B-B14F-4D97-AF65-F5344CB8AC3E}">
        <p14:creationId xmlns:p14="http://schemas.microsoft.com/office/powerpoint/2010/main" val="1105301111"/>
      </p:ext>
    </p:extLst>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E32D0-73FD-9D7E-D60F-421760D6DF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7B7F4-96A5-F402-1379-2D9E92DC83E1}"/>
              </a:ext>
            </a:extLst>
          </p:cNvPr>
          <p:cNvSpPr>
            <a:spLocks noGrp="1"/>
          </p:cNvSpPr>
          <p:nvPr>
            <p:ph type="title"/>
          </p:nvPr>
        </p:nvSpPr>
        <p:spPr/>
        <p:txBody>
          <a:bodyPr/>
          <a:lstStyle/>
          <a:p>
            <a:r>
              <a:rPr lang="en-US" dirty="0"/>
              <a:t>Dump/Load/</a:t>
            </a:r>
            <a:r>
              <a:rPr lang="en-US" dirty="0" err="1"/>
              <a:t>Idxbuild</a:t>
            </a:r>
            <a:r>
              <a:rPr lang="en-US" dirty="0"/>
              <a:t>/</a:t>
            </a:r>
            <a:r>
              <a:rPr lang="en-US" dirty="0" err="1"/>
              <a:t>Rebaseline</a:t>
            </a:r>
            <a:endParaRPr lang="en-US" dirty="0"/>
          </a:p>
        </p:txBody>
      </p:sp>
      <p:sp>
        <p:nvSpPr>
          <p:cNvPr id="5" name="Content Placeholder 2">
            <a:extLst>
              <a:ext uri="{FF2B5EF4-FFF2-40B4-BE49-F238E27FC236}">
                <a16:creationId xmlns:a16="http://schemas.microsoft.com/office/drawing/2014/main" id="{52465101-2463-1FE4-5DF9-0AD766B9D77F}"/>
              </a:ext>
            </a:extLst>
          </p:cNvPr>
          <p:cNvSpPr txBox="1">
            <a:spLocks/>
          </p:cNvSpPr>
          <p:nvPr/>
        </p:nvSpPr>
        <p:spPr bwMode="auto">
          <a:xfrm>
            <a:off x="3280979" y="2648881"/>
            <a:ext cx="4600028" cy="19175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7C00"/>
              </a:buClr>
              <a:buFont typeface="Wingdings" charset="2"/>
              <a:buChar char="§"/>
              <a:defRPr lang="en-US" sz="2400" kern="1200" dirty="0">
                <a:solidFill>
                  <a:srgbClr val="000000"/>
                </a:solidFill>
                <a:latin typeface="Arial" pitchFamily="34" charset="0"/>
                <a:ea typeface="ＭＳ Ｐゴシック" charset="-128"/>
                <a:cs typeface="Arial" pitchFamily="34" charset="0"/>
              </a:defRPr>
            </a:lvl1pPr>
            <a:lvl2pPr marL="742950" indent="-285750" algn="l" rtl="0" eaLnBrk="1" fontAlgn="base" hangingPunct="1">
              <a:spcBef>
                <a:spcPct val="20000"/>
              </a:spcBef>
              <a:spcAft>
                <a:spcPct val="0"/>
              </a:spcAft>
              <a:buClr>
                <a:srgbClr val="FF7C00"/>
              </a:buClr>
              <a:buChar char="•"/>
              <a:defRPr lang="en-US" sz="2000" kern="1200" dirty="0">
                <a:solidFill>
                  <a:srgbClr val="000000"/>
                </a:solidFill>
                <a:latin typeface="Arial" pitchFamily="34" charset="0"/>
                <a:ea typeface="ＭＳ Ｐゴシック" charset="-128"/>
                <a:cs typeface="Arial" pitchFamily="34" charset="0"/>
              </a:defRPr>
            </a:lvl2pPr>
            <a:lvl3pPr marL="1143000" indent="-228600" algn="l" rtl="0" eaLnBrk="1" fontAlgn="base" hangingPunct="1">
              <a:spcBef>
                <a:spcPct val="20000"/>
              </a:spcBef>
              <a:spcAft>
                <a:spcPct val="0"/>
              </a:spcAft>
              <a:buClr>
                <a:srgbClr val="FF7C00"/>
              </a:buClr>
              <a:buFont typeface="Arial" charset="0"/>
              <a:buChar char="–"/>
              <a:defRPr lang="en-US" kern="1200" dirty="0">
                <a:solidFill>
                  <a:srgbClr val="000000"/>
                </a:solidFill>
                <a:latin typeface="Arial" pitchFamily="34" charset="0"/>
                <a:ea typeface="ＭＳ Ｐゴシック" charset="-128"/>
                <a:cs typeface="Arial" pitchFamily="34" charset="0"/>
              </a:defRPr>
            </a:lvl3pPr>
            <a:lvl4pPr marL="16002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4pPr>
            <a:lvl5pPr marL="20574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buFont typeface="Wingdings" charset="2"/>
              <a:buNone/>
            </a:pPr>
            <a:r>
              <a:rPr lang="en-US" dirty="0"/>
              <a:t>Dump – 27 Minutes</a:t>
            </a:r>
          </a:p>
          <a:p>
            <a:pPr marL="0" indent="0">
              <a:buFont typeface="Wingdings" charset="2"/>
              <a:buNone/>
            </a:pPr>
            <a:r>
              <a:rPr lang="en-US" dirty="0"/>
              <a:t>Load – 95 Minutes</a:t>
            </a:r>
          </a:p>
          <a:p>
            <a:pPr marL="0" indent="0">
              <a:buFont typeface="Wingdings" charset="2"/>
              <a:buNone/>
            </a:pPr>
            <a:r>
              <a:rPr lang="en-US" dirty="0"/>
              <a:t>Index Rebuild – 19 Minutes</a:t>
            </a:r>
          </a:p>
          <a:p>
            <a:pPr marL="0" indent="0">
              <a:buFont typeface="Wingdings" charset="2"/>
              <a:buNone/>
            </a:pPr>
            <a:r>
              <a:rPr lang="en-US" dirty="0"/>
              <a:t>Total 2 Hours, 22 Minutes</a:t>
            </a:r>
          </a:p>
          <a:p>
            <a:pPr marL="0" indent="0">
              <a:buFont typeface="Wingdings" charset="2"/>
              <a:buNone/>
            </a:pPr>
            <a:endParaRPr lang="en-US" dirty="0"/>
          </a:p>
          <a:p>
            <a:pPr marL="0" indent="0">
              <a:buFont typeface="Wingdings" charset="2"/>
              <a:buNone/>
            </a:pPr>
            <a:endParaRPr lang="en-US" dirty="0"/>
          </a:p>
        </p:txBody>
      </p:sp>
    </p:spTree>
    <p:extLst>
      <p:ext uri="{BB962C8B-B14F-4D97-AF65-F5344CB8AC3E}">
        <p14:creationId xmlns:p14="http://schemas.microsoft.com/office/powerpoint/2010/main" val="1266934565"/>
      </p:ext>
    </p:extLst>
  </p:cSld>
  <p:clrMapOvr>
    <a:masterClrMapping/>
  </p:clrMapOvr>
  <p:transition>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99108-38CA-778F-0A2A-E3C4778E53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92781B-CBEB-CF99-22AB-088735B42A01}"/>
              </a:ext>
            </a:extLst>
          </p:cNvPr>
          <p:cNvSpPr>
            <a:spLocks noGrp="1"/>
          </p:cNvSpPr>
          <p:nvPr>
            <p:ph type="title"/>
          </p:nvPr>
        </p:nvSpPr>
        <p:spPr/>
        <p:txBody>
          <a:bodyPr/>
          <a:lstStyle/>
          <a:p>
            <a:r>
              <a:rPr lang="en-US" dirty="0"/>
              <a:t>Dump/Load/</a:t>
            </a:r>
            <a:r>
              <a:rPr lang="en-US" dirty="0" err="1"/>
              <a:t>Idxbuild</a:t>
            </a:r>
            <a:r>
              <a:rPr lang="en-US" dirty="0"/>
              <a:t>/</a:t>
            </a:r>
            <a:r>
              <a:rPr lang="en-US" dirty="0" err="1"/>
              <a:t>Rebaseline</a:t>
            </a:r>
            <a:endParaRPr lang="en-US" dirty="0"/>
          </a:p>
        </p:txBody>
      </p:sp>
      <p:sp>
        <p:nvSpPr>
          <p:cNvPr id="3" name="Content Placeholder 2">
            <a:extLst>
              <a:ext uri="{FF2B5EF4-FFF2-40B4-BE49-F238E27FC236}">
                <a16:creationId xmlns:a16="http://schemas.microsoft.com/office/drawing/2014/main" id="{1153CA1B-9D7F-D31B-1013-19AE15645C35}"/>
              </a:ext>
            </a:extLst>
          </p:cNvPr>
          <p:cNvSpPr>
            <a:spLocks noGrp="1"/>
          </p:cNvSpPr>
          <p:nvPr>
            <p:ph idx="1"/>
          </p:nvPr>
        </p:nvSpPr>
        <p:spPr>
          <a:xfrm>
            <a:off x="812799" y="1335088"/>
            <a:ext cx="5693103" cy="4419600"/>
          </a:xfrm>
        </p:spPr>
        <p:txBody>
          <a:bodyPr/>
          <a:lstStyle/>
          <a:p>
            <a:pPr marL="0" indent="0">
              <a:buNone/>
            </a:pPr>
            <a:r>
              <a:rPr lang="en-US" dirty="0" err="1"/>
              <a:t>Rebaseline</a:t>
            </a:r>
            <a:r>
              <a:rPr lang="en-US" dirty="0"/>
              <a:t> LAN</a:t>
            </a:r>
          </a:p>
          <a:p>
            <a:pPr marL="0" indent="0">
              <a:buNone/>
            </a:pPr>
            <a:r>
              <a:rPr lang="en-US" dirty="0"/>
              <a:t>Backup - 20 Minutes</a:t>
            </a:r>
          </a:p>
          <a:p>
            <a:pPr marL="0" indent="0">
              <a:buNone/>
            </a:pPr>
            <a:r>
              <a:rPr lang="en-US" dirty="0"/>
              <a:t>Copy to Target - 30 Minutes</a:t>
            </a:r>
          </a:p>
          <a:p>
            <a:pPr marL="0" indent="0">
              <a:buNone/>
            </a:pPr>
            <a:r>
              <a:rPr lang="en-US" dirty="0"/>
              <a:t>Restore – 40 Minutes</a:t>
            </a:r>
          </a:p>
          <a:p>
            <a:pPr marL="0" indent="0">
              <a:buNone/>
            </a:pPr>
            <a:r>
              <a:rPr lang="en-US" dirty="0"/>
              <a:t>Total LAN – 90 Minutes</a:t>
            </a:r>
          </a:p>
          <a:p>
            <a:pPr marL="0" indent="0">
              <a:buNone/>
            </a:pPr>
            <a:r>
              <a:rPr lang="en-US" dirty="0">
                <a:solidFill>
                  <a:srgbClr val="FF0000"/>
                </a:solidFill>
              </a:rPr>
              <a:t>Grand Total LAN – 3 Hours 52 Minutes</a:t>
            </a:r>
          </a:p>
          <a:p>
            <a:pPr marL="0" indent="0">
              <a:buNone/>
            </a:pPr>
            <a:r>
              <a:rPr lang="en-US" dirty="0">
                <a:solidFill>
                  <a:schemeClr val="tx1"/>
                </a:solidFill>
              </a:rPr>
              <a:t>During this time ATM TPS = 0</a:t>
            </a:r>
          </a:p>
          <a:p>
            <a:pPr marL="0" indent="0">
              <a:buNone/>
            </a:pPr>
            <a:endParaRPr lang="en-US" dirty="0"/>
          </a:p>
        </p:txBody>
      </p:sp>
      <p:sp>
        <p:nvSpPr>
          <p:cNvPr id="4" name="Content Placeholder 2">
            <a:extLst>
              <a:ext uri="{FF2B5EF4-FFF2-40B4-BE49-F238E27FC236}">
                <a16:creationId xmlns:a16="http://schemas.microsoft.com/office/drawing/2014/main" id="{A581008C-9C94-99EF-5347-B69F4E4E19F5}"/>
              </a:ext>
            </a:extLst>
          </p:cNvPr>
          <p:cNvSpPr txBox="1">
            <a:spLocks/>
          </p:cNvSpPr>
          <p:nvPr/>
        </p:nvSpPr>
        <p:spPr bwMode="auto">
          <a:xfrm>
            <a:off x="6505902" y="1335088"/>
            <a:ext cx="60452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7C00"/>
              </a:buClr>
              <a:buFont typeface="Wingdings" charset="2"/>
              <a:buChar char="§"/>
              <a:defRPr lang="en-US" sz="2400" kern="1200" dirty="0">
                <a:solidFill>
                  <a:srgbClr val="000000"/>
                </a:solidFill>
                <a:latin typeface="Arial" pitchFamily="34" charset="0"/>
                <a:ea typeface="ＭＳ Ｐゴシック" charset="-128"/>
                <a:cs typeface="Arial" pitchFamily="34" charset="0"/>
              </a:defRPr>
            </a:lvl1pPr>
            <a:lvl2pPr marL="742950" indent="-285750" algn="l" rtl="0" eaLnBrk="1" fontAlgn="base" hangingPunct="1">
              <a:spcBef>
                <a:spcPct val="20000"/>
              </a:spcBef>
              <a:spcAft>
                <a:spcPct val="0"/>
              </a:spcAft>
              <a:buClr>
                <a:srgbClr val="FF7C00"/>
              </a:buClr>
              <a:buChar char="•"/>
              <a:defRPr lang="en-US" sz="2000" kern="1200" dirty="0">
                <a:solidFill>
                  <a:srgbClr val="000000"/>
                </a:solidFill>
                <a:latin typeface="Arial" pitchFamily="34" charset="0"/>
                <a:ea typeface="ＭＳ Ｐゴシック" charset="-128"/>
                <a:cs typeface="Arial" pitchFamily="34" charset="0"/>
              </a:defRPr>
            </a:lvl2pPr>
            <a:lvl3pPr marL="1143000" indent="-228600" algn="l" rtl="0" eaLnBrk="1" fontAlgn="base" hangingPunct="1">
              <a:spcBef>
                <a:spcPct val="20000"/>
              </a:spcBef>
              <a:spcAft>
                <a:spcPct val="0"/>
              </a:spcAft>
              <a:buClr>
                <a:srgbClr val="FF7C00"/>
              </a:buClr>
              <a:buFont typeface="Arial" charset="0"/>
              <a:buChar char="–"/>
              <a:defRPr lang="en-US" kern="1200" dirty="0">
                <a:solidFill>
                  <a:srgbClr val="000000"/>
                </a:solidFill>
                <a:latin typeface="Arial" pitchFamily="34" charset="0"/>
                <a:ea typeface="ＭＳ Ｐゴシック" charset="-128"/>
                <a:cs typeface="Arial" pitchFamily="34" charset="0"/>
              </a:defRPr>
            </a:lvl3pPr>
            <a:lvl4pPr marL="16002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4pPr>
            <a:lvl5pPr marL="20574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buFont typeface="Wingdings" charset="2"/>
              <a:buNone/>
            </a:pPr>
            <a:r>
              <a:rPr lang="en-US" dirty="0"/>
              <a:t> </a:t>
            </a:r>
            <a:r>
              <a:rPr lang="en-US" dirty="0" err="1"/>
              <a:t>Rebaseline</a:t>
            </a:r>
            <a:r>
              <a:rPr lang="en-US"/>
              <a:t> WAN</a:t>
            </a:r>
            <a:endParaRPr lang="en-US" dirty="0"/>
          </a:p>
          <a:p>
            <a:pPr marL="0" indent="0">
              <a:buFont typeface="Wingdings" charset="2"/>
              <a:buNone/>
            </a:pPr>
            <a:r>
              <a:rPr lang="en-US" dirty="0"/>
              <a:t>Backup - 20 Minutes</a:t>
            </a:r>
          </a:p>
          <a:p>
            <a:pPr marL="0" indent="0">
              <a:buFont typeface="Wingdings" charset="2"/>
              <a:buNone/>
            </a:pPr>
            <a:r>
              <a:rPr lang="en-US" dirty="0"/>
              <a:t>Copy to Target – 2 Hours 21 Minutes</a:t>
            </a:r>
          </a:p>
          <a:p>
            <a:pPr marL="0" indent="0">
              <a:buFont typeface="Wingdings" charset="2"/>
              <a:buNone/>
            </a:pPr>
            <a:r>
              <a:rPr lang="en-US" dirty="0"/>
              <a:t>Restore – 40 Minutes</a:t>
            </a:r>
          </a:p>
          <a:p>
            <a:pPr marL="0" indent="0">
              <a:buFont typeface="Wingdings" charset="2"/>
              <a:buNone/>
            </a:pPr>
            <a:r>
              <a:rPr lang="en-US" dirty="0"/>
              <a:t>Total WAN – 3 Hours 21 Minutes</a:t>
            </a:r>
          </a:p>
          <a:p>
            <a:pPr marL="0" indent="0">
              <a:buFont typeface="Wingdings" charset="2"/>
              <a:buNone/>
            </a:pPr>
            <a:r>
              <a:rPr lang="en-US" dirty="0">
                <a:solidFill>
                  <a:srgbClr val="FF0000"/>
                </a:solidFill>
              </a:rPr>
              <a:t>Grand Total WAN – 5 Hours, 43 Minutes</a:t>
            </a:r>
          </a:p>
          <a:p>
            <a:pPr marL="0" indent="0">
              <a:buNone/>
            </a:pPr>
            <a:r>
              <a:rPr lang="en-US" dirty="0">
                <a:solidFill>
                  <a:schemeClr val="tx1"/>
                </a:solidFill>
              </a:rPr>
              <a:t>During this time ATM TPS = 0</a:t>
            </a:r>
          </a:p>
          <a:p>
            <a:pPr marL="0" indent="0">
              <a:buFont typeface="Wingdings" charset="2"/>
              <a:buNone/>
            </a:pPr>
            <a:endParaRPr lang="en-US" dirty="0"/>
          </a:p>
        </p:txBody>
      </p:sp>
    </p:spTree>
    <p:extLst>
      <p:ext uri="{BB962C8B-B14F-4D97-AF65-F5344CB8AC3E}">
        <p14:creationId xmlns:p14="http://schemas.microsoft.com/office/powerpoint/2010/main" val="4037088450"/>
      </p:ext>
    </p:extLst>
  </p:cSld>
  <p:clrMapOvr>
    <a:masterClrMapping/>
  </p:clrMapOvr>
  <p:transition>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F9E71-6BF5-F30B-7601-D8AF59FA5A30}"/>
              </a:ext>
            </a:extLst>
          </p:cNvPr>
          <p:cNvSpPr>
            <a:spLocks noGrp="1"/>
          </p:cNvSpPr>
          <p:nvPr>
            <p:ph type="title"/>
          </p:nvPr>
        </p:nvSpPr>
        <p:spPr/>
        <p:txBody>
          <a:bodyPr/>
          <a:lstStyle/>
          <a:p>
            <a:r>
              <a:rPr lang="en-US" dirty="0"/>
              <a:t>Now What ?</a:t>
            </a:r>
          </a:p>
        </p:txBody>
      </p:sp>
      <p:sp>
        <p:nvSpPr>
          <p:cNvPr id="3" name="Content Placeholder 2">
            <a:extLst>
              <a:ext uri="{FF2B5EF4-FFF2-40B4-BE49-F238E27FC236}">
                <a16:creationId xmlns:a16="http://schemas.microsoft.com/office/drawing/2014/main" id="{B9767B1A-12F7-D780-1C90-1A5722B162DC}"/>
              </a:ext>
            </a:extLst>
          </p:cNvPr>
          <p:cNvSpPr>
            <a:spLocks noGrp="1"/>
          </p:cNvSpPr>
          <p:nvPr>
            <p:ph idx="1"/>
          </p:nvPr>
        </p:nvSpPr>
        <p:spPr/>
        <p:txBody>
          <a:bodyPr/>
          <a:lstStyle/>
          <a:p>
            <a:r>
              <a:rPr lang="en-US" dirty="0"/>
              <a:t>Don’t believe Gus!!!!</a:t>
            </a:r>
          </a:p>
          <a:p>
            <a:r>
              <a:rPr lang="en-US" dirty="0" err="1"/>
              <a:t>Tablereog</a:t>
            </a:r>
            <a:r>
              <a:rPr lang="en-US" dirty="0"/>
              <a:t> is a fast and useful tool to remove fragmentation and scatter</a:t>
            </a:r>
          </a:p>
          <a:p>
            <a:pPr lvl="1"/>
            <a:r>
              <a:rPr lang="en-US" dirty="0"/>
              <a:t>The database may increase in size depending on how contiguous free space is organized</a:t>
            </a:r>
          </a:p>
          <a:p>
            <a:pPr lvl="1"/>
            <a:r>
              <a:rPr lang="en-US" dirty="0"/>
              <a:t>Can have significant effect on performance</a:t>
            </a:r>
          </a:p>
          <a:p>
            <a:pPr lvl="1"/>
            <a:r>
              <a:rPr lang="en-US" dirty="0"/>
              <a:t>Should be run at off hours when the user load is not high</a:t>
            </a:r>
          </a:p>
          <a:p>
            <a:r>
              <a:rPr lang="en-US" dirty="0"/>
              <a:t>Table Partitioning Move is useful</a:t>
            </a:r>
          </a:p>
          <a:p>
            <a:pPr lvl="1"/>
            <a:r>
              <a:rPr lang="en-US" dirty="0"/>
              <a:t>Takes longer</a:t>
            </a:r>
          </a:p>
          <a:p>
            <a:pPr lvl="1"/>
            <a:r>
              <a:rPr lang="en-US" dirty="0"/>
              <a:t>You have control over the speed</a:t>
            </a:r>
          </a:p>
          <a:p>
            <a:pPr lvl="1"/>
            <a:r>
              <a:rPr lang="en-US" dirty="0"/>
              <a:t>Area size doubles</a:t>
            </a:r>
          </a:p>
          <a:p>
            <a:r>
              <a:rPr lang="en-US" dirty="0"/>
              <a:t>If you can tolerate downtime, traditional D/L still wins</a:t>
            </a:r>
          </a:p>
          <a:p>
            <a:r>
              <a:rPr lang="en-US" dirty="0"/>
              <a:t>TEST before using in production !!!</a:t>
            </a:r>
          </a:p>
        </p:txBody>
      </p:sp>
    </p:spTree>
    <p:extLst>
      <p:ext uri="{BB962C8B-B14F-4D97-AF65-F5344CB8AC3E}">
        <p14:creationId xmlns:p14="http://schemas.microsoft.com/office/powerpoint/2010/main" val="2961058311"/>
      </p:ext>
    </p:extLst>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Next Secret Bunker Location ?</a:t>
            </a:r>
          </a:p>
        </p:txBody>
      </p:sp>
      <p:pic>
        <p:nvPicPr>
          <p:cNvPr id="3" name="Picture 2" descr="bunker.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1044774"/>
            <a:ext cx="9144000" cy="5813226"/>
          </a:xfrm>
          <a:prstGeom prst="rect">
            <a:avLst/>
          </a:prstGeom>
        </p:spPr>
      </p:pic>
    </p:spTree>
    <p:extLst>
      <p:ext uri="{BB962C8B-B14F-4D97-AF65-F5344CB8AC3E}">
        <p14:creationId xmlns:p14="http://schemas.microsoft.com/office/powerpoint/2010/main" val="681230935"/>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18626-26B5-B2A1-3188-D11DCDA061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FC544F-6DF7-5E23-15A9-52BAFAA510FF}"/>
              </a:ext>
            </a:extLst>
          </p:cNvPr>
          <p:cNvSpPr>
            <a:spLocks noGrp="1"/>
          </p:cNvSpPr>
          <p:nvPr>
            <p:ph idx="4294967295"/>
          </p:nvPr>
        </p:nvSpPr>
        <p:spPr>
          <a:xfrm>
            <a:off x="914400" y="2342560"/>
            <a:ext cx="10363200" cy="1176884"/>
          </a:xfrm>
        </p:spPr>
        <p:txBody>
          <a:bodyPr/>
          <a:lstStyle/>
          <a:p>
            <a:pPr marL="0" indent="0" algn="ctr">
              <a:buNone/>
            </a:pPr>
            <a:r>
              <a:rPr lang="en-US" sz="2800" dirty="0"/>
              <a:t>What should we do for the next Secret Bunker talk?</a:t>
            </a:r>
          </a:p>
          <a:p>
            <a:pPr marL="0" indent="0" algn="ctr">
              <a:buNone/>
            </a:pPr>
            <a:endParaRPr lang="en-US" sz="2800" dirty="0"/>
          </a:p>
          <a:p>
            <a:pPr marL="0" indent="0" algn="ctr">
              <a:buNone/>
            </a:pPr>
            <a:r>
              <a:rPr lang="en-US" sz="2800" dirty="0"/>
              <a:t>Any ideas?</a:t>
            </a:r>
          </a:p>
        </p:txBody>
      </p:sp>
    </p:spTree>
    <p:extLst>
      <p:ext uri="{BB962C8B-B14F-4D97-AF65-F5344CB8AC3E}">
        <p14:creationId xmlns:p14="http://schemas.microsoft.com/office/powerpoint/2010/main" val="746943289"/>
      </p:ext>
    </p:extLst>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03" name="Rectangle 3">
            <a:extLst>
              <a:ext uri="{FF2B5EF4-FFF2-40B4-BE49-F238E27FC236}">
                <a16:creationId xmlns:a16="http://schemas.microsoft.com/office/drawing/2014/main" id="{D890563A-0191-6C4D-A9A6-53189B8AE17A}"/>
              </a:ext>
            </a:extLst>
          </p:cNvPr>
          <p:cNvSpPr>
            <a:spLocks noGrp="1" noChangeArrowheads="1"/>
          </p:cNvSpPr>
          <p:nvPr>
            <p:ph type="title" idx="4294967295"/>
          </p:nvPr>
        </p:nvSpPr>
        <p:spPr>
          <a:xfrm>
            <a:off x="1514954" y="1541068"/>
            <a:ext cx="5614988" cy="1329595"/>
          </a:xfrm>
          <a:noFill/>
          <a:ln/>
          <a:extLst>
            <a:ext uri="{AF507438-7753-43E0-B8FC-AC1667EBCBE1}">
              <a14:hiddenEffects xmlns:a14="http://schemas.microsoft.com/office/drawing/2010/main">
                <a:effectLst>
                  <a:outerShdw dist="28398" dir="20006097" algn="ctr" rotWithShape="0">
                    <a:schemeClr val="bg2">
                      <a:alpha val="50000"/>
                    </a:schemeClr>
                  </a:outerShdw>
                </a:effectLst>
              </a14:hiddenEffects>
            </a:ext>
          </a:extLst>
        </p:spPr>
        <p:txBody>
          <a:bodyPr vert="horz" wrap="square" lIns="0" tIns="0" rIns="0" bIns="0" numCol="1" anchor="ctr" anchorCtr="0" compatLnSpc="1">
            <a:prstTxWarp prst="textNoShape">
              <a:avLst/>
            </a:prstTxWarp>
            <a:spAutoFit/>
          </a:bodyPr>
          <a:lstStyle/>
          <a:p>
            <a:r>
              <a:rPr lang="en-US" altLang="en-US" sz="9600" i="1" dirty="0">
                <a:solidFill>
                  <a:schemeClr val="tx2"/>
                </a:solidFill>
              </a:rPr>
              <a:t>Questions</a:t>
            </a:r>
            <a:endParaRPr lang="en-US" altLang="en-US" sz="4400" dirty="0">
              <a:solidFill>
                <a:schemeClr val="tx2"/>
              </a:solidFill>
            </a:endParaRPr>
          </a:p>
        </p:txBody>
      </p:sp>
      <p:grpSp>
        <p:nvGrpSpPr>
          <p:cNvPr id="256004" name="Group 4">
            <a:extLst>
              <a:ext uri="{FF2B5EF4-FFF2-40B4-BE49-F238E27FC236}">
                <a16:creationId xmlns:a16="http://schemas.microsoft.com/office/drawing/2014/main" id="{04EC5B90-A0E3-C149-98BD-C7825159D5E2}"/>
              </a:ext>
            </a:extLst>
          </p:cNvPr>
          <p:cNvGrpSpPr>
            <a:grpSpLocks/>
          </p:cNvGrpSpPr>
          <p:nvPr/>
        </p:nvGrpSpPr>
        <p:grpSpPr bwMode="auto">
          <a:xfrm>
            <a:off x="3168334" y="3578323"/>
            <a:ext cx="2382838" cy="954087"/>
            <a:chOff x="2130" y="2319"/>
            <a:chExt cx="1501" cy="601"/>
          </a:xfrm>
        </p:grpSpPr>
        <p:grpSp>
          <p:nvGrpSpPr>
            <p:cNvPr id="256005" name="Group 5">
              <a:extLst>
                <a:ext uri="{FF2B5EF4-FFF2-40B4-BE49-F238E27FC236}">
                  <a16:creationId xmlns:a16="http://schemas.microsoft.com/office/drawing/2014/main" id="{49993415-4DDF-3141-8AF9-0C51F26B9A8D}"/>
                </a:ext>
              </a:extLst>
            </p:cNvPr>
            <p:cNvGrpSpPr>
              <a:grpSpLocks/>
            </p:cNvGrpSpPr>
            <p:nvPr/>
          </p:nvGrpSpPr>
          <p:grpSpPr bwMode="auto">
            <a:xfrm>
              <a:off x="3256" y="2552"/>
              <a:ext cx="375" cy="368"/>
              <a:chOff x="3256" y="2552"/>
              <a:chExt cx="375" cy="368"/>
            </a:xfrm>
          </p:grpSpPr>
          <p:sp>
            <p:nvSpPr>
              <p:cNvPr id="256006" name="Oval 6">
                <a:extLst>
                  <a:ext uri="{FF2B5EF4-FFF2-40B4-BE49-F238E27FC236}">
                    <a16:creationId xmlns:a16="http://schemas.microsoft.com/office/drawing/2014/main" id="{3D6918CE-6C3C-8D46-A21D-F34C3AEE0068}"/>
                  </a:ext>
                </a:extLst>
              </p:cNvPr>
              <p:cNvSpPr>
                <a:spLocks noChangeArrowheads="1"/>
              </p:cNvSpPr>
              <p:nvPr/>
            </p:nvSpPr>
            <p:spPr bwMode="auto">
              <a:xfrm>
                <a:off x="3303" y="2596"/>
                <a:ext cx="281" cy="278"/>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07" name="Oval 7">
                <a:extLst>
                  <a:ext uri="{FF2B5EF4-FFF2-40B4-BE49-F238E27FC236}">
                    <a16:creationId xmlns:a16="http://schemas.microsoft.com/office/drawing/2014/main" id="{691F18C5-A47E-5F4F-ABA5-A2A193E1D183}"/>
                  </a:ext>
                </a:extLst>
              </p:cNvPr>
              <p:cNvSpPr>
                <a:spLocks noChangeArrowheads="1"/>
              </p:cNvSpPr>
              <p:nvPr/>
            </p:nvSpPr>
            <p:spPr bwMode="auto">
              <a:xfrm>
                <a:off x="3392" y="2684"/>
                <a:ext cx="100" cy="99"/>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08" name="Freeform 8">
                <a:extLst>
                  <a:ext uri="{FF2B5EF4-FFF2-40B4-BE49-F238E27FC236}">
                    <a16:creationId xmlns:a16="http://schemas.microsoft.com/office/drawing/2014/main" id="{2FAA8278-02EF-2E49-BA17-229037E95845}"/>
                  </a:ext>
                </a:extLst>
              </p:cNvPr>
              <p:cNvSpPr>
                <a:spLocks/>
              </p:cNvSpPr>
              <p:nvPr/>
            </p:nvSpPr>
            <p:spPr bwMode="auto">
              <a:xfrm>
                <a:off x="3288" y="2591"/>
                <a:ext cx="79" cy="78"/>
              </a:xfrm>
              <a:custGeom>
                <a:avLst/>
                <a:gdLst>
                  <a:gd name="T0" fmla="*/ 27 w 79"/>
                  <a:gd name="T1" fmla="*/ 77 h 78"/>
                  <a:gd name="T2" fmla="*/ 78 w 79"/>
                  <a:gd name="T3" fmla="*/ 21 h 78"/>
                  <a:gd name="T4" fmla="*/ 32 w 79"/>
                  <a:gd name="T5" fmla="*/ 0 h 78"/>
                  <a:gd name="T6" fmla="*/ 0 w 79"/>
                  <a:gd name="T7" fmla="*/ 34 h 78"/>
                  <a:gd name="T8" fmla="*/ 27 w 79"/>
                  <a:gd name="T9" fmla="*/ 77 h 78"/>
                </a:gdLst>
                <a:ahLst/>
                <a:cxnLst>
                  <a:cxn ang="0">
                    <a:pos x="T0" y="T1"/>
                  </a:cxn>
                  <a:cxn ang="0">
                    <a:pos x="T2" y="T3"/>
                  </a:cxn>
                  <a:cxn ang="0">
                    <a:pos x="T4" y="T5"/>
                  </a:cxn>
                  <a:cxn ang="0">
                    <a:pos x="T6" y="T7"/>
                  </a:cxn>
                  <a:cxn ang="0">
                    <a:pos x="T8" y="T9"/>
                  </a:cxn>
                </a:cxnLst>
                <a:rect l="0" t="0" r="r" b="b"/>
                <a:pathLst>
                  <a:path w="79" h="78">
                    <a:moveTo>
                      <a:pt x="27" y="77"/>
                    </a:moveTo>
                    <a:lnTo>
                      <a:pt x="78" y="21"/>
                    </a:lnTo>
                    <a:lnTo>
                      <a:pt x="32" y="0"/>
                    </a:lnTo>
                    <a:lnTo>
                      <a:pt x="0" y="34"/>
                    </a:lnTo>
                    <a:lnTo>
                      <a:pt x="27" y="77"/>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09" name="Freeform 9">
                <a:extLst>
                  <a:ext uri="{FF2B5EF4-FFF2-40B4-BE49-F238E27FC236}">
                    <a16:creationId xmlns:a16="http://schemas.microsoft.com/office/drawing/2014/main" id="{472A8B05-8175-E044-B28F-7FC4CAD32A01}"/>
                  </a:ext>
                </a:extLst>
              </p:cNvPr>
              <p:cNvSpPr>
                <a:spLocks/>
              </p:cNvSpPr>
              <p:nvPr/>
            </p:nvSpPr>
            <p:spPr bwMode="auto">
              <a:xfrm>
                <a:off x="3405" y="2552"/>
                <a:ext cx="79" cy="47"/>
              </a:xfrm>
              <a:custGeom>
                <a:avLst/>
                <a:gdLst>
                  <a:gd name="T0" fmla="*/ 15 w 79"/>
                  <a:gd name="T1" fmla="*/ 0 h 47"/>
                  <a:gd name="T2" fmla="*/ 63 w 79"/>
                  <a:gd name="T3" fmla="*/ 0 h 47"/>
                  <a:gd name="T4" fmla="*/ 78 w 79"/>
                  <a:gd name="T5" fmla="*/ 46 h 47"/>
                  <a:gd name="T6" fmla="*/ 0 w 79"/>
                  <a:gd name="T7" fmla="*/ 46 h 47"/>
                  <a:gd name="T8" fmla="*/ 15 w 79"/>
                  <a:gd name="T9" fmla="*/ 0 h 47"/>
                </a:gdLst>
                <a:ahLst/>
                <a:cxnLst>
                  <a:cxn ang="0">
                    <a:pos x="T0" y="T1"/>
                  </a:cxn>
                  <a:cxn ang="0">
                    <a:pos x="T2" y="T3"/>
                  </a:cxn>
                  <a:cxn ang="0">
                    <a:pos x="T4" y="T5"/>
                  </a:cxn>
                  <a:cxn ang="0">
                    <a:pos x="T6" y="T7"/>
                  </a:cxn>
                  <a:cxn ang="0">
                    <a:pos x="T8" y="T9"/>
                  </a:cxn>
                </a:cxnLst>
                <a:rect l="0" t="0" r="r" b="b"/>
                <a:pathLst>
                  <a:path w="79" h="47">
                    <a:moveTo>
                      <a:pt x="15" y="0"/>
                    </a:moveTo>
                    <a:lnTo>
                      <a:pt x="63" y="0"/>
                    </a:lnTo>
                    <a:lnTo>
                      <a:pt x="78" y="46"/>
                    </a:lnTo>
                    <a:lnTo>
                      <a:pt x="0" y="46"/>
                    </a:lnTo>
                    <a:lnTo>
                      <a:pt x="15"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0" name="Freeform 10">
                <a:extLst>
                  <a:ext uri="{FF2B5EF4-FFF2-40B4-BE49-F238E27FC236}">
                    <a16:creationId xmlns:a16="http://schemas.microsoft.com/office/drawing/2014/main" id="{75C9F3D8-C71B-2D4C-8F74-76B22EED5D13}"/>
                  </a:ext>
                </a:extLst>
              </p:cNvPr>
              <p:cNvSpPr>
                <a:spLocks/>
              </p:cNvSpPr>
              <p:nvPr/>
            </p:nvSpPr>
            <p:spPr bwMode="auto">
              <a:xfrm>
                <a:off x="3583" y="2698"/>
                <a:ext cx="48" cy="79"/>
              </a:xfrm>
              <a:custGeom>
                <a:avLst/>
                <a:gdLst>
                  <a:gd name="T0" fmla="*/ 47 w 48"/>
                  <a:gd name="T1" fmla="*/ 16 h 79"/>
                  <a:gd name="T2" fmla="*/ 47 w 48"/>
                  <a:gd name="T3" fmla="*/ 62 h 79"/>
                  <a:gd name="T4" fmla="*/ 0 w 48"/>
                  <a:gd name="T5" fmla="*/ 78 h 79"/>
                  <a:gd name="T6" fmla="*/ 0 w 48"/>
                  <a:gd name="T7" fmla="*/ 0 h 79"/>
                  <a:gd name="T8" fmla="*/ 47 w 48"/>
                  <a:gd name="T9" fmla="*/ 16 h 79"/>
                </a:gdLst>
                <a:ahLst/>
                <a:cxnLst>
                  <a:cxn ang="0">
                    <a:pos x="T0" y="T1"/>
                  </a:cxn>
                  <a:cxn ang="0">
                    <a:pos x="T2" y="T3"/>
                  </a:cxn>
                  <a:cxn ang="0">
                    <a:pos x="T4" y="T5"/>
                  </a:cxn>
                  <a:cxn ang="0">
                    <a:pos x="T6" y="T7"/>
                  </a:cxn>
                  <a:cxn ang="0">
                    <a:pos x="T8" y="T9"/>
                  </a:cxn>
                </a:cxnLst>
                <a:rect l="0" t="0" r="r" b="b"/>
                <a:pathLst>
                  <a:path w="48" h="79">
                    <a:moveTo>
                      <a:pt x="47" y="16"/>
                    </a:moveTo>
                    <a:lnTo>
                      <a:pt x="47" y="62"/>
                    </a:lnTo>
                    <a:lnTo>
                      <a:pt x="0" y="78"/>
                    </a:lnTo>
                    <a:lnTo>
                      <a:pt x="0" y="0"/>
                    </a:lnTo>
                    <a:lnTo>
                      <a:pt x="47"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1" name="Freeform 11">
                <a:extLst>
                  <a:ext uri="{FF2B5EF4-FFF2-40B4-BE49-F238E27FC236}">
                    <a16:creationId xmlns:a16="http://schemas.microsoft.com/office/drawing/2014/main" id="{170DC625-32F9-ED4E-85BB-420FA31FD976}"/>
                  </a:ext>
                </a:extLst>
              </p:cNvPr>
              <p:cNvSpPr>
                <a:spLocks/>
              </p:cNvSpPr>
              <p:nvPr/>
            </p:nvSpPr>
            <p:spPr bwMode="auto">
              <a:xfrm>
                <a:off x="3256" y="2697"/>
                <a:ext cx="49" cy="80"/>
              </a:xfrm>
              <a:custGeom>
                <a:avLst/>
                <a:gdLst>
                  <a:gd name="T0" fmla="*/ 0 w 49"/>
                  <a:gd name="T1" fmla="*/ 16 h 80"/>
                  <a:gd name="T2" fmla="*/ 0 w 49"/>
                  <a:gd name="T3" fmla="*/ 63 h 80"/>
                  <a:gd name="T4" fmla="*/ 48 w 49"/>
                  <a:gd name="T5" fmla="*/ 79 h 80"/>
                  <a:gd name="T6" fmla="*/ 48 w 49"/>
                  <a:gd name="T7" fmla="*/ 0 h 80"/>
                  <a:gd name="T8" fmla="*/ 0 w 49"/>
                  <a:gd name="T9" fmla="*/ 16 h 80"/>
                </a:gdLst>
                <a:ahLst/>
                <a:cxnLst>
                  <a:cxn ang="0">
                    <a:pos x="T0" y="T1"/>
                  </a:cxn>
                  <a:cxn ang="0">
                    <a:pos x="T2" y="T3"/>
                  </a:cxn>
                  <a:cxn ang="0">
                    <a:pos x="T4" y="T5"/>
                  </a:cxn>
                  <a:cxn ang="0">
                    <a:pos x="T6" y="T7"/>
                  </a:cxn>
                  <a:cxn ang="0">
                    <a:pos x="T8" y="T9"/>
                  </a:cxn>
                </a:cxnLst>
                <a:rect l="0" t="0" r="r" b="b"/>
                <a:pathLst>
                  <a:path w="49" h="80">
                    <a:moveTo>
                      <a:pt x="0" y="16"/>
                    </a:moveTo>
                    <a:lnTo>
                      <a:pt x="0" y="63"/>
                    </a:lnTo>
                    <a:lnTo>
                      <a:pt x="48" y="79"/>
                    </a:lnTo>
                    <a:lnTo>
                      <a:pt x="48" y="0"/>
                    </a:lnTo>
                    <a:lnTo>
                      <a:pt x="0"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2" name="Freeform 12">
                <a:extLst>
                  <a:ext uri="{FF2B5EF4-FFF2-40B4-BE49-F238E27FC236}">
                    <a16:creationId xmlns:a16="http://schemas.microsoft.com/office/drawing/2014/main" id="{7078181E-CCE4-6344-BBF9-8D6C8E559B78}"/>
                  </a:ext>
                </a:extLst>
              </p:cNvPr>
              <p:cNvSpPr>
                <a:spLocks/>
              </p:cNvSpPr>
              <p:nvPr/>
            </p:nvSpPr>
            <p:spPr bwMode="auto">
              <a:xfrm>
                <a:off x="3517" y="2592"/>
                <a:ext cx="82" cy="79"/>
              </a:xfrm>
              <a:custGeom>
                <a:avLst/>
                <a:gdLst>
                  <a:gd name="T0" fmla="*/ 53 w 82"/>
                  <a:gd name="T1" fmla="*/ 78 h 79"/>
                  <a:gd name="T2" fmla="*/ 0 w 82"/>
                  <a:gd name="T3" fmla="*/ 21 h 79"/>
                  <a:gd name="T4" fmla="*/ 48 w 82"/>
                  <a:gd name="T5" fmla="*/ 0 h 79"/>
                  <a:gd name="T6" fmla="*/ 81 w 82"/>
                  <a:gd name="T7" fmla="*/ 34 h 79"/>
                  <a:gd name="T8" fmla="*/ 53 w 82"/>
                  <a:gd name="T9" fmla="*/ 78 h 79"/>
                </a:gdLst>
                <a:ahLst/>
                <a:cxnLst>
                  <a:cxn ang="0">
                    <a:pos x="T0" y="T1"/>
                  </a:cxn>
                  <a:cxn ang="0">
                    <a:pos x="T2" y="T3"/>
                  </a:cxn>
                  <a:cxn ang="0">
                    <a:pos x="T4" y="T5"/>
                  </a:cxn>
                  <a:cxn ang="0">
                    <a:pos x="T6" y="T7"/>
                  </a:cxn>
                  <a:cxn ang="0">
                    <a:pos x="T8" y="T9"/>
                  </a:cxn>
                </a:cxnLst>
                <a:rect l="0" t="0" r="r" b="b"/>
                <a:pathLst>
                  <a:path w="82" h="79">
                    <a:moveTo>
                      <a:pt x="53" y="78"/>
                    </a:moveTo>
                    <a:lnTo>
                      <a:pt x="0" y="21"/>
                    </a:lnTo>
                    <a:lnTo>
                      <a:pt x="48" y="0"/>
                    </a:lnTo>
                    <a:lnTo>
                      <a:pt x="81" y="34"/>
                    </a:lnTo>
                    <a:lnTo>
                      <a:pt x="53" y="78"/>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3" name="Freeform 13">
                <a:extLst>
                  <a:ext uri="{FF2B5EF4-FFF2-40B4-BE49-F238E27FC236}">
                    <a16:creationId xmlns:a16="http://schemas.microsoft.com/office/drawing/2014/main" id="{06D70967-8F20-4540-871A-819CE599557C}"/>
                  </a:ext>
                </a:extLst>
              </p:cNvPr>
              <p:cNvSpPr>
                <a:spLocks/>
              </p:cNvSpPr>
              <p:nvPr/>
            </p:nvSpPr>
            <p:spPr bwMode="auto">
              <a:xfrm>
                <a:off x="3288" y="2802"/>
                <a:ext cx="80" cy="77"/>
              </a:xfrm>
              <a:custGeom>
                <a:avLst/>
                <a:gdLst>
                  <a:gd name="T0" fmla="*/ 27 w 80"/>
                  <a:gd name="T1" fmla="*/ 0 h 77"/>
                  <a:gd name="T2" fmla="*/ 79 w 80"/>
                  <a:gd name="T3" fmla="*/ 56 h 77"/>
                  <a:gd name="T4" fmla="*/ 32 w 80"/>
                  <a:gd name="T5" fmla="*/ 76 h 77"/>
                  <a:gd name="T6" fmla="*/ 0 w 80"/>
                  <a:gd name="T7" fmla="*/ 43 h 77"/>
                  <a:gd name="T8" fmla="*/ 27 w 80"/>
                  <a:gd name="T9" fmla="*/ 0 h 77"/>
                </a:gdLst>
                <a:ahLst/>
                <a:cxnLst>
                  <a:cxn ang="0">
                    <a:pos x="T0" y="T1"/>
                  </a:cxn>
                  <a:cxn ang="0">
                    <a:pos x="T2" y="T3"/>
                  </a:cxn>
                  <a:cxn ang="0">
                    <a:pos x="T4" y="T5"/>
                  </a:cxn>
                  <a:cxn ang="0">
                    <a:pos x="T6" y="T7"/>
                  </a:cxn>
                  <a:cxn ang="0">
                    <a:pos x="T8" y="T9"/>
                  </a:cxn>
                </a:cxnLst>
                <a:rect l="0" t="0" r="r" b="b"/>
                <a:pathLst>
                  <a:path w="80" h="77">
                    <a:moveTo>
                      <a:pt x="27" y="0"/>
                    </a:moveTo>
                    <a:lnTo>
                      <a:pt x="79" y="56"/>
                    </a:lnTo>
                    <a:lnTo>
                      <a:pt x="32" y="76"/>
                    </a:lnTo>
                    <a:lnTo>
                      <a:pt x="0" y="43"/>
                    </a:lnTo>
                    <a:lnTo>
                      <a:pt x="27"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4" name="Freeform 14">
                <a:extLst>
                  <a:ext uri="{FF2B5EF4-FFF2-40B4-BE49-F238E27FC236}">
                    <a16:creationId xmlns:a16="http://schemas.microsoft.com/office/drawing/2014/main" id="{5FD1F47F-C038-6A41-8024-B245B4FE83C6}"/>
                  </a:ext>
                </a:extLst>
              </p:cNvPr>
              <p:cNvSpPr>
                <a:spLocks/>
              </p:cNvSpPr>
              <p:nvPr/>
            </p:nvSpPr>
            <p:spPr bwMode="auto">
              <a:xfrm>
                <a:off x="3522" y="2805"/>
                <a:ext cx="81" cy="77"/>
              </a:xfrm>
              <a:custGeom>
                <a:avLst/>
                <a:gdLst>
                  <a:gd name="T0" fmla="*/ 53 w 81"/>
                  <a:gd name="T1" fmla="*/ 0 h 77"/>
                  <a:gd name="T2" fmla="*/ 0 w 81"/>
                  <a:gd name="T3" fmla="*/ 56 h 77"/>
                  <a:gd name="T4" fmla="*/ 48 w 81"/>
                  <a:gd name="T5" fmla="*/ 76 h 77"/>
                  <a:gd name="T6" fmla="*/ 80 w 81"/>
                  <a:gd name="T7" fmla="*/ 43 h 77"/>
                  <a:gd name="T8" fmla="*/ 53 w 81"/>
                  <a:gd name="T9" fmla="*/ 0 h 77"/>
                </a:gdLst>
                <a:ahLst/>
                <a:cxnLst>
                  <a:cxn ang="0">
                    <a:pos x="T0" y="T1"/>
                  </a:cxn>
                  <a:cxn ang="0">
                    <a:pos x="T2" y="T3"/>
                  </a:cxn>
                  <a:cxn ang="0">
                    <a:pos x="T4" y="T5"/>
                  </a:cxn>
                  <a:cxn ang="0">
                    <a:pos x="T6" y="T7"/>
                  </a:cxn>
                  <a:cxn ang="0">
                    <a:pos x="T8" y="T9"/>
                  </a:cxn>
                </a:cxnLst>
                <a:rect l="0" t="0" r="r" b="b"/>
                <a:pathLst>
                  <a:path w="81" h="77">
                    <a:moveTo>
                      <a:pt x="53" y="0"/>
                    </a:moveTo>
                    <a:lnTo>
                      <a:pt x="0" y="56"/>
                    </a:lnTo>
                    <a:lnTo>
                      <a:pt x="48" y="76"/>
                    </a:lnTo>
                    <a:lnTo>
                      <a:pt x="80" y="43"/>
                    </a:lnTo>
                    <a:lnTo>
                      <a:pt x="5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5" name="Freeform 15">
                <a:extLst>
                  <a:ext uri="{FF2B5EF4-FFF2-40B4-BE49-F238E27FC236}">
                    <a16:creationId xmlns:a16="http://schemas.microsoft.com/office/drawing/2014/main" id="{290C85A7-78EA-314A-8C95-94FF4D416C62}"/>
                  </a:ext>
                </a:extLst>
              </p:cNvPr>
              <p:cNvSpPr>
                <a:spLocks/>
              </p:cNvSpPr>
              <p:nvPr/>
            </p:nvSpPr>
            <p:spPr bwMode="auto">
              <a:xfrm>
                <a:off x="3402" y="2874"/>
                <a:ext cx="81" cy="46"/>
              </a:xfrm>
              <a:custGeom>
                <a:avLst/>
                <a:gdLst>
                  <a:gd name="T0" fmla="*/ 16 w 81"/>
                  <a:gd name="T1" fmla="*/ 45 h 46"/>
                  <a:gd name="T2" fmla="*/ 64 w 81"/>
                  <a:gd name="T3" fmla="*/ 45 h 46"/>
                  <a:gd name="T4" fmla="*/ 80 w 81"/>
                  <a:gd name="T5" fmla="*/ 0 h 46"/>
                  <a:gd name="T6" fmla="*/ 0 w 81"/>
                  <a:gd name="T7" fmla="*/ 0 h 46"/>
                  <a:gd name="T8" fmla="*/ 16 w 81"/>
                  <a:gd name="T9" fmla="*/ 45 h 46"/>
                </a:gdLst>
                <a:ahLst/>
                <a:cxnLst>
                  <a:cxn ang="0">
                    <a:pos x="T0" y="T1"/>
                  </a:cxn>
                  <a:cxn ang="0">
                    <a:pos x="T2" y="T3"/>
                  </a:cxn>
                  <a:cxn ang="0">
                    <a:pos x="T4" y="T5"/>
                  </a:cxn>
                  <a:cxn ang="0">
                    <a:pos x="T6" y="T7"/>
                  </a:cxn>
                  <a:cxn ang="0">
                    <a:pos x="T8" y="T9"/>
                  </a:cxn>
                </a:cxnLst>
                <a:rect l="0" t="0" r="r" b="b"/>
                <a:pathLst>
                  <a:path w="81" h="46">
                    <a:moveTo>
                      <a:pt x="16" y="45"/>
                    </a:moveTo>
                    <a:lnTo>
                      <a:pt x="64" y="45"/>
                    </a:lnTo>
                    <a:lnTo>
                      <a:pt x="80" y="0"/>
                    </a:lnTo>
                    <a:lnTo>
                      <a:pt x="0" y="0"/>
                    </a:lnTo>
                    <a:lnTo>
                      <a:pt x="16" y="45"/>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56016" name="Group 16">
              <a:extLst>
                <a:ext uri="{FF2B5EF4-FFF2-40B4-BE49-F238E27FC236}">
                  <a16:creationId xmlns:a16="http://schemas.microsoft.com/office/drawing/2014/main" id="{1454F10D-EDAD-4F40-A263-B82146B15107}"/>
                </a:ext>
              </a:extLst>
            </p:cNvPr>
            <p:cNvGrpSpPr>
              <a:grpSpLocks/>
            </p:cNvGrpSpPr>
            <p:nvPr/>
          </p:nvGrpSpPr>
          <p:grpSpPr bwMode="auto">
            <a:xfrm>
              <a:off x="2487" y="2597"/>
              <a:ext cx="297" cy="287"/>
              <a:chOff x="2487" y="2597"/>
              <a:chExt cx="297" cy="287"/>
            </a:xfrm>
          </p:grpSpPr>
          <p:sp>
            <p:nvSpPr>
              <p:cNvPr id="256017" name="Freeform 17">
                <a:extLst>
                  <a:ext uri="{FF2B5EF4-FFF2-40B4-BE49-F238E27FC236}">
                    <a16:creationId xmlns:a16="http://schemas.microsoft.com/office/drawing/2014/main" id="{BB259637-16F7-B243-BDDC-25979D6293EC}"/>
                  </a:ext>
                </a:extLst>
              </p:cNvPr>
              <p:cNvSpPr>
                <a:spLocks/>
              </p:cNvSpPr>
              <p:nvPr/>
            </p:nvSpPr>
            <p:spPr bwMode="auto">
              <a:xfrm>
                <a:off x="2515" y="2622"/>
                <a:ext cx="67" cy="65"/>
              </a:xfrm>
              <a:custGeom>
                <a:avLst/>
                <a:gdLst>
                  <a:gd name="T0" fmla="*/ 23 w 67"/>
                  <a:gd name="T1" fmla="*/ 64 h 65"/>
                  <a:gd name="T2" fmla="*/ 66 w 67"/>
                  <a:gd name="T3" fmla="*/ 17 h 65"/>
                  <a:gd name="T4" fmla="*/ 27 w 67"/>
                  <a:gd name="T5" fmla="*/ 0 h 65"/>
                  <a:gd name="T6" fmla="*/ 0 w 67"/>
                  <a:gd name="T7" fmla="*/ 28 h 65"/>
                  <a:gd name="T8" fmla="*/ 23 w 67"/>
                  <a:gd name="T9" fmla="*/ 64 h 65"/>
                </a:gdLst>
                <a:ahLst/>
                <a:cxnLst>
                  <a:cxn ang="0">
                    <a:pos x="T0" y="T1"/>
                  </a:cxn>
                  <a:cxn ang="0">
                    <a:pos x="T2" y="T3"/>
                  </a:cxn>
                  <a:cxn ang="0">
                    <a:pos x="T4" y="T5"/>
                  </a:cxn>
                  <a:cxn ang="0">
                    <a:pos x="T6" y="T7"/>
                  </a:cxn>
                  <a:cxn ang="0">
                    <a:pos x="T8" y="T9"/>
                  </a:cxn>
                </a:cxnLst>
                <a:rect l="0" t="0" r="r" b="b"/>
                <a:pathLst>
                  <a:path w="67" h="65">
                    <a:moveTo>
                      <a:pt x="23" y="64"/>
                    </a:moveTo>
                    <a:lnTo>
                      <a:pt x="66" y="17"/>
                    </a:lnTo>
                    <a:lnTo>
                      <a:pt x="27" y="0"/>
                    </a:lnTo>
                    <a:lnTo>
                      <a:pt x="0" y="28"/>
                    </a:lnTo>
                    <a:lnTo>
                      <a:pt x="23" y="64"/>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8" name="Freeform 18">
                <a:extLst>
                  <a:ext uri="{FF2B5EF4-FFF2-40B4-BE49-F238E27FC236}">
                    <a16:creationId xmlns:a16="http://schemas.microsoft.com/office/drawing/2014/main" id="{7DA7538B-AD9F-2545-B127-562B2158B5FF}"/>
                  </a:ext>
                </a:extLst>
              </p:cNvPr>
              <p:cNvSpPr>
                <a:spLocks/>
              </p:cNvSpPr>
              <p:nvPr/>
            </p:nvSpPr>
            <p:spPr bwMode="auto">
              <a:xfrm>
                <a:off x="2603" y="2597"/>
                <a:ext cx="64" cy="37"/>
              </a:xfrm>
              <a:custGeom>
                <a:avLst/>
                <a:gdLst>
                  <a:gd name="T0" fmla="*/ 12 w 64"/>
                  <a:gd name="T1" fmla="*/ 0 h 37"/>
                  <a:gd name="T2" fmla="*/ 51 w 64"/>
                  <a:gd name="T3" fmla="*/ 0 h 37"/>
                  <a:gd name="T4" fmla="*/ 63 w 64"/>
                  <a:gd name="T5" fmla="*/ 36 h 37"/>
                  <a:gd name="T6" fmla="*/ 0 w 64"/>
                  <a:gd name="T7" fmla="*/ 36 h 37"/>
                  <a:gd name="T8" fmla="*/ 12 w 64"/>
                  <a:gd name="T9" fmla="*/ 0 h 37"/>
                </a:gdLst>
                <a:ahLst/>
                <a:cxnLst>
                  <a:cxn ang="0">
                    <a:pos x="T0" y="T1"/>
                  </a:cxn>
                  <a:cxn ang="0">
                    <a:pos x="T2" y="T3"/>
                  </a:cxn>
                  <a:cxn ang="0">
                    <a:pos x="T4" y="T5"/>
                  </a:cxn>
                  <a:cxn ang="0">
                    <a:pos x="T6" y="T7"/>
                  </a:cxn>
                  <a:cxn ang="0">
                    <a:pos x="T8" y="T9"/>
                  </a:cxn>
                </a:cxnLst>
                <a:rect l="0" t="0" r="r" b="b"/>
                <a:pathLst>
                  <a:path w="64" h="37">
                    <a:moveTo>
                      <a:pt x="12" y="0"/>
                    </a:moveTo>
                    <a:lnTo>
                      <a:pt x="51" y="0"/>
                    </a:lnTo>
                    <a:lnTo>
                      <a:pt x="63" y="36"/>
                    </a:lnTo>
                    <a:lnTo>
                      <a:pt x="0" y="36"/>
                    </a:lnTo>
                    <a:lnTo>
                      <a:pt x="12"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9" name="Freeform 19">
                <a:extLst>
                  <a:ext uri="{FF2B5EF4-FFF2-40B4-BE49-F238E27FC236}">
                    <a16:creationId xmlns:a16="http://schemas.microsoft.com/office/drawing/2014/main" id="{E59F1482-07F2-FC4E-AE5D-FBA514F69CF1}"/>
                  </a:ext>
                </a:extLst>
              </p:cNvPr>
              <p:cNvSpPr>
                <a:spLocks/>
              </p:cNvSpPr>
              <p:nvPr/>
            </p:nvSpPr>
            <p:spPr bwMode="auto">
              <a:xfrm>
                <a:off x="2743" y="2707"/>
                <a:ext cx="41" cy="65"/>
              </a:xfrm>
              <a:custGeom>
                <a:avLst/>
                <a:gdLst>
                  <a:gd name="T0" fmla="*/ 40 w 41"/>
                  <a:gd name="T1" fmla="*/ 13 h 65"/>
                  <a:gd name="T2" fmla="*/ 40 w 41"/>
                  <a:gd name="T3" fmla="*/ 51 h 65"/>
                  <a:gd name="T4" fmla="*/ 0 w 41"/>
                  <a:gd name="T5" fmla="*/ 64 h 65"/>
                  <a:gd name="T6" fmla="*/ 0 w 41"/>
                  <a:gd name="T7" fmla="*/ 0 h 65"/>
                  <a:gd name="T8" fmla="*/ 40 w 41"/>
                  <a:gd name="T9" fmla="*/ 13 h 65"/>
                </a:gdLst>
                <a:ahLst/>
                <a:cxnLst>
                  <a:cxn ang="0">
                    <a:pos x="T0" y="T1"/>
                  </a:cxn>
                  <a:cxn ang="0">
                    <a:pos x="T2" y="T3"/>
                  </a:cxn>
                  <a:cxn ang="0">
                    <a:pos x="T4" y="T5"/>
                  </a:cxn>
                  <a:cxn ang="0">
                    <a:pos x="T6" y="T7"/>
                  </a:cxn>
                  <a:cxn ang="0">
                    <a:pos x="T8" y="T9"/>
                  </a:cxn>
                </a:cxnLst>
                <a:rect l="0" t="0" r="r" b="b"/>
                <a:pathLst>
                  <a:path w="41" h="65">
                    <a:moveTo>
                      <a:pt x="40" y="13"/>
                    </a:moveTo>
                    <a:lnTo>
                      <a:pt x="40" y="51"/>
                    </a:lnTo>
                    <a:lnTo>
                      <a:pt x="0" y="64"/>
                    </a:lnTo>
                    <a:lnTo>
                      <a:pt x="0" y="0"/>
                    </a:lnTo>
                    <a:lnTo>
                      <a:pt x="40" y="13"/>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0" name="Freeform 20">
                <a:extLst>
                  <a:ext uri="{FF2B5EF4-FFF2-40B4-BE49-F238E27FC236}">
                    <a16:creationId xmlns:a16="http://schemas.microsoft.com/office/drawing/2014/main" id="{70D70C1F-7A2B-7F4C-A429-F74B81E5DCF1}"/>
                  </a:ext>
                </a:extLst>
              </p:cNvPr>
              <p:cNvSpPr>
                <a:spLocks/>
              </p:cNvSpPr>
              <p:nvPr/>
            </p:nvSpPr>
            <p:spPr bwMode="auto">
              <a:xfrm>
                <a:off x="2487" y="2705"/>
                <a:ext cx="40" cy="67"/>
              </a:xfrm>
              <a:custGeom>
                <a:avLst/>
                <a:gdLst>
                  <a:gd name="T0" fmla="*/ 0 w 40"/>
                  <a:gd name="T1" fmla="*/ 13 h 67"/>
                  <a:gd name="T2" fmla="*/ 0 w 40"/>
                  <a:gd name="T3" fmla="*/ 53 h 67"/>
                  <a:gd name="T4" fmla="*/ 39 w 40"/>
                  <a:gd name="T5" fmla="*/ 66 h 67"/>
                  <a:gd name="T6" fmla="*/ 39 w 40"/>
                  <a:gd name="T7" fmla="*/ 0 h 67"/>
                  <a:gd name="T8" fmla="*/ 0 w 40"/>
                  <a:gd name="T9" fmla="*/ 13 h 67"/>
                </a:gdLst>
                <a:ahLst/>
                <a:cxnLst>
                  <a:cxn ang="0">
                    <a:pos x="T0" y="T1"/>
                  </a:cxn>
                  <a:cxn ang="0">
                    <a:pos x="T2" y="T3"/>
                  </a:cxn>
                  <a:cxn ang="0">
                    <a:pos x="T4" y="T5"/>
                  </a:cxn>
                  <a:cxn ang="0">
                    <a:pos x="T6" y="T7"/>
                  </a:cxn>
                  <a:cxn ang="0">
                    <a:pos x="T8" y="T9"/>
                  </a:cxn>
                </a:cxnLst>
                <a:rect l="0" t="0" r="r" b="b"/>
                <a:pathLst>
                  <a:path w="40" h="67">
                    <a:moveTo>
                      <a:pt x="0" y="13"/>
                    </a:moveTo>
                    <a:lnTo>
                      <a:pt x="0" y="53"/>
                    </a:lnTo>
                    <a:lnTo>
                      <a:pt x="39" y="66"/>
                    </a:lnTo>
                    <a:lnTo>
                      <a:pt x="39" y="0"/>
                    </a:lnTo>
                    <a:lnTo>
                      <a:pt x="0" y="13"/>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1" name="Freeform 21">
                <a:extLst>
                  <a:ext uri="{FF2B5EF4-FFF2-40B4-BE49-F238E27FC236}">
                    <a16:creationId xmlns:a16="http://schemas.microsoft.com/office/drawing/2014/main" id="{AC841D7B-785F-E44E-B945-69E2F412D6B5}"/>
                  </a:ext>
                </a:extLst>
              </p:cNvPr>
              <p:cNvSpPr>
                <a:spLocks/>
              </p:cNvSpPr>
              <p:nvPr/>
            </p:nvSpPr>
            <p:spPr bwMode="auto">
              <a:xfrm>
                <a:off x="2691" y="2624"/>
                <a:ext cx="68" cy="63"/>
              </a:xfrm>
              <a:custGeom>
                <a:avLst/>
                <a:gdLst>
                  <a:gd name="T0" fmla="*/ 44 w 68"/>
                  <a:gd name="T1" fmla="*/ 62 h 63"/>
                  <a:gd name="T2" fmla="*/ 0 w 68"/>
                  <a:gd name="T3" fmla="*/ 17 h 63"/>
                  <a:gd name="T4" fmla="*/ 40 w 68"/>
                  <a:gd name="T5" fmla="*/ 0 h 63"/>
                  <a:gd name="T6" fmla="*/ 67 w 68"/>
                  <a:gd name="T7" fmla="*/ 27 h 63"/>
                  <a:gd name="T8" fmla="*/ 44 w 68"/>
                  <a:gd name="T9" fmla="*/ 62 h 63"/>
                </a:gdLst>
                <a:ahLst/>
                <a:cxnLst>
                  <a:cxn ang="0">
                    <a:pos x="T0" y="T1"/>
                  </a:cxn>
                  <a:cxn ang="0">
                    <a:pos x="T2" y="T3"/>
                  </a:cxn>
                  <a:cxn ang="0">
                    <a:pos x="T4" y="T5"/>
                  </a:cxn>
                  <a:cxn ang="0">
                    <a:pos x="T6" y="T7"/>
                  </a:cxn>
                  <a:cxn ang="0">
                    <a:pos x="T8" y="T9"/>
                  </a:cxn>
                </a:cxnLst>
                <a:rect l="0" t="0" r="r" b="b"/>
                <a:pathLst>
                  <a:path w="68" h="63">
                    <a:moveTo>
                      <a:pt x="44" y="62"/>
                    </a:moveTo>
                    <a:lnTo>
                      <a:pt x="0" y="17"/>
                    </a:lnTo>
                    <a:lnTo>
                      <a:pt x="40" y="0"/>
                    </a:lnTo>
                    <a:lnTo>
                      <a:pt x="67" y="27"/>
                    </a:lnTo>
                    <a:lnTo>
                      <a:pt x="44" y="62"/>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2" name="Freeform 22">
                <a:extLst>
                  <a:ext uri="{FF2B5EF4-FFF2-40B4-BE49-F238E27FC236}">
                    <a16:creationId xmlns:a16="http://schemas.microsoft.com/office/drawing/2014/main" id="{66B3533C-6F39-5B46-935F-C832CCEDCE3E}"/>
                  </a:ext>
                </a:extLst>
              </p:cNvPr>
              <p:cNvSpPr>
                <a:spLocks/>
              </p:cNvSpPr>
              <p:nvPr/>
            </p:nvSpPr>
            <p:spPr bwMode="auto">
              <a:xfrm>
                <a:off x="2510" y="2791"/>
                <a:ext cx="66" cy="63"/>
              </a:xfrm>
              <a:custGeom>
                <a:avLst/>
                <a:gdLst>
                  <a:gd name="T0" fmla="*/ 22 w 66"/>
                  <a:gd name="T1" fmla="*/ 0 h 63"/>
                  <a:gd name="T2" fmla="*/ 65 w 66"/>
                  <a:gd name="T3" fmla="*/ 45 h 63"/>
                  <a:gd name="T4" fmla="*/ 26 w 66"/>
                  <a:gd name="T5" fmla="*/ 62 h 63"/>
                  <a:gd name="T6" fmla="*/ 0 w 66"/>
                  <a:gd name="T7" fmla="*/ 35 h 63"/>
                  <a:gd name="T8" fmla="*/ 22 w 66"/>
                  <a:gd name="T9" fmla="*/ 0 h 63"/>
                </a:gdLst>
                <a:ahLst/>
                <a:cxnLst>
                  <a:cxn ang="0">
                    <a:pos x="T0" y="T1"/>
                  </a:cxn>
                  <a:cxn ang="0">
                    <a:pos x="T2" y="T3"/>
                  </a:cxn>
                  <a:cxn ang="0">
                    <a:pos x="T4" y="T5"/>
                  </a:cxn>
                  <a:cxn ang="0">
                    <a:pos x="T6" y="T7"/>
                  </a:cxn>
                  <a:cxn ang="0">
                    <a:pos x="T8" y="T9"/>
                  </a:cxn>
                </a:cxnLst>
                <a:rect l="0" t="0" r="r" b="b"/>
                <a:pathLst>
                  <a:path w="66" h="63">
                    <a:moveTo>
                      <a:pt x="22" y="0"/>
                    </a:moveTo>
                    <a:lnTo>
                      <a:pt x="65" y="45"/>
                    </a:lnTo>
                    <a:lnTo>
                      <a:pt x="26" y="62"/>
                    </a:lnTo>
                    <a:lnTo>
                      <a:pt x="0" y="35"/>
                    </a:lnTo>
                    <a:lnTo>
                      <a:pt x="22"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3" name="Freeform 23">
                <a:extLst>
                  <a:ext uri="{FF2B5EF4-FFF2-40B4-BE49-F238E27FC236}">
                    <a16:creationId xmlns:a16="http://schemas.microsoft.com/office/drawing/2014/main" id="{232F3C25-55BC-464F-AC21-3D081A9E8848}"/>
                  </a:ext>
                </a:extLst>
              </p:cNvPr>
              <p:cNvSpPr>
                <a:spLocks/>
              </p:cNvSpPr>
              <p:nvPr/>
            </p:nvSpPr>
            <p:spPr bwMode="auto">
              <a:xfrm>
                <a:off x="2692" y="2790"/>
                <a:ext cx="67" cy="64"/>
              </a:xfrm>
              <a:custGeom>
                <a:avLst/>
                <a:gdLst>
                  <a:gd name="T0" fmla="*/ 43 w 67"/>
                  <a:gd name="T1" fmla="*/ 0 h 64"/>
                  <a:gd name="T2" fmla="*/ 0 w 67"/>
                  <a:gd name="T3" fmla="*/ 46 h 64"/>
                  <a:gd name="T4" fmla="*/ 39 w 67"/>
                  <a:gd name="T5" fmla="*/ 63 h 64"/>
                  <a:gd name="T6" fmla="*/ 66 w 67"/>
                  <a:gd name="T7" fmla="*/ 36 h 64"/>
                  <a:gd name="T8" fmla="*/ 43 w 67"/>
                  <a:gd name="T9" fmla="*/ 0 h 64"/>
                </a:gdLst>
                <a:ahLst/>
                <a:cxnLst>
                  <a:cxn ang="0">
                    <a:pos x="T0" y="T1"/>
                  </a:cxn>
                  <a:cxn ang="0">
                    <a:pos x="T2" y="T3"/>
                  </a:cxn>
                  <a:cxn ang="0">
                    <a:pos x="T4" y="T5"/>
                  </a:cxn>
                  <a:cxn ang="0">
                    <a:pos x="T6" y="T7"/>
                  </a:cxn>
                  <a:cxn ang="0">
                    <a:pos x="T8" y="T9"/>
                  </a:cxn>
                </a:cxnLst>
                <a:rect l="0" t="0" r="r" b="b"/>
                <a:pathLst>
                  <a:path w="67" h="64">
                    <a:moveTo>
                      <a:pt x="43" y="0"/>
                    </a:moveTo>
                    <a:lnTo>
                      <a:pt x="0" y="46"/>
                    </a:lnTo>
                    <a:lnTo>
                      <a:pt x="39" y="63"/>
                    </a:lnTo>
                    <a:lnTo>
                      <a:pt x="66" y="36"/>
                    </a:lnTo>
                    <a:lnTo>
                      <a:pt x="4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4" name="Freeform 24">
                <a:extLst>
                  <a:ext uri="{FF2B5EF4-FFF2-40B4-BE49-F238E27FC236}">
                    <a16:creationId xmlns:a16="http://schemas.microsoft.com/office/drawing/2014/main" id="{E7215715-1BED-2349-B7B7-1B3F74804262}"/>
                  </a:ext>
                </a:extLst>
              </p:cNvPr>
              <p:cNvSpPr>
                <a:spLocks/>
              </p:cNvSpPr>
              <p:nvPr/>
            </p:nvSpPr>
            <p:spPr bwMode="auto">
              <a:xfrm>
                <a:off x="2597" y="2847"/>
                <a:ext cx="69" cy="37"/>
              </a:xfrm>
              <a:custGeom>
                <a:avLst/>
                <a:gdLst>
                  <a:gd name="T0" fmla="*/ 13 w 69"/>
                  <a:gd name="T1" fmla="*/ 36 h 37"/>
                  <a:gd name="T2" fmla="*/ 55 w 69"/>
                  <a:gd name="T3" fmla="*/ 36 h 37"/>
                  <a:gd name="T4" fmla="*/ 68 w 69"/>
                  <a:gd name="T5" fmla="*/ 0 h 37"/>
                  <a:gd name="T6" fmla="*/ 0 w 69"/>
                  <a:gd name="T7" fmla="*/ 0 h 37"/>
                  <a:gd name="T8" fmla="*/ 13 w 69"/>
                  <a:gd name="T9" fmla="*/ 36 h 37"/>
                </a:gdLst>
                <a:ahLst/>
                <a:cxnLst>
                  <a:cxn ang="0">
                    <a:pos x="T0" y="T1"/>
                  </a:cxn>
                  <a:cxn ang="0">
                    <a:pos x="T2" y="T3"/>
                  </a:cxn>
                  <a:cxn ang="0">
                    <a:pos x="T4" y="T5"/>
                  </a:cxn>
                  <a:cxn ang="0">
                    <a:pos x="T6" y="T7"/>
                  </a:cxn>
                  <a:cxn ang="0">
                    <a:pos x="T8" y="T9"/>
                  </a:cxn>
                </a:cxnLst>
                <a:rect l="0" t="0" r="r" b="b"/>
                <a:pathLst>
                  <a:path w="69" h="37">
                    <a:moveTo>
                      <a:pt x="13" y="36"/>
                    </a:moveTo>
                    <a:lnTo>
                      <a:pt x="55" y="36"/>
                    </a:lnTo>
                    <a:lnTo>
                      <a:pt x="68" y="0"/>
                    </a:lnTo>
                    <a:lnTo>
                      <a:pt x="0" y="0"/>
                    </a:lnTo>
                    <a:lnTo>
                      <a:pt x="13" y="3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6025" name="Group 25">
                <a:extLst>
                  <a:ext uri="{FF2B5EF4-FFF2-40B4-BE49-F238E27FC236}">
                    <a16:creationId xmlns:a16="http://schemas.microsoft.com/office/drawing/2014/main" id="{9E1B353C-1C18-4F45-A3D5-F1EE14EA9D97}"/>
                  </a:ext>
                </a:extLst>
              </p:cNvPr>
              <p:cNvGrpSpPr>
                <a:grpSpLocks/>
              </p:cNvGrpSpPr>
              <p:nvPr/>
            </p:nvGrpSpPr>
            <p:grpSpPr bwMode="auto">
              <a:xfrm>
                <a:off x="2520" y="2628"/>
                <a:ext cx="228" cy="223"/>
                <a:chOff x="2520" y="2628"/>
                <a:chExt cx="228" cy="223"/>
              </a:xfrm>
            </p:grpSpPr>
            <p:sp>
              <p:nvSpPr>
                <p:cNvPr id="256026" name="Oval 26">
                  <a:extLst>
                    <a:ext uri="{FF2B5EF4-FFF2-40B4-BE49-F238E27FC236}">
                      <a16:creationId xmlns:a16="http://schemas.microsoft.com/office/drawing/2014/main" id="{280B6F32-2671-7F43-919F-0682AB5F74A1}"/>
                    </a:ext>
                  </a:extLst>
                </p:cNvPr>
                <p:cNvSpPr>
                  <a:spLocks noChangeArrowheads="1"/>
                </p:cNvSpPr>
                <p:nvPr/>
              </p:nvSpPr>
              <p:spPr bwMode="auto">
                <a:xfrm>
                  <a:off x="2520" y="2628"/>
                  <a:ext cx="228" cy="223"/>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27" name="Oval 27">
                  <a:extLst>
                    <a:ext uri="{FF2B5EF4-FFF2-40B4-BE49-F238E27FC236}">
                      <a16:creationId xmlns:a16="http://schemas.microsoft.com/office/drawing/2014/main" id="{4FF2F4E8-240E-A542-8F77-452B313CE404}"/>
                    </a:ext>
                  </a:extLst>
                </p:cNvPr>
                <p:cNvSpPr>
                  <a:spLocks noChangeArrowheads="1"/>
                </p:cNvSpPr>
                <p:nvPr/>
              </p:nvSpPr>
              <p:spPr bwMode="auto">
                <a:xfrm>
                  <a:off x="2592" y="2700"/>
                  <a:ext cx="81" cy="77"/>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56028" name="Group 28">
              <a:extLst>
                <a:ext uri="{FF2B5EF4-FFF2-40B4-BE49-F238E27FC236}">
                  <a16:creationId xmlns:a16="http://schemas.microsoft.com/office/drawing/2014/main" id="{15AE60B5-43B8-C44D-84F3-02CA8DDB59CD}"/>
                </a:ext>
              </a:extLst>
            </p:cNvPr>
            <p:cNvGrpSpPr>
              <a:grpSpLocks/>
            </p:cNvGrpSpPr>
            <p:nvPr/>
          </p:nvGrpSpPr>
          <p:grpSpPr bwMode="auto">
            <a:xfrm>
              <a:off x="2633" y="2319"/>
              <a:ext cx="371" cy="361"/>
              <a:chOff x="2633" y="2319"/>
              <a:chExt cx="371" cy="361"/>
            </a:xfrm>
          </p:grpSpPr>
          <p:sp>
            <p:nvSpPr>
              <p:cNvPr id="256029" name="Freeform 29">
                <a:extLst>
                  <a:ext uri="{FF2B5EF4-FFF2-40B4-BE49-F238E27FC236}">
                    <a16:creationId xmlns:a16="http://schemas.microsoft.com/office/drawing/2014/main" id="{0B431919-6D06-D545-B616-6706B42EC779}"/>
                  </a:ext>
                </a:extLst>
              </p:cNvPr>
              <p:cNvSpPr>
                <a:spLocks/>
              </p:cNvSpPr>
              <p:nvPr/>
            </p:nvSpPr>
            <p:spPr bwMode="auto">
              <a:xfrm>
                <a:off x="2668" y="2353"/>
                <a:ext cx="84" cy="79"/>
              </a:xfrm>
              <a:custGeom>
                <a:avLst/>
                <a:gdLst>
                  <a:gd name="T0" fmla="*/ 28 w 84"/>
                  <a:gd name="T1" fmla="*/ 78 h 79"/>
                  <a:gd name="T2" fmla="*/ 83 w 84"/>
                  <a:gd name="T3" fmla="*/ 21 h 79"/>
                  <a:gd name="T4" fmla="*/ 34 w 84"/>
                  <a:gd name="T5" fmla="*/ 0 h 79"/>
                  <a:gd name="T6" fmla="*/ 0 w 84"/>
                  <a:gd name="T7" fmla="*/ 34 h 79"/>
                  <a:gd name="T8" fmla="*/ 28 w 84"/>
                  <a:gd name="T9" fmla="*/ 78 h 79"/>
                </a:gdLst>
                <a:ahLst/>
                <a:cxnLst>
                  <a:cxn ang="0">
                    <a:pos x="T0" y="T1"/>
                  </a:cxn>
                  <a:cxn ang="0">
                    <a:pos x="T2" y="T3"/>
                  </a:cxn>
                  <a:cxn ang="0">
                    <a:pos x="T4" y="T5"/>
                  </a:cxn>
                  <a:cxn ang="0">
                    <a:pos x="T6" y="T7"/>
                  </a:cxn>
                  <a:cxn ang="0">
                    <a:pos x="T8" y="T9"/>
                  </a:cxn>
                </a:cxnLst>
                <a:rect l="0" t="0" r="r" b="b"/>
                <a:pathLst>
                  <a:path w="84" h="79">
                    <a:moveTo>
                      <a:pt x="28" y="78"/>
                    </a:moveTo>
                    <a:lnTo>
                      <a:pt x="83" y="21"/>
                    </a:lnTo>
                    <a:lnTo>
                      <a:pt x="34" y="0"/>
                    </a:lnTo>
                    <a:lnTo>
                      <a:pt x="0" y="34"/>
                    </a:lnTo>
                    <a:lnTo>
                      <a:pt x="28" y="78"/>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0" name="Freeform 30">
                <a:extLst>
                  <a:ext uri="{FF2B5EF4-FFF2-40B4-BE49-F238E27FC236}">
                    <a16:creationId xmlns:a16="http://schemas.microsoft.com/office/drawing/2014/main" id="{1B8395C0-D082-404F-AF5E-110099818AFC}"/>
                  </a:ext>
                </a:extLst>
              </p:cNvPr>
              <p:cNvSpPr>
                <a:spLocks/>
              </p:cNvSpPr>
              <p:nvPr/>
            </p:nvSpPr>
            <p:spPr bwMode="auto">
              <a:xfrm>
                <a:off x="2778" y="2319"/>
                <a:ext cx="80" cy="46"/>
              </a:xfrm>
              <a:custGeom>
                <a:avLst/>
                <a:gdLst>
                  <a:gd name="T0" fmla="*/ 16 w 80"/>
                  <a:gd name="T1" fmla="*/ 0 h 46"/>
                  <a:gd name="T2" fmla="*/ 63 w 80"/>
                  <a:gd name="T3" fmla="*/ 0 h 46"/>
                  <a:gd name="T4" fmla="*/ 79 w 80"/>
                  <a:gd name="T5" fmla="*/ 45 h 46"/>
                  <a:gd name="T6" fmla="*/ 0 w 80"/>
                  <a:gd name="T7" fmla="*/ 45 h 46"/>
                  <a:gd name="T8" fmla="*/ 16 w 80"/>
                  <a:gd name="T9" fmla="*/ 0 h 46"/>
                </a:gdLst>
                <a:ahLst/>
                <a:cxnLst>
                  <a:cxn ang="0">
                    <a:pos x="T0" y="T1"/>
                  </a:cxn>
                  <a:cxn ang="0">
                    <a:pos x="T2" y="T3"/>
                  </a:cxn>
                  <a:cxn ang="0">
                    <a:pos x="T4" y="T5"/>
                  </a:cxn>
                  <a:cxn ang="0">
                    <a:pos x="T6" y="T7"/>
                  </a:cxn>
                  <a:cxn ang="0">
                    <a:pos x="T8" y="T9"/>
                  </a:cxn>
                </a:cxnLst>
                <a:rect l="0" t="0" r="r" b="b"/>
                <a:pathLst>
                  <a:path w="80" h="46">
                    <a:moveTo>
                      <a:pt x="16" y="0"/>
                    </a:moveTo>
                    <a:lnTo>
                      <a:pt x="63" y="0"/>
                    </a:lnTo>
                    <a:lnTo>
                      <a:pt x="79" y="45"/>
                    </a:lnTo>
                    <a:lnTo>
                      <a:pt x="0" y="45"/>
                    </a:lnTo>
                    <a:lnTo>
                      <a:pt x="16"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1" name="Freeform 31">
                <a:extLst>
                  <a:ext uri="{FF2B5EF4-FFF2-40B4-BE49-F238E27FC236}">
                    <a16:creationId xmlns:a16="http://schemas.microsoft.com/office/drawing/2014/main" id="{77C01B55-1D94-4842-B803-92D517F0C4C7}"/>
                  </a:ext>
                </a:extLst>
              </p:cNvPr>
              <p:cNvSpPr>
                <a:spLocks/>
              </p:cNvSpPr>
              <p:nvPr/>
            </p:nvSpPr>
            <p:spPr bwMode="auto">
              <a:xfrm>
                <a:off x="2955" y="2457"/>
                <a:ext cx="49" cy="82"/>
              </a:xfrm>
              <a:custGeom>
                <a:avLst/>
                <a:gdLst>
                  <a:gd name="T0" fmla="*/ 48 w 49"/>
                  <a:gd name="T1" fmla="*/ 16 h 82"/>
                  <a:gd name="T2" fmla="*/ 48 w 49"/>
                  <a:gd name="T3" fmla="*/ 65 h 82"/>
                  <a:gd name="T4" fmla="*/ 0 w 49"/>
                  <a:gd name="T5" fmla="*/ 81 h 82"/>
                  <a:gd name="T6" fmla="*/ 0 w 49"/>
                  <a:gd name="T7" fmla="*/ 0 h 82"/>
                  <a:gd name="T8" fmla="*/ 48 w 49"/>
                  <a:gd name="T9" fmla="*/ 16 h 82"/>
                </a:gdLst>
                <a:ahLst/>
                <a:cxnLst>
                  <a:cxn ang="0">
                    <a:pos x="T0" y="T1"/>
                  </a:cxn>
                  <a:cxn ang="0">
                    <a:pos x="T2" y="T3"/>
                  </a:cxn>
                  <a:cxn ang="0">
                    <a:pos x="T4" y="T5"/>
                  </a:cxn>
                  <a:cxn ang="0">
                    <a:pos x="T6" y="T7"/>
                  </a:cxn>
                  <a:cxn ang="0">
                    <a:pos x="T8" y="T9"/>
                  </a:cxn>
                </a:cxnLst>
                <a:rect l="0" t="0" r="r" b="b"/>
                <a:pathLst>
                  <a:path w="49" h="82">
                    <a:moveTo>
                      <a:pt x="48" y="16"/>
                    </a:moveTo>
                    <a:lnTo>
                      <a:pt x="48" y="65"/>
                    </a:lnTo>
                    <a:lnTo>
                      <a:pt x="0" y="81"/>
                    </a:lnTo>
                    <a:lnTo>
                      <a:pt x="0" y="0"/>
                    </a:lnTo>
                    <a:lnTo>
                      <a:pt x="48"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2" name="Freeform 32">
                <a:extLst>
                  <a:ext uri="{FF2B5EF4-FFF2-40B4-BE49-F238E27FC236}">
                    <a16:creationId xmlns:a16="http://schemas.microsoft.com/office/drawing/2014/main" id="{FC395CF6-BB2E-A244-8EBF-9CA3947A4437}"/>
                  </a:ext>
                </a:extLst>
              </p:cNvPr>
              <p:cNvSpPr>
                <a:spLocks/>
              </p:cNvSpPr>
              <p:nvPr/>
            </p:nvSpPr>
            <p:spPr bwMode="auto">
              <a:xfrm>
                <a:off x="2633" y="2456"/>
                <a:ext cx="51" cy="81"/>
              </a:xfrm>
              <a:custGeom>
                <a:avLst/>
                <a:gdLst>
                  <a:gd name="T0" fmla="*/ 0 w 51"/>
                  <a:gd name="T1" fmla="*/ 16 h 81"/>
                  <a:gd name="T2" fmla="*/ 0 w 51"/>
                  <a:gd name="T3" fmla="*/ 64 h 81"/>
                  <a:gd name="T4" fmla="*/ 50 w 51"/>
                  <a:gd name="T5" fmla="*/ 80 h 81"/>
                  <a:gd name="T6" fmla="*/ 50 w 51"/>
                  <a:gd name="T7" fmla="*/ 0 h 81"/>
                  <a:gd name="T8" fmla="*/ 0 w 51"/>
                  <a:gd name="T9" fmla="*/ 16 h 81"/>
                </a:gdLst>
                <a:ahLst/>
                <a:cxnLst>
                  <a:cxn ang="0">
                    <a:pos x="T0" y="T1"/>
                  </a:cxn>
                  <a:cxn ang="0">
                    <a:pos x="T2" y="T3"/>
                  </a:cxn>
                  <a:cxn ang="0">
                    <a:pos x="T4" y="T5"/>
                  </a:cxn>
                  <a:cxn ang="0">
                    <a:pos x="T6" y="T7"/>
                  </a:cxn>
                  <a:cxn ang="0">
                    <a:pos x="T8" y="T9"/>
                  </a:cxn>
                </a:cxnLst>
                <a:rect l="0" t="0" r="r" b="b"/>
                <a:pathLst>
                  <a:path w="51" h="81">
                    <a:moveTo>
                      <a:pt x="0" y="16"/>
                    </a:moveTo>
                    <a:lnTo>
                      <a:pt x="0" y="64"/>
                    </a:lnTo>
                    <a:lnTo>
                      <a:pt x="50" y="80"/>
                    </a:lnTo>
                    <a:lnTo>
                      <a:pt x="50" y="0"/>
                    </a:lnTo>
                    <a:lnTo>
                      <a:pt x="0"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3" name="Freeform 33">
                <a:extLst>
                  <a:ext uri="{FF2B5EF4-FFF2-40B4-BE49-F238E27FC236}">
                    <a16:creationId xmlns:a16="http://schemas.microsoft.com/office/drawing/2014/main" id="{B063D62B-D531-E64D-B9A7-2343216A324E}"/>
                  </a:ext>
                </a:extLst>
              </p:cNvPr>
              <p:cNvSpPr>
                <a:spLocks/>
              </p:cNvSpPr>
              <p:nvPr/>
            </p:nvSpPr>
            <p:spPr bwMode="auto">
              <a:xfrm>
                <a:off x="2888" y="2354"/>
                <a:ext cx="83" cy="79"/>
              </a:xfrm>
              <a:custGeom>
                <a:avLst/>
                <a:gdLst>
                  <a:gd name="T0" fmla="*/ 54 w 83"/>
                  <a:gd name="T1" fmla="*/ 78 h 79"/>
                  <a:gd name="T2" fmla="*/ 0 w 83"/>
                  <a:gd name="T3" fmla="*/ 21 h 79"/>
                  <a:gd name="T4" fmla="*/ 49 w 83"/>
                  <a:gd name="T5" fmla="*/ 0 h 79"/>
                  <a:gd name="T6" fmla="*/ 82 w 83"/>
                  <a:gd name="T7" fmla="*/ 34 h 79"/>
                  <a:gd name="T8" fmla="*/ 54 w 83"/>
                  <a:gd name="T9" fmla="*/ 78 h 79"/>
                </a:gdLst>
                <a:ahLst/>
                <a:cxnLst>
                  <a:cxn ang="0">
                    <a:pos x="T0" y="T1"/>
                  </a:cxn>
                  <a:cxn ang="0">
                    <a:pos x="T2" y="T3"/>
                  </a:cxn>
                  <a:cxn ang="0">
                    <a:pos x="T4" y="T5"/>
                  </a:cxn>
                  <a:cxn ang="0">
                    <a:pos x="T6" y="T7"/>
                  </a:cxn>
                  <a:cxn ang="0">
                    <a:pos x="T8" y="T9"/>
                  </a:cxn>
                </a:cxnLst>
                <a:rect l="0" t="0" r="r" b="b"/>
                <a:pathLst>
                  <a:path w="83" h="79">
                    <a:moveTo>
                      <a:pt x="54" y="78"/>
                    </a:moveTo>
                    <a:lnTo>
                      <a:pt x="0" y="21"/>
                    </a:lnTo>
                    <a:lnTo>
                      <a:pt x="49" y="0"/>
                    </a:lnTo>
                    <a:lnTo>
                      <a:pt x="82" y="34"/>
                    </a:lnTo>
                    <a:lnTo>
                      <a:pt x="54" y="78"/>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4" name="Freeform 34">
                <a:extLst>
                  <a:ext uri="{FF2B5EF4-FFF2-40B4-BE49-F238E27FC236}">
                    <a16:creationId xmlns:a16="http://schemas.microsoft.com/office/drawing/2014/main" id="{38EB07FF-F058-8440-96DA-D9CDDA1E47B3}"/>
                  </a:ext>
                </a:extLst>
              </p:cNvPr>
              <p:cNvSpPr>
                <a:spLocks/>
              </p:cNvSpPr>
              <p:nvPr/>
            </p:nvSpPr>
            <p:spPr bwMode="auto">
              <a:xfrm>
                <a:off x="2662" y="2562"/>
                <a:ext cx="82" cy="79"/>
              </a:xfrm>
              <a:custGeom>
                <a:avLst/>
                <a:gdLst>
                  <a:gd name="T0" fmla="*/ 28 w 82"/>
                  <a:gd name="T1" fmla="*/ 0 h 79"/>
                  <a:gd name="T2" fmla="*/ 81 w 82"/>
                  <a:gd name="T3" fmla="*/ 57 h 79"/>
                  <a:gd name="T4" fmla="*/ 33 w 82"/>
                  <a:gd name="T5" fmla="*/ 78 h 79"/>
                  <a:gd name="T6" fmla="*/ 0 w 82"/>
                  <a:gd name="T7" fmla="*/ 44 h 79"/>
                  <a:gd name="T8" fmla="*/ 28 w 82"/>
                  <a:gd name="T9" fmla="*/ 0 h 79"/>
                </a:gdLst>
                <a:ahLst/>
                <a:cxnLst>
                  <a:cxn ang="0">
                    <a:pos x="T0" y="T1"/>
                  </a:cxn>
                  <a:cxn ang="0">
                    <a:pos x="T2" y="T3"/>
                  </a:cxn>
                  <a:cxn ang="0">
                    <a:pos x="T4" y="T5"/>
                  </a:cxn>
                  <a:cxn ang="0">
                    <a:pos x="T6" y="T7"/>
                  </a:cxn>
                  <a:cxn ang="0">
                    <a:pos x="T8" y="T9"/>
                  </a:cxn>
                </a:cxnLst>
                <a:rect l="0" t="0" r="r" b="b"/>
                <a:pathLst>
                  <a:path w="82" h="79">
                    <a:moveTo>
                      <a:pt x="28" y="0"/>
                    </a:moveTo>
                    <a:lnTo>
                      <a:pt x="81" y="57"/>
                    </a:lnTo>
                    <a:lnTo>
                      <a:pt x="33" y="78"/>
                    </a:lnTo>
                    <a:lnTo>
                      <a:pt x="0" y="44"/>
                    </a:lnTo>
                    <a:lnTo>
                      <a:pt x="28"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5" name="Freeform 35">
                <a:extLst>
                  <a:ext uri="{FF2B5EF4-FFF2-40B4-BE49-F238E27FC236}">
                    <a16:creationId xmlns:a16="http://schemas.microsoft.com/office/drawing/2014/main" id="{5764AD97-660C-344A-95C4-31508538D61A}"/>
                  </a:ext>
                </a:extLst>
              </p:cNvPr>
              <p:cNvSpPr>
                <a:spLocks/>
              </p:cNvSpPr>
              <p:nvPr/>
            </p:nvSpPr>
            <p:spPr bwMode="auto">
              <a:xfrm>
                <a:off x="2889" y="2561"/>
                <a:ext cx="82" cy="80"/>
              </a:xfrm>
              <a:custGeom>
                <a:avLst/>
                <a:gdLst>
                  <a:gd name="T0" fmla="*/ 53 w 82"/>
                  <a:gd name="T1" fmla="*/ 0 h 80"/>
                  <a:gd name="T2" fmla="*/ 0 w 82"/>
                  <a:gd name="T3" fmla="*/ 58 h 80"/>
                  <a:gd name="T4" fmla="*/ 48 w 82"/>
                  <a:gd name="T5" fmla="*/ 79 h 80"/>
                  <a:gd name="T6" fmla="*/ 81 w 82"/>
                  <a:gd name="T7" fmla="*/ 45 h 80"/>
                  <a:gd name="T8" fmla="*/ 53 w 82"/>
                  <a:gd name="T9" fmla="*/ 0 h 80"/>
                </a:gdLst>
                <a:ahLst/>
                <a:cxnLst>
                  <a:cxn ang="0">
                    <a:pos x="T0" y="T1"/>
                  </a:cxn>
                  <a:cxn ang="0">
                    <a:pos x="T2" y="T3"/>
                  </a:cxn>
                  <a:cxn ang="0">
                    <a:pos x="T4" y="T5"/>
                  </a:cxn>
                  <a:cxn ang="0">
                    <a:pos x="T6" y="T7"/>
                  </a:cxn>
                  <a:cxn ang="0">
                    <a:pos x="T8" y="T9"/>
                  </a:cxn>
                </a:cxnLst>
                <a:rect l="0" t="0" r="r" b="b"/>
                <a:pathLst>
                  <a:path w="82" h="80">
                    <a:moveTo>
                      <a:pt x="53" y="0"/>
                    </a:moveTo>
                    <a:lnTo>
                      <a:pt x="0" y="58"/>
                    </a:lnTo>
                    <a:lnTo>
                      <a:pt x="48" y="79"/>
                    </a:lnTo>
                    <a:lnTo>
                      <a:pt x="81" y="45"/>
                    </a:lnTo>
                    <a:lnTo>
                      <a:pt x="5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6" name="Freeform 36">
                <a:extLst>
                  <a:ext uri="{FF2B5EF4-FFF2-40B4-BE49-F238E27FC236}">
                    <a16:creationId xmlns:a16="http://schemas.microsoft.com/office/drawing/2014/main" id="{0750518D-9402-C14B-B304-A1BE8511D675}"/>
                  </a:ext>
                </a:extLst>
              </p:cNvPr>
              <p:cNvSpPr>
                <a:spLocks/>
              </p:cNvSpPr>
              <p:nvPr/>
            </p:nvSpPr>
            <p:spPr bwMode="auto">
              <a:xfrm>
                <a:off x="2774" y="2632"/>
                <a:ext cx="83" cy="48"/>
              </a:xfrm>
              <a:custGeom>
                <a:avLst/>
                <a:gdLst>
                  <a:gd name="T0" fmla="*/ 16 w 83"/>
                  <a:gd name="T1" fmla="*/ 47 h 48"/>
                  <a:gd name="T2" fmla="*/ 66 w 83"/>
                  <a:gd name="T3" fmla="*/ 47 h 48"/>
                  <a:gd name="T4" fmla="*/ 82 w 83"/>
                  <a:gd name="T5" fmla="*/ 0 h 48"/>
                  <a:gd name="T6" fmla="*/ 0 w 83"/>
                  <a:gd name="T7" fmla="*/ 0 h 48"/>
                  <a:gd name="T8" fmla="*/ 16 w 83"/>
                  <a:gd name="T9" fmla="*/ 47 h 48"/>
                </a:gdLst>
                <a:ahLst/>
                <a:cxnLst>
                  <a:cxn ang="0">
                    <a:pos x="T0" y="T1"/>
                  </a:cxn>
                  <a:cxn ang="0">
                    <a:pos x="T2" y="T3"/>
                  </a:cxn>
                  <a:cxn ang="0">
                    <a:pos x="T4" y="T5"/>
                  </a:cxn>
                  <a:cxn ang="0">
                    <a:pos x="T6" y="T7"/>
                  </a:cxn>
                  <a:cxn ang="0">
                    <a:pos x="T8" y="T9"/>
                  </a:cxn>
                </a:cxnLst>
                <a:rect l="0" t="0" r="r" b="b"/>
                <a:pathLst>
                  <a:path w="83" h="48">
                    <a:moveTo>
                      <a:pt x="16" y="47"/>
                    </a:moveTo>
                    <a:lnTo>
                      <a:pt x="66" y="47"/>
                    </a:lnTo>
                    <a:lnTo>
                      <a:pt x="82" y="0"/>
                    </a:lnTo>
                    <a:lnTo>
                      <a:pt x="0" y="0"/>
                    </a:lnTo>
                    <a:lnTo>
                      <a:pt x="16" y="47"/>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6037" name="Group 37">
                <a:extLst>
                  <a:ext uri="{FF2B5EF4-FFF2-40B4-BE49-F238E27FC236}">
                    <a16:creationId xmlns:a16="http://schemas.microsoft.com/office/drawing/2014/main" id="{79A7F2FA-0834-AA44-B1EF-F4B3D4B2A265}"/>
                  </a:ext>
                </a:extLst>
              </p:cNvPr>
              <p:cNvGrpSpPr>
                <a:grpSpLocks/>
              </p:cNvGrpSpPr>
              <p:nvPr/>
            </p:nvGrpSpPr>
            <p:grpSpPr bwMode="auto">
              <a:xfrm>
                <a:off x="2674" y="2358"/>
                <a:ext cx="286" cy="281"/>
                <a:chOff x="2674" y="2358"/>
                <a:chExt cx="286" cy="281"/>
              </a:xfrm>
            </p:grpSpPr>
            <p:sp>
              <p:nvSpPr>
                <p:cNvPr id="256038" name="Oval 38">
                  <a:extLst>
                    <a:ext uri="{FF2B5EF4-FFF2-40B4-BE49-F238E27FC236}">
                      <a16:creationId xmlns:a16="http://schemas.microsoft.com/office/drawing/2014/main" id="{2204F8A2-4DD1-BD4A-B8FD-03F91675D5FE}"/>
                    </a:ext>
                  </a:extLst>
                </p:cNvPr>
                <p:cNvSpPr>
                  <a:spLocks noChangeArrowheads="1"/>
                </p:cNvSpPr>
                <p:nvPr/>
              </p:nvSpPr>
              <p:spPr bwMode="auto">
                <a:xfrm>
                  <a:off x="2674" y="2358"/>
                  <a:ext cx="286" cy="281"/>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39" name="Oval 39">
                  <a:extLst>
                    <a:ext uri="{FF2B5EF4-FFF2-40B4-BE49-F238E27FC236}">
                      <a16:creationId xmlns:a16="http://schemas.microsoft.com/office/drawing/2014/main" id="{EDF45B83-77F3-7744-942D-DB228A8C071C}"/>
                    </a:ext>
                  </a:extLst>
                </p:cNvPr>
                <p:cNvSpPr>
                  <a:spLocks noChangeArrowheads="1"/>
                </p:cNvSpPr>
                <p:nvPr/>
              </p:nvSpPr>
              <p:spPr bwMode="auto">
                <a:xfrm>
                  <a:off x="2766" y="2448"/>
                  <a:ext cx="100" cy="100"/>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56040" name="Group 40">
              <a:extLst>
                <a:ext uri="{FF2B5EF4-FFF2-40B4-BE49-F238E27FC236}">
                  <a16:creationId xmlns:a16="http://schemas.microsoft.com/office/drawing/2014/main" id="{3CD5B57C-30DA-DE45-90A4-E73A9E0B43A1}"/>
                </a:ext>
              </a:extLst>
            </p:cNvPr>
            <p:cNvGrpSpPr>
              <a:grpSpLocks/>
            </p:cNvGrpSpPr>
            <p:nvPr/>
          </p:nvGrpSpPr>
          <p:grpSpPr bwMode="auto">
            <a:xfrm>
              <a:off x="2130" y="2348"/>
              <a:ext cx="436" cy="423"/>
              <a:chOff x="2130" y="2348"/>
              <a:chExt cx="436" cy="423"/>
            </a:xfrm>
          </p:grpSpPr>
          <p:sp>
            <p:nvSpPr>
              <p:cNvPr id="256041" name="Freeform 41">
                <a:extLst>
                  <a:ext uri="{FF2B5EF4-FFF2-40B4-BE49-F238E27FC236}">
                    <a16:creationId xmlns:a16="http://schemas.microsoft.com/office/drawing/2014/main" id="{39A9B5B4-8838-3446-9290-FAE5A0ADCF95}"/>
                  </a:ext>
                </a:extLst>
              </p:cNvPr>
              <p:cNvSpPr>
                <a:spLocks/>
              </p:cNvSpPr>
              <p:nvPr/>
            </p:nvSpPr>
            <p:spPr bwMode="auto">
              <a:xfrm>
                <a:off x="2171" y="2387"/>
                <a:ext cx="97" cy="93"/>
              </a:xfrm>
              <a:custGeom>
                <a:avLst/>
                <a:gdLst>
                  <a:gd name="T0" fmla="*/ 33 w 97"/>
                  <a:gd name="T1" fmla="*/ 92 h 93"/>
                  <a:gd name="T2" fmla="*/ 96 w 97"/>
                  <a:gd name="T3" fmla="*/ 25 h 93"/>
                  <a:gd name="T4" fmla="*/ 39 w 97"/>
                  <a:gd name="T5" fmla="*/ 0 h 93"/>
                  <a:gd name="T6" fmla="*/ 0 w 97"/>
                  <a:gd name="T7" fmla="*/ 40 h 93"/>
                  <a:gd name="T8" fmla="*/ 33 w 97"/>
                  <a:gd name="T9" fmla="*/ 92 h 93"/>
                </a:gdLst>
                <a:ahLst/>
                <a:cxnLst>
                  <a:cxn ang="0">
                    <a:pos x="T0" y="T1"/>
                  </a:cxn>
                  <a:cxn ang="0">
                    <a:pos x="T2" y="T3"/>
                  </a:cxn>
                  <a:cxn ang="0">
                    <a:pos x="T4" y="T5"/>
                  </a:cxn>
                  <a:cxn ang="0">
                    <a:pos x="T6" y="T7"/>
                  </a:cxn>
                  <a:cxn ang="0">
                    <a:pos x="T8" y="T9"/>
                  </a:cxn>
                </a:cxnLst>
                <a:rect l="0" t="0" r="r" b="b"/>
                <a:pathLst>
                  <a:path w="97" h="93">
                    <a:moveTo>
                      <a:pt x="33" y="92"/>
                    </a:moveTo>
                    <a:lnTo>
                      <a:pt x="96" y="25"/>
                    </a:lnTo>
                    <a:lnTo>
                      <a:pt x="39" y="0"/>
                    </a:lnTo>
                    <a:lnTo>
                      <a:pt x="0" y="40"/>
                    </a:lnTo>
                    <a:lnTo>
                      <a:pt x="33" y="92"/>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2" name="Freeform 42">
                <a:extLst>
                  <a:ext uri="{FF2B5EF4-FFF2-40B4-BE49-F238E27FC236}">
                    <a16:creationId xmlns:a16="http://schemas.microsoft.com/office/drawing/2014/main" id="{A502559F-0376-EB4F-BD62-9342E7293BD4}"/>
                  </a:ext>
                </a:extLst>
              </p:cNvPr>
              <p:cNvSpPr>
                <a:spLocks/>
              </p:cNvSpPr>
              <p:nvPr/>
            </p:nvSpPr>
            <p:spPr bwMode="auto">
              <a:xfrm>
                <a:off x="2300" y="2348"/>
                <a:ext cx="94" cy="55"/>
              </a:xfrm>
              <a:custGeom>
                <a:avLst/>
                <a:gdLst>
                  <a:gd name="T0" fmla="*/ 18 w 94"/>
                  <a:gd name="T1" fmla="*/ 0 h 55"/>
                  <a:gd name="T2" fmla="*/ 75 w 94"/>
                  <a:gd name="T3" fmla="*/ 0 h 55"/>
                  <a:gd name="T4" fmla="*/ 93 w 94"/>
                  <a:gd name="T5" fmla="*/ 54 h 55"/>
                  <a:gd name="T6" fmla="*/ 0 w 94"/>
                  <a:gd name="T7" fmla="*/ 54 h 55"/>
                  <a:gd name="T8" fmla="*/ 18 w 94"/>
                  <a:gd name="T9" fmla="*/ 0 h 55"/>
                </a:gdLst>
                <a:ahLst/>
                <a:cxnLst>
                  <a:cxn ang="0">
                    <a:pos x="T0" y="T1"/>
                  </a:cxn>
                  <a:cxn ang="0">
                    <a:pos x="T2" y="T3"/>
                  </a:cxn>
                  <a:cxn ang="0">
                    <a:pos x="T4" y="T5"/>
                  </a:cxn>
                  <a:cxn ang="0">
                    <a:pos x="T6" y="T7"/>
                  </a:cxn>
                  <a:cxn ang="0">
                    <a:pos x="T8" y="T9"/>
                  </a:cxn>
                </a:cxnLst>
                <a:rect l="0" t="0" r="r" b="b"/>
                <a:pathLst>
                  <a:path w="94" h="55">
                    <a:moveTo>
                      <a:pt x="18" y="0"/>
                    </a:moveTo>
                    <a:lnTo>
                      <a:pt x="75" y="0"/>
                    </a:lnTo>
                    <a:lnTo>
                      <a:pt x="93" y="54"/>
                    </a:lnTo>
                    <a:lnTo>
                      <a:pt x="0" y="54"/>
                    </a:lnTo>
                    <a:lnTo>
                      <a:pt x="18"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3" name="Freeform 43">
                <a:extLst>
                  <a:ext uri="{FF2B5EF4-FFF2-40B4-BE49-F238E27FC236}">
                    <a16:creationId xmlns:a16="http://schemas.microsoft.com/office/drawing/2014/main" id="{A96F7855-FFEB-D14F-BCB8-C905BBD7ABFA}"/>
                  </a:ext>
                </a:extLst>
              </p:cNvPr>
              <p:cNvSpPr>
                <a:spLocks/>
              </p:cNvSpPr>
              <p:nvPr/>
            </p:nvSpPr>
            <p:spPr bwMode="auto">
              <a:xfrm>
                <a:off x="2508" y="2510"/>
                <a:ext cx="58" cy="96"/>
              </a:xfrm>
              <a:custGeom>
                <a:avLst/>
                <a:gdLst>
                  <a:gd name="T0" fmla="*/ 57 w 58"/>
                  <a:gd name="T1" fmla="*/ 19 h 96"/>
                  <a:gd name="T2" fmla="*/ 57 w 58"/>
                  <a:gd name="T3" fmla="*/ 76 h 96"/>
                  <a:gd name="T4" fmla="*/ 0 w 58"/>
                  <a:gd name="T5" fmla="*/ 95 h 96"/>
                  <a:gd name="T6" fmla="*/ 0 w 58"/>
                  <a:gd name="T7" fmla="*/ 0 h 96"/>
                  <a:gd name="T8" fmla="*/ 57 w 58"/>
                  <a:gd name="T9" fmla="*/ 19 h 96"/>
                </a:gdLst>
                <a:ahLst/>
                <a:cxnLst>
                  <a:cxn ang="0">
                    <a:pos x="T0" y="T1"/>
                  </a:cxn>
                  <a:cxn ang="0">
                    <a:pos x="T2" y="T3"/>
                  </a:cxn>
                  <a:cxn ang="0">
                    <a:pos x="T4" y="T5"/>
                  </a:cxn>
                  <a:cxn ang="0">
                    <a:pos x="T6" y="T7"/>
                  </a:cxn>
                  <a:cxn ang="0">
                    <a:pos x="T8" y="T9"/>
                  </a:cxn>
                </a:cxnLst>
                <a:rect l="0" t="0" r="r" b="b"/>
                <a:pathLst>
                  <a:path w="58" h="96">
                    <a:moveTo>
                      <a:pt x="57" y="19"/>
                    </a:moveTo>
                    <a:lnTo>
                      <a:pt x="57" y="76"/>
                    </a:lnTo>
                    <a:lnTo>
                      <a:pt x="0" y="95"/>
                    </a:lnTo>
                    <a:lnTo>
                      <a:pt x="0" y="0"/>
                    </a:lnTo>
                    <a:lnTo>
                      <a:pt x="57" y="19"/>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4" name="Freeform 44">
                <a:extLst>
                  <a:ext uri="{FF2B5EF4-FFF2-40B4-BE49-F238E27FC236}">
                    <a16:creationId xmlns:a16="http://schemas.microsoft.com/office/drawing/2014/main" id="{97D4DE50-464C-9F48-8F26-A43D064D93F2}"/>
                  </a:ext>
                </a:extLst>
              </p:cNvPr>
              <p:cNvSpPr>
                <a:spLocks/>
              </p:cNvSpPr>
              <p:nvPr/>
            </p:nvSpPr>
            <p:spPr bwMode="auto">
              <a:xfrm>
                <a:off x="2130" y="2509"/>
                <a:ext cx="58" cy="96"/>
              </a:xfrm>
              <a:custGeom>
                <a:avLst/>
                <a:gdLst>
                  <a:gd name="T0" fmla="*/ 0 w 58"/>
                  <a:gd name="T1" fmla="*/ 19 h 96"/>
                  <a:gd name="T2" fmla="*/ 0 w 58"/>
                  <a:gd name="T3" fmla="*/ 76 h 96"/>
                  <a:gd name="T4" fmla="*/ 57 w 58"/>
                  <a:gd name="T5" fmla="*/ 95 h 96"/>
                  <a:gd name="T6" fmla="*/ 57 w 58"/>
                  <a:gd name="T7" fmla="*/ 0 h 96"/>
                  <a:gd name="T8" fmla="*/ 0 w 58"/>
                  <a:gd name="T9" fmla="*/ 19 h 96"/>
                </a:gdLst>
                <a:ahLst/>
                <a:cxnLst>
                  <a:cxn ang="0">
                    <a:pos x="T0" y="T1"/>
                  </a:cxn>
                  <a:cxn ang="0">
                    <a:pos x="T2" y="T3"/>
                  </a:cxn>
                  <a:cxn ang="0">
                    <a:pos x="T4" y="T5"/>
                  </a:cxn>
                  <a:cxn ang="0">
                    <a:pos x="T6" y="T7"/>
                  </a:cxn>
                  <a:cxn ang="0">
                    <a:pos x="T8" y="T9"/>
                  </a:cxn>
                </a:cxnLst>
                <a:rect l="0" t="0" r="r" b="b"/>
                <a:pathLst>
                  <a:path w="58" h="96">
                    <a:moveTo>
                      <a:pt x="0" y="19"/>
                    </a:moveTo>
                    <a:lnTo>
                      <a:pt x="0" y="76"/>
                    </a:lnTo>
                    <a:lnTo>
                      <a:pt x="57" y="95"/>
                    </a:lnTo>
                    <a:lnTo>
                      <a:pt x="57" y="0"/>
                    </a:lnTo>
                    <a:lnTo>
                      <a:pt x="0" y="19"/>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5" name="Freeform 45">
                <a:extLst>
                  <a:ext uri="{FF2B5EF4-FFF2-40B4-BE49-F238E27FC236}">
                    <a16:creationId xmlns:a16="http://schemas.microsoft.com/office/drawing/2014/main" id="{24FDECA8-ED1D-134E-A74C-EF3D158E596A}"/>
                  </a:ext>
                </a:extLst>
              </p:cNvPr>
              <p:cNvSpPr>
                <a:spLocks/>
              </p:cNvSpPr>
              <p:nvPr/>
            </p:nvSpPr>
            <p:spPr bwMode="auto">
              <a:xfrm>
                <a:off x="2430" y="2388"/>
                <a:ext cx="97" cy="93"/>
              </a:xfrm>
              <a:custGeom>
                <a:avLst/>
                <a:gdLst>
                  <a:gd name="T0" fmla="*/ 63 w 97"/>
                  <a:gd name="T1" fmla="*/ 92 h 93"/>
                  <a:gd name="T2" fmla="*/ 0 w 97"/>
                  <a:gd name="T3" fmla="*/ 25 h 93"/>
                  <a:gd name="T4" fmla="*/ 57 w 97"/>
                  <a:gd name="T5" fmla="*/ 0 h 93"/>
                  <a:gd name="T6" fmla="*/ 96 w 97"/>
                  <a:gd name="T7" fmla="*/ 40 h 93"/>
                  <a:gd name="T8" fmla="*/ 63 w 97"/>
                  <a:gd name="T9" fmla="*/ 92 h 93"/>
                </a:gdLst>
                <a:ahLst/>
                <a:cxnLst>
                  <a:cxn ang="0">
                    <a:pos x="T0" y="T1"/>
                  </a:cxn>
                  <a:cxn ang="0">
                    <a:pos x="T2" y="T3"/>
                  </a:cxn>
                  <a:cxn ang="0">
                    <a:pos x="T4" y="T5"/>
                  </a:cxn>
                  <a:cxn ang="0">
                    <a:pos x="T6" y="T7"/>
                  </a:cxn>
                  <a:cxn ang="0">
                    <a:pos x="T8" y="T9"/>
                  </a:cxn>
                </a:cxnLst>
                <a:rect l="0" t="0" r="r" b="b"/>
                <a:pathLst>
                  <a:path w="97" h="93">
                    <a:moveTo>
                      <a:pt x="63" y="92"/>
                    </a:moveTo>
                    <a:lnTo>
                      <a:pt x="0" y="25"/>
                    </a:lnTo>
                    <a:lnTo>
                      <a:pt x="57" y="0"/>
                    </a:lnTo>
                    <a:lnTo>
                      <a:pt x="96" y="40"/>
                    </a:lnTo>
                    <a:lnTo>
                      <a:pt x="63" y="92"/>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6" name="Freeform 46">
                <a:extLst>
                  <a:ext uri="{FF2B5EF4-FFF2-40B4-BE49-F238E27FC236}">
                    <a16:creationId xmlns:a16="http://schemas.microsoft.com/office/drawing/2014/main" id="{4E37BA63-FF63-624F-9EED-986DAB5A71CB}"/>
                  </a:ext>
                </a:extLst>
              </p:cNvPr>
              <p:cNvSpPr>
                <a:spLocks/>
              </p:cNvSpPr>
              <p:nvPr/>
            </p:nvSpPr>
            <p:spPr bwMode="auto">
              <a:xfrm>
                <a:off x="2164" y="2633"/>
                <a:ext cx="95" cy="93"/>
              </a:xfrm>
              <a:custGeom>
                <a:avLst/>
                <a:gdLst>
                  <a:gd name="T0" fmla="*/ 32 w 95"/>
                  <a:gd name="T1" fmla="*/ 0 h 93"/>
                  <a:gd name="T2" fmla="*/ 94 w 95"/>
                  <a:gd name="T3" fmla="*/ 67 h 93"/>
                  <a:gd name="T4" fmla="*/ 38 w 95"/>
                  <a:gd name="T5" fmla="*/ 92 h 93"/>
                  <a:gd name="T6" fmla="*/ 0 w 95"/>
                  <a:gd name="T7" fmla="*/ 52 h 93"/>
                  <a:gd name="T8" fmla="*/ 32 w 95"/>
                  <a:gd name="T9" fmla="*/ 0 h 93"/>
                </a:gdLst>
                <a:ahLst/>
                <a:cxnLst>
                  <a:cxn ang="0">
                    <a:pos x="T0" y="T1"/>
                  </a:cxn>
                  <a:cxn ang="0">
                    <a:pos x="T2" y="T3"/>
                  </a:cxn>
                  <a:cxn ang="0">
                    <a:pos x="T4" y="T5"/>
                  </a:cxn>
                  <a:cxn ang="0">
                    <a:pos x="T6" y="T7"/>
                  </a:cxn>
                  <a:cxn ang="0">
                    <a:pos x="T8" y="T9"/>
                  </a:cxn>
                </a:cxnLst>
                <a:rect l="0" t="0" r="r" b="b"/>
                <a:pathLst>
                  <a:path w="95" h="93">
                    <a:moveTo>
                      <a:pt x="32" y="0"/>
                    </a:moveTo>
                    <a:lnTo>
                      <a:pt x="94" y="67"/>
                    </a:lnTo>
                    <a:lnTo>
                      <a:pt x="38" y="92"/>
                    </a:lnTo>
                    <a:lnTo>
                      <a:pt x="0" y="52"/>
                    </a:lnTo>
                    <a:lnTo>
                      <a:pt x="32"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7" name="Freeform 47">
                <a:extLst>
                  <a:ext uri="{FF2B5EF4-FFF2-40B4-BE49-F238E27FC236}">
                    <a16:creationId xmlns:a16="http://schemas.microsoft.com/office/drawing/2014/main" id="{4160B7F4-659F-6144-B598-66203F1A7C54}"/>
                  </a:ext>
                </a:extLst>
              </p:cNvPr>
              <p:cNvSpPr>
                <a:spLocks/>
              </p:cNvSpPr>
              <p:nvPr/>
            </p:nvSpPr>
            <p:spPr bwMode="auto">
              <a:xfrm>
                <a:off x="2431" y="2632"/>
                <a:ext cx="97" cy="94"/>
              </a:xfrm>
              <a:custGeom>
                <a:avLst/>
                <a:gdLst>
                  <a:gd name="T0" fmla="*/ 63 w 97"/>
                  <a:gd name="T1" fmla="*/ 0 h 94"/>
                  <a:gd name="T2" fmla="*/ 0 w 97"/>
                  <a:gd name="T3" fmla="*/ 68 h 94"/>
                  <a:gd name="T4" fmla="*/ 57 w 97"/>
                  <a:gd name="T5" fmla="*/ 93 h 94"/>
                  <a:gd name="T6" fmla="*/ 96 w 97"/>
                  <a:gd name="T7" fmla="*/ 52 h 94"/>
                  <a:gd name="T8" fmla="*/ 63 w 97"/>
                  <a:gd name="T9" fmla="*/ 0 h 94"/>
                </a:gdLst>
                <a:ahLst/>
                <a:cxnLst>
                  <a:cxn ang="0">
                    <a:pos x="T0" y="T1"/>
                  </a:cxn>
                  <a:cxn ang="0">
                    <a:pos x="T2" y="T3"/>
                  </a:cxn>
                  <a:cxn ang="0">
                    <a:pos x="T4" y="T5"/>
                  </a:cxn>
                  <a:cxn ang="0">
                    <a:pos x="T6" y="T7"/>
                  </a:cxn>
                  <a:cxn ang="0">
                    <a:pos x="T8" y="T9"/>
                  </a:cxn>
                </a:cxnLst>
                <a:rect l="0" t="0" r="r" b="b"/>
                <a:pathLst>
                  <a:path w="97" h="94">
                    <a:moveTo>
                      <a:pt x="63" y="0"/>
                    </a:moveTo>
                    <a:lnTo>
                      <a:pt x="0" y="68"/>
                    </a:lnTo>
                    <a:lnTo>
                      <a:pt x="57" y="93"/>
                    </a:lnTo>
                    <a:lnTo>
                      <a:pt x="96" y="52"/>
                    </a:lnTo>
                    <a:lnTo>
                      <a:pt x="6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8" name="Freeform 48">
                <a:extLst>
                  <a:ext uri="{FF2B5EF4-FFF2-40B4-BE49-F238E27FC236}">
                    <a16:creationId xmlns:a16="http://schemas.microsoft.com/office/drawing/2014/main" id="{EC2365A4-B43D-DD4B-85ED-EF2A4E414111}"/>
                  </a:ext>
                </a:extLst>
              </p:cNvPr>
              <p:cNvSpPr>
                <a:spLocks/>
              </p:cNvSpPr>
              <p:nvPr/>
            </p:nvSpPr>
            <p:spPr bwMode="auto">
              <a:xfrm>
                <a:off x="2295" y="2715"/>
                <a:ext cx="98" cy="56"/>
              </a:xfrm>
              <a:custGeom>
                <a:avLst/>
                <a:gdLst>
                  <a:gd name="T0" fmla="*/ 19 w 98"/>
                  <a:gd name="T1" fmla="*/ 55 h 56"/>
                  <a:gd name="T2" fmla="*/ 78 w 98"/>
                  <a:gd name="T3" fmla="*/ 55 h 56"/>
                  <a:gd name="T4" fmla="*/ 97 w 98"/>
                  <a:gd name="T5" fmla="*/ 0 h 56"/>
                  <a:gd name="T6" fmla="*/ 0 w 98"/>
                  <a:gd name="T7" fmla="*/ 0 h 56"/>
                  <a:gd name="T8" fmla="*/ 19 w 98"/>
                  <a:gd name="T9" fmla="*/ 55 h 56"/>
                </a:gdLst>
                <a:ahLst/>
                <a:cxnLst>
                  <a:cxn ang="0">
                    <a:pos x="T0" y="T1"/>
                  </a:cxn>
                  <a:cxn ang="0">
                    <a:pos x="T2" y="T3"/>
                  </a:cxn>
                  <a:cxn ang="0">
                    <a:pos x="T4" y="T5"/>
                  </a:cxn>
                  <a:cxn ang="0">
                    <a:pos x="T6" y="T7"/>
                  </a:cxn>
                  <a:cxn ang="0">
                    <a:pos x="T8" y="T9"/>
                  </a:cxn>
                </a:cxnLst>
                <a:rect l="0" t="0" r="r" b="b"/>
                <a:pathLst>
                  <a:path w="98" h="56">
                    <a:moveTo>
                      <a:pt x="19" y="55"/>
                    </a:moveTo>
                    <a:lnTo>
                      <a:pt x="78" y="55"/>
                    </a:lnTo>
                    <a:lnTo>
                      <a:pt x="97" y="0"/>
                    </a:lnTo>
                    <a:lnTo>
                      <a:pt x="0" y="0"/>
                    </a:lnTo>
                    <a:lnTo>
                      <a:pt x="19" y="55"/>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6049" name="Group 49">
                <a:extLst>
                  <a:ext uri="{FF2B5EF4-FFF2-40B4-BE49-F238E27FC236}">
                    <a16:creationId xmlns:a16="http://schemas.microsoft.com/office/drawing/2014/main" id="{ED4B1F7A-8166-2E4A-ADEB-31838A5E4C53}"/>
                  </a:ext>
                </a:extLst>
              </p:cNvPr>
              <p:cNvGrpSpPr>
                <a:grpSpLocks/>
              </p:cNvGrpSpPr>
              <p:nvPr/>
            </p:nvGrpSpPr>
            <p:grpSpPr bwMode="auto">
              <a:xfrm>
                <a:off x="2177" y="2392"/>
                <a:ext cx="337" cy="334"/>
                <a:chOff x="2177" y="2392"/>
                <a:chExt cx="337" cy="334"/>
              </a:xfrm>
            </p:grpSpPr>
            <p:sp>
              <p:nvSpPr>
                <p:cNvPr id="256050" name="Oval 50">
                  <a:extLst>
                    <a:ext uri="{FF2B5EF4-FFF2-40B4-BE49-F238E27FC236}">
                      <a16:creationId xmlns:a16="http://schemas.microsoft.com/office/drawing/2014/main" id="{C6FA2CDA-9354-7D4E-9C91-EAF881474E24}"/>
                    </a:ext>
                  </a:extLst>
                </p:cNvPr>
                <p:cNvSpPr>
                  <a:spLocks noChangeArrowheads="1"/>
                </p:cNvSpPr>
                <p:nvPr/>
              </p:nvSpPr>
              <p:spPr bwMode="auto">
                <a:xfrm>
                  <a:off x="2177" y="2392"/>
                  <a:ext cx="337" cy="334"/>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1" name="Oval 51">
                  <a:extLst>
                    <a:ext uri="{FF2B5EF4-FFF2-40B4-BE49-F238E27FC236}">
                      <a16:creationId xmlns:a16="http://schemas.microsoft.com/office/drawing/2014/main" id="{A419C5FC-B580-9E4E-BB33-34E8DDE67730}"/>
                    </a:ext>
                  </a:extLst>
                </p:cNvPr>
                <p:cNvSpPr>
                  <a:spLocks noChangeArrowheads="1"/>
                </p:cNvSpPr>
                <p:nvPr/>
              </p:nvSpPr>
              <p:spPr bwMode="auto">
                <a:xfrm>
                  <a:off x="2284" y="2497"/>
                  <a:ext cx="119" cy="120"/>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56052" name="Group 52">
              <a:extLst>
                <a:ext uri="{FF2B5EF4-FFF2-40B4-BE49-F238E27FC236}">
                  <a16:creationId xmlns:a16="http://schemas.microsoft.com/office/drawing/2014/main" id="{A874DE2F-FEA1-C540-B8F9-ECF075621475}"/>
                </a:ext>
              </a:extLst>
            </p:cNvPr>
            <p:cNvGrpSpPr>
              <a:grpSpLocks/>
            </p:cNvGrpSpPr>
            <p:nvPr/>
          </p:nvGrpSpPr>
          <p:grpSpPr bwMode="auto">
            <a:xfrm>
              <a:off x="2960" y="2367"/>
              <a:ext cx="375" cy="368"/>
              <a:chOff x="2960" y="2367"/>
              <a:chExt cx="375" cy="368"/>
            </a:xfrm>
          </p:grpSpPr>
          <p:sp>
            <p:nvSpPr>
              <p:cNvPr id="256053" name="Oval 53">
                <a:extLst>
                  <a:ext uri="{FF2B5EF4-FFF2-40B4-BE49-F238E27FC236}">
                    <a16:creationId xmlns:a16="http://schemas.microsoft.com/office/drawing/2014/main" id="{A6312762-EE4A-5446-858C-4FC70B1164C3}"/>
                  </a:ext>
                </a:extLst>
              </p:cNvPr>
              <p:cNvSpPr>
                <a:spLocks noChangeArrowheads="1"/>
              </p:cNvSpPr>
              <p:nvPr/>
            </p:nvSpPr>
            <p:spPr bwMode="auto">
              <a:xfrm>
                <a:off x="3007" y="2411"/>
                <a:ext cx="281" cy="278"/>
              </a:xfrm>
              <a:prstGeom prst="ellipse">
                <a:avLst/>
              </a:prstGeom>
              <a:solidFill>
                <a:srgbClr val="FF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4" name="Oval 54">
                <a:extLst>
                  <a:ext uri="{FF2B5EF4-FFF2-40B4-BE49-F238E27FC236}">
                    <a16:creationId xmlns:a16="http://schemas.microsoft.com/office/drawing/2014/main" id="{8CCEC0D2-6D88-4C49-A035-C7E335BC4ABC}"/>
                  </a:ext>
                </a:extLst>
              </p:cNvPr>
              <p:cNvSpPr>
                <a:spLocks noChangeArrowheads="1"/>
              </p:cNvSpPr>
              <p:nvPr/>
            </p:nvSpPr>
            <p:spPr bwMode="auto">
              <a:xfrm>
                <a:off x="3096" y="2499"/>
                <a:ext cx="101" cy="100"/>
              </a:xfrm>
              <a:prstGeom prst="ellipse">
                <a:avLst/>
              </a:prstGeom>
              <a:solidFill>
                <a:srgbClr val="FF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5" name="Freeform 55">
                <a:extLst>
                  <a:ext uri="{FF2B5EF4-FFF2-40B4-BE49-F238E27FC236}">
                    <a16:creationId xmlns:a16="http://schemas.microsoft.com/office/drawing/2014/main" id="{BDBB92BC-CC0A-2247-BB4E-9607460A9993}"/>
                  </a:ext>
                </a:extLst>
              </p:cNvPr>
              <p:cNvSpPr>
                <a:spLocks/>
              </p:cNvSpPr>
              <p:nvPr/>
            </p:nvSpPr>
            <p:spPr bwMode="auto">
              <a:xfrm>
                <a:off x="2992" y="2407"/>
                <a:ext cx="79" cy="77"/>
              </a:xfrm>
              <a:custGeom>
                <a:avLst/>
                <a:gdLst>
                  <a:gd name="T0" fmla="*/ 27 w 79"/>
                  <a:gd name="T1" fmla="*/ 76 h 77"/>
                  <a:gd name="T2" fmla="*/ 78 w 79"/>
                  <a:gd name="T3" fmla="*/ 20 h 77"/>
                  <a:gd name="T4" fmla="*/ 32 w 79"/>
                  <a:gd name="T5" fmla="*/ 0 h 77"/>
                  <a:gd name="T6" fmla="*/ 0 w 79"/>
                  <a:gd name="T7" fmla="*/ 33 h 77"/>
                  <a:gd name="T8" fmla="*/ 27 w 79"/>
                  <a:gd name="T9" fmla="*/ 76 h 77"/>
                </a:gdLst>
                <a:ahLst/>
                <a:cxnLst>
                  <a:cxn ang="0">
                    <a:pos x="T0" y="T1"/>
                  </a:cxn>
                  <a:cxn ang="0">
                    <a:pos x="T2" y="T3"/>
                  </a:cxn>
                  <a:cxn ang="0">
                    <a:pos x="T4" y="T5"/>
                  </a:cxn>
                  <a:cxn ang="0">
                    <a:pos x="T6" y="T7"/>
                  </a:cxn>
                  <a:cxn ang="0">
                    <a:pos x="T8" y="T9"/>
                  </a:cxn>
                </a:cxnLst>
                <a:rect l="0" t="0" r="r" b="b"/>
                <a:pathLst>
                  <a:path w="79" h="77">
                    <a:moveTo>
                      <a:pt x="27" y="76"/>
                    </a:moveTo>
                    <a:lnTo>
                      <a:pt x="78" y="20"/>
                    </a:lnTo>
                    <a:lnTo>
                      <a:pt x="32" y="0"/>
                    </a:lnTo>
                    <a:lnTo>
                      <a:pt x="0" y="33"/>
                    </a:lnTo>
                    <a:lnTo>
                      <a:pt x="27" y="76"/>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6" name="Freeform 56">
                <a:extLst>
                  <a:ext uri="{FF2B5EF4-FFF2-40B4-BE49-F238E27FC236}">
                    <a16:creationId xmlns:a16="http://schemas.microsoft.com/office/drawing/2014/main" id="{1410BF82-4941-304C-A829-505A450D6DCD}"/>
                  </a:ext>
                </a:extLst>
              </p:cNvPr>
              <p:cNvSpPr>
                <a:spLocks/>
              </p:cNvSpPr>
              <p:nvPr/>
            </p:nvSpPr>
            <p:spPr bwMode="auto">
              <a:xfrm>
                <a:off x="3109" y="2367"/>
                <a:ext cx="79" cy="47"/>
              </a:xfrm>
              <a:custGeom>
                <a:avLst/>
                <a:gdLst>
                  <a:gd name="T0" fmla="*/ 15 w 79"/>
                  <a:gd name="T1" fmla="*/ 0 h 47"/>
                  <a:gd name="T2" fmla="*/ 63 w 79"/>
                  <a:gd name="T3" fmla="*/ 0 h 47"/>
                  <a:gd name="T4" fmla="*/ 78 w 79"/>
                  <a:gd name="T5" fmla="*/ 46 h 47"/>
                  <a:gd name="T6" fmla="*/ 0 w 79"/>
                  <a:gd name="T7" fmla="*/ 46 h 47"/>
                  <a:gd name="T8" fmla="*/ 15 w 79"/>
                  <a:gd name="T9" fmla="*/ 0 h 47"/>
                </a:gdLst>
                <a:ahLst/>
                <a:cxnLst>
                  <a:cxn ang="0">
                    <a:pos x="T0" y="T1"/>
                  </a:cxn>
                  <a:cxn ang="0">
                    <a:pos x="T2" y="T3"/>
                  </a:cxn>
                  <a:cxn ang="0">
                    <a:pos x="T4" y="T5"/>
                  </a:cxn>
                  <a:cxn ang="0">
                    <a:pos x="T6" y="T7"/>
                  </a:cxn>
                  <a:cxn ang="0">
                    <a:pos x="T8" y="T9"/>
                  </a:cxn>
                </a:cxnLst>
                <a:rect l="0" t="0" r="r" b="b"/>
                <a:pathLst>
                  <a:path w="79" h="47">
                    <a:moveTo>
                      <a:pt x="15" y="0"/>
                    </a:moveTo>
                    <a:lnTo>
                      <a:pt x="63" y="0"/>
                    </a:lnTo>
                    <a:lnTo>
                      <a:pt x="78" y="46"/>
                    </a:lnTo>
                    <a:lnTo>
                      <a:pt x="0" y="46"/>
                    </a:lnTo>
                    <a:lnTo>
                      <a:pt x="15" y="0"/>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7" name="Freeform 57">
                <a:extLst>
                  <a:ext uri="{FF2B5EF4-FFF2-40B4-BE49-F238E27FC236}">
                    <a16:creationId xmlns:a16="http://schemas.microsoft.com/office/drawing/2014/main" id="{1F686B14-3DF3-224E-91B9-8063BC179A6D}"/>
                  </a:ext>
                </a:extLst>
              </p:cNvPr>
              <p:cNvSpPr>
                <a:spLocks/>
              </p:cNvSpPr>
              <p:nvPr/>
            </p:nvSpPr>
            <p:spPr bwMode="auto">
              <a:xfrm>
                <a:off x="3287" y="2513"/>
                <a:ext cx="48" cy="79"/>
              </a:xfrm>
              <a:custGeom>
                <a:avLst/>
                <a:gdLst>
                  <a:gd name="T0" fmla="*/ 47 w 48"/>
                  <a:gd name="T1" fmla="*/ 16 h 79"/>
                  <a:gd name="T2" fmla="*/ 47 w 48"/>
                  <a:gd name="T3" fmla="*/ 62 h 79"/>
                  <a:gd name="T4" fmla="*/ 0 w 48"/>
                  <a:gd name="T5" fmla="*/ 78 h 79"/>
                  <a:gd name="T6" fmla="*/ 0 w 48"/>
                  <a:gd name="T7" fmla="*/ 0 h 79"/>
                  <a:gd name="T8" fmla="*/ 47 w 48"/>
                  <a:gd name="T9" fmla="*/ 16 h 79"/>
                </a:gdLst>
                <a:ahLst/>
                <a:cxnLst>
                  <a:cxn ang="0">
                    <a:pos x="T0" y="T1"/>
                  </a:cxn>
                  <a:cxn ang="0">
                    <a:pos x="T2" y="T3"/>
                  </a:cxn>
                  <a:cxn ang="0">
                    <a:pos x="T4" y="T5"/>
                  </a:cxn>
                  <a:cxn ang="0">
                    <a:pos x="T6" y="T7"/>
                  </a:cxn>
                  <a:cxn ang="0">
                    <a:pos x="T8" y="T9"/>
                  </a:cxn>
                </a:cxnLst>
                <a:rect l="0" t="0" r="r" b="b"/>
                <a:pathLst>
                  <a:path w="48" h="79">
                    <a:moveTo>
                      <a:pt x="47" y="16"/>
                    </a:moveTo>
                    <a:lnTo>
                      <a:pt x="47" y="62"/>
                    </a:lnTo>
                    <a:lnTo>
                      <a:pt x="0" y="78"/>
                    </a:lnTo>
                    <a:lnTo>
                      <a:pt x="0" y="0"/>
                    </a:lnTo>
                    <a:lnTo>
                      <a:pt x="47" y="16"/>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8" name="Freeform 58">
                <a:extLst>
                  <a:ext uri="{FF2B5EF4-FFF2-40B4-BE49-F238E27FC236}">
                    <a16:creationId xmlns:a16="http://schemas.microsoft.com/office/drawing/2014/main" id="{F999A638-BE86-BE47-818B-3F900908F19E}"/>
                  </a:ext>
                </a:extLst>
              </p:cNvPr>
              <p:cNvSpPr>
                <a:spLocks/>
              </p:cNvSpPr>
              <p:nvPr/>
            </p:nvSpPr>
            <p:spPr bwMode="auto">
              <a:xfrm>
                <a:off x="2960" y="2512"/>
                <a:ext cx="49" cy="80"/>
              </a:xfrm>
              <a:custGeom>
                <a:avLst/>
                <a:gdLst>
                  <a:gd name="T0" fmla="*/ 0 w 49"/>
                  <a:gd name="T1" fmla="*/ 16 h 80"/>
                  <a:gd name="T2" fmla="*/ 0 w 49"/>
                  <a:gd name="T3" fmla="*/ 63 h 80"/>
                  <a:gd name="T4" fmla="*/ 48 w 49"/>
                  <a:gd name="T5" fmla="*/ 79 h 80"/>
                  <a:gd name="T6" fmla="*/ 48 w 49"/>
                  <a:gd name="T7" fmla="*/ 0 h 80"/>
                  <a:gd name="T8" fmla="*/ 0 w 49"/>
                  <a:gd name="T9" fmla="*/ 16 h 80"/>
                </a:gdLst>
                <a:ahLst/>
                <a:cxnLst>
                  <a:cxn ang="0">
                    <a:pos x="T0" y="T1"/>
                  </a:cxn>
                  <a:cxn ang="0">
                    <a:pos x="T2" y="T3"/>
                  </a:cxn>
                  <a:cxn ang="0">
                    <a:pos x="T4" y="T5"/>
                  </a:cxn>
                  <a:cxn ang="0">
                    <a:pos x="T6" y="T7"/>
                  </a:cxn>
                  <a:cxn ang="0">
                    <a:pos x="T8" y="T9"/>
                  </a:cxn>
                </a:cxnLst>
                <a:rect l="0" t="0" r="r" b="b"/>
                <a:pathLst>
                  <a:path w="49" h="80">
                    <a:moveTo>
                      <a:pt x="0" y="16"/>
                    </a:moveTo>
                    <a:lnTo>
                      <a:pt x="0" y="63"/>
                    </a:lnTo>
                    <a:lnTo>
                      <a:pt x="48" y="79"/>
                    </a:lnTo>
                    <a:lnTo>
                      <a:pt x="48" y="0"/>
                    </a:lnTo>
                    <a:lnTo>
                      <a:pt x="0" y="16"/>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9" name="Freeform 59">
                <a:extLst>
                  <a:ext uri="{FF2B5EF4-FFF2-40B4-BE49-F238E27FC236}">
                    <a16:creationId xmlns:a16="http://schemas.microsoft.com/office/drawing/2014/main" id="{600274D5-9686-8E4E-83E8-B61E1D7E4523}"/>
                  </a:ext>
                </a:extLst>
              </p:cNvPr>
              <p:cNvSpPr>
                <a:spLocks/>
              </p:cNvSpPr>
              <p:nvPr/>
            </p:nvSpPr>
            <p:spPr bwMode="auto">
              <a:xfrm>
                <a:off x="3221" y="2407"/>
                <a:ext cx="82" cy="79"/>
              </a:xfrm>
              <a:custGeom>
                <a:avLst/>
                <a:gdLst>
                  <a:gd name="T0" fmla="*/ 53 w 82"/>
                  <a:gd name="T1" fmla="*/ 78 h 79"/>
                  <a:gd name="T2" fmla="*/ 0 w 82"/>
                  <a:gd name="T3" fmla="*/ 21 h 79"/>
                  <a:gd name="T4" fmla="*/ 48 w 82"/>
                  <a:gd name="T5" fmla="*/ 0 h 79"/>
                  <a:gd name="T6" fmla="*/ 81 w 82"/>
                  <a:gd name="T7" fmla="*/ 34 h 79"/>
                  <a:gd name="T8" fmla="*/ 53 w 82"/>
                  <a:gd name="T9" fmla="*/ 78 h 79"/>
                </a:gdLst>
                <a:ahLst/>
                <a:cxnLst>
                  <a:cxn ang="0">
                    <a:pos x="T0" y="T1"/>
                  </a:cxn>
                  <a:cxn ang="0">
                    <a:pos x="T2" y="T3"/>
                  </a:cxn>
                  <a:cxn ang="0">
                    <a:pos x="T4" y="T5"/>
                  </a:cxn>
                  <a:cxn ang="0">
                    <a:pos x="T6" y="T7"/>
                  </a:cxn>
                  <a:cxn ang="0">
                    <a:pos x="T8" y="T9"/>
                  </a:cxn>
                </a:cxnLst>
                <a:rect l="0" t="0" r="r" b="b"/>
                <a:pathLst>
                  <a:path w="82" h="79">
                    <a:moveTo>
                      <a:pt x="53" y="78"/>
                    </a:moveTo>
                    <a:lnTo>
                      <a:pt x="0" y="21"/>
                    </a:lnTo>
                    <a:lnTo>
                      <a:pt x="48" y="0"/>
                    </a:lnTo>
                    <a:lnTo>
                      <a:pt x="81" y="34"/>
                    </a:lnTo>
                    <a:lnTo>
                      <a:pt x="53" y="78"/>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0" name="Freeform 60">
                <a:extLst>
                  <a:ext uri="{FF2B5EF4-FFF2-40B4-BE49-F238E27FC236}">
                    <a16:creationId xmlns:a16="http://schemas.microsoft.com/office/drawing/2014/main" id="{7AF8E18B-251C-DE4E-98B5-C7D99AC04CC8}"/>
                  </a:ext>
                </a:extLst>
              </p:cNvPr>
              <p:cNvSpPr>
                <a:spLocks/>
              </p:cNvSpPr>
              <p:nvPr/>
            </p:nvSpPr>
            <p:spPr bwMode="auto">
              <a:xfrm>
                <a:off x="2992" y="2617"/>
                <a:ext cx="80" cy="77"/>
              </a:xfrm>
              <a:custGeom>
                <a:avLst/>
                <a:gdLst>
                  <a:gd name="T0" fmla="*/ 27 w 80"/>
                  <a:gd name="T1" fmla="*/ 0 h 77"/>
                  <a:gd name="T2" fmla="*/ 79 w 80"/>
                  <a:gd name="T3" fmla="*/ 56 h 77"/>
                  <a:gd name="T4" fmla="*/ 32 w 80"/>
                  <a:gd name="T5" fmla="*/ 76 h 77"/>
                  <a:gd name="T6" fmla="*/ 0 w 80"/>
                  <a:gd name="T7" fmla="*/ 43 h 77"/>
                  <a:gd name="T8" fmla="*/ 27 w 80"/>
                  <a:gd name="T9" fmla="*/ 0 h 77"/>
                </a:gdLst>
                <a:ahLst/>
                <a:cxnLst>
                  <a:cxn ang="0">
                    <a:pos x="T0" y="T1"/>
                  </a:cxn>
                  <a:cxn ang="0">
                    <a:pos x="T2" y="T3"/>
                  </a:cxn>
                  <a:cxn ang="0">
                    <a:pos x="T4" y="T5"/>
                  </a:cxn>
                  <a:cxn ang="0">
                    <a:pos x="T6" y="T7"/>
                  </a:cxn>
                  <a:cxn ang="0">
                    <a:pos x="T8" y="T9"/>
                  </a:cxn>
                </a:cxnLst>
                <a:rect l="0" t="0" r="r" b="b"/>
                <a:pathLst>
                  <a:path w="80" h="77">
                    <a:moveTo>
                      <a:pt x="27" y="0"/>
                    </a:moveTo>
                    <a:lnTo>
                      <a:pt x="79" y="56"/>
                    </a:lnTo>
                    <a:lnTo>
                      <a:pt x="32" y="76"/>
                    </a:lnTo>
                    <a:lnTo>
                      <a:pt x="0" y="43"/>
                    </a:lnTo>
                    <a:lnTo>
                      <a:pt x="27" y="0"/>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1" name="Freeform 61">
                <a:extLst>
                  <a:ext uri="{FF2B5EF4-FFF2-40B4-BE49-F238E27FC236}">
                    <a16:creationId xmlns:a16="http://schemas.microsoft.com/office/drawing/2014/main" id="{BCA8A325-0A9A-094D-B984-63475A16CEEF}"/>
                  </a:ext>
                </a:extLst>
              </p:cNvPr>
              <p:cNvSpPr>
                <a:spLocks/>
              </p:cNvSpPr>
              <p:nvPr/>
            </p:nvSpPr>
            <p:spPr bwMode="auto">
              <a:xfrm>
                <a:off x="3226" y="2620"/>
                <a:ext cx="81" cy="77"/>
              </a:xfrm>
              <a:custGeom>
                <a:avLst/>
                <a:gdLst>
                  <a:gd name="T0" fmla="*/ 53 w 81"/>
                  <a:gd name="T1" fmla="*/ 0 h 77"/>
                  <a:gd name="T2" fmla="*/ 0 w 81"/>
                  <a:gd name="T3" fmla="*/ 56 h 77"/>
                  <a:gd name="T4" fmla="*/ 48 w 81"/>
                  <a:gd name="T5" fmla="*/ 76 h 77"/>
                  <a:gd name="T6" fmla="*/ 80 w 81"/>
                  <a:gd name="T7" fmla="*/ 43 h 77"/>
                  <a:gd name="T8" fmla="*/ 53 w 81"/>
                  <a:gd name="T9" fmla="*/ 0 h 77"/>
                </a:gdLst>
                <a:ahLst/>
                <a:cxnLst>
                  <a:cxn ang="0">
                    <a:pos x="T0" y="T1"/>
                  </a:cxn>
                  <a:cxn ang="0">
                    <a:pos x="T2" y="T3"/>
                  </a:cxn>
                  <a:cxn ang="0">
                    <a:pos x="T4" y="T5"/>
                  </a:cxn>
                  <a:cxn ang="0">
                    <a:pos x="T6" y="T7"/>
                  </a:cxn>
                  <a:cxn ang="0">
                    <a:pos x="T8" y="T9"/>
                  </a:cxn>
                </a:cxnLst>
                <a:rect l="0" t="0" r="r" b="b"/>
                <a:pathLst>
                  <a:path w="81" h="77">
                    <a:moveTo>
                      <a:pt x="53" y="0"/>
                    </a:moveTo>
                    <a:lnTo>
                      <a:pt x="0" y="56"/>
                    </a:lnTo>
                    <a:lnTo>
                      <a:pt x="48" y="76"/>
                    </a:lnTo>
                    <a:lnTo>
                      <a:pt x="80" y="43"/>
                    </a:lnTo>
                    <a:lnTo>
                      <a:pt x="53" y="0"/>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2" name="Freeform 62">
                <a:extLst>
                  <a:ext uri="{FF2B5EF4-FFF2-40B4-BE49-F238E27FC236}">
                    <a16:creationId xmlns:a16="http://schemas.microsoft.com/office/drawing/2014/main" id="{FD7C08F3-93F5-B84C-9D7D-248D23B4D50D}"/>
                  </a:ext>
                </a:extLst>
              </p:cNvPr>
              <p:cNvSpPr>
                <a:spLocks/>
              </p:cNvSpPr>
              <p:nvPr/>
            </p:nvSpPr>
            <p:spPr bwMode="auto">
              <a:xfrm>
                <a:off x="3106" y="2689"/>
                <a:ext cx="81" cy="46"/>
              </a:xfrm>
              <a:custGeom>
                <a:avLst/>
                <a:gdLst>
                  <a:gd name="T0" fmla="*/ 16 w 81"/>
                  <a:gd name="T1" fmla="*/ 45 h 46"/>
                  <a:gd name="T2" fmla="*/ 64 w 81"/>
                  <a:gd name="T3" fmla="*/ 45 h 46"/>
                  <a:gd name="T4" fmla="*/ 80 w 81"/>
                  <a:gd name="T5" fmla="*/ 0 h 46"/>
                  <a:gd name="T6" fmla="*/ 0 w 81"/>
                  <a:gd name="T7" fmla="*/ 0 h 46"/>
                  <a:gd name="T8" fmla="*/ 16 w 81"/>
                  <a:gd name="T9" fmla="*/ 45 h 46"/>
                </a:gdLst>
                <a:ahLst/>
                <a:cxnLst>
                  <a:cxn ang="0">
                    <a:pos x="T0" y="T1"/>
                  </a:cxn>
                  <a:cxn ang="0">
                    <a:pos x="T2" y="T3"/>
                  </a:cxn>
                  <a:cxn ang="0">
                    <a:pos x="T4" y="T5"/>
                  </a:cxn>
                  <a:cxn ang="0">
                    <a:pos x="T6" y="T7"/>
                  </a:cxn>
                  <a:cxn ang="0">
                    <a:pos x="T8" y="T9"/>
                  </a:cxn>
                </a:cxnLst>
                <a:rect l="0" t="0" r="r" b="b"/>
                <a:pathLst>
                  <a:path w="81" h="46">
                    <a:moveTo>
                      <a:pt x="16" y="45"/>
                    </a:moveTo>
                    <a:lnTo>
                      <a:pt x="64" y="45"/>
                    </a:lnTo>
                    <a:lnTo>
                      <a:pt x="80" y="0"/>
                    </a:lnTo>
                    <a:lnTo>
                      <a:pt x="0" y="0"/>
                    </a:lnTo>
                    <a:lnTo>
                      <a:pt x="16" y="45"/>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4" name="Rectangle 3">
            <a:extLst>
              <a:ext uri="{FF2B5EF4-FFF2-40B4-BE49-F238E27FC236}">
                <a16:creationId xmlns:a16="http://schemas.microsoft.com/office/drawing/2014/main" id="{F36D230B-F57D-574F-A4DB-A2B62A43ABAD}"/>
              </a:ext>
            </a:extLst>
          </p:cNvPr>
          <p:cNvSpPr/>
          <p:nvPr/>
        </p:nvSpPr>
        <p:spPr>
          <a:xfrm>
            <a:off x="6861305" y="-1537662"/>
            <a:ext cx="2148582" cy="9325630"/>
          </a:xfrm>
          <a:prstGeom prst="rect">
            <a:avLst/>
          </a:prstGeom>
        </p:spPr>
        <p:txBody>
          <a:bodyPr wrap="square">
            <a:spAutoFit/>
          </a:bodyPr>
          <a:lstStyle/>
          <a:p>
            <a:r>
              <a:rPr lang="en-US" sz="60000" i="1" dirty="0">
                <a:solidFill>
                  <a:schemeClr val="tx2"/>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4AB120BF-A542-934F-937F-81C5EFA90185}"/>
              </a:ext>
            </a:extLst>
          </p:cNvPr>
          <p:cNvSpPr txBox="1"/>
          <p:nvPr/>
        </p:nvSpPr>
        <p:spPr>
          <a:xfrm>
            <a:off x="464977" y="5986145"/>
            <a:ext cx="6686446" cy="523220"/>
          </a:xfrm>
          <a:prstGeom prst="rect">
            <a:avLst/>
          </a:prstGeom>
          <a:noFill/>
        </p:spPr>
        <p:txBody>
          <a:bodyPr wrap="none" rtlCol="0">
            <a:spAutoFit/>
          </a:bodyPr>
          <a:lstStyle/>
          <a:p>
            <a:pPr algn="l"/>
            <a:r>
              <a:rPr lang="en-US" sz="2800" i="1" dirty="0">
                <a:solidFill>
                  <a:schemeClr val="tx2"/>
                </a:solidFill>
              </a:rPr>
              <a:t>research from the </a:t>
            </a:r>
            <a:r>
              <a:rPr lang="en-US" sz="2800" i="1" dirty="0" err="1">
                <a:solidFill>
                  <a:schemeClr val="tx2"/>
                </a:solidFill>
              </a:rPr>
              <a:t>parmington</a:t>
            </a:r>
            <a:r>
              <a:rPr lang="en-US" sz="2800" i="1" dirty="0">
                <a:solidFill>
                  <a:schemeClr val="tx2"/>
                </a:solidFill>
              </a:rPr>
              <a:t> foundation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0" presetClass="entr" presetSubtype="0" fill="hold" grpId="0" nodeType="afterEffect">
                                  <p:stCondLst>
                                    <p:cond delay="0"/>
                                  </p:stCondLst>
                                  <p:childTnLst>
                                    <p:set>
                                      <p:cBhvr>
                                        <p:cTn id="6" dur="1" fill="hold">
                                          <p:stCondLst>
                                            <p:cond delay="499"/>
                                          </p:stCondLst>
                                        </p:cTn>
                                        <p:tgtEl>
                                          <p:spTgt spid="2560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autoUpdateAnimBg="0"/>
    </p:bldLst>
  </p:timing>
</p:sld>
</file>

<file path=ppt/theme/theme1.xml><?xml version="1.0" encoding="utf-8"?>
<a:theme xmlns:a="http://schemas.openxmlformats.org/drawingml/2006/main" name="progress_powerpoint_2H_2008">
  <a:themeElements>
    <a:clrScheme name="Progress July 2010">
      <a:dk1>
        <a:srgbClr val="000000"/>
      </a:dk1>
      <a:lt1>
        <a:srgbClr val="FFFFFF"/>
      </a:lt1>
      <a:dk2>
        <a:srgbClr val="005F97"/>
      </a:dk2>
      <a:lt2>
        <a:srgbClr val="FFFFFF"/>
      </a:lt2>
      <a:accent1>
        <a:srgbClr val="005F97"/>
      </a:accent1>
      <a:accent2>
        <a:srgbClr val="37D2A8"/>
      </a:accent2>
      <a:accent3>
        <a:srgbClr val="FF7C00"/>
      </a:accent3>
      <a:accent4>
        <a:srgbClr val="797CA9"/>
      </a:accent4>
      <a:accent5>
        <a:srgbClr val="A7D101"/>
      </a:accent5>
      <a:accent6>
        <a:srgbClr val="99BFD5"/>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808F3BCF-9D95-3E40-BC43-9572209B55AA}" vid="{FBC4D2FA-F38A-1D42-8CD9-7DB2A39320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C0356C60AC144F9282243677CEF3D8" ma:contentTypeVersion="18" ma:contentTypeDescription="Create a new document." ma:contentTypeScope="" ma:versionID="6d27ce6665077c1a45aff8498acdd1ad">
  <xsd:schema xmlns:xsd="http://www.w3.org/2001/XMLSchema" xmlns:xs="http://www.w3.org/2001/XMLSchema" xmlns:p="http://schemas.microsoft.com/office/2006/metadata/properties" xmlns:ns2="3cc39c1c-04ab-453e-b8ee-0021fec317b2" xmlns:ns3="b2109412-0e1b-4bcc-b646-982a8b0081e8" targetNamespace="http://schemas.microsoft.com/office/2006/metadata/properties" ma:root="true" ma:fieldsID="1352e1ea16281158047e9211785f37d3" ns2:_="" ns3:_="">
    <xsd:import namespace="3cc39c1c-04ab-453e-b8ee-0021fec317b2"/>
    <xsd:import namespace="b2109412-0e1b-4bcc-b646-982a8b0081e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c39c1c-04ab-453e-b8ee-0021fec317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1dea951-4578-420a-9303-929b28d59e7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109412-0e1b-4bcc-b646-982a8b0081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bcc57cd-207f-4bae-a80a-a0994d1cfd6f}" ma:internalName="TaxCatchAll" ma:showField="CatchAllData" ma:web="b2109412-0e1b-4bcc-b646-982a8b0081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c39c1c-04ab-453e-b8ee-0021fec317b2">
      <Terms xmlns="http://schemas.microsoft.com/office/infopath/2007/PartnerControls"/>
    </lcf76f155ced4ddcb4097134ff3c332f>
    <TaxCatchAll xmlns="b2109412-0e1b-4bcc-b646-982a8b0081e8" xsi:nil="true"/>
  </documentManagement>
</p:properties>
</file>

<file path=customXml/itemProps1.xml><?xml version="1.0" encoding="utf-8"?>
<ds:datastoreItem xmlns:ds="http://schemas.openxmlformats.org/officeDocument/2006/customXml" ds:itemID="{C1B4AAA0-0D1C-41C3-80D4-0DCBD6F8BA65}"/>
</file>

<file path=customXml/itemProps2.xml><?xml version="1.0" encoding="utf-8"?>
<ds:datastoreItem xmlns:ds="http://schemas.openxmlformats.org/officeDocument/2006/customXml" ds:itemID="{6BDD130E-4FAA-4AEF-B803-210D7C9601FF}"/>
</file>

<file path=customXml/itemProps3.xml><?xml version="1.0" encoding="utf-8"?>
<ds:datastoreItem xmlns:ds="http://schemas.openxmlformats.org/officeDocument/2006/customXml" ds:itemID="{0C928191-C41F-460E-83A0-6CAE49A645E3}"/>
</file>

<file path=docProps/app.xml><?xml version="1.0" encoding="utf-8"?>
<Properties xmlns="http://schemas.openxmlformats.org/officeDocument/2006/extended-properties" xmlns:vt="http://schemas.openxmlformats.org/officeDocument/2006/docPropsVTypes">
  <Template>parmington template</Template>
  <TotalTime>8896</TotalTime>
  <Words>2850</Words>
  <Application>Microsoft Macintosh PowerPoint</Application>
  <PresentationFormat>Widescreen</PresentationFormat>
  <Paragraphs>451</Paragraphs>
  <Slides>62</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62</vt:i4>
      </vt:variant>
    </vt:vector>
  </HeadingPairs>
  <TitlesOfParts>
    <vt:vector size="70" baseType="lpstr">
      <vt:lpstr>Arial</vt:lpstr>
      <vt:lpstr>Calibri</vt:lpstr>
      <vt:lpstr>Courier New</vt:lpstr>
      <vt:lpstr>Helvetica</vt:lpstr>
      <vt:lpstr>Open Sans</vt:lpstr>
      <vt:lpstr>Times New Roman</vt:lpstr>
      <vt:lpstr>Wingdings</vt:lpstr>
      <vt:lpstr>progress_powerpoint_2H_2008</vt:lpstr>
      <vt:lpstr>Tales of the Secret Bunker 2024</vt:lpstr>
      <vt:lpstr>Abstract</vt:lpstr>
      <vt:lpstr>Part 0 of 3 About the Secret Bunker </vt:lpstr>
      <vt:lpstr>Established in 2002 to investigate Progress RDBMS on Linux</vt:lpstr>
      <vt:lpstr>The Original Benchmark Laboratory</vt:lpstr>
      <vt:lpstr>Secret Bunker 2023 and 2024</vt:lpstr>
      <vt:lpstr>PowerPoint Presentation</vt:lpstr>
      <vt:lpstr>Why are we here today ?</vt:lpstr>
      <vt:lpstr>LAST Year’s Topic: Dump and Load Optimization</vt:lpstr>
      <vt:lpstr>PowerPoint Presentation</vt:lpstr>
      <vt:lpstr>Part 1 of 3 Table Reorg Basics </vt:lpstr>
      <vt:lpstr>Test Machine</vt:lpstr>
      <vt:lpstr>2023 and 2024 Test Machine</vt:lpstr>
      <vt:lpstr>Why do we need the tablereorg utility? </vt:lpstr>
      <vt:lpstr>0. make physical storage order match index order  1. reduce or eliminate record fragmentation  (dumping and loading could do both, but with downtime.  Maybe a lot of downtime.) </vt:lpstr>
      <vt:lpstr>What Is A Rowid  ?</vt:lpstr>
      <vt:lpstr>Index Order Vs Storage Order -- NOT Optimal</vt:lpstr>
      <vt:lpstr>Index Order Vs Storage Order -- Optimal</vt:lpstr>
      <vt:lpstr>Index Order Vs Storage Order -- Optimal</vt:lpstr>
      <vt:lpstr>Proutil db –C tablereorg arguments</vt:lpstr>
      <vt:lpstr>Why Am  I Embarrased ?</vt:lpstr>
      <vt:lpstr>Scenario 0: starting conditions  -- last year</vt:lpstr>
      <vt:lpstr>Scenario 0: starting conditions -- last year</vt:lpstr>
      <vt:lpstr>Scenario 0: table reorg 1 -- last year</vt:lpstr>
      <vt:lpstr>Scenario 0: table reorg 1 – last year</vt:lpstr>
      <vt:lpstr>Scenario 0: table reorg 1 – last year</vt:lpstr>
      <vt:lpstr>Scenario 0: table reorg 1 – this year</vt:lpstr>
      <vt:lpstr>Scenario 0: table reorg 2 – last year</vt:lpstr>
      <vt:lpstr>Scenario 0: table reorg 2 – this year</vt:lpstr>
      <vt:lpstr>Scenario 1: Same as previous but bigger (100,000,000 accounts) – this year </vt:lpstr>
      <vt:lpstr>Scenario 1: table reorg 1 – this year’s result</vt:lpstr>
      <vt:lpstr>Scenario 1: table reorg 2 – this year’s result</vt:lpstr>
      <vt:lpstr>Scenario 2: Make account records vary in size -- this year</vt:lpstr>
      <vt:lpstr>Scenario 2: table reorg 1 – this year</vt:lpstr>
      <vt:lpstr>Scenario 2: table reorg 2 – this year</vt:lpstr>
      <vt:lpstr>Part 2 of 3 Advanced Table Reorg </vt:lpstr>
      <vt:lpstr>The Setup</vt:lpstr>
      <vt:lpstr>Target Test Machine</vt:lpstr>
      <vt:lpstr>The Scenarios</vt:lpstr>
      <vt:lpstr>Database Setup</vt:lpstr>
      <vt:lpstr>Modified ATM benchmark</vt:lpstr>
      <vt:lpstr>Modified ATM benchmark - RESULTS</vt:lpstr>
      <vt:lpstr>proutil atm -C tablereorg account recs 1000 searchdepth 5</vt:lpstr>
      <vt:lpstr>PowerPoint Presentation</vt:lpstr>
      <vt:lpstr>Can you reset the test without rebaselining OE Replication?</vt:lpstr>
      <vt:lpstr>Can you reset the test without rebaselining OE Replication?</vt:lpstr>
      <vt:lpstr>Tablereorg and Modified ATM - RESULTS</vt:lpstr>
      <vt:lpstr>Table Partitioning Move</vt:lpstr>
      <vt:lpstr>Table Partitioning Move</vt:lpstr>
      <vt:lpstr>Table Partitioning Move</vt:lpstr>
      <vt:lpstr>Table Partitioning Move Standalone - RESULT</vt:lpstr>
      <vt:lpstr>Table Partitioning Move with ATM - RESULT</vt:lpstr>
      <vt:lpstr>Table Partitioning Move alternative one</vt:lpstr>
      <vt:lpstr>Table Partitioning Move Rate</vt:lpstr>
      <vt:lpstr>Table Partitioning Move alternative two</vt:lpstr>
      <vt:lpstr>Results Summary</vt:lpstr>
      <vt:lpstr>Dump/Load/Idxbuild/Rebaseline</vt:lpstr>
      <vt:lpstr>Dump/Load/Idxbuild/Rebaseline</vt:lpstr>
      <vt:lpstr>Now What ?</vt:lpstr>
      <vt:lpstr>The Next Secret Bunker Location ?</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Tales of the Secret Bunker</dc:title>
  <dc:creator>Mike Furgal</dc:creator>
  <cp:lastModifiedBy>Mike Furgal</cp:lastModifiedBy>
  <cp:revision>89</cp:revision>
  <dcterms:created xsi:type="dcterms:W3CDTF">2023-08-16T15:10:27Z</dcterms:created>
  <dcterms:modified xsi:type="dcterms:W3CDTF">2024-10-03T17:18:13Z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0x01010039C0356C60AC144F9282243677CEF3D8</vt:lpwstr>
  </property>
</Properties>
</file>