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71" r:id="rId5"/>
    <p:sldId id="272" r:id="rId6"/>
    <p:sldId id="273" r:id="rId7"/>
    <p:sldId id="274" r:id="rId8"/>
    <p:sldId id="275" r:id="rId9"/>
    <p:sldId id="276" r:id="rId10"/>
    <p:sldId id="291" r:id="rId11"/>
    <p:sldId id="290" r:id="rId12"/>
    <p:sldId id="277" r:id="rId13"/>
    <p:sldId id="278" r:id="rId14"/>
    <p:sldId id="293" r:id="rId15"/>
    <p:sldId id="280" r:id="rId16"/>
    <p:sldId id="279" r:id="rId17"/>
    <p:sldId id="281" r:id="rId18"/>
    <p:sldId id="292" r:id="rId19"/>
    <p:sldId id="287" r:id="rId20"/>
    <p:sldId id="288" r:id="rId21"/>
    <p:sldId id="282" r:id="rId22"/>
    <p:sldId id="283" r:id="rId23"/>
    <p:sldId id="285" r:id="rId24"/>
    <p:sldId id="284" r:id="rId25"/>
    <p:sldId id="286" r:id="rId26"/>
    <p:sldId id="289" r:id="rId27"/>
    <p:sldId id="294" r:id="rId28"/>
    <p:sldId id="265" r:id="rId29"/>
    <p:sldId id="266" r:id="rId30"/>
    <p:sldId id="270" r:id="rId3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Montserrat" pitchFamily="2" charset="77"/>
      <p:regular r:id="rId37"/>
      <p:bold r:id="rId38"/>
      <p:italic r:id="rId39"/>
      <p:boldItalic r:id="rId40"/>
    </p:embeddedFont>
    <p:embeddedFont>
      <p:font typeface="Montserrat Medium" panose="020F0502020204030204" pitchFamily="34" charset="0"/>
      <p:regular r:id="rId41"/>
      <p:bold r:id="rId42"/>
      <p:italic r:id="rId43"/>
      <p:boldItalic r:id="rId44"/>
    </p:embeddedFont>
    <p:embeddedFont>
      <p:font typeface="Montserrat SemiBold" panose="020F0502020204030204" pitchFamily="34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9" roundtripDataSignature="AMtx7mj/0wT5lbjrPrF2aknJ8JWFRd4n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694"/>
  </p:normalViewPr>
  <p:slideViewPr>
    <p:cSldViewPr snapToGrid="0">
      <p:cViewPr varScale="1">
        <p:scale>
          <a:sx n="127" d="100"/>
          <a:sy n="127" d="100"/>
        </p:scale>
        <p:origin x="184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2216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919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7731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3622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2674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639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7886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4687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8587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28851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95496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24956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46880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2345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4766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56852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14662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86390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67026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68888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01085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80404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33035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80837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ProTop">
  <p:cSld name="TITLE_1_1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ctrTitle"/>
          </p:nvPr>
        </p:nvSpPr>
        <p:spPr>
          <a:xfrm>
            <a:off x="311708" y="20574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subTitle" idx="1"/>
          </p:nvPr>
        </p:nvSpPr>
        <p:spPr>
          <a:xfrm>
            <a:off x="311700" y="41779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900"/>
              <a:buNone/>
              <a:defRPr sz="900">
                <a:solidFill>
                  <a:srgbClr val="054D89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subTitle" idx="2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pic>
        <p:nvPicPr>
          <p:cNvPr id="14" name="Google Shape;14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41900" y="366967"/>
            <a:ext cx="1860199" cy="162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" y="0"/>
            <a:ext cx="470497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 - content w/ list - left corner">
  <p:cSld name="CUSTOM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subTitle" idx="1"/>
          </p:nvPr>
        </p:nvSpPr>
        <p:spPr>
          <a:xfrm>
            <a:off x="786000" y="889800"/>
            <a:ext cx="76476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2800"/>
              <a:buNone/>
              <a:defRPr sz="2800">
                <a:solidFill>
                  <a:srgbClr val="054D89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9" name="Google Shape;19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" y="0"/>
            <a:ext cx="1483200" cy="260280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9"/>
          <p:cNvSpPr txBox="1">
            <a:spLocks noGrp="1"/>
          </p:cNvSpPr>
          <p:nvPr>
            <p:ph type="subTitle" idx="2"/>
          </p:nvPr>
        </p:nvSpPr>
        <p:spPr>
          <a:xfrm>
            <a:off x="786000" y="1514475"/>
            <a:ext cx="74196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9"/>
          <p:cNvSpPr txBox="1">
            <a:spLocks noGrp="1"/>
          </p:cNvSpPr>
          <p:nvPr>
            <p:ph type="body" idx="3"/>
          </p:nvPr>
        </p:nvSpPr>
        <p:spPr>
          <a:xfrm>
            <a:off x="882975" y="2156550"/>
            <a:ext cx="3618000" cy="1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5pPr>
            <a:lvl6pPr marL="2743200" lvl="5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6pPr>
            <a:lvl7pPr marL="3200400" lvl="6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7pPr>
            <a:lvl8pPr marL="3657600" lvl="7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8pPr>
            <a:lvl9pPr marL="4114800" lvl="8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body" idx="4"/>
          </p:nvPr>
        </p:nvSpPr>
        <p:spPr>
          <a:xfrm>
            <a:off x="4815600" y="2081125"/>
            <a:ext cx="3618000" cy="1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5pPr>
            <a:lvl6pPr marL="2743200" lvl="5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6pPr>
            <a:lvl7pPr marL="3200400" lvl="6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7pPr>
            <a:lvl8pPr marL="3657600" lvl="7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8pPr>
            <a:lvl9pPr marL="4114800" lvl="8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title"/>
          </p:nvPr>
        </p:nvSpPr>
        <p:spPr>
          <a:xfrm>
            <a:off x="786000" y="158925"/>
            <a:ext cx="6438300" cy="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3200"/>
              <a:buFont typeface="Montserrat SemiBold"/>
              <a:buNone/>
              <a:defRPr sz="3200" b="0" i="0">
                <a:solidFill>
                  <a:srgbClr val="054D8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- turbo">
  <p:cSld name="CUSTOM_1_1_1_1_1_1">
    <p:bg>
      <p:bgPr>
        <a:solidFill>
          <a:schemeClr val="lt2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title"/>
          </p:nvPr>
        </p:nvSpPr>
        <p:spPr>
          <a:xfrm>
            <a:off x="1962000" y="810000"/>
            <a:ext cx="5223300" cy="13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4000"/>
              <a:buNone/>
              <a:defRPr sz="4000" i="0">
                <a:solidFill>
                  <a:srgbClr val="054D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- title only">
  <p:cSld name="CUSTOM_1_1_1_1_1_1_1_1">
    <p:bg>
      <p:bgPr>
        <a:solidFill>
          <a:schemeClr val="l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4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title"/>
          </p:nvPr>
        </p:nvSpPr>
        <p:spPr>
          <a:xfrm>
            <a:off x="1274400" y="1836000"/>
            <a:ext cx="6321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4000"/>
              <a:buFont typeface="Montserrat SemiBold"/>
              <a:buNone/>
              <a:defRPr sz="4000" b="0" i="0">
                <a:solidFill>
                  <a:srgbClr val="054D8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pty">
  <p:cSld name="intro left 1 - big image right_1_1_1_1_1_1_1_1_1_1_1_1_1_1_1_1_1_1"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>
            <a:spLocks noGrp="1"/>
          </p:cNvSpPr>
          <p:nvPr>
            <p:ph type="sldNum" idx="12"/>
          </p:nvPr>
        </p:nvSpPr>
        <p:spPr>
          <a:xfrm>
            <a:off x="8283608" y="3493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ProTop with big title">
  <p:cSld name="TITLE_1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>
            <a:spLocks noGrp="1"/>
          </p:cNvSpPr>
          <p:nvPr>
            <p:ph type="ctrTitle"/>
          </p:nvPr>
        </p:nvSpPr>
        <p:spPr>
          <a:xfrm>
            <a:off x="311708" y="20574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3" name="Google Shape;63;p28"/>
          <p:cNvSpPr txBox="1">
            <a:spLocks noGrp="1"/>
          </p:cNvSpPr>
          <p:nvPr>
            <p:ph type="subTitle" idx="1"/>
          </p:nvPr>
        </p:nvSpPr>
        <p:spPr>
          <a:xfrm>
            <a:off x="311700" y="41779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900"/>
              <a:buNone/>
              <a:defRPr sz="900">
                <a:solidFill>
                  <a:srgbClr val="054D89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64" name="Google Shape;64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41900" y="366967"/>
            <a:ext cx="1860199" cy="16226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28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subTitle" idx="2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pic>
        <p:nvPicPr>
          <p:cNvPr id="67" name="Google Shape;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" y="0"/>
            <a:ext cx="470497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s 1/1 - image left">
  <p:cSld name="intro left 1 - big image right_1_1_1_1_1_1_1_1_1_1_1_1_1_1_1"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title"/>
          </p:nvPr>
        </p:nvSpPr>
        <p:spPr>
          <a:xfrm>
            <a:off x="899875" y="217775"/>
            <a:ext cx="6107400" cy="8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3200"/>
              <a:buFont typeface="Montserrat SemiBold"/>
              <a:buNone/>
              <a:defRPr sz="3200" b="0" i="0">
                <a:solidFill>
                  <a:srgbClr val="054D8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subTitle" idx="1"/>
          </p:nvPr>
        </p:nvSpPr>
        <p:spPr>
          <a:xfrm>
            <a:off x="802275" y="1116575"/>
            <a:ext cx="7925100" cy="3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72" name="Google Shape;72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" y="0"/>
            <a:ext cx="1483200" cy="2602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- title with triangle">
  <p:cSld name="CUSTOM_1_1_1_1_1_1_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44000" y="0"/>
            <a:ext cx="1969199" cy="33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30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title"/>
          </p:nvPr>
        </p:nvSpPr>
        <p:spPr>
          <a:xfrm>
            <a:off x="1274400" y="1836000"/>
            <a:ext cx="6321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4000"/>
              <a:buFont typeface="Montserrat SemiBold"/>
              <a:buNone/>
              <a:defRPr sz="4000" b="0" i="0">
                <a:solidFill>
                  <a:srgbClr val="054D8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- ProTop">
  <p:cSld name="CUSTOM_1_1_1_1_1_1_1_1_1_1">
    <p:bg>
      <p:bgPr>
        <a:solidFill>
          <a:srgbClr val="1C243E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1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9" name="Google Shape;79;p31"/>
          <p:cNvSpPr txBox="1">
            <a:spLocks noGrp="1"/>
          </p:cNvSpPr>
          <p:nvPr>
            <p:ph type="subTitle" idx="1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Montserrat SemiBold"/>
              <a:buNone/>
              <a:defRPr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80" name="Google Shape;80;p31"/>
          <p:cNvSpPr txBox="1">
            <a:spLocks noGrp="1"/>
          </p:cNvSpPr>
          <p:nvPr>
            <p:ph type="ctrTitle"/>
          </p:nvPr>
        </p:nvSpPr>
        <p:spPr>
          <a:xfrm>
            <a:off x="1985400" y="2624550"/>
            <a:ext cx="52380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C7F3"/>
              </a:buClr>
              <a:buSzPts val="4000"/>
              <a:buNone/>
              <a:defRPr sz="4000">
                <a:solidFill>
                  <a:srgbClr val="44C7F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81" name="Google Shape;81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54800" y="840525"/>
            <a:ext cx="1699200" cy="14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- White Star">
  <p:cSld name="CUSTOM_1_1_1_1_1_1_1_1_1_1_1_1">
    <p:bg>
      <p:bgPr>
        <a:solidFill>
          <a:srgbClr val="1C243E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4" name="Google Shape;84;p32"/>
          <p:cNvSpPr txBox="1">
            <a:spLocks noGrp="1"/>
          </p:cNvSpPr>
          <p:nvPr>
            <p:ph type="subTitle" idx="1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Montserrat SemiBold"/>
              <a:buNone/>
              <a:defRPr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85" name="Google Shape;85;p32"/>
          <p:cNvSpPr txBox="1">
            <a:spLocks noGrp="1"/>
          </p:cNvSpPr>
          <p:nvPr>
            <p:ph type="ctrTitle"/>
          </p:nvPr>
        </p:nvSpPr>
        <p:spPr>
          <a:xfrm>
            <a:off x="1985400" y="2624550"/>
            <a:ext cx="52380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C7F3"/>
              </a:buClr>
              <a:buSzPts val="4000"/>
              <a:buNone/>
              <a:defRPr sz="4000">
                <a:solidFill>
                  <a:srgbClr val="44C7F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86" name="Google Shape;86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11375" y="720000"/>
            <a:ext cx="1786050" cy="16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- White Star - icon">
  <p:cSld name="CUSTOM_1_1_1_1_1_1_1_1_1_1_1_1_1">
    <p:bg>
      <p:bgPr>
        <a:solidFill>
          <a:srgbClr val="1C243E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9" name="Google Shape;89;p33"/>
          <p:cNvSpPr txBox="1">
            <a:spLocks noGrp="1"/>
          </p:cNvSpPr>
          <p:nvPr>
            <p:ph type="subTitle" idx="1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Montserrat SemiBold"/>
              <a:buNone/>
              <a:defRPr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90" name="Google Shape;90;p33"/>
          <p:cNvSpPr txBox="1">
            <a:spLocks noGrp="1"/>
          </p:cNvSpPr>
          <p:nvPr>
            <p:ph type="ctrTitle"/>
          </p:nvPr>
        </p:nvSpPr>
        <p:spPr>
          <a:xfrm>
            <a:off x="1985400" y="2624550"/>
            <a:ext cx="52380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C7F3"/>
              </a:buClr>
              <a:buSzPts val="4000"/>
              <a:buNone/>
              <a:defRPr sz="4000">
                <a:solidFill>
                  <a:srgbClr val="44C7F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91" name="Google Shape;91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42388" y="810000"/>
            <a:ext cx="1524028" cy="1485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A5B"/>
              </a:buClr>
              <a:buSzPts val="3200"/>
              <a:buFont typeface="Montserrat"/>
              <a:buNone/>
              <a:defRPr sz="3200" b="1" i="0" u="none" strike="noStrike" cap="none">
                <a:solidFill>
                  <a:srgbClr val="201A5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Char char="●"/>
              <a:defRPr sz="24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2000"/>
              <a:buFont typeface="Montserrat Medium"/>
              <a:buChar char="○"/>
              <a:defRPr sz="2000" b="0" i="0" u="none" strike="noStrike" cap="none">
                <a:solidFill>
                  <a:srgbClr val="054D8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Medium"/>
              <a:buChar char="■"/>
              <a:defRPr sz="18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rgbClr val="054D8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273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Montserrat Medium"/>
              <a:buChar char="○"/>
              <a:defRPr sz="7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273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700"/>
              <a:buFont typeface="Montserrat Medium"/>
              <a:buChar char="■"/>
              <a:defRPr sz="700" b="0" i="0" u="none" strike="noStrike" cap="none">
                <a:solidFill>
                  <a:srgbClr val="054D8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273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Montserrat Medium"/>
              <a:buChar char="●"/>
              <a:defRPr sz="7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273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700"/>
              <a:buFont typeface="Montserrat Medium"/>
              <a:buChar char="○"/>
              <a:defRPr sz="700" b="0" i="0" u="none" strike="noStrike" cap="none">
                <a:solidFill>
                  <a:srgbClr val="054D8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273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Montserrat Medium"/>
              <a:buChar char="■"/>
              <a:defRPr sz="7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file:////var/folders/rz/00zxb2t50rn8d57h3_w6tnc80000gn/T/com.microsoft.Word/WebArchiveCopyPasteTempFiles/Picture2.pn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file:////var/folders/rz/00zxb2t50rn8d57h3_w6tnc80000gn/T/com.microsoft.Word/WebArchiveCopyPasteTempFiles/Picture3.pn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 txBox="1">
            <a:spLocks noGrp="1"/>
          </p:cNvSpPr>
          <p:nvPr>
            <p:ph type="ctrTitle"/>
          </p:nvPr>
        </p:nvSpPr>
        <p:spPr>
          <a:xfrm>
            <a:off x="1717650" y="2392675"/>
            <a:ext cx="5708700" cy="9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fr" sz="3600" dirty="0"/>
              <a:t>Building </a:t>
            </a:r>
            <a:r>
              <a:rPr lang="fr" sz="3600" dirty="0" err="1"/>
              <a:t>systems</a:t>
            </a:r>
            <a:r>
              <a:rPr lang="fr" sz="3600" dirty="0"/>
              <a:t> for reliability and performance</a:t>
            </a:r>
            <a:endParaRPr sz="36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endParaRPr dirty="0"/>
          </a:p>
        </p:txBody>
      </p:sp>
      <p:sp>
        <p:nvSpPr>
          <p:cNvPr id="97" name="Google Shape;97;p1"/>
          <p:cNvSpPr txBox="1">
            <a:spLocks noGrp="1"/>
          </p:cNvSpPr>
          <p:nvPr>
            <p:ph type="subTitle" idx="1"/>
          </p:nvPr>
        </p:nvSpPr>
        <p:spPr>
          <a:xfrm>
            <a:off x="311700" y="4352350"/>
            <a:ext cx="8520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rPr lang="fr" sz="1800" dirty="0"/>
              <a:t>Adam Backman, White Star Software</a:t>
            </a:r>
            <a:br>
              <a:rPr lang="fr" sz="1800" dirty="0"/>
            </a:br>
            <a:r>
              <a:rPr lang="fr" sz="1800" dirty="0" err="1"/>
              <a:t>adam@wss.com</a:t>
            </a:r>
            <a:endParaRPr sz="1800" dirty="0"/>
          </a:p>
        </p:txBody>
      </p:sp>
      <p:sp>
        <p:nvSpPr>
          <p:cNvPr id="98" name="Google Shape;98;p1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</a:t>
            </a:fld>
            <a:endParaRPr/>
          </a:p>
        </p:txBody>
      </p:sp>
      <p:sp>
        <p:nvSpPr>
          <p:cNvPr id="99" name="Google Shape;99;p1"/>
          <p:cNvSpPr txBox="1">
            <a:spLocks noGrp="1"/>
          </p:cNvSpPr>
          <p:nvPr>
            <p:ph type="subTitle" idx="2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 lang="fr" sz="600"/>
              <a:t>PROTOP.COM</a:t>
            </a:r>
            <a:endParaRPr sz="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6710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/>
              <a:t>About White Star Software</a:t>
            </a:r>
            <a:endParaRPr/>
          </a:p>
        </p:txBody>
      </p:sp>
      <p:sp>
        <p:nvSpPr>
          <p:cNvPr id="105" name="Google Shape;105;p2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</a:t>
            </a:fld>
            <a:endParaRPr/>
          </a:p>
        </p:txBody>
      </p:sp>
      <p:sp>
        <p:nvSpPr>
          <p:cNvPr id="106" name="Google Shape;106;p2"/>
          <p:cNvSpPr txBox="1">
            <a:spLocks noGrp="1"/>
          </p:cNvSpPr>
          <p:nvPr>
            <p:ph type="subTitle" idx="4294967295"/>
          </p:nvPr>
        </p:nvSpPr>
        <p:spPr>
          <a:xfrm>
            <a:off x="7645450" y="319475"/>
            <a:ext cx="7881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WSS.COM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7" name="Google Shape;107;p2"/>
          <p:cNvSpPr txBox="1">
            <a:spLocks noGrp="1"/>
          </p:cNvSpPr>
          <p:nvPr>
            <p:ph type="body" idx="3"/>
          </p:nvPr>
        </p:nvSpPr>
        <p:spPr>
          <a:xfrm>
            <a:off x="935050" y="1099700"/>
            <a:ext cx="7792500" cy="31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over 30 years, we have been </a:t>
            </a:r>
            <a:r>
              <a:rPr lang="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helping</a:t>
            </a: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companies</a:t>
            </a: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around</a:t>
            </a: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world </a:t>
            </a:r>
            <a:r>
              <a:rPr lang="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simplify</a:t>
            </a: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job of </a:t>
            </a:r>
            <a:r>
              <a:rPr lang="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managing</a:t>
            </a: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fr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monitoring</a:t>
            </a: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</a:t>
            </a:r>
            <a:r>
              <a:rPr lang="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world’s</a:t>
            </a: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best OpenEdge applications.</a:t>
            </a:r>
            <a:b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experts, </a:t>
            </a:r>
            <a:r>
              <a:rPr lang="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combined</a:t>
            </a: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with ProTop, the </a:t>
            </a:r>
            <a:r>
              <a:rPr lang="fr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#1</a:t>
            </a: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OpenEdge monitoring and </a:t>
            </a:r>
            <a:r>
              <a:rPr lang="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alerting</a:t>
            </a: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</a:t>
            </a: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deliver</a:t>
            </a: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unparalleled</a:t>
            </a: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peace</a:t>
            </a: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mind</a:t>
            </a:r>
            <a:r>
              <a:rPr lang="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your OpenEdge environments.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66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/>
              <a:t>Agenda</a:t>
            </a:r>
            <a:endParaRPr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3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50" y="1099699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Performance vs. </a:t>
            </a:r>
            <a:r>
              <a:rPr lang="en-US" dirty="0">
                <a:solidFill>
                  <a:schemeClr val="dk1"/>
                </a:solidFill>
              </a:rPr>
              <a:t>R</a:t>
            </a:r>
            <a:r>
              <a:rPr lang="fr" dirty="0" err="1">
                <a:solidFill>
                  <a:schemeClr val="dk1"/>
                </a:solidFill>
              </a:rPr>
              <a:t>eliability</a:t>
            </a:r>
            <a:endParaRPr lang="fr" dirty="0">
              <a:solidFill>
                <a:schemeClr val="dk1"/>
              </a:solidFill>
            </a:endParaRP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Choose both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G</a:t>
            </a:r>
            <a:r>
              <a:rPr lang="fr" dirty="0">
                <a:solidFill>
                  <a:schemeClr val="dk1"/>
                </a:solidFill>
              </a:rPr>
              <a:t>enerally a one time cost and a multi-</a:t>
            </a:r>
            <a:r>
              <a:rPr lang="fr" dirty="0" err="1">
                <a:solidFill>
                  <a:schemeClr val="dk1"/>
                </a:solidFill>
              </a:rPr>
              <a:t>year</a:t>
            </a:r>
            <a:r>
              <a:rPr lang="fr" dirty="0">
                <a:solidFill>
                  <a:schemeClr val="dk1"/>
                </a:solidFill>
              </a:rPr>
              <a:t> benefit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What makes up a system? </a:t>
            </a:r>
            <a:endParaRPr dirty="0">
              <a:solidFill>
                <a:schemeClr val="dk1"/>
              </a:solidFill>
            </a:endParaRP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Hardware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Operating system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Software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Data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Do it yourself vs. </a:t>
            </a:r>
            <a:r>
              <a:rPr lang="en-US" dirty="0">
                <a:solidFill>
                  <a:schemeClr val="dk1"/>
                </a:solidFill>
              </a:rPr>
              <a:t>O</a:t>
            </a:r>
            <a:r>
              <a:rPr lang="fr" dirty="0">
                <a:solidFill>
                  <a:schemeClr val="dk1"/>
                </a:solidFill>
              </a:rPr>
              <a:t>utsource some or all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66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/>
              <a:t>Performance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4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50" y="1099699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What </a:t>
            </a:r>
            <a:r>
              <a:rPr lang="fr" dirty="0" err="1">
                <a:solidFill>
                  <a:schemeClr val="dk1"/>
                </a:solidFill>
              </a:rPr>
              <a:t>factors</a:t>
            </a:r>
            <a:r>
              <a:rPr lang="fr" dirty="0">
                <a:solidFill>
                  <a:schemeClr val="dk1"/>
                </a:solidFill>
              </a:rPr>
              <a:t> impact performance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Application efficiency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Database design and </a:t>
            </a:r>
            <a:r>
              <a:rPr lang="fr" dirty="0" err="1">
                <a:solidFill>
                  <a:schemeClr val="dk1"/>
                </a:solidFill>
              </a:rPr>
              <a:t>layout</a:t>
            </a:r>
            <a:endParaRPr lang="fr" dirty="0">
              <a:solidFill>
                <a:schemeClr val="dk1"/>
              </a:solidFill>
            </a:endParaRP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S</a:t>
            </a:r>
            <a:r>
              <a:rPr lang="fr" dirty="0">
                <a:solidFill>
                  <a:schemeClr val="dk1"/>
                </a:solidFill>
              </a:rPr>
              <a:t>peed and availabilty of hardware resources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Database startup parameters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Version of OpenEdge</a:t>
            </a:r>
          </a:p>
        </p:txBody>
      </p:sp>
    </p:spTree>
    <p:extLst>
      <p:ext uri="{BB962C8B-B14F-4D97-AF65-F5344CB8AC3E}">
        <p14:creationId xmlns:p14="http://schemas.microsoft.com/office/powerpoint/2010/main" val="436915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66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/>
              <a:t>Application efficiency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5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50" y="1099699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fr" dirty="0">
                <a:solidFill>
                  <a:schemeClr val="dk1"/>
                </a:solidFill>
              </a:rPr>
              <a:t>The single largest factor in performance is application efficiency 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Use indexes – There are many talks on this over the years but choose the most recent one to </a:t>
            </a:r>
            <a:r>
              <a:rPr lang="fr" dirty="0" err="1">
                <a:solidFill>
                  <a:schemeClr val="dk1"/>
                </a:solidFill>
              </a:rPr>
              <a:t>get</a:t>
            </a:r>
            <a:r>
              <a:rPr lang="fr" dirty="0">
                <a:solidFill>
                  <a:schemeClr val="dk1"/>
                </a:solidFill>
              </a:rPr>
              <a:t> the most current rules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Reduction and elimination of data bottlenecks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M</a:t>
            </a:r>
            <a:r>
              <a:rPr lang="fr" dirty="0">
                <a:solidFill>
                  <a:schemeClr val="dk1"/>
                </a:solidFill>
              </a:rPr>
              <a:t>ove reporting local to the database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Group assigns, use TEMP-TABLES, …</a:t>
            </a:r>
          </a:p>
        </p:txBody>
      </p:sp>
    </p:spTree>
    <p:extLst>
      <p:ext uri="{BB962C8B-B14F-4D97-AF65-F5344CB8AC3E}">
        <p14:creationId xmlns:p14="http://schemas.microsoft.com/office/powerpoint/2010/main" val="1550237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66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/>
              <a:t>Database design and </a:t>
            </a:r>
            <a:r>
              <a:rPr lang="fr" dirty="0" err="1"/>
              <a:t>layout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6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50" y="1099699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Layout the database over the available storage optimally (use all storage evenly)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Use a reasonable bi cluster size (64MB+)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Have the right indexes (if you have control)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Always use type II storage areas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Always use 8k block size </a:t>
            </a:r>
          </a:p>
          <a:p>
            <a:pPr marL="457200" lvl="1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fr" dirty="0">
                <a:solidFill>
                  <a:schemeClr val="dk1"/>
                </a:solidFill>
              </a:rPr>
              <a:t>*Please note that you may need to change records/block</a:t>
            </a:r>
          </a:p>
        </p:txBody>
      </p:sp>
    </p:spTree>
    <p:extLst>
      <p:ext uri="{BB962C8B-B14F-4D97-AF65-F5344CB8AC3E}">
        <p14:creationId xmlns:p14="http://schemas.microsoft.com/office/powerpoint/2010/main" val="351446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/>
              <a:t>Speed and availability of hardware resources (performance &amp; reliability)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7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9" y="1370043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Network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Storage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Memory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CPU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Virtualization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Hosted environments</a:t>
            </a:r>
          </a:p>
        </p:txBody>
      </p:sp>
    </p:spTree>
    <p:extLst>
      <p:ext uri="{BB962C8B-B14F-4D97-AF65-F5344CB8AC3E}">
        <p14:creationId xmlns:p14="http://schemas.microsoft.com/office/powerpoint/2010/main" val="4134253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Network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8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8" y="1099699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Distance matters – keep runs short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Have multiple connections and use them strategically 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Need redundancy at the link and hub/router 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Sometimes auto-</a:t>
            </a:r>
            <a:r>
              <a:rPr lang="fr" dirty="0" err="1">
                <a:solidFill>
                  <a:schemeClr val="dk1"/>
                </a:solidFill>
              </a:rPr>
              <a:t>negotiate</a:t>
            </a:r>
            <a:r>
              <a:rPr lang="fr" dirty="0">
                <a:solidFill>
                  <a:schemeClr val="dk1"/>
                </a:solidFill>
              </a:rPr>
              <a:t> does not </a:t>
            </a:r>
            <a:r>
              <a:rPr lang="fr" dirty="0" err="1">
                <a:solidFill>
                  <a:schemeClr val="dk1"/>
                </a:solidFill>
              </a:rPr>
              <a:t>work</a:t>
            </a:r>
            <a:r>
              <a:rPr lang="fr" dirty="0">
                <a:solidFill>
                  <a:schemeClr val="dk1"/>
                </a:solidFill>
              </a:rPr>
              <a:t> </a:t>
            </a:r>
            <a:r>
              <a:rPr lang="fr" dirty="0" err="1">
                <a:solidFill>
                  <a:schemeClr val="dk1"/>
                </a:solidFill>
              </a:rPr>
              <a:t>so</a:t>
            </a:r>
            <a:r>
              <a:rPr lang="fr" dirty="0">
                <a:solidFill>
                  <a:schemeClr val="dk1"/>
                </a:solidFill>
              </a:rPr>
              <a:t> hard setting it to its best speed and duplex is the best policy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No servers with single network drops</a:t>
            </a:r>
          </a:p>
        </p:txBody>
      </p:sp>
    </p:spTree>
    <p:extLst>
      <p:ext uri="{BB962C8B-B14F-4D97-AF65-F5344CB8AC3E}">
        <p14:creationId xmlns:p14="http://schemas.microsoft.com/office/powerpoint/2010/main" val="2423525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Storage – Sources of I/O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9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8" y="1099699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Database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Before Image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After Image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L</a:t>
            </a:r>
            <a:r>
              <a:rPr lang="fr" dirty="0">
                <a:solidFill>
                  <a:schemeClr val="dk1"/>
                </a:solidFill>
              </a:rPr>
              <a:t>og files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Temporary file access</a:t>
            </a:r>
          </a:p>
        </p:txBody>
      </p:sp>
    </p:spTree>
    <p:extLst>
      <p:ext uri="{BB962C8B-B14F-4D97-AF65-F5344CB8AC3E}">
        <p14:creationId xmlns:p14="http://schemas.microsoft.com/office/powerpoint/2010/main" val="181043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Storage – General rules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10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8" y="1099699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No rotating rust (all SSD/Flash)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Yes, it is 2024!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Local storage is always better for performance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With SSD Raid 5 is generally OK  </a:t>
            </a:r>
            <a:r>
              <a:rPr lang="fr" sz="1800" dirty="0">
                <a:solidFill>
                  <a:schemeClr val="dk1"/>
                </a:solidFill>
              </a:rPr>
              <a:t>(RAID 10 is better)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This is where you spend your money</a:t>
            </a:r>
          </a:p>
        </p:txBody>
      </p:sp>
    </p:spTree>
    <p:extLst>
      <p:ext uri="{BB962C8B-B14F-4D97-AF65-F5344CB8AC3E}">
        <p14:creationId xmlns:p14="http://schemas.microsoft.com/office/powerpoint/2010/main" val="3856397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Storage – Network storage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11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8" y="1099699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SANs provide better failover options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SAN distance really matters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SAN Fabric matters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Other network storage (generally </a:t>
            </a:r>
            <a:r>
              <a:rPr lang="fr" dirty="0" err="1">
                <a:solidFill>
                  <a:schemeClr val="dk1"/>
                </a:solidFill>
              </a:rPr>
              <a:t>bad</a:t>
            </a:r>
            <a:r>
              <a:rPr lang="fr" dirty="0">
                <a:solidFill>
                  <a:schemeClr val="dk1"/>
                </a:solidFill>
              </a:rPr>
              <a:t>)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NAS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iSCSI </a:t>
            </a:r>
          </a:p>
        </p:txBody>
      </p:sp>
    </p:spTree>
    <p:extLst>
      <p:ext uri="{BB962C8B-B14F-4D97-AF65-F5344CB8AC3E}">
        <p14:creationId xmlns:p14="http://schemas.microsoft.com/office/powerpoint/2010/main" val="3597031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Memory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12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8" y="1099699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Buy what you need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Use what you have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It is OK to overbuy a little for growth and aggressive setting of the –B and –B2 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Do not overbuy buy </a:t>
            </a:r>
            <a:r>
              <a:rPr lang="fr" dirty="0" err="1">
                <a:solidFill>
                  <a:schemeClr val="dk1"/>
                </a:solidFill>
              </a:rPr>
              <a:t>alot</a:t>
            </a:r>
            <a:endParaRPr lang="fr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871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CPU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13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8" y="1099699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Speed first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Quantity next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NUMA… Oh man NUMA</a:t>
            </a:r>
          </a:p>
        </p:txBody>
      </p:sp>
    </p:spTree>
    <p:extLst>
      <p:ext uri="{BB962C8B-B14F-4D97-AF65-F5344CB8AC3E}">
        <p14:creationId xmlns:p14="http://schemas.microsoft.com/office/powerpoint/2010/main" val="3326826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CPU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14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F24FEB-5C16-E751-5FB2-FBE4C772A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56" y="2714599"/>
            <a:ext cx="8217352" cy="22910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FE7A23-7999-80CC-AC0F-230070304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790" y="548075"/>
            <a:ext cx="2719346" cy="19589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6AE7DD-E364-A8B1-3F40-441BB500D4A5}"/>
              </a:ext>
            </a:extLst>
          </p:cNvPr>
          <p:cNvSpPr txBox="1"/>
          <p:nvPr/>
        </p:nvSpPr>
        <p:spPr>
          <a:xfrm>
            <a:off x="1351722" y="1152939"/>
            <a:ext cx="1478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Xeon Gold 6534</a:t>
            </a:r>
          </a:p>
        </p:txBody>
      </p:sp>
    </p:spTree>
    <p:extLst>
      <p:ext uri="{BB962C8B-B14F-4D97-AF65-F5344CB8AC3E}">
        <p14:creationId xmlns:p14="http://schemas.microsoft.com/office/powerpoint/2010/main" val="686438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CPU – New </a:t>
            </a:r>
            <a:r>
              <a:rPr lang="en-US"/>
              <a:t>stuff  Dream </a:t>
            </a:r>
            <a:r>
              <a:rPr lang="en-US" dirty="0"/>
              <a:t>big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15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8" y="1099699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fr" dirty="0">
                <a:solidFill>
                  <a:schemeClr val="dk1"/>
                </a:solidFill>
              </a:rPr>
              <a:t>Example  (</a:t>
            </a:r>
            <a:r>
              <a:rPr lang="fr" dirty="0" err="1">
                <a:solidFill>
                  <a:schemeClr val="dk1"/>
                </a:solidFill>
              </a:rPr>
              <a:t>Available</a:t>
            </a:r>
            <a:r>
              <a:rPr lang="fr" dirty="0">
                <a:solidFill>
                  <a:schemeClr val="dk1"/>
                </a:solidFill>
              </a:rPr>
              <a:t> Q3/2024):</a:t>
            </a:r>
          </a:p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endParaRPr lang="fr" dirty="0">
              <a:solidFill>
                <a:schemeClr val="dk1"/>
              </a:solidFill>
            </a:endParaRPr>
          </a:p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fr" sz="2000" dirty="0">
                <a:solidFill>
                  <a:schemeClr val="dk1"/>
                </a:solidFill>
              </a:rPr>
              <a:t>Intel w7-2525X  8 cores max turbo 4.5 GHz base 3.5GHz</a:t>
            </a:r>
          </a:p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endParaRPr lang="fr" sz="2000" dirty="0">
              <a:solidFill>
                <a:schemeClr val="dk1"/>
              </a:solidFill>
            </a:endParaRPr>
          </a:p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fr" sz="2000" dirty="0">
                <a:solidFill>
                  <a:schemeClr val="dk1"/>
                </a:solidFill>
              </a:rPr>
              <a:t>Intel w7-3575X 44 cores max turbo 4.8 GHz base 2.2GHz</a:t>
            </a:r>
          </a:p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endParaRPr lang="fr" sz="2000" dirty="0">
              <a:solidFill>
                <a:schemeClr val="dk1"/>
              </a:solidFill>
            </a:endParaRPr>
          </a:p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fr" sz="2000" dirty="0">
                <a:solidFill>
                  <a:schemeClr val="dk1"/>
                </a:solidFill>
              </a:rPr>
              <a:t>Intel x7-2575X 22 cores max turbo 4.8 GHz base 3.0 GHz</a:t>
            </a:r>
          </a:p>
        </p:txBody>
      </p:sp>
    </p:spTree>
    <p:extLst>
      <p:ext uri="{BB962C8B-B14F-4D97-AF65-F5344CB8AC3E}">
        <p14:creationId xmlns:p14="http://schemas.microsoft.com/office/powerpoint/2010/main" val="3658886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CPU – Let’s go shopping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16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8" y="1099699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fr" dirty="0">
                <a:solidFill>
                  <a:schemeClr val="dk1"/>
                </a:solidFill>
              </a:rPr>
              <a:t>Example (Dell Server config):</a:t>
            </a:r>
          </a:p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endParaRPr lang="fr" dirty="0">
              <a:solidFill>
                <a:schemeClr val="dk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20AD30-860C-F1A8-1C0B-FFB0708DC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764" y="1679051"/>
            <a:ext cx="5386236" cy="315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75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CPU – NUMA (Linux)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17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8" y="1097281"/>
            <a:ext cx="7802100" cy="3498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fr" dirty="0">
                <a:solidFill>
                  <a:schemeClr val="dk1"/>
                </a:solidFill>
              </a:rPr>
              <a:t>This is a potential issue on any multi-socket system</a:t>
            </a:r>
          </a:p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endParaRPr lang="fr" sz="900" dirty="0">
              <a:solidFill>
                <a:schemeClr val="dk1"/>
              </a:solidFill>
            </a:endParaRPr>
          </a:p>
          <a:p>
            <a:pPr marL="1447800" lvl="3" indent="0">
              <a:buNone/>
            </a:pPr>
            <a:r>
              <a:rPr lang="en-US" sz="1200" dirty="0">
                <a:effectLst/>
                <a:latin typeface=""/>
              </a:rPr>
              <a:t>$ </a:t>
            </a:r>
            <a:r>
              <a:rPr lang="en-US" sz="1200" dirty="0" err="1">
                <a:effectLst/>
                <a:latin typeface=""/>
              </a:rPr>
              <a:t>numactl</a:t>
            </a:r>
            <a:r>
              <a:rPr lang="en-US" sz="1200" dirty="0">
                <a:effectLst/>
                <a:latin typeface=""/>
              </a:rPr>
              <a:t> --hardware</a:t>
            </a:r>
          </a:p>
          <a:p>
            <a:pPr marL="1447800" lvl="3" indent="0">
              <a:buNone/>
            </a:pPr>
            <a:r>
              <a:rPr lang="en-US" sz="1200" dirty="0">
                <a:effectLst/>
                <a:latin typeface=""/>
              </a:rPr>
              <a:t>   available: 2 nodes (0-1)</a:t>
            </a:r>
          </a:p>
          <a:p>
            <a:pPr marL="1447800" lvl="3" indent="0">
              <a:buNone/>
            </a:pPr>
            <a:r>
              <a:rPr lang="en-US" sz="1200" dirty="0">
                <a:effectLst/>
                <a:latin typeface=""/>
              </a:rPr>
              <a:t>   node 0 </a:t>
            </a:r>
            <a:r>
              <a:rPr lang="en-US" sz="1200" dirty="0" err="1">
                <a:effectLst/>
                <a:latin typeface=""/>
              </a:rPr>
              <a:t>cpus</a:t>
            </a:r>
            <a:r>
              <a:rPr lang="en-US" sz="1200" dirty="0">
                <a:effectLst/>
                <a:latin typeface=""/>
              </a:rPr>
              <a:t>: 0 1 2 3 4 5 6 7 8 9</a:t>
            </a:r>
          </a:p>
          <a:p>
            <a:pPr marL="1447800" lvl="3" indent="0">
              <a:buNone/>
            </a:pPr>
            <a:r>
              <a:rPr lang="en-US" sz="1200" dirty="0">
                <a:effectLst/>
                <a:latin typeface=""/>
              </a:rPr>
              <a:t>   node 0 size: 46963 MB</a:t>
            </a:r>
          </a:p>
          <a:p>
            <a:pPr marL="1447800" lvl="3" indent="0">
              <a:buNone/>
            </a:pPr>
            <a:r>
              <a:rPr lang="en-US" sz="1200" dirty="0">
                <a:effectLst/>
                <a:latin typeface=""/>
              </a:rPr>
              <a:t>   node 0 free: 22655 MB</a:t>
            </a:r>
          </a:p>
          <a:p>
            <a:pPr marL="1447800" lvl="3" indent="0">
              <a:buNone/>
            </a:pPr>
            <a:r>
              <a:rPr lang="en-US" sz="1200" dirty="0">
                <a:effectLst/>
                <a:latin typeface=""/>
              </a:rPr>
              <a:t>   node 1 </a:t>
            </a:r>
            <a:r>
              <a:rPr lang="en-US" sz="1200" dirty="0" err="1">
                <a:effectLst/>
                <a:latin typeface=""/>
              </a:rPr>
              <a:t>cpus</a:t>
            </a:r>
            <a:r>
              <a:rPr lang="en-US" sz="1200" dirty="0">
                <a:effectLst/>
                <a:latin typeface=""/>
              </a:rPr>
              <a:t>: 10 11 12 13 14 15 16 17 18 19</a:t>
            </a:r>
          </a:p>
          <a:p>
            <a:pPr marL="1447800" lvl="3" indent="0">
              <a:buNone/>
            </a:pPr>
            <a:r>
              <a:rPr lang="en-US" sz="1200" dirty="0">
                <a:effectLst/>
                <a:latin typeface=""/>
              </a:rPr>
              <a:t>   node 1 size: 48360 MB</a:t>
            </a:r>
          </a:p>
          <a:p>
            <a:pPr marL="1447800" lvl="3" indent="0">
              <a:buNone/>
            </a:pPr>
            <a:r>
              <a:rPr lang="en-US" sz="1200" dirty="0">
                <a:effectLst/>
                <a:latin typeface=""/>
              </a:rPr>
              <a:t>   node 1 free: 37787 MB</a:t>
            </a:r>
          </a:p>
          <a:p>
            <a:pPr marL="1447800" lvl="3" indent="0">
              <a:buNone/>
            </a:pPr>
            <a:r>
              <a:rPr lang="en-US" sz="1200" dirty="0">
                <a:effectLst/>
                <a:latin typeface=""/>
              </a:rPr>
              <a:t>   node distances:</a:t>
            </a:r>
          </a:p>
          <a:p>
            <a:pPr marL="1447800" lvl="3" indent="0">
              <a:buNone/>
            </a:pPr>
            <a:r>
              <a:rPr lang="en-US" sz="1200" dirty="0">
                <a:effectLst/>
                <a:latin typeface=""/>
              </a:rPr>
              <a:t>   node   0   1</a:t>
            </a:r>
          </a:p>
          <a:p>
            <a:pPr marL="1447800" lvl="3" indent="0">
              <a:buNone/>
            </a:pPr>
            <a:r>
              <a:rPr lang="en-US" sz="1200" dirty="0">
                <a:effectLst/>
                <a:latin typeface=""/>
              </a:rPr>
              <a:t>              0:  10  21</a:t>
            </a:r>
          </a:p>
          <a:p>
            <a:pPr marL="1447800" lvl="3" indent="0">
              <a:buNone/>
            </a:pPr>
            <a:r>
              <a:rPr lang="en-US" sz="1200" dirty="0">
                <a:effectLst/>
                <a:latin typeface=""/>
              </a:rPr>
              <a:t>              1:  21  10</a:t>
            </a:r>
          </a:p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endParaRPr lang="fr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435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CPU – NUMA Oh my NUMA 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18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927BBB-0F2A-EF23-9D98-EE3E112A9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83" y="1311618"/>
            <a:ext cx="8656833" cy="252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403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CPU – NUMA (Windows)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19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40AF368-10E6-40D5-EC77-D55B5E72C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8327" y="1346527"/>
            <a:ext cx="7423936" cy="58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3" descr="Let's switch to the NUMA node view!">
            <a:extLst>
              <a:ext uri="{FF2B5EF4-FFF2-40B4-BE49-F238E27FC236}">
                <a16:creationId xmlns:a16="http://schemas.microsoft.com/office/drawing/2014/main" id="{F5C63ABB-FC81-65D7-2A93-FA2B3A1F5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327" y="823033"/>
            <a:ext cx="5236461" cy="411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379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CPU – NUMA (Windows)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20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40AF368-10E6-40D5-EC77-D55B5E72C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8327" y="1346527"/>
            <a:ext cx="7423936" cy="58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7E72D36-C12B-24A2-5ED4-0FB618DDC4B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868557" y="171449"/>
            <a:ext cx="755985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7" name="Picture 4" descr="Houston, we have 4 NUMA nodes!">
            <a:extLst>
              <a:ext uri="{FF2B5EF4-FFF2-40B4-BE49-F238E27FC236}">
                <a16:creationId xmlns:a16="http://schemas.microsoft.com/office/drawing/2014/main" id="{49345182-3642-EC37-6686-7A3050A90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570" y="878982"/>
            <a:ext cx="5084859" cy="410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361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CPU - NUMA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21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026" name="Picture 2" descr="NUMA - 1.66.0">
            <a:extLst>
              <a:ext uri="{FF2B5EF4-FFF2-40B4-BE49-F238E27FC236}">
                <a16:creationId xmlns:a16="http://schemas.microsoft.com/office/drawing/2014/main" id="{4BE52C72-7887-1663-11FF-51701C0B9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24" y="1012825"/>
            <a:ext cx="8269357" cy="311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101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CPU -NUMA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22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8" y="1099699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The watchword is affinity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Affinity is keeping the resources pinned to a single node (limited to resources on a single node)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Getting affinity right eliminates far memory calls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Far memory calls are at least 3 times as expensive as near memory calls</a:t>
            </a:r>
          </a:p>
        </p:txBody>
      </p:sp>
    </p:spTree>
    <p:extLst>
      <p:ext uri="{BB962C8B-B14F-4D97-AF65-F5344CB8AC3E}">
        <p14:creationId xmlns:p14="http://schemas.microsoft.com/office/powerpoint/2010/main" val="3076273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Virtualization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23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8" y="1099699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Do not over provision CPU or Memory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Virtualization is </a:t>
            </a:r>
            <a:r>
              <a:rPr lang="fr" b="1" u="sng" dirty="0">
                <a:solidFill>
                  <a:schemeClr val="dk1"/>
                </a:solidFill>
              </a:rPr>
              <a:t>not</a:t>
            </a:r>
            <a:r>
              <a:rPr lang="fr" dirty="0">
                <a:solidFill>
                  <a:schemeClr val="dk1"/>
                </a:solidFill>
              </a:rPr>
              <a:t> magic you cannot use 20 cores when you only have 16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Overprovisioning will affect performance </a:t>
            </a:r>
            <a:r>
              <a:rPr lang="fr" dirty="0" err="1">
                <a:solidFill>
                  <a:schemeClr val="dk1"/>
                </a:solidFill>
              </a:rPr>
              <a:t>even</a:t>
            </a:r>
            <a:r>
              <a:rPr lang="fr" dirty="0">
                <a:solidFill>
                  <a:schemeClr val="dk1"/>
                </a:solidFill>
              </a:rPr>
              <a:t> if the VM clients are allocated but not </a:t>
            </a:r>
            <a:r>
              <a:rPr lang="fr" dirty="0" err="1">
                <a:solidFill>
                  <a:schemeClr val="dk1"/>
                </a:solidFill>
              </a:rPr>
              <a:t>used</a:t>
            </a:r>
            <a:r>
              <a:rPr lang="fr" dirty="0">
                <a:solidFill>
                  <a:schemeClr val="dk1"/>
                </a:solidFill>
              </a:rPr>
              <a:t> (Yes, we tested this)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Use thick (aka not thin) provisioning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endParaRPr lang="fr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424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Virtualization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24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8" y="1099699"/>
            <a:ext cx="7802100" cy="330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Count physical cores not threads (Hardware is not magic either)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Threads provide a benefit of 10-15% not 100%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I generally use the threads for the virtualization overhead and not for more VM clients</a:t>
            </a:r>
          </a:p>
        </p:txBody>
      </p:sp>
    </p:spTree>
    <p:extLst>
      <p:ext uri="{BB962C8B-B14F-4D97-AF65-F5344CB8AC3E}">
        <p14:creationId xmlns:p14="http://schemas.microsoft.com/office/powerpoint/2010/main" val="1164083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6285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Virtualization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25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8" y="1028138"/>
            <a:ext cx="7802100" cy="3663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Virtualization can help with the NUMA problem by using the affinity features in most (all?) virtualization managers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There are settings for both CPU affinity and memory affinity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You can only use the resources for a single socket (only cores, not threads)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If you have 2 nodes you can only use </a:t>
            </a:r>
            <a:r>
              <a:rPr lang="fr" dirty="0" err="1">
                <a:solidFill>
                  <a:schemeClr val="dk1"/>
                </a:solidFill>
              </a:rPr>
              <a:t>half</a:t>
            </a:r>
            <a:r>
              <a:rPr lang="fr" dirty="0">
                <a:solidFill>
                  <a:schemeClr val="dk1"/>
                </a:solidFill>
              </a:rPr>
              <a:t> of the memory in the system in most cases</a:t>
            </a:r>
          </a:p>
        </p:txBody>
      </p:sp>
    </p:spTree>
    <p:extLst>
      <p:ext uri="{BB962C8B-B14F-4D97-AF65-F5344CB8AC3E}">
        <p14:creationId xmlns:p14="http://schemas.microsoft.com/office/powerpoint/2010/main" val="970437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9624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Hosted environments – AWS, Azure, …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26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8" y="1028138"/>
            <a:ext cx="7802100" cy="3663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Basically, the same rules apply for hosted environments as on-</a:t>
            </a:r>
            <a:r>
              <a:rPr lang="fr" dirty="0" err="1">
                <a:solidFill>
                  <a:schemeClr val="dk1"/>
                </a:solidFill>
              </a:rPr>
              <a:t>prem</a:t>
            </a:r>
            <a:r>
              <a:rPr lang="fr" dirty="0">
                <a:solidFill>
                  <a:schemeClr val="dk1"/>
                </a:solidFill>
              </a:rPr>
              <a:t> and virtualized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Be careful (test) that increasing the number of vcores does not make you cross over the numa boundry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A new area of concern is proximity when using client/server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You need the client and the server in the same proximity zone (It makes a huge difference)</a:t>
            </a:r>
          </a:p>
        </p:txBody>
      </p:sp>
    </p:spTree>
    <p:extLst>
      <p:ext uri="{BB962C8B-B14F-4D97-AF65-F5344CB8AC3E}">
        <p14:creationId xmlns:p14="http://schemas.microsoft.com/office/powerpoint/2010/main" val="28910660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48" y="319475"/>
            <a:ext cx="79624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Points to remember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27</a:t>
            </a:fld>
            <a:endParaRPr dirty="0"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 dirty="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 dirty="0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48" y="1028138"/>
            <a:ext cx="7802100" cy="3663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Spend your money on good storage first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No single points of </a:t>
            </a:r>
            <a:r>
              <a:rPr lang="fr" dirty="0" err="1">
                <a:solidFill>
                  <a:schemeClr val="dk1"/>
                </a:solidFill>
              </a:rPr>
              <a:t>failure</a:t>
            </a:r>
            <a:endParaRPr lang="fr" dirty="0">
              <a:solidFill>
                <a:schemeClr val="dk1"/>
              </a:solidFill>
            </a:endParaRP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I am looking at you Network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Buy the right things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Fast CPUs less cores equals more speed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Buy the correct amount of memory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R</a:t>
            </a:r>
            <a:r>
              <a:rPr lang="fr" dirty="0">
                <a:solidFill>
                  <a:schemeClr val="dk1"/>
                </a:solidFill>
              </a:rPr>
              <a:t>edundancy is not </a:t>
            </a:r>
            <a:r>
              <a:rPr lang="fr" dirty="0" err="1">
                <a:solidFill>
                  <a:schemeClr val="dk1"/>
                </a:solidFill>
              </a:rPr>
              <a:t>optional</a:t>
            </a:r>
            <a:endParaRPr lang="fr" dirty="0">
              <a:solidFill>
                <a:schemeClr val="dk1"/>
              </a:solidFill>
            </a:endParaRP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Do not over commit resources in virtualized environments</a:t>
            </a:r>
          </a:p>
          <a:p>
            <a:pPr marL="342900" indent="-342900">
              <a:lnSpc>
                <a:spcPct val="100000"/>
              </a:lnSpc>
              <a:buClr>
                <a:schemeClr val="dk1"/>
              </a:buClr>
            </a:pPr>
            <a:r>
              <a:rPr lang="fr" dirty="0">
                <a:solidFill>
                  <a:schemeClr val="dk1"/>
                </a:solidFill>
              </a:rPr>
              <a:t>All rules still apply when hosted</a:t>
            </a:r>
          </a:p>
        </p:txBody>
      </p:sp>
    </p:spTree>
    <p:extLst>
      <p:ext uri="{BB962C8B-B14F-4D97-AF65-F5344CB8AC3E}">
        <p14:creationId xmlns:p14="http://schemas.microsoft.com/office/powerpoint/2010/main" val="13840402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"/>
          <p:cNvSpPr txBox="1">
            <a:spLocks noGrp="1"/>
          </p:cNvSpPr>
          <p:nvPr>
            <p:ph type="title"/>
          </p:nvPr>
        </p:nvSpPr>
        <p:spPr>
          <a:xfrm>
            <a:off x="1531475" y="2120625"/>
            <a:ext cx="2981700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fr" sz="3200" b="0"/>
              <a:t>Questions?</a:t>
            </a:r>
            <a:endParaRPr sz="3200" b="0"/>
          </a:p>
        </p:txBody>
      </p:sp>
      <p:sp>
        <p:nvSpPr>
          <p:cNvPr id="170" name="Google Shape;170;p10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28</a:t>
            </a:fld>
            <a:endParaRPr/>
          </a:p>
        </p:txBody>
      </p:sp>
      <p:sp>
        <p:nvSpPr>
          <p:cNvPr id="171" name="Google Shape;171;p10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2" name="Google Shape;17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5275" y="2316975"/>
            <a:ext cx="4658398" cy="1726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"/>
          <p:cNvSpPr txBox="1">
            <a:spLocks noGrp="1"/>
          </p:cNvSpPr>
          <p:nvPr>
            <p:ph type="title"/>
          </p:nvPr>
        </p:nvSpPr>
        <p:spPr>
          <a:xfrm>
            <a:off x="1411200" y="2972975"/>
            <a:ext cx="6321600" cy="5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fr" dirty="0" err="1"/>
              <a:t>Thank</a:t>
            </a:r>
            <a:r>
              <a:rPr lang="fr" dirty="0"/>
              <a:t> you!</a:t>
            </a:r>
            <a:endParaRPr dirty="0"/>
          </a:p>
        </p:txBody>
      </p:sp>
      <p:sp>
        <p:nvSpPr>
          <p:cNvPr id="178" name="Google Shape;178;p11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29</a:t>
            </a:fld>
            <a:endParaRPr/>
          </a:p>
        </p:txBody>
      </p:sp>
      <p:sp>
        <p:nvSpPr>
          <p:cNvPr id="179" name="Google Shape;179;p11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80" name="Google Shape;18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85463" y="945124"/>
            <a:ext cx="1773075" cy="154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"/>
          <p:cNvSpPr txBox="1">
            <a:spLocks noGrp="1"/>
          </p:cNvSpPr>
          <p:nvPr>
            <p:ph type="sldNum" idx="12"/>
          </p:nvPr>
        </p:nvSpPr>
        <p:spPr>
          <a:xfrm>
            <a:off x="8283608" y="3493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30</a:t>
            </a:fld>
            <a:endParaRPr/>
          </a:p>
        </p:txBody>
      </p:sp>
      <p:sp>
        <p:nvSpPr>
          <p:cNvPr id="210" name="Google Shape;210;p15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endParaRPr sz="24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11" name="Google Shape;21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30688" y="2313372"/>
            <a:ext cx="3682624" cy="1367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5"/>
          <p:cNvSpPr txBox="1"/>
          <p:nvPr/>
        </p:nvSpPr>
        <p:spPr>
          <a:xfrm>
            <a:off x="2654500" y="1531875"/>
            <a:ext cx="23394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400" b="0" i="0" u="none" strike="noStrike" cap="none" dirty="0">
                <a:solidFill>
                  <a:srgbClr val="054D8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Gain instant, near real-time visibility into your entire OpenEdge environments.</a:t>
            </a:r>
            <a:endParaRPr sz="1400" b="0" i="0" u="none" strike="noStrike" cap="none" dirty="0">
              <a:solidFill>
                <a:srgbClr val="054D8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13" name="Google Shape;213;p15"/>
          <p:cNvSpPr txBox="1"/>
          <p:nvPr/>
        </p:nvSpPr>
        <p:spPr>
          <a:xfrm>
            <a:off x="823875" y="154325"/>
            <a:ext cx="29997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fr" sz="32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Resources</a:t>
            </a:r>
            <a:endParaRPr sz="3200" b="0" i="0" u="none" strike="noStrike" cap="none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Mai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7859</TotalTime>
  <Words>1102</Words>
  <Application>Microsoft Macintosh PowerPoint</Application>
  <PresentationFormat>On-screen Show (16:9)</PresentationFormat>
  <Paragraphs>204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Montserrat</vt:lpstr>
      <vt:lpstr>Calibri</vt:lpstr>
      <vt:lpstr>Montserrat SemiBold</vt:lpstr>
      <vt:lpstr>Arial</vt:lpstr>
      <vt:lpstr>Montserrat Medium</vt:lpstr>
      <vt:lpstr>1_Main</vt:lpstr>
      <vt:lpstr>Building systems for reliability and performance </vt:lpstr>
      <vt:lpstr>About White Star Software</vt:lpstr>
      <vt:lpstr>Agenda</vt:lpstr>
      <vt:lpstr>Performance</vt:lpstr>
      <vt:lpstr>Application efficiency</vt:lpstr>
      <vt:lpstr>Database design and layout</vt:lpstr>
      <vt:lpstr>Speed and availability of hardware resources (performance &amp; reliability)</vt:lpstr>
      <vt:lpstr>Network</vt:lpstr>
      <vt:lpstr>Storage – Sources of I/O</vt:lpstr>
      <vt:lpstr>Storage – General rules</vt:lpstr>
      <vt:lpstr>Storage – Network storage</vt:lpstr>
      <vt:lpstr>Memory</vt:lpstr>
      <vt:lpstr>CPU</vt:lpstr>
      <vt:lpstr>CPU</vt:lpstr>
      <vt:lpstr>CPU – New stuff  Dream big</vt:lpstr>
      <vt:lpstr>CPU – Let’s go shopping</vt:lpstr>
      <vt:lpstr>CPU – NUMA (Linux)</vt:lpstr>
      <vt:lpstr>CPU – NUMA Oh my NUMA </vt:lpstr>
      <vt:lpstr>CPU – NUMA (Windows)</vt:lpstr>
      <vt:lpstr>CPU – NUMA (Windows)</vt:lpstr>
      <vt:lpstr>CPU - NUMA</vt:lpstr>
      <vt:lpstr>CPU -NUMA</vt:lpstr>
      <vt:lpstr>Virtualization</vt:lpstr>
      <vt:lpstr>Virtualization</vt:lpstr>
      <vt:lpstr>Virtualization</vt:lpstr>
      <vt:lpstr>Hosted environments – AWS, Azure, …</vt:lpstr>
      <vt:lpstr>Points to remember</vt:lpstr>
      <vt:lpstr>Questions?</vt:lpstr>
      <vt:lpstr>Thank you!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</dc:title>
  <cp:lastModifiedBy>Adam Backman</cp:lastModifiedBy>
  <cp:revision>10</cp:revision>
  <dcterms:modified xsi:type="dcterms:W3CDTF">2024-09-22T02:04:54Z</dcterms:modified>
</cp:coreProperties>
</file>