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</p:sldMasterIdLst>
  <p:notesMasterIdLst>
    <p:notesMasterId r:id="rId33"/>
  </p:notesMasterIdLst>
  <p:sldIdLst>
    <p:sldId id="256" r:id="rId2"/>
    <p:sldId id="259" r:id="rId3"/>
    <p:sldId id="260" r:id="rId4"/>
    <p:sldId id="261" r:id="rId5"/>
    <p:sldId id="264" r:id="rId6"/>
    <p:sldId id="265" r:id="rId7"/>
    <p:sldId id="269" r:id="rId8"/>
    <p:sldId id="270" r:id="rId9"/>
    <p:sldId id="262" r:id="rId10"/>
    <p:sldId id="263" r:id="rId11"/>
    <p:sldId id="274" r:id="rId12"/>
    <p:sldId id="266" r:id="rId13"/>
    <p:sldId id="267" r:id="rId14"/>
    <p:sldId id="268" r:id="rId15"/>
    <p:sldId id="272" r:id="rId16"/>
    <p:sldId id="273" r:id="rId17"/>
    <p:sldId id="271" r:id="rId18"/>
    <p:sldId id="282" r:id="rId19"/>
    <p:sldId id="275" r:id="rId20"/>
    <p:sldId id="279" r:id="rId21"/>
    <p:sldId id="276" r:id="rId22"/>
    <p:sldId id="278" r:id="rId23"/>
    <p:sldId id="280" r:id="rId24"/>
    <p:sldId id="281" r:id="rId25"/>
    <p:sldId id="283" r:id="rId26"/>
    <p:sldId id="284" r:id="rId27"/>
    <p:sldId id="285" r:id="rId28"/>
    <p:sldId id="286" r:id="rId29"/>
    <p:sldId id="288" r:id="rId30"/>
    <p:sldId id="287" r:id="rId31"/>
    <p:sldId id="311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12394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824789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23718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64957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061972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474366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2886761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299155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A4A3A4"/>
          </p15:clr>
        </p15:guide>
        <p15:guide id="4" pos="56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8" autoAdjust="0"/>
    <p:restoredTop sz="86410" autoAdjust="0"/>
  </p:normalViewPr>
  <p:slideViewPr>
    <p:cSldViewPr showGuides="1">
      <p:cViewPr varScale="1">
        <p:scale>
          <a:sx n="72" d="100"/>
          <a:sy n="72" d="100"/>
        </p:scale>
        <p:origin x="1646" y="62"/>
      </p:cViewPr>
      <p:guideLst>
        <p:guide orient="horz" pos="2160"/>
        <p:guide pos="2880"/>
        <p:guide pos="144"/>
        <p:guide pos="5604"/>
      </p:guideLst>
    </p:cSldViewPr>
  </p:slideViewPr>
  <p:outlineViewPr>
    <p:cViewPr>
      <p:scale>
        <a:sx n="33" d="100"/>
        <a:sy n="33" d="100"/>
      </p:scale>
      <p:origin x="0" y="-142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3B682-9C03-40F8-95A1-DEC02F4D29A7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EE10D-CFAC-48E9-8F34-87EEE1CF8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5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EE10D-CFAC-48E9-8F34-87EEE1CF80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80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6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8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0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0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2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9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1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4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8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77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63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1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6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95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37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656796"/>
            <a:ext cx="4269036" cy="6397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2296551"/>
            <a:ext cx="4269036" cy="3951849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4" y="1656796"/>
            <a:ext cx="4251415" cy="6397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4" y="2296551"/>
            <a:ext cx="4251415" cy="3951849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7406" y="0"/>
            <a:ext cx="7715339" cy="10743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232715" y="6355950"/>
            <a:ext cx="2133695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748" y="6355950"/>
            <a:ext cx="2894504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62900" y="6355950"/>
            <a:ext cx="2133695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53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Barcodes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Bob Brennan</a:t>
            </a:r>
          </a:p>
          <a:p>
            <a:r>
              <a:rPr lang="en-US" dirty="0"/>
              <a:t>Integrated Manufacturing Systems, Inc.</a:t>
            </a:r>
          </a:p>
        </p:txBody>
      </p:sp>
    </p:spTree>
    <p:extLst>
      <p:ext uri="{BB962C8B-B14F-4D97-AF65-F5344CB8AC3E}">
        <p14:creationId xmlns:p14="http://schemas.microsoft.com/office/powerpoint/2010/main" val="281143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DD92-B6D3-4976-1AB1-73CB93E1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bar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0641E-34FA-D469-F74B-12C160AFF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bar code is a method of representing data in a visual, machine-readable form.</a:t>
            </a:r>
          </a:p>
          <a:p>
            <a:endParaRPr lang="en-US" dirty="0"/>
          </a:p>
          <a:p>
            <a:r>
              <a:rPr lang="en-US" dirty="0"/>
              <a:t>Historically a set of parallel lines (1 – D)</a:t>
            </a:r>
          </a:p>
          <a:p>
            <a:endParaRPr lang="en-US" dirty="0"/>
          </a:p>
          <a:p>
            <a:r>
              <a:rPr lang="en-US" dirty="0"/>
              <a:t>Bar Code reader would interpret the bars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BB54D-F309-3509-A631-D310F1C85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876800"/>
            <a:ext cx="2286001" cy="148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0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0732-AD81-7397-0370-85BBA390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a Bar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6AF39-30D2-19F2-B60F-5EAAF5C5C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Timely</a:t>
            </a:r>
          </a:p>
          <a:p>
            <a:endParaRPr lang="en-US" dirty="0"/>
          </a:p>
          <a:p>
            <a:r>
              <a:rPr lang="en-US" dirty="0"/>
              <a:t>Accurate</a:t>
            </a:r>
          </a:p>
          <a:p>
            <a:endParaRPr lang="en-US" dirty="0"/>
          </a:p>
          <a:p>
            <a:r>
              <a:rPr lang="en-US" dirty="0"/>
              <a:t>Repeatable</a:t>
            </a:r>
          </a:p>
          <a:p>
            <a:endParaRPr lang="en-US" dirty="0"/>
          </a:p>
          <a:p>
            <a:r>
              <a:rPr lang="en-US" dirty="0"/>
              <a:t>Durable</a:t>
            </a:r>
          </a:p>
        </p:txBody>
      </p:sp>
    </p:spTree>
    <p:extLst>
      <p:ext uri="{BB962C8B-B14F-4D97-AF65-F5344CB8AC3E}">
        <p14:creationId xmlns:p14="http://schemas.microsoft.com/office/powerpoint/2010/main" val="323115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0787-0E92-8B55-F1E0-67D3C28F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Readers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64B51-95AE-7E26-B354-68493394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USB</a:t>
            </a:r>
          </a:p>
          <a:p>
            <a:endParaRPr lang="en-US" dirty="0"/>
          </a:p>
          <a:p>
            <a:r>
              <a:rPr lang="en-US" dirty="0"/>
              <a:t>Serial</a:t>
            </a:r>
          </a:p>
          <a:p>
            <a:endParaRPr lang="en-US" dirty="0"/>
          </a:p>
          <a:p>
            <a:r>
              <a:rPr lang="en-US" dirty="0"/>
              <a:t>Bluetooth</a:t>
            </a:r>
          </a:p>
          <a:p>
            <a:endParaRPr lang="en-US" dirty="0"/>
          </a:p>
          <a:p>
            <a:r>
              <a:rPr lang="en-US" dirty="0"/>
              <a:t>Embedded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394B1A-BF18-2FFB-9501-41DDBB712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12" y="2588754"/>
            <a:ext cx="3434590" cy="3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27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F19F-7FB4-7E90-1739-38ABBF63E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 Engines -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D46CE-1992-4FD7-5B0D-B89649D5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370" y="2416251"/>
            <a:ext cx="6345260" cy="3530600"/>
          </a:xfrm>
        </p:spPr>
        <p:txBody>
          <a:bodyPr/>
          <a:lstStyle/>
          <a:p>
            <a:r>
              <a:rPr lang="en-US" dirty="0"/>
              <a:t>Laser</a:t>
            </a:r>
          </a:p>
          <a:p>
            <a:endParaRPr lang="en-US" dirty="0"/>
          </a:p>
          <a:p>
            <a:r>
              <a:rPr lang="en-US" dirty="0"/>
              <a:t>CCD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696E6-003A-11A0-CF6B-A2B10C23E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585" y="2824238"/>
            <a:ext cx="2895600" cy="2714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6D9F7-6EEF-58F0-0548-628CA0B993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298869"/>
            <a:ext cx="2400300" cy="2427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2F1CC8-B521-CE4D-8F37-9FA544D38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544" y="2231736"/>
            <a:ext cx="2400300" cy="22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5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426FB-3E5D-5AF5-C0BD-B4F02FF47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Factors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D2B6E-3824-C6A6-47FA-CC91DF0D6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72" y="2209800"/>
            <a:ext cx="4495800" cy="449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47D316-6C99-BA15-4C2F-178C700D4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72" y="2209800"/>
            <a:ext cx="3219450" cy="3219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94B49D-2EE1-4ED5-7AD1-43908EE27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278277"/>
            <a:ext cx="1590476" cy="1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45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995C-1AB8-FABB-787E-ED098205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Scan Engines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E7F37-4673-13AB-829C-B3982EEC5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Near/Standard Range</a:t>
            </a:r>
          </a:p>
          <a:p>
            <a:pPr lvl="1"/>
            <a:r>
              <a:rPr lang="en-US" dirty="0"/>
              <a:t>6” to Arms Length </a:t>
            </a:r>
          </a:p>
          <a:p>
            <a:r>
              <a:rPr lang="en-US" dirty="0"/>
              <a:t>Far Range</a:t>
            </a:r>
          </a:p>
          <a:p>
            <a:pPr lvl="1"/>
            <a:r>
              <a:rPr lang="en-US" dirty="0"/>
              <a:t>Arms Length to 20 Feet</a:t>
            </a:r>
          </a:p>
          <a:p>
            <a:r>
              <a:rPr lang="en-US" dirty="0"/>
              <a:t>Ultra Far Range</a:t>
            </a:r>
          </a:p>
          <a:p>
            <a:pPr lvl="1"/>
            <a:r>
              <a:rPr lang="en-US" dirty="0"/>
              <a:t>Arms Length to 75 under Specific Conditions </a:t>
            </a:r>
          </a:p>
          <a:p>
            <a:r>
              <a:rPr lang="en-US" dirty="0"/>
              <a:t>High Density</a:t>
            </a:r>
          </a:p>
          <a:p>
            <a:pPr lvl="1"/>
            <a:r>
              <a:rPr lang="en-US" dirty="0"/>
              <a:t>Tiny bar codes like Printed Circuit Boards</a:t>
            </a:r>
          </a:p>
          <a:p>
            <a:r>
              <a:rPr lang="en-US" dirty="0"/>
              <a:t>Outdoors</a:t>
            </a:r>
          </a:p>
        </p:txBody>
      </p:sp>
    </p:spTree>
    <p:extLst>
      <p:ext uri="{BB962C8B-B14F-4D97-AF65-F5344CB8AC3E}">
        <p14:creationId xmlns:p14="http://schemas.microsoft.com/office/powerpoint/2010/main" val="103191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50C8-CC57-CAC2-05D2-F36DFFBD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 Reader 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DF394-4B9F-2D4E-98BB-763EFA239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09800"/>
            <a:ext cx="5715000" cy="4286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70B319-591C-0D83-279C-4AB0E0BAC45A}"/>
              </a:ext>
            </a:extLst>
          </p:cNvPr>
          <p:cNvSpPr txBox="1"/>
          <p:nvPr/>
        </p:nvSpPr>
        <p:spPr>
          <a:xfrm>
            <a:off x="383488" y="2667000"/>
            <a:ext cx="2664512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Physics 101</a:t>
            </a:r>
          </a:p>
          <a:p>
            <a:endParaRPr lang="en-US" dirty="0"/>
          </a:p>
          <a:p>
            <a:r>
              <a:rPr lang="en-US" dirty="0"/>
              <a:t>Light Shines</a:t>
            </a:r>
          </a:p>
          <a:p>
            <a:endParaRPr lang="en-US" dirty="0"/>
          </a:p>
          <a:p>
            <a:r>
              <a:rPr lang="en-US" dirty="0"/>
              <a:t>Reflection</a:t>
            </a:r>
          </a:p>
          <a:p>
            <a:endParaRPr lang="en-US" dirty="0"/>
          </a:p>
          <a:p>
            <a:r>
              <a:rPr lang="en-US" dirty="0"/>
              <a:t>Inverse is Read</a:t>
            </a:r>
          </a:p>
          <a:p>
            <a:endParaRPr lang="en-US" dirty="0"/>
          </a:p>
          <a:p>
            <a:r>
              <a:rPr lang="en-US" dirty="0"/>
              <a:t>Pattern Recognized</a:t>
            </a:r>
          </a:p>
          <a:p>
            <a:endParaRPr lang="en-US" dirty="0"/>
          </a:p>
          <a:p>
            <a:r>
              <a:rPr lang="en-US" dirty="0"/>
              <a:t>Converted Output</a:t>
            </a:r>
          </a:p>
        </p:txBody>
      </p:sp>
    </p:spTree>
    <p:extLst>
      <p:ext uri="{BB962C8B-B14F-4D97-AF65-F5344CB8AC3E}">
        <p14:creationId xmlns:p14="http://schemas.microsoft.com/office/powerpoint/2010/main" val="91986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FD196D-8D21-F1CD-9863-878B5A6A50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50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E31A64-14E0-F350-E9A0-66463A48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Bar Codes</a:t>
            </a:r>
          </a:p>
        </p:txBody>
      </p:sp>
    </p:spTree>
    <p:extLst>
      <p:ext uri="{BB962C8B-B14F-4D97-AF65-F5344CB8AC3E}">
        <p14:creationId xmlns:p14="http://schemas.microsoft.com/office/powerpoint/2010/main" val="11112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D29-0FE4-E6D8-14F9-33EF5B5B9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Symbologies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CCF5E-D8D6-3477-BFDD-04F60AB5C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Rule</a:t>
            </a:r>
          </a:p>
          <a:p>
            <a:r>
              <a:rPr lang="en-US" dirty="0"/>
              <a:t>Character Sets</a:t>
            </a:r>
          </a:p>
          <a:p>
            <a:r>
              <a:rPr lang="en-US" dirty="0"/>
              <a:t>Control Codes</a:t>
            </a:r>
          </a:p>
          <a:p>
            <a:r>
              <a:rPr lang="en-US" dirty="0"/>
              <a:t>Start/Stop bits</a:t>
            </a:r>
          </a:p>
          <a:p>
            <a:r>
              <a:rPr lang="en-US" dirty="0"/>
              <a:t>Check Digit </a:t>
            </a:r>
          </a:p>
          <a:p>
            <a:r>
              <a:rPr lang="en-US" dirty="0"/>
              <a:t>Contract between the creator and consumer</a:t>
            </a:r>
          </a:p>
        </p:txBody>
      </p:sp>
    </p:spTree>
    <p:extLst>
      <p:ext uri="{BB962C8B-B14F-4D97-AF65-F5344CB8AC3E}">
        <p14:creationId xmlns:p14="http://schemas.microsoft.com/office/powerpoint/2010/main" val="7929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0B65-AB2F-0D25-3E91-83C3501E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38246-4CD6-B228-5094-D559061A4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– One Character = Set of Bars</a:t>
            </a:r>
          </a:p>
          <a:p>
            <a:endParaRPr lang="en-US" dirty="0"/>
          </a:p>
          <a:p>
            <a:r>
              <a:rPr lang="en-US" dirty="0"/>
              <a:t>Interleaved = String of Characters compressed</a:t>
            </a:r>
          </a:p>
          <a:p>
            <a:endParaRPr lang="en-US" dirty="0"/>
          </a:p>
          <a:p>
            <a:r>
              <a:rPr lang="en-US" dirty="0"/>
              <a:t>Look Up Tables – Characters have fixed Representations that follow a defined scheme</a:t>
            </a:r>
          </a:p>
          <a:p>
            <a:endParaRPr lang="en-US" dirty="0"/>
          </a:p>
          <a:p>
            <a:r>
              <a:rPr lang="en-US" dirty="0"/>
              <a:t>Limited Character Sets </a:t>
            </a:r>
          </a:p>
        </p:txBody>
      </p:sp>
    </p:spTree>
    <p:extLst>
      <p:ext uri="{BB962C8B-B14F-4D97-AF65-F5344CB8AC3E}">
        <p14:creationId xmlns:p14="http://schemas.microsoft.com/office/powerpoint/2010/main" val="3542219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6213-81BF-2EA9-55BF-40EED5C1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X-Dimension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490FA-F79B-60A4-0B12-99C2DCC6B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14600"/>
            <a:ext cx="4267200" cy="318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9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0008-0D44-BD75-AC88-E8381935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X-Dimension 2D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07F760-072C-D623-A0BA-A600FCDA7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95" y="2286000"/>
            <a:ext cx="5630409" cy="4148723"/>
          </a:xfrm>
        </p:spPr>
      </p:pic>
    </p:spTree>
    <p:extLst>
      <p:ext uri="{BB962C8B-B14F-4D97-AF65-F5344CB8AC3E}">
        <p14:creationId xmlns:p14="http://schemas.microsoft.com/office/powerpoint/2010/main" val="738411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E6E3-BA43-594A-F345-62514F83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X-Dimension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FEBE9-4197-A7BF-8142-3957C9B91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Symbology determines the Characters allowed</a:t>
            </a:r>
          </a:p>
          <a:p>
            <a:endParaRPr lang="en-US" dirty="0"/>
          </a:p>
          <a:p>
            <a:r>
              <a:rPr lang="en-US" dirty="0"/>
              <a:t>X-Dimension establishes the width </a:t>
            </a:r>
          </a:p>
          <a:p>
            <a:endParaRPr lang="en-US" dirty="0"/>
          </a:p>
          <a:p>
            <a:r>
              <a:rPr lang="en-US" dirty="0"/>
              <a:t>All Bar widths are a multiple X-Dim</a:t>
            </a:r>
          </a:p>
          <a:p>
            <a:endParaRPr lang="en-US" dirty="0"/>
          </a:p>
          <a:p>
            <a:r>
              <a:rPr lang="en-US" dirty="0"/>
              <a:t>Linear Growth </a:t>
            </a:r>
          </a:p>
        </p:txBody>
      </p:sp>
    </p:spTree>
    <p:extLst>
      <p:ext uri="{BB962C8B-B14F-4D97-AF65-F5344CB8AC3E}">
        <p14:creationId xmlns:p14="http://schemas.microsoft.com/office/powerpoint/2010/main" val="3231751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803E-DFB0-E8DA-6719-790B5BEC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D Bar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39E69-79FC-FC0F-646A-8F1BB708C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represents a single data element</a:t>
            </a:r>
          </a:p>
          <a:p>
            <a:endParaRPr lang="en-US" dirty="0"/>
          </a:p>
          <a:p>
            <a:r>
              <a:rPr lang="en-US" dirty="0"/>
              <a:t>Not a lot of symbologies allow control codes</a:t>
            </a:r>
          </a:p>
          <a:p>
            <a:endParaRPr lang="en-US" dirty="0"/>
          </a:p>
          <a:p>
            <a:r>
              <a:rPr lang="en-US" dirty="0"/>
              <a:t>You can make up a concatenation scheme </a:t>
            </a:r>
          </a:p>
          <a:p>
            <a:endParaRPr lang="en-US" dirty="0"/>
          </a:p>
          <a:p>
            <a:r>
              <a:rPr lang="en-US" dirty="0"/>
              <a:t>Match your need to the best Symbology</a:t>
            </a:r>
          </a:p>
        </p:txBody>
      </p:sp>
    </p:spTree>
    <p:extLst>
      <p:ext uri="{BB962C8B-B14F-4D97-AF65-F5344CB8AC3E}">
        <p14:creationId xmlns:p14="http://schemas.microsoft.com/office/powerpoint/2010/main" val="1186416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31EF-C171-3A16-0BFA-8191CD9D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D Bar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9023-CA7A-8142-8623-D336C2E2D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More of a paragraph or document model</a:t>
            </a:r>
          </a:p>
          <a:p>
            <a:endParaRPr lang="en-US" dirty="0"/>
          </a:p>
          <a:p>
            <a:r>
              <a:rPr lang="en-US" dirty="0"/>
              <a:t>Creator and Generator agree to what separates fields and records.</a:t>
            </a:r>
          </a:p>
          <a:p>
            <a:endParaRPr lang="en-US" dirty="0"/>
          </a:p>
          <a:p>
            <a:r>
              <a:rPr lang="en-US" dirty="0"/>
              <a:t>Both implement the same for the other’s benefit</a:t>
            </a:r>
          </a:p>
          <a:p>
            <a:endParaRPr lang="en-US" dirty="0"/>
          </a:p>
          <a:p>
            <a:r>
              <a:rPr lang="en-US" dirty="0"/>
              <a:t>Business document trading facility</a:t>
            </a:r>
          </a:p>
          <a:p>
            <a:endParaRPr lang="en-US" dirty="0"/>
          </a:p>
          <a:p>
            <a:r>
              <a:rPr lang="en-US" dirty="0"/>
              <a:t>QR Codes are a free form symbology.</a:t>
            </a:r>
          </a:p>
        </p:txBody>
      </p:sp>
    </p:spTree>
    <p:extLst>
      <p:ext uri="{BB962C8B-B14F-4D97-AF65-F5344CB8AC3E}">
        <p14:creationId xmlns:p14="http://schemas.microsoft.com/office/powerpoint/2010/main" val="74363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6B3E-CC64-8AD8-6C65-D22A0293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could go Wrong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17DF4-B230-6E5B-BA63-48AED2CD6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Lack of Light</a:t>
            </a:r>
          </a:p>
          <a:p>
            <a:endParaRPr lang="en-US" dirty="0"/>
          </a:p>
          <a:p>
            <a:r>
              <a:rPr lang="en-US" dirty="0"/>
              <a:t>Diffraction/Deflection</a:t>
            </a:r>
          </a:p>
          <a:p>
            <a:endParaRPr lang="en-US" dirty="0"/>
          </a:p>
          <a:p>
            <a:r>
              <a:rPr lang="en-US" dirty="0"/>
              <a:t>X-Dimension</a:t>
            </a:r>
          </a:p>
          <a:p>
            <a:endParaRPr lang="en-US" dirty="0"/>
          </a:p>
          <a:p>
            <a:r>
              <a:rPr lang="en-US" dirty="0"/>
              <a:t>Quit Zone Violation</a:t>
            </a:r>
          </a:p>
          <a:p>
            <a:endParaRPr lang="en-US" dirty="0"/>
          </a:p>
          <a:p>
            <a:r>
              <a:rPr lang="en-US" dirty="0"/>
              <a:t>Wrong Scan Engine</a:t>
            </a:r>
          </a:p>
        </p:txBody>
      </p:sp>
    </p:spTree>
    <p:extLst>
      <p:ext uri="{BB962C8B-B14F-4D97-AF65-F5344CB8AC3E}">
        <p14:creationId xmlns:p14="http://schemas.microsoft.com/office/powerpoint/2010/main" val="3454952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3CE09-6C28-9E53-8EC6-3B168773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Correction (The AI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5C32-3513-26BD-E2DC-799138AB2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Smeared</a:t>
            </a:r>
          </a:p>
          <a:p>
            <a:r>
              <a:rPr lang="en-US" dirty="0"/>
              <a:t>Wrinkled</a:t>
            </a:r>
          </a:p>
          <a:p>
            <a:r>
              <a:rPr lang="en-US" dirty="0"/>
              <a:t>Torn</a:t>
            </a:r>
          </a:p>
          <a:p>
            <a:r>
              <a:rPr lang="en-US" dirty="0"/>
              <a:t>Print Head Damage</a:t>
            </a:r>
          </a:p>
          <a:p>
            <a:r>
              <a:rPr lang="en-US" dirty="0"/>
              <a:t>Shrink Wrapped over Label</a:t>
            </a:r>
          </a:p>
          <a:p>
            <a:r>
              <a:rPr lang="en-US" dirty="0"/>
              <a:t>Stretched</a:t>
            </a:r>
          </a:p>
          <a:p>
            <a:r>
              <a:rPr lang="en-US" dirty="0"/>
              <a:t>Obscured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821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EC806-2ED6-2D49-9D6A-65D75CD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Adjacent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BDB04-97A2-4DC8-F4B4-21BEB35C3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7924800" cy="9892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Direct Part Marking</a:t>
            </a:r>
          </a:p>
          <a:p>
            <a:pPr marL="0" indent="0">
              <a:buNone/>
            </a:pPr>
            <a:r>
              <a:rPr lang="en-US" dirty="0"/>
              <a:t>             Peening  Dot                                                 Scribing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52B5E0-7D8D-5629-36D8-4CC413D19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99065"/>
            <a:ext cx="3723901" cy="2309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595110-3AEF-437D-D24B-D67663573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83" y="3199065"/>
            <a:ext cx="4012417" cy="232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94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22DB-BEA7-121B-180B-F10B71EE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 Connectivity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544A2-9DF2-54C0-D75E-E7E93B0DD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USB as HID Includes Blue Tooth</a:t>
            </a:r>
          </a:p>
          <a:p>
            <a:pPr lvl="1"/>
            <a:r>
              <a:rPr lang="en-US" dirty="0"/>
              <a:t>Keyboard Wedge</a:t>
            </a:r>
          </a:p>
          <a:p>
            <a:pPr lvl="1"/>
            <a:r>
              <a:rPr lang="en-US" dirty="0"/>
              <a:t>Typing is the same as scanning is the same as typing</a:t>
            </a:r>
          </a:p>
          <a:p>
            <a:pPr lvl="1"/>
            <a:r>
              <a:rPr lang="en-US" dirty="0"/>
              <a:t>All the traffic and Buffering is done for you</a:t>
            </a:r>
          </a:p>
          <a:p>
            <a:endParaRPr lang="en-US" dirty="0"/>
          </a:p>
          <a:p>
            <a:r>
              <a:rPr lang="en-US" dirty="0"/>
              <a:t>Serial</a:t>
            </a:r>
          </a:p>
          <a:p>
            <a:pPr lvl="1"/>
            <a:r>
              <a:rPr lang="en-US" dirty="0"/>
              <a:t>All the old issues Baud Rate, Parity XON/</a:t>
            </a:r>
            <a:r>
              <a:rPr lang="en-US" dirty="0" err="1"/>
              <a:t>Xoff</a:t>
            </a:r>
            <a:r>
              <a:rPr lang="en-US" dirty="0"/>
              <a:t>, Buffering</a:t>
            </a:r>
          </a:p>
          <a:p>
            <a:endParaRPr lang="en-US" dirty="0"/>
          </a:p>
          <a:p>
            <a:r>
              <a:rPr lang="en-US" dirty="0"/>
              <a:t>Embedded</a:t>
            </a:r>
          </a:p>
          <a:p>
            <a:pPr lvl="1"/>
            <a:r>
              <a:rPr lang="en-US" dirty="0"/>
              <a:t>Usually HID or as a web service</a:t>
            </a:r>
          </a:p>
          <a:p>
            <a:pPr marL="59436" indent="0">
              <a:buNone/>
            </a:pPr>
            <a:endParaRPr lang="en-US" dirty="0"/>
          </a:p>
          <a:p>
            <a:pPr marL="5943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840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351B-2B88-F428-F998-A4CD467D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Generate a Bar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FC084-8D31-83DA-D565-340982F9C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Fonts</a:t>
            </a:r>
          </a:p>
          <a:p>
            <a:endParaRPr lang="en-US" dirty="0"/>
          </a:p>
          <a:p>
            <a:r>
              <a:rPr lang="en-US" dirty="0"/>
              <a:t>Code to a Printer Specific Language</a:t>
            </a:r>
          </a:p>
          <a:p>
            <a:endParaRPr lang="en-US" dirty="0"/>
          </a:p>
          <a:p>
            <a:r>
              <a:rPr lang="en-US" dirty="0"/>
              <a:t>Use a tool</a:t>
            </a:r>
          </a:p>
          <a:p>
            <a:pPr lvl="1"/>
            <a:r>
              <a:rPr lang="en-US" dirty="0"/>
              <a:t>Loftware </a:t>
            </a:r>
          </a:p>
          <a:p>
            <a:pPr lvl="1"/>
            <a:r>
              <a:rPr lang="en-US" dirty="0"/>
              <a:t>Generator Websites – Ask The Google</a:t>
            </a:r>
          </a:p>
          <a:p>
            <a:pPr lvl="1"/>
            <a:r>
              <a:rPr lang="en-US" dirty="0"/>
              <a:t>Bartender</a:t>
            </a:r>
          </a:p>
          <a:p>
            <a:pPr lvl="1"/>
            <a:r>
              <a:rPr lang="en-US" dirty="0"/>
              <a:t>Nice Label</a:t>
            </a:r>
          </a:p>
        </p:txBody>
      </p:sp>
    </p:spTree>
    <p:extLst>
      <p:ext uri="{BB962C8B-B14F-4D97-AF65-F5344CB8AC3E}">
        <p14:creationId xmlns:p14="http://schemas.microsoft.com/office/powerpoint/2010/main" val="2277871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8C4A5-9338-61DC-A111-078D479D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46466-D928-3898-6854-2E4EE054E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Embedded in a normal document</a:t>
            </a:r>
          </a:p>
          <a:p>
            <a:pPr lvl="1"/>
            <a:r>
              <a:rPr lang="en-US" dirty="0"/>
              <a:t>Word or Excel or Crystal Reports …</a:t>
            </a:r>
          </a:p>
          <a:p>
            <a:pPr lvl="1"/>
            <a:endParaRPr lang="en-US" dirty="0"/>
          </a:p>
          <a:p>
            <a:r>
              <a:rPr lang="en-US" dirty="0"/>
              <a:t>QR Code Generators et.al.</a:t>
            </a:r>
          </a:p>
          <a:p>
            <a:endParaRPr lang="en-US" dirty="0"/>
          </a:p>
          <a:p>
            <a:r>
              <a:rPr lang="en-US" dirty="0"/>
              <a:t>Label Printer</a:t>
            </a:r>
          </a:p>
          <a:p>
            <a:pPr lvl="1"/>
            <a:r>
              <a:rPr lang="en-US" dirty="0"/>
              <a:t>Direct Thermal</a:t>
            </a:r>
          </a:p>
          <a:p>
            <a:pPr lvl="1"/>
            <a:r>
              <a:rPr lang="en-US" dirty="0"/>
              <a:t>Thermal Transfer</a:t>
            </a:r>
          </a:p>
          <a:p>
            <a:pPr lvl="1"/>
            <a:endParaRPr lang="en-US" dirty="0"/>
          </a:p>
          <a:p>
            <a:r>
              <a:rPr lang="en-US" dirty="0"/>
              <a:t>Specialty -  Card and Badge Printers</a:t>
            </a:r>
          </a:p>
        </p:txBody>
      </p:sp>
    </p:spTree>
    <p:extLst>
      <p:ext uri="{BB962C8B-B14F-4D97-AF65-F5344CB8AC3E}">
        <p14:creationId xmlns:p14="http://schemas.microsoft.com/office/powerpoint/2010/main" val="1062640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3A33-4AE8-8DE1-4064-914CC6194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Stock and Reader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F3C4E-680E-2913-08E9-48B82D227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Paper</a:t>
            </a:r>
          </a:p>
          <a:p>
            <a:r>
              <a:rPr lang="en-US" dirty="0"/>
              <a:t>Laminates</a:t>
            </a:r>
          </a:p>
          <a:p>
            <a:r>
              <a:rPr lang="en-US" dirty="0"/>
              <a:t>Permanent </a:t>
            </a:r>
          </a:p>
          <a:p>
            <a:r>
              <a:rPr lang="en-US" dirty="0"/>
              <a:t>Retro-Reflective</a:t>
            </a:r>
          </a:p>
        </p:txBody>
      </p:sp>
    </p:spTree>
    <p:extLst>
      <p:ext uri="{BB962C8B-B14F-4D97-AF65-F5344CB8AC3E}">
        <p14:creationId xmlns:p14="http://schemas.microsoft.com/office/powerpoint/2010/main" val="2766191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A1CC7-2DC4-2371-B527-CE787D34C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Sense of the 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453DE-51F8-6D91-9E6C-11315B67B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2286000"/>
            <a:ext cx="6096000" cy="406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Acknowledgement of our Quaker Friends.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B82C9-69EE-4449-C304-019D2D0F4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90628"/>
            <a:ext cx="6096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80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864B7-69CA-3116-94E2-A50661D98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Scanning Demo</a:t>
            </a:r>
          </a:p>
        </p:txBody>
      </p:sp>
      <p:pic>
        <p:nvPicPr>
          <p:cNvPr id="4098" name="Picture 2" descr="Tightrope Detour -">
            <a:extLst>
              <a:ext uri="{FF2B5EF4-FFF2-40B4-BE49-F238E27FC236}">
                <a16:creationId xmlns:a16="http://schemas.microsoft.com/office/drawing/2014/main" id="{635F3AC7-1FD1-882F-1DDE-FB5526EA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44" y="2286000"/>
            <a:ext cx="3897312" cy="436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066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6722-5E06-6A82-4080-08EBE660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RFID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9E096F-7704-9DAE-C95A-EECCC05A57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5"/>
          <a:stretch/>
        </p:blipFill>
        <p:spPr bwMode="auto">
          <a:xfrm>
            <a:off x="490538" y="2438400"/>
            <a:ext cx="8162923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371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CE43-2979-119A-3546-3BAD680D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Tags – Self Powered</a:t>
            </a:r>
          </a:p>
        </p:txBody>
      </p:sp>
      <p:pic>
        <p:nvPicPr>
          <p:cNvPr id="2050" name="Picture 2" descr="4.Use Cases for Active RFID">
            <a:extLst>
              <a:ext uri="{FF2B5EF4-FFF2-40B4-BE49-F238E27FC236}">
                <a16:creationId xmlns:a16="http://schemas.microsoft.com/office/drawing/2014/main" id="{79EDB722-1F77-C990-2589-56134185B5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3"/>
          <a:stretch/>
        </p:blipFill>
        <p:spPr bwMode="auto">
          <a:xfrm>
            <a:off x="830350" y="2362200"/>
            <a:ext cx="7483299" cy="397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079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E5D21-B7DB-9613-ABBF-EF7D9B40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Tags – No Power</a:t>
            </a:r>
          </a:p>
        </p:txBody>
      </p:sp>
      <p:pic>
        <p:nvPicPr>
          <p:cNvPr id="3074" name="Picture 2" descr="5.Use Cases for Passive RFID">
            <a:extLst>
              <a:ext uri="{FF2B5EF4-FFF2-40B4-BE49-F238E27FC236}">
                <a16:creationId xmlns:a16="http://schemas.microsoft.com/office/drawing/2014/main" id="{0176613D-C066-47C1-6FCE-0C9CBA3F18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1"/>
          <a:stretch/>
        </p:blipFill>
        <p:spPr bwMode="auto">
          <a:xfrm>
            <a:off x="528179" y="2286000"/>
            <a:ext cx="808764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810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1C28F-0231-9E4B-A3C4-C405292C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Tag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110AB5F-2279-C98B-4BB2-AFC20F5F3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561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2BBE-744A-FEDF-7A49-9B8BDDDF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8B585-3443-18CE-DDDA-03277E225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Reader Location</a:t>
            </a:r>
          </a:p>
          <a:p>
            <a:endParaRPr lang="en-US" dirty="0"/>
          </a:p>
          <a:p>
            <a:r>
              <a:rPr lang="en-US" dirty="0"/>
              <a:t>Point in time versus direction</a:t>
            </a:r>
          </a:p>
          <a:p>
            <a:endParaRPr lang="en-US" dirty="0"/>
          </a:p>
          <a:p>
            <a:r>
              <a:rPr lang="en-US" dirty="0"/>
              <a:t>Placement of Tag</a:t>
            </a:r>
          </a:p>
          <a:p>
            <a:endParaRPr lang="en-US" dirty="0"/>
          </a:p>
          <a:p>
            <a:r>
              <a:rPr lang="en-US" dirty="0"/>
              <a:t>Physics of Tag Radio Propagation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43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838200"/>
            <a:ext cx="6343672" cy="914400"/>
          </a:xfrm>
        </p:spPr>
        <p:txBody>
          <a:bodyPr/>
          <a:lstStyle/>
          <a:p>
            <a:r>
              <a:rPr lang="en-US" sz="1800" dirty="0"/>
              <a:t>Bob Brennan</a:t>
            </a:r>
            <a:br>
              <a:rPr lang="en-US" sz="1800" dirty="0"/>
            </a:br>
            <a:r>
              <a:rPr lang="en-US" sz="1800" dirty="0"/>
              <a:t>Integrated Manufacturing Systems, Inc.</a:t>
            </a:r>
            <a:br>
              <a:rPr lang="en-US" sz="1800" dirty="0"/>
            </a:br>
            <a:r>
              <a:rPr lang="en-US" sz="1800" dirty="0"/>
              <a:t>(603) 424-0109</a:t>
            </a:r>
          </a:p>
        </p:txBody>
      </p:sp>
      <p:pic>
        <p:nvPicPr>
          <p:cNvPr id="4100" name="Picture 4" descr="https://encrypted-tbn1.gstatic.com/images?q=tbn:ANd9GcSd1HMJJ0Q1EKIin9zJ8B1Lsd7G4hda86lwd50Syh-6HEvgqu3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6124576" cy="425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81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C0356C60AC144F9282243677CEF3D8" ma:contentTypeVersion="18" ma:contentTypeDescription="Create a new document." ma:contentTypeScope="" ma:versionID="6d27ce6665077c1a45aff8498acdd1ad">
  <xsd:schema xmlns:xsd="http://www.w3.org/2001/XMLSchema" xmlns:xs="http://www.w3.org/2001/XMLSchema" xmlns:p="http://schemas.microsoft.com/office/2006/metadata/properties" xmlns:ns2="3cc39c1c-04ab-453e-b8ee-0021fec317b2" xmlns:ns3="b2109412-0e1b-4bcc-b646-982a8b0081e8" targetNamespace="http://schemas.microsoft.com/office/2006/metadata/properties" ma:root="true" ma:fieldsID="1352e1ea16281158047e9211785f37d3" ns2:_="" ns3:_="">
    <xsd:import namespace="3cc39c1c-04ab-453e-b8ee-0021fec317b2"/>
    <xsd:import namespace="b2109412-0e1b-4bcc-b646-982a8b008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39c1c-04ab-453e-b8ee-0021fec31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dea951-4578-420a-9303-929b28d59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09412-0e1b-4bcc-b646-982a8b008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bcc57cd-207f-4bae-a80a-a0994d1cfd6f}" ma:internalName="TaxCatchAll" ma:showField="CatchAllData" ma:web="b2109412-0e1b-4bcc-b646-982a8b008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c39c1c-04ab-453e-b8ee-0021fec317b2">
      <Terms xmlns="http://schemas.microsoft.com/office/infopath/2007/PartnerControls"/>
    </lcf76f155ced4ddcb4097134ff3c332f>
    <TaxCatchAll xmlns="b2109412-0e1b-4bcc-b646-982a8b0081e8" xsi:nil="true"/>
  </documentManagement>
</p:properties>
</file>

<file path=customXml/itemProps1.xml><?xml version="1.0" encoding="utf-8"?>
<ds:datastoreItem xmlns:ds="http://schemas.openxmlformats.org/officeDocument/2006/customXml" ds:itemID="{EFC4E799-49F1-4F21-AA2C-C6CF71D2B156}"/>
</file>

<file path=customXml/itemProps2.xml><?xml version="1.0" encoding="utf-8"?>
<ds:datastoreItem xmlns:ds="http://schemas.openxmlformats.org/officeDocument/2006/customXml" ds:itemID="{124EB68C-1CC6-4EB2-B058-724ACBC8928E}"/>
</file>

<file path=customXml/itemProps3.xml><?xml version="1.0" encoding="utf-8"?>
<ds:datastoreItem xmlns:ds="http://schemas.openxmlformats.org/officeDocument/2006/customXml" ds:itemID="{8491AD0A-DC4E-4B62-8F96-B5F00428B3E9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507</Words>
  <Application>Microsoft Office PowerPoint</Application>
  <PresentationFormat>On-screen Show (4:3)</PresentationFormat>
  <Paragraphs>175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Ion Boardroom</vt:lpstr>
      <vt:lpstr>Barcodes </vt:lpstr>
      <vt:lpstr>What is a bar code</vt:lpstr>
      <vt:lpstr>Why Use a Bar Code</vt:lpstr>
      <vt:lpstr>Type of Readers Connections</vt:lpstr>
      <vt:lpstr>Scan Engines - Reading</vt:lpstr>
      <vt:lpstr>Form Factors</vt:lpstr>
      <vt:lpstr>Types of Scan Engines</vt:lpstr>
      <vt:lpstr>How a Reader Works</vt:lpstr>
      <vt:lpstr>Types of Bar Codes</vt:lpstr>
      <vt:lpstr>Symbologies</vt:lpstr>
      <vt:lpstr>Encoding Methods</vt:lpstr>
      <vt:lpstr>X-Dimension</vt:lpstr>
      <vt:lpstr>X-Dimension 2D</vt:lpstr>
      <vt:lpstr>X-Dimension Math</vt:lpstr>
      <vt:lpstr>1 D Bar Code</vt:lpstr>
      <vt:lpstr>2 D Bar Codes</vt:lpstr>
      <vt:lpstr>What could go Wrong Reading</vt:lpstr>
      <vt:lpstr>Error Correction (The AI Slide)</vt:lpstr>
      <vt:lpstr>Adjacent Technologies</vt:lpstr>
      <vt:lpstr>Reader Connectivity Options</vt:lpstr>
      <vt:lpstr>How to Generate a Bar Code</vt:lpstr>
      <vt:lpstr>How to Print</vt:lpstr>
      <vt:lpstr>Label Stock and Reader </vt:lpstr>
      <vt:lpstr>Sense of the Room</vt:lpstr>
      <vt:lpstr>Scanning Demo</vt:lpstr>
      <vt:lpstr>RFID</vt:lpstr>
      <vt:lpstr>Active Tags – Self Powered</vt:lpstr>
      <vt:lpstr>Passive Tags – No Power</vt:lpstr>
      <vt:lpstr>Physical Tag</vt:lpstr>
      <vt:lpstr>Industrial Engineering</vt:lpstr>
      <vt:lpstr>Bob Brennan Integrated Manufacturing Systems, Inc. (603) 424-0109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:description/>
  <cp:lastModifiedBy/>
  <cp:revision>1</cp:revision>
  <dcterms:created xsi:type="dcterms:W3CDTF">2014-06-09T20:17:07Z</dcterms:created>
  <dcterms:modified xsi:type="dcterms:W3CDTF">2024-10-01T16:28:17Z</dcterms:modified>
  <cp:category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0x01010039C0356C60AC144F9282243677CEF3D8</vt:lpwstr>
  </property>
</Properties>
</file>