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4"/>
  </p:notesMasterIdLst>
  <p:handoutMasterIdLst>
    <p:handoutMasterId r:id="rId65"/>
  </p:handoutMasterIdLst>
  <p:sldIdLst>
    <p:sldId id="264" r:id="rId2"/>
    <p:sldId id="256" r:id="rId3"/>
    <p:sldId id="265" r:id="rId4"/>
    <p:sldId id="796" r:id="rId5"/>
    <p:sldId id="279" r:id="rId6"/>
    <p:sldId id="278" r:id="rId7"/>
    <p:sldId id="815" r:id="rId8"/>
    <p:sldId id="814" r:id="rId9"/>
    <p:sldId id="794" r:id="rId10"/>
    <p:sldId id="765" r:id="rId11"/>
    <p:sldId id="806" r:id="rId12"/>
    <p:sldId id="789" r:id="rId13"/>
    <p:sldId id="767" r:id="rId14"/>
    <p:sldId id="790" r:id="rId15"/>
    <p:sldId id="816" r:id="rId16"/>
    <p:sldId id="807" r:id="rId17"/>
    <p:sldId id="799" r:id="rId18"/>
    <p:sldId id="273" r:id="rId19"/>
    <p:sldId id="276" r:id="rId20"/>
    <p:sldId id="781" r:id="rId21"/>
    <p:sldId id="791" r:id="rId22"/>
    <p:sldId id="793" r:id="rId23"/>
    <p:sldId id="795" r:id="rId24"/>
    <p:sldId id="783" r:id="rId25"/>
    <p:sldId id="817" r:id="rId26"/>
    <p:sldId id="818" r:id="rId27"/>
    <p:sldId id="784" r:id="rId28"/>
    <p:sldId id="804" r:id="rId29"/>
    <p:sldId id="785" r:id="rId30"/>
    <p:sldId id="805" r:id="rId31"/>
    <p:sldId id="808" r:id="rId32"/>
    <p:sldId id="786" r:id="rId33"/>
    <p:sldId id="811" r:id="rId34"/>
    <p:sldId id="819" r:id="rId35"/>
    <p:sldId id="787" r:id="rId36"/>
    <p:sldId id="809" r:id="rId37"/>
    <p:sldId id="810" r:id="rId38"/>
    <p:sldId id="820" r:id="rId39"/>
    <p:sldId id="800" r:id="rId40"/>
    <p:sldId id="274" r:id="rId41"/>
    <p:sldId id="775" r:id="rId42"/>
    <p:sldId id="770" r:id="rId43"/>
    <p:sldId id="764" r:id="rId44"/>
    <p:sldId id="277" r:id="rId45"/>
    <p:sldId id="763" r:id="rId46"/>
    <p:sldId id="762" r:id="rId47"/>
    <p:sldId id="780" r:id="rId48"/>
    <p:sldId id="773" r:id="rId49"/>
    <p:sldId id="772" r:id="rId50"/>
    <p:sldId id="812" r:id="rId51"/>
    <p:sldId id="774" r:id="rId52"/>
    <p:sldId id="821" r:id="rId53"/>
    <p:sldId id="813" r:id="rId54"/>
    <p:sldId id="801" r:id="rId55"/>
    <p:sldId id="272" r:id="rId56"/>
    <p:sldId id="769" r:id="rId57"/>
    <p:sldId id="771" r:id="rId58"/>
    <p:sldId id="788" r:id="rId59"/>
    <p:sldId id="280" r:id="rId60"/>
    <p:sldId id="822" r:id="rId61"/>
    <p:sldId id="510" r:id="rId62"/>
    <p:sldId id="511" r:id="rId63"/>
  </p:sldIdLst>
  <p:sldSz cx="12192000" cy="6858000"/>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722D"/>
    <a:srgbClr val="AB3BBC"/>
    <a:srgbClr val="D0D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58" autoAdjust="0"/>
    <p:restoredTop sz="75249" autoAdjust="0"/>
  </p:normalViewPr>
  <p:slideViewPr>
    <p:cSldViewPr>
      <p:cViewPr varScale="1">
        <p:scale>
          <a:sx n="146" d="100"/>
          <a:sy n="146" d="100"/>
        </p:scale>
        <p:origin x="2600" y="168"/>
      </p:cViewPr>
      <p:guideLst>
        <p:guide orient="horz" pos="2160"/>
        <p:guide pos="3840"/>
      </p:guideLst>
    </p:cSldViewPr>
  </p:slideViewPr>
  <p:notesTextViewPr>
    <p:cViewPr>
      <p:scale>
        <a:sx n="100" d="100"/>
        <a:sy n="100" d="100"/>
      </p:scale>
      <p:origin x="0" y="0"/>
    </p:cViewPr>
  </p:notesTextViewPr>
  <p:sorterViewPr>
    <p:cViewPr varScale="1">
      <p:scale>
        <a:sx n="140" d="100"/>
        <a:sy n="14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sz="quarter" idx="1"/>
          </p:nvPr>
        </p:nvSpPr>
        <p:spPr>
          <a:xfrm>
            <a:off x="3976333" y="0"/>
            <a:ext cx="3041968" cy="465296"/>
          </a:xfrm>
          <a:prstGeom prst="rect">
            <a:avLst/>
          </a:prstGeom>
        </p:spPr>
        <p:txBody>
          <a:bodyPr vert="horz" lIns="93287" tIns="46644" rIns="93287" bIns="46644" rtlCol="0"/>
          <a:lstStyle>
            <a:lvl1pPr algn="r">
              <a:defRPr sz="1200"/>
            </a:lvl1pPr>
          </a:lstStyle>
          <a:p>
            <a:fld id="{2849E7B9-D898-43B0-B4B2-69EC92E90E43}" type="datetimeFigureOut">
              <a:rPr lang="en-US" smtClean="0"/>
              <a:pPr/>
              <a:t>11/9/23</a:t>
            </a:fld>
            <a:endParaRPr lang="en-US" dirty="0"/>
          </a:p>
        </p:txBody>
      </p:sp>
      <p:sp>
        <p:nvSpPr>
          <p:cNvPr id="4" name="Footer Placeholder 3"/>
          <p:cNvSpPr>
            <a:spLocks noGrp="1"/>
          </p:cNvSpPr>
          <p:nvPr>
            <p:ph type="ftr" sz="quarter" idx="2"/>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6333" y="8839014"/>
            <a:ext cx="3041968" cy="465296"/>
          </a:xfrm>
          <a:prstGeom prst="rect">
            <a:avLst/>
          </a:prstGeom>
        </p:spPr>
        <p:txBody>
          <a:bodyPr vert="horz" lIns="93287" tIns="46644" rIns="93287" bIns="46644" rtlCol="0" anchor="b"/>
          <a:lstStyle>
            <a:lvl1pPr algn="r">
              <a:defRPr sz="1200"/>
            </a:lvl1pPr>
          </a:lstStyle>
          <a:p>
            <a:fld id="{5E25DA51-128B-458D-B469-824D0575C5EA}" type="slidenum">
              <a:rPr lang="en-US" smtClean="0"/>
              <a:pPr/>
              <a:t>‹#›</a:t>
            </a:fld>
            <a:endParaRPr lang="en-US" dirty="0"/>
          </a:p>
        </p:txBody>
      </p:sp>
    </p:spTree>
    <p:extLst>
      <p:ext uri="{BB962C8B-B14F-4D97-AF65-F5344CB8AC3E}">
        <p14:creationId xmlns:p14="http://schemas.microsoft.com/office/powerpoint/2010/main" val="16820178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idx="1"/>
          </p:nvPr>
        </p:nvSpPr>
        <p:spPr>
          <a:xfrm>
            <a:off x="3976333" y="0"/>
            <a:ext cx="3041968" cy="465296"/>
          </a:xfrm>
          <a:prstGeom prst="rect">
            <a:avLst/>
          </a:prstGeom>
        </p:spPr>
        <p:txBody>
          <a:bodyPr vert="horz" lIns="93287" tIns="46644" rIns="93287" bIns="46644" rtlCol="0"/>
          <a:lstStyle>
            <a:lvl1pPr algn="r">
              <a:defRPr sz="1200"/>
            </a:lvl1pPr>
          </a:lstStyle>
          <a:p>
            <a:fld id="{68BFFF94-97B2-48EC-911E-527AD01EF67A}" type="datetimeFigureOut">
              <a:rPr lang="en-US" smtClean="0"/>
              <a:pPr/>
              <a:t>10/6/23</a:t>
            </a:fld>
            <a:endParaRPr lang="en-US" dirty="0"/>
          </a:p>
        </p:txBody>
      </p:sp>
      <p:sp>
        <p:nvSpPr>
          <p:cNvPr id="4" name="Slide Image Placeholder 3"/>
          <p:cNvSpPr>
            <a:spLocks noGrp="1" noRot="1" noChangeAspect="1"/>
          </p:cNvSpPr>
          <p:nvPr>
            <p:ph type="sldImg" idx="2"/>
          </p:nvPr>
        </p:nvSpPr>
        <p:spPr>
          <a:xfrm>
            <a:off x="409575" y="698500"/>
            <a:ext cx="6200775" cy="3489325"/>
          </a:xfrm>
          <a:prstGeom prst="rect">
            <a:avLst/>
          </a:prstGeom>
          <a:noFill/>
          <a:ln w="12700">
            <a:solidFill>
              <a:prstClr val="black"/>
            </a:solidFill>
          </a:ln>
        </p:spPr>
        <p:txBody>
          <a:bodyPr vert="horz" lIns="93287" tIns="46644" rIns="93287" bIns="46644" rtlCol="0" anchor="ctr"/>
          <a:lstStyle/>
          <a:p>
            <a:endParaRPr lang="en-US" dirty="0"/>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87" tIns="46644" rIns="93287" bIns="4664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87" tIns="46644" rIns="93287" bIns="46644" rtlCol="0" anchor="b"/>
          <a:lstStyle>
            <a:lvl1pPr algn="r">
              <a:defRPr sz="1200"/>
            </a:lvl1pPr>
          </a:lstStyle>
          <a:p>
            <a:fld id="{0246C732-F687-4D21-B311-47CCDE8F8EA1}" type="slidenum">
              <a:rPr lang="en-US" smtClean="0"/>
              <a:pPr/>
              <a:t>‹#›</a:t>
            </a:fld>
            <a:endParaRPr lang="en-US" dirty="0"/>
          </a:p>
        </p:txBody>
      </p:sp>
    </p:spTree>
    <p:extLst>
      <p:ext uri="{BB962C8B-B14F-4D97-AF65-F5344CB8AC3E}">
        <p14:creationId xmlns:p14="http://schemas.microsoft.com/office/powerpoint/2010/main" val="2806662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0246C732-F687-4D21-B311-47CCDE8F8EA1}" type="slidenum">
              <a:rPr lang="en-US" smtClean="0"/>
              <a:pPr/>
              <a:t>1</a:t>
            </a:fld>
            <a:endParaRPr lang="en-US" dirty="0"/>
          </a:p>
        </p:txBody>
      </p:sp>
    </p:spTree>
    <p:extLst>
      <p:ext uri="{BB962C8B-B14F-4D97-AF65-F5344CB8AC3E}">
        <p14:creationId xmlns:p14="http://schemas.microsoft.com/office/powerpoint/2010/main" val="1085941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2</a:t>
            </a:fld>
            <a:endParaRPr lang="en-US" dirty="0"/>
          </a:p>
        </p:txBody>
      </p:sp>
    </p:spTree>
    <p:extLst>
      <p:ext uri="{BB962C8B-B14F-4D97-AF65-F5344CB8AC3E}">
        <p14:creationId xmlns:p14="http://schemas.microsoft.com/office/powerpoint/2010/main" val="3707106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onsolas" panose="020B0609020204030204" pitchFamily="49" charset="0"/>
                <a:cs typeface="Consolas" panose="020B0609020204030204" pitchFamily="49" charset="0"/>
              </a:rPr>
              <a:t>_connect-</a:t>
            </a:r>
            <a:r>
              <a:rPr lang="en-US" dirty="0" err="1">
                <a:latin typeface="Consolas" panose="020B0609020204030204" pitchFamily="49" charset="0"/>
                <a:cs typeface="Consolas" panose="020B0609020204030204" pitchFamily="49" charset="0"/>
              </a:rPr>
              <a:t>cacheInfoType</a:t>
            </a:r>
            <a:r>
              <a:rPr lang="en-US" dirty="0">
                <a:latin typeface="Consolas" panose="020B0609020204030204" pitchFamily="49" charset="0"/>
                <a:cs typeface="Consolas" panose="020B0609020204030204" pitchFamily="49" charset="0"/>
              </a:rPr>
              <a:t> is either "ABL" or "SQL"</a:t>
            </a:r>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11</a:t>
            </a:fld>
            <a:endParaRPr lang="en-US" dirty="0"/>
          </a:p>
        </p:txBody>
      </p:sp>
    </p:spTree>
    <p:extLst>
      <p:ext uri="{BB962C8B-B14F-4D97-AF65-F5344CB8AC3E}">
        <p14:creationId xmlns:p14="http://schemas.microsoft.com/office/powerpoint/2010/main" val="889977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RT screen *and* show some alerts that have been enhanced with CSC info.</a:t>
            </a:r>
          </a:p>
          <a:p>
            <a:endParaRPr lang="en-US" dirty="0"/>
          </a:p>
          <a:p>
            <a:r>
              <a:rPr lang="en-US" dirty="0"/>
              <a:t>Example alerts: </a:t>
            </a:r>
            <a:r>
              <a:rPr lang="en-US" dirty="0" err="1"/>
              <a:t>oldtrx</a:t>
            </a:r>
            <a:r>
              <a:rPr lang="en-US" dirty="0"/>
              <a:t>, many locks, high activity</a:t>
            </a:r>
          </a:p>
        </p:txBody>
      </p:sp>
      <p:sp>
        <p:nvSpPr>
          <p:cNvPr id="4" name="Slide Number Placeholder 3"/>
          <p:cNvSpPr>
            <a:spLocks noGrp="1"/>
          </p:cNvSpPr>
          <p:nvPr>
            <p:ph type="sldNum" sz="quarter" idx="5"/>
          </p:nvPr>
        </p:nvSpPr>
        <p:spPr/>
        <p:txBody>
          <a:bodyPr/>
          <a:lstStyle/>
          <a:p>
            <a:fld id="{0246C732-F687-4D21-B311-47CCDE8F8EA1}" type="slidenum">
              <a:rPr lang="en-US" smtClean="0"/>
              <a:pPr/>
              <a:t>13</a:t>
            </a:fld>
            <a:endParaRPr lang="en-US" dirty="0"/>
          </a:p>
        </p:txBody>
      </p:sp>
    </p:spTree>
    <p:extLst>
      <p:ext uri="{BB962C8B-B14F-4D97-AF65-F5344CB8AC3E}">
        <p14:creationId xmlns:p14="http://schemas.microsoft.com/office/powerpoint/2010/main" val="1180475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err="1"/>
              <a:t>Usr</a:t>
            </a:r>
            <a:r>
              <a:rPr lang="en-US" sz="1800" dirty="0"/>
              <a:t> 451 is blocking the two traxcron7 jobs, </a:t>
            </a:r>
            <a:r>
              <a:rPr lang="en-US" sz="1800" dirty="0" err="1"/>
              <a:t>usr</a:t>
            </a:r>
            <a:r>
              <a:rPr lang="en-US" sz="1800" dirty="0"/>
              <a:t> 451 is on line 32993 of so/</a:t>
            </a:r>
            <a:r>
              <a:rPr lang="en-US" sz="1800" dirty="0" err="1"/>
              <a:t>pickl.p</a:t>
            </a:r>
            <a:r>
              <a:rPr lang="en-US" sz="1800" dirty="0"/>
              <a:t> and is holding a lock on so-pick RECID 186611402</a:t>
            </a:r>
          </a:p>
        </p:txBody>
      </p:sp>
      <p:sp>
        <p:nvSpPr>
          <p:cNvPr id="4" name="Slide Number Placeholder 3"/>
          <p:cNvSpPr>
            <a:spLocks noGrp="1"/>
          </p:cNvSpPr>
          <p:nvPr>
            <p:ph type="sldNum" sz="quarter" idx="5"/>
          </p:nvPr>
        </p:nvSpPr>
        <p:spPr/>
        <p:txBody>
          <a:bodyPr/>
          <a:lstStyle/>
          <a:p>
            <a:fld id="{0246C732-F687-4D21-B311-47CCDE8F8EA1}" type="slidenum">
              <a:rPr lang="en-US" smtClean="0"/>
              <a:pPr/>
              <a:t>14</a:t>
            </a:fld>
            <a:endParaRPr lang="en-US" dirty="0"/>
          </a:p>
        </p:txBody>
      </p:sp>
    </p:spTree>
    <p:extLst>
      <p:ext uri="{BB962C8B-B14F-4D97-AF65-F5344CB8AC3E}">
        <p14:creationId xmlns:p14="http://schemas.microsoft.com/office/powerpoint/2010/main" val="4212627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17</a:t>
            </a:fld>
            <a:endParaRPr lang="en-US" dirty="0"/>
          </a:p>
        </p:txBody>
      </p:sp>
    </p:spTree>
    <p:extLst>
      <p:ext uri="{BB962C8B-B14F-4D97-AF65-F5344CB8AC3E}">
        <p14:creationId xmlns:p14="http://schemas.microsoft.com/office/powerpoint/2010/main" val="3843512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or "full"?</a:t>
            </a:r>
          </a:p>
          <a:p>
            <a:endParaRPr lang="en-US" dirty="0"/>
          </a:p>
          <a:p>
            <a:r>
              <a:rPr lang="en-US" dirty="0"/>
              <a:t>"Top" is what code you just ran, that is almost always what you want to know. "Full" tells you how you got there. You don't usually need "full" and it greatly increases the amount of data that has to be tracked so usually choose "top".</a:t>
            </a:r>
          </a:p>
          <a:p>
            <a:endParaRPr lang="en-US" dirty="0"/>
          </a:p>
          <a:p>
            <a:r>
              <a:rPr lang="en-US" dirty="0"/>
              <a:t>Running continuously is probably more helpful in production since most real code makes many database calls and you are usually interested in the one that is using resources right now. Picking your moment to run just once might be feasible in a test environment but probably not in production.</a:t>
            </a:r>
          </a:p>
          <a:p>
            <a:endParaRPr lang="en-US" dirty="0"/>
          </a:p>
          <a:p>
            <a:r>
              <a:rPr lang="en-US" dirty="0"/>
              <a:t>If you know which specific clients you want information about then selecting just those clients makes sense. If you don't, then selecting "all" is attractive but – BE AWARE – there are performance implications to that. Take it easy and make sure that your system can handle it.</a:t>
            </a:r>
          </a:p>
          <a:p>
            <a:endParaRPr lang="en-US" dirty="0"/>
          </a:p>
          <a:p>
            <a:r>
              <a:rPr lang="en-US" dirty="0"/>
              <a:t>If you are enabling all then it also makes sense to enable for all future users. Unfortunately "enable all" cannot be done with a VST.</a:t>
            </a:r>
          </a:p>
        </p:txBody>
      </p:sp>
      <p:sp>
        <p:nvSpPr>
          <p:cNvPr id="4" name="Slide Number Placeholder 3"/>
          <p:cNvSpPr>
            <a:spLocks noGrp="1"/>
          </p:cNvSpPr>
          <p:nvPr>
            <p:ph type="sldNum" sz="quarter" idx="5"/>
          </p:nvPr>
        </p:nvSpPr>
        <p:spPr/>
        <p:txBody>
          <a:bodyPr/>
          <a:lstStyle/>
          <a:p>
            <a:fld id="{0246C732-F687-4D21-B311-47CCDE8F8EA1}" type="slidenum">
              <a:rPr lang="en-US" smtClean="0"/>
              <a:pPr/>
              <a:t>19</a:t>
            </a:fld>
            <a:endParaRPr lang="en-US" dirty="0"/>
          </a:p>
        </p:txBody>
      </p:sp>
    </p:spTree>
    <p:extLst>
      <p:ext uri="{BB962C8B-B14F-4D97-AF65-F5344CB8AC3E}">
        <p14:creationId xmlns:p14="http://schemas.microsoft.com/office/powerpoint/2010/main" val="2013342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"All Future Users" and "Specify Directory" options are only available via PROMON</a:t>
            </a:r>
          </a:p>
        </p:txBody>
      </p:sp>
      <p:sp>
        <p:nvSpPr>
          <p:cNvPr id="4" name="Slide Number Placeholder 3"/>
          <p:cNvSpPr>
            <a:spLocks noGrp="1"/>
          </p:cNvSpPr>
          <p:nvPr>
            <p:ph type="sldNum" sz="quarter" idx="5"/>
          </p:nvPr>
        </p:nvSpPr>
        <p:spPr/>
        <p:txBody>
          <a:bodyPr/>
          <a:lstStyle/>
          <a:p>
            <a:fld id="{0246C732-F687-4D21-B311-47CCDE8F8EA1}" type="slidenum">
              <a:rPr lang="en-US" smtClean="0"/>
              <a:pPr/>
              <a:t>21</a:t>
            </a:fld>
            <a:endParaRPr lang="en-US" dirty="0"/>
          </a:p>
        </p:txBody>
      </p:sp>
    </p:spTree>
    <p:extLst>
      <p:ext uri="{BB962C8B-B14F-4D97-AF65-F5344CB8AC3E}">
        <p14:creationId xmlns:p14="http://schemas.microsoft.com/office/powerpoint/2010/main" val="3646873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to select users or "P" to back up…</a:t>
            </a:r>
          </a:p>
        </p:txBody>
      </p:sp>
      <p:sp>
        <p:nvSpPr>
          <p:cNvPr id="4" name="Slide Number Placeholder 3"/>
          <p:cNvSpPr>
            <a:spLocks noGrp="1"/>
          </p:cNvSpPr>
          <p:nvPr>
            <p:ph type="sldNum" sz="quarter" idx="5"/>
          </p:nvPr>
        </p:nvSpPr>
        <p:spPr/>
        <p:txBody>
          <a:bodyPr/>
          <a:lstStyle/>
          <a:p>
            <a:fld id="{0246C732-F687-4D21-B311-47CCDE8F8EA1}" type="slidenum">
              <a:rPr lang="en-US" smtClean="0"/>
              <a:pPr/>
              <a:t>22</a:t>
            </a:fld>
            <a:endParaRPr lang="en-US" dirty="0"/>
          </a:p>
        </p:txBody>
      </p:sp>
    </p:spTree>
    <p:extLst>
      <p:ext uri="{BB962C8B-B14F-4D97-AF65-F5344CB8AC3E}">
        <p14:creationId xmlns:p14="http://schemas.microsoft.com/office/powerpoint/2010/main" val="841961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Changing _connect-</a:t>
            </a:r>
            <a:r>
              <a:rPr lang="en-US" dirty="0" err="1"/>
              <a:t>cachingType</a:t>
            </a:r>
            <a:r>
              <a:rPr lang="en-US" dirty="0"/>
              <a:t> clears any existing _connect-</a:t>
            </a:r>
            <a:r>
              <a:rPr lang="en-US" dirty="0" err="1"/>
              <a:t>cacheInfo</a:t>
            </a:r>
            <a:r>
              <a:rPr lang="en-US" dirty="0"/>
              <a:t>[]. New info will not be available until the client accesses the database again.</a:t>
            </a:r>
          </a:p>
          <a:p>
            <a:endParaRPr lang="en-US" dirty="0"/>
          </a:p>
          <a:p>
            <a:r>
              <a:rPr lang="en-US" dirty="0"/>
              <a:t>Using process-id isn't safe if connections come from remote systems. The PID in _connect is from the remote _client_ process and it is not unique (the same PID can simultaneously appear from multiple remote systems).</a:t>
            </a:r>
          </a:p>
        </p:txBody>
      </p:sp>
      <p:sp>
        <p:nvSpPr>
          <p:cNvPr id="4" name="Slide Number Placeholder 3"/>
          <p:cNvSpPr>
            <a:spLocks noGrp="1"/>
          </p:cNvSpPr>
          <p:nvPr>
            <p:ph type="sldNum" sz="quarter" idx="5"/>
          </p:nvPr>
        </p:nvSpPr>
        <p:spPr/>
        <p:txBody>
          <a:bodyPr/>
          <a:lstStyle/>
          <a:p>
            <a:fld id="{0246C732-F687-4D21-B311-47CCDE8F8EA1}" type="slidenum">
              <a:rPr lang="en-US" smtClean="0"/>
              <a:pPr/>
              <a:t>28</a:t>
            </a:fld>
            <a:endParaRPr lang="en-US" dirty="0"/>
          </a:p>
        </p:txBody>
      </p:sp>
    </p:spTree>
    <p:extLst>
      <p:ext uri="{BB962C8B-B14F-4D97-AF65-F5344CB8AC3E}">
        <p14:creationId xmlns:p14="http://schemas.microsoft.com/office/powerpoint/2010/main" val="4064384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onsolas" panose="020B0609020204030204" pitchFamily="49" charset="0"/>
                <a:cs typeface="Consolas" panose="020B0609020204030204" pitchFamily="49" charset="0"/>
              </a:rPr>
              <a:t>_connect-</a:t>
            </a:r>
            <a:r>
              <a:rPr lang="en-US" dirty="0" err="1">
                <a:latin typeface="Consolas" panose="020B0609020204030204" pitchFamily="49" charset="0"/>
                <a:cs typeface="Consolas" panose="020B0609020204030204" pitchFamily="49" charset="0"/>
              </a:rPr>
              <a:t>cacheInfoType</a:t>
            </a:r>
            <a:r>
              <a:rPr lang="en-US" dirty="0">
                <a:latin typeface="Consolas" panose="020B0609020204030204" pitchFamily="49" charset="0"/>
                <a:cs typeface="Consolas" panose="020B0609020204030204" pitchFamily="49" charset="0"/>
              </a:rPr>
              <a:t> is either "ABL" or "SQL"</a:t>
            </a:r>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30</a:t>
            </a:fld>
            <a:endParaRPr lang="en-US" dirty="0"/>
          </a:p>
        </p:txBody>
      </p:sp>
    </p:spTree>
    <p:extLst>
      <p:ext uri="{BB962C8B-B14F-4D97-AF65-F5344CB8AC3E}">
        <p14:creationId xmlns:p14="http://schemas.microsoft.com/office/powerpoint/2010/main" val="3710670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RT screen *and* show some alerts that have been enhanced with CSC info.</a:t>
            </a:r>
          </a:p>
          <a:p>
            <a:endParaRPr lang="en-US" dirty="0"/>
          </a:p>
          <a:p>
            <a:r>
              <a:rPr lang="en-US" dirty="0"/>
              <a:t>Example alerts: </a:t>
            </a:r>
            <a:r>
              <a:rPr lang="en-US" dirty="0" err="1"/>
              <a:t>oldtrx</a:t>
            </a:r>
            <a:r>
              <a:rPr lang="en-US" dirty="0"/>
              <a:t>, many locks, high activity</a:t>
            </a:r>
          </a:p>
        </p:txBody>
      </p:sp>
      <p:sp>
        <p:nvSpPr>
          <p:cNvPr id="4" name="Slide Number Placeholder 3"/>
          <p:cNvSpPr>
            <a:spLocks noGrp="1"/>
          </p:cNvSpPr>
          <p:nvPr>
            <p:ph type="sldNum" sz="quarter" idx="5"/>
          </p:nvPr>
        </p:nvSpPr>
        <p:spPr/>
        <p:txBody>
          <a:bodyPr/>
          <a:lstStyle/>
          <a:p>
            <a:fld id="{0246C732-F687-4D21-B311-47CCDE8F8EA1}" type="slidenum">
              <a:rPr lang="en-US" smtClean="0"/>
              <a:pPr/>
              <a:t>33</a:t>
            </a:fld>
            <a:endParaRPr lang="en-US" dirty="0"/>
          </a:p>
        </p:txBody>
      </p:sp>
    </p:spTree>
    <p:extLst>
      <p:ext uri="{BB962C8B-B14F-4D97-AF65-F5344CB8AC3E}">
        <p14:creationId xmlns:p14="http://schemas.microsoft.com/office/powerpoint/2010/main" val="220071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RT screen *and* show some alerts that have been enhanced with CSC info.</a:t>
            </a:r>
          </a:p>
          <a:p>
            <a:endParaRPr lang="en-US" dirty="0"/>
          </a:p>
          <a:p>
            <a:r>
              <a:rPr lang="en-US" dirty="0"/>
              <a:t>Example alerts: </a:t>
            </a:r>
            <a:r>
              <a:rPr lang="en-US" dirty="0" err="1"/>
              <a:t>oldtrx</a:t>
            </a:r>
            <a:r>
              <a:rPr lang="en-US" dirty="0"/>
              <a:t>, many locks, high activity</a:t>
            </a:r>
          </a:p>
        </p:txBody>
      </p:sp>
      <p:sp>
        <p:nvSpPr>
          <p:cNvPr id="4" name="Slide Number Placeholder 3"/>
          <p:cNvSpPr>
            <a:spLocks noGrp="1"/>
          </p:cNvSpPr>
          <p:nvPr>
            <p:ph type="sldNum" sz="quarter" idx="5"/>
          </p:nvPr>
        </p:nvSpPr>
        <p:spPr/>
        <p:txBody>
          <a:bodyPr/>
          <a:lstStyle/>
          <a:p>
            <a:fld id="{0246C732-F687-4D21-B311-47CCDE8F8EA1}" type="slidenum">
              <a:rPr lang="en-US" smtClean="0"/>
              <a:pPr/>
              <a:t>34</a:t>
            </a:fld>
            <a:endParaRPr lang="en-US" dirty="0"/>
          </a:p>
        </p:txBody>
      </p:sp>
    </p:spTree>
    <p:extLst>
      <p:ext uri="{BB962C8B-B14F-4D97-AF65-F5344CB8AC3E}">
        <p14:creationId xmlns:p14="http://schemas.microsoft.com/office/powerpoint/2010/main" val="3967850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RT screen *and* show some alerts that have been enhanced with CSC info.</a:t>
            </a:r>
          </a:p>
          <a:p>
            <a:endParaRPr lang="en-US" dirty="0"/>
          </a:p>
          <a:p>
            <a:r>
              <a:rPr lang="en-US" dirty="0"/>
              <a:t>Example alerts: </a:t>
            </a:r>
            <a:r>
              <a:rPr lang="en-US" dirty="0" err="1"/>
              <a:t>oldtrx</a:t>
            </a:r>
            <a:r>
              <a:rPr lang="en-US" dirty="0"/>
              <a:t>, many locks, high activity</a:t>
            </a:r>
          </a:p>
        </p:txBody>
      </p:sp>
      <p:sp>
        <p:nvSpPr>
          <p:cNvPr id="4" name="Slide Number Placeholder 3"/>
          <p:cNvSpPr>
            <a:spLocks noGrp="1"/>
          </p:cNvSpPr>
          <p:nvPr>
            <p:ph type="sldNum" sz="quarter" idx="5"/>
          </p:nvPr>
        </p:nvSpPr>
        <p:spPr/>
        <p:txBody>
          <a:bodyPr/>
          <a:lstStyle/>
          <a:p>
            <a:fld id="{0246C732-F687-4D21-B311-47CCDE8F8EA1}" type="slidenum">
              <a:rPr lang="en-US" smtClean="0"/>
              <a:pPr/>
              <a:t>36</a:t>
            </a:fld>
            <a:endParaRPr lang="en-US" dirty="0"/>
          </a:p>
        </p:txBody>
      </p:sp>
    </p:spTree>
    <p:extLst>
      <p:ext uri="{BB962C8B-B14F-4D97-AF65-F5344CB8AC3E}">
        <p14:creationId xmlns:p14="http://schemas.microsoft.com/office/powerpoint/2010/main" val="3679743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RT screen *and* show some alerts that have been enhanced with CSC info.</a:t>
            </a:r>
          </a:p>
          <a:p>
            <a:endParaRPr lang="en-US" dirty="0"/>
          </a:p>
          <a:p>
            <a:r>
              <a:rPr lang="en-US" dirty="0"/>
              <a:t>Example alerts: </a:t>
            </a:r>
            <a:r>
              <a:rPr lang="en-US" dirty="0" err="1"/>
              <a:t>oldtrx</a:t>
            </a:r>
            <a:r>
              <a:rPr lang="en-US" dirty="0"/>
              <a:t>, many locks, high activity</a:t>
            </a:r>
          </a:p>
        </p:txBody>
      </p:sp>
      <p:sp>
        <p:nvSpPr>
          <p:cNvPr id="4" name="Slide Number Placeholder 3"/>
          <p:cNvSpPr>
            <a:spLocks noGrp="1"/>
          </p:cNvSpPr>
          <p:nvPr>
            <p:ph type="sldNum" sz="quarter" idx="5"/>
          </p:nvPr>
        </p:nvSpPr>
        <p:spPr/>
        <p:txBody>
          <a:bodyPr/>
          <a:lstStyle/>
          <a:p>
            <a:fld id="{0246C732-F687-4D21-B311-47CCDE8F8EA1}" type="slidenum">
              <a:rPr lang="en-US" smtClean="0"/>
              <a:pPr/>
              <a:t>37</a:t>
            </a:fld>
            <a:endParaRPr lang="en-US" dirty="0"/>
          </a:p>
        </p:txBody>
      </p:sp>
    </p:spTree>
    <p:extLst>
      <p:ext uri="{BB962C8B-B14F-4D97-AF65-F5344CB8AC3E}">
        <p14:creationId xmlns:p14="http://schemas.microsoft.com/office/powerpoint/2010/main" val="4283335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39</a:t>
            </a:fld>
            <a:endParaRPr lang="en-US" dirty="0"/>
          </a:p>
        </p:txBody>
      </p:sp>
    </p:spTree>
    <p:extLst>
      <p:ext uri="{BB962C8B-B14F-4D97-AF65-F5344CB8AC3E}">
        <p14:creationId xmlns:p14="http://schemas.microsoft.com/office/powerpoint/2010/main" val="42200065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err="1"/>
              <a:t>proutil</a:t>
            </a:r>
            <a:r>
              <a:rPr lang="en-US" dirty="0"/>
              <a:t> –C </a:t>
            </a:r>
            <a:r>
              <a:rPr lang="en-US" dirty="0" err="1"/>
              <a:t>increaseto</a:t>
            </a:r>
            <a:r>
              <a:rPr lang="en-US" dirty="0"/>
              <a:t> –n" might result in also need to increase -Mxs</a:t>
            </a:r>
          </a:p>
        </p:txBody>
      </p:sp>
      <p:sp>
        <p:nvSpPr>
          <p:cNvPr id="4" name="Slide Number Placeholder 3"/>
          <p:cNvSpPr>
            <a:spLocks noGrp="1"/>
          </p:cNvSpPr>
          <p:nvPr>
            <p:ph type="sldNum" sz="quarter" idx="5"/>
          </p:nvPr>
        </p:nvSpPr>
        <p:spPr/>
        <p:txBody>
          <a:bodyPr/>
          <a:lstStyle/>
          <a:p>
            <a:fld id="{0246C732-F687-4D21-B311-47CCDE8F8EA1}" type="slidenum">
              <a:rPr lang="en-US" smtClean="0"/>
              <a:pPr/>
              <a:t>42</a:t>
            </a:fld>
            <a:endParaRPr lang="en-US" dirty="0"/>
          </a:p>
        </p:txBody>
      </p:sp>
    </p:spTree>
    <p:extLst>
      <p:ext uri="{BB962C8B-B14F-4D97-AF65-F5344CB8AC3E}">
        <p14:creationId xmlns:p14="http://schemas.microsoft.com/office/powerpoint/2010/main" val="38778038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Default directory in 12.8 seems to be working </a:t>
            </a:r>
            <a:r>
              <a:rPr lang="en-US" dirty="0" err="1"/>
              <a:t>dir</a:t>
            </a:r>
            <a:r>
              <a:rPr lang="en-US" dirty="0"/>
              <a:t>, for remote servers that is the current directory inherited from </a:t>
            </a:r>
            <a:r>
              <a:rPr lang="en-US" dirty="0" err="1"/>
              <a:t>proserve</a:t>
            </a:r>
            <a:endParaRPr lang="en-US" dirty="0"/>
          </a:p>
          <a:p>
            <a:endParaRPr lang="en-US" dirty="0"/>
          </a:p>
          <a:p>
            <a:pPr lvl="1"/>
            <a:r>
              <a:rPr lang="en-US" dirty="0">
                <a:latin typeface="Consolas" panose="020B0609020204030204" pitchFamily="49" charset="0"/>
                <a:cs typeface="Consolas" panose="020B0609020204030204" pitchFamily="49" charset="0"/>
              </a:rPr>
              <a:t>An error 2 occurred while attempting to open the (-o) output file /home/tom/</a:t>
            </a:r>
            <a:r>
              <a:rPr lang="en-US" dirty="0" err="1">
                <a:latin typeface="Consolas" panose="020B0609020204030204" pitchFamily="49" charset="0"/>
                <a:cs typeface="Consolas" panose="020B0609020204030204" pitchFamily="49" charset="0"/>
              </a:rPr>
              <a:t>noaccess</a:t>
            </a:r>
            <a:r>
              <a:rPr lang="en-US" dirty="0">
                <a:latin typeface="Consolas" panose="020B0609020204030204" pitchFamily="49" charset="0"/>
                <a:cs typeface="Consolas" panose="020B0609020204030204" pitchFamily="49" charset="0"/>
              </a:rPr>
              <a:t>/db~s2k.128~s2k.98295.3.cst.  The operation cannot continue. (12164)</a:t>
            </a:r>
          </a:p>
          <a:p>
            <a:endParaRPr lang="en-US" dirty="0"/>
          </a:p>
          <a:p>
            <a:r>
              <a:rPr lang="en-US" dirty="0"/>
              <a:t>The CST file does not follow the usual –t rule, if it exists, it is always visible.</a:t>
            </a:r>
          </a:p>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43</a:t>
            </a:fld>
            <a:endParaRPr lang="en-US" dirty="0"/>
          </a:p>
        </p:txBody>
      </p:sp>
    </p:spTree>
    <p:extLst>
      <p:ext uri="{BB962C8B-B14F-4D97-AF65-F5344CB8AC3E}">
        <p14:creationId xmlns:p14="http://schemas.microsoft.com/office/powerpoint/2010/main" val="5055551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recent serious bug was in 11.4 and earlier</a:t>
            </a:r>
          </a:p>
        </p:txBody>
      </p:sp>
      <p:sp>
        <p:nvSpPr>
          <p:cNvPr id="4" name="Slide Number Placeholder 3"/>
          <p:cNvSpPr>
            <a:spLocks noGrp="1"/>
          </p:cNvSpPr>
          <p:nvPr>
            <p:ph type="sldNum" sz="quarter" idx="5"/>
          </p:nvPr>
        </p:nvSpPr>
        <p:spPr/>
        <p:txBody>
          <a:bodyPr/>
          <a:lstStyle/>
          <a:p>
            <a:fld id="{0246C732-F687-4D21-B311-47CCDE8F8EA1}" type="slidenum">
              <a:rPr lang="en-US" smtClean="0"/>
              <a:pPr/>
              <a:t>44</a:t>
            </a:fld>
            <a:endParaRPr lang="en-US" dirty="0"/>
          </a:p>
        </p:txBody>
      </p:sp>
    </p:spTree>
    <p:extLst>
      <p:ext uri="{BB962C8B-B14F-4D97-AF65-F5344CB8AC3E}">
        <p14:creationId xmlns:p14="http://schemas.microsoft.com/office/powerpoint/2010/main" val="1575402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stack limit is exceeded the top N entries are preserved. The initial entries are lost.</a:t>
            </a:r>
          </a:p>
          <a:p>
            <a:endParaRPr lang="en-US" dirty="0"/>
          </a:p>
          <a:p>
            <a:r>
              <a:rPr lang="en-US" dirty="0"/>
              <a:t>VSTs only show the top 32 entries</a:t>
            </a:r>
          </a:p>
          <a:p>
            <a:r>
              <a:rPr lang="en-US" dirty="0"/>
              <a:t>PROMON shows the entire (truncated) 32,000 bytes</a:t>
            </a:r>
          </a:p>
          <a:p>
            <a:r>
              <a:rPr lang="en-US" dirty="0" err="1"/>
              <a:t>proGetStack</a:t>
            </a:r>
            <a:r>
              <a:rPr lang="en-US" dirty="0"/>
              <a:t> seems to be limited to about 16k of stack entries</a:t>
            </a:r>
          </a:p>
        </p:txBody>
      </p:sp>
      <p:sp>
        <p:nvSpPr>
          <p:cNvPr id="4" name="Slide Number Placeholder 3"/>
          <p:cNvSpPr>
            <a:spLocks noGrp="1"/>
          </p:cNvSpPr>
          <p:nvPr>
            <p:ph type="sldNum" sz="quarter" idx="5"/>
          </p:nvPr>
        </p:nvSpPr>
        <p:spPr/>
        <p:txBody>
          <a:bodyPr/>
          <a:lstStyle/>
          <a:p>
            <a:fld id="{0246C732-F687-4D21-B311-47CCDE8F8EA1}" type="slidenum">
              <a:rPr lang="en-US" smtClean="0"/>
              <a:pPr/>
              <a:t>45</a:t>
            </a:fld>
            <a:endParaRPr lang="en-US" dirty="0"/>
          </a:p>
        </p:txBody>
      </p:sp>
    </p:spTree>
    <p:extLst>
      <p:ext uri="{BB962C8B-B14F-4D97-AF65-F5344CB8AC3E}">
        <p14:creationId xmlns:p14="http://schemas.microsoft.com/office/powerpoint/2010/main" val="9604265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48</a:t>
            </a:fld>
            <a:endParaRPr lang="en-US" dirty="0"/>
          </a:p>
        </p:txBody>
      </p:sp>
    </p:spTree>
    <p:extLst>
      <p:ext uri="{BB962C8B-B14F-4D97-AF65-F5344CB8AC3E}">
        <p14:creationId xmlns:p14="http://schemas.microsoft.com/office/powerpoint/2010/main" val="13569573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real world you are almost certainly not executing hundreds of thousands of FIND statements per second, so even though the impact on mixed FINDs is high the incidence is probably low</a:t>
            </a:r>
          </a:p>
          <a:p>
            <a:endParaRPr lang="en-US" dirty="0"/>
          </a:p>
          <a:p>
            <a:r>
              <a:rPr lang="en-US" dirty="0"/>
              <a:t>But you may very well be executing FOR EACH statements that return results sets like that</a:t>
            </a:r>
          </a:p>
        </p:txBody>
      </p:sp>
      <p:sp>
        <p:nvSpPr>
          <p:cNvPr id="4" name="Slide Number Placeholder 3"/>
          <p:cNvSpPr>
            <a:spLocks noGrp="1"/>
          </p:cNvSpPr>
          <p:nvPr>
            <p:ph type="sldNum" sz="quarter" idx="5"/>
          </p:nvPr>
        </p:nvSpPr>
        <p:spPr/>
        <p:txBody>
          <a:bodyPr/>
          <a:lstStyle/>
          <a:p>
            <a:fld id="{0246C732-F687-4D21-B311-47CCDE8F8EA1}" type="slidenum">
              <a:rPr lang="en-US" smtClean="0"/>
              <a:pPr/>
              <a:t>49</a:t>
            </a:fld>
            <a:endParaRPr lang="en-US" dirty="0"/>
          </a:p>
        </p:txBody>
      </p:sp>
    </p:spTree>
    <p:extLst>
      <p:ext uri="{BB962C8B-B14F-4D97-AF65-F5344CB8AC3E}">
        <p14:creationId xmlns:p14="http://schemas.microsoft.com/office/powerpoint/2010/main" val="21198425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Client server FIND statements are 20x slower than shared memory…  FOR EACH is only half as slow.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shared memory -- in the real world you are almost certainly not executing hundreds of thousands of FIND statements per second, so even though the impact on mixed FINDs is high the incidence is probably low.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with client/server the chances that you are executing thousands of FINDS is much closer to believable so the impact is more noteworthy.</a:t>
            </a:r>
          </a:p>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50</a:t>
            </a:fld>
            <a:endParaRPr lang="en-US" dirty="0"/>
          </a:p>
        </p:txBody>
      </p:sp>
    </p:spTree>
    <p:extLst>
      <p:ext uri="{BB962C8B-B14F-4D97-AF65-F5344CB8AC3E}">
        <p14:creationId xmlns:p14="http://schemas.microsoft.com/office/powerpoint/2010/main" val="25381918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54</a:t>
            </a:fld>
            <a:endParaRPr lang="en-US" dirty="0"/>
          </a:p>
        </p:txBody>
      </p:sp>
    </p:spTree>
    <p:extLst>
      <p:ext uri="{BB962C8B-B14F-4D97-AF65-F5344CB8AC3E}">
        <p14:creationId xmlns:p14="http://schemas.microsoft.com/office/powerpoint/2010/main" val="14770566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60</a:t>
            </a:fld>
            <a:endParaRPr lang="en-US" dirty="0"/>
          </a:p>
        </p:txBody>
      </p:sp>
    </p:spTree>
    <p:extLst>
      <p:ext uri="{BB962C8B-B14F-4D97-AF65-F5344CB8AC3E}">
        <p14:creationId xmlns:p14="http://schemas.microsoft.com/office/powerpoint/2010/main" val="2103765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xfrm>
            <a:off x="409575" y="698500"/>
            <a:ext cx="6200775" cy="3489325"/>
          </a:xfrm>
          <a:noFill/>
          <a:ln>
            <a:solidFill>
              <a:srgbClr val="000000"/>
            </a:solidFill>
            <a:miter lim="800000"/>
            <a:headEnd/>
            <a:tailEnd/>
          </a:ln>
        </p:spPr>
      </p:sp>
      <p:sp>
        <p:nvSpPr>
          <p:cNvPr id="1208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a:t>And now we have some time for questions…</a:t>
            </a:r>
          </a:p>
        </p:txBody>
      </p:sp>
      <p:sp>
        <p:nvSpPr>
          <p:cNvPr id="4" name="Slide Number Placeholder 3"/>
          <p:cNvSpPr>
            <a:spLocks noGrp="1"/>
          </p:cNvSpPr>
          <p:nvPr>
            <p:ph type="sldNum" sz="quarter" idx="5"/>
          </p:nvPr>
        </p:nvSpPr>
        <p:spPr/>
        <p:txBody>
          <a:bodyPr/>
          <a:lstStyle/>
          <a:p>
            <a:pPr>
              <a:defRPr/>
            </a:pPr>
            <a:fld id="{9122DC46-84AA-49F0-B8FB-33CFD583CB07}" type="slidenum">
              <a:rPr lang="en-US" smtClean="0"/>
              <a:pPr>
                <a:defRPr/>
              </a:pPr>
              <a:t>61</a:t>
            </a:fld>
            <a:endParaRPr lang="en-US" dirty="0"/>
          </a:p>
        </p:txBody>
      </p:sp>
    </p:spTree>
    <p:extLst>
      <p:ext uri="{BB962C8B-B14F-4D97-AF65-F5344CB8AC3E}">
        <p14:creationId xmlns:p14="http://schemas.microsoft.com/office/powerpoint/2010/main" val="26415590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xfrm>
            <a:off x="409575" y="698500"/>
            <a:ext cx="6200775" cy="3489325"/>
          </a:xfrm>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1AA7FFCB-3543-4500-A429-DE0CA12336C5}" type="slidenum">
              <a:rPr lang="en-US" smtClean="0"/>
              <a:pPr>
                <a:defRPr/>
              </a:pPr>
              <a:t>62</a:t>
            </a:fld>
            <a:endParaRPr lang="en-US" dirty="0"/>
          </a:p>
        </p:txBody>
      </p:sp>
    </p:spTree>
    <p:extLst>
      <p:ext uri="{BB962C8B-B14F-4D97-AF65-F5344CB8AC3E}">
        <p14:creationId xmlns:p14="http://schemas.microsoft.com/office/powerpoint/2010/main" val="3972698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1"/>
            <a:ext cx="103632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9" indent="0" algn="ctr">
              <a:buNone/>
              <a:defRPr>
                <a:solidFill>
                  <a:schemeClr val="tx1">
                    <a:tint val="75000"/>
                  </a:schemeClr>
                </a:solidFill>
              </a:defRPr>
            </a:lvl2pPr>
            <a:lvl3pPr marL="914418" indent="0" algn="ctr">
              <a:buNone/>
              <a:defRPr>
                <a:solidFill>
                  <a:schemeClr val="tx1">
                    <a:tint val="75000"/>
                  </a:schemeClr>
                </a:solidFill>
              </a:defRPr>
            </a:lvl3pPr>
            <a:lvl4pPr marL="1371627" indent="0" algn="ctr">
              <a:buNone/>
              <a:defRPr>
                <a:solidFill>
                  <a:schemeClr val="tx1">
                    <a:tint val="75000"/>
                  </a:schemeClr>
                </a:solidFill>
              </a:defRPr>
            </a:lvl4pPr>
            <a:lvl5pPr marL="1828837" indent="0" algn="ctr">
              <a:buNone/>
              <a:defRPr>
                <a:solidFill>
                  <a:schemeClr val="tx1">
                    <a:tint val="75000"/>
                  </a:schemeClr>
                </a:solidFill>
              </a:defRPr>
            </a:lvl5pPr>
            <a:lvl6pPr marL="2286046" indent="0" algn="ctr">
              <a:buNone/>
              <a:defRPr>
                <a:solidFill>
                  <a:schemeClr val="tx1">
                    <a:tint val="75000"/>
                  </a:schemeClr>
                </a:solidFill>
              </a:defRPr>
            </a:lvl6pPr>
            <a:lvl7pPr marL="2743255" indent="0" algn="ctr">
              <a:buNone/>
              <a:defRPr>
                <a:solidFill>
                  <a:schemeClr val="tx1">
                    <a:tint val="75000"/>
                  </a:schemeClr>
                </a:solidFill>
              </a:defRPr>
            </a:lvl7pPr>
            <a:lvl8pPr marL="3200464" indent="0" algn="ctr">
              <a:buNone/>
              <a:defRPr>
                <a:solidFill>
                  <a:schemeClr val="tx1">
                    <a:tint val="75000"/>
                  </a:schemeClr>
                </a:solidFill>
              </a:defRPr>
            </a:lvl8pPr>
            <a:lvl9pPr marL="3657673"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10744200" cy="1143000"/>
          </a:xfrm>
          <a:ln>
            <a:noFill/>
          </a:ln>
        </p:spPr>
        <p:txBody>
          <a:bodyPr/>
          <a:lstStyle>
            <a:lvl1pPr algn="l">
              <a:defRPr>
                <a:solidFill>
                  <a:schemeClr val="accent1">
                    <a:lumMod val="75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p:nvPr userDrawn="1"/>
        </p:nvCxnSpPr>
        <p:spPr>
          <a:xfrm>
            <a:off x="228600" y="1524000"/>
            <a:ext cx="11734800"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600206"/>
            <a:ext cx="5765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6"/>
            <a:ext cx="5689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D8FF9-C4F2-FE4E-85F9-F50E2B7FB45F}"/>
              </a:ext>
            </a:extLst>
          </p:cNvPr>
          <p:cNvSpPr>
            <a:spLocks noGrp="1"/>
          </p:cNvSpPr>
          <p:nvPr>
            <p:ph type="title"/>
          </p:nvPr>
        </p:nvSpPr>
        <p:spPr/>
        <p:txBody>
          <a:bodyPr/>
          <a:lstStyle/>
          <a:p>
            <a:r>
              <a:rPr lang="en-US"/>
              <a:t>Click to edit Master title style</a:t>
            </a:r>
          </a:p>
        </p:txBody>
      </p:sp>
      <p:cxnSp>
        <p:nvCxnSpPr>
          <p:cNvPr id="3" name="Straight Connector 2">
            <a:extLst>
              <a:ext uri="{FF2B5EF4-FFF2-40B4-BE49-F238E27FC236}">
                <a16:creationId xmlns:a16="http://schemas.microsoft.com/office/drawing/2014/main" id="{2E7125FA-8BE6-D44B-8AB9-5F0FC8544F03}"/>
              </a:ext>
            </a:extLst>
          </p:cNvPr>
          <p:cNvCxnSpPr/>
          <p:nvPr userDrawn="1"/>
        </p:nvCxnSpPr>
        <p:spPr>
          <a:xfrm>
            <a:off x="228600" y="1524000"/>
            <a:ext cx="11734800"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4313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8064D-F165-FD4A-8811-DAE2B3B1279C}"/>
              </a:ext>
            </a:extLst>
          </p:cNvPr>
          <p:cNvSpPr>
            <a:spLocks noGrp="1"/>
          </p:cNvSpPr>
          <p:nvPr>
            <p:ph type="title"/>
          </p:nvPr>
        </p:nvSpPr>
        <p:spPr>
          <a:xfrm>
            <a:off x="609600" y="122238"/>
            <a:ext cx="10058400" cy="1295400"/>
          </a:xfrm>
        </p:spPr>
        <p:txBody>
          <a:bodyPr/>
          <a:lstStyle/>
          <a:p>
            <a:r>
              <a:rPr lang="en-US"/>
              <a:t>Click to edit Master title style</a:t>
            </a:r>
          </a:p>
        </p:txBody>
      </p:sp>
      <p:sp>
        <p:nvSpPr>
          <p:cNvPr id="3" name="Table Placeholder 2">
            <a:extLst>
              <a:ext uri="{FF2B5EF4-FFF2-40B4-BE49-F238E27FC236}">
                <a16:creationId xmlns:a16="http://schemas.microsoft.com/office/drawing/2014/main" id="{F9EE1D08-348A-4149-A2A1-6D650DDF1FC2}"/>
              </a:ext>
            </a:extLst>
          </p:cNvPr>
          <p:cNvSpPr>
            <a:spLocks noGrp="1"/>
          </p:cNvSpPr>
          <p:nvPr>
            <p:ph type="tbl" idx="1"/>
          </p:nvPr>
        </p:nvSpPr>
        <p:spPr>
          <a:xfrm>
            <a:off x="609600" y="1719263"/>
            <a:ext cx="10972800" cy="4411662"/>
          </a:xfrm>
        </p:spPr>
        <p:txBody>
          <a:bodyPr/>
          <a:lstStyle/>
          <a:p>
            <a:r>
              <a:rPr lang="en-US"/>
              <a:t>Click icon to add table</a:t>
            </a:r>
          </a:p>
        </p:txBody>
      </p:sp>
      <p:sp>
        <p:nvSpPr>
          <p:cNvPr id="4" name="Date Placeholder 3">
            <a:extLst>
              <a:ext uri="{FF2B5EF4-FFF2-40B4-BE49-F238E27FC236}">
                <a16:creationId xmlns:a16="http://schemas.microsoft.com/office/drawing/2014/main" id="{DF4EC2C8-3D0D-A146-AF20-B5ABB4DA79B1}"/>
              </a:ext>
            </a:extLst>
          </p:cNvPr>
          <p:cNvSpPr>
            <a:spLocks noGrp="1"/>
          </p:cNvSpPr>
          <p:nvPr>
            <p:ph type="dt" sz="half" idx="10"/>
          </p:nvPr>
        </p:nvSpPr>
        <p:spPr>
          <a:xfrm>
            <a:off x="609600" y="6248400"/>
            <a:ext cx="2844800" cy="457200"/>
          </a:xfrm>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661C052-6192-6541-9C72-74E3E6C51B3D}"/>
              </a:ext>
            </a:extLst>
          </p:cNvPr>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EB4FFF9-5A26-CE48-8424-E1474C7BA881}"/>
              </a:ext>
            </a:extLst>
          </p:cNvPr>
          <p:cNvSpPr>
            <a:spLocks noGrp="1"/>
          </p:cNvSpPr>
          <p:nvPr>
            <p:ph type="sldNum" sz="quarter" idx="12"/>
          </p:nvPr>
        </p:nvSpPr>
        <p:spPr>
          <a:xfrm>
            <a:off x="8737600" y="6248400"/>
            <a:ext cx="2844800" cy="457200"/>
          </a:xfrm>
        </p:spPr>
        <p:txBody>
          <a:bodyPr/>
          <a:lstStyle>
            <a:lvl1pPr>
              <a:defRPr/>
            </a:lvl1pPr>
          </a:lstStyle>
          <a:p>
            <a:fld id="{1294160B-E280-9B45-A16D-079FA0C68937}" type="slidenum">
              <a:rPr lang="en-US" altLang="en-US"/>
              <a:pPr/>
              <a:t>‹#›</a:t>
            </a:fld>
            <a:endParaRPr lang="en-US" altLang="en-US"/>
          </a:p>
        </p:txBody>
      </p:sp>
    </p:spTree>
    <p:extLst>
      <p:ext uri="{BB962C8B-B14F-4D97-AF65-F5344CB8AC3E}">
        <p14:creationId xmlns:p14="http://schemas.microsoft.com/office/powerpoint/2010/main" val="275124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259"/>
            <a:ext cx="107442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600206"/>
            <a:ext cx="11734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a:extLst>
              <a:ext uri="{FF2B5EF4-FFF2-40B4-BE49-F238E27FC236}">
                <a16:creationId xmlns:a16="http://schemas.microsoft.com/office/drawing/2014/main" id="{3AC9C392-0523-C548-AB72-157169C976CE}"/>
              </a:ext>
            </a:extLst>
          </p:cNvPr>
          <p:cNvPicPr>
            <a:picLocks noChangeAspect="1"/>
          </p:cNvPicPr>
          <p:nvPr userDrawn="1"/>
        </p:nvPicPr>
        <p:blipFill>
          <a:blip r:embed="rId8"/>
          <a:stretch>
            <a:fillRect/>
          </a:stretch>
        </p:blipFill>
        <p:spPr>
          <a:xfrm>
            <a:off x="8801100" y="-4572"/>
            <a:ext cx="3390900" cy="1638300"/>
          </a:xfrm>
          <a:prstGeom prst="rect">
            <a:avLst/>
          </a:prstGeom>
        </p:spPr>
      </p:pic>
      <p:pic>
        <p:nvPicPr>
          <p:cNvPr id="9" name="Picture 8" descr="A picture containing object, sky&#10;&#10;Description automatically generated">
            <a:extLst>
              <a:ext uri="{FF2B5EF4-FFF2-40B4-BE49-F238E27FC236}">
                <a16:creationId xmlns:a16="http://schemas.microsoft.com/office/drawing/2014/main" id="{2C5245EB-34BD-9F4A-8BE7-61DFC1FC539F}"/>
              </a:ext>
            </a:extLst>
          </p:cNvPr>
          <p:cNvPicPr>
            <a:picLocks noChangeAspect="1"/>
          </p:cNvPicPr>
          <p:nvPr userDrawn="1"/>
        </p:nvPicPr>
        <p:blipFill>
          <a:blip r:embed="rId9"/>
          <a:stretch>
            <a:fillRect/>
          </a:stretch>
        </p:blipFill>
        <p:spPr>
          <a:xfrm>
            <a:off x="9982203" y="6096000"/>
            <a:ext cx="1959428" cy="73478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9" r:id="rId4"/>
    <p:sldLayoutId id="2147483655" r:id="rId5"/>
    <p:sldLayoutId id="2147483657" r:id="rId6"/>
  </p:sldLayoutIdLst>
  <p:hf hdr="0" ftr="0" dt="0"/>
  <p:txStyles>
    <p:titleStyle>
      <a:lvl1pPr algn="l" defTabSz="914418" rtl="0" eaLnBrk="1" latinLnBrk="0" hangingPunct="1">
        <a:spcBef>
          <a:spcPct val="0"/>
        </a:spcBef>
        <a:buNone/>
        <a:defRPr sz="4400" kern="1200">
          <a:solidFill>
            <a:schemeClr val="tx2"/>
          </a:solidFill>
          <a:latin typeface="+mj-lt"/>
          <a:ea typeface="+mj-ea"/>
          <a:cs typeface="+mj-cs"/>
        </a:defRPr>
      </a:lvl1pPr>
    </p:titleStyle>
    <p:bodyStyle>
      <a:lvl1pPr marL="342907" indent="-342907" algn="l" defTabSz="914418" rtl="0" eaLnBrk="1" latinLnBrk="0" hangingPunct="1">
        <a:spcBef>
          <a:spcPct val="20000"/>
        </a:spcBef>
        <a:buFont typeface="Arial" pitchFamily="34" charset="0"/>
        <a:buChar char="•"/>
        <a:defRPr sz="3200" kern="1200">
          <a:solidFill>
            <a:schemeClr val="accent1"/>
          </a:solidFill>
          <a:latin typeface="+mn-lt"/>
          <a:ea typeface="+mn-ea"/>
          <a:cs typeface="+mn-cs"/>
        </a:defRPr>
      </a:lvl1pPr>
      <a:lvl2pPr marL="742965" indent="-285756" algn="l" defTabSz="914418" rtl="0" eaLnBrk="1" latinLnBrk="0" hangingPunct="1">
        <a:spcBef>
          <a:spcPct val="20000"/>
        </a:spcBef>
        <a:buFont typeface="Arial" pitchFamily="34" charset="0"/>
        <a:buChar char="–"/>
        <a:defRPr sz="2800" kern="1200">
          <a:solidFill>
            <a:schemeClr val="accent1"/>
          </a:solidFill>
          <a:latin typeface="+mn-lt"/>
          <a:ea typeface="+mn-ea"/>
          <a:cs typeface="+mn-cs"/>
        </a:defRPr>
      </a:lvl2pPr>
      <a:lvl3pPr marL="1143023" indent="-228605" algn="l" defTabSz="914418" rtl="0" eaLnBrk="1" latinLnBrk="0" hangingPunct="1">
        <a:spcBef>
          <a:spcPct val="20000"/>
        </a:spcBef>
        <a:buFont typeface="Arial" pitchFamily="34" charset="0"/>
        <a:buChar char="•"/>
        <a:defRPr sz="2400" kern="1200">
          <a:solidFill>
            <a:schemeClr val="accent1"/>
          </a:solidFill>
          <a:latin typeface="+mn-lt"/>
          <a:ea typeface="+mn-ea"/>
          <a:cs typeface="+mn-cs"/>
        </a:defRPr>
      </a:lvl3pPr>
      <a:lvl4pPr marL="1600232" indent="-228605" algn="l" defTabSz="914418" rtl="0" eaLnBrk="1" latinLnBrk="0" hangingPunct="1">
        <a:spcBef>
          <a:spcPct val="20000"/>
        </a:spcBef>
        <a:buFont typeface="Arial" pitchFamily="34" charset="0"/>
        <a:buChar char="–"/>
        <a:defRPr sz="2000" kern="1200">
          <a:solidFill>
            <a:schemeClr val="accent1"/>
          </a:solidFill>
          <a:latin typeface="+mn-lt"/>
          <a:ea typeface="+mn-ea"/>
          <a:cs typeface="+mn-cs"/>
        </a:defRPr>
      </a:lvl4pPr>
      <a:lvl5pPr marL="2057441" indent="-228605" algn="l" defTabSz="914418" rtl="0" eaLnBrk="1" latinLnBrk="0" hangingPunct="1">
        <a:spcBef>
          <a:spcPct val="20000"/>
        </a:spcBef>
        <a:buFont typeface="Arial" pitchFamily="34" charset="0"/>
        <a:buChar char="»"/>
        <a:defRPr sz="2000" kern="1200">
          <a:solidFill>
            <a:schemeClr val="accent1"/>
          </a:solidFill>
          <a:latin typeface="+mn-lt"/>
          <a:ea typeface="+mn-ea"/>
          <a:cs typeface="+mn-cs"/>
        </a:defRPr>
      </a:lvl5pPr>
      <a:lvl6pPr marL="2514650" indent="-228605" algn="l" defTabSz="91441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59" indent="-228605" algn="l" defTabSz="91441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69" indent="-228605" algn="l" defTabSz="91441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78" indent="-228605" algn="l" defTabSz="91441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18" rtl="0" eaLnBrk="1" latinLnBrk="0" hangingPunct="1">
        <a:defRPr sz="1800" kern="1200">
          <a:solidFill>
            <a:schemeClr val="tx1"/>
          </a:solidFill>
          <a:latin typeface="+mn-lt"/>
          <a:ea typeface="+mn-ea"/>
          <a:cs typeface="+mn-cs"/>
        </a:defRPr>
      </a:lvl1pPr>
      <a:lvl2pPr marL="457209" algn="l" defTabSz="914418" rtl="0" eaLnBrk="1" latinLnBrk="0" hangingPunct="1">
        <a:defRPr sz="1800" kern="1200">
          <a:solidFill>
            <a:schemeClr val="tx1"/>
          </a:solidFill>
          <a:latin typeface="+mn-lt"/>
          <a:ea typeface="+mn-ea"/>
          <a:cs typeface="+mn-cs"/>
        </a:defRPr>
      </a:lvl2pPr>
      <a:lvl3pPr marL="914418" algn="l" defTabSz="914418" rtl="0" eaLnBrk="1" latinLnBrk="0" hangingPunct="1">
        <a:defRPr sz="1800" kern="1200">
          <a:solidFill>
            <a:schemeClr val="tx1"/>
          </a:solidFill>
          <a:latin typeface="+mn-lt"/>
          <a:ea typeface="+mn-ea"/>
          <a:cs typeface="+mn-cs"/>
        </a:defRPr>
      </a:lvl3pPr>
      <a:lvl4pPr marL="1371627" algn="l" defTabSz="914418" rtl="0" eaLnBrk="1" latinLnBrk="0" hangingPunct="1">
        <a:defRPr sz="1800" kern="1200">
          <a:solidFill>
            <a:schemeClr val="tx1"/>
          </a:solidFill>
          <a:latin typeface="+mn-lt"/>
          <a:ea typeface="+mn-ea"/>
          <a:cs typeface="+mn-cs"/>
        </a:defRPr>
      </a:lvl4pPr>
      <a:lvl5pPr marL="1828837" algn="l" defTabSz="914418" rtl="0" eaLnBrk="1" latinLnBrk="0" hangingPunct="1">
        <a:defRPr sz="1800" kern="1200">
          <a:solidFill>
            <a:schemeClr val="tx1"/>
          </a:solidFill>
          <a:latin typeface="+mn-lt"/>
          <a:ea typeface="+mn-ea"/>
          <a:cs typeface="+mn-cs"/>
        </a:defRPr>
      </a:lvl5pPr>
      <a:lvl6pPr marL="2286046" algn="l" defTabSz="914418" rtl="0" eaLnBrk="1" latinLnBrk="0" hangingPunct="1">
        <a:defRPr sz="1800" kern="1200">
          <a:solidFill>
            <a:schemeClr val="tx1"/>
          </a:solidFill>
          <a:latin typeface="+mn-lt"/>
          <a:ea typeface="+mn-ea"/>
          <a:cs typeface="+mn-cs"/>
        </a:defRPr>
      </a:lvl6pPr>
      <a:lvl7pPr marL="2743255" algn="l" defTabSz="914418" rtl="0" eaLnBrk="1" latinLnBrk="0" hangingPunct="1">
        <a:defRPr sz="1800" kern="1200">
          <a:solidFill>
            <a:schemeClr val="tx1"/>
          </a:solidFill>
          <a:latin typeface="+mn-lt"/>
          <a:ea typeface="+mn-ea"/>
          <a:cs typeface="+mn-cs"/>
        </a:defRPr>
      </a:lvl7pPr>
      <a:lvl8pPr marL="3200464" algn="l" defTabSz="914418" rtl="0" eaLnBrk="1" latinLnBrk="0" hangingPunct="1">
        <a:defRPr sz="1800" kern="1200">
          <a:solidFill>
            <a:schemeClr val="tx1"/>
          </a:solidFill>
          <a:latin typeface="+mn-lt"/>
          <a:ea typeface="+mn-ea"/>
          <a:cs typeface="+mn-cs"/>
        </a:defRPr>
      </a:lvl8pPr>
      <a:lvl9pPr marL="3657673" algn="l" defTabSz="91441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269493C-A6C2-FCA1-126C-D917097CD261}"/>
              </a:ext>
            </a:extLst>
          </p:cNvPr>
          <p:cNvSpPr txBox="1"/>
          <p:nvPr/>
        </p:nvSpPr>
        <p:spPr>
          <a:xfrm>
            <a:off x="609600" y="751344"/>
            <a:ext cx="10668000" cy="5078313"/>
          </a:xfrm>
          <a:prstGeom prst="rect">
            <a:avLst/>
          </a:prstGeom>
          <a:noFill/>
        </p:spPr>
        <p:txBody>
          <a:bodyPr wrap="square" rtlCol="0">
            <a:spAutoFit/>
          </a:bodyPr>
          <a:lstStyle/>
          <a:p>
            <a:pPr algn="l" fontAlgn="base"/>
            <a:r>
              <a:rPr lang="en-US" b="1" i="0" dirty="0">
                <a:solidFill>
                  <a:srgbClr val="3B62AF"/>
                </a:solidFill>
                <a:effectLst/>
                <a:latin typeface="inherit"/>
              </a:rPr>
              <a:t>Real-Time Visibility: Using the Client Database-Request Statement Cache to Troubleshoot </a:t>
            </a:r>
            <a:r>
              <a:rPr lang="en-US" b="1" i="0" dirty="0" err="1">
                <a:solidFill>
                  <a:srgbClr val="3B62AF"/>
                </a:solidFill>
                <a:effectLst/>
                <a:latin typeface="inherit"/>
              </a:rPr>
              <a:t>OpenEdge</a:t>
            </a:r>
            <a:r>
              <a:rPr lang="en-US" b="1" i="0" dirty="0">
                <a:solidFill>
                  <a:srgbClr val="3B62AF"/>
                </a:solidFill>
                <a:effectLst/>
                <a:latin typeface="inherit"/>
              </a:rPr>
              <a:t> Performance Issues</a:t>
            </a:r>
          </a:p>
          <a:p>
            <a:pPr algn="l" fontAlgn="base"/>
            <a:endParaRPr lang="en-US" b="0" i="0" dirty="0">
              <a:solidFill>
                <a:srgbClr val="4A4A4A"/>
              </a:solidFill>
              <a:effectLst/>
              <a:latin typeface="inherit"/>
            </a:endParaRPr>
          </a:p>
          <a:p>
            <a:pPr algn="l" fontAlgn="base"/>
            <a:r>
              <a:rPr lang="en-US" b="0" i="0" dirty="0">
                <a:solidFill>
                  <a:srgbClr val="4A4A4A"/>
                </a:solidFill>
                <a:effectLst/>
                <a:latin typeface="inherit"/>
              </a:rPr>
              <a:t>When investigating application performance problems, identifying which users are experiencing issues is just the first step. But what comes next? How do you identify the specific parts of your code that are causing performance problems, and how do you optimize those sections to improve application performance?</a:t>
            </a:r>
            <a:br>
              <a:rPr lang="en-US" b="0" i="0" dirty="0">
                <a:solidFill>
                  <a:srgbClr val="4A4A4A"/>
                </a:solidFill>
                <a:effectLst/>
                <a:latin typeface="inherit"/>
              </a:rPr>
            </a:br>
            <a:endParaRPr lang="en-US" b="0" i="0" dirty="0">
              <a:solidFill>
                <a:srgbClr val="4A4A4A"/>
              </a:solidFill>
              <a:effectLst/>
              <a:latin typeface="inherit"/>
            </a:endParaRPr>
          </a:p>
          <a:p>
            <a:pPr algn="l" fontAlgn="base"/>
            <a:r>
              <a:rPr lang="en-US" b="0" i="0" dirty="0">
                <a:solidFill>
                  <a:srgbClr val="4A4A4A"/>
                </a:solidFill>
                <a:effectLst/>
                <a:latin typeface="inherit"/>
              </a:rPr>
              <a:t>In this session, you’ll learn how to leverage Progress’s Client Database-Request Statement Cache feature to gain real-time visibility into client activity. This feature, added way back in release 10.1C, allows you to direct a 4GL or SQL client to send diagnostic information to the server each time it accesses the database. You can then use this data to identify which parts of your code are causing performance problems and optimize them to improve application performance.</a:t>
            </a:r>
            <a:br>
              <a:rPr lang="en-US" b="0" i="0" dirty="0">
                <a:solidFill>
                  <a:srgbClr val="4A4A4A"/>
                </a:solidFill>
                <a:effectLst/>
                <a:latin typeface="inherit"/>
              </a:rPr>
            </a:br>
            <a:endParaRPr lang="en-US" b="0" i="0" dirty="0">
              <a:solidFill>
                <a:srgbClr val="4A4A4A"/>
              </a:solidFill>
              <a:effectLst/>
              <a:latin typeface="inherit"/>
            </a:endParaRPr>
          </a:p>
          <a:p>
            <a:pPr algn="l" fontAlgn="base"/>
            <a:r>
              <a:rPr lang="en-US" b="0" i="0" dirty="0">
                <a:solidFill>
                  <a:srgbClr val="4A4A4A"/>
                </a:solidFill>
                <a:effectLst/>
                <a:latin typeface="inherit"/>
              </a:rPr>
              <a:t>Join us to learn how this powerful feature works and how to incorporate it into your </a:t>
            </a:r>
            <a:r>
              <a:rPr lang="en-US" b="0" i="0" dirty="0" err="1">
                <a:solidFill>
                  <a:srgbClr val="4A4A4A"/>
                </a:solidFill>
                <a:effectLst/>
                <a:latin typeface="inherit"/>
              </a:rPr>
              <a:t>OpenEdge</a:t>
            </a:r>
            <a:r>
              <a:rPr lang="en-US" b="0" i="0" dirty="0">
                <a:solidFill>
                  <a:srgbClr val="4A4A4A"/>
                </a:solidFill>
                <a:effectLst/>
                <a:latin typeface="inherit"/>
              </a:rPr>
              <a:t> troubleshooting workflow. By the end of this session, you’ll have a clear understanding of how to use the Client Database-Request Statement Cache to identify and optimize performance issues, improving the user experience and ensuring optimal application performance. Don’t miss this opportunity to take your </a:t>
            </a:r>
            <a:r>
              <a:rPr lang="en-US" b="0" i="0" dirty="0" err="1">
                <a:solidFill>
                  <a:srgbClr val="4A4A4A"/>
                </a:solidFill>
                <a:effectLst/>
                <a:latin typeface="inherit"/>
              </a:rPr>
              <a:t>OpenEdge</a:t>
            </a:r>
            <a:r>
              <a:rPr lang="en-US" b="0" i="0" dirty="0">
                <a:solidFill>
                  <a:srgbClr val="4A4A4A"/>
                </a:solidFill>
                <a:effectLst/>
                <a:latin typeface="inherit"/>
              </a:rPr>
              <a:t> performance troubleshooting to the next level!</a:t>
            </a:r>
          </a:p>
        </p:txBody>
      </p:sp>
    </p:spTree>
    <p:extLst>
      <p:ext uri="{BB962C8B-B14F-4D97-AF65-F5344CB8AC3E}">
        <p14:creationId xmlns:p14="http://schemas.microsoft.com/office/powerpoint/2010/main" val="4142065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a:extLst>
              <a:ext uri="{FF2B5EF4-FFF2-40B4-BE49-F238E27FC236}">
                <a16:creationId xmlns:a16="http://schemas.microsoft.com/office/drawing/2014/main" id="{ED6AA848-A1DB-4E4D-9C2C-ED3B2BD99905}"/>
              </a:ext>
            </a:extLst>
          </p:cNvPr>
          <p:cNvSpPr>
            <a:spLocks noGrp="1" noChangeArrowheads="1"/>
          </p:cNvSpPr>
          <p:nvPr>
            <p:ph type="ctrTitle"/>
          </p:nvPr>
        </p:nvSpPr>
        <p:spPr>
          <a:xfrm>
            <a:off x="647700" y="842434"/>
            <a:ext cx="10972800" cy="1371600"/>
          </a:xfrm>
        </p:spPr>
        <p:txBody>
          <a:bodyPr>
            <a:noAutofit/>
          </a:bodyPr>
          <a:lstStyle/>
          <a:p>
            <a:pPr algn="ctr"/>
            <a:r>
              <a:rPr lang="en-US" altLang="en-US" sz="6600" b="1" dirty="0"/>
              <a:t>Real-Time Visibility</a:t>
            </a:r>
          </a:p>
        </p:txBody>
      </p:sp>
      <p:sp>
        <p:nvSpPr>
          <p:cNvPr id="5" name="TextBox 4">
            <a:extLst>
              <a:ext uri="{FF2B5EF4-FFF2-40B4-BE49-F238E27FC236}">
                <a16:creationId xmlns:a16="http://schemas.microsoft.com/office/drawing/2014/main" id="{4C47F31D-9B5C-C949-BC06-3B7258D0C2BF}"/>
              </a:ext>
            </a:extLst>
          </p:cNvPr>
          <p:cNvSpPr txBox="1"/>
          <p:nvPr/>
        </p:nvSpPr>
        <p:spPr>
          <a:xfrm>
            <a:off x="3429000" y="5218094"/>
            <a:ext cx="5410200" cy="954107"/>
          </a:xfrm>
          <a:prstGeom prst="rect">
            <a:avLst/>
          </a:prstGeom>
          <a:noFill/>
        </p:spPr>
        <p:txBody>
          <a:bodyPr wrap="square" rtlCol="0">
            <a:spAutoFit/>
          </a:bodyPr>
          <a:lstStyle/>
          <a:p>
            <a:pPr algn="ctr"/>
            <a:r>
              <a:rPr lang="en-US" sz="2800" dirty="0">
                <a:solidFill>
                  <a:schemeClr val="tx2"/>
                </a:solidFill>
                <a:latin typeface="+mj-lt"/>
              </a:rPr>
              <a:t>Tom Bascom, White Star Software</a:t>
            </a:r>
            <a:br>
              <a:rPr lang="en-US" sz="2800" dirty="0">
                <a:solidFill>
                  <a:schemeClr val="tx2"/>
                </a:solidFill>
                <a:latin typeface="+mj-lt"/>
              </a:rPr>
            </a:br>
            <a:r>
              <a:rPr lang="en-US" sz="2800" dirty="0" err="1">
                <a:solidFill>
                  <a:schemeClr val="tx2"/>
                </a:solidFill>
                <a:latin typeface="+mj-lt"/>
              </a:rPr>
              <a:t>tom@wss.com</a:t>
            </a:r>
            <a:endParaRPr lang="en-US" sz="2800" dirty="0">
              <a:solidFill>
                <a:schemeClr val="tx2"/>
              </a:solidFill>
              <a:latin typeface="+mj-lt"/>
            </a:endParaRPr>
          </a:p>
        </p:txBody>
      </p:sp>
      <p:sp>
        <p:nvSpPr>
          <p:cNvPr id="8" name="Rectangle 2">
            <a:extLst>
              <a:ext uri="{FF2B5EF4-FFF2-40B4-BE49-F238E27FC236}">
                <a16:creationId xmlns:a16="http://schemas.microsoft.com/office/drawing/2014/main" id="{A754DEED-435D-F747-85B2-72DE3C8A746D}"/>
              </a:ext>
            </a:extLst>
          </p:cNvPr>
          <p:cNvSpPr txBox="1">
            <a:spLocks noChangeArrowheads="1"/>
          </p:cNvSpPr>
          <p:nvPr/>
        </p:nvSpPr>
        <p:spPr>
          <a:xfrm>
            <a:off x="1485900" y="3926105"/>
            <a:ext cx="9296400" cy="131523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kern="1200">
                <a:solidFill>
                  <a:schemeClr val="tx2"/>
                </a:solidFill>
                <a:latin typeface="+mj-lt"/>
                <a:ea typeface="+mj-ea"/>
                <a:cs typeface="+mj-cs"/>
              </a:defRPr>
            </a:lvl1pPr>
          </a:lstStyle>
          <a:p>
            <a:pPr algn="ctr"/>
            <a:r>
              <a:rPr lang="en-US" sz="3200" i="0" dirty="0">
                <a:solidFill>
                  <a:srgbClr val="3B62AF"/>
                </a:solidFill>
                <a:effectLst/>
                <a:latin typeface="+mn-lt"/>
              </a:rPr>
              <a:t>Using the Client Database-Request Statement Cache to Troubleshoot </a:t>
            </a:r>
            <a:r>
              <a:rPr lang="en-US" sz="3200" i="0" dirty="0" err="1">
                <a:solidFill>
                  <a:srgbClr val="3B62AF"/>
                </a:solidFill>
                <a:effectLst/>
                <a:latin typeface="+mn-lt"/>
              </a:rPr>
              <a:t>OpenEdge</a:t>
            </a:r>
            <a:r>
              <a:rPr lang="en-US" sz="3200" i="0" dirty="0">
                <a:solidFill>
                  <a:srgbClr val="3B62AF"/>
                </a:solidFill>
                <a:effectLst/>
                <a:latin typeface="+mn-lt"/>
              </a:rPr>
              <a:t> Performance Issues</a:t>
            </a:r>
          </a:p>
        </p:txBody>
      </p:sp>
      <p:pic>
        <p:nvPicPr>
          <p:cNvPr id="1026" name="Picture 2">
            <a:extLst>
              <a:ext uri="{FF2B5EF4-FFF2-40B4-BE49-F238E27FC236}">
                <a16:creationId xmlns:a16="http://schemas.microsoft.com/office/drawing/2014/main" id="{582C5160-8C63-22F7-7E15-8DF4B2FB77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6525039" y="14767"/>
            <a:ext cx="740536" cy="3702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909DBD7D-BDEB-C460-9BF1-E0CAFFDBFF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2649200" y="2441775"/>
            <a:ext cx="2764225" cy="148433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903EEF3-AE9A-7E35-A7A4-B8D1B6471E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70115" y="4212641"/>
            <a:ext cx="2322394" cy="155600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61B6C630-AAC4-BEBF-C885-3A09F6623D8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97026" y="1981200"/>
            <a:ext cx="2997948" cy="1944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0249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A8EEF-0ADB-3033-A7DE-06CC14AF33E4}"/>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5B103228-9497-81F2-5421-6976D1F44718}"/>
              </a:ext>
            </a:extLst>
          </p:cNvPr>
          <p:cNvSpPr>
            <a:spLocks noGrp="1"/>
          </p:cNvSpPr>
          <p:nvPr>
            <p:ph idx="1"/>
          </p:nvPr>
        </p:nvSpPr>
        <p:spPr/>
        <p:txBody>
          <a:bodyPr/>
          <a:lstStyle/>
          <a:p>
            <a:r>
              <a:rPr lang="en-US" dirty="0"/>
              <a:t>What is That User Doing?</a:t>
            </a:r>
          </a:p>
          <a:p>
            <a:r>
              <a:rPr lang="en-US" dirty="0"/>
              <a:t>How Do I Setup The Client Statement Cache?</a:t>
            </a:r>
          </a:p>
          <a:p>
            <a:r>
              <a:rPr lang="en-US" dirty="0"/>
              <a:t>What Is The Impact Of Using CSC?</a:t>
            </a:r>
          </a:p>
        </p:txBody>
      </p:sp>
    </p:spTree>
    <p:extLst>
      <p:ext uri="{BB962C8B-B14F-4D97-AF65-F5344CB8AC3E}">
        <p14:creationId xmlns:p14="http://schemas.microsoft.com/office/powerpoint/2010/main" val="1334754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a:xfrm>
            <a:off x="419100" y="2133600"/>
            <a:ext cx="11353800" cy="1470025"/>
          </a:xfrm>
        </p:spPr>
        <p:txBody>
          <a:bodyPr>
            <a:normAutofit fontScale="90000"/>
          </a:bodyPr>
          <a:lstStyle/>
          <a:p>
            <a:pPr algn="ctr"/>
            <a:r>
              <a:rPr lang="en-US" sz="6000" dirty="0"/>
              <a:t>What Is</a:t>
            </a:r>
            <a:br>
              <a:rPr lang="en-US" sz="6000" dirty="0"/>
            </a:br>
            <a:r>
              <a:rPr lang="en-US" sz="6000" dirty="0"/>
              <a:t>That User Doing?</a:t>
            </a:r>
          </a:p>
        </p:txBody>
      </p:sp>
      <p:sp>
        <p:nvSpPr>
          <p:cNvPr id="3" name="Subtitle 2">
            <a:extLst>
              <a:ext uri="{FF2B5EF4-FFF2-40B4-BE49-F238E27FC236}">
                <a16:creationId xmlns:a16="http://schemas.microsoft.com/office/drawing/2014/main" id="{3B31EB21-D185-05EC-8A15-882D3F34EF6D}"/>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71518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Tropical Beach Images - Free Download on Freepik">
            <a:extLst>
              <a:ext uri="{FF2B5EF4-FFF2-40B4-BE49-F238E27FC236}">
                <a16:creationId xmlns:a16="http://schemas.microsoft.com/office/drawing/2014/main" id="{A2C536F9-5DF3-3E97-97AF-2456309967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44400" y="1882839"/>
            <a:ext cx="6629400" cy="3960696"/>
          </a:xfrm>
          <a:prstGeom prst="rect">
            <a:avLst/>
          </a:prstGeom>
          <a:noFill/>
          <a:effectLst>
            <a:softEdge rad="155413"/>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E04043E-8709-B9B2-A520-2DE5D9811B7F}"/>
              </a:ext>
            </a:extLst>
          </p:cNvPr>
          <p:cNvSpPr>
            <a:spLocks noGrp="1"/>
          </p:cNvSpPr>
          <p:nvPr>
            <p:ph type="title"/>
          </p:nvPr>
        </p:nvSpPr>
        <p:spPr/>
        <p:txBody>
          <a:bodyPr/>
          <a:lstStyle/>
          <a:p>
            <a:r>
              <a:rPr lang="en-US" dirty="0"/>
              <a:t>Have You Ever?</a:t>
            </a:r>
          </a:p>
        </p:txBody>
      </p:sp>
      <p:sp>
        <p:nvSpPr>
          <p:cNvPr id="3" name="Content Placeholder 2">
            <a:extLst>
              <a:ext uri="{FF2B5EF4-FFF2-40B4-BE49-F238E27FC236}">
                <a16:creationId xmlns:a16="http://schemas.microsoft.com/office/drawing/2014/main" id="{7496FCAC-CA9F-AAFF-518A-F29A136389E0}"/>
              </a:ext>
            </a:extLst>
          </p:cNvPr>
          <p:cNvSpPr>
            <a:spLocks noGrp="1"/>
          </p:cNvSpPr>
          <p:nvPr>
            <p:ph idx="1"/>
          </p:nvPr>
        </p:nvSpPr>
        <p:spPr/>
        <p:txBody>
          <a:bodyPr/>
          <a:lstStyle/>
          <a:p>
            <a:r>
              <a:rPr lang="en-US" dirty="0"/>
              <a:t>Been blissfully happy and completely unconcerned about improving performance?</a:t>
            </a:r>
          </a:p>
        </p:txBody>
      </p:sp>
      <p:pic>
        <p:nvPicPr>
          <p:cNvPr id="7" name="Picture 6">
            <a:extLst>
              <a:ext uri="{FF2B5EF4-FFF2-40B4-BE49-F238E27FC236}">
                <a16:creationId xmlns:a16="http://schemas.microsoft.com/office/drawing/2014/main" id="{07468BEE-B4CF-8470-2753-9935617907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0950" y="2603309"/>
            <a:ext cx="4610100" cy="3980053"/>
          </a:xfrm>
          <a:prstGeom prst="rect">
            <a:avLst/>
          </a:prstGeom>
        </p:spPr>
      </p:pic>
    </p:spTree>
    <p:extLst>
      <p:ext uri="{BB962C8B-B14F-4D97-AF65-F5344CB8AC3E}">
        <p14:creationId xmlns:p14="http://schemas.microsoft.com/office/powerpoint/2010/main" val="3087241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4043E-8709-B9B2-A520-2DE5D9811B7F}"/>
              </a:ext>
            </a:extLst>
          </p:cNvPr>
          <p:cNvSpPr>
            <a:spLocks noGrp="1"/>
          </p:cNvSpPr>
          <p:nvPr>
            <p:ph type="title"/>
          </p:nvPr>
        </p:nvSpPr>
        <p:spPr/>
        <p:txBody>
          <a:bodyPr/>
          <a:lstStyle/>
          <a:p>
            <a:r>
              <a:rPr lang="en-US" dirty="0"/>
              <a:t>Or maybe not?</a:t>
            </a:r>
          </a:p>
        </p:txBody>
      </p:sp>
      <p:sp>
        <p:nvSpPr>
          <p:cNvPr id="3" name="Content Placeholder 2">
            <a:extLst>
              <a:ext uri="{FF2B5EF4-FFF2-40B4-BE49-F238E27FC236}">
                <a16:creationId xmlns:a16="http://schemas.microsoft.com/office/drawing/2014/main" id="{7496FCAC-CA9F-AAFF-518A-F29A136389E0}"/>
              </a:ext>
            </a:extLst>
          </p:cNvPr>
          <p:cNvSpPr>
            <a:spLocks noGrp="1"/>
          </p:cNvSpPr>
          <p:nvPr>
            <p:ph idx="1"/>
          </p:nvPr>
        </p:nvSpPr>
        <p:spPr/>
        <p:txBody>
          <a:bodyPr/>
          <a:lstStyle/>
          <a:p>
            <a:r>
              <a:rPr lang="en-US" dirty="0"/>
              <a:t>Have you wondered </a:t>
            </a:r>
            <a:r>
              <a:rPr lang="en-US" i="1" dirty="0">
                <a:solidFill>
                  <a:schemeClr val="accent5">
                    <a:lumMod val="75000"/>
                  </a:schemeClr>
                </a:solidFill>
              </a:rPr>
              <a:t>"what code is running?"</a:t>
            </a:r>
            <a:r>
              <a:rPr lang="en-US" dirty="0"/>
              <a:t> when:</a:t>
            </a:r>
          </a:p>
          <a:p>
            <a:pPr lvl="1"/>
            <a:r>
              <a:rPr lang="en-US" dirty="0"/>
              <a:t>You have a session with high activity?</a:t>
            </a:r>
          </a:p>
          <a:p>
            <a:pPr lvl="1"/>
            <a:r>
              <a:rPr lang="en-US" dirty="0"/>
              <a:t>A connection doesn't seem to want to end?</a:t>
            </a:r>
          </a:p>
          <a:p>
            <a:pPr lvl="1"/>
            <a:r>
              <a:rPr lang="en-US" dirty="0"/>
              <a:t>Users are in idle transactions (resulting in bi file growth)?</a:t>
            </a:r>
          </a:p>
          <a:p>
            <a:pPr lvl="1"/>
            <a:r>
              <a:rPr lang="en-US" dirty="0"/>
              <a:t>Users are blocking other users with record lock conflicts?</a:t>
            </a:r>
          </a:p>
          <a:p>
            <a:pPr lvl="1"/>
            <a:r>
              <a:rPr lang="en-US" dirty="0"/>
              <a:t>Or even just "what is typical for my system?"</a:t>
            </a:r>
          </a:p>
        </p:txBody>
      </p:sp>
    </p:spTree>
    <p:extLst>
      <p:ext uri="{BB962C8B-B14F-4D97-AF65-F5344CB8AC3E}">
        <p14:creationId xmlns:p14="http://schemas.microsoft.com/office/powerpoint/2010/main" val="1048473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C8551-F1E9-0ACB-16DD-EDAF147EDB0D}"/>
              </a:ext>
            </a:extLst>
          </p:cNvPr>
          <p:cNvSpPr>
            <a:spLocks noGrp="1"/>
          </p:cNvSpPr>
          <p:nvPr>
            <p:ph type="title"/>
          </p:nvPr>
        </p:nvSpPr>
        <p:spPr/>
        <p:txBody>
          <a:bodyPr/>
          <a:lstStyle/>
          <a:p>
            <a:r>
              <a:rPr lang="en-US" dirty="0"/>
              <a:t>The Client Statement Cache</a:t>
            </a:r>
          </a:p>
        </p:txBody>
      </p:sp>
      <p:sp>
        <p:nvSpPr>
          <p:cNvPr id="3" name="Content Placeholder 2">
            <a:extLst>
              <a:ext uri="{FF2B5EF4-FFF2-40B4-BE49-F238E27FC236}">
                <a16:creationId xmlns:a16="http://schemas.microsoft.com/office/drawing/2014/main" id="{15D32921-A225-5CBC-2613-EE709790A31B}"/>
              </a:ext>
            </a:extLst>
          </p:cNvPr>
          <p:cNvSpPr>
            <a:spLocks noGrp="1"/>
          </p:cNvSpPr>
          <p:nvPr>
            <p:ph idx="1"/>
          </p:nvPr>
        </p:nvSpPr>
        <p:spPr/>
        <p:txBody>
          <a:bodyPr>
            <a:normAutofit/>
          </a:bodyPr>
          <a:lstStyle/>
          <a:p>
            <a:r>
              <a:rPr lang="en-US" dirty="0"/>
              <a:t>Introduced With </a:t>
            </a:r>
            <a:r>
              <a:rPr lang="en-US" dirty="0" err="1"/>
              <a:t>OpenEdge</a:t>
            </a:r>
            <a:r>
              <a:rPr lang="en-US" dirty="0"/>
              <a:t> 10.1C (circa 2008)</a:t>
            </a:r>
          </a:p>
          <a:p>
            <a:r>
              <a:rPr lang="en-US" dirty="0"/>
              <a:t>Tracks the most recent statement that </a:t>
            </a:r>
            <a:r>
              <a:rPr lang="en-US" i="1" dirty="0">
                <a:solidFill>
                  <a:schemeClr val="accent2"/>
                </a:solidFill>
              </a:rPr>
              <a:t>accessed the database</a:t>
            </a:r>
          </a:p>
          <a:p>
            <a:r>
              <a:rPr lang="en-US" dirty="0"/>
              <a:t>For 4GL clients: CSC provides the procedure name and line number</a:t>
            </a:r>
          </a:p>
          <a:p>
            <a:pPr lvl="1"/>
            <a:r>
              <a:rPr lang="en-US" dirty="0"/>
              <a:t>Optionally tracks the full 4GL stack trace</a:t>
            </a:r>
          </a:p>
          <a:p>
            <a:r>
              <a:rPr lang="en-US" dirty="0"/>
              <a:t>For SQL clients: the SQL statement</a:t>
            </a:r>
          </a:p>
          <a:p>
            <a:r>
              <a:rPr lang="en-US" dirty="0"/>
              <a:t>Works for both local and remote clients!</a:t>
            </a:r>
          </a:p>
          <a:p>
            <a:r>
              <a:rPr lang="en-US" dirty="0"/>
              <a:t>Presents results in the database – not in external logs scattered hither and yon…</a:t>
            </a:r>
          </a:p>
        </p:txBody>
      </p:sp>
    </p:spTree>
    <p:extLst>
      <p:ext uri="{BB962C8B-B14F-4D97-AF65-F5344CB8AC3E}">
        <p14:creationId xmlns:p14="http://schemas.microsoft.com/office/powerpoint/2010/main" val="2992292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3BE6B-7600-75BC-78FA-8EA65AD30A57}"/>
              </a:ext>
            </a:extLst>
          </p:cNvPr>
          <p:cNvSpPr>
            <a:spLocks noGrp="1"/>
          </p:cNvSpPr>
          <p:nvPr>
            <p:ph type="title"/>
          </p:nvPr>
        </p:nvSpPr>
        <p:spPr/>
        <p:txBody>
          <a:bodyPr>
            <a:normAutofit fontScale="90000"/>
          </a:bodyPr>
          <a:lstStyle/>
          <a:p>
            <a:r>
              <a:rPr lang="en-US" dirty="0"/>
              <a:t>Three Ways To Access The Client Statement Cache</a:t>
            </a:r>
          </a:p>
        </p:txBody>
      </p:sp>
      <p:sp>
        <p:nvSpPr>
          <p:cNvPr id="3" name="Content Placeholder 2">
            <a:extLst>
              <a:ext uri="{FF2B5EF4-FFF2-40B4-BE49-F238E27FC236}">
                <a16:creationId xmlns:a16="http://schemas.microsoft.com/office/drawing/2014/main" id="{30900464-A1B2-204D-2A1C-B8E8A4C83A70}"/>
              </a:ext>
            </a:extLst>
          </p:cNvPr>
          <p:cNvSpPr>
            <a:spLocks noGrp="1"/>
          </p:cNvSpPr>
          <p:nvPr>
            <p:ph idx="1"/>
          </p:nvPr>
        </p:nvSpPr>
        <p:spPr/>
        <p:txBody>
          <a:bodyPr/>
          <a:lstStyle/>
          <a:p>
            <a:r>
              <a:rPr lang="en-US" dirty="0"/>
              <a:t>PROMON</a:t>
            </a:r>
          </a:p>
          <a:p>
            <a:r>
              <a:rPr lang="en-US" dirty="0"/>
              <a:t>Virtual System Tables</a:t>
            </a:r>
          </a:p>
          <a:p>
            <a:r>
              <a:rPr lang="en-US" dirty="0" err="1"/>
              <a:t>ProTop</a:t>
            </a:r>
            <a:endParaRPr lang="en-US" dirty="0"/>
          </a:p>
        </p:txBody>
      </p:sp>
    </p:spTree>
    <p:extLst>
      <p:ext uri="{BB962C8B-B14F-4D97-AF65-F5344CB8AC3E}">
        <p14:creationId xmlns:p14="http://schemas.microsoft.com/office/powerpoint/2010/main" val="4135068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D5A1-A7BC-FD0F-2705-FDE817C4439F}"/>
              </a:ext>
            </a:extLst>
          </p:cNvPr>
          <p:cNvSpPr>
            <a:spLocks noGrp="1"/>
          </p:cNvSpPr>
          <p:nvPr>
            <p:ph type="title"/>
          </p:nvPr>
        </p:nvSpPr>
        <p:spPr/>
        <p:txBody>
          <a:bodyPr/>
          <a:lstStyle/>
          <a:p>
            <a:r>
              <a:rPr lang="en-US" dirty="0"/>
              <a:t>Client Statement Cache: PROMON</a:t>
            </a:r>
          </a:p>
        </p:txBody>
      </p:sp>
      <p:sp>
        <p:nvSpPr>
          <p:cNvPr id="3" name="Content Placeholder 2">
            <a:extLst>
              <a:ext uri="{FF2B5EF4-FFF2-40B4-BE49-F238E27FC236}">
                <a16:creationId xmlns:a16="http://schemas.microsoft.com/office/drawing/2014/main" id="{1822D887-AF2E-E4BA-3D4C-E41AD46E29EA}"/>
              </a:ext>
            </a:extLst>
          </p:cNvPr>
          <p:cNvSpPr>
            <a:spLocks noGrp="1"/>
          </p:cNvSpPr>
          <p:nvPr>
            <p:ph idx="1"/>
          </p:nvPr>
        </p:nvSpPr>
        <p:spPr>
          <a:xfrm>
            <a:off x="228600" y="1600206"/>
            <a:ext cx="11734800" cy="1295393"/>
          </a:xfrm>
        </p:spPr>
        <p:txBody>
          <a:bodyPr>
            <a:normAutofit/>
          </a:bodyPr>
          <a:lstStyle/>
          <a:p>
            <a:r>
              <a:rPr lang="en-US" dirty="0"/>
              <a:t>R&amp;D, 1, 18, 7 " Client Database-Request Statement Cache ..."</a:t>
            </a:r>
          </a:p>
          <a:p>
            <a:endParaRPr lang="en-US" dirty="0"/>
          </a:p>
          <a:p>
            <a:endParaRPr lang="en-US" dirty="0"/>
          </a:p>
        </p:txBody>
      </p:sp>
      <p:sp>
        <p:nvSpPr>
          <p:cNvPr id="4" name="TextBox 3">
            <a:extLst>
              <a:ext uri="{FF2B5EF4-FFF2-40B4-BE49-F238E27FC236}">
                <a16:creationId xmlns:a16="http://schemas.microsoft.com/office/drawing/2014/main" id="{E20C5A5B-6855-0C9E-06F9-20D9888F3711}"/>
              </a:ext>
            </a:extLst>
          </p:cNvPr>
          <p:cNvSpPr txBox="1"/>
          <p:nvPr/>
        </p:nvSpPr>
        <p:spPr>
          <a:xfrm>
            <a:off x="2667000" y="2333685"/>
            <a:ext cx="11353800" cy="4801314"/>
          </a:xfrm>
          <a:prstGeom prst="rect">
            <a:avLst/>
          </a:prstGeom>
          <a:solidFill>
            <a:schemeClr val="accent1">
              <a:alpha val="9718"/>
            </a:schemeClr>
          </a:solidFill>
        </p:spPr>
        <p:txBody>
          <a:bodyPr wrap="square" rtlCol="0">
            <a:spAutoFit/>
          </a:bodyPr>
          <a:lstStyle/>
          <a:p>
            <a:r>
              <a:rPr lang="en-US" dirty="0">
                <a:latin typeface="Consolas" panose="020B0609020204030204" pitchFamily="49" charset="0"/>
                <a:cs typeface="Consolas" panose="020B0609020204030204" pitchFamily="49" charset="0"/>
              </a:rPr>
              <a:t>09/05/23        </a:t>
            </a:r>
            <a:r>
              <a:rPr lang="en-US" dirty="0" err="1">
                <a:latin typeface="Consolas" panose="020B0609020204030204" pitchFamily="49" charset="0"/>
                <a:cs typeface="Consolas" panose="020B0609020204030204" pitchFamily="49" charset="0"/>
              </a:rPr>
              <a:t>OpenEdge</a:t>
            </a:r>
            <a:r>
              <a:rPr lang="en-US" dirty="0">
                <a:latin typeface="Consolas" panose="020B0609020204030204" pitchFamily="49" charset="0"/>
                <a:cs typeface="Consolas" panose="020B0609020204030204" pitchFamily="49" charset="0"/>
              </a:rPr>
              <a:t> Release 11 Monitor (R&amp;D)</a:t>
            </a:r>
          </a:p>
          <a:p>
            <a:r>
              <a:rPr lang="en-US" dirty="0">
                <a:latin typeface="Consolas" panose="020B0609020204030204" pitchFamily="49" charset="0"/>
                <a:cs typeface="Consolas" panose="020B0609020204030204" pitchFamily="49" charset="0"/>
              </a:rPr>
              <a:t>14:52:32        Client Database-Request Statement Caching Menu</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1. Activate For Selected Users</a:t>
            </a:r>
          </a:p>
          <a:p>
            <a:r>
              <a:rPr lang="en-US" dirty="0">
                <a:latin typeface="Consolas" panose="020B0609020204030204" pitchFamily="49" charset="0"/>
                <a:cs typeface="Consolas" panose="020B0609020204030204" pitchFamily="49" charset="0"/>
              </a:rPr>
              <a:t>                 2. Activate For All Users</a:t>
            </a:r>
          </a:p>
          <a:p>
            <a:r>
              <a:rPr lang="en-US" dirty="0">
                <a:latin typeface="Consolas" panose="020B0609020204030204" pitchFamily="49" charset="0"/>
                <a:cs typeface="Consolas" panose="020B0609020204030204" pitchFamily="49" charset="0"/>
              </a:rPr>
              <a:t>                 3. Activate For All Future Users</a:t>
            </a:r>
          </a:p>
          <a:p>
            <a:r>
              <a:rPr lang="en-US" dirty="0">
                <a:latin typeface="Consolas" panose="020B0609020204030204" pitchFamily="49" charset="0"/>
                <a:cs typeface="Consolas" panose="020B0609020204030204" pitchFamily="49" charset="0"/>
              </a:rPr>
              <a:t>                 4. Deactivate For Selected Users</a:t>
            </a:r>
          </a:p>
          <a:p>
            <a:r>
              <a:rPr lang="en-US" dirty="0">
                <a:latin typeface="Consolas" panose="020B0609020204030204" pitchFamily="49" charset="0"/>
                <a:cs typeface="Consolas" panose="020B0609020204030204" pitchFamily="49" charset="0"/>
              </a:rPr>
              <a:t>                 5. Deactivate For All Users</a:t>
            </a:r>
          </a:p>
          <a:p>
            <a:r>
              <a:rPr lang="en-US" dirty="0">
                <a:latin typeface="Consolas" panose="020B0609020204030204" pitchFamily="49" charset="0"/>
                <a:cs typeface="Consolas" panose="020B0609020204030204" pitchFamily="49" charset="0"/>
              </a:rPr>
              <a:t>                 6. Deactivate For All Future Users</a:t>
            </a:r>
          </a:p>
          <a:p>
            <a:r>
              <a:rPr lang="en-US" dirty="0">
                <a:latin typeface="Consolas" panose="020B0609020204030204" pitchFamily="49" charset="0"/>
                <a:cs typeface="Consolas" panose="020B0609020204030204" pitchFamily="49" charset="0"/>
              </a:rPr>
              <a:t>                 7. View Database-Request Statement Cache</a:t>
            </a:r>
          </a:p>
          <a:p>
            <a:r>
              <a:rPr lang="en-US" dirty="0">
                <a:latin typeface="Consolas" panose="020B0609020204030204" pitchFamily="49" charset="0"/>
                <a:cs typeface="Consolas" panose="020B0609020204030204" pitchFamily="49" charset="0"/>
              </a:rPr>
              <a:t>                 8. Specify Directory for Statement Cache Files</a:t>
            </a:r>
          </a:p>
          <a:p>
            <a:r>
              <a:rPr lang="en-US" dirty="0">
                <a:latin typeface="Consolas" panose="020B0609020204030204" pitchFamily="49" charset="0"/>
                <a:cs typeface="Consolas" panose="020B0609020204030204" pitchFamily="49" charset="0"/>
              </a:rPr>
              <a:t>                 9. Toggle between User and Tenant Options</a:t>
            </a:r>
          </a:p>
          <a:p>
            <a:r>
              <a:rPr lang="en-US" dirty="0">
                <a:latin typeface="Consolas" panose="020B0609020204030204" pitchFamily="49" charset="0"/>
                <a:cs typeface="Consolas" panose="020B0609020204030204" pitchFamily="49" charset="0"/>
              </a:rPr>
              <a:t>                10. Database statement cache locks</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Enter a number, &lt;return&gt;, P, T, or X (? for help):</a:t>
            </a: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108671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D5A1-A7BC-FD0F-2705-FDE817C4439F}"/>
              </a:ext>
            </a:extLst>
          </p:cNvPr>
          <p:cNvSpPr>
            <a:spLocks noGrp="1"/>
          </p:cNvSpPr>
          <p:nvPr>
            <p:ph type="title"/>
          </p:nvPr>
        </p:nvSpPr>
        <p:spPr/>
        <p:txBody>
          <a:bodyPr/>
          <a:lstStyle/>
          <a:p>
            <a:r>
              <a:rPr lang="en-US" dirty="0"/>
              <a:t>Client Statement Cache Output: PROMON</a:t>
            </a:r>
          </a:p>
        </p:txBody>
      </p:sp>
      <p:sp>
        <p:nvSpPr>
          <p:cNvPr id="3" name="Content Placeholder 2">
            <a:extLst>
              <a:ext uri="{FF2B5EF4-FFF2-40B4-BE49-F238E27FC236}">
                <a16:creationId xmlns:a16="http://schemas.microsoft.com/office/drawing/2014/main" id="{1822D887-AF2E-E4BA-3D4C-E41AD46E29EA}"/>
              </a:ext>
            </a:extLst>
          </p:cNvPr>
          <p:cNvSpPr>
            <a:spLocks noGrp="1"/>
          </p:cNvSpPr>
          <p:nvPr>
            <p:ph idx="1"/>
          </p:nvPr>
        </p:nvSpPr>
        <p:spPr>
          <a:xfrm>
            <a:off x="228600" y="1600206"/>
            <a:ext cx="11734800" cy="1295393"/>
          </a:xfrm>
        </p:spPr>
        <p:txBody>
          <a:bodyPr>
            <a:normAutofit/>
          </a:bodyPr>
          <a:lstStyle/>
          <a:p>
            <a:r>
              <a:rPr lang="en-US" dirty="0"/>
              <a:t>Enter </a:t>
            </a:r>
            <a:r>
              <a:rPr lang="en-US" dirty="0" err="1"/>
              <a:t>Usr</a:t>
            </a:r>
            <a:r>
              <a:rPr lang="en-US" dirty="0"/>
              <a:t>#</a:t>
            </a:r>
          </a:p>
          <a:p>
            <a:endParaRPr lang="en-US" dirty="0"/>
          </a:p>
        </p:txBody>
      </p:sp>
      <p:sp>
        <p:nvSpPr>
          <p:cNvPr id="4" name="TextBox 3">
            <a:extLst>
              <a:ext uri="{FF2B5EF4-FFF2-40B4-BE49-F238E27FC236}">
                <a16:creationId xmlns:a16="http://schemas.microsoft.com/office/drawing/2014/main" id="{E20C5A5B-6855-0C9E-06F9-20D9888F3711}"/>
              </a:ext>
            </a:extLst>
          </p:cNvPr>
          <p:cNvSpPr txBox="1"/>
          <p:nvPr/>
        </p:nvSpPr>
        <p:spPr>
          <a:xfrm>
            <a:off x="2667000" y="2362200"/>
            <a:ext cx="9982200" cy="4524315"/>
          </a:xfrm>
          <a:prstGeom prst="rect">
            <a:avLst/>
          </a:prstGeom>
          <a:solidFill>
            <a:schemeClr val="accent1">
              <a:alpha val="9718"/>
            </a:schemeClr>
          </a:solidFill>
        </p:spPr>
        <p:txBody>
          <a:bodyPr wrap="square" rtlCol="0">
            <a:spAutoFit/>
          </a:bodyPr>
          <a:lstStyle/>
          <a:p>
            <a:r>
              <a:rPr lang="en-US" dirty="0">
                <a:latin typeface="Consolas" panose="020B0609020204030204" pitchFamily="49" charset="0"/>
                <a:cs typeface="Consolas" panose="020B0609020204030204" pitchFamily="49" charset="0"/>
              </a:rPr>
              <a:t>09/05/23        </a:t>
            </a:r>
            <a:r>
              <a:rPr lang="en-US" dirty="0" err="1">
                <a:latin typeface="Consolas" panose="020B0609020204030204" pitchFamily="49" charset="0"/>
                <a:cs typeface="Consolas" panose="020B0609020204030204" pitchFamily="49" charset="0"/>
              </a:rPr>
              <a:t>OpenEdge</a:t>
            </a:r>
            <a:r>
              <a:rPr lang="en-US" dirty="0">
                <a:latin typeface="Consolas" panose="020B0609020204030204" pitchFamily="49" charset="0"/>
                <a:cs typeface="Consolas" panose="020B0609020204030204" pitchFamily="49" charset="0"/>
              </a:rPr>
              <a:t> Release 11 Monitor (R&amp;D)</a:t>
            </a:r>
          </a:p>
          <a:p>
            <a:r>
              <a:rPr lang="en-US" dirty="0">
                <a:latin typeface="Consolas" panose="020B0609020204030204" pitchFamily="49" charset="0"/>
                <a:cs typeface="Consolas" panose="020B0609020204030204" pitchFamily="49" charset="0"/>
              </a:rPr>
              <a:t>14:24:58        View Database-Request Statement Cache</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User number                    : 1119</a:t>
            </a:r>
          </a:p>
          <a:p>
            <a:r>
              <a:rPr lang="en-US" dirty="0">
                <a:latin typeface="Consolas" panose="020B0609020204030204" pitchFamily="49" charset="0"/>
                <a:cs typeface="Consolas" panose="020B0609020204030204" pitchFamily="49" charset="0"/>
              </a:rPr>
              <a:t>User name                      :</a:t>
            </a:r>
          </a:p>
          <a:p>
            <a:r>
              <a:rPr lang="en-US" dirty="0">
                <a:latin typeface="Consolas" panose="020B0609020204030204" pitchFamily="49" charset="0"/>
                <a:cs typeface="Consolas" panose="020B0609020204030204" pitchFamily="49" charset="0"/>
              </a:rPr>
              <a:t>User type                      : SELF/ABL</a:t>
            </a:r>
          </a:p>
          <a:p>
            <a:r>
              <a:rPr lang="en-US" dirty="0">
                <a:latin typeface="Consolas" panose="020B0609020204030204" pitchFamily="49" charset="0"/>
                <a:cs typeface="Consolas" panose="020B0609020204030204" pitchFamily="49" charset="0"/>
              </a:rPr>
              <a:t>Login date/time                : 09/05/23 14:19</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Statement caching type         : SQL Statement or Partial ABL Program Stack</a:t>
            </a:r>
          </a:p>
          <a:p>
            <a:r>
              <a:rPr lang="en-US" dirty="0">
                <a:latin typeface="Consolas" panose="020B0609020204030204" pitchFamily="49" charset="0"/>
                <a:cs typeface="Consolas" panose="020B0609020204030204" pitchFamily="49" charset="0"/>
              </a:rPr>
              <a:t>Statement caching last updated : 09/05/23 14:24</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Statement cache information    : 1254 : </a:t>
            </a:r>
            <a:r>
              <a:rPr lang="en-US" dirty="0" err="1">
                <a:latin typeface="Consolas" panose="020B0609020204030204" pitchFamily="49" charset="0"/>
                <a:cs typeface="Consolas" panose="020B0609020204030204" pitchFamily="49" charset="0"/>
              </a:rPr>
              <a:t>dynViewerUpdate</a:t>
            </a:r>
            <a:r>
              <a:rPr lang="en-US" dirty="0">
                <a:latin typeface="Consolas" panose="020B0609020204030204" pitchFamily="49" charset="0"/>
                <a:cs typeface="Consolas" panose="020B0609020204030204" pitchFamily="49" charset="0"/>
              </a:rPr>
              <a:t> lib/</a:t>
            </a:r>
            <a:r>
              <a:rPr lang="en-US" dirty="0" err="1">
                <a:latin typeface="Consolas" panose="020B0609020204030204" pitchFamily="49" charset="0"/>
                <a:cs typeface="Consolas" panose="020B0609020204030204" pitchFamily="49" charset="0"/>
              </a:rPr>
              <a:t>dynscreen.p</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1849 : </a:t>
            </a:r>
            <a:r>
              <a:rPr lang="en-US" dirty="0" err="1">
                <a:latin typeface="Consolas" panose="020B0609020204030204" pitchFamily="49" charset="0"/>
                <a:cs typeface="Consolas" panose="020B0609020204030204" pitchFamily="49" charset="0"/>
              </a:rPr>
              <a:t>dynScreenUpdate</a:t>
            </a:r>
            <a:r>
              <a:rPr lang="en-US" dirty="0">
                <a:latin typeface="Consolas" panose="020B0609020204030204" pitchFamily="49" charset="0"/>
                <a:cs typeface="Consolas" panose="020B0609020204030204" pitchFamily="49" charset="0"/>
              </a:rPr>
              <a:t> lib/</a:t>
            </a:r>
            <a:r>
              <a:rPr lang="en-US" dirty="0" err="1">
                <a:latin typeface="Consolas" panose="020B0609020204030204" pitchFamily="49" charset="0"/>
                <a:cs typeface="Consolas" panose="020B0609020204030204" pitchFamily="49" charset="0"/>
              </a:rPr>
              <a:t>dynscreen.p</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917 : </a:t>
            </a:r>
            <a:r>
              <a:rPr lang="en-US" dirty="0" err="1">
                <a:latin typeface="Consolas" panose="020B0609020204030204" pitchFamily="49" charset="0"/>
                <a:cs typeface="Consolas" panose="020B0609020204030204" pitchFamily="49" charset="0"/>
              </a:rPr>
              <a:t>paintScreen</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protop.p</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890 : refresh </a:t>
            </a:r>
            <a:r>
              <a:rPr lang="en-US" dirty="0" err="1">
                <a:latin typeface="Consolas" panose="020B0609020204030204" pitchFamily="49" charset="0"/>
                <a:cs typeface="Consolas" panose="020B0609020204030204" pitchFamily="49" charset="0"/>
              </a:rPr>
              <a:t>protop.p</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2408 : </a:t>
            </a:r>
            <a:r>
              <a:rPr lang="en-US" dirty="0" err="1">
                <a:latin typeface="Consolas" panose="020B0609020204030204" pitchFamily="49" charset="0"/>
                <a:cs typeface="Consolas" panose="020B0609020204030204" pitchFamily="49" charset="0"/>
              </a:rPr>
              <a:t>protop.p</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485473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D5A1-A7BC-FD0F-2705-FDE817C4439F}"/>
              </a:ext>
            </a:extLst>
          </p:cNvPr>
          <p:cNvSpPr>
            <a:spLocks noGrp="1"/>
          </p:cNvSpPr>
          <p:nvPr>
            <p:ph type="title"/>
          </p:nvPr>
        </p:nvSpPr>
        <p:spPr/>
        <p:txBody>
          <a:bodyPr/>
          <a:lstStyle/>
          <a:p>
            <a:r>
              <a:rPr lang="en-US" dirty="0"/>
              <a:t>Client Statement Cache: VSTs</a:t>
            </a:r>
          </a:p>
        </p:txBody>
      </p:sp>
      <p:sp>
        <p:nvSpPr>
          <p:cNvPr id="4" name="TextBox 3">
            <a:extLst>
              <a:ext uri="{FF2B5EF4-FFF2-40B4-BE49-F238E27FC236}">
                <a16:creationId xmlns:a16="http://schemas.microsoft.com/office/drawing/2014/main" id="{AC8F2780-8F49-3910-849A-F4A0AB4F4CE8}"/>
              </a:ext>
            </a:extLst>
          </p:cNvPr>
          <p:cNvSpPr txBox="1"/>
          <p:nvPr/>
        </p:nvSpPr>
        <p:spPr>
          <a:xfrm>
            <a:off x="304800" y="1600200"/>
            <a:ext cx="13182600" cy="4524315"/>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define variable </a:t>
            </a:r>
            <a:r>
              <a:rPr lang="en-US" dirty="0" err="1">
                <a:latin typeface="Consolas" panose="020B0609020204030204" pitchFamily="49" charset="0"/>
                <a:cs typeface="Consolas" panose="020B0609020204030204" pitchFamily="49" charset="0"/>
              </a:rPr>
              <a:t>userNum</a:t>
            </a:r>
            <a:r>
              <a:rPr lang="en-US" dirty="0">
                <a:latin typeface="Consolas" panose="020B0609020204030204" pitchFamily="49" charset="0"/>
                <a:cs typeface="Consolas" panose="020B0609020204030204" pitchFamily="49" charset="0"/>
              </a:rPr>
              <a:t> as integer no-undo </a:t>
            </a:r>
            <a:r>
              <a:rPr lang="en-US" dirty="0">
                <a:solidFill>
                  <a:srgbClr val="FF0000"/>
                </a:solidFill>
                <a:latin typeface="Consolas" panose="020B0609020204030204" pitchFamily="49" charset="0"/>
                <a:cs typeface="Consolas" panose="020B0609020204030204" pitchFamily="49" charset="0"/>
              </a:rPr>
              <a:t>initial 1119</a:t>
            </a:r>
            <a:r>
              <a:rPr lang="en-US" dirty="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define variable ii      as integer no-undo.</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find _connect no-lock where </a:t>
            </a:r>
            <a:r>
              <a:rPr lang="en-US" dirty="0">
                <a:solidFill>
                  <a:srgbClr val="FF0000"/>
                </a:solidFill>
                <a:latin typeface="Consolas" panose="020B0609020204030204" pitchFamily="49" charset="0"/>
                <a:cs typeface="Consolas" panose="020B0609020204030204" pitchFamily="49" charset="0"/>
              </a:rPr>
              <a:t>_connect-id = ( </a:t>
            </a:r>
            <a:r>
              <a:rPr lang="en-US" dirty="0" err="1">
                <a:solidFill>
                  <a:srgbClr val="FF0000"/>
                </a:solidFill>
                <a:latin typeface="Consolas" panose="020B0609020204030204" pitchFamily="49" charset="0"/>
                <a:cs typeface="Consolas" panose="020B0609020204030204" pitchFamily="49" charset="0"/>
              </a:rPr>
              <a:t>userNum</a:t>
            </a:r>
            <a:r>
              <a:rPr lang="en-US" dirty="0">
                <a:solidFill>
                  <a:srgbClr val="FF0000"/>
                </a:solidFill>
                <a:latin typeface="Consolas" panose="020B0609020204030204" pitchFamily="49" charset="0"/>
                <a:cs typeface="Consolas" panose="020B0609020204030204" pitchFamily="49" charset="0"/>
              </a:rPr>
              <a:t> + 1 )</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usr</a:t>
            </a:r>
            <a:r>
              <a:rPr lang="en-US" dirty="0">
                <a:latin typeface="Consolas" panose="020B0609020204030204" pitchFamily="49" charset="0"/>
                <a:cs typeface="Consolas" panose="020B0609020204030204" pitchFamily="49" charset="0"/>
              </a:rPr>
              <a:t># plus one */</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display </a:t>
            </a:r>
            <a:r>
              <a:rPr lang="en-US" dirty="0">
                <a:solidFill>
                  <a:schemeClr val="accent2"/>
                </a:solidFill>
                <a:latin typeface="Consolas" panose="020B0609020204030204" pitchFamily="49" charset="0"/>
                <a:cs typeface="Consolas" panose="020B0609020204030204" pitchFamily="49" charset="0"/>
              </a:rPr>
              <a:t>_connect-id _connect-</a:t>
            </a:r>
            <a:r>
              <a:rPr lang="en-US" dirty="0" err="1">
                <a:solidFill>
                  <a:schemeClr val="accent2"/>
                </a:solidFill>
                <a:latin typeface="Consolas" panose="020B0609020204030204" pitchFamily="49" charset="0"/>
                <a:cs typeface="Consolas" panose="020B0609020204030204" pitchFamily="49" charset="0"/>
              </a:rPr>
              <a:t>usr</a:t>
            </a:r>
            <a:r>
              <a:rPr lang="en-US" dirty="0">
                <a:latin typeface="Consolas" panose="020B0609020204030204" pitchFamily="49" charset="0"/>
                <a:cs typeface="Consolas" panose="020B0609020204030204" pitchFamily="49" charset="0"/>
              </a:rPr>
              <a:t> _connect-</a:t>
            </a:r>
            <a:r>
              <a:rPr lang="en-US" dirty="0" err="1">
                <a:latin typeface="Consolas" panose="020B0609020204030204" pitchFamily="49" charset="0"/>
                <a:cs typeface="Consolas" panose="020B0609020204030204" pitchFamily="49" charset="0"/>
              </a:rPr>
              <a:t>cachingType</a:t>
            </a:r>
            <a:r>
              <a:rPr lang="en-US" dirty="0">
                <a:latin typeface="Consolas" panose="020B0609020204030204" pitchFamily="49" charset="0"/>
                <a:cs typeface="Consolas" panose="020B0609020204030204" pitchFamily="49" charset="0"/>
              </a:rPr>
              <a:t> _connect-</a:t>
            </a:r>
            <a:r>
              <a:rPr lang="en-US" dirty="0" err="1">
                <a:latin typeface="Consolas" panose="020B0609020204030204" pitchFamily="49" charset="0"/>
                <a:cs typeface="Consolas" panose="020B0609020204030204" pitchFamily="49" charset="0"/>
              </a:rPr>
              <a:t>cacheInfoType</a:t>
            </a:r>
            <a:r>
              <a:rPr lang="en-US" dirty="0">
                <a:latin typeface="Consolas" panose="020B0609020204030204" pitchFamily="49" charset="0"/>
                <a:cs typeface="Consolas" panose="020B0609020204030204" pitchFamily="49" charset="0"/>
              </a:rPr>
              <a:t>.</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do ii = 1 to 32 while _connect-</a:t>
            </a:r>
            <a:r>
              <a:rPr lang="en-US" dirty="0" err="1">
                <a:latin typeface="Consolas" panose="020B0609020204030204" pitchFamily="49" charset="0"/>
                <a:cs typeface="Consolas" panose="020B0609020204030204" pitchFamily="49" charset="0"/>
              </a:rPr>
              <a:t>cacheLineNumber</a:t>
            </a:r>
            <a:r>
              <a:rPr lang="en-US" dirty="0">
                <a:latin typeface="Consolas" panose="020B0609020204030204" pitchFamily="49" charset="0"/>
                <a:cs typeface="Consolas" panose="020B0609020204030204" pitchFamily="49" charset="0"/>
              </a:rPr>
              <a:t>[ii] &lt;&gt; ?:</a:t>
            </a:r>
          </a:p>
          <a:p>
            <a:r>
              <a:rPr lang="en-US" dirty="0">
                <a:latin typeface="Consolas" panose="020B0609020204030204" pitchFamily="49" charset="0"/>
                <a:cs typeface="Consolas" panose="020B0609020204030204" pitchFamily="49" charset="0"/>
              </a:rPr>
              <a:t>  display</a:t>
            </a:r>
          </a:p>
          <a:p>
            <a:r>
              <a:rPr lang="en-US" dirty="0">
                <a:latin typeface="Consolas" panose="020B0609020204030204" pitchFamily="49" charset="0"/>
                <a:cs typeface="Consolas" panose="020B0609020204030204" pitchFamily="49" charset="0"/>
              </a:rPr>
              <a:t>    _connect-</a:t>
            </a:r>
            <a:r>
              <a:rPr lang="en-US" dirty="0" err="1">
                <a:latin typeface="Consolas" panose="020B0609020204030204" pitchFamily="49" charset="0"/>
                <a:cs typeface="Consolas" panose="020B0609020204030204" pitchFamily="49" charset="0"/>
              </a:rPr>
              <a:t>cacheLineNumber</a:t>
            </a:r>
            <a:r>
              <a:rPr lang="en-US" dirty="0">
                <a:latin typeface="Consolas" panose="020B0609020204030204" pitchFamily="49" charset="0"/>
                <a:cs typeface="Consolas" panose="020B0609020204030204" pitchFamily="49" charset="0"/>
              </a:rPr>
              <a:t>[ii] _connect-</a:t>
            </a:r>
            <a:r>
              <a:rPr lang="en-US" dirty="0" err="1">
                <a:latin typeface="Consolas" panose="020B0609020204030204" pitchFamily="49" charset="0"/>
                <a:cs typeface="Consolas" panose="020B0609020204030204" pitchFamily="49" charset="0"/>
              </a:rPr>
              <a:t>cacheInfo</a:t>
            </a:r>
            <a:r>
              <a:rPr lang="en-US" dirty="0">
                <a:latin typeface="Consolas" panose="020B0609020204030204" pitchFamily="49" charset="0"/>
                <a:cs typeface="Consolas" panose="020B0609020204030204" pitchFamily="49" charset="0"/>
              </a:rPr>
              <a:t>[ii] skip</a:t>
            </a:r>
          </a:p>
          <a:p>
            <a:r>
              <a:rPr lang="en-US" dirty="0">
                <a:latin typeface="Consolas" panose="020B0609020204030204" pitchFamily="49" charset="0"/>
                <a:cs typeface="Consolas" panose="020B0609020204030204" pitchFamily="49" charset="0"/>
              </a:rPr>
              <a:t>   with</a:t>
            </a:r>
          </a:p>
          <a:p>
            <a:r>
              <a:rPr lang="en-US" dirty="0">
                <a:latin typeface="Consolas" panose="020B0609020204030204" pitchFamily="49" charset="0"/>
                <a:cs typeface="Consolas" panose="020B0609020204030204" pitchFamily="49" charset="0"/>
              </a:rPr>
              <a:t>    frame b</a:t>
            </a:r>
          </a:p>
          <a:p>
            <a:r>
              <a:rPr lang="en-US" dirty="0">
                <a:latin typeface="Consolas" panose="020B0609020204030204" pitchFamily="49" charset="0"/>
                <a:cs typeface="Consolas" panose="020B0609020204030204" pitchFamily="49" charset="0"/>
              </a:rPr>
              <a:t>    down</a:t>
            </a:r>
          </a:p>
          <a:p>
            <a:r>
              <a:rPr lang="en-US" dirty="0">
                <a:latin typeface="Consolas" panose="020B0609020204030204" pitchFamily="49" charset="0"/>
                <a:cs typeface="Consolas" panose="020B0609020204030204" pitchFamily="49" charset="0"/>
              </a:rPr>
              <a:t>  .</a:t>
            </a:r>
          </a:p>
          <a:p>
            <a:r>
              <a:rPr lang="en-US" dirty="0">
                <a:latin typeface="Consolas" panose="020B0609020204030204" pitchFamily="49" charset="0"/>
                <a:cs typeface="Consolas" panose="020B0609020204030204" pitchFamily="49" charset="0"/>
              </a:rPr>
              <a:t>  down with frame b.</a:t>
            </a:r>
          </a:p>
          <a:p>
            <a:r>
              <a:rPr lang="en-US" dirty="0">
                <a:latin typeface="Consolas" panose="020B0609020204030204" pitchFamily="49" charset="0"/>
                <a:cs typeface="Consolas" panose="020B0609020204030204" pitchFamily="49" charset="0"/>
              </a:rPr>
              <a:t>end.</a:t>
            </a:r>
          </a:p>
        </p:txBody>
      </p:sp>
    </p:spTree>
    <p:extLst>
      <p:ext uri="{BB962C8B-B14F-4D97-AF65-F5344CB8AC3E}">
        <p14:creationId xmlns:p14="http://schemas.microsoft.com/office/powerpoint/2010/main" val="14304475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D5A1-A7BC-FD0F-2705-FDE817C4439F}"/>
              </a:ext>
            </a:extLst>
          </p:cNvPr>
          <p:cNvSpPr>
            <a:spLocks noGrp="1"/>
          </p:cNvSpPr>
          <p:nvPr>
            <p:ph type="title"/>
          </p:nvPr>
        </p:nvSpPr>
        <p:spPr/>
        <p:txBody>
          <a:bodyPr/>
          <a:lstStyle/>
          <a:p>
            <a:r>
              <a:rPr lang="en-US" dirty="0"/>
              <a:t>Client Statement Cache Output: VSTs</a:t>
            </a:r>
          </a:p>
        </p:txBody>
      </p:sp>
      <p:sp>
        <p:nvSpPr>
          <p:cNvPr id="4" name="TextBox 3">
            <a:extLst>
              <a:ext uri="{FF2B5EF4-FFF2-40B4-BE49-F238E27FC236}">
                <a16:creationId xmlns:a16="http://schemas.microsoft.com/office/drawing/2014/main" id="{AC8F2780-8F49-3910-849A-F4A0AB4F4CE8}"/>
              </a:ext>
            </a:extLst>
          </p:cNvPr>
          <p:cNvSpPr txBox="1"/>
          <p:nvPr/>
        </p:nvSpPr>
        <p:spPr>
          <a:xfrm>
            <a:off x="304800" y="1600200"/>
            <a:ext cx="13182600" cy="3785652"/>
          </a:xfrm>
          <a:prstGeom prst="rect">
            <a:avLst/>
          </a:prstGeom>
          <a:noFill/>
        </p:spPr>
        <p:txBody>
          <a:bodyPr wrap="square" rtlCol="0">
            <a:spAutoFit/>
          </a:bodyPr>
          <a:lstStyle/>
          <a:p>
            <a:r>
              <a:rPr lang="en-US" sz="2000" dirty="0">
                <a:solidFill>
                  <a:srgbClr val="000000"/>
                </a:solidFill>
                <a:effectLst/>
                <a:latin typeface="Consolas" panose="020B0609020204030204" pitchFamily="49" charset="0"/>
                <a:cs typeface="Consolas" panose="020B0609020204030204" pitchFamily="49" charset="0"/>
              </a:rPr>
              <a:t>          </a:t>
            </a:r>
            <a:r>
              <a:rPr lang="en-US" sz="2000" dirty="0">
                <a:solidFill>
                  <a:schemeClr val="accent2"/>
                </a:solidFill>
                <a:effectLst/>
                <a:latin typeface="Consolas" panose="020B0609020204030204" pitchFamily="49" charset="0"/>
                <a:cs typeface="Consolas" panose="020B0609020204030204" pitchFamily="49" charset="0"/>
              </a:rPr>
              <a:t>_Connect-Id</a:t>
            </a:r>
            <a:r>
              <a:rPr lang="en-US" sz="2000" dirty="0">
                <a:solidFill>
                  <a:srgbClr val="000000"/>
                </a:solidFill>
                <a:effectLst/>
                <a:latin typeface="Consolas" panose="020B0609020204030204" pitchFamily="49" charset="0"/>
                <a:cs typeface="Consolas" panose="020B0609020204030204" pitchFamily="49" charset="0"/>
              </a:rPr>
              <a:t>     User-Id </a:t>
            </a:r>
            <a:r>
              <a:rPr lang="en-US" sz="2000" dirty="0" err="1">
                <a:solidFill>
                  <a:srgbClr val="000000"/>
                </a:solidFill>
                <a:effectLst/>
                <a:latin typeface="Consolas" panose="020B0609020204030204" pitchFamily="49" charset="0"/>
                <a:cs typeface="Consolas" panose="020B0609020204030204" pitchFamily="49" charset="0"/>
              </a:rPr>
              <a:t>Stmt</a:t>
            </a:r>
            <a:r>
              <a:rPr lang="en-US" sz="2000" dirty="0">
                <a:solidFill>
                  <a:srgbClr val="000000"/>
                </a:solidFill>
                <a:effectLst/>
                <a:latin typeface="Consolas" panose="020B0609020204030204" pitchFamily="49" charset="0"/>
                <a:cs typeface="Consolas" panose="020B0609020204030204" pitchFamily="49" charset="0"/>
              </a:rPr>
              <a:t> Caching Type (1,2,3) </a:t>
            </a:r>
            <a:r>
              <a:rPr lang="en-US" sz="2000" dirty="0" err="1">
                <a:solidFill>
                  <a:srgbClr val="000000"/>
                </a:solidFill>
                <a:effectLst/>
                <a:latin typeface="Consolas" panose="020B0609020204030204" pitchFamily="49" charset="0"/>
                <a:cs typeface="Consolas" panose="020B0609020204030204" pitchFamily="49" charset="0"/>
              </a:rPr>
              <a:t>Stmt</a:t>
            </a:r>
            <a:r>
              <a:rPr lang="en-US" sz="2000" dirty="0">
                <a:solidFill>
                  <a:srgbClr val="000000"/>
                </a:solidFill>
                <a:effectLst/>
                <a:latin typeface="Consolas" panose="020B0609020204030204" pitchFamily="49" charset="0"/>
                <a:cs typeface="Consolas" panose="020B0609020204030204" pitchFamily="49" charset="0"/>
              </a:rPr>
              <a:t> Cache Type</a:t>
            </a:r>
          </a:p>
          <a:p>
            <a:r>
              <a:rPr lang="en-US" sz="2000" dirty="0">
                <a:solidFill>
                  <a:srgbClr val="000000"/>
                </a:solidFill>
                <a:effectLst/>
                <a:latin typeface="Consolas" panose="020B0609020204030204" pitchFamily="49" charset="0"/>
                <a:cs typeface="Consolas" panose="020B0609020204030204" pitchFamily="49" charset="0"/>
              </a:rPr>
              <a:t>───────────────────── ─────────── ───────────────────────── ───────────────</a:t>
            </a:r>
          </a:p>
          <a:p>
            <a:r>
              <a:rPr lang="en-US" sz="2000" dirty="0">
                <a:solidFill>
                  <a:srgbClr val="000000"/>
                </a:solidFill>
                <a:effectLst/>
                <a:latin typeface="Consolas" panose="020B0609020204030204" pitchFamily="49" charset="0"/>
                <a:cs typeface="Consolas" panose="020B0609020204030204" pitchFamily="49" charset="0"/>
              </a:rPr>
              <a:t>                 </a:t>
            </a:r>
            <a:r>
              <a:rPr lang="en-US" sz="2000" dirty="0">
                <a:solidFill>
                  <a:schemeClr val="accent2"/>
                </a:solidFill>
                <a:effectLst/>
                <a:latin typeface="Consolas" panose="020B0609020204030204" pitchFamily="49" charset="0"/>
                <a:cs typeface="Consolas" panose="020B0609020204030204" pitchFamily="49" charset="0"/>
              </a:rPr>
              <a:t>1120</a:t>
            </a:r>
            <a:r>
              <a:rPr lang="en-US" sz="2000" dirty="0">
                <a:solidFill>
                  <a:srgbClr val="000000"/>
                </a:solidFill>
                <a:effectLst/>
                <a:latin typeface="Consolas" panose="020B0609020204030204" pitchFamily="49" charset="0"/>
                <a:cs typeface="Consolas" panose="020B0609020204030204" pitchFamily="49" charset="0"/>
              </a:rPr>
              <a:t>        </a:t>
            </a:r>
            <a:r>
              <a:rPr lang="en-US" sz="2000" dirty="0">
                <a:solidFill>
                  <a:srgbClr val="7030A0"/>
                </a:solidFill>
                <a:effectLst/>
                <a:latin typeface="Consolas" panose="020B0609020204030204" pitchFamily="49" charset="0"/>
                <a:cs typeface="Consolas" panose="020B0609020204030204" pitchFamily="49" charset="0"/>
              </a:rPr>
              <a:t>1119</a:t>
            </a:r>
            <a:r>
              <a:rPr lang="en-US" sz="2000" dirty="0">
                <a:solidFill>
                  <a:srgbClr val="000000"/>
                </a:solidFill>
                <a:effectLst/>
                <a:latin typeface="Consolas" panose="020B0609020204030204" pitchFamily="49" charset="0"/>
                <a:cs typeface="Consolas" panose="020B0609020204030204" pitchFamily="49" charset="0"/>
              </a:rPr>
              <a:t>                        02 ABL Stack</a:t>
            </a:r>
          </a:p>
          <a:p>
            <a:endParaRPr lang="en-US" sz="2000" dirty="0">
              <a:solidFill>
                <a:srgbClr val="000000"/>
              </a:solidFill>
              <a:effectLst/>
              <a:latin typeface="Consolas" panose="020B0609020204030204" pitchFamily="49" charset="0"/>
              <a:cs typeface="Consolas" panose="020B0609020204030204" pitchFamily="49" charset="0"/>
            </a:endParaRPr>
          </a:p>
          <a:p>
            <a:r>
              <a:rPr lang="en-US" sz="2000" dirty="0" err="1">
                <a:solidFill>
                  <a:srgbClr val="000000"/>
                </a:solidFill>
                <a:effectLst/>
                <a:latin typeface="Consolas" panose="020B0609020204030204" pitchFamily="49" charset="0"/>
                <a:cs typeface="Consolas" panose="020B0609020204030204" pitchFamily="49" charset="0"/>
              </a:rPr>
              <a:t>Stmt</a:t>
            </a:r>
            <a:r>
              <a:rPr lang="en-US" sz="2000" dirty="0">
                <a:solidFill>
                  <a:srgbClr val="000000"/>
                </a:solidFill>
                <a:effectLst/>
                <a:latin typeface="Consolas" panose="020B0609020204030204" pitchFamily="49" charset="0"/>
                <a:cs typeface="Consolas" panose="020B0609020204030204" pitchFamily="49" charset="0"/>
              </a:rPr>
              <a:t> Cache Line Number </a:t>
            </a:r>
            <a:r>
              <a:rPr lang="en-US" sz="2000" dirty="0" err="1">
                <a:solidFill>
                  <a:srgbClr val="000000"/>
                </a:solidFill>
                <a:effectLst/>
                <a:latin typeface="Consolas" panose="020B0609020204030204" pitchFamily="49" charset="0"/>
                <a:cs typeface="Consolas" panose="020B0609020204030204" pitchFamily="49" charset="0"/>
              </a:rPr>
              <a:t>Stmt</a:t>
            </a:r>
            <a:r>
              <a:rPr lang="en-US" sz="2000" dirty="0">
                <a:solidFill>
                  <a:srgbClr val="000000"/>
                </a:solidFill>
                <a:effectLst/>
                <a:latin typeface="Consolas" panose="020B0609020204030204" pitchFamily="49" charset="0"/>
                <a:cs typeface="Consolas" panose="020B0609020204030204" pitchFamily="49" charset="0"/>
              </a:rPr>
              <a:t> Cache Information</a:t>
            </a:r>
          </a:p>
          <a:p>
            <a:r>
              <a:rPr lang="en-US" sz="2000" dirty="0">
                <a:solidFill>
                  <a:srgbClr val="000000"/>
                </a:solidFill>
                <a:effectLst/>
                <a:latin typeface="Consolas" panose="020B0609020204030204" pitchFamily="49" charset="0"/>
                <a:cs typeface="Consolas" panose="020B0609020204030204" pitchFamily="49" charset="0"/>
              </a:rPr>
              <a:t>────────────────────── ────────────────────────────────────────────────────</a:t>
            </a:r>
          </a:p>
          <a:p>
            <a:r>
              <a:rPr lang="en-US" sz="2000" dirty="0">
                <a:solidFill>
                  <a:srgbClr val="000000"/>
                </a:solidFill>
                <a:effectLst/>
                <a:latin typeface="Consolas" panose="020B0609020204030204" pitchFamily="49" charset="0"/>
                <a:cs typeface="Consolas" panose="020B0609020204030204" pitchFamily="49" charset="0"/>
              </a:rPr>
              <a:t>                  1761 </a:t>
            </a:r>
            <a:r>
              <a:rPr lang="en-US" sz="2000" dirty="0" err="1">
                <a:solidFill>
                  <a:srgbClr val="000000"/>
                </a:solidFill>
                <a:effectLst/>
                <a:latin typeface="Consolas" panose="020B0609020204030204" pitchFamily="49" charset="0"/>
                <a:cs typeface="Consolas" panose="020B0609020204030204" pitchFamily="49" charset="0"/>
              </a:rPr>
              <a:t>snapshotLock</a:t>
            </a:r>
            <a:r>
              <a:rPr lang="en-US" sz="2000" dirty="0">
                <a:solidFill>
                  <a:srgbClr val="000000"/>
                </a:solidFill>
                <a:effectLst/>
                <a:latin typeface="Consolas" panose="020B0609020204030204" pitchFamily="49" charset="0"/>
                <a:cs typeface="Consolas" panose="020B0609020204030204" pitchFamily="49" charset="0"/>
              </a:rPr>
              <a:t> lib/</a:t>
            </a:r>
            <a:r>
              <a:rPr lang="en-US" sz="2000" dirty="0" err="1">
                <a:solidFill>
                  <a:srgbClr val="000000"/>
                </a:solidFill>
                <a:effectLst/>
                <a:latin typeface="Consolas" panose="020B0609020204030204" pitchFamily="49" charset="0"/>
                <a:cs typeface="Consolas" panose="020B0609020204030204" pitchFamily="49" charset="0"/>
              </a:rPr>
              <a:t>vstlib.p</a:t>
            </a:r>
            <a:endParaRPr lang="en-US" sz="2000" dirty="0">
              <a:solidFill>
                <a:srgbClr val="000000"/>
              </a:solidFill>
              <a:effectLst/>
              <a:latin typeface="Consolas" panose="020B0609020204030204" pitchFamily="49" charset="0"/>
              <a:cs typeface="Consolas" panose="020B0609020204030204" pitchFamily="49" charset="0"/>
            </a:endParaRPr>
          </a:p>
          <a:p>
            <a:r>
              <a:rPr lang="en-US" sz="2000" dirty="0">
                <a:solidFill>
                  <a:srgbClr val="000000"/>
                </a:solidFill>
                <a:effectLst/>
                <a:latin typeface="Consolas" panose="020B0609020204030204" pitchFamily="49" charset="0"/>
                <a:cs typeface="Consolas" panose="020B0609020204030204" pitchFamily="49" charset="0"/>
              </a:rPr>
              <a:t>                   630 </a:t>
            </a:r>
            <a:r>
              <a:rPr lang="en-US" sz="2000" dirty="0" err="1">
                <a:solidFill>
                  <a:srgbClr val="000000"/>
                </a:solidFill>
                <a:effectLst/>
                <a:latin typeface="Consolas" panose="020B0609020204030204" pitchFamily="49" charset="0"/>
                <a:cs typeface="Consolas" panose="020B0609020204030204" pitchFamily="49" charset="0"/>
              </a:rPr>
              <a:t>mon</a:t>
            </a:r>
            <a:r>
              <a:rPr lang="en-US" sz="2000" dirty="0">
                <a:solidFill>
                  <a:srgbClr val="000000"/>
                </a:solidFill>
                <a:effectLst/>
                <a:latin typeface="Consolas" panose="020B0609020204030204" pitchFamily="49" charset="0"/>
                <a:cs typeface="Consolas" panose="020B0609020204030204" pitchFamily="49" charset="0"/>
              </a:rPr>
              <a:t>-update dc/</a:t>
            </a:r>
            <a:r>
              <a:rPr lang="en-US" sz="2000" dirty="0" err="1">
                <a:solidFill>
                  <a:srgbClr val="000000"/>
                </a:solidFill>
                <a:effectLst/>
                <a:latin typeface="Consolas" panose="020B0609020204030204" pitchFamily="49" charset="0"/>
                <a:cs typeface="Consolas" panose="020B0609020204030204" pitchFamily="49" charset="0"/>
              </a:rPr>
              <a:t>blocked.p</a:t>
            </a:r>
            <a:endParaRPr lang="en-US" sz="2000" dirty="0">
              <a:solidFill>
                <a:srgbClr val="000000"/>
              </a:solidFill>
              <a:effectLst/>
              <a:latin typeface="Consolas" panose="020B0609020204030204" pitchFamily="49" charset="0"/>
              <a:cs typeface="Consolas" panose="020B0609020204030204" pitchFamily="49" charset="0"/>
            </a:endParaRPr>
          </a:p>
          <a:p>
            <a:r>
              <a:rPr lang="en-US" sz="2000" dirty="0">
                <a:solidFill>
                  <a:srgbClr val="000000"/>
                </a:solidFill>
                <a:effectLst/>
                <a:latin typeface="Consolas" panose="020B0609020204030204" pitchFamily="49" charset="0"/>
                <a:cs typeface="Consolas" panose="020B0609020204030204" pitchFamily="49" charset="0"/>
              </a:rPr>
              <a:t>                   419 </a:t>
            </a:r>
            <a:r>
              <a:rPr lang="en-US" sz="2000" dirty="0" err="1">
                <a:solidFill>
                  <a:srgbClr val="000000"/>
                </a:solidFill>
                <a:effectLst/>
                <a:latin typeface="Consolas" panose="020B0609020204030204" pitchFamily="49" charset="0"/>
                <a:cs typeface="Consolas" panose="020B0609020204030204" pitchFamily="49" charset="0"/>
              </a:rPr>
              <a:t>doRequest</a:t>
            </a:r>
            <a:r>
              <a:rPr lang="en-US" sz="2000" dirty="0">
                <a:solidFill>
                  <a:srgbClr val="000000"/>
                </a:solidFill>
                <a:effectLst/>
                <a:latin typeface="Consolas" panose="020B0609020204030204" pitchFamily="49" charset="0"/>
                <a:cs typeface="Consolas" panose="020B0609020204030204" pitchFamily="49" charset="0"/>
              </a:rPr>
              <a:t> lib/</a:t>
            </a:r>
            <a:r>
              <a:rPr lang="en-US" sz="2000" dirty="0" err="1">
                <a:solidFill>
                  <a:srgbClr val="000000"/>
                </a:solidFill>
                <a:effectLst/>
                <a:latin typeface="Consolas" panose="020B0609020204030204" pitchFamily="49" charset="0"/>
                <a:cs typeface="Consolas" panose="020B0609020204030204" pitchFamily="49" charset="0"/>
              </a:rPr>
              <a:t>ptsrv.p</a:t>
            </a:r>
            <a:endParaRPr lang="en-US" sz="2000" dirty="0">
              <a:solidFill>
                <a:srgbClr val="000000"/>
              </a:solidFill>
              <a:effectLst/>
              <a:latin typeface="Consolas" panose="020B0609020204030204" pitchFamily="49" charset="0"/>
              <a:cs typeface="Consolas" panose="020B0609020204030204" pitchFamily="49" charset="0"/>
            </a:endParaRPr>
          </a:p>
          <a:p>
            <a:r>
              <a:rPr lang="en-US" sz="2000" dirty="0">
                <a:solidFill>
                  <a:srgbClr val="000000"/>
                </a:solidFill>
                <a:effectLst/>
                <a:latin typeface="Consolas" panose="020B0609020204030204" pitchFamily="49" charset="0"/>
                <a:cs typeface="Consolas" panose="020B0609020204030204" pitchFamily="49" charset="0"/>
              </a:rPr>
              <a:t>                   904 </a:t>
            </a:r>
            <a:r>
              <a:rPr lang="en-US" sz="2000" dirty="0" err="1">
                <a:solidFill>
                  <a:srgbClr val="000000"/>
                </a:solidFill>
                <a:effectLst/>
                <a:latin typeface="Consolas" panose="020B0609020204030204" pitchFamily="49" charset="0"/>
                <a:cs typeface="Consolas" panose="020B0609020204030204" pitchFamily="49" charset="0"/>
              </a:rPr>
              <a:t>makeRequest</a:t>
            </a:r>
            <a:r>
              <a:rPr lang="en-US" sz="2000" dirty="0">
                <a:solidFill>
                  <a:srgbClr val="000000"/>
                </a:solidFill>
                <a:effectLst/>
                <a:latin typeface="Consolas" panose="020B0609020204030204" pitchFamily="49" charset="0"/>
                <a:cs typeface="Consolas" panose="020B0609020204030204" pitchFamily="49" charset="0"/>
              </a:rPr>
              <a:t> </a:t>
            </a:r>
            <a:r>
              <a:rPr lang="en-US" sz="2000" dirty="0" err="1">
                <a:solidFill>
                  <a:srgbClr val="000000"/>
                </a:solidFill>
                <a:effectLst/>
                <a:latin typeface="Consolas" panose="020B0609020204030204" pitchFamily="49" charset="0"/>
                <a:cs typeface="Consolas" panose="020B0609020204030204" pitchFamily="49" charset="0"/>
              </a:rPr>
              <a:t>protop.p</a:t>
            </a:r>
            <a:endParaRPr lang="en-US" sz="2000" dirty="0">
              <a:solidFill>
                <a:srgbClr val="000000"/>
              </a:solidFill>
              <a:effectLst/>
              <a:latin typeface="Consolas" panose="020B0609020204030204" pitchFamily="49" charset="0"/>
              <a:cs typeface="Consolas" panose="020B0609020204030204" pitchFamily="49" charset="0"/>
            </a:endParaRPr>
          </a:p>
          <a:p>
            <a:r>
              <a:rPr lang="en-US" sz="2000" dirty="0">
                <a:solidFill>
                  <a:srgbClr val="000000"/>
                </a:solidFill>
                <a:effectLst/>
                <a:latin typeface="Consolas" panose="020B0609020204030204" pitchFamily="49" charset="0"/>
                <a:cs typeface="Consolas" panose="020B0609020204030204" pitchFamily="49" charset="0"/>
              </a:rPr>
              <a:t>                   883 refresh </a:t>
            </a:r>
            <a:r>
              <a:rPr lang="en-US" sz="2000" dirty="0" err="1">
                <a:solidFill>
                  <a:srgbClr val="000000"/>
                </a:solidFill>
                <a:effectLst/>
                <a:latin typeface="Consolas" panose="020B0609020204030204" pitchFamily="49" charset="0"/>
                <a:cs typeface="Consolas" panose="020B0609020204030204" pitchFamily="49" charset="0"/>
              </a:rPr>
              <a:t>protop.p</a:t>
            </a:r>
            <a:endParaRPr lang="en-US" sz="2000" dirty="0">
              <a:solidFill>
                <a:srgbClr val="000000"/>
              </a:solidFill>
              <a:effectLst/>
              <a:latin typeface="Consolas" panose="020B0609020204030204" pitchFamily="49" charset="0"/>
              <a:cs typeface="Consolas" panose="020B0609020204030204" pitchFamily="49" charset="0"/>
            </a:endParaRPr>
          </a:p>
          <a:p>
            <a:r>
              <a:rPr lang="en-US" sz="2000" dirty="0">
                <a:solidFill>
                  <a:srgbClr val="000000"/>
                </a:solidFill>
                <a:effectLst/>
                <a:latin typeface="Consolas" panose="020B0609020204030204" pitchFamily="49" charset="0"/>
                <a:cs typeface="Consolas" panose="020B0609020204030204" pitchFamily="49" charset="0"/>
              </a:rPr>
              <a:t>                  2408 </a:t>
            </a:r>
            <a:r>
              <a:rPr lang="en-US" sz="2000" dirty="0" err="1">
                <a:solidFill>
                  <a:srgbClr val="000000"/>
                </a:solidFill>
                <a:effectLst/>
                <a:latin typeface="Consolas" panose="020B0609020204030204" pitchFamily="49" charset="0"/>
                <a:cs typeface="Consolas" panose="020B0609020204030204" pitchFamily="49" charset="0"/>
              </a:rPr>
              <a:t>protop.p</a:t>
            </a:r>
            <a:endParaRPr lang="en-US" sz="2000" dirty="0">
              <a:solidFill>
                <a:srgbClr val="000000"/>
              </a:solidFill>
              <a:effectLst/>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741628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D5A1-A7BC-FD0F-2705-FDE817C4439F}"/>
              </a:ext>
            </a:extLst>
          </p:cNvPr>
          <p:cNvSpPr>
            <a:spLocks noGrp="1"/>
          </p:cNvSpPr>
          <p:nvPr>
            <p:ph type="title"/>
          </p:nvPr>
        </p:nvSpPr>
        <p:spPr/>
        <p:txBody>
          <a:bodyPr/>
          <a:lstStyle/>
          <a:p>
            <a:r>
              <a:rPr lang="en-US" dirty="0"/>
              <a:t>Client Statement Cache Output: </a:t>
            </a:r>
            <a:r>
              <a:rPr lang="en-US" dirty="0" err="1"/>
              <a:t>ProTop</a:t>
            </a:r>
            <a:endParaRPr lang="en-US" dirty="0"/>
          </a:p>
        </p:txBody>
      </p:sp>
      <p:sp>
        <p:nvSpPr>
          <p:cNvPr id="4" name="TextBox 3">
            <a:extLst>
              <a:ext uri="{FF2B5EF4-FFF2-40B4-BE49-F238E27FC236}">
                <a16:creationId xmlns:a16="http://schemas.microsoft.com/office/drawing/2014/main" id="{F8AEAD8F-5605-48F8-1B2A-6244C391C20A}"/>
              </a:ext>
            </a:extLst>
          </p:cNvPr>
          <p:cNvSpPr txBox="1"/>
          <p:nvPr/>
        </p:nvSpPr>
        <p:spPr>
          <a:xfrm>
            <a:off x="228600" y="1631752"/>
            <a:ext cx="11963400" cy="4616648"/>
          </a:xfrm>
          <a:prstGeom prst="rect">
            <a:avLst/>
          </a:prstGeom>
          <a:noFill/>
        </p:spPr>
        <p:txBody>
          <a:bodyPr wrap="square" rtlCol="0">
            <a:spAutoFit/>
          </a:bodyPr>
          <a:lstStyle/>
          <a:p>
            <a:r>
              <a:rPr lang="en-US" sz="1400" dirty="0">
                <a:solidFill>
                  <a:srgbClr val="000000"/>
                </a:solidFill>
                <a:effectLst/>
                <a:latin typeface="Menlo" panose="020B0609030804020204" pitchFamily="49" charset="0"/>
              </a:rPr>
              <a:t>                                           &lt;x&gt; Active Transactions</a:t>
            </a:r>
          </a:p>
          <a:p>
            <a:r>
              <a:rPr lang="en-US" sz="1400" dirty="0">
                <a:solidFill>
                  <a:srgbClr val="000000"/>
                </a:solidFill>
                <a:effectLst/>
                <a:latin typeface="Menlo" panose="020B0609030804020204" pitchFamily="49" charset="0"/>
              </a:rPr>
              <a:t> </a:t>
            </a:r>
            <a:r>
              <a:rPr lang="en-US" sz="1400" dirty="0" err="1">
                <a:solidFill>
                  <a:srgbClr val="000000"/>
                </a:solidFill>
                <a:effectLst/>
                <a:latin typeface="Menlo" panose="020B0609030804020204" pitchFamily="49" charset="0"/>
              </a:rPr>
              <a:t>Usr</a:t>
            </a:r>
            <a:r>
              <a:rPr lang="en-US" sz="1400" dirty="0">
                <a:solidFill>
                  <a:srgbClr val="000000"/>
                </a:solidFill>
                <a:effectLst/>
                <a:latin typeface="Menlo" panose="020B0609030804020204" pitchFamily="49" charset="0"/>
              </a:rPr>
              <a:t># Name        PID      Flags       TRX# </a:t>
            </a:r>
            <a:r>
              <a:rPr lang="en-US" sz="1400" dirty="0" err="1">
                <a:solidFill>
                  <a:srgbClr val="000000"/>
                </a:solidFill>
                <a:effectLst/>
                <a:latin typeface="Menlo" panose="020B0609030804020204" pitchFamily="49" charset="0"/>
              </a:rPr>
              <a:t>BIClstr</a:t>
            </a:r>
            <a:r>
              <a:rPr lang="en-US" sz="1400" dirty="0">
                <a:solidFill>
                  <a:srgbClr val="000000"/>
                </a:solidFill>
                <a:effectLst/>
                <a:latin typeface="Menlo" panose="020B0609030804020204" pitchFamily="49" charset="0"/>
              </a:rPr>
              <a:t>   Duration       Idle Wait </a:t>
            </a:r>
            <a:r>
              <a:rPr lang="en-US" sz="1400" dirty="0" err="1">
                <a:solidFill>
                  <a:srgbClr val="000000"/>
                </a:solidFill>
                <a:effectLst/>
                <a:latin typeface="Menlo" panose="020B0609030804020204" pitchFamily="49" charset="0"/>
              </a:rPr>
              <a:t>Resrc</a:t>
            </a:r>
            <a:r>
              <a:rPr lang="en-US" sz="1400" dirty="0">
                <a:solidFill>
                  <a:srgbClr val="000000"/>
                </a:solidFill>
                <a:effectLst/>
                <a:latin typeface="Menlo" panose="020B0609030804020204" pitchFamily="49" charset="0"/>
              </a:rPr>
              <a:t>   Line# Program Name</a:t>
            </a:r>
          </a:p>
          <a:p>
            <a:r>
              <a:rPr lang="en-US" sz="1400" dirty="0">
                <a:solidFill>
                  <a:srgbClr val="000000"/>
                </a:solidFill>
                <a:effectLst/>
                <a:latin typeface="Menlo" panose="020B0609030804020204" pitchFamily="49" charset="0"/>
              </a:rPr>
              <a:t>  418 </a:t>
            </a:r>
            <a:r>
              <a:rPr lang="en-US" sz="1400" dirty="0" err="1">
                <a:solidFill>
                  <a:srgbClr val="000000"/>
                </a:solidFill>
                <a:effectLst/>
                <a:latin typeface="Menlo" panose="020B0609030804020204" pitchFamily="49" charset="0"/>
              </a:rPr>
              <a:t>xgtgcast</a:t>
            </a:r>
            <a:r>
              <a:rPr lang="en-US" sz="1400" dirty="0">
                <a:solidFill>
                  <a:srgbClr val="000000"/>
                </a:solidFill>
                <a:effectLst/>
                <a:latin typeface="Menlo" panose="020B0609030804020204" pitchFamily="49" charset="0"/>
              </a:rPr>
              <a:t>    1007259  S4 *  1885303871  773557   00:16:03   00:11:49  --  0         259 </a:t>
            </a:r>
            <a:r>
              <a:rPr lang="en-US" sz="1400" dirty="0" err="1">
                <a:solidFill>
                  <a:srgbClr val="000000"/>
                </a:solidFill>
                <a:effectLst/>
                <a:latin typeface="Menlo" panose="020B0609030804020204" pitchFamily="49" charset="0"/>
              </a:rPr>
              <a:t>wb</a:t>
            </a:r>
            <a:r>
              <a:rPr lang="en-US" sz="1400" dirty="0">
                <a:solidFill>
                  <a:srgbClr val="000000"/>
                </a:solidFill>
                <a:effectLst/>
                <a:latin typeface="Menlo" panose="020B0609030804020204" pitchFamily="49" charset="0"/>
              </a:rPr>
              <a:t>/</a:t>
            </a:r>
            <a:r>
              <a:rPr lang="en-US" sz="1400" dirty="0" err="1">
                <a:solidFill>
                  <a:srgbClr val="000000"/>
                </a:solidFill>
                <a:effectLst/>
                <a:latin typeface="Menlo" panose="020B0609030804020204" pitchFamily="49" charset="0"/>
              </a:rPr>
              <a:t>message.p</a:t>
            </a:r>
            <a:endParaRPr lang="en-US" sz="1400" dirty="0">
              <a:solidFill>
                <a:srgbClr val="000000"/>
              </a:solidFill>
              <a:effectLst/>
              <a:latin typeface="Menlo" panose="020B0609030804020204" pitchFamily="49" charset="0"/>
            </a:endParaRPr>
          </a:p>
          <a:p>
            <a:r>
              <a:rPr lang="en-US" sz="1400" dirty="0">
                <a:solidFill>
                  <a:srgbClr val="000000"/>
                </a:solidFill>
                <a:effectLst/>
                <a:latin typeface="Menlo" panose="020B0609030804020204" pitchFamily="49" charset="0"/>
              </a:rPr>
              <a:t> 1664 </a:t>
            </a:r>
            <a:r>
              <a:rPr lang="en-US" sz="1400" dirty="0" err="1">
                <a:solidFill>
                  <a:srgbClr val="000000"/>
                </a:solidFill>
                <a:effectLst/>
                <a:latin typeface="Menlo" panose="020B0609030804020204" pitchFamily="49" charset="0"/>
              </a:rPr>
              <a:t>xpazvida</a:t>
            </a:r>
            <a:r>
              <a:rPr lang="en-US" sz="1400" dirty="0">
                <a:solidFill>
                  <a:srgbClr val="000000"/>
                </a:solidFill>
                <a:effectLst/>
                <a:latin typeface="Menlo" panose="020B0609030804020204" pitchFamily="49" charset="0"/>
              </a:rPr>
              <a:t>    536623   S4 *  1885566001  773561   00:11:51   00:03:06  --  0       29380 </a:t>
            </a:r>
            <a:r>
              <a:rPr lang="en-US" sz="1400" dirty="0" err="1">
                <a:solidFill>
                  <a:srgbClr val="000000"/>
                </a:solidFill>
                <a:effectLst/>
                <a:latin typeface="Menlo" panose="020B0609030804020204" pitchFamily="49" charset="0"/>
              </a:rPr>
              <a:t>im</a:t>
            </a:r>
            <a:r>
              <a:rPr lang="en-US" sz="1400" dirty="0">
                <a:solidFill>
                  <a:srgbClr val="000000"/>
                </a:solidFill>
                <a:effectLst/>
                <a:latin typeface="Menlo" panose="020B0609030804020204" pitchFamily="49" charset="0"/>
              </a:rPr>
              <a:t>/</a:t>
            </a:r>
            <a:r>
              <a:rPr lang="en-US" sz="1400" dirty="0" err="1">
                <a:solidFill>
                  <a:srgbClr val="000000"/>
                </a:solidFill>
                <a:effectLst/>
                <a:latin typeface="Menlo" panose="020B0609030804020204" pitchFamily="49" charset="0"/>
              </a:rPr>
              <a:t>synlocq.y</a:t>
            </a:r>
            <a:endParaRPr lang="en-US" sz="1400" dirty="0">
              <a:solidFill>
                <a:srgbClr val="000000"/>
              </a:solidFill>
              <a:effectLst/>
              <a:latin typeface="Menlo" panose="020B0609030804020204" pitchFamily="49" charset="0"/>
            </a:endParaRPr>
          </a:p>
          <a:p>
            <a:r>
              <a:rPr lang="en-US" sz="1400" dirty="0">
                <a:solidFill>
                  <a:srgbClr val="000000"/>
                </a:solidFill>
                <a:effectLst/>
                <a:latin typeface="Menlo" panose="020B0609030804020204" pitchFamily="49" charset="0"/>
              </a:rPr>
              <a:t> 1268 </a:t>
            </a:r>
            <a:r>
              <a:rPr lang="en-US" sz="1400" dirty="0" err="1">
                <a:solidFill>
                  <a:srgbClr val="000000"/>
                </a:solidFill>
                <a:effectLst/>
                <a:latin typeface="Menlo" panose="020B0609030804020204" pitchFamily="49" charset="0"/>
              </a:rPr>
              <a:t>xcrnzulu</a:t>
            </a:r>
            <a:r>
              <a:rPr lang="en-US" sz="1400" dirty="0">
                <a:solidFill>
                  <a:srgbClr val="000000"/>
                </a:solidFill>
                <a:effectLst/>
                <a:latin typeface="Menlo" panose="020B0609030804020204" pitchFamily="49" charset="0"/>
              </a:rPr>
              <a:t>    939002   S4 *  1885667525  773565   00:11:05   00:11:02  --  0        7790 </a:t>
            </a:r>
            <a:r>
              <a:rPr lang="en-US" sz="1400" dirty="0" err="1">
                <a:solidFill>
                  <a:srgbClr val="000000"/>
                </a:solidFill>
                <a:effectLst/>
                <a:latin typeface="Menlo" panose="020B0609030804020204" pitchFamily="49" charset="0"/>
              </a:rPr>
              <a:t>ar</a:t>
            </a:r>
            <a:r>
              <a:rPr lang="en-US" sz="1400" dirty="0">
                <a:solidFill>
                  <a:srgbClr val="000000"/>
                </a:solidFill>
                <a:effectLst/>
                <a:latin typeface="Menlo" panose="020B0609030804020204" pitchFamily="49" charset="0"/>
              </a:rPr>
              <a:t>/</a:t>
            </a:r>
            <a:r>
              <a:rPr lang="en-US" sz="1400" dirty="0" err="1">
                <a:solidFill>
                  <a:srgbClr val="000000"/>
                </a:solidFill>
                <a:effectLst/>
                <a:latin typeface="Menlo" panose="020B0609030804020204" pitchFamily="49" charset="0"/>
              </a:rPr>
              <a:t>custlu.y</a:t>
            </a:r>
            <a:endParaRPr lang="en-US" sz="1400" dirty="0">
              <a:solidFill>
                <a:srgbClr val="000000"/>
              </a:solidFill>
              <a:effectLst/>
              <a:latin typeface="Menlo" panose="020B0609030804020204" pitchFamily="49" charset="0"/>
            </a:endParaRPr>
          </a:p>
          <a:p>
            <a:r>
              <a:rPr lang="en-US" sz="1400" dirty="0">
                <a:solidFill>
                  <a:srgbClr val="000000"/>
                </a:solidFill>
                <a:effectLst/>
                <a:latin typeface="Menlo" panose="020B0609030804020204" pitchFamily="49" charset="0"/>
              </a:rPr>
              <a:t>  700 </a:t>
            </a:r>
            <a:r>
              <a:rPr lang="en-US" sz="1400" dirty="0" err="1">
                <a:solidFill>
                  <a:srgbClr val="000000"/>
                </a:solidFill>
                <a:effectLst/>
                <a:latin typeface="Menlo" panose="020B0609030804020204" pitchFamily="49" charset="0"/>
              </a:rPr>
              <a:t>jsantos</a:t>
            </a:r>
            <a:r>
              <a:rPr lang="en-US" sz="1400" dirty="0">
                <a:solidFill>
                  <a:srgbClr val="000000"/>
                </a:solidFill>
                <a:effectLst/>
                <a:latin typeface="Menlo" panose="020B0609030804020204" pitchFamily="49" charset="0"/>
              </a:rPr>
              <a:t>     3824433  S4 *  1885680717  773566   00:10:47   00:09:39  --  0         259 </a:t>
            </a:r>
            <a:r>
              <a:rPr lang="en-US" sz="1400" dirty="0" err="1">
                <a:solidFill>
                  <a:srgbClr val="000000"/>
                </a:solidFill>
                <a:effectLst/>
                <a:latin typeface="Menlo" panose="020B0609030804020204" pitchFamily="49" charset="0"/>
              </a:rPr>
              <a:t>wb</a:t>
            </a:r>
            <a:r>
              <a:rPr lang="en-US" sz="1400" dirty="0">
                <a:solidFill>
                  <a:srgbClr val="000000"/>
                </a:solidFill>
                <a:effectLst/>
                <a:latin typeface="Menlo" panose="020B0609030804020204" pitchFamily="49" charset="0"/>
              </a:rPr>
              <a:t>/</a:t>
            </a:r>
            <a:r>
              <a:rPr lang="en-US" sz="1400" dirty="0" err="1">
                <a:solidFill>
                  <a:srgbClr val="000000"/>
                </a:solidFill>
                <a:effectLst/>
                <a:latin typeface="Menlo" panose="020B0609030804020204" pitchFamily="49" charset="0"/>
              </a:rPr>
              <a:t>message.p</a:t>
            </a:r>
            <a:endParaRPr lang="en-US" sz="1400" dirty="0">
              <a:solidFill>
                <a:srgbClr val="000000"/>
              </a:solidFill>
              <a:effectLst/>
              <a:latin typeface="Menlo" panose="020B0609030804020204" pitchFamily="49" charset="0"/>
            </a:endParaRPr>
          </a:p>
          <a:p>
            <a:r>
              <a:rPr lang="en-US" sz="1400" dirty="0">
                <a:solidFill>
                  <a:srgbClr val="000000"/>
                </a:solidFill>
                <a:effectLst/>
                <a:latin typeface="Menlo" panose="020B0609030804020204" pitchFamily="49" charset="0"/>
              </a:rPr>
              <a:t>  959 </a:t>
            </a:r>
            <a:r>
              <a:rPr lang="en-US" sz="1400" dirty="0" err="1">
                <a:solidFill>
                  <a:srgbClr val="000000"/>
                </a:solidFill>
                <a:effectLst/>
                <a:latin typeface="Menlo" panose="020B0609030804020204" pitchFamily="49" charset="0"/>
              </a:rPr>
              <a:t>xecscues</a:t>
            </a:r>
            <a:r>
              <a:rPr lang="en-US" sz="1400" dirty="0">
                <a:solidFill>
                  <a:srgbClr val="000000"/>
                </a:solidFill>
                <a:effectLst/>
                <a:latin typeface="Menlo" panose="020B0609030804020204" pitchFamily="49" charset="0"/>
              </a:rPr>
              <a:t>    3922245  S4 *  1885780575  773567   00:09:47   00:09:50  --  0         195 acct/</a:t>
            </a:r>
            <a:r>
              <a:rPr lang="en-US" sz="1400" dirty="0" err="1">
                <a:solidFill>
                  <a:srgbClr val="000000"/>
                </a:solidFill>
                <a:effectLst/>
                <a:latin typeface="Menlo" panose="020B0609030804020204" pitchFamily="49" charset="0"/>
              </a:rPr>
              <a:t>getopars.p</a:t>
            </a:r>
            <a:endParaRPr lang="en-US" sz="1400" dirty="0">
              <a:solidFill>
                <a:srgbClr val="000000"/>
              </a:solidFill>
              <a:effectLst/>
              <a:latin typeface="Menlo" panose="020B0609030804020204" pitchFamily="49" charset="0"/>
            </a:endParaRPr>
          </a:p>
          <a:p>
            <a:r>
              <a:rPr lang="en-US" sz="1400" dirty="0">
                <a:solidFill>
                  <a:srgbClr val="000000"/>
                </a:solidFill>
                <a:effectLst/>
                <a:latin typeface="Menlo" panose="020B0609030804020204" pitchFamily="49" charset="0"/>
              </a:rPr>
              <a:t> 1340 </a:t>
            </a:r>
            <a:r>
              <a:rPr lang="en-US" sz="1400" dirty="0" err="1">
                <a:solidFill>
                  <a:srgbClr val="000000"/>
                </a:solidFill>
                <a:effectLst/>
                <a:latin typeface="Menlo" panose="020B0609030804020204" pitchFamily="49" charset="0"/>
              </a:rPr>
              <a:t>xgtbroca</a:t>
            </a:r>
            <a:r>
              <a:rPr lang="en-US" sz="1400" dirty="0">
                <a:solidFill>
                  <a:srgbClr val="000000"/>
                </a:solidFill>
                <a:effectLst/>
                <a:latin typeface="Menlo" panose="020B0609030804020204" pitchFamily="49" charset="0"/>
              </a:rPr>
              <a:t>    4188655  S4 *  1885879264  773568   00:08:22   00:08:18  --  0         259 </a:t>
            </a:r>
            <a:r>
              <a:rPr lang="en-US" sz="1400" dirty="0" err="1">
                <a:solidFill>
                  <a:srgbClr val="000000"/>
                </a:solidFill>
                <a:effectLst/>
                <a:latin typeface="Menlo" panose="020B0609030804020204" pitchFamily="49" charset="0"/>
              </a:rPr>
              <a:t>wb</a:t>
            </a:r>
            <a:r>
              <a:rPr lang="en-US" sz="1400" dirty="0">
                <a:solidFill>
                  <a:srgbClr val="000000"/>
                </a:solidFill>
                <a:effectLst/>
                <a:latin typeface="Menlo" panose="020B0609030804020204" pitchFamily="49" charset="0"/>
              </a:rPr>
              <a:t>/</a:t>
            </a:r>
            <a:r>
              <a:rPr lang="en-US" sz="1400" dirty="0" err="1">
                <a:solidFill>
                  <a:srgbClr val="000000"/>
                </a:solidFill>
                <a:effectLst/>
                <a:latin typeface="Menlo" panose="020B0609030804020204" pitchFamily="49" charset="0"/>
              </a:rPr>
              <a:t>message.p</a:t>
            </a:r>
            <a:endParaRPr lang="en-US" sz="1400" dirty="0">
              <a:solidFill>
                <a:srgbClr val="000000"/>
              </a:solidFill>
              <a:effectLst/>
              <a:latin typeface="Menlo" panose="020B0609030804020204" pitchFamily="49" charset="0"/>
            </a:endParaRPr>
          </a:p>
          <a:p>
            <a:r>
              <a:rPr lang="en-US" sz="1400" dirty="0">
                <a:solidFill>
                  <a:srgbClr val="000000"/>
                </a:solidFill>
                <a:effectLst/>
                <a:latin typeface="Menlo" panose="020B0609030804020204" pitchFamily="49" charset="0"/>
              </a:rPr>
              <a:t> 1264 </a:t>
            </a:r>
            <a:r>
              <a:rPr lang="en-US" sz="1400" dirty="0" err="1">
                <a:solidFill>
                  <a:srgbClr val="000000"/>
                </a:solidFill>
                <a:effectLst/>
                <a:latin typeface="Menlo" panose="020B0609030804020204" pitchFamily="49" charset="0"/>
              </a:rPr>
              <a:t>xsvlmart</a:t>
            </a:r>
            <a:r>
              <a:rPr lang="en-US" sz="1400" dirty="0">
                <a:solidFill>
                  <a:srgbClr val="000000"/>
                </a:solidFill>
                <a:effectLst/>
                <a:latin typeface="Menlo" panose="020B0609030804020204" pitchFamily="49" charset="0"/>
              </a:rPr>
              <a:t>    4060245  S4 *  1885930279  773568   00:07:39   00:07:38  --  0      118801 so/orderle2.p</a:t>
            </a:r>
          </a:p>
          <a:p>
            <a:endParaRPr lang="en-US" sz="1400" dirty="0">
              <a:solidFill>
                <a:srgbClr val="000000"/>
              </a:solidFill>
              <a:effectLst/>
              <a:latin typeface="Menlo" panose="020B0609030804020204" pitchFamily="49" charset="0"/>
            </a:endParaRPr>
          </a:p>
          <a:p>
            <a:r>
              <a:rPr lang="en-US" sz="1400" dirty="0">
                <a:solidFill>
                  <a:srgbClr val="000000"/>
                </a:solidFill>
                <a:effectLst/>
                <a:latin typeface="Menlo" panose="020B0609030804020204" pitchFamily="49" charset="0"/>
              </a:rPr>
              <a:t>                                            &lt;u&gt; User IO Activity</a:t>
            </a:r>
          </a:p>
          <a:p>
            <a:r>
              <a:rPr lang="en-US" sz="1400" dirty="0">
                <a:solidFill>
                  <a:srgbClr val="000000"/>
                </a:solidFill>
                <a:effectLst/>
                <a:latin typeface="Menlo" panose="020B0609030804020204" pitchFamily="49" charset="0"/>
              </a:rPr>
              <a:t> </a:t>
            </a:r>
            <a:r>
              <a:rPr lang="en-US" sz="1400" dirty="0" err="1">
                <a:solidFill>
                  <a:srgbClr val="000000"/>
                </a:solidFill>
                <a:effectLst/>
                <a:latin typeface="Menlo" panose="020B0609030804020204" pitchFamily="49" charset="0"/>
              </a:rPr>
              <a:t>Usr</a:t>
            </a:r>
            <a:r>
              <a:rPr lang="en-US" sz="1400" dirty="0">
                <a:solidFill>
                  <a:srgbClr val="000000"/>
                </a:solidFill>
                <a:effectLst/>
                <a:latin typeface="Menlo" panose="020B0609030804020204" pitchFamily="49" charset="0"/>
              </a:rPr>
              <a:t># Name        PID      Flags  </a:t>
            </a:r>
            <a:r>
              <a:rPr lang="en-US" sz="1400" dirty="0" err="1">
                <a:solidFill>
                  <a:srgbClr val="000000"/>
                </a:solidFill>
                <a:effectLst/>
                <a:latin typeface="Menlo" panose="020B0609030804020204" pitchFamily="49" charset="0"/>
              </a:rPr>
              <a:t>BlkAcc</a:t>
            </a:r>
            <a:r>
              <a:rPr lang="en-US" sz="1400" dirty="0">
                <a:solidFill>
                  <a:srgbClr val="000000"/>
                </a:solidFill>
                <a:effectLst/>
                <a:latin typeface="Menlo" panose="020B0609030804020204" pitchFamily="49" charset="0"/>
              </a:rPr>
              <a:t>   </a:t>
            </a:r>
            <a:r>
              <a:rPr lang="en-US" sz="1400" dirty="0" err="1">
                <a:solidFill>
                  <a:srgbClr val="000000"/>
                </a:solidFill>
                <a:effectLst/>
                <a:latin typeface="Menlo" panose="020B0609030804020204" pitchFamily="49" charset="0"/>
              </a:rPr>
              <a:t>OSRd</a:t>
            </a:r>
            <a:r>
              <a:rPr lang="en-US" sz="1400" dirty="0">
                <a:solidFill>
                  <a:srgbClr val="000000"/>
                </a:solidFill>
                <a:effectLst/>
                <a:latin typeface="Menlo" panose="020B0609030804020204" pitchFamily="49" charset="0"/>
              </a:rPr>
              <a:t> </a:t>
            </a:r>
            <a:r>
              <a:rPr lang="en-US" sz="1400" dirty="0" err="1">
                <a:solidFill>
                  <a:srgbClr val="000000"/>
                </a:solidFill>
                <a:effectLst/>
                <a:latin typeface="Menlo" panose="020B0609030804020204" pitchFamily="49" charset="0"/>
              </a:rPr>
              <a:t>OSWr</a:t>
            </a:r>
            <a:r>
              <a:rPr lang="en-US" sz="1400" dirty="0">
                <a:solidFill>
                  <a:srgbClr val="000000"/>
                </a:solidFill>
                <a:effectLst/>
                <a:latin typeface="Menlo" panose="020B0609030804020204" pitchFamily="49" charset="0"/>
              </a:rPr>
              <a:t>     Hit%   </a:t>
            </a:r>
            <a:r>
              <a:rPr lang="en-US" sz="1400" dirty="0" err="1">
                <a:solidFill>
                  <a:srgbClr val="000000"/>
                </a:solidFill>
                <a:effectLst/>
                <a:latin typeface="Menlo" panose="020B0609030804020204" pitchFamily="49" charset="0"/>
              </a:rPr>
              <a:t>RecLk</a:t>
            </a:r>
            <a:r>
              <a:rPr lang="en-US" sz="1400" dirty="0">
                <a:solidFill>
                  <a:srgbClr val="000000"/>
                </a:solidFill>
                <a:effectLst/>
                <a:latin typeface="Menlo" panose="020B0609030804020204" pitchFamily="49" charset="0"/>
              </a:rPr>
              <a:t>   </a:t>
            </a:r>
            <a:r>
              <a:rPr lang="en-US" sz="1400" dirty="0" err="1">
                <a:solidFill>
                  <a:srgbClr val="000000"/>
                </a:solidFill>
                <a:effectLst/>
                <a:latin typeface="Menlo" panose="020B0609030804020204" pitchFamily="49" charset="0"/>
              </a:rPr>
              <a:t>LkHWM</a:t>
            </a:r>
            <a:r>
              <a:rPr lang="en-US" sz="1400" dirty="0">
                <a:solidFill>
                  <a:srgbClr val="000000"/>
                </a:solidFill>
                <a:effectLst/>
                <a:latin typeface="Menlo" panose="020B0609030804020204" pitchFamily="49" charset="0"/>
              </a:rPr>
              <a:t>  CSC Age Line# Program Name</a:t>
            </a:r>
          </a:p>
          <a:p>
            <a:r>
              <a:rPr lang="en-US" sz="1400" dirty="0">
                <a:solidFill>
                  <a:srgbClr val="000000"/>
                </a:solidFill>
                <a:effectLst/>
                <a:latin typeface="Menlo" panose="020B0609030804020204" pitchFamily="49" charset="0"/>
              </a:rPr>
              <a:t> 1591 traxcron4   1073701  S4B   1065832      0    0  100.00%       0       0 00:00:01  4181 acct/</a:t>
            </a:r>
            <a:r>
              <a:rPr lang="en-US" sz="1400" dirty="0" err="1">
                <a:solidFill>
                  <a:srgbClr val="000000"/>
                </a:solidFill>
                <a:effectLst/>
                <a:latin typeface="Menlo" panose="020B0609030804020204" pitchFamily="49" charset="0"/>
              </a:rPr>
              <a:t>brecloada.p</a:t>
            </a:r>
            <a:endParaRPr lang="en-US" sz="1400" dirty="0">
              <a:solidFill>
                <a:srgbClr val="000000"/>
              </a:solidFill>
              <a:effectLst/>
              <a:latin typeface="Menlo" panose="020B0609030804020204" pitchFamily="49" charset="0"/>
            </a:endParaRPr>
          </a:p>
          <a:p>
            <a:r>
              <a:rPr lang="en-US" sz="1400" dirty="0">
                <a:solidFill>
                  <a:srgbClr val="000000"/>
                </a:solidFill>
                <a:effectLst/>
                <a:latin typeface="Menlo" panose="020B0609030804020204" pitchFamily="49" charset="0"/>
              </a:rPr>
              <a:t> 1213 </a:t>
            </a:r>
            <a:r>
              <a:rPr lang="en-US" sz="1400" dirty="0" err="1">
                <a:solidFill>
                  <a:srgbClr val="000000"/>
                </a:solidFill>
                <a:effectLst/>
                <a:latin typeface="Menlo" panose="020B0609030804020204" pitchFamily="49" charset="0"/>
              </a:rPr>
              <a:t>xcrwhpi</a:t>
            </a:r>
            <a:r>
              <a:rPr lang="en-US" sz="1400" dirty="0">
                <a:solidFill>
                  <a:srgbClr val="000000"/>
                </a:solidFill>
                <a:effectLst/>
                <a:latin typeface="Menlo" panose="020B0609030804020204" pitchFamily="49" charset="0"/>
              </a:rPr>
              <a:t>     4048873  S4      65032      0    0  100.00%       0       0 00:00:22   358 so/bmonaut1.p</a:t>
            </a:r>
          </a:p>
          <a:p>
            <a:r>
              <a:rPr lang="en-US" sz="1400" dirty="0">
                <a:solidFill>
                  <a:srgbClr val="000000"/>
                </a:solidFill>
                <a:effectLst/>
                <a:latin typeface="Menlo" panose="020B0609030804020204" pitchFamily="49" charset="0"/>
              </a:rPr>
              <a:t>  537 </a:t>
            </a:r>
            <a:r>
              <a:rPr lang="en-US" sz="1400" dirty="0" err="1">
                <a:solidFill>
                  <a:srgbClr val="000000"/>
                </a:solidFill>
                <a:effectLst/>
                <a:latin typeface="Menlo" panose="020B0609030804020204" pitchFamily="49" charset="0"/>
              </a:rPr>
              <a:t>xcbavill</a:t>
            </a:r>
            <a:r>
              <a:rPr lang="en-US" sz="1400" dirty="0">
                <a:solidFill>
                  <a:srgbClr val="000000"/>
                </a:solidFill>
                <a:effectLst/>
                <a:latin typeface="Menlo" panose="020B0609030804020204" pitchFamily="49" charset="0"/>
              </a:rPr>
              <a:t>    3685326  S4      36305      0    0  100.00%       0       0 00:00:00  1067 </a:t>
            </a:r>
            <a:r>
              <a:rPr lang="en-US" sz="1400" dirty="0" err="1">
                <a:solidFill>
                  <a:srgbClr val="000000"/>
                </a:solidFill>
                <a:effectLst/>
                <a:latin typeface="Menlo" panose="020B0609030804020204" pitchFamily="49" charset="0"/>
              </a:rPr>
              <a:t>ar</a:t>
            </a:r>
            <a:r>
              <a:rPr lang="en-US" sz="1400" dirty="0">
                <a:solidFill>
                  <a:srgbClr val="000000"/>
                </a:solidFill>
                <a:effectLst/>
                <a:latin typeface="Menlo" panose="020B0609030804020204" pitchFamily="49" charset="0"/>
              </a:rPr>
              <a:t>/</a:t>
            </a:r>
            <a:r>
              <a:rPr lang="en-US" sz="1400" dirty="0" err="1">
                <a:solidFill>
                  <a:srgbClr val="000000"/>
                </a:solidFill>
                <a:effectLst/>
                <a:latin typeface="Menlo" panose="020B0609030804020204" pitchFamily="49" charset="0"/>
              </a:rPr>
              <a:t>cnotev.p</a:t>
            </a:r>
            <a:endParaRPr lang="en-US" sz="1400" dirty="0">
              <a:solidFill>
                <a:srgbClr val="000000"/>
              </a:solidFill>
              <a:effectLst/>
              <a:latin typeface="Menlo" panose="020B0609030804020204" pitchFamily="49" charset="0"/>
            </a:endParaRPr>
          </a:p>
          <a:p>
            <a:r>
              <a:rPr lang="en-US" sz="1400" dirty="0">
                <a:solidFill>
                  <a:srgbClr val="000000"/>
                </a:solidFill>
                <a:effectLst/>
                <a:latin typeface="Menlo" panose="020B0609030804020204" pitchFamily="49" charset="0"/>
              </a:rPr>
              <a:t>  277 mslink3pl   2568607  S4B     28629      0    0  100.00%     483       0 00:00:00   </a:t>
            </a:r>
            <a:r>
              <a:rPr lang="en-US" sz="1400" dirty="0">
                <a:solidFill>
                  <a:srgbClr val="000000"/>
                </a:solidFill>
                <a:latin typeface="Menlo" panose="020B0609030804020204" pitchFamily="49" charset="0"/>
              </a:rPr>
              <a:t>244 </a:t>
            </a:r>
            <a:r>
              <a:rPr lang="en-US" sz="1400" dirty="0" err="1">
                <a:solidFill>
                  <a:srgbClr val="000000"/>
                </a:solidFill>
                <a:latin typeface="Menlo" panose="020B0609030804020204" pitchFamily="49" charset="0"/>
              </a:rPr>
              <a:t>impwhk</a:t>
            </a:r>
            <a:r>
              <a:rPr lang="en-US" sz="1400" dirty="0">
                <a:solidFill>
                  <a:srgbClr val="000000"/>
                </a:solidFill>
                <a:latin typeface="Menlo" panose="020B0609030804020204" pitchFamily="49" charset="0"/>
              </a:rPr>
              <a:t>/</a:t>
            </a:r>
            <a:r>
              <a:rPr lang="en-US" sz="1400" dirty="0" err="1">
                <a:solidFill>
                  <a:srgbClr val="000000"/>
                </a:solidFill>
                <a:effectLst/>
                <a:latin typeface="Menlo" panose="020B0609030804020204" pitchFamily="49" charset="0"/>
              </a:rPr>
              <a:t>cstfactd.p</a:t>
            </a:r>
            <a:endParaRPr lang="en-US" sz="1400" dirty="0">
              <a:solidFill>
                <a:srgbClr val="000000"/>
              </a:solidFill>
              <a:effectLst/>
              <a:latin typeface="Menlo" panose="020B0609030804020204" pitchFamily="49" charset="0"/>
            </a:endParaRPr>
          </a:p>
          <a:p>
            <a:r>
              <a:rPr lang="en-US" sz="1400" dirty="0">
                <a:solidFill>
                  <a:srgbClr val="000000"/>
                </a:solidFill>
                <a:effectLst/>
                <a:latin typeface="Menlo" panose="020B0609030804020204" pitchFamily="49" charset="0"/>
              </a:rPr>
              <a:t>  217 </a:t>
            </a:r>
            <a:r>
              <a:rPr lang="en-US" sz="1400" dirty="0" err="1">
                <a:solidFill>
                  <a:srgbClr val="000000"/>
                </a:solidFill>
                <a:effectLst/>
                <a:latin typeface="Menlo" panose="020B0609030804020204" pitchFamily="49" charset="0"/>
              </a:rPr>
              <a:t>traxwhook</a:t>
            </a:r>
            <a:r>
              <a:rPr lang="en-US" sz="1400" dirty="0">
                <a:solidFill>
                  <a:srgbClr val="000000"/>
                </a:solidFill>
                <a:effectLst/>
                <a:latin typeface="Menlo" panose="020B0609030804020204" pitchFamily="49" charset="0"/>
              </a:rPr>
              <a:t>   3346393  S4B     27703      0    0  100.00%       0       0 00:00:07    42 </a:t>
            </a:r>
            <a:r>
              <a:rPr lang="en-US" sz="1400" dirty="0" err="1">
                <a:solidFill>
                  <a:srgbClr val="000000"/>
                </a:solidFill>
                <a:effectLst/>
                <a:latin typeface="Menlo" panose="020B0609030804020204" pitchFamily="49" charset="0"/>
              </a:rPr>
              <a:t>ws</a:t>
            </a:r>
            <a:r>
              <a:rPr lang="en-US" sz="1400" dirty="0">
                <a:solidFill>
                  <a:srgbClr val="000000"/>
                </a:solidFill>
                <a:effectLst/>
                <a:latin typeface="Menlo" panose="020B0609030804020204" pitchFamily="49" charset="0"/>
              </a:rPr>
              <a:t>/so/.p</a:t>
            </a:r>
          </a:p>
          <a:p>
            <a:r>
              <a:rPr lang="en-US" sz="1400" dirty="0">
                <a:solidFill>
                  <a:srgbClr val="000000"/>
                </a:solidFill>
                <a:effectLst/>
                <a:latin typeface="Menlo" panose="020B0609030804020204" pitchFamily="49" charset="0"/>
              </a:rPr>
              <a:t>  452 </a:t>
            </a:r>
            <a:r>
              <a:rPr lang="en-US" sz="1400" dirty="0" err="1">
                <a:solidFill>
                  <a:srgbClr val="000000"/>
                </a:solidFill>
                <a:effectLst/>
                <a:latin typeface="Menlo" panose="020B0609030804020204" pitchFamily="49" charset="0"/>
              </a:rPr>
              <a:t>xusrnune</a:t>
            </a:r>
            <a:r>
              <a:rPr lang="en-US" sz="1400" dirty="0">
                <a:solidFill>
                  <a:srgbClr val="000000"/>
                </a:solidFill>
                <a:effectLst/>
                <a:latin typeface="Menlo" panose="020B0609030804020204" pitchFamily="49" charset="0"/>
              </a:rPr>
              <a:t>    876302   S4      24447      0    0  100.00%       0       0 00:00:03   469 so/bormonit1.p</a:t>
            </a:r>
          </a:p>
          <a:p>
            <a:br>
              <a:rPr lang="en-US" sz="1400" dirty="0">
                <a:solidFill>
                  <a:srgbClr val="000000"/>
                </a:solidFill>
                <a:effectLst/>
                <a:latin typeface="Menlo" panose="020B0609030804020204" pitchFamily="49" charset="0"/>
              </a:rPr>
            </a:br>
            <a:endParaRPr lang="en-US" sz="1400" dirty="0">
              <a:solidFill>
                <a:srgbClr val="000000"/>
              </a:solidFill>
              <a:effectLst/>
              <a:latin typeface="Menlo" panose="020B0609030804020204" pitchFamily="49" charset="0"/>
            </a:endParaRPr>
          </a:p>
          <a:p>
            <a:endParaRPr lang="en-US" sz="1400" dirty="0"/>
          </a:p>
        </p:txBody>
      </p:sp>
    </p:spTree>
    <p:extLst>
      <p:ext uri="{BB962C8B-B14F-4D97-AF65-F5344CB8AC3E}">
        <p14:creationId xmlns:p14="http://schemas.microsoft.com/office/powerpoint/2010/main" val="605071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D5A1-A7BC-FD0F-2705-FDE817C4439F}"/>
              </a:ext>
            </a:extLst>
          </p:cNvPr>
          <p:cNvSpPr>
            <a:spLocks noGrp="1"/>
          </p:cNvSpPr>
          <p:nvPr>
            <p:ph type="title"/>
          </p:nvPr>
        </p:nvSpPr>
        <p:spPr/>
        <p:txBody>
          <a:bodyPr/>
          <a:lstStyle/>
          <a:p>
            <a:r>
              <a:rPr lang="en-US" dirty="0"/>
              <a:t>Client Statement Cache Alerts: </a:t>
            </a:r>
            <a:r>
              <a:rPr lang="en-US" dirty="0" err="1"/>
              <a:t>ProTop</a:t>
            </a:r>
            <a:endParaRPr lang="en-US" dirty="0"/>
          </a:p>
        </p:txBody>
      </p:sp>
      <p:pic>
        <p:nvPicPr>
          <p:cNvPr id="6" name="Picture 5">
            <a:extLst>
              <a:ext uri="{FF2B5EF4-FFF2-40B4-BE49-F238E27FC236}">
                <a16:creationId xmlns:a16="http://schemas.microsoft.com/office/drawing/2014/main" id="{F85C224C-7EDB-E273-6441-327B12188F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367" y="1905000"/>
            <a:ext cx="11699266" cy="2895600"/>
          </a:xfrm>
          <a:prstGeom prst="rect">
            <a:avLst/>
          </a:prstGeom>
        </p:spPr>
      </p:pic>
      <p:sp>
        <p:nvSpPr>
          <p:cNvPr id="3" name="Rectangle 2">
            <a:extLst>
              <a:ext uri="{FF2B5EF4-FFF2-40B4-BE49-F238E27FC236}">
                <a16:creationId xmlns:a16="http://schemas.microsoft.com/office/drawing/2014/main" id="{6B18D2E9-30FE-D993-44B1-283AC3BFC680}"/>
              </a:ext>
            </a:extLst>
          </p:cNvPr>
          <p:cNvSpPr/>
          <p:nvPr/>
        </p:nvSpPr>
        <p:spPr>
          <a:xfrm>
            <a:off x="11353800" y="3962400"/>
            <a:ext cx="591833"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C396BB7-E4AE-35CC-1FD2-7E68162BC5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0" y="1752600"/>
            <a:ext cx="1371600" cy="1371600"/>
          </a:xfrm>
          <a:prstGeom prst="rect">
            <a:avLst/>
          </a:prstGeom>
        </p:spPr>
      </p:pic>
    </p:spTree>
    <p:extLst>
      <p:ext uri="{BB962C8B-B14F-4D97-AF65-F5344CB8AC3E}">
        <p14:creationId xmlns:p14="http://schemas.microsoft.com/office/powerpoint/2010/main" val="2457774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9A810-A29D-AE90-5C7F-03234C8BF11D}"/>
              </a:ext>
            </a:extLst>
          </p:cNvPr>
          <p:cNvSpPr>
            <a:spLocks noGrp="1"/>
          </p:cNvSpPr>
          <p:nvPr>
            <p:ph type="title"/>
          </p:nvPr>
        </p:nvSpPr>
        <p:spPr/>
        <p:txBody>
          <a:bodyPr/>
          <a:lstStyle/>
          <a:p>
            <a:r>
              <a:rPr lang="en-US" dirty="0"/>
              <a:t>RECAP: Accessing CSC</a:t>
            </a:r>
          </a:p>
        </p:txBody>
      </p:sp>
      <p:sp>
        <p:nvSpPr>
          <p:cNvPr id="3" name="Content Placeholder 2">
            <a:extLst>
              <a:ext uri="{FF2B5EF4-FFF2-40B4-BE49-F238E27FC236}">
                <a16:creationId xmlns:a16="http://schemas.microsoft.com/office/drawing/2014/main" id="{5057E35E-36B9-A167-C097-14A429DCD3B6}"/>
              </a:ext>
            </a:extLst>
          </p:cNvPr>
          <p:cNvSpPr>
            <a:spLocks noGrp="1"/>
          </p:cNvSpPr>
          <p:nvPr>
            <p:ph idx="1"/>
          </p:nvPr>
        </p:nvSpPr>
        <p:spPr/>
        <p:txBody>
          <a:bodyPr/>
          <a:lstStyle/>
          <a:p>
            <a:r>
              <a:rPr lang="en-US" dirty="0"/>
              <a:t>Available for all supported Progress releases and all client types</a:t>
            </a:r>
          </a:p>
          <a:p>
            <a:r>
              <a:rPr lang="en-US" dirty="0"/>
              <a:t>Zero in on exactly what code is being executed at any time</a:t>
            </a:r>
          </a:p>
          <a:p>
            <a:r>
              <a:rPr lang="en-US" dirty="0"/>
              <a:t>Eliminates an enormous amount of uncertainty about where to look for problems</a:t>
            </a:r>
          </a:p>
          <a:p>
            <a:r>
              <a:rPr lang="en-US" dirty="0"/>
              <a:t>Simple to use</a:t>
            </a:r>
          </a:p>
          <a:p>
            <a:endParaRPr lang="en-US" dirty="0"/>
          </a:p>
        </p:txBody>
      </p:sp>
    </p:spTree>
    <p:extLst>
      <p:ext uri="{BB962C8B-B14F-4D97-AF65-F5344CB8AC3E}">
        <p14:creationId xmlns:p14="http://schemas.microsoft.com/office/powerpoint/2010/main" val="201848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ropical Beach Images - Free Download on Freepik">
            <a:extLst>
              <a:ext uri="{FF2B5EF4-FFF2-40B4-BE49-F238E27FC236}">
                <a16:creationId xmlns:a16="http://schemas.microsoft.com/office/drawing/2014/main" id="{A2C536F9-5DF3-3E97-97AF-2456309967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44400" y="1882839"/>
            <a:ext cx="6629400" cy="3960696"/>
          </a:xfrm>
          <a:prstGeom prst="rect">
            <a:avLst/>
          </a:prstGeom>
          <a:noFill/>
          <a:effectLst>
            <a:softEdge rad="155413"/>
          </a:effectLst>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7468BEE-B4CF-8470-2753-9935617907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0950" y="2603309"/>
            <a:ext cx="4610100" cy="3980053"/>
          </a:xfrm>
          <a:prstGeom prst="rect">
            <a:avLst/>
          </a:prstGeom>
        </p:spPr>
      </p:pic>
    </p:spTree>
    <p:extLst>
      <p:ext uri="{BB962C8B-B14F-4D97-AF65-F5344CB8AC3E}">
        <p14:creationId xmlns:p14="http://schemas.microsoft.com/office/powerpoint/2010/main" val="3796622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a:xfrm>
            <a:off x="990600" y="1447800"/>
            <a:ext cx="10363200" cy="1470025"/>
          </a:xfrm>
        </p:spPr>
        <p:txBody>
          <a:bodyPr>
            <a:normAutofit/>
          </a:bodyPr>
          <a:lstStyle/>
          <a:p>
            <a:pPr algn="ctr"/>
            <a:endParaRPr lang="en-US" sz="6000" dirty="0"/>
          </a:p>
        </p:txBody>
      </p:sp>
      <p:sp>
        <p:nvSpPr>
          <p:cNvPr id="5" name="Subtitle 4">
            <a:extLst>
              <a:ext uri="{FF2B5EF4-FFF2-40B4-BE49-F238E27FC236}">
                <a16:creationId xmlns:a16="http://schemas.microsoft.com/office/drawing/2014/main" id="{9DFBF405-C1C3-FAD2-5B1F-EAE8DB99EE90}"/>
              </a:ext>
            </a:extLst>
          </p:cNvPr>
          <p:cNvSpPr>
            <a:spLocks noGrp="1"/>
          </p:cNvSpPr>
          <p:nvPr>
            <p:ph type="subTitle" idx="1"/>
          </p:nvPr>
        </p:nvSpPr>
        <p:spPr>
          <a:xfrm>
            <a:off x="1905000" y="3124200"/>
            <a:ext cx="8534400" cy="1752600"/>
          </a:xfrm>
        </p:spPr>
        <p:txBody>
          <a:bodyPr/>
          <a:lstStyle/>
          <a:p>
            <a:r>
              <a:rPr lang="en-US" dirty="0"/>
              <a:t>This slide is intentionally left blank!</a:t>
            </a:r>
          </a:p>
        </p:txBody>
      </p:sp>
    </p:spTree>
    <p:extLst>
      <p:ext uri="{BB962C8B-B14F-4D97-AF65-F5344CB8AC3E}">
        <p14:creationId xmlns:p14="http://schemas.microsoft.com/office/powerpoint/2010/main" val="340009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a:xfrm>
            <a:off x="0" y="2133600"/>
            <a:ext cx="12192000" cy="1470025"/>
          </a:xfrm>
        </p:spPr>
        <p:txBody>
          <a:bodyPr>
            <a:normAutofit fontScale="90000"/>
          </a:bodyPr>
          <a:lstStyle/>
          <a:p>
            <a:pPr algn="ctr"/>
            <a:r>
              <a:rPr lang="en-US" sz="6000" dirty="0"/>
              <a:t>How Do I Setup</a:t>
            </a:r>
            <a:br>
              <a:rPr lang="en-US" sz="6000" dirty="0"/>
            </a:br>
            <a:r>
              <a:rPr lang="en-US" sz="6000" dirty="0"/>
              <a:t>The Client Statement Cache?</a:t>
            </a:r>
          </a:p>
        </p:txBody>
      </p:sp>
      <p:sp>
        <p:nvSpPr>
          <p:cNvPr id="3" name="Subtitle 2">
            <a:extLst>
              <a:ext uri="{FF2B5EF4-FFF2-40B4-BE49-F238E27FC236}">
                <a16:creationId xmlns:a16="http://schemas.microsoft.com/office/drawing/2014/main" id="{3B31EB21-D185-05EC-8A15-882D3F34EF6D}"/>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532891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13286-91AF-19F2-2AF0-449250C436BC}"/>
              </a:ext>
            </a:extLst>
          </p:cNvPr>
          <p:cNvSpPr>
            <a:spLocks noGrp="1"/>
          </p:cNvSpPr>
          <p:nvPr>
            <p:ph type="title"/>
          </p:nvPr>
        </p:nvSpPr>
        <p:spPr/>
        <p:txBody>
          <a:bodyPr/>
          <a:lstStyle/>
          <a:p>
            <a:r>
              <a:rPr lang="en-US" dirty="0"/>
              <a:t>CSC Configuration Options</a:t>
            </a:r>
          </a:p>
        </p:txBody>
      </p:sp>
      <p:sp>
        <p:nvSpPr>
          <p:cNvPr id="3" name="Content Placeholder 2">
            <a:extLst>
              <a:ext uri="{FF2B5EF4-FFF2-40B4-BE49-F238E27FC236}">
                <a16:creationId xmlns:a16="http://schemas.microsoft.com/office/drawing/2014/main" id="{BC8F0994-6252-6758-6204-4FEAA48C9252}"/>
              </a:ext>
            </a:extLst>
          </p:cNvPr>
          <p:cNvSpPr>
            <a:spLocks noGrp="1"/>
          </p:cNvSpPr>
          <p:nvPr>
            <p:ph idx="1"/>
          </p:nvPr>
        </p:nvSpPr>
        <p:spPr/>
        <p:txBody>
          <a:bodyPr/>
          <a:lstStyle/>
          <a:p>
            <a:r>
              <a:rPr lang="en-US" dirty="0"/>
              <a:t>Top of stack? Or full stack?</a:t>
            </a:r>
          </a:p>
          <a:p>
            <a:r>
              <a:rPr lang="en-US" dirty="0"/>
              <a:t>Run continuously (until disabled) or run once?</a:t>
            </a:r>
          </a:p>
          <a:p>
            <a:r>
              <a:rPr lang="en-US" dirty="0"/>
              <a:t>Enable for a few selected clients or all clients?</a:t>
            </a:r>
          </a:p>
          <a:p>
            <a:r>
              <a:rPr lang="en-US" dirty="0"/>
              <a:t>Enable for all future clients?</a:t>
            </a:r>
          </a:p>
          <a:p>
            <a:r>
              <a:rPr lang="en-US" dirty="0">
                <a:solidFill>
                  <a:schemeClr val="accent4"/>
                </a:solidFill>
              </a:rPr>
              <a:t>Temporary file directory?</a:t>
            </a:r>
          </a:p>
          <a:p>
            <a:pPr lvl="1"/>
            <a:r>
              <a:rPr lang="en-US" dirty="0">
                <a:solidFill>
                  <a:schemeClr val="accent4"/>
                </a:solidFill>
              </a:rPr>
              <a:t>Inconvenient bug: you can only change it once per PROMON session</a:t>
            </a:r>
          </a:p>
        </p:txBody>
      </p:sp>
    </p:spTree>
    <p:extLst>
      <p:ext uri="{BB962C8B-B14F-4D97-AF65-F5344CB8AC3E}">
        <p14:creationId xmlns:p14="http://schemas.microsoft.com/office/powerpoint/2010/main" val="1417612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p:txBody>
          <a:bodyPr>
            <a:normAutofit fontScale="90000"/>
          </a:bodyPr>
          <a:lstStyle/>
          <a:p>
            <a:pPr algn="ctr"/>
            <a:r>
              <a:rPr lang="en-US" sz="6000" dirty="0"/>
              <a:t>Enabling CSC</a:t>
            </a:r>
            <a:br>
              <a:rPr lang="en-US" sz="6000" dirty="0"/>
            </a:br>
            <a:r>
              <a:rPr lang="en-US" sz="6000" dirty="0"/>
              <a:t>With PROMON</a:t>
            </a:r>
          </a:p>
        </p:txBody>
      </p:sp>
      <p:sp>
        <p:nvSpPr>
          <p:cNvPr id="5" name="Subtitle 4">
            <a:extLst>
              <a:ext uri="{FF2B5EF4-FFF2-40B4-BE49-F238E27FC236}">
                <a16:creationId xmlns:a16="http://schemas.microsoft.com/office/drawing/2014/main" id="{9DFBF405-C1C3-FAD2-5B1F-EAE8DB99EE9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38205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D5A1-A7BC-FD0F-2705-FDE817C4439F}"/>
              </a:ext>
            </a:extLst>
          </p:cNvPr>
          <p:cNvSpPr>
            <a:spLocks noGrp="1"/>
          </p:cNvSpPr>
          <p:nvPr>
            <p:ph type="title"/>
          </p:nvPr>
        </p:nvSpPr>
        <p:spPr/>
        <p:txBody>
          <a:bodyPr/>
          <a:lstStyle/>
          <a:p>
            <a:r>
              <a:rPr lang="en-US" dirty="0"/>
              <a:t>Client Statement Cache: PROMON</a:t>
            </a:r>
          </a:p>
        </p:txBody>
      </p:sp>
      <p:sp>
        <p:nvSpPr>
          <p:cNvPr id="3" name="Content Placeholder 2">
            <a:extLst>
              <a:ext uri="{FF2B5EF4-FFF2-40B4-BE49-F238E27FC236}">
                <a16:creationId xmlns:a16="http://schemas.microsoft.com/office/drawing/2014/main" id="{1822D887-AF2E-E4BA-3D4C-E41AD46E29EA}"/>
              </a:ext>
            </a:extLst>
          </p:cNvPr>
          <p:cNvSpPr>
            <a:spLocks noGrp="1"/>
          </p:cNvSpPr>
          <p:nvPr>
            <p:ph idx="1"/>
          </p:nvPr>
        </p:nvSpPr>
        <p:spPr>
          <a:xfrm>
            <a:off x="228600" y="1600206"/>
            <a:ext cx="11734800" cy="1295393"/>
          </a:xfrm>
        </p:spPr>
        <p:txBody>
          <a:bodyPr>
            <a:normAutofit/>
          </a:bodyPr>
          <a:lstStyle/>
          <a:p>
            <a:r>
              <a:rPr lang="en-US" dirty="0"/>
              <a:t>R&amp;D, 1, 18, 1 " Client Database-Request Statement Cache ..."</a:t>
            </a:r>
          </a:p>
          <a:p>
            <a:endParaRPr lang="en-US" dirty="0"/>
          </a:p>
          <a:p>
            <a:endParaRPr lang="en-US" dirty="0"/>
          </a:p>
        </p:txBody>
      </p:sp>
      <p:sp>
        <p:nvSpPr>
          <p:cNvPr id="4" name="TextBox 3">
            <a:extLst>
              <a:ext uri="{FF2B5EF4-FFF2-40B4-BE49-F238E27FC236}">
                <a16:creationId xmlns:a16="http://schemas.microsoft.com/office/drawing/2014/main" id="{E20C5A5B-6855-0C9E-06F9-20D9888F3711}"/>
              </a:ext>
            </a:extLst>
          </p:cNvPr>
          <p:cNvSpPr txBox="1"/>
          <p:nvPr/>
        </p:nvSpPr>
        <p:spPr>
          <a:xfrm>
            <a:off x="2667000" y="2333685"/>
            <a:ext cx="11353800" cy="4801314"/>
          </a:xfrm>
          <a:prstGeom prst="rect">
            <a:avLst/>
          </a:prstGeom>
          <a:solidFill>
            <a:schemeClr val="accent1">
              <a:alpha val="9718"/>
            </a:schemeClr>
          </a:solidFill>
        </p:spPr>
        <p:txBody>
          <a:bodyPr wrap="square" rtlCol="0">
            <a:spAutoFit/>
          </a:bodyPr>
          <a:lstStyle/>
          <a:p>
            <a:r>
              <a:rPr lang="en-US" dirty="0">
                <a:latin typeface="Consolas" panose="020B0609020204030204" pitchFamily="49" charset="0"/>
                <a:cs typeface="Consolas" panose="020B0609020204030204" pitchFamily="49" charset="0"/>
              </a:rPr>
              <a:t>09/05/23        </a:t>
            </a:r>
            <a:r>
              <a:rPr lang="en-US" dirty="0" err="1">
                <a:latin typeface="Consolas" panose="020B0609020204030204" pitchFamily="49" charset="0"/>
                <a:cs typeface="Consolas" panose="020B0609020204030204" pitchFamily="49" charset="0"/>
              </a:rPr>
              <a:t>OpenEdge</a:t>
            </a:r>
            <a:r>
              <a:rPr lang="en-US" dirty="0">
                <a:latin typeface="Consolas" panose="020B0609020204030204" pitchFamily="49" charset="0"/>
                <a:cs typeface="Consolas" panose="020B0609020204030204" pitchFamily="49" charset="0"/>
              </a:rPr>
              <a:t> Release 11 Monitor (R&amp;D)</a:t>
            </a:r>
          </a:p>
          <a:p>
            <a:r>
              <a:rPr lang="en-US" dirty="0">
                <a:latin typeface="Consolas" panose="020B0609020204030204" pitchFamily="49" charset="0"/>
                <a:cs typeface="Consolas" panose="020B0609020204030204" pitchFamily="49" charset="0"/>
              </a:rPr>
              <a:t>14:52:32        Client Database-Request Statement Caching Menu</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a:t>
            </a:r>
            <a:r>
              <a:rPr lang="en-US" b="1" dirty="0">
                <a:solidFill>
                  <a:srgbClr val="7030A0"/>
                </a:solidFill>
                <a:latin typeface="Consolas" panose="020B0609020204030204" pitchFamily="49" charset="0"/>
                <a:cs typeface="Consolas" panose="020B0609020204030204" pitchFamily="49" charset="0"/>
              </a:rPr>
              <a:t>1. Activate For Selected Users</a:t>
            </a:r>
          </a:p>
          <a:p>
            <a:r>
              <a:rPr lang="en-US" dirty="0">
                <a:latin typeface="Consolas" panose="020B0609020204030204" pitchFamily="49" charset="0"/>
                <a:cs typeface="Consolas" panose="020B0609020204030204" pitchFamily="49" charset="0"/>
              </a:rPr>
              <a:t>                 2. Activate For All Users</a:t>
            </a:r>
          </a:p>
          <a:p>
            <a:r>
              <a:rPr lang="en-US" dirty="0">
                <a:latin typeface="Consolas" panose="020B0609020204030204" pitchFamily="49" charset="0"/>
                <a:cs typeface="Consolas" panose="020B0609020204030204" pitchFamily="49" charset="0"/>
              </a:rPr>
              <a:t>                 3. Activate For All Future Users</a:t>
            </a:r>
          </a:p>
          <a:p>
            <a:r>
              <a:rPr lang="en-US" dirty="0">
                <a:latin typeface="Consolas" panose="020B0609020204030204" pitchFamily="49" charset="0"/>
                <a:cs typeface="Consolas" panose="020B0609020204030204" pitchFamily="49" charset="0"/>
              </a:rPr>
              <a:t>                 4. Deactivate For Selected Users</a:t>
            </a:r>
          </a:p>
          <a:p>
            <a:r>
              <a:rPr lang="en-US" dirty="0">
                <a:latin typeface="Consolas" panose="020B0609020204030204" pitchFamily="49" charset="0"/>
                <a:cs typeface="Consolas" panose="020B0609020204030204" pitchFamily="49" charset="0"/>
              </a:rPr>
              <a:t>                 5. Deactivate For All Users</a:t>
            </a:r>
          </a:p>
          <a:p>
            <a:r>
              <a:rPr lang="en-US" dirty="0">
                <a:latin typeface="Consolas" panose="020B0609020204030204" pitchFamily="49" charset="0"/>
                <a:cs typeface="Consolas" panose="020B0609020204030204" pitchFamily="49" charset="0"/>
              </a:rPr>
              <a:t>                 6. Deactivate For All Future Users</a:t>
            </a:r>
          </a:p>
          <a:p>
            <a:r>
              <a:rPr lang="en-US" dirty="0">
                <a:latin typeface="Consolas" panose="020B0609020204030204" pitchFamily="49" charset="0"/>
                <a:cs typeface="Consolas" panose="020B0609020204030204" pitchFamily="49" charset="0"/>
              </a:rPr>
              <a:t>                 7. View Database-Request Statement Cache</a:t>
            </a:r>
          </a:p>
          <a:p>
            <a:r>
              <a:rPr lang="en-US" dirty="0">
                <a:latin typeface="Consolas" panose="020B0609020204030204" pitchFamily="49" charset="0"/>
                <a:cs typeface="Consolas" panose="020B0609020204030204" pitchFamily="49" charset="0"/>
              </a:rPr>
              <a:t>                 8. Specify Directory for Statement Cache Files</a:t>
            </a:r>
          </a:p>
          <a:p>
            <a:r>
              <a:rPr lang="en-US" dirty="0">
                <a:latin typeface="Consolas" panose="020B0609020204030204" pitchFamily="49" charset="0"/>
                <a:cs typeface="Consolas" panose="020B0609020204030204" pitchFamily="49" charset="0"/>
              </a:rPr>
              <a:t>                 9. Toggle between User and Tenant Options</a:t>
            </a:r>
          </a:p>
          <a:p>
            <a:r>
              <a:rPr lang="en-US" dirty="0">
                <a:latin typeface="Consolas" panose="020B0609020204030204" pitchFamily="49" charset="0"/>
                <a:cs typeface="Consolas" panose="020B0609020204030204" pitchFamily="49" charset="0"/>
              </a:rPr>
              <a:t>                10. Database statement cache locks</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Enter a number, &lt;return&gt;, P, T, or X (? for help):</a:t>
            </a: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9007351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D5A1-A7BC-FD0F-2705-FDE817C4439F}"/>
              </a:ext>
            </a:extLst>
          </p:cNvPr>
          <p:cNvSpPr>
            <a:spLocks noGrp="1"/>
          </p:cNvSpPr>
          <p:nvPr>
            <p:ph type="title"/>
          </p:nvPr>
        </p:nvSpPr>
        <p:spPr/>
        <p:txBody>
          <a:bodyPr/>
          <a:lstStyle/>
          <a:p>
            <a:r>
              <a:rPr lang="en-US" dirty="0"/>
              <a:t>Client Statement Cache: PROMON</a:t>
            </a:r>
          </a:p>
        </p:txBody>
      </p:sp>
      <p:sp>
        <p:nvSpPr>
          <p:cNvPr id="3" name="Content Placeholder 2">
            <a:extLst>
              <a:ext uri="{FF2B5EF4-FFF2-40B4-BE49-F238E27FC236}">
                <a16:creationId xmlns:a16="http://schemas.microsoft.com/office/drawing/2014/main" id="{1822D887-AF2E-E4BA-3D4C-E41AD46E29EA}"/>
              </a:ext>
            </a:extLst>
          </p:cNvPr>
          <p:cNvSpPr>
            <a:spLocks noGrp="1"/>
          </p:cNvSpPr>
          <p:nvPr>
            <p:ph idx="1"/>
          </p:nvPr>
        </p:nvSpPr>
        <p:spPr>
          <a:xfrm>
            <a:off x="228600" y="1600206"/>
            <a:ext cx="11734800" cy="1295393"/>
          </a:xfrm>
        </p:spPr>
        <p:txBody>
          <a:bodyPr>
            <a:normAutofit/>
          </a:bodyPr>
          <a:lstStyle/>
          <a:p>
            <a:r>
              <a:rPr lang="en-US" dirty="0"/>
              <a:t>R&amp;D, 1, 18, 7 " Client Database-Request Statement Cache ..."</a:t>
            </a:r>
          </a:p>
          <a:p>
            <a:endParaRPr lang="en-US" dirty="0"/>
          </a:p>
          <a:p>
            <a:endParaRPr lang="en-US" dirty="0"/>
          </a:p>
        </p:txBody>
      </p:sp>
      <p:sp>
        <p:nvSpPr>
          <p:cNvPr id="4" name="TextBox 3">
            <a:extLst>
              <a:ext uri="{FF2B5EF4-FFF2-40B4-BE49-F238E27FC236}">
                <a16:creationId xmlns:a16="http://schemas.microsoft.com/office/drawing/2014/main" id="{E20C5A5B-6855-0C9E-06F9-20D9888F3711}"/>
              </a:ext>
            </a:extLst>
          </p:cNvPr>
          <p:cNvSpPr txBox="1"/>
          <p:nvPr/>
        </p:nvSpPr>
        <p:spPr>
          <a:xfrm>
            <a:off x="2667000" y="2333685"/>
            <a:ext cx="11353800" cy="4770537"/>
          </a:xfrm>
          <a:prstGeom prst="rect">
            <a:avLst/>
          </a:prstGeom>
          <a:solidFill>
            <a:schemeClr val="accent1">
              <a:alpha val="9718"/>
            </a:schemeClr>
          </a:solidFill>
        </p:spPr>
        <p:txBody>
          <a:bodyPr wrap="square" rtlCol="0">
            <a:spAutoFit/>
          </a:bodyPr>
          <a:lstStyle/>
          <a:p>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09/05/23        </a:t>
            </a:r>
            <a:r>
              <a:rPr lang="en-US" sz="1600" dirty="0" err="1">
                <a:latin typeface="Consolas" panose="020B0609020204030204" pitchFamily="49" charset="0"/>
                <a:cs typeface="Consolas" panose="020B0609020204030204" pitchFamily="49" charset="0"/>
              </a:rPr>
              <a:t>OpenEdge</a:t>
            </a:r>
            <a:r>
              <a:rPr lang="en-US" sz="1600" dirty="0">
                <a:latin typeface="Consolas" panose="020B0609020204030204" pitchFamily="49" charset="0"/>
                <a:cs typeface="Consolas" panose="020B0609020204030204" pitchFamily="49" charset="0"/>
              </a:rPr>
              <a:t> Release 11 Monitor (R&amp;D)</a:t>
            </a:r>
          </a:p>
          <a:p>
            <a:r>
              <a:rPr lang="en-US" sz="1600" dirty="0">
                <a:latin typeface="Consolas" panose="020B0609020204030204" pitchFamily="49" charset="0"/>
                <a:cs typeface="Consolas" panose="020B0609020204030204" pitchFamily="49" charset="0"/>
              </a:rPr>
              <a:t>14:55:35        </a:t>
            </a:r>
            <a:r>
              <a:rPr lang="en-US" sz="1600" b="1" dirty="0">
                <a:latin typeface="Consolas" panose="020B0609020204030204" pitchFamily="49" charset="0"/>
                <a:cs typeface="Consolas" panose="020B0609020204030204" pitchFamily="49" charset="0"/>
              </a:rPr>
              <a:t>Activate For Selected Users</a:t>
            </a:r>
          </a:p>
          <a:p>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Usr:Ten</a:t>
            </a:r>
            <a:r>
              <a:rPr lang="en-US" sz="1600" dirty="0">
                <a:latin typeface="Consolas" panose="020B0609020204030204" pitchFamily="49" charset="0"/>
                <a:cs typeface="Consolas" panose="020B0609020204030204" pitchFamily="49" charset="0"/>
              </a:rPr>
              <a:t>    Name      Domain       Type       Login time Serv IPV# Remote Address</a:t>
            </a:r>
          </a:p>
          <a:p>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201        root           0   RPLS       08/02/23 13:59    0</a:t>
            </a:r>
          </a:p>
          <a:p>
            <a:r>
              <a:rPr lang="en-US" sz="1600" dirty="0">
                <a:latin typeface="Consolas" panose="020B0609020204030204" pitchFamily="49" charset="0"/>
                <a:cs typeface="Consolas" panose="020B0609020204030204" pitchFamily="49" charset="0"/>
              </a:rPr>
              <a:t>  208        pro2sql        0   SELF/ABL   08/02/23 14:00    0</a:t>
            </a:r>
          </a:p>
          <a:p>
            <a:r>
              <a:rPr lang="en-US" sz="1600" dirty="0">
                <a:latin typeface="Consolas" panose="020B0609020204030204" pitchFamily="49" charset="0"/>
                <a:cs typeface="Consolas" panose="020B0609020204030204" pitchFamily="49" charset="0"/>
              </a:rPr>
              <a:t>  211                       0   SELF/ABL   09/02/23 00:01    0</a:t>
            </a:r>
          </a:p>
          <a:p>
            <a:r>
              <a:rPr lang="en-US" sz="1600" dirty="0">
                <a:latin typeface="Consolas" panose="020B0609020204030204" pitchFamily="49" charset="0"/>
                <a:cs typeface="Consolas" panose="020B0609020204030204" pitchFamily="49" charset="0"/>
              </a:rPr>
              <a:t>  213                       0   SELF/APSV  09/05/23 12:30    0</a:t>
            </a:r>
          </a:p>
          <a:p>
            <a:r>
              <a:rPr lang="en-US" sz="1600" dirty="0">
                <a:latin typeface="Consolas" panose="020B0609020204030204" pitchFamily="49" charset="0"/>
                <a:cs typeface="Consolas" panose="020B0609020204030204" pitchFamily="49" charset="0"/>
              </a:rPr>
              <a:t>  222        dwlink1        0   SELF/ABL   09/05/23 06:00    0</a:t>
            </a:r>
          </a:p>
          <a:p>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Enter user number, P, T, or X (? for help): </a:t>
            </a:r>
            <a:r>
              <a:rPr lang="en-US" sz="1600" b="1" dirty="0">
                <a:solidFill>
                  <a:srgbClr val="7030A0"/>
                </a:solidFill>
                <a:latin typeface="Consolas" panose="020B0609020204030204" pitchFamily="49" charset="0"/>
                <a:cs typeface="Consolas" panose="020B0609020204030204" pitchFamily="49" charset="0"/>
              </a:rPr>
              <a:t>201</a:t>
            </a:r>
          </a:p>
          <a:p>
            <a:endParaRPr lang="en-US" sz="1600" b="1"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Enter the type of statement caching to activate (1-Single, 2-Stack, 3-One Time):</a:t>
            </a:r>
            <a:r>
              <a:rPr lang="en-US" sz="1600" b="1" dirty="0">
                <a:solidFill>
                  <a:srgbClr val="7030A0"/>
                </a:solidFill>
                <a:latin typeface="Consolas" panose="020B0609020204030204" pitchFamily="49" charset="0"/>
                <a:cs typeface="Consolas" panose="020B0609020204030204" pitchFamily="49" charset="0"/>
              </a:rPr>
              <a:t> 1</a:t>
            </a:r>
          </a:p>
          <a:p>
            <a:endParaRPr lang="en-US" sz="1600" dirty="0">
              <a:latin typeface="Consolas" panose="020B0609020204030204" pitchFamily="49" charset="0"/>
              <a:cs typeface="Consolas" panose="020B0609020204030204" pitchFamily="49" charset="0"/>
            </a:endParaRPr>
          </a:p>
          <a:p>
            <a:endParaRPr lang="en-US" sz="1600" dirty="0">
              <a:latin typeface="Consolas" panose="020B0609020204030204" pitchFamily="49" charset="0"/>
              <a:cs typeface="Consolas" panose="020B0609020204030204" pitchFamily="49" charset="0"/>
            </a:endParaRPr>
          </a:p>
          <a:p>
            <a:endParaRPr lang="en-US" sz="1600" dirty="0">
              <a:latin typeface="Consolas" panose="020B0609020204030204" pitchFamily="49" charset="0"/>
              <a:cs typeface="Consolas" panose="020B0609020204030204" pitchFamily="49" charset="0"/>
            </a:endParaRPr>
          </a:p>
          <a:p>
            <a:endParaRPr lang="en-US" sz="16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1926313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D5A1-A7BC-FD0F-2705-FDE817C4439F}"/>
              </a:ext>
            </a:extLst>
          </p:cNvPr>
          <p:cNvSpPr>
            <a:spLocks noGrp="1"/>
          </p:cNvSpPr>
          <p:nvPr>
            <p:ph type="title"/>
          </p:nvPr>
        </p:nvSpPr>
        <p:spPr/>
        <p:txBody>
          <a:bodyPr/>
          <a:lstStyle/>
          <a:p>
            <a:r>
              <a:rPr lang="en-US" dirty="0"/>
              <a:t>Client Statement Cache: PROMON</a:t>
            </a:r>
          </a:p>
        </p:txBody>
      </p:sp>
      <p:sp>
        <p:nvSpPr>
          <p:cNvPr id="3" name="Content Placeholder 2">
            <a:extLst>
              <a:ext uri="{FF2B5EF4-FFF2-40B4-BE49-F238E27FC236}">
                <a16:creationId xmlns:a16="http://schemas.microsoft.com/office/drawing/2014/main" id="{1822D887-AF2E-E4BA-3D4C-E41AD46E29EA}"/>
              </a:ext>
            </a:extLst>
          </p:cNvPr>
          <p:cNvSpPr>
            <a:spLocks noGrp="1"/>
          </p:cNvSpPr>
          <p:nvPr>
            <p:ph idx="1"/>
          </p:nvPr>
        </p:nvSpPr>
        <p:spPr>
          <a:xfrm>
            <a:off x="228600" y="1600206"/>
            <a:ext cx="11734800" cy="1295393"/>
          </a:xfrm>
        </p:spPr>
        <p:txBody>
          <a:bodyPr>
            <a:normAutofit/>
          </a:bodyPr>
          <a:lstStyle/>
          <a:p>
            <a:r>
              <a:rPr lang="en-US" dirty="0"/>
              <a:t>Scripted (Unix):</a:t>
            </a:r>
          </a:p>
          <a:p>
            <a:endParaRPr lang="en-US" dirty="0"/>
          </a:p>
          <a:p>
            <a:endParaRPr lang="en-US" dirty="0"/>
          </a:p>
        </p:txBody>
      </p:sp>
      <p:sp>
        <p:nvSpPr>
          <p:cNvPr id="4" name="TextBox 3">
            <a:extLst>
              <a:ext uri="{FF2B5EF4-FFF2-40B4-BE49-F238E27FC236}">
                <a16:creationId xmlns:a16="http://schemas.microsoft.com/office/drawing/2014/main" id="{E20C5A5B-6855-0C9E-06F9-20D9888F3711}"/>
              </a:ext>
            </a:extLst>
          </p:cNvPr>
          <p:cNvSpPr txBox="1"/>
          <p:nvPr/>
        </p:nvSpPr>
        <p:spPr>
          <a:xfrm>
            <a:off x="2667000" y="2333685"/>
            <a:ext cx="11353800" cy="4801314"/>
          </a:xfrm>
          <a:prstGeom prst="rect">
            <a:avLst/>
          </a:prstGeom>
          <a:solidFill>
            <a:schemeClr val="accent1">
              <a:alpha val="9718"/>
            </a:schemeClr>
          </a:solidFill>
        </p:spPr>
        <p:txBody>
          <a:bodyPr wrap="square" rtlCol="0">
            <a:spAutoFit/>
          </a:bodyPr>
          <a:lstStyle/>
          <a:p>
            <a:r>
              <a:rPr lang="en-US" dirty="0">
                <a:latin typeface="Consolas" panose="020B0609020204030204" pitchFamily="49" charset="0"/>
                <a:cs typeface="Consolas" panose="020B0609020204030204" pitchFamily="49" charset="0"/>
              </a:rPr>
              <a:t># enable the client statement cache for all current and future connections</a:t>
            </a:r>
          </a:p>
          <a:p>
            <a:endParaRPr lang="en-US" dirty="0">
              <a:latin typeface="Consolas" panose="020B0609020204030204" pitchFamily="49" charset="0"/>
              <a:cs typeface="Consolas" panose="020B0609020204030204" pitchFamily="49" charset="0"/>
            </a:endParaRPr>
          </a:p>
          <a:p>
            <a:r>
              <a:rPr lang="en-US" dirty="0" err="1">
                <a:latin typeface="Consolas" panose="020B0609020204030204" pitchFamily="49" charset="0"/>
                <a:cs typeface="Consolas" panose="020B0609020204030204" pitchFamily="49" charset="0"/>
              </a:rPr>
              <a:t>promon</a:t>
            </a:r>
            <a:r>
              <a:rPr lang="en-US" dirty="0">
                <a:latin typeface="Consolas" panose="020B0609020204030204" pitchFamily="49" charset="0"/>
                <a:cs typeface="Consolas" panose="020B0609020204030204" pitchFamily="49" charset="0"/>
              </a:rPr>
              <a:t> ${DB} &gt; /dev/null &lt;&lt;- "EOF" 2&gt; /dev/null</a:t>
            </a:r>
          </a:p>
          <a:p>
            <a:r>
              <a:rPr lang="en-US" dirty="0">
                <a:latin typeface="Consolas" panose="020B0609020204030204" pitchFamily="49" charset="0"/>
                <a:cs typeface="Consolas" panose="020B0609020204030204" pitchFamily="49" charset="0"/>
              </a:rPr>
              <a:t>R&amp;D</a:t>
            </a:r>
          </a:p>
          <a:p>
            <a:r>
              <a:rPr lang="en-US" dirty="0">
                <a:latin typeface="Consolas" panose="020B0609020204030204" pitchFamily="49" charset="0"/>
                <a:cs typeface="Consolas" panose="020B0609020204030204" pitchFamily="49" charset="0"/>
              </a:rPr>
              <a:t>1</a:t>
            </a:r>
          </a:p>
          <a:p>
            <a:r>
              <a:rPr lang="en-US" dirty="0">
                <a:latin typeface="Consolas" panose="020B0609020204030204" pitchFamily="49" charset="0"/>
                <a:cs typeface="Consolas" panose="020B0609020204030204" pitchFamily="49" charset="0"/>
              </a:rPr>
              <a:t>18</a:t>
            </a:r>
          </a:p>
          <a:p>
            <a:r>
              <a:rPr lang="en-US" dirty="0">
                <a:latin typeface="Consolas" panose="020B0609020204030204" pitchFamily="49" charset="0"/>
                <a:cs typeface="Consolas" panose="020B0609020204030204" pitchFamily="49" charset="0"/>
              </a:rPr>
              <a:t>2</a:t>
            </a:r>
          </a:p>
          <a:p>
            <a:r>
              <a:rPr lang="en-US" dirty="0">
                <a:latin typeface="Consolas" panose="020B0609020204030204" pitchFamily="49" charset="0"/>
                <a:cs typeface="Consolas" panose="020B0609020204030204" pitchFamily="49" charset="0"/>
              </a:rPr>
              <a:t>1</a:t>
            </a:r>
          </a:p>
          <a:p>
            <a:r>
              <a:rPr lang="en-US" dirty="0">
                <a:latin typeface="Consolas" panose="020B0609020204030204" pitchFamily="49" charset="0"/>
                <a:cs typeface="Consolas" panose="020B0609020204030204" pitchFamily="49" charset="0"/>
              </a:rPr>
              <a:t>3</a:t>
            </a:r>
          </a:p>
          <a:p>
            <a:r>
              <a:rPr lang="en-US" dirty="0">
                <a:latin typeface="Consolas" panose="020B0609020204030204" pitchFamily="49" charset="0"/>
                <a:cs typeface="Consolas" panose="020B0609020204030204" pitchFamily="49" charset="0"/>
              </a:rPr>
              <a:t>1</a:t>
            </a:r>
          </a:p>
          <a:p>
            <a:r>
              <a:rPr lang="en-US" dirty="0">
                <a:latin typeface="Consolas" panose="020B0609020204030204" pitchFamily="49" charset="0"/>
                <a:cs typeface="Consolas" panose="020B0609020204030204" pitchFamily="49" charset="0"/>
              </a:rPr>
              <a:t>x</a:t>
            </a:r>
          </a:p>
          <a:p>
            <a:r>
              <a:rPr lang="en-US" dirty="0">
                <a:latin typeface="Consolas" panose="020B0609020204030204" pitchFamily="49" charset="0"/>
                <a:cs typeface="Consolas" panose="020B0609020204030204" pitchFamily="49" charset="0"/>
              </a:rPr>
              <a:t>EOF</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done</a:t>
            </a: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5330430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p:txBody>
          <a:bodyPr>
            <a:normAutofit fontScale="90000"/>
          </a:bodyPr>
          <a:lstStyle/>
          <a:p>
            <a:pPr algn="ctr"/>
            <a:r>
              <a:rPr lang="en-US" sz="6000" dirty="0"/>
              <a:t>Viewing CSC</a:t>
            </a:r>
            <a:br>
              <a:rPr lang="en-US" sz="6000" dirty="0"/>
            </a:br>
            <a:r>
              <a:rPr lang="en-US" sz="6000" dirty="0"/>
              <a:t>With PROMON</a:t>
            </a:r>
          </a:p>
        </p:txBody>
      </p:sp>
      <p:sp>
        <p:nvSpPr>
          <p:cNvPr id="5" name="Subtitle 4">
            <a:extLst>
              <a:ext uri="{FF2B5EF4-FFF2-40B4-BE49-F238E27FC236}">
                <a16:creationId xmlns:a16="http://schemas.microsoft.com/office/drawing/2014/main" id="{9DFBF405-C1C3-FAD2-5B1F-EAE8DB99EE9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443625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D5A1-A7BC-FD0F-2705-FDE817C4439F}"/>
              </a:ext>
            </a:extLst>
          </p:cNvPr>
          <p:cNvSpPr>
            <a:spLocks noGrp="1"/>
          </p:cNvSpPr>
          <p:nvPr>
            <p:ph type="title"/>
          </p:nvPr>
        </p:nvSpPr>
        <p:spPr/>
        <p:txBody>
          <a:bodyPr/>
          <a:lstStyle/>
          <a:p>
            <a:r>
              <a:rPr lang="en-US" dirty="0"/>
              <a:t>Client Statement Cache: PROMON</a:t>
            </a:r>
          </a:p>
        </p:txBody>
      </p:sp>
      <p:sp>
        <p:nvSpPr>
          <p:cNvPr id="3" name="Content Placeholder 2">
            <a:extLst>
              <a:ext uri="{FF2B5EF4-FFF2-40B4-BE49-F238E27FC236}">
                <a16:creationId xmlns:a16="http://schemas.microsoft.com/office/drawing/2014/main" id="{1822D887-AF2E-E4BA-3D4C-E41AD46E29EA}"/>
              </a:ext>
            </a:extLst>
          </p:cNvPr>
          <p:cNvSpPr>
            <a:spLocks noGrp="1"/>
          </p:cNvSpPr>
          <p:nvPr>
            <p:ph idx="1"/>
          </p:nvPr>
        </p:nvSpPr>
        <p:spPr>
          <a:xfrm>
            <a:off x="228600" y="1600206"/>
            <a:ext cx="11734800" cy="1295393"/>
          </a:xfrm>
        </p:spPr>
        <p:txBody>
          <a:bodyPr>
            <a:normAutofit/>
          </a:bodyPr>
          <a:lstStyle/>
          <a:p>
            <a:r>
              <a:rPr lang="en-US" dirty="0"/>
              <a:t>R&amp;D, 1, 18, 7 " Client Database-Request Statement Cache ..."</a:t>
            </a:r>
          </a:p>
          <a:p>
            <a:endParaRPr lang="en-US" dirty="0"/>
          </a:p>
          <a:p>
            <a:endParaRPr lang="en-US" dirty="0"/>
          </a:p>
        </p:txBody>
      </p:sp>
      <p:sp>
        <p:nvSpPr>
          <p:cNvPr id="4" name="TextBox 3">
            <a:extLst>
              <a:ext uri="{FF2B5EF4-FFF2-40B4-BE49-F238E27FC236}">
                <a16:creationId xmlns:a16="http://schemas.microsoft.com/office/drawing/2014/main" id="{E20C5A5B-6855-0C9E-06F9-20D9888F3711}"/>
              </a:ext>
            </a:extLst>
          </p:cNvPr>
          <p:cNvSpPr txBox="1"/>
          <p:nvPr/>
        </p:nvSpPr>
        <p:spPr>
          <a:xfrm>
            <a:off x="2667000" y="2333685"/>
            <a:ext cx="11353800" cy="4801314"/>
          </a:xfrm>
          <a:prstGeom prst="rect">
            <a:avLst/>
          </a:prstGeom>
          <a:solidFill>
            <a:schemeClr val="accent1">
              <a:alpha val="9718"/>
            </a:schemeClr>
          </a:solidFill>
        </p:spPr>
        <p:txBody>
          <a:bodyPr wrap="square" rtlCol="0">
            <a:spAutoFit/>
          </a:bodyPr>
          <a:lstStyle/>
          <a:p>
            <a:r>
              <a:rPr lang="en-US" dirty="0">
                <a:latin typeface="Consolas" panose="020B0609020204030204" pitchFamily="49" charset="0"/>
                <a:cs typeface="Consolas" panose="020B0609020204030204" pitchFamily="49" charset="0"/>
              </a:rPr>
              <a:t>09/05/23        </a:t>
            </a:r>
            <a:r>
              <a:rPr lang="en-US" dirty="0" err="1">
                <a:latin typeface="Consolas" panose="020B0609020204030204" pitchFamily="49" charset="0"/>
                <a:cs typeface="Consolas" panose="020B0609020204030204" pitchFamily="49" charset="0"/>
              </a:rPr>
              <a:t>OpenEdge</a:t>
            </a:r>
            <a:r>
              <a:rPr lang="en-US" dirty="0">
                <a:latin typeface="Consolas" panose="020B0609020204030204" pitchFamily="49" charset="0"/>
                <a:cs typeface="Consolas" panose="020B0609020204030204" pitchFamily="49" charset="0"/>
              </a:rPr>
              <a:t> Release 11 Monitor (R&amp;D)</a:t>
            </a:r>
          </a:p>
          <a:p>
            <a:r>
              <a:rPr lang="en-US" dirty="0">
                <a:latin typeface="Consolas" panose="020B0609020204030204" pitchFamily="49" charset="0"/>
                <a:cs typeface="Consolas" panose="020B0609020204030204" pitchFamily="49" charset="0"/>
              </a:rPr>
              <a:t>14:52:32        Client Database-Request Statement Caching Menu</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1. Activate For Selected Users</a:t>
            </a:r>
          </a:p>
          <a:p>
            <a:r>
              <a:rPr lang="en-US" dirty="0">
                <a:latin typeface="Consolas" panose="020B0609020204030204" pitchFamily="49" charset="0"/>
                <a:cs typeface="Consolas" panose="020B0609020204030204" pitchFamily="49" charset="0"/>
              </a:rPr>
              <a:t>                 2. Activate For All Users</a:t>
            </a:r>
          </a:p>
          <a:p>
            <a:r>
              <a:rPr lang="en-US" dirty="0">
                <a:latin typeface="Consolas" panose="020B0609020204030204" pitchFamily="49" charset="0"/>
                <a:cs typeface="Consolas" panose="020B0609020204030204" pitchFamily="49" charset="0"/>
              </a:rPr>
              <a:t>                 3. Activate For All Future Users</a:t>
            </a:r>
          </a:p>
          <a:p>
            <a:r>
              <a:rPr lang="en-US" dirty="0">
                <a:latin typeface="Consolas" panose="020B0609020204030204" pitchFamily="49" charset="0"/>
                <a:cs typeface="Consolas" panose="020B0609020204030204" pitchFamily="49" charset="0"/>
              </a:rPr>
              <a:t>                 4. Deactivate For Selected Users</a:t>
            </a:r>
          </a:p>
          <a:p>
            <a:r>
              <a:rPr lang="en-US" dirty="0">
                <a:latin typeface="Consolas" panose="020B0609020204030204" pitchFamily="49" charset="0"/>
                <a:cs typeface="Consolas" panose="020B0609020204030204" pitchFamily="49" charset="0"/>
              </a:rPr>
              <a:t>                 5. Deactivate For All Users</a:t>
            </a:r>
          </a:p>
          <a:p>
            <a:r>
              <a:rPr lang="en-US" dirty="0">
                <a:latin typeface="Consolas" panose="020B0609020204030204" pitchFamily="49" charset="0"/>
                <a:cs typeface="Consolas" panose="020B0609020204030204" pitchFamily="49" charset="0"/>
              </a:rPr>
              <a:t>                 6. Deactivate For All Future Users</a:t>
            </a:r>
          </a:p>
          <a:p>
            <a:r>
              <a:rPr lang="en-US" dirty="0">
                <a:latin typeface="Consolas" panose="020B0609020204030204" pitchFamily="49" charset="0"/>
                <a:cs typeface="Consolas" panose="020B0609020204030204" pitchFamily="49" charset="0"/>
              </a:rPr>
              <a:t>                 7. View Database-Request Statement Cache</a:t>
            </a:r>
          </a:p>
          <a:p>
            <a:r>
              <a:rPr lang="en-US" dirty="0">
                <a:latin typeface="Consolas" panose="020B0609020204030204" pitchFamily="49" charset="0"/>
                <a:cs typeface="Consolas" panose="020B0609020204030204" pitchFamily="49" charset="0"/>
              </a:rPr>
              <a:t>                 8. Specify Directory for Statement Cache Files</a:t>
            </a:r>
          </a:p>
          <a:p>
            <a:r>
              <a:rPr lang="en-US" dirty="0">
                <a:latin typeface="Consolas" panose="020B0609020204030204" pitchFamily="49" charset="0"/>
                <a:cs typeface="Consolas" panose="020B0609020204030204" pitchFamily="49" charset="0"/>
              </a:rPr>
              <a:t>                 9. Toggle between User and Tenant Options</a:t>
            </a:r>
          </a:p>
          <a:p>
            <a:r>
              <a:rPr lang="en-US" dirty="0">
                <a:latin typeface="Consolas" panose="020B0609020204030204" pitchFamily="49" charset="0"/>
                <a:cs typeface="Consolas" panose="020B0609020204030204" pitchFamily="49" charset="0"/>
              </a:rPr>
              <a:t>                10. Database statement cache locks</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Enter a number, &lt;return&gt;, P, T, or X (? for help):</a:t>
            </a: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3953551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D5A1-A7BC-FD0F-2705-FDE817C4439F}"/>
              </a:ext>
            </a:extLst>
          </p:cNvPr>
          <p:cNvSpPr>
            <a:spLocks noGrp="1"/>
          </p:cNvSpPr>
          <p:nvPr>
            <p:ph type="title"/>
          </p:nvPr>
        </p:nvSpPr>
        <p:spPr/>
        <p:txBody>
          <a:bodyPr/>
          <a:lstStyle/>
          <a:p>
            <a:r>
              <a:rPr lang="en-US" dirty="0"/>
              <a:t>Client Statement Cache Output: PROMON</a:t>
            </a:r>
          </a:p>
        </p:txBody>
      </p:sp>
      <p:sp>
        <p:nvSpPr>
          <p:cNvPr id="3" name="Content Placeholder 2">
            <a:extLst>
              <a:ext uri="{FF2B5EF4-FFF2-40B4-BE49-F238E27FC236}">
                <a16:creationId xmlns:a16="http://schemas.microsoft.com/office/drawing/2014/main" id="{1822D887-AF2E-E4BA-3D4C-E41AD46E29EA}"/>
              </a:ext>
            </a:extLst>
          </p:cNvPr>
          <p:cNvSpPr>
            <a:spLocks noGrp="1"/>
          </p:cNvSpPr>
          <p:nvPr>
            <p:ph idx="1"/>
          </p:nvPr>
        </p:nvSpPr>
        <p:spPr>
          <a:xfrm>
            <a:off x="228600" y="1600206"/>
            <a:ext cx="11734800" cy="1295393"/>
          </a:xfrm>
        </p:spPr>
        <p:txBody>
          <a:bodyPr>
            <a:normAutofit/>
          </a:bodyPr>
          <a:lstStyle/>
          <a:p>
            <a:r>
              <a:rPr lang="en-US" dirty="0"/>
              <a:t>Enter </a:t>
            </a:r>
            <a:r>
              <a:rPr lang="en-US" dirty="0" err="1"/>
              <a:t>Usr</a:t>
            </a:r>
            <a:r>
              <a:rPr lang="en-US" dirty="0"/>
              <a:t>#</a:t>
            </a:r>
          </a:p>
          <a:p>
            <a:endParaRPr lang="en-US" dirty="0"/>
          </a:p>
        </p:txBody>
      </p:sp>
      <p:sp>
        <p:nvSpPr>
          <p:cNvPr id="4" name="TextBox 3">
            <a:extLst>
              <a:ext uri="{FF2B5EF4-FFF2-40B4-BE49-F238E27FC236}">
                <a16:creationId xmlns:a16="http://schemas.microsoft.com/office/drawing/2014/main" id="{E20C5A5B-6855-0C9E-06F9-20D9888F3711}"/>
              </a:ext>
            </a:extLst>
          </p:cNvPr>
          <p:cNvSpPr txBox="1"/>
          <p:nvPr/>
        </p:nvSpPr>
        <p:spPr>
          <a:xfrm>
            <a:off x="2667000" y="2362200"/>
            <a:ext cx="9982200" cy="4524315"/>
          </a:xfrm>
          <a:prstGeom prst="rect">
            <a:avLst/>
          </a:prstGeom>
          <a:solidFill>
            <a:schemeClr val="accent1">
              <a:alpha val="9718"/>
            </a:schemeClr>
          </a:solidFill>
        </p:spPr>
        <p:txBody>
          <a:bodyPr wrap="square" rtlCol="0">
            <a:spAutoFit/>
          </a:bodyPr>
          <a:lstStyle/>
          <a:p>
            <a:r>
              <a:rPr lang="en-US" dirty="0">
                <a:latin typeface="Consolas" panose="020B0609020204030204" pitchFamily="49" charset="0"/>
                <a:cs typeface="Consolas" panose="020B0609020204030204" pitchFamily="49" charset="0"/>
              </a:rPr>
              <a:t>09/05/23        </a:t>
            </a:r>
            <a:r>
              <a:rPr lang="en-US" dirty="0" err="1">
                <a:latin typeface="Consolas" panose="020B0609020204030204" pitchFamily="49" charset="0"/>
                <a:cs typeface="Consolas" panose="020B0609020204030204" pitchFamily="49" charset="0"/>
              </a:rPr>
              <a:t>OpenEdge</a:t>
            </a:r>
            <a:r>
              <a:rPr lang="en-US" dirty="0">
                <a:latin typeface="Consolas" panose="020B0609020204030204" pitchFamily="49" charset="0"/>
                <a:cs typeface="Consolas" panose="020B0609020204030204" pitchFamily="49" charset="0"/>
              </a:rPr>
              <a:t> Release 11 Monitor (R&amp;D)</a:t>
            </a:r>
          </a:p>
          <a:p>
            <a:r>
              <a:rPr lang="en-US" dirty="0">
                <a:latin typeface="Consolas" panose="020B0609020204030204" pitchFamily="49" charset="0"/>
                <a:cs typeface="Consolas" panose="020B0609020204030204" pitchFamily="49" charset="0"/>
              </a:rPr>
              <a:t>14:24:58        View Database-Request Statement Cache</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User number                    : 1119</a:t>
            </a:r>
          </a:p>
          <a:p>
            <a:r>
              <a:rPr lang="en-US" dirty="0">
                <a:latin typeface="Consolas" panose="020B0609020204030204" pitchFamily="49" charset="0"/>
                <a:cs typeface="Consolas" panose="020B0609020204030204" pitchFamily="49" charset="0"/>
              </a:rPr>
              <a:t>User name                      :</a:t>
            </a:r>
          </a:p>
          <a:p>
            <a:r>
              <a:rPr lang="en-US" dirty="0">
                <a:latin typeface="Consolas" panose="020B0609020204030204" pitchFamily="49" charset="0"/>
                <a:cs typeface="Consolas" panose="020B0609020204030204" pitchFamily="49" charset="0"/>
              </a:rPr>
              <a:t>User type                      : SELF/ABL</a:t>
            </a:r>
          </a:p>
          <a:p>
            <a:r>
              <a:rPr lang="en-US" dirty="0">
                <a:latin typeface="Consolas" panose="020B0609020204030204" pitchFamily="49" charset="0"/>
                <a:cs typeface="Consolas" panose="020B0609020204030204" pitchFamily="49" charset="0"/>
              </a:rPr>
              <a:t>Login date/time                : 09/05/23 14:19</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Statement caching type         : SQL Statement or Partial ABL Program Stack</a:t>
            </a:r>
          </a:p>
          <a:p>
            <a:r>
              <a:rPr lang="en-US" dirty="0">
                <a:latin typeface="Consolas" panose="020B0609020204030204" pitchFamily="49" charset="0"/>
                <a:cs typeface="Consolas" panose="020B0609020204030204" pitchFamily="49" charset="0"/>
              </a:rPr>
              <a:t>Statement caching last updated : 09/05/23 14:24</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Statement cache information    : 1254 : </a:t>
            </a:r>
            <a:r>
              <a:rPr lang="en-US" dirty="0" err="1">
                <a:latin typeface="Consolas" panose="020B0609020204030204" pitchFamily="49" charset="0"/>
                <a:cs typeface="Consolas" panose="020B0609020204030204" pitchFamily="49" charset="0"/>
              </a:rPr>
              <a:t>dynViewerUpdate</a:t>
            </a:r>
            <a:r>
              <a:rPr lang="en-US" dirty="0">
                <a:latin typeface="Consolas" panose="020B0609020204030204" pitchFamily="49" charset="0"/>
                <a:cs typeface="Consolas" panose="020B0609020204030204" pitchFamily="49" charset="0"/>
              </a:rPr>
              <a:t> lib/</a:t>
            </a:r>
            <a:r>
              <a:rPr lang="en-US" dirty="0" err="1">
                <a:latin typeface="Consolas" panose="020B0609020204030204" pitchFamily="49" charset="0"/>
                <a:cs typeface="Consolas" panose="020B0609020204030204" pitchFamily="49" charset="0"/>
              </a:rPr>
              <a:t>dynscreen.p</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1849 : </a:t>
            </a:r>
            <a:r>
              <a:rPr lang="en-US" dirty="0" err="1">
                <a:latin typeface="Consolas" panose="020B0609020204030204" pitchFamily="49" charset="0"/>
                <a:cs typeface="Consolas" panose="020B0609020204030204" pitchFamily="49" charset="0"/>
              </a:rPr>
              <a:t>dynScreenUpdate</a:t>
            </a:r>
            <a:r>
              <a:rPr lang="en-US" dirty="0">
                <a:latin typeface="Consolas" panose="020B0609020204030204" pitchFamily="49" charset="0"/>
                <a:cs typeface="Consolas" panose="020B0609020204030204" pitchFamily="49" charset="0"/>
              </a:rPr>
              <a:t> lib/</a:t>
            </a:r>
            <a:r>
              <a:rPr lang="en-US" dirty="0" err="1">
                <a:latin typeface="Consolas" panose="020B0609020204030204" pitchFamily="49" charset="0"/>
                <a:cs typeface="Consolas" panose="020B0609020204030204" pitchFamily="49" charset="0"/>
              </a:rPr>
              <a:t>dynscreen.p</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917 : </a:t>
            </a:r>
            <a:r>
              <a:rPr lang="en-US" dirty="0" err="1">
                <a:latin typeface="Consolas" panose="020B0609020204030204" pitchFamily="49" charset="0"/>
                <a:cs typeface="Consolas" panose="020B0609020204030204" pitchFamily="49" charset="0"/>
              </a:rPr>
              <a:t>paintScreen</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protop.p</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890 : refresh </a:t>
            </a:r>
            <a:r>
              <a:rPr lang="en-US" dirty="0" err="1">
                <a:latin typeface="Consolas" panose="020B0609020204030204" pitchFamily="49" charset="0"/>
                <a:cs typeface="Consolas" panose="020B0609020204030204" pitchFamily="49" charset="0"/>
              </a:rPr>
              <a:t>protop.p</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2408 : </a:t>
            </a:r>
            <a:r>
              <a:rPr lang="en-US" dirty="0" err="1">
                <a:latin typeface="Consolas" panose="020B0609020204030204" pitchFamily="49" charset="0"/>
                <a:cs typeface="Consolas" panose="020B0609020204030204" pitchFamily="49" charset="0"/>
              </a:rPr>
              <a:t>protop.p</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8639737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p:txBody>
          <a:bodyPr>
            <a:normAutofit fontScale="90000"/>
          </a:bodyPr>
          <a:lstStyle/>
          <a:p>
            <a:pPr algn="ctr"/>
            <a:r>
              <a:rPr lang="en-US" sz="6000" dirty="0"/>
              <a:t>Enabling CSC</a:t>
            </a:r>
            <a:br>
              <a:rPr lang="en-US" sz="6000" dirty="0"/>
            </a:br>
            <a:r>
              <a:rPr lang="en-US" sz="6000" dirty="0"/>
              <a:t>With VSTs</a:t>
            </a:r>
          </a:p>
        </p:txBody>
      </p:sp>
      <p:sp>
        <p:nvSpPr>
          <p:cNvPr id="5" name="Subtitle 4">
            <a:extLst>
              <a:ext uri="{FF2B5EF4-FFF2-40B4-BE49-F238E27FC236}">
                <a16:creationId xmlns:a16="http://schemas.microsoft.com/office/drawing/2014/main" id="{9DFBF405-C1C3-FAD2-5B1F-EAE8DB99EE9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730207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D5A1-A7BC-FD0F-2705-FDE817C4439F}"/>
              </a:ext>
            </a:extLst>
          </p:cNvPr>
          <p:cNvSpPr>
            <a:spLocks noGrp="1"/>
          </p:cNvSpPr>
          <p:nvPr>
            <p:ph type="title"/>
          </p:nvPr>
        </p:nvSpPr>
        <p:spPr/>
        <p:txBody>
          <a:bodyPr>
            <a:normAutofit/>
          </a:bodyPr>
          <a:lstStyle/>
          <a:p>
            <a:r>
              <a:rPr lang="en-US" dirty="0"/>
              <a:t>Enabling Client Statement Cache: VSTs</a:t>
            </a:r>
          </a:p>
        </p:txBody>
      </p:sp>
      <p:sp>
        <p:nvSpPr>
          <p:cNvPr id="4" name="TextBox 3">
            <a:extLst>
              <a:ext uri="{FF2B5EF4-FFF2-40B4-BE49-F238E27FC236}">
                <a16:creationId xmlns:a16="http://schemas.microsoft.com/office/drawing/2014/main" id="{AC8F2780-8F49-3910-849A-F4A0AB4F4CE8}"/>
              </a:ext>
            </a:extLst>
          </p:cNvPr>
          <p:cNvSpPr txBox="1"/>
          <p:nvPr/>
        </p:nvSpPr>
        <p:spPr>
          <a:xfrm>
            <a:off x="304800" y="1600200"/>
            <a:ext cx="13182600" cy="4247317"/>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define variable </a:t>
            </a:r>
            <a:r>
              <a:rPr lang="en-US" dirty="0" err="1">
                <a:latin typeface="Consolas" panose="020B0609020204030204" pitchFamily="49" charset="0"/>
                <a:cs typeface="Consolas" panose="020B0609020204030204" pitchFamily="49" charset="0"/>
              </a:rPr>
              <a:t>userNum</a:t>
            </a:r>
            <a:r>
              <a:rPr lang="en-US" dirty="0">
                <a:latin typeface="Consolas" panose="020B0609020204030204" pitchFamily="49" charset="0"/>
                <a:cs typeface="Consolas" panose="020B0609020204030204" pitchFamily="49" charset="0"/>
              </a:rPr>
              <a:t> as integer no-undo </a:t>
            </a:r>
            <a:r>
              <a:rPr lang="en-US" dirty="0">
                <a:solidFill>
                  <a:srgbClr val="FF0000"/>
                </a:solidFill>
                <a:latin typeface="Consolas" panose="020B0609020204030204" pitchFamily="49" charset="0"/>
                <a:cs typeface="Consolas" panose="020B0609020204030204" pitchFamily="49" charset="0"/>
              </a:rPr>
              <a:t>initial 1119</a:t>
            </a:r>
            <a:r>
              <a:rPr lang="en-US" dirty="0">
                <a:latin typeface="Consolas" panose="020B0609020204030204" pitchFamily="49" charset="0"/>
                <a:cs typeface="Consolas" panose="020B0609020204030204" pitchFamily="49" charset="0"/>
              </a:rPr>
              <a:t>.</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define buffer </a:t>
            </a:r>
            <a:r>
              <a:rPr lang="en-US" dirty="0" err="1">
                <a:latin typeface="Consolas" panose="020B0609020204030204" pitchFamily="49" charset="0"/>
                <a:cs typeface="Consolas" panose="020B0609020204030204" pitchFamily="49" charset="0"/>
              </a:rPr>
              <a:t>updConnect</a:t>
            </a:r>
            <a:r>
              <a:rPr lang="en-US" dirty="0">
                <a:latin typeface="Consolas" panose="020B0609020204030204" pitchFamily="49" charset="0"/>
                <a:cs typeface="Consolas" panose="020B0609020204030204" pitchFamily="49" charset="0"/>
              </a:rPr>
              <a:t> for _connect.</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do for </a:t>
            </a:r>
            <a:r>
              <a:rPr lang="en-US" dirty="0" err="1">
                <a:latin typeface="Consolas" panose="020B0609020204030204" pitchFamily="49" charset="0"/>
                <a:cs typeface="Consolas" panose="020B0609020204030204" pitchFamily="49" charset="0"/>
              </a:rPr>
              <a:t>updConnect</a:t>
            </a:r>
            <a:r>
              <a:rPr lang="en-US" dirty="0">
                <a:latin typeface="Consolas" panose="020B0609020204030204" pitchFamily="49" charset="0"/>
                <a:cs typeface="Consolas" panose="020B0609020204030204" pitchFamily="49" charset="0"/>
              </a:rPr>
              <a:t> transaction:</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find </a:t>
            </a:r>
            <a:r>
              <a:rPr lang="en-US" dirty="0" err="1">
                <a:latin typeface="Consolas" panose="020B0609020204030204" pitchFamily="49" charset="0"/>
                <a:cs typeface="Consolas" panose="020B0609020204030204" pitchFamily="49" charset="0"/>
              </a:rPr>
              <a:t>updConnect</a:t>
            </a:r>
            <a:r>
              <a:rPr lang="en-US" dirty="0">
                <a:latin typeface="Consolas" panose="020B0609020204030204" pitchFamily="49" charset="0"/>
                <a:cs typeface="Consolas" panose="020B0609020204030204" pitchFamily="49" charset="0"/>
              </a:rPr>
              <a:t> exclusive-lock where </a:t>
            </a:r>
            <a:r>
              <a:rPr lang="en-US" dirty="0" err="1">
                <a:latin typeface="Consolas" panose="020B0609020204030204" pitchFamily="49" charset="0"/>
                <a:cs typeface="Consolas" panose="020B0609020204030204" pitchFamily="49" charset="0"/>
              </a:rPr>
              <a:t>updConnect</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_Connect-id = </a:t>
            </a:r>
            <a:r>
              <a:rPr lang="en-US" dirty="0" err="1">
                <a:solidFill>
                  <a:srgbClr val="FF0000"/>
                </a:solidFill>
                <a:latin typeface="Consolas" panose="020B0609020204030204" pitchFamily="49" charset="0"/>
                <a:cs typeface="Consolas" panose="020B0609020204030204" pitchFamily="49" charset="0"/>
              </a:rPr>
              <a:t>userNum</a:t>
            </a:r>
            <a:r>
              <a:rPr lang="en-US" dirty="0">
                <a:solidFill>
                  <a:srgbClr val="FF0000"/>
                </a:solidFill>
                <a:latin typeface="Consolas" panose="020B0609020204030204" pitchFamily="49" charset="0"/>
                <a:cs typeface="Consolas" panose="020B0609020204030204" pitchFamily="49" charset="0"/>
              </a:rPr>
              <a:t> + 1</a:t>
            </a:r>
            <a:r>
              <a:rPr lang="en-US" dirty="0">
                <a:latin typeface="Consolas" panose="020B0609020204030204" pitchFamily="49" charset="0"/>
                <a:cs typeface="Consolas" panose="020B0609020204030204" pitchFamily="49" charset="0"/>
              </a:rPr>
              <a:t> no-error.</a:t>
            </a:r>
          </a:p>
          <a:p>
            <a:r>
              <a:rPr lang="en-US" dirty="0">
                <a:latin typeface="Consolas" panose="020B0609020204030204" pitchFamily="49" charset="0"/>
                <a:cs typeface="Consolas" panose="020B0609020204030204" pitchFamily="49" charset="0"/>
              </a:rPr>
              <a:t>  if available( </a:t>
            </a:r>
            <a:r>
              <a:rPr lang="en-US" dirty="0" err="1">
                <a:latin typeface="Consolas" panose="020B0609020204030204" pitchFamily="49" charset="0"/>
                <a:cs typeface="Consolas" panose="020B0609020204030204" pitchFamily="49" charset="0"/>
              </a:rPr>
              <a:t>updConnect</a:t>
            </a:r>
            <a:r>
              <a:rPr lang="en-US" dirty="0">
                <a:latin typeface="Consolas" panose="020B0609020204030204" pitchFamily="49" charset="0"/>
                <a:cs typeface="Consolas" panose="020B0609020204030204" pitchFamily="49" charset="0"/>
              </a:rPr>
              <a:t> ) and </a:t>
            </a:r>
            <a:r>
              <a:rPr lang="en-US" dirty="0" err="1">
                <a:latin typeface="Consolas" panose="020B0609020204030204" pitchFamily="49" charset="0"/>
                <a:cs typeface="Consolas" panose="020B0609020204030204" pitchFamily="49" charset="0"/>
              </a:rPr>
              <a:t>updConnect</a:t>
            </a:r>
            <a:r>
              <a:rPr lang="en-US" dirty="0">
                <a:latin typeface="Consolas" panose="020B0609020204030204" pitchFamily="49" charset="0"/>
                <a:cs typeface="Consolas" panose="020B0609020204030204" pitchFamily="49" charset="0"/>
              </a:rPr>
              <a:t>._Connect-</a:t>
            </a:r>
            <a:r>
              <a:rPr lang="en-US" dirty="0" err="1">
                <a:latin typeface="Consolas" panose="020B0609020204030204" pitchFamily="49" charset="0"/>
                <a:cs typeface="Consolas" panose="020B0609020204030204" pitchFamily="49" charset="0"/>
              </a:rPr>
              <a:t>usr</a:t>
            </a:r>
            <a:r>
              <a:rPr lang="en-US" dirty="0">
                <a:latin typeface="Consolas" panose="020B0609020204030204" pitchFamily="49" charset="0"/>
                <a:cs typeface="Consolas" panose="020B0609020204030204" pitchFamily="49" charset="0"/>
              </a:rPr>
              <a:t> &lt;&gt; ? then</a:t>
            </a:r>
          </a:p>
          <a:p>
            <a:r>
              <a:rPr lang="en-US" dirty="0">
                <a:latin typeface="Consolas" panose="020B0609020204030204" pitchFamily="49" charset="0"/>
                <a:cs typeface="Consolas" panose="020B0609020204030204" pitchFamily="49" charset="0"/>
              </a:rPr>
              <a:t>    do:</a:t>
            </a:r>
          </a:p>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updConnect</a:t>
            </a:r>
            <a:r>
              <a:rPr lang="en-US" dirty="0">
                <a:latin typeface="Consolas" panose="020B0609020204030204" pitchFamily="49" charset="0"/>
                <a:cs typeface="Consolas" panose="020B0609020204030204" pitchFamily="49" charset="0"/>
              </a:rPr>
              <a:t>._connect-</a:t>
            </a:r>
            <a:r>
              <a:rPr lang="en-US" dirty="0" err="1">
                <a:latin typeface="Consolas" panose="020B0609020204030204" pitchFamily="49" charset="0"/>
                <a:cs typeface="Consolas" panose="020B0609020204030204" pitchFamily="49" charset="0"/>
              </a:rPr>
              <a:t>cachingType</a:t>
            </a:r>
            <a:r>
              <a:rPr lang="en-US" dirty="0">
                <a:latin typeface="Consolas" panose="020B0609020204030204" pitchFamily="49" charset="0"/>
                <a:cs typeface="Consolas" panose="020B0609020204030204" pitchFamily="49" charset="0"/>
              </a:rPr>
              <a:t> = 2.   /* 1 = top of stack, 2 = full stack */</a:t>
            </a:r>
          </a:p>
          <a:p>
            <a:r>
              <a:rPr lang="en-US" dirty="0">
                <a:latin typeface="Consolas" panose="020B0609020204030204" pitchFamily="49" charset="0"/>
                <a:cs typeface="Consolas" panose="020B0609020204030204" pitchFamily="49" charset="0"/>
              </a:rPr>
              <a:t>    end.</a:t>
            </a:r>
          </a:p>
          <a:p>
            <a:r>
              <a:rPr lang="en-US" dirty="0">
                <a:latin typeface="Consolas" panose="020B0609020204030204" pitchFamily="49" charset="0"/>
                <a:cs typeface="Consolas" panose="020B0609020204030204" pitchFamily="49" charset="0"/>
              </a:rPr>
              <a:t>   else</a:t>
            </a:r>
          </a:p>
          <a:p>
            <a:r>
              <a:rPr lang="en-US" dirty="0">
                <a:latin typeface="Consolas" panose="020B0609020204030204" pitchFamily="49" charset="0"/>
                <a:cs typeface="Consolas" panose="020B0609020204030204" pitchFamily="49" charset="0"/>
              </a:rPr>
              <a:t>    message "user" </a:t>
            </a:r>
            <a:r>
              <a:rPr lang="en-US" dirty="0" err="1">
                <a:latin typeface="Consolas" panose="020B0609020204030204" pitchFamily="49" charset="0"/>
                <a:cs typeface="Consolas" panose="020B0609020204030204" pitchFamily="49" charset="0"/>
              </a:rPr>
              <a:t>userNum</a:t>
            </a:r>
            <a:r>
              <a:rPr lang="en-US" dirty="0">
                <a:latin typeface="Consolas" panose="020B0609020204030204" pitchFamily="49" charset="0"/>
                <a:cs typeface="Consolas" panose="020B0609020204030204" pitchFamily="49" charset="0"/>
              </a:rPr>
              <a:t> "doesn't seem to be connected!".</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end.</a:t>
            </a:r>
          </a:p>
        </p:txBody>
      </p:sp>
    </p:spTree>
    <p:extLst>
      <p:ext uri="{BB962C8B-B14F-4D97-AF65-F5344CB8AC3E}">
        <p14:creationId xmlns:p14="http://schemas.microsoft.com/office/powerpoint/2010/main" val="2783588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p:txBody>
          <a:bodyPr>
            <a:normAutofit fontScale="90000"/>
          </a:bodyPr>
          <a:lstStyle/>
          <a:p>
            <a:pPr algn="ctr"/>
            <a:r>
              <a:rPr lang="en-US" sz="6000" dirty="0"/>
              <a:t>Viewing CSC</a:t>
            </a:r>
            <a:br>
              <a:rPr lang="en-US" sz="6000" dirty="0"/>
            </a:br>
            <a:r>
              <a:rPr lang="en-US" sz="6000" dirty="0"/>
              <a:t>With VSTs</a:t>
            </a:r>
          </a:p>
        </p:txBody>
      </p:sp>
      <p:sp>
        <p:nvSpPr>
          <p:cNvPr id="5" name="Subtitle 4">
            <a:extLst>
              <a:ext uri="{FF2B5EF4-FFF2-40B4-BE49-F238E27FC236}">
                <a16:creationId xmlns:a16="http://schemas.microsoft.com/office/drawing/2014/main" id="{9DFBF405-C1C3-FAD2-5B1F-EAE8DB99EE9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358452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D5A1-A7BC-FD0F-2705-FDE817C4439F}"/>
              </a:ext>
            </a:extLst>
          </p:cNvPr>
          <p:cNvSpPr>
            <a:spLocks noGrp="1"/>
          </p:cNvSpPr>
          <p:nvPr>
            <p:ph type="title"/>
          </p:nvPr>
        </p:nvSpPr>
        <p:spPr/>
        <p:txBody>
          <a:bodyPr/>
          <a:lstStyle/>
          <a:p>
            <a:r>
              <a:rPr lang="en-US" dirty="0"/>
              <a:t>Client Statement Cache Output: VSTs</a:t>
            </a:r>
          </a:p>
        </p:txBody>
      </p:sp>
      <p:sp>
        <p:nvSpPr>
          <p:cNvPr id="4" name="TextBox 3">
            <a:extLst>
              <a:ext uri="{FF2B5EF4-FFF2-40B4-BE49-F238E27FC236}">
                <a16:creationId xmlns:a16="http://schemas.microsoft.com/office/drawing/2014/main" id="{AC8F2780-8F49-3910-849A-F4A0AB4F4CE8}"/>
              </a:ext>
            </a:extLst>
          </p:cNvPr>
          <p:cNvSpPr txBox="1"/>
          <p:nvPr/>
        </p:nvSpPr>
        <p:spPr>
          <a:xfrm>
            <a:off x="304800" y="1600200"/>
            <a:ext cx="13182600" cy="4524315"/>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define variable </a:t>
            </a:r>
            <a:r>
              <a:rPr lang="en-US" dirty="0" err="1">
                <a:latin typeface="Consolas" panose="020B0609020204030204" pitchFamily="49" charset="0"/>
                <a:cs typeface="Consolas" panose="020B0609020204030204" pitchFamily="49" charset="0"/>
              </a:rPr>
              <a:t>userNum</a:t>
            </a:r>
            <a:r>
              <a:rPr lang="en-US" dirty="0">
                <a:latin typeface="Consolas" panose="020B0609020204030204" pitchFamily="49" charset="0"/>
                <a:cs typeface="Consolas" panose="020B0609020204030204" pitchFamily="49" charset="0"/>
              </a:rPr>
              <a:t> as integer no-undo </a:t>
            </a:r>
            <a:r>
              <a:rPr lang="en-US" dirty="0">
                <a:solidFill>
                  <a:srgbClr val="FF0000"/>
                </a:solidFill>
                <a:latin typeface="Consolas" panose="020B0609020204030204" pitchFamily="49" charset="0"/>
                <a:cs typeface="Consolas" panose="020B0609020204030204" pitchFamily="49" charset="0"/>
              </a:rPr>
              <a:t>initial 1119</a:t>
            </a:r>
            <a:r>
              <a:rPr lang="en-US" dirty="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define variable ii      as integer no-undo.</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find _connect no-lock where </a:t>
            </a:r>
            <a:r>
              <a:rPr lang="en-US" dirty="0">
                <a:solidFill>
                  <a:srgbClr val="FF0000"/>
                </a:solidFill>
                <a:latin typeface="Consolas" panose="020B0609020204030204" pitchFamily="49" charset="0"/>
                <a:cs typeface="Consolas" panose="020B0609020204030204" pitchFamily="49" charset="0"/>
              </a:rPr>
              <a:t>_connect-id = ( </a:t>
            </a:r>
            <a:r>
              <a:rPr lang="en-US" dirty="0" err="1">
                <a:solidFill>
                  <a:srgbClr val="FF0000"/>
                </a:solidFill>
                <a:latin typeface="Consolas" panose="020B0609020204030204" pitchFamily="49" charset="0"/>
                <a:cs typeface="Consolas" panose="020B0609020204030204" pitchFamily="49" charset="0"/>
              </a:rPr>
              <a:t>userNum</a:t>
            </a:r>
            <a:r>
              <a:rPr lang="en-US" dirty="0">
                <a:solidFill>
                  <a:srgbClr val="FF0000"/>
                </a:solidFill>
                <a:latin typeface="Consolas" panose="020B0609020204030204" pitchFamily="49" charset="0"/>
                <a:cs typeface="Consolas" panose="020B0609020204030204" pitchFamily="49" charset="0"/>
              </a:rPr>
              <a:t> + 1 )</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usr</a:t>
            </a:r>
            <a:r>
              <a:rPr lang="en-US" dirty="0">
                <a:latin typeface="Consolas" panose="020B0609020204030204" pitchFamily="49" charset="0"/>
                <a:cs typeface="Consolas" panose="020B0609020204030204" pitchFamily="49" charset="0"/>
              </a:rPr>
              <a:t># plus one */</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display </a:t>
            </a:r>
            <a:r>
              <a:rPr lang="en-US" dirty="0">
                <a:solidFill>
                  <a:schemeClr val="accent2"/>
                </a:solidFill>
                <a:latin typeface="Consolas" panose="020B0609020204030204" pitchFamily="49" charset="0"/>
                <a:cs typeface="Consolas" panose="020B0609020204030204" pitchFamily="49" charset="0"/>
              </a:rPr>
              <a:t>_connect-id _connect-</a:t>
            </a:r>
            <a:r>
              <a:rPr lang="en-US" dirty="0" err="1">
                <a:solidFill>
                  <a:schemeClr val="accent2"/>
                </a:solidFill>
                <a:latin typeface="Consolas" panose="020B0609020204030204" pitchFamily="49" charset="0"/>
                <a:cs typeface="Consolas" panose="020B0609020204030204" pitchFamily="49" charset="0"/>
              </a:rPr>
              <a:t>usr</a:t>
            </a:r>
            <a:r>
              <a:rPr lang="en-US" dirty="0">
                <a:latin typeface="Consolas" panose="020B0609020204030204" pitchFamily="49" charset="0"/>
                <a:cs typeface="Consolas" panose="020B0609020204030204" pitchFamily="49" charset="0"/>
              </a:rPr>
              <a:t> _connect-</a:t>
            </a:r>
            <a:r>
              <a:rPr lang="en-US" dirty="0" err="1">
                <a:latin typeface="Consolas" panose="020B0609020204030204" pitchFamily="49" charset="0"/>
                <a:cs typeface="Consolas" panose="020B0609020204030204" pitchFamily="49" charset="0"/>
              </a:rPr>
              <a:t>cachingType</a:t>
            </a:r>
            <a:r>
              <a:rPr lang="en-US" dirty="0">
                <a:latin typeface="Consolas" panose="020B0609020204030204" pitchFamily="49" charset="0"/>
                <a:cs typeface="Consolas" panose="020B0609020204030204" pitchFamily="49" charset="0"/>
              </a:rPr>
              <a:t> _connect-</a:t>
            </a:r>
            <a:r>
              <a:rPr lang="en-US" dirty="0" err="1">
                <a:latin typeface="Consolas" panose="020B0609020204030204" pitchFamily="49" charset="0"/>
                <a:cs typeface="Consolas" panose="020B0609020204030204" pitchFamily="49" charset="0"/>
              </a:rPr>
              <a:t>cacheInfoType</a:t>
            </a:r>
            <a:r>
              <a:rPr lang="en-US" dirty="0">
                <a:latin typeface="Consolas" panose="020B0609020204030204" pitchFamily="49" charset="0"/>
                <a:cs typeface="Consolas" panose="020B0609020204030204" pitchFamily="49" charset="0"/>
              </a:rPr>
              <a:t>.</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do ii = 1 to 32 while _connect-</a:t>
            </a:r>
            <a:r>
              <a:rPr lang="en-US" dirty="0" err="1">
                <a:latin typeface="Consolas" panose="020B0609020204030204" pitchFamily="49" charset="0"/>
                <a:cs typeface="Consolas" panose="020B0609020204030204" pitchFamily="49" charset="0"/>
              </a:rPr>
              <a:t>cacheLineNumber</a:t>
            </a:r>
            <a:r>
              <a:rPr lang="en-US" dirty="0">
                <a:latin typeface="Consolas" panose="020B0609020204030204" pitchFamily="49" charset="0"/>
                <a:cs typeface="Consolas" panose="020B0609020204030204" pitchFamily="49" charset="0"/>
              </a:rPr>
              <a:t>[ii] &lt;&gt; ?:</a:t>
            </a:r>
          </a:p>
          <a:p>
            <a:r>
              <a:rPr lang="en-US" dirty="0">
                <a:latin typeface="Consolas" panose="020B0609020204030204" pitchFamily="49" charset="0"/>
                <a:cs typeface="Consolas" panose="020B0609020204030204" pitchFamily="49" charset="0"/>
              </a:rPr>
              <a:t>  display</a:t>
            </a:r>
          </a:p>
          <a:p>
            <a:r>
              <a:rPr lang="en-US" dirty="0">
                <a:latin typeface="Consolas" panose="020B0609020204030204" pitchFamily="49" charset="0"/>
                <a:cs typeface="Consolas" panose="020B0609020204030204" pitchFamily="49" charset="0"/>
              </a:rPr>
              <a:t>    _connect-</a:t>
            </a:r>
            <a:r>
              <a:rPr lang="en-US" dirty="0" err="1">
                <a:latin typeface="Consolas" panose="020B0609020204030204" pitchFamily="49" charset="0"/>
                <a:cs typeface="Consolas" panose="020B0609020204030204" pitchFamily="49" charset="0"/>
              </a:rPr>
              <a:t>cacheLineNumber</a:t>
            </a:r>
            <a:r>
              <a:rPr lang="en-US" dirty="0">
                <a:latin typeface="Consolas" panose="020B0609020204030204" pitchFamily="49" charset="0"/>
                <a:cs typeface="Consolas" panose="020B0609020204030204" pitchFamily="49" charset="0"/>
              </a:rPr>
              <a:t>[ii] _connect-</a:t>
            </a:r>
            <a:r>
              <a:rPr lang="en-US" dirty="0" err="1">
                <a:latin typeface="Consolas" panose="020B0609020204030204" pitchFamily="49" charset="0"/>
                <a:cs typeface="Consolas" panose="020B0609020204030204" pitchFamily="49" charset="0"/>
              </a:rPr>
              <a:t>cacheInfo</a:t>
            </a:r>
            <a:r>
              <a:rPr lang="en-US" dirty="0">
                <a:latin typeface="Consolas" panose="020B0609020204030204" pitchFamily="49" charset="0"/>
                <a:cs typeface="Consolas" panose="020B0609020204030204" pitchFamily="49" charset="0"/>
              </a:rPr>
              <a:t>[ii] skip</a:t>
            </a:r>
          </a:p>
          <a:p>
            <a:r>
              <a:rPr lang="en-US" dirty="0">
                <a:latin typeface="Consolas" panose="020B0609020204030204" pitchFamily="49" charset="0"/>
                <a:cs typeface="Consolas" panose="020B0609020204030204" pitchFamily="49" charset="0"/>
              </a:rPr>
              <a:t>   with</a:t>
            </a:r>
          </a:p>
          <a:p>
            <a:r>
              <a:rPr lang="en-US" dirty="0">
                <a:latin typeface="Consolas" panose="020B0609020204030204" pitchFamily="49" charset="0"/>
                <a:cs typeface="Consolas" panose="020B0609020204030204" pitchFamily="49" charset="0"/>
              </a:rPr>
              <a:t>    frame b</a:t>
            </a:r>
          </a:p>
          <a:p>
            <a:r>
              <a:rPr lang="en-US" dirty="0">
                <a:latin typeface="Consolas" panose="020B0609020204030204" pitchFamily="49" charset="0"/>
                <a:cs typeface="Consolas" panose="020B0609020204030204" pitchFamily="49" charset="0"/>
              </a:rPr>
              <a:t>    down</a:t>
            </a:r>
          </a:p>
          <a:p>
            <a:r>
              <a:rPr lang="en-US" dirty="0">
                <a:latin typeface="Consolas" panose="020B0609020204030204" pitchFamily="49" charset="0"/>
                <a:cs typeface="Consolas" panose="020B0609020204030204" pitchFamily="49" charset="0"/>
              </a:rPr>
              <a:t>  .</a:t>
            </a:r>
          </a:p>
          <a:p>
            <a:r>
              <a:rPr lang="en-US" dirty="0">
                <a:latin typeface="Consolas" panose="020B0609020204030204" pitchFamily="49" charset="0"/>
                <a:cs typeface="Consolas" panose="020B0609020204030204" pitchFamily="49" charset="0"/>
              </a:rPr>
              <a:t>  down with frame b.</a:t>
            </a:r>
          </a:p>
          <a:p>
            <a:r>
              <a:rPr lang="en-US" dirty="0">
                <a:latin typeface="Consolas" panose="020B0609020204030204" pitchFamily="49" charset="0"/>
                <a:cs typeface="Consolas" panose="020B0609020204030204" pitchFamily="49" charset="0"/>
              </a:rPr>
              <a:t>end.</a:t>
            </a:r>
          </a:p>
        </p:txBody>
      </p:sp>
    </p:spTree>
    <p:extLst>
      <p:ext uri="{BB962C8B-B14F-4D97-AF65-F5344CB8AC3E}">
        <p14:creationId xmlns:p14="http://schemas.microsoft.com/office/powerpoint/2010/main" val="6545305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D5A1-A7BC-FD0F-2705-FDE817C4439F}"/>
              </a:ext>
            </a:extLst>
          </p:cNvPr>
          <p:cNvSpPr>
            <a:spLocks noGrp="1"/>
          </p:cNvSpPr>
          <p:nvPr>
            <p:ph type="title"/>
          </p:nvPr>
        </p:nvSpPr>
        <p:spPr/>
        <p:txBody>
          <a:bodyPr/>
          <a:lstStyle/>
          <a:p>
            <a:r>
              <a:rPr lang="en-US" dirty="0"/>
              <a:t>Client Statement Cache Output: VSTs</a:t>
            </a:r>
          </a:p>
        </p:txBody>
      </p:sp>
      <p:sp>
        <p:nvSpPr>
          <p:cNvPr id="4" name="TextBox 3">
            <a:extLst>
              <a:ext uri="{FF2B5EF4-FFF2-40B4-BE49-F238E27FC236}">
                <a16:creationId xmlns:a16="http://schemas.microsoft.com/office/drawing/2014/main" id="{AC8F2780-8F49-3910-849A-F4A0AB4F4CE8}"/>
              </a:ext>
            </a:extLst>
          </p:cNvPr>
          <p:cNvSpPr txBox="1"/>
          <p:nvPr/>
        </p:nvSpPr>
        <p:spPr>
          <a:xfrm>
            <a:off x="304800" y="1600200"/>
            <a:ext cx="13182600" cy="3785652"/>
          </a:xfrm>
          <a:prstGeom prst="rect">
            <a:avLst/>
          </a:prstGeom>
          <a:noFill/>
        </p:spPr>
        <p:txBody>
          <a:bodyPr wrap="square" rtlCol="0">
            <a:spAutoFit/>
          </a:bodyPr>
          <a:lstStyle/>
          <a:p>
            <a:r>
              <a:rPr lang="en-US" sz="2000" dirty="0">
                <a:solidFill>
                  <a:srgbClr val="000000"/>
                </a:solidFill>
                <a:effectLst/>
                <a:latin typeface="Consolas" panose="020B0609020204030204" pitchFamily="49" charset="0"/>
                <a:cs typeface="Consolas" panose="020B0609020204030204" pitchFamily="49" charset="0"/>
              </a:rPr>
              <a:t>          </a:t>
            </a:r>
            <a:r>
              <a:rPr lang="en-US" sz="2000" dirty="0">
                <a:solidFill>
                  <a:schemeClr val="accent2"/>
                </a:solidFill>
                <a:effectLst/>
                <a:latin typeface="Consolas" panose="020B0609020204030204" pitchFamily="49" charset="0"/>
                <a:cs typeface="Consolas" panose="020B0609020204030204" pitchFamily="49" charset="0"/>
              </a:rPr>
              <a:t>_Connect-Id</a:t>
            </a:r>
            <a:r>
              <a:rPr lang="en-US" sz="2000" dirty="0">
                <a:solidFill>
                  <a:srgbClr val="000000"/>
                </a:solidFill>
                <a:effectLst/>
                <a:latin typeface="Consolas" panose="020B0609020204030204" pitchFamily="49" charset="0"/>
                <a:cs typeface="Consolas" panose="020B0609020204030204" pitchFamily="49" charset="0"/>
              </a:rPr>
              <a:t>     User-Id </a:t>
            </a:r>
            <a:r>
              <a:rPr lang="en-US" sz="2000" dirty="0" err="1">
                <a:solidFill>
                  <a:srgbClr val="000000"/>
                </a:solidFill>
                <a:effectLst/>
                <a:latin typeface="Consolas" panose="020B0609020204030204" pitchFamily="49" charset="0"/>
                <a:cs typeface="Consolas" panose="020B0609020204030204" pitchFamily="49" charset="0"/>
              </a:rPr>
              <a:t>Stmt</a:t>
            </a:r>
            <a:r>
              <a:rPr lang="en-US" sz="2000" dirty="0">
                <a:solidFill>
                  <a:srgbClr val="000000"/>
                </a:solidFill>
                <a:effectLst/>
                <a:latin typeface="Consolas" panose="020B0609020204030204" pitchFamily="49" charset="0"/>
                <a:cs typeface="Consolas" panose="020B0609020204030204" pitchFamily="49" charset="0"/>
              </a:rPr>
              <a:t> Caching Type (1,2,3) </a:t>
            </a:r>
            <a:r>
              <a:rPr lang="en-US" sz="2000" dirty="0" err="1">
                <a:solidFill>
                  <a:srgbClr val="000000"/>
                </a:solidFill>
                <a:effectLst/>
                <a:latin typeface="Consolas" panose="020B0609020204030204" pitchFamily="49" charset="0"/>
                <a:cs typeface="Consolas" panose="020B0609020204030204" pitchFamily="49" charset="0"/>
              </a:rPr>
              <a:t>Stmt</a:t>
            </a:r>
            <a:r>
              <a:rPr lang="en-US" sz="2000" dirty="0">
                <a:solidFill>
                  <a:srgbClr val="000000"/>
                </a:solidFill>
                <a:effectLst/>
                <a:latin typeface="Consolas" panose="020B0609020204030204" pitchFamily="49" charset="0"/>
                <a:cs typeface="Consolas" panose="020B0609020204030204" pitchFamily="49" charset="0"/>
              </a:rPr>
              <a:t> Cache Type</a:t>
            </a:r>
          </a:p>
          <a:p>
            <a:r>
              <a:rPr lang="en-US" sz="2000" dirty="0">
                <a:solidFill>
                  <a:srgbClr val="000000"/>
                </a:solidFill>
                <a:effectLst/>
                <a:latin typeface="Consolas" panose="020B0609020204030204" pitchFamily="49" charset="0"/>
                <a:cs typeface="Consolas" panose="020B0609020204030204" pitchFamily="49" charset="0"/>
              </a:rPr>
              <a:t>───────────────────── ─────────── ───────────────────────── ───────────────</a:t>
            </a:r>
          </a:p>
          <a:p>
            <a:r>
              <a:rPr lang="en-US" sz="2000" dirty="0">
                <a:solidFill>
                  <a:srgbClr val="000000"/>
                </a:solidFill>
                <a:effectLst/>
                <a:latin typeface="Consolas" panose="020B0609020204030204" pitchFamily="49" charset="0"/>
                <a:cs typeface="Consolas" panose="020B0609020204030204" pitchFamily="49" charset="0"/>
              </a:rPr>
              <a:t>                 </a:t>
            </a:r>
            <a:r>
              <a:rPr lang="en-US" sz="2000" dirty="0">
                <a:solidFill>
                  <a:schemeClr val="accent2"/>
                </a:solidFill>
                <a:effectLst/>
                <a:latin typeface="Consolas" panose="020B0609020204030204" pitchFamily="49" charset="0"/>
                <a:cs typeface="Consolas" panose="020B0609020204030204" pitchFamily="49" charset="0"/>
              </a:rPr>
              <a:t>1120</a:t>
            </a:r>
            <a:r>
              <a:rPr lang="en-US" sz="2000" dirty="0">
                <a:solidFill>
                  <a:srgbClr val="000000"/>
                </a:solidFill>
                <a:effectLst/>
                <a:latin typeface="Consolas" panose="020B0609020204030204" pitchFamily="49" charset="0"/>
                <a:cs typeface="Consolas" panose="020B0609020204030204" pitchFamily="49" charset="0"/>
              </a:rPr>
              <a:t>        </a:t>
            </a:r>
            <a:r>
              <a:rPr lang="en-US" sz="2000" dirty="0">
                <a:solidFill>
                  <a:srgbClr val="7030A0"/>
                </a:solidFill>
                <a:effectLst/>
                <a:latin typeface="Consolas" panose="020B0609020204030204" pitchFamily="49" charset="0"/>
                <a:cs typeface="Consolas" panose="020B0609020204030204" pitchFamily="49" charset="0"/>
              </a:rPr>
              <a:t>1119</a:t>
            </a:r>
            <a:r>
              <a:rPr lang="en-US" sz="2000" dirty="0">
                <a:solidFill>
                  <a:srgbClr val="000000"/>
                </a:solidFill>
                <a:effectLst/>
                <a:latin typeface="Consolas" panose="020B0609020204030204" pitchFamily="49" charset="0"/>
                <a:cs typeface="Consolas" panose="020B0609020204030204" pitchFamily="49" charset="0"/>
              </a:rPr>
              <a:t>                        02 ABL Stack</a:t>
            </a:r>
          </a:p>
          <a:p>
            <a:endParaRPr lang="en-US" sz="2000" dirty="0">
              <a:solidFill>
                <a:srgbClr val="000000"/>
              </a:solidFill>
              <a:effectLst/>
              <a:latin typeface="Consolas" panose="020B0609020204030204" pitchFamily="49" charset="0"/>
              <a:cs typeface="Consolas" panose="020B0609020204030204" pitchFamily="49" charset="0"/>
            </a:endParaRPr>
          </a:p>
          <a:p>
            <a:r>
              <a:rPr lang="en-US" sz="2000" dirty="0" err="1">
                <a:solidFill>
                  <a:srgbClr val="000000"/>
                </a:solidFill>
                <a:effectLst/>
                <a:latin typeface="Consolas" panose="020B0609020204030204" pitchFamily="49" charset="0"/>
                <a:cs typeface="Consolas" panose="020B0609020204030204" pitchFamily="49" charset="0"/>
              </a:rPr>
              <a:t>Stmt</a:t>
            </a:r>
            <a:r>
              <a:rPr lang="en-US" sz="2000" dirty="0">
                <a:solidFill>
                  <a:srgbClr val="000000"/>
                </a:solidFill>
                <a:effectLst/>
                <a:latin typeface="Consolas" panose="020B0609020204030204" pitchFamily="49" charset="0"/>
                <a:cs typeface="Consolas" panose="020B0609020204030204" pitchFamily="49" charset="0"/>
              </a:rPr>
              <a:t> Cache Line Number </a:t>
            </a:r>
            <a:r>
              <a:rPr lang="en-US" sz="2000" dirty="0" err="1">
                <a:solidFill>
                  <a:srgbClr val="000000"/>
                </a:solidFill>
                <a:effectLst/>
                <a:latin typeface="Consolas" panose="020B0609020204030204" pitchFamily="49" charset="0"/>
                <a:cs typeface="Consolas" panose="020B0609020204030204" pitchFamily="49" charset="0"/>
              </a:rPr>
              <a:t>Stmt</a:t>
            </a:r>
            <a:r>
              <a:rPr lang="en-US" sz="2000" dirty="0">
                <a:solidFill>
                  <a:srgbClr val="000000"/>
                </a:solidFill>
                <a:effectLst/>
                <a:latin typeface="Consolas" panose="020B0609020204030204" pitchFamily="49" charset="0"/>
                <a:cs typeface="Consolas" panose="020B0609020204030204" pitchFamily="49" charset="0"/>
              </a:rPr>
              <a:t> Cache Information</a:t>
            </a:r>
          </a:p>
          <a:p>
            <a:r>
              <a:rPr lang="en-US" sz="2000" dirty="0">
                <a:solidFill>
                  <a:srgbClr val="000000"/>
                </a:solidFill>
                <a:effectLst/>
                <a:latin typeface="Consolas" panose="020B0609020204030204" pitchFamily="49" charset="0"/>
                <a:cs typeface="Consolas" panose="020B0609020204030204" pitchFamily="49" charset="0"/>
              </a:rPr>
              <a:t>────────────────────── ────────────────────────────────────────────────────</a:t>
            </a:r>
          </a:p>
          <a:p>
            <a:r>
              <a:rPr lang="en-US" sz="2000" dirty="0">
                <a:solidFill>
                  <a:srgbClr val="000000"/>
                </a:solidFill>
                <a:effectLst/>
                <a:latin typeface="Consolas" panose="020B0609020204030204" pitchFamily="49" charset="0"/>
                <a:cs typeface="Consolas" panose="020B0609020204030204" pitchFamily="49" charset="0"/>
              </a:rPr>
              <a:t>                  1761 </a:t>
            </a:r>
            <a:r>
              <a:rPr lang="en-US" sz="2000" dirty="0" err="1">
                <a:solidFill>
                  <a:srgbClr val="000000"/>
                </a:solidFill>
                <a:effectLst/>
                <a:latin typeface="Consolas" panose="020B0609020204030204" pitchFamily="49" charset="0"/>
                <a:cs typeface="Consolas" panose="020B0609020204030204" pitchFamily="49" charset="0"/>
              </a:rPr>
              <a:t>snapshotLock</a:t>
            </a:r>
            <a:r>
              <a:rPr lang="en-US" sz="2000" dirty="0">
                <a:solidFill>
                  <a:srgbClr val="000000"/>
                </a:solidFill>
                <a:effectLst/>
                <a:latin typeface="Consolas" panose="020B0609020204030204" pitchFamily="49" charset="0"/>
                <a:cs typeface="Consolas" panose="020B0609020204030204" pitchFamily="49" charset="0"/>
              </a:rPr>
              <a:t> lib/</a:t>
            </a:r>
            <a:r>
              <a:rPr lang="en-US" sz="2000" dirty="0" err="1">
                <a:solidFill>
                  <a:srgbClr val="000000"/>
                </a:solidFill>
                <a:effectLst/>
                <a:latin typeface="Consolas" panose="020B0609020204030204" pitchFamily="49" charset="0"/>
                <a:cs typeface="Consolas" panose="020B0609020204030204" pitchFamily="49" charset="0"/>
              </a:rPr>
              <a:t>vstlib.p</a:t>
            </a:r>
            <a:endParaRPr lang="en-US" sz="2000" dirty="0">
              <a:solidFill>
                <a:srgbClr val="000000"/>
              </a:solidFill>
              <a:effectLst/>
              <a:latin typeface="Consolas" panose="020B0609020204030204" pitchFamily="49" charset="0"/>
              <a:cs typeface="Consolas" panose="020B0609020204030204" pitchFamily="49" charset="0"/>
            </a:endParaRPr>
          </a:p>
          <a:p>
            <a:r>
              <a:rPr lang="en-US" sz="2000" dirty="0">
                <a:solidFill>
                  <a:srgbClr val="000000"/>
                </a:solidFill>
                <a:effectLst/>
                <a:latin typeface="Consolas" panose="020B0609020204030204" pitchFamily="49" charset="0"/>
                <a:cs typeface="Consolas" panose="020B0609020204030204" pitchFamily="49" charset="0"/>
              </a:rPr>
              <a:t>                   630 </a:t>
            </a:r>
            <a:r>
              <a:rPr lang="en-US" sz="2000" dirty="0" err="1">
                <a:solidFill>
                  <a:srgbClr val="000000"/>
                </a:solidFill>
                <a:effectLst/>
                <a:latin typeface="Consolas" panose="020B0609020204030204" pitchFamily="49" charset="0"/>
                <a:cs typeface="Consolas" panose="020B0609020204030204" pitchFamily="49" charset="0"/>
              </a:rPr>
              <a:t>mon</a:t>
            </a:r>
            <a:r>
              <a:rPr lang="en-US" sz="2000" dirty="0">
                <a:solidFill>
                  <a:srgbClr val="000000"/>
                </a:solidFill>
                <a:effectLst/>
                <a:latin typeface="Consolas" panose="020B0609020204030204" pitchFamily="49" charset="0"/>
                <a:cs typeface="Consolas" panose="020B0609020204030204" pitchFamily="49" charset="0"/>
              </a:rPr>
              <a:t>-update dc/</a:t>
            </a:r>
            <a:r>
              <a:rPr lang="en-US" sz="2000" dirty="0" err="1">
                <a:solidFill>
                  <a:srgbClr val="000000"/>
                </a:solidFill>
                <a:effectLst/>
                <a:latin typeface="Consolas" panose="020B0609020204030204" pitchFamily="49" charset="0"/>
                <a:cs typeface="Consolas" panose="020B0609020204030204" pitchFamily="49" charset="0"/>
              </a:rPr>
              <a:t>blocked.p</a:t>
            </a:r>
            <a:endParaRPr lang="en-US" sz="2000" dirty="0">
              <a:solidFill>
                <a:srgbClr val="000000"/>
              </a:solidFill>
              <a:effectLst/>
              <a:latin typeface="Consolas" panose="020B0609020204030204" pitchFamily="49" charset="0"/>
              <a:cs typeface="Consolas" panose="020B0609020204030204" pitchFamily="49" charset="0"/>
            </a:endParaRPr>
          </a:p>
          <a:p>
            <a:r>
              <a:rPr lang="en-US" sz="2000" dirty="0">
                <a:solidFill>
                  <a:srgbClr val="000000"/>
                </a:solidFill>
                <a:effectLst/>
                <a:latin typeface="Consolas" panose="020B0609020204030204" pitchFamily="49" charset="0"/>
                <a:cs typeface="Consolas" panose="020B0609020204030204" pitchFamily="49" charset="0"/>
              </a:rPr>
              <a:t>                   419 </a:t>
            </a:r>
            <a:r>
              <a:rPr lang="en-US" sz="2000" dirty="0" err="1">
                <a:solidFill>
                  <a:srgbClr val="000000"/>
                </a:solidFill>
                <a:effectLst/>
                <a:latin typeface="Consolas" panose="020B0609020204030204" pitchFamily="49" charset="0"/>
                <a:cs typeface="Consolas" panose="020B0609020204030204" pitchFamily="49" charset="0"/>
              </a:rPr>
              <a:t>doRequest</a:t>
            </a:r>
            <a:r>
              <a:rPr lang="en-US" sz="2000" dirty="0">
                <a:solidFill>
                  <a:srgbClr val="000000"/>
                </a:solidFill>
                <a:effectLst/>
                <a:latin typeface="Consolas" panose="020B0609020204030204" pitchFamily="49" charset="0"/>
                <a:cs typeface="Consolas" panose="020B0609020204030204" pitchFamily="49" charset="0"/>
              </a:rPr>
              <a:t> lib/</a:t>
            </a:r>
            <a:r>
              <a:rPr lang="en-US" sz="2000" dirty="0" err="1">
                <a:solidFill>
                  <a:srgbClr val="000000"/>
                </a:solidFill>
                <a:effectLst/>
                <a:latin typeface="Consolas" panose="020B0609020204030204" pitchFamily="49" charset="0"/>
                <a:cs typeface="Consolas" panose="020B0609020204030204" pitchFamily="49" charset="0"/>
              </a:rPr>
              <a:t>ptsrv.p</a:t>
            </a:r>
            <a:endParaRPr lang="en-US" sz="2000" dirty="0">
              <a:solidFill>
                <a:srgbClr val="000000"/>
              </a:solidFill>
              <a:effectLst/>
              <a:latin typeface="Consolas" panose="020B0609020204030204" pitchFamily="49" charset="0"/>
              <a:cs typeface="Consolas" panose="020B0609020204030204" pitchFamily="49" charset="0"/>
            </a:endParaRPr>
          </a:p>
          <a:p>
            <a:r>
              <a:rPr lang="en-US" sz="2000" dirty="0">
                <a:solidFill>
                  <a:srgbClr val="000000"/>
                </a:solidFill>
                <a:effectLst/>
                <a:latin typeface="Consolas" panose="020B0609020204030204" pitchFamily="49" charset="0"/>
                <a:cs typeface="Consolas" panose="020B0609020204030204" pitchFamily="49" charset="0"/>
              </a:rPr>
              <a:t>                   904 </a:t>
            </a:r>
            <a:r>
              <a:rPr lang="en-US" sz="2000" dirty="0" err="1">
                <a:solidFill>
                  <a:srgbClr val="000000"/>
                </a:solidFill>
                <a:effectLst/>
                <a:latin typeface="Consolas" panose="020B0609020204030204" pitchFamily="49" charset="0"/>
                <a:cs typeface="Consolas" panose="020B0609020204030204" pitchFamily="49" charset="0"/>
              </a:rPr>
              <a:t>makeRequest</a:t>
            </a:r>
            <a:r>
              <a:rPr lang="en-US" sz="2000" dirty="0">
                <a:solidFill>
                  <a:srgbClr val="000000"/>
                </a:solidFill>
                <a:effectLst/>
                <a:latin typeface="Consolas" panose="020B0609020204030204" pitchFamily="49" charset="0"/>
                <a:cs typeface="Consolas" panose="020B0609020204030204" pitchFamily="49" charset="0"/>
              </a:rPr>
              <a:t> </a:t>
            </a:r>
            <a:r>
              <a:rPr lang="en-US" sz="2000" dirty="0" err="1">
                <a:solidFill>
                  <a:srgbClr val="000000"/>
                </a:solidFill>
                <a:effectLst/>
                <a:latin typeface="Consolas" panose="020B0609020204030204" pitchFamily="49" charset="0"/>
                <a:cs typeface="Consolas" panose="020B0609020204030204" pitchFamily="49" charset="0"/>
              </a:rPr>
              <a:t>protop.p</a:t>
            </a:r>
            <a:endParaRPr lang="en-US" sz="2000" dirty="0">
              <a:solidFill>
                <a:srgbClr val="000000"/>
              </a:solidFill>
              <a:effectLst/>
              <a:latin typeface="Consolas" panose="020B0609020204030204" pitchFamily="49" charset="0"/>
              <a:cs typeface="Consolas" panose="020B0609020204030204" pitchFamily="49" charset="0"/>
            </a:endParaRPr>
          </a:p>
          <a:p>
            <a:r>
              <a:rPr lang="en-US" sz="2000" dirty="0">
                <a:solidFill>
                  <a:srgbClr val="000000"/>
                </a:solidFill>
                <a:effectLst/>
                <a:latin typeface="Consolas" panose="020B0609020204030204" pitchFamily="49" charset="0"/>
                <a:cs typeface="Consolas" panose="020B0609020204030204" pitchFamily="49" charset="0"/>
              </a:rPr>
              <a:t>                   883 refresh </a:t>
            </a:r>
            <a:r>
              <a:rPr lang="en-US" sz="2000" dirty="0" err="1">
                <a:solidFill>
                  <a:srgbClr val="000000"/>
                </a:solidFill>
                <a:effectLst/>
                <a:latin typeface="Consolas" panose="020B0609020204030204" pitchFamily="49" charset="0"/>
                <a:cs typeface="Consolas" panose="020B0609020204030204" pitchFamily="49" charset="0"/>
              </a:rPr>
              <a:t>protop.p</a:t>
            </a:r>
            <a:endParaRPr lang="en-US" sz="2000" dirty="0">
              <a:solidFill>
                <a:srgbClr val="000000"/>
              </a:solidFill>
              <a:effectLst/>
              <a:latin typeface="Consolas" panose="020B0609020204030204" pitchFamily="49" charset="0"/>
              <a:cs typeface="Consolas" panose="020B0609020204030204" pitchFamily="49" charset="0"/>
            </a:endParaRPr>
          </a:p>
          <a:p>
            <a:r>
              <a:rPr lang="en-US" sz="2000" dirty="0">
                <a:solidFill>
                  <a:srgbClr val="000000"/>
                </a:solidFill>
                <a:effectLst/>
                <a:latin typeface="Consolas" panose="020B0609020204030204" pitchFamily="49" charset="0"/>
                <a:cs typeface="Consolas" panose="020B0609020204030204" pitchFamily="49" charset="0"/>
              </a:rPr>
              <a:t>                  2408 </a:t>
            </a:r>
            <a:r>
              <a:rPr lang="en-US" sz="2000" dirty="0" err="1">
                <a:solidFill>
                  <a:srgbClr val="000000"/>
                </a:solidFill>
                <a:effectLst/>
                <a:latin typeface="Consolas" panose="020B0609020204030204" pitchFamily="49" charset="0"/>
                <a:cs typeface="Consolas" panose="020B0609020204030204" pitchFamily="49" charset="0"/>
              </a:rPr>
              <a:t>protop.p</a:t>
            </a:r>
            <a:endParaRPr lang="en-US" sz="2000" dirty="0">
              <a:solidFill>
                <a:srgbClr val="000000"/>
              </a:solidFill>
              <a:effectLst/>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0639512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p:txBody>
          <a:bodyPr>
            <a:normAutofit fontScale="90000"/>
          </a:bodyPr>
          <a:lstStyle/>
          <a:p>
            <a:pPr algn="ctr"/>
            <a:r>
              <a:rPr lang="en-US" sz="6000" dirty="0"/>
              <a:t>Enabling CSC</a:t>
            </a:r>
            <a:br>
              <a:rPr lang="en-US" sz="6000" dirty="0"/>
            </a:br>
            <a:r>
              <a:rPr lang="en-US" sz="6000" dirty="0"/>
              <a:t>With </a:t>
            </a:r>
            <a:r>
              <a:rPr lang="en-US" sz="6000" dirty="0" err="1"/>
              <a:t>ProTop</a:t>
            </a:r>
            <a:endParaRPr lang="en-US" sz="6000" dirty="0"/>
          </a:p>
        </p:txBody>
      </p:sp>
      <p:sp>
        <p:nvSpPr>
          <p:cNvPr id="5" name="Subtitle 4">
            <a:extLst>
              <a:ext uri="{FF2B5EF4-FFF2-40B4-BE49-F238E27FC236}">
                <a16:creationId xmlns:a16="http://schemas.microsoft.com/office/drawing/2014/main" id="{9DFBF405-C1C3-FAD2-5B1F-EAE8DB99EE9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821141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D5A1-A7BC-FD0F-2705-FDE817C4439F}"/>
              </a:ext>
            </a:extLst>
          </p:cNvPr>
          <p:cNvSpPr>
            <a:spLocks noGrp="1"/>
          </p:cNvSpPr>
          <p:nvPr>
            <p:ph type="title"/>
          </p:nvPr>
        </p:nvSpPr>
        <p:spPr/>
        <p:txBody>
          <a:bodyPr/>
          <a:lstStyle/>
          <a:p>
            <a:r>
              <a:rPr lang="en-US" dirty="0"/>
              <a:t>Enabling Client Statement Cache: </a:t>
            </a:r>
            <a:r>
              <a:rPr lang="en-US" dirty="0" err="1"/>
              <a:t>ProTop</a:t>
            </a:r>
            <a:endParaRPr lang="en-US" dirty="0"/>
          </a:p>
        </p:txBody>
      </p:sp>
      <p:pic>
        <p:nvPicPr>
          <p:cNvPr id="11" name="Picture 10">
            <a:extLst>
              <a:ext uri="{FF2B5EF4-FFF2-40B4-BE49-F238E27FC236}">
                <a16:creationId xmlns:a16="http://schemas.microsoft.com/office/drawing/2014/main" id="{439C1CFC-0516-54DC-E8BF-9AB5897BAD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0" y="1683327"/>
            <a:ext cx="7315200" cy="4097769"/>
          </a:xfrm>
          <a:prstGeom prst="rect">
            <a:avLst/>
          </a:prstGeom>
        </p:spPr>
      </p:pic>
      <p:sp>
        <p:nvSpPr>
          <p:cNvPr id="12" name="TextBox 11">
            <a:extLst>
              <a:ext uri="{FF2B5EF4-FFF2-40B4-BE49-F238E27FC236}">
                <a16:creationId xmlns:a16="http://schemas.microsoft.com/office/drawing/2014/main" id="{F12C0D08-95F2-78CC-520C-4E4D27906D8D}"/>
              </a:ext>
            </a:extLst>
          </p:cNvPr>
          <p:cNvSpPr txBox="1"/>
          <p:nvPr/>
        </p:nvSpPr>
        <p:spPr>
          <a:xfrm>
            <a:off x="232064" y="1683327"/>
            <a:ext cx="3806536" cy="1569660"/>
          </a:xfrm>
          <a:prstGeom prst="rect">
            <a:avLst/>
          </a:prstGeom>
          <a:noFill/>
        </p:spPr>
        <p:txBody>
          <a:bodyPr wrap="square" rtlCol="0">
            <a:spAutoFit/>
          </a:bodyPr>
          <a:lstStyle/>
          <a:p>
            <a:pPr marL="285750" indent="-285750">
              <a:buFont typeface="Arial" panose="020B0604020202020204" pitchFamily="34" charset="0"/>
              <a:buChar char="•"/>
            </a:pPr>
            <a:r>
              <a:rPr lang="en-US" sz="3200" dirty="0">
                <a:solidFill>
                  <a:schemeClr val="tx2">
                    <a:lumMod val="75000"/>
                  </a:schemeClr>
                </a:solidFill>
              </a:rPr>
              <a:t>The "#" command for </a:t>
            </a:r>
            <a:r>
              <a:rPr lang="en-US" sz="3200" dirty="0" err="1">
                <a:solidFill>
                  <a:schemeClr val="tx2">
                    <a:lumMod val="75000"/>
                  </a:schemeClr>
                </a:solidFill>
              </a:rPr>
              <a:t>UsrNum</a:t>
            </a:r>
            <a:r>
              <a:rPr lang="en-US" sz="3200" dirty="0">
                <a:solidFill>
                  <a:schemeClr val="tx2">
                    <a:lumMod val="75000"/>
                  </a:schemeClr>
                </a:solidFill>
              </a:rPr>
              <a:t> or "P" for Process Id</a:t>
            </a:r>
          </a:p>
        </p:txBody>
      </p:sp>
    </p:spTree>
    <p:extLst>
      <p:ext uri="{BB962C8B-B14F-4D97-AF65-F5344CB8AC3E}">
        <p14:creationId xmlns:p14="http://schemas.microsoft.com/office/powerpoint/2010/main" val="7390979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D5A1-A7BC-FD0F-2705-FDE817C4439F}"/>
              </a:ext>
            </a:extLst>
          </p:cNvPr>
          <p:cNvSpPr>
            <a:spLocks noGrp="1"/>
          </p:cNvSpPr>
          <p:nvPr>
            <p:ph type="title"/>
          </p:nvPr>
        </p:nvSpPr>
        <p:spPr/>
        <p:txBody>
          <a:bodyPr/>
          <a:lstStyle/>
          <a:p>
            <a:r>
              <a:rPr lang="en-US" dirty="0"/>
              <a:t>Enabling Client Statement Cache: </a:t>
            </a:r>
            <a:r>
              <a:rPr lang="en-US" dirty="0" err="1"/>
              <a:t>ProTop</a:t>
            </a:r>
            <a:endParaRPr lang="en-US" dirty="0"/>
          </a:p>
        </p:txBody>
      </p:sp>
      <p:sp>
        <p:nvSpPr>
          <p:cNvPr id="12" name="TextBox 11">
            <a:extLst>
              <a:ext uri="{FF2B5EF4-FFF2-40B4-BE49-F238E27FC236}">
                <a16:creationId xmlns:a16="http://schemas.microsoft.com/office/drawing/2014/main" id="{F12C0D08-95F2-78CC-520C-4E4D27906D8D}"/>
              </a:ext>
            </a:extLst>
          </p:cNvPr>
          <p:cNvSpPr txBox="1"/>
          <p:nvPr/>
        </p:nvSpPr>
        <p:spPr>
          <a:xfrm>
            <a:off x="232064" y="1683327"/>
            <a:ext cx="4492336" cy="1569660"/>
          </a:xfrm>
          <a:prstGeom prst="rect">
            <a:avLst/>
          </a:prstGeom>
          <a:noFill/>
        </p:spPr>
        <p:txBody>
          <a:bodyPr wrap="square" rtlCol="0">
            <a:spAutoFit/>
          </a:bodyPr>
          <a:lstStyle/>
          <a:p>
            <a:pPr marL="285750" indent="-285750">
              <a:buFont typeface="Arial" panose="020B0604020202020204" pitchFamily="34" charset="0"/>
              <a:buChar char="•"/>
            </a:pPr>
            <a:r>
              <a:rPr lang="en-US" sz="3200" dirty="0">
                <a:solidFill>
                  <a:schemeClr val="tx2">
                    <a:lumMod val="75000"/>
                  </a:schemeClr>
                </a:solidFill>
              </a:rPr>
              <a:t>The "*" command will enable (or disable) CSC for all connections</a:t>
            </a:r>
          </a:p>
        </p:txBody>
      </p:sp>
      <p:pic>
        <p:nvPicPr>
          <p:cNvPr id="4" name="Picture 3">
            <a:extLst>
              <a:ext uri="{FF2B5EF4-FFF2-40B4-BE49-F238E27FC236}">
                <a16:creationId xmlns:a16="http://schemas.microsoft.com/office/drawing/2014/main" id="{2798BB8F-623F-E11B-A44C-11813E66C4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1683327"/>
            <a:ext cx="7235536" cy="3119164"/>
          </a:xfrm>
          <a:prstGeom prst="rect">
            <a:avLst/>
          </a:prstGeom>
        </p:spPr>
      </p:pic>
    </p:spTree>
    <p:extLst>
      <p:ext uri="{BB962C8B-B14F-4D97-AF65-F5344CB8AC3E}">
        <p14:creationId xmlns:p14="http://schemas.microsoft.com/office/powerpoint/2010/main" val="36532653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p:txBody>
          <a:bodyPr>
            <a:normAutofit fontScale="90000"/>
          </a:bodyPr>
          <a:lstStyle/>
          <a:p>
            <a:pPr algn="ctr"/>
            <a:r>
              <a:rPr lang="en-US" sz="6000" dirty="0"/>
              <a:t>Viewing CSC</a:t>
            </a:r>
            <a:br>
              <a:rPr lang="en-US" sz="6000" dirty="0"/>
            </a:br>
            <a:r>
              <a:rPr lang="en-US" sz="6000" dirty="0"/>
              <a:t>With </a:t>
            </a:r>
            <a:r>
              <a:rPr lang="en-US" sz="6000" dirty="0" err="1"/>
              <a:t>ProTop</a:t>
            </a:r>
            <a:endParaRPr lang="en-US" sz="6000" dirty="0"/>
          </a:p>
        </p:txBody>
      </p:sp>
      <p:sp>
        <p:nvSpPr>
          <p:cNvPr id="5" name="Subtitle 4">
            <a:extLst>
              <a:ext uri="{FF2B5EF4-FFF2-40B4-BE49-F238E27FC236}">
                <a16:creationId xmlns:a16="http://schemas.microsoft.com/office/drawing/2014/main" id="{9DFBF405-C1C3-FAD2-5B1F-EAE8DB99EE9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885869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D5A1-A7BC-FD0F-2705-FDE817C4439F}"/>
              </a:ext>
            </a:extLst>
          </p:cNvPr>
          <p:cNvSpPr>
            <a:spLocks noGrp="1"/>
          </p:cNvSpPr>
          <p:nvPr>
            <p:ph type="title"/>
          </p:nvPr>
        </p:nvSpPr>
        <p:spPr/>
        <p:txBody>
          <a:bodyPr/>
          <a:lstStyle/>
          <a:p>
            <a:r>
              <a:rPr lang="en-US" dirty="0"/>
              <a:t>Client Statement Cache Output: </a:t>
            </a:r>
            <a:r>
              <a:rPr lang="en-US" dirty="0" err="1"/>
              <a:t>ProTop</a:t>
            </a:r>
            <a:endParaRPr lang="en-US" dirty="0"/>
          </a:p>
        </p:txBody>
      </p:sp>
      <p:sp>
        <p:nvSpPr>
          <p:cNvPr id="4" name="TextBox 3">
            <a:extLst>
              <a:ext uri="{FF2B5EF4-FFF2-40B4-BE49-F238E27FC236}">
                <a16:creationId xmlns:a16="http://schemas.microsoft.com/office/drawing/2014/main" id="{F8AEAD8F-5605-48F8-1B2A-6244C391C20A}"/>
              </a:ext>
            </a:extLst>
          </p:cNvPr>
          <p:cNvSpPr txBox="1"/>
          <p:nvPr/>
        </p:nvSpPr>
        <p:spPr>
          <a:xfrm>
            <a:off x="228600" y="1676400"/>
            <a:ext cx="11811000" cy="4401205"/>
          </a:xfrm>
          <a:prstGeom prst="rect">
            <a:avLst/>
          </a:prstGeom>
          <a:solidFill>
            <a:srgbClr val="FFFF00">
              <a:alpha val="12000"/>
            </a:srgbClr>
          </a:solidFill>
        </p:spPr>
        <p:txBody>
          <a:bodyPr wrap="square" rtlCol="0">
            <a:spAutoFit/>
          </a:bodyPr>
          <a:lstStyle/>
          <a:p>
            <a:r>
              <a:rPr lang="en-US" sz="1400" dirty="0">
                <a:solidFill>
                  <a:srgbClr val="000000"/>
                </a:solidFill>
                <a:effectLst/>
                <a:latin typeface="Menlo" panose="020B0609030804020204" pitchFamily="49" charset="0"/>
              </a:rPr>
              <a:t>                                           &lt;x&gt; Active Transactions</a:t>
            </a:r>
          </a:p>
          <a:p>
            <a:r>
              <a:rPr lang="en-US" sz="1400" dirty="0">
                <a:solidFill>
                  <a:srgbClr val="000000"/>
                </a:solidFill>
                <a:effectLst/>
                <a:latin typeface="Menlo" panose="020B0609030804020204" pitchFamily="49" charset="0"/>
              </a:rPr>
              <a:t> </a:t>
            </a:r>
            <a:r>
              <a:rPr lang="en-US" sz="1400" dirty="0" err="1">
                <a:solidFill>
                  <a:srgbClr val="000000"/>
                </a:solidFill>
                <a:effectLst/>
                <a:latin typeface="Menlo" panose="020B0609030804020204" pitchFamily="49" charset="0"/>
              </a:rPr>
              <a:t>Usr</a:t>
            </a:r>
            <a:r>
              <a:rPr lang="en-US" sz="1400" dirty="0">
                <a:solidFill>
                  <a:srgbClr val="000000"/>
                </a:solidFill>
                <a:effectLst/>
                <a:latin typeface="Menlo" panose="020B0609030804020204" pitchFamily="49" charset="0"/>
              </a:rPr>
              <a:t># Name        PID      Flags       TRX# </a:t>
            </a:r>
            <a:r>
              <a:rPr lang="en-US" sz="1400" dirty="0" err="1">
                <a:solidFill>
                  <a:srgbClr val="000000"/>
                </a:solidFill>
                <a:effectLst/>
                <a:latin typeface="Menlo" panose="020B0609030804020204" pitchFamily="49" charset="0"/>
              </a:rPr>
              <a:t>BIClstr</a:t>
            </a:r>
            <a:r>
              <a:rPr lang="en-US" sz="1400" dirty="0">
                <a:solidFill>
                  <a:srgbClr val="000000"/>
                </a:solidFill>
                <a:effectLst/>
                <a:latin typeface="Menlo" panose="020B0609030804020204" pitchFamily="49" charset="0"/>
              </a:rPr>
              <a:t>   Duration       Idle Wait </a:t>
            </a:r>
            <a:r>
              <a:rPr lang="en-US" sz="1400" dirty="0" err="1">
                <a:solidFill>
                  <a:srgbClr val="000000"/>
                </a:solidFill>
                <a:effectLst/>
                <a:latin typeface="Menlo" panose="020B0609030804020204" pitchFamily="49" charset="0"/>
              </a:rPr>
              <a:t>Resrc</a:t>
            </a:r>
            <a:r>
              <a:rPr lang="en-US" sz="1400" dirty="0">
                <a:solidFill>
                  <a:srgbClr val="000000"/>
                </a:solidFill>
                <a:effectLst/>
                <a:latin typeface="Menlo" panose="020B0609030804020204" pitchFamily="49" charset="0"/>
              </a:rPr>
              <a:t>  Line# Program Name</a:t>
            </a:r>
          </a:p>
          <a:p>
            <a:r>
              <a:rPr lang="en-US" sz="1400" dirty="0">
                <a:solidFill>
                  <a:srgbClr val="000000"/>
                </a:solidFill>
                <a:effectLst/>
                <a:latin typeface="Menlo" panose="020B0609030804020204" pitchFamily="49" charset="0"/>
              </a:rPr>
              <a:t>  418 </a:t>
            </a:r>
            <a:r>
              <a:rPr lang="en-US" sz="1400" dirty="0" err="1">
                <a:solidFill>
                  <a:srgbClr val="000000"/>
                </a:solidFill>
                <a:effectLst/>
                <a:latin typeface="Menlo" panose="020B0609030804020204" pitchFamily="49" charset="0"/>
              </a:rPr>
              <a:t>xgtgcast</a:t>
            </a:r>
            <a:r>
              <a:rPr lang="en-US" sz="1400" dirty="0">
                <a:solidFill>
                  <a:srgbClr val="000000"/>
                </a:solidFill>
                <a:effectLst/>
                <a:latin typeface="Menlo" panose="020B0609030804020204" pitchFamily="49" charset="0"/>
              </a:rPr>
              <a:t>    1007259  S4 *  1885303871  773557   00:16:03   00:11:49  --  0        259 </a:t>
            </a:r>
            <a:r>
              <a:rPr lang="en-US" sz="1400" dirty="0" err="1">
                <a:solidFill>
                  <a:srgbClr val="000000"/>
                </a:solidFill>
                <a:effectLst/>
                <a:latin typeface="Menlo" panose="020B0609030804020204" pitchFamily="49" charset="0"/>
              </a:rPr>
              <a:t>wb</a:t>
            </a:r>
            <a:r>
              <a:rPr lang="en-US" sz="1400" dirty="0">
                <a:solidFill>
                  <a:srgbClr val="000000"/>
                </a:solidFill>
                <a:effectLst/>
                <a:latin typeface="Menlo" panose="020B0609030804020204" pitchFamily="49" charset="0"/>
              </a:rPr>
              <a:t>/</a:t>
            </a:r>
            <a:r>
              <a:rPr lang="en-US" sz="1400" dirty="0" err="1">
                <a:solidFill>
                  <a:srgbClr val="000000"/>
                </a:solidFill>
                <a:effectLst/>
                <a:latin typeface="Menlo" panose="020B0609030804020204" pitchFamily="49" charset="0"/>
              </a:rPr>
              <a:t>message.p</a:t>
            </a:r>
            <a:endParaRPr lang="en-US" sz="1400" dirty="0">
              <a:solidFill>
                <a:srgbClr val="000000"/>
              </a:solidFill>
              <a:effectLst/>
              <a:latin typeface="Menlo" panose="020B0609030804020204" pitchFamily="49" charset="0"/>
            </a:endParaRPr>
          </a:p>
          <a:p>
            <a:r>
              <a:rPr lang="en-US" sz="1400" dirty="0">
                <a:solidFill>
                  <a:srgbClr val="000000"/>
                </a:solidFill>
                <a:effectLst/>
                <a:latin typeface="Menlo" panose="020B0609030804020204" pitchFamily="49" charset="0"/>
              </a:rPr>
              <a:t> 1664 </a:t>
            </a:r>
            <a:r>
              <a:rPr lang="en-US" sz="1400" dirty="0" err="1">
                <a:solidFill>
                  <a:srgbClr val="000000"/>
                </a:solidFill>
                <a:effectLst/>
                <a:latin typeface="Menlo" panose="020B0609030804020204" pitchFamily="49" charset="0"/>
              </a:rPr>
              <a:t>xpazvida</a:t>
            </a:r>
            <a:r>
              <a:rPr lang="en-US" sz="1400" dirty="0">
                <a:solidFill>
                  <a:srgbClr val="000000"/>
                </a:solidFill>
                <a:effectLst/>
                <a:latin typeface="Menlo" panose="020B0609030804020204" pitchFamily="49" charset="0"/>
              </a:rPr>
              <a:t>    536623   S4 *  1885566001  773561   00:11:51   00:03:06  --  0      29380 </a:t>
            </a:r>
            <a:r>
              <a:rPr lang="en-US" sz="1400" dirty="0" err="1">
                <a:solidFill>
                  <a:srgbClr val="000000"/>
                </a:solidFill>
                <a:effectLst/>
                <a:latin typeface="Menlo" panose="020B0609030804020204" pitchFamily="49" charset="0"/>
              </a:rPr>
              <a:t>im</a:t>
            </a:r>
            <a:r>
              <a:rPr lang="en-US" sz="1400" dirty="0">
                <a:solidFill>
                  <a:srgbClr val="000000"/>
                </a:solidFill>
                <a:effectLst/>
                <a:latin typeface="Menlo" panose="020B0609030804020204" pitchFamily="49" charset="0"/>
              </a:rPr>
              <a:t>/</a:t>
            </a:r>
            <a:r>
              <a:rPr lang="en-US" sz="1400" dirty="0" err="1">
                <a:solidFill>
                  <a:srgbClr val="000000"/>
                </a:solidFill>
                <a:effectLst/>
                <a:latin typeface="Menlo" panose="020B0609030804020204" pitchFamily="49" charset="0"/>
              </a:rPr>
              <a:t>synlocq.y</a:t>
            </a:r>
            <a:endParaRPr lang="en-US" sz="1400" dirty="0">
              <a:solidFill>
                <a:srgbClr val="000000"/>
              </a:solidFill>
              <a:effectLst/>
              <a:latin typeface="Menlo" panose="020B0609030804020204" pitchFamily="49" charset="0"/>
            </a:endParaRPr>
          </a:p>
          <a:p>
            <a:r>
              <a:rPr lang="en-US" sz="1400" dirty="0">
                <a:solidFill>
                  <a:srgbClr val="000000"/>
                </a:solidFill>
                <a:effectLst/>
                <a:latin typeface="Menlo" panose="020B0609030804020204" pitchFamily="49" charset="0"/>
              </a:rPr>
              <a:t> 1268 </a:t>
            </a:r>
            <a:r>
              <a:rPr lang="en-US" sz="1400" dirty="0" err="1">
                <a:solidFill>
                  <a:srgbClr val="000000"/>
                </a:solidFill>
                <a:effectLst/>
                <a:latin typeface="Menlo" panose="020B0609030804020204" pitchFamily="49" charset="0"/>
              </a:rPr>
              <a:t>xcrnzulu</a:t>
            </a:r>
            <a:r>
              <a:rPr lang="en-US" sz="1400" dirty="0">
                <a:solidFill>
                  <a:srgbClr val="000000"/>
                </a:solidFill>
                <a:effectLst/>
                <a:latin typeface="Menlo" panose="020B0609030804020204" pitchFamily="49" charset="0"/>
              </a:rPr>
              <a:t>    939002   S4 *  1885667525  773565   00:11:05   00:11:02  --  0       7790 </a:t>
            </a:r>
            <a:r>
              <a:rPr lang="en-US" sz="1400" dirty="0" err="1">
                <a:solidFill>
                  <a:srgbClr val="000000"/>
                </a:solidFill>
                <a:effectLst/>
                <a:latin typeface="Menlo" panose="020B0609030804020204" pitchFamily="49" charset="0"/>
              </a:rPr>
              <a:t>ar</a:t>
            </a:r>
            <a:r>
              <a:rPr lang="en-US" sz="1400" dirty="0">
                <a:solidFill>
                  <a:srgbClr val="000000"/>
                </a:solidFill>
                <a:effectLst/>
                <a:latin typeface="Menlo" panose="020B0609030804020204" pitchFamily="49" charset="0"/>
              </a:rPr>
              <a:t>/</a:t>
            </a:r>
            <a:r>
              <a:rPr lang="en-US" sz="1400" dirty="0" err="1">
                <a:solidFill>
                  <a:srgbClr val="000000"/>
                </a:solidFill>
                <a:effectLst/>
                <a:latin typeface="Menlo" panose="020B0609030804020204" pitchFamily="49" charset="0"/>
              </a:rPr>
              <a:t>custlu.y</a:t>
            </a:r>
            <a:endParaRPr lang="en-US" sz="1400" dirty="0">
              <a:solidFill>
                <a:srgbClr val="000000"/>
              </a:solidFill>
              <a:effectLst/>
              <a:latin typeface="Menlo" panose="020B0609030804020204" pitchFamily="49" charset="0"/>
            </a:endParaRPr>
          </a:p>
          <a:p>
            <a:r>
              <a:rPr lang="en-US" sz="1400" dirty="0">
                <a:solidFill>
                  <a:srgbClr val="000000"/>
                </a:solidFill>
                <a:effectLst/>
                <a:latin typeface="Menlo" panose="020B0609030804020204" pitchFamily="49" charset="0"/>
              </a:rPr>
              <a:t>  700 </a:t>
            </a:r>
            <a:r>
              <a:rPr lang="en-US" sz="1400" dirty="0" err="1">
                <a:solidFill>
                  <a:srgbClr val="000000"/>
                </a:solidFill>
                <a:effectLst/>
                <a:latin typeface="Menlo" panose="020B0609030804020204" pitchFamily="49" charset="0"/>
              </a:rPr>
              <a:t>jsantos</a:t>
            </a:r>
            <a:r>
              <a:rPr lang="en-US" sz="1400" dirty="0">
                <a:solidFill>
                  <a:srgbClr val="000000"/>
                </a:solidFill>
                <a:effectLst/>
                <a:latin typeface="Menlo" panose="020B0609030804020204" pitchFamily="49" charset="0"/>
              </a:rPr>
              <a:t>     3824433  S4 *  1885680717  773566   00:10:47   00:09:39  --  0        259 </a:t>
            </a:r>
            <a:r>
              <a:rPr lang="en-US" sz="1400" dirty="0" err="1">
                <a:solidFill>
                  <a:srgbClr val="000000"/>
                </a:solidFill>
                <a:effectLst/>
                <a:latin typeface="Menlo" panose="020B0609030804020204" pitchFamily="49" charset="0"/>
              </a:rPr>
              <a:t>wb</a:t>
            </a:r>
            <a:r>
              <a:rPr lang="en-US" sz="1400" dirty="0">
                <a:solidFill>
                  <a:srgbClr val="000000"/>
                </a:solidFill>
                <a:effectLst/>
                <a:latin typeface="Menlo" panose="020B0609030804020204" pitchFamily="49" charset="0"/>
              </a:rPr>
              <a:t>/</a:t>
            </a:r>
            <a:r>
              <a:rPr lang="en-US" sz="1400" dirty="0" err="1">
                <a:solidFill>
                  <a:srgbClr val="000000"/>
                </a:solidFill>
                <a:effectLst/>
                <a:latin typeface="Menlo" panose="020B0609030804020204" pitchFamily="49" charset="0"/>
              </a:rPr>
              <a:t>message.p</a:t>
            </a:r>
            <a:endParaRPr lang="en-US" sz="1400" dirty="0">
              <a:solidFill>
                <a:srgbClr val="000000"/>
              </a:solidFill>
              <a:effectLst/>
              <a:latin typeface="Menlo" panose="020B0609030804020204" pitchFamily="49" charset="0"/>
            </a:endParaRPr>
          </a:p>
          <a:p>
            <a:r>
              <a:rPr lang="en-US" sz="1400" dirty="0">
                <a:solidFill>
                  <a:srgbClr val="000000"/>
                </a:solidFill>
                <a:effectLst/>
                <a:latin typeface="Menlo" panose="020B0609030804020204" pitchFamily="49" charset="0"/>
              </a:rPr>
              <a:t>  959 </a:t>
            </a:r>
            <a:r>
              <a:rPr lang="en-US" sz="1400" dirty="0" err="1">
                <a:solidFill>
                  <a:srgbClr val="000000"/>
                </a:solidFill>
                <a:effectLst/>
                <a:latin typeface="Menlo" panose="020B0609030804020204" pitchFamily="49" charset="0"/>
              </a:rPr>
              <a:t>xecscues</a:t>
            </a:r>
            <a:r>
              <a:rPr lang="en-US" sz="1400" dirty="0">
                <a:solidFill>
                  <a:srgbClr val="000000"/>
                </a:solidFill>
                <a:effectLst/>
                <a:latin typeface="Menlo" panose="020B0609030804020204" pitchFamily="49" charset="0"/>
              </a:rPr>
              <a:t>    3922245  S4 *  1885780575  773567   00:09:47   00:09:50  --  0        195 acct/</a:t>
            </a:r>
            <a:r>
              <a:rPr lang="en-US" sz="1400" dirty="0" err="1">
                <a:solidFill>
                  <a:srgbClr val="000000"/>
                </a:solidFill>
                <a:effectLst/>
                <a:latin typeface="Menlo" panose="020B0609030804020204" pitchFamily="49" charset="0"/>
              </a:rPr>
              <a:t>getopars.p</a:t>
            </a:r>
            <a:endParaRPr lang="en-US" sz="1400" dirty="0">
              <a:solidFill>
                <a:srgbClr val="000000"/>
              </a:solidFill>
              <a:effectLst/>
              <a:latin typeface="Menlo" panose="020B0609030804020204" pitchFamily="49" charset="0"/>
            </a:endParaRPr>
          </a:p>
          <a:p>
            <a:r>
              <a:rPr lang="en-US" sz="1400" dirty="0">
                <a:solidFill>
                  <a:srgbClr val="000000"/>
                </a:solidFill>
                <a:effectLst/>
                <a:latin typeface="Menlo" panose="020B0609030804020204" pitchFamily="49" charset="0"/>
              </a:rPr>
              <a:t> 1340 </a:t>
            </a:r>
            <a:r>
              <a:rPr lang="en-US" sz="1400" dirty="0" err="1">
                <a:solidFill>
                  <a:srgbClr val="000000"/>
                </a:solidFill>
                <a:effectLst/>
                <a:latin typeface="Menlo" panose="020B0609030804020204" pitchFamily="49" charset="0"/>
              </a:rPr>
              <a:t>xgtbroca</a:t>
            </a:r>
            <a:r>
              <a:rPr lang="en-US" sz="1400" dirty="0">
                <a:solidFill>
                  <a:srgbClr val="000000"/>
                </a:solidFill>
                <a:effectLst/>
                <a:latin typeface="Menlo" panose="020B0609030804020204" pitchFamily="49" charset="0"/>
              </a:rPr>
              <a:t>    4188655  S4 *  1885879264  773568   00:08:22   00:08:18  --  0        259 </a:t>
            </a:r>
            <a:r>
              <a:rPr lang="en-US" sz="1400" dirty="0" err="1">
                <a:solidFill>
                  <a:srgbClr val="000000"/>
                </a:solidFill>
                <a:effectLst/>
                <a:latin typeface="Menlo" panose="020B0609030804020204" pitchFamily="49" charset="0"/>
              </a:rPr>
              <a:t>wb</a:t>
            </a:r>
            <a:r>
              <a:rPr lang="en-US" sz="1400" dirty="0">
                <a:solidFill>
                  <a:srgbClr val="000000"/>
                </a:solidFill>
                <a:effectLst/>
                <a:latin typeface="Menlo" panose="020B0609030804020204" pitchFamily="49" charset="0"/>
              </a:rPr>
              <a:t>/</a:t>
            </a:r>
            <a:r>
              <a:rPr lang="en-US" sz="1400" dirty="0" err="1">
                <a:solidFill>
                  <a:srgbClr val="000000"/>
                </a:solidFill>
                <a:effectLst/>
                <a:latin typeface="Menlo" panose="020B0609030804020204" pitchFamily="49" charset="0"/>
              </a:rPr>
              <a:t>message.p</a:t>
            </a:r>
            <a:endParaRPr lang="en-US" sz="1400" dirty="0">
              <a:solidFill>
                <a:srgbClr val="000000"/>
              </a:solidFill>
              <a:effectLst/>
              <a:latin typeface="Menlo" panose="020B0609030804020204" pitchFamily="49" charset="0"/>
            </a:endParaRPr>
          </a:p>
          <a:p>
            <a:r>
              <a:rPr lang="en-US" sz="1400" dirty="0">
                <a:solidFill>
                  <a:srgbClr val="000000"/>
                </a:solidFill>
                <a:effectLst/>
                <a:latin typeface="Menlo" panose="020B0609030804020204" pitchFamily="49" charset="0"/>
              </a:rPr>
              <a:t> 1264 </a:t>
            </a:r>
            <a:r>
              <a:rPr lang="en-US" sz="1400" dirty="0" err="1">
                <a:solidFill>
                  <a:srgbClr val="000000"/>
                </a:solidFill>
                <a:effectLst/>
                <a:latin typeface="Menlo" panose="020B0609030804020204" pitchFamily="49" charset="0"/>
              </a:rPr>
              <a:t>xsvlmart</a:t>
            </a:r>
            <a:r>
              <a:rPr lang="en-US" sz="1400" dirty="0">
                <a:solidFill>
                  <a:srgbClr val="000000"/>
                </a:solidFill>
                <a:effectLst/>
                <a:latin typeface="Menlo" panose="020B0609030804020204" pitchFamily="49" charset="0"/>
              </a:rPr>
              <a:t>    4060245  S4 *  1885930279  773568   00:07:39   00:07:38  --  0     118801 so/orderle2.p</a:t>
            </a:r>
          </a:p>
          <a:p>
            <a:endParaRPr lang="en-US" sz="1400" dirty="0">
              <a:solidFill>
                <a:srgbClr val="000000"/>
              </a:solidFill>
              <a:effectLst/>
              <a:latin typeface="Menlo" panose="020B0609030804020204" pitchFamily="49" charset="0"/>
            </a:endParaRPr>
          </a:p>
          <a:p>
            <a:endParaRPr lang="en-US" sz="1400" dirty="0">
              <a:solidFill>
                <a:srgbClr val="000000"/>
              </a:solidFill>
              <a:effectLst/>
              <a:latin typeface="Menlo" panose="020B0609030804020204" pitchFamily="49" charset="0"/>
            </a:endParaRPr>
          </a:p>
          <a:p>
            <a:r>
              <a:rPr lang="en-US" sz="1400" dirty="0">
                <a:solidFill>
                  <a:srgbClr val="000000"/>
                </a:solidFill>
                <a:effectLst/>
                <a:latin typeface="Menlo" panose="020B0609030804020204" pitchFamily="49" charset="0"/>
              </a:rPr>
              <a:t>                                            &lt;u&gt; User IO Activity</a:t>
            </a:r>
          </a:p>
          <a:p>
            <a:r>
              <a:rPr lang="en-US" sz="1400" dirty="0">
                <a:solidFill>
                  <a:srgbClr val="000000"/>
                </a:solidFill>
                <a:effectLst/>
                <a:latin typeface="Menlo" panose="020B0609030804020204" pitchFamily="49" charset="0"/>
              </a:rPr>
              <a:t> </a:t>
            </a:r>
            <a:r>
              <a:rPr lang="en-US" sz="1400" dirty="0" err="1">
                <a:solidFill>
                  <a:srgbClr val="000000"/>
                </a:solidFill>
                <a:effectLst/>
                <a:latin typeface="Menlo" panose="020B0609030804020204" pitchFamily="49" charset="0"/>
              </a:rPr>
              <a:t>Usr</a:t>
            </a:r>
            <a:r>
              <a:rPr lang="en-US" sz="1400" dirty="0">
                <a:solidFill>
                  <a:srgbClr val="000000"/>
                </a:solidFill>
                <a:effectLst/>
                <a:latin typeface="Menlo" panose="020B0609030804020204" pitchFamily="49" charset="0"/>
              </a:rPr>
              <a:t># Name        PID      Flags  </a:t>
            </a:r>
            <a:r>
              <a:rPr lang="en-US" sz="1400" dirty="0" err="1">
                <a:solidFill>
                  <a:srgbClr val="000000"/>
                </a:solidFill>
                <a:effectLst/>
                <a:latin typeface="Menlo" panose="020B0609030804020204" pitchFamily="49" charset="0"/>
              </a:rPr>
              <a:t>BlkAcc</a:t>
            </a:r>
            <a:r>
              <a:rPr lang="en-US" sz="1400" dirty="0">
                <a:solidFill>
                  <a:srgbClr val="000000"/>
                </a:solidFill>
                <a:effectLst/>
                <a:latin typeface="Menlo" panose="020B0609030804020204" pitchFamily="49" charset="0"/>
              </a:rPr>
              <a:t>   </a:t>
            </a:r>
            <a:r>
              <a:rPr lang="en-US" sz="1400" dirty="0" err="1">
                <a:solidFill>
                  <a:srgbClr val="000000"/>
                </a:solidFill>
                <a:effectLst/>
                <a:latin typeface="Menlo" panose="020B0609030804020204" pitchFamily="49" charset="0"/>
              </a:rPr>
              <a:t>OSRd</a:t>
            </a:r>
            <a:r>
              <a:rPr lang="en-US" sz="1400" dirty="0">
                <a:solidFill>
                  <a:srgbClr val="000000"/>
                </a:solidFill>
                <a:effectLst/>
                <a:latin typeface="Menlo" panose="020B0609030804020204" pitchFamily="49" charset="0"/>
              </a:rPr>
              <a:t> </a:t>
            </a:r>
            <a:r>
              <a:rPr lang="en-US" sz="1400" dirty="0" err="1">
                <a:solidFill>
                  <a:srgbClr val="000000"/>
                </a:solidFill>
                <a:effectLst/>
                <a:latin typeface="Menlo" panose="020B0609030804020204" pitchFamily="49" charset="0"/>
              </a:rPr>
              <a:t>OSWr</a:t>
            </a:r>
            <a:r>
              <a:rPr lang="en-US" sz="1400" dirty="0">
                <a:solidFill>
                  <a:srgbClr val="000000"/>
                </a:solidFill>
                <a:effectLst/>
                <a:latin typeface="Menlo" panose="020B0609030804020204" pitchFamily="49" charset="0"/>
              </a:rPr>
              <a:t>     Hit%   </a:t>
            </a:r>
            <a:r>
              <a:rPr lang="en-US" sz="1400" dirty="0" err="1">
                <a:solidFill>
                  <a:srgbClr val="000000"/>
                </a:solidFill>
                <a:effectLst/>
                <a:latin typeface="Menlo" panose="020B0609030804020204" pitchFamily="49" charset="0"/>
              </a:rPr>
              <a:t>RecLk</a:t>
            </a:r>
            <a:r>
              <a:rPr lang="en-US" sz="1400" dirty="0">
                <a:solidFill>
                  <a:srgbClr val="000000"/>
                </a:solidFill>
                <a:effectLst/>
                <a:latin typeface="Menlo" panose="020B0609030804020204" pitchFamily="49" charset="0"/>
              </a:rPr>
              <a:t>  </a:t>
            </a:r>
            <a:r>
              <a:rPr lang="en-US" sz="1400" dirty="0" err="1">
                <a:solidFill>
                  <a:srgbClr val="000000"/>
                </a:solidFill>
                <a:effectLst/>
                <a:latin typeface="Menlo" panose="020B0609030804020204" pitchFamily="49" charset="0"/>
              </a:rPr>
              <a:t>LkHWM</a:t>
            </a:r>
            <a:r>
              <a:rPr lang="en-US" sz="1400" dirty="0">
                <a:solidFill>
                  <a:srgbClr val="000000"/>
                </a:solidFill>
                <a:effectLst/>
                <a:latin typeface="Menlo" panose="020B0609030804020204" pitchFamily="49" charset="0"/>
              </a:rPr>
              <a:t>  CSC Age Line# Program Name</a:t>
            </a:r>
          </a:p>
          <a:p>
            <a:r>
              <a:rPr lang="en-US" sz="1400" dirty="0">
                <a:solidFill>
                  <a:srgbClr val="000000"/>
                </a:solidFill>
                <a:effectLst/>
                <a:latin typeface="Menlo" panose="020B0609030804020204" pitchFamily="49" charset="0"/>
              </a:rPr>
              <a:t> 1591 traxcron4   1073701  S4B   1065832      0    0  100.00%       0      0 00:00:01  4181 acct/</a:t>
            </a:r>
            <a:r>
              <a:rPr lang="en-US" sz="1400" dirty="0" err="1">
                <a:solidFill>
                  <a:srgbClr val="000000"/>
                </a:solidFill>
                <a:effectLst/>
                <a:latin typeface="Menlo" panose="020B0609030804020204" pitchFamily="49" charset="0"/>
              </a:rPr>
              <a:t>brecloada.p</a:t>
            </a:r>
            <a:endParaRPr lang="en-US" sz="1400" dirty="0">
              <a:solidFill>
                <a:srgbClr val="000000"/>
              </a:solidFill>
              <a:effectLst/>
              <a:latin typeface="Menlo" panose="020B0609030804020204" pitchFamily="49" charset="0"/>
            </a:endParaRPr>
          </a:p>
          <a:p>
            <a:r>
              <a:rPr lang="en-US" sz="1400" dirty="0">
                <a:solidFill>
                  <a:srgbClr val="000000"/>
                </a:solidFill>
                <a:effectLst/>
                <a:latin typeface="Menlo" panose="020B0609030804020204" pitchFamily="49" charset="0"/>
              </a:rPr>
              <a:t> 1213 </a:t>
            </a:r>
            <a:r>
              <a:rPr lang="en-US" sz="1400" dirty="0" err="1">
                <a:solidFill>
                  <a:srgbClr val="000000"/>
                </a:solidFill>
                <a:effectLst/>
                <a:latin typeface="Menlo" panose="020B0609030804020204" pitchFamily="49" charset="0"/>
              </a:rPr>
              <a:t>xcrwhpi</a:t>
            </a:r>
            <a:r>
              <a:rPr lang="en-US" sz="1400" dirty="0">
                <a:solidFill>
                  <a:srgbClr val="000000"/>
                </a:solidFill>
                <a:effectLst/>
                <a:latin typeface="Menlo" panose="020B0609030804020204" pitchFamily="49" charset="0"/>
              </a:rPr>
              <a:t>     4048873  S4      65032      0    0  100.00%       0      0 00:00:22   358 so/bmonaut1.p</a:t>
            </a:r>
          </a:p>
          <a:p>
            <a:r>
              <a:rPr lang="en-US" sz="1400" dirty="0">
                <a:solidFill>
                  <a:srgbClr val="000000"/>
                </a:solidFill>
                <a:effectLst/>
                <a:latin typeface="Menlo" panose="020B0609030804020204" pitchFamily="49" charset="0"/>
              </a:rPr>
              <a:t>  537 </a:t>
            </a:r>
            <a:r>
              <a:rPr lang="en-US" sz="1400" dirty="0" err="1">
                <a:solidFill>
                  <a:srgbClr val="000000"/>
                </a:solidFill>
                <a:effectLst/>
                <a:latin typeface="Menlo" panose="020B0609030804020204" pitchFamily="49" charset="0"/>
              </a:rPr>
              <a:t>xcbavill</a:t>
            </a:r>
            <a:r>
              <a:rPr lang="en-US" sz="1400" dirty="0">
                <a:solidFill>
                  <a:srgbClr val="000000"/>
                </a:solidFill>
                <a:effectLst/>
                <a:latin typeface="Menlo" panose="020B0609030804020204" pitchFamily="49" charset="0"/>
              </a:rPr>
              <a:t>    3685326  S4      36305      0    0  100.00%       0      0 00:00:00  1067 </a:t>
            </a:r>
            <a:r>
              <a:rPr lang="en-US" sz="1400" dirty="0" err="1">
                <a:solidFill>
                  <a:srgbClr val="000000"/>
                </a:solidFill>
                <a:effectLst/>
                <a:latin typeface="Menlo" panose="020B0609030804020204" pitchFamily="49" charset="0"/>
              </a:rPr>
              <a:t>ar</a:t>
            </a:r>
            <a:r>
              <a:rPr lang="en-US" sz="1400" dirty="0">
                <a:solidFill>
                  <a:srgbClr val="000000"/>
                </a:solidFill>
                <a:effectLst/>
                <a:latin typeface="Menlo" panose="020B0609030804020204" pitchFamily="49" charset="0"/>
              </a:rPr>
              <a:t>/</a:t>
            </a:r>
            <a:r>
              <a:rPr lang="en-US" sz="1400" dirty="0" err="1">
                <a:solidFill>
                  <a:srgbClr val="000000"/>
                </a:solidFill>
                <a:effectLst/>
                <a:latin typeface="Menlo" panose="020B0609030804020204" pitchFamily="49" charset="0"/>
              </a:rPr>
              <a:t>cnotev.p</a:t>
            </a:r>
            <a:endParaRPr lang="en-US" sz="1400" dirty="0">
              <a:solidFill>
                <a:srgbClr val="000000"/>
              </a:solidFill>
              <a:effectLst/>
              <a:latin typeface="Menlo" panose="020B0609030804020204" pitchFamily="49" charset="0"/>
            </a:endParaRPr>
          </a:p>
          <a:p>
            <a:r>
              <a:rPr lang="en-US" sz="1400" dirty="0">
                <a:solidFill>
                  <a:srgbClr val="000000"/>
                </a:solidFill>
                <a:effectLst/>
                <a:latin typeface="Menlo" panose="020B0609030804020204" pitchFamily="49" charset="0"/>
              </a:rPr>
              <a:t>  277 mslink3pl   2568607  S4B     28629      0    0  100.00%     483      0 00:00:00   </a:t>
            </a:r>
            <a:r>
              <a:rPr lang="en-US" sz="1400" dirty="0">
                <a:solidFill>
                  <a:srgbClr val="000000"/>
                </a:solidFill>
                <a:latin typeface="Menlo" panose="020B0609030804020204" pitchFamily="49" charset="0"/>
              </a:rPr>
              <a:t>244 </a:t>
            </a:r>
            <a:r>
              <a:rPr lang="en-US" sz="1400" dirty="0" err="1">
                <a:solidFill>
                  <a:srgbClr val="000000"/>
                </a:solidFill>
                <a:latin typeface="Menlo" panose="020B0609030804020204" pitchFamily="49" charset="0"/>
              </a:rPr>
              <a:t>impwhk</a:t>
            </a:r>
            <a:r>
              <a:rPr lang="en-US" sz="1400" dirty="0">
                <a:solidFill>
                  <a:srgbClr val="000000"/>
                </a:solidFill>
                <a:latin typeface="Menlo" panose="020B0609030804020204" pitchFamily="49" charset="0"/>
              </a:rPr>
              <a:t>/</a:t>
            </a:r>
            <a:r>
              <a:rPr lang="en-US" sz="1400" dirty="0" err="1">
                <a:solidFill>
                  <a:srgbClr val="000000"/>
                </a:solidFill>
                <a:effectLst/>
                <a:latin typeface="Menlo" panose="020B0609030804020204" pitchFamily="49" charset="0"/>
              </a:rPr>
              <a:t>cstfactd.p</a:t>
            </a:r>
            <a:endParaRPr lang="en-US" sz="1400" dirty="0">
              <a:solidFill>
                <a:srgbClr val="000000"/>
              </a:solidFill>
              <a:effectLst/>
              <a:latin typeface="Menlo" panose="020B0609030804020204" pitchFamily="49" charset="0"/>
            </a:endParaRPr>
          </a:p>
          <a:p>
            <a:r>
              <a:rPr lang="en-US" sz="1400" dirty="0">
                <a:solidFill>
                  <a:srgbClr val="000000"/>
                </a:solidFill>
                <a:effectLst/>
                <a:latin typeface="Menlo" panose="020B0609030804020204" pitchFamily="49" charset="0"/>
              </a:rPr>
              <a:t>  217 </a:t>
            </a:r>
            <a:r>
              <a:rPr lang="en-US" sz="1400" dirty="0" err="1">
                <a:solidFill>
                  <a:srgbClr val="000000"/>
                </a:solidFill>
                <a:effectLst/>
                <a:latin typeface="Menlo" panose="020B0609030804020204" pitchFamily="49" charset="0"/>
              </a:rPr>
              <a:t>traxwhook</a:t>
            </a:r>
            <a:r>
              <a:rPr lang="en-US" sz="1400" dirty="0">
                <a:solidFill>
                  <a:srgbClr val="000000"/>
                </a:solidFill>
                <a:effectLst/>
                <a:latin typeface="Menlo" panose="020B0609030804020204" pitchFamily="49" charset="0"/>
              </a:rPr>
              <a:t>   3346393  S4B     27703      0    0  100.00%       0      0 00:00:07    42 </a:t>
            </a:r>
            <a:r>
              <a:rPr lang="en-US" sz="1400" dirty="0" err="1">
                <a:solidFill>
                  <a:srgbClr val="000000"/>
                </a:solidFill>
                <a:effectLst/>
                <a:latin typeface="Menlo" panose="020B0609030804020204" pitchFamily="49" charset="0"/>
              </a:rPr>
              <a:t>ws</a:t>
            </a:r>
            <a:r>
              <a:rPr lang="en-US" sz="1400" dirty="0">
                <a:solidFill>
                  <a:srgbClr val="000000"/>
                </a:solidFill>
                <a:effectLst/>
                <a:latin typeface="Menlo" panose="020B0609030804020204" pitchFamily="49" charset="0"/>
              </a:rPr>
              <a:t>/so/.p</a:t>
            </a:r>
          </a:p>
          <a:p>
            <a:r>
              <a:rPr lang="en-US" sz="1400" dirty="0">
                <a:solidFill>
                  <a:srgbClr val="000000"/>
                </a:solidFill>
                <a:effectLst/>
                <a:latin typeface="Menlo" panose="020B0609030804020204" pitchFamily="49" charset="0"/>
              </a:rPr>
              <a:t>  452 </a:t>
            </a:r>
            <a:r>
              <a:rPr lang="en-US" sz="1400" dirty="0" err="1">
                <a:solidFill>
                  <a:srgbClr val="000000"/>
                </a:solidFill>
                <a:effectLst/>
                <a:latin typeface="Menlo" panose="020B0609030804020204" pitchFamily="49" charset="0"/>
              </a:rPr>
              <a:t>xusrnune</a:t>
            </a:r>
            <a:r>
              <a:rPr lang="en-US" sz="1400" dirty="0">
                <a:solidFill>
                  <a:srgbClr val="000000"/>
                </a:solidFill>
                <a:effectLst/>
                <a:latin typeface="Menlo" panose="020B0609030804020204" pitchFamily="49" charset="0"/>
              </a:rPr>
              <a:t>    876302   S4      24447      0    0  100.00%       0      0 00:00:03   469 so/bormonit1.p</a:t>
            </a:r>
          </a:p>
          <a:p>
            <a:endParaRPr lang="en-US" sz="1400" dirty="0">
              <a:solidFill>
                <a:srgbClr val="000000"/>
              </a:solidFill>
              <a:effectLst/>
              <a:latin typeface="Menlo" panose="020B0609030804020204" pitchFamily="49" charset="0"/>
            </a:endParaRPr>
          </a:p>
        </p:txBody>
      </p:sp>
    </p:spTree>
    <p:extLst>
      <p:ext uri="{BB962C8B-B14F-4D97-AF65-F5344CB8AC3E}">
        <p14:creationId xmlns:p14="http://schemas.microsoft.com/office/powerpoint/2010/main" val="38659053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D5A1-A7BC-FD0F-2705-FDE817C4439F}"/>
              </a:ext>
            </a:extLst>
          </p:cNvPr>
          <p:cNvSpPr>
            <a:spLocks noGrp="1"/>
          </p:cNvSpPr>
          <p:nvPr>
            <p:ph type="title"/>
          </p:nvPr>
        </p:nvSpPr>
        <p:spPr/>
        <p:txBody>
          <a:bodyPr/>
          <a:lstStyle/>
          <a:p>
            <a:r>
              <a:rPr lang="en-US" dirty="0"/>
              <a:t>Client Statement Cache Alerts: </a:t>
            </a:r>
            <a:r>
              <a:rPr lang="en-US" dirty="0" err="1"/>
              <a:t>ProTop</a:t>
            </a:r>
            <a:endParaRPr lang="en-US" dirty="0"/>
          </a:p>
        </p:txBody>
      </p:sp>
      <p:pic>
        <p:nvPicPr>
          <p:cNvPr id="6" name="Picture 5">
            <a:extLst>
              <a:ext uri="{FF2B5EF4-FFF2-40B4-BE49-F238E27FC236}">
                <a16:creationId xmlns:a16="http://schemas.microsoft.com/office/drawing/2014/main" id="{F85C224C-7EDB-E273-6441-327B12188F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367" y="2971800"/>
            <a:ext cx="11699266" cy="2895600"/>
          </a:xfrm>
          <a:prstGeom prst="rect">
            <a:avLst/>
          </a:prstGeom>
          <a:solidFill>
            <a:schemeClr val="tx2">
              <a:lumMod val="20000"/>
              <a:lumOff val="80000"/>
            </a:schemeClr>
          </a:solidFill>
        </p:spPr>
      </p:pic>
      <p:pic>
        <p:nvPicPr>
          <p:cNvPr id="4" name="Picture 3">
            <a:extLst>
              <a:ext uri="{FF2B5EF4-FFF2-40B4-BE49-F238E27FC236}">
                <a16:creationId xmlns:a16="http://schemas.microsoft.com/office/drawing/2014/main" id="{C6FF46E9-5DC6-A0FB-07DA-20D660CEFA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7927"/>
            <a:ext cx="4254500" cy="1282700"/>
          </a:xfrm>
          <a:prstGeom prst="rect">
            <a:avLst/>
          </a:prstGeom>
        </p:spPr>
      </p:pic>
      <p:pic>
        <p:nvPicPr>
          <p:cNvPr id="7" name="Picture 6">
            <a:extLst>
              <a:ext uri="{FF2B5EF4-FFF2-40B4-BE49-F238E27FC236}">
                <a16:creationId xmlns:a16="http://schemas.microsoft.com/office/drawing/2014/main" id="{FB9FD0F2-1DE9-C0BB-A450-114C1C4905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12200" y="1739900"/>
            <a:ext cx="2514600" cy="2514600"/>
          </a:xfrm>
          <a:prstGeom prst="rect">
            <a:avLst/>
          </a:prstGeom>
        </p:spPr>
      </p:pic>
    </p:spTree>
    <p:extLst>
      <p:ext uri="{BB962C8B-B14F-4D97-AF65-F5344CB8AC3E}">
        <p14:creationId xmlns:p14="http://schemas.microsoft.com/office/powerpoint/2010/main" val="42735416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9A810-A29D-AE90-5C7F-03234C8BF11D}"/>
              </a:ext>
            </a:extLst>
          </p:cNvPr>
          <p:cNvSpPr>
            <a:spLocks noGrp="1"/>
          </p:cNvSpPr>
          <p:nvPr>
            <p:ph type="title"/>
          </p:nvPr>
        </p:nvSpPr>
        <p:spPr/>
        <p:txBody>
          <a:bodyPr/>
          <a:lstStyle/>
          <a:p>
            <a:r>
              <a:rPr lang="en-US" dirty="0"/>
              <a:t>RECAP: Setting Up CSC</a:t>
            </a:r>
          </a:p>
        </p:txBody>
      </p:sp>
      <p:sp>
        <p:nvSpPr>
          <p:cNvPr id="3" name="Content Placeholder 2">
            <a:extLst>
              <a:ext uri="{FF2B5EF4-FFF2-40B4-BE49-F238E27FC236}">
                <a16:creationId xmlns:a16="http://schemas.microsoft.com/office/drawing/2014/main" id="{5057E35E-36B9-A167-C097-14A429DCD3B6}"/>
              </a:ext>
            </a:extLst>
          </p:cNvPr>
          <p:cNvSpPr>
            <a:spLocks noGrp="1"/>
          </p:cNvSpPr>
          <p:nvPr>
            <p:ph idx="1"/>
          </p:nvPr>
        </p:nvSpPr>
        <p:spPr/>
        <p:txBody>
          <a:bodyPr/>
          <a:lstStyle/>
          <a:p>
            <a:r>
              <a:rPr lang="en-US" dirty="0"/>
              <a:t>Something for everyone!</a:t>
            </a:r>
          </a:p>
          <a:p>
            <a:pPr lvl="1"/>
            <a:r>
              <a:rPr lang="en-US" dirty="0"/>
              <a:t>PROMON interactive, PROMON scripted</a:t>
            </a:r>
          </a:p>
          <a:p>
            <a:pPr lvl="1"/>
            <a:r>
              <a:rPr lang="en-US" dirty="0"/>
              <a:t>Roll your own with Virtual System Tables</a:t>
            </a:r>
          </a:p>
          <a:p>
            <a:pPr lvl="1"/>
            <a:r>
              <a:rPr lang="en-US" dirty="0" err="1"/>
              <a:t>ProTop</a:t>
            </a:r>
            <a:r>
              <a:rPr lang="en-US" dirty="0"/>
              <a:t> per user or for everyone</a:t>
            </a:r>
          </a:p>
          <a:p>
            <a:r>
              <a:rPr lang="en-US" dirty="0"/>
              <a:t>A wide variety of options:</a:t>
            </a:r>
          </a:p>
          <a:p>
            <a:pPr lvl="1"/>
            <a:r>
              <a:rPr lang="en-US" dirty="0"/>
              <a:t>Recommendation: usually "Top of Stack" is what you want</a:t>
            </a:r>
          </a:p>
          <a:p>
            <a:pPr lvl="1"/>
            <a:r>
              <a:rPr lang="en-US" dirty="0"/>
              <a:t>Recommendation: if you have a lot of remote clients be careful about enabling CSC for all connections </a:t>
            </a:r>
          </a:p>
        </p:txBody>
      </p:sp>
    </p:spTree>
    <p:extLst>
      <p:ext uri="{BB962C8B-B14F-4D97-AF65-F5344CB8AC3E}">
        <p14:creationId xmlns:p14="http://schemas.microsoft.com/office/powerpoint/2010/main" val="42024034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a:xfrm>
            <a:off x="990600" y="1447800"/>
            <a:ext cx="10363200" cy="1470025"/>
          </a:xfrm>
        </p:spPr>
        <p:txBody>
          <a:bodyPr>
            <a:normAutofit/>
          </a:bodyPr>
          <a:lstStyle/>
          <a:p>
            <a:pPr algn="ctr"/>
            <a:endParaRPr lang="en-US" sz="6000" dirty="0"/>
          </a:p>
        </p:txBody>
      </p:sp>
      <p:sp>
        <p:nvSpPr>
          <p:cNvPr id="5" name="Subtitle 4">
            <a:extLst>
              <a:ext uri="{FF2B5EF4-FFF2-40B4-BE49-F238E27FC236}">
                <a16:creationId xmlns:a16="http://schemas.microsoft.com/office/drawing/2014/main" id="{9DFBF405-C1C3-FAD2-5B1F-EAE8DB99EE90}"/>
              </a:ext>
            </a:extLst>
          </p:cNvPr>
          <p:cNvSpPr>
            <a:spLocks noGrp="1"/>
          </p:cNvSpPr>
          <p:nvPr>
            <p:ph type="subTitle" idx="1"/>
          </p:nvPr>
        </p:nvSpPr>
        <p:spPr>
          <a:xfrm>
            <a:off x="1905000" y="3124200"/>
            <a:ext cx="8534400" cy="1752600"/>
          </a:xfrm>
        </p:spPr>
        <p:txBody>
          <a:bodyPr/>
          <a:lstStyle/>
          <a:p>
            <a:r>
              <a:rPr lang="en-US" dirty="0"/>
              <a:t>This slide is intentionally left blank!</a:t>
            </a:r>
          </a:p>
        </p:txBody>
      </p:sp>
    </p:spTree>
    <p:extLst>
      <p:ext uri="{BB962C8B-B14F-4D97-AF65-F5344CB8AC3E}">
        <p14:creationId xmlns:p14="http://schemas.microsoft.com/office/powerpoint/2010/main" val="34610183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p:txBody>
          <a:bodyPr>
            <a:normAutofit fontScale="90000"/>
          </a:bodyPr>
          <a:lstStyle/>
          <a:p>
            <a:pPr algn="ctr"/>
            <a:r>
              <a:rPr lang="en-US" sz="6000" dirty="0"/>
              <a:t>What Is The Impact Of Client Statement Cache?</a:t>
            </a:r>
          </a:p>
        </p:txBody>
      </p:sp>
      <p:sp>
        <p:nvSpPr>
          <p:cNvPr id="3" name="Subtitle 2">
            <a:extLst>
              <a:ext uri="{FF2B5EF4-FFF2-40B4-BE49-F238E27FC236}">
                <a16:creationId xmlns:a16="http://schemas.microsoft.com/office/drawing/2014/main" id="{3B31EB21-D185-05EC-8A15-882D3F34EF6D}"/>
              </a:ext>
            </a:extLst>
          </p:cNvPr>
          <p:cNvSpPr>
            <a:spLocks noGrp="1"/>
          </p:cNvSpPr>
          <p:nvPr>
            <p:ph type="subTitle" idx="1"/>
          </p:nvPr>
        </p:nvSpPr>
        <p:spPr/>
        <p:txBody>
          <a:bodyPr/>
          <a:lstStyle/>
          <a:p>
            <a:r>
              <a:rPr lang="en-US" dirty="0"/>
              <a:t>(not just performance)</a:t>
            </a:r>
          </a:p>
        </p:txBody>
      </p:sp>
    </p:spTree>
    <p:extLst>
      <p:ext uri="{BB962C8B-B14F-4D97-AF65-F5344CB8AC3E}">
        <p14:creationId xmlns:p14="http://schemas.microsoft.com/office/powerpoint/2010/main" val="17022089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0A9D6-F395-BBE1-6EAD-1DAC3983B4C8}"/>
              </a:ext>
            </a:extLst>
          </p:cNvPr>
          <p:cNvSpPr>
            <a:spLocks noGrp="1"/>
          </p:cNvSpPr>
          <p:nvPr>
            <p:ph type="title"/>
          </p:nvPr>
        </p:nvSpPr>
        <p:spPr/>
        <p:txBody>
          <a:bodyPr/>
          <a:lstStyle/>
          <a:p>
            <a:r>
              <a:rPr lang="en-US" dirty="0"/>
              <a:t>It's a Great Feature But…</a:t>
            </a:r>
          </a:p>
        </p:txBody>
      </p:sp>
      <p:sp>
        <p:nvSpPr>
          <p:cNvPr id="3" name="Content Placeholder 2">
            <a:extLst>
              <a:ext uri="{FF2B5EF4-FFF2-40B4-BE49-F238E27FC236}">
                <a16:creationId xmlns:a16="http://schemas.microsoft.com/office/drawing/2014/main" id="{AEFD151A-3C7B-F733-04AE-D3BDB3EEBB38}"/>
              </a:ext>
            </a:extLst>
          </p:cNvPr>
          <p:cNvSpPr>
            <a:spLocks noGrp="1"/>
          </p:cNvSpPr>
          <p:nvPr>
            <p:ph idx="1"/>
          </p:nvPr>
        </p:nvSpPr>
        <p:spPr/>
        <p:txBody>
          <a:bodyPr/>
          <a:lstStyle/>
          <a:p>
            <a:r>
              <a:rPr lang="en-US" dirty="0"/>
              <a:t>What is the impact of using the client statement cache?</a:t>
            </a:r>
          </a:p>
          <a:p>
            <a:pPr lvl="1"/>
            <a:r>
              <a:rPr lang="en-US" dirty="0"/>
              <a:t>SQL Clients</a:t>
            </a:r>
          </a:p>
          <a:p>
            <a:pPr lvl="1"/>
            <a:r>
              <a:rPr lang="en-US" dirty="0"/>
              <a:t>Shared Memory</a:t>
            </a:r>
          </a:p>
          <a:p>
            <a:pPr lvl="1"/>
            <a:r>
              <a:rPr lang="en-US" dirty="0"/>
              <a:t>Remote Connections</a:t>
            </a:r>
          </a:p>
        </p:txBody>
      </p:sp>
      <p:pic>
        <p:nvPicPr>
          <p:cNvPr id="5" name="Picture 4">
            <a:extLst>
              <a:ext uri="{FF2B5EF4-FFF2-40B4-BE49-F238E27FC236}">
                <a16:creationId xmlns:a16="http://schemas.microsoft.com/office/drawing/2014/main" id="{47563120-A56D-DFC3-F6C8-3229B60F92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8400" y="2590800"/>
            <a:ext cx="3111500" cy="3327400"/>
          </a:xfrm>
          <a:prstGeom prst="rect">
            <a:avLst/>
          </a:prstGeom>
        </p:spPr>
      </p:pic>
    </p:spTree>
    <p:extLst>
      <p:ext uri="{BB962C8B-B14F-4D97-AF65-F5344CB8AC3E}">
        <p14:creationId xmlns:p14="http://schemas.microsoft.com/office/powerpoint/2010/main" val="25491995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5C1C4-E9C1-A8BE-7E9E-E17917CDE6D2}"/>
              </a:ext>
            </a:extLst>
          </p:cNvPr>
          <p:cNvSpPr>
            <a:spLocks noGrp="1"/>
          </p:cNvSpPr>
          <p:nvPr>
            <p:ph type="title"/>
          </p:nvPr>
        </p:nvSpPr>
        <p:spPr/>
        <p:txBody>
          <a:bodyPr/>
          <a:lstStyle/>
          <a:p>
            <a:r>
              <a:rPr lang="en-US" dirty="0"/>
              <a:t>CSC Memory Usage</a:t>
            </a:r>
          </a:p>
        </p:txBody>
      </p:sp>
      <p:sp>
        <p:nvSpPr>
          <p:cNvPr id="3" name="Content Placeholder 2">
            <a:extLst>
              <a:ext uri="{FF2B5EF4-FFF2-40B4-BE49-F238E27FC236}">
                <a16:creationId xmlns:a16="http://schemas.microsoft.com/office/drawing/2014/main" id="{F5211300-59B7-122F-0C36-8023412AA8CB}"/>
              </a:ext>
            </a:extLst>
          </p:cNvPr>
          <p:cNvSpPr>
            <a:spLocks noGrp="1"/>
          </p:cNvSpPr>
          <p:nvPr>
            <p:ph idx="1"/>
          </p:nvPr>
        </p:nvSpPr>
        <p:spPr/>
        <p:txBody>
          <a:bodyPr>
            <a:normAutofit fontScale="85000" lnSpcReduction="10000"/>
          </a:bodyPr>
          <a:lstStyle/>
          <a:p>
            <a:r>
              <a:rPr lang="en-US" dirty="0"/>
              <a:t>Static allocation at </a:t>
            </a:r>
            <a:r>
              <a:rPr lang="en-US" dirty="0" err="1"/>
              <a:t>db</a:t>
            </a:r>
            <a:r>
              <a:rPr lang="en-US" dirty="0"/>
              <a:t> startup:</a:t>
            </a:r>
          </a:p>
          <a:p>
            <a:pPr marL="457209" lvl="1" indent="0">
              <a:buNone/>
            </a:pPr>
            <a:r>
              <a:rPr lang="en-US" dirty="0"/>
              <a:t>	28 * ( -n + -Mn + 2 )</a:t>
            </a:r>
          </a:p>
          <a:p>
            <a:r>
              <a:rPr lang="en-US" dirty="0"/>
              <a:t>Shared Memory at startup:</a:t>
            </a:r>
          </a:p>
          <a:p>
            <a:pPr marL="457209" lvl="1" indent="0">
              <a:buNone/>
            </a:pPr>
            <a:r>
              <a:rPr lang="en-US" dirty="0"/>
              <a:t>	80 * ( -n + -Mn + 2 )</a:t>
            </a:r>
          </a:p>
          <a:p>
            <a:r>
              <a:rPr lang="en-US" dirty="0"/>
              <a:t>Per Enabled Connection:</a:t>
            </a:r>
          </a:p>
          <a:p>
            <a:pPr marL="400058" lvl="1" indent="0">
              <a:buNone/>
            </a:pPr>
            <a:r>
              <a:rPr lang="en-US" dirty="0"/>
              <a:t>	32 bytes of control info + 256 for the stack = 288 bytes</a:t>
            </a:r>
          </a:p>
          <a:p>
            <a:r>
              <a:rPr lang="en-US" dirty="0"/>
              <a:t>Worst case (enable for everyone):</a:t>
            </a:r>
          </a:p>
          <a:p>
            <a:pPr marL="400058" lvl="1" indent="0">
              <a:buNone/>
            </a:pPr>
            <a:r>
              <a:rPr lang="en-US" dirty="0"/>
              <a:t>	396 * ( -n + -Mn + 2 ) . . . for 2,000 users = roughly 1MB</a:t>
            </a:r>
          </a:p>
          <a:p>
            <a:r>
              <a:rPr lang="en-US" dirty="0"/>
              <a:t>Increase -Mxs if you see:</a:t>
            </a:r>
          </a:p>
          <a:p>
            <a:pPr marL="857267" lvl="2" indent="0">
              <a:buNone/>
            </a:pPr>
            <a:r>
              <a:rPr lang="en-US" sz="2100" b="0" i="0" u="none" strike="noStrike" dirty="0">
                <a:solidFill>
                  <a:srgbClr val="C00000"/>
                </a:solidFill>
                <a:effectLst/>
                <a:latin typeface="Consolas" panose="020B0609020204030204" pitchFamily="49" charset="0"/>
                <a:cs typeface="Consolas" panose="020B0609020204030204" pitchFamily="49" charset="0"/>
              </a:rPr>
              <a:t>Unable to allocate shared memory for this user's database request statement cache.  </a:t>
            </a:r>
            <a:br>
              <a:rPr lang="en-US" sz="2100" b="0" i="0" u="none" strike="noStrike" dirty="0">
                <a:solidFill>
                  <a:srgbClr val="C00000"/>
                </a:solidFill>
                <a:effectLst/>
                <a:latin typeface="Consolas" panose="020B0609020204030204" pitchFamily="49" charset="0"/>
                <a:cs typeface="Consolas" panose="020B0609020204030204" pitchFamily="49" charset="0"/>
              </a:rPr>
            </a:br>
            <a:r>
              <a:rPr lang="en-US" sz="2100" b="0" i="0" u="none" strike="noStrike" dirty="0">
                <a:solidFill>
                  <a:srgbClr val="C00000"/>
                </a:solidFill>
                <a:effectLst/>
                <a:latin typeface="Consolas" panose="020B0609020204030204" pitchFamily="49" charset="0"/>
                <a:cs typeface="Consolas" panose="020B0609020204030204" pitchFamily="49" charset="0"/>
              </a:rPr>
              <a:t>Statement caching for user %d&lt;NUM&gt; is being deactivated. (15932)</a:t>
            </a:r>
          </a:p>
          <a:p>
            <a:endParaRPr lang="en-US" dirty="0"/>
          </a:p>
        </p:txBody>
      </p:sp>
    </p:spTree>
    <p:extLst>
      <p:ext uri="{BB962C8B-B14F-4D97-AF65-F5344CB8AC3E}">
        <p14:creationId xmlns:p14="http://schemas.microsoft.com/office/powerpoint/2010/main" val="28703422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DD996-E978-D828-3955-E2B7C8CAFB23}"/>
              </a:ext>
            </a:extLst>
          </p:cNvPr>
          <p:cNvSpPr>
            <a:spLocks noGrp="1"/>
          </p:cNvSpPr>
          <p:nvPr>
            <p:ph type="title"/>
          </p:nvPr>
        </p:nvSpPr>
        <p:spPr/>
        <p:txBody>
          <a:bodyPr/>
          <a:lstStyle/>
          <a:p>
            <a:r>
              <a:rPr lang="en-US" dirty="0"/>
              <a:t>Temporary Files (*.</a:t>
            </a:r>
            <a:r>
              <a:rPr lang="en-US" dirty="0" err="1"/>
              <a:t>cst</a:t>
            </a:r>
            <a:r>
              <a:rPr lang="en-US" dirty="0"/>
              <a:t>)</a:t>
            </a:r>
          </a:p>
        </p:txBody>
      </p:sp>
      <p:sp>
        <p:nvSpPr>
          <p:cNvPr id="3" name="Content Placeholder 2">
            <a:extLst>
              <a:ext uri="{FF2B5EF4-FFF2-40B4-BE49-F238E27FC236}">
                <a16:creationId xmlns:a16="http://schemas.microsoft.com/office/drawing/2014/main" id="{6FD6DCE3-A94F-0F92-836E-BA0BF3919346}"/>
              </a:ext>
            </a:extLst>
          </p:cNvPr>
          <p:cNvSpPr>
            <a:spLocks noGrp="1"/>
          </p:cNvSpPr>
          <p:nvPr>
            <p:ph idx="1"/>
          </p:nvPr>
        </p:nvSpPr>
        <p:spPr/>
        <p:txBody>
          <a:bodyPr>
            <a:normAutofit lnSpcReduction="10000"/>
          </a:bodyPr>
          <a:lstStyle/>
          <a:p>
            <a:r>
              <a:rPr lang="en-US" dirty="0"/>
              <a:t>A CST file is created only if the stack exceeds 256 bytes</a:t>
            </a:r>
          </a:p>
          <a:p>
            <a:r>
              <a:rPr lang="en-US" dirty="0"/>
              <a:t>One file per connection, named: </a:t>
            </a:r>
            <a:r>
              <a:rPr lang="en-US" dirty="0">
                <a:solidFill>
                  <a:schemeClr val="tx1"/>
                </a:solidFill>
                <a:latin typeface="Consolas" panose="020B0609020204030204" pitchFamily="49" charset="0"/>
                <a:cs typeface="Consolas" panose="020B0609020204030204" pitchFamily="49" charset="0"/>
              </a:rPr>
              <a:t>PATH~DB~PID.USR#.</a:t>
            </a:r>
            <a:r>
              <a:rPr lang="en-US" dirty="0" err="1">
                <a:solidFill>
                  <a:schemeClr val="tx1"/>
                </a:solidFill>
                <a:latin typeface="Consolas" panose="020B0609020204030204" pitchFamily="49" charset="0"/>
                <a:cs typeface="Consolas" panose="020B0609020204030204" pitchFamily="49" charset="0"/>
              </a:rPr>
              <a:t>cst</a:t>
            </a:r>
            <a:endParaRPr lang="en-US" dirty="0">
              <a:solidFill>
                <a:schemeClr val="tx1"/>
              </a:solidFill>
              <a:latin typeface="Consolas" panose="020B0609020204030204" pitchFamily="49" charset="0"/>
              <a:cs typeface="Consolas" panose="020B0609020204030204" pitchFamily="49" charset="0"/>
            </a:endParaRPr>
          </a:p>
          <a:p>
            <a:r>
              <a:rPr lang="en-US" dirty="0"/>
              <a:t>There is no startup parameter to control the CST file location</a:t>
            </a:r>
          </a:p>
          <a:p>
            <a:pPr lvl="1"/>
            <a:r>
              <a:rPr lang="en-US" dirty="0"/>
              <a:t>Does NOT follow –T</a:t>
            </a:r>
          </a:p>
          <a:p>
            <a:pPr lvl="1"/>
            <a:r>
              <a:rPr lang="en-US" dirty="0"/>
              <a:t>By default, CST files are written to the processes current directory </a:t>
            </a:r>
          </a:p>
          <a:p>
            <a:pPr lvl="1"/>
            <a:r>
              <a:rPr lang="en-US" dirty="0"/>
              <a:t>Changing it with PROMON only seems to work for future connections</a:t>
            </a:r>
          </a:p>
          <a:p>
            <a:pPr lvl="1"/>
            <a:r>
              <a:rPr lang="en-US" dirty="0"/>
              <a:t>Can only change it ONCE per PROMON session, after that PROMON only reports the value</a:t>
            </a:r>
          </a:p>
          <a:p>
            <a:r>
              <a:rPr lang="en-US" dirty="0"/>
              <a:t>CST files are written by SELF clients or REMC/SQL servers</a:t>
            </a:r>
          </a:p>
        </p:txBody>
      </p:sp>
    </p:spTree>
    <p:extLst>
      <p:ext uri="{BB962C8B-B14F-4D97-AF65-F5344CB8AC3E}">
        <p14:creationId xmlns:p14="http://schemas.microsoft.com/office/powerpoint/2010/main" val="19557954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72818-BE7D-92F4-B8AF-7F4EFC59BCFF}"/>
              </a:ext>
            </a:extLst>
          </p:cNvPr>
          <p:cNvSpPr>
            <a:spLocks noGrp="1"/>
          </p:cNvSpPr>
          <p:nvPr>
            <p:ph type="title"/>
          </p:nvPr>
        </p:nvSpPr>
        <p:spPr/>
        <p:txBody>
          <a:bodyPr/>
          <a:lstStyle/>
          <a:p>
            <a:r>
              <a:rPr lang="en-US" dirty="0"/>
              <a:t>CSC Notes</a:t>
            </a:r>
          </a:p>
        </p:txBody>
      </p:sp>
      <p:sp>
        <p:nvSpPr>
          <p:cNvPr id="3" name="Content Placeholder 2">
            <a:extLst>
              <a:ext uri="{FF2B5EF4-FFF2-40B4-BE49-F238E27FC236}">
                <a16:creationId xmlns:a16="http://schemas.microsoft.com/office/drawing/2014/main" id="{90B7FB0B-7736-C740-D259-01FD7A871735}"/>
              </a:ext>
            </a:extLst>
          </p:cNvPr>
          <p:cNvSpPr>
            <a:spLocks noGrp="1"/>
          </p:cNvSpPr>
          <p:nvPr>
            <p:ph idx="1"/>
          </p:nvPr>
        </p:nvSpPr>
        <p:spPr/>
        <p:txBody>
          <a:bodyPr>
            <a:normAutofit/>
          </a:bodyPr>
          <a:lstStyle/>
          <a:p>
            <a:r>
              <a:rPr lang="en-US" dirty="0"/>
              <a:t>Very old </a:t>
            </a:r>
            <a:r>
              <a:rPr lang="en-US" dirty="0" err="1"/>
              <a:t>OpenEdge</a:t>
            </a:r>
            <a:r>
              <a:rPr lang="en-US" dirty="0"/>
              <a:t> releases had some bugs</a:t>
            </a:r>
          </a:p>
          <a:p>
            <a:r>
              <a:rPr lang="en-US" dirty="0"/>
              <a:t>You must have write permission on the temp file location</a:t>
            </a:r>
          </a:p>
          <a:p>
            <a:r>
              <a:rPr lang="en-US" dirty="0"/>
              <a:t>The USR latch will become very active if CSC is enabled globally</a:t>
            </a:r>
          </a:p>
          <a:p>
            <a:r>
              <a:rPr lang="en-US" dirty="0"/>
              <a:t>Does NOT report on temp-tables</a:t>
            </a:r>
          </a:p>
          <a:p>
            <a:r>
              <a:rPr lang="en-US" dirty="0"/>
              <a:t>Does NOT track non-database related activity</a:t>
            </a:r>
          </a:p>
          <a:p>
            <a:r>
              <a:rPr lang="en-US" dirty="0"/>
              <a:t>The VST fields for CSC cannot be written to on a replication target</a:t>
            </a:r>
          </a:p>
          <a:p>
            <a:endParaRPr lang="en-US" dirty="0"/>
          </a:p>
        </p:txBody>
      </p:sp>
    </p:spTree>
    <p:extLst>
      <p:ext uri="{BB962C8B-B14F-4D97-AF65-F5344CB8AC3E}">
        <p14:creationId xmlns:p14="http://schemas.microsoft.com/office/powerpoint/2010/main" val="21682356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73F98-EE1C-39B2-64E2-36F91EF7A043}"/>
              </a:ext>
            </a:extLst>
          </p:cNvPr>
          <p:cNvSpPr>
            <a:spLocks noGrp="1"/>
          </p:cNvSpPr>
          <p:nvPr>
            <p:ph type="title"/>
          </p:nvPr>
        </p:nvSpPr>
        <p:spPr/>
        <p:txBody>
          <a:bodyPr/>
          <a:lstStyle/>
          <a:p>
            <a:r>
              <a:rPr lang="en-US" dirty="0"/>
              <a:t>More Notes</a:t>
            </a:r>
          </a:p>
        </p:txBody>
      </p:sp>
      <p:sp>
        <p:nvSpPr>
          <p:cNvPr id="3" name="Content Placeholder 2">
            <a:extLst>
              <a:ext uri="{FF2B5EF4-FFF2-40B4-BE49-F238E27FC236}">
                <a16:creationId xmlns:a16="http://schemas.microsoft.com/office/drawing/2014/main" id="{941E4AF6-8877-EABD-213A-40605551061A}"/>
              </a:ext>
            </a:extLst>
          </p:cNvPr>
          <p:cNvSpPr>
            <a:spLocks noGrp="1"/>
          </p:cNvSpPr>
          <p:nvPr>
            <p:ph idx="1"/>
          </p:nvPr>
        </p:nvSpPr>
        <p:spPr/>
        <p:txBody>
          <a:bodyPr>
            <a:normAutofit fontScale="92500" lnSpcReduction="20000"/>
          </a:bodyPr>
          <a:lstStyle/>
          <a:p>
            <a:r>
              <a:rPr lang="en-US" dirty="0"/>
              <a:t>The stack is limited to 32,000 bytes of information</a:t>
            </a:r>
          </a:p>
          <a:p>
            <a:pPr lvl="1"/>
            <a:r>
              <a:rPr lang="en-US" dirty="0"/>
              <a:t>If the stack overflows the top of the stack is preserved</a:t>
            </a:r>
          </a:p>
          <a:p>
            <a:r>
              <a:rPr lang="en-US" dirty="0"/>
              <a:t>Procedure names are as specified to RUN, they do not include any added PROPATH</a:t>
            </a:r>
          </a:p>
          <a:p>
            <a:r>
              <a:rPr lang="en-US" dirty="0"/>
              <a:t>4GL line numbers are DEBUG-LIST line numbers:</a:t>
            </a:r>
          </a:p>
          <a:p>
            <a:pPr marL="457209" lvl="1" indent="0">
              <a:buNone/>
            </a:pPr>
            <a:r>
              <a:rPr lang="en-US" sz="2000" dirty="0">
                <a:solidFill>
                  <a:schemeClr val="tx1"/>
                </a:solidFill>
                <a:latin typeface="Consolas" panose="020B0609020204030204" pitchFamily="49" charset="0"/>
                <a:cs typeface="Consolas" panose="020B0609020204030204" pitchFamily="49" charset="0"/>
              </a:rPr>
              <a:t>	COMPILE VALUE( "</a:t>
            </a:r>
            <a:r>
              <a:rPr lang="en-US" sz="2000" dirty="0" err="1">
                <a:solidFill>
                  <a:schemeClr val="tx1"/>
                </a:solidFill>
                <a:latin typeface="Consolas" panose="020B0609020204030204" pitchFamily="49" charset="0"/>
                <a:cs typeface="Consolas" panose="020B0609020204030204" pitchFamily="49" charset="0"/>
              </a:rPr>
              <a:t>program.p</a:t>
            </a:r>
            <a:r>
              <a:rPr lang="en-US" sz="2000" dirty="0">
                <a:solidFill>
                  <a:schemeClr val="tx1"/>
                </a:solidFill>
                <a:latin typeface="Consolas" panose="020B0609020204030204" pitchFamily="49" charset="0"/>
                <a:cs typeface="Consolas" panose="020B0609020204030204" pitchFamily="49" charset="0"/>
              </a:rPr>
              <a:t>" ) DEBUG-LIST VALUE ( "</a:t>
            </a:r>
            <a:r>
              <a:rPr lang="en-US" sz="2000" dirty="0" err="1">
                <a:solidFill>
                  <a:schemeClr val="tx1"/>
                </a:solidFill>
                <a:latin typeface="Consolas" panose="020B0609020204030204" pitchFamily="49" charset="0"/>
                <a:cs typeface="Consolas" panose="020B0609020204030204" pitchFamily="49" charset="0"/>
              </a:rPr>
              <a:t>program.dbg</a:t>
            </a:r>
            <a:r>
              <a:rPr lang="en-US" sz="2000" dirty="0">
                <a:solidFill>
                  <a:schemeClr val="tx1"/>
                </a:solidFill>
                <a:latin typeface="Consolas" panose="020B0609020204030204" pitchFamily="49" charset="0"/>
                <a:cs typeface="Consolas" panose="020B0609020204030204" pitchFamily="49" charset="0"/>
              </a:rPr>
              <a:t>" ). </a:t>
            </a:r>
          </a:p>
          <a:p>
            <a:r>
              <a:rPr lang="en-US" dirty="0"/>
              <a:t>Line# -1 is "end of procedure cleanup"</a:t>
            </a:r>
          </a:p>
          <a:p>
            <a:r>
              <a:rPr lang="en-US" dirty="0"/>
              <a:t>The time stamp does not change if the cached statement doesn't change (i.e. a FIND inside a DO WHILE with no other </a:t>
            </a:r>
            <a:r>
              <a:rPr lang="en-US" dirty="0" err="1"/>
              <a:t>db</a:t>
            </a:r>
            <a:r>
              <a:rPr lang="en-US" dirty="0"/>
              <a:t> access statements)</a:t>
            </a:r>
          </a:p>
          <a:p>
            <a:r>
              <a:rPr lang="en-US" dirty="0"/>
              <a:t>A client cannot successfully monitor itself</a:t>
            </a:r>
          </a:p>
        </p:txBody>
      </p:sp>
    </p:spTree>
    <p:extLst>
      <p:ext uri="{BB962C8B-B14F-4D97-AF65-F5344CB8AC3E}">
        <p14:creationId xmlns:p14="http://schemas.microsoft.com/office/powerpoint/2010/main" val="33804065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4F44E-17C2-F3F3-0516-4E57C2B9ED9C}"/>
              </a:ext>
            </a:extLst>
          </p:cNvPr>
          <p:cNvSpPr>
            <a:spLocks noGrp="1"/>
          </p:cNvSpPr>
          <p:nvPr>
            <p:ph type="title"/>
          </p:nvPr>
        </p:nvSpPr>
        <p:spPr/>
        <p:txBody>
          <a:bodyPr/>
          <a:lstStyle/>
          <a:p>
            <a:r>
              <a:rPr lang="en-US" dirty="0"/>
              <a:t>CSC SQL Notes</a:t>
            </a:r>
          </a:p>
        </p:txBody>
      </p:sp>
      <p:sp>
        <p:nvSpPr>
          <p:cNvPr id="3" name="Content Placeholder 2">
            <a:extLst>
              <a:ext uri="{FF2B5EF4-FFF2-40B4-BE49-F238E27FC236}">
                <a16:creationId xmlns:a16="http://schemas.microsoft.com/office/drawing/2014/main" id="{BD586F99-9785-43E1-D0B0-761DC5634161}"/>
              </a:ext>
            </a:extLst>
          </p:cNvPr>
          <p:cNvSpPr>
            <a:spLocks noGrp="1"/>
          </p:cNvSpPr>
          <p:nvPr>
            <p:ph idx="1"/>
          </p:nvPr>
        </p:nvSpPr>
        <p:spPr/>
        <p:txBody>
          <a:bodyPr/>
          <a:lstStyle/>
          <a:p>
            <a:r>
              <a:rPr lang="en-US" dirty="0"/>
              <a:t>SQL Information has no additional network performance penalty (the SQL statement is always sent to the server regardless)</a:t>
            </a:r>
          </a:p>
          <a:p>
            <a:r>
              <a:rPr lang="en-US" dirty="0"/>
              <a:t>SQL line number is always zero</a:t>
            </a:r>
          </a:p>
          <a:p>
            <a:r>
              <a:rPr lang="en-US" dirty="0"/>
              <a:t>SQL statements are often long so the CST file is more likely to be used</a:t>
            </a:r>
          </a:p>
          <a:p>
            <a:r>
              <a:rPr lang="en-US" dirty="0"/>
              <a:t>SQL statements often contain formatting (line feeds, indentation) which can be challenging</a:t>
            </a:r>
          </a:p>
        </p:txBody>
      </p:sp>
    </p:spTree>
    <p:extLst>
      <p:ext uri="{BB962C8B-B14F-4D97-AF65-F5344CB8AC3E}">
        <p14:creationId xmlns:p14="http://schemas.microsoft.com/office/powerpoint/2010/main" val="23420457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p:txBody>
          <a:bodyPr>
            <a:normAutofit/>
          </a:bodyPr>
          <a:lstStyle/>
          <a:p>
            <a:pPr algn="ctr"/>
            <a:r>
              <a:rPr lang="en-US" sz="6000" dirty="0"/>
              <a:t>Some Benchmarks</a:t>
            </a:r>
          </a:p>
        </p:txBody>
      </p:sp>
      <p:sp>
        <p:nvSpPr>
          <p:cNvPr id="3" name="Subtitle 2">
            <a:extLst>
              <a:ext uri="{FF2B5EF4-FFF2-40B4-BE49-F238E27FC236}">
                <a16:creationId xmlns:a16="http://schemas.microsoft.com/office/drawing/2014/main" id="{3B31EB21-D185-05EC-8A15-882D3F34EF6D}"/>
              </a:ext>
            </a:extLst>
          </p:cNvPr>
          <p:cNvSpPr>
            <a:spLocks noGrp="1"/>
          </p:cNvSpPr>
          <p:nvPr>
            <p:ph type="subTitle" idx="1"/>
          </p:nvPr>
        </p:nvSpPr>
        <p:spPr/>
        <p:txBody>
          <a:bodyPr/>
          <a:lstStyle/>
          <a:p>
            <a:r>
              <a:rPr lang="en-US" dirty="0"/>
              <a:t>Actual Data</a:t>
            </a:r>
          </a:p>
        </p:txBody>
      </p:sp>
    </p:spTree>
    <p:extLst>
      <p:ext uri="{BB962C8B-B14F-4D97-AF65-F5344CB8AC3E}">
        <p14:creationId xmlns:p14="http://schemas.microsoft.com/office/powerpoint/2010/main" val="8518372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25901-17B1-1F19-2652-B1E587883F9B}"/>
              </a:ext>
            </a:extLst>
          </p:cNvPr>
          <p:cNvSpPr>
            <a:spLocks noGrp="1"/>
          </p:cNvSpPr>
          <p:nvPr>
            <p:ph type="title"/>
          </p:nvPr>
        </p:nvSpPr>
        <p:spPr/>
        <p:txBody>
          <a:bodyPr/>
          <a:lstStyle/>
          <a:p>
            <a:r>
              <a:rPr lang="en-US" dirty="0"/>
              <a:t>SQL Clients</a:t>
            </a:r>
          </a:p>
        </p:txBody>
      </p:sp>
      <p:sp>
        <p:nvSpPr>
          <p:cNvPr id="3" name="Content Placeholder 2">
            <a:extLst>
              <a:ext uri="{FF2B5EF4-FFF2-40B4-BE49-F238E27FC236}">
                <a16:creationId xmlns:a16="http://schemas.microsoft.com/office/drawing/2014/main" id="{33C84136-B8C2-CF5F-1369-D8B97B04712B}"/>
              </a:ext>
            </a:extLst>
          </p:cNvPr>
          <p:cNvSpPr>
            <a:spLocks noGrp="1"/>
          </p:cNvSpPr>
          <p:nvPr>
            <p:ph idx="1"/>
          </p:nvPr>
        </p:nvSpPr>
        <p:spPr>
          <a:xfrm>
            <a:off x="228600" y="1600206"/>
            <a:ext cx="7010400" cy="4525963"/>
          </a:xfrm>
        </p:spPr>
        <p:txBody>
          <a:bodyPr/>
          <a:lstStyle/>
          <a:p>
            <a:r>
              <a:rPr lang="en-US" dirty="0"/>
              <a:t>No discernable difference, with or without CSC enabled!</a:t>
            </a:r>
          </a:p>
          <a:p>
            <a:r>
              <a:rPr lang="en-US" dirty="0"/>
              <a:t>I expected that the creation &amp; updates of the CST file might have had a bit of an impact but I couldn't measure it</a:t>
            </a:r>
          </a:p>
        </p:txBody>
      </p:sp>
      <p:pic>
        <p:nvPicPr>
          <p:cNvPr id="5" name="Picture 4">
            <a:extLst>
              <a:ext uri="{FF2B5EF4-FFF2-40B4-BE49-F238E27FC236}">
                <a16:creationId xmlns:a16="http://schemas.microsoft.com/office/drawing/2014/main" id="{FB6926D3-39A5-C4C9-3791-E73C0CF037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6200" y="2286000"/>
            <a:ext cx="2578100" cy="3975100"/>
          </a:xfrm>
          <a:prstGeom prst="rect">
            <a:avLst/>
          </a:prstGeom>
        </p:spPr>
      </p:pic>
    </p:spTree>
    <p:extLst>
      <p:ext uri="{BB962C8B-B14F-4D97-AF65-F5344CB8AC3E}">
        <p14:creationId xmlns:p14="http://schemas.microsoft.com/office/powerpoint/2010/main" val="31101228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8D198-A63A-5266-F3C7-3D883C8F6ADF}"/>
              </a:ext>
            </a:extLst>
          </p:cNvPr>
          <p:cNvSpPr>
            <a:spLocks noGrp="1"/>
          </p:cNvSpPr>
          <p:nvPr>
            <p:ph type="title"/>
          </p:nvPr>
        </p:nvSpPr>
        <p:spPr/>
        <p:txBody>
          <a:bodyPr/>
          <a:lstStyle/>
          <a:p>
            <a:r>
              <a:rPr lang="en-US" dirty="0"/>
              <a:t>Shared Memory Clients</a:t>
            </a:r>
          </a:p>
        </p:txBody>
      </p:sp>
      <p:sp>
        <p:nvSpPr>
          <p:cNvPr id="11" name="Content Placeholder 10">
            <a:extLst>
              <a:ext uri="{FF2B5EF4-FFF2-40B4-BE49-F238E27FC236}">
                <a16:creationId xmlns:a16="http://schemas.microsoft.com/office/drawing/2014/main" id="{3158E3AB-92A9-224E-77BF-D5296B602D35}"/>
              </a:ext>
            </a:extLst>
          </p:cNvPr>
          <p:cNvSpPr>
            <a:spLocks noGrp="1"/>
          </p:cNvSpPr>
          <p:nvPr>
            <p:ph idx="1"/>
          </p:nvPr>
        </p:nvSpPr>
        <p:spPr>
          <a:xfrm>
            <a:off x="228600" y="1600206"/>
            <a:ext cx="4953000" cy="4525963"/>
          </a:xfrm>
        </p:spPr>
        <p:txBody>
          <a:bodyPr>
            <a:normAutofit lnSpcReduction="10000"/>
          </a:bodyPr>
          <a:lstStyle/>
          <a:p>
            <a:r>
              <a:rPr lang="en-US" dirty="0">
                <a:sym typeface="Wingdings" pitchFamily="2" charset="2"/>
              </a:rPr>
              <a:t>Mixed FIND statements are the worst, by a </a:t>
            </a:r>
            <a:r>
              <a:rPr lang="en-US" b="1" dirty="0">
                <a:sym typeface="Wingdings" pitchFamily="2" charset="2"/>
              </a:rPr>
              <a:t>LOT</a:t>
            </a:r>
          </a:p>
          <a:p>
            <a:r>
              <a:rPr lang="en-US" dirty="0">
                <a:sym typeface="Wingdings" pitchFamily="2" charset="2"/>
              </a:rPr>
              <a:t>"Top of Stack" somewhat mitigates the impact</a:t>
            </a:r>
          </a:p>
          <a:p>
            <a:r>
              <a:rPr lang="en-US" dirty="0">
                <a:sym typeface="Wingdings" pitchFamily="2" charset="2"/>
              </a:rPr>
              <a:t>"Long paths" hurt less than anticipated</a:t>
            </a:r>
          </a:p>
          <a:p>
            <a:r>
              <a:rPr lang="en-US" dirty="0">
                <a:sym typeface="Wingdings" pitchFamily="2" charset="2"/>
              </a:rPr>
              <a:t>A couple of strange cases actually </a:t>
            </a:r>
            <a:r>
              <a:rPr lang="en-US" i="1" dirty="0">
                <a:sym typeface="Wingdings" pitchFamily="2" charset="2"/>
              </a:rPr>
              <a:t>improved</a:t>
            </a:r>
            <a:r>
              <a:rPr lang="en-US" dirty="0">
                <a:sym typeface="Wingdings" pitchFamily="2" charset="2"/>
              </a:rPr>
              <a:t> with CSC enabled</a:t>
            </a:r>
          </a:p>
          <a:p>
            <a:endParaRPr lang="en-US" dirty="0"/>
          </a:p>
        </p:txBody>
      </p:sp>
      <p:graphicFrame>
        <p:nvGraphicFramePr>
          <p:cNvPr id="10" name="Table 10">
            <a:extLst>
              <a:ext uri="{FF2B5EF4-FFF2-40B4-BE49-F238E27FC236}">
                <a16:creationId xmlns:a16="http://schemas.microsoft.com/office/drawing/2014/main" id="{F7DB1403-7AF3-4F0D-23BB-C96129162728}"/>
              </a:ext>
            </a:extLst>
          </p:cNvPr>
          <p:cNvGraphicFramePr>
            <a:graphicFrameLocks noGrp="1"/>
          </p:cNvGraphicFramePr>
          <p:nvPr>
            <p:extLst>
              <p:ext uri="{D42A27DB-BD31-4B8C-83A1-F6EECF244321}">
                <p14:modId xmlns:p14="http://schemas.microsoft.com/office/powerpoint/2010/main" val="4135005155"/>
              </p:ext>
            </p:extLst>
          </p:nvPr>
        </p:nvGraphicFramePr>
        <p:xfrm>
          <a:off x="5334000" y="1676400"/>
          <a:ext cx="6629400" cy="4329756"/>
        </p:xfrm>
        <a:graphic>
          <a:graphicData uri="http://schemas.openxmlformats.org/drawingml/2006/table">
            <a:tbl>
              <a:tblPr firstRow="1" bandRow="1">
                <a:tableStyleId>{5C22544A-7EE6-4342-B048-85BDC9FD1C3A}</a:tableStyleId>
              </a:tblPr>
              <a:tblGrid>
                <a:gridCol w="3042920">
                  <a:extLst>
                    <a:ext uri="{9D8B030D-6E8A-4147-A177-3AD203B41FA5}">
                      <a16:colId xmlns:a16="http://schemas.microsoft.com/office/drawing/2014/main" val="2898285388"/>
                    </a:ext>
                  </a:extLst>
                </a:gridCol>
                <a:gridCol w="792480">
                  <a:extLst>
                    <a:ext uri="{9D8B030D-6E8A-4147-A177-3AD203B41FA5}">
                      <a16:colId xmlns:a16="http://schemas.microsoft.com/office/drawing/2014/main" val="267531620"/>
                    </a:ext>
                  </a:extLst>
                </a:gridCol>
                <a:gridCol w="1600200">
                  <a:extLst>
                    <a:ext uri="{9D8B030D-6E8A-4147-A177-3AD203B41FA5}">
                      <a16:colId xmlns:a16="http://schemas.microsoft.com/office/drawing/2014/main" val="3354239061"/>
                    </a:ext>
                  </a:extLst>
                </a:gridCol>
                <a:gridCol w="1193800">
                  <a:extLst>
                    <a:ext uri="{9D8B030D-6E8A-4147-A177-3AD203B41FA5}">
                      <a16:colId xmlns:a16="http://schemas.microsoft.com/office/drawing/2014/main" val="1782592701"/>
                    </a:ext>
                  </a:extLst>
                </a:gridCol>
              </a:tblGrid>
              <a:tr h="220222">
                <a:tc>
                  <a:txBody>
                    <a:bodyPr/>
                    <a:lstStyle/>
                    <a:p>
                      <a:r>
                        <a:rPr lang="en-US" dirty="0"/>
                        <a:t>Test Scenario</a:t>
                      </a:r>
                    </a:p>
                  </a:txBody>
                  <a:tcPr/>
                </a:tc>
                <a:tc>
                  <a:txBody>
                    <a:bodyPr/>
                    <a:lstStyle/>
                    <a:p>
                      <a:pPr algn="ctr"/>
                      <a:r>
                        <a:rPr lang="en-US" dirty="0"/>
                        <a:t>CSC</a:t>
                      </a:r>
                    </a:p>
                  </a:txBody>
                  <a:tcPr/>
                </a:tc>
                <a:tc>
                  <a:txBody>
                    <a:bodyPr/>
                    <a:lstStyle/>
                    <a:p>
                      <a:pPr algn="ctr"/>
                      <a:r>
                        <a:rPr lang="en-US" dirty="0"/>
                        <a:t>Throughput</a:t>
                      </a:r>
                    </a:p>
                  </a:txBody>
                  <a:tcPr/>
                </a:tc>
                <a:tc>
                  <a:txBody>
                    <a:bodyPr/>
                    <a:lstStyle/>
                    <a:p>
                      <a:pPr algn="ctr"/>
                      <a:r>
                        <a:rPr lang="en-US" dirty="0"/>
                        <a:t>Impact</a:t>
                      </a:r>
                    </a:p>
                  </a:txBody>
                  <a:tcPr/>
                </a:tc>
                <a:extLst>
                  <a:ext uri="{0D108BD9-81ED-4DB2-BD59-A6C34878D82A}">
                    <a16:rowId xmlns:a16="http://schemas.microsoft.com/office/drawing/2014/main" val="174759504"/>
                  </a:ext>
                </a:extLst>
              </a:tr>
              <a:tr h="220222">
                <a:tc>
                  <a:txBody>
                    <a:bodyPr/>
                    <a:lstStyle/>
                    <a:p>
                      <a:pPr lvl="1" algn="l" fontAlgn="b"/>
                      <a:r>
                        <a:rPr lang="en-US" sz="1200" b="0" i="0" u="none" strike="noStrike" dirty="0">
                          <a:solidFill>
                            <a:srgbClr val="000000"/>
                          </a:solidFill>
                          <a:effectLst/>
                          <a:latin typeface="Calibri" panose="020F0502020204030204" pitchFamily="34" charset="0"/>
                        </a:rPr>
                        <a:t>Repeated FIND NO-LOCK</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None</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324,064</a:t>
                      </a:r>
                    </a:p>
                  </a:txBody>
                  <a:tcPr marL="9525" marR="9525" marT="9525"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67464112"/>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Top</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305,791</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-5.64%</a:t>
                      </a:r>
                    </a:p>
                  </a:txBody>
                  <a:tcPr marL="9525" marR="9525" marT="9525" marB="0" anchor="b"/>
                </a:tc>
                <a:extLst>
                  <a:ext uri="{0D108BD9-81ED-4DB2-BD59-A6C34878D82A}">
                    <a16:rowId xmlns:a16="http://schemas.microsoft.com/office/drawing/2014/main" val="842509970"/>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Full</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291,273</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-10.12%</a:t>
                      </a:r>
                    </a:p>
                  </a:txBody>
                  <a:tcPr marL="9525" marR="9525" marT="9525" marB="0" anchor="b"/>
                </a:tc>
                <a:extLst>
                  <a:ext uri="{0D108BD9-81ED-4DB2-BD59-A6C34878D82A}">
                    <a16:rowId xmlns:a16="http://schemas.microsoft.com/office/drawing/2014/main" val="3711663435"/>
                  </a:ext>
                </a:extLst>
              </a:tr>
              <a:tr h="220222">
                <a:tc>
                  <a:txBody>
                    <a:bodyPr/>
                    <a:lstStyle/>
                    <a:p>
                      <a:pPr lvl="1" algn="l" fontAlgn="b"/>
                      <a:r>
                        <a:rPr lang="en-US" sz="1200" b="0" i="0" u="none" strike="noStrike" dirty="0">
                          <a:solidFill>
                            <a:srgbClr val="C00000"/>
                          </a:solidFill>
                          <a:effectLst/>
                          <a:latin typeface="Calibri" panose="020F0502020204030204" pitchFamily="34" charset="0"/>
                        </a:rPr>
                        <a:t>Mixed FIND NO-LOCK</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None</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314,159</a:t>
                      </a:r>
                    </a:p>
                  </a:txBody>
                  <a:tcPr marL="9525" marR="9525" marT="9525"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51210353"/>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Top</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191,716</a:t>
                      </a:r>
                    </a:p>
                  </a:txBody>
                  <a:tcPr marL="9525" marR="9525" marT="9525" marB="0" anchor="b"/>
                </a:tc>
                <a:tc>
                  <a:txBody>
                    <a:bodyPr/>
                    <a:lstStyle/>
                    <a:p>
                      <a:pPr algn="ctr" fontAlgn="b"/>
                      <a:r>
                        <a:rPr lang="en-US" sz="1200" b="0" i="0" u="none" strike="noStrike" dirty="0">
                          <a:solidFill>
                            <a:srgbClr val="C00000"/>
                          </a:solidFill>
                          <a:effectLst/>
                          <a:latin typeface="Calibri" panose="020F0502020204030204" pitchFamily="34" charset="0"/>
                        </a:rPr>
                        <a:t>-38.97%</a:t>
                      </a:r>
                    </a:p>
                  </a:txBody>
                  <a:tcPr marL="9525" marR="9525" marT="9525" marB="0" anchor="b"/>
                </a:tc>
                <a:extLst>
                  <a:ext uri="{0D108BD9-81ED-4DB2-BD59-A6C34878D82A}">
                    <a16:rowId xmlns:a16="http://schemas.microsoft.com/office/drawing/2014/main" val="148577863"/>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Full</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184,464</a:t>
                      </a:r>
                    </a:p>
                  </a:txBody>
                  <a:tcPr marL="9525" marR="9525" marT="9525" marB="0" anchor="b"/>
                </a:tc>
                <a:tc>
                  <a:txBody>
                    <a:bodyPr/>
                    <a:lstStyle/>
                    <a:p>
                      <a:pPr algn="ctr" fontAlgn="b"/>
                      <a:r>
                        <a:rPr lang="en-US" sz="1200" b="0" i="0" u="none" strike="noStrike" dirty="0">
                          <a:solidFill>
                            <a:srgbClr val="C00000"/>
                          </a:solidFill>
                          <a:effectLst/>
                          <a:latin typeface="Calibri" panose="020F0502020204030204" pitchFamily="34" charset="0"/>
                        </a:rPr>
                        <a:t>-41.28%</a:t>
                      </a:r>
                    </a:p>
                  </a:txBody>
                  <a:tcPr marL="9525" marR="9525" marT="9525" marB="0" anchor="b"/>
                </a:tc>
                <a:extLst>
                  <a:ext uri="{0D108BD9-81ED-4DB2-BD59-A6C34878D82A}">
                    <a16:rowId xmlns:a16="http://schemas.microsoft.com/office/drawing/2014/main" val="902887634"/>
                  </a:ext>
                </a:extLst>
              </a:tr>
              <a:tr h="220222">
                <a:tc>
                  <a:txBody>
                    <a:bodyPr/>
                    <a:lstStyle/>
                    <a:p>
                      <a:pPr lvl="1" algn="l" fontAlgn="b"/>
                      <a:r>
                        <a:rPr lang="en-US" sz="1200" b="0" i="0" u="none" strike="noStrike" dirty="0">
                          <a:solidFill>
                            <a:srgbClr val="000000"/>
                          </a:solidFill>
                          <a:effectLst/>
                          <a:latin typeface="Calibri" panose="020F0502020204030204" pitchFamily="34" charset="0"/>
                        </a:rPr>
                        <a:t>FOR EACH NO-LOCK</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None</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446,459</a:t>
                      </a:r>
                    </a:p>
                  </a:txBody>
                  <a:tcPr marL="9525" marR="9525" marT="9525"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97687438"/>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Top</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431,564</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-3.34%</a:t>
                      </a:r>
                    </a:p>
                  </a:txBody>
                  <a:tcPr marL="9525" marR="9525" marT="9525" marB="0" anchor="b"/>
                </a:tc>
                <a:extLst>
                  <a:ext uri="{0D108BD9-81ED-4DB2-BD59-A6C34878D82A}">
                    <a16:rowId xmlns:a16="http://schemas.microsoft.com/office/drawing/2014/main" val="623714627"/>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Full</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398,878</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-10.66%</a:t>
                      </a:r>
                    </a:p>
                  </a:txBody>
                  <a:tcPr marL="9525" marR="9525" marT="9525" marB="0" anchor="b"/>
                </a:tc>
                <a:extLst>
                  <a:ext uri="{0D108BD9-81ED-4DB2-BD59-A6C34878D82A}">
                    <a16:rowId xmlns:a16="http://schemas.microsoft.com/office/drawing/2014/main" val="869339742"/>
                  </a:ext>
                </a:extLst>
              </a:tr>
              <a:tr h="220222">
                <a:tc>
                  <a:txBody>
                    <a:bodyPr/>
                    <a:lstStyle/>
                    <a:p>
                      <a:pPr lvl="1" algn="l" fontAlgn="b"/>
                      <a:r>
                        <a:rPr lang="en-US" sz="1200" b="0" i="0" u="none" strike="noStrike" dirty="0">
                          <a:solidFill>
                            <a:srgbClr val="000000"/>
                          </a:solidFill>
                          <a:effectLst/>
                          <a:latin typeface="Calibri" panose="020F0502020204030204" pitchFamily="34" charset="0"/>
                        </a:rPr>
                        <a:t>Repeated FIND NO-LOCK, long path</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None</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268,945</a:t>
                      </a:r>
                    </a:p>
                  </a:txBody>
                  <a:tcPr marL="9525" marR="9525" marT="9525"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51302835"/>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Top</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301,372</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12.06%</a:t>
                      </a:r>
                    </a:p>
                  </a:txBody>
                  <a:tcPr marL="9525" marR="9525" marT="9525" marB="0" anchor="b"/>
                </a:tc>
                <a:extLst>
                  <a:ext uri="{0D108BD9-81ED-4DB2-BD59-A6C34878D82A}">
                    <a16:rowId xmlns:a16="http://schemas.microsoft.com/office/drawing/2014/main" val="1095787163"/>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Full</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201,323</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-25.14%</a:t>
                      </a:r>
                    </a:p>
                  </a:txBody>
                  <a:tcPr marL="9525" marR="9525" marT="9525" marB="0" anchor="b"/>
                </a:tc>
                <a:extLst>
                  <a:ext uri="{0D108BD9-81ED-4DB2-BD59-A6C34878D82A}">
                    <a16:rowId xmlns:a16="http://schemas.microsoft.com/office/drawing/2014/main" val="64761754"/>
                  </a:ext>
                </a:extLst>
              </a:tr>
              <a:tr h="220222">
                <a:tc>
                  <a:txBody>
                    <a:bodyPr/>
                    <a:lstStyle/>
                    <a:p>
                      <a:pPr lvl="1" algn="l" fontAlgn="b"/>
                      <a:r>
                        <a:rPr lang="en-US" sz="1200" b="0" i="0" u="none" strike="noStrike" dirty="0">
                          <a:solidFill>
                            <a:srgbClr val="000000"/>
                          </a:solidFill>
                          <a:effectLst/>
                          <a:latin typeface="Calibri" panose="020F0502020204030204" pitchFamily="34" charset="0"/>
                        </a:rPr>
                        <a:t>Mixed FIND NO-LOCK, long path</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None</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310,082</a:t>
                      </a:r>
                    </a:p>
                  </a:txBody>
                  <a:tcPr marL="9525" marR="9525" marT="9525"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55369196"/>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Top</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194,858</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-37.16%</a:t>
                      </a:r>
                    </a:p>
                  </a:txBody>
                  <a:tcPr marL="9525" marR="9525" marT="9525" marB="0" anchor="b"/>
                </a:tc>
                <a:extLst>
                  <a:ext uri="{0D108BD9-81ED-4DB2-BD59-A6C34878D82A}">
                    <a16:rowId xmlns:a16="http://schemas.microsoft.com/office/drawing/2014/main" val="1409974554"/>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Full</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70,781</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-77.17%</a:t>
                      </a:r>
                    </a:p>
                  </a:txBody>
                  <a:tcPr marL="9525" marR="9525" marT="9525" marB="0" anchor="b"/>
                </a:tc>
                <a:extLst>
                  <a:ext uri="{0D108BD9-81ED-4DB2-BD59-A6C34878D82A}">
                    <a16:rowId xmlns:a16="http://schemas.microsoft.com/office/drawing/2014/main" val="261382137"/>
                  </a:ext>
                </a:extLst>
              </a:tr>
              <a:tr h="220222">
                <a:tc>
                  <a:txBody>
                    <a:bodyPr/>
                    <a:lstStyle/>
                    <a:p>
                      <a:pPr lvl="1" algn="l" fontAlgn="b"/>
                      <a:r>
                        <a:rPr lang="en-US" sz="1200" b="0" i="0" u="none" strike="noStrike" dirty="0">
                          <a:solidFill>
                            <a:srgbClr val="000000"/>
                          </a:solidFill>
                          <a:effectLst/>
                          <a:latin typeface="Calibri" panose="020F0502020204030204" pitchFamily="34" charset="0"/>
                        </a:rPr>
                        <a:t>FOR EACH NO-LOCK, long path</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None</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424,939</a:t>
                      </a:r>
                    </a:p>
                  </a:txBody>
                  <a:tcPr marL="9525" marR="9525" marT="9525"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13866610"/>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Top</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435,389</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2.46%</a:t>
                      </a:r>
                    </a:p>
                  </a:txBody>
                  <a:tcPr marL="9525" marR="9525" marT="9525" marB="0" anchor="b"/>
                </a:tc>
                <a:extLst>
                  <a:ext uri="{0D108BD9-81ED-4DB2-BD59-A6C34878D82A}">
                    <a16:rowId xmlns:a16="http://schemas.microsoft.com/office/drawing/2014/main" val="1525280174"/>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Full</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256,653</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-39.60%</a:t>
                      </a:r>
                    </a:p>
                  </a:txBody>
                  <a:tcPr marL="9525" marR="9525" marT="9525" marB="0" anchor="b"/>
                </a:tc>
                <a:extLst>
                  <a:ext uri="{0D108BD9-81ED-4DB2-BD59-A6C34878D82A}">
                    <a16:rowId xmlns:a16="http://schemas.microsoft.com/office/drawing/2014/main" val="2571616843"/>
                  </a:ext>
                </a:extLst>
              </a:tr>
            </a:tbl>
          </a:graphicData>
        </a:graphic>
      </p:graphicFrame>
    </p:spTree>
    <p:extLst>
      <p:ext uri="{BB962C8B-B14F-4D97-AF65-F5344CB8AC3E}">
        <p14:creationId xmlns:p14="http://schemas.microsoft.com/office/powerpoint/2010/main" val="719904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8D198-A63A-5266-F3C7-3D883C8F6ADF}"/>
              </a:ext>
            </a:extLst>
          </p:cNvPr>
          <p:cNvSpPr>
            <a:spLocks noGrp="1"/>
          </p:cNvSpPr>
          <p:nvPr>
            <p:ph type="title"/>
          </p:nvPr>
        </p:nvSpPr>
        <p:spPr/>
        <p:txBody>
          <a:bodyPr/>
          <a:lstStyle/>
          <a:p>
            <a:r>
              <a:rPr lang="en-US" dirty="0"/>
              <a:t>Remote Clients</a:t>
            </a:r>
          </a:p>
        </p:txBody>
      </p:sp>
      <p:graphicFrame>
        <p:nvGraphicFramePr>
          <p:cNvPr id="10" name="Table 10">
            <a:extLst>
              <a:ext uri="{FF2B5EF4-FFF2-40B4-BE49-F238E27FC236}">
                <a16:creationId xmlns:a16="http://schemas.microsoft.com/office/drawing/2014/main" id="{F7DB1403-7AF3-4F0D-23BB-C96129162728}"/>
              </a:ext>
            </a:extLst>
          </p:cNvPr>
          <p:cNvGraphicFramePr>
            <a:graphicFrameLocks noGrp="1"/>
          </p:cNvGraphicFramePr>
          <p:nvPr>
            <p:extLst>
              <p:ext uri="{D42A27DB-BD31-4B8C-83A1-F6EECF244321}">
                <p14:modId xmlns:p14="http://schemas.microsoft.com/office/powerpoint/2010/main" val="1852454047"/>
              </p:ext>
            </p:extLst>
          </p:nvPr>
        </p:nvGraphicFramePr>
        <p:xfrm>
          <a:off x="5334000" y="1676400"/>
          <a:ext cx="6629400" cy="4329756"/>
        </p:xfrm>
        <a:graphic>
          <a:graphicData uri="http://schemas.openxmlformats.org/drawingml/2006/table">
            <a:tbl>
              <a:tblPr firstRow="1" bandRow="1">
                <a:tableStyleId>{5C22544A-7EE6-4342-B048-85BDC9FD1C3A}</a:tableStyleId>
              </a:tblPr>
              <a:tblGrid>
                <a:gridCol w="3042920">
                  <a:extLst>
                    <a:ext uri="{9D8B030D-6E8A-4147-A177-3AD203B41FA5}">
                      <a16:colId xmlns:a16="http://schemas.microsoft.com/office/drawing/2014/main" val="2898285388"/>
                    </a:ext>
                  </a:extLst>
                </a:gridCol>
                <a:gridCol w="792480">
                  <a:extLst>
                    <a:ext uri="{9D8B030D-6E8A-4147-A177-3AD203B41FA5}">
                      <a16:colId xmlns:a16="http://schemas.microsoft.com/office/drawing/2014/main" val="267531620"/>
                    </a:ext>
                  </a:extLst>
                </a:gridCol>
                <a:gridCol w="1600200">
                  <a:extLst>
                    <a:ext uri="{9D8B030D-6E8A-4147-A177-3AD203B41FA5}">
                      <a16:colId xmlns:a16="http://schemas.microsoft.com/office/drawing/2014/main" val="3354239061"/>
                    </a:ext>
                  </a:extLst>
                </a:gridCol>
                <a:gridCol w="1193800">
                  <a:extLst>
                    <a:ext uri="{9D8B030D-6E8A-4147-A177-3AD203B41FA5}">
                      <a16:colId xmlns:a16="http://schemas.microsoft.com/office/drawing/2014/main" val="1782592701"/>
                    </a:ext>
                  </a:extLst>
                </a:gridCol>
              </a:tblGrid>
              <a:tr h="220222">
                <a:tc>
                  <a:txBody>
                    <a:bodyPr/>
                    <a:lstStyle/>
                    <a:p>
                      <a:r>
                        <a:rPr lang="en-US" dirty="0"/>
                        <a:t>Test Scenario</a:t>
                      </a:r>
                    </a:p>
                  </a:txBody>
                  <a:tcPr/>
                </a:tc>
                <a:tc>
                  <a:txBody>
                    <a:bodyPr/>
                    <a:lstStyle/>
                    <a:p>
                      <a:pPr algn="ctr"/>
                      <a:r>
                        <a:rPr lang="en-US" dirty="0"/>
                        <a:t>CSC</a:t>
                      </a:r>
                    </a:p>
                  </a:txBody>
                  <a:tcPr/>
                </a:tc>
                <a:tc>
                  <a:txBody>
                    <a:bodyPr/>
                    <a:lstStyle/>
                    <a:p>
                      <a:pPr algn="ctr"/>
                      <a:r>
                        <a:rPr lang="en-US" dirty="0"/>
                        <a:t>Throughput</a:t>
                      </a:r>
                    </a:p>
                  </a:txBody>
                  <a:tcPr/>
                </a:tc>
                <a:tc>
                  <a:txBody>
                    <a:bodyPr/>
                    <a:lstStyle/>
                    <a:p>
                      <a:pPr algn="ctr"/>
                      <a:r>
                        <a:rPr lang="en-US" dirty="0"/>
                        <a:t>Impact</a:t>
                      </a:r>
                    </a:p>
                  </a:txBody>
                  <a:tcPr/>
                </a:tc>
                <a:extLst>
                  <a:ext uri="{0D108BD9-81ED-4DB2-BD59-A6C34878D82A}">
                    <a16:rowId xmlns:a16="http://schemas.microsoft.com/office/drawing/2014/main" val="174759504"/>
                  </a:ext>
                </a:extLst>
              </a:tr>
              <a:tr h="220222">
                <a:tc>
                  <a:txBody>
                    <a:bodyPr/>
                    <a:lstStyle/>
                    <a:p>
                      <a:pPr lvl="1" algn="l" fontAlgn="b"/>
                      <a:r>
                        <a:rPr lang="en-US" sz="1200" b="0" i="0" u="none" strike="noStrike" dirty="0">
                          <a:solidFill>
                            <a:srgbClr val="000000"/>
                          </a:solidFill>
                          <a:effectLst/>
                          <a:latin typeface="Calibri" panose="020F0502020204030204" pitchFamily="34" charset="0"/>
                        </a:rPr>
                        <a:t>Repeated FIND NO-LOCK</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None</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14,551</a:t>
                      </a:r>
                    </a:p>
                  </a:txBody>
                  <a:tcPr marL="9525" marR="9525" marT="9525"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67464112"/>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Top</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14,760</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1.44%</a:t>
                      </a:r>
                    </a:p>
                  </a:txBody>
                  <a:tcPr marL="9525" marR="9525" marT="9525" marB="0" anchor="b"/>
                </a:tc>
                <a:extLst>
                  <a:ext uri="{0D108BD9-81ED-4DB2-BD59-A6C34878D82A}">
                    <a16:rowId xmlns:a16="http://schemas.microsoft.com/office/drawing/2014/main" val="842509970"/>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Full</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14,714</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1.12%</a:t>
                      </a:r>
                    </a:p>
                  </a:txBody>
                  <a:tcPr marL="9525" marR="9525" marT="9525" marB="0" anchor="b"/>
                </a:tc>
                <a:extLst>
                  <a:ext uri="{0D108BD9-81ED-4DB2-BD59-A6C34878D82A}">
                    <a16:rowId xmlns:a16="http://schemas.microsoft.com/office/drawing/2014/main" val="3711663435"/>
                  </a:ext>
                </a:extLst>
              </a:tr>
              <a:tr h="220222">
                <a:tc>
                  <a:txBody>
                    <a:bodyPr/>
                    <a:lstStyle/>
                    <a:p>
                      <a:pPr lvl="1" algn="l" fontAlgn="b"/>
                      <a:r>
                        <a:rPr lang="en-US" sz="1200" b="0" i="0" u="none" strike="noStrike" dirty="0">
                          <a:solidFill>
                            <a:srgbClr val="C00000"/>
                          </a:solidFill>
                          <a:effectLst/>
                          <a:latin typeface="Calibri" panose="020F0502020204030204" pitchFamily="34" charset="0"/>
                        </a:rPr>
                        <a:t>Mixed FIND NO-LOCK</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None</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14,991</a:t>
                      </a:r>
                    </a:p>
                  </a:txBody>
                  <a:tcPr marL="9525" marR="9525" marT="9525"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51210353"/>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Top</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8,402</a:t>
                      </a:r>
                    </a:p>
                  </a:txBody>
                  <a:tcPr marL="9525" marR="9525" marT="9525" marB="0" anchor="b"/>
                </a:tc>
                <a:tc>
                  <a:txBody>
                    <a:bodyPr/>
                    <a:lstStyle/>
                    <a:p>
                      <a:pPr algn="ctr" fontAlgn="b"/>
                      <a:r>
                        <a:rPr lang="en-US" sz="1200" b="0" i="0" u="none" strike="noStrike" dirty="0">
                          <a:solidFill>
                            <a:srgbClr val="C00000"/>
                          </a:solidFill>
                          <a:effectLst/>
                          <a:latin typeface="Calibri" panose="020F0502020204030204" pitchFamily="34" charset="0"/>
                        </a:rPr>
                        <a:t>-43.95%</a:t>
                      </a:r>
                    </a:p>
                  </a:txBody>
                  <a:tcPr marL="9525" marR="9525" marT="9525" marB="0" anchor="b"/>
                </a:tc>
                <a:extLst>
                  <a:ext uri="{0D108BD9-81ED-4DB2-BD59-A6C34878D82A}">
                    <a16:rowId xmlns:a16="http://schemas.microsoft.com/office/drawing/2014/main" val="148577863"/>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Full</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7,631</a:t>
                      </a:r>
                    </a:p>
                  </a:txBody>
                  <a:tcPr marL="9525" marR="9525" marT="9525" marB="0" anchor="b"/>
                </a:tc>
                <a:tc>
                  <a:txBody>
                    <a:bodyPr/>
                    <a:lstStyle/>
                    <a:p>
                      <a:pPr algn="ctr" fontAlgn="b"/>
                      <a:r>
                        <a:rPr lang="en-US" sz="1200" b="0" i="0" u="none" strike="noStrike" dirty="0">
                          <a:solidFill>
                            <a:srgbClr val="C00000"/>
                          </a:solidFill>
                          <a:effectLst/>
                          <a:latin typeface="Calibri" panose="020F0502020204030204" pitchFamily="34" charset="0"/>
                        </a:rPr>
                        <a:t>-49.10%</a:t>
                      </a:r>
                    </a:p>
                  </a:txBody>
                  <a:tcPr marL="9525" marR="9525" marT="9525" marB="0" anchor="b"/>
                </a:tc>
                <a:extLst>
                  <a:ext uri="{0D108BD9-81ED-4DB2-BD59-A6C34878D82A}">
                    <a16:rowId xmlns:a16="http://schemas.microsoft.com/office/drawing/2014/main" val="902887634"/>
                  </a:ext>
                </a:extLst>
              </a:tr>
              <a:tr h="220222">
                <a:tc>
                  <a:txBody>
                    <a:bodyPr/>
                    <a:lstStyle/>
                    <a:p>
                      <a:pPr lvl="1" algn="l" fontAlgn="b"/>
                      <a:r>
                        <a:rPr lang="en-US" sz="1200" b="0" i="0" u="none" strike="noStrike" dirty="0">
                          <a:solidFill>
                            <a:srgbClr val="000000"/>
                          </a:solidFill>
                          <a:effectLst/>
                          <a:latin typeface="Calibri" panose="020F0502020204030204" pitchFamily="34" charset="0"/>
                        </a:rPr>
                        <a:t>FOR EACH NO-LOCK</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None</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222,589</a:t>
                      </a:r>
                    </a:p>
                  </a:txBody>
                  <a:tcPr marL="9525" marR="9525" marT="9525"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97687438"/>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Top</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215,118</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-3.36%</a:t>
                      </a:r>
                    </a:p>
                  </a:txBody>
                  <a:tcPr marL="9525" marR="9525" marT="9525" marB="0" anchor="b"/>
                </a:tc>
                <a:extLst>
                  <a:ext uri="{0D108BD9-81ED-4DB2-BD59-A6C34878D82A}">
                    <a16:rowId xmlns:a16="http://schemas.microsoft.com/office/drawing/2014/main" val="623714627"/>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Full</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225,406</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1.27%</a:t>
                      </a:r>
                    </a:p>
                  </a:txBody>
                  <a:tcPr marL="9525" marR="9525" marT="9525" marB="0" anchor="b"/>
                </a:tc>
                <a:extLst>
                  <a:ext uri="{0D108BD9-81ED-4DB2-BD59-A6C34878D82A}">
                    <a16:rowId xmlns:a16="http://schemas.microsoft.com/office/drawing/2014/main" val="869339742"/>
                  </a:ext>
                </a:extLst>
              </a:tr>
              <a:tr h="220222">
                <a:tc>
                  <a:txBody>
                    <a:bodyPr/>
                    <a:lstStyle/>
                    <a:p>
                      <a:pPr lvl="1" algn="l" fontAlgn="b"/>
                      <a:r>
                        <a:rPr lang="en-US" sz="1200" b="0" i="0" u="none" strike="noStrike" dirty="0">
                          <a:solidFill>
                            <a:srgbClr val="000000"/>
                          </a:solidFill>
                          <a:effectLst/>
                          <a:latin typeface="Calibri" panose="020F0502020204030204" pitchFamily="34" charset="0"/>
                        </a:rPr>
                        <a:t>Repeated FIND NO-LOCK, long path</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None</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14,463</a:t>
                      </a:r>
                    </a:p>
                  </a:txBody>
                  <a:tcPr marL="9525" marR="9525" marT="9525"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51302835"/>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Top</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14,777</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2.17%</a:t>
                      </a:r>
                    </a:p>
                  </a:txBody>
                  <a:tcPr marL="9525" marR="9525" marT="9525" marB="0" anchor="b"/>
                </a:tc>
                <a:extLst>
                  <a:ext uri="{0D108BD9-81ED-4DB2-BD59-A6C34878D82A}">
                    <a16:rowId xmlns:a16="http://schemas.microsoft.com/office/drawing/2014/main" val="1095787163"/>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Full</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14,546</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0.57%</a:t>
                      </a:r>
                    </a:p>
                  </a:txBody>
                  <a:tcPr marL="9525" marR="9525" marT="9525" marB="0" anchor="b"/>
                </a:tc>
                <a:extLst>
                  <a:ext uri="{0D108BD9-81ED-4DB2-BD59-A6C34878D82A}">
                    <a16:rowId xmlns:a16="http://schemas.microsoft.com/office/drawing/2014/main" val="64761754"/>
                  </a:ext>
                </a:extLst>
              </a:tr>
              <a:tr h="220222">
                <a:tc>
                  <a:txBody>
                    <a:bodyPr/>
                    <a:lstStyle/>
                    <a:p>
                      <a:pPr lvl="1" algn="l" fontAlgn="b"/>
                      <a:r>
                        <a:rPr lang="en-US" sz="1200" b="0" i="0" u="none" strike="noStrike" dirty="0">
                          <a:solidFill>
                            <a:srgbClr val="000000"/>
                          </a:solidFill>
                          <a:effectLst/>
                          <a:latin typeface="Calibri" panose="020F0502020204030204" pitchFamily="34" charset="0"/>
                        </a:rPr>
                        <a:t>Mixed FIND NO-LOCK, long path</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None</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15,297</a:t>
                      </a:r>
                    </a:p>
                  </a:txBody>
                  <a:tcPr marL="9525" marR="9525" marT="9525"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55369196"/>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Top</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8,005</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-47.67%</a:t>
                      </a:r>
                    </a:p>
                  </a:txBody>
                  <a:tcPr marL="9525" marR="9525" marT="9525" marB="0" anchor="b"/>
                </a:tc>
                <a:extLst>
                  <a:ext uri="{0D108BD9-81ED-4DB2-BD59-A6C34878D82A}">
                    <a16:rowId xmlns:a16="http://schemas.microsoft.com/office/drawing/2014/main" val="1409974554"/>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Full</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7,580</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-50.45%</a:t>
                      </a:r>
                    </a:p>
                  </a:txBody>
                  <a:tcPr marL="9525" marR="9525" marT="9525" marB="0" anchor="b"/>
                </a:tc>
                <a:extLst>
                  <a:ext uri="{0D108BD9-81ED-4DB2-BD59-A6C34878D82A}">
                    <a16:rowId xmlns:a16="http://schemas.microsoft.com/office/drawing/2014/main" val="261382137"/>
                  </a:ext>
                </a:extLst>
              </a:tr>
              <a:tr h="220222">
                <a:tc>
                  <a:txBody>
                    <a:bodyPr/>
                    <a:lstStyle/>
                    <a:p>
                      <a:pPr lvl="1" algn="l" fontAlgn="b"/>
                      <a:r>
                        <a:rPr lang="en-US" sz="1200" b="0" i="0" u="none" strike="noStrike" dirty="0">
                          <a:solidFill>
                            <a:srgbClr val="000000"/>
                          </a:solidFill>
                          <a:effectLst/>
                          <a:latin typeface="Calibri" panose="020F0502020204030204" pitchFamily="34" charset="0"/>
                        </a:rPr>
                        <a:t>FOR EACH NO-LOCK, long path</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None</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215,541</a:t>
                      </a:r>
                    </a:p>
                  </a:txBody>
                  <a:tcPr marL="9525" marR="9525" marT="9525"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13866610"/>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Top</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212,401</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-1.46%</a:t>
                      </a:r>
                    </a:p>
                  </a:txBody>
                  <a:tcPr marL="9525" marR="9525" marT="9525" marB="0" anchor="b"/>
                </a:tc>
                <a:extLst>
                  <a:ext uri="{0D108BD9-81ED-4DB2-BD59-A6C34878D82A}">
                    <a16:rowId xmlns:a16="http://schemas.microsoft.com/office/drawing/2014/main" val="1525280174"/>
                  </a:ext>
                </a:extLst>
              </a:tr>
              <a:tr h="220222">
                <a:tc>
                  <a:txBody>
                    <a:bodyPr/>
                    <a:lstStyle/>
                    <a:p>
                      <a:pPr lvl="1" algn="l"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Full</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209,317</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-2.89%</a:t>
                      </a:r>
                    </a:p>
                  </a:txBody>
                  <a:tcPr marL="9525" marR="9525" marT="9525" marB="0" anchor="b"/>
                </a:tc>
                <a:extLst>
                  <a:ext uri="{0D108BD9-81ED-4DB2-BD59-A6C34878D82A}">
                    <a16:rowId xmlns:a16="http://schemas.microsoft.com/office/drawing/2014/main" val="2571616843"/>
                  </a:ext>
                </a:extLst>
              </a:tr>
            </a:tbl>
          </a:graphicData>
        </a:graphic>
      </p:graphicFrame>
      <p:sp>
        <p:nvSpPr>
          <p:cNvPr id="3" name="Content Placeholder 10">
            <a:extLst>
              <a:ext uri="{FF2B5EF4-FFF2-40B4-BE49-F238E27FC236}">
                <a16:creationId xmlns:a16="http://schemas.microsoft.com/office/drawing/2014/main" id="{424454E8-31A0-B3A8-F271-8F542EB04550}"/>
              </a:ext>
            </a:extLst>
          </p:cNvPr>
          <p:cNvSpPr>
            <a:spLocks noGrp="1"/>
          </p:cNvSpPr>
          <p:nvPr>
            <p:ph idx="1"/>
          </p:nvPr>
        </p:nvSpPr>
        <p:spPr>
          <a:xfrm>
            <a:off x="228600" y="1600206"/>
            <a:ext cx="4953000" cy="4525963"/>
          </a:xfrm>
        </p:spPr>
        <p:txBody>
          <a:bodyPr/>
          <a:lstStyle/>
          <a:p>
            <a:r>
              <a:rPr lang="en-US" dirty="0"/>
              <a:t>Mixed FIND statements are, again, the worst</a:t>
            </a:r>
          </a:p>
          <a:p>
            <a:r>
              <a:rPr lang="en-US" dirty="0"/>
              <a:t>The impact on repeated FINDs and FOR EACH NO-LOCK is very low</a:t>
            </a:r>
          </a:p>
          <a:p>
            <a:r>
              <a:rPr lang="en-US" dirty="0"/>
              <a:t>-</a:t>
            </a:r>
            <a:r>
              <a:rPr lang="en-US" dirty="0" err="1"/>
              <a:t>prefetchNumRecs</a:t>
            </a:r>
            <a:r>
              <a:rPr lang="en-US" dirty="0"/>
              <a:t> will help reduce the impact with FOR EACH NO-LOCK</a:t>
            </a:r>
          </a:p>
        </p:txBody>
      </p:sp>
    </p:spTree>
    <p:extLst>
      <p:ext uri="{BB962C8B-B14F-4D97-AF65-F5344CB8AC3E}">
        <p14:creationId xmlns:p14="http://schemas.microsoft.com/office/powerpoint/2010/main" val="20760978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BAB45-F9EA-2CEA-13E9-5E24A6F63908}"/>
              </a:ext>
            </a:extLst>
          </p:cNvPr>
          <p:cNvSpPr>
            <a:spLocks noGrp="1"/>
          </p:cNvSpPr>
          <p:nvPr>
            <p:ph type="title"/>
          </p:nvPr>
        </p:nvSpPr>
        <p:spPr/>
        <p:txBody>
          <a:bodyPr/>
          <a:lstStyle/>
          <a:p>
            <a:r>
              <a:rPr lang="en-US" dirty="0"/>
              <a:t>Why Are "Mixed FINDs" So Bad?</a:t>
            </a:r>
          </a:p>
        </p:txBody>
      </p:sp>
      <p:sp>
        <p:nvSpPr>
          <p:cNvPr id="3" name="Content Placeholder 2">
            <a:extLst>
              <a:ext uri="{FF2B5EF4-FFF2-40B4-BE49-F238E27FC236}">
                <a16:creationId xmlns:a16="http://schemas.microsoft.com/office/drawing/2014/main" id="{8B2C68AE-35B1-8806-EA4F-0FB21D97C2FB}"/>
              </a:ext>
            </a:extLst>
          </p:cNvPr>
          <p:cNvSpPr>
            <a:spLocks noGrp="1"/>
          </p:cNvSpPr>
          <p:nvPr>
            <p:ph idx="1"/>
          </p:nvPr>
        </p:nvSpPr>
        <p:spPr>
          <a:xfrm>
            <a:off x="228600" y="1600206"/>
            <a:ext cx="11734800" cy="4983156"/>
          </a:xfrm>
        </p:spPr>
        <p:txBody>
          <a:bodyPr>
            <a:normAutofit/>
          </a:bodyPr>
          <a:lstStyle/>
          <a:p>
            <a:r>
              <a:rPr lang="en-US" sz="2800" dirty="0"/>
              <a:t>What is a "mixed FIND" again?</a:t>
            </a:r>
          </a:p>
          <a:p>
            <a:pPr lvl="1"/>
            <a:r>
              <a:rPr lang="en-US" sz="2400" dirty="0"/>
              <a:t>Two different FIND statements on different lines of code</a:t>
            </a:r>
          </a:p>
          <a:p>
            <a:pPr lvl="1"/>
            <a:r>
              <a:rPr lang="en-US" sz="2400" dirty="0"/>
              <a:t>Recall: when the same statement is repeated in a loop no update is made to CSC</a:t>
            </a:r>
          </a:p>
          <a:p>
            <a:r>
              <a:rPr lang="en-US" sz="2800" dirty="0"/>
              <a:t>With CSC enabled 2 additional "network messages" occur per </a:t>
            </a:r>
            <a:r>
              <a:rPr lang="en-US" sz="2800" dirty="0">
                <a:solidFill>
                  <a:schemeClr val="accent4">
                    <a:lumMod val="75000"/>
                  </a:schemeClr>
                </a:solidFill>
              </a:rPr>
              <a:t>new</a:t>
            </a:r>
            <a:r>
              <a:rPr lang="en-US" sz="2800" dirty="0"/>
              <a:t> </a:t>
            </a:r>
            <a:r>
              <a:rPr lang="en-US" sz="2800" dirty="0" err="1"/>
              <a:t>db</a:t>
            </a:r>
            <a:r>
              <a:rPr lang="en-US" sz="2800" dirty="0"/>
              <a:t> statement</a:t>
            </a:r>
          </a:p>
          <a:p>
            <a:pPr lvl="1"/>
            <a:r>
              <a:rPr lang="en-US" sz="2400" dirty="0">
                <a:solidFill>
                  <a:srgbClr val="C00000"/>
                </a:solidFill>
              </a:rPr>
              <a:t>In the case of a FIND that doubles network messages</a:t>
            </a:r>
          </a:p>
          <a:p>
            <a:r>
              <a:rPr lang="en-US" sz="2800" dirty="0"/>
              <a:t>With CSC enabled the USR latch is locked twice per new </a:t>
            </a:r>
            <a:r>
              <a:rPr lang="en-US" sz="2800" dirty="0" err="1"/>
              <a:t>db</a:t>
            </a:r>
            <a:r>
              <a:rPr lang="en-US" sz="2800" dirty="0"/>
              <a:t> statement</a:t>
            </a:r>
          </a:p>
          <a:p>
            <a:pPr lvl="1"/>
            <a:r>
              <a:rPr lang="en-US" sz="2400" dirty="0"/>
              <a:t>Normally the USR latch is only locked rarely – such as at login and logout</a:t>
            </a:r>
          </a:p>
          <a:p>
            <a:r>
              <a:rPr lang="en-US" sz="2800" dirty="0"/>
              <a:t>Without a large result set to "amortize" the extra latency, throughput suffers</a:t>
            </a:r>
          </a:p>
          <a:p>
            <a:r>
              <a:rPr lang="en-US" sz="2800" dirty="0"/>
              <a:t>FIND behavior is a proxy for a lot of "bad code" like accidental SHARE-LOCK</a:t>
            </a:r>
          </a:p>
        </p:txBody>
      </p:sp>
    </p:spTree>
    <p:extLst>
      <p:ext uri="{BB962C8B-B14F-4D97-AF65-F5344CB8AC3E}">
        <p14:creationId xmlns:p14="http://schemas.microsoft.com/office/powerpoint/2010/main" val="37718055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9A810-A29D-AE90-5C7F-03234C8BF11D}"/>
              </a:ext>
            </a:extLst>
          </p:cNvPr>
          <p:cNvSpPr>
            <a:spLocks noGrp="1"/>
          </p:cNvSpPr>
          <p:nvPr>
            <p:ph type="title"/>
          </p:nvPr>
        </p:nvSpPr>
        <p:spPr/>
        <p:txBody>
          <a:bodyPr/>
          <a:lstStyle/>
          <a:p>
            <a:r>
              <a:rPr lang="en-US" dirty="0"/>
              <a:t>RECAP: The Impact of CSC</a:t>
            </a:r>
          </a:p>
        </p:txBody>
      </p:sp>
      <p:sp>
        <p:nvSpPr>
          <p:cNvPr id="3" name="Content Placeholder 2">
            <a:extLst>
              <a:ext uri="{FF2B5EF4-FFF2-40B4-BE49-F238E27FC236}">
                <a16:creationId xmlns:a16="http://schemas.microsoft.com/office/drawing/2014/main" id="{5057E35E-36B9-A167-C097-14A429DCD3B6}"/>
              </a:ext>
            </a:extLst>
          </p:cNvPr>
          <p:cNvSpPr>
            <a:spLocks noGrp="1"/>
          </p:cNvSpPr>
          <p:nvPr>
            <p:ph idx="1"/>
          </p:nvPr>
        </p:nvSpPr>
        <p:spPr/>
        <p:txBody>
          <a:bodyPr>
            <a:normAutofit fontScale="92500"/>
          </a:bodyPr>
          <a:lstStyle/>
          <a:p>
            <a:r>
              <a:rPr lang="en-US" dirty="0"/>
              <a:t>For SQL Clients there is no measurable impact</a:t>
            </a:r>
          </a:p>
          <a:p>
            <a:r>
              <a:rPr lang="en-US" dirty="0"/>
              <a:t>With Shared Memory Clients the impact is small</a:t>
            </a:r>
          </a:p>
          <a:p>
            <a:r>
              <a:rPr lang="en-US" dirty="0"/>
              <a:t>Remote Clients that primarily fetch data with FOR EACH and similar structures will not see much impact</a:t>
            </a:r>
          </a:p>
          <a:p>
            <a:r>
              <a:rPr lang="en-US" dirty="0"/>
              <a:t>Remote Clients that use a lot of FIND statements may be </a:t>
            </a:r>
            <a:r>
              <a:rPr lang="en-US" dirty="0">
                <a:solidFill>
                  <a:srgbClr val="C00000"/>
                </a:solidFill>
              </a:rPr>
              <a:t>severely</a:t>
            </a:r>
            <a:r>
              <a:rPr lang="en-US" dirty="0"/>
              <a:t> impacted</a:t>
            </a:r>
          </a:p>
          <a:p>
            <a:pPr lvl="1"/>
            <a:r>
              <a:rPr lang="en-US" dirty="0"/>
              <a:t>A possible mitigation is to cache the targets of the FIND statements in temp-tables, it is often (but not always) the case that these FIND statements are repeated lookups of control values that can be easily cached </a:t>
            </a:r>
          </a:p>
        </p:txBody>
      </p:sp>
    </p:spTree>
    <p:extLst>
      <p:ext uri="{BB962C8B-B14F-4D97-AF65-F5344CB8AC3E}">
        <p14:creationId xmlns:p14="http://schemas.microsoft.com/office/powerpoint/2010/main" val="24965887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2DCEE-C8AC-9B40-4709-3EFA20FD5750}"/>
              </a:ext>
            </a:extLst>
          </p:cNvPr>
          <p:cNvSpPr>
            <a:spLocks noGrp="1"/>
          </p:cNvSpPr>
          <p:nvPr>
            <p:ph type="title"/>
          </p:nvPr>
        </p:nvSpPr>
        <p:spPr>
          <a:xfrm>
            <a:off x="3276600" y="381000"/>
            <a:ext cx="8089900" cy="1143000"/>
          </a:xfrm>
        </p:spPr>
        <p:txBody>
          <a:bodyPr>
            <a:normAutofit/>
          </a:bodyPr>
          <a:lstStyle/>
          <a:p>
            <a:r>
              <a:rPr lang="en-US" dirty="0"/>
              <a:t>https://</a:t>
            </a:r>
            <a:r>
              <a:rPr lang="en-US" dirty="0" err="1"/>
              <a:t>openedge.ideas.aha.io</a:t>
            </a:r>
            <a:endParaRPr lang="en-US" dirty="0"/>
          </a:p>
        </p:txBody>
      </p:sp>
      <p:sp>
        <p:nvSpPr>
          <p:cNvPr id="3" name="Content Placeholder 2">
            <a:extLst>
              <a:ext uri="{FF2B5EF4-FFF2-40B4-BE49-F238E27FC236}">
                <a16:creationId xmlns:a16="http://schemas.microsoft.com/office/drawing/2014/main" id="{C76A6F55-4A70-797B-5C8D-5FC55F9CD959}"/>
              </a:ext>
            </a:extLst>
          </p:cNvPr>
          <p:cNvSpPr>
            <a:spLocks noGrp="1"/>
          </p:cNvSpPr>
          <p:nvPr>
            <p:ph idx="1"/>
          </p:nvPr>
        </p:nvSpPr>
        <p:spPr>
          <a:xfrm>
            <a:off x="228600" y="1676400"/>
            <a:ext cx="11734800" cy="4525963"/>
          </a:xfrm>
        </p:spPr>
        <p:txBody>
          <a:bodyPr>
            <a:noAutofit/>
          </a:bodyPr>
          <a:lstStyle/>
          <a:p>
            <a:r>
              <a:rPr lang="en-US" sz="2600" dirty="0"/>
              <a:t>1482 </a:t>
            </a:r>
            <a:r>
              <a:rPr lang="en-US" sz="2600" i="0" dirty="0">
                <a:solidFill>
                  <a:srgbClr val="555555"/>
                </a:solidFill>
                <a:effectLst/>
                <a:latin typeface="Inter"/>
              </a:rPr>
              <a:t>Replication targets should allow updateable VST fields to be updated</a:t>
            </a:r>
            <a:endParaRPr lang="en-US" sz="2600" dirty="0"/>
          </a:p>
          <a:p>
            <a:r>
              <a:rPr lang="en-US" sz="2600" dirty="0"/>
              <a:t>1495 </a:t>
            </a:r>
            <a:r>
              <a:rPr lang="en-US" sz="2600" i="0" dirty="0" err="1">
                <a:solidFill>
                  <a:srgbClr val="555555"/>
                </a:solidFill>
                <a:effectLst/>
                <a:latin typeface="Inter"/>
              </a:rPr>
              <a:t>db</a:t>
            </a:r>
            <a:r>
              <a:rPr lang="en-US" sz="2600" i="0" dirty="0">
                <a:solidFill>
                  <a:srgbClr val="555555"/>
                </a:solidFill>
                <a:effectLst/>
                <a:latin typeface="Inter"/>
              </a:rPr>
              <a:t> startup parameter to specify temp file location for client statement cache</a:t>
            </a:r>
          </a:p>
          <a:p>
            <a:r>
              <a:rPr lang="en-US" sz="2600" dirty="0"/>
              <a:t>1496 </a:t>
            </a:r>
            <a:r>
              <a:rPr lang="en-US" sz="2600" i="0" dirty="0">
                <a:solidFill>
                  <a:srgbClr val="555555"/>
                </a:solidFill>
                <a:effectLst/>
                <a:latin typeface="Inter"/>
              </a:rPr>
              <a:t>Add a VST field to view the state of and permit enabling (or disabling) of "all future users" option for client statement cache</a:t>
            </a:r>
          </a:p>
          <a:p>
            <a:r>
              <a:rPr lang="en-US" sz="2600" dirty="0"/>
              <a:t>1519 </a:t>
            </a:r>
            <a:r>
              <a:rPr lang="en-US" sz="2600" i="0" dirty="0">
                <a:solidFill>
                  <a:srgbClr val="555555"/>
                </a:solidFill>
                <a:effectLst/>
                <a:latin typeface="Inter"/>
              </a:rPr>
              <a:t>Increase the threshold for client statement cache "in memory" vs overflow to disk.</a:t>
            </a:r>
          </a:p>
          <a:p>
            <a:r>
              <a:rPr lang="en-US" sz="2600" dirty="0"/>
              <a:t>1520 </a:t>
            </a:r>
            <a:r>
              <a:rPr lang="en-US" sz="2600" i="0" dirty="0">
                <a:solidFill>
                  <a:srgbClr val="555555"/>
                </a:solidFill>
                <a:effectLst/>
                <a:latin typeface="Inter"/>
              </a:rPr>
              <a:t>Reduce or eliminate USR latch locking associated with client statement cache</a:t>
            </a:r>
          </a:p>
          <a:p>
            <a:r>
              <a:rPr lang="en-US" sz="2600" dirty="0"/>
              <a:t>1521 </a:t>
            </a:r>
            <a:r>
              <a:rPr lang="en-US" sz="2600" i="0" dirty="0">
                <a:solidFill>
                  <a:srgbClr val="555555"/>
                </a:solidFill>
                <a:effectLst/>
                <a:latin typeface="Inter"/>
              </a:rPr>
              <a:t>Reduce "messages" needed to track client statement cache with remote connections</a:t>
            </a:r>
          </a:p>
        </p:txBody>
      </p:sp>
      <p:pic>
        <p:nvPicPr>
          <p:cNvPr id="5" name="Picture 4">
            <a:extLst>
              <a:ext uri="{FF2B5EF4-FFF2-40B4-BE49-F238E27FC236}">
                <a16:creationId xmlns:a16="http://schemas.microsoft.com/office/drawing/2014/main" id="{F22DDFA3-C264-8705-325A-3F8B580C91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399" y="228600"/>
            <a:ext cx="2761349" cy="693738"/>
          </a:xfrm>
          <a:prstGeom prst="rect">
            <a:avLst/>
          </a:prstGeom>
        </p:spPr>
      </p:pic>
      <p:pic>
        <p:nvPicPr>
          <p:cNvPr id="7" name="Picture 6">
            <a:extLst>
              <a:ext uri="{FF2B5EF4-FFF2-40B4-BE49-F238E27FC236}">
                <a16:creationId xmlns:a16="http://schemas.microsoft.com/office/drawing/2014/main" id="{161A5225-355C-C476-8CBF-BF76A71F31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927100"/>
            <a:ext cx="2578100" cy="444500"/>
          </a:xfrm>
          <a:prstGeom prst="rect">
            <a:avLst/>
          </a:prstGeom>
        </p:spPr>
      </p:pic>
    </p:spTree>
    <p:extLst>
      <p:ext uri="{BB962C8B-B14F-4D97-AF65-F5344CB8AC3E}">
        <p14:creationId xmlns:p14="http://schemas.microsoft.com/office/powerpoint/2010/main" val="30604319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a:xfrm>
            <a:off x="990600" y="1447800"/>
            <a:ext cx="10363200" cy="1470025"/>
          </a:xfrm>
        </p:spPr>
        <p:txBody>
          <a:bodyPr>
            <a:normAutofit/>
          </a:bodyPr>
          <a:lstStyle/>
          <a:p>
            <a:pPr algn="ctr"/>
            <a:endParaRPr lang="en-US" sz="6000" dirty="0"/>
          </a:p>
        </p:txBody>
      </p:sp>
      <p:sp>
        <p:nvSpPr>
          <p:cNvPr id="5" name="Subtitle 4">
            <a:extLst>
              <a:ext uri="{FF2B5EF4-FFF2-40B4-BE49-F238E27FC236}">
                <a16:creationId xmlns:a16="http://schemas.microsoft.com/office/drawing/2014/main" id="{9DFBF405-C1C3-FAD2-5B1F-EAE8DB99EE90}"/>
              </a:ext>
            </a:extLst>
          </p:cNvPr>
          <p:cNvSpPr>
            <a:spLocks noGrp="1"/>
          </p:cNvSpPr>
          <p:nvPr>
            <p:ph type="subTitle" idx="1"/>
          </p:nvPr>
        </p:nvSpPr>
        <p:spPr>
          <a:xfrm>
            <a:off x="1905000" y="3124200"/>
            <a:ext cx="8534400" cy="1752600"/>
          </a:xfrm>
        </p:spPr>
        <p:txBody>
          <a:bodyPr/>
          <a:lstStyle/>
          <a:p>
            <a:r>
              <a:rPr lang="en-US" dirty="0"/>
              <a:t>This slide is intentionally left blank!</a:t>
            </a:r>
          </a:p>
        </p:txBody>
      </p:sp>
    </p:spTree>
    <p:extLst>
      <p:ext uri="{BB962C8B-B14F-4D97-AF65-F5344CB8AC3E}">
        <p14:creationId xmlns:p14="http://schemas.microsoft.com/office/powerpoint/2010/main" val="5603624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a:xfrm>
            <a:off x="419100" y="2133600"/>
            <a:ext cx="11353800" cy="1470025"/>
          </a:xfrm>
        </p:spPr>
        <p:txBody>
          <a:bodyPr>
            <a:normAutofit fontScale="90000"/>
          </a:bodyPr>
          <a:lstStyle/>
          <a:p>
            <a:pPr algn="ctr"/>
            <a:r>
              <a:rPr lang="en-US" sz="6000" dirty="0"/>
              <a:t>What About</a:t>
            </a:r>
            <a:br>
              <a:rPr lang="en-US" sz="6000" dirty="0"/>
            </a:br>
            <a:r>
              <a:rPr lang="en-US" sz="6000" dirty="0" err="1"/>
              <a:t>proGetStack</a:t>
            </a:r>
            <a:r>
              <a:rPr lang="en-US" sz="6000" dirty="0"/>
              <a:t>?</a:t>
            </a:r>
          </a:p>
        </p:txBody>
      </p:sp>
      <p:sp>
        <p:nvSpPr>
          <p:cNvPr id="3" name="Subtitle 2">
            <a:extLst>
              <a:ext uri="{FF2B5EF4-FFF2-40B4-BE49-F238E27FC236}">
                <a16:creationId xmlns:a16="http://schemas.microsoft.com/office/drawing/2014/main" id="{3B31EB21-D185-05EC-8A15-882D3F34EF6D}"/>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067828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2CC6C-E2A5-A319-1439-13C4D23B107C}"/>
              </a:ext>
            </a:extLst>
          </p:cNvPr>
          <p:cNvSpPr>
            <a:spLocks noGrp="1"/>
          </p:cNvSpPr>
          <p:nvPr>
            <p:ph type="title"/>
          </p:nvPr>
        </p:nvSpPr>
        <p:spPr/>
        <p:txBody>
          <a:bodyPr>
            <a:normAutofit/>
          </a:bodyPr>
          <a:lstStyle/>
          <a:p>
            <a:r>
              <a:rPr lang="en-US" dirty="0" err="1"/>
              <a:t>proGetStack</a:t>
            </a:r>
            <a:endParaRPr lang="en-US" dirty="0"/>
          </a:p>
        </p:txBody>
      </p:sp>
      <p:sp>
        <p:nvSpPr>
          <p:cNvPr id="3" name="Content Placeholder 2">
            <a:extLst>
              <a:ext uri="{FF2B5EF4-FFF2-40B4-BE49-F238E27FC236}">
                <a16:creationId xmlns:a16="http://schemas.microsoft.com/office/drawing/2014/main" id="{7426EDC6-1145-CDD7-AAA2-B2571E783D92}"/>
              </a:ext>
            </a:extLst>
          </p:cNvPr>
          <p:cNvSpPr>
            <a:spLocks noGrp="1"/>
          </p:cNvSpPr>
          <p:nvPr>
            <p:ph idx="1"/>
          </p:nvPr>
        </p:nvSpPr>
        <p:spPr/>
        <p:txBody>
          <a:bodyPr/>
          <a:lstStyle/>
          <a:p>
            <a:r>
              <a:rPr lang="en-US" dirty="0"/>
              <a:t>Now and then feature from v8 onward…</a:t>
            </a:r>
          </a:p>
          <a:p>
            <a:r>
              <a:rPr lang="en-US" dirty="0"/>
              <a:t>… permanently available from 10.1C+</a:t>
            </a:r>
          </a:p>
          <a:p>
            <a:r>
              <a:rPr lang="en-US" dirty="0"/>
              <a:t>Obtains a 4gl stack trace from an _</a:t>
            </a:r>
            <a:r>
              <a:rPr lang="en-US" dirty="0" err="1"/>
              <a:t>progres</a:t>
            </a:r>
            <a:r>
              <a:rPr lang="en-US" dirty="0"/>
              <a:t> or </a:t>
            </a:r>
            <a:r>
              <a:rPr lang="en-US" dirty="0" err="1"/>
              <a:t>prowin</a:t>
            </a:r>
            <a:r>
              <a:rPr lang="en-US" dirty="0"/>
              <a:t>* session</a:t>
            </a:r>
          </a:p>
          <a:p>
            <a:pPr marL="457209" lvl="1" indent="0">
              <a:buNone/>
            </a:pPr>
            <a:r>
              <a:rPr lang="en-US" dirty="0"/>
              <a:t>	</a:t>
            </a:r>
          </a:p>
          <a:p>
            <a:pPr marL="457209" lvl="1" indent="0">
              <a:buNone/>
            </a:pPr>
            <a:r>
              <a:rPr lang="en-US" dirty="0">
                <a:solidFill>
                  <a:schemeClr val="accent4"/>
                </a:solidFill>
              </a:rPr>
              <a:t>	</a:t>
            </a:r>
            <a:r>
              <a:rPr lang="en-US" dirty="0" err="1">
                <a:solidFill>
                  <a:schemeClr val="accent4"/>
                </a:solidFill>
              </a:rPr>
              <a:t>proenv</a:t>
            </a:r>
            <a:r>
              <a:rPr lang="en-US" dirty="0">
                <a:solidFill>
                  <a:schemeClr val="accent4"/>
                </a:solidFill>
              </a:rPr>
              <a:t>&gt;</a:t>
            </a:r>
            <a:r>
              <a:rPr lang="en-US" dirty="0"/>
              <a:t>  </a:t>
            </a:r>
            <a:r>
              <a:rPr lang="en-US" dirty="0" err="1">
                <a:solidFill>
                  <a:schemeClr val="tx1"/>
                </a:solidFill>
                <a:latin typeface="Consolas" panose="020B0609020204030204" pitchFamily="49" charset="0"/>
                <a:cs typeface="Consolas" panose="020B0609020204030204" pitchFamily="49" charset="0"/>
              </a:rPr>
              <a:t>proGetStack</a:t>
            </a:r>
            <a:r>
              <a:rPr lang="en-US" dirty="0">
                <a:solidFill>
                  <a:schemeClr val="tx1"/>
                </a:solidFill>
                <a:latin typeface="Consolas" panose="020B0609020204030204" pitchFamily="49" charset="0"/>
                <a:cs typeface="Consolas" panose="020B0609020204030204" pitchFamily="49" charset="0"/>
              </a:rPr>
              <a:t> &lt;process-id&gt;</a:t>
            </a:r>
          </a:p>
          <a:p>
            <a:pPr marL="457209" lvl="1" indent="0">
              <a:buNone/>
            </a:pPr>
            <a:endParaRPr lang="en-US" dirty="0">
              <a:latin typeface="Consolas" panose="020B0609020204030204" pitchFamily="49" charset="0"/>
              <a:cs typeface="Consolas" panose="020B0609020204030204" pitchFamily="49" charset="0"/>
            </a:endParaRPr>
          </a:p>
          <a:p>
            <a:pPr marL="514351" indent="-457200"/>
            <a:r>
              <a:rPr lang="en-US" dirty="0">
                <a:cs typeface="Consolas" panose="020B0609020204030204" pitchFamily="49" charset="0"/>
              </a:rPr>
              <a:t>Output is  </a:t>
            </a:r>
            <a:r>
              <a:rPr lang="en-US" dirty="0" err="1">
                <a:solidFill>
                  <a:schemeClr val="tx1"/>
                </a:solidFill>
                <a:latin typeface="Consolas" panose="020B0609020204030204" pitchFamily="49" charset="0"/>
                <a:cs typeface="Consolas" panose="020B0609020204030204" pitchFamily="49" charset="0"/>
              </a:rPr>
              <a:t>protrace.pid</a:t>
            </a:r>
            <a:r>
              <a:rPr lang="en-US" dirty="0">
                <a:cs typeface="Consolas" panose="020B0609020204030204" pitchFamily="49" charset="0"/>
              </a:rPr>
              <a:t>  in the process </a:t>
            </a:r>
            <a:r>
              <a:rPr lang="en-US" i="1" dirty="0">
                <a:cs typeface="Consolas" panose="020B0609020204030204" pitchFamily="49" charset="0"/>
              </a:rPr>
              <a:t>working directory</a:t>
            </a:r>
          </a:p>
        </p:txBody>
      </p:sp>
    </p:spTree>
    <p:extLst>
      <p:ext uri="{BB962C8B-B14F-4D97-AF65-F5344CB8AC3E}">
        <p14:creationId xmlns:p14="http://schemas.microsoft.com/office/powerpoint/2010/main" val="18297556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2CC6C-E2A5-A319-1439-13C4D23B107C}"/>
              </a:ext>
            </a:extLst>
          </p:cNvPr>
          <p:cNvSpPr>
            <a:spLocks noGrp="1"/>
          </p:cNvSpPr>
          <p:nvPr>
            <p:ph type="title"/>
          </p:nvPr>
        </p:nvSpPr>
        <p:spPr/>
        <p:txBody>
          <a:bodyPr>
            <a:normAutofit/>
          </a:bodyPr>
          <a:lstStyle/>
          <a:p>
            <a:r>
              <a:rPr lang="en-US" dirty="0" err="1"/>
              <a:t>proGetStack</a:t>
            </a:r>
            <a:r>
              <a:rPr lang="en-US" dirty="0"/>
              <a:t>: protrace.1234 Output (page 1)</a:t>
            </a:r>
          </a:p>
        </p:txBody>
      </p:sp>
      <p:sp>
        <p:nvSpPr>
          <p:cNvPr id="4" name="TextBox 3">
            <a:extLst>
              <a:ext uri="{FF2B5EF4-FFF2-40B4-BE49-F238E27FC236}">
                <a16:creationId xmlns:a16="http://schemas.microsoft.com/office/drawing/2014/main" id="{CEDD121E-C3B9-2398-4849-7558F4253037}"/>
              </a:ext>
            </a:extLst>
          </p:cNvPr>
          <p:cNvSpPr txBox="1"/>
          <p:nvPr/>
        </p:nvSpPr>
        <p:spPr>
          <a:xfrm>
            <a:off x="266700" y="1595021"/>
            <a:ext cx="11658600" cy="4893647"/>
          </a:xfrm>
          <a:prstGeom prst="rect">
            <a:avLst/>
          </a:prstGeom>
          <a:noFill/>
        </p:spPr>
        <p:txBody>
          <a:bodyPr wrap="square" rtlCol="0">
            <a:spAutoFit/>
          </a:bodyPr>
          <a:lstStyle/>
          <a:p>
            <a:r>
              <a:rPr lang="en-US" sz="1200" dirty="0">
                <a:solidFill>
                  <a:srgbClr val="000000"/>
                </a:solidFill>
                <a:effectLst/>
                <a:latin typeface="Menlo" panose="020B0609030804020204" pitchFamily="49" charset="0"/>
              </a:rPr>
              <a:t>PROGRESS stack trace as of Mon Jul 31 15:34:58 2023</a:t>
            </a:r>
          </a:p>
          <a:p>
            <a:r>
              <a:rPr lang="en-US" sz="1200" dirty="0">
                <a:solidFill>
                  <a:srgbClr val="000000"/>
                </a:solidFill>
                <a:effectLst/>
                <a:latin typeface="Menlo" panose="020B0609030804020204" pitchFamily="49" charset="0"/>
              </a:rPr>
              <a:t>Progress </a:t>
            </a:r>
            <a:r>
              <a:rPr lang="en-US" sz="1200" dirty="0" err="1">
                <a:solidFill>
                  <a:srgbClr val="000000"/>
                </a:solidFill>
                <a:effectLst/>
                <a:latin typeface="Menlo" panose="020B0609030804020204" pitchFamily="49" charset="0"/>
              </a:rPr>
              <a:t>OpenEdge</a:t>
            </a:r>
            <a:r>
              <a:rPr lang="en-US" sz="1200" dirty="0">
                <a:solidFill>
                  <a:srgbClr val="000000"/>
                </a:solidFill>
                <a:effectLst/>
                <a:latin typeface="Menlo" panose="020B0609030804020204" pitchFamily="49" charset="0"/>
              </a:rPr>
              <a:t> Release 11.7 build 2237 SP17 on Linux dbsrv01 4.18.0-348.20.1.el8_5.x86_64</a:t>
            </a:r>
          </a:p>
          <a:p>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Command line arguments are</a:t>
            </a:r>
          </a:p>
          <a:p>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usr</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dlc</a:t>
            </a:r>
            <a:r>
              <a:rPr lang="en-US" sz="1200" dirty="0">
                <a:solidFill>
                  <a:srgbClr val="000000"/>
                </a:solidFill>
                <a:effectLst/>
                <a:latin typeface="Menlo" panose="020B0609030804020204" pitchFamily="49" charset="0"/>
              </a:rPr>
              <a:t>/bin/_</a:t>
            </a:r>
            <a:r>
              <a:rPr lang="en-US" sz="1200" dirty="0" err="1">
                <a:solidFill>
                  <a:srgbClr val="000000"/>
                </a:solidFill>
                <a:effectLst/>
                <a:latin typeface="Menlo" panose="020B0609030804020204" pitchFamily="49" charset="0"/>
              </a:rPr>
              <a:t>progres</a:t>
            </a:r>
            <a:r>
              <a:rPr lang="en-US" sz="1200" dirty="0">
                <a:solidFill>
                  <a:srgbClr val="000000"/>
                </a:solidFill>
                <a:effectLst/>
                <a:latin typeface="Menlo" panose="020B0609030804020204" pitchFamily="49" charset="0"/>
              </a:rPr>
              <a:t> -p </a:t>
            </a:r>
            <a:r>
              <a:rPr lang="en-US" sz="1200" dirty="0" err="1">
                <a:solidFill>
                  <a:srgbClr val="000000"/>
                </a:solidFill>
                <a:effectLst/>
                <a:latin typeface="Menlo" panose="020B0609030804020204" pitchFamily="49" charset="0"/>
              </a:rPr>
              <a:t>protop.p</a:t>
            </a:r>
            <a:r>
              <a:rPr lang="en-US" sz="1200" dirty="0">
                <a:solidFill>
                  <a:srgbClr val="000000"/>
                </a:solidFill>
                <a:effectLst/>
                <a:latin typeface="Menlo" panose="020B0609030804020204" pitchFamily="49" charset="0"/>
              </a:rPr>
              <a:t> /</a:t>
            </a:r>
            <a:r>
              <a:rPr lang="en-US" sz="1200" dirty="0" err="1">
                <a:solidFill>
                  <a:srgbClr val="000000"/>
                </a:solidFill>
                <a:effectLst/>
                <a:latin typeface="Menlo" panose="020B0609030804020204" pitchFamily="49" charset="0"/>
              </a:rPr>
              <a:t>db</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dbname</a:t>
            </a:r>
            <a:r>
              <a:rPr lang="en-US" sz="1200" dirty="0">
                <a:solidFill>
                  <a:srgbClr val="000000"/>
                </a:solidFill>
                <a:effectLst/>
                <a:latin typeface="Menlo" panose="020B0609030804020204" pitchFamily="49" charset="0"/>
              </a:rPr>
              <a:t> -param xyzzy -pf /home/pt3/</a:t>
            </a:r>
            <a:r>
              <a:rPr lang="en-US" sz="1200" dirty="0" err="1">
                <a:solidFill>
                  <a:srgbClr val="000000"/>
                </a:solidFill>
                <a:effectLst/>
                <a:latin typeface="Menlo" panose="020B0609030804020204" pitchFamily="49" charset="0"/>
              </a:rPr>
              <a:t>etc</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protop.pf</a:t>
            </a:r>
            <a:r>
              <a:rPr lang="en-US" sz="1200" dirty="0">
                <a:solidFill>
                  <a:srgbClr val="000000"/>
                </a:solidFill>
                <a:effectLst/>
                <a:latin typeface="Menlo" panose="020B0609030804020204" pitchFamily="49" charset="0"/>
              </a:rPr>
              <a:t> -T /home/pt3/</a:t>
            </a:r>
            <a:r>
              <a:rPr lang="en-US" sz="1200" dirty="0" err="1">
                <a:solidFill>
                  <a:srgbClr val="000000"/>
                </a:solidFill>
                <a:effectLst/>
                <a:latin typeface="Menlo" panose="020B0609030804020204" pitchFamily="49" charset="0"/>
              </a:rPr>
              <a:t>tmp</a:t>
            </a:r>
            <a:r>
              <a:rPr lang="en-US" sz="1200" dirty="0">
                <a:solidFill>
                  <a:srgbClr val="000000"/>
                </a:solidFill>
                <a:latin typeface="Menlo" panose="020B0609030804020204" pitchFamily="49" charset="0"/>
              </a:rPr>
              <a:t> . . .</a:t>
            </a:r>
            <a:endParaRPr lang="en-US" sz="1200" dirty="0">
              <a:solidFill>
                <a:srgbClr val="000000"/>
              </a:solidFill>
              <a:effectLst/>
              <a:latin typeface="Menlo" panose="020B0609030804020204" pitchFamily="49" charset="0"/>
            </a:endParaRPr>
          </a:p>
          <a:p>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Startup parameters:</a:t>
            </a:r>
          </a:p>
          <a:p>
            <a:r>
              <a:rPr lang="en-US" sz="1200" dirty="0">
                <a:solidFill>
                  <a:srgbClr val="000000"/>
                </a:solidFill>
                <a:effectLst/>
                <a:latin typeface="Menlo" panose="020B0609030804020204" pitchFamily="49" charset="0"/>
              </a:rPr>
              <a:t>-p </a:t>
            </a:r>
            <a:r>
              <a:rPr lang="en-US" sz="1200" dirty="0" err="1">
                <a:solidFill>
                  <a:srgbClr val="000000"/>
                </a:solidFill>
                <a:effectLst/>
                <a:latin typeface="Menlo" panose="020B0609030804020204" pitchFamily="49" charset="0"/>
              </a:rPr>
              <a:t>protop.p</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rereadnolock</a:t>
            </a:r>
            <a:r>
              <a:rPr lang="en-US" sz="1200" dirty="0">
                <a:solidFill>
                  <a:srgbClr val="000000"/>
                </a:solidFill>
                <a:effectLst/>
                <a:latin typeface="Menlo" panose="020B0609030804020204" pitchFamily="49" charset="0"/>
              </a:rPr>
              <a:t>,-rand 2,-s 256,-Bt 2048,-mmax 8192 . . .</a:t>
            </a:r>
          </a:p>
          <a:p>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#1   [0xb504c7] uttraceback+0x57  from /</a:t>
            </a:r>
            <a:r>
              <a:rPr lang="en-US" sz="1200" dirty="0" err="1">
                <a:solidFill>
                  <a:srgbClr val="000000"/>
                </a:solidFill>
                <a:effectLst/>
                <a:latin typeface="Menlo" panose="020B0609030804020204" pitchFamily="49" charset="0"/>
              </a:rPr>
              <a:t>usr</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dlc</a:t>
            </a:r>
            <a:r>
              <a:rPr lang="en-US" sz="1200" dirty="0">
                <a:solidFill>
                  <a:srgbClr val="000000"/>
                </a:solidFill>
                <a:effectLst/>
                <a:latin typeface="Menlo" panose="020B0609030804020204" pitchFamily="49" charset="0"/>
              </a:rPr>
              <a:t>/bin/_</a:t>
            </a:r>
            <a:r>
              <a:rPr lang="en-US" sz="1200" dirty="0" err="1">
                <a:solidFill>
                  <a:srgbClr val="000000"/>
                </a:solidFill>
                <a:effectLst/>
                <a:latin typeface="Menlo" panose="020B0609030804020204" pitchFamily="49" charset="0"/>
              </a:rPr>
              <a:t>progres</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#2   [0xb53e44] uttrace_withsigid+0x1e4  from /</a:t>
            </a:r>
            <a:r>
              <a:rPr lang="en-US" sz="1200" dirty="0" err="1">
                <a:solidFill>
                  <a:srgbClr val="000000"/>
                </a:solidFill>
                <a:effectLst/>
                <a:latin typeface="Menlo" panose="020B0609030804020204" pitchFamily="49" charset="0"/>
              </a:rPr>
              <a:t>usr</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dlc</a:t>
            </a:r>
            <a:r>
              <a:rPr lang="en-US" sz="1200" dirty="0">
                <a:solidFill>
                  <a:srgbClr val="000000"/>
                </a:solidFill>
                <a:effectLst/>
                <a:latin typeface="Menlo" panose="020B0609030804020204" pitchFamily="49" charset="0"/>
              </a:rPr>
              <a:t>/bin/_</a:t>
            </a:r>
            <a:r>
              <a:rPr lang="en-US" sz="1200" dirty="0" err="1">
                <a:solidFill>
                  <a:srgbClr val="000000"/>
                </a:solidFill>
                <a:effectLst/>
                <a:latin typeface="Menlo" panose="020B0609030804020204" pitchFamily="49" charset="0"/>
              </a:rPr>
              <a:t>progres</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#3   [0x4efe4f] drProTrace+0xb3  from /</a:t>
            </a:r>
            <a:r>
              <a:rPr lang="en-US" sz="1200" dirty="0" err="1">
                <a:solidFill>
                  <a:srgbClr val="000000"/>
                </a:solidFill>
                <a:effectLst/>
                <a:latin typeface="Menlo" panose="020B0609030804020204" pitchFamily="49" charset="0"/>
              </a:rPr>
              <a:t>usr</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dlc</a:t>
            </a:r>
            <a:r>
              <a:rPr lang="en-US" sz="1200" dirty="0">
                <a:solidFill>
                  <a:srgbClr val="000000"/>
                </a:solidFill>
                <a:effectLst/>
                <a:latin typeface="Menlo" panose="020B0609030804020204" pitchFamily="49" charset="0"/>
              </a:rPr>
              <a:t>/bin/_</a:t>
            </a:r>
            <a:r>
              <a:rPr lang="en-US" sz="1200" dirty="0" err="1">
                <a:solidFill>
                  <a:srgbClr val="000000"/>
                </a:solidFill>
                <a:effectLst/>
                <a:latin typeface="Menlo" panose="020B0609030804020204" pitchFamily="49" charset="0"/>
              </a:rPr>
              <a:t>progres</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#4   [0x4ef14d] drSigDo1+0xa1  from /</a:t>
            </a:r>
            <a:r>
              <a:rPr lang="en-US" sz="1200" dirty="0" err="1">
                <a:solidFill>
                  <a:srgbClr val="000000"/>
                </a:solidFill>
                <a:effectLst/>
                <a:latin typeface="Menlo" panose="020B0609030804020204" pitchFamily="49" charset="0"/>
              </a:rPr>
              <a:t>usr</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dlc</a:t>
            </a:r>
            <a:r>
              <a:rPr lang="en-US" sz="1200" dirty="0">
                <a:solidFill>
                  <a:srgbClr val="000000"/>
                </a:solidFill>
                <a:effectLst/>
                <a:latin typeface="Menlo" panose="020B0609030804020204" pitchFamily="49" charset="0"/>
              </a:rPr>
              <a:t>/bin/_</a:t>
            </a:r>
            <a:r>
              <a:rPr lang="en-US" sz="1200" dirty="0" err="1">
                <a:solidFill>
                  <a:srgbClr val="000000"/>
                </a:solidFill>
                <a:effectLst/>
                <a:latin typeface="Menlo" panose="020B0609030804020204" pitchFamily="49" charset="0"/>
              </a:rPr>
              <a:t>progres</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#5   [0x4ef429] drSigDispatch+0x1b0  from /</a:t>
            </a:r>
            <a:r>
              <a:rPr lang="en-US" sz="1200" dirty="0" err="1">
                <a:solidFill>
                  <a:srgbClr val="000000"/>
                </a:solidFill>
                <a:effectLst/>
                <a:latin typeface="Menlo" panose="020B0609030804020204" pitchFamily="49" charset="0"/>
              </a:rPr>
              <a:t>usr</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dlc</a:t>
            </a:r>
            <a:r>
              <a:rPr lang="en-US" sz="1200" dirty="0">
                <a:solidFill>
                  <a:srgbClr val="000000"/>
                </a:solidFill>
                <a:effectLst/>
                <a:latin typeface="Menlo" panose="020B0609030804020204" pitchFamily="49" charset="0"/>
              </a:rPr>
              <a:t>/bin/_</a:t>
            </a:r>
            <a:r>
              <a:rPr lang="en-US" sz="1200" dirty="0" err="1">
                <a:solidFill>
                  <a:srgbClr val="000000"/>
                </a:solidFill>
                <a:effectLst/>
                <a:latin typeface="Menlo" panose="020B0609030804020204" pitchFamily="49" charset="0"/>
              </a:rPr>
              <a:t>progres</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#6   [0x4dcface0] __restore_rt+0x0  from /lib64/libpthread.so.0</a:t>
            </a:r>
          </a:p>
          <a:p>
            <a:r>
              <a:rPr lang="en-US" sz="1200" dirty="0">
                <a:solidFill>
                  <a:srgbClr val="000000"/>
                </a:solidFill>
                <a:effectLst/>
                <a:latin typeface="Menlo" panose="020B0609030804020204" pitchFamily="49" charset="0"/>
              </a:rPr>
              <a:t>#7   [0x4dcf9aa4] __libc_read+0x44  from /lib64/libpthread.so.0</a:t>
            </a:r>
          </a:p>
          <a:p>
            <a:r>
              <a:rPr lang="en-US" sz="1200" dirty="0">
                <a:solidFill>
                  <a:srgbClr val="000000"/>
                </a:solidFill>
                <a:effectLst/>
                <a:latin typeface="Menlo" panose="020B0609030804020204" pitchFamily="49" charset="0"/>
              </a:rPr>
              <a:t>#8   [0xb468a6] fgetcxdll+0x56  from /</a:t>
            </a:r>
            <a:r>
              <a:rPr lang="en-US" sz="1200" dirty="0" err="1">
                <a:solidFill>
                  <a:srgbClr val="000000"/>
                </a:solidFill>
                <a:effectLst/>
                <a:latin typeface="Menlo" panose="020B0609030804020204" pitchFamily="49" charset="0"/>
              </a:rPr>
              <a:t>usr</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dlc</a:t>
            </a:r>
            <a:r>
              <a:rPr lang="en-US" sz="1200" dirty="0">
                <a:solidFill>
                  <a:srgbClr val="000000"/>
                </a:solidFill>
                <a:effectLst/>
                <a:latin typeface="Menlo" panose="020B0609030804020204" pitchFamily="49" charset="0"/>
              </a:rPr>
              <a:t>/bin/_</a:t>
            </a:r>
            <a:r>
              <a:rPr lang="en-US" sz="1200" dirty="0" err="1">
                <a:solidFill>
                  <a:srgbClr val="000000"/>
                </a:solidFill>
                <a:effectLst/>
                <a:latin typeface="Menlo" panose="020B0609030804020204" pitchFamily="49" charset="0"/>
              </a:rPr>
              <a:t>progres</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#9   [0xb46c50] fgetsxdll+0x70  from /</a:t>
            </a:r>
            <a:r>
              <a:rPr lang="en-US" sz="1200" dirty="0" err="1">
                <a:solidFill>
                  <a:srgbClr val="000000"/>
                </a:solidFill>
                <a:effectLst/>
                <a:latin typeface="Menlo" panose="020B0609030804020204" pitchFamily="49" charset="0"/>
              </a:rPr>
              <a:t>usr</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dlc</a:t>
            </a:r>
            <a:r>
              <a:rPr lang="en-US" sz="1200" dirty="0">
                <a:solidFill>
                  <a:srgbClr val="000000"/>
                </a:solidFill>
                <a:effectLst/>
                <a:latin typeface="Menlo" panose="020B0609030804020204" pitchFamily="49" charset="0"/>
              </a:rPr>
              <a:t>/bin/_</a:t>
            </a:r>
            <a:r>
              <a:rPr lang="en-US" sz="1200" dirty="0" err="1">
                <a:solidFill>
                  <a:srgbClr val="000000"/>
                </a:solidFill>
                <a:effectLst/>
                <a:latin typeface="Menlo" panose="020B0609030804020204" pitchFamily="49" charset="0"/>
              </a:rPr>
              <a:t>progres</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#10  [0x69b1f0] umtReadLine+0x260  from /</a:t>
            </a:r>
            <a:r>
              <a:rPr lang="en-US" sz="1200" dirty="0" err="1">
                <a:solidFill>
                  <a:srgbClr val="000000"/>
                </a:solidFill>
                <a:effectLst/>
                <a:latin typeface="Menlo" panose="020B0609030804020204" pitchFamily="49" charset="0"/>
              </a:rPr>
              <a:t>usr</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dlc</a:t>
            </a:r>
            <a:r>
              <a:rPr lang="en-US" sz="1200" dirty="0">
                <a:solidFill>
                  <a:srgbClr val="000000"/>
                </a:solidFill>
                <a:effectLst/>
                <a:latin typeface="Menlo" panose="020B0609030804020204" pitchFamily="49" charset="0"/>
              </a:rPr>
              <a:t>/bin/_</a:t>
            </a:r>
            <a:r>
              <a:rPr lang="en-US" sz="1200" dirty="0" err="1">
                <a:solidFill>
                  <a:srgbClr val="000000"/>
                </a:solidFill>
                <a:effectLst/>
                <a:latin typeface="Menlo" panose="020B0609030804020204" pitchFamily="49" charset="0"/>
              </a:rPr>
              <a:t>progres</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#11  [0x5e1889] iotimps+0x149  from /</a:t>
            </a:r>
            <a:r>
              <a:rPr lang="en-US" sz="1200" dirty="0" err="1">
                <a:solidFill>
                  <a:srgbClr val="000000"/>
                </a:solidFill>
                <a:effectLst/>
                <a:latin typeface="Menlo" panose="020B0609030804020204" pitchFamily="49" charset="0"/>
              </a:rPr>
              <a:t>usr</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dlc</a:t>
            </a:r>
            <a:r>
              <a:rPr lang="en-US" sz="1200" dirty="0">
                <a:solidFill>
                  <a:srgbClr val="000000"/>
                </a:solidFill>
                <a:effectLst/>
                <a:latin typeface="Menlo" panose="020B0609030804020204" pitchFamily="49" charset="0"/>
              </a:rPr>
              <a:t>/bin/_</a:t>
            </a:r>
            <a:r>
              <a:rPr lang="en-US" sz="1200" dirty="0" err="1">
                <a:solidFill>
                  <a:srgbClr val="000000"/>
                </a:solidFill>
                <a:effectLst/>
                <a:latin typeface="Menlo" panose="020B0609030804020204" pitchFamily="49" charset="0"/>
              </a:rPr>
              <a:t>progres</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#12  [0x79d3b7] rnimport+0x137  from /</a:t>
            </a:r>
            <a:r>
              <a:rPr lang="en-US" sz="1200" dirty="0" err="1">
                <a:solidFill>
                  <a:srgbClr val="000000"/>
                </a:solidFill>
                <a:effectLst/>
                <a:latin typeface="Menlo" panose="020B0609030804020204" pitchFamily="49" charset="0"/>
              </a:rPr>
              <a:t>usr</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dlc</a:t>
            </a:r>
            <a:r>
              <a:rPr lang="en-US" sz="1200" dirty="0">
                <a:solidFill>
                  <a:srgbClr val="000000"/>
                </a:solidFill>
                <a:effectLst/>
                <a:latin typeface="Menlo" panose="020B0609030804020204" pitchFamily="49" charset="0"/>
              </a:rPr>
              <a:t>/bin/_</a:t>
            </a:r>
            <a:r>
              <a:rPr lang="en-US" sz="1200" dirty="0" err="1">
                <a:solidFill>
                  <a:srgbClr val="000000"/>
                </a:solidFill>
                <a:effectLst/>
                <a:latin typeface="Menlo" panose="020B0609030804020204" pitchFamily="49" charset="0"/>
              </a:rPr>
              <a:t>progres</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#13  [0x83614a] rnexec_entry+0x1ca  from /</a:t>
            </a:r>
            <a:r>
              <a:rPr lang="en-US" sz="1200" dirty="0" err="1">
                <a:solidFill>
                  <a:srgbClr val="000000"/>
                </a:solidFill>
                <a:effectLst/>
                <a:latin typeface="Menlo" panose="020B0609030804020204" pitchFamily="49" charset="0"/>
              </a:rPr>
              <a:t>usr</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dlc</a:t>
            </a:r>
            <a:r>
              <a:rPr lang="en-US" sz="1200" dirty="0">
                <a:solidFill>
                  <a:srgbClr val="000000"/>
                </a:solidFill>
                <a:effectLst/>
                <a:latin typeface="Menlo" panose="020B0609030804020204" pitchFamily="49" charset="0"/>
              </a:rPr>
              <a:t>/bin/_</a:t>
            </a:r>
            <a:r>
              <a:rPr lang="en-US" sz="1200" dirty="0" err="1">
                <a:solidFill>
                  <a:srgbClr val="000000"/>
                </a:solidFill>
                <a:effectLst/>
                <a:latin typeface="Menlo" panose="020B0609030804020204" pitchFamily="49" charset="0"/>
              </a:rPr>
              <a:t>progres</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#14  [0x837307] rninterpret+0x37  from /</a:t>
            </a:r>
            <a:r>
              <a:rPr lang="en-US" sz="1200" dirty="0" err="1">
                <a:solidFill>
                  <a:srgbClr val="000000"/>
                </a:solidFill>
                <a:effectLst/>
                <a:latin typeface="Menlo" panose="020B0609030804020204" pitchFamily="49" charset="0"/>
              </a:rPr>
              <a:t>usr</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dlc</a:t>
            </a:r>
            <a:r>
              <a:rPr lang="en-US" sz="1200" dirty="0">
                <a:solidFill>
                  <a:srgbClr val="000000"/>
                </a:solidFill>
                <a:effectLst/>
                <a:latin typeface="Menlo" panose="020B0609030804020204" pitchFamily="49" charset="0"/>
              </a:rPr>
              <a:t>/bin/_</a:t>
            </a:r>
            <a:r>
              <a:rPr lang="en-US" sz="1200" dirty="0" err="1">
                <a:solidFill>
                  <a:srgbClr val="000000"/>
                </a:solidFill>
                <a:effectLst/>
                <a:latin typeface="Menlo" panose="020B0609030804020204" pitchFamily="49" charset="0"/>
              </a:rPr>
              <a:t>progres</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#15  [0x4d1443] rnrq+0x83  from /</a:t>
            </a:r>
            <a:r>
              <a:rPr lang="en-US" sz="1200" dirty="0" err="1">
                <a:solidFill>
                  <a:srgbClr val="000000"/>
                </a:solidFill>
                <a:effectLst/>
                <a:latin typeface="Menlo" panose="020B0609030804020204" pitchFamily="49" charset="0"/>
              </a:rPr>
              <a:t>usr</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dlc</a:t>
            </a:r>
            <a:r>
              <a:rPr lang="en-US" sz="1200" dirty="0">
                <a:solidFill>
                  <a:srgbClr val="000000"/>
                </a:solidFill>
                <a:effectLst/>
                <a:latin typeface="Menlo" panose="020B0609030804020204" pitchFamily="49" charset="0"/>
              </a:rPr>
              <a:t>/bin/_</a:t>
            </a:r>
            <a:r>
              <a:rPr lang="en-US" sz="1200" dirty="0" err="1">
                <a:solidFill>
                  <a:srgbClr val="000000"/>
                </a:solidFill>
                <a:effectLst/>
                <a:latin typeface="Menlo" panose="020B0609030804020204" pitchFamily="49" charset="0"/>
              </a:rPr>
              <a:t>progres</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#16  [0x45d85f] main+0x3cf  from /</a:t>
            </a:r>
            <a:r>
              <a:rPr lang="en-US" sz="1200" dirty="0" err="1">
                <a:solidFill>
                  <a:srgbClr val="000000"/>
                </a:solidFill>
                <a:effectLst/>
                <a:latin typeface="Menlo" panose="020B0609030804020204" pitchFamily="49" charset="0"/>
              </a:rPr>
              <a:t>usr</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dlc</a:t>
            </a:r>
            <a:r>
              <a:rPr lang="en-US" sz="1200" dirty="0">
                <a:solidFill>
                  <a:srgbClr val="000000"/>
                </a:solidFill>
                <a:effectLst/>
                <a:latin typeface="Menlo" panose="020B0609030804020204" pitchFamily="49" charset="0"/>
              </a:rPr>
              <a:t>/bin/_</a:t>
            </a:r>
            <a:r>
              <a:rPr lang="en-US" sz="1200" dirty="0" err="1">
                <a:solidFill>
                  <a:srgbClr val="000000"/>
                </a:solidFill>
                <a:effectLst/>
                <a:latin typeface="Menlo" panose="020B0609030804020204" pitchFamily="49" charset="0"/>
              </a:rPr>
              <a:t>progres</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#17  [0x4cc01ca3] __libc_start_main+0xf3  from /lib64/libc.so.6</a:t>
            </a:r>
          </a:p>
        </p:txBody>
      </p:sp>
    </p:spTree>
    <p:extLst>
      <p:ext uri="{BB962C8B-B14F-4D97-AF65-F5344CB8AC3E}">
        <p14:creationId xmlns:p14="http://schemas.microsoft.com/office/powerpoint/2010/main" val="18534732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2CC6C-E2A5-A319-1439-13C4D23B107C}"/>
              </a:ext>
            </a:extLst>
          </p:cNvPr>
          <p:cNvSpPr>
            <a:spLocks noGrp="1"/>
          </p:cNvSpPr>
          <p:nvPr>
            <p:ph type="title"/>
          </p:nvPr>
        </p:nvSpPr>
        <p:spPr/>
        <p:txBody>
          <a:bodyPr>
            <a:normAutofit/>
          </a:bodyPr>
          <a:lstStyle/>
          <a:p>
            <a:r>
              <a:rPr lang="en-US" dirty="0" err="1"/>
              <a:t>proGetStack</a:t>
            </a:r>
            <a:r>
              <a:rPr lang="en-US" dirty="0"/>
              <a:t>: protrace.1234 Output (page 2)</a:t>
            </a:r>
          </a:p>
        </p:txBody>
      </p:sp>
      <p:sp>
        <p:nvSpPr>
          <p:cNvPr id="4" name="TextBox 3">
            <a:extLst>
              <a:ext uri="{FF2B5EF4-FFF2-40B4-BE49-F238E27FC236}">
                <a16:creationId xmlns:a16="http://schemas.microsoft.com/office/drawing/2014/main" id="{CEDD121E-C3B9-2398-4849-7558F4253037}"/>
              </a:ext>
            </a:extLst>
          </p:cNvPr>
          <p:cNvSpPr txBox="1"/>
          <p:nvPr/>
        </p:nvSpPr>
        <p:spPr>
          <a:xfrm>
            <a:off x="266700" y="1600200"/>
            <a:ext cx="11658600" cy="5262979"/>
          </a:xfrm>
          <a:prstGeom prst="rect">
            <a:avLst/>
          </a:prstGeom>
          <a:noFill/>
        </p:spPr>
        <p:txBody>
          <a:bodyPr wrap="square" rtlCol="0">
            <a:spAutoFit/>
          </a:bodyPr>
          <a:lstStyle/>
          <a:p>
            <a:r>
              <a:rPr lang="en-US" sz="1200" dirty="0">
                <a:solidFill>
                  <a:srgbClr val="000000"/>
                </a:solidFill>
                <a:effectLst/>
                <a:latin typeface="Menlo" panose="020B0609030804020204" pitchFamily="49" charset="0"/>
              </a:rPr>
              <a:t>** ABL Stack Trace **</a:t>
            </a:r>
          </a:p>
          <a:p>
            <a:endParaRPr lang="en-US" sz="1200" dirty="0">
              <a:solidFill>
                <a:srgbClr val="000000"/>
              </a:solidFill>
              <a:effectLst/>
              <a:latin typeface="Menlo" panose="020B0609030804020204" pitchFamily="49" charset="0"/>
            </a:endParaRPr>
          </a:p>
          <a:p>
            <a:r>
              <a:rPr lang="en-US" sz="1200" b="1" dirty="0">
                <a:solidFill>
                  <a:schemeClr val="accent2"/>
                </a:solidFill>
                <a:effectLst/>
                <a:latin typeface="Menlo" panose="020B0609030804020204" pitchFamily="49" charset="0"/>
              </a:rPr>
              <a:t>--&gt; </a:t>
            </a:r>
            <a:r>
              <a:rPr lang="en-US" sz="1200" b="1" dirty="0" err="1">
                <a:solidFill>
                  <a:schemeClr val="accent2"/>
                </a:solidFill>
                <a:effectLst/>
                <a:latin typeface="Menlo" panose="020B0609030804020204" pitchFamily="49" charset="0"/>
              </a:rPr>
              <a:t>getDFLinux</a:t>
            </a:r>
            <a:r>
              <a:rPr lang="en-US" sz="1200" b="1" dirty="0">
                <a:solidFill>
                  <a:schemeClr val="accent2"/>
                </a:solidFill>
                <a:effectLst/>
                <a:latin typeface="Menlo" panose="020B0609030804020204" pitchFamily="49" charset="0"/>
              </a:rPr>
              <a:t> dc/</a:t>
            </a:r>
            <a:r>
              <a:rPr lang="en-US" sz="1200" b="1" dirty="0" err="1">
                <a:solidFill>
                  <a:schemeClr val="accent2"/>
                </a:solidFill>
                <a:effectLst/>
                <a:latin typeface="Menlo" panose="020B0609030804020204" pitchFamily="49" charset="0"/>
              </a:rPr>
              <a:t>df.p</a:t>
            </a:r>
            <a:r>
              <a:rPr lang="en-US" sz="1200" b="1" dirty="0">
                <a:solidFill>
                  <a:schemeClr val="accent2"/>
                </a:solidFill>
                <a:effectLst/>
                <a:latin typeface="Menlo" panose="020B0609030804020204" pitchFamily="49" charset="0"/>
              </a:rPr>
              <a:t> at line 1340  (/home/pt3/dc/</a:t>
            </a:r>
            <a:r>
              <a:rPr lang="en-US" sz="1200" b="1" dirty="0" err="1">
                <a:solidFill>
                  <a:schemeClr val="accent2"/>
                </a:solidFill>
                <a:effectLst/>
                <a:latin typeface="Menlo" panose="020B0609030804020204" pitchFamily="49" charset="0"/>
              </a:rPr>
              <a:t>df.p</a:t>
            </a:r>
            <a:r>
              <a:rPr lang="en-US" sz="1200" b="1" dirty="0">
                <a:solidFill>
                  <a:schemeClr val="accent2"/>
                </a:solidFill>
                <a:effectLst/>
                <a:latin typeface="Menlo" panose="020B0609030804020204" pitchFamily="49" charset="0"/>
              </a:rPr>
              <a:t>)</a:t>
            </a:r>
          </a:p>
          <a:p>
            <a:r>
              <a:rPr lang="en-US" sz="1200" dirty="0">
                <a:solidFill>
                  <a:srgbClr val="000000"/>
                </a:solidFill>
                <a:effectLst/>
                <a:latin typeface="Menlo" panose="020B0609030804020204" pitchFamily="49" charset="0"/>
              </a:rPr>
              <a:t>    </a:t>
            </a:r>
            <a:r>
              <a:rPr lang="en-US" sz="1200" dirty="0" err="1">
                <a:solidFill>
                  <a:srgbClr val="000000"/>
                </a:solidFill>
                <a:effectLst/>
                <a:latin typeface="Menlo" panose="020B0609030804020204" pitchFamily="49" charset="0"/>
              </a:rPr>
              <a:t>mon</a:t>
            </a:r>
            <a:r>
              <a:rPr lang="en-US" sz="1200" dirty="0">
                <a:solidFill>
                  <a:srgbClr val="000000"/>
                </a:solidFill>
                <a:effectLst/>
                <a:latin typeface="Menlo" panose="020B0609030804020204" pitchFamily="49" charset="0"/>
              </a:rPr>
              <a:t>-update dc/</a:t>
            </a:r>
            <a:r>
              <a:rPr lang="en-US" sz="1200" dirty="0" err="1">
                <a:solidFill>
                  <a:srgbClr val="000000"/>
                </a:solidFill>
                <a:effectLst/>
                <a:latin typeface="Menlo" panose="020B0609030804020204" pitchFamily="49" charset="0"/>
              </a:rPr>
              <a:t>df.p</a:t>
            </a:r>
            <a:r>
              <a:rPr lang="en-US" sz="1200" dirty="0">
                <a:solidFill>
                  <a:srgbClr val="000000"/>
                </a:solidFill>
                <a:effectLst/>
                <a:latin typeface="Menlo" panose="020B0609030804020204" pitchFamily="49" charset="0"/>
              </a:rPr>
              <a:t> at line 1755  (/home/pt3/dc/</a:t>
            </a:r>
            <a:r>
              <a:rPr lang="en-US" sz="1200" dirty="0" err="1">
                <a:solidFill>
                  <a:srgbClr val="000000"/>
                </a:solidFill>
                <a:effectLst/>
                <a:latin typeface="Menlo" panose="020B0609030804020204" pitchFamily="49" charset="0"/>
              </a:rPr>
              <a:t>df.p</a:t>
            </a:r>
            <a:r>
              <a:rPr lang="en-US" sz="1200" dirty="0">
                <a:solidFill>
                  <a:srgbClr val="000000"/>
                </a:solidFill>
                <a:effectLst/>
                <a:latin typeface="Menlo" panose="020B0609030804020204" pitchFamily="49" charset="0"/>
              </a:rPr>
              <a:t>)</a:t>
            </a:r>
          </a:p>
          <a:p>
            <a:r>
              <a:rPr lang="en-US" sz="1200" dirty="0">
                <a:solidFill>
                  <a:srgbClr val="000000"/>
                </a:solidFill>
                <a:effectLst/>
                <a:latin typeface="Menlo" panose="020B0609030804020204" pitchFamily="49" charset="0"/>
              </a:rPr>
              <a:t>    </a:t>
            </a:r>
            <a:r>
              <a:rPr lang="en-US" sz="1200" dirty="0" err="1">
                <a:solidFill>
                  <a:srgbClr val="000000"/>
                </a:solidFill>
                <a:effectLst/>
                <a:latin typeface="Menlo" panose="020B0609030804020204" pitchFamily="49" charset="0"/>
              </a:rPr>
              <a:t>doRequest</a:t>
            </a:r>
            <a:r>
              <a:rPr lang="en-US" sz="1200" dirty="0">
                <a:solidFill>
                  <a:srgbClr val="000000"/>
                </a:solidFill>
                <a:effectLst/>
                <a:latin typeface="Menlo" panose="020B0609030804020204" pitchFamily="49" charset="0"/>
              </a:rPr>
              <a:t> lib/</a:t>
            </a:r>
            <a:r>
              <a:rPr lang="en-US" sz="1200" dirty="0" err="1">
                <a:solidFill>
                  <a:srgbClr val="000000"/>
                </a:solidFill>
                <a:effectLst/>
                <a:latin typeface="Menlo" panose="020B0609030804020204" pitchFamily="49" charset="0"/>
              </a:rPr>
              <a:t>ptsrv.p</a:t>
            </a:r>
            <a:r>
              <a:rPr lang="en-US" sz="1200" dirty="0">
                <a:solidFill>
                  <a:srgbClr val="000000"/>
                </a:solidFill>
                <a:effectLst/>
                <a:latin typeface="Menlo" panose="020B0609030804020204" pitchFamily="49" charset="0"/>
              </a:rPr>
              <a:t> at line 419  (/home/pt3/lib/</a:t>
            </a:r>
            <a:r>
              <a:rPr lang="en-US" sz="1200" dirty="0" err="1">
                <a:solidFill>
                  <a:srgbClr val="000000"/>
                </a:solidFill>
                <a:effectLst/>
                <a:latin typeface="Menlo" panose="020B0609030804020204" pitchFamily="49" charset="0"/>
              </a:rPr>
              <a:t>ptsrv.p</a:t>
            </a:r>
            <a:r>
              <a:rPr lang="en-US" sz="1200" dirty="0">
                <a:solidFill>
                  <a:srgbClr val="000000"/>
                </a:solidFill>
                <a:effectLst/>
                <a:latin typeface="Menlo" panose="020B0609030804020204" pitchFamily="49" charset="0"/>
              </a:rPr>
              <a:t>)</a:t>
            </a:r>
          </a:p>
          <a:p>
            <a:r>
              <a:rPr lang="en-US" sz="1200" dirty="0">
                <a:solidFill>
                  <a:srgbClr val="000000"/>
                </a:solidFill>
                <a:effectLst/>
                <a:latin typeface="Menlo" panose="020B0609030804020204" pitchFamily="49" charset="0"/>
              </a:rPr>
              <a:t>    </a:t>
            </a:r>
            <a:r>
              <a:rPr lang="en-US" sz="1200" dirty="0" err="1">
                <a:solidFill>
                  <a:srgbClr val="000000"/>
                </a:solidFill>
                <a:effectLst/>
                <a:latin typeface="Menlo" panose="020B0609030804020204" pitchFamily="49" charset="0"/>
              </a:rPr>
              <a:t>makeRequest</a:t>
            </a:r>
            <a:r>
              <a:rPr lang="en-US" sz="1200" dirty="0">
                <a:solidFill>
                  <a:srgbClr val="000000"/>
                </a:solidFill>
                <a:effectLst/>
                <a:latin typeface="Menlo" panose="020B0609030804020204" pitchFamily="49" charset="0"/>
              </a:rPr>
              <a:t> </a:t>
            </a:r>
            <a:r>
              <a:rPr lang="en-US" sz="1200" dirty="0" err="1">
                <a:solidFill>
                  <a:srgbClr val="000000"/>
                </a:solidFill>
                <a:effectLst/>
                <a:latin typeface="Menlo" panose="020B0609030804020204" pitchFamily="49" charset="0"/>
              </a:rPr>
              <a:t>protop.p</a:t>
            </a:r>
            <a:r>
              <a:rPr lang="en-US" sz="1200" dirty="0">
                <a:solidFill>
                  <a:srgbClr val="000000"/>
                </a:solidFill>
                <a:effectLst/>
                <a:latin typeface="Menlo" panose="020B0609030804020204" pitchFamily="49" charset="0"/>
              </a:rPr>
              <a:t> at line 904  (/home/pt3/</a:t>
            </a:r>
            <a:r>
              <a:rPr lang="en-US" sz="1200" dirty="0" err="1">
                <a:solidFill>
                  <a:srgbClr val="000000"/>
                </a:solidFill>
                <a:effectLst/>
                <a:latin typeface="Menlo" panose="020B0609030804020204" pitchFamily="49" charset="0"/>
              </a:rPr>
              <a:t>protop.p</a:t>
            </a:r>
            <a:r>
              <a:rPr lang="en-US" sz="1200" dirty="0">
                <a:solidFill>
                  <a:srgbClr val="000000"/>
                </a:solidFill>
                <a:effectLst/>
                <a:latin typeface="Menlo" panose="020B0609030804020204" pitchFamily="49" charset="0"/>
              </a:rPr>
              <a:t>)</a:t>
            </a:r>
          </a:p>
          <a:p>
            <a:r>
              <a:rPr lang="en-US" sz="1200" dirty="0">
                <a:solidFill>
                  <a:srgbClr val="000000"/>
                </a:solidFill>
                <a:effectLst/>
                <a:latin typeface="Menlo" panose="020B0609030804020204" pitchFamily="49" charset="0"/>
              </a:rPr>
              <a:t>    refresh </a:t>
            </a:r>
            <a:r>
              <a:rPr lang="en-US" sz="1200" dirty="0" err="1">
                <a:solidFill>
                  <a:srgbClr val="000000"/>
                </a:solidFill>
                <a:effectLst/>
                <a:latin typeface="Menlo" panose="020B0609030804020204" pitchFamily="49" charset="0"/>
              </a:rPr>
              <a:t>protop.p</a:t>
            </a:r>
            <a:r>
              <a:rPr lang="en-US" sz="1200" dirty="0">
                <a:solidFill>
                  <a:srgbClr val="000000"/>
                </a:solidFill>
                <a:effectLst/>
                <a:latin typeface="Menlo" panose="020B0609030804020204" pitchFamily="49" charset="0"/>
              </a:rPr>
              <a:t> at line 883  (/home/pt3/</a:t>
            </a:r>
            <a:r>
              <a:rPr lang="en-US" sz="1200" dirty="0" err="1">
                <a:solidFill>
                  <a:srgbClr val="000000"/>
                </a:solidFill>
                <a:effectLst/>
                <a:latin typeface="Menlo" panose="020B0609030804020204" pitchFamily="49" charset="0"/>
              </a:rPr>
              <a:t>protop.p</a:t>
            </a:r>
            <a:r>
              <a:rPr lang="en-US" sz="1200" dirty="0">
                <a:solidFill>
                  <a:srgbClr val="000000"/>
                </a:solidFill>
                <a:effectLst/>
                <a:latin typeface="Menlo" panose="020B0609030804020204" pitchFamily="49" charset="0"/>
              </a:rPr>
              <a:t>)</a:t>
            </a:r>
          </a:p>
          <a:p>
            <a:r>
              <a:rPr lang="en-US" sz="1200" dirty="0">
                <a:solidFill>
                  <a:srgbClr val="000000"/>
                </a:solidFill>
                <a:effectLst/>
                <a:latin typeface="Menlo" panose="020B0609030804020204" pitchFamily="49" charset="0"/>
              </a:rPr>
              <a:t>    </a:t>
            </a:r>
            <a:r>
              <a:rPr lang="en-US" sz="1200" dirty="0" err="1">
                <a:solidFill>
                  <a:srgbClr val="000000"/>
                </a:solidFill>
                <a:effectLst/>
                <a:latin typeface="Menlo" panose="020B0609030804020204" pitchFamily="49" charset="0"/>
              </a:rPr>
              <a:t>protop.p</a:t>
            </a:r>
            <a:r>
              <a:rPr lang="en-US" sz="1200" dirty="0">
                <a:solidFill>
                  <a:srgbClr val="000000"/>
                </a:solidFill>
                <a:effectLst/>
                <a:latin typeface="Menlo" panose="020B0609030804020204" pitchFamily="49" charset="0"/>
              </a:rPr>
              <a:t> at line 2408  (/home/pt3/</a:t>
            </a:r>
            <a:r>
              <a:rPr lang="en-US" sz="1200" dirty="0" err="1">
                <a:solidFill>
                  <a:srgbClr val="000000"/>
                </a:solidFill>
                <a:effectLst/>
                <a:latin typeface="Menlo" panose="020B0609030804020204" pitchFamily="49" charset="0"/>
              </a:rPr>
              <a:t>protop.p</a:t>
            </a:r>
            <a:r>
              <a:rPr lang="en-US" sz="1200" dirty="0">
                <a:solidFill>
                  <a:srgbClr val="000000"/>
                </a:solidFill>
                <a:effectLst/>
                <a:latin typeface="Menlo" panose="020B0609030804020204" pitchFamily="49" charset="0"/>
              </a:rPr>
              <a:t>)</a:t>
            </a:r>
          </a:p>
          <a:p>
            <a:br>
              <a:rPr lang="en-US" sz="1200" dirty="0">
                <a:solidFill>
                  <a:srgbClr val="000000"/>
                </a:solidFill>
                <a:effectLst/>
                <a:latin typeface="Menlo" panose="020B0609030804020204" pitchFamily="49" charset="0"/>
              </a:rPr>
            </a:br>
            <a:r>
              <a:rPr lang="en-US" sz="1200" dirty="0">
                <a:solidFill>
                  <a:srgbClr val="000000"/>
                </a:solidFill>
                <a:effectLst/>
                <a:latin typeface="Menlo" panose="020B0609030804020204" pitchFamily="49" charset="0"/>
              </a:rPr>
              <a:t>** Persistent procedures/Classes **</a:t>
            </a:r>
          </a:p>
          <a:p>
            <a:br>
              <a:rPr lang="en-US" sz="1200" dirty="0">
                <a:solidFill>
                  <a:srgbClr val="000000"/>
                </a:solidFill>
                <a:effectLst/>
                <a:latin typeface="Menlo" panose="020B0609030804020204" pitchFamily="49" charset="0"/>
              </a:rPr>
            </a:br>
            <a:r>
              <a:rPr lang="en-US" sz="1200" dirty="0">
                <a:solidFill>
                  <a:srgbClr val="000000"/>
                </a:solidFill>
                <a:effectLst/>
                <a:latin typeface="Menlo" panose="020B0609030804020204" pitchFamily="49" charset="0"/>
              </a:rPr>
              <a:t>Handle  File Name</a:t>
            </a:r>
          </a:p>
          <a:p>
            <a:r>
              <a:rPr lang="en-US" sz="1200" dirty="0">
                <a:solidFill>
                  <a:srgbClr val="000000"/>
                </a:solidFill>
                <a:effectLst/>
                <a:latin typeface="Menlo" panose="020B0609030804020204" pitchFamily="49" charset="0"/>
              </a:rPr>
              <a:t>002042  /home/pt3/dc/</a:t>
            </a:r>
            <a:r>
              <a:rPr lang="en-US" sz="1200" dirty="0" err="1">
                <a:solidFill>
                  <a:srgbClr val="000000"/>
                </a:solidFill>
                <a:effectLst/>
                <a:latin typeface="Menlo" panose="020B0609030804020204" pitchFamily="49" charset="0"/>
              </a:rPr>
              <a:t>who.p</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002040  /home/pt3/dc/</a:t>
            </a:r>
            <a:r>
              <a:rPr lang="en-US" sz="1200" dirty="0" err="1">
                <a:solidFill>
                  <a:srgbClr val="000000"/>
                </a:solidFill>
                <a:effectLst/>
                <a:latin typeface="Menlo" panose="020B0609030804020204" pitchFamily="49" charset="0"/>
              </a:rPr>
              <a:t>chkpt.p</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002038  /home/pt3/dc/</a:t>
            </a:r>
            <a:r>
              <a:rPr lang="en-US" sz="1200" dirty="0" err="1">
                <a:solidFill>
                  <a:srgbClr val="000000"/>
                </a:solidFill>
                <a:effectLst/>
                <a:latin typeface="Menlo" panose="020B0609030804020204" pitchFamily="49" charset="0"/>
              </a:rPr>
              <a:t>bigb.p</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002018  /home/pt3/dc/</a:t>
            </a:r>
            <a:r>
              <a:rPr lang="en-US" sz="1200" dirty="0" err="1">
                <a:solidFill>
                  <a:srgbClr val="000000"/>
                </a:solidFill>
                <a:effectLst/>
                <a:latin typeface="Menlo" panose="020B0609030804020204" pitchFamily="49" charset="0"/>
              </a:rPr>
              <a:t>uio.p</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002016  /home/pt3/dc/</a:t>
            </a:r>
            <a:r>
              <a:rPr lang="en-US" sz="1200" dirty="0" err="1">
                <a:solidFill>
                  <a:srgbClr val="000000"/>
                </a:solidFill>
                <a:effectLst/>
                <a:latin typeface="Menlo" panose="020B0609030804020204" pitchFamily="49" charset="0"/>
              </a:rPr>
              <a:t>serverio.p</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002010  /home/pt3/dc/</a:t>
            </a:r>
            <a:r>
              <a:rPr lang="en-US" sz="1200" dirty="0" err="1">
                <a:solidFill>
                  <a:srgbClr val="000000"/>
                </a:solidFill>
                <a:effectLst/>
                <a:latin typeface="Menlo" panose="020B0609030804020204" pitchFamily="49" charset="0"/>
              </a:rPr>
              <a:t>brokers.p</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002009  /home/pt3/dc/</a:t>
            </a:r>
            <a:r>
              <a:rPr lang="en-US" sz="1200" dirty="0" err="1">
                <a:solidFill>
                  <a:srgbClr val="000000"/>
                </a:solidFill>
                <a:effectLst/>
                <a:latin typeface="Menlo" panose="020B0609030804020204" pitchFamily="49" charset="0"/>
              </a:rPr>
              <a:t>txe.p</a:t>
            </a:r>
            <a:endParaRPr lang="en-US" sz="1200" dirty="0">
              <a:solidFill>
                <a:srgbClr val="000000"/>
              </a:solidFill>
              <a:effectLst/>
              <a:latin typeface="Menlo" panose="020B0609030804020204" pitchFamily="49" charset="0"/>
            </a:endParaRPr>
          </a:p>
          <a:p>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 PROPATH **</a:t>
            </a:r>
          </a:p>
          <a:p>
            <a:r>
              <a:rPr lang="en-US" sz="1200" dirty="0">
                <a:solidFill>
                  <a:srgbClr val="000000"/>
                </a:solidFill>
                <a:effectLst/>
                <a:latin typeface="Menlo" panose="020B0609030804020204" pitchFamily="49" charset="0"/>
              </a:rPr>
              <a:t>/home/pt3,protop-v11.pl,/</a:t>
            </a:r>
            <a:r>
              <a:rPr lang="en-US" sz="1200" dirty="0" err="1">
                <a:solidFill>
                  <a:srgbClr val="000000"/>
                </a:solidFill>
                <a:effectLst/>
                <a:latin typeface="Menlo" panose="020B0609030804020204" pitchFamily="49" charset="0"/>
              </a:rPr>
              <a:t>usr</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dlc</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tty</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usr</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dlc</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tty</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OpenEdge.Core.pl</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usr</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dlc</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tty</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adecomm.pl</a:t>
            </a:r>
            <a:r>
              <a:rPr lang="en-US" sz="1200" dirty="0">
                <a:solidFill>
                  <a:srgbClr val="000000"/>
                </a:solidFill>
                <a:effectLst/>
                <a:latin typeface="Menlo" panose="020B0609030804020204" pitchFamily="49" charset="0"/>
              </a:rPr>
              <a:t>, . . .</a:t>
            </a:r>
          </a:p>
          <a:p>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 Databases (logical/type/physical) **</a:t>
            </a:r>
          </a:p>
          <a:p>
            <a:r>
              <a:rPr lang="en-US" sz="1200" dirty="0">
                <a:solidFill>
                  <a:srgbClr val="000000"/>
                </a:solidFill>
                <a:effectLst/>
                <a:latin typeface="Menlo" panose="020B0609030804020204" pitchFamily="49" charset="0"/>
              </a:rPr>
              <a:t>   </a:t>
            </a:r>
            <a:r>
              <a:rPr lang="en-US" sz="1200" dirty="0" err="1">
                <a:solidFill>
                  <a:srgbClr val="000000"/>
                </a:solidFill>
                <a:effectLst/>
                <a:latin typeface="Menlo" panose="020B0609030804020204" pitchFamily="49" charset="0"/>
              </a:rPr>
              <a:t>dbName</a:t>
            </a:r>
            <a:r>
              <a:rPr lang="en-US" sz="1200" dirty="0">
                <a:solidFill>
                  <a:srgbClr val="000000"/>
                </a:solidFill>
                <a:effectLst/>
                <a:latin typeface="Menlo" panose="020B0609030804020204" pitchFamily="49" charset="0"/>
              </a:rPr>
              <a:t>              PROGRESS  /</a:t>
            </a:r>
            <a:r>
              <a:rPr lang="en-US" sz="1200" dirty="0" err="1">
                <a:solidFill>
                  <a:srgbClr val="000000"/>
                </a:solidFill>
                <a:effectLst/>
                <a:latin typeface="Menlo" panose="020B0609030804020204" pitchFamily="49" charset="0"/>
              </a:rPr>
              <a:t>db</a:t>
            </a:r>
            <a:r>
              <a:rPr lang="en-US" sz="1200" dirty="0">
                <a:solidFill>
                  <a:srgbClr val="000000"/>
                </a:solidFill>
                <a:effectLst/>
                <a:latin typeface="Menlo" panose="020B0609030804020204" pitchFamily="49" charset="0"/>
              </a:rPr>
              <a:t>/</a:t>
            </a:r>
            <a:r>
              <a:rPr lang="en-US" sz="1200" dirty="0" err="1">
                <a:solidFill>
                  <a:srgbClr val="000000"/>
                </a:solidFill>
                <a:effectLst/>
                <a:latin typeface="Menlo" panose="020B0609030804020204" pitchFamily="49" charset="0"/>
              </a:rPr>
              <a:t>dbname</a:t>
            </a:r>
            <a:endParaRPr lang="en-US" sz="1200" dirty="0">
              <a:solidFill>
                <a:srgbClr val="000000"/>
              </a:solidFill>
              <a:effectLst/>
              <a:latin typeface="Menlo" panose="020B0609030804020204" pitchFamily="49" charset="0"/>
            </a:endParaRPr>
          </a:p>
          <a:p>
            <a:r>
              <a:rPr lang="en-US" sz="1200" dirty="0">
                <a:solidFill>
                  <a:srgbClr val="000000"/>
                </a:solidFill>
                <a:effectLst/>
                <a:latin typeface="Menlo" panose="020B0609030804020204" pitchFamily="49" charset="0"/>
              </a:rPr>
              <a:t>   </a:t>
            </a:r>
            <a:r>
              <a:rPr lang="en-US" sz="1200" dirty="0" err="1">
                <a:solidFill>
                  <a:srgbClr val="000000"/>
                </a:solidFill>
                <a:effectLst/>
                <a:latin typeface="Menlo" panose="020B0609030804020204" pitchFamily="49" charset="0"/>
              </a:rPr>
              <a:t>replTarget</a:t>
            </a:r>
            <a:r>
              <a:rPr lang="en-US" sz="1200" dirty="0">
                <a:solidFill>
                  <a:srgbClr val="000000"/>
                </a:solidFill>
                <a:effectLst/>
                <a:latin typeface="Menlo" panose="020B0609030804020204" pitchFamily="49" charset="0"/>
              </a:rPr>
              <a:t>          PROGRESS  </a:t>
            </a:r>
            <a:r>
              <a:rPr lang="en-US" sz="1200" dirty="0" err="1">
                <a:solidFill>
                  <a:srgbClr val="000000"/>
                </a:solidFill>
                <a:effectLst/>
                <a:latin typeface="Menlo" panose="020B0609030804020204" pitchFamily="49" charset="0"/>
              </a:rPr>
              <a:t>dbname</a:t>
            </a:r>
            <a:endParaRPr lang="en-US" sz="1200" dirty="0">
              <a:solidFill>
                <a:srgbClr val="000000"/>
              </a:solidFill>
              <a:effectLst/>
              <a:latin typeface="Menlo" panose="020B0609030804020204" pitchFamily="49" charset="0"/>
            </a:endParaRPr>
          </a:p>
          <a:p>
            <a:br>
              <a:rPr lang="en-US" sz="1200" dirty="0">
                <a:solidFill>
                  <a:srgbClr val="000000"/>
                </a:solidFill>
                <a:effectLst/>
                <a:latin typeface="Menlo" panose="020B0609030804020204" pitchFamily="49" charset="0"/>
              </a:rPr>
            </a:br>
            <a:r>
              <a:rPr lang="en-US" sz="1200" dirty="0">
                <a:solidFill>
                  <a:srgbClr val="000000"/>
                </a:solidFill>
                <a:effectLst/>
                <a:latin typeface="Menlo" panose="020B0609030804020204" pitchFamily="49" charset="0"/>
              </a:rPr>
              <a:t>** End of </a:t>
            </a:r>
            <a:r>
              <a:rPr lang="en-US" sz="1200" dirty="0" err="1">
                <a:solidFill>
                  <a:srgbClr val="000000"/>
                </a:solidFill>
                <a:effectLst/>
                <a:latin typeface="Menlo" panose="020B0609030804020204" pitchFamily="49" charset="0"/>
              </a:rPr>
              <a:t>Protrace</a:t>
            </a:r>
            <a:r>
              <a:rPr lang="en-US" sz="1200" dirty="0">
                <a:solidFill>
                  <a:srgbClr val="000000"/>
                </a:solidFill>
                <a:effectLst/>
                <a:latin typeface="Menlo" panose="020B0609030804020204" pitchFamily="49" charset="0"/>
              </a:rPr>
              <a:t> **</a:t>
            </a:r>
          </a:p>
        </p:txBody>
      </p:sp>
    </p:spTree>
    <p:extLst>
      <p:ext uri="{BB962C8B-B14F-4D97-AF65-F5344CB8AC3E}">
        <p14:creationId xmlns:p14="http://schemas.microsoft.com/office/powerpoint/2010/main" val="42760086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C3CEB-239A-D8F9-69F6-1E36F99A3D51}"/>
              </a:ext>
            </a:extLst>
          </p:cNvPr>
          <p:cNvSpPr>
            <a:spLocks noGrp="1"/>
          </p:cNvSpPr>
          <p:nvPr>
            <p:ph type="title"/>
          </p:nvPr>
        </p:nvSpPr>
        <p:spPr/>
        <p:txBody>
          <a:bodyPr/>
          <a:lstStyle/>
          <a:p>
            <a:r>
              <a:rPr lang="en-US" dirty="0"/>
              <a:t>Differences Between CSC and </a:t>
            </a:r>
            <a:r>
              <a:rPr lang="en-US" dirty="0" err="1"/>
              <a:t>proGetStack</a:t>
            </a:r>
            <a:endParaRPr lang="en-US" dirty="0"/>
          </a:p>
        </p:txBody>
      </p:sp>
      <p:sp>
        <p:nvSpPr>
          <p:cNvPr id="3" name="Content Placeholder 2">
            <a:extLst>
              <a:ext uri="{FF2B5EF4-FFF2-40B4-BE49-F238E27FC236}">
                <a16:creationId xmlns:a16="http://schemas.microsoft.com/office/drawing/2014/main" id="{E5F5B1AF-7FB3-65C7-3227-016A9ECCA0CC}"/>
              </a:ext>
            </a:extLst>
          </p:cNvPr>
          <p:cNvSpPr>
            <a:spLocks noGrp="1"/>
          </p:cNvSpPr>
          <p:nvPr>
            <p:ph idx="1"/>
          </p:nvPr>
        </p:nvSpPr>
        <p:spPr/>
        <p:txBody>
          <a:bodyPr>
            <a:normAutofit fontScale="92500" lnSpcReduction="20000"/>
          </a:bodyPr>
          <a:lstStyle/>
          <a:p>
            <a:r>
              <a:rPr lang="en-US" dirty="0"/>
              <a:t>CSC is centralized, you only need access to the database</a:t>
            </a:r>
          </a:p>
          <a:p>
            <a:r>
              <a:rPr lang="en-US" dirty="0"/>
              <a:t>CSC does not require administrator privileges</a:t>
            </a:r>
          </a:p>
          <a:p>
            <a:r>
              <a:rPr lang="en-US" dirty="0"/>
              <a:t>CSC must be enabled and then you must wait for new </a:t>
            </a:r>
            <a:r>
              <a:rPr lang="en-US" dirty="0" err="1"/>
              <a:t>db</a:t>
            </a:r>
            <a:r>
              <a:rPr lang="en-US" dirty="0"/>
              <a:t> activity</a:t>
            </a:r>
          </a:p>
          <a:p>
            <a:r>
              <a:rPr lang="en-US" dirty="0"/>
              <a:t>CSC may add network traffic (for networked sessions)</a:t>
            </a:r>
          </a:p>
          <a:p>
            <a:endParaRPr lang="en-US" dirty="0"/>
          </a:p>
          <a:p>
            <a:r>
              <a:rPr lang="en-US" dirty="0" err="1"/>
              <a:t>proGetStack</a:t>
            </a:r>
            <a:r>
              <a:rPr lang="en-US" dirty="0"/>
              <a:t> does NOT work with PASOE (multi-threading is a problem)</a:t>
            </a:r>
          </a:p>
          <a:p>
            <a:r>
              <a:rPr lang="en-US" dirty="0" err="1"/>
              <a:t>proGetStack</a:t>
            </a:r>
            <a:r>
              <a:rPr lang="en-US" dirty="0"/>
              <a:t> reports whatever is running right now</a:t>
            </a:r>
          </a:p>
          <a:p>
            <a:r>
              <a:rPr lang="en-US" dirty="0" err="1"/>
              <a:t>proGetStack</a:t>
            </a:r>
            <a:r>
              <a:rPr lang="en-US" dirty="0"/>
              <a:t> requires local access and administrator privileges</a:t>
            </a:r>
          </a:p>
          <a:p>
            <a:r>
              <a:rPr lang="en-US" dirty="0" err="1"/>
              <a:t>proGetStack</a:t>
            </a:r>
            <a:r>
              <a:rPr lang="en-US" dirty="0"/>
              <a:t> appends its output to a local file</a:t>
            </a:r>
          </a:p>
        </p:txBody>
      </p:sp>
    </p:spTree>
    <p:extLst>
      <p:ext uri="{BB962C8B-B14F-4D97-AF65-F5344CB8AC3E}">
        <p14:creationId xmlns:p14="http://schemas.microsoft.com/office/powerpoint/2010/main" val="87685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E9F1-CF0B-0280-BABC-9EA9678618C0}"/>
              </a:ext>
            </a:extLst>
          </p:cNvPr>
          <p:cNvSpPr>
            <a:spLocks noGrp="1"/>
          </p:cNvSpPr>
          <p:nvPr>
            <p:ph type="ctrTitle"/>
          </p:nvPr>
        </p:nvSpPr>
        <p:spPr>
          <a:xfrm>
            <a:off x="990600" y="1447800"/>
            <a:ext cx="10363200" cy="1470025"/>
          </a:xfrm>
        </p:spPr>
        <p:txBody>
          <a:bodyPr>
            <a:normAutofit/>
          </a:bodyPr>
          <a:lstStyle/>
          <a:p>
            <a:pPr algn="ctr"/>
            <a:endParaRPr lang="en-US" sz="6000" dirty="0"/>
          </a:p>
        </p:txBody>
      </p:sp>
      <p:sp>
        <p:nvSpPr>
          <p:cNvPr id="5" name="Subtitle 4">
            <a:extLst>
              <a:ext uri="{FF2B5EF4-FFF2-40B4-BE49-F238E27FC236}">
                <a16:creationId xmlns:a16="http://schemas.microsoft.com/office/drawing/2014/main" id="{9DFBF405-C1C3-FAD2-5B1F-EAE8DB99EE90}"/>
              </a:ext>
            </a:extLst>
          </p:cNvPr>
          <p:cNvSpPr>
            <a:spLocks noGrp="1"/>
          </p:cNvSpPr>
          <p:nvPr>
            <p:ph type="subTitle" idx="1"/>
          </p:nvPr>
        </p:nvSpPr>
        <p:spPr>
          <a:xfrm>
            <a:off x="1905000" y="3124200"/>
            <a:ext cx="8534400" cy="1752600"/>
          </a:xfrm>
        </p:spPr>
        <p:txBody>
          <a:bodyPr/>
          <a:lstStyle/>
          <a:p>
            <a:r>
              <a:rPr lang="en-US" dirty="0"/>
              <a:t>This slide is intentionally left blank!</a:t>
            </a:r>
          </a:p>
        </p:txBody>
      </p:sp>
    </p:spTree>
    <p:extLst>
      <p:ext uri="{BB962C8B-B14F-4D97-AF65-F5344CB8AC3E}">
        <p14:creationId xmlns:p14="http://schemas.microsoft.com/office/powerpoint/2010/main" val="32608820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Box 3"/>
          <p:cNvSpPr txBox="1">
            <a:spLocks noChangeArrowheads="1"/>
          </p:cNvSpPr>
          <p:nvPr/>
        </p:nvSpPr>
        <p:spPr bwMode="auto">
          <a:xfrm>
            <a:off x="2235200" y="2514601"/>
            <a:ext cx="8128000" cy="2092877"/>
          </a:xfrm>
          <a:prstGeom prst="rect">
            <a:avLst/>
          </a:prstGeom>
          <a:noFill/>
          <a:ln w="9525">
            <a:noFill/>
            <a:miter lim="800000"/>
            <a:headEnd/>
            <a:tailEnd/>
          </a:ln>
        </p:spPr>
        <p:txBody>
          <a:bodyPr lIns="121917" tIns="60958" rIns="121917" bIns="60958">
            <a:spAutoFit/>
          </a:bodyPr>
          <a:lstStyle/>
          <a:p>
            <a:r>
              <a:rPr lang="en-US" sz="12800" dirty="0">
                <a:latin typeface="Calibri" pitchFamily="34" charset="0"/>
              </a:rPr>
              <a:t>Questions?</a:t>
            </a:r>
          </a:p>
        </p:txBody>
      </p:sp>
      <p:sp>
        <p:nvSpPr>
          <p:cNvPr id="3" name="Slide Number Placeholder 2"/>
          <p:cNvSpPr>
            <a:spLocks noGrp="1"/>
          </p:cNvSpPr>
          <p:nvPr>
            <p:ph type="sldNum" sz="quarter" idx="4294967295"/>
          </p:nvPr>
        </p:nvSpPr>
        <p:spPr>
          <a:xfrm>
            <a:off x="10972800" y="6356353"/>
            <a:ext cx="609600" cy="365125"/>
          </a:xfrm>
          <a:prstGeom prst="rect">
            <a:avLst/>
          </a:prstGeom>
        </p:spPr>
        <p:txBody>
          <a:bodyPr lIns="121917" tIns="60958" rIns="121917" bIns="60958"/>
          <a:lstStyle/>
          <a:p>
            <a:fld id="{5657C8AD-9CD5-4FD6-B96A-EC63C8DD4688}" type="slidenum">
              <a:rPr lang="en-US" smtClean="0"/>
              <a:pPr/>
              <a:t>61</a:t>
            </a:fld>
            <a:endParaRPr lang="en-US" dirty="0"/>
          </a:p>
        </p:txBody>
      </p:sp>
    </p:spTree>
    <p:extLst>
      <p:ext uri="{BB962C8B-B14F-4D97-AF65-F5344CB8AC3E}">
        <p14:creationId xmlns:p14="http://schemas.microsoft.com/office/powerpoint/2010/main" val="23752597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Box 3"/>
          <p:cNvSpPr txBox="1">
            <a:spLocks noChangeArrowheads="1"/>
          </p:cNvSpPr>
          <p:nvPr/>
        </p:nvSpPr>
        <p:spPr bwMode="auto">
          <a:xfrm>
            <a:off x="2540000" y="2514603"/>
            <a:ext cx="7010400" cy="1769711"/>
          </a:xfrm>
          <a:prstGeom prst="rect">
            <a:avLst/>
          </a:prstGeom>
          <a:noFill/>
          <a:ln w="9525">
            <a:noFill/>
            <a:miter lim="800000"/>
            <a:headEnd/>
            <a:tailEnd/>
          </a:ln>
        </p:spPr>
        <p:txBody>
          <a:bodyPr lIns="121917" tIns="60958" rIns="121917" bIns="60958">
            <a:spAutoFit/>
          </a:bodyPr>
          <a:lstStyle/>
          <a:p>
            <a:r>
              <a:rPr lang="en-US" sz="10700" dirty="0">
                <a:latin typeface="Calibri" pitchFamily="34" charset="0"/>
              </a:rPr>
              <a:t>Thank You!</a:t>
            </a:r>
          </a:p>
        </p:txBody>
      </p:sp>
      <p:sp>
        <p:nvSpPr>
          <p:cNvPr id="3" name="Slide Number Placeholder 2"/>
          <p:cNvSpPr>
            <a:spLocks noGrp="1"/>
          </p:cNvSpPr>
          <p:nvPr>
            <p:ph type="sldNum" sz="quarter" idx="4294967295"/>
          </p:nvPr>
        </p:nvSpPr>
        <p:spPr>
          <a:xfrm>
            <a:off x="10972800" y="6356353"/>
            <a:ext cx="609600" cy="365125"/>
          </a:xfrm>
          <a:prstGeom prst="rect">
            <a:avLst/>
          </a:prstGeom>
        </p:spPr>
        <p:txBody>
          <a:bodyPr lIns="121917" tIns="60958" rIns="121917" bIns="60958"/>
          <a:lstStyle/>
          <a:p>
            <a:fld id="{5657C8AD-9CD5-4FD6-B96A-EC63C8DD4688}" type="slidenum">
              <a:rPr lang="en-US" smtClean="0"/>
              <a:pPr/>
              <a:t>62</a:t>
            </a:fld>
            <a:endParaRPr lang="en-US" dirty="0"/>
          </a:p>
        </p:txBody>
      </p:sp>
    </p:spTree>
    <p:extLst>
      <p:ext uri="{BB962C8B-B14F-4D97-AF65-F5344CB8AC3E}">
        <p14:creationId xmlns:p14="http://schemas.microsoft.com/office/powerpoint/2010/main" val="2349490693"/>
      </p:ext>
    </p:extLst>
  </p:cSld>
  <p:clrMapOvr>
    <a:masterClrMapping/>
  </p:clrMapOvr>
</p:sld>
</file>

<file path=ppt/theme/theme1.xml><?xml version="1.0" encoding="utf-8"?>
<a:theme xmlns:a="http://schemas.openxmlformats.org/drawingml/2006/main" name="WSS Master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it4dinosaurs" id="{DC105B34-33F4-6E4F-A454-E13FFFEF6C80}" vid="{9F2F3848-4E85-1E44-B3A4-B9911BE8EBD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WSS Master Template</Template>
  <TotalTime>101609</TotalTime>
  <Words>5279</Words>
  <Application>Microsoft Macintosh PowerPoint</Application>
  <PresentationFormat>Widescreen</PresentationFormat>
  <Paragraphs>668</Paragraphs>
  <Slides>62</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62</vt:i4>
      </vt:variant>
    </vt:vector>
  </HeadingPairs>
  <TitlesOfParts>
    <vt:vector size="69" baseType="lpstr">
      <vt:lpstr>Arial</vt:lpstr>
      <vt:lpstr>Calibri</vt:lpstr>
      <vt:lpstr>Consolas</vt:lpstr>
      <vt:lpstr>inherit</vt:lpstr>
      <vt:lpstr>Inter</vt:lpstr>
      <vt:lpstr>Menlo</vt:lpstr>
      <vt:lpstr>WSS Master Template</vt:lpstr>
      <vt:lpstr>PowerPoint Presentation</vt:lpstr>
      <vt:lpstr>Real-Time Visibility</vt:lpstr>
      <vt:lpstr>Agenda</vt:lpstr>
      <vt:lpstr>What Is That User Doing?</vt:lpstr>
      <vt:lpstr>Have You Ever?</vt:lpstr>
      <vt:lpstr>Or maybe not?</vt:lpstr>
      <vt:lpstr>The Client Statement Cache</vt:lpstr>
      <vt:lpstr>Three Ways To Access The Client Statement Cache</vt:lpstr>
      <vt:lpstr>Client Statement Cache: PROMON</vt:lpstr>
      <vt:lpstr>Client Statement Cache Output: PROMON</vt:lpstr>
      <vt:lpstr>Client Statement Cache: VSTs</vt:lpstr>
      <vt:lpstr>Client Statement Cache Output: VSTs</vt:lpstr>
      <vt:lpstr>Client Statement Cache Output: ProTop</vt:lpstr>
      <vt:lpstr>Client Statement Cache Alerts: ProTop</vt:lpstr>
      <vt:lpstr>RECAP: Accessing CSC</vt:lpstr>
      <vt:lpstr>PowerPoint Presentation</vt:lpstr>
      <vt:lpstr>PowerPoint Presentation</vt:lpstr>
      <vt:lpstr>How Do I Setup The Client Statement Cache?</vt:lpstr>
      <vt:lpstr>CSC Configuration Options</vt:lpstr>
      <vt:lpstr>Enabling CSC With PROMON</vt:lpstr>
      <vt:lpstr>Client Statement Cache: PROMON</vt:lpstr>
      <vt:lpstr>Client Statement Cache: PROMON</vt:lpstr>
      <vt:lpstr>Client Statement Cache: PROMON</vt:lpstr>
      <vt:lpstr>Viewing CSC With PROMON</vt:lpstr>
      <vt:lpstr>Client Statement Cache: PROMON</vt:lpstr>
      <vt:lpstr>Client Statement Cache Output: PROMON</vt:lpstr>
      <vt:lpstr>Enabling CSC With VSTs</vt:lpstr>
      <vt:lpstr>Enabling Client Statement Cache: VSTs</vt:lpstr>
      <vt:lpstr>Viewing CSC With VSTs</vt:lpstr>
      <vt:lpstr>Client Statement Cache Output: VSTs</vt:lpstr>
      <vt:lpstr>Client Statement Cache Output: VSTs</vt:lpstr>
      <vt:lpstr>Enabling CSC With ProTop</vt:lpstr>
      <vt:lpstr>Enabling Client Statement Cache: ProTop</vt:lpstr>
      <vt:lpstr>Enabling Client Statement Cache: ProTop</vt:lpstr>
      <vt:lpstr>Viewing CSC With ProTop</vt:lpstr>
      <vt:lpstr>Client Statement Cache Output: ProTop</vt:lpstr>
      <vt:lpstr>Client Statement Cache Alerts: ProTop</vt:lpstr>
      <vt:lpstr>RECAP: Setting Up CSC</vt:lpstr>
      <vt:lpstr>PowerPoint Presentation</vt:lpstr>
      <vt:lpstr>What Is The Impact Of Client Statement Cache?</vt:lpstr>
      <vt:lpstr>It's a Great Feature But…</vt:lpstr>
      <vt:lpstr>CSC Memory Usage</vt:lpstr>
      <vt:lpstr>Temporary Files (*.cst)</vt:lpstr>
      <vt:lpstr>CSC Notes</vt:lpstr>
      <vt:lpstr>More Notes</vt:lpstr>
      <vt:lpstr>CSC SQL Notes</vt:lpstr>
      <vt:lpstr>Some Benchmarks</vt:lpstr>
      <vt:lpstr>SQL Clients</vt:lpstr>
      <vt:lpstr>Shared Memory Clients</vt:lpstr>
      <vt:lpstr>Remote Clients</vt:lpstr>
      <vt:lpstr>Why Are "Mixed FINDs" So Bad?</vt:lpstr>
      <vt:lpstr>RECAP: The Impact of CSC</vt:lpstr>
      <vt:lpstr>https://openedge.ideas.aha.io</vt:lpstr>
      <vt:lpstr>PowerPoint Presentation</vt:lpstr>
      <vt:lpstr>What About proGetStack?</vt:lpstr>
      <vt:lpstr>proGetStack</vt:lpstr>
      <vt:lpstr>proGetStack: protrace.1234 Output (page 1)</vt:lpstr>
      <vt:lpstr>proGetStack: protrace.1234 Output (page 2)</vt:lpstr>
      <vt:lpstr>Differences Between CSC and proGetStack</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 Bascom</dc:creator>
  <cp:lastModifiedBy>Tom Bascom</cp:lastModifiedBy>
  <cp:revision>32</cp:revision>
  <cp:lastPrinted>2020-10-29T21:13:57Z</cp:lastPrinted>
  <dcterms:created xsi:type="dcterms:W3CDTF">2023-07-17T15:10:43Z</dcterms:created>
  <dcterms:modified xsi:type="dcterms:W3CDTF">2023-11-10T19:18:24Z</dcterms:modified>
</cp:coreProperties>
</file>