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99" r:id="rId3"/>
    <p:sldId id="258" r:id="rId4"/>
    <p:sldId id="259" r:id="rId5"/>
    <p:sldId id="300" r:id="rId6"/>
    <p:sldId id="260" r:id="rId7"/>
    <p:sldId id="301" r:id="rId8"/>
    <p:sldId id="262" r:id="rId9"/>
    <p:sldId id="263" r:id="rId10"/>
    <p:sldId id="276" r:id="rId11"/>
    <p:sldId id="277" r:id="rId12"/>
    <p:sldId id="278" r:id="rId13"/>
    <p:sldId id="302" r:id="rId14"/>
    <p:sldId id="280" r:id="rId15"/>
    <p:sldId id="281" r:id="rId16"/>
    <p:sldId id="282" r:id="rId17"/>
    <p:sldId id="283" r:id="rId18"/>
    <p:sldId id="284" r:id="rId19"/>
    <p:sldId id="303" r:id="rId20"/>
    <p:sldId id="304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305" r:id="rId33"/>
    <p:sldId id="297" r:id="rId34"/>
    <p:sldId id="27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0B6F7-63E7-4A43-8C64-D170CD2C19B1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04285-7C45-44DD-BB64-705870444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55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a recent trend to provide a merged</a:t>
            </a:r>
            <a:r>
              <a:rPr lang="en-US" baseline="0" dirty="0"/>
              <a:t> database solution. i.e. both SQL and </a:t>
            </a:r>
            <a:r>
              <a:rPr lang="en-US" baseline="0"/>
              <a:t>NOSQL in one box.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04285-7C45-44DD-BB64-7058704448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8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Progress and Oracle are quite different in transaction processing. No direct map of .bi and .</a:t>
            </a:r>
            <a:r>
              <a:rPr lang="en-US" dirty="0" err="1"/>
              <a:t>ai</a:t>
            </a:r>
            <a:br>
              <a:rPr lang="en-US" dirty="0"/>
            </a:br>
            <a:r>
              <a:rPr lang="en-US" dirty="0"/>
              <a:t>Oracle alert Log: 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startup parameter, but no user connect/disconnect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 Server keeps by default 6 ERRORLOGs: ERRORLOG, ERRORLOG.1, etc.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C:\Program Files\Microsoft SQL Server\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MSSQL.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\MSSQL\LOG\ERRORLOG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8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proutil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db-name -C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increaseto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-B n -L n -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bibufs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 -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aibufs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1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Static and dynamic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93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Log Writer, like BIW is only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70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Progress table has _file record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Oracle view has DBA_VIEW record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89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13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backup necessary in Full Recovery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70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compress backup CPU</a:t>
            </a:r>
            <a:r>
              <a:rPr lang="en-US" baseline="0" dirty="0"/>
              <a:t> usage increases and I/O decreases. So it could be faster or slower then regular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32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8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Six types of Flashback in 10g. They are designed to fix human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55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listener</a:t>
            </a:r>
            <a:r>
              <a:rPr lang="en-US" baseline="0" dirty="0"/>
              <a:t> is down existing users will be fine. New users will not be able to connect.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Server, Listener port, db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269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F90F-A1F0-4C0A-9052-1054C94B0197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A5E7-7B25-42EA-8034-F6057DEF5129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B38BB-C35F-404D-9AA2-5B561CBCF919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7875-B651-458C-BEDA-5C8837BB3C37}" type="datetime1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3821A-E62A-4E67-B3E7-AB4FE6427683}" type="datetime1">
              <a:rPr lang="en-US" smtClean="0"/>
              <a:t>11/16/2023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4DB1-C28D-4CD5-BFC4-6089B6AA3369}" type="datetime1">
              <a:rPr lang="en-US" smtClean="0"/>
              <a:t>11/16/2023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9324-C062-4805-9EE1-30F9F34A119C}" type="datetime1">
              <a:rPr lang="en-US" smtClean="0"/>
              <a:t>11/16/2023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2BF6-94B6-4EF3-A38E-DDADAEDBFB17}" type="datetime1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2748-8BF9-4819-829A-56DC6848B331}" type="datetime1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B017-D879-404B-B900-9527BA2B99CB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2082-5229-47CD-ADDE-A2774E230DA5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A8902-784D-4AB7-B8CD-6124A0D6B57B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PUG Challenge Americas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r>
              <a:rPr lang="en-US"/>
              <a:t>Progress in </a:t>
            </a:r>
            <a:r>
              <a:rPr lang="en-US" dirty="0"/>
              <a:t>the world of other databases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52400" y="3843638"/>
            <a:ext cx="8763000" cy="16557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Dmitri Levin, DBA Manager</a:t>
            </a:r>
            <a:br>
              <a:rPr lang="en-US" dirty="0"/>
            </a:br>
            <a:r>
              <a:rPr lang="en-US" dirty="0"/>
              <a:t>Frank Cepeda</a:t>
            </a:r>
            <a:r>
              <a:rPr lang="en-US"/>
              <a:t>, Jr </a:t>
            </a:r>
            <a:r>
              <a:rPr lang="en-US" dirty="0"/>
              <a:t>DBA</a:t>
            </a:r>
          </a:p>
          <a:p>
            <a:r>
              <a:rPr lang="en-US" dirty="0"/>
              <a:t>Progress, Oracle, SQL Server, MySQL </a:t>
            </a:r>
            <a:br>
              <a:rPr lang="en-US" dirty="0"/>
            </a:br>
            <a:r>
              <a:rPr lang="en-US" dirty="0"/>
              <a:t>   Alphabroder Co</a:t>
            </a:r>
          </a:p>
          <a:p>
            <a:r>
              <a:rPr lang="en-US" dirty="0"/>
              <a:t>   Philadelphia PA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478" y="5636047"/>
            <a:ext cx="1085850" cy="527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00" y="5709072"/>
            <a:ext cx="1358900" cy="38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5664622"/>
            <a:ext cx="1384300" cy="469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DD521F-69D6-BA06-E514-4608FBFC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32" y="5728122"/>
            <a:ext cx="91440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D2E35-29E8-D317-5339-8D8E10C6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Alphabroder Inventory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01120D-A8D4-B50A-EF6A-B03EEF0AE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96E05-240E-319D-8E46-5B5EFEC7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 descr="A black and grey text&#10;&#10;Description automatically generated">
            <a:extLst>
              <a:ext uri="{FF2B5EF4-FFF2-40B4-BE49-F238E27FC236}">
                <a16:creationId xmlns:a16="http://schemas.microsoft.com/office/drawing/2014/main" id="{E426F80E-50DA-343F-B42C-A5FE06FA3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3460750" cy="1162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3CA984-BBB2-14AF-6B35-35A4A8BC086B}"/>
              </a:ext>
            </a:extLst>
          </p:cNvPr>
          <p:cNvSpPr txBox="1"/>
          <p:nvPr/>
        </p:nvSpPr>
        <p:spPr>
          <a:xfrm>
            <a:off x="4572000" y="1607056"/>
            <a:ext cx="2408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36 Databases</a:t>
            </a:r>
          </a:p>
        </p:txBody>
      </p:sp>
      <p:pic>
        <p:nvPicPr>
          <p:cNvPr id="10" name="Picture 9" descr="A red logo with a white background&#10;&#10;Description automatically generated">
            <a:extLst>
              <a:ext uri="{FF2B5EF4-FFF2-40B4-BE49-F238E27FC236}">
                <a16:creationId xmlns:a16="http://schemas.microsoft.com/office/drawing/2014/main" id="{5C6E49B3-8A73-7F0D-9739-1AAC2890A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91831"/>
            <a:ext cx="2408865" cy="13627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922BD1-B061-3FCF-A784-6AEE656B306F}"/>
              </a:ext>
            </a:extLst>
          </p:cNvPr>
          <p:cNvSpPr txBox="1"/>
          <p:nvPr/>
        </p:nvSpPr>
        <p:spPr>
          <a:xfrm>
            <a:off x="4571999" y="2614546"/>
            <a:ext cx="2408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13 Databases</a:t>
            </a:r>
          </a:p>
        </p:txBody>
      </p:sp>
      <p:pic>
        <p:nvPicPr>
          <p:cNvPr id="13" name="Picture 12" descr="A logo for a microsoft server&#10;&#10;Description automatically generated">
            <a:extLst>
              <a:ext uri="{FF2B5EF4-FFF2-40B4-BE49-F238E27FC236}">
                <a16:creationId xmlns:a16="http://schemas.microsoft.com/office/drawing/2014/main" id="{B9FF038F-16A4-5A22-9302-1911D8D67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25812"/>
            <a:ext cx="3505200" cy="1752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807134-B684-8AAD-7699-6F4CF5BE05FA}"/>
              </a:ext>
            </a:extLst>
          </p:cNvPr>
          <p:cNvSpPr txBox="1"/>
          <p:nvPr/>
        </p:nvSpPr>
        <p:spPr>
          <a:xfrm>
            <a:off x="4572000" y="4485448"/>
            <a:ext cx="2822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250+ Databases</a:t>
            </a:r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FC29240B-6A6E-0412-C17C-5669C8696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136921"/>
            <a:ext cx="2381250" cy="8953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8923AC0-6B8F-1839-61C2-056BB59B5800}"/>
              </a:ext>
            </a:extLst>
          </p:cNvPr>
          <p:cNvSpPr txBox="1"/>
          <p:nvPr/>
        </p:nvSpPr>
        <p:spPr>
          <a:xfrm>
            <a:off x="4585062" y="5289769"/>
            <a:ext cx="220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 Databases</a:t>
            </a:r>
          </a:p>
        </p:txBody>
      </p:sp>
    </p:spTree>
    <p:extLst>
      <p:ext uri="{BB962C8B-B14F-4D97-AF65-F5344CB8AC3E}">
        <p14:creationId xmlns:p14="http://schemas.microsoft.com/office/powerpoint/2010/main" val="424113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600200"/>
            <a:ext cx="155350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RDBMS</a:t>
            </a:r>
          </a:p>
          <a:p>
            <a:r>
              <a:rPr lang="en-US" dirty="0"/>
              <a:t>Oracle</a:t>
            </a:r>
          </a:p>
          <a:p>
            <a:r>
              <a:rPr lang="en-US" dirty="0" err="1"/>
              <a:t>MySQL</a:t>
            </a:r>
            <a:endParaRPr lang="en-US" dirty="0"/>
          </a:p>
          <a:p>
            <a:r>
              <a:rPr lang="en-US" dirty="0"/>
              <a:t>MS SQL Server</a:t>
            </a:r>
          </a:p>
          <a:p>
            <a:r>
              <a:rPr lang="en-US" dirty="0" err="1"/>
              <a:t>PostgreSQL</a:t>
            </a:r>
            <a:endParaRPr lang="en-US" dirty="0"/>
          </a:p>
          <a:p>
            <a:r>
              <a:rPr lang="en-US" dirty="0"/>
              <a:t>IBM DB2</a:t>
            </a:r>
          </a:p>
          <a:p>
            <a:r>
              <a:rPr lang="en-US" dirty="0" err="1"/>
              <a:t>MariaDB</a:t>
            </a:r>
            <a:endParaRPr lang="en-US" dirty="0"/>
          </a:p>
          <a:p>
            <a:r>
              <a:rPr lang="en-US" dirty="0"/>
              <a:t>AWS Aurora</a:t>
            </a:r>
          </a:p>
          <a:p>
            <a:r>
              <a:rPr lang="en-US" dirty="0"/>
              <a:t>Progress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1600200"/>
            <a:ext cx="18620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Key-Value Store</a:t>
            </a:r>
          </a:p>
          <a:p>
            <a:r>
              <a:rPr lang="en-US" dirty="0" err="1"/>
              <a:t>Redis</a:t>
            </a:r>
            <a:endParaRPr lang="en-US" dirty="0"/>
          </a:p>
          <a:p>
            <a:r>
              <a:rPr lang="en-US" dirty="0"/>
              <a:t>AWS </a:t>
            </a:r>
            <a:r>
              <a:rPr lang="en-US" dirty="0" err="1"/>
              <a:t>DynamoDB</a:t>
            </a:r>
            <a:endParaRPr lang="en-US" dirty="0"/>
          </a:p>
          <a:p>
            <a:r>
              <a:rPr lang="en-US" dirty="0" err="1"/>
              <a:t>Memcached</a:t>
            </a:r>
            <a:br>
              <a:rPr lang="en-US" dirty="0"/>
            </a:br>
            <a:r>
              <a:rPr lang="en-US" dirty="0"/>
              <a:t>MS Azure Cosmos</a:t>
            </a:r>
          </a:p>
          <a:p>
            <a:r>
              <a:rPr lang="en-US" dirty="0"/>
              <a:t>Oracle No-SQL Db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1600200"/>
            <a:ext cx="22156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Document Databases</a:t>
            </a:r>
          </a:p>
          <a:p>
            <a:r>
              <a:rPr lang="en-US" dirty="0" err="1"/>
              <a:t>MongoDB</a:t>
            </a:r>
            <a:endParaRPr lang="en-US" dirty="0"/>
          </a:p>
          <a:p>
            <a:r>
              <a:rPr lang="en-US" dirty="0" err="1"/>
              <a:t>Couchbase</a:t>
            </a:r>
            <a:endParaRPr lang="en-US" dirty="0"/>
          </a:p>
          <a:p>
            <a:r>
              <a:rPr lang="en-US" dirty="0" err="1"/>
              <a:t>CouchDB</a:t>
            </a:r>
            <a:endParaRPr lang="en-US" dirty="0"/>
          </a:p>
          <a:p>
            <a:r>
              <a:rPr lang="en-US" dirty="0"/>
              <a:t>Google Cloud</a:t>
            </a:r>
          </a:p>
          <a:p>
            <a:r>
              <a:rPr lang="en-US" dirty="0" err="1"/>
              <a:t>PostgreSQL</a:t>
            </a:r>
            <a:r>
              <a:rPr lang="en-US" dirty="0"/>
              <a:t> (EDB)</a:t>
            </a:r>
            <a:br>
              <a:rPr lang="en-US" dirty="0"/>
            </a:br>
            <a:r>
              <a:rPr lang="en-US" dirty="0"/>
              <a:t>AWS </a:t>
            </a:r>
            <a:r>
              <a:rPr lang="en-US" dirty="0" err="1"/>
              <a:t>DocumentDB</a:t>
            </a:r>
            <a:endParaRPr lang="en-US" dirty="0"/>
          </a:p>
          <a:p>
            <a:r>
              <a:rPr lang="en-US" dirty="0" err="1"/>
              <a:t>FounaDB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4343400"/>
            <a:ext cx="18036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In-Memory DB</a:t>
            </a:r>
          </a:p>
          <a:p>
            <a:r>
              <a:rPr lang="en-US" dirty="0"/>
              <a:t>IBM </a:t>
            </a:r>
            <a:r>
              <a:rPr lang="en-US" dirty="0" err="1"/>
              <a:t>dashDB</a:t>
            </a:r>
            <a:r>
              <a:rPr lang="en-US" dirty="0"/>
              <a:t>/DB2</a:t>
            </a:r>
          </a:p>
          <a:p>
            <a:r>
              <a:rPr lang="en-US" dirty="0"/>
              <a:t>Oracle Times Ten</a:t>
            </a:r>
            <a:br>
              <a:rPr lang="en-US" dirty="0"/>
            </a:br>
            <a:r>
              <a:rPr lang="en-US" dirty="0"/>
              <a:t>SAP HANA</a:t>
            </a:r>
          </a:p>
          <a:p>
            <a:r>
              <a:rPr lang="en-US" dirty="0"/>
              <a:t>AWS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4343400"/>
            <a:ext cx="25070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Graph Databases</a:t>
            </a:r>
            <a:br>
              <a:rPr lang="en-US" dirty="0"/>
            </a:br>
            <a:r>
              <a:rPr lang="en-US" dirty="0"/>
              <a:t>Neo4j</a:t>
            </a:r>
          </a:p>
          <a:p>
            <a:r>
              <a:rPr lang="en-US" dirty="0"/>
              <a:t>MS Azure Cosmos</a:t>
            </a:r>
          </a:p>
          <a:p>
            <a:r>
              <a:rPr lang="en-US" dirty="0"/>
              <a:t>Oracle Spatial and Graph</a:t>
            </a:r>
          </a:p>
          <a:p>
            <a:r>
              <a:rPr lang="en-US" dirty="0"/>
              <a:t>AWS Neptune</a:t>
            </a:r>
          </a:p>
        </p:txBody>
      </p:sp>
      <p:sp>
        <p:nvSpPr>
          <p:cNvPr id="9" name="5-Point Star 8"/>
          <p:cNvSpPr/>
          <p:nvPr/>
        </p:nvSpPr>
        <p:spPr>
          <a:xfrm>
            <a:off x="2667000" y="1905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5486400" y="1905000"/>
            <a:ext cx="228600" cy="2286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066800" y="4648200"/>
            <a:ext cx="228600" cy="2286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1066800" y="1905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990600" y="63246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371600" y="6248400"/>
            <a:ext cx="145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Most popular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0" y="3124200"/>
            <a:ext cx="19191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Time Series DBMS</a:t>
            </a:r>
          </a:p>
          <a:p>
            <a:r>
              <a:rPr lang="en-US" dirty="0" err="1"/>
              <a:t>InFluxDB</a:t>
            </a:r>
            <a:endParaRPr lang="en-US" dirty="0"/>
          </a:p>
          <a:p>
            <a:r>
              <a:rPr lang="en-US" dirty="0"/>
              <a:t>AWS </a:t>
            </a:r>
            <a:r>
              <a:rPr lang="en-US" dirty="0" err="1"/>
              <a:t>Timestream</a:t>
            </a:r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>
            <a:off x="7924800" y="3429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934200" y="1600200"/>
            <a:ext cx="18414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Search Engines</a:t>
            </a:r>
          </a:p>
          <a:p>
            <a:r>
              <a:rPr lang="en-US" dirty="0" err="1"/>
              <a:t>Elasticsearch</a:t>
            </a:r>
            <a:endParaRPr lang="en-US" dirty="0"/>
          </a:p>
          <a:p>
            <a:r>
              <a:rPr lang="en-US" dirty="0" err="1"/>
              <a:t>Splunk</a:t>
            </a:r>
            <a:endParaRPr lang="en-US" dirty="0"/>
          </a:p>
          <a:p>
            <a:r>
              <a:rPr lang="en-US" dirty="0"/>
              <a:t>AWS </a:t>
            </a:r>
            <a:r>
              <a:rPr lang="en-US" dirty="0" err="1"/>
              <a:t>CloudSearch</a:t>
            </a:r>
            <a:endParaRPr lang="en-US" dirty="0"/>
          </a:p>
          <a:p>
            <a:r>
              <a:rPr lang="en-US" dirty="0"/>
              <a:t>MS Azure Search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4267200"/>
            <a:ext cx="2036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Wide Column Store</a:t>
            </a:r>
          </a:p>
          <a:p>
            <a:r>
              <a:rPr lang="en-US" dirty="0"/>
              <a:t>Cassandra (FB)</a:t>
            </a:r>
          </a:p>
          <a:p>
            <a:r>
              <a:rPr lang="en-US" dirty="0" err="1"/>
              <a:t>HBase</a:t>
            </a:r>
            <a:endParaRPr lang="en-US" dirty="0"/>
          </a:p>
        </p:txBody>
      </p:sp>
      <p:sp>
        <p:nvSpPr>
          <p:cNvPr id="20" name="5-Point Star 19"/>
          <p:cNvSpPr/>
          <p:nvPr/>
        </p:nvSpPr>
        <p:spPr>
          <a:xfrm>
            <a:off x="8458200" y="46482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8305800" y="1905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3276600" y="63246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5791200" y="1905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2971800" y="1905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1219200" y="32766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>
            <a:off x="1447800" y="27432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/>
          <p:cNvSpPr/>
          <p:nvPr/>
        </p:nvSpPr>
        <p:spPr>
          <a:xfrm>
            <a:off x="1143000" y="22098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/>
          <p:cNvSpPr/>
          <p:nvPr/>
        </p:nvSpPr>
        <p:spPr>
          <a:xfrm>
            <a:off x="6096000" y="3048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8610600" y="1905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733800" y="6248400"/>
            <a:ext cx="1388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Open Source</a:t>
            </a:r>
          </a:p>
        </p:txBody>
      </p:sp>
      <p:sp>
        <p:nvSpPr>
          <p:cNvPr id="36" name="5-Point Star 35"/>
          <p:cNvSpPr/>
          <p:nvPr/>
        </p:nvSpPr>
        <p:spPr>
          <a:xfrm>
            <a:off x="8763000" y="46482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/>
          <p:cNvSpPr/>
          <p:nvPr/>
        </p:nvSpPr>
        <p:spPr>
          <a:xfrm>
            <a:off x="1371600" y="46482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/>
          <p:cNvSpPr/>
          <p:nvPr/>
        </p:nvSpPr>
        <p:spPr>
          <a:xfrm>
            <a:off x="7696200" y="48768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/>
          <p:cNvSpPr/>
          <p:nvPr/>
        </p:nvSpPr>
        <p:spPr>
          <a:xfrm>
            <a:off x="3276600" y="25146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5638800" y="22098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5410200" y="24384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8229600" y="3429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B_sco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81000"/>
            <a:ext cx="8815552" cy="53340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34C873B-2BE3-4510-20EF-52B01BFB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4CDF54-7F44-0B05-D739-4BBE55171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 descr="A pie chart with text and numbers&#10;&#10;Description automatically generated">
            <a:extLst>
              <a:ext uri="{FF2B5EF4-FFF2-40B4-BE49-F238E27FC236}">
                <a16:creationId xmlns:a16="http://schemas.microsoft.com/office/drawing/2014/main" id="{24D67DFE-24B3-CA50-1ED0-1C1A30F8C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" y="304800"/>
            <a:ext cx="9144000" cy="547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3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pularity_Tre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9144000" cy="4231780"/>
          </a:xfrm>
          <a:prstGeom prst="rect">
            <a:avLst/>
          </a:prstGeom>
        </p:spPr>
      </p:pic>
      <p:pic>
        <p:nvPicPr>
          <p:cNvPr id="6" name="Picture 5" descr="comerci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95800"/>
            <a:ext cx="4955771" cy="2133600"/>
          </a:xfrm>
          <a:prstGeom prst="rect">
            <a:avLst/>
          </a:prstGeom>
        </p:spPr>
      </p:pic>
      <p:pic>
        <p:nvPicPr>
          <p:cNvPr id="8" name="Picture 7" descr="open_source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4495800"/>
            <a:ext cx="3895725" cy="210502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C50496-C6F9-6E85-0D78-065A9AB0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CCA52-D783-68D5-8FA2-302C07541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 descr="A graph showing the growth of the stock market&#10;&#10;Description automatically generated">
            <a:extLst>
              <a:ext uri="{FF2B5EF4-FFF2-40B4-BE49-F238E27FC236}">
                <a16:creationId xmlns:a16="http://schemas.microsoft.com/office/drawing/2014/main" id="{98833197-1973-5D35-1656-BBDCCFB1E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6525"/>
            <a:ext cx="8458200" cy="3984441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A41AD6CB-ECE3-4610-93AB-5066DAA31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341676"/>
            <a:ext cx="5428126" cy="1990725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258B86A8-B819-20E8-A56A-3B2610460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77" y="4335145"/>
            <a:ext cx="3467100" cy="188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7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vs Oracle vs MSSQL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946862"/>
              </p:ext>
            </p:extLst>
          </p:nvPr>
        </p:nvGraphicFramePr>
        <p:xfrm>
          <a:off x="152400" y="1397000"/>
          <a:ext cx="8839200" cy="3698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0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1977">
                  <a:extLst>
                    <a:ext uri="{9D8B030D-6E8A-4147-A177-3AD203B41FA5}">
                      <a16:colId xmlns:a16="http://schemas.microsoft.com/office/drawing/2014/main" val="2952275453"/>
                    </a:ext>
                  </a:extLst>
                </a:gridCol>
              </a:tblGrid>
              <a:tr h="7321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-</a:t>
                      </a:r>
                      <a:r>
                        <a:rPr lang="en-US" dirty="0" err="1"/>
                        <a:t>pf</a:t>
                      </a:r>
                      <a:r>
                        <a:rPr lang="en-US" dirty="0"/>
                        <a:t>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initSID.ora  or </a:t>
                      </a:r>
                      <a:r>
                        <a:rPr lang="en-US" dirty="0" err="1"/>
                        <a:t>spfileSID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Registry/Configuration Console (Windows Only)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882">
                <a:tc>
                  <a:txBody>
                    <a:bodyPr/>
                    <a:lstStyle/>
                    <a:p>
                      <a:r>
                        <a:rPr lang="en-US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anywhere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ORACLE_HOME ( aka DLC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Environmental Variables/anywhere(Linux Only)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118">
                <a:tc>
                  <a:txBody>
                    <a:bodyPr/>
                    <a:lstStyle/>
                    <a:p>
                      <a:r>
                        <a:rPr lang="en-US" sz="18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proutil</a:t>
                      </a:r>
                      <a:r>
                        <a:rPr lang="en-US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db-name -C </a:t>
                      </a:r>
                      <a:r>
                        <a:rPr lang="en-US" sz="1800" i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alter system set 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5882">
                <a:tc>
                  <a:txBody>
                    <a:bodyPr/>
                    <a:lstStyle/>
                    <a:p>
                      <a:r>
                        <a:rPr lang="en-US" dirty="0"/>
                        <a:t>VST _</a:t>
                      </a:r>
                      <a:r>
                        <a:rPr lang="en-US" dirty="0" err="1"/>
                        <a:t>DbParams</a:t>
                      </a:r>
                      <a:br>
                        <a:rPr lang="en-US" dirty="0"/>
                      </a:br>
                      <a:r>
                        <a:rPr lang="en-US" sz="1200" dirty="0"/>
                        <a:t>find _</a:t>
                      </a:r>
                      <a:r>
                        <a:rPr lang="en-US" sz="1200" dirty="0" err="1"/>
                        <a:t>DbParams</a:t>
                      </a:r>
                      <a:r>
                        <a:rPr lang="en-US" sz="1200" dirty="0"/>
                        <a:t> where _</a:t>
                      </a:r>
                      <a:r>
                        <a:rPr lang="en-US" sz="1200" dirty="0" err="1"/>
                        <a:t>DbParams</a:t>
                      </a:r>
                      <a:r>
                        <a:rPr lang="en-US" sz="1200" dirty="0"/>
                        <a:t>-Name = "-spin".</a:t>
                      </a:r>
                    </a:p>
                    <a:p>
                      <a:r>
                        <a:rPr lang="en-US" sz="1200" dirty="0"/>
                        <a:t>assign _</a:t>
                      </a:r>
                      <a:r>
                        <a:rPr lang="en-US" sz="1200" dirty="0" err="1"/>
                        <a:t>DbParams</a:t>
                      </a:r>
                      <a:r>
                        <a:rPr lang="en-US" sz="1200" dirty="0"/>
                        <a:t>-value = "2000".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V$   V$PARAMETER  </a:t>
                      </a:r>
                      <a:br>
                        <a:rPr lang="en-US" dirty="0"/>
                      </a:br>
                      <a:r>
                        <a:rPr lang="en-US" dirty="0"/>
                        <a:t>V$   </a:t>
                      </a:r>
                      <a:r>
                        <a:rPr lang="en-US" dirty="0" err="1"/>
                        <a:t>V$spParameter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Sys Views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[sys].[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dm_server_registry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PUG Challenge Americas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Prorgess</a:t>
            </a:r>
            <a:r>
              <a:rPr lang="en-US" dirty="0"/>
              <a:t> vs Oracle vs MSSQL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530540"/>
              </p:ext>
            </p:extLst>
          </p:nvPr>
        </p:nvGraphicFramePr>
        <p:xfrm>
          <a:off x="228600" y="1373386"/>
          <a:ext cx="8686800" cy="165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4015691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After-imaging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Archiving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Recovery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By default, turned 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By default, turned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By default, turned on 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Does not remove old AI 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Does remove old archive logs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Does remove completed transactional log records after log backup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71600" y="31242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86200" y="312420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9400" y="3048000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MS SQL Server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0" y="4038600"/>
            <a:ext cx="7772400" cy="457200"/>
          </a:xfrm>
          <a:prstGeom prst="rect">
            <a:avLst/>
          </a:prstGeom>
          <a:solidFill>
            <a:srgbClr val="FFC00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038600"/>
            <a:ext cx="851515" cy="369332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3000" y="4572000"/>
            <a:ext cx="7772400" cy="457200"/>
          </a:xfrm>
          <a:prstGeom prst="rect">
            <a:avLst/>
          </a:prstGeom>
          <a:solidFill>
            <a:srgbClr val="FFC00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4572000"/>
            <a:ext cx="851515" cy="369332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DEV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038600"/>
            <a:ext cx="2005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After-images</a:t>
            </a:r>
          </a:p>
          <a:p>
            <a:endParaRPr lang="en-US" dirty="0"/>
          </a:p>
          <a:p>
            <a:r>
              <a:rPr lang="en-US" dirty="0"/>
              <a:t>W/O After-images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4038600"/>
            <a:ext cx="2685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ARCHIVELOG Mode</a:t>
            </a:r>
          </a:p>
          <a:p>
            <a:endParaRPr lang="en-US" dirty="0"/>
          </a:p>
          <a:p>
            <a:r>
              <a:rPr lang="en-US" dirty="0"/>
              <a:t>NOARCHIVELOG Mode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7400" y="4038600"/>
            <a:ext cx="3134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  Recovery Model</a:t>
            </a:r>
          </a:p>
          <a:p>
            <a:endParaRPr lang="en-US" dirty="0"/>
          </a:p>
          <a:p>
            <a:r>
              <a:rPr lang="en-US" dirty="0"/>
              <a:t>SIMPLE Recovery Model</a:t>
            </a:r>
          </a:p>
          <a:p>
            <a:endParaRPr lang="en-US" dirty="0"/>
          </a:p>
          <a:p>
            <a:r>
              <a:rPr lang="en-US" dirty="0"/>
              <a:t>Bulk-logged Recovery Model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Structure (data files)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089360"/>
              </p:ext>
            </p:extLst>
          </p:nvPr>
        </p:nvGraphicFramePr>
        <p:xfrm>
          <a:off x="381000" y="1447800"/>
          <a:ext cx="8534400" cy="480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5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8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2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2051">
                  <a:extLst>
                    <a:ext uri="{9D8B030D-6E8A-4147-A177-3AD203B41FA5}">
                      <a16:colId xmlns:a16="http://schemas.microsoft.com/office/drawing/2014/main" val="2557766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MSSQL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Database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sports.db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Control File(s)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control01.ctl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Master.mdf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Structure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sports.st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System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sports.d1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System Tablespace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system.dbf</a:t>
                      </a:r>
                      <a:r>
                        <a:rPr lang="en-US" dirty="0"/>
                        <a:t>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master </a:t>
                      </a:r>
                      <a:r>
                        <a:rPr lang="en-US" dirty="0" err="1"/>
                        <a:t>db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Seed to create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$DLC/empty8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PDB$SEED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 </a:t>
                      </a:r>
                      <a:r>
                        <a:rPr lang="en-US" dirty="0" err="1"/>
                        <a:t>db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27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 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sports_7.d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Datafiles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tablespace.dbf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dbname.mdf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Before-Image File  + After-Image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sports.b1 + sports.a1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Undo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tablespace</a:t>
                      </a:r>
                      <a:r>
                        <a:rPr lang="es-ES" dirty="0"/>
                        <a:t> +</a:t>
                      </a:r>
                    </a:p>
                    <a:p>
                      <a:r>
                        <a:rPr lang="es-ES" dirty="0"/>
                        <a:t>Redo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undotbs.dbf + redo01.log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dbname.ldf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Copy of After-Image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Archive 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Copy of .</a:t>
                      </a:r>
                      <a:r>
                        <a:rPr lang="en-US" dirty="0" err="1"/>
                        <a:t>ldf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Log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sports.lg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Alert 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alert_SID.log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MS SQL Studio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Parameter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sports.pf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pfile</a:t>
                      </a:r>
                      <a:r>
                        <a:rPr lang="en-US" dirty="0"/>
                        <a:t> (or </a:t>
                      </a:r>
                      <a:r>
                        <a:rPr lang="en-US" dirty="0" err="1"/>
                        <a:t>spfile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initSID.</a:t>
                      </a:r>
                      <a:r>
                        <a:rPr lang="en-US" dirty="0"/>
                        <a:t>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Registry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8153400" y="3429000"/>
            <a:ext cx="1219200" cy="609600"/>
          </a:xfrm>
        </p:spPr>
        <p:txBody>
          <a:bodyPr/>
          <a:lstStyle/>
          <a:p>
            <a:r>
              <a:rPr lang="en-US" sz="800" dirty="0">
                <a:solidFill>
                  <a:schemeClr val="bg1"/>
                </a:solidFill>
              </a:rPr>
              <a:t>OEM parameters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29FA88-8D93-8C17-F5FA-9D61A7AC0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9843B3-9B76-709C-1F3F-65463170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585BB2D1-0F4C-7323-E549-D110C86EF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10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622212"/>
              </p:ext>
            </p:extLst>
          </p:nvPr>
        </p:nvGraphicFramePr>
        <p:xfrm>
          <a:off x="457200" y="1066800"/>
          <a:ext cx="8229599" cy="493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0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553">
                  <a:extLst>
                    <a:ext uri="{9D8B030D-6E8A-4147-A177-3AD203B41FA5}">
                      <a16:colId xmlns:a16="http://schemas.microsoft.com/office/drawing/2014/main" val="393757362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MSSQL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/>
                        <a:t>Tablespace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Filegroups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System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System </a:t>
                      </a:r>
                      <a:r>
                        <a:rPr lang="en-US" sz="1800" i="1" dirty="0" err="1"/>
                        <a:t>Tablespace</a:t>
                      </a:r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Primary Filegroup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Segment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Object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Cluster 8,64,512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Extent</a:t>
                      </a:r>
                    </a:p>
                    <a:p>
                      <a:pPr algn="ctr"/>
                      <a:r>
                        <a:rPr lang="en-US" sz="2800" dirty="0"/>
                        <a:t>system managed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Extent </a:t>
                      </a:r>
                    </a:p>
                    <a:p>
                      <a:pPr algn="ctr"/>
                      <a:r>
                        <a:rPr lang="en-US" sz="2800" dirty="0"/>
                        <a:t>8 Pages 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of 8 KB 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Block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1,2,4 or 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Block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2,4,8,16,32 or 64K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Block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4,8,16,32,64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Logical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Processes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161367"/>
              </p:ext>
            </p:extLst>
          </p:nvPr>
        </p:nvGraphicFramePr>
        <p:xfrm>
          <a:off x="457200" y="1235710"/>
          <a:ext cx="8229601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7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4065322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MSSQL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DBWn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Database Writer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LAZY and EAGER WRITERs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BIW, AIW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LGWR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 Writer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 WRITER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AIMGT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ARCn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Archive</a:t>
                      </a:r>
                      <a:r>
                        <a:rPr lang="en-US" baseline="0" dirty="0"/>
                        <a:t> 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ARCHIVER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Process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PROCESS MONITOR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System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SERVER MONITOR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CKPT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Checkpoint</a:t>
                      </a:r>
                      <a:r>
                        <a:rPr lang="en-US" baseline="0" dirty="0"/>
                        <a:t> 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Many other …. 170 at least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Many more… in total 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4800" y="304800"/>
            <a:ext cx="842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Progress:      </a:t>
            </a:r>
            <a:r>
              <a:rPr lang="en-US" sz="2800" dirty="0" err="1"/>
              <a:t>ps</a:t>
            </a:r>
            <a:r>
              <a:rPr lang="en-US" sz="2800" dirty="0"/>
              <a:t> –</a:t>
            </a:r>
            <a:r>
              <a:rPr lang="en-US" sz="2800" dirty="0" err="1"/>
              <a:t>ef</a:t>
            </a:r>
            <a:r>
              <a:rPr lang="en-US" sz="2800" dirty="0"/>
              <a:t> | </a:t>
            </a:r>
            <a:r>
              <a:rPr lang="en-US" sz="2800" dirty="0" err="1"/>
              <a:t>grep</a:t>
            </a:r>
            <a:r>
              <a:rPr lang="en-US" sz="2800" dirty="0"/>
              <a:t> </a:t>
            </a:r>
            <a:r>
              <a:rPr lang="en-US" sz="2800" dirty="0" err="1"/>
              <a:t>db_name</a:t>
            </a:r>
            <a:r>
              <a:rPr lang="en-US" sz="2800" dirty="0"/>
              <a:t>| </a:t>
            </a:r>
            <a:r>
              <a:rPr lang="en-US" sz="2800" dirty="0" err="1"/>
              <a:t>grep</a:t>
            </a:r>
            <a:r>
              <a:rPr lang="en-US" sz="2800" dirty="0"/>
              <a:t> _</a:t>
            </a:r>
            <a:r>
              <a:rPr lang="en-US" sz="2800" dirty="0" err="1"/>
              <a:t>mprshut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Oracle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304800"/>
            <a:ext cx="6577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Oracle:      </a:t>
            </a:r>
            <a:r>
              <a:rPr lang="en-US" sz="2800" dirty="0" err="1"/>
              <a:t>ps</a:t>
            </a:r>
            <a:r>
              <a:rPr lang="en-US" sz="2800" dirty="0"/>
              <a:t> –</a:t>
            </a:r>
            <a:r>
              <a:rPr lang="en-US" sz="2800" dirty="0" err="1"/>
              <a:t>ef</a:t>
            </a:r>
            <a:r>
              <a:rPr lang="en-US" sz="2800" dirty="0"/>
              <a:t> | </a:t>
            </a:r>
            <a:r>
              <a:rPr lang="en-US" sz="2800" dirty="0" err="1"/>
              <a:t>grep</a:t>
            </a:r>
            <a:r>
              <a:rPr lang="en-US" sz="2800" dirty="0"/>
              <a:t> </a:t>
            </a:r>
            <a:r>
              <a:rPr lang="en-US" sz="2800" dirty="0" err="1"/>
              <a:t>db_name</a:t>
            </a:r>
            <a:r>
              <a:rPr lang="en-US" sz="2800" dirty="0"/>
              <a:t> | </a:t>
            </a:r>
            <a:r>
              <a:rPr lang="en-US" sz="2800" dirty="0" err="1"/>
              <a:t>grep</a:t>
            </a:r>
            <a:r>
              <a:rPr lang="en-US" sz="2800" dirty="0"/>
              <a:t> </a:t>
            </a:r>
            <a:r>
              <a:rPr lang="en-US" sz="2800" dirty="0" err="1"/>
              <a:t>ora</a:t>
            </a:r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Picture 5" descr="Oraclebackgrou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143000"/>
            <a:ext cx="7955280" cy="55092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0" y="304800"/>
            <a:ext cx="61766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Oracle:      select * from </a:t>
            </a:r>
            <a:r>
              <a:rPr lang="en-US" sz="2800" dirty="0" err="1"/>
              <a:t>v$bgprocess</a:t>
            </a:r>
            <a:r>
              <a:rPr lang="en-US" sz="2800" dirty="0"/>
              <a:t>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294AC-EA7E-3CC3-3204-F46D109D7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MSSQL: Select * from </a:t>
            </a:r>
            <a:r>
              <a:rPr lang="en-US" sz="2800" dirty="0" err="1"/>
              <a:t>master.sys.sysprocesses</a:t>
            </a:r>
            <a:endParaRPr lang="en-US" sz="2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59D43E5-7619-7595-308A-5C9698046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752600"/>
            <a:ext cx="9144000" cy="41910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8FF9A-CE84-BC20-1A7E-49883D6F2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PUG Challenge Americas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2269E4-758F-4CC9-AE8E-6B549693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57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Meta-schema and VST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481944"/>
          <a:ext cx="8229599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1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4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4215">
                  <a:extLst>
                    <a:ext uri="{9D8B030D-6E8A-4147-A177-3AD203B41FA5}">
                      <a16:colId xmlns:a16="http://schemas.microsoft.com/office/drawing/2014/main" val="2730727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Progress 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Oracle View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MSSQL System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DBA_TABLESPACES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SYS.FILEGROUPS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AreaExtent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DBA_DATA_FILES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MASTER.SYS.MASTER_FILES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StorageObject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DBA_OBJECTS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SYS.OBJECTS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SYS.TABLES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DBA_TAB_COLUMNS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SYS.COLUMNS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DBA_INDEXES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SYS.INDEXES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_Index-field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DBA_IND_COLUMNS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SYS.INDEX_COLUMNS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_Sequence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DBA_SEQUENCES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SYS.SEQUENCES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46146" y="1447800"/>
            <a:ext cx="5196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lang="en-US" dirty="0"/>
              <a:t>Progress Meta-schema tables -400 &lt; _file-number &lt;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1981200"/>
            <a:ext cx="394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Progress VST _file-number &lt; -16384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VST/ Dynamic Performance/Management Views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136123"/>
              </p:ext>
            </p:extLst>
          </p:nvPr>
        </p:nvGraphicFramePr>
        <p:xfrm>
          <a:off x="76200" y="1524000"/>
          <a:ext cx="8991600" cy="4516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4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03">
                  <a:extLst>
                    <a:ext uri="{9D8B030D-6E8A-4147-A177-3AD203B41FA5}">
                      <a16:colId xmlns:a16="http://schemas.microsoft.com/office/drawing/2014/main" val="2709851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MSSQL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Virtual System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Dynamic Performance Views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 V$ (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Vee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dollar) Views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Dynamic System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_Connect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v$session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sys.dm_exec_sessions</a:t>
                      </a:r>
                      <a:r>
                        <a:rPr lang="fr-FR" dirty="0"/>
                        <a:t>, </a:t>
                      </a:r>
                      <a:r>
                        <a:rPr lang="fr-FR" dirty="0" err="1"/>
                        <a:t>sys.sysprocesses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DbStatus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v$instance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v$sysstat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sys.databases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sys.stats</a:t>
                      </a:r>
                      <a:r>
                        <a:rPr lang="en-US" dirty="0"/>
                        <a:t> , </a:t>
                      </a:r>
                      <a:r>
                        <a:rPr lang="en-US" dirty="0" err="1"/>
                        <a:t>sys.dm_db_stats_properties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_Trans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v$transaction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/>
                        <a:t>sys.dm_tran_active_transactions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v$lock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sys.syslockinfo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_Latch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v$latch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sys.dm_os_latch_stats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</a:t>
                      </a:r>
                      <a:r>
                        <a:rPr lang="en-US" dirty="0" err="1"/>
                        <a:t>AreaStatus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v$tablespace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sys.filegroups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</a:t>
                      </a:r>
                      <a:r>
                        <a:rPr lang="en-US" dirty="0" err="1"/>
                        <a:t>Filelist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v$datafile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/>
                        <a:t>sys.database_files</a:t>
                      </a:r>
                      <a:r>
                        <a:rPr lang="fr-FR" dirty="0"/>
                        <a:t>, </a:t>
                      </a:r>
                      <a:r>
                        <a:rPr lang="fr-FR" dirty="0" err="1"/>
                        <a:t>sys.sysfiles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</a:t>
                      </a:r>
                      <a:r>
                        <a:rPr lang="en-US" dirty="0" err="1"/>
                        <a:t>DbParams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v$parameter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v$spParameter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sys.dm_server_registry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14600" y="685800"/>
            <a:ext cx="40767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Data Protection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905000"/>
          <a:ext cx="6096000" cy="280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/>
                        <a:t>Backup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/>
                        <a:t>Replication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/>
                        <a:t>Clustering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/>
                        <a:t>Flashback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19400" y="396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19600" y="487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262455"/>
              </p:ext>
            </p:extLst>
          </p:nvPr>
        </p:nvGraphicFramePr>
        <p:xfrm>
          <a:off x="228600" y="1222772"/>
          <a:ext cx="8686800" cy="3474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0764064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89282042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807911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Progress – simple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Oracle  RMAN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MS SQL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MS SQL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probkup</a:t>
                      </a:r>
                      <a:r>
                        <a:rPr lang="en-US" sz="2000" dirty="0"/>
                        <a:t> sports </a:t>
                      </a:r>
                      <a:r>
                        <a:rPr lang="en-US" sz="2000" dirty="0" err="1"/>
                        <a:t>file_name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6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Online and Offline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Online backup only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Online backup only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Online backup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261273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All databases: Complete and Incremental/Differential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Oracle and MS SQL could be Full and Partial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(some tablespaces</a:t>
                      </a:r>
                      <a:r>
                        <a:rPr lang="en-US" sz="2000" baseline="0" dirty="0"/>
                        <a:t> or filegroups)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Compressed Backup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362200"/>
            <a:ext cx="71191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1528 </a:t>
            </a:r>
            <a:r>
              <a:rPr lang="en-US" sz="2400" dirty="0">
                <a:latin typeface="+mn-lt"/>
              </a:rPr>
              <a:t>GB Progress DB makes about 1038 GB </a:t>
            </a:r>
            <a:r>
              <a:rPr lang="en-US" sz="2400" dirty="0" err="1">
                <a:latin typeface="+mn-lt"/>
              </a:rPr>
              <a:t>probkup</a:t>
            </a:r>
            <a:r>
              <a:rPr lang="en-US" sz="2400" dirty="0">
                <a:latin typeface="+mn-lt"/>
              </a:rPr>
              <a:t> 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1.7 TB Oracle DB makes either 1.4 TB regular backup or </a:t>
            </a:r>
          </a:p>
          <a:p>
            <a:r>
              <a:rPr lang="en-US" sz="2400">
                <a:latin typeface="+mn-lt"/>
              </a:rPr>
              <a:t>300 </a:t>
            </a:r>
            <a:r>
              <a:rPr lang="en-US" sz="2400" dirty="0">
                <a:latin typeface="+mn-lt"/>
              </a:rPr>
              <a:t>GB RMAN compressed backup (BZIP2 is default).</a:t>
            </a:r>
          </a:p>
          <a:p>
            <a:endParaRPr lang="en-US" sz="2400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Magnetic Disk 12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620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1     Memory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/>
                        <a:t>Apw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Biw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Aiw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Wdog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590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2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rot="16200000" flipH="1">
            <a:off x="5334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owchart: Magnetic Disk 20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876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1  Memory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/>
                        <a:t>DBWn</a:t>
                      </a:r>
                      <a:r>
                        <a:rPr lang="en-US" dirty="0"/>
                        <a:t>,</a:t>
                      </a:r>
                      <a:r>
                        <a:rPr lang="en-US" baseline="0" dirty="0"/>
                        <a:t> LGWR </a:t>
                      </a:r>
                      <a:r>
                        <a:rPr lang="en-US" baseline="0" dirty="0" err="1"/>
                        <a:t>ARCn</a:t>
                      </a:r>
                      <a:r>
                        <a:rPr lang="en-US" baseline="0" dirty="0"/>
                        <a:t>, SMON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/>
                        <a:t>DBWn</a:t>
                      </a:r>
                      <a:r>
                        <a:rPr lang="en-US" dirty="0"/>
                        <a:t>, LGWR </a:t>
                      </a:r>
                      <a:r>
                        <a:rPr lang="en-US" dirty="0" err="1"/>
                        <a:t>ARCn</a:t>
                      </a:r>
                      <a:r>
                        <a:rPr lang="en-US" dirty="0"/>
                        <a:t>, SMON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rot="16200000" flipH="1">
            <a:off x="46482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8200" y="685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Active - Passive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6858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Active – Active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81200" y="6488668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</a:t>
            </a:r>
          </a:p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00200" y="228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Progress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62600" y="228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Oracle RAC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1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590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Apw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Biw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Aiw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Wdog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876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/>
                        <a:t>DBWn</a:t>
                      </a:r>
                      <a:r>
                        <a:rPr lang="en-US" dirty="0"/>
                        <a:t>, LGWR </a:t>
                      </a:r>
                      <a:r>
                        <a:rPr lang="en-US" dirty="0" err="1"/>
                        <a:t>ARCn</a:t>
                      </a:r>
                      <a:r>
                        <a:rPr lang="en-US" dirty="0"/>
                        <a:t>, SMON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1447800" y="3352800"/>
            <a:ext cx="2514600" cy="990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381000" y="1295400"/>
            <a:ext cx="21336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04800" y="1295400"/>
            <a:ext cx="2286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533900" y="1409700"/>
            <a:ext cx="2057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381500" y="1409700"/>
            <a:ext cx="21336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 idx="4294967295"/>
          </p:nvPr>
        </p:nvSpPr>
        <p:spPr>
          <a:xfrm>
            <a:off x="7543800" y="274638"/>
            <a:ext cx="1143000" cy="334962"/>
          </a:xfrm>
        </p:spPr>
        <p:txBody>
          <a:bodyPr/>
          <a:lstStyle/>
          <a:p>
            <a:r>
              <a:rPr lang="en-US" sz="800" dirty="0">
                <a:solidFill>
                  <a:schemeClr val="bg1"/>
                </a:solidFill>
              </a:rPr>
              <a:t>Cluster db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228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62600" y="228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Oracle RAC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Oracle Flashback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71600"/>
          <a:ext cx="6096000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Flashback</a:t>
                      </a:r>
                      <a:r>
                        <a:rPr lang="en-US" sz="3200" baseline="0" dirty="0"/>
                        <a:t> Database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Flashback</a:t>
                      </a:r>
                      <a:r>
                        <a:rPr lang="en-US" sz="3200" baseline="0" dirty="0"/>
                        <a:t> Table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Flashback</a:t>
                      </a:r>
                      <a:r>
                        <a:rPr lang="en-US" sz="3200" baseline="0" dirty="0"/>
                        <a:t> Drop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Flashback</a:t>
                      </a:r>
                      <a:r>
                        <a:rPr lang="en-US" sz="3200" baseline="0" dirty="0"/>
                        <a:t> Query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Flashback</a:t>
                      </a:r>
                      <a:r>
                        <a:rPr lang="en-US" sz="3200" baseline="0" dirty="0"/>
                        <a:t> Version Query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Flashback</a:t>
                      </a:r>
                      <a:r>
                        <a:rPr lang="en-US" sz="3200" baseline="0" dirty="0"/>
                        <a:t> Transaction Query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295400"/>
            <a:ext cx="5760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Oracle Flashback DB:</a:t>
            </a:r>
          </a:p>
          <a:p>
            <a:r>
              <a:rPr lang="en-US" sz="2000" dirty="0">
                <a:latin typeface="+mn-lt"/>
              </a:rPr>
              <a:t>SQL&gt; flashback database to timestamp sysdate-1;</a:t>
            </a:r>
          </a:p>
          <a:p>
            <a:r>
              <a:rPr lang="en-US" sz="2000" dirty="0">
                <a:latin typeface="+mn-lt"/>
              </a:rPr>
              <a:t>SQL&gt; flashback database to SCN 1234567;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Database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2AB2E-6722-A7F2-0B2D-96AA9617001D}"/>
              </a:ext>
            </a:extLst>
          </p:cNvPr>
          <p:cNvSpPr txBox="1"/>
          <p:nvPr/>
        </p:nvSpPr>
        <p:spPr>
          <a:xfrm>
            <a:off x="902208" y="4205465"/>
            <a:ext cx="7664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MSSQL System Versioning Query: </a:t>
            </a:r>
          </a:p>
          <a:p>
            <a:r>
              <a:rPr lang="en-US" altLang="en-US" sz="2000" dirty="0"/>
              <a:t>select * from </a:t>
            </a:r>
            <a:r>
              <a:rPr lang="en-US" sz="2000" dirty="0" err="1"/>
              <a:t>table_name</a:t>
            </a:r>
            <a:r>
              <a:rPr lang="en-US" altLang="en-US" sz="2000" dirty="0"/>
              <a:t> for SYSTEM_TIME as of '2004-09-01 08:50:58'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DC0FF-A22F-29E5-ABB1-A7D211EC6E7B}"/>
              </a:ext>
            </a:extLst>
          </p:cNvPr>
          <p:cNvSpPr txBox="1"/>
          <p:nvPr/>
        </p:nvSpPr>
        <p:spPr>
          <a:xfrm>
            <a:off x="905256" y="2781648"/>
            <a:ext cx="57607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Oracle Flashback Query:</a:t>
            </a:r>
          </a:p>
          <a:p>
            <a:r>
              <a:rPr lang="en-US" sz="2000" dirty="0">
                <a:latin typeface="+mn-lt"/>
              </a:rPr>
              <a:t>SQL&gt; select * from </a:t>
            </a:r>
            <a:r>
              <a:rPr lang="en-US" sz="2000" dirty="0" err="1">
                <a:latin typeface="+mn-lt"/>
              </a:rPr>
              <a:t>table_name</a:t>
            </a:r>
            <a:r>
              <a:rPr lang="en-US" sz="2000" dirty="0">
                <a:latin typeface="+mn-lt"/>
              </a:rPr>
              <a:t> </a:t>
            </a:r>
          </a:p>
          <a:p>
            <a:r>
              <a:rPr lang="en-US" sz="2000" dirty="0">
                <a:latin typeface="+mn-lt"/>
              </a:rPr>
              <a:t>  as of timestamp </a:t>
            </a:r>
            <a:r>
              <a:rPr lang="en-US" sz="2000" dirty="0" err="1">
                <a:latin typeface="+mn-lt"/>
              </a:rPr>
              <a:t>systimestamp</a:t>
            </a:r>
            <a:r>
              <a:rPr lang="en-US" sz="2000" dirty="0">
                <a:latin typeface="+mn-lt"/>
              </a:rPr>
              <a:t> - interval ‘30' minute;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83820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400" dirty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sz="4400" kern="120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Connecting to a database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453678"/>
              </p:ext>
            </p:extLst>
          </p:nvPr>
        </p:nvGraphicFramePr>
        <p:xfrm>
          <a:off x="1219200" y="1600200"/>
          <a:ext cx="6096000" cy="356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Client Server </a:t>
                      </a:r>
                    </a:p>
                    <a:p>
                      <a:r>
                        <a:rPr lang="en-US" sz="1800" dirty="0"/>
                        <a:t>        -db </a:t>
                      </a:r>
                      <a:r>
                        <a:rPr lang="en-US" sz="1800" dirty="0" err="1"/>
                        <a:t>db_name</a:t>
                      </a:r>
                      <a:r>
                        <a:rPr lang="en-US" sz="1800" dirty="0"/>
                        <a:t> -H host -S service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Shared memory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        -db /</a:t>
                      </a:r>
                      <a:r>
                        <a:rPr lang="en-US" sz="1800" dirty="0" err="1"/>
                        <a:t>full_path</a:t>
                      </a:r>
                      <a:r>
                        <a:rPr lang="en-US" sz="1800" dirty="0"/>
                        <a:t>/</a:t>
                      </a:r>
                      <a:r>
                        <a:rPr lang="en-US" sz="1800" dirty="0" err="1"/>
                        <a:t>db</a:t>
                      </a:r>
                      <a:r>
                        <a:rPr lang="en-US" sz="1800" dirty="0"/>
                        <a:t>-name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-1 single-user mode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Oracle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SQL Server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Listener ( </a:t>
                      </a:r>
                      <a:r>
                        <a:rPr lang="en-US" sz="1800" dirty="0"/>
                        <a:t>Client Server 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No single user mode, only restricted mode.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  <a:p>
                      <a:r>
                        <a:rPr lang="en-US" dirty="0"/>
                        <a:t>-m 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Starts an instance of SQL Server in single-user mode. Only one user can connect to SQL Server in this mode.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83820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400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05000" y="1676400"/>
            <a:ext cx="1828800" cy="3733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2438400" y="2590800"/>
            <a:ext cx="914400" cy="6126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2438400" y="3657600"/>
            <a:ext cx="914400" cy="6126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8600" y="3886200"/>
            <a:ext cx="2057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8600" y="2895600"/>
            <a:ext cx="2057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8600" y="251460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-H host –S service1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" y="342900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-H host –S service2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0" y="1676400"/>
            <a:ext cx="3048000" cy="3733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7391400" y="2590800"/>
            <a:ext cx="914400" cy="612648"/>
          </a:xfrm>
          <a:prstGeom prst="flowChartMagneticDisk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7391400" y="3581400"/>
            <a:ext cx="914400" cy="612648"/>
          </a:xfrm>
          <a:prstGeom prst="flowChartMagneticDisk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Callout 17"/>
          <p:cNvSpPr/>
          <p:nvPr/>
        </p:nvSpPr>
        <p:spPr>
          <a:xfrm>
            <a:off x="5638800" y="3048000"/>
            <a:ext cx="838200" cy="762000"/>
          </a:xfrm>
          <a:prstGeom prst="cloud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191000" y="32766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86200" y="28956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Host:port:SID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477000" y="28956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53200" y="26670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62600" y="4038600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Listener</a:t>
            </a:r>
          </a:p>
          <a:p>
            <a:r>
              <a:rPr lang="en-US" dirty="0"/>
              <a:t>Port 1521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477000" y="3733800"/>
            <a:ext cx="838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05600" y="35052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SID2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sz="4400" kern="120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Connecting to a database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86200" y="3352800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Host:port:SID2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114800" y="37338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 animBg="1"/>
      <p:bldP spid="21" grpId="0"/>
      <p:bldP spid="26" grpId="0"/>
      <p:bldP spid="27" grpId="0"/>
      <p:bldP spid="28" grpId="0"/>
      <p:bldP spid="2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1"/>
            <a:ext cx="4267200" cy="23622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b="1" dirty="0"/>
              <a:t>Unconditional Shutdown</a:t>
            </a:r>
          </a:p>
          <a:p>
            <a:r>
              <a:rPr lang="en-US" dirty="0"/>
              <a:t>Emergency Shutdown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228600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Shutdown Normal</a:t>
            </a:r>
          </a:p>
          <a:p>
            <a:r>
              <a:rPr lang="en-US" dirty="0"/>
              <a:t>Shutdown Transactional</a:t>
            </a:r>
          </a:p>
          <a:p>
            <a:r>
              <a:rPr lang="en-US" b="1" dirty="0"/>
              <a:t>Shutdown Immediate</a:t>
            </a:r>
          </a:p>
          <a:p>
            <a:r>
              <a:rPr lang="en-US" dirty="0"/>
              <a:t>Shutdown Abort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ED6EC8-B33A-E56C-916C-118B208820BD}"/>
              </a:ext>
            </a:extLst>
          </p:cNvPr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Oracle Shutdown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97D1B16-5770-45BF-0B95-B335B5630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MSSQL Shutdown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DC40B1-69D9-1FB6-5CEA-91C122F3F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295759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0657675-872D-374A-88AE-614568CDE309}"/>
              </a:ext>
            </a:extLst>
          </p:cNvPr>
          <p:cNvSpPr txBox="1">
            <a:spLocks/>
          </p:cNvSpPr>
          <p:nvPr/>
        </p:nvSpPr>
        <p:spPr>
          <a:xfrm>
            <a:off x="2057400" y="4267200"/>
            <a:ext cx="50292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SHUTDOWN;</a:t>
            </a:r>
          </a:p>
          <a:p>
            <a:r>
              <a:rPr lang="en-US" dirty="0">
                <a:effectLst/>
              </a:rPr>
              <a:t>SHUTDOWN WITH NOWAIT;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10B1C4-6FE4-CAF4-17BB-7AD1253DD9DB}"/>
              </a:ext>
            </a:extLst>
          </p:cNvPr>
          <p:cNvSpPr txBox="1"/>
          <p:nvPr/>
        </p:nvSpPr>
        <p:spPr>
          <a:xfrm>
            <a:off x="0" y="1143000"/>
            <a:ext cx="405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SQL SERVER CONFIGURATION MANAGER: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0B318-E690-2376-53F7-6E00CFFF104C}"/>
              </a:ext>
            </a:extLst>
          </p:cNvPr>
          <p:cNvSpPr txBox="1"/>
          <p:nvPr/>
        </p:nvSpPr>
        <p:spPr>
          <a:xfrm>
            <a:off x="28255" y="4888468"/>
            <a:ext cx="1067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SQLCMD:</a:t>
            </a:r>
          </a:p>
        </p:txBody>
      </p:sp>
    </p:spTree>
    <p:extLst>
      <p:ext uri="{BB962C8B-B14F-4D97-AF65-F5344CB8AC3E}">
        <p14:creationId xmlns:p14="http://schemas.microsoft.com/office/powerpoint/2010/main" val="1421418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Startup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981200"/>
          <a:ext cx="6096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Closed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Closed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Nomount</a:t>
                      </a:r>
                      <a:r>
                        <a:rPr lang="en-US" sz="2800" dirty="0"/>
                        <a:t> mode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Mount mode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Open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43200" y="1981200"/>
            <a:ext cx="1585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+mn-lt"/>
                <a:sym typeface="Wingdings" pitchFamily="2" charset="2"/>
              </a:rPr>
              <a:t></a:t>
            </a:r>
            <a:r>
              <a:rPr lang="en-US" sz="2800" dirty="0" err="1">
                <a:solidFill>
                  <a:schemeClr val="accent1"/>
                </a:solidFill>
                <a:latin typeface="+mn-lt"/>
                <a:sym typeface="Wingdings" pitchFamily="2" charset="2"/>
              </a:rPr>
              <a:t>P</a:t>
            </a:r>
            <a:r>
              <a:rPr lang="en-US" sz="2800" dirty="0" err="1">
                <a:solidFill>
                  <a:schemeClr val="accent1"/>
                </a:solidFill>
                <a:latin typeface="+mn-lt"/>
              </a:rPr>
              <a:t>rorest</a:t>
            </a: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6600" y="2514600"/>
            <a:ext cx="1644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n-lt"/>
                <a:sym typeface="Wingdings" pitchFamily="2" charset="2"/>
              </a:rPr>
              <a:t>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Restore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2514600"/>
            <a:ext cx="1406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init*.ora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2400" y="2971800"/>
            <a:ext cx="630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.</a:t>
            </a:r>
            <a:r>
              <a:rPr lang="en-US" sz="2800" dirty="0" err="1">
                <a:latin typeface="+mn-lt"/>
              </a:rPr>
              <a:t>ctl</a:t>
            </a:r>
            <a:endParaRPr lang="en-US" sz="2800" dirty="0">
              <a:latin typeface="+mn-lt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172200" y="1219200"/>
            <a:ext cx="2362200" cy="990600"/>
          </a:xfrm>
          <a:prstGeom prst="clou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00800" y="1371600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Shared Memory</a:t>
            </a:r>
          </a:p>
          <a:p>
            <a:r>
              <a:rPr lang="en-US" dirty="0">
                <a:solidFill>
                  <a:schemeClr val="bg1"/>
                </a:solidFill>
              </a:rPr>
              <a:t>Background Proc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95800" y="36576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95800" y="20574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95800" y="25908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495800" y="31242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 animBg="1"/>
      <p:bldP spid="15" grpId="0"/>
      <p:bldP spid="18" grpId="0" animBg="1"/>
      <p:bldP spid="20" grpId="0" animBg="1"/>
      <p:bldP spid="21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PUG Challenge Americas 2023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3200" y="381000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Questions</a:t>
            </a:r>
          </a:p>
        </p:txBody>
      </p:sp>
      <p:pic>
        <p:nvPicPr>
          <p:cNvPr id="7" name="Picture 6" descr="qan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066800"/>
            <a:ext cx="3810000" cy="261937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815660"/>
              </p:ext>
            </p:extLst>
          </p:nvPr>
        </p:nvGraphicFramePr>
        <p:xfrm>
          <a:off x="1447800" y="4419600"/>
          <a:ext cx="6096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Web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www.proora.com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dlevin@alphabroder.com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8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30910</TotalTime>
  <Words>1639</Words>
  <Application>Microsoft Office PowerPoint</Application>
  <PresentationFormat>On-screen Show (4:3)</PresentationFormat>
  <Paragraphs>467</Paragraphs>
  <Slides>34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Progress in the world of other databases</vt:lpstr>
      <vt:lpstr>Alphabroder Inventory</vt:lpstr>
      <vt:lpstr>Databases</vt:lpstr>
      <vt:lpstr>PowerPoint Presentation</vt:lpstr>
      <vt:lpstr>PowerPoint Presentation</vt:lpstr>
      <vt:lpstr>PowerPoint Presentation</vt:lpstr>
      <vt:lpstr>PowerPoint Presentation</vt:lpstr>
      <vt:lpstr>Progress vs Oracle vs MSSQL</vt:lpstr>
      <vt:lpstr>Prorgess vs Oracle vs MSSQL</vt:lpstr>
      <vt:lpstr>Physical Structure (data files)</vt:lpstr>
      <vt:lpstr>PowerPoint Presentation</vt:lpstr>
      <vt:lpstr>OEM parameters</vt:lpstr>
      <vt:lpstr>PowerPoint Presentation</vt:lpstr>
      <vt:lpstr>PowerPoint Presentation</vt:lpstr>
      <vt:lpstr>Background Processes</vt:lpstr>
      <vt:lpstr>PowerPoint Presentation</vt:lpstr>
      <vt:lpstr>PowerPoint Presentation</vt:lpstr>
      <vt:lpstr>PowerPoint Presentation</vt:lpstr>
      <vt:lpstr>MSSQL: Select * from master.sys.sysprocesses</vt:lpstr>
      <vt:lpstr>Meta-schema and VST</vt:lpstr>
      <vt:lpstr>VST/ Dynamic Performance/Management Views</vt:lpstr>
      <vt:lpstr>PowerPoint Presentation</vt:lpstr>
      <vt:lpstr>Backup</vt:lpstr>
      <vt:lpstr>Compressed Backup</vt:lpstr>
      <vt:lpstr>PowerPoint Presentation</vt:lpstr>
      <vt:lpstr>Cluster db 2</vt:lpstr>
      <vt:lpstr>Oracle Flashback</vt:lpstr>
      <vt:lpstr>Flashback Database</vt:lpstr>
      <vt:lpstr>Connecting to a database</vt:lpstr>
      <vt:lpstr>Connecting to a database</vt:lpstr>
      <vt:lpstr>PowerPoint Presentation</vt:lpstr>
      <vt:lpstr>MSSQL Shutdown</vt:lpstr>
      <vt:lpstr>Startup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Dima</dc:creator>
  <cp:lastModifiedBy>Dmitri Levin</cp:lastModifiedBy>
  <cp:revision>148</cp:revision>
  <dcterms:created xsi:type="dcterms:W3CDTF">2019-07-22T00:31:51Z</dcterms:created>
  <dcterms:modified xsi:type="dcterms:W3CDTF">2023-11-16T19:31:03Z</dcterms:modified>
</cp:coreProperties>
</file>