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9"/>
  </p:notesMasterIdLst>
  <p:sldIdLst>
    <p:sldId id="976" r:id="rId5"/>
    <p:sldId id="1246" r:id="rId6"/>
    <p:sldId id="978" r:id="rId7"/>
    <p:sldId id="1252" r:id="rId8"/>
    <p:sldId id="261" r:id="rId9"/>
    <p:sldId id="1010" r:id="rId10"/>
    <p:sldId id="1247" r:id="rId11"/>
    <p:sldId id="1148" r:id="rId12"/>
    <p:sldId id="1180" r:id="rId13"/>
    <p:sldId id="1194" r:id="rId14"/>
    <p:sldId id="1195" r:id="rId15"/>
    <p:sldId id="1199" r:id="rId16"/>
    <p:sldId id="1016" r:id="rId17"/>
    <p:sldId id="1236" r:id="rId18"/>
    <p:sldId id="997" r:id="rId19"/>
    <p:sldId id="1190" r:id="rId20"/>
    <p:sldId id="1201" r:id="rId21"/>
    <p:sldId id="1192" r:id="rId22"/>
    <p:sldId id="1242" r:id="rId23"/>
    <p:sldId id="1243" r:id="rId24"/>
    <p:sldId id="1206" r:id="rId25"/>
    <p:sldId id="1244" r:id="rId26"/>
    <p:sldId id="1216" r:id="rId27"/>
    <p:sldId id="1210" r:id="rId28"/>
    <p:sldId id="1217" r:id="rId29"/>
    <p:sldId id="1219" r:id="rId30"/>
    <p:sldId id="1245" r:id="rId31"/>
    <p:sldId id="1224" r:id="rId32"/>
    <p:sldId id="1196" r:id="rId33"/>
    <p:sldId id="1197" r:id="rId34"/>
    <p:sldId id="1237" r:id="rId35"/>
    <p:sldId id="1238" r:id="rId36"/>
    <p:sldId id="1204" r:id="rId37"/>
    <p:sldId id="1235" r:id="rId38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912" userDrawn="1">
          <p15:clr>
            <a:srgbClr val="A4A3A4"/>
          </p15:clr>
        </p15:guide>
        <p15:guide id="3" orient="horz" pos="1661" userDrawn="1">
          <p15:clr>
            <a:srgbClr val="A4A3A4"/>
          </p15:clr>
        </p15:guide>
        <p15:guide id="4" orient="horz" pos="2228" userDrawn="1">
          <p15:clr>
            <a:srgbClr val="A4A3A4"/>
          </p15:clr>
        </p15:guide>
        <p15:guide id="5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E51EC06-AF0E-C3CF-750D-B7B140AFED44}" name="Eglė Kazbaraitė" initials="EK" userId="S::e.kazbaraite@ba.lt::8e4221e2-6fa0-4307-a58d-f0fec404d5f4" providerId="AD"/>
  <p188:author id="{8A71403B-A052-3CD5-5C7F-489C1ADFBFC1}" name="Kristina Kirkliauskaitė" initials="KK" userId="S::k.kirkliauskaite@ba.lt::5d9cc8c4-78c5-4f57-a5ed-5df8c2ef0a8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8EFA"/>
    <a:srgbClr val="008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7E232F-9AB5-B2C8-DAB0-5AFE6F220BF9}" v="2" dt="2023-09-01T07:29:08.093"/>
    <p1510:client id="{44B8FD91-7881-7595-E7AA-08A7B70DBA68}" v="187" dt="2023-09-01T05:18:45.841"/>
    <p1510:client id="{5D66CC94-11C9-7A68-4260-B2DA72E77652}" v="1047" dt="2023-08-31T14:23:05.403"/>
    <p1510:client id="{8CC33B93-2CC1-FA98-7B90-34516B968DA7}" v="35" dt="2023-09-01T07:52:09.705"/>
    <p1510:client id="{DE10C918-CD4E-27FE-17C1-F6BEAB4FC248}" v="15" dt="2023-09-01T07:34:35.3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78170" autoAdjust="0"/>
  </p:normalViewPr>
  <p:slideViewPr>
    <p:cSldViewPr snapToGrid="0">
      <p:cViewPr varScale="1">
        <p:scale>
          <a:sx n="95" d="100"/>
          <a:sy n="95" d="100"/>
        </p:scale>
        <p:origin x="1181" y="58"/>
      </p:cViewPr>
      <p:guideLst>
        <p:guide pos="1912"/>
        <p:guide orient="horz" pos="1661"/>
        <p:guide orient="horz" pos="2228"/>
        <p:guide pos="3840"/>
      </p:guideLst>
    </p:cSldViewPr>
  </p:slideViewPr>
  <p:outlineViewPr>
    <p:cViewPr>
      <p:scale>
        <a:sx n="40" d="100"/>
        <a:sy n="40" d="100"/>
      </p:scale>
      <p:origin x="0" y="-83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E8AAF-96CF-D742-841C-A22047A6541C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7B8E9-B05A-D643-9236-FC28015E113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7429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55453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47712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EA049-EC4C-4D4F-98F8-9275AB0E63F4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6144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01861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64404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22795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884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33079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02228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10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01047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11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98340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SzPct val="130000"/>
              <a:buNone/>
            </a:pPr>
            <a:endParaRPr lang="en-US" sz="12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12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8788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13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50866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14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15416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15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26728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16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64951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lnSpc>
                <a:spcPct val="150000"/>
              </a:lnSpc>
              <a:buSzPct val="130000"/>
              <a:buNone/>
            </a:pPr>
            <a:endParaRPr lang="en-US" sz="1200" dirty="0">
              <a:latin typeface="Gilroy Medium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17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89748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18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43133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lnSpc>
                <a:spcPct val="150000"/>
              </a:lnSpc>
              <a:buSzPct val="13000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19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843492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lt-LT" sz="180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20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682514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21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032919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22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94242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23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159369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24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50602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25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338404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26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147617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27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746919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28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741505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29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841055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30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847212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31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793745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32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206669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33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568271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B8E9-B05A-D643-9236-FC28015E1132}" type="slidenum">
              <a:rPr lang="en-NL" smtClean="0"/>
              <a:t>34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68880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494FB-9141-ECF4-52BC-27BD6598E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721E85-6F56-1901-6135-2B140B062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07370-2EF1-711C-59E6-4DE74E76D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BA42E-173E-D35B-501C-75CA7D3AB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8B12B-3BDA-29B9-DC7C-19054239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67888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1B0E0-8B4E-116A-B981-5ECF6E83C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6994E-CAD9-2AC2-DB57-AFC885D4D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954C8-C2D6-CC25-34FA-DBF26CD5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D34E5-6E05-F200-2A4D-8D8CAD21C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6B34E-201F-E364-75BD-6649380F9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01812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7A5A-E9A6-6188-449C-E6EB50718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527B9-CC84-2D97-D709-92AF81DF5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4E740-5CC3-1451-EC47-EADDE3C48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F8949-52E3-B339-2ACC-5021536AA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CE291-6242-95B3-E012-D07A9D0C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6000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9CAD-4D80-C9F8-E58B-6B2105FA3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BBA07-8201-88DE-D9AD-74A047F8C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EA9B0-6159-EA27-B010-6ABE936F8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EC2DC-EE14-D6A7-8185-8736BE20F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93F253-7D21-3C15-8833-7F1CB0747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F7F3C1-40AB-6135-986A-7694E59D0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9891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62E6F-0BB4-9003-FEFE-3DD7DDB64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CE57F-F71C-3E66-4A00-70C7A59DA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FEE7C4-3F74-914E-D3B1-543513E85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737FFC-EAD1-195F-294D-CB3600809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145482-6095-5266-FB18-F23D249973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727C5C-2971-87AF-0262-482D66626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B54E02-8D88-E282-60E5-D0091F24C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B61DCC-4B0B-C77B-FEF9-BF70D9F70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672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3EE42-9CBC-C2C3-D75A-D8236DCD0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3A5BB7-D711-8745-0277-A89DA2619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338451-9415-37FA-1884-B89FCC8E2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ACD5A4-236D-F4C6-E404-78E8A686C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76086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A882EB-1857-87C9-7630-4D36F4D9D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3DE189-551E-C90D-D2A5-87866911E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CA236-88C5-2018-E8CD-94B21977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996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B266C-0835-452C-088D-62AA6F211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9C580-573C-516C-7E1B-68C6F084F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A79B9-1DB9-1418-CA2A-AD011E9D9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E79EA-FF89-39C5-5689-70B7D928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90AA0-F59C-0BBF-6A23-7DA30F06E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062D7-E522-96DA-128E-142076737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5891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DB762-C65A-854E-E249-116F05491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EBC311-472D-99CD-BEDF-92C41E96F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F1F1D-4346-6396-3BD9-E0C4DA95A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08EB5-56B7-824A-ABAC-A7C6AB95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6506E-3DCC-2194-74E7-7843331CE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8F9EA-B441-1521-E8BB-40A2D883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38774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60B38-B168-060E-BAFA-05D61A9C6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1EFB67-A93D-0D0C-576D-942D67A69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E320E-ECF0-8FD0-915E-B16116FCB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6EF6A-36DD-BB93-0B35-D9E24ACD4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DA3F8-4D68-6BB1-1BAA-A61195723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72738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107A25-4073-20E9-3FDD-0416762EB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517377-7C7E-44D7-297A-64ADB8B1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10DDA-90C0-7D2D-4E7D-2D45B00F6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CB949-C706-6D90-3CEF-6BA3A365D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13239-A632-F6EC-8D45-D31F74344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43690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9A3C6B-AB0C-144F-BA78-7CDAF7BDCC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85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DC82BC2-3265-B045-89DD-B148F8E494EA}"/>
              </a:ext>
            </a:extLst>
          </p:cNvPr>
          <p:cNvSpPr txBox="1"/>
          <p:nvPr userDrawn="1"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800" b="0" i="0" spc="300">
                <a:solidFill>
                  <a:srgbClr val="378DF5"/>
                </a:solidFill>
                <a:latin typeface="Gilroy Medium" pitchFamily="2" charset="77"/>
              </a:rPr>
              <a:t>MODERN DATA ANALYTICS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DE2CDF1-6F84-7248-997F-9C5E05B183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11C5A04D-8BF2-2E4D-8169-86821D31B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rgbClr val="378DF5"/>
                </a:solidFill>
                <a:latin typeface="Gilroy Medium" pitchFamily="2" charset="77"/>
              </a:defRPr>
            </a:lvl1pPr>
          </a:lstStyle>
          <a:p>
            <a:fld id="{5540C868-A0CF-400A-ADBC-C33A4D90D7D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41504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628">
          <p15:clr>
            <a:srgbClr val="FBAE40"/>
          </p15:clr>
        </p15:guide>
        <p15:guide id="3" orient="horz" pos="109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0F0F83-096D-F96D-4920-0A9704816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409BA-303C-AA1F-C8FF-616A4D3DA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0B4F5-FE89-4A01-91DF-D8893863AC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A18A-BBEF-9A46-B227-5F09D4359F10}" type="datetimeFigureOut">
              <a:rPr lang="en-NL" smtClean="0"/>
              <a:t>09/27/2023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BB61C-7A24-3FCD-C5CF-2D98EF73D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B66ED-329E-D1BD-A508-1CEDA0ED2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35357-9B50-4046-A8C4-78EE38E4077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76941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6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0" Type="http://schemas.openxmlformats.org/officeDocument/2006/relationships/image" Target="../media/image12.emf"/><Relationship Id="rId4" Type="http://schemas.openxmlformats.org/officeDocument/2006/relationships/image" Target="../media/image4.png"/><Relationship Id="rId9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1CF80D-5739-3969-52C8-B29E6524D9B1}"/>
              </a:ext>
            </a:extLst>
          </p:cNvPr>
          <p:cNvSpPr/>
          <p:nvPr/>
        </p:nvSpPr>
        <p:spPr>
          <a:xfrm>
            <a:off x="0" y="0"/>
            <a:ext cx="12192000" cy="4155794"/>
          </a:xfrm>
          <a:prstGeom prst="rect">
            <a:avLst/>
          </a:prstGeom>
          <a:solidFill>
            <a:srgbClr val="16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972E70-16EC-0E2C-9BDD-C1D5D8D3F3DE}"/>
              </a:ext>
            </a:extLst>
          </p:cNvPr>
          <p:cNvSpPr/>
          <p:nvPr/>
        </p:nvSpPr>
        <p:spPr>
          <a:xfrm>
            <a:off x="0" y="3931920"/>
            <a:ext cx="12192000" cy="292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EDB7504-1A74-17F8-2F7D-F65E2D71913B}"/>
              </a:ext>
            </a:extLst>
          </p:cNvPr>
          <p:cNvGrpSpPr/>
          <p:nvPr/>
        </p:nvGrpSpPr>
        <p:grpSpPr>
          <a:xfrm>
            <a:off x="459455" y="4077376"/>
            <a:ext cx="9221257" cy="2805315"/>
            <a:chOff x="459455" y="4113553"/>
            <a:chExt cx="9221257" cy="280531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159EE1-FDFF-A56A-80CE-0D73E0786109}"/>
                </a:ext>
              </a:extLst>
            </p:cNvPr>
            <p:cNvSpPr txBox="1"/>
            <p:nvPr/>
          </p:nvSpPr>
          <p:spPr>
            <a:xfrm>
              <a:off x="459455" y="4113553"/>
              <a:ext cx="9221257" cy="1684948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>
                <a:lnSpc>
                  <a:spcPts val="6480"/>
                </a:lnSpc>
              </a:pPr>
              <a:r>
                <a:rPr lang="lt-LT" sz="4000" b="1" dirty="0" err="1">
                  <a:solidFill>
                    <a:schemeClr val="tx1"/>
                  </a:solidFill>
                  <a:latin typeface="Gilroy Bold" pitchFamily="2" charset="77"/>
                </a:rPr>
                <a:t>Using</a:t>
              </a:r>
              <a:r>
                <a:rPr lang="lt-LT" sz="4000" b="1" dirty="0">
                  <a:solidFill>
                    <a:schemeClr val="tx1"/>
                  </a:solidFill>
                  <a:latin typeface="Gilroy Bold" pitchFamily="2" charset="77"/>
                </a:rPr>
                <a:t> </a:t>
              </a:r>
              <a:r>
                <a:rPr lang="lt-LT" sz="4000" b="1" dirty="0" err="1">
                  <a:solidFill>
                    <a:schemeClr val="tx1"/>
                  </a:solidFill>
                  <a:latin typeface="Gilroy Bold" pitchFamily="2" charset="77"/>
                </a:rPr>
                <a:t>Apache</a:t>
              </a:r>
              <a:r>
                <a:rPr lang="lt-LT" sz="4000" b="1" dirty="0">
                  <a:solidFill>
                    <a:schemeClr val="tx1"/>
                  </a:solidFill>
                  <a:latin typeface="Gilroy Bold" pitchFamily="2" charset="77"/>
                </a:rPr>
                <a:t> Kafka </a:t>
              </a:r>
              <a:r>
                <a:rPr lang="lt-LT" sz="4000" b="1" dirty="0" err="1">
                  <a:solidFill>
                    <a:schemeClr val="tx1"/>
                  </a:solidFill>
                  <a:latin typeface="Gilroy Bold" pitchFamily="2" charset="77"/>
                </a:rPr>
                <a:t>for</a:t>
              </a:r>
              <a:r>
                <a:rPr lang="lt-LT" sz="4000" b="1" dirty="0">
                  <a:solidFill>
                    <a:schemeClr val="tx1"/>
                  </a:solidFill>
                  <a:latin typeface="Gilroy Bold" pitchFamily="2" charset="77"/>
                </a:rPr>
                <a:t> </a:t>
              </a:r>
              <a:r>
                <a:rPr lang="lt-LT" sz="4000" b="1" dirty="0" err="1">
                  <a:solidFill>
                    <a:schemeClr val="tx1"/>
                  </a:solidFill>
                  <a:latin typeface="Gilroy Bold" pitchFamily="2" charset="77"/>
                </a:rPr>
                <a:t>Modernizing</a:t>
              </a:r>
              <a:r>
                <a:rPr lang="lt-LT" sz="4000" b="1" dirty="0">
                  <a:solidFill>
                    <a:schemeClr val="tx1"/>
                  </a:solidFill>
                  <a:latin typeface="Gilroy Bold" pitchFamily="2" charset="77"/>
                </a:rPr>
                <a:t> </a:t>
              </a:r>
              <a:r>
                <a:rPr lang="lt-LT" sz="4000" b="1" dirty="0" err="1">
                  <a:solidFill>
                    <a:schemeClr val="tx1"/>
                  </a:solidFill>
                  <a:latin typeface="Gilroy Bold" pitchFamily="2" charset="77"/>
                </a:rPr>
                <a:t>OpenEdge</a:t>
              </a:r>
              <a:r>
                <a:rPr lang="lt-LT" sz="4000" b="1" dirty="0">
                  <a:solidFill>
                    <a:schemeClr val="tx1"/>
                  </a:solidFill>
                  <a:latin typeface="Gilroy Bold" pitchFamily="2" charset="77"/>
                </a:rPr>
                <a:t> </a:t>
              </a:r>
              <a:r>
                <a:rPr lang="lt-LT" sz="4000" b="1" dirty="0" err="1">
                  <a:solidFill>
                    <a:schemeClr val="tx1"/>
                  </a:solidFill>
                  <a:latin typeface="Gilroy Bold" pitchFamily="2" charset="77"/>
                </a:rPr>
                <a:t>Applications</a:t>
              </a:r>
              <a:endParaRPr lang="en-NL" sz="4000" b="1" dirty="0">
                <a:solidFill>
                  <a:schemeClr val="tx1"/>
                </a:solidFill>
                <a:latin typeface="Gilroy Bold" pitchFamily="2" charset="7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CACC34-D3FF-F666-3164-454C3CF4F520}"/>
                </a:ext>
              </a:extLst>
            </p:cNvPr>
            <p:cNvSpPr txBox="1"/>
            <p:nvPr/>
          </p:nvSpPr>
          <p:spPr>
            <a:xfrm>
              <a:off x="480688" y="5898076"/>
              <a:ext cx="7291712" cy="102079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400"/>
                </a:spcBef>
              </a:pPr>
              <a:r>
                <a:rPr lang="lt-LT" sz="1600" spc="300" dirty="0">
                  <a:latin typeface="Gilroy Light" pitchFamily="2" charset="77"/>
                </a:rPr>
                <a:t>ANDRIUS</a:t>
              </a:r>
              <a:r>
                <a:rPr lang="en-GB" sz="1600" spc="300" dirty="0">
                  <a:latin typeface="Gilroy Light" pitchFamily="2" charset="77"/>
                </a:rPr>
                <a:t> </a:t>
              </a:r>
              <a:r>
                <a:rPr lang="lt-LT" sz="1600" spc="300" dirty="0">
                  <a:latin typeface="Gilroy Light" pitchFamily="2" charset="77"/>
                </a:rPr>
                <a:t>MARCIŠAUSKAS</a:t>
              </a:r>
              <a:r>
                <a:rPr lang="en-GB" sz="1600" spc="300" dirty="0">
                  <a:latin typeface="Gilroy Light" pitchFamily="2" charset="77"/>
                </a:rPr>
                <a:t>  I  </a:t>
              </a:r>
              <a:r>
                <a:rPr lang="lt-LT" dirty="0"/>
                <a:t>a</a:t>
              </a:r>
              <a:r>
                <a:rPr lang="en-GB" dirty="0"/>
                <a:t>.</a:t>
              </a:r>
              <a:r>
                <a:rPr lang="lt-LT" dirty="0" err="1"/>
                <a:t>marcisauskas</a:t>
              </a:r>
              <a:r>
                <a:rPr lang="en-GB" dirty="0"/>
                <a:t>@ba.lt</a:t>
              </a:r>
              <a:endParaRPr lang="en-GB" sz="1600" spc="300" dirty="0">
                <a:latin typeface="Gilroy Light" pitchFamily="2" charset="77"/>
              </a:endParaRPr>
            </a:p>
            <a:p>
              <a:pPr>
                <a:lnSpc>
                  <a:spcPct val="150000"/>
                </a:lnSpc>
                <a:spcBef>
                  <a:spcPts val="400"/>
                </a:spcBef>
              </a:pPr>
              <a:r>
                <a:rPr lang="en-GB" sz="1000" spc="300" dirty="0">
                  <a:solidFill>
                    <a:srgbClr val="158EFA"/>
                  </a:solidFill>
                  <a:latin typeface="Gilroy Medium" pitchFamily="2" charset="77"/>
                </a:rPr>
                <a:t>PUG CHALLENGE 202</a:t>
              </a:r>
              <a:r>
                <a:rPr lang="lt-LT" sz="1000" spc="300" dirty="0">
                  <a:solidFill>
                    <a:srgbClr val="158EFA"/>
                  </a:solidFill>
                  <a:latin typeface="Gilroy Medium" pitchFamily="2" charset="77"/>
                </a:rPr>
                <a:t>3</a:t>
              </a:r>
              <a:endParaRPr lang="en-GB" sz="1000" spc="300" dirty="0">
                <a:solidFill>
                  <a:srgbClr val="158EFA"/>
                </a:solidFill>
                <a:latin typeface="Gilroy Medium" pitchFamily="2" charset="77"/>
              </a:endParaRPr>
            </a:p>
            <a:p>
              <a:endParaRPr lang="en-NL" sz="1500" b="0" i="0" spc="300" dirty="0">
                <a:latin typeface="Gilroy Medium" pitchFamily="2" charset="77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F95892D-1913-FC74-9E36-AFFA45C7C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99" y="159799"/>
            <a:ext cx="11858793" cy="36400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DEF206-E3AF-532C-F259-25393A172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6035" y="6038296"/>
            <a:ext cx="1725608" cy="45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1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7142018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B0121A-C468-9F43-95FB-75D3CA634F3A}"/>
              </a:ext>
            </a:extLst>
          </p:cNvPr>
          <p:cNvSpPr txBox="1"/>
          <p:nvPr/>
        </p:nvSpPr>
        <p:spPr>
          <a:xfrm>
            <a:off x="383969" y="992868"/>
            <a:ext cx="4622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err="1">
                <a:latin typeface="Gilroy Bold" pitchFamily="2" charset="77"/>
              </a:rPr>
              <a:t>About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>
                <a:solidFill>
                  <a:schemeClr val="bg1"/>
                </a:solidFill>
                <a:latin typeface="Gilroy Bold" pitchFamily="2" charset="77"/>
              </a:rPr>
              <a:t>me</a:t>
            </a:r>
            <a:endParaRPr lang="en-NL" sz="3200" b="1" dirty="0">
              <a:solidFill>
                <a:schemeClr val="bg1"/>
              </a:solidFill>
              <a:latin typeface="Gilroy Bold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482008" y="1950260"/>
            <a:ext cx="6244374" cy="23500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Living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with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OE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since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2020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Banking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,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medical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billing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simple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data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administration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projects</a:t>
            </a:r>
            <a:endParaRPr lang="lt-LT" sz="2000" dirty="0">
              <a:solidFill>
                <a:schemeClr val="bg1"/>
              </a:solidFill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Curious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about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3rd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party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integrations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with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OE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Main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passion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: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cars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driving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them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(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not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fixing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)</a:t>
            </a:r>
            <a:endParaRPr lang="en-US" sz="20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pic>
        <p:nvPicPr>
          <p:cNvPr id="5" name="Picture 4" descr="A person in a car with a bottle of oil&#10;&#10;Description automatically generated">
            <a:extLst>
              <a:ext uri="{FF2B5EF4-FFF2-40B4-BE49-F238E27FC236}">
                <a16:creationId xmlns:a16="http://schemas.microsoft.com/office/drawing/2014/main" id="{73273B73-28F1-3EC9-8E1F-E1B4368056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284768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62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C0A2A9A9-6733-4647-A7FF-87C219888C2D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248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7DD6A79-00D0-C145-8C94-93172CC49F09}"/>
              </a:ext>
            </a:extLst>
          </p:cNvPr>
          <p:cNvGrpSpPr/>
          <p:nvPr/>
        </p:nvGrpSpPr>
        <p:grpSpPr>
          <a:xfrm>
            <a:off x="355545" y="1615502"/>
            <a:ext cx="1908215" cy="855214"/>
            <a:chOff x="428142" y="2209573"/>
            <a:chExt cx="1908215" cy="85521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0A52ADC-4847-D941-8BD6-9485008DA9CB}"/>
                </a:ext>
              </a:extLst>
            </p:cNvPr>
            <p:cNvSpPr txBox="1"/>
            <p:nvPr userDrawn="1"/>
          </p:nvSpPr>
          <p:spPr>
            <a:xfrm>
              <a:off x="428142" y="2209573"/>
              <a:ext cx="17548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3200" b="1" dirty="0">
                  <a:solidFill>
                    <a:schemeClr val="bg1"/>
                  </a:solidFill>
                  <a:latin typeface="Gilroy Bold" pitchFamily="2" charset="77"/>
                </a:rPr>
                <a:t>30+</a:t>
              </a:r>
              <a:endParaRPr lang="en-NL" sz="3200" b="1" dirty="0">
                <a:solidFill>
                  <a:schemeClr val="bg1"/>
                </a:solidFill>
                <a:latin typeface="Gilroy Bold" pitchFamily="2" charset="7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AD4DF8C-AC3E-CE4C-9E24-7E666BEC76C8}"/>
                </a:ext>
              </a:extLst>
            </p:cNvPr>
            <p:cNvSpPr txBox="1"/>
            <p:nvPr userDrawn="1"/>
          </p:nvSpPr>
          <p:spPr>
            <a:xfrm>
              <a:off x="428143" y="2787788"/>
              <a:ext cx="19082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200" dirty="0" err="1">
                  <a:solidFill>
                    <a:schemeClr val="bg1"/>
                  </a:solidFill>
                  <a:latin typeface="Gilroy Medium" pitchFamily="2" charset="77"/>
                </a:rPr>
                <a:t>Years</a:t>
              </a:r>
              <a:r>
                <a:rPr lang="lt-LT" sz="1200" dirty="0">
                  <a:solidFill>
                    <a:schemeClr val="bg1"/>
                  </a:solidFill>
                  <a:latin typeface="Gilroy Medium" pitchFamily="2" charset="77"/>
                </a:rPr>
                <a:t> </a:t>
              </a:r>
              <a:r>
                <a:rPr lang="lt-LT" sz="1200" dirty="0" err="1">
                  <a:solidFill>
                    <a:schemeClr val="bg1"/>
                  </a:solidFill>
                  <a:latin typeface="Gilroy Medium" pitchFamily="2" charset="77"/>
                </a:rPr>
                <a:t>in</a:t>
              </a:r>
              <a:r>
                <a:rPr lang="lt-LT" sz="1200" dirty="0">
                  <a:solidFill>
                    <a:schemeClr val="bg1"/>
                  </a:solidFill>
                  <a:latin typeface="Gilroy Medium" pitchFamily="2" charset="77"/>
                </a:rPr>
                <a:t> </a:t>
              </a:r>
              <a:r>
                <a:rPr lang="lt-LT" sz="1200" dirty="0" err="1">
                  <a:solidFill>
                    <a:schemeClr val="bg1"/>
                  </a:solidFill>
                  <a:latin typeface="Gilroy Medium" pitchFamily="2" charset="77"/>
                </a:rPr>
                <a:t>business</a:t>
              </a:r>
              <a:endParaRPr lang="en-NL" sz="1200" dirty="0">
                <a:solidFill>
                  <a:schemeClr val="bg1"/>
                </a:solidFill>
                <a:latin typeface="Gilroy Medium" pitchFamily="2" charset="77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8192515-F2B0-AC41-B2EC-A6237C079B2B}"/>
                </a:ext>
              </a:extLst>
            </p:cNvPr>
            <p:cNvCxnSpPr>
              <a:cxnSpLocks/>
            </p:cNvCxnSpPr>
            <p:nvPr/>
          </p:nvCxnSpPr>
          <p:spPr>
            <a:xfrm>
              <a:off x="525205" y="2765795"/>
              <a:ext cx="1727487" cy="0"/>
            </a:xfrm>
            <a:prstGeom prst="line">
              <a:avLst/>
            </a:prstGeom>
            <a:ln w="19050">
              <a:solidFill>
                <a:schemeClr val="bg1">
                  <a:alpha val="50166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25A0E01D-E1DB-6E48-9F8E-C80F39E59274}"/>
              </a:ext>
            </a:extLst>
          </p:cNvPr>
          <p:cNvSpPr txBox="1"/>
          <p:nvPr/>
        </p:nvSpPr>
        <p:spPr>
          <a:xfrm>
            <a:off x="392749" y="1124308"/>
            <a:ext cx="2617677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t-LT" sz="1600" b="1" dirty="0" err="1">
                <a:latin typeface="Gilroy Bold" pitchFamily="2" charset="77"/>
              </a:rPr>
              <a:t>About</a:t>
            </a:r>
            <a:r>
              <a:rPr lang="lt-LT" sz="1600" b="1" dirty="0">
                <a:latin typeface="Gilroy Bold" pitchFamily="2" charset="77"/>
              </a:rPr>
              <a:t> Baltic </a:t>
            </a:r>
            <a:r>
              <a:rPr lang="lt-LT" sz="1600" b="1" dirty="0" err="1">
                <a:latin typeface="Gilroy Bold" pitchFamily="2" charset="77"/>
              </a:rPr>
              <a:t>Amadeus</a:t>
            </a:r>
            <a:r>
              <a:rPr lang="lt-LT" sz="1600" b="1" dirty="0">
                <a:latin typeface="Gilroy Bold" pitchFamily="2" charset="77"/>
              </a:rPr>
              <a:t>:</a:t>
            </a:r>
            <a:endParaRPr lang="en-NL" sz="1600" b="1" dirty="0">
              <a:latin typeface="Gilroy Bold" pitchFamily="2" charset="77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14664189-9B6F-3647-9783-F6DAC635B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01" y="379993"/>
            <a:ext cx="1257300" cy="3302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F833CD9-E7DB-00BF-2B6E-1A9CF8C0FA30}"/>
              </a:ext>
            </a:extLst>
          </p:cNvPr>
          <p:cNvGrpSpPr/>
          <p:nvPr/>
        </p:nvGrpSpPr>
        <p:grpSpPr>
          <a:xfrm>
            <a:off x="355545" y="4272361"/>
            <a:ext cx="5740454" cy="2218128"/>
            <a:chOff x="355545" y="4222121"/>
            <a:chExt cx="5740454" cy="221812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3E19407-1FBA-BA44-8E4F-BDCFADA87F05}"/>
                </a:ext>
              </a:extLst>
            </p:cNvPr>
            <p:cNvGrpSpPr/>
            <p:nvPr/>
          </p:nvGrpSpPr>
          <p:grpSpPr>
            <a:xfrm>
              <a:off x="355545" y="4222121"/>
              <a:ext cx="3650398" cy="2218128"/>
              <a:chOff x="355545" y="3902978"/>
              <a:chExt cx="3650398" cy="2218128"/>
            </a:xfrm>
          </p:grpSpPr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2FD03F0-C875-A545-8D36-78ACB79E5CDE}"/>
                  </a:ext>
                </a:extLst>
              </p:cNvPr>
              <p:cNvSpPr txBox="1"/>
              <p:nvPr/>
            </p:nvSpPr>
            <p:spPr>
              <a:xfrm>
                <a:off x="355545" y="3902978"/>
                <a:ext cx="3650398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lt-LT" sz="1600" b="1" dirty="0" err="1">
                    <a:latin typeface="Gilroy Bold" pitchFamily="2" charset="77"/>
                  </a:rPr>
                  <a:t>We</a:t>
                </a:r>
                <a:r>
                  <a:rPr lang="lt-LT" sz="1600" b="1" dirty="0">
                    <a:latin typeface="Gilroy Bold" pitchFamily="2" charset="77"/>
                  </a:rPr>
                  <a:t> </a:t>
                </a:r>
                <a:r>
                  <a:rPr lang="lt-LT" sz="1600" b="1" dirty="0" err="1">
                    <a:latin typeface="Gilroy Bold" pitchFamily="2" charset="77"/>
                  </a:rPr>
                  <a:t>focus</a:t>
                </a:r>
                <a:r>
                  <a:rPr lang="lt-LT" sz="1600" b="1" dirty="0">
                    <a:latin typeface="Gilroy Bold" pitchFamily="2" charset="77"/>
                  </a:rPr>
                  <a:t> </a:t>
                </a:r>
                <a:r>
                  <a:rPr lang="lt-LT" sz="1600" b="1" dirty="0" err="1">
                    <a:latin typeface="Gilroy Bold" pitchFamily="2" charset="77"/>
                  </a:rPr>
                  <a:t>on</a:t>
                </a:r>
                <a:r>
                  <a:rPr lang="lt-LT" sz="1600" b="1" dirty="0">
                    <a:latin typeface="Gilroy Bold" pitchFamily="2" charset="77"/>
                  </a:rPr>
                  <a:t> </a:t>
                </a:r>
                <a:r>
                  <a:rPr lang="lt-LT" sz="1600" b="1" dirty="0" err="1">
                    <a:latin typeface="Gilroy Bold" pitchFamily="2" charset="77"/>
                  </a:rPr>
                  <a:t>services</a:t>
                </a:r>
                <a:r>
                  <a:rPr lang="lt-LT" sz="1600" b="1" dirty="0">
                    <a:latin typeface="Gilroy Bold" pitchFamily="2" charset="77"/>
                  </a:rPr>
                  <a:t> </a:t>
                </a:r>
                <a:r>
                  <a:rPr lang="lt-LT" sz="1600" b="1" dirty="0" err="1">
                    <a:latin typeface="Gilroy Bold" pitchFamily="2" charset="77"/>
                  </a:rPr>
                  <a:t>such</a:t>
                </a:r>
                <a:r>
                  <a:rPr lang="lt-LT" sz="1600" b="1" dirty="0">
                    <a:latin typeface="Gilroy Bold" pitchFamily="2" charset="77"/>
                  </a:rPr>
                  <a:t> </a:t>
                </a:r>
                <a:r>
                  <a:rPr lang="lt-LT" sz="1600" b="1" dirty="0" err="1">
                    <a:latin typeface="Gilroy Bold" pitchFamily="2" charset="77"/>
                  </a:rPr>
                  <a:t>as</a:t>
                </a:r>
                <a:r>
                  <a:rPr lang="lt-LT" sz="1600" b="1" dirty="0">
                    <a:latin typeface="Gilroy Bold" pitchFamily="2" charset="77"/>
                  </a:rPr>
                  <a:t>:</a:t>
                </a:r>
                <a:endParaRPr lang="en-US" sz="1600" b="1" dirty="0">
                  <a:latin typeface="Gilroy Bold" pitchFamily="2" charset="77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E4053F2-5B34-2740-BCD7-B790FD0BFE35}"/>
                  </a:ext>
                </a:extLst>
              </p:cNvPr>
              <p:cNvSpPr txBox="1"/>
              <p:nvPr/>
            </p:nvSpPr>
            <p:spPr>
              <a:xfrm>
                <a:off x="400170" y="4326127"/>
                <a:ext cx="2683690" cy="179497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SzPct val="130000"/>
                  <a:buBlip>
                    <a:blip r:embed="rId4"/>
                  </a:buBlip>
                </a:pPr>
                <a:r>
                  <a:rPr lang="en-US" sz="1200" dirty="0">
                    <a:solidFill>
                      <a:schemeClr val="bg1"/>
                    </a:solidFill>
                    <a:latin typeface="Gilroy Medium" pitchFamily="2" charset="77"/>
                    <a:ea typeface="+mn-lt"/>
                    <a:cs typeface="+mn-lt"/>
                  </a:rPr>
                  <a:t>Omnichannel platform</a:t>
                </a:r>
              </a:p>
              <a:p>
                <a:pPr marL="285750" indent="-285750">
                  <a:lnSpc>
                    <a:spcPct val="150000"/>
                  </a:lnSpc>
                  <a:buSzPct val="130000"/>
                  <a:buBlip>
                    <a:blip r:embed="rId4"/>
                  </a:buBlip>
                </a:pPr>
                <a:r>
                  <a:rPr lang="en-US" sz="1200" dirty="0">
                    <a:solidFill>
                      <a:schemeClr val="bg1"/>
                    </a:solidFill>
                    <a:latin typeface="Gilroy Medium" pitchFamily="2" charset="77"/>
                    <a:ea typeface="+mn-lt"/>
                    <a:cs typeface="+mn-lt"/>
                  </a:rPr>
                  <a:t>eCommerce platform</a:t>
                </a:r>
              </a:p>
              <a:p>
                <a:pPr marL="285750" indent="-285750">
                  <a:lnSpc>
                    <a:spcPct val="150000"/>
                  </a:lnSpc>
                  <a:buSzPct val="130000"/>
                  <a:buBlip>
                    <a:blip r:embed="rId4"/>
                  </a:buBlip>
                </a:pPr>
                <a:r>
                  <a:rPr lang="en-US" sz="1200" dirty="0">
                    <a:solidFill>
                      <a:schemeClr val="bg1"/>
                    </a:solidFill>
                    <a:latin typeface="Gilroy Medium" pitchFamily="2" charset="77"/>
                    <a:ea typeface="+mn-lt"/>
                    <a:cs typeface="+mn-lt"/>
                  </a:rPr>
                  <a:t>Marketplace platform</a:t>
                </a:r>
              </a:p>
              <a:p>
                <a:pPr marL="285750" indent="-285750">
                  <a:lnSpc>
                    <a:spcPct val="150000"/>
                  </a:lnSpc>
                  <a:buSzPct val="130000"/>
                  <a:buBlip>
                    <a:blip r:embed="rId4"/>
                  </a:buBlip>
                </a:pPr>
                <a:r>
                  <a:rPr lang="en-US" sz="1200" dirty="0">
                    <a:solidFill>
                      <a:schemeClr val="bg1"/>
                    </a:solidFill>
                    <a:latin typeface="Gilroy Medium" pitchFamily="2" charset="77"/>
                    <a:ea typeface="+mn-lt"/>
                    <a:cs typeface="+mn-lt"/>
                  </a:rPr>
                  <a:t>Progress </a:t>
                </a:r>
                <a:r>
                  <a:rPr lang="en-US" sz="1200" dirty="0" err="1">
                    <a:solidFill>
                      <a:schemeClr val="bg1"/>
                    </a:solidFill>
                    <a:latin typeface="Gilroy Medium" pitchFamily="2" charset="77"/>
                    <a:ea typeface="+mn-lt"/>
                    <a:cs typeface="+mn-lt"/>
                  </a:rPr>
                  <a:t>OpenEdge</a:t>
                </a:r>
                <a:endParaRPr lang="en-US" sz="1200" dirty="0">
                  <a:solidFill>
                    <a:schemeClr val="bg1"/>
                  </a:solidFill>
                  <a:latin typeface="Gilroy Medium" pitchFamily="2" charset="77"/>
                  <a:ea typeface="+mn-lt"/>
                  <a:cs typeface="+mn-lt"/>
                </a:endParaRPr>
              </a:p>
              <a:p>
                <a:pPr marL="285750" indent="-285750">
                  <a:lnSpc>
                    <a:spcPct val="150000"/>
                  </a:lnSpc>
                  <a:buSzPct val="130000"/>
                  <a:buBlip>
                    <a:blip r:embed="rId4"/>
                  </a:buBlip>
                </a:pPr>
                <a:r>
                  <a:rPr lang="en-US" sz="1200" dirty="0">
                    <a:solidFill>
                      <a:schemeClr val="bg1"/>
                    </a:solidFill>
                    <a:latin typeface="Gilroy Medium" pitchFamily="2" charset="77"/>
                    <a:ea typeface="+mn-lt"/>
                    <a:cs typeface="+mn-lt"/>
                  </a:rPr>
                  <a:t>IT architecture</a:t>
                </a:r>
                <a:endParaRPr lang="en-US" sz="1200" dirty="0">
                  <a:solidFill>
                    <a:schemeClr val="bg1"/>
                  </a:solidFill>
                  <a:latin typeface="Gilroy Medium" pitchFamily="2" charset="77"/>
                </a:endParaRPr>
              </a:p>
              <a:p>
                <a:pPr>
                  <a:lnSpc>
                    <a:spcPct val="200000"/>
                  </a:lnSpc>
                  <a:buSzPct val="130000"/>
                </a:pPr>
                <a:endParaRPr lang="en-US" sz="1200" b="1" dirty="0">
                  <a:solidFill>
                    <a:schemeClr val="bg1"/>
                  </a:solidFill>
                  <a:latin typeface="Gilroy Bold" pitchFamily="2" charset="77"/>
                  <a:cs typeface="Calibri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013860F-5773-CA24-28CA-5C9802405D1A}"/>
                </a:ext>
              </a:extLst>
            </p:cNvPr>
            <p:cNvSpPr txBox="1"/>
            <p:nvPr/>
          </p:nvSpPr>
          <p:spPr>
            <a:xfrm>
              <a:off x="3179763" y="4645270"/>
              <a:ext cx="2916236" cy="174637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69875" indent="-269875" fontAlgn="base">
                <a:lnSpc>
                  <a:spcPct val="150000"/>
                </a:lnSpc>
                <a:buSzPct val="130000"/>
                <a:buBlip>
                  <a:blip r:embed="rId4"/>
                </a:buBlip>
              </a:pPr>
              <a:r>
                <a:rPr lang="lt-LT" sz="1200" dirty="0" err="1">
                  <a:solidFill>
                    <a:schemeClr val="bg1"/>
                  </a:solidFill>
                  <a:latin typeface="Gilroy Medium" pitchFamily="2" charset="77"/>
                </a:rPr>
                <a:t>Managed</a:t>
              </a:r>
              <a:r>
                <a:rPr lang="lt-LT" sz="1200" dirty="0">
                  <a:solidFill>
                    <a:schemeClr val="bg1"/>
                  </a:solidFill>
                  <a:latin typeface="Gilroy Medium" pitchFamily="2" charset="77"/>
                </a:rPr>
                <a:t> </a:t>
              </a:r>
              <a:r>
                <a:rPr lang="lt-LT" sz="1200" dirty="0" err="1">
                  <a:solidFill>
                    <a:schemeClr val="bg1"/>
                  </a:solidFill>
                  <a:latin typeface="Gilroy Medium" pitchFamily="2" charset="77"/>
                </a:rPr>
                <a:t>cloud</a:t>
              </a:r>
              <a:r>
                <a:rPr lang="en-US" sz="1200" dirty="0">
                  <a:solidFill>
                    <a:schemeClr val="bg1"/>
                  </a:solidFill>
                  <a:latin typeface="Gilroy Medium" pitchFamily="2" charset="77"/>
                </a:rPr>
                <a:t>​</a:t>
              </a:r>
            </a:p>
            <a:p>
              <a:pPr marL="269875" indent="-269875" fontAlgn="base">
                <a:lnSpc>
                  <a:spcPct val="150000"/>
                </a:lnSpc>
                <a:buSzPct val="130000"/>
                <a:buBlip>
                  <a:blip r:embed="rId4"/>
                </a:buBlip>
              </a:pPr>
              <a:r>
                <a:rPr lang="en-US" sz="1200" dirty="0">
                  <a:solidFill>
                    <a:schemeClr val="bg1"/>
                  </a:solidFill>
                  <a:latin typeface="Gilroy Medium" pitchFamily="2" charset="77"/>
                </a:rPr>
                <a:t>Information security</a:t>
              </a:r>
            </a:p>
            <a:p>
              <a:pPr marL="269875" indent="-269875" fontAlgn="base">
                <a:lnSpc>
                  <a:spcPct val="150000"/>
                </a:lnSpc>
                <a:buSzPct val="130000"/>
                <a:buBlip>
                  <a:blip r:embed="rId4"/>
                </a:buBlip>
              </a:pPr>
              <a:r>
                <a:rPr lang="en-US" sz="1200" dirty="0">
                  <a:solidFill>
                    <a:schemeClr val="bg1"/>
                  </a:solidFill>
                  <a:latin typeface="Gilroy Medium" pitchFamily="2" charset="77"/>
                </a:rPr>
                <a:t>IT Due Diligence</a:t>
              </a:r>
            </a:p>
            <a:p>
              <a:pPr marL="269875" indent="-269875" fontAlgn="base">
                <a:lnSpc>
                  <a:spcPct val="150000"/>
                </a:lnSpc>
                <a:buSzPct val="130000"/>
                <a:buBlip>
                  <a:blip r:embed="rId4"/>
                </a:buBlip>
              </a:pPr>
              <a:r>
                <a:rPr lang="en-US" sz="1200" dirty="0">
                  <a:solidFill>
                    <a:schemeClr val="bg1"/>
                  </a:solidFill>
                  <a:latin typeface="Gilroy Medium" pitchFamily="2" charset="77"/>
                </a:rPr>
                <a:t>Mobile banking</a:t>
              </a:r>
            </a:p>
            <a:p>
              <a:pPr marL="269875" indent="-269875" fontAlgn="base">
                <a:lnSpc>
                  <a:spcPct val="150000"/>
                </a:lnSpc>
                <a:buSzPct val="130000"/>
                <a:buBlip>
                  <a:blip r:embed="rId4"/>
                </a:buBlip>
              </a:pPr>
              <a:r>
                <a:rPr lang="en-US" sz="1200" dirty="0">
                  <a:solidFill>
                    <a:schemeClr val="bg1"/>
                  </a:solidFill>
                  <a:latin typeface="Gilroy Medium" pitchFamily="2" charset="77"/>
                </a:rPr>
                <a:t>Data analytics</a:t>
              </a:r>
            </a:p>
            <a:p>
              <a:pPr>
                <a:lnSpc>
                  <a:spcPct val="150000"/>
                </a:lnSpc>
                <a:buSzPct val="130000"/>
              </a:pPr>
              <a:endParaRPr lang="en-US" sz="1300" b="1" dirty="0">
                <a:solidFill>
                  <a:schemeClr val="bg1"/>
                </a:solidFill>
                <a:latin typeface="Gilroy Bold" pitchFamily="2" charset="77"/>
                <a:cs typeface="Calibri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7612C52-0F90-AB3E-6D3A-549CB59B9DB1}"/>
              </a:ext>
            </a:extLst>
          </p:cNvPr>
          <p:cNvGrpSpPr/>
          <p:nvPr/>
        </p:nvGrpSpPr>
        <p:grpSpPr>
          <a:xfrm>
            <a:off x="6562544" y="811958"/>
            <a:ext cx="2454576" cy="1604248"/>
            <a:chOff x="6452507" y="1429811"/>
            <a:chExt cx="1408857" cy="92079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24B5651-49F2-FD52-AC0E-CC387510C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32882" y="1429811"/>
              <a:ext cx="625807" cy="58038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656A19F-2440-9B04-0500-7FE7DB29F9B4}"/>
                </a:ext>
              </a:extLst>
            </p:cNvPr>
            <p:cNvSpPr txBox="1"/>
            <p:nvPr/>
          </p:nvSpPr>
          <p:spPr>
            <a:xfrm>
              <a:off x="6452507" y="2076788"/>
              <a:ext cx="1408857" cy="273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latin typeface="Gilroy Bold" pitchFamily="2" charset="77"/>
                </a:rPr>
                <a:t>Banking &amp; </a:t>
              </a:r>
            </a:p>
            <a:p>
              <a:pPr algn="ctr"/>
              <a:r>
                <a:rPr lang="en-GB" sz="1200" b="1" dirty="0">
                  <a:latin typeface="Gilroy Bold" pitchFamily="2" charset="77"/>
                </a:rPr>
                <a:t>finance</a:t>
              </a:r>
              <a:endParaRPr lang="en-NL" sz="1200" b="1" dirty="0">
                <a:latin typeface="Gilroy Bold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D254E26-214D-1B53-8D83-36712A96668C}"/>
              </a:ext>
            </a:extLst>
          </p:cNvPr>
          <p:cNvGrpSpPr/>
          <p:nvPr/>
        </p:nvGrpSpPr>
        <p:grpSpPr>
          <a:xfrm>
            <a:off x="9357053" y="811959"/>
            <a:ext cx="2247341" cy="1407361"/>
            <a:chOff x="8374191" y="1368265"/>
            <a:chExt cx="1408857" cy="88227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47F4F5E-079C-ACE9-F8A8-B500920ED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89596" y="1368265"/>
              <a:ext cx="364396" cy="63929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DF5BEC-6AA4-D113-FAF5-40398F39669F}"/>
                </a:ext>
              </a:extLst>
            </p:cNvPr>
            <p:cNvSpPr txBox="1"/>
            <p:nvPr/>
          </p:nvSpPr>
          <p:spPr>
            <a:xfrm>
              <a:off x="8374191" y="2076888"/>
              <a:ext cx="1408857" cy="173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latin typeface="Gilroy Bold" pitchFamily="2" charset="77"/>
                </a:rPr>
                <a:t>Energy</a:t>
              </a:r>
              <a:endParaRPr lang="en-NL" sz="1200" b="1" dirty="0">
                <a:latin typeface="Gilroy Bold" pitchFamily="2" charset="77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E2DDCEC-62CA-46E6-7356-0D4CE226E7DC}"/>
              </a:ext>
            </a:extLst>
          </p:cNvPr>
          <p:cNvGrpSpPr/>
          <p:nvPr/>
        </p:nvGrpSpPr>
        <p:grpSpPr>
          <a:xfrm>
            <a:off x="3412861" y="1617211"/>
            <a:ext cx="1908215" cy="855214"/>
            <a:chOff x="428142" y="2209573"/>
            <a:chExt cx="1908215" cy="85521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4158C18-6FF8-10C0-BFF4-DF18D7ABB523}"/>
                </a:ext>
              </a:extLst>
            </p:cNvPr>
            <p:cNvSpPr txBox="1"/>
            <p:nvPr userDrawn="1"/>
          </p:nvSpPr>
          <p:spPr>
            <a:xfrm>
              <a:off x="428142" y="2209573"/>
              <a:ext cx="17548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3200" b="1" dirty="0">
                  <a:solidFill>
                    <a:schemeClr val="bg1"/>
                  </a:solidFill>
                  <a:latin typeface="Gilroy Bold" pitchFamily="2" charset="77"/>
                </a:rPr>
                <a:t>250+</a:t>
              </a:r>
              <a:endParaRPr lang="en-NL" sz="3200" b="1" dirty="0">
                <a:solidFill>
                  <a:schemeClr val="bg1"/>
                </a:solidFill>
                <a:latin typeface="Gilroy Bold" pitchFamily="2" charset="7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5146697-508E-26EC-411C-946E20EEB2DA}"/>
                </a:ext>
              </a:extLst>
            </p:cNvPr>
            <p:cNvSpPr txBox="1"/>
            <p:nvPr userDrawn="1"/>
          </p:nvSpPr>
          <p:spPr>
            <a:xfrm>
              <a:off x="428143" y="2787788"/>
              <a:ext cx="19082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200" dirty="0">
                  <a:solidFill>
                    <a:schemeClr val="bg1"/>
                  </a:solidFill>
                  <a:latin typeface="Gilroy Medium" pitchFamily="2" charset="77"/>
                </a:rPr>
                <a:t>IT </a:t>
              </a:r>
              <a:r>
                <a:rPr lang="lt-LT" sz="1200" dirty="0" err="1">
                  <a:solidFill>
                    <a:schemeClr val="bg1"/>
                  </a:solidFill>
                  <a:latin typeface="Gilroy Medium" pitchFamily="2" charset="77"/>
                </a:rPr>
                <a:t>talents</a:t>
              </a:r>
              <a:endParaRPr lang="en-NL" sz="1200" dirty="0">
                <a:solidFill>
                  <a:schemeClr val="bg1"/>
                </a:solidFill>
                <a:latin typeface="Gilroy Medium" pitchFamily="2" charset="77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FB4D31D-73E5-ECD3-C1A9-1DC3ACA1ED76}"/>
                </a:ext>
              </a:extLst>
            </p:cNvPr>
            <p:cNvCxnSpPr>
              <a:cxnSpLocks/>
            </p:cNvCxnSpPr>
            <p:nvPr/>
          </p:nvCxnSpPr>
          <p:spPr>
            <a:xfrm>
              <a:off x="525205" y="2765795"/>
              <a:ext cx="1727487" cy="0"/>
            </a:xfrm>
            <a:prstGeom prst="line">
              <a:avLst/>
            </a:prstGeom>
            <a:ln w="19050">
              <a:solidFill>
                <a:schemeClr val="bg1">
                  <a:alpha val="50166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81B111E-05A5-561F-0CE5-8DE0E22ABECA}"/>
              </a:ext>
            </a:extLst>
          </p:cNvPr>
          <p:cNvGrpSpPr/>
          <p:nvPr/>
        </p:nvGrpSpPr>
        <p:grpSpPr>
          <a:xfrm>
            <a:off x="352437" y="2814375"/>
            <a:ext cx="1908215" cy="855214"/>
            <a:chOff x="428142" y="2209573"/>
            <a:chExt cx="1908215" cy="85521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2A4C9A-1CC1-9CCA-3ADE-452765776520}"/>
                </a:ext>
              </a:extLst>
            </p:cNvPr>
            <p:cNvSpPr txBox="1"/>
            <p:nvPr userDrawn="1"/>
          </p:nvSpPr>
          <p:spPr>
            <a:xfrm>
              <a:off x="428142" y="2209573"/>
              <a:ext cx="17548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3200" b="1" dirty="0">
                  <a:solidFill>
                    <a:schemeClr val="bg1"/>
                  </a:solidFill>
                  <a:latin typeface="Gilroy Bold" pitchFamily="2" charset="77"/>
                </a:rPr>
                <a:t>500+</a:t>
              </a:r>
              <a:endParaRPr lang="en-NL" sz="3200" b="1" dirty="0">
                <a:solidFill>
                  <a:schemeClr val="bg1"/>
                </a:solidFill>
                <a:latin typeface="Gilroy Bold" pitchFamily="2" charset="7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A91B58B-FE1C-1770-8386-38D44CFDB21F}"/>
                </a:ext>
              </a:extLst>
            </p:cNvPr>
            <p:cNvSpPr txBox="1"/>
            <p:nvPr userDrawn="1"/>
          </p:nvSpPr>
          <p:spPr>
            <a:xfrm>
              <a:off x="428143" y="2787788"/>
              <a:ext cx="19082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200" dirty="0" err="1">
                  <a:solidFill>
                    <a:schemeClr val="bg1"/>
                  </a:solidFill>
                  <a:latin typeface="Gilroy Medium" pitchFamily="2" charset="77"/>
                </a:rPr>
                <a:t>Customers</a:t>
              </a:r>
              <a:endParaRPr lang="en-NL" sz="1200" dirty="0">
                <a:solidFill>
                  <a:schemeClr val="bg1"/>
                </a:solidFill>
                <a:latin typeface="Gilroy Medium" pitchFamily="2" charset="77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F2F6A39-A249-6959-2D3E-F9E2AE20E55C}"/>
                </a:ext>
              </a:extLst>
            </p:cNvPr>
            <p:cNvCxnSpPr>
              <a:cxnSpLocks/>
            </p:cNvCxnSpPr>
            <p:nvPr/>
          </p:nvCxnSpPr>
          <p:spPr>
            <a:xfrm>
              <a:off x="525205" y="2765795"/>
              <a:ext cx="1727487" cy="0"/>
            </a:xfrm>
            <a:prstGeom prst="line">
              <a:avLst/>
            </a:prstGeom>
            <a:ln w="19050">
              <a:solidFill>
                <a:schemeClr val="bg1">
                  <a:alpha val="50166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F368759-4377-D0F0-2063-4A9B4D172BFC}"/>
              </a:ext>
            </a:extLst>
          </p:cNvPr>
          <p:cNvGrpSpPr/>
          <p:nvPr/>
        </p:nvGrpSpPr>
        <p:grpSpPr>
          <a:xfrm>
            <a:off x="3409753" y="2816084"/>
            <a:ext cx="1908215" cy="855214"/>
            <a:chOff x="428142" y="2209573"/>
            <a:chExt cx="1908215" cy="8552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1DE5ECE-2B63-F6C7-1154-189AB8222ACD}"/>
                </a:ext>
              </a:extLst>
            </p:cNvPr>
            <p:cNvSpPr txBox="1"/>
            <p:nvPr userDrawn="1"/>
          </p:nvSpPr>
          <p:spPr>
            <a:xfrm>
              <a:off x="428142" y="2209573"/>
              <a:ext cx="17548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3200" b="1" dirty="0">
                  <a:solidFill>
                    <a:schemeClr val="bg1"/>
                  </a:solidFill>
                  <a:latin typeface="Gilroy Bold" pitchFamily="2" charset="77"/>
                </a:rPr>
                <a:t>2000+</a:t>
              </a:r>
              <a:endParaRPr lang="en-NL" sz="3200" b="1" dirty="0">
                <a:solidFill>
                  <a:schemeClr val="bg1"/>
                </a:solidFill>
                <a:latin typeface="Gilroy Bold" pitchFamily="2" charset="7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9EF6AC6-F808-33AF-9131-30469737925F}"/>
                </a:ext>
              </a:extLst>
            </p:cNvPr>
            <p:cNvSpPr txBox="1"/>
            <p:nvPr userDrawn="1"/>
          </p:nvSpPr>
          <p:spPr>
            <a:xfrm>
              <a:off x="428143" y="2787788"/>
              <a:ext cx="19082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200" dirty="0" err="1">
                  <a:solidFill>
                    <a:schemeClr val="bg1"/>
                  </a:solidFill>
                  <a:latin typeface="Gilroy Medium" pitchFamily="2" charset="77"/>
                </a:rPr>
                <a:t>Implemented</a:t>
              </a:r>
              <a:r>
                <a:rPr lang="lt-LT" sz="1200" dirty="0">
                  <a:solidFill>
                    <a:schemeClr val="bg1"/>
                  </a:solidFill>
                  <a:latin typeface="Gilroy Medium" pitchFamily="2" charset="77"/>
                </a:rPr>
                <a:t> </a:t>
              </a:r>
              <a:r>
                <a:rPr lang="lt-LT" sz="1200" dirty="0" err="1">
                  <a:solidFill>
                    <a:schemeClr val="bg1"/>
                  </a:solidFill>
                  <a:latin typeface="Gilroy Medium" pitchFamily="2" charset="77"/>
                </a:rPr>
                <a:t>projects</a:t>
              </a:r>
              <a:endParaRPr lang="en-NL" sz="1200" dirty="0">
                <a:solidFill>
                  <a:schemeClr val="bg1"/>
                </a:solidFill>
                <a:latin typeface="Gilroy Medium" pitchFamily="2" charset="77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E39D12B-08CD-F404-B74B-AB94565AAAC3}"/>
                </a:ext>
              </a:extLst>
            </p:cNvPr>
            <p:cNvCxnSpPr>
              <a:cxnSpLocks/>
            </p:cNvCxnSpPr>
            <p:nvPr/>
          </p:nvCxnSpPr>
          <p:spPr>
            <a:xfrm>
              <a:off x="525205" y="2765795"/>
              <a:ext cx="1727487" cy="0"/>
            </a:xfrm>
            <a:prstGeom prst="line">
              <a:avLst/>
            </a:prstGeom>
            <a:ln w="19050">
              <a:solidFill>
                <a:schemeClr val="bg1">
                  <a:alpha val="50166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D80149D-7B7F-466E-7A28-38904DB0A7FA}"/>
              </a:ext>
            </a:extLst>
          </p:cNvPr>
          <p:cNvGrpSpPr/>
          <p:nvPr/>
        </p:nvGrpSpPr>
        <p:grpSpPr>
          <a:xfrm>
            <a:off x="9099008" y="2789730"/>
            <a:ext cx="2763430" cy="1326875"/>
            <a:chOff x="10106527" y="1386807"/>
            <a:chExt cx="1816132" cy="872025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B66A4F8D-A8A6-3BB4-9AE5-776296DBE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817855" y="1386807"/>
              <a:ext cx="404331" cy="61398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DFCAA29-D4B6-AD09-4C9A-BD312628FF9C}"/>
                </a:ext>
              </a:extLst>
            </p:cNvPr>
            <p:cNvSpPr txBox="1"/>
            <p:nvPr/>
          </p:nvSpPr>
          <p:spPr>
            <a:xfrm>
              <a:off x="10106527" y="2076788"/>
              <a:ext cx="1816132" cy="182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latin typeface="Gilroy Bold" pitchFamily="2" charset="77"/>
                </a:rPr>
                <a:t>Telecommunications</a:t>
              </a:r>
              <a:endParaRPr lang="en-NL" sz="1200" b="1" dirty="0">
                <a:latin typeface="Gilroy Bold" pitchFamily="2" charset="77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BC82B2A-CDC8-76C5-BF2A-DF3B366AC1AF}"/>
              </a:ext>
            </a:extLst>
          </p:cNvPr>
          <p:cNvGrpSpPr/>
          <p:nvPr/>
        </p:nvGrpSpPr>
        <p:grpSpPr>
          <a:xfrm>
            <a:off x="6717971" y="2797133"/>
            <a:ext cx="2143721" cy="1515754"/>
            <a:chOff x="6443395" y="3068056"/>
            <a:chExt cx="1408857" cy="996159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5480904C-2183-F173-C1F7-00D5042BE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87432" y="3068056"/>
              <a:ext cx="690797" cy="591015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5EDA3DE-E9E9-72A4-9142-28DBDD01AAEF}"/>
                </a:ext>
              </a:extLst>
            </p:cNvPr>
            <p:cNvSpPr txBox="1"/>
            <p:nvPr/>
          </p:nvSpPr>
          <p:spPr>
            <a:xfrm>
              <a:off x="6443395" y="3760808"/>
              <a:ext cx="1408857" cy="303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latin typeface="Gilroy Bold" pitchFamily="2" charset="77"/>
                </a:rPr>
                <a:t>Healthcare &amp;</a:t>
              </a:r>
            </a:p>
            <a:p>
              <a:pPr algn="ctr"/>
              <a:r>
                <a:rPr lang="en-GB" sz="1200" b="1" dirty="0">
                  <a:latin typeface="Gilroy Bold" pitchFamily="2" charset="77"/>
                </a:rPr>
                <a:t> Pharmacy​</a:t>
              </a:r>
              <a:endParaRPr lang="en-NL" sz="1200" b="1" dirty="0">
                <a:latin typeface="Gilroy Bold" pitchFamily="2" charset="77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D04A62D-0195-D839-8B8E-1D6300DA4958}"/>
              </a:ext>
            </a:extLst>
          </p:cNvPr>
          <p:cNvGrpSpPr/>
          <p:nvPr/>
        </p:nvGrpSpPr>
        <p:grpSpPr>
          <a:xfrm>
            <a:off x="6762008" y="4785498"/>
            <a:ext cx="2055639" cy="1313975"/>
            <a:chOff x="8349018" y="3050204"/>
            <a:chExt cx="1408857" cy="900549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709F86AF-9261-0A37-5461-32888BF6A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867543" y="3050204"/>
              <a:ext cx="516222" cy="636897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D2B7053-0E11-21A0-6359-95D56E854E59}"/>
                </a:ext>
              </a:extLst>
            </p:cNvPr>
            <p:cNvSpPr txBox="1"/>
            <p:nvPr/>
          </p:nvSpPr>
          <p:spPr>
            <a:xfrm>
              <a:off x="8349018" y="3760908"/>
              <a:ext cx="1408857" cy="189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latin typeface="Gilroy Bold" pitchFamily="2" charset="77"/>
                </a:rPr>
                <a:t>Insurance</a:t>
              </a:r>
              <a:endParaRPr lang="en-NL" sz="1200" b="1" dirty="0">
                <a:latin typeface="Gilroy Bold" pitchFamily="2" charset="77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F593E66-FBD2-12A8-95D2-E72F3F6486D5}"/>
              </a:ext>
            </a:extLst>
          </p:cNvPr>
          <p:cNvGrpSpPr/>
          <p:nvPr/>
        </p:nvGrpSpPr>
        <p:grpSpPr>
          <a:xfrm>
            <a:off x="9484889" y="4730937"/>
            <a:ext cx="2006013" cy="1467745"/>
            <a:chOff x="10192057" y="3054221"/>
            <a:chExt cx="1408857" cy="1030822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6F46CBF8-AC34-7649-76DC-977206424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620204" y="3054221"/>
              <a:ext cx="803540" cy="629640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302A634-F3DD-525F-233B-E4DF92F81D2D}"/>
                </a:ext>
              </a:extLst>
            </p:cNvPr>
            <p:cNvSpPr txBox="1"/>
            <p:nvPr/>
          </p:nvSpPr>
          <p:spPr>
            <a:xfrm>
              <a:off x="10192057" y="3760808"/>
              <a:ext cx="1408857" cy="324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latin typeface="Gilroy Bold" pitchFamily="2" charset="77"/>
                </a:rPr>
                <a:t>IT &amp; </a:t>
              </a:r>
            </a:p>
            <a:p>
              <a:pPr algn="ctr"/>
              <a:r>
                <a:rPr lang="en-GB" sz="1200" b="1" dirty="0">
                  <a:latin typeface="Gilroy Bold" pitchFamily="2" charset="77"/>
                </a:rPr>
                <a:t>consulting</a:t>
              </a:r>
              <a:endParaRPr lang="en-NL" sz="1200" b="1" dirty="0">
                <a:latin typeface="Gilroy Bold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627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3BD2FF-CE63-0192-1C9B-3BF49BA37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90" y="380528"/>
            <a:ext cx="1257300" cy="330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9BB861-4E92-EC8E-C79A-AFD7A0061BAA}"/>
              </a:ext>
            </a:extLst>
          </p:cNvPr>
          <p:cNvSpPr txBox="1"/>
          <p:nvPr/>
        </p:nvSpPr>
        <p:spPr>
          <a:xfrm>
            <a:off x="391160" y="6423496"/>
            <a:ext cx="307848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spc="300" dirty="0">
                <a:solidFill>
                  <a:srgbClr val="158EFA"/>
                </a:solidFill>
                <a:latin typeface="Gilroy Medium"/>
              </a:rPr>
              <a:t>PUG CHALLENGE</a:t>
            </a:r>
            <a:r>
              <a:rPr lang="en-NL" sz="800" spc="300" dirty="0">
                <a:solidFill>
                  <a:srgbClr val="158EFA"/>
                </a:solidFill>
                <a:latin typeface="Gilroy Medium"/>
              </a:rPr>
              <a:t> 2023</a:t>
            </a:r>
            <a:endParaRPr lang="en-NL" sz="800" b="0" i="0" spc="300" dirty="0">
              <a:solidFill>
                <a:srgbClr val="158EFA"/>
              </a:solidFill>
              <a:latin typeface="Gilroy Medium" pitchFamily="2" charset="77"/>
            </a:endParaRP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D42943B1-BF06-B9CF-7FED-FA070735D0D9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chemeClr val="bg1"/>
                </a:solidFill>
              </a:rPr>
              <a:pPr/>
              <a:t>4</a:t>
            </a:fld>
            <a:endParaRPr lang="en-NL" sz="8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3D3B9F-14EF-9D20-7A96-EBB065547AD8}"/>
              </a:ext>
            </a:extLst>
          </p:cNvPr>
          <p:cNvGrpSpPr/>
          <p:nvPr/>
        </p:nvGrpSpPr>
        <p:grpSpPr>
          <a:xfrm>
            <a:off x="872328" y="1511850"/>
            <a:ext cx="9758875" cy="5173494"/>
            <a:chOff x="872328" y="1474779"/>
            <a:chExt cx="4217171" cy="517349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4187798-9B06-9969-731B-F82D9E78BC9E}"/>
                </a:ext>
              </a:extLst>
            </p:cNvPr>
            <p:cNvSpPr txBox="1"/>
            <p:nvPr/>
          </p:nvSpPr>
          <p:spPr>
            <a:xfrm>
              <a:off x="915303" y="1474779"/>
              <a:ext cx="41741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latin typeface="Gilroy Bold" pitchFamily="2" charset="77"/>
                </a:rPr>
                <a:t>Well-experienced team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F0958E4-83B2-3AC5-CEB6-3D64FA06A873}"/>
                </a:ext>
              </a:extLst>
            </p:cNvPr>
            <p:cNvSpPr txBox="1"/>
            <p:nvPr/>
          </p:nvSpPr>
          <p:spPr>
            <a:xfrm>
              <a:off x="872328" y="2162430"/>
              <a:ext cx="4038202" cy="448584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spcBef>
                  <a:spcPts val="500"/>
                </a:spcBef>
                <a:buClr>
                  <a:schemeClr val="accent1"/>
                </a:buClr>
                <a:buSzPct val="130000"/>
                <a:buBlip>
                  <a:blip r:embed="rId4"/>
                </a:buBlip>
              </a:pPr>
              <a:r>
                <a:rPr lang="en-US" sz="2400" dirty="0">
                  <a:latin typeface="Gilroy Medium"/>
                </a:rPr>
                <a:t>Working with Progress since 2003;</a:t>
              </a:r>
            </a:p>
            <a:p>
              <a:pPr marL="285750" indent="-285750">
                <a:spcBef>
                  <a:spcPts val="500"/>
                </a:spcBef>
                <a:buClr>
                  <a:schemeClr val="accent1"/>
                </a:buClr>
                <a:buSzPct val="130000"/>
                <a:buBlip>
                  <a:blip r:embed="rId4"/>
                </a:buBlip>
              </a:pPr>
              <a:r>
                <a:rPr lang="en-US" sz="2400" dirty="0">
                  <a:latin typeface="Gilroy Medium"/>
                </a:rPr>
                <a:t>40+ specialists and growing;</a:t>
              </a:r>
            </a:p>
            <a:p>
              <a:pPr marL="285750" indent="-285750">
                <a:spcBef>
                  <a:spcPts val="500"/>
                </a:spcBef>
                <a:buClr>
                  <a:schemeClr val="accent1"/>
                </a:buClr>
                <a:buSzPct val="130000"/>
                <a:buBlip>
                  <a:blip r:embed="rId4"/>
                </a:buBlip>
              </a:pPr>
              <a:r>
                <a:rPr lang="en-US" sz="2400" dirty="0">
                  <a:latin typeface="Gilroy Medium"/>
                </a:rPr>
                <a:t>Av. Age – 32y old;</a:t>
              </a:r>
            </a:p>
            <a:p>
              <a:pPr marL="285750" indent="-285750">
                <a:spcBef>
                  <a:spcPts val="500"/>
                </a:spcBef>
                <a:buClr>
                  <a:schemeClr val="accent1"/>
                </a:buClr>
                <a:buSzPct val="130000"/>
                <a:buBlip>
                  <a:blip r:embed="rId4"/>
                </a:buBlip>
              </a:pPr>
              <a:r>
                <a:rPr lang="en-US" sz="2400" dirty="0">
                  <a:latin typeface="Gilroy Medium"/>
                </a:rPr>
                <a:t>Av. Experience with Progress OE – 8y;</a:t>
              </a:r>
            </a:p>
            <a:p>
              <a:pPr marL="285750" indent="-285750">
                <a:spcBef>
                  <a:spcPts val="500"/>
                </a:spcBef>
                <a:buClr>
                  <a:schemeClr val="accent1"/>
                </a:buClr>
                <a:buSzPct val="130000"/>
                <a:buBlip>
                  <a:blip r:embed="rId4"/>
                </a:buBlip>
              </a:pPr>
              <a:r>
                <a:rPr lang="en-US" sz="2400" dirty="0">
                  <a:latin typeface="Gilroy Medium"/>
                </a:rPr>
                <a:t>Progress SDP &amp; License reseller;</a:t>
              </a:r>
            </a:p>
            <a:p>
              <a:pPr marL="285750" indent="-285750">
                <a:spcBef>
                  <a:spcPts val="500"/>
                </a:spcBef>
                <a:buClr>
                  <a:schemeClr val="accent1"/>
                </a:buClr>
                <a:buSzPct val="130000"/>
                <a:buBlip>
                  <a:blip r:embed="rId4"/>
                </a:buBlip>
              </a:pPr>
              <a:r>
                <a:rPr lang="en-US" sz="2400" dirty="0">
                  <a:latin typeface="Gilroy Medium"/>
                </a:rPr>
                <a:t>Experienced with mission critical, legacy systems, ERP;</a:t>
              </a:r>
            </a:p>
            <a:p>
              <a:pPr marL="285750" indent="-285750">
                <a:spcBef>
                  <a:spcPts val="500"/>
                </a:spcBef>
                <a:buClr>
                  <a:schemeClr val="accent1"/>
                </a:buClr>
                <a:buSzPct val="130000"/>
                <a:buBlip>
                  <a:blip r:embed="rId4"/>
                </a:buBlip>
              </a:pPr>
              <a:r>
                <a:rPr lang="en-US" sz="2400" dirty="0">
                  <a:latin typeface="Gilroy Medium"/>
                </a:rPr>
                <a:t>Helping customers with support, new development, modernization projects;</a:t>
              </a:r>
            </a:p>
            <a:p>
              <a:pPr marL="285750" indent="-285750">
                <a:spcBef>
                  <a:spcPts val="500"/>
                </a:spcBef>
                <a:buClr>
                  <a:schemeClr val="accent1"/>
                </a:buClr>
                <a:buSzPct val="130000"/>
                <a:buBlip>
                  <a:blip r:embed="rId4"/>
                </a:buBlip>
              </a:pPr>
              <a:r>
                <a:rPr lang="en-US" sz="2400" dirty="0">
                  <a:latin typeface="Gilroy Medium"/>
                </a:rPr>
                <a:t>Working with all major frameworks and tools for Progress OE. </a:t>
              </a:r>
            </a:p>
            <a:p>
              <a:pPr marL="285750" indent="-285750">
                <a:spcBef>
                  <a:spcPts val="500"/>
                </a:spcBef>
                <a:buClr>
                  <a:schemeClr val="accent1"/>
                </a:buClr>
                <a:buSzPct val="130000"/>
                <a:buBlip>
                  <a:blip r:embed="rId4"/>
                </a:buBlip>
              </a:pPr>
              <a:endParaRPr lang="en-US" sz="1600" dirty="0">
                <a:latin typeface="Gilroy Medium"/>
              </a:endParaRPr>
            </a:p>
            <a:p>
              <a:pPr marL="285750" indent="-285750">
                <a:spcBef>
                  <a:spcPts val="500"/>
                </a:spcBef>
                <a:buClr>
                  <a:schemeClr val="accent1"/>
                </a:buClr>
                <a:buSzPct val="130000"/>
                <a:buBlip>
                  <a:blip r:embed="rId4"/>
                </a:buBlip>
              </a:pPr>
              <a:endParaRPr lang="en-US" sz="1600" dirty="0">
                <a:latin typeface="Gilroy Medium" pitchFamily="2" charset="77"/>
              </a:endParaRPr>
            </a:p>
          </p:txBody>
        </p:sp>
      </p:grpSp>
      <p:pic>
        <p:nvPicPr>
          <p:cNvPr id="3" name="Picture 2" descr="A green and black logo&#10;&#10;Description automatically generated">
            <a:extLst>
              <a:ext uri="{FF2B5EF4-FFF2-40B4-BE49-F238E27FC236}">
                <a16:creationId xmlns:a16="http://schemas.microsoft.com/office/drawing/2014/main" id="{69C20ABC-1760-D3BA-76AE-3588C8C64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88721" y="1030024"/>
            <a:ext cx="1499422" cy="161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426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D07556-1127-3C0E-4568-CB4BC8B993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8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82A0E0-5C65-7C4E-A48B-015126797BCF}"/>
              </a:ext>
            </a:extLst>
          </p:cNvPr>
          <p:cNvSpPr txBox="1"/>
          <p:nvPr/>
        </p:nvSpPr>
        <p:spPr>
          <a:xfrm>
            <a:off x="1436783" y="2677570"/>
            <a:ext cx="42351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4400" b="1" dirty="0">
                <a:latin typeface="Gilroy Bold" pitchFamily="2" charset="77"/>
              </a:rPr>
              <a:t>Agenda </a:t>
            </a:r>
          </a:p>
          <a:p>
            <a:r>
              <a:rPr lang="en-NL" sz="4400" b="1" dirty="0">
                <a:solidFill>
                  <a:schemeClr val="bg1"/>
                </a:solidFill>
                <a:latin typeface="Gilroy Bold" pitchFamily="2" charset="77"/>
              </a:rPr>
              <a:t>for today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BF0D24-0A33-434A-B851-CED3A26BA9D7}"/>
              </a:ext>
            </a:extLst>
          </p:cNvPr>
          <p:cNvCxnSpPr>
            <a:cxnSpLocks/>
          </p:cNvCxnSpPr>
          <p:nvPr/>
        </p:nvCxnSpPr>
        <p:spPr>
          <a:xfrm>
            <a:off x="1318489" y="2364674"/>
            <a:ext cx="0" cy="214943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1330BB1E-6360-344A-B860-CC83F7A16C1E}"/>
              </a:ext>
            </a:extLst>
          </p:cNvPr>
          <p:cNvSpPr/>
          <p:nvPr/>
        </p:nvSpPr>
        <p:spPr>
          <a:xfrm>
            <a:off x="6828774" y="2244731"/>
            <a:ext cx="457202" cy="4572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412644-E611-5043-A5A1-CD7AE6E792B9}"/>
              </a:ext>
            </a:extLst>
          </p:cNvPr>
          <p:cNvSpPr txBox="1"/>
          <p:nvPr/>
        </p:nvSpPr>
        <p:spPr>
          <a:xfrm>
            <a:off x="6844142" y="2313254"/>
            <a:ext cx="457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600" b="1" dirty="0">
                <a:latin typeface="Gilroy Bold" pitchFamily="2" charset="77"/>
              </a:rPr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DC18A6-E5F3-414E-9963-CADE18F21AB3}"/>
              </a:ext>
            </a:extLst>
          </p:cNvPr>
          <p:cNvSpPr txBox="1"/>
          <p:nvPr/>
        </p:nvSpPr>
        <p:spPr>
          <a:xfrm>
            <a:off x="7419638" y="2273277"/>
            <a:ext cx="3932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Intro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to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Modernization</a:t>
            </a:r>
            <a:endParaRPr lang="en-US" sz="20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D36896-718F-2A44-90F5-74B496F56A0A}"/>
              </a:ext>
            </a:extLst>
          </p:cNvPr>
          <p:cNvSpPr/>
          <p:nvPr/>
        </p:nvSpPr>
        <p:spPr>
          <a:xfrm>
            <a:off x="6828774" y="2836701"/>
            <a:ext cx="457202" cy="4572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0B4B74-4140-AB4A-9A4A-BD25B1CBC63C}"/>
              </a:ext>
            </a:extLst>
          </p:cNvPr>
          <p:cNvSpPr txBox="1"/>
          <p:nvPr/>
        </p:nvSpPr>
        <p:spPr>
          <a:xfrm>
            <a:off x="6844142" y="2905224"/>
            <a:ext cx="457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600" b="1" dirty="0">
                <a:latin typeface="Gilroy Bold" pitchFamily="2" charset="77"/>
              </a:rPr>
              <a:t>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872E76-6AC1-7940-8E4E-989F3A7C941E}"/>
              </a:ext>
            </a:extLst>
          </p:cNvPr>
          <p:cNvSpPr txBox="1"/>
          <p:nvPr/>
        </p:nvSpPr>
        <p:spPr>
          <a:xfrm>
            <a:off x="7419638" y="2905224"/>
            <a:ext cx="3932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20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076596A-BCA3-0A40-87B4-E04C9418FC20}"/>
              </a:ext>
            </a:extLst>
          </p:cNvPr>
          <p:cNvSpPr/>
          <p:nvPr/>
        </p:nvSpPr>
        <p:spPr>
          <a:xfrm>
            <a:off x="6828774" y="3447070"/>
            <a:ext cx="457202" cy="4572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6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2BC2AD-5176-804E-BC03-FB4DEC8151FB}"/>
              </a:ext>
            </a:extLst>
          </p:cNvPr>
          <p:cNvSpPr txBox="1"/>
          <p:nvPr/>
        </p:nvSpPr>
        <p:spPr>
          <a:xfrm>
            <a:off x="6844142" y="3515593"/>
            <a:ext cx="457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600" b="1" dirty="0">
                <a:latin typeface="Gilroy Bold" pitchFamily="2" charset="77"/>
              </a:rPr>
              <a:t>03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59924E-568F-ED42-AD12-6BB27C445808}"/>
              </a:ext>
            </a:extLst>
          </p:cNvPr>
          <p:cNvSpPr txBox="1"/>
          <p:nvPr/>
        </p:nvSpPr>
        <p:spPr>
          <a:xfrm>
            <a:off x="7419638" y="3500204"/>
            <a:ext cx="3932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Demo</a:t>
            </a:r>
            <a:endParaRPr lang="lt-LT" sz="20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CB6B33D-EBD9-D142-B2DF-2B35138FC851}"/>
              </a:ext>
            </a:extLst>
          </p:cNvPr>
          <p:cNvSpPr/>
          <p:nvPr/>
        </p:nvSpPr>
        <p:spPr>
          <a:xfrm>
            <a:off x="6828774" y="4004305"/>
            <a:ext cx="457202" cy="4572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6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4432C6-1919-3747-B6BE-A1E90B4C836A}"/>
              </a:ext>
            </a:extLst>
          </p:cNvPr>
          <p:cNvSpPr txBox="1"/>
          <p:nvPr/>
        </p:nvSpPr>
        <p:spPr>
          <a:xfrm>
            <a:off x="6844142" y="4072828"/>
            <a:ext cx="457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600" b="1" dirty="0">
                <a:latin typeface="Gilroy Bold" pitchFamily="2" charset="77"/>
              </a:rPr>
              <a:t>04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68FE81B-02B0-8E41-9A9A-D542B8EB804E}"/>
              </a:ext>
            </a:extLst>
          </p:cNvPr>
          <p:cNvSpPr txBox="1"/>
          <p:nvPr/>
        </p:nvSpPr>
        <p:spPr>
          <a:xfrm>
            <a:off x="7419638" y="4057439"/>
            <a:ext cx="4619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Conclusions</a:t>
            </a:r>
            <a:endParaRPr lang="en-NL" sz="2000" dirty="0">
              <a:solidFill>
                <a:schemeClr val="bg1"/>
              </a:solidFill>
              <a:latin typeface="Gilroy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11306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DF1FCC-00AE-4BFA-7650-584C156CE2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0B28A2-C903-5299-B92F-343AADB84526}"/>
              </a:ext>
            </a:extLst>
          </p:cNvPr>
          <p:cNvSpPr txBox="1"/>
          <p:nvPr/>
        </p:nvSpPr>
        <p:spPr>
          <a:xfrm>
            <a:off x="1" y="2953079"/>
            <a:ext cx="1219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Gilroy Bold" pitchFamily="2" charset="77"/>
              </a:rPr>
              <a:t>Intro to </a:t>
            </a:r>
            <a:r>
              <a:rPr lang="lt-LT" sz="6000" b="1" dirty="0" err="1">
                <a:solidFill>
                  <a:schemeClr val="bg1"/>
                </a:solidFill>
                <a:latin typeface="Gilroy Bold" pitchFamily="2" charset="77"/>
              </a:rPr>
              <a:t>Modernization</a:t>
            </a:r>
            <a:endParaRPr lang="en-NL" sz="4800" b="1" dirty="0">
              <a:latin typeface="Gilroy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92287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erson brushing the teeth&#10;&#10;Description automatically generated">
            <a:extLst>
              <a:ext uri="{FF2B5EF4-FFF2-40B4-BE49-F238E27FC236}">
                <a16:creationId xmlns:a16="http://schemas.microsoft.com/office/drawing/2014/main" id="{7EF21049-ECEE-FE4B-B64F-1D79911B2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7EDF0796-7273-C346-845C-EBECB5CDFE07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7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093A1DD-28D8-9E55-6C4F-4A27A9D8089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170" y="382954"/>
            <a:ext cx="1257782" cy="3294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1B6265-979E-2087-62CB-845FC8D49362}"/>
              </a:ext>
            </a:extLst>
          </p:cNvPr>
          <p:cNvSpPr txBox="1"/>
          <p:nvPr/>
        </p:nvSpPr>
        <p:spPr>
          <a:xfrm>
            <a:off x="6543303" y="992868"/>
            <a:ext cx="5119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err="1">
                <a:latin typeface="Gilroy Bold" pitchFamily="2" charset="77"/>
              </a:rPr>
              <a:t>Why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modernize</a:t>
            </a:r>
            <a:r>
              <a:rPr lang="lt-LT" sz="3200" b="1" dirty="0">
                <a:latin typeface="Gilroy Bold" pitchFamily="2" charset="77"/>
              </a:rPr>
              <a:t>?</a:t>
            </a:r>
            <a:endParaRPr lang="en-NL" sz="3200" b="1" dirty="0">
              <a:latin typeface="Gilroy Bold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8699FE-9A49-28FF-5625-D513282E61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7936" y="1752600"/>
            <a:ext cx="6134063" cy="34803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EA3158-31BB-7B4A-5EF7-15880459ACE6}"/>
              </a:ext>
            </a:extLst>
          </p:cNvPr>
          <p:cNvSpPr txBox="1"/>
          <p:nvPr/>
        </p:nvSpPr>
        <p:spPr>
          <a:xfrm>
            <a:off x="6027398" y="5218801"/>
            <a:ext cx="616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dirty="0" err="1">
                <a:latin typeface="Gilroy" panose="00000500000000000000" pitchFamily="50" charset="0"/>
              </a:rPr>
              <a:t>Source</a:t>
            </a:r>
            <a:r>
              <a:rPr lang="lt-LT" dirty="0">
                <a:latin typeface="Gilroy" panose="00000500000000000000" pitchFamily="50" charset="0"/>
              </a:rPr>
              <a:t>: thenewstack.io (2022)</a:t>
            </a:r>
          </a:p>
        </p:txBody>
      </p:sp>
    </p:spTree>
    <p:extLst>
      <p:ext uri="{BB962C8B-B14F-4D97-AF65-F5344CB8AC3E}">
        <p14:creationId xmlns:p14="http://schemas.microsoft.com/office/powerpoint/2010/main" val="3916123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8CED199-45BF-A61D-4541-486B18FD0E92}"/>
              </a:ext>
            </a:extLst>
          </p:cNvPr>
          <p:cNvGrpSpPr/>
          <p:nvPr/>
        </p:nvGrpSpPr>
        <p:grpSpPr>
          <a:xfrm>
            <a:off x="0" y="-219919"/>
            <a:ext cx="12191998" cy="3855310"/>
            <a:chOff x="0" y="-219919"/>
            <a:chExt cx="12191998" cy="385531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0E52AC3-778C-88A8-D963-F68A5CBAE9C9}"/>
                </a:ext>
              </a:extLst>
            </p:cNvPr>
            <p:cNvSpPr/>
            <p:nvPr/>
          </p:nvSpPr>
          <p:spPr>
            <a:xfrm>
              <a:off x="0" y="-1"/>
              <a:ext cx="12191998" cy="3281083"/>
            </a:xfrm>
            <a:prstGeom prst="rect">
              <a:avLst/>
            </a:prstGeom>
            <a:solidFill>
              <a:srgbClr val="148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7B25A92-0A43-5A5F-1244-380CEE531DDA}"/>
                </a:ext>
              </a:extLst>
            </p:cNvPr>
            <p:cNvSpPr/>
            <p:nvPr/>
          </p:nvSpPr>
          <p:spPr>
            <a:xfrm rot="5400000">
              <a:off x="8961434" y="403289"/>
              <a:ext cx="365127" cy="609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solidFill>
                    <a:srgbClr val="F2F2F2"/>
                  </a:solidFill>
                </a:rPr>
                <a:t>c</a:t>
              </a:r>
            </a:p>
          </p:txBody>
        </p:sp>
        <p:pic>
          <p:nvPicPr>
            <p:cNvPr id="21" name="Picture 20" descr="A picture containing person, dark, male&#10;&#10;Description automatically generated">
              <a:extLst>
                <a:ext uri="{FF2B5EF4-FFF2-40B4-BE49-F238E27FC236}">
                  <a16:creationId xmlns:a16="http://schemas.microsoft.com/office/drawing/2014/main" id="{41BE9188-9866-556B-CC11-73C0FF5500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12543" y="-219919"/>
              <a:ext cx="5375720" cy="3505397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7BE883C-6121-D055-4814-8F8B690DE134}"/>
                </a:ext>
              </a:extLst>
            </p:cNvPr>
            <p:cNvSpPr/>
            <p:nvPr/>
          </p:nvSpPr>
          <p:spPr>
            <a:xfrm rot="5400000">
              <a:off x="2865436" y="404828"/>
              <a:ext cx="365127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solidFill>
                  <a:srgbClr val="F2F2F2"/>
                </a:solidFill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3ECE8E7-BE3E-0363-9A59-A67A713C16B5}"/>
              </a:ext>
            </a:extLst>
          </p:cNvPr>
          <p:cNvSpPr/>
          <p:nvPr/>
        </p:nvSpPr>
        <p:spPr>
          <a:xfrm rot="5400000">
            <a:off x="7355538" y="2021543"/>
            <a:ext cx="3576921" cy="60959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>
              <a:solidFill>
                <a:srgbClr val="F2F2F2"/>
              </a:solidFill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7EDF0796-7273-C346-845C-EBECB5CDFE07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48EFA"/>
                </a:solidFill>
              </a:rPr>
              <a:pPr/>
              <a:t>8</a:t>
            </a:fld>
            <a:endParaRPr lang="en-NL" sz="800" dirty="0">
              <a:solidFill>
                <a:srgbClr val="148EFA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5FE484-5609-C821-6633-493A77C840A5}"/>
              </a:ext>
            </a:extLst>
          </p:cNvPr>
          <p:cNvGrpSpPr/>
          <p:nvPr/>
        </p:nvGrpSpPr>
        <p:grpSpPr>
          <a:xfrm>
            <a:off x="0" y="3932197"/>
            <a:ext cx="6105796" cy="835082"/>
            <a:chOff x="0" y="3828830"/>
            <a:chExt cx="6105796" cy="83508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1A933F-4EB7-180B-AB37-00FF8465BFC5}"/>
                </a:ext>
              </a:extLst>
            </p:cNvPr>
            <p:cNvSpPr/>
            <p:nvPr/>
          </p:nvSpPr>
          <p:spPr>
            <a:xfrm>
              <a:off x="2617759" y="3828830"/>
              <a:ext cx="835082" cy="835082"/>
            </a:xfrm>
            <a:prstGeom prst="ellipse">
              <a:avLst/>
            </a:prstGeom>
            <a:solidFill>
              <a:srgbClr val="158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2D7A84F-B81A-FC48-3956-7BCF15FB6512}"/>
                </a:ext>
              </a:extLst>
            </p:cNvPr>
            <p:cNvSpPr txBox="1"/>
            <p:nvPr/>
          </p:nvSpPr>
          <p:spPr>
            <a:xfrm>
              <a:off x="0" y="3996416"/>
              <a:ext cx="61057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bg1"/>
                  </a:solidFill>
                  <a:latin typeface="Gilroy Bold" pitchFamily="2" charset="77"/>
                </a:rPr>
                <a:t>1.</a:t>
              </a:r>
              <a:endParaRPr lang="en-NL" sz="2800" b="1" dirty="0">
                <a:solidFill>
                  <a:schemeClr val="bg1"/>
                </a:solidFill>
                <a:latin typeface="Gilroy Bold" pitchFamily="2" charset="7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38F0B9C-E0EB-09DC-184E-10E66AFC2BFE}"/>
              </a:ext>
            </a:extLst>
          </p:cNvPr>
          <p:cNvSpPr txBox="1"/>
          <p:nvPr/>
        </p:nvSpPr>
        <p:spPr>
          <a:xfrm>
            <a:off x="959130" y="4940041"/>
            <a:ext cx="417892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t-LT" sz="2000" b="1" dirty="0">
                <a:latin typeface="Gilroy Bold" pitchFamily="2" charset="77"/>
              </a:rPr>
              <a:t>Big </a:t>
            </a:r>
            <a:r>
              <a:rPr lang="lt-LT" sz="2000" b="1" dirty="0" err="1">
                <a:latin typeface="Gilroy Bold" pitchFamily="2" charset="77"/>
              </a:rPr>
              <a:t>Bang</a:t>
            </a:r>
            <a:r>
              <a:rPr lang="lt-LT" sz="2000" b="1" dirty="0">
                <a:latin typeface="Gilroy Bold" pitchFamily="2" charset="77"/>
              </a:rPr>
              <a:t> </a:t>
            </a:r>
            <a:r>
              <a:rPr lang="lt-LT" sz="2000" b="1" dirty="0" err="1">
                <a:latin typeface="Gilroy Bold" pitchFamily="2" charset="77"/>
              </a:rPr>
              <a:t>approach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10901B0-C609-347D-75C8-21BCB156845D}"/>
              </a:ext>
            </a:extLst>
          </p:cNvPr>
          <p:cNvSpPr txBox="1"/>
          <p:nvPr/>
        </p:nvSpPr>
        <p:spPr>
          <a:xfrm>
            <a:off x="6095997" y="4940041"/>
            <a:ext cx="609085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t-LT" sz="2000" b="1" dirty="0" err="1">
                <a:solidFill>
                  <a:srgbClr val="158EFA"/>
                </a:solidFill>
                <a:latin typeface="Gilroy Bold" panose="00000800000000000000" pitchFamily="50" charset="0"/>
              </a:rPr>
              <a:t>Incremental</a:t>
            </a:r>
            <a:r>
              <a:rPr lang="lt-LT" sz="2000" b="1" dirty="0">
                <a:solidFill>
                  <a:srgbClr val="158EFA"/>
                </a:solidFill>
                <a:latin typeface="Gilroy Bold" panose="00000800000000000000" pitchFamily="50" charset="0"/>
              </a:rPr>
              <a:t> </a:t>
            </a:r>
            <a:r>
              <a:rPr lang="lt-LT" sz="2000" b="1" dirty="0" err="1">
                <a:solidFill>
                  <a:srgbClr val="158EFA"/>
                </a:solidFill>
                <a:latin typeface="Gilroy Bold" panose="00000800000000000000" pitchFamily="50" charset="0"/>
              </a:rPr>
              <a:t>modernization</a:t>
            </a:r>
            <a:endParaRPr lang="en-US" dirty="0" err="1">
              <a:latin typeface="Gilroy Bold" panose="00000800000000000000" pitchFamily="50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B8E5F79-E222-C5A1-BB8D-0ACAA284A7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ABC208-D0E6-D206-D5ED-F60A8AB74C99}"/>
              </a:ext>
            </a:extLst>
          </p:cNvPr>
          <p:cNvSpPr txBox="1"/>
          <p:nvPr/>
        </p:nvSpPr>
        <p:spPr>
          <a:xfrm>
            <a:off x="44548" y="1268853"/>
            <a:ext cx="6105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Gilroy Bold" pitchFamily="2" charset="77"/>
              </a:rPr>
              <a:t>Considered</a:t>
            </a:r>
            <a:endParaRPr lang="en-NL" sz="3200" b="1" dirty="0">
              <a:solidFill>
                <a:schemeClr val="bg1"/>
              </a:solidFill>
              <a:latin typeface="Gilroy Bold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9914A-C4BD-2016-7943-28E7A1539BEE}"/>
              </a:ext>
            </a:extLst>
          </p:cNvPr>
          <p:cNvSpPr txBox="1"/>
          <p:nvPr/>
        </p:nvSpPr>
        <p:spPr>
          <a:xfrm>
            <a:off x="19701" y="1763539"/>
            <a:ext cx="6110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Gilroy Bold" pitchFamily="2" charset="77"/>
              </a:rPr>
              <a:t>solutions</a:t>
            </a:r>
            <a:endParaRPr lang="en-NL" sz="3200" b="1" dirty="0">
              <a:solidFill>
                <a:schemeClr val="bg1"/>
              </a:solidFill>
              <a:latin typeface="Gilroy Bold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33D679-6443-2283-DCDD-65B2ABBD84B4}"/>
              </a:ext>
            </a:extLst>
          </p:cNvPr>
          <p:cNvGrpSpPr/>
          <p:nvPr/>
        </p:nvGrpSpPr>
        <p:grpSpPr>
          <a:xfrm>
            <a:off x="6081053" y="3932197"/>
            <a:ext cx="6105796" cy="835082"/>
            <a:chOff x="0" y="3828830"/>
            <a:chExt cx="6105796" cy="83508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D495CC3-277A-17A2-5E9C-292544715BEC}"/>
                </a:ext>
              </a:extLst>
            </p:cNvPr>
            <p:cNvSpPr/>
            <p:nvPr/>
          </p:nvSpPr>
          <p:spPr>
            <a:xfrm>
              <a:off x="2617759" y="3828830"/>
              <a:ext cx="835082" cy="835082"/>
            </a:xfrm>
            <a:prstGeom prst="ellipse">
              <a:avLst/>
            </a:prstGeom>
            <a:noFill/>
            <a:ln w="25400">
              <a:solidFill>
                <a:srgbClr val="158E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719CA2-E5E6-6979-138B-6655CD64D366}"/>
                </a:ext>
              </a:extLst>
            </p:cNvPr>
            <p:cNvSpPr txBox="1"/>
            <p:nvPr/>
          </p:nvSpPr>
          <p:spPr>
            <a:xfrm>
              <a:off x="0" y="3996416"/>
              <a:ext cx="61057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rgbClr val="158EFA"/>
                  </a:solidFill>
                  <a:latin typeface="Gilroy Bold" pitchFamily="2" charset="77"/>
                </a:rPr>
                <a:t>2.</a:t>
              </a:r>
              <a:endParaRPr lang="en-NL" sz="2800" b="1" dirty="0">
                <a:solidFill>
                  <a:srgbClr val="158EFA"/>
                </a:solidFill>
                <a:latin typeface="Gilroy Bold" pitchFamily="2" charset="77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D27E66F-8A28-91F2-0FBE-2B015727D712}"/>
              </a:ext>
            </a:extLst>
          </p:cNvPr>
          <p:cNvSpPr txBox="1"/>
          <p:nvPr/>
        </p:nvSpPr>
        <p:spPr>
          <a:xfrm>
            <a:off x="391159" y="6423496"/>
            <a:ext cx="4472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rgbClr val="158EFA"/>
                </a:solidFill>
                <a:latin typeface="Gilroy Medium" pitchFamily="2" charset="77"/>
              </a:rPr>
              <a:t>PUG CHALLENGE 202</a:t>
            </a:r>
            <a:r>
              <a:rPr lang="lt-LT" sz="800" cap="all" spc="300" dirty="0">
                <a:solidFill>
                  <a:srgbClr val="158EFA"/>
                </a:solidFill>
                <a:latin typeface="Gilroy Medium" pitchFamily="2" charset="77"/>
              </a:rPr>
              <a:t>3 </a:t>
            </a:r>
            <a:r>
              <a:rPr lang="en-US" sz="800" cap="all" spc="300" dirty="0">
                <a:solidFill>
                  <a:srgbClr val="158EFA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rgbClr val="158EFA"/>
                </a:solidFill>
                <a:latin typeface="Gilroy Medium" pitchFamily="2" charset="77"/>
              </a:rPr>
              <a:t>Software</a:t>
            </a:r>
            <a:r>
              <a:rPr lang="lt-LT" sz="800" cap="all" spc="300" dirty="0">
                <a:solidFill>
                  <a:srgbClr val="158EFA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rgbClr val="158EFA"/>
                </a:solidFill>
                <a:latin typeface="Gilroy Medium" pitchFamily="2" charset="77"/>
              </a:rPr>
              <a:t>Modernization</a:t>
            </a:r>
            <a:endParaRPr lang="en-US" sz="800" spc="300" dirty="0">
              <a:solidFill>
                <a:srgbClr val="158EFA"/>
              </a:solidFill>
              <a:latin typeface="Gilroy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43123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DF1FCC-00AE-4BFA-7650-584C156CE2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0B28A2-C903-5299-B92F-343AADB84526}"/>
              </a:ext>
            </a:extLst>
          </p:cNvPr>
          <p:cNvSpPr txBox="1"/>
          <p:nvPr/>
        </p:nvSpPr>
        <p:spPr>
          <a:xfrm>
            <a:off x="1" y="2953079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6000" b="1" dirty="0" err="1">
                <a:solidFill>
                  <a:schemeClr val="bg1"/>
                </a:solidFill>
                <a:latin typeface="Gilroy Bold" pitchFamily="2" charset="77"/>
              </a:rPr>
              <a:t>PoC</a:t>
            </a:r>
            <a:r>
              <a:rPr lang="lt-LT" sz="6000" b="1" dirty="0">
                <a:solidFill>
                  <a:schemeClr val="bg1"/>
                </a:solidFill>
                <a:latin typeface="Gilroy Bold" pitchFamily="2" charset="77"/>
              </a:rPr>
              <a:t> </a:t>
            </a:r>
            <a:r>
              <a:rPr lang="lt-LT" sz="6000" b="1" dirty="0" err="1">
                <a:solidFill>
                  <a:schemeClr val="bg1"/>
                </a:solidFill>
                <a:latin typeface="Gilroy Bold" pitchFamily="2" charset="77"/>
              </a:rPr>
              <a:t>research</a:t>
            </a:r>
            <a:r>
              <a:rPr lang="lt-LT" sz="6000" b="1" dirty="0">
                <a:solidFill>
                  <a:schemeClr val="bg1"/>
                </a:solidFill>
                <a:latin typeface="Gilroy Bold" pitchFamily="2" charset="77"/>
              </a:rPr>
              <a:t> </a:t>
            </a:r>
            <a:r>
              <a:rPr lang="lt-LT" sz="6000" b="1" dirty="0" err="1">
                <a:solidFill>
                  <a:schemeClr val="bg1"/>
                </a:solidFill>
                <a:latin typeface="Gilroy Bold" pitchFamily="2" charset="77"/>
              </a:rPr>
              <a:t>and</a:t>
            </a:r>
            <a:r>
              <a:rPr lang="lt-LT" sz="6000" b="1" dirty="0">
                <a:solidFill>
                  <a:schemeClr val="bg1"/>
                </a:solidFill>
                <a:latin typeface="Gilroy Bold" pitchFamily="2" charset="77"/>
              </a:rPr>
              <a:t> </a:t>
            </a:r>
            <a:r>
              <a:rPr lang="lt-LT" sz="6000" b="1" dirty="0" err="1">
                <a:solidFill>
                  <a:schemeClr val="bg1"/>
                </a:solidFill>
                <a:latin typeface="Gilroy Bold" pitchFamily="2" charset="77"/>
              </a:rPr>
              <a:t>development</a:t>
            </a:r>
            <a:endParaRPr lang="en-US" sz="6000" b="1" dirty="0">
              <a:solidFill>
                <a:schemeClr val="bg1"/>
              </a:solidFill>
              <a:latin typeface="Gilroy Bold" pitchFamily="2" charset="77"/>
            </a:endParaRPr>
          </a:p>
          <a:p>
            <a:pPr algn="ctr"/>
            <a:endParaRPr lang="en-NL" sz="4800" b="1" dirty="0">
              <a:latin typeface="Gilroy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70370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10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5701146" y="2580722"/>
            <a:ext cx="5747790" cy="9650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 err="1">
                <a:latin typeface="Gilroy Medium" pitchFamily="2" charset="77"/>
              </a:rPr>
              <a:t>Imitat</a:t>
            </a:r>
            <a:r>
              <a:rPr lang="lt-LT" sz="2000" dirty="0">
                <a:latin typeface="Gilroy Medium" pitchFamily="2" charset="77"/>
              </a:rPr>
              <a:t>ion of</a:t>
            </a:r>
            <a:r>
              <a:rPr lang="en-US" sz="2000" dirty="0">
                <a:latin typeface="Gilroy Medium" pitchFamily="2" charset="77"/>
              </a:rPr>
              <a:t> </a:t>
            </a:r>
            <a:r>
              <a:rPr lang="lt-LT" sz="2000" dirty="0" err="1">
                <a:latin typeface="Gilroy Medium" pitchFamily="2" charset="77"/>
              </a:rPr>
              <a:t>incremental</a:t>
            </a:r>
            <a:r>
              <a:rPr lang="lt-LT" sz="2000" dirty="0">
                <a:latin typeface="Gilroy Medium" pitchFamily="2" charset="77"/>
              </a:rPr>
              <a:t> </a:t>
            </a:r>
            <a:r>
              <a:rPr lang="en-US" sz="2000" dirty="0">
                <a:latin typeface="Gilroy Medium" pitchFamily="2" charset="77"/>
              </a:rPr>
              <a:t>modernization </a:t>
            </a:r>
            <a:r>
              <a:rPr lang="lt-LT" sz="2000" dirty="0" err="1">
                <a:latin typeface="Gilroy Medium" pitchFamily="2" charset="77"/>
              </a:rPr>
              <a:t>case</a:t>
            </a:r>
            <a:r>
              <a:rPr lang="lt-LT" sz="2000" dirty="0">
                <a:latin typeface="Gilroy Medium" pitchFamily="2" charset="77"/>
              </a:rPr>
              <a:t> </a:t>
            </a:r>
            <a:r>
              <a:rPr lang="lt-LT" sz="2000" dirty="0" err="1">
                <a:latin typeface="Gilroy Medium" pitchFamily="2" charset="77"/>
              </a:rPr>
              <a:t>between</a:t>
            </a:r>
            <a:r>
              <a:rPr lang="lt-LT" sz="2000" dirty="0">
                <a:latin typeface="Gilroy Medium" pitchFamily="2" charset="77"/>
              </a:rPr>
              <a:t> </a:t>
            </a:r>
            <a:r>
              <a:rPr lang="lt-LT" sz="2000" dirty="0" err="1">
                <a:latin typeface="Gilroy Medium" pitchFamily="2" charset="77"/>
              </a:rPr>
              <a:t>legacy</a:t>
            </a:r>
            <a:r>
              <a:rPr lang="lt-LT" sz="2000" dirty="0">
                <a:latin typeface="Gilroy Medium" pitchFamily="2" charset="77"/>
              </a:rPr>
              <a:t> </a:t>
            </a:r>
            <a:r>
              <a:rPr lang="lt-LT" sz="2000" dirty="0" err="1">
                <a:latin typeface="Gilroy Medium" pitchFamily="2" charset="77"/>
              </a:rPr>
              <a:t>and</a:t>
            </a:r>
            <a:r>
              <a:rPr lang="lt-LT" sz="2000" dirty="0">
                <a:latin typeface="Gilroy Medium" pitchFamily="2" charset="77"/>
              </a:rPr>
              <a:t> </a:t>
            </a:r>
            <a:r>
              <a:rPr lang="lt-LT" sz="2000" dirty="0" err="1">
                <a:latin typeface="Gilroy Medium" pitchFamily="2" charset="77"/>
              </a:rPr>
              <a:t>modern</a:t>
            </a:r>
            <a:r>
              <a:rPr lang="lt-LT" sz="2000" dirty="0">
                <a:latin typeface="Gilroy Medium" pitchFamily="2" charset="77"/>
              </a:rPr>
              <a:t> </a:t>
            </a:r>
            <a:r>
              <a:rPr lang="lt-LT" sz="2000" dirty="0" err="1">
                <a:latin typeface="Gilroy Medium" pitchFamily="2" charset="77"/>
              </a:rPr>
              <a:t>applications</a:t>
            </a:r>
            <a:r>
              <a:rPr lang="lt-LT" sz="2000" dirty="0">
                <a:latin typeface="Gilroy Medium" pitchFamily="2" charset="77"/>
              </a:rPr>
              <a:t>.</a:t>
            </a:r>
            <a:endParaRPr lang="en-US" sz="2000" dirty="0">
              <a:latin typeface="Gilroy Medium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ilroy Bold" pitchFamily="2" charset="77"/>
              </a:rPr>
              <a:t>Our research idea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E5E64-680B-8FCC-9157-87960DDB05E0}"/>
              </a:ext>
            </a:extLst>
          </p:cNvPr>
          <p:cNvSpPr txBox="1"/>
          <p:nvPr/>
        </p:nvSpPr>
        <p:spPr>
          <a:xfrm>
            <a:off x="195579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2023 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35629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11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5763491" y="1988701"/>
            <a:ext cx="5747790" cy="18912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/>
              </a:rPr>
              <a:t>Research </a:t>
            </a:r>
            <a:r>
              <a:rPr lang="lt-LT" sz="2000" dirty="0">
                <a:latin typeface="Gilroy Medium"/>
              </a:rPr>
              <a:t>the possibility of the usage of </a:t>
            </a:r>
            <a:r>
              <a:rPr lang="en-US" sz="2000" dirty="0">
                <a:latin typeface="Gilroy Medium"/>
              </a:rPr>
              <a:t>Apache Kafka in our PoC scenario</a:t>
            </a:r>
            <a:endParaRPr lang="en-US" sz="2000" dirty="0"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/>
              </a:rPr>
              <a:t>Limitations for OE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/>
              </a:rPr>
              <a:t>Adjustments for OE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ilroy Bold" pitchFamily="2" charset="77"/>
              </a:rPr>
              <a:t>Main goal of the research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786906-E23C-E0E0-900B-4D041A93E155}"/>
              </a:ext>
            </a:extLst>
          </p:cNvPr>
          <p:cNvSpPr txBox="1"/>
          <p:nvPr/>
        </p:nvSpPr>
        <p:spPr>
          <a:xfrm>
            <a:off x="195579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2023 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79785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12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B0121A-C468-9F43-95FB-75D3CA634F3A}"/>
              </a:ext>
            </a:extLst>
          </p:cNvPr>
          <p:cNvSpPr txBox="1"/>
          <p:nvPr/>
        </p:nvSpPr>
        <p:spPr>
          <a:xfrm>
            <a:off x="383969" y="992868"/>
            <a:ext cx="4622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ilroy Bold" pitchFamily="2" charset="77"/>
              </a:rPr>
              <a:t>Research strategy</a:t>
            </a:r>
            <a:endParaRPr lang="en-NL" sz="3200" b="1" dirty="0">
              <a:latin typeface="Gilroy Bold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F99349-610D-61B3-7E15-38D06FD5E757}"/>
              </a:ext>
            </a:extLst>
          </p:cNvPr>
          <p:cNvSpPr txBox="1"/>
          <p:nvPr/>
        </p:nvSpPr>
        <p:spPr>
          <a:xfrm>
            <a:off x="482008" y="2232537"/>
            <a:ext cx="4524559" cy="461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Gilroy Bold" pitchFamily="2" charset="77"/>
              </a:rPr>
              <a:t>3 stages: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CB4DEE-3FC9-93D2-D71B-EFA63E383192}"/>
              </a:ext>
            </a:extLst>
          </p:cNvPr>
          <p:cNvSpPr txBox="1"/>
          <p:nvPr/>
        </p:nvSpPr>
        <p:spPr>
          <a:xfrm>
            <a:off x="482007" y="2760857"/>
            <a:ext cx="4524559" cy="29552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dirty="0">
                <a:solidFill>
                  <a:schemeClr val="bg1"/>
                </a:solidFill>
                <a:latin typeface="Gilroy Medium" pitchFamily="2" charset="77"/>
              </a:rPr>
              <a:t>Implement</a:t>
            </a:r>
            <a:r>
              <a:rPr lang="lt-LT" dirty="0">
                <a:solidFill>
                  <a:schemeClr val="bg1"/>
                </a:solidFill>
                <a:latin typeface="Gilroy Medium" pitchFamily="2" charset="77"/>
              </a:rPr>
              <a:t>ation of</a:t>
            </a:r>
            <a:r>
              <a:rPr lang="en-US" dirty="0">
                <a:solidFill>
                  <a:schemeClr val="bg1"/>
                </a:solidFill>
                <a:latin typeface="Gilroy Medium" pitchFamily="2" charset="77"/>
              </a:rPr>
              <a:t> one-way data flow from legacy to modern side for one table (START)</a:t>
            </a: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dirty="0">
                <a:solidFill>
                  <a:schemeClr val="bg1"/>
                </a:solidFill>
                <a:latin typeface="Gilroy Medium" pitchFamily="2" charset="77"/>
              </a:rPr>
              <a:t>Add</a:t>
            </a:r>
            <a:r>
              <a:rPr lang="lt-LT" dirty="0">
                <a:solidFill>
                  <a:schemeClr val="bg1"/>
                </a:solidFill>
                <a:latin typeface="Gilroy Medium" pitchFamily="2" charset="77"/>
              </a:rPr>
              <a:t>ition of remaining </a:t>
            </a:r>
            <a:r>
              <a:rPr lang="en-US" dirty="0">
                <a:solidFill>
                  <a:schemeClr val="bg1"/>
                </a:solidFill>
                <a:latin typeface="Gilroy Medium" pitchFamily="2" charset="77"/>
              </a:rPr>
              <a:t>tables to the flow (ADD)</a:t>
            </a: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dirty="0">
                <a:solidFill>
                  <a:schemeClr val="bg1"/>
                </a:solidFill>
                <a:latin typeface="Gilroy Medium" pitchFamily="2" charset="77"/>
              </a:rPr>
              <a:t>Implement</a:t>
            </a:r>
            <a:r>
              <a:rPr lang="lt-LT" dirty="0">
                <a:solidFill>
                  <a:schemeClr val="bg1"/>
                </a:solidFill>
                <a:latin typeface="Gilroy Medium" pitchFamily="2" charset="77"/>
              </a:rPr>
              <a:t>ation of</a:t>
            </a:r>
            <a:r>
              <a:rPr lang="en-US" dirty="0">
                <a:solidFill>
                  <a:schemeClr val="bg1"/>
                </a:solidFill>
                <a:latin typeface="Gilroy Medium" pitchFamily="2" charset="77"/>
              </a:rPr>
              <a:t> two-way data flow between applications (COMPLETE)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6D21A3-B949-34C0-9477-4DA2D589970A}"/>
              </a:ext>
            </a:extLst>
          </p:cNvPr>
          <p:cNvSpPr txBox="1"/>
          <p:nvPr/>
        </p:nvSpPr>
        <p:spPr>
          <a:xfrm>
            <a:off x="195579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2023 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24FD54E-08F4-F4DC-0D62-805A77D44F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8819" y="1010579"/>
            <a:ext cx="5940551" cy="483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22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79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2023 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13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B0121A-C468-9F43-95FB-75D3CA634F3A}"/>
              </a:ext>
            </a:extLst>
          </p:cNvPr>
          <p:cNvSpPr txBox="1"/>
          <p:nvPr/>
        </p:nvSpPr>
        <p:spPr>
          <a:xfrm>
            <a:off x="383969" y="992868"/>
            <a:ext cx="4622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err="1">
                <a:latin typeface="Gilroy Bold" pitchFamily="2" charset="77"/>
              </a:rPr>
              <a:t>Legacy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application</a:t>
            </a:r>
            <a:endParaRPr lang="en-US" sz="3200" b="1" dirty="0">
              <a:latin typeface="Gilroy Bold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431126" y="2070086"/>
            <a:ext cx="4524559" cy="28146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anose="00000600000000000000" pitchFamily="50" charset="0"/>
                <a:cs typeface="Calibri"/>
              </a:rPr>
              <a:t>ADM based UI</a:t>
            </a:r>
            <a:endParaRPr lang="en-US" dirty="0">
              <a:latin typeface="Gilroy Medium" panose="00000600000000000000" pitchFamily="50" charset="0"/>
              <a:cs typeface="Calibri" panose="020F0502020204030204"/>
            </a:endParaRP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anose="00000600000000000000" pitchFamily="50" charset="0"/>
                <a:cs typeface="Calibri" panose="020F0502020204030204"/>
              </a:rPr>
              <a:t>5 tables</a:t>
            </a: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anose="00000600000000000000" pitchFamily="50" charset="0"/>
                <a:cs typeface="Calibri" panose="020F0502020204030204"/>
              </a:rPr>
              <a:t>Simple CRUD operations</a:t>
            </a: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anose="00000600000000000000" pitchFamily="50" charset="0"/>
                <a:cs typeface="Calibri" panose="020F0502020204030204"/>
              </a:rPr>
              <a:t>Progress OpenEdge version – 11.7</a:t>
            </a: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endParaRPr lang="lt-LT" sz="2000" dirty="0">
              <a:solidFill>
                <a:schemeClr val="bg1"/>
              </a:solidFill>
              <a:latin typeface="Gilroy Medium" panose="00000600000000000000" pitchFamily="50" charset="0"/>
              <a:cs typeface="Calibri" panose="020F0502020204030204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endParaRPr lang="en-US" sz="2000" dirty="0">
              <a:solidFill>
                <a:schemeClr val="bg1"/>
              </a:solidFill>
              <a:latin typeface="Gilroy Medium" panose="00000600000000000000" pitchFamily="50" charset="0"/>
              <a:cs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38C9F9-E72C-1923-CD6F-6A7B2D9EC8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237"/>
          <a:stretch/>
        </p:blipFill>
        <p:spPr>
          <a:xfrm>
            <a:off x="5386811" y="1118265"/>
            <a:ext cx="6805189" cy="4621469"/>
          </a:xfrm>
          <a:prstGeom prst="rect">
            <a:avLst/>
          </a:prstGeom>
          <a:ln w="3175"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96097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79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2023 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14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B0121A-C468-9F43-95FB-75D3CA634F3A}"/>
              </a:ext>
            </a:extLst>
          </p:cNvPr>
          <p:cNvSpPr txBox="1"/>
          <p:nvPr/>
        </p:nvSpPr>
        <p:spPr>
          <a:xfrm>
            <a:off x="383969" y="992868"/>
            <a:ext cx="4622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err="1">
                <a:latin typeface="Gilroy Bold" pitchFamily="2" charset="77"/>
              </a:rPr>
              <a:t>Modern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application</a:t>
            </a:r>
            <a:endParaRPr lang="en-US" sz="3200" b="1" dirty="0">
              <a:latin typeface="Gilroy Bold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431126" y="2070086"/>
            <a:ext cx="4524559" cy="32762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anose="00000600000000000000" pitchFamily="50" charset="0"/>
              </a:rPr>
              <a:t>PASOE with web transport</a:t>
            </a:r>
            <a:endParaRPr lang="en-US" dirty="0">
              <a:latin typeface="Gilroy Medium" panose="00000600000000000000" pitchFamily="50" charset="0"/>
            </a:endParaRP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anose="00000600000000000000" pitchFamily="50" charset="0"/>
                <a:cs typeface="Calibri"/>
              </a:rPr>
              <a:t>Node.js server for communication between web and PASOE</a:t>
            </a: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anose="00000600000000000000" pitchFamily="50" charset="0"/>
                <a:cs typeface="Calibri"/>
              </a:rPr>
              <a:t>6 tables</a:t>
            </a: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anose="00000600000000000000" pitchFamily="50" charset="0"/>
                <a:cs typeface="Calibri"/>
              </a:rPr>
              <a:t>Simple CRUD operations</a:t>
            </a: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anose="00000600000000000000" pitchFamily="50" charset="0"/>
                <a:cs typeface="Calibri"/>
              </a:rPr>
              <a:t>Progress OpenEdge version – 12.</a:t>
            </a:r>
            <a:r>
              <a:rPr lang="en-US" sz="2000" dirty="0">
                <a:solidFill>
                  <a:schemeClr val="bg1"/>
                </a:solidFill>
                <a:latin typeface="Gilroy Medium" panose="00000600000000000000" pitchFamily="50" charset="0"/>
                <a:cs typeface="Calibri"/>
              </a:rPr>
              <a:t>2</a:t>
            </a:r>
            <a:endParaRPr lang="lt-LT" sz="2000" dirty="0">
              <a:solidFill>
                <a:schemeClr val="bg1"/>
              </a:solidFill>
              <a:latin typeface="Gilroy Medium" panose="00000600000000000000" pitchFamily="50" charset="0"/>
              <a:cs typeface="Calibri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endParaRPr lang="en-US" sz="2000" dirty="0">
              <a:solidFill>
                <a:schemeClr val="bg1"/>
              </a:solidFill>
              <a:latin typeface="Gilroy Medium" panose="00000600000000000000" pitchFamily="50" charset="0"/>
              <a:cs typeface="Calibri" panose="020F050202020403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942BA0-364D-0985-E61F-E04C83E6C1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811" y="831850"/>
            <a:ext cx="6805189" cy="51943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61464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983442" y="6473006"/>
            <a:ext cx="33080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3 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apache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kafka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15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B0121A-C468-9F43-95FB-75D3CA634F3A}"/>
              </a:ext>
            </a:extLst>
          </p:cNvPr>
          <p:cNvSpPr txBox="1"/>
          <p:nvPr/>
        </p:nvSpPr>
        <p:spPr>
          <a:xfrm>
            <a:off x="383969" y="992868"/>
            <a:ext cx="4622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err="1">
                <a:latin typeface="Gilroy Bold" pitchFamily="2" charset="77"/>
              </a:rPr>
              <a:t>Apache</a:t>
            </a:r>
            <a:r>
              <a:rPr lang="lt-LT" sz="3200" b="1" dirty="0">
                <a:latin typeface="Gilroy Bold" pitchFamily="2" charset="77"/>
              </a:rPr>
              <a:t> Kafka</a:t>
            </a:r>
            <a:endParaRPr lang="en-NL" sz="3200" b="1" dirty="0">
              <a:latin typeface="Gilroy Bold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482008" y="1950260"/>
            <a:ext cx="4310428" cy="28117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Open-Source​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Distributed event streaming platform</a:t>
            </a:r>
            <a:endParaRPr lang="en-US" sz="2000" dirty="0">
              <a:solidFill>
                <a:schemeClr val="bg1"/>
              </a:solidFill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 err="1">
                <a:solidFill>
                  <a:schemeClr val="bg1"/>
                </a:solidFill>
                <a:latin typeface="Gilroy Medium" pitchFamily="2" charset="77"/>
              </a:rPr>
              <a:t>Scalable</a:t>
            </a:r>
            <a:endParaRPr lang="en-US" sz="2000" dirty="0">
              <a:solidFill>
                <a:schemeClr val="bg1"/>
              </a:solidFill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Supported by Progress from version 12.5</a:t>
            </a:r>
            <a:endParaRPr lang="en-US" sz="20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pic>
        <p:nvPicPr>
          <p:cNvPr id="4" name="Picture 2" descr="Apache Kafka">
            <a:extLst>
              <a:ext uri="{FF2B5EF4-FFF2-40B4-BE49-F238E27FC236}">
                <a16:creationId xmlns:a16="http://schemas.microsoft.com/office/drawing/2014/main" id="{63945DB5-61DB-B8B5-01A4-2E59A7E37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577" y="235743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787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16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B0121A-C468-9F43-95FB-75D3CA634F3A}"/>
              </a:ext>
            </a:extLst>
          </p:cNvPr>
          <p:cNvSpPr txBox="1"/>
          <p:nvPr/>
        </p:nvSpPr>
        <p:spPr>
          <a:xfrm>
            <a:off x="383969" y="992868"/>
            <a:ext cx="4622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err="1">
                <a:latin typeface="Gilroy Bold" pitchFamily="2" charset="77"/>
              </a:rPr>
              <a:t>Apache</a:t>
            </a:r>
            <a:r>
              <a:rPr lang="lt-LT" sz="3200" b="1" dirty="0">
                <a:latin typeface="Gilroy Bold" pitchFamily="2" charset="77"/>
              </a:rPr>
              <a:t> Kafka</a:t>
            </a:r>
            <a:endParaRPr lang="en-NL" sz="3200" b="1" dirty="0">
              <a:latin typeface="Gilroy Bold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482009" y="1717620"/>
            <a:ext cx="4351248" cy="37350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The producer 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w</a:t>
            </a: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rites data to Kafka</a:t>
            </a:r>
            <a:endParaRPr lang="lt-LT" sz="2000" dirty="0">
              <a:solidFill>
                <a:schemeClr val="bg1"/>
              </a:solidFill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Broker runs the Kafka process and responds to requests from producers and consumers</a:t>
            </a:r>
            <a:endParaRPr lang="lt-LT" sz="2000" dirty="0">
              <a:solidFill>
                <a:schemeClr val="bg1"/>
              </a:solidFill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The consumer is an application program reads records from a topic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24F5960-B6CC-D2F8-9476-323D7B8A54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653" y="145790"/>
            <a:ext cx="4486275" cy="664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E5566D-41E1-7357-C22F-EDAD9F97AE07}"/>
              </a:ext>
            </a:extLst>
          </p:cNvPr>
          <p:cNvSpPr txBox="1"/>
          <p:nvPr/>
        </p:nvSpPr>
        <p:spPr>
          <a:xfrm>
            <a:off x="983442" y="6473006"/>
            <a:ext cx="33080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3 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apache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kafka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38789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17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>
                <a:latin typeface="Gilroy Bold" pitchFamily="2" charset="77"/>
              </a:rPr>
              <a:t>Initial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modernization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strategy</a:t>
            </a:r>
            <a:endParaRPr lang="en-US" sz="3200" b="1" dirty="0">
              <a:latin typeface="Gilroy Bold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0E01A5F-196F-AF4A-7BE9-B8AE31EC3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92414" y="1662112"/>
            <a:ext cx="6799586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85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18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5791483" y="1718947"/>
            <a:ext cx="5747790" cy="32733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 pitchFamily="2" charset="77"/>
              </a:rPr>
              <a:t>Initial .</a:t>
            </a:r>
            <a:r>
              <a:rPr lang="en-US" sz="2000" dirty="0" err="1">
                <a:latin typeface="Gilroy Medium" pitchFamily="2" charset="77"/>
              </a:rPr>
              <a:t>df</a:t>
            </a:r>
            <a:r>
              <a:rPr lang="en-US" sz="2000" dirty="0">
                <a:latin typeface="Gilroy Medium" pitchFamily="2" charset="77"/>
              </a:rPr>
              <a:t> and .d files for modern and legacy databases’ mockup</a:t>
            </a:r>
            <a:endParaRPr lang="lt-LT" sz="2000" dirty="0"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latin typeface="Gilroy Medium" pitchFamily="2" charset="77"/>
              </a:rPr>
              <a:t>I</a:t>
            </a:r>
            <a:r>
              <a:rPr lang="en-US" sz="2000" dirty="0" err="1">
                <a:latin typeface="Gilroy Medium" pitchFamily="2" charset="77"/>
              </a:rPr>
              <a:t>nitial</a:t>
            </a:r>
            <a:r>
              <a:rPr lang="en-US" sz="2000" dirty="0">
                <a:latin typeface="Gilroy Medium" pitchFamily="2" charset="77"/>
              </a:rPr>
              <a:t> Docker environment containers’ setup for modern and legacy applications as well as for Kafka</a:t>
            </a:r>
            <a:endParaRPr lang="lt-LT" sz="2000" dirty="0"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 err="1">
                <a:latin typeface="Gilroy Medium" pitchFamily="2" charset="77"/>
              </a:rPr>
              <a:t>Enabl</a:t>
            </a:r>
            <a:r>
              <a:rPr lang="lt-LT" sz="2000" dirty="0">
                <a:latin typeface="Gilroy Medium" pitchFamily="2" charset="77"/>
              </a:rPr>
              <a:t>ing </a:t>
            </a:r>
            <a:r>
              <a:rPr lang="lt-LT" sz="2000" dirty="0" err="1">
                <a:latin typeface="Gilroy Medium" pitchFamily="2" charset="77"/>
              </a:rPr>
              <a:t>of</a:t>
            </a:r>
            <a:r>
              <a:rPr lang="en-US" sz="2000" dirty="0">
                <a:latin typeface="Gilroy Medium" pitchFamily="2" charset="77"/>
              </a:rPr>
              <a:t> </a:t>
            </a:r>
            <a:r>
              <a:rPr lang="lt-LT" sz="2000" dirty="0" err="1">
                <a:latin typeface="Gilroy Medium" pitchFamily="2" charset="77"/>
              </a:rPr>
              <a:t>Change</a:t>
            </a:r>
            <a:r>
              <a:rPr lang="lt-LT" sz="2000" dirty="0">
                <a:latin typeface="Gilroy Medium" pitchFamily="2" charset="77"/>
              </a:rPr>
              <a:t> Data </a:t>
            </a:r>
            <a:r>
              <a:rPr lang="lt-LT" sz="2000" dirty="0" err="1">
                <a:latin typeface="Gilroy Medium" pitchFamily="2" charset="77"/>
              </a:rPr>
              <a:t>Capture</a:t>
            </a:r>
            <a:r>
              <a:rPr lang="lt-LT" sz="2000" dirty="0">
                <a:latin typeface="Gilroy Medium" pitchFamily="2" charset="77"/>
              </a:rPr>
              <a:t> (</a:t>
            </a:r>
            <a:r>
              <a:rPr lang="en-US" sz="2000" dirty="0">
                <a:latin typeface="Gilroy Medium" pitchFamily="2" charset="77"/>
              </a:rPr>
              <a:t>CDC</a:t>
            </a:r>
            <a:r>
              <a:rPr lang="lt-LT" sz="2000" dirty="0">
                <a:latin typeface="Gilroy Medium" pitchFamily="2" charset="77"/>
              </a:rPr>
              <a:t>)</a:t>
            </a:r>
            <a:r>
              <a:rPr lang="en-US" sz="2000" dirty="0">
                <a:latin typeface="Gilroy Medium" pitchFamily="2" charset="77"/>
              </a:rPr>
              <a:t> with level 2 on </a:t>
            </a:r>
            <a:r>
              <a:rPr lang="lt-LT" sz="2000" dirty="0">
                <a:latin typeface="Gilroy Medium" pitchFamily="2" charset="77"/>
              </a:rPr>
              <a:t>legacy</a:t>
            </a:r>
            <a:r>
              <a:rPr lang="en-US" sz="2000" dirty="0">
                <a:latin typeface="Gilroy Medium" pitchFamily="2" charset="77"/>
              </a:rPr>
              <a:t> database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ilroy Bold" pitchFamily="2" charset="77"/>
              </a:rPr>
              <a:t>First steps</a:t>
            </a:r>
          </a:p>
        </p:txBody>
      </p:sp>
    </p:spTree>
    <p:extLst>
      <p:ext uri="{BB962C8B-B14F-4D97-AF65-F5344CB8AC3E}">
        <p14:creationId xmlns:p14="http://schemas.microsoft.com/office/powerpoint/2010/main" val="2499181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19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482008" y="845760"/>
            <a:ext cx="3249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ilroy Bold" pitchFamily="2" charset="77"/>
              </a:rPr>
              <a:t>First steps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7CCC94-0A9D-B73B-B8F1-85455BEDC97C}"/>
              </a:ext>
            </a:extLst>
          </p:cNvPr>
          <p:cNvSpPr txBox="1"/>
          <p:nvPr/>
        </p:nvSpPr>
        <p:spPr>
          <a:xfrm>
            <a:off x="482008" y="1809732"/>
            <a:ext cx="4351248" cy="32733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Research about communication between OE and Apache Kafka</a:t>
            </a:r>
            <a:endParaRPr lang="lt-LT" sz="2000" dirty="0">
              <a:solidFill>
                <a:schemeClr val="bg1"/>
              </a:solidFill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Decision to use Apache Kafka Connect</a:t>
            </a:r>
            <a:r>
              <a:rPr lang="lt-LT" sz="2000" dirty="0">
                <a:solidFill>
                  <a:schemeClr val="bg1"/>
                </a:solidFill>
                <a:latin typeface="Gilroy Medium" pitchFamily="2" charset="77"/>
              </a:rPr>
              <a:t> and </a:t>
            </a: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JDBC connections</a:t>
            </a:r>
            <a:endParaRPr lang="lt-LT" sz="2000" dirty="0">
              <a:solidFill>
                <a:schemeClr val="bg1"/>
              </a:solidFill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Confluent Kafka instead of only Apache Kafka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Testing of first Kafka Topic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8CB045A-4FE0-7545-E7E3-80D2257A56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2414" y="1662112"/>
            <a:ext cx="6799586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376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20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381000" y="808551"/>
            <a:ext cx="4618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ilroy Bold" pitchFamily="2" charset="77"/>
              </a:rPr>
              <a:t>Kafka Connect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5A89DC-3F60-16C8-A683-8B86E9682C26}"/>
              </a:ext>
            </a:extLst>
          </p:cNvPr>
          <p:cNvSpPr txBox="1"/>
          <p:nvPr/>
        </p:nvSpPr>
        <p:spPr>
          <a:xfrm>
            <a:off x="482008" y="1557585"/>
            <a:ext cx="4351248" cy="41967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Component of Kafka, which serves as a centralized data hub for data integration between databases, search indexes and more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Used for connectors‘ creation and coordination of moving large data sets in and out of Kafka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7FA3C44-CEA0-87A8-F8A4-C5E6B6A0D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0642" y="1799726"/>
            <a:ext cx="6801358" cy="311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08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28556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21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5763491" y="1988701"/>
            <a:ext cx="5747790" cy="32733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latin typeface="Gilroy Medium" pitchFamily="2" charset="77"/>
              </a:rPr>
              <a:t>Deletion only works when null value with non-null key is passed to the Connector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latin typeface="Gilroy Medium" pitchFamily="2" charset="77"/>
              </a:rPr>
              <a:t>UPSERT mode is not supported by OpenEdge DB </a:t>
            </a:r>
            <a:r>
              <a:rPr lang="lt-LT" sz="2000" dirty="0" err="1">
                <a:latin typeface="Gilroy Medium" pitchFamily="2" charset="77"/>
              </a:rPr>
              <a:t>Generic</a:t>
            </a:r>
            <a:r>
              <a:rPr lang="lt-LT" sz="2000" dirty="0">
                <a:latin typeface="Gilroy Medium" pitchFamily="2" charset="77"/>
              </a:rPr>
              <a:t> </a:t>
            </a:r>
            <a:r>
              <a:rPr lang="lt-LT" sz="2000" dirty="0" err="1">
                <a:latin typeface="Gilroy Medium" pitchFamily="2" charset="77"/>
              </a:rPr>
              <a:t>dialect</a:t>
            </a:r>
            <a:endParaRPr lang="en-US" sz="2000" dirty="0"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 pitchFamily="2" charset="77"/>
              </a:rPr>
              <a:t>Strict limitations on what can be customized</a:t>
            </a:r>
            <a:endParaRPr lang="lt-LT" sz="2000" dirty="0">
              <a:latin typeface="Gilroy Medium" pitchFamily="2" charset="77"/>
            </a:endParaRPr>
          </a:p>
          <a:p>
            <a:pPr fontAlgn="base">
              <a:lnSpc>
                <a:spcPct val="150000"/>
              </a:lnSpc>
              <a:buSzPct val="130000"/>
            </a:pPr>
            <a:endParaRPr lang="lt-LT" sz="2000" dirty="0">
              <a:latin typeface="Gilroy Medium" pitchFamily="2" charset="77"/>
            </a:endParaRPr>
          </a:p>
          <a:p>
            <a:pPr algn="ctr" fontAlgn="base">
              <a:lnSpc>
                <a:spcPct val="150000"/>
              </a:lnSpc>
              <a:buSzPct val="130000"/>
            </a:pPr>
            <a:r>
              <a:rPr lang="lt-LT" sz="2000" dirty="0">
                <a:latin typeface="Gilroy Medium" pitchFamily="2" charset="77"/>
              </a:rPr>
              <a:t>Decision – drop Sink Connector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>
                <a:latin typeface="Gilroy Bold" pitchFamily="2" charset="77"/>
              </a:rPr>
              <a:t>Sink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Connector</a:t>
            </a:r>
            <a:endParaRPr lang="en-US" sz="3200" b="1" dirty="0">
              <a:latin typeface="Gilroy Bold" pitchFamily="2" charset="77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608AEF-365F-773D-DE2E-A83EE54F0414}"/>
              </a:ext>
            </a:extLst>
          </p:cNvPr>
          <p:cNvCxnSpPr>
            <a:cxnSpLocks/>
          </p:cNvCxnSpPr>
          <p:nvPr/>
        </p:nvCxnSpPr>
        <p:spPr>
          <a:xfrm flipH="1">
            <a:off x="920946" y="2048694"/>
            <a:ext cx="3544917" cy="202911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3D0C686-153B-ED26-7660-53F93DE7C733}"/>
              </a:ext>
            </a:extLst>
          </p:cNvPr>
          <p:cNvCxnSpPr>
            <a:cxnSpLocks/>
          </p:cNvCxnSpPr>
          <p:nvPr/>
        </p:nvCxnSpPr>
        <p:spPr>
          <a:xfrm flipH="1" flipV="1">
            <a:off x="920945" y="2048693"/>
            <a:ext cx="3544917" cy="202911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542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22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481012" y="942068"/>
            <a:ext cx="4424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ilroy Bold" pitchFamily="2" charset="77"/>
              </a:rPr>
              <a:t>New decisions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EF535D-A453-2AE2-3FEA-E70F4CAB5642}"/>
              </a:ext>
            </a:extLst>
          </p:cNvPr>
          <p:cNvSpPr txBox="1"/>
          <p:nvPr/>
        </p:nvSpPr>
        <p:spPr>
          <a:xfrm>
            <a:off x="481012" y="1936872"/>
            <a:ext cx="4351248" cy="32733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ABL-Kafka Consumer API instead of Sink Connector</a:t>
            </a:r>
            <a:endParaRPr lang="lt-LT" sz="2000" dirty="0">
              <a:solidFill>
                <a:schemeClr val="bg1"/>
              </a:solidFill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Update modern application to 12.6, for implementation of Kafka libraries for OE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Reduction of CDC tracking level to 0 (minimal)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8C0BA5D-61A3-6595-C67B-2A28535A5C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6812" y="1798850"/>
            <a:ext cx="6805188" cy="31135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2BCABA-A82F-E59C-FD4D-9CFA2AF1ECA8}"/>
              </a:ext>
            </a:extLst>
          </p:cNvPr>
          <p:cNvSpPr/>
          <p:nvPr/>
        </p:nvSpPr>
        <p:spPr>
          <a:xfrm>
            <a:off x="9531627" y="3289851"/>
            <a:ext cx="983974" cy="1292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340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23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>
                <a:latin typeface="Gilroy Bold" pitchFamily="2" charset="77"/>
              </a:rPr>
              <a:t>How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do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we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fetch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the</a:t>
            </a:r>
            <a:r>
              <a:rPr lang="lt-LT" sz="3200" b="1" dirty="0">
                <a:latin typeface="Gilroy Bold" pitchFamily="2" charset="77"/>
              </a:rPr>
              <a:t> data </a:t>
            </a:r>
            <a:r>
              <a:rPr lang="lt-LT" sz="3200" b="1" dirty="0" err="1">
                <a:latin typeface="Gilroy Bold" pitchFamily="2" charset="77"/>
              </a:rPr>
              <a:t>from</a:t>
            </a:r>
            <a:r>
              <a:rPr lang="lt-LT" sz="3200" b="1" dirty="0">
                <a:latin typeface="Gilroy Bold" pitchFamily="2" charset="77"/>
              </a:rPr>
              <a:t> CDC?</a:t>
            </a:r>
            <a:endParaRPr lang="en-US" sz="3200" b="1" dirty="0">
              <a:latin typeface="Gilroy Bold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0AD3043-A18C-4485-BCA5-09A7327BA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6812" y="745308"/>
            <a:ext cx="6806514" cy="512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16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24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5915123" y="1550625"/>
            <a:ext cx="5747790" cy="41967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 pitchFamily="2" charset="77"/>
              </a:rPr>
              <a:t>Correct placing of openedge.jar for successful JDBC connections</a:t>
            </a:r>
            <a:endParaRPr lang="lt-LT" sz="2000" dirty="0"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latin typeface="Gilroy Medium" pitchFamily="2" charset="77"/>
              </a:rPr>
              <a:t>C</a:t>
            </a:r>
            <a:r>
              <a:rPr lang="en-US" sz="2000" dirty="0" err="1">
                <a:latin typeface="Gilroy Medium" pitchFamily="2" charset="77"/>
              </a:rPr>
              <a:t>haracters</a:t>
            </a:r>
            <a:r>
              <a:rPr lang="en-US" sz="2000" dirty="0">
                <a:latin typeface="Gilroy Medium" pitchFamily="2" charset="77"/>
              </a:rPr>
              <a:t> “_” or “-” cause issues when Kafka JDBC Connector tries to fetch data from </a:t>
            </a:r>
            <a:r>
              <a:rPr lang="en-US" sz="2000" dirty="0" err="1">
                <a:latin typeface="Gilroy Medium" pitchFamily="2" charset="77"/>
              </a:rPr>
              <a:t>OpenEdge</a:t>
            </a:r>
            <a:endParaRPr lang="lt-LT" sz="2000" dirty="0"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latin typeface="Gilroy Medium" pitchFamily="2" charset="77"/>
              </a:rPr>
              <a:t>When using incrementing mode, </a:t>
            </a:r>
            <a:r>
              <a:rPr lang="en-US" sz="2000" dirty="0">
                <a:latin typeface="Gilroy Medium" pitchFamily="2" charset="77"/>
              </a:rPr>
              <a:t>the </a:t>
            </a:r>
            <a:r>
              <a:rPr lang="lt-LT" sz="2000" dirty="0">
                <a:latin typeface="Gilroy Medium" pitchFamily="2" charset="77"/>
              </a:rPr>
              <a:t>C</a:t>
            </a:r>
            <a:r>
              <a:rPr lang="en-US" sz="2000" dirty="0" err="1">
                <a:latin typeface="Gilroy Medium" pitchFamily="2" charset="77"/>
              </a:rPr>
              <a:t>onnector</a:t>
            </a:r>
            <a:r>
              <a:rPr lang="en-US" sz="2000" dirty="0">
                <a:latin typeface="Gilroy Medium" pitchFamily="2" charset="77"/>
              </a:rPr>
              <a:t> </a:t>
            </a:r>
            <a:r>
              <a:rPr lang="lt-LT" sz="2000" dirty="0">
                <a:latin typeface="Gilroy Medium" pitchFamily="2" charset="77"/>
              </a:rPr>
              <a:t>has to be able to append </a:t>
            </a:r>
            <a:r>
              <a:rPr lang="en-US" sz="2000" dirty="0">
                <a:latin typeface="Gilroy Medium" pitchFamily="2" charset="77"/>
              </a:rPr>
              <a:t>its own WHERE clause to create an incremental load</a:t>
            </a:r>
            <a:endParaRPr lang="lt-LT" sz="2000" dirty="0"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endParaRPr lang="lt-LT" sz="2000" dirty="0">
              <a:latin typeface="Gilroy Medium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latin typeface="Gilroy Bold"/>
              </a:rPr>
              <a:t>Issues and adjustments</a:t>
            </a:r>
            <a:endParaRPr lang="en-US" sz="3200" b="1" dirty="0">
              <a:latin typeface="Gilroy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53918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25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5915123" y="1410203"/>
            <a:ext cx="5747790" cy="41967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lt-LT" sz="2000" dirty="0">
                <a:latin typeface="Gilroy Medium" pitchFamily="2" charset="77"/>
              </a:rPr>
              <a:t>Successful test run to update the record from legacy to modern application</a:t>
            </a:r>
            <a:r>
              <a:rPr lang="en-US" sz="2000" dirty="0">
                <a:latin typeface="Gilroy Medium" pitchFamily="2" charset="77"/>
              </a:rPr>
              <a:t>!</a:t>
            </a:r>
            <a:endParaRPr lang="lt-LT" sz="2000" dirty="0">
              <a:latin typeface="Gilroy Medium" pitchFamily="2" charset="77"/>
            </a:endParaRPr>
          </a:p>
          <a:p>
            <a:pPr fontAlgn="base">
              <a:lnSpc>
                <a:spcPct val="150000"/>
              </a:lnSpc>
              <a:buSzPct val="130000"/>
            </a:pPr>
            <a:endParaRPr lang="en-US" sz="2000" dirty="0"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 pitchFamily="2" charset="77"/>
              </a:rPr>
              <a:t>Next steps:</a:t>
            </a:r>
          </a:p>
          <a:p>
            <a:pPr marL="742950" lvl="1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 pitchFamily="2" charset="77"/>
              </a:rPr>
              <a:t>Add</a:t>
            </a:r>
            <a:r>
              <a:rPr lang="lt-LT" sz="2000" dirty="0">
                <a:latin typeface="Gilroy Medium" pitchFamily="2" charset="77"/>
              </a:rPr>
              <a:t>ition of remaining</a:t>
            </a:r>
            <a:r>
              <a:rPr lang="en-US" sz="2000" dirty="0">
                <a:latin typeface="Gilroy Medium" pitchFamily="2" charset="77"/>
              </a:rPr>
              <a:t> tables to the mix</a:t>
            </a:r>
          </a:p>
          <a:p>
            <a:pPr marL="742950" lvl="1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 pitchFamily="2" charset="77"/>
              </a:rPr>
              <a:t>Research on how to sync data between two applications</a:t>
            </a:r>
          </a:p>
          <a:p>
            <a:pPr marL="742950" lvl="1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 pitchFamily="2" charset="77"/>
              </a:rPr>
              <a:t>Adjustments for DELETE functionality</a:t>
            </a:r>
          </a:p>
          <a:p>
            <a:pPr marL="742950" lvl="1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endParaRPr lang="lt-LT" sz="2000" dirty="0">
              <a:latin typeface="Gilroy Medium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>
                <a:latin typeface="Gilroy Bold" pitchFamily="2" charset="77"/>
              </a:rPr>
              <a:t>Light</a:t>
            </a:r>
            <a:r>
              <a:rPr lang="lt-LT" sz="3200" b="1" dirty="0">
                <a:latin typeface="Gilroy Bold" pitchFamily="2" charset="77"/>
              </a:rPr>
              <a:t> at </a:t>
            </a:r>
            <a:r>
              <a:rPr lang="lt-LT" sz="3200" b="1" dirty="0" err="1">
                <a:latin typeface="Gilroy Bold" pitchFamily="2" charset="77"/>
              </a:rPr>
              <a:t>the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end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of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the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tunnel</a:t>
            </a:r>
            <a:r>
              <a:rPr lang="lt-LT" sz="3200" b="1" dirty="0">
                <a:latin typeface="Gilroy Bold" pitchFamily="2" charset="77"/>
              </a:rPr>
              <a:t>...?</a:t>
            </a:r>
            <a:endParaRPr lang="en-US" sz="3200" b="1" dirty="0">
              <a:latin typeface="Gilroy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17161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26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ilroy Bold" pitchFamily="2" charset="77"/>
              </a:rPr>
              <a:t>How does DELETE work?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C96FD48-9E30-0E97-3A20-0136F0E324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8022" y="1683135"/>
            <a:ext cx="6803978" cy="349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238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27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95580" y="956554"/>
            <a:ext cx="5375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ilroy Bold" pitchFamily="2" charset="77"/>
              </a:rPr>
              <a:t>New implementations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79D4A3-C4D4-2996-3AF9-A212C15CE32B}"/>
              </a:ext>
            </a:extLst>
          </p:cNvPr>
          <p:cNvSpPr txBox="1"/>
          <p:nvPr/>
        </p:nvSpPr>
        <p:spPr>
          <a:xfrm>
            <a:off x="482008" y="2104840"/>
            <a:ext cx="4351248" cy="23500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Two-way streaming approach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Legacy application version to 12.6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solidFill>
                  <a:schemeClr val="bg1"/>
                </a:solidFill>
                <a:latin typeface="Gilroy Medium" pitchFamily="2" charset="77"/>
              </a:rPr>
              <a:t>CDC enable/disable to avoid looping of data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7CE5501-2C97-0403-2125-F8B16A443E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6812" y="1420929"/>
            <a:ext cx="6805188" cy="386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679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95580" y="6431190"/>
            <a:ext cx="4995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poc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Research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and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development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28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ilroy Bold" pitchFamily="2" charset="77"/>
              </a:rPr>
              <a:t>Final solution overview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6124156-E044-35B3-DF68-DB8457E274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3532909" cy="353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65DCAD8-BA5C-A1CF-F21B-DF30928D5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97726" y="1304140"/>
            <a:ext cx="6798051" cy="42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32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DF1FCC-00AE-4BFA-7650-584C156CE2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0B28A2-C903-5299-B92F-343AADB84526}"/>
              </a:ext>
            </a:extLst>
          </p:cNvPr>
          <p:cNvSpPr txBox="1"/>
          <p:nvPr/>
        </p:nvSpPr>
        <p:spPr>
          <a:xfrm>
            <a:off x="1" y="2953079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Gilroy Bold" pitchFamily="2" charset="77"/>
              </a:rPr>
              <a:t>Demo</a:t>
            </a:r>
          </a:p>
          <a:p>
            <a:pPr algn="ctr"/>
            <a:endParaRPr lang="en-NL" sz="4800" b="1" dirty="0">
              <a:latin typeface="Gilroy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66984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DF1FCC-00AE-4BFA-7650-584C156CE2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0B28A2-C903-5299-B92F-343AADB84526}"/>
              </a:ext>
            </a:extLst>
          </p:cNvPr>
          <p:cNvSpPr txBox="1"/>
          <p:nvPr/>
        </p:nvSpPr>
        <p:spPr>
          <a:xfrm>
            <a:off x="1" y="2953079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Gilroy Bold" pitchFamily="2" charset="77"/>
              </a:rPr>
              <a:t>Conclusions</a:t>
            </a:r>
          </a:p>
          <a:p>
            <a:pPr algn="ctr"/>
            <a:endParaRPr lang="en-NL" sz="4800" b="1" dirty="0">
              <a:latin typeface="Gilroy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458280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075343" y="6502483"/>
            <a:ext cx="3233420" cy="21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Conclusions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31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5763491" y="1988701"/>
            <a:ext cx="5747790" cy="51229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/>
              </a:rPr>
              <a:t>Consumer implementation using Kafka libraries was relatively simple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/>
              </a:rPr>
              <a:t>When implementation of the full data flow was done, the other tables' addition was quick and smooth</a:t>
            </a:r>
            <a:endParaRPr lang="en-US" sz="2000" dirty="0">
              <a:latin typeface="Gilroy Medium" pitchFamily="2" charset="77"/>
            </a:endParaRP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/>
              </a:rPr>
              <a:t>No additional issues when the solution was finished, it was stable, no crashes or lost data was discovered when testing</a:t>
            </a:r>
            <a:endParaRPr lang="en-US" sz="2000" dirty="0"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endParaRPr lang="en-US" sz="2000" dirty="0">
              <a:latin typeface="Gilroy Medium" pitchFamily="2" charset="77"/>
            </a:endParaRP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endParaRPr lang="en-US" sz="2000" dirty="0">
              <a:latin typeface="Gilroy Medium" pitchFamily="2" charset="77"/>
            </a:endParaRPr>
          </a:p>
          <a:p>
            <a:pPr marL="742950" lvl="1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endParaRPr lang="lt-LT" sz="2000" dirty="0">
              <a:latin typeface="Gilroy Medium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>
                <a:latin typeface="Gilroy Bold" pitchFamily="2" charset="77"/>
              </a:rPr>
              <a:t>What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went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okay</a:t>
            </a:r>
            <a:r>
              <a:rPr lang="lt-LT" sz="3200" b="1" dirty="0">
                <a:latin typeface="Gilroy Bold" pitchFamily="2" charset="77"/>
              </a:rPr>
              <a:t>?</a:t>
            </a:r>
            <a:endParaRPr lang="en-US" sz="3200" b="1" dirty="0">
              <a:latin typeface="Gilroy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481678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8E922-AA18-E89A-8550-F81B9BDF03B1}"/>
              </a:ext>
            </a:extLst>
          </p:cNvPr>
          <p:cNvSpPr/>
          <p:nvPr/>
        </p:nvSpPr>
        <p:spPr>
          <a:xfrm>
            <a:off x="0" y="0"/>
            <a:ext cx="5386812" cy="6858000"/>
          </a:xfrm>
          <a:prstGeom prst="rect">
            <a:avLst/>
          </a:prstGeom>
          <a:solidFill>
            <a:srgbClr val="158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32</a:t>
            </a:fld>
            <a:endParaRPr lang="en-NL" sz="800" dirty="0">
              <a:solidFill>
                <a:srgbClr val="158EFA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0E4D4B49-8052-43CA-4BFC-21BBB1532B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8" y="384994"/>
            <a:ext cx="1264599" cy="330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3903CA-1BA9-C7B0-1DEA-BE83B4C0167E}"/>
              </a:ext>
            </a:extLst>
          </p:cNvPr>
          <p:cNvSpPr txBox="1"/>
          <p:nvPr/>
        </p:nvSpPr>
        <p:spPr>
          <a:xfrm>
            <a:off x="5763491" y="1988701"/>
            <a:ext cx="5747790" cy="37350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/>
              </a:rPr>
              <a:t>CDC activation/deactivation had to be adjusted for </a:t>
            </a:r>
            <a:r>
              <a:rPr lang="lt-LT" sz="2000" dirty="0">
                <a:latin typeface="Gilroy Medium"/>
              </a:rPr>
              <a:t>C</a:t>
            </a:r>
            <a:r>
              <a:rPr lang="en-US" sz="2000" dirty="0" err="1">
                <a:latin typeface="Gilroy Medium"/>
              </a:rPr>
              <a:t>onsumer</a:t>
            </a:r>
            <a:r>
              <a:rPr lang="en-US" sz="2000" dirty="0">
                <a:latin typeface="Gilroy Medium"/>
              </a:rPr>
              <a:t> programs</a:t>
            </a:r>
            <a:endParaRPr lang="en-US" dirty="0"/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/>
              </a:rPr>
              <a:t>DELETE functionality meant one additional field for ROWID in each table</a:t>
            </a:r>
            <a:endParaRPr lang="en-US" sz="2000" dirty="0">
              <a:latin typeface="Gilroy Medium" pitchFamily="2" charset="77"/>
            </a:endParaRP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/>
              </a:rPr>
              <a:t>Startup sequence had to be specific for initial bulk load and </a:t>
            </a:r>
            <a:r>
              <a:rPr lang="lt-LT" sz="2000" dirty="0">
                <a:latin typeface="Gilroy Medium"/>
              </a:rPr>
              <a:t>C</a:t>
            </a:r>
            <a:r>
              <a:rPr lang="en-US" sz="2000" dirty="0" err="1">
                <a:latin typeface="Gilroy Medium"/>
              </a:rPr>
              <a:t>onsumer</a:t>
            </a:r>
            <a:r>
              <a:rPr lang="en-US" sz="2000" dirty="0">
                <a:latin typeface="Gilroy Medium"/>
              </a:rPr>
              <a:t> start</a:t>
            </a:r>
          </a:p>
          <a:p>
            <a:pPr marL="285750" indent="-285750">
              <a:lnSpc>
                <a:spcPct val="150000"/>
              </a:lnSpc>
              <a:buSzPct val="130000"/>
              <a:buBlip>
                <a:blip r:embed="rId4"/>
              </a:buBlip>
            </a:pPr>
            <a:r>
              <a:rPr lang="en-US" sz="2000" dirty="0">
                <a:latin typeface="Gilroy Medium"/>
              </a:rPr>
              <a:t>Need to update legacy application at least to 12.5</a:t>
            </a:r>
            <a:endParaRPr lang="en-US" sz="2000" dirty="0">
              <a:latin typeface="Gilroy Medium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E9E44-3C36-6879-AC2A-8A61139C8C38}"/>
              </a:ext>
            </a:extLst>
          </p:cNvPr>
          <p:cNvSpPr txBox="1"/>
          <p:nvPr/>
        </p:nvSpPr>
        <p:spPr>
          <a:xfrm>
            <a:off x="10914" y="2770868"/>
            <a:ext cx="53758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>
                <a:latin typeface="Gilroy Bold" pitchFamily="2" charset="77"/>
              </a:rPr>
              <a:t>What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things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needed</a:t>
            </a:r>
            <a:r>
              <a:rPr lang="lt-LT" sz="3200" b="1" dirty="0">
                <a:latin typeface="Gilroy Bold" pitchFamily="2" charset="77"/>
              </a:rPr>
              <a:t> </a:t>
            </a:r>
            <a:r>
              <a:rPr lang="lt-LT" sz="3200" b="1" dirty="0" err="1">
                <a:latin typeface="Gilroy Bold" pitchFamily="2" charset="77"/>
              </a:rPr>
              <a:t>adjustments</a:t>
            </a:r>
            <a:r>
              <a:rPr lang="lt-LT" sz="3200" b="1" dirty="0">
                <a:latin typeface="Gilroy Bold" pitchFamily="2" charset="77"/>
              </a:rPr>
              <a:t>?</a:t>
            </a:r>
            <a:endParaRPr lang="en-US" sz="3200" b="1" dirty="0">
              <a:latin typeface="Gilroy Bold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8B61D4-D75C-E66F-621D-DFA7B68436AA}"/>
              </a:ext>
            </a:extLst>
          </p:cNvPr>
          <p:cNvSpPr txBox="1"/>
          <p:nvPr/>
        </p:nvSpPr>
        <p:spPr>
          <a:xfrm>
            <a:off x="1075343" y="6502483"/>
            <a:ext cx="3233420" cy="21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</a:t>
            </a:r>
            <a:r>
              <a:rPr lang="lt-LT" sz="800" cap="all" spc="300" dirty="0" err="1">
                <a:solidFill>
                  <a:schemeClr val="bg1"/>
                </a:solidFill>
                <a:latin typeface="Gilroy Medium" pitchFamily="2" charset="77"/>
              </a:rPr>
              <a:t>Conclusions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797334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6D7EA0BA-9953-2D87-9246-AF2A5EDCAFC1}"/>
              </a:ext>
            </a:extLst>
          </p:cNvPr>
          <p:cNvSpPr txBox="1"/>
          <p:nvPr/>
        </p:nvSpPr>
        <p:spPr>
          <a:xfrm>
            <a:off x="1262380" y="6424263"/>
            <a:ext cx="2873202" cy="21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The team</a:t>
            </a:r>
            <a:endParaRPr lang="en-NL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37590855-982D-68D0-B219-F0603D6E0A65}"/>
              </a:ext>
            </a:extLst>
          </p:cNvPr>
          <p:cNvSpPr txBox="1">
            <a:spLocks/>
          </p:cNvSpPr>
          <p:nvPr/>
        </p:nvSpPr>
        <p:spPr>
          <a:xfrm>
            <a:off x="9210040" y="6356350"/>
            <a:ext cx="2452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0" i="0" kern="1200">
                <a:solidFill>
                  <a:srgbClr val="378DF5"/>
                </a:solidFill>
                <a:latin typeface="Gilroy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282B27-88B8-FB48-8F05-FDE06EC101EE}" type="slidenum">
              <a:rPr lang="en-NL" sz="800" smtClean="0">
                <a:solidFill>
                  <a:srgbClr val="158EFA"/>
                </a:solidFill>
              </a:rPr>
              <a:pPr/>
              <a:t>33</a:t>
            </a:fld>
            <a:endParaRPr lang="en-NL" sz="800" dirty="0">
              <a:solidFill>
                <a:srgbClr val="158EFA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F97C79-10A5-7010-8572-065079752A2C}"/>
              </a:ext>
            </a:extLst>
          </p:cNvPr>
          <p:cNvSpPr txBox="1"/>
          <p:nvPr/>
        </p:nvSpPr>
        <p:spPr>
          <a:xfrm>
            <a:off x="5825837" y="2484802"/>
            <a:ext cx="5747790" cy="14267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7" rIns="91434" bIns="4571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50000"/>
              </a:lnSpc>
              <a:buSzPct val="130000"/>
              <a:buBlip>
                <a:blip r:embed="rId3"/>
              </a:buBlip>
            </a:pPr>
            <a:r>
              <a:rPr lang="en-US" sz="2000" dirty="0" err="1">
                <a:latin typeface="Gilroy Medium" pitchFamily="2" charset="77"/>
              </a:rPr>
              <a:t>Egl</a:t>
            </a:r>
            <a:r>
              <a:rPr lang="lt-LT" sz="2000" dirty="0">
                <a:latin typeface="Gilroy Medium" pitchFamily="2" charset="77"/>
              </a:rPr>
              <a:t>ė Kazbaraitė – developer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3"/>
              </a:buBlip>
            </a:pPr>
            <a:r>
              <a:rPr lang="lt-LT" sz="2000" dirty="0">
                <a:latin typeface="Gilroy Medium" pitchFamily="2" charset="77"/>
              </a:rPr>
              <a:t>Paulius Rašamavičius – developer</a:t>
            </a:r>
          </a:p>
          <a:p>
            <a:pPr marL="285750" indent="-285750" fontAlgn="base">
              <a:lnSpc>
                <a:spcPct val="150000"/>
              </a:lnSpc>
              <a:buSzPct val="130000"/>
              <a:buBlip>
                <a:blip r:embed="rId3"/>
              </a:buBlip>
            </a:pPr>
            <a:r>
              <a:rPr lang="lt-LT" sz="2000" dirty="0">
                <a:latin typeface="Gilroy Medium" pitchFamily="2" charset="77"/>
              </a:rPr>
              <a:t>Artūras Birbalas – advisor</a:t>
            </a:r>
            <a:endParaRPr lang="en-US" sz="2000" dirty="0">
              <a:latin typeface="Gilroy Medium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F362AF-6271-A19A-57BA-70F1FB255A87}"/>
              </a:ext>
            </a:extLst>
          </p:cNvPr>
          <p:cNvSpPr/>
          <p:nvPr/>
        </p:nvSpPr>
        <p:spPr>
          <a:xfrm>
            <a:off x="1" y="0"/>
            <a:ext cx="538681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3F8051-A2A2-4AAB-7552-1C7B77B1EFA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170" y="382954"/>
            <a:ext cx="1257782" cy="3294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AE7CA9-7490-4693-D6D7-7D728CBA3A1C}"/>
              </a:ext>
            </a:extLst>
          </p:cNvPr>
          <p:cNvSpPr txBox="1"/>
          <p:nvPr/>
        </p:nvSpPr>
        <p:spPr>
          <a:xfrm>
            <a:off x="1262379" y="6423494"/>
            <a:ext cx="2873203" cy="218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PUG CHALLENGE 2023</a:t>
            </a:r>
            <a:r>
              <a:rPr lang="lt-LT" sz="800" cap="all" spc="300" dirty="0">
                <a:solidFill>
                  <a:schemeClr val="bg1"/>
                </a:solidFill>
                <a:latin typeface="Gilroy Medium" pitchFamily="2" charset="77"/>
              </a:rPr>
              <a:t> </a:t>
            </a:r>
            <a:r>
              <a:rPr lang="en-US" sz="800" cap="all" spc="300" dirty="0">
                <a:solidFill>
                  <a:schemeClr val="bg1"/>
                </a:solidFill>
                <a:latin typeface="Gilroy Medium" pitchFamily="2" charset="77"/>
              </a:rPr>
              <a:t>| The team</a:t>
            </a:r>
            <a:endParaRPr lang="en-US" sz="800" spc="300" dirty="0">
              <a:solidFill>
                <a:schemeClr val="bg1"/>
              </a:solidFill>
              <a:latin typeface="Gilroy Medium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A5105-B0BF-7115-14DD-26B9BB4C216B}"/>
              </a:ext>
            </a:extLst>
          </p:cNvPr>
          <p:cNvSpPr txBox="1"/>
          <p:nvPr/>
        </p:nvSpPr>
        <p:spPr>
          <a:xfrm>
            <a:off x="1" y="2657452"/>
            <a:ext cx="5386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Gilroy Bold" pitchFamily="2" charset="77"/>
              </a:rPr>
              <a:t>The Team</a:t>
            </a:r>
            <a:endParaRPr lang="en-NL" sz="3200" b="1" dirty="0">
              <a:solidFill>
                <a:schemeClr val="bg1"/>
              </a:solidFill>
              <a:latin typeface="Gilroy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6287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DF1FCC-00AE-4BFA-7650-584C156CE2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0B28A2-C903-5299-B92F-343AADB84526}"/>
              </a:ext>
            </a:extLst>
          </p:cNvPr>
          <p:cNvSpPr txBox="1"/>
          <p:nvPr/>
        </p:nvSpPr>
        <p:spPr>
          <a:xfrm>
            <a:off x="1" y="2953079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6000" b="1" dirty="0" err="1">
                <a:solidFill>
                  <a:schemeClr val="bg1"/>
                </a:solidFill>
                <a:latin typeface="Gilroy Bold" pitchFamily="2" charset="77"/>
              </a:rPr>
              <a:t>Thank</a:t>
            </a:r>
            <a:r>
              <a:rPr lang="lt-LT" sz="6000" b="1" dirty="0">
                <a:solidFill>
                  <a:schemeClr val="bg1"/>
                </a:solidFill>
                <a:latin typeface="Gilroy Bold" pitchFamily="2" charset="77"/>
              </a:rPr>
              <a:t> </a:t>
            </a:r>
            <a:r>
              <a:rPr lang="lt-LT" sz="6000" b="1" dirty="0" err="1">
                <a:solidFill>
                  <a:schemeClr val="bg1"/>
                </a:solidFill>
                <a:latin typeface="Gilroy Bold" pitchFamily="2" charset="77"/>
              </a:rPr>
              <a:t>you</a:t>
            </a:r>
            <a:r>
              <a:rPr lang="en-US" sz="6000" b="1" dirty="0">
                <a:solidFill>
                  <a:schemeClr val="bg1"/>
                </a:solidFill>
                <a:latin typeface="Gilroy Bold" pitchFamily="2" charset="77"/>
              </a:rPr>
              <a:t>!</a:t>
            </a:r>
          </a:p>
          <a:p>
            <a:pPr algn="ctr"/>
            <a:endParaRPr lang="en-NL" sz="4800" b="1" dirty="0">
              <a:latin typeface="Gilroy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24828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5A2654CB1E0C4BAFFB6A8E9EF7E285" ma:contentTypeVersion="18" ma:contentTypeDescription="Create a new document." ma:contentTypeScope="" ma:versionID="699a50b6d82141bfe80eefa8ad31304b">
  <xsd:schema xmlns:xsd="http://www.w3.org/2001/XMLSchema" xmlns:xs="http://www.w3.org/2001/XMLSchema" xmlns:p="http://schemas.microsoft.com/office/2006/metadata/properties" xmlns:ns1="http://schemas.microsoft.com/sharepoint/v3" xmlns:ns2="01654761-524f-4f9e-a736-b1eebe0a5377" xmlns:ns3="29c0a468-1153-4283-bd77-c7c0e39f30c9" targetNamespace="http://schemas.microsoft.com/office/2006/metadata/properties" ma:root="true" ma:fieldsID="e17a86153b7d52296bd8a815d965463c" ns1:_="" ns2:_="" ns3:_="">
    <xsd:import namespace="http://schemas.microsoft.com/sharepoint/v3"/>
    <xsd:import namespace="01654761-524f-4f9e-a736-b1eebe0a5377"/>
    <xsd:import namespace="29c0a468-1153-4283-bd77-c7c0e39f3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654761-524f-4f9e-a736-b1eebe0a53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97e1292-cc7b-4a13-9f66-40c3822530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c0a468-1153-4283-bd77-c7c0e39f30c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89d6307-aa8d-482d-b660-0db1be341a76}" ma:internalName="TaxCatchAll" ma:showField="CatchAllData" ma:web="29c0a468-1153-4283-bd77-c7c0e39f3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c0a468-1153-4283-bd77-c7c0e39f30c9" xsi:nil="true"/>
    <_ip_UnifiedCompliancePolicyUIAction xmlns="http://schemas.microsoft.com/sharepoint/v3" xsi:nil="true"/>
    <lcf76f155ced4ddcb4097134ff3c332f xmlns="01654761-524f-4f9e-a736-b1eebe0a5377">
      <Terms xmlns="http://schemas.microsoft.com/office/infopath/2007/PartnerControls"/>
    </lcf76f155ced4ddcb4097134ff3c332f>
    <_ip_UnifiedCompliancePolicyProperties xmlns="http://schemas.microsoft.com/sharepoint/v3" xsi:nil="true"/>
    <SharedWithUsers xmlns="29c0a468-1153-4283-bd77-c7c0e39f30c9">
      <UserInfo>
        <DisplayName>Skaistė Krikščiūnaitė</DisplayName>
        <AccountId>12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0C11A56-190C-4706-8CCB-F426C585A6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D656F1-C571-4078-9042-08E9635047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1654761-524f-4f9e-a736-b1eebe0a5377"/>
    <ds:schemaRef ds:uri="29c0a468-1153-4283-bd77-c7c0e39f3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812349-A250-47BE-966C-F636C9B4DF39}">
  <ds:schemaRefs>
    <ds:schemaRef ds:uri="http://schemas.microsoft.com/office/2006/documentManagement/types"/>
    <ds:schemaRef ds:uri="http://schemas.microsoft.com/office/2006/metadata/properties"/>
    <ds:schemaRef ds:uri="29c0a468-1153-4283-bd77-c7c0e39f30c9"/>
    <ds:schemaRef ds:uri="http://schemas.microsoft.com/sharepoint/v3"/>
    <ds:schemaRef ds:uri="http://schemas.microsoft.com/office/infopath/2007/PartnerControls"/>
    <ds:schemaRef ds:uri="http://www.w3.org/XML/1998/namespace"/>
    <ds:schemaRef ds:uri="http://purl.org/dc/elements/1.1/"/>
    <ds:schemaRef ds:uri="http://purl.org/dc/terms/"/>
    <ds:schemaRef ds:uri="http://schemas.openxmlformats.org/package/2006/metadata/core-properties"/>
    <ds:schemaRef ds:uri="01654761-524f-4f9e-a736-b1eebe0a5377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15958</TotalTime>
  <Words>1096</Words>
  <Application>Microsoft Office PowerPoint</Application>
  <PresentationFormat>Widescreen</PresentationFormat>
  <Paragraphs>240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Calibri</vt:lpstr>
      <vt:lpstr>Calibri Light</vt:lpstr>
      <vt:lpstr>Gilroy</vt:lpstr>
      <vt:lpstr>Gilroy Bold</vt:lpstr>
      <vt:lpstr>Gilroy Light</vt:lpstr>
      <vt:lpstr>Gilroy Medium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Wouter van der Laan</dc:creator>
  <cp:lastModifiedBy>Andrius Marcišauskas</cp:lastModifiedBy>
  <cp:revision>633</cp:revision>
  <dcterms:created xsi:type="dcterms:W3CDTF">2022-08-22T14:53:39Z</dcterms:created>
  <dcterms:modified xsi:type="dcterms:W3CDTF">2023-09-27T09:51:43Z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0x010100135A2654CB1E0C4BAFFB6A8E9EF7E285</vt:lpwstr>
  </property>
  <property fmtid="{D5CDD505-2E9C-101B-9397-08002B2CF9AE}" pid="3" name="MediaServiceImageTags">
    <vt:lpwstr/>
  </property>
</Properties>
</file>