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4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323" r:id="rId2"/>
    <p:sldId id="523" r:id="rId3"/>
    <p:sldId id="550144462" r:id="rId4"/>
    <p:sldId id="1550" r:id="rId5"/>
    <p:sldId id="1551" r:id="rId6"/>
    <p:sldId id="1554" r:id="rId7"/>
    <p:sldId id="1555" r:id="rId8"/>
    <p:sldId id="550144463" r:id="rId9"/>
    <p:sldId id="525" r:id="rId10"/>
    <p:sldId id="550144464" r:id="rId11"/>
    <p:sldId id="526" r:id="rId12"/>
    <p:sldId id="1556" r:id="rId13"/>
    <p:sldId id="1559" r:id="rId14"/>
    <p:sldId id="1562" r:id="rId15"/>
    <p:sldId id="550144465" r:id="rId16"/>
    <p:sldId id="527" r:id="rId17"/>
    <p:sldId id="1557" r:id="rId18"/>
    <p:sldId id="1560" r:id="rId19"/>
    <p:sldId id="1563" r:id="rId20"/>
    <p:sldId id="1565" r:id="rId21"/>
    <p:sldId id="1564" r:id="rId22"/>
    <p:sldId id="1566" r:id="rId23"/>
    <p:sldId id="550144466" r:id="rId24"/>
    <p:sldId id="528" r:id="rId25"/>
    <p:sldId id="1558" r:id="rId26"/>
    <p:sldId id="1561" r:id="rId27"/>
    <p:sldId id="1567" r:id="rId28"/>
    <p:sldId id="1568" r:id="rId29"/>
    <p:sldId id="1569" r:id="rId30"/>
    <p:sldId id="1570" r:id="rId31"/>
    <p:sldId id="550144467" r:id="rId32"/>
    <p:sldId id="529" r:id="rId33"/>
    <p:sldId id="1571" r:id="rId34"/>
    <p:sldId id="1572" r:id="rId35"/>
    <p:sldId id="1573" r:id="rId36"/>
    <p:sldId id="550144461" r:id="rId37"/>
    <p:sldId id="539" r:id="rId38"/>
    <p:sldId id="550144459" r:id="rId39"/>
    <p:sldId id="550144460" r:id="rId40"/>
    <p:sldId id="1552" r:id="rId41"/>
    <p:sldId id="1553" r:id="rId42"/>
  </p:sldIdLst>
  <p:sldSz cx="12192000" cy="6858000"/>
  <p:notesSz cx="6858000" cy="9144000"/>
  <p:custDataLst>
    <p:tags r:id="rId45"/>
  </p:custData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ki Scaplen" initials="NS" lastIdx="19" clrIdx="0">
    <p:extLst>
      <p:ext uri="{19B8F6BF-5375-455C-9EA6-DF929625EA0E}">
        <p15:presenceInfo xmlns:p15="http://schemas.microsoft.com/office/powerpoint/2012/main" userId="S::nscaplen@progress.com::e49d323e-6f55-401c-9b10-1207db3077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364"/>
    <a:srgbClr val="76C1FF"/>
    <a:srgbClr val="CDFFCA"/>
    <a:srgbClr val="F3FAFF"/>
    <a:srgbClr val="EEF5FF"/>
    <a:srgbClr val="FFFFFF"/>
    <a:srgbClr val="7F7F7F"/>
    <a:srgbClr val="D5F1FF"/>
    <a:srgbClr val="90EF8E"/>
    <a:srgbClr val="00D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BD1482-5270-7949-98BF-B0D255983C4B}" v="1" dt="2023-11-22T20:39:25.619"/>
  </p1510:revLst>
</p1510:revInfo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98" autoAdjust="0"/>
    <p:restoredTop sz="94609" autoAdjust="0"/>
  </p:normalViewPr>
  <p:slideViewPr>
    <p:cSldViewPr snapToGrid="0" showGuides="1">
      <p:cViewPr>
        <p:scale>
          <a:sx n="163" d="100"/>
          <a:sy n="163" d="100"/>
        </p:scale>
        <p:origin x="4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82"/>
    </p:cViewPr>
  </p:sorterViewPr>
  <p:notesViewPr>
    <p:cSldViewPr snapToGrid="0" showGuides="1">
      <p:cViewPr varScale="1">
        <p:scale>
          <a:sx n="169" d="100"/>
          <a:sy n="169" d="100"/>
        </p:scale>
        <p:origin x="66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Ellis" userId="afa8d8d0-68d1-495c-8bb5-7eccd399871b" providerId="ADAL" clId="{E8BD1482-5270-7949-98BF-B0D255983C4B}"/>
    <pc:docChg chg="modSld modMainMaster">
      <pc:chgData name="Roy Ellis" userId="afa8d8d0-68d1-495c-8bb5-7eccd399871b" providerId="ADAL" clId="{E8BD1482-5270-7949-98BF-B0D255983C4B}" dt="2023-11-22T20:43:09.766" v="14" actId="20577"/>
      <pc:docMkLst>
        <pc:docMk/>
      </pc:docMkLst>
      <pc:sldChg chg="modSp mod">
        <pc:chgData name="Roy Ellis" userId="afa8d8d0-68d1-495c-8bb5-7eccd399871b" providerId="ADAL" clId="{E8BD1482-5270-7949-98BF-B0D255983C4B}" dt="2023-11-22T20:43:09.766" v="14" actId="20577"/>
        <pc:sldMkLst>
          <pc:docMk/>
          <pc:sldMk cId="783502513" sldId="550144459"/>
        </pc:sldMkLst>
        <pc:spChg chg="mod">
          <ac:chgData name="Roy Ellis" userId="afa8d8d0-68d1-495c-8bb5-7eccd399871b" providerId="ADAL" clId="{E8BD1482-5270-7949-98BF-B0D255983C4B}" dt="2023-11-22T20:43:09.766" v="14" actId="20577"/>
          <ac:spMkLst>
            <pc:docMk/>
            <pc:sldMk cId="783502513" sldId="550144459"/>
            <ac:spMk id="13" creationId="{9670DAA6-E5CA-E045-8012-FDF37E20717E}"/>
          </ac:spMkLst>
        </pc:spChg>
      </pc:sldChg>
      <pc:sldMasterChg chg="modSp mod modSldLayout">
        <pc:chgData name="Roy Ellis" userId="afa8d8d0-68d1-495c-8bb5-7eccd399871b" providerId="ADAL" clId="{E8BD1482-5270-7949-98BF-B0D255983C4B}" dt="2023-11-22T20:40:57.921" v="12" actId="20577"/>
        <pc:sldMasterMkLst>
          <pc:docMk/>
          <pc:sldMasterMk cId="1975465449" sldId="2147483648"/>
        </pc:sldMasterMkLst>
        <pc:spChg chg="mod">
          <ac:chgData name="Roy Ellis" userId="afa8d8d0-68d1-495c-8bb5-7eccd399871b" providerId="ADAL" clId="{E8BD1482-5270-7949-98BF-B0D255983C4B}" dt="2023-11-22T20:39:41.097" v="2" actId="20577"/>
          <ac:spMkLst>
            <pc:docMk/>
            <pc:sldMasterMk cId="1975465449" sldId="2147483648"/>
            <ac:spMk id="14" creationId="{CD00406F-91C3-374E-A473-E987487E33DA}"/>
          </ac:spMkLst>
        </pc:spChg>
        <pc:sldLayoutChg chg="modSp mod">
          <pc:chgData name="Roy Ellis" userId="afa8d8d0-68d1-495c-8bb5-7eccd399871b" providerId="ADAL" clId="{E8BD1482-5270-7949-98BF-B0D255983C4B}" dt="2023-11-22T20:40:26.564" v="4" actId="20577"/>
          <pc:sldLayoutMkLst>
            <pc:docMk/>
            <pc:sldMasterMk cId="1975465449" sldId="2147483648"/>
            <pc:sldLayoutMk cId="1015270394" sldId="2147483810"/>
          </pc:sldLayoutMkLst>
          <pc:spChg chg="mod">
            <ac:chgData name="Roy Ellis" userId="afa8d8d0-68d1-495c-8bb5-7eccd399871b" providerId="ADAL" clId="{E8BD1482-5270-7949-98BF-B0D255983C4B}" dt="2023-11-22T20:40:26.564" v="4" actId="20577"/>
            <ac:spMkLst>
              <pc:docMk/>
              <pc:sldMasterMk cId="1975465449" sldId="2147483648"/>
              <pc:sldLayoutMk cId="1015270394" sldId="2147483810"/>
              <ac:spMk id="10" creationId="{54F55290-69B1-864A-8ECE-A49757FA39FA}"/>
            </ac:spMkLst>
          </pc:spChg>
        </pc:sldLayoutChg>
        <pc:sldLayoutChg chg="modSp mod">
          <pc:chgData name="Roy Ellis" userId="afa8d8d0-68d1-495c-8bb5-7eccd399871b" providerId="ADAL" clId="{E8BD1482-5270-7949-98BF-B0D255983C4B}" dt="2023-11-22T20:40:32.771" v="6" actId="20577"/>
          <pc:sldLayoutMkLst>
            <pc:docMk/>
            <pc:sldMasterMk cId="1975465449" sldId="2147483648"/>
            <pc:sldLayoutMk cId="81162979" sldId="2147483811"/>
          </pc:sldLayoutMkLst>
          <pc:spChg chg="mod">
            <ac:chgData name="Roy Ellis" userId="afa8d8d0-68d1-495c-8bb5-7eccd399871b" providerId="ADAL" clId="{E8BD1482-5270-7949-98BF-B0D255983C4B}" dt="2023-11-22T20:40:32.771" v="6" actId="20577"/>
            <ac:spMkLst>
              <pc:docMk/>
              <pc:sldMasterMk cId="1975465449" sldId="2147483648"/>
              <pc:sldLayoutMk cId="81162979" sldId="2147483811"/>
              <ac:spMk id="6" creationId="{086C245B-9648-EA4E-836E-6BBB5FA39829}"/>
            </ac:spMkLst>
          </pc:spChg>
        </pc:sldLayoutChg>
        <pc:sldLayoutChg chg="modSp mod">
          <pc:chgData name="Roy Ellis" userId="afa8d8d0-68d1-495c-8bb5-7eccd399871b" providerId="ADAL" clId="{E8BD1482-5270-7949-98BF-B0D255983C4B}" dt="2023-11-22T20:40:38.273" v="8" actId="20577"/>
          <pc:sldLayoutMkLst>
            <pc:docMk/>
            <pc:sldMasterMk cId="1975465449" sldId="2147483648"/>
            <pc:sldLayoutMk cId="2668980183" sldId="2147483812"/>
          </pc:sldLayoutMkLst>
          <pc:spChg chg="mod">
            <ac:chgData name="Roy Ellis" userId="afa8d8d0-68d1-495c-8bb5-7eccd399871b" providerId="ADAL" clId="{E8BD1482-5270-7949-98BF-B0D255983C4B}" dt="2023-11-22T20:40:38.273" v="8" actId="20577"/>
            <ac:spMkLst>
              <pc:docMk/>
              <pc:sldMasterMk cId="1975465449" sldId="2147483648"/>
              <pc:sldLayoutMk cId="2668980183" sldId="2147483812"/>
              <ac:spMk id="10" creationId="{8527377C-2599-4543-9545-AACF65E5CE68}"/>
            </ac:spMkLst>
          </pc:spChg>
        </pc:sldLayoutChg>
        <pc:sldLayoutChg chg="modSp mod">
          <pc:chgData name="Roy Ellis" userId="afa8d8d0-68d1-495c-8bb5-7eccd399871b" providerId="ADAL" clId="{E8BD1482-5270-7949-98BF-B0D255983C4B}" dt="2023-11-22T20:40:53.265" v="10" actId="20577"/>
          <pc:sldLayoutMkLst>
            <pc:docMk/>
            <pc:sldMasterMk cId="1975465449" sldId="2147483648"/>
            <pc:sldLayoutMk cId="2999991899" sldId="2147483819"/>
          </pc:sldLayoutMkLst>
          <pc:spChg chg="mod">
            <ac:chgData name="Roy Ellis" userId="afa8d8d0-68d1-495c-8bb5-7eccd399871b" providerId="ADAL" clId="{E8BD1482-5270-7949-98BF-B0D255983C4B}" dt="2023-11-22T20:40:53.265" v="10" actId="20577"/>
            <ac:spMkLst>
              <pc:docMk/>
              <pc:sldMasterMk cId="1975465449" sldId="2147483648"/>
              <pc:sldLayoutMk cId="2999991899" sldId="2147483819"/>
              <ac:spMk id="6" creationId="{1644D47E-2B4A-414F-B983-788987889D27}"/>
            </ac:spMkLst>
          </pc:spChg>
        </pc:sldLayoutChg>
        <pc:sldLayoutChg chg="modSp mod">
          <pc:chgData name="Roy Ellis" userId="afa8d8d0-68d1-495c-8bb5-7eccd399871b" providerId="ADAL" clId="{E8BD1482-5270-7949-98BF-B0D255983C4B}" dt="2023-11-22T20:40:57.921" v="12" actId="20577"/>
          <pc:sldLayoutMkLst>
            <pc:docMk/>
            <pc:sldMasterMk cId="1975465449" sldId="2147483648"/>
            <pc:sldLayoutMk cId="712336737" sldId="2147483820"/>
          </pc:sldLayoutMkLst>
          <pc:spChg chg="mod">
            <ac:chgData name="Roy Ellis" userId="afa8d8d0-68d1-495c-8bb5-7eccd399871b" providerId="ADAL" clId="{E8BD1482-5270-7949-98BF-B0D255983C4B}" dt="2023-11-22T20:40:57.921" v="12" actId="20577"/>
            <ac:spMkLst>
              <pc:docMk/>
              <pc:sldMasterMk cId="1975465449" sldId="2147483648"/>
              <pc:sldLayoutMk cId="712336737" sldId="2147483820"/>
              <ac:spMk id="6" creationId="{2806FEC3-598C-8A4B-9E0E-C28EF72E794F}"/>
            </ac:spMkLst>
          </pc:spChg>
        </pc:sldLayoutChg>
        <pc:sldLayoutChg chg="addSp modSp">
          <pc:chgData name="Roy Ellis" userId="afa8d8d0-68d1-495c-8bb5-7eccd399871b" providerId="ADAL" clId="{E8BD1482-5270-7949-98BF-B0D255983C4B}" dt="2023-11-22T20:39:25.619" v="0" actId="767"/>
          <pc:sldLayoutMkLst>
            <pc:docMk/>
            <pc:sldMasterMk cId="1975465449" sldId="2147483648"/>
            <pc:sldLayoutMk cId="3411003571" sldId="2147483857"/>
          </pc:sldLayoutMkLst>
          <pc:spChg chg="add mod">
            <ac:chgData name="Roy Ellis" userId="afa8d8d0-68d1-495c-8bb5-7eccd399871b" providerId="ADAL" clId="{E8BD1482-5270-7949-98BF-B0D255983C4B}" dt="2023-11-22T20:39:25.619" v="0" actId="767"/>
            <ac:spMkLst>
              <pc:docMk/>
              <pc:sldMasterMk cId="1975465449" sldId="2147483648"/>
              <pc:sldLayoutMk cId="3411003571" sldId="2147483857"/>
              <ac:spMk id="2" creationId="{306DE94A-EFCF-B159-A735-867CBA3B187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FA2CC-1B66-4639-B8DA-DB494024A982}" type="datetimeFigureOut">
              <a:rPr lang="id-ID" smtClean="0">
                <a:latin typeface="Arial" panose="020B0604020202020204" pitchFamily="34" charset="0"/>
              </a:rPr>
              <a:t>22/11/23</a:t>
            </a:fld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9753B-F854-4C78-AD17-D3232BD27861}" type="slidenum">
              <a:rPr lang="id-ID" smtClean="0">
                <a:latin typeface="Arial" panose="020B0604020202020204" pitchFamily="34" charset="0"/>
              </a:rPr>
              <a:t>‹#›</a:t>
            </a:fld>
            <a:endParaRPr lang="id-ID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30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E38D6616-5898-4FCB-A57E-5ECAF0ABEA38}" type="datetimeFigureOut">
              <a:rPr lang="id-ID" smtClean="0"/>
              <a:pPr/>
              <a:t>22/11/23</a:t>
            </a:fld>
            <a:endParaRPr lang="id-ID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93019A1-94FF-4EE3-817F-0E236D94A3C5}" type="slidenum">
              <a:rPr lang="id-ID" smtClean="0"/>
              <a:pPr/>
              <a:t>‹#›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3766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 NOT SHARE THIS PRESENTATION AS A POWERPOINT, PDF ONLY</a:t>
            </a:r>
          </a:p>
          <a:p>
            <a:endParaRPr lang="en-US" sz="1200" i="1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7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to the tools to diagnose problems in our Classic Car/</a:t>
            </a:r>
            <a:r>
              <a:rPr lang="en-US" dirty="0" err="1"/>
              <a:t>AppServer</a:t>
            </a:r>
            <a:endParaRPr lang="en-US" dirty="0"/>
          </a:p>
          <a:p>
            <a:endParaRPr lang="en-US" dirty="0"/>
          </a:p>
          <a:p>
            <a:r>
              <a:rPr lang="en-US" dirty="0"/>
              <a:t>Stethoscope </a:t>
            </a:r>
          </a:p>
          <a:p>
            <a:r>
              <a:rPr lang="en-US" dirty="0"/>
              <a:t>Timing Light</a:t>
            </a:r>
          </a:p>
          <a:p>
            <a:r>
              <a:rPr lang="en-US" dirty="0"/>
              <a:t>Vacuum gauge</a:t>
            </a:r>
          </a:p>
          <a:p>
            <a:endParaRPr lang="en-US" dirty="0"/>
          </a:p>
          <a:p>
            <a:r>
              <a:rPr lang="en-US" dirty="0"/>
              <a:t>Very primitive, like </a:t>
            </a:r>
            <a:r>
              <a:rPr lang="en-US" dirty="0" err="1"/>
              <a:t>asbman</a:t>
            </a:r>
            <a:r>
              <a:rPr lang="en-US" dirty="0"/>
              <a:t> –query </a:t>
            </a:r>
          </a:p>
          <a:p>
            <a:r>
              <a:rPr lang="en-US" dirty="0"/>
              <a:t>- Text output command, have to screen scrape to gather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95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newer tools:</a:t>
            </a:r>
          </a:p>
          <a:p>
            <a:r>
              <a:rPr lang="en-US" dirty="0"/>
              <a:t>JMX – all queries report via </a:t>
            </a:r>
            <a:r>
              <a:rPr lang="en-US" dirty="0" err="1"/>
              <a:t>Mbeans</a:t>
            </a:r>
            <a:r>
              <a:rPr lang="en-US" dirty="0"/>
              <a:t> using JMX</a:t>
            </a:r>
          </a:p>
          <a:p>
            <a:r>
              <a:rPr lang="en-US" dirty="0"/>
              <a:t>OEJMX – script to gather information</a:t>
            </a:r>
          </a:p>
          <a:p>
            <a:r>
              <a:rPr lang="en-US" dirty="0"/>
              <a:t>REST API – HTTP(S) to gather information</a:t>
            </a:r>
          </a:p>
          <a:p>
            <a:r>
              <a:rPr lang="en-US" dirty="0" err="1"/>
              <a:t>HealthScanner</a:t>
            </a:r>
            <a:r>
              <a:rPr lang="en-US" dirty="0"/>
              <a:t>(12.0+) – Monitoring via JMX</a:t>
            </a:r>
          </a:p>
          <a:p>
            <a:endParaRPr lang="en-US" dirty="0"/>
          </a:p>
          <a:p>
            <a:r>
              <a:rPr lang="en-US" dirty="0"/>
              <a:t>Tesla tools</a:t>
            </a:r>
          </a:p>
          <a:p>
            <a:pPr marL="171450" indent="-171450">
              <a:buFontTx/>
              <a:buChar char="-"/>
            </a:pPr>
            <a:r>
              <a:rPr lang="en-US" dirty="0"/>
              <a:t>ODB2 tester</a:t>
            </a:r>
          </a:p>
          <a:p>
            <a:pPr marL="171450" indent="-171450">
              <a:buFontTx/>
              <a:buChar char="-"/>
            </a:pPr>
            <a:r>
              <a:rPr lang="en-US" dirty="0"/>
              <a:t>Access via computer</a:t>
            </a:r>
          </a:p>
          <a:p>
            <a:pPr marL="171450" indent="-171450">
              <a:buFontTx/>
              <a:buChar char="-"/>
            </a:pPr>
            <a:r>
              <a:rPr lang="en-US" dirty="0"/>
              <a:t>Has built-in diagnostics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3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3019A1-94FF-4EE3-817F-0E236D94A3C5}" type="slidenum">
              <a:rPr lang="id-ID" smtClean="0"/>
              <a:pPr/>
              <a:t>30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01241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This is intended as a transition slide</a:t>
            </a: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9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2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3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3.sv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4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5.sv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4" Type="http://schemas.openxmlformats.org/officeDocument/2006/relationships/image" Target="../media/image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114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1AA0DB6-5A8E-3741-A2E5-D936D902DD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8973" y="4874676"/>
            <a:ext cx="5278437" cy="38855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3701CF-5DFA-EE46-92C6-82EBEFFD8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73" y="5274806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8E4E795-5B28-AA4F-9CA0-12577F806A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73" y="5598513"/>
            <a:ext cx="5278437" cy="312131"/>
          </a:xfrm>
        </p:spPr>
        <p:txBody>
          <a:bodyPr tIns="72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9EE63D74-8A47-0A4F-A4FD-DE60CD33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73" y="1666107"/>
            <a:ext cx="5261778" cy="1199693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75000"/>
              </a:lnSpc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BE795C-072A-459C-8648-8D68BC93FA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315" y="745314"/>
            <a:ext cx="1341526" cy="3111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D3546BD-7E45-4960-A98F-8DEA36022CB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437375" y="0"/>
            <a:ext cx="5755123" cy="685859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76E93-9883-F34D-AFCA-0B3B569868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8973" y="3429000"/>
            <a:ext cx="5294312" cy="6746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Subheadline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27080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0AA7A2AD-DF24-40EA-A53E-3386C69575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23212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6">
            <a:extLst>
              <a:ext uri="{FF2B5EF4-FFF2-40B4-BE49-F238E27FC236}">
                <a16:creationId xmlns:a16="http://schemas.microsoft.com/office/drawing/2014/main" id="{A87FB057-54B4-994F-8BD3-467867D7B63A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BF545EA-B47D-46DC-9BE9-5554CA1726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7452" y="0"/>
            <a:ext cx="10984548" cy="6858000"/>
          </a:xfrm>
          <a:custGeom>
            <a:avLst/>
            <a:gdLst>
              <a:gd name="connsiteX0" fmla="*/ 0 w 10984548"/>
              <a:gd name="connsiteY0" fmla="*/ 0 h 6851650"/>
              <a:gd name="connsiteX1" fmla="*/ 6617336 w 10984548"/>
              <a:gd name="connsiteY1" fmla="*/ 0 h 6851650"/>
              <a:gd name="connsiteX2" fmla="*/ 10717848 w 10984548"/>
              <a:gd name="connsiteY2" fmla="*/ 0 h 6851650"/>
              <a:gd name="connsiteX3" fmla="*/ 10961688 w 10984548"/>
              <a:gd name="connsiteY3" fmla="*/ 0 h 6851650"/>
              <a:gd name="connsiteX4" fmla="*/ 10984548 w 10984548"/>
              <a:gd name="connsiteY4" fmla="*/ 0 h 6851650"/>
              <a:gd name="connsiteX5" fmla="*/ 10984548 w 10984548"/>
              <a:gd name="connsiteY5" fmla="*/ 2921000 h 6851650"/>
              <a:gd name="connsiteX6" fmla="*/ 10984548 w 10984548"/>
              <a:gd name="connsiteY6" fmla="*/ 6851650 h 6851650"/>
              <a:gd name="connsiteX7" fmla="*/ 10961688 w 10984548"/>
              <a:gd name="connsiteY7" fmla="*/ 6851650 h 6851650"/>
              <a:gd name="connsiteX8" fmla="*/ 10717848 w 10984548"/>
              <a:gd name="connsiteY8" fmla="*/ 6851650 h 6851650"/>
              <a:gd name="connsiteX9" fmla="*/ 10529888 w 10984548"/>
              <a:gd name="connsiteY9" fmla="*/ 6851650 h 6851650"/>
              <a:gd name="connsiteX10" fmla="*/ 10529888 w 10984548"/>
              <a:gd name="connsiteY10" fmla="*/ 6270625 h 6851650"/>
              <a:gd name="connsiteX11" fmla="*/ 10529888 w 10984548"/>
              <a:gd name="connsiteY11" fmla="*/ 6238875 h 6851650"/>
              <a:gd name="connsiteX12" fmla="*/ 10523538 w 10984548"/>
              <a:gd name="connsiteY12" fmla="*/ 6203950 h 6851650"/>
              <a:gd name="connsiteX13" fmla="*/ 10514013 w 10984548"/>
              <a:gd name="connsiteY13" fmla="*/ 6172200 h 6851650"/>
              <a:gd name="connsiteX14" fmla="*/ 10501313 w 10984548"/>
              <a:gd name="connsiteY14" fmla="*/ 6140450 h 6851650"/>
              <a:gd name="connsiteX15" fmla="*/ 10479088 w 10984548"/>
              <a:gd name="connsiteY15" fmla="*/ 6099175 h 6851650"/>
              <a:gd name="connsiteX16" fmla="*/ 10453688 w 10984548"/>
              <a:gd name="connsiteY16" fmla="*/ 6061075 h 6851650"/>
              <a:gd name="connsiteX17" fmla="*/ 10421938 w 10984548"/>
              <a:gd name="connsiteY17" fmla="*/ 6029325 h 6851650"/>
              <a:gd name="connsiteX18" fmla="*/ 10387013 w 10984548"/>
              <a:gd name="connsiteY18" fmla="*/ 6000750 h 6851650"/>
              <a:gd name="connsiteX19" fmla="*/ 10347325 w 10984548"/>
              <a:gd name="connsiteY19" fmla="*/ 5975350 h 6851650"/>
              <a:gd name="connsiteX20" fmla="*/ 10309225 w 10984548"/>
              <a:gd name="connsiteY20" fmla="*/ 5949950 h 6851650"/>
              <a:gd name="connsiteX21" fmla="*/ 10226675 w 10984548"/>
              <a:gd name="connsiteY21" fmla="*/ 590232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984548" h="6851650">
                <a:moveTo>
                  <a:pt x="0" y="0"/>
                </a:moveTo>
                <a:lnTo>
                  <a:pt x="6617336" y="0"/>
                </a:lnTo>
                <a:lnTo>
                  <a:pt x="10717848" y="0"/>
                </a:lnTo>
                <a:lnTo>
                  <a:pt x="10961688" y="0"/>
                </a:lnTo>
                <a:lnTo>
                  <a:pt x="10984548" y="0"/>
                </a:lnTo>
                <a:lnTo>
                  <a:pt x="10984548" y="2921000"/>
                </a:lnTo>
                <a:lnTo>
                  <a:pt x="10984548" y="6851650"/>
                </a:lnTo>
                <a:lnTo>
                  <a:pt x="10961688" y="6851650"/>
                </a:lnTo>
                <a:lnTo>
                  <a:pt x="10717848" y="6851650"/>
                </a:lnTo>
                <a:lnTo>
                  <a:pt x="10529888" y="6851650"/>
                </a:lnTo>
                <a:lnTo>
                  <a:pt x="10529888" y="6270625"/>
                </a:lnTo>
                <a:lnTo>
                  <a:pt x="10529888" y="6238875"/>
                </a:lnTo>
                <a:lnTo>
                  <a:pt x="10523538" y="6203950"/>
                </a:lnTo>
                <a:lnTo>
                  <a:pt x="10514013" y="6172200"/>
                </a:lnTo>
                <a:lnTo>
                  <a:pt x="10501313" y="6140450"/>
                </a:lnTo>
                <a:lnTo>
                  <a:pt x="10479088" y="6099175"/>
                </a:lnTo>
                <a:lnTo>
                  <a:pt x="10453688" y="6061075"/>
                </a:lnTo>
                <a:lnTo>
                  <a:pt x="10421938" y="6029325"/>
                </a:lnTo>
                <a:lnTo>
                  <a:pt x="10387013" y="6000750"/>
                </a:lnTo>
                <a:lnTo>
                  <a:pt x="10347325" y="5975350"/>
                </a:lnTo>
                <a:lnTo>
                  <a:pt x="10309225" y="5949950"/>
                </a:lnTo>
                <a:lnTo>
                  <a:pt x="10226675" y="5902325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 anchor="t" anchorCtr="0">
            <a:noAutofit/>
          </a:bodyPr>
          <a:lstStyle>
            <a:lvl1pPr marL="0" indent="0" algn="r">
              <a:buNone/>
              <a:defRPr lang="id-ID" b="1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Click icon to add picture</a:t>
            </a:r>
          </a:p>
          <a:p>
            <a:pPr lvl="0" algn="r"/>
            <a:r>
              <a:rPr lang="en-US" dirty="0"/>
              <a:t>or remove photo frame</a:t>
            </a:r>
            <a:endParaRPr lang="id-ID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8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A3E233-1134-EA42-BC96-EE2143559B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0AA7A2AD-DF24-40EA-A53E-3386C69575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0078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A41AE411-511D-8146-8417-A7B559E66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FFB1DD7-A134-4800-A20B-F8CB2D63D44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C20BF15-B521-4443-B82F-AD15675E6FE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5278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e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AFED4F88-4F8F-456C-B545-1EA180BAE7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4410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16280BD-A737-4168-AD03-8CFA3C9E78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7452" y="0"/>
            <a:ext cx="10984548" cy="6858000"/>
          </a:xfrm>
          <a:custGeom>
            <a:avLst/>
            <a:gdLst>
              <a:gd name="connsiteX0" fmla="*/ 0 w 10984548"/>
              <a:gd name="connsiteY0" fmla="*/ 0 h 6851650"/>
              <a:gd name="connsiteX1" fmla="*/ 6617336 w 10984548"/>
              <a:gd name="connsiteY1" fmla="*/ 0 h 6851650"/>
              <a:gd name="connsiteX2" fmla="*/ 10717848 w 10984548"/>
              <a:gd name="connsiteY2" fmla="*/ 0 h 6851650"/>
              <a:gd name="connsiteX3" fmla="*/ 10961688 w 10984548"/>
              <a:gd name="connsiteY3" fmla="*/ 0 h 6851650"/>
              <a:gd name="connsiteX4" fmla="*/ 10984548 w 10984548"/>
              <a:gd name="connsiteY4" fmla="*/ 0 h 6851650"/>
              <a:gd name="connsiteX5" fmla="*/ 10984548 w 10984548"/>
              <a:gd name="connsiteY5" fmla="*/ 2921000 h 6851650"/>
              <a:gd name="connsiteX6" fmla="*/ 10984548 w 10984548"/>
              <a:gd name="connsiteY6" fmla="*/ 6851650 h 6851650"/>
              <a:gd name="connsiteX7" fmla="*/ 10961688 w 10984548"/>
              <a:gd name="connsiteY7" fmla="*/ 6851650 h 6851650"/>
              <a:gd name="connsiteX8" fmla="*/ 10717848 w 10984548"/>
              <a:gd name="connsiteY8" fmla="*/ 6851650 h 6851650"/>
              <a:gd name="connsiteX9" fmla="*/ 10529888 w 10984548"/>
              <a:gd name="connsiteY9" fmla="*/ 6851650 h 6851650"/>
              <a:gd name="connsiteX10" fmla="*/ 10529888 w 10984548"/>
              <a:gd name="connsiteY10" fmla="*/ 6270625 h 6851650"/>
              <a:gd name="connsiteX11" fmla="*/ 10529888 w 10984548"/>
              <a:gd name="connsiteY11" fmla="*/ 6238875 h 6851650"/>
              <a:gd name="connsiteX12" fmla="*/ 10523538 w 10984548"/>
              <a:gd name="connsiteY12" fmla="*/ 6203950 h 6851650"/>
              <a:gd name="connsiteX13" fmla="*/ 10514013 w 10984548"/>
              <a:gd name="connsiteY13" fmla="*/ 6172200 h 6851650"/>
              <a:gd name="connsiteX14" fmla="*/ 10501313 w 10984548"/>
              <a:gd name="connsiteY14" fmla="*/ 6140450 h 6851650"/>
              <a:gd name="connsiteX15" fmla="*/ 10479088 w 10984548"/>
              <a:gd name="connsiteY15" fmla="*/ 6099175 h 6851650"/>
              <a:gd name="connsiteX16" fmla="*/ 10453688 w 10984548"/>
              <a:gd name="connsiteY16" fmla="*/ 6061075 h 6851650"/>
              <a:gd name="connsiteX17" fmla="*/ 10421938 w 10984548"/>
              <a:gd name="connsiteY17" fmla="*/ 6029325 h 6851650"/>
              <a:gd name="connsiteX18" fmla="*/ 10387013 w 10984548"/>
              <a:gd name="connsiteY18" fmla="*/ 6000750 h 6851650"/>
              <a:gd name="connsiteX19" fmla="*/ 10347325 w 10984548"/>
              <a:gd name="connsiteY19" fmla="*/ 5975350 h 6851650"/>
              <a:gd name="connsiteX20" fmla="*/ 10309225 w 10984548"/>
              <a:gd name="connsiteY20" fmla="*/ 5949950 h 6851650"/>
              <a:gd name="connsiteX21" fmla="*/ 10226675 w 10984548"/>
              <a:gd name="connsiteY21" fmla="*/ 590232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984548" h="6851650">
                <a:moveTo>
                  <a:pt x="0" y="0"/>
                </a:moveTo>
                <a:lnTo>
                  <a:pt x="6617336" y="0"/>
                </a:lnTo>
                <a:lnTo>
                  <a:pt x="10717848" y="0"/>
                </a:lnTo>
                <a:lnTo>
                  <a:pt x="10961688" y="0"/>
                </a:lnTo>
                <a:lnTo>
                  <a:pt x="10984548" y="0"/>
                </a:lnTo>
                <a:lnTo>
                  <a:pt x="10984548" y="2921000"/>
                </a:lnTo>
                <a:lnTo>
                  <a:pt x="10984548" y="6851650"/>
                </a:lnTo>
                <a:lnTo>
                  <a:pt x="10961688" y="6851650"/>
                </a:lnTo>
                <a:lnTo>
                  <a:pt x="10717848" y="6851650"/>
                </a:lnTo>
                <a:lnTo>
                  <a:pt x="10529888" y="6851650"/>
                </a:lnTo>
                <a:lnTo>
                  <a:pt x="10529888" y="6270625"/>
                </a:lnTo>
                <a:lnTo>
                  <a:pt x="10529888" y="6238875"/>
                </a:lnTo>
                <a:lnTo>
                  <a:pt x="10523538" y="6203950"/>
                </a:lnTo>
                <a:lnTo>
                  <a:pt x="10514013" y="6172200"/>
                </a:lnTo>
                <a:lnTo>
                  <a:pt x="10501313" y="6140450"/>
                </a:lnTo>
                <a:lnTo>
                  <a:pt x="10479088" y="6099175"/>
                </a:lnTo>
                <a:lnTo>
                  <a:pt x="10453688" y="6061075"/>
                </a:lnTo>
                <a:lnTo>
                  <a:pt x="10421938" y="6029325"/>
                </a:lnTo>
                <a:lnTo>
                  <a:pt x="10387013" y="6000750"/>
                </a:lnTo>
                <a:lnTo>
                  <a:pt x="10347325" y="5975350"/>
                </a:lnTo>
                <a:lnTo>
                  <a:pt x="10309225" y="5949950"/>
                </a:lnTo>
                <a:lnTo>
                  <a:pt x="10226675" y="5902325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 anchor="t" anchorCtr="0">
            <a:noAutofit/>
          </a:bodyPr>
          <a:lstStyle>
            <a:lvl1pPr marL="0" indent="0" algn="r">
              <a:buNone/>
              <a:defRPr lang="id-ID" b="1" dirty="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Click icon to add picture</a:t>
            </a:r>
          </a:p>
          <a:p>
            <a:pPr lvl="0" algn="r"/>
            <a:r>
              <a:rPr lang="en-US" dirty="0"/>
              <a:t>or remove photo frame</a:t>
            </a:r>
            <a:endParaRPr lang="id-ID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2615BD2-DBC2-4343-8DF8-9969F28A3F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EB967D1A-E798-264D-B1A3-AC4BE60166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73BAE51-FD0F-4746-8109-F3B14362DD2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9969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en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1724D4-36EF-F249-838C-3689608AF6E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AFED4F88-4F8F-456C-B545-1EA180BAE7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63375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3868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42615BD2-DBC2-4343-8DF8-9969F28A3F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315" y="3272915"/>
            <a:ext cx="1342800" cy="31147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EB967D1A-E798-264D-B1A3-AC4BE60166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641" y="3736975"/>
            <a:ext cx="5261778" cy="1383817"/>
          </a:xfrm>
          <a:prstGeom prst="rect">
            <a:avLst/>
          </a:prstGeom>
        </p:spPr>
        <p:txBody>
          <a:bodyPr vert="horz" lIns="0" tIns="108000" rIns="0" bIns="0" anchor="t" anchorCtr="0">
            <a:noAutofit/>
          </a:bodyPr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Up to</a:t>
            </a:r>
            <a:br>
              <a:rPr lang="en-GB" dirty="0"/>
            </a:br>
            <a:r>
              <a:rPr lang="en-GB" dirty="0"/>
              <a:t>Three </a:t>
            </a:r>
            <a:br>
              <a:rPr lang="en-GB" dirty="0"/>
            </a:br>
            <a:r>
              <a:rPr lang="en-GB" dirty="0"/>
              <a:t>Lines</a:t>
            </a:r>
            <a:endParaRPr lang="en-BG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C3FF833-110B-2842-8181-E026C0AE7476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2312" y="5273378"/>
            <a:ext cx="5278437" cy="441487"/>
          </a:xfrm>
          <a:prstGeom prst="rect">
            <a:avLst/>
          </a:prstGeo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03112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3652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23DD92-F612-5A4B-B6A7-0887458ED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85873"/>
            <a:ext cx="5278437" cy="4162721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26C0B3B-05EA-CB4C-8298-3E30D48F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527843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B901A0-A63B-44BE-9928-1BA455334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98463" y="0"/>
            <a:ext cx="6193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8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2058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F16DD0-B56B-A04C-A0A8-6ADC7F5A85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82728"/>
            <a:ext cx="5278437" cy="415471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6C447A6B-E87C-9A42-8E46-8CE8E173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4"/>
            <a:ext cx="5278437" cy="1130526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CF4B4-0184-4909-9086-FB77EB4D5C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58977" y="0"/>
            <a:ext cx="663302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1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74C79588-1FE1-4CDA-B32E-63BF1A9993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6B2E4E0-B8DD-4922-949D-C7084FC2C8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1641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6B2E4E0-B8DD-4922-949D-C7084FC2C8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1E477A-A006-6C49-BE36-436BBA49EDF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3D826D9-3D3E-476E-A11B-913B3AC8767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B538863-68A3-644B-8B9A-9DB40A50F50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ts val="36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55290-69B1-864A-8ECE-A49757FA39FA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1527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664C5359-6168-450F-A3B2-F9B3EC03B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B40B33-A7C9-794A-8DD4-F029935874E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50B0453-9552-405E-BEEB-A3A1CB1E15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65F74E2B-B2FC-9A42-9B6A-5C0ED73A15B6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609126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ts val="3600"/>
              </a:lnSpc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C245B-9648-EA4E-836E-6BBB5FA39829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116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76F96D7-3861-4A18-8BE8-BFE2C16BD1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9E0605-A019-8B42-9A32-973C0229803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9C976F3-4B2A-4592-A02C-33E0810006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CD28ED7-631C-7840-9872-270900F9D50F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2540642" y="2592388"/>
            <a:ext cx="6973747" cy="1606550"/>
          </a:xfrm>
          <a:prstGeom prst="rect">
            <a:avLst/>
          </a:prstGeom>
          <a:ln algn="ctr"/>
        </p:spPr>
        <p:txBody>
          <a:bodyPr vert="horz" lIns="0" tIns="0" rIns="0" bIns="0" anchor="ctr" anchorCtr="0">
            <a:noAutofit/>
          </a:bodyPr>
          <a:lstStyle>
            <a:lvl1pPr algn="ctr">
              <a:lnSpc>
                <a:spcPts val="3600"/>
              </a:lnSpc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Centered Title Style</a:t>
            </a:r>
            <a:br>
              <a:rPr lang="en-US" dirty="0"/>
            </a:br>
            <a:r>
              <a:rPr lang="en-US" dirty="0"/>
              <a:t>Up to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7377C-2599-4543-9545-AACF65E5CE68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6898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F44089-961F-D248-AD39-7C659F48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1" y="1872298"/>
            <a:ext cx="5278437" cy="4330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2pPr marL="342900" indent="-3429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2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Agenda</a:t>
            </a:r>
            <a:endParaRPr lang="en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ADCBA-BAEE-4E90-8DF9-D7E526486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10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38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4ADF09-6F6D-4AEF-93DA-46336FD704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59424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191116-063A-2B4A-B235-9120E1832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1" y="1872298"/>
            <a:ext cx="5278437" cy="4330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2pPr marL="342900" indent="-3429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1D14C74F-C6B8-BA4D-B7D2-50D8BE1D3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2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Agenda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473697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A27003-DC61-C64B-B594-FC0DBDB24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  <a:endParaRPr lang="id-ID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485F10A-E66C-4489-AA0B-94914B2089C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4145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485F10A-E66C-4489-AA0B-94914B208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914E58E-8C0C-C445-92B6-E34490EA0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ts val="5400"/>
              </a:lnSpc>
              <a:defRPr lang="en-US" sz="5000" b="1" i="0" kern="0" spc="-15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BB9F5E-A805-46CD-8420-640AE6C6779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93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438742F8-5A41-4D57-8915-9A3A10D7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03DF981-DDA8-4688-9D48-4FA539CF78E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828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03DF981-DDA8-4688-9D48-4FA539CF78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53A27C-9CA1-41C1-8BC3-5CD8A6984842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EBBCEF-39BE-0E4C-9FD9-5B7346DB4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ts val="54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4D47E-2B4A-414F-B983-788987889D27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99991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C9E8280-2F6B-4947-9931-9EE1011B90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EB774F-D493-4254-A24C-E9681757802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7C19ED-F2B0-4B41-893A-30A30DCEE0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2" y="4198939"/>
            <a:ext cx="7102475" cy="2038350"/>
          </a:xfrm>
          <a:prstGeom prst="rect">
            <a:avLst/>
          </a:prstGeom>
        </p:spPr>
        <p:txBody>
          <a:bodyPr vert="horz" tIns="144000" anchor="t">
            <a:noAutofit/>
          </a:bodyPr>
          <a:lstStyle>
            <a:lvl1pPr>
              <a:lnSpc>
                <a:spcPts val="5400"/>
              </a:lnSpc>
              <a:defRPr lang="en-US" sz="5000" b="1" i="0" kern="0" spc="-15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Very Important </a:t>
            </a:r>
            <a:br>
              <a:rPr lang="bg-BG" dirty="0"/>
            </a:br>
            <a:r>
              <a:rPr lang="en-US" dirty="0"/>
              <a:t>Message / Statement </a:t>
            </a:r>
            <a:br>
              <a:rPr lang="bg-BG" dirty="0"/>
            </a:br>
            <a:r>
              <a:rPr lang="en-US" dirty="0"/>
              <a:t>/ 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6FEC3-598C-8A4B-9E0E-C28EF72E794F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12336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9F7"/>
          </a:solidFill>
        </p:spPr>
        <p:txBody>
          <a:bodyPr vert="horz" lIns="91440" tIns="72000" rIns="91440" bIns="756000" rtlCol="0" anchor="ctr">
            <a:noAutofit/>
          </a:bodyPr>
          <a:lstStyle>
            <a:lvl1pPr algn="ctr">
              <a:defRPr lang="id-ID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6050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6971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547A122-F4DA-FC4B-889F-149078135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805151"/>
            <a:ext cx="10746088" cy="4409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2pPr marL="342900" indent="-3429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6517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49760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Sample Long Agenda</a:t>
            </a:r>
            <a:endParaRPr lang="en-BG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268F93-C42D-F345-89FC-6F4A1951E80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14536" y="1805152"/>
            <a:ext cx="5255152" cy="4409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2pPr marL="269875" indent="-269875">
              <a:lnSpc>
                <a:spcPct val="100000"/>
              </a:lnSpc>
              <a:spcAft>
                <a:spcPts val="1500"/>
              </a:spcAft>
              <a:buSzPct val="100000"/>
              <a:buFont typeface="+mj-lt"/>
              <a:buAutoNum type="arabicPeriod"/>
              <a:tabLst/>
              <a:defRPr sz="2000"/>
            </a:lvl2pPr>
            <a:lvl3pPr marL="180975" indent="0">
              <a:buNone/>
              <a:defRPr/>
            </a:lvl3pPr>
          </a:lstStyle>
          <a:p>
            <a:pPr lvl="1"/>
            <a:r>
              <a:rPr lang="en-US" dirty="0"/>
              <a:t>Topic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ED980-DB6C-134C-A490-BBE8DD2B0A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2313" y="1805154"/>
            <a:ext cx="5254625" cy="4409909"/>
          </a:xfrm>
        </p:spPr>
        <p:txBody>
          <a:bodyPr/>
          <a:lstStyle>
            <a:lvl1pPr marL="184150" indent="-184150">
              <a:tabLst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761278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13228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10747374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DE94A-EFCF-B159-A735-867CBA3B1870}"/>
              </a:ext>
            </a:extLst>
          </p:cNvPr>
          <p:cNvSpPr txBox="1"/>
          <p:nvPr userDrawn="1"/>
        </p:nvSpPr>
        <p:spPr>
          <a:xfrm>
            <a:off x="4886960" y="658368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1003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2674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9837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7205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A00555-084C-EE4E-B627-8B27C19D01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13033"/>
            <a:ext cx="7102475" cy="444571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97D07DB7-7D51-724B-BE5C-77B45E5D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1139825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915254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356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B9DAEF0-F449-2F4B-9FE0-C62CD05C1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13034"/>
            <a:ext cx="5278437" cy="44242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CCA4817-D476-A842-8FDC-9C22585C9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8550" y="1813034"/>
            <a:ext cx="5291138" cy="44242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1E54A24-0A79-4645-95BB-872276B99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/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Two Column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63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13829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B79C824-3AE1-E541-A3DA-8F4580301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4" y="1813034"/>
            <a:ext cx="3459162" cy="44242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6C7AE6A-40F2-B14C-8195-718A8BE3818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59275" y="1813034"/>
            <a:ext cx="3459162" cy="44242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60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60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60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60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5E6116C-F722-9A42-8B83-CF344FCE26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02588" y="1813034"/>
            <a:ext cx="3467100" cy="44242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4A0B0-544B-4680-B496-7634409E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6583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8293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B29C63-2AD6-4DE5-B0A2-CB6E5C4AD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1139825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0A3-8EBF-7548-9300-842DF6C7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4" y="1813034"/>
            <a:ext cx="2528886" cy="44400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FCEF170-5852-754F-B923-8DC0C677A0C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59726" y="1813034"/>
            <a:ext cx="2541024" cy="44400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6A773BA-91F7-D14F-AC1A-6F6DCA36B7A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79776" y="1813034"/>
            <a:ext cx="2553061" cy="44400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800904C-204D-FB4E-B329-DE06A83BDB0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917188" y="1813034"/>
            <a:ext cx="2553061" cy="44400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6838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801052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5F93B13-79C7-D043-BA6B-61F781D9B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677988"/>
            <a:ext cx="5278437" cy="455611"/>
          </a:xfrm>
        </p:spPr>
        <p:txBody>
          <a:bodyPr/>
          <a:lstStyle>
            <a:lvl1pPr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Topic 1</a:t>
            </a:r>
            <a:endParaRPr lang="en-B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55D09-8538-334E-A1E1-71B22D8027B5}"/>
              </a:ext>
            </a:extLst>
          </p:cNvPr>
          <p:cNvSpPr txBox="1"/>
          <p:nvPr userDrawn="1"/>
        </p:nvSpPr>
        <p:spPr>
          <a:xfrm>
            <a:off x="2151529" y="188258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67CE013-E7C8-B849-A3FC-A0574A8A9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283" y="1677988"/>
            <a:ext cx="5278437" cy="455611"/>
          </a:xfrm>
        </p:spPr>
        <p:txBody>
          <a:bodyPr/>
          <a:lstStyle>
            <a:lvl1pPr>
              <a:defRPr b="1" i="0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Topic 2</a:t>
            </a:r>
            <a:endParaRPr lang="en-BG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61534B8-F977-AB43-AC19-A2B2F8517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4" y="2133600"/>
            <a:ext cx="5272404" cy="41036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E786BD1-64FB-684B-9732-41BBC9CE78AC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97352" y="2133600"/>
            <a:ext cx="5272335" cy="41036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0"/>
              </a:spcAft>
              <a:defRPr b="0" i="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7800" indent="-177800">
              <a:spcAft>
                <a:spcPts val="0"/>
              </a:spcAft>
              <a:buFont typeface="Arial" panose="020B0604020202020204" pitchFamily="34" charset="0"/>
              <a:buChar char="•"/>
              <a:tabLst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Aft>
                <a:spcPts val="0"/>
              </a:spcAft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1945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7102475" cy="909637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4E6BE96-7B0A-F94A-B96E-1C7E0D03F3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313" y="2226366"/>
            <a:ext cx="3459162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old.</a:t>
            </a:r>
            <a:endParaRPr lang="en-BG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F9D9998-0CE0-0441-A69C-969496405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59275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</a:t>
            </a:r>
            <a:endParaRPr lang="en-BG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C25D13-53AB-804E-8F48-9FEEE4C8F8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02588" y="2226366"/>
            <a:ext cx="3467099" cy="4010922"/>
          </a:xfrm>
        </p:spPr>
        <p:txBody>
          <a:bodyPr tIns="36000"/>
          <a:lstStyle>
            <a:lvl1pPr marL="0" indent="0">
              <a:lnSpc>
                <a:spcPct val="120000"/>
              </a:lnSpc>
              <a:buNone/>
              <a:defRPr sz="20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Contrary to popular belief, Lorem Ipsum is not simply random text. It has roots in a piece of classical Latin literature from 45 BC, making it over 2000 years old.</a:t>
            </a:r>
            <a:endParaRPr lang="en-B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6DDAF-094D-974B-82E0-4E14EC03BAE4}"/>
              </a:ext>
            </a:extLst>
          </p:cNvPr>
          <p:cNvSpPr txBox="1"/>
          <p:nvPr userDrawn="1"/>
        </p:nvSpPr>
        <p:spPr>
          <a:xfrm>
            <a:off x="2624866" y="194713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91E0E34-AD4F-0F47-AF74-1B26AAD2B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1568658"/>
            <a:ext cx="7102475" cy="474150"/>
          </a:xfrm>
        </p:spPr>
        <p:txBody>
          <a:bodyPr/>
          <a:lstStyle>
            <a:lvl1pPr marL="0" indent="0">
              <a:buNone/>
              <a:defRPr b="0" i="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Subheadline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4137312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951F-ED4C-C940-B5BF-D5511A5CD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4" y="538163"/>
            <a:ext cx="7869894" cy="1139825"/>
          </a:xfrm>
        </p:spPr>
        <p:txBody>
          <a:bodyPr tIns="108000"/>
          <a:lstStyle/>
          <a:p>
            <a:r>
              <a:rPr lang="en-GB" dirty="0"/>
              <a:t>Simple Bullet List</a:t>
            </a:r>
            <a:endParaRPr lang="en-BG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B784CA2-1AA9-3A4E-A4C7-B24AF5860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2" y="1805152"/>
            <a:ext cx="7869895" cy="44321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>
              <a:spcAft>
                <a:spcPts val="600"/>
              </a:spcAft>
              <a:buClr>
                <a:srgbClr val="2172CE"/>
              </a:buClr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marL="285750" indent="-285750">
              <a:buClr>
                <a:srgbClr val="2172CE"/>
              </a:buClr>
              <a:buFont typeface="Arial" panose="020B0604020202020204" pitchFamily="34" charset="0"/>
              <a:buChar char="•"/>
            </a:pPr>
            <a:r>
              <a:rPr lang="en-GB" dirty="0"/>
              <a:t>Contrary to popular belief</a:t>
            </a:r>
          </a:p>
          <a:p>
            <a:pPr marL="285750" indent="-285750">
              <a:buClr>
                <a:srgbClr val="2172CE"/>
              </a:buClr>
              <a:buFont typeface="Arial" panose="020B0604020202020204" pitchFamily="34" charset="0"/>
              <a:buChar char="•"/>
            </a:pPr>
            <a:r>
              <a:rPr lang="en-GB" dirty="0"/>
              <a:t>Lorem Ipsum is not simply random text</a:t>
            </a:r>
          </a:p>
          <a:p>
            <a:pPr marL="285750" indent="-285750">
              <a:buClr>
                <a:srgbClr val="2172CE"/>
              </a:buClr>
              <a:buFont typeface="Arial" panose="020B0604020202020204" pitchFamily="34" charset="0"/>
              <a:buChar char="•"/>
            </a:pPr>
            <a:r>
              <a:rPr lang="en-GB" dirty="0"/>
              <a:t>It has roots in a piece of classical Latin literature from 45 BC </a:t>
            </a:r>
          </a:p>
          <a:p>
            <a:pPr marL="285750" indent="-285750">
              <a:buClr>
                <a:srgbClr val="2172CE"/>
              </a:buClr>
              <a:buFont typeface="Arial" panose="020B0604020202020204" pitchFamily="34" charset="0"/>
              <a:buChar char="•"/>
            </a:pPr>
            <a:r>
              <a:rPr lang="en-GB" dirty="0"/>
              <a:t>Making it over 2000 years old. Richard McClintock</a:t>
            </a:r>
          </a:p>
          <a:p>
            <a:pPr marL="285750" indent="-285750">
              <a:buClr>
                <a:srgbClr val="2172CE"/>
              </a:buClr>
              <a:buFont typeface="Arial" panose="020B0604020202020204" pitchFamily="34" charset="0"/>
              <a:buChar char="•"/>
            </a:pPr>
            <a:r>
              <a:rPr lang="en-GB" dirty="0"/>
              <a:t>Latin professor at Hampden-Sydney College in Virginia </a:t>
            </a:r>
          </a:p>
        </p:txBody>
      </p:sp>
    </p:spTree>
    <p:extLst>
      <p:ext uri="{BB962C8B-B14F-4D97-AF65-F5344CB8AC3E}">
        <p14:creationId xmlns:p14="http://schemas.microsoft.com/office/powerpoint/2010/main" val="113674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text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87D29E-9CF3-5846-A0A6-ACDFF18C4847}"/>
              </a:ext>
            </a:extLst>
          </p:cNvPr>
          <p:cNvSpPr/>
          <p:nvPr userDrawn="1"/>
        </p:nvSpPr>
        <p:spPr>
          <a:xfrm>
            <a:off x="6191250" y="0"/>
            <a:ext cx="6000750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68175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46A8BB2B-AE4D-BB44-A1A2-79A96764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0BB56D3-44B0-46C4-805C-637BCD9D58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0"/>
            <a:ext cx="6010275" cy="6858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7B56C2E7-8311-4B5A-A6E3-5CD91A5A796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6A8276B-0F06-604A-9D22-AA9DC5D23B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9C409-6129-524A-A370-83CF6434D125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0680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text half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6D0A292-1CC7-4725-955D-6F0D47183E18}"/>
              </a:ext>
            </a:extLst>
          </p:cNvPr>
          <p:cNvSpPr/>
          <p:nvPr userDrawn="1"/>
        </p:nvSpPr>
        <p:spPr>
          <a:xfrm>
            <a:off x="6178550" y="0"/>
            <a:ext cx="601345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48689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13562EE-EF99-40E8-B245-0897306FCB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0"/>
            <a:ext cx="6010275" cy="68580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1B465833-A1E4-4E81-8B46-84ECCC6972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9818020-1C0A-6F44-B4B9-C417A1D0F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82FC7-44A3-9448-8DC9-32DD283EE71D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11649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8726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8748" y="0"/>
            <a:ext cx="599325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B3F9C52-3A71-4524-8B14-37E73BA412E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98BE631-707E-324E-A381-F3D99D052E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313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B971A-E2FD-954D-BF76-66E98685F3A4}"/>
              </a:ext>
            </a:extLst>
          </p:cNvPr>
          <p:cNvSpPr txBox="1"/>
          <p:nvPr userDrawn="1"/>
        </p:nvSpPr>
        <p:spPr>
          <a:xfrm>
            <a:off x="28331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48462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0044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48BA764-5690-C74C-98C8-5AD362BF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2" y="538163"/>
            <a:ext cx="5278437" cy="1139825"/>
          </a:xfrm>
        </p:spPr>
        <p:txBody>
          <a:bodyPr tIns="10800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D214D3DB-DB34-F441-B966-C041056B08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78085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B16D7C-13E7-8F44-B567-E0CB454B81B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D956066-0822-7C4E-B1F5-A5FF044796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767" y="1808922"/>
            <a:ext cx="5278437" cy="442836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103B8-912B-6840-91F6-51424D8F16B3}"/>
              </a:ext>
            </a:extLst>
          </p:cNvPr>
          <p:cNvSpPr txBox="1"/>
          <p:nvPr userDrawn="1"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404355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6C946DA6-3C38-45FB-884C-BC8FEC522B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0275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3932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6178550" y="538163"/>
            <a:ext cx="2554288" cy="1464044"/>
            <a:chOff x="7355176" y="1247511"/>
            <a:chExt cx="2101340" cy="120442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8551" y="2133601"/>
            <a:ext cx="5291138" cy="3201988"/>
          </a:xfrm>
        </p:spPr>
        <p:txBody>
          <a:bodyPr tIns="108000"/>
          <a:lstStyle>
            <a:lvl1pPr marL="0" indent="0">
              <a:lnSpc>
                <a:spcPts val="3600"/>
              </a:lnSpc>
              <a:buNone/>
              <a:defRPr sz="4000" b="1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15FBD6B-2193-5748-97C2-9D65081F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8551" y="5584345"/>
            <a:ext cx="5297852" cy="414323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F18DBE1-9B92-D54B-A7D7-214D918E2C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8551" y="5998670"/>
            <a:ext cx="5297852" cy="321052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95217E5-E444-2F42-BDF3-093FC00C6F3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90F6A3-E932-A24A-9953-B1E4E911E0F0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10AF193-AB1A-43AD-A66E-2CD2F8674A5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B7BD70-621C-CC49-8746-9DC52C4D35B9}"/>
              </a:ext>
            </a:extLst>
          </p:cNvPr>
          <p:cNvSpPr txBox="1"/>
          <p:nvPr userDrawn="1"/>
        </p:nvSpPr>
        <p:spPr>
          <a:xfrm>
            <a:off x="6178550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841291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A2CE8B-6C7B-204B-A553-FDFA7E79572A}"/>
              </a:ext>
            </a:extLst>
          </p:cNvPr>
          <p:cNvSpPr/>
          <p:nvPr userDrawn="1"/>
        </p:nvSpPr>
        <p:spPr>
          <a:xfrm>
            <a:off x="6120852" y="0"/>
            <a:ext cx="6071148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5EE20A4-56CA-6E43-ADB3-9DCE7A1E5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2655" t="20588" r="1" b="52733"/>
          <a:stretch/>
        </p:blipFill>
        <p:spPr>
          <a:xfrm>
            <a:off x="6094088" y="0"/>
            <a:ext cx="6109382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9281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508F250-2EEB-4943-96B7-BE0C29A50B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>
              <a:lnSpc>
                <a:spcPts val="3600"/>
              </a:lnSpc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2E0827B-6C4F-7648-A12E-9F41C14AEE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E20D15AE-8D5B-1F4F-8BD1-2990633572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D079D76-E4BD-2D4D-B1D5-65D76184811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C2DE4C0-ADB1-9043-9820-BFB73CFF1A3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636DF12-45AE-4AC3-BCE8-67EFD22A6F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8" name="Graphic 10">
            <a:extLst>
              <a:ext uri="{FF2B5EF4-FFF2-40B4-BE49-F238E27FC236}">
                <a16:creationId xmlns:a16="http://schemas.microsoft.com/office/drawing/2014/main" id="{526FF24D-AF59-ED4F-9818-10A139444EF4}"/>
              </a:ext>
            </a:extLst>
          </p:cNvPr>
          <p:cNvGrpSpPr/>
          <p:nvPr userDrawn="1"/>
        </p:nvGrpSpPr>
        <p:grpSpPr>
          <a:xfrm>
            <a:off x="6362700" y="538163"/>
            <a:ext cx="2554288" cy="1464044"/>
            <a:chOff x="7355176" y="1247511"/>
            <a:chExt cx="2101340" cy="1204427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AC17586-BD49-2B4B-9E87-06EDC1BCCFD0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54DE6BB-DC4F-3445-BADE-6D76CC839465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8F910D9-9A7F-3F44-B03C-E6ECB047A817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7634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 userDrawn="1"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32332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Graphic 20">
            <a:extLst>
              <a:ext uri="{FF2B5EF4-FFF2-40B4-BE49-F238E27FC236}">
                <a16:creationId xmlns:a16="http://schemas.microsoft.com/office/drawing/2014/main" id="{26208EE9-BB53-7349-8881-495E3560D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813" t="20149" r="-101" b="55188"/>
          <a:stretch/>
        </p:blipFill>
        <p:spPr>
          <a:xfrm>
            <a:off x="6109382" y="0"/>
            <a:ext cx="6112136" cy="685800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AF5AAA1-BBCB-40FE-8286-4581A3B9842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23" name="Graphic 10">
            <a:extLst>
              <a:ext uri="{FF2B5EF4-FFF2-40B4-BE49-F238E27FC236}">
                <a16:creationId xmlns:a16="http://schemas.microsoft.com/office/drawing/2014/main" id="{5B7617CC-6FDB-EA47-A30B-F937416FF4A3}"/>
              </a:ext>
            </a:extLst>
          </p:cNvPr>
          <p:cNvGrpSpPr/>
          <p:nvPr userDrawn="1"/>
        </p:nvGrpSpPr>
        <p:grpSpPr>
          <a:xfrm>
            <a:off x="6362700" y="538163"/>
            <a:ext cx="2554288" cy="1464044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02DEC17-749A-5745-A3C8-8A951CB042CD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DCD6703-F5A1-2C43-8B04-5009508CED50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solidFill>
                  <a:srgbClr val="CDFFC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575823E-4AE2-E44E-AE42-22F39C52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421" y="6027738"/>
            <a:ext cx="4891267" cy="315387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817E525C-8A92-6542-B9AF-1EE4C1D86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8421" y="2133601"/>
            <a:ext cx="4891268" cy="3201988"/>
          </a:xfrm>
        </p:spPr>
        <p:txBody>
          <a:bodyPr tIns="108000"/>
          <a:lstStyle>
            <a:lvl1pPr>
              <a:lnSpc>
                <a:spcPts val="3600"/>
              </a:lnSpc>
              <a:defRPr sz="40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5BA675-54BD-2446-AC6B-564132E6194A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0A3F1FD-95F0-2948-9D5D-3521866F6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8421" y="5571495"/>
            <a:ext cx="4891267" cy="434001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42446711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A2CE8B-6C7B-204B-A553-FDFA7E79572A}"/>
              </a:ext>
            </a:extLst>
          </p:cNvPr>
          <p:cNvSpPr/>
          <p:nvPr userDrawn="1"/>
        </p:nvSpPr>
        <p:spPr>
          <a:xfrm>
            <a:off x="6120852" y="0"/>
            <a:ext cx="6071148" cy="685800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5EE20A4-56CA-6E43-ADB3-9DCE7A1E5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2655" t="20588" r="1" b="52733"/>
          <a:stretch/>
        </p:blipFill>
        <p:spPr>
          <a:xfrm>
            <a:off x="6094088" y="0"/>
            <a:ext cx="6109382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42355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D079D76-E4BD-2D4D-B1D5-65D76184811D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C2DE4C0-ADB1-9043-9820-BFB73CFF1A39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2A3EF89-F6E9-9840-89E6-BE9E0BFA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538163"/>
            <a:ext cx="5278437" cy="1139825"/>
          </a:xfrm>
        </p:spPr>
        <p:txBody>
          <a:bodyPr tIns="1080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B4F3B5D7-63F6-45DB-9D4A-EC1359B26D2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7733DFD-694E-F241-959B-4ECECFC79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9362" y="1808922"/>
            <a:ext cx="5278437" cy="442836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F1FFA8-2867-0248-8EF4-6A5194F83596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156403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lef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4872374-72A7-7A45-ABE4-B1FF923979E4}"/>
              </a:ext>
            </a:extLst>
          </p:cNvPr>
          <p:cNvSpPr/>
          <p:nvPr userDrawn="1"/>
        </p:nvSpPr>
        <p:spPr>
          <a:xfrm>
            <a:off x="6109382" y="0"/>
            <a:ext cx="6082618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92961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Graphic 20">
            <a:extLst>
              <a:ext uri="{FF2B5EF4-FFF2-40B4-BE49-F238E27FC236}">
                <a16:creationId xmlns:a16="http://schemas.microsoft.com/office/drawing/2014/main" id="{26208EE9-BB53-7349-8881-495E3560D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4813" t="20149" r="-101" b="55188"/>
          <a:stretch/>
        </p:blipFill>
        <p:spPr>
          <a:xfrm>
            <a:off x="6109382" y="0"/>
            <a:ext cx="6112136" cy="685800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E70C55F-FA1C-E44F-B935-846720A2D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9382" cy="6858000"/>
          </a:xfrm>
          <a:solidFill>
            <a:schemeClr val="bg2"/>
          </a:solidFill>
        </p:spPr>
        <p:txBody>
          <a:bodyPr vert="horz" lIns="91440" tIns="72000" rIns="91440" bIns="756000" rtlCol="0" anchor="ctr">
            <a:noAutofit/>
          </a:bodyPr>
          <a:lstStyle>
            <a:lvl1pPr marL="0" indent="0"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E956ECD-98A7-BB48-AD4E-41CD7BA5A6AA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341D0F29-2B64-464A-AF00-6DC7474EA211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5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23030AB-527D-41D3-A380-69546129EA4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D344CE0-7DAB-974C-B074-078E7E3A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538163"/>
            <a:ext cx="5278437" cy="1139825"/>
          </a:xfrm>
        </p:spPr>
        <p:txBody>
          <a:bodyPr tIns="1080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5DD517E-D7CF-5244-9611-DFBB12E8B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9362" y="1808922"/>
            <a:ext cx="5278437" cy="442836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CDCB1F-F122-444B-B4CB-C09A4C407C91}"/>
              </a:ext>
            </a:extLst>
          </p:cNvPr>
          <p:cNvSpPr txBox="1"/>
          <p:nvPr userDrawn="1"/>
        </p:nvSpPr>
        <p:spPr>
          <a:xfrm>
            <a:off x="6578421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39827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51A2CE-B018-1047-87F9-DBEAEB88FD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9505D2F-6538-C844-974A-0A2C06BA1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936" t="68338" r="8601" b="65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6005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aphic 10">
            <a:extLst>
              <a:ext uri="{FF2B5EF4-FFF2-40B4-BE49-F238E27FC236}">
                <a16:creationId xmlns:a16="http://schemas.microsoft.com/office/drawing/2014/main" id="{3A6E4564-0AFD-394C-86C5-9468022082D4}"/>
              </a:ext>
            </a:extLst>
          </p:cNvPr>
          <p:cNvGrpSpPr/>
          <p:nvPr userDrawn="1"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E94DD7A-9189-4548-B3D7-D71AED474814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EC9423-D3E3-AC4E-8565-1B8DA4881327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5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589BE5-6A57-8F4D-9D8C-C52E1A566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>
              <a:lnSpc>
                <a:spcPts val="3600"/>
              </a:lnSpc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EFA5E5E-DAAF-014E-B8B4-967C914D4F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552D3A5-C740-6E4E-BBFD-2D16D91FA3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C718B7-D1C8-234E-8499-E213D028B6F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A2CA354-3C09-41EB-90E3-8AB6A45C06F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9EAEB3-1467-7E47-B524-839C5033BB34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199317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615A0-0E38-EA4B-A4CD-971B0012D7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58E1F70-633B-1741-81E2-FC0B0A5EBB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758" t="68961" r="9798" b="637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52287B1-B399-4ED6-9191-9832616F1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8519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49" progId="TCLayout.ActiveDocument.1">
                  <p:embed/>
                </p:oleObj>
              </mc:Choice>
              <mc:Fallback>
                <p:oleObj name="think-cell Slide" r:id="rId5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52287B1-B399-4ED6-9191-9832616F1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6F1C15D-96CD-B54C-9B65-84F58E5EFBB7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FCBF96B-146F-4F56-AC3D-EB12817277B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  <p:grpSp>
        <p:nvGrpSpPr>
          <p:cNvPr id="16" name="Graphic 10">
            <a:extLst>
              <a:ext uri="{FF2B5EF4-FFF2-40B4-BE49-F238E27FC236}">
                <a16:creationId xmlns:a16="http://schemas.microsoft.com/office/drawing/2014/main" id="{932DF292-4833-B247-953B-D4EA83227C77}"/>
              </a:ext>
            </a:extLst>
          </p:cNvPr>
          <p:cNvGrpSpPr/>
          <p:nvPr userDrawn="1"/>
        </p:nvGrpSpPr>
        <p:grpSpPr>
          <a:xfrm>
            <a:off x="757914" y="758595"/>
            <a:ext cx="2493286" cy="1429079"/>
            <a:chOff x="7355176" y="1247511"/>
            <a:chExt cx="2101340" cy="120442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5D57D39-0B16-A64B-8443-72A68E313FB5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6FD022E-5944-DA47-BE61-7F1690CE160F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rgbClr val="CDFFCA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33391C7-8702-8C41-B01E-D2B011065E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698" y="2351624"/>
            <a:ext cx="9643800" cy="1825012"/>
          </a:xfrm>
        </p:spPr>
        <p:txBody>
          <a:bodyPr tIns="108000"/>
          <a:lstStyle>
            <a:lvl1pPr>
              <a:lnSpc>
                <a:spcPts val="3600"/>
              </a:lnSpc>
              <a:defRPr sz="4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Slide, Enter Quote Here.”</a:t>
            </a:r>
          </a:p>
          <a:p>
            <a:pPr lvl="0"/>
            <a:endParaRPr lang="en-GB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CE5176-45CA-FA49-B95F-C93300B5B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6699" y="4670326"/>
            <a:ext cx="4694052" cy="346934"/>
          </a:xfrm>
        </p:spPr>
        <p:txBody>
          <a:bodyPr tIns="3600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B114C84-0226-6C4B-A9B5-4A50F19EA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6699" y="5072956"/>
            <a:ext cx="4694052" cy="318328"/>
          </a:xfrm>
        </p:spPr>
        <p:txBody>
          <a:bodyPr tIns="72000" anchor="t">
            <a:noAutofit/>
          </a:bodyPr>
          <a:lstStyle>
            <a:lvl1pPr marL="0" indent="0" algn="l">
              <a:lnSpc>
                <a:spcPts val="1800"/>
              </a:lnSpc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70969-DADA-9F43-A66C-7A2FAD252773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2022 </a:t>
            </a:r>
            <a:r>
              <a:rPr lang="en-US" sz="600" b="0" i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chemeClr val="bg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053991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quote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F9976DBB-EE70-1B46-926A-70F0623ACE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02" y="2088996"/>
            <a:ext cx="5262948" cy="3907915"/>
          </a:xfrm>
          <a:prstGeom prst="rect">
            <a:avLst/>
          </a:prstGeom>
        </p:spPr>
        <p:txBody>
          <a:bodyPr tIns="0"/>
          <a:lstStyle>
            <a:lvl1pPr marL="0" indent="0">
              <a:lnSpc>
                <a:spcPts val="2700"/>
              </a:lnSpc>
              <a:buFontTx/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11074453-7ED4-2846-8443-BD0B4F3FAC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8550" y="3009747"/>
            <a:ext cx="5291138" cy="2974808"/>
          </a:xfrm>
          <a:prstGeom prst="rect">
            <a:avLst/>
          </a:prstGeom>
        </p:spPr>
        <p:txBody>
          <a:bodyPr tIns="0"/>
          <a:lstStyle>
            <a:lvl1pPr marL="0" indent="0">
              <a:lnSpc>
                <a:spcPts val="2700"/>
              </a:lnSpc>
              <a:buFontTx/>
              <a:buNone/>
              <a:defRPr sz="2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Quote Text Here</a:t>
            </a:r>
            <a:endParaRPr lang="en-BG" dirty="0"/>
          </a:p>
        </p:txBody>
      </p:sp>
      <p:grpSp>
        <p:nvGrpSpPr>
          <p:cNvPr id="6" name="Graphic 10">
            <a:extLst>
              <a:ext uri="{FF2B5EF4-FFF2-40B4-BE49-F238E27FC236}">
                <a16:creationId xmlns:a16="http://schemas.microsoft.com/office/drawing/2014/main" id="{BB169313-042B-E748-B6D1-611F7EE63DB2}"/>
              </a:ext>
            </a:extLst>
          </p:cNvPr>
          <p:cNvGrpSpPr/>
          <p:nvPr userDrawn="1"/>
        </p:nvGrpSpPr>
        <p:grpSpPr>
          <a:xfrm>
            <a:off x="6175766" y="1371600"/>
            <a:ext cx="2531487" cy="1450975"/>
            <a:chOff x="7355176" y="1247511"/>
            <a:chExt cx="2101340" cy="12044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559F61B-590D-7D40-9809-20BFA3E0EEE8}"/>
                </a:ext>
              </a:extLst>
            </p:cNvPr>
            <p:cNvSpPr/>
            <p:nvPr/>
          </p:nvSpPr>
          <p:spPr>
            <a:xfrm>
              <a:off x="7352293" y="1247383"/>
              <a:ext cx="999261" cy="1205383"/>
            </a:xfrm>
            <a:custGeom>
              <a:avLst/>
              <a:gdLst>
                <a:gd name="connsiteX0" fmla="*/ 501072 w 999261"/>
                <a:gd name="connsiteY0" fmla="*/ 128 h 1205383"/>
                <a:gd name="connsiteX1" fmla="*/ 9 w 999261"/>
                <a:gd name="connsiteY1" fmla="*/ 494325 h 1205383"/>
                <a:gd name="connsiteX2" fmla="*/ 495324 w 999261"/>
                <a:gd name="connsiteY2" fmla="*/ 994258 h 1205383"/>
                <a:gd name="connsiteX3" fmla="*/ 495324 w 999261"/>
                <a:gd name="connsiteY3" fmla="*/ 1205383 h 1205383"/>
                <a:gd name="connsiteX4" fmla="*/ 838884 w 999261"/>
                <a:gd name="connsiteY4" fmla="*/ 862408 h 1205383"/>
                <a:gd name="connsiteX5" fmla="*/ 867242 w 999261"/>
                <a:gd name="connsiteY5" fmla="*/ 160023 h 1205383"/>
                <a:gd name="connsiteX6" fmla="*/ 501072 w 999261"/>
                <a:gd name="connsiteY6" fmla="*/ 0 h 120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9261" h="1205383">
                  <a:moveTo>
                    <a:pt x="501072" y="128"/>
                  </a:moveTo>
                  <a:cubicBezTo>
                    <a:pt x="225931" y="-1459"/>
                    <a:pt x="1599" y="219805"/>
                    <a:pt x="9" y="494325"/>
                  </a:cubicBezTo>
                  <a:cubicBezTo>
                    <a:pt x="-1582" y="768845"/>
                    <a:pt x="220183" y="992671"/>
                    <a:pt x="495324" y="994258"/>
                  </a:cubicBezTo>
                  <a:lnTo>
                    <a:pt x="495324" y="1205383"/>
                  </a:lnTo>
                  <a:lnTo>
                    <a:pt x="838884" y="862408"/>
                  </a:lnTo>
                  <a:cubicBezTo>
                    <a:pt x="1041098" y="676263"/>
                    <a:pt x="1053808" y="361793"/>
                    <a:pt x="867242" y="160023"/>
                  </a:cubicBezTo>
                  <a:cubicBezTo>
                    <a:pt x="772905" y="58016"/>
                    <a:pt x="640170" y="0"/>
                    <a:pt x="501072" y="0"/>
                  </a:cubicBezTo>
                  <a:close/>
                </a:path>
              </a:pathLst>
            </a:custGeom>
            <a:solidFill>
              <a:schemeClr val="accent6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992E75D-A512-384C-9E90-FC19625012E8}"/>
                </a:ext>
              </a:extLst>
            </p:cNvPr>
            <p:cNvSpPr/>
            <p:nvPr/>
          </p:nvSpPr>
          <p:spPr>
            <a:xfrm>
              <a:off x="8460710" y="1247606"/>
              <a:ext cx="996380" cy="1205223"/>
            </a:xfrm>
            <a:custGeom>
              <a:avLst/>
              <a:gdLst>
                <a:gd name="connsiteX0" fmla="*/ 996380 w 996380"/>
                <a:gd name="connsiteY0" fmla="*/ 497033 h 1205223"/>
                <a:gd name="connsiteX1" fmla="*/ 498126 w 996380"/>
                <a:gd name="connsiteY1" fmla="*/ 0 h 1205223"/>
                <a:gd name="connsiteX2" fmla="*/ 0 w 996380"/>
                <a:gd name="connsiteY2" fmla="*/ 497103 h 1205223"/>
                <a:gd name="connsiteX3" fmla="*/ 492378 w 996380"/>
                <a:gd name="connsiteY3" fmla="*/ 994098 h 1205223"/>
                <a:gd name="connsiteX4" fmla="*/ 492378 w 996380"/>
                <a:gd name="connsiteY4" fmla="*/ 1205224 h 1205223"/>
                <a:gd name="connsiteX5" fmla="*/ 836001 w 996380"/>
                <a:gd name="connsiteY5" fmla="*/ 862440 h 1205223"/>
                <a:gd name="connsiteX6" fmla="*/ 996380 w 996380"/>
                <a:gd name="connsiteY6" fmla="*/ 497033 h 120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6380" h="1205223">
                  <a:moveTo>
                    <a:pt x="996380" y="497033"/>
                  </a:moveTo>
                  <a:cubicBezTo>
                    <a:pt x="996380" y="222513"/>
                    <a:pt x="773280" y="-19"/>
                    <a:pt x="498126" y="0"/>
                  </a:cubicBezTo>
                  <a:cubicBezTo>
                    <a:pt x="223036" y="19"/>
                    <a:pt x="0" y="222577"/>
                    <a:pt x="0" y="497103"/>
                  </a:cubicBezTo>
                  <a:cubicBezTo>
                    <a:pt x="0" y="769348"/>
                    <a:pt x="219523" y="990925"/>
                    <a:pt x="492378" y="994098"/>
                  </a:cubicBezTo>
                  <a:lnTo>
                    <a:pt x="492378" y="1205224"/>
                  </a:lnTo>
                  <a:lnTo>
                    <a:pt x="836001" y="862440"/>
                  </a:lnTo>
                  <a:cubicBezTo>
                    <a:pt x="938386" y="768399"/>
                    <a:pt x="996508" y="635861"/>
                    <a:pt x="996380" y="497033"/>
                  </a:cubicBezTo>
                  <a:close/>
                </a:path>
              </a:pathLst>
            </a:custGeom>
            <a:solidFill>
              <a:schemeClr val="accent6"/>
            </a:solidFill>
            <a:ln w="63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8AF90E1-EE23-0941-9333-3F5BC5F04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4"/>
            <a:ext cx="5278437" cy="13700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>
              <a:lnSpc>
                <a:spcPts val="3600"/>
              </a:lnSpc>
              <a:defRPr lang="en-US" sz="4000" b="1" i="0" kern="0" spc="-100" baseline="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Headline / Body Text</a:t>
            </a:r>
            <a:br>
              <a:rPr lang="en-US" dirty="0"/>
            </a:br>
            <a:r>
              <a:rPr lang="en-US" dirty="0"/>
              <a:t>&amp; Quote</a:t>
            </a:r>
          </a:p>
        </p:txBody>
      </p:sp>
    </p:spTree>
    <p:extLst>
      <p:ext uri="{BB962C8B-B14F-4D97-AF65-F5344CB8AC3E}">
        <p14:creationId xmlns:p14="http://schemas.microsoft.com/office/powerpoint/2010/main" val="3293065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079DEE5-21BE-4808-BA4C-CB06842D7A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6813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079DEE5-21BE-4808-BA4C-CB06842D7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Graphic 14">
            <a:extLst>
              <a:ext uri="{FF2B5EF4-FFF2-40B4-BE49-F238E27FC236}">
                <a16:creationId xmlns:a16="http://schemas.microsoft.com/office/drawing/2014/main" id="{394358EC-73B1-7346-9DD7-A7EA513071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36" t="63658" r="69121" b="5698"/>
          <a:stretch/>
        </p:blipFill>
        <p:spPr>
          <a:xfrm>
            <a:off x="7742498" y="0"/>
            <a:ext cx="4449502" cy="5057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D3C179-3A96-4AF2-8537-E4515FA2F2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3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FD370D3D-D3CA-3C4D-90A7-B4F6695127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995254"/>
            <a:ext cx="252888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74254C0-87C4-6447-BE42-8C50D8EB38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3191392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7B06A8-C8E0-6F42-B128-3E481C8C9D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3191392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32744E4-FE38-1C4D-AEA9-B6C9491152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3191392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7F468894-980D-FD48-BB74-B04787E1D7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720A29EE-F54E-DD43-8C9D-5DB58C59570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0169013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25A317-569A-41B3-A3AE-1CBF90C53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1455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25A317-569A-41B3-A3AE-1CBF90C53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EE74F99-8271-C34E-885E-3E090017D8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3995254"/>
            <a:ext cx="252888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721594E-7484-5E47-8564-98DE9C29C2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3191392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B1B99D54-15E5-9A44-BD9F-CDC7FA006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52813" y="3191392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C56CB44F-A428-A24E-9FD6-03C902B8CB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8232" y="3191392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ADD9F6F-04EC-3548-89ED-07083CA31F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16988" y="3191392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4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72E56-7E01-9B4B-A25B-1F1656B06D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2813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526BD833-CFF8-F541-92F8-E3D36BA6D4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83998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7862449-EC25-604D-A3A7-CE54B56335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6988" y="3995254"/>
            <a:ext cx="2552699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2960B-5CFE-4CCC-8A7C-819AB126A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4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831880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list with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0AF44F5-3F68-4F5B-A7E5-CC271941FC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68504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0AF44F5-3F68-4F5B-A7E5-CC271941F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C8C7E7-A516-41B5-9F14-435519410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1537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6097E424-2284-1C45-8664-943C177594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2313" y="3995254"/>
            <a:ext cx="252888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9C50273-100C-4E43-9758-9D2E2EA174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2313" y="3191392"/>
            <a:ext cx="252888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1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C741B5D-9CA8-0246-A540-76E015AE202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52813" y="3191392"/>
            <a:ext cx="2547937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2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4D2873D-9B96-D247-ADF5-8D2C81C5EB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78232" y="3191392"/>
            <a:ext cx="2554605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3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96525B51-4D86-3248-877C-36E8C20217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3191392"/>
            <a:ext cx="2552700" cy="4619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00D3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Item 4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8DF9A9E-978E-6D43-8349-0D66C40F2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2813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51DF4D2-96D5-2345-BF90-56F6C36D8C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3998" y="3995254"/>
            <a:ext cx="2547937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4D5AADC-0189-FA4C-86D9-96588C326A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16988" y="3995254"/>
            <a:ext cx="2552699" cy="2242034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4527114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E63340-CFC6-4DE4-A808-EF24C62FF7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5369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E63340-CFC6-4DE4-A808-EF24C62FF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8466CBF-EFEB-BF4E-8EF1-DA6DA515FF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3741" y="3090365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D5DD337E-FCEB-8848-9F17-4A7948DB8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3741" y="2596793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02B59A1-B3EF-2645-B49B-4D774FF780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3741" y="4430972"/>
            <a:ext cx="2627733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6935810-7504-4B45-83F9-2E99FFE8E0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6627" y="2596793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B2FAA5E-B4A1-764E-B89C-0F89E86576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6627" y="4430972"/>
            <a:ext cx="2634018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rgbClr val="5122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80FC978-AF1C-5244-BA36-D990852E29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0896" y="2596793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5DB8FC56-8E45-B642-BA86-CA674617E8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40896" y="4430972"/>
            <a:ext cx="2628792" cy="4168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4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Feature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F4FDECCA-8BA0-1E46-959C-40D405A3DD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6627" y="3090365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D615094-1A97-4D44-963D-B6646A38C7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40896" y="3090365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C0DC2E1-3303-ED4F-AF0A-C83B26F853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53741" y="4931521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234F23D-C765-1C43-8BE8-B63E9013F0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6627" y="4931521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38C0BF57-A485-B741-AAB8-63E6E65470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40896" y="4931521"/>
            <a:ext cx="2627733" cy="1129832"/>
          </a:xfrm>
          <a:prstGeom prst="rect">
            <a:avLst/>
          </a:prstGeom>
        </p:spPr>
        <p:txBody>
          <a:bodyPr tIns="36000"/>
          <a:lstStyle>
            <a:lvl1pPr marL="0" indent="0">
              <a:lnSpc>
                <a:spcPts val="1800"/>
              </a:lnSpc>
              <a:buFontTx/>
              <a:buNone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Example Text</a:t>
            </a:r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F33FF-9B6D-41BF-97A6-EF8D86B8B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600" y="538163"/>
            <a:ext cx="5277150" cy="1370012"/>
          </a:xfrm>
        </p:spPr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6 Items / Features </a:t>
            </a:r>
            <a:br>
              <a:rPr lang="en-US" dirty="0"/>
            </a:br>
            <a:r>
              <a:rPr lang="en-US" dirty="0"/>
              <a:t>Illustrated Bullet List</a:t>
            </a:r>
          </a:p>
        </p:txBody>
      </p:sp>
    </p:spTree>
    <p:extLst>
      <p:ext uri="{BB962C8B-B14F-4D97-AF65-F5344CB8AC3E}">
        <p14:creationId xmlns:p14="http://schemas.microsoft.com/office/powerpoint/2010/main" val="22288804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EC62F6-95F3-EF43-9346-3E168880B4FF}"/>
              </a:ext>
            </a:extLst>
          </p:cNvPr>
          <p:cNvSpPr/>
          <p:nvPr userDrawn="1"/>
        </p:nvSpPr>
        <p:spPr>
          <a:xfrm>
            <a:off x="0" y="-1990"/>
            <a:ext cx="12192000" cy="1679978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6441CC9-6AC1-4035-9BC4-BDF048D1E3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/>
        </p:blipFill>
        <p:spPr>
          <a:xfrm>
            <a:off x="0" y="0"/>
            <a:ext cx="12192000" cy="1677988"/>
          </a:xfrm>
          <a:prstGeom prst="rect">
            <a:avLst/>
          </a:prstGeom>
        </p:spPr>
      </p:pic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F0AE9B3-026B-AC45-B378-4E7D4A063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683F232C-00AB-6F4D-A5B4-C4B0CB1874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1</a:t>
            </a:r>
          </a:p>
        </p:txBody>
      </p:sp>
      <p:sp>
        <p:nvSpPr>
          <p:cNvPr id="34" name="Picture Placeholder 1">
            <a:extLst>
              <a:ext uri="{FF2B5EF4-FFF2-40B4-BE49-F238E27FC236}">
                <a16:creationId xmlns:a16="http://schemas.microsoft.com/office/drawing/2014/main" id="{CA3015F1-BAB4-1F4C-B181-CBFA2D7E7B9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09CF4-24AF-E743-B42C-A59B73664181}"/>
              </a:ext>
            </a:extLst>
          </p:cNvPr>
          <p:cNvSpPr txBox="1"/>
          <p:nvPr userDrawn="1"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/>
            <a:endParaRPr lang="en-B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94BF50F9-DFCC-104B-98F5-B6944BB6186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D150FA14-0936-DB45-99B3-1FDE250329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2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4DAE994E-61C7-F843-99A7-D08D2A1DAD4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6D061C1C-2480-7C45-9198-00064784151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3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C030B60D-3B29-7F43-A48B-809DF02EE9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35C3F06D-45B7-6D48-B4D3-D9BA24DD49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4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8F34310-4CB9-974D-814E-3A8A1EACC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ts val="36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21" name="Picture Placeholder 1">
            <a:extLst>
              <a:ext uri="{FF2B5EF4-FFF2-40B4-BE49-F238E27FC236}">
                <a16:creationId xmlns:a16="http://schemas.microsoft.com/office/drawing/2014/main" id="{6C685FB3-0594-E44D-9C2D-EEFCC1F8D2E1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E7BCD6F9-B8A0-3E40-8E91-435E8E4F7E3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8" name="Picture Placeholder 1">
            <a:extLst>
              <a:ext uri="{FF2B5EF4-FFF2-40B4-BE49-F238E27FC236}">
                <a16:creationId xmlns:a16="http://schemas.microsoft.com/office/drawing/2014/main" id="{DF915852-F139-C84F-A6C2-A2EF5EAF75F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39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364C0F-A4D3-DC42-8C95-4B00E26A0812}"/>
              </a:ext>
            </a:extLst>
          </p:cNvPr>
          <p:cNvSpPr/>
          <p:nvPr userDrawn="1"/>
        </p:nvSpPr>
        <p:spPr>
          <a:xfrm>
            <a:off x="0" y="0"/>
            <a:ext cx="12192000" cy="1677987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4B022A70-9734-423F-8439-201D9114DB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/>
        </p:blipFill>
        <p:spPr>
          <a:xfrm>
            <a:off x="0" y="0"/>
            <a:ext cx="12192000" cy="1677988"/>
          </a:xfrm>
          <a:prstGeom prst="rect">
            <a:avLst/>
          </a:prstGeom>
        </p:spPr>
      </p:pic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90CBC2F-2FE6-E849-A23E-6624002BB1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313" y="5162992"/>
            <a:ext cx="2526055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EF25CF4-59B3-BE42-81BA-5E46207363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313" y="4651970"/>
            <a:ext cx="2526055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35FD64-44C1-0E48-B5ED-A66844CC2EA7}"/>
              </a:ext>
            </a:extLst>
          </p:cNvPr>
          <p:cNvSpPr txBox="1"/>
          <p:nvPr userDrawn="1"/>
        </p:nvSpPr>
        <p:spPr>
          <a:xfrm>
            <a:off x="1742303" y="4893276"/>
            <a:ext cx="0" cy="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l"/>
            <a:endParaRPr lang="en-B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70B6830F-8A50-3147-B040-0115CA5BF8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3156" y="5162992"/>
            <a:ext cx="2547594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FC91BA71-069A-8F4D-80E2-C8697BB423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3156" y="4651970"/>
            <a:ext cx="2547594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2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05787F03-F6FF-FC4D-9ED1-40A7F50C8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4000" y="5162992"/>
            <a:ext cx="2548838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5616BBF2-7973-DE49-9FF2-B67B2FF846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4000" y="4651970"/>
            <a:ext cx="2548838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6AD7FE0B-1E24-264D-AA5F-C85BAFD01D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6988" y="5162992"/>
            <a:ext cx="2552700" cy="864746"/>
          </a:xfrm>
          <a:prstGeom prst="rect">
            <a:avLst/>
          </a:prstGeom>
        </p:spPr>
        <p:txBody>
          <a:bodyPr tIns="36000"/>
          <a:lstStyle>
            <a:lvl1pPr marL="0" indent="0" algn="ctr">
              <a:lnSpc>
                <a:spcPts val="1800"/>
              </a:lnSpc>
              <a:buFontTx/>
              <a:buNone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Position</a:t>
            </a:r>
            <a:endParaRPr lang="en-BG" dirty="0"/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FE495FE2-22D3-FB42-AF76-F86CF0F945E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6988" y="4651970"/>
            <a:ext cx="2552700" cy="461594"/>
          </a:xfrm>
          <a:prstGeom prst="rect">
            <a:avLst/>
          </a:prstGeom>
        </p:spPr>
        <p:txBody>
          <a:bodyPr tIns="72000" anchor="ctr" anchorCtr="0"/>
          <a:lstStyle>
            <a:lvl1pPr marL="0" indent="0" algn="ctr">
              <a:lnSpc>
                <a:spcPts val="1800"/>
              </a:lnSpc>
              <a:buFontTx/>
              <a:buNone/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949" indent="0">
              <a:buFontTx/>
              <a:buNone/>
              <a:defRPr sz="2400">
                <a:latin typeface="Arial" panose="020B0503030202060203" pitchFamily="34" charset="77"/>
              </a:defRPr>
            </a:lvl2pPr>
            <a:lvl3pPr marL="913897" indent="0">
              <a:buFontTx/>
              <a:buNone/>
              <a:defRPr sz="2400">
                <a:latin typeface="Arial" panose="020B0503030202060203" pitchFamily="34" charset="77"/>
              </a:defRPr>
            </a:lvl3pPr>
            <a:lvl4pPr marL="1370846" indent="0">
              <a:buFontTx/>
              <a:buNone/>
              <a:defRPr sz="2400">
                <a:latin typeface="Arial" panose="020B0503030202060203" pitchFamily="34" charset="77"/>
              </a:defRPr>
            </a:lvl4pPr>
            <a:lvl5pPr marL="1827795" indent="0">
              <a:buFontTx/>
              <a:buNone/>
              <a:defRPr sz="2400">
                <a:latin typeface="Arial" panose="020B0503030202060203" pitchFamily="34" charset="77"/>
              </a:defRPr>
            </a:lvl5pPr>
          </a:lstStyle>
          <a:p>
            <a:pPr lvl="0"/>
            <a:r>
              <a:rPr lang="en-GB" dirty="0"/>
              <a:t>Name 4</a:t>
            </a:r>
          </a:p>
        </p:txBody>
      </p:sp>
      <p:sp>
        <p:nvSpPr>
          <p:cNvPr id="18" name="Picture Placeholder 1">
            <a:extLst>
              <a:ext uri="{FF2B5EF4-FFF2-40B4-BE49-F238E27FC236}">
                <a16:creationId xmlns:a16="http://schemas.microsoft.com/office/drawing/2014/main" id="{0331D3FB-3327-7240-B6AA-7B62FBBF4C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3134" y="2355867"/>
            <a:ext cx="2062128" cy="2062128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0" name="Picture Placeholder 1">
            <a:extLst>
              <a:ext uri="{FF2B5EF4-FFF2-40B4-BE49-F238E27FC236}">
                <a16:creationId xmlns:a16="http://schemas.microsoft.com/office/drawing/2014/main" id="{C95E4137-4213-BE4A-9909-08534641CCE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694831" y="2355867"/>
            <a:ext cx="2062127" cy="2062127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5FCAAEDD-145E-714F-8193-C07FFCB234C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35044" y="2344391"/>
            <a:ext cx="2073604" cy="2073604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21AE5383-EC13-FE4D-996B-BE10161B015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157330" y="2344391"/>
            <a:ext cx="2073603" cy="2073603"/>
          </a:xfrm>
          <a:prstGeom prst="ellipse">
            <a:avLst/>
          </a:prstGeom>
          <a:solidFill>
            <a:srgbClr val="DDE9F7"/>
          </a:solidFill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D17A4870-A345-AB4C-A5EA-F85DC0A3B6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6782" y="574918"/>
            <a:ext cx="5278437" cy="684212"/>
          </a:xfrm>
          <a:prstGeom prst="rect">
            <a:avLst/>
          </a:prstGeom>
        </p:spPr>
        <p:txBody>
          <a:bodyPr tIns="108000" anchor="t">
            <a:noAutofit/>
          </a:bodyPr>
          <a:lstStyle>
            <a:lvl1pPr algn="ctr">
              <a:lnSpc>
                <a:spcPts val="3600"/>
              </a:lnSpc>
              <a:defRPr lang="en-US" sz="4000" b="1" i="0" kern="0" spc="-100" baseline="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4193035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600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890FB8-2450-AF47-8169-9C8D93F61A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6419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2144" y="1447799"/>
            <a:ext cx="3459162" cy="2289176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EC4521C-3907-8345-BCE7-B2B57F767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538164"/>
            <a:ext cx="5278437" cy="455612"/>
          </a:xfrm>
        </p:spPr>
        <p:txBody>
          <a:bodyPr tIns="108000"/>
          <a:lstStyle/>
          <a:p>
            <a:r>
              <a:rPr lang="en-GB" dirty="0"/>
              <a:t>Gallery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646445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880A557-7E11-DF49-8186-7D04ACC75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3599" y="540592"/>
            <a:ext cx="5277151" cy="319638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1EB8CBC-CB7B-C44C-95E3-E1FED843D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600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37F377-AED4-8643-ABAC-55E992161D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419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4E77DCE-0609-D747-AD06-96FFA6F1B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12144" y="3968749"/>
            <a:ext cx="3459162" cy="2268539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CD3F542-BAEB-BF43-8CC7-6AE1B6CD7B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6249" y="540592"/>
            <a:ext cx="5285057" cy="319638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062002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D44DAC-CC6B-0F46-B9C2-4D41210383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74953" y="538162"/>
            <a:ext cx="7994735" cy="570071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C1BB0AAA-8E52-7C4C-BDDE-3224E5B3F0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2313" y="538162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F03D34F-2A66-9E43-994D-383F3ECA192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2313" y="2502347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D85658B3-58BD-0048-9121-06A4152FE3D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2313" y="4466532"/>
            <a:ext cx="2528887" cy="1772343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5725469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FB11B1B-3F3D-604C-9EB4-5E5126F956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88825" cy="68602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Ins="503999" anchor="ctr" anchorCtr="0"/>
          <a:lstStyle>
            <a:lvl1pPr marL="0" indent="0" algn="r">
              <a:lnSpc>
                <a:spcPts val="3860"/>
              </a:lnSpc>
              <a:buFontTx/>
              <a:buNone/>
              <a:defRPr sz="4800">
                <a:solidFill>
                  <a:srgbClr val="F162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BG" dirty="0"/>
              <a:t>                Picture </a:t>
            </a:r>
            <a:br>
              <a:rPr lang="en-BG" dirty="0"/>
            </a:br>
            <a:r>
              <a:rPr lang="en-BG" dirty="0"/>
              <a:t>Placeholder</a:t>
            </a: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DC19264-1961-4652-B02A-E3432B012DF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6646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DC19264-1961-4652-B02A-E3432B012D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92E8C3-F64F-4C68-BE86-5BC9BDB4D7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1" smtClean="0">
                <a:solidFill>
                  <a:schemeClr val="bg1">
                    <a:alpha val="69766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1" dirty="0">
              <a:solidFill>
                <a:schemeClr val="bg1">
                  <a:alpha val="69766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196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A64ED-6E44-CE40-884C-C1F336086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gress Outro no text.mp4" descr="Progress Outro no text.mp4">
            <a:hlinkClick r:id="" action="ppaction://media"/>
            <a:extLst>
              <a:ext uri="{FF2B5EF4-FFF2-40B4-BE49-F238E27FC236}">
                <a16:creationId xmlns:a16="http://schemas.microsoft.com/office/drawing/2014/main" id="{5A546D01-834F-CB40-93EC-185C473ACE2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A8C2F-EEB5-964C-B283-39542BF4C4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519" y="2877420"/>
            <a:ext cx="4730962" cy="11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61753ADC-75D8-4448-B5D4-E9BBB1B32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1" y="538164"/>
            <a:ext cx="5278437" cy="1117523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Agenda</a:t>
            </a:r>
            <a:endParaRPr lang="en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ADCBA-BAEE-4E90-8DF9-D7E526486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6010656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17AEA2-C535-A841-90FA-42041EABB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46" y="1814513"/>
            <a:ext cx="5276850" cy="44878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30041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8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3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hyperlink" Target="https://www.progress.com/" TargetMode="Externa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AD4BAA7-03DD-44E7-AAFA-2970D3D54D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2797118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5" imgW="349" imgH="349" progId="TCLayout.ActiveDocument.1">
                  <p:embed/>
                </p:oleObj>
              </mc:Choice>
              <mc:Fallback>
                <p:oleObj name="think-cell Slide" r:id="rId55" imgW="349" imgH="34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AD4BAA7-03DD-44E7-AAFA-2970D3D54D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A4882C-43B6-4419-AD7D-B146CF7A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600" y="1677989"/>
            <a:ext cx="10746088" cy="4536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36C8E14-F9BC-E647-849A-249E89A17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" y="538163"/>
            <a:ext cx="10746088" cy="909637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BG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7AB045D-1123-C741-B93A-5E364D752A5C}"/>
              </a:ext>
            </a:extLst>
          </p:cNvPr>
          <p:cNvSpPr txBox="1">
            <a:spLocks/>
          </p:cNvSpPr>
          <p:nvPr userDrawn="1"/>
        </p:nvSpPr>
        <p:spPr>
          <a:xfrm rot="10800000" flipV="1">
            <a:off x="11134726" y="6433876"/>
            <a:ext cx="334962" cy="33337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defPPr>
              <a:defRPr lang="en-US"/>
            </a:defPPr>
            <a:lvl1pPr algn="ctr">
              <a:defRPr sz="1000">
                <a:solidFill>
                  <a:schemeClr val="tx2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C67EBE71-DAF8-4D13-BFB5-6F24DAF3B2C2}" type="slidenum">
              <a:rPr lang="en-US" sz="800" b="0" i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lvl="0" algn="r"/>
              <a:t>‹#›</a:t>
            </a:fld>
            <a:endParaRPr lang="en-US" sz="800" b="0" i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0406F-91C3-374E-A473-E987487E33DA}"/>
              </a:ext>
            </a:extLst>
          </p:cNvPr>
          <p:cNvSpPr txBox="1"/>
          <p:nvPr userDrawn="1"/>
        </p:nvSpPr>
        <p:spPr>
          <a:xfrm>
            <a:off x="4507424" y="6554397"/>
            <a:ext cx="3177152" cy="923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</a:t>
            </a:r>
            <a:r>
              <a:rPr lang="en-US" sz="600" b="0" i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US" sz="600" b="0" spc="0" baseline="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Corporation and/or its subsidiaries or affiliates. All rights reserved.</a:t>
            </a:r>
          </a:p>
        </p:txBody>
      </p:sp>
      <p:pic>
        <p:nvPicPr>
          <p:cNvPr id="9" name="Picture 2">
            <a:hlinkClick r:id="rId57"/>
            <a:extLst>
              <a:ext uri="{FF2B5EF4-FFF2-40B4-BE49-F238E27FC236}">
                <a16:creationId xmlns:a16="http://schemas.microsoft.com/office/drawing/2014/main" id="{C68807BC-3337-44CB-B44B-34553DF69BB0}"/>
              </a:ext>
            </a:extLst>
          </p:cNvPr>
          <p:cNvPicPr>
            <a:picLocks noChangeAspect="1"/>
          </p:cNvPicPr>
          <p:nvPr userDrawn="1"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494075" y="6453499"/>
            <a:ext cx="939600" cy="2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6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28" r:id="rId2"/>
    <p:sldLayoutId id="2147483861" r:id="rId3"/>
    <p:sldLayoutId id="2147483809" r:id="rId4"/>
    <p:sldLayoutId id="2147483862" r:id="rId5"/>
    <p:sldLayoutId id="2147483815" r:id="rId6"/>
    <p:sldLayoutId id="2147483817" r:id="rId7"/>
    <p:sldLayoutId id="2147483810" r:id="rId8"/>
    <p:sldLayoutId id="2147483811" r:id="rId9"/>
    <p:sldLayoutId id="2147483812" r:id="rId10"/>
    <p:sldLayoutId id="2147483840" r:id="rId11"/>
    <p:sldLayoutId id="2147483841" r:id="rId12"/>
    <p:sldLayoutId id="2147483800" r:id="rId13"/>
    <p:sldLayoutId id="2147483819" r:id="rId14"/>
    <p:sldLayoutId id="2147483820" r:id="rId15"/>
    <p:sldLayoutId id="2147483649" r:id="rId16"/>
    <p:sldLayoutId id="2147483727" r:id="rId17"/>
    <p:sldLayoutId id="2147483859" r:id="rId18"/>
    <p:sldLayoutId id="2147483857" r:id="rId19"/>
    <p:sldLayoutId id="2147483858" r:id="rId20"/>
    <p:sldLayoutId id="2147483845" r:id="rId21"/>
    <p:sldLayoutId id="2147483726" r:id="rId22"/>
    <p:sldLayoutId id="2147483821" r:id="rId23"/>
    <p:sldLayoutId id="2147483822" r:id="rId24"/>
    <p:sldLayoutId id="2147483824" r:id="rId25"/>
    <p:sldLayoutId id="2147483827" r:id="rId26"/>
    <p:sldLayoutId id="2147483826" r:id="rId27"/>
    <p:sldLayoutId id="2147483730" r:id="rId28"/>
    <p:sldLayoutId id="2147483837" r:id="rId29"/>
    <p:sldLayoutId id="2147483851" r:id="rId30"/>
    <p:sldLayoutId id="2147483852" r:id="rId31"/>
    <p:sldLayoutId id="2147483732" r:id="rId32"/>
    <p:sldLayoutId id="2147483838" r:id="rId33"/>
    <p:sldLayoutId id="2147483839" r:id="rId34"/>
    <p:sldLayoutId id="2147483853" r:id="rId35"/>
    <p:sldLayoutId id="2147483854" r:id="rId36"/>
    <p:sldLayoutId id="2147483835" r:id="rId37"/>
    <p:sldLayoutId id="2147483836" r:id="rId38"/>
    <p:sldLayoutId id="2147483792" r:id="rId39"/>
    <p:sldLayoutId id="2147483799" r:id="rId40"/>
    <p:sldLayoutId id="2147483793" r:id="rId41"/>
    <p:sldLayoutId id="2147483823" r:id="rId42"/>
    <p:sldLayoutId id="2147483798" r:id="rId43"/>
    <p:sldLayoutId id="2147483842" r:id="rId44"/>
    <p:sldLayoutId id="2147483846" r:id="rId45"/>
    <p:sldLayoutId id="2147483833" r:id="rId46"/>
    <p:sldLayoutId id="2147483850" r:id="rId47"/>
    <p:sldLayoutId id="2147483849" r:id="rId48"/>
    <p:sldLayoutId id="2147483794" r:id="rId49"/>
    <p:sldLayoutId id="2147483855" r:id="rId50"/>
    <p:sldLayoutId id="2147483856" r:id="rId51"/>
    <p:sldLayoutId id="2147483863" r:id="rId52"/>
  </p:sldLayoutIdLst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4000" b="1" i="0" kern="1200" spc="-100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buClr>
          <a:schemeClr val="accent3"/>
        </a:buClr>
        <a:buSzPct val="125000"/>
        <a:buFont typeface="Arial" panose="020B0604020202020204" pitchFamily="34" charset="0"/>
        <a:buNone/>
        <a:tabLst/>
        <a:defRPr sz="2400" b="0" i="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120000"/>
        </a:lnSpc>
        <a:spcBef>
          <a:spcPts val="0"/>
        </a:spcBef>
        <a:buClr>
          <a:schemeClr val="tx2"/>
        </a:buClr>
        <a:buSzPct val="110000"/>
        <a:buFont typeface="Arial" panose="020B0604020202020204" pitchFamily="34" charset="0"/>
        <a:buNone/>
        <a:tabLst/>
        <a:defRPr sz="2400" b="0" i="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61950" indent="-180975" algn="l" defTabSz="914400" rtl="0" eaLnBrk="1" latinLnBrk="0" hangingPunct="1">
        <a:lnSpc>
          <a:spcPct val="120000"/>
        </a:lnSpc>
        <a:spcBef>
          <a:spcPts val="0"/>
        </a:spcBef>
        <a:buClr>
          <a:schemeClr val="tx1"/>
        </a:buClr>
        <a:buFont typeface="Arial" panose="020B0503030202060203" pitchFamily="34" charset="0"/>
        <a:buChar char="–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42925" indent="-180975" algn="l" defTabSz="914400" rtl="0" eaLnBrk="1" latinLnBrk="0" hangingPunct="1">
        <a:lnSpc>
          <a:spcPct val="120000"/>
        </a:lnSpc>
        <a:spcBef>
          <a:spcPts val="0"/>
        </a:spcBef>
        <a:buClr>
          <a:schemeClr val="tx1">
            <a:lumMod val="50000"/>
            <a:lumOff val="50000"/>
          </a:schemeClr>
        </a:buClr>
        <a:buSzPct val="85000"/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14375" indent="-171450" algn="l" defTabSz="914400" rtl="0" eaLnBrk="1" latinLnBrk="0" hangingPunct="1">
        <a:lnSpc>
          <a:spcPct val="120000"/>
        </a:lnSpc>
        <a:spcBef>
          <a:spcPts val="0"/>
        </a:spcBef>
        <a:buFont typeface="Arial" panose="020B0503030202060203" pitchFamily="34" charset="0"/>
        <a:buChar char="–"/>
        <a:defRPr sz="2400" b="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1" userDrawn="1">
          <p15:clr>
            <a:srgbClr val="A4A3A4"/>
          </p15:clr>
        </p15:guide>
        <p15:guide id="2" pos="455" userDrawn="1">
          <p15:clr>
            <a:srgbClr val="9FCC3B"/>
          </p15:clr>
        </p15:guide>
        <p15:guide id="4" pos="7225" userDrawn="1">
          <p15:clr>
            <a:srgbClr val="F26B43"/>
          </p15:clr>
        </p15:guide>
        <p15:guide id="7" orient="horz" pos="3929" userDrawn="1">
          <p15:clr>
            <a:srgbClr val="F26B43"/>
          </p15:clr>
        </p15:guide>
        <p15:guide id="8" orient="horz" pos="339" userDrawn="1">
          <p15:clr>
            <a:srgbClr val="F26B43"/>
          </p15:clr>
        </p15:guide>
        <p15:guide id="9" orient="horz" pos="626" userDrawn="1">
          <p15:clr>
            <a:srgbClr val="A4A3A4"/>
          </p15:clr>
        </p15:guide>
        <p15:guide id="10" orient="horz" pos="766" userDrawn="1">
          <p15:clr>
            <a:srgbClr val="A4A3A4"/>
          </p15:clr>
        </p15:guide>
        <p15:guide id="11" orient="horz" pos="912" userDrawn="1">
          <p15:clr>
            <a:srgbClr val="A4A3A4"/>
          </p15:clr>
        </p15:guide>
        <p15:guide id="12" orient="horz" pos="1057" userDrawn="1">
          <p15:clr>
            <a:srgbClr val="A4A3A4"/>
          </p15:clr>
        </p15:guide>
        <p15:guide id="13" orient="horz" pos="1202" userDrawn="1">
          <p15:clr>
            <a:srgbClr val="A4A3A4"/>
          </p15:clr>
        </p15:guide>
        <p15:guide id="14" orient="horz" pos="1344" userDrawn="1">
          <p15:clr>
            <a:srgbClr val="A4A3A4"/>
          </p15:clr>
        </p15:guide>
        <p15:guide id="15" orient="horz" pos="1488" userDrawn="1">
          <p15:clr>
            <a:srgbClr val="A4A3A4"/>
          </p15:clr>
        </p15:guide>
        <p15:guide id="16" orient="horz" pos="1633" userDrawn="1">
          <p15:clr>
            <a:srgbClr val="A4A3A4"/>
          </p15:clr>
        </p15:guide>
        <p15:guide id="17" orient="horz" pos="1778" userDrawn="1">
          <p15:clr>
            <a:srgbClr val="A4A3A4"/>
          </p15:clr>
        </p15:guide>
        <p15:guide id="18" orient="horz" pos="1924" userDrawn="1">
          <p15:clr>
            <a:srgbClr val="A4A3A4"/>
          </p15:clr>
        </p15:guide>
        <p15:guide id="19" orient="horz" pos="2064" userDrawn="1">
          <p15:clr>
            <a:srgbClr val="A4A3A4"/>
          </p15:clr>
        </p15:guide>
        <p15:guide id="20" orient="horz" pos="2215" userDrawn="1">
          <p15:clr>
            <a:srgbClr val="A4A3A4"/>
          </p15:clr>
        </p15:guide>
        <p15:guide id="21" orient="horz" pos="2354" userDrawn="1">
          <p15:clr>
            <a:srgbClr val="A4A3A4"/>
          </p15:clr>
        </p15:guide>
        <p15:guide id="22" orient="horz" pos="2500" userDrawn="1">
          <p15:clr>
            <a:srgbClr val="A4A3A4"/>
          </p15:clr>
        </p15:guide>
        <p15:guide id="23" orient="horz" pos="2645" userDrawn="1">
          <p15:clr>
            <a:srgbClr val="A4A3A4"/>
          </p15:clr>
        </p15:guide>
        <p15:guide id="24" orient="horz" pos="2785" userDrawn="1">
          <p15:clr>
            <a:srgbClr val="A4A3A4"/>
          </p15:clr>
        </p15:guide>
        <p15:guide id="25" orient="horz" pos="2930" userDrawn="1">
          <p15:clr>
            <a:srgbClr val="A4A3A4"/>
          </p15:clr>
        </p15:guide>
        <p15:guide id="26" orient="horz" pos="3076" userDrawn="1">
          <p15:clr>
            <a:srgbClr val="A4A3A4"/>
          </p15:clr>
        </p15:guide>
        <p15:guide id="27" orient="horz" pos="3216" userDrawn="1">
          <p15:clr>
            <a:srgbClr val="A4A3A4"/>
          </p15:clr>
        </p15:guide>
        <p15:guide id="28" orient="horz" pos="3361" userDrawn="1">
          <p15:clr>
            <a:srgbClr val="A4A3A4"/>
          </p15:clr>
        </p15:guide>
        <p15:guide id="29" orient="horz" pos="3506" userDrawn="1">
          <p15:clr>
            <a:srgbClr val="A4A3A4"/>
          </p15:clr>
        </p15:guide>
        <p15:guide id="30" orient="horz" pos="3652" userDrawn="1">
          <p15:clr>
            <a:srgbClr val="A4A3A4"/>
          </p15:clr>
        </p15:guide>
        <p15:guide id="31" orient="horz" pos="3797" userDrawn="1">
          <p15:clr>
            <a:srgbClr val="A4A3A4"/>
          </p15:clr>
        </p15:guide>
        <p15:guide id="32" pos="2048" userDrawn="1">
          <p15:clr>
            <a:srgbClr val="9FCC3B"/>
          </p15:clr>
        </p15:guide>
        <p15:guide id="33" pos="2175" userDrawn="1">
          <p15:clr>
            <a:srgbClr val="9FCC3B"/>
          </p15:clr>
        </p15:guide>
        <p15:guide id="34" pos="3780" userDrawn="1">
          <p15:clr>
            <a:srgbClr val="9FCC3B"/>
          </p15:clr>
        </p15:guide>
        <p15:guide id="35" pos="3892" userDrawn="1">
          <p15:clr>
            <a:srgbClr val="9FCC3B"/>
          </p15:clr>
        </p15:guide>
        <p15:guide id="36" pos="5501" userDrawn="1">
          <p15:clr>
            <a:srgbClr val="9FCC3B"/>
          </p15:clr>
        </p15:guide>
        <p15:guide id="37" pos="5617" userDrawn="1">
          <p15:clr>
            <a:srgbClr val="9FCC3B"/>
          </p15:clr>
        </p15:guide>
        <p15:guide id="38" pos="2634" userDrawn="1">
          <p15:clr>
            <a:srgbClr val="C35EA4"/>
          </p15:clr>
        </p15:guide>
        <p15:guide id="39" pos="2746" userDrawn="1">
          <p15:clr>
            <a:srgbClr val="C35EA4"/>
          </p15:clr>
        </p15:guide>
        <p15:guide id="40" pos="4929" userDrawn="1">
          <p15:clr>
            <a:srgbClr val="C35EA4"/>
          </p15:clr>
        </p15:guide>
        <p15:guide id="41" pos="5041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7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8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9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0.x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1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2.x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3.xml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4.xml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5.x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6.xml"/><Relationship Id="rId5" Type="http://schemas.openxmlformats.org/officeDocument/2006/relationships/hyperlink" Target="http://oelxc76dev07:8080/oemanager/applications/oepas1/metrics" TargetMode="Externa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7.xml"/><Relationship Id="rId5" Type="http://schemas.openxmlformats.org/officeDocument/2006/relationships/hyperlink" Target="http://oelxc76dev07:8080/oemanager/applications/oepas1/agents" TargetMode="External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8.xml"/><Relationship Id="rId5" Type="http://schemas.openxmlformats.org/officeDocument/2006/relationships/hyperlink" Target="http://oelxc76dev07:8080/oemanager/applications/oepas1/agents/29402/requests" TargetMode="External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9.xml"/><Relationship Id="rId5" Type="http://schemas.openxmlformats.org/officeDocument/2006/relationships/hyperlink" Target="http://oelxc76dev07:8080/oemanager/applications/oepas1/agents/29402/sessions" TargetMode="External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0.xml"/><Relationship Id="rId5" Type="http://schemas.openxmlformats.org/officeDocument/2006/relationships/image" Target="../media/image41.png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1.xml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2.xml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3.xml"/><Relationship Id="rId6" Type="http://schemas.openxmlformats.org/officeDocument/2006/relationships/hyperlink" Target="http://oelxc76dev07:8899/health?view=summary" TargetMode="External"/><Relationship Id="rId5" Type="http://schemas.openxmlformats.org/officeDocument/2006/relationships/hyperlink" Target="http://oelxc76dev07:8899/health" TargetMode="External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4.xml"/><Relationship Id="rId5" Type="http://schemas.openxmlformats.org/officeDocument/2006/relationships/hyperlink" Target="http://oelxc76dev07:8899/health?view=details" TargetMode="External"/><Relationship Id="rId4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5.xml"/><Relationship Id="rId5" Type="http://schemas.openxmlformats.org/officeDocument/2006/relationships/hyperlink" Target="http://oelxc76dev07:8899/health?view=dataset" TargetMode="External"/><Relationship Id="rId4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6.xml"/><Relationship Id="rId4" Type="http://schemas.openxmlformats.org/officeDocument/2006/relationships/image" Target="../media/image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7.xml"/><Relationship Id="rId6" Type="http://schemas.openxmlformats.org/officeDocument/2006/relationships/image" Target="../media/image4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8.xml"/><Relationship Id="rId4" Type="http://schemas.openxmlformats.org/officeDocument/2006/relationships/image" Target="../media/image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9.xml"/><Relationship Id="rId4" Type="http://schemas.openxmlformats.org/officeDocument/2006/relationships/image" Target="../media/image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0.xml"/><Relationship Id="rId4" Type="http://schemas.openxmlformats.org/officeDocument/2006/relationships/image" Target="../media/image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1.xml"/><Relationship Id="rId5" Type="http://schemas.openxmlformats.org/officeDocument/2006/relationships/hyperlink" Target="https://docs.progress.com/bundle/pas-for-openedge-management/page/ABL-application-PING-service.html" TargetMode="External"/><Relationship Id="rId4" Type="http://schemas.openxmlformats.org/officeDocument/2006/relationships/image" Target="../media/image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2.xml"/><Relationship Id="rId4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EFBED1-CF13-194B-9A7A-FBF18AF656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2088" y="1"/>
            <a:ext cx="12551522" cy="6857999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12A6F02-0283-7F43-90AC-0E29FFF453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26"/>
          <a:stretch/>
        </p:blipFill>
        <p:spPr>
          <a:xfrm>
            <a:off x="1589" y="0"/>
            <a:ext cx="10859911" cy="6858000"/>
          </a:xfrm>
          <a:prstGeom prst="rect">
            <a:avLst/>
          </a:prstGeom>
        </p:spPr>
      </p:pic>
      <p:pic>
        <p:nvPicPr>
          <p:cNvPr id="10" name="Graphic 7">
            <a:extLst>
              <a:ext uri="{FF2B5EF4-FFF2-40B4-BE49-F238E27FC236}">
                <a16:creationId xmlns:a16="http://schemas.microsoft.com/office/drawing/2014/main" id="{70FC1ECD-9599-174B-B711-2100BF5F879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03" y="3273611"/>
            <a:ext cx="1341526" cy="310778"/>
          </a:xfrm>
          <a:prstGeom prst="rect">
            <a:avLst/>
          </a:prstGeom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D5C08352-427F-DC4C-99E3-643B08136393}"/>
              </a:ext>
            </a:extLst>
          </p:cNvPr>
          <p:cNvSpPr txBox="1">
            <a:spLocks/>
          </p:cNvSpPr>
          <p:nvPr/>
        </p:nvSpPr>
        <p:spPr>
          <a:xfrm>
            <a:off x="706695" y="3727313"/>
            <a:ext cx="5806694" cy="1107335"/>
          </a:xfrm>
          <a:prstGeom prst="rect">
            <a:avLst/>
          </a:prstGeom>
        </p:spPr>
        <p:txBody>
          <a:bodyPr lIns="0" tIns="180000" rIns="0" bIns="0" anchor="t" anchorCtr="0">
            <a:noAutofit/>
          </a:bodyPr>
          <a:lstStyle>
            <a:lvl1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lang="en-US" sz="3800" b="1" noProof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5pPr>
            <a:lvl6pPr marL="45692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6pPr>
            <a:lvl7pPr marL="91385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7pPr>
            <a:lvl8pPr marL="137077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8pPr>
            <a:lvl9pPr marL="182770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198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SzTx/>
            </a:pPr>
            <a:r>
              <a:rPr lang="en-US" sz="2400" dirty="0"/>
              <a:t>Monitoring Progress Application Server for </a:t>
            </a:r>
            <a:r>
              <a:rPr lang="en-US" sz="2400" dirty="0" err="1"/>
              <a:t>OpenEdge</a:t>
            </a:r>
            <a:endParaRPr lang="en-BG" sz="2400" kern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246E9B7-FEF1-F848-AA46-B6A9F768E576}"/>
              </a:ext>
            </a:extLst>
          </p:cNvPr>
          <p:cNvSpPr txBox="1">
            <a:spLocks/>
          </p:cNvSpPr>
          <p:nvPr/>
        </p:nvSpPr>
        <p:spPr>
          <a:xfrm>
            <a:off x="690037" y="6049449"/>
            <a:ext cx="5278437" cy="233114"/>
          </a:xfrm>
          <a:prstGeom prst="rect">
            <a:avLst/>
          </a:prstGeom>
        </p:spPr>
        <p:txBody>
          <a:bodyPr lIns="91440" tIns="72000" rIns="91440" bIns="45720" anchor="t">
            <a:noAutofit/>
          </a:bodyPr>
          <a:lstStyle>
            <a:lvl1pPr marL="0" indent="0" algn="l" defTabSz="913852" rtl="0" eaLnBrk="1" fontAlgn="base" latinLnBrk="0" hangingPunct="1">
              <a:lnSpc>
                <a:spcPts val="1800"/>
              </a:lnSpc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6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2609B2F-91F3-7846-BE9C-D52C64AF157D}"/>
              </a:ext>
            </a:extLst>
          </p:cNvPr>
          <p:cNvSpPr txBox="1">
            <a:spLocks/>
          </p:cNvSpPr>
          <p:nvPr/>
        </p:nvSpPr>
        <p:spPr>
          <a:xfrm>
            <a:off x="668521" y="5175229"/>
            <a:ext cx="5278437" cy="233113"/>
          </a:xfrm>
          <a:prstGeom prst="rect">
            <a:avLst/>
          </a:prstGeom>
        </p:spPr>
        <p:txBody>
          <a:bodyPr tIns="36000" anchor="t">
            <a:noAutofit/>
          </a:bodyPr>
          <a:lstStyle>
            <a:lvl1pPr marL="0" indent="0" algn="l" defTabSz="913852" rtl="0" eaLnBrk="1" fontAlgn="base" latinLnBrk="0" hangingPunct="1">
              <a:lnSpc>
                <a:spcPts val="1800"/>
              </a:lnSpc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Roy Ellis (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ellis@progress.com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6082FF87-909A-2D42-B465-850A42C93B3F}"/>
              </a:ext>
            </a:extLst>
          </p:cNvPr>
          <p:cNvSpPr txBox="1">
            <a:spLocks/>
          </p:cNvSpPr>
          <p:nvPr/>
        </p:nvSpPr>
        <p:spPr>
          <a:xfrm>
            <a:off x="660190" y="5474011"/>
            <a:ext cx="5730100" cy="310777"/>
          </a:xfrm>
          <a:prstGeom prst="rect">
            <a:avLst/>
          </a:prstGeom>
        </p:spPr>
        <p:txBody>
          <a:bodyPr tIns="72000" anchor="t">
            <a:noAutofit/>
          </a:bodyPr>
          <a:lstStyle>
            <a:lvl1pPr marL="0" indent="0" algn="l" defTabSz="913852" rtl="0" eaLnBrk="1" fontAlgn="base" latinLnBrk="0" hangingPunct="1">
              <a:lnSpc>
                <a:spcPts val="1800"/>
              </a:lnSpc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Wingdings" pitchFamily="2" charset="2"/>
              <a:buNone/>
              <a:defRPr lang="en-US" sz="18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Font typeface="Arial" charset="0"/>
              <a:buChar char="–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rgbClr val="5CE500"/>
              </a:buClr>
              <a:buSzPct val="95000"/>
              <a:buFont typeface="Courier New" pitchFamily="49" charset="0"/>
              <a:buChar char="o"/>
              <a:defRPr lang="en-US" sz="18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dirty="0">
                <a:solidFill>
                  <a:schemeClr val="bg1"/>
                </a:solidFill>
              </a:rPr>
              <a:t>Director Professional Services Managed Database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8274AD-D33E-F84D-8B14-94225FC7EA35}"/>
              </a:ext>
            </a:extLst>
          </p:cNvPr>
          <p:cNvSpPr txBox="1"/>
          <p:nvPr/>
        </p:nvSpPr>
        <p:spPr bwMode="auto">
          <a:xfrm>
            <a:off x="-372533" y="48768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9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5E108-F79D-9242-83EA-C36325778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1" y="1842034"/>
            <a:ext cx="5278437" cy="4330700"/>
          </a:xfrm>
        </p:spPr>
        <p:txBody>
          <a:bodyPr/>
          <a:lstStyle/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Classic </a:t>
            </a:r>
            <a:r>
              <a:rPr lang="en-US" b="1" dirty="0" err="1"/>
              <a:t>AppServer</a:t>
            </a:r>
            <a:r>
              <a:rPr lang="en-US" b="1" dirty="0"/>
              <a:t> Monitoring</a:t>
            </a:r>
            <a:endParaRPr lang="en-BG" dirty="0"/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JMX </a:t>
            </a:r>
            <a:endParaRPr lang="en-BG" dirty="0"/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OEJMX</a:t>
            </a:r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REST API</a:t>
            </a:r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Iceberg</a:t>
            </a:r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Health Scanner</a:t>
            </a:r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New PASOE monitor for MDBA</a:t>
            </a:r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Recommendations</a:t>
            </a:r>
          </a:p>
          <a:p>
            <a:pPr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</a:pPr>
            <a:endParaRPr lang="en-BG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ED3E0-D512-5242-8779-5F5BBA97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1" y="538162"/>
            <a:ext cx="5062164" cy="1117523"/>
          </a:xfrm>
        </p:spPr>
        <p:txBody>
          <a:bodyPr/>
          <a:lstStyle/>
          <a:p>
            <a:r>
              <a:rPr lang="en-BG"/>
              <a:t>Agenda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39696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Classic </a:t>
            </a:r>
            <a:r>
              <a:rPr lang="en-US" dirty="0" err="1"/>
              <a:t>AppServer</a:t>
            </a:r>
            <a:r>
              <a:rPr lang="en-US" dirty="0"/>
              <a:t> Monitoring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874880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B4C9D3-6FF8-4258-8418-402A856AB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2" y="24243"/>
            <a:ext cx="12102654" cy="6240715"/>
          </a:xfrm>
        </p:spPr>
      </p:pic>
      <p:sp>
        <p:nvSpPr>
          <p:cNvPr id="3" name="AutoShape 2" descr="Gearwrench Stethoscope Model: 835D">
            <a:extLst>
              <a:ext uri="{FF2B5EF4-FFF2-40B4-BE49-F238E27FC236}">
                <a16:creationId xmlns:a16="http://schemas.microsoft.com/office/drawing/2014/main" id="{57BC245E-2A9C-4414-91FC-783CC39D48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2220F-B673-4DFB-9E0C-35EF66CD59EC}"/>
              </a:ext>
            </a:extLst>
          </p:cNvPr>
          <p:cNvSpPr txBox="1"/>
          <p:nvPr/>
        </p:nvSpPr>
        <p:spPr bwMode="auto">
          <a:xfrm>
            <a:off x="201714" y="5295094"/>
            <a:ext cx="3737312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3200" dirty="0" err="1"/>
              <a:t>asbman</a:t>
            </a:r>
            <a:r>
              <a:rPr lang="en-US" sz="3200" dirty="0"/>
              <a:t> -query</a:t>
            </a:r>
          </a:p>
        </p:txBody>
      </p:sp>
      <p:pic>
        <p:nvPicPr>
          <p:cNvPr id="1026" name="Picture 2" descr="3-3/8&quot; IN-DASH TACHOMETER, 0-10,000 RPM, ULTRA-LITE">
            <a:extLst>
              <a:ext uri="{FF2B5EF4-FFF2-40B4-BE49-F238E27FC236}">
                <a16:creationId xmlns:a16="http://schemas.microsoft.com/office/drawing/2014/main" id="{F2220B59-8FDC-1EFB-B512-ABE0DEBBE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4124019"/>
            <a:ext cx="2111986" cy="211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95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7066847-98E1-4B03-B10F-B5410BA7A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9" y="-1"/>
            <a:ext cx="12188825" cy="63675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CE875F-84A4-439A-8112-4A7C6DD90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00548" y="3707741"/>
            <a:ext cx="1499715" cy="18567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D3463-BB7A-4CF0-AA83-A8BF3A52A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973" y="3707741"/>
            <a:ext cx="2564562" cy="1837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A27195-27F3-473E-8EEC-87F16AD93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1297" y="3692757"/>
            <a:ext cx="2752820" cy="1834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4ED3E3-1E8F-46C4-8F7F-C304D9378EE8}"/>
              </a:ext>
            </a:extLst>
          </p:cNvPr>
          <p:cNvSpPr txBox="1"/>
          <p:nvPr/>
        </p:nvSpPr>
        <p:spPr bwMode="auto">
          <a:xfrm>
            <a:off x="344381" y="3688888"/>
            <a:ext cx="275282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dirty="0"/>
              <a:t>JMX supports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r>
              <a:rPr lang="en-US" dirty="0"/>
              <a:t>OEJMX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r>
              <a:rPr lang="en-US" dirty="0"/>
              <a:t>REST API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r>
              <a:rPr lang="en-US" dirty="0" err="1"/>
              <a:t>HealthScanner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4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 </a:t>
            </a:r>
            <a:r>
              <a:rPr lang="en-US" dirty="0" err="1"/>
              <a:t>AppServer</a:t>
            </a:r>
            <a:r>
              <a:rPr lang="en-US" dirty="0"/>
              <a:t> Monitoring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3" y="1108075"/>
            <a:ext cx="10746088" cy="4756697"/>
          </a:xfrm>
        </p:spPr>
        <p:txBody>
          <a:bodyPr/>
          <a:lstStyle/>
          <a:p>
            <a:r>
              <a:rPr lang="en-US" dirty="0"/>
              <a:t>The Classic monitoring </a:t>
            </a:r>
            <a:r>
              <a:rPr lang="en-US" dirty="0" err="1"/>
              <a:t>asbman</a:t>
            </a:r>
            <a:r>
              <a:rPr lang="en-US" dirty="0"/>
              <a:t> –</a:t>
            </a:r>
            <a:r>
              <a:rPr lang="en-US" dirty="0" err="1"/>
              <a:t>i</a:t>
            </a:r>
            <a:r>
              <a:rPr lang="en-US" dirty="0"/>
              <a:t>(-name) asbroker1 –q(-query)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dirty="0"/>
              <a:t>Broker Name                   : asbroker1</a:t>
            </a:r>
          </a:p>
          <a:p>
            <a:r>
              <a:rPr lang="en-US" sz="1600" dirty="0"/>
              <a:t>Operating Mode              : State-reset</a:t>
            </a:r>
          </a:p>
          <a:p>
            <a:r>
              <a:rPr lang="en-US" sz="1600" dirty="0"/>
              <a:t>Broker Status                  :  ACTIVE </a:t>
            </a:r>
          </a:p>
          <a:p>
            <a:r>
              <a:rPr lang="en-US" sz="1600" dirty="0"/>
              <a:t>Broker Port                      : 3090</a:t>
            </a:r>
          </a:p>
          <a:p>
            <a:r>
              <a:rPr lang="en-US" sz="1600" dirty="0"/>
              <a:t>Broker PID                       : 28482</a:t>
            </a:r>
          </a:p>
          <a:p>
            <a:r>
              <a:rPr lang="en-US" sz="1600" dirty="0"/>
              <a:t>Active Servers                 : 7</a:t>
            </a:r>
          </a:p>
          <a:p>
            <a:r>
              <a:rPr lang="en-US" sz="1600" dirty="0"/>
              <a:t>Busy Servers                   : 1</a:t>
            </a:r>
          </a:p>
          <a:p>
            <a:r>
              <a:rPr lang="en-US" sz="1600" dirty="0"/>
              <a:t>Locked Servers                 : 0</a:t>
            </a:r>
          </a:p>
          <a:p>
            <a:r>
              <a:rPr lang="en-US" sz="1600" dirty="0"/>
              <a:t>Available Servers              : 6</a:t>
            </a:r>
          </a:p>
          <a:p>
            <a:r>
              <a:rPr lang="en-US" sz="1600" dirty="0"/>
              <a:t>Active Clients (now, peak)     : (1, 21)</a:t>
            </a:r>
          </a:p>
          <a:p>
            <a:r>
              <a:rPr lang="en-US" sz="1600" dirty="0"/>
              <a:t>Client Queue Depth (cur, max)  : (1, 21)</a:t>
            </a:r>
          </a:p>
          <a:p>
            <a:r>
              <a:rPr lang="en-US" sz="1600" dirty="0"/>
              <a:t>Total Requests                 : 1449080</a:t>
            </a:r>
          </a:p>
          <a:p>
            <a:r>
              <a:rPr lang="en-US" sz="1600" dirty="0" err="1"/>
              <a:t>Rq</a:t>
            </a:r>
            <a:r>
              <a:rPr lang="en-US" sz="1600" dirty="0"/>
              <a:t> Wait (max, avg)             : (100 </a:t>
            </a:r>
            <a:r>
              <a:rPr lang="en-US" sz="1600" dirty="0" err="1"/>
              <a:t>ms</a:t>
            </a:r>
            <a:r>
              <a:rPr lang="en-US" sz="1600" dirty="0"/>
              <a:t>, 2 </a:t>
            </a:r>
            <a:r>
              <a:rPr lang="en-US" sz="1600" dirty="0" err="1"/>
              <a:t>ms</a:t>
            </a:r>
            <a:r>
              <a:rPr lang="en-US" sz="1600" dirty="0"/>
              <a:t>)</a:t>
            </a:r>
          </a:p>
          <a:p>
            <a:r>
              <a:rPr lang="en-US" sz="1600" dirty="0" err="1"/>
              <a:t>Rq</a:t>
            </a:r>
            <a:r>
              <a:rPr lang="en-US" sz="1600" dirty="0"/>
              <a:t> Duration (max, avg)         : (1200 </a:t>
            </a:r>
            <a:r>
              <a:rPr lang="en-US" sz="1600" dirty="0" err="1"/>
              <a:t>ms</a:t>
            </a:r>
            <a:r>
              <a:rPr lang="en-US" sz="1600" dirty="0"/>
              <a:t>, 30 </a:t>
            </a:r>
            <a:r>
              <a:rPr lang="en-US" sz="1600" dirty="0" err="1"/>
              <a:t>ms</a:t>
            </a:r>
            <a:r>
              <a:rPr lang="en-US" sz="1600" dirty="0"/>
              <a:t>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78784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 </a:t>
            </a:r>
            <a:r>
              <a:rPr lang="en-US" dirty="0" err="1"/>
              <a:t>AppServer</a:t>
            </a:r>
            <a:r>
              <a:rPr lang="en-US" dirty="0"/>
              <a:t> Monitoring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13" y="1108075"/>
            <a:ext cx="10746088" cy="4409835"/>
          </a:xfrm>
        </p:spPr>
        <p:txBody>
          <a:bodyPr/>
          <a:lstStyle/>
          <a:p>
            <a:r>
              <a:rPr lang="en-US" dirty="0"/>
              <a:t>Agent information</a:t>
            </a:r>
          </a:p>
          <a:p>
            <a:endParaRPr lang="en-US" sz="1600" dirty="0"/>
          </a:p>
          <a:p>
            <a:r>
              <a:rPr lang="en-US" sz="2000" dirty="0"/>
              <a:t>PID      State           Port     </a:t>
            </a:r>
            <a:r>
              <a:rPr lang="en-US" sz="2000" dirty="0" err="1"/>
              <a:t>nRq</a:t>
            </a:r>
            <a:r>
              <a:rPr lang="en-US" sz="2000" dirty="0"/>
              <a:t>       </a:t>
            </a:r>
            <a:r>
              <a:rPr lang="en-US" sz="2000" dirty="0" err="1"/>
              <a:t>nRcvd</a:t>
            </a:r>
            <a:r>
              <a:rPr lang="en-US" sz="2000" dirty="0"/>
              <a:t>  </a:t>
            </a:r>
            <a:r>
              <a:rPr lang="en-US" sz="2000" dirty="0" err="1"/>
              <a:t>nSent</a:t>
            </a:r>
            <a:r>
              <a:rPr lang="en-US" sz="2000" dirty="0"/>
              <a:t>   Started                    Last Change</a:t>
            </a:r>
          </a:p>
          <a:p>
            <a:r>
              <a:rPr lang="en-US" sz="2000" dirty="0"/>
              <a:t>09170 AVAILABLE 19101 144908 144908 144908 09-Apr-2022 06:18 12-Apr-2022 14:27</a:t>
            </a:r>
          </a:p>
          <a:p>
            <a:r>
              <a:rPr lang="en-US" sz="2000" dirty="0"/>
              <a:t>02158 AVAILABLE 19102 046299 046299 046299 11-Apr-2022 11:59 12-Apr-2022 14:27</a:t>
            </a:r>
          </a:p>
          <a:p>
            <a:r>
              <a:rPr lang="en-US" sz="2000" dirty="0"/>
              <a:t>02161 AVAILABLE 19103 046274 046274 046274 11-Apr-2022 11:59 12-Apr-2022 14:27</a:t>
            </a:r>
          </a:p>
          <a:p>
            <a:r>
              <a:rPr lang="en-US" sz="2000" dirty="0"/>
              <a:t>28412 AVAILABLE 19104 018443 018443 018443 12-Apr-2022 06:58 12-Apr-2022 14:27</a:t>
            </a:r>
          </a:p>
          <a:p>
            <a:r>
              <a:rPr lang="en-US" sz="2000" dirty="0"/>
              <a:t>28415 AVAILABLE 19105 018507 018507 018507 12-Apr-2022 06:58 12-Apr-2022 14:27</a:t>
            </a:r>
          </a:p>
          <a:p>
            <a:r>
              <a:rPr lang="en-US" sz="2000" dirty="0"/>
              <a:t>28418 AVAILABLE 19106 018434 018434 018434 12-Apr-2022 06:58 12-Apr-2022 14:27</a:t>
            </a:r>
          </a:p>
          <a:p>
            <a:r>
              <a:rPr lang="en-US" sz="2000" dirty="0"/>
              <a:t>28421 BUSY          19107 018330 018330 018330 12-Apr-2022 06:58 12-Apr-2022 14:27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524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JMX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566785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Management </a:t>
            </a:r>
            <a:r>
              <a:rPr lang="en-US" dirty="0" err="1"/>
              <a:t>eXtensions</a:t>
            </a:r>
            <a:r>
              <a:rPr lang="en-US" dirty="0"/>
              <a:t> – JMX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JMX is a Java technology that supplies tools for managing and monitoring applications, system objects, devices (such as printers) and service-oriented networks.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Those resources are represented by objects called </a:t>
            </a:r>
            <a:r>
              <a:rPr lang="en-US" dirty="0" err="1"/>
              <a:t>MBeans</a:t>
            </a:r>
            <a:r>
              <a:rPr lang="en-US" dirty="0"/>
              <a:t> (for Managed Bean)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API, classes can be dynamically loaded and instantiated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Tomcat supports JMX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PAS for </a:t>
            </a:r>
            <a:r>
              <a:rPr lang="en-US" dirty="0" err="1"/>
              <a:t>OpenEdge</a:t>
            </a:r>
            <a:r>
              <a:rPr lang="en-US" dirty="0"/>
              <a:t> supports JMX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/>
              <a:t>Always on</a:t>
            </a:r>
          </a:p>
          <a:p>
            <a:pPr algn="ctr"/>
            <a:r>
              <a:rPr lang="en-US" sz="2000" i="1" dirty="0"/>
              <a:t>(source for the first 3 bullets – </a:t>
            </a:r>
            <a:r>
              <a:rPr lang="en-US" sz="2000" i="1" dirty="0" err="1"/>
              <a:t>Wikipedia.com</a:t>
            </a:r>
            <a:r>
              <a:rPr lang="en-US" sz="2000" i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368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OEJMX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857011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OEJMX script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OEJMX.sh</a:t>
            </a:r>
            <a:r>
              <a:rPr lang="en-US" dirty="0"/>
              <a:t>(.bat) resides in the PAS for </a:t>
            </a:r>
            <a:r>
              <a:rPr lang="en-US" dirty="0" err="1"/>
              <a:t>OpenEdge</a:t>
            </a:r>
            <a:r>
              <a:rPr lang="en-US" dirty="0"/>
              <a:t> instance directory in “bin”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reads a file (default extension .</a:t>
            </a:r>
            <a:r>
              <a:rPr lang="en-US" dirty="0" err="1"/>
              <a:t>qry</a:t>
            </a:r>
            <a:r>
              <a:rPr lang="en-US" dirty="0"/>
              <a:t>) that directs the specific JMX APIs to execute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OEJMX script launches a JVM which connects to Tomcat/PAS for </a:t>
            </a:r>
            <a:r>
              <a:rPr lang="en-US" dirty="0" err="1"/>
              <a:t>OpenEdge</a:t>
            </a:r>
            <a:r>
              <a:rPr lang="en-US" dirty="0"/>
              <a:t> JVM running for that instance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Queries the JVM and writes and output file (by default in the instance-</a:t>
            </a:r>
            <a:r>
              <a:rPr lang="en-US" dirty="0" err="1"/>
              <a:t>dir</a:t>
            </a:r>
            <a:r>
              <a:rPr lang="en-US" dirty="0"/>
              <a:t>/temp) directory</a:t>
            </a:r>
          </a:p>
        </p:txBody>
      </p:sp>
    </p:spTree>
    <p:extLst>
      <p:ext uri="{BB962C8B-B14F-4D97-AF65-F5344CB8AC3E}">
        <p14:creationId xmlns:p14="http://schemas.microsoft.com/office/powerpoint/2010/main" val="3478840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OEJMX script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Pros</a:t>
            </a:r>
          </a:p>
          <a:p>
            <a:pPr marL="685800" lvl="1"/>
            <a:r>
              <a:rPr lang="en-US" dirty="0"/>
              <a:t>Secure, can only be run on machine where PAS for </a:t>
            </a:r>
            <a:r>
              <a:rPr lang="en-US" dirty="0" err="1"/>
              <a:t>OpenEdge</a:t>
            </a:r>
            <a:r>
              <a:rPr lang="en-US" dirty="0"/>
              <a:t> is running</a:t>
            </a:r>
          </a:p>
          <a:p>
            <a:pPr marL="685800" lvl="1"/>
            <a:r>
              <a:rPr lang="en-US" dirty="0"/>
              <a:t>Scriptable</a:t>
            </a:r>
          </a:p>
          <a:p>
            <a:pPr marL="685800" lvl="1"/>
            <a:r>
              <a:rPr lang="en-US" dirty="0"/>
              <a:t>Can gather many different metrics in a single query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</a:t>
            </a:r>
          </a:p>
          <a:p>
            <a:pPr marL="685800" lvl="1"/>
            <a:r>
              <a:rPr lang="en-US" dirty="0"/>
              <a:t>Slow, must launch JVM and connect to PAS for </a:t>
            </a:r>
            <a:r>
              <a:rPr lang="en-US" dirty="0" err="1"/>
              <a:t>OpenEdge</a:t>
            </a:r>
            <a:r>
              <a:rPr lang="en-US" dirty="0"/>
              <a:t> JVM</a:t>
            </a:r>
          </a:p>
          <a:p>
            <a:pPr marL="885825" lvl="3"/>
            <a:r>
              <a:rPr lang="en-US" dirty="0"/>
              <a:t>Should not be run in quick succession</a:t>
            </a:r>
          </a:p>
          <a:p>
            <a:pPr marL="685800" lvl="1"/>
            <a:r>
              <a:rPr lang="en-US" dirty="0"/>
              <a:t>Sometimes need to make several calls to gather data</a:t>
            </a:r>
          </a:p>
          <a:p>
            <a:pPr marL="685800" lvl="1"/>
            <a:r>
              <a:rPr lang="en-US" dirty="0"/>
              <a:t>Creating the .</a:t>
            </a:r>
            <a:r>
              <a:rPr lang="en-US" dirty="0" err="1"/>
              <a:t>qry</a:t>
            </a:r>
            <a:r>
              <a:rPr lang="en-US" dirty="0"/>
              <a:t> scripts takes some getting used to</a:t>
            </a:r>
          </a:p>
        </p:txBody>
      </p:sp>
    </p:spTree>
    <p:extLst>
      <p:ext uri="{BB962C8B-B14F-4D97-AF65-F5344CB8AC3E}">
        <p14:creationId xmlns:p14="http://schemas.microsoft.com/office/powerpoint/2010/main" val="729959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OEJMX script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oejmx.bat</a:t>
            </a:r>
            <a:r>
              <a:rPr lang="en-US" sz="2000" dirty="0"/>
              <a:t> -Q </a:t>
            </a:r>
            <a:r>
              <a:rPr lang="en-US" sz="2000" dirty="0" err="1"/>
              <a:t>jmxqueries</a:t>
            </a:r>
            <a:r>
              <a:rPr lang="en-US" sz="2000" dirty="0"/>
              <a:t>\</a:t>
            </a:r>
            <a:r>
              <a:rPr lang="en-US" sz="2000" dirty="0" err="1"/>
              <a:t>getAgents.qry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# </a:t>
            </a:r>
            <a:r>
              <a:rPr lang="en-US" sz="2000" dirty="0" err="1"/>
              <a:t>getAgents.qry</a:t>
            </a:r>
            <a:endParaRPr lang="en-US" sz="2000" dirty="0"/>
          </a:p>
          <a:p>
            <a:r>
              <a:rPr lang="en-US" sz="2000" dirty="0"/>
              <a:t>{"O":"</a:t>
            </a:r>
            <a:r>
              <a:rPr lang="en-US" sz="2000" dirty="0" err="1"/>
              <a:t>PASOE:type</a:t>
            </a:r>
            <a:r>
              <a:rPr lang="en-US" sz="2000" dirty="0"/>
              <a:t>=</a:t>
            </a:r>
            <a:r>
              <a:rPr lang="en-US" sz="2000" dirty="0" err="1"/>
              <a:t>OEManager,name</a:t>
            </a:r>
            <a:r>
              <a:rPr lang="en-US" sz="2000" dirty="0"/>
              <a:t>=</a:t>
            </a:r>
            <a:r>
              <a:rPr lang="en-US" sz="2000" dirty="0" err="1"/>
              <a:t>AgentManager</a:t>
            </a:r>
            <a:r>
              <a:rPr lang="en-US" sz="2000" dirty="0"/>
              <a:t>","M":["getAgents",”oepas1"]}</a:t>
            </a:r>
          </a:p>
          <a:p>
            <a:endParaRPr lang="en-US" sz="2000" dirty="0"/>
          </a:p>
          <a:p>
            <a:r>
              <a:rPr lang="en-US" sz="2000" dirty="0"/>
              <a:t>Query: Line 1. </a:t>
            </a:r>
            <a:r>
              <a:rPr lang="en-US" sz="2000" dirty="0" err="1"/>
              <a:t>PASOE:type</a:t>
            </a:r>
            <a:r>
              <a:rPr lang="en-US" sz="2000" dirty="0"/>
              <a:t>=</a:t>
            </a:r>
            <a:r>
              <a:rPr lang="en-US" sz="2000" dirty="0" err="1"/>
              <a:t>OEManager,name</a:t>
            </a:r>
            <a:r>
              <a:rPr lang="en-US" sz="2000" dirty="0"/>
              <a:t>=</a:t>
            </a:r>
            <a:r>
              <a:rPr lang="en-US" sz="2000" dirty="0" err="1"/>
              <a:t>AgentManager</a:t>
            </a:r>
            <a:r>
              <a:rPr lang="en-US" sz="2000" dirty="0"/>
              <a:t>, </a:t>
            </a:r>
            <a:r>
              <a:rPr lang="en-US" sz="2000" dirty="0" err="1"/>
              <a:t>getAgents</a:t>
            </a:r>
            <a:r>
              <a:rPr lang="en-US" sz="2000" dirty="0"/>
              <a:t>(oepas1)</a:t>
            </a:r>
          </a:p>
          <a:p>
            <a:r>
              <a:rPr lang="en-US" sz="2000" dirty="0"/>
              <a:t>Result: {"</a:t>
            </a:r>
            <a:r>
              <a:rPr lang="en-US" sz="2000" dirty="0" err="1"/>
              <a:t>getAgents</a:t>
            </a:r>
            <a:r>
              <a:rPr lang="en-US" sz="2000" dirty="0"/>
              <a:t>":{"agents":[{"agentId":"u9oyMfogQ1SnTC_XaqwyUA","pid":"1692","state":"AVAILABLE"}]}}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677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OEJMX script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169895"/>
            <a:ext cx="10746088" cy="5045092"/>
          </a:xfrm>
        </p:spPr>
        <p:txBody>
          <a:bodyPr/>
          <a:lstStyle/>
          <a:p>
            <a:r>
              <a:rPr lang="en-US" sz="1800" dirty="0" err="1"/>
              <a:t>oejmx.bat</a:t>
            </a:r>
            <a:r>
              <a:rPr lang="en-US" sz="1800" dirty="0"/>
              <a:t> -Q </a:t>
            </a:r>
            <a:r>
              <a:rPr lang="en-US" sz="1800" dirty="0" err="1"/>
              <a:t>jmxqueries</a:t>
            </a:r>
            <a:r>
              <a:rPr lang="en-US" sz="1800" dirty="0"/>
              <a:t>\</a:t>
            </a:r>
            <a:r>
              <a:rPr lang="en-US" sz="1800" dirty="0" err="1"/>
              <a:t>getAgentMetrics.qry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# </a:t>
            </a:r>
            <a:r>
              <a:rPr lang="en-US" sz="1800" dirty="0" err="1"/>
              <a:t>getAgentMetrics.qry</a:t>
            </a:r>
            <a:endParaRPr lang="en-US" sz="1800" dirty="0"/>
          </a:p>
          <a:p>
            <a:r>
              <a:rPr lang="en-US" sz="1800" dirty="0"/>
              <a:t>{"O":"</a:t>
            </a:r>
            <a:r>
              <a:rPr lang="en-US" sz="1800" dirty="0" err="1"/>
              <a:t>PASOE:type</a:t>
            </a:r>
            <a:r>
              <a:rPr lang="en-US" sz="1800" dirty="0"/>
              <a:t>=</a:t>
            </a:r>
            <a:r>
              <a:rPr lang="en-US" sz="1800" dirty="0" err="1"/>
              <a:t>OEManager,name</a:t>
            </a:r>
            <a:r>
              <a:rPr lang="en-US" sz="1800" dirty="0"/>
              <a:t>=</a:t>
            </a:r>
            <a:r>
              <a:rPr lang="en-US" sz="1800" dirty="0" err="1"/>
              <a:t>AgentManager</a:t>
            </a:r>
            <a:r>
              <a:rPr lang="en-US" sz="1800" dirty="0"/>
              <a:t>","M":["getSessionMetrics",”1692"]}</a:t>
            </a:r>
          </a:p>
          <a:p>
            <a:endParaRPr lang="en-US" sz="1800" dirty="0"/>
          </a:p>
          <a:p>
            <a:r>
              <a:rPr lang="en-US" sz="1800" dirty="0"/>
              <a:t>Query: Line 1. </a:t>
            </a:r>
            <a:r>
              <a:rPr lang="en-US" sz="1800" dirty="0" err="1"/>
              <a:t>PASOE:type</a:t>
            </a:r>
            <a:r>
              <a:rPr lang="en-US" sz="1800" dirty="0"/>
              <a:t>=</a:t>
            </a:r>
            <a:r>
              <a:rPr lang="en-US" sz="1800" dirty="0" err="1"/>
              <a:t>OEManager,name</a:t>
            </a:r>
            <a:r>
              <a:rPr lang="en-US" sz="1800" dirty="0"/>
              <a:t>=</a:t>
            </a:r>
            <a:r>
              <a:rPr lang="en-US" sz="1800" dirty="0" err="1"/>
              <a:t>AgentManager</a:t>
            </a:r>
            <a:r>
              <a:rPr lang="en-US" sz="1800" dirty="0"/>
              <a:t>, </a:t>
            </a:r>
            <a:r>
              <a:rPr lang="en-US" sz="1800" dirty="0" err="1"/>
              <a:t>getSessionMetrics</a:t>
            </a:r>
            <a:r>
              <a:rPr lang="en-US" sz="1800" dirty="0"/>
              <a:t>(1692)</a:t>
            </a:r>
          </a:p>
          <a:p>
            <a:r>
              <a:rPr lang="en-US" sz="1800" dirty="0"/>
              <a:t>Result: {"</a:t>
            </a:r>
            <a:r>
              <a:rPr lang="en-US" sz="1800" dirty="0" err="1"/>
              <a:t>getSessionMetrics</a:t>
            </a:r>
            <a:r>
              <a:rPr lang="en-US" sz="1800" dirty="0"/>
              <a:t>":{"</a:t>
            </a:r>
            <a:r>
              <a:rPr lang="en-US" sz="1800" dirty="0" err="1"/>
              <a:t>AgentSession</a:t>
            </a:r>
            <a:r>
              <a:rPr lang="en-US" sz="1800" dirty="0"/>
              <a:t>":[ </a:t>
            </a:r>
          </a:p>
          <a:p>
            <a:endParaRPr lang="en-US" sz="1800" dirty="0"/>
          </a:p>
          <a:p>
            <a:r>
              <a:rPr lang="en-US" sz="1800" dirty="0"/>
              <a:t>{"SessionState":"IDLE","ConnectionId":"org.codehaus.jettison.json.JSONObject$Null","SessionMemory":869908,"EndTime":"org.codehaus.jettison.json.JSONObject$Null","ThreadId":-1,"SessionExternalState":0,"StartTime":"2019-12-15T16:16:00.268","SessionId":4},</a:t>
            </a:r>
          </a:p>
          <a:p>
            <a:r>
              <a:rPr lang="en-US" sz="1800" dirty="0"/>
              <a:t> </a:t>
            </a:r>
          </a:p>
          <a:p>
            <a:r>
              <a:rPr lang="en-US" sz="1800" dirty="0"/>
              <a:t>{"SessionState":"ACTIVE","ConnectionId":"org.codehaus.jettison.json.JSONObject$Null","SessionMemory":3613499,"EndTime":"org.codehaus.jettison.json.JSONObject$Null","ThreadId":4,"SessionExternalState":0,"StartTime":"2019-12-15T16:16:00.268","SessionId":7}]}}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15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Rest API 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81115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REST based API calls to the JMX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Pros</a:t>
            </a:r>
          </a:p>
          <a:p>
            <a:pPr marL="685800" lvl="1"/>
            <a:r>
              <a:rPr lang="en-US" dirty="0"/>
              <a:t>Can be accessed remotely but can be limited to localhost (or specific hosts)</a:t>
            </a:r>
          </a:p>
          <a:p>
            <a:pPr marL="685800" lvl="1"/>
            <a:r>
              <a:rPr lang="en-US" dirty="0"/>
              <a:t>Very fast</a:t>
            </a:r>
          </a:p>
          <a:p>
            <a:pPr marL="685800" lvl="1"/>
            <a:r>
              <a:rPr lang="en-US" dirty="0"/>
              <a:t>Easy to use</a:t>
            </a:r>
          </a:p>
          <a:p>
            <a:pPr marL="685800" lvl="1"/>
            <a:r>
              <a:rPr lang="en-US" dirty="0"/>
              <a:t>Swagger documents</a:t>
            </a:r>
          </a:p>
          <a:p>
            <a:endParaRPr lang="en-US" dirty="0"/>
          </a:p>
          <a:p>
            <a:pPr lvl="1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41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</a:t>
            </a:r>
          </a:p>
          <a:p>
            <a:pPr marL="685800" lvl="1"/>
            <a:r>
              <a:rPr lang="en-US" dirty="0"/>
              <a:t>Can be accessed remotely – so considered a security risk</a:t>
            </a:r>
          </a:p>
          <a:p>
            <a:pPr marL="685800" lvl="1"/>
            <a:r>
              <a:rPr lang="en-US" dirty="0"/>
              <a:t>Can only gather a single metric per call</a:t>
            </a:r>
          </a:p>
          <a:p>
            <a:pPr marL="685800" lvl="1"/>
            <a:r>
              <a:rPr lang="en-US" dirty="0"/>
              <a:t>Must install the REST API manager application (</a:t>
            </a:r>
            <a:r>
              <a:rPr lang="en-US" dirty="0" err="1"/>
              <a:t>oemanager.war</a:t>
            </a:r>
            <a:r>
              <a:rPr lang="en-US" dirty="0"/>
              <a:t>)</a:t>
            </a:r>
          </a:p>
          <a:p>
            <a:pPr marL="685800" lvl="1"/>
            <a:endParaRPr lang="en-US" dirty="0"/>
          </a:p>
          <a:p>
            <a:pPr marL="685800" lvl="1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9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177159"/>
            <a:ext cx="10746088" cy="5037827"/>
          </a:xfrm>
        </p:spPr>
        <p:txBody>
          <a:bodyPr/>
          <a:lstStyle/>
          <a:p>
            <a:r>
              <a:rPr lang="en-US" u="sng" dirty="0">
                <a:hlinkClick r:id="rId5"/>
              </a:rPr>
              <a:t>http://oelxc76dev07:8080/oemanager/applications/oepas1/metrics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{</a:t>
            </a:r>
            <a:r>
              <a:rPr lang="en-US" dirty="0"/>
              <a:t>"operation": "GET SESSION-MGR </a:t>
            </a:r>
            <a:r>
              <a:rPr lang="en-US" dirty="0" err="1"/>
              <a:t>METRICS","outcome</a:t>
            </a:r>
            <a:r>
              <a:rPr lang="en-US" dirty="0"/>
              <a:t>": "</a:t>
            </a:r>
            <a:r>
              <a:rPr lang="en-US" dirty="0" err="1"/>
              <a:t>SUCCESS","result</a:t>
            </a:r>
            <a:r>
              <a:rPr lang="en-US" dirty="0"/>
              <a:t>": </a:t>
            </a:r>
            <a:r>
              <a:rPr lang="en-US" b="1" dirty="0"/>
              <a:t>{</a:t>
            </a:r>
            <a:r>
              <a:rPr lang="en-US" dirty="0"/>
              <a:t>"requests": </a:t>
            </a:r>
            <a:r>
              <a:rPr lang="en-US" b="1" dirty="0"/>
              <a:t>500</a:t>
            </a:r>
            <a:r>
              <a:rPr lang="en-US" dirty="0"/>
              <a:t>,"writeErrors": </a:t>
            </a:r>
            <a:r>
              <a:rPr lang="en-US" b="1" dirty="0"/>
              <a:t>0</a:t>
            </a:r>
            <a:r>
              <a:rPr lang="en-US" dirty="0"/>
              <a:t>,"reads": </a:t>
            </a:r>
            <a:r>
              <a:rPr lang="en-US" b="1" dirty="0"/>
              <a:t>2000</a:t>
            </a:r>
            <a:r>
              <a:rPr lang="en-US" dirty="0"/>
              <a:t>,"concurrentConnectedClients": </a:t>
            </a:r>
            <a:r>
              <a:rPr lang="en-US" b="1" dirty="0"/>
              <a:t>0</a:t>
            </a:r>
            <a:r>
              <a:rPr lang="en-US" dirty="0"/>
              <a:t>,"writes": </a:t>
            </a:r>
            <a:r>
              <a:rPr lang="en-US" b="1" dirty="0"/>
              <a:t>2000</a:t>
            </a:r>
            <a:r>
              <a:rPr lang="en-US" dirty="0"/>
              <a:t>,"maxConcurrentClients": </a:t>
            </a:r>
            <a:r>
              <a:rPr lang="en-US" b="1" dirty="0"/>
              <a:t>4</a:t>
            </a:r>
            <a:r>
              <a:rPr lang="en-US" dirty="0"/>
              <a:t>,"readErrors": </a:t>
            </a:r>
            <a:r>
              <a:rPr lang="en-US" b="1" dirty="0"/>
              <a:t>0</a:t>
            </a:r>
            <a:r>
              <a:rPr lang="en-US" dirty="0"/>
              <a:t>,"numReserveABLSessionTimeouts": </a:t>
            </a:r>
            <a:r>
              <a:rPr lang="en-US" b="1" dirty="0"/>
              <a:t>0</a:t>
            </a:r>
            <a:r>
              <a:rPr lang="en-US" dirty="0"/>
              <a:t>,"numReserveABLSessionWaits": </a:t>
            </a:r>
            <a:r>
              <a:rPr lang="en-US" b="1" dirty="0"/>
              <a:t>0</a:t>
            </a:r>
            <a:r>
              <a:rPr lang="en-US" dirty="0"/>
              <a:t>,"type": "OE_BROKER","</a:t>
            </a:r>
            <a:r>
              <a:rPr lang="en-US" dirty="0" err="1"/>
              <a:t>startTime</a:t>
            </a:r>
            <a:r>
              <a:rPr lang="en-US" dirty="0"/>
              <a:t>": "2022-08-17T17:04:39.969-04:00","accessTime": "2022-08-17T17:09:15.648-04:00"</a:t>
            </a:r>
            <a:r>
              <a:rPr lang="en-US" b="1" dirty="0"/>
              <a:t>}</a:t>
            </a:r>
            <a:r>
              <a:rPr lang="en-US" dirty="0"/>
              <a:t>,"</a:t>
            </a:r>
            <a:r>
              <a:rPr lang="en-US" dirty="0" err="1"/>
              <a:t>errmsg</a:t>
            </a:r>
            <a:r>
              <a:rPr lang="en-US" dirty="0"/>
              <a:t>": "","</a:t>
            </a:r>
            <a:r>
              <a:rPr lang="en-US" dirty="0" err="1"/>
              <a:t>versionStr</a:t>
            </a:r>
            <a:r>
              <a:rPr lang="en-US" dirty="0"/>
              <a:t>": "v11.7.16 ( 2022-08-12 )","</a:t>
            </a:r>
            <a:r>
              <a:rPr lang="en-US" dirty="0" err="1"/>
              <a:t>versionNo</a:t>
            </a:r>
            <a:r>
              <a:rPr lang="en-US" dirty="0"/>
              <a:t>": </a:t>
            </a:r>
            <a:r>
              <a:rPr lang="en-US" b="1" dirty="0"/>
              <a:t>1}</a:t>
            </a:r>
            <a:endParaRPr lang="en-US" dirty="0"/>
          </a:p>
          <a:p>
            <a:pPr marL="685800" lvl="1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8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5"/>
              </a:rPr>
              <a:t>http://oelxc76dev07:8080/oemanager/applications/oepas1/agents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{</a:t>
            </a:r>
            <a:r>
              <a:rPr lang="en-US" dirty="0"/>
              <a:t>"operation": "GET </a:t>
            </a:r>
            <a:r>
              <a:rPr lang="en-US" dirty="0" err="1"/>
              <a:t>AGENTS","outcome</a:t>
            </a:r>
            <a:r>
              <a:rPr lang="en-US" dirty="0"/>
              <a:t>": "</a:t>
            </a:r>
            <a:r>
              <a:rPr lang="en-US" dirty="0" err="1"/>
              <a:t>SUCCESS","result</a:t>
            </a:r>
            <a:r>
              <a:rPr lang="en-US" dirty="0"/>
              <a:t>": </a:t>
            </a:r>
            <a:r>
              <a:rPr lang="en-US" b="1" dirty="0"/>
              <a:t>{</a:t>
            </a:r>
            <a:r>
              <a:rPr lang="en-US" dirty="0"/>
              <a:t>"agents": </a:t>
            </a:r>
            <a:r>
              <a:rPr lang="en-US" b="1" dirty="0"/>
              <a:t>[{</a:t>
            </a:r>
            <a:r>
              <a:rPr lang="en-US" dirty="0"/>
              <a:t>"</a:t>
            </a:r>
            <a:r>
              <a:rPr lang="en-US" dirty="0" err="1"/>
              <a:t>agentId</a:t>
            </a:r>
            <a:r>
              <a:rPr lang="en-US" dirty="0"/>
              <a:t>": "xPG7sVBMRO-GLLVsdiG2HA","pid": "29402","state": "AVAILABLE"</a:t>
            </a:r>
            <a:r>
              <a:rPr lang="en-US" b="1" dirty="0"/>
              <a:t>}]}</a:t>
            </a:r>
            <a:r>
              <a:rPr lang="en-US" dirty="0"/>
              <a:t>,"</a:t>
            </a:r>
            <a:r>
              <a:rPr lang="en-US" dirty="0" err="1"/>
              <a:t>errmsg</a:t>
            </a:r>
            <a:r>
              <a:rPr lang="en-US" dirty="0"/>
              <a:t>": "","</a:t>
            </a:r>
            <a:r>
              <a:rPr lang="en-US" dirty="0" err="1"/>
              <a:t>versionStr</a:t>
            </a:r>
            <a:r>
              <a:rPr lang="en-US" dirty="0"/>
              <a:t>": "v11.7.16 ( 2022-08-12 )","</a:t>
            </a:r>
            <a:r>
              <a:rPr lang="en-US" dirty="0" err="1"/>
              <a:t>versionNo</a:t>
            </a:r>
            <a:r>
              <a:rPr lang="en-US" dirty="0"/>
              <a:t>": </a:t>
            </a:r>
            <a:r>
              <a:rPr lang="en-US" b="1" dirty="0"/>
              <a:t>1}</a:t>
            </a:r>
            <a:endParaRPr lang="en-US" dirty="0"/>
          </a:p>
          <a:p>
            <a:pPr marL="685800" lvl="1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794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6B9F02-43E4-5E97-8037-595CF28133F3}"/>
              </a:ext>
            </a:extLst>
          </p:cNvPr>
          <p:cNvSpPr txBox="1"/>
          <p:nvPr/>
        </p:nvSpPr>
        <p:spPr>
          <a:xfrm>
            <a:off x="2858814" y="3132083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>
              <a:lnSpc>
                <a:spcPts val="2700"/>
              </a:lnSpc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094493-E0E5-C362-0CFB-C5832A2B4DA4}"/>
              </a:ext>
            </a:extLst>
          </p:cNvPr>
          <p:cNvSpPr txBox="1"/>
          <p:nvPr/>
        </p:nvSpPr>
        <p:spPr>
          <a:xfrm>
            <a:off x="722312" y="1327198"/>
            <a:ext cx="1093366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http://oelxc76dev07:8080/oemanager/applications/oepas1/agents/29402/requests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"RequestProcName":"sports2kserver.p","SessionId":9,"ConnectionId":47,"StartTime":"2022-08-17T17:06:53.377","EndTime":"2022-08-17T17:06:53.380","RequestNum":92},{"RequestProcName":"sports2kserver.p","SessionId":9,"ConnectionId":47,"StartTime":"2022-08-17T17:06:53.390","EndTime":"2022-08-17T17:06:53.392","RequestNum":93},</a:t>
            </a:r>
          </a:p>
          <a:p>
            <a:endParaRPr lang="en-US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"RequestProcName":"sports2kserver.p","SessionId":9,"ConnectionId":47,"StartTime":"2022-08-17T17:06:53.402","EndTime":"2022-08-17T17:06:53.404","RequestNum":94},{"RequestProcName":"sports2kserver.p","SessionId":9,"ConnectionId":47,"StartTime":"2022-08-17T17:06:54.424","EndTime":"2022-08-17T17:06:54.427","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24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429407"/>
            <a:ext cx="11028254" cy="4785579"/>
          </a:xfrm>
        </p:spPr>
        <p:txBody>
          <a:bodyPr/>
          <a:lstStyle/>
          <a:p>
            <a:r>
              <a:rPr lang="en-US" u="sng" dirty="0">
                <a:hlinkClick r:id="rId5"/>
              </a:rPr>
              <a:t>http://oelxc76dev07:8080/oemanager/applications/oepas1/agents/29402/sessions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sz="2000" b="1" dirty="0"/>
              <a:t>{</a:t>
            </a:r>
            <a:r>
              <a:rPr lang="en-US" sz="2000" dirty="0"/>
              <a:t>"operation": "","outcome": "</a:t>
            </a:r>
            <a:r>
              <a:rPr lang="en-US" sz="2000" dirty="0" err="1"/>
              <a:t>SUCCESS","result</a:t>
            </a:r>
            <a:r>
              <a:rPr lang="en-US" sz="2000" dirty="0"/>
              <a:t>": </a:t>
            </a:r>
            <a:r>
              <a:rPr lang="en-US" sz="2000" b="1" dirty="0"/>
              <a:t>{</a:t>
            </a:r>
            <a:r>
              <a:rPr lang="en-US" sz="2000" dirty="0"/>
              <a:t>"</a:t>
            </a:r>
            <a:r>
              <a:rPr lang="en-US" sz="2000" dirty="0" err="1"/>
              <a:t>AgentSession</a:t>
            </a:r>
            <a:r>
              <a:rPr lang="en-US" sz="2000" dirty="0"/>
              <a:t>": </a:t>
            </a:r>
            <a:r>
              <a:rPr lang="en-US" sz="2000" b="1" dirty="0"/>
              <a:t>[{</a:t>
            </a:r>
            <a:r>
              <a:rPr lang="en-US" sz="2000" dirty="0"/>
              <a:t>"</a:t>
            </a:r>
            <a:r>
              <a:rPr lang="en-US" sz="2000" dirty="0" err="1"/>
              <a:t>SessionId</a:t>
            </a:r>
            <a:r>
              <a:rPr lang="en-US" sz="2000" dirty="0"/>
              <a:t>": </a:t>
            </a:r>
            <a:r>
              <a:rPr lang="en-US" sz="2000" b="1" dirty="0"/>
              <a:t>4</a:t>
            </a:r>
            <a:r>
              <a:rPr lang="en-US" sz="2000" dirty="0"/>
              <a:t>,"SessionState": "IDLE","</a:t>
            </a:r>
            <a:r>
              <a:rPr lang="en-US" sz="2000" dirty="0" err="1"/>
              <a:t>StartTime</a:t>
            </a:r>
            <a:r>
              <a:rPr lang="en-US" sz="2000" dirty="0"/>
              <a:t>": "2022-08-17T17:06:33.512","EndTime": </a:t>
            </a:r>
            <a:r>
              <a:rPr lang="en-US" sz="2000" b="1" dirty="0"/>
              <a:t>null</a:t>
            </a:r>
            <a:r>
              <a:rPr lang="en-US" sz="2000" dirty="0"/>
              <a:t>,"</a:t>
            </a:r>
            <a:r>
              <a:rPr lang="en-US" sz="2000" dirty="0" err="1"/>
              <a:t>ThreadId</a:t>
            </a:r>
            <a:r>
              <a:rPr lang="en-US" sz="2000" dirty="0"/>
              <a:t>": </a:t>
            </a:r>
            <a:r>
              <a:rPr lang="en-US" sz="2000" b="1" dirty="0"/>
              <a:t>-1</a:t>
            </a:r>
            <a:r>
              <a:rPr lang="en-US" sz="2000" dirty="0"/>
              <a:t>,"ConnectionId": </a:t>
            </a:r>
            <a:r>
              <a:rPr lang="en-US" sz="2000" b="1" dirty="0"/>
              <a:t>null</a:t>
            </a:r>
            <a:r>
              <a:rPr lang="en-US" sz="2000" dirty="0"/>
              <a:t>,"</a:t>
            </a:r>
            <a:r>
              <a:rPr lang="en-US" sz="2000" dirty="0" err="1"/>
              <a:t>SessionExternalState</a:t>
            </a:r>
            <a:r>
              <a:rPr lang="en-US" sz="2000" dirty="0"/>
              <a:t>": </a:t>
            </a:r>
            <a:r>
              <a:rPr lang="en-US" sz="2000" b="1" dirty="0"/>
              <a:t>0</a:t>
            </a:r>
            <a:r>
              <a:rPr lang="en-US" sz="2000" dirty="0"/>
              <a:t>,"SessionMemory": </a:t>
            </a:r>
            <a:r>
              <a:rPr lang="en-US" sz="2000" b="1" dirty="0"/>
              <a:t>805071}</a:t>
            </a:r>
            <a:r>
              <a:rPr lang="en-US" sz="2000" dirty="0"/>
              <a:t>,</a:t>
            </a:r>
            <a:r>
              <a:rPr lang="en-US" sz="2000" b="1" dirty="0"/>
              <a:t>{</a:t>
            </a:r>
            <a:r>
              <a:rPr lang="en-US" sz="2000" dirty="0"/>
              <a:t>"</a:t>
            </a:r>
            <a:r>
              <a:rPr lang="en-US" sz="2000" dirty="0" err="1"/>
              <a:t>SessionId</a:t>
            </a:r>
            <a:r>
              <a:rPr lang="en-US" sz="2000" dirty="0"/>
              <a:t>": </a:t>
            </a:r>
            <a:r>
              <a:rPr lang="en-US" sz="2000" b="1" dirty="0"/>
              <a:t>7</a:t>
            </a:r>
            <a:r>
              <a:rPr lang="en-US" sz="2000" dirty="0"/>
              <a:t>,"SessionState": "IDLE","</a:t>
            </a:r>
            <a:r>
              <a:rPr lang="en-US" sz="2000" dirty="0" err="1"/>
              <a:t>StartTime</a:t>
            </a:r>
            <a:r>
              <a:rPr lang="en-US" sz="2000" dirty="0"/>
              <a:t>": "2022-08-17T17:06:33.512","EndTime": </a:t>
            </a:r>
            <a:r>
              <a:rPr lang="en-US" sz="2000" b="1" dirty="0"/>
              <a:t>null</a:t>
            </a:r>
            <a:r>
              <a:rPr lang="en-US" sz="2000" dirty="0"/>
              <a:t>,"</a:t>
            </a:r>
            <a:r>
              <a:rPr lang="en-US" sz="2000" dirty="0" err="1"/>
              <a:t>ThreadId</a:t>
            </a:r>
            <a:r>
              <a:rPr lang="en-US" sz="2000" dirty="0"/>
              <a:t>": </a:t>
            </a:r>
            <a:r>
              <a:rPr lang="en-US" sz="2000" b="1" dirty="0"/>
              <a:t>-1</a:t>
            </a:r>
            <a:r>
              <a:rPr lang="en-US" sz="2000" dirty="0"/>
              <a:t>,"ConnectionId": </a:t>
            </a:r>
            <a:r>
              <a:rPr lang="en-US" sz="2000" b="1" dirty="0"/>
              <a:t>null</a:t>
            </a:r>
            <a:r>
              <a:rPr lang="en-US" sz="2000" dirty="0"/>
              <a:t>,"</a:t>
            </a:r>
            <a:r>
              <a:rPr lang="en-US" sz="2000" dirty="0" err="1"/>
              <a:t>SessionExternalState</a:t>
            </a:r>
            <a:r>
              <a:rPr lang="en-US" sz="2000" dirty="0"/>
              <a:t>": </a:t>
            </a:r>
            <a:r>
              <a:rPr lang="en-US" sz="2000" b="1" dirty="0"/>
              <a:t>0</a:t>
            </a:r>
            <a:r>
              <a:rPr lang="en-US" sz="2000" dirty="0"/>
              <a:t>,"SessionMemory": </a:t>
            </a:r>
            <a:r>
              <a:rPr lang="en-US" sz="2000" b="1" dirty="0"/>
              <a:t>804959}</a:t>
            </a:r>
            <a:r>
              <a:rPr lang="en-US" sz="2000" dirty="0"/>
              <a:t>,</a:t>
            </a:r>
            <a:r>
              <a:rPr lang="en-US" sz="2000" b="1" dirty="0"/>
              <a:t>{</a:t>
            </a:r>
            <a:r>
              <a:rPr lang="en-US" sz="2000" dirty="0"/>
              <a:t>"</a:t>
            </a:r>
            <a:r>
              <a:rPr lang="en-US" sz="2000" dirty="0" err="1"/>
              <a:t>SessionId</a:t>
            </a:r>
            <a:r>
              <a:rPr lang="en-US" sz="2000" dirty="0"/>
              <a:t>": </a:t>
            </a:r>
            <a:r>
              <a:rPr lang="en-US" sz="2000" b="1" dirty="0"/>
              <a:t>8</a:t>
            </a:r>
            <a:r>
              <a:rPr lang="en-US" sz="2000" dirty="0"/>
              <a:t>,"SessionState": "IDLE","</a:t>
            </a:r>
            <a:r>
              <a:rPr lang="en-US" sz="2000" dirty="0" err="1"/>
              <a:t>StartTime</a:t>
            </a:r>
            <a:r>
              <a:rPr lang="en-US" sz="2000" dirty="0"/>
              <a:t>": "2022-08-17T17:06:33.512","EndTime": </a:t>
            </a:r>
            <a:r>
              <a:rPr lang="en-US" sz="2000" b="1" dirty="0"/>
              <a:t>null</a:t>
            </a:r>
            <a:r>
              <a:rPr lang="en-US" sz="2000" dirty="0"/>
              <a:t>,"</a:t>
            </a:r>
            <a:r>
              <a:rPr lang="en-US" sz="2000" dirty="0" err="1"/>
              <a:t>ThreadId</a:t>
            </a:r>
            <a:r>
              <a:rPr lang="en-US" sz="2000" dirty="0"/>
              <a:t>": </a:t>
            </a:r>
            <a:r>
              <a:rPr lang="en-US" sz="2000" b="1" dirty="0"/>
              <a:t>-1</a:t>
            </a:r>
            <a:r>
              <a:rPr lang="en-US" sz="2000" dirty="0"/>
              <a:t>,"ConnectionId": </a:t>
            </a:r>
            <a:r>
              <a:rPr lang="en-US" sz="2000" b="1" dirty="0"/>
              <a:t>-1</a:t>
            </a:r>
            <a:r>
              <a:rPr lang="en-US" sz="2000" dirty="0"/>
              <a:t>,"SessionExternalState": </a:t>
            </a:r>
            <a:r>
              <a:rPr lang="en-US" sz="2000" b="1" dirty="0"/>
              <a:t>0</a:t>
            </a:r>
            <a:r>
              <a:rPr lang="en-US" sz="2000" dirty="0"/>
              <a:t>,"SessionMemory": </a:t>
            </a:r>
            <a:r>
              <a:rPr lang="en-US" sz="2000" b="1" dirty="0"/>
              <a:t>805123}</a:t>
            </a:r>
            <a:r>
              <a:rPr lang="en-US" sz="2000" dirty="0"/>
              <a:t>,</a:t>
            </a:r>
            <a:r>
              <a:rPr lang="en-US" sz="2000" b="1" dirty="0"/>
              <a:t>{</a:t>
            </a:r>
            <a:r>
              <a:rPr lang="en-US" sz="2000" dirty="0"/>
              <a:t>"</a:t>
            </a:r>
            <a:r>
              <a:rPr lang="en-US" sz="2000" dirty="0" err="1"/>
              <a:t>SessionId</a:t>
            </a:r>
            <a:r>
              <a:rPr lang="en-US" sz="2000" dirty="0"/>
              <a:t>": </a:t>
            </a:r>
            <a:r>
              <a:rPr lang="en-US" sz="2000" b="1" dirty="0"/>
              <a:t>9</a:t>
            </a:r>
            <a:r>
              <a:rPr lang="en-US" sz="2000" dirty="0"/>
              <a:t>,"SessionState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9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API calls</a:t>
            </a:r>
            <a:endParaRPr lang="en-BG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7B0D6FD3-F833-1CF6-BA5C-C7AF0D922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22313" y="1197522"/>
            <a:ext cx="10460694" cy="515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88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HealthScanner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280044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Designed for Load Balancing infrastructures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Allows you to remove an ailing VM from a load balanced array before it is unresponsive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Secondarily it can report system information not just the health of PAS for </a:t>
            </a:r>
            <a:r>
              <a:rPr lang="en-US" dirty="0" err="1"/>
              <a:t>OpenEdge</a:t>
            </a:r>
            <a:r>
              <a:rPr lang="en-US" dirty="0"/>
              <a:t> and the VM </a:t>
            </a:r>
          </a:p>
        </p:txBody>
      </p:sp>
    </p:spTree>
    <p:extLst>
      <p:ext uri="{BB962C8B-B14F-4D97-AF65-F5344CB8AC3E}">
        <p14:creationId xmlns:p14="http://schemas.microsoft.com/office/powerpoint/2010/main" val="959680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Pros</a:t>
            </a:r>
          </a:p>
          <a:p>
            <a:pPr marL="685800" lvl="1"/>
            <a:r>
              <a:rPr lang="en-US" dirty="0"/>
              <a:t>Great for over all health of your PAS for </a:t>
            </a:r>
            <a:r>
              <a:rPr lang="en-US" dirty="0" err="1"/>
              <a:t>OpenEdge</a:t>
            </a:r>
            <a:r>
              <a:rPr lang="en-US" dirty="0"/>
              <a:t> machine</a:t>
            </a:r>
          </a:p>
          <a:p>
            <a:pPr marL="685800" lvl="1"/>
            <a:r>
              <a:rPr lang="en-US" dirty="0"/>
              <a:t>Great for automatic Load Balancing integration </a:t>
            </a:r>
          </a:p>
          <a:p>
            <a:pPr marL="685800" lvl="1"/>
            <a:r>
              <a:rPr lang="en-US" dirty="0"/>
              <a:t>Gathers system information as well as PAS for </a:t>
            </a:r>
            <a:r>
              <a:rPr lang="en-US" dirty="0" err="1"/>
              <a:t>OpenEdge</a:t>
            </a:r>
            <a:r>
              <a:rPr lang="en-US" dirty="0"/>
              <a:t> health</a:t>
            </a:r>
          </a:p>
          <a:p>
            <a:pPr marL="685800" lvl="1"/>
            <a:r>
              <a:rPr lang="en-US" dirty="0"/>
              <a:t>Can be accessed remotely or by script (can disable remote access)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</a:t>
            </a:r>
          </a:p>
          <a:p>
            <a:pPr marL="685800" lvl="1"/>
            <a:r>
              <a:rPr lang="en-US" dirty="0"/>
              <a:t>Does not give the same detailed information as OEJMX nor REST API</a:t>
            </a:r>
          </a:p>
          <a:p>
            <a:pPr marL="685800" lvl="1"/>
            <a:r>
              <a:rPr lang="en-US" dirty="0"/>
              <a:t>Must be enabled, both to gather information and to allow remote access</a:t>
            </a:r>
          </a:p>
          <a:p>
            <a:pPr marL="685800" lvl="1"/>
            <a:r>
              <a:rPr lang="en-US" dirty="0"/>
              <a:t>Only in 12.0+ releases (not in 11.7)</a:t>
            </a:r>
          </a:p>
        </p:txBody>
      </p:sp>
    </p:spTree>
    <p:extLst>
      <p:ext uri="{BB962C8B-B14F-4D97-AF65-F5344CB8AC3E}">
        <p14:creationId xmlns:p14="http://schemas.microsoft.com/office/powerpoint/2010/main" val="519767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5"/>
              </a:rPr>
              <a:t>http://oelxc76dev07:8899/health</a:t>
            </a:r>
            <a:endParaRPr lang="en-US" dirty="0"/>
          </a:p>
          <a:p>
            <a:endParaRPr lang="en-US" dirty="0"/>
          </a:p>
          <a:p>
            <a:r>
              <a:rPr lang="en-US" dirty="0"/>
              <a:t>Returns 200 or 500 </a:t>
            </a:r>
          </a:p>
          <a:p>
            <a:endParaRPr lang="en-US" dirty="0"/>
          </a:p>
          <a:p>
            <a:r>
              <a:rPr lang="en-US" dirty="0">
                <a:hlinkClick r:id="rId6"/>
              </a:rPr>
              <a:t>http://oelxc76dev07:8899/health?view=summary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{</a:t>
            </a:r>
            <a:r>
              <a:rPr lang="en-US" dirty="0"/>
              <a:t>"health": </a:t>
            </a:r>
            <a:r>
              <a:rPr lang="en-US" b="1" dirty="0"/>
              <a:t>0</a:t>
            </a:r>
            <a:r>
              <a:rPr lang="en-US" dirty="0"/>
              <a:t>,"timestamp": "2022-08-19T14:06:12.233681Z","interval": </a:t>
            </a:r>
            <a:r>
              <a:rPr lang="en-US" b="1" dirty="0"/>
              <a:t>60}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278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00" y="1313793"/>
            <a:ext cx="10746088" cy="4901193"/>
          </a:xfrm>
        </p:spPr>
        <p:txBody>
          <a:bodyPr/>
          <a:lstStyle/>
          <a:p>
            <a:r>
              <a:rPr lang="en-US" dirty="0">
                <a:hlinkClick r:id="rId5"/>
              </a:rPr>
              <a:t>http://oelxc76dev07:8899/health?view=details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{</a:t>
            </a:r>
            <a:r>
              <a:rPr lang="en-US" dirty="0"/>
              <a:t>"name": "PASOE </a:t>
            </a:r>
            <a:r>
              <a:rPr lang="en-US" dirty="0" err="1"/>
              <a:t>HealthScanner</a:t>
            </a:r>
            <a:r>
              <a:rPr lang="en-US" dirty="0"/>
              <a:t>","color": "#F63538","timestamp": "2022-08-19T14:07:12.237416Z","result": </a:t>
            </a:r>
            <a:r>
              <a:rPr lang="en-US" b="1" dirty="0"/>
              <a:t>{</a:t>
            </a:r>
            <a:r>
              <a:rPr lang="en-US" dirty="0"/>
              <a:t>"health": </a:t>
            </a:r>
            <a:r>
              <a:rPr lang="en-US" b="1" dirty="0"/>
              <a:t>0</a:t>
            </a:r>
            <a:r>
              <a:rPr lang="en-US" dirty="0"/>
              <a:t>,"value": </a:t>
            </a:r>
            <a:r>
              <a:rPr lang="en-US" b="1" dirty="0"/>
              <a:t>0</a:t>
            </a:r>
            <a:r>
              <a:rPr lang="en-US" dirty="0"/>
              <a:t>,"marginal": </a:t>
            </a:r>
            <a:r>
              <a:rPr lang="en-US" b="1" dirty="0" err="1"/>
              <a:t>true</a:t>
            </a:r>
            <a:r>
              <a:rPr lang="en-US" dirty="0" err="1"/>
              <a:t>,"critical</a:t>
            </a:r>
            <a:r>
              <a:rPr lang="en-US" dirty="0"/>
              <a:t>": </a:t>
            </a:r>
            <a:r>
              <a:rPr lang="en-US" b="1" dirty="0" err="1"/>
              <a:t>true</a:t>
            </a:r>
            <a:r>
              <a:rPr lang="en-US" dirty="0" err="1"/>
              <a:t>,"ignore</a:t>
            </a:r>
            <a:r>
              <a:rPr lang="en-US" dirty="0"/>
              <a:t>": </a:t>
            </a:r>
            <a:r>
              <a:rPr lang="en-US" b="1" dirty="0"/>
              <a:t>false</a:t>
            </a:r>
            <a:r>
              <a:rPr lang="en-US" dirty="0"/>
              <a:t>,"</a:t>
            </a:r>
            <a:r>
              <a:rPr lang="en-US" dirty="0" err="1"/>
              <a:t>failOnCritical</a:t>
            </a:r>
            <a:r>
              <a:rPr lang="en-US" dirty="0"/>
              <a:t>": </a:t>
            </a:r>
            <a:r>
              <a:rPr lang="en-US" b="1" dirty="0"/>
              <a:t>true</a:t>
            </a:r>
            <a:r>
              <a:rPr lang="en-US" dirty="0"/>
              <a:t>,"</a:t>
            </a:r>
            <a:r>
              <a:rPr lang="en-US" dirty="0" err="1"/>
              <a:t>failedBy</a:t>
            </a:r>
            <a:r>
              <a:rPr lang="en-US" dirty="0"/>
              <a:t>": "OS Health"</a:t>
            </a:r>
            <a:r>
              <a:rPr lang="en-US" b="1" dirty="0"/>
              <a:t>}</a:t>
            </a:r>
            <a:r>
              <a:rPr lang="en-US" dirty="0"/>
              <a:t>,"config": </a:t>
            </a:r>
            <a:r>
              <a:rPr lang="en-US" b="1" dirty="0"/>
              <a:t>{</a:t>
            </a:r>
            <a:r>
              <a:rPr lang="en-US" dirty="0"/>
              <a:t>"calculation": "sum of probes( health * weight ) / sum of probes( weight )","critical": </a:t>
            </a:r>
            <a:r>
              <a:rPr lang="en-US" b="1" dirty="0"/>
              <a:t>0.6</a:t>
            </a:r>
            <a:r>
              <a:rPr lang="en-US" dirty="0"/>
              <a:t>,"probeID": </a:t>
            </a:r>
            <a:r>
              <a:rPr lang="en-US" b="1" dirty="0"/>
              <a:t>1</a:t>
            </a:r>
            <a:r>
              <a:rPr lang="en-US" dirty="0"/>
              <a:t>,"name": "PASOE </a:t>
            </a:r>
            <a:r>
              <a:rPr lang="en-US" dirty="0" err="1"/>
              <a:t>HealthScanner</a:t>
            </a:r>
            <a:r>
              <a:rPr lang="en-US" dirty="0"/>
              <a:t>","marginal": </a:t>
            </a:r>
            <a:r>
              <a:rPr lang="en-US" b="1" dirty="0"/>
              <a:t>0.7</a:t>
            </a:r>
            <a:r>
              <a:rPr lang="en-US" dirty="0"/>
              <a:t>,"description": "Composite weighted health of PAS for </a:t>
            </a:r>
            <a:r>
              <a:rPr lang="en-US" dirty="0" err="1"/>
              <a:t>OpenEdge</a:t>
            </a:r>
            <a:r>
              <a:rPr lang="en-US" dirty="0"/>
              <a:t> server </a:t>
            </a:r>
            <a:r>
              <a:rPr lang="en-US" dirty="0" err="1"/>
              <a:t>metrics","weight</a:t>
            </a:r>
            <a:r>
              <a:rPr lang="en-US" dirty="0"/>
              <a:t>": </a:t>
            </a:r>
            <a:r>
              <a:rPr lang="en-US" b="1" dirty="0"/>
              <a:t>1</a:t>
            </a:r>
            <a:r>
              <a:rPr lang="en-US" dirty="0"/>
              <a:t>,"className": "com.progress.appserv.services.health.probe.CompositeHealthProbe","enabled": </a:t>
            </a:r>
            <a:r>
              <a:rPr lang="en-US" b="1" dirty="0"/>
              <a:t>true</a:t>
            </a:r>
            <a:r>
              <a:rPr lang="en-US" dirty="0"/>
              <a:t>,"</a:t>
            </a:r>
            <a:r>
              <a:rPr lang="en-US" dirty="0" err="1"/>
              <a:t>failOnCritical</a:t>
            </a:r>
            <a:r>
              <a:rPr lang="en-US" dirty="0"/>
              <a:t>": </a:t>
            </a:r>
            <a:r>
              <a:rPr lang="en-US" b="1" dirty="0"/>
              <a:t>false}</a:t>
            </a:r>
            <a:r>
              <a:rPr lang="en-US" dirty="0"/>
              <a:t>,+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9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5"/>
              </a:rPr>
              <a:t>http://oelxc76dev07:8899/health?view=dataset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{</a:t>
            </a:r>
            <a:r>
              <a:rPr lang="en-US" dirty="0"/>
              <a:t>"</a:t>
            </a:r>
            <a:r>
              <a:rPr lang="en-US" dirty="0" err="1"/>
              <a:t>HealthData</a:t>
            </a:r>
            <a:r>
              <a:rPr lang="en-US" dirty="0"/>
              <a:t>": </a:t>
            </a:r>
            <a:r>
              <a:rPr lang="en-US" b="1" dirty="0"/>
              <a:t>[{</a:t>
            </a:r>
            <a:r>
              <a:rPr lang="en-US" dirty="0"/>
              <a:t>"</a:t>
            </a:r>
            <a:r>
              <a:rPr lang="en-US" dirty="0" err="1"/>
              <a:t>probeid</a:t>
            </a:r>
            <a:r>
              <a:rPr lang="en-US" dirty="0"/>
              <a:t>": </a:t>
            </a:r>
            <a:r>
              <a:rPr lang="en-US" b="1" dirty="0"/>
              <a:t>1</a:t>
            </a:r>
            <a:r>
              <a:rPr lang="en-US" dirty="0"/>
              <a:t>,"health": </a:t>
            </a:r>
            <a:r>
              <a:rPr lang="en-US" b="1" dirty="0"/>
              <a:t>0</a:t>
            </a:r>
            <a:r>
              <a:rPr lang="en-US" dirty="0"/>
              <a:t>,"marginal": </a:t>
            </a:r>
            <a:r>
              <a:rPr lang="en-US" b="1" dirty="0" err="1"/>
              <a:t>true</a:t>
            </a:r>
            <a:r>
              <a:rPr lang="en-US" dirty="0" err="1"/>
              <a:t>,"critical</a:t>
            </a:r>
            <a:r>
              <a:rPr lang="en-US" dirty="0"/>
              <a:t>": </a:t>
            </a:r>
            <a:r>
              <a:rPr lang="en-US" b="1" dirty="0" err="1"/>
              <a:t>true</a:t>
            </a:r>
            <a:r>
              <a:rPr lang="en-US" dirty="0" err="1"/>
              <a:t>,"ignore</a:t>
            </a:r>
            <a:r>
              <a:rPr lang="en-US" dirty="0"/>
              <a:t>": </a:t>
            </a:r>
            <a:r>
              <a:rPr lang="en-US" b="1" dirty="0"/>
              <a:t>false</a:t>
            </a:r>
            <a:r>
              <a:rPr lang="en-US" dirty="0"/>
              <a:t>,"</a:t>
            </a:r>
            <a:r>
              <a:rPr lang="en-US" dirty="0" err="1"/>
              <a:t>failOnCritical</a:t>
            </a:r>
            <a:r>
              <a:rPr lang="en-US" dirty="0"/>
              <a:t>": </a:t>
            </a:r>
            <a:r>
              <a:rPr lang="en-US" b="1" dirty="0"/>
              <a:t>true</a:t>
            </a:r>
            <a:r>
              <a:rPr lang="en-US" dirty="0"/>
              <a:t>,"</a:t>
            </a:r>
            <a:r>
              <a:rPr lang="en-US" dirty="0" err="1"/>
              <a:t>failedBy</a:t>
            </a:r>
            <a:r>
              <a:rPr lang="en-US" dirty="0"/>
              <a:t>": "OS </a:t>
            </a:r>
            <a:r>
              <a:rPr lang="en-US" dirty="0" err="1"/>
              <a:t>Health","value</a:t>
            </a:r>
            <a:r>
              <a:rPr lang="en-US" dirty="0"/>
              <a:t>": "0.0","lastpoll": "2022-08-19T14:10:12.252503Z"</a:t>
            </a:r>
            <a:r>
              <a:rPr lang="en-US" b="1" dirty="0"/>
              <a:t>}</a:t>
            </a:r>
            <a:r>
              <a:rPr lang="en-US" dirty="0"/>
              <a:t>,</a:t>
            </a:r>
            <a:r>
              <a:rPr lang="en-US" b="1" dirty="0"/>
              <a:t>{</a:t>
            </a:r>
            <a:r>
              <a:rPr lang="en-US" dirty="0"/>
              <a:t>"</a:t>
            </a:r>
            <a:r>
              <a:rPr lang="en-US" dirty="0" err="1"/>
              <a:t>probeid</a:t>
            </a:r>
            <a:r>
              <a:rPr lang="en-US" dirty="0"/>
              <a:t>": </a:t>
            </a:r>
            <a:r>
              <a:rPr lang="en-US" b="1" dirty="0"/>
              <a:t>2</a:t>
            </a:r>
            <a:r>
              <a:rPr lang="en-US" dirty="0"/>
              <a:t>,"health": </a:t>
            </a:r>
            <a:r>
              <a:rPr lang="en-US" b="1" dirty="0"/>
              <a:t>0</a:t>
            </a:r>
            <a:r>
              <a:rPr lang="en-US" dirty="0"/>
              <a:t>,"marginal": </a:t>
            </a:r>
            <a:r>
              <a:rPr lang="en-US" b="1" dirty="0" err="1"/>
              <a:t>true</a:t>
            </a:r>
            <a:r>
              <a:rPr lang="en-US" dirty="0" err="1"/>
              <a:t>,"critical</a:t>
            </a:r>
            <a:r>
              <a:rPr lang="en-US" dirty="0"/>
              <a:t>": </a:t>
            </a:r>
            <a:r>
              <a:rPr lang="en-US" b="1" dirty="0" err="1"/>
              <a:t>true</a:t>
            </a:r>
            <a:r>
              <a:rPr lang="en-US" dirty="0" err="1"/>
              <a:t>,"ignore</a:t>
            </a:r>
            <a:r>
              <a:rPr lang="en-US" dirty="0"/>
              <a:t>": </a:t>
            </a:r>
            <a:r>
              <a:rPr lang="en-US" b="1" dirty="0"/>
              <a:t>false</a:t>
            </a:r>
            <a:r>
              <a:rPr lang="en-US" dirty="0"/>
              <a:t>,"</a:t>
            </a:r>
            <a:r>
              <a:rPr lang="en-US" dirty="0" err="1"/>
              <a:t>failOnCritical</a:t>
            </a:r>
            <a:r>
              <a:rPr lang="en-US" dirty="0"/>
              <a:t>": </a:t>
            </a:r>
            <a:r>
              <a:rPr lang="en-US" b="1" dirty="0"/>
              <a:t>false</a:t>
            </a:r>
            <a:r>
              <a:rPr lang="en-US" dirty="0"/>
              <a:t>,"</a:t>
            </a:r>
            <a:r>
              <a:rPr lang="en-US" dirty="0" err="1"/>
              <a:t>failedBy</a:t>
            </a:r>
            <a:r>
              <a:rPr lang="en-US" dirty="0"/>
              <a:t>": </a:t>
            </a:r>
            <a:r>
              <a:rPr lang="en-US" b="1" dirty="0" err="1"/>
              <a:t>null</a:t>
            </a:r>
            <a:r>
              <a:rPr lang="en-US" dirty="0" err="1"/>
              <a:t>,"value</a:t>
            </a:r>
            <a:r>
              <a:rPr lang="en-US" dirty="0"/>
              <a:t>": "0.0","lastpoll": "2022-08-19T14:10:12.252503Z"</a:t>
            </a:r>
            <a:r>
              <a:rPr lang="en-US" b="1" dirty="0"/>
              <a:t>}</a:t>
            </a:r>
            <a:r>
              <a:rPr lang="en-US" dirty="0"/>
              <a:t>,+</a:t>
            </a:r>
          </a:p>
        </p:txBody>
      </p:sp>
    </p:spTree>
    <p:extLst>
      <p:ext uri="{BB962C8B-B14F-4D97-AF65-F5344CB8AC3E}">
        <p14:creationId xmlns:p14="http://schemas.microsoft.com/office/powerpoint/2010/main" val="26489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linuxx86_64:122$ bin/</a:t>
            </a:r>
            <a:r>
              <a:rPr lang="en-US" dirty="0" err="1"/>
              <a:t>oehealth.sh</a:t>
            </a:r>
            <a:r>
              <a:rPr lang="en-US" dirty="0"/>
              <a:t> </a:t>
            </a:r>
          </a:p>
          <a:p>
            <a:r>
              <a:rPr lang="en-US" dirty="0"/>
              <a:t>{"Health":0.0}</a:t>
            </a:r>
          </a:p>
          <a:p>
            <a:endParaRPr lang="en-US" dirty="0"/>
          </a:p>
          <a:p>
            <a:r>
              <a:rPr lang="en-US" dirty="0"/>
              <a:t>linuxx86_64:122$ bin/</a:t>
            </a:r>
            <a:r>
              <a:rPr lang="en-US" dirty="0" err="1"/>
              <a:t>oehealth.sh</a:t>
            </a:r>
            <a:r>
              <a:rPr lang="en-US" dirty="0"/>
              <a:t> -D</a:t>
            </a:r>
          </a:p>
          <a:p>
            <a:r>
              <a:rPr lang="en-US" sz="2000" dirty="0"/>
              <a:t>{"</a:t>
            </a:r>
            <a:r>
              <a:rPr lang="en-US" sz="2000" dirty="0" err="1"/>
              <a:t>getView</a:t>
            </a:r>
            <a:r>
              <a:rPr lang="en-US" sz="2000" dirty="0"/>
              <a:t>":{"</a:t>
            </a:r>
            <a:r>
              <a:rPr lang="en-US" sz="2000" dirty="0" err="1"/>
              <a:t>name":"PASOE</a:t>
            </a:r>
            <a:r>
              <a:rPr lang="en-US" sz="2000" dirty="0"/>
              <a:t> </a:t>
            </a:r>
            <a:r>
              <a:rPr lang="en-US" sz="2000" dirty="0" err="1"/>
              <a:t>HealthScanner</a:t>
            </a:r>
            <a:r>
              <a:rPr lang="en-US" sz="2000" dirty="0"/>
              <a:t>","color":"#F63538","timestamp":"2022-08-19T14:14:12.266009Z","result":{"health":0.0,"value":0.0,"marginal":true,"critical":true,"ignore":false,"failOnCritical":true,"failedBy":"OS Health"},"config":{"</a:t>
            </a:r>
            <a:r>
              <a:rPr lang="en-US" sz="2000" dirty="0" err="1"/>
              <a:t>calculation":"sum</a:t>
            </a:r>
            <a:r>
              <a:rPr lang="en-US" sz="2000" dirty="0"/>
              <a:t> of probes( health </a:t>
            </a:r>
            <a:r>
              <a:rPr lang="en-US" sz="2000" dirty="0" err="1"/>
              <a:t>ablapps</a:t>
            </a:r>
            <a:r>
              <a:rPr lang="en-US" sz="2000" dirty="0"/>
              <a:t> bin common conf </a:t>
            </a:r>
            <a:r>
              <a:rPr lang="en-US" sz="2000" dirty="0" err="1"/>
              <a:t>hcapps</a:t>
            </a:r>
            <a:r>
              <a:rPr lang="en-US" sz="2000" dirty="0"/>
              <a:t> </a:t>
            </a:r>
            <a:r>
              <a:rPr lang="en-US" sz="2000" dirty="0" err="1"/>
              <a:t>instances.unix</a:t>
            </a:r>
            <a:r>
              <a:rPr lang="en-US" sz="2000" dirty="0"/>
              <a:t> </a:t>
            </a:r>
            <a:r>
              <a:rPr lang="en-US" sz="2000" dirty="0" err="1"/>
              <a:t>instances.windows</a:t>
            </a:r>
            <a:r>
              <a:rPr lang="en-US" sz="2000" dirty="0"/>
              <a:t> logs </a:t>
            </a:r>
            <a:r>
              <a:rPr lang="en-US" sz="2000" dirty="0" err="1"/>
              <a:t>openedge</a:t>
            </a:r>
            <a:r>
              <a:rPr lang="en-US" sz="2000" dirty="0"/>
              <a:t> temp webapps work weight ) / sum of probes( weight )","critical":0.6,"probeID":1,"name":"PASOE HealthScanner","marginal":0.7,"description":"Composite weighted health of PAS for </a:t>
            </a:r>
            <a:r>
              <a:rPr lang="en-US" sz="2000" dirty="0" err="1"/>
              <a:t>OpenEdge</a:t>
            </a:r>
            <a:r>
              <a:rPr lang="en-US" sz="2000" dirty="0"/>
              <a:t> server metrics","weight":1.0,”+</a:t>
            </a:r>
          </a:p>
        </p:txBody>
      </p:sp>
    </p:spTree>
    <p:extLst>
      <p:ext uri="{BB962C8B-B14F-4D97-AF65-F5344CB8AC3E}">
        <p14:creationId xmlns:p14="http://schemas.microsoft.com/office/powerpoint/2010/main" val="2830850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Scanner</a:t>
            </a:r>
            <a:endParaRPr lang="en-B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3842EC-D15A-194A-EB32-E2283D9EA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12" y="1173174"/>
            <a:ext cx="9977219" cy="525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85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43457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REST API</a:t>
            </a:r>
          </a:p>
          <a:p>
            <a:pPr marL="800100" lvl="1" indent="-457200"/>
            <a:r>
              <a:rPr lang="en-US" dirty="0"/>
              <a:t>When you want fast requests</a:t>
            </a:r>
          </a:p>
          <a:p>
            <a:pPr marL="800100" lvl="1" indent="-457200"/>
            <a:r>
              <a:rPr lang="en-US" dirty="0"/>
              <a:t>When you are making many requests in a short period of time</a:t>
            </a:r>
          </a:p>
          <a:p>
            <a:pPr marL="800100" lvl="1" indent="-457200"/>
            <a:r>
              <a:rPr lang="en-US" dirty="0"/>
              <a:t>When you are looking to alert on issues</a:t>
            </a:r>
          </a:p>
        </p:txBody>
      </p:sp>
    </p:spTree>
    <p:extLst>
      <p:ext uri="{BB962C8B-B14F-4D97-AF65-F5344CB8AC3E}">
        <p14:creationId xmlns:p14="http://schemas.microsoft.com/office/powerpoint/2010/main" val="441822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OEJMX</a:t>
            </a:r>
          </a:p>
          <a:p>
            <a:pPr marL="800100" lvl="1" indent="-457200"/>
            <a:r>
              <a:rPr lang="en-US" dirty="0"/>
              <a:t>When you want to gather many metrics at once</a:t>
            </a:r>
          </a:p>
          <a:p>
            <a:pPr marL="800100" lvl="1" indent="-457200"/>
            <a:r>
              <a:rPr lang="en-US" dirty="0"/>
              <a:t>When you are querying less frequently</a:t>
            </a:r>
          </a:p>
          <a:p>
            <a:pPr marL="800100" lvl="1" indent="-457200"/>
            <a:r>
              <a:rPr lang="en-US" dirty="0"/>
              <a:t>You don’t want to install the manager or </a:t>
            </a:r>
            <a:r>
              <a:rPr lang="en-US" dirty="0" err="1"/>
              <a:t>oemanager</a:t>
            </a:r>
            <a:r>
              <a:rPr lang="en-US" dirty="0"/>
              <a:t> applications</a:t>
            </a:r>
          </a:p>
        </p:txBody>
      </p:sp>
    </p:spTree>
    <p:extLst>
      <p:ext uri="{BB962C8B-B14F-4D97-AF65-F5344CB8AC3E}">
        <p14:creationId xmlns:p14="http://schemas.microsoft.com/office/powerpoint/2010/main" val="3678677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Health Scanner</a:t>
            </a:r>
          </a:p>
          <a:p>
            <a:pPr marL="800100" lvl="1" indent="-457200"/>
            <a:r>
              <a:rPr lang="en-US" dirty="0"/>
              <a:t>If you are load balancing (or not)</a:t>
            </a:r>
          </a:p>
          <a:p>
            <a:pPr marL="800100" lvl="1" indent="-457200"/>
            <a:r>
              <a:rPr lang="en-US" dirty="0"/>
              <a:t>If you want to the know system information not just PAS for </a:t>
            </a:r>
            <a:r>
              <a:rPr lang="en-US" dirty="0" err="1"/>
              <a:t>OpenEdge</a:t>
            </a:r>
            <a:endParaRPr lang="en-US" dirty="0"/>
          </a:p>
          <a:p>
            <a:pPr marL="800100" lvl="1" indent="-457200"/>
            <a:r>
              <a:rPr lang="en-US" dirty="0"/>
              <a:t>When you want to trend data (view=dataset)</a:t>
            </a:r>
          </a:p>
        </p:txBody>
      </p:sp>
    </p:spTree>
    <p:extLst>
      <p:ext uri="{BB962C8B-B14F-4D97-AF65-F5344CB8AC3E}">
        <p14:creationId xmlns:p14="http://schemas.microsoft.com/office/powerpoint/2010/main" val="735188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599" y="1224082"/>
            <a:ext cx="10746088" cy="440983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should I monitor?</a:t>
            </a:r>
          </a:p>
          <a:p>
            <a:pPr marL="800100" lvl="1" indent="-457200"/>
            <a:r>
              <a:rPr lang="en-US" dirty="0"/>
              <a:t>PASOE accepting requests</a:t>
            </a:r>
          </a:p>
          <a:p>
            <a:pPr marL="1000125" lvl="3" indent="-457200"/>
            <a:r>
              <a:rPr lang="en-US" dirty="0"/>
              <a:t>http(s)://</a:t>
            </a:r>
            <a:r>
              <a:rPr lang="en-US" dirty="0" err="1"/>
              <a:t>host:port</a:t>
            </a:r>
            <a:r>
              <a:rPr lang="en-US" dirty="0"/>
              <a:t>/rest/_</a:t>
            </a:r>
            <a:r>
              <a:rPr lang="en-US" dirty="0" err="1"/>
              <a:t>oepingService</a:t>
            </a:r>
            <a:r>
              <a:rPr lang="en-US" dirty="0"/>
              <a:t>/_</a:t>
            </a:r>
            <a:r>
              <a:rPr lang="en-US" dirty="0" err="1"/>
              <a:t>oeping</a:t>
            </a:r>
            <a:endParaRPr lang="en-US" dirty="0"/>
          </a:p>
          <a:p>
            <a:pPr lvl="3" indent="0">
              <a:buNone/>
            </a:pPr>
            <a:r>
              <a:rPr lang="en-US" sz="1600" dirty="0">
                <a:hlinkClick r:id="rId5"/>
              </a:rPr>
              <a:t>https://docs.progress.com/bundle/pas-for-openedge-management/page/ABL-application-PING-service.html</a:t>
            </a:r>
            <a:r>
              <a:rPr lang="en-US" sz="16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Tomcat incoming thread pool</a:t>
            </a:r>
          </a:p>
          <a:p>
            <a:pPr marL="1000125" lvl="3" indent="-457200"/>
            <a:r>
              <a:rPr lang="en-US" dirty="0"/>
              <a:t>http(s)://</a:t>
            </a:r>
            <a:r>
              <a:rPr lang="en-US" dirty="0" err="1"/>
              <a:t>host:port</a:t>
            </a:r>
            <a:r>
              <a:rPr lang="en-US" dirty="0"/>
              <a:t>/manager/status</a:t>
            </a:r>
          </a:p>
          <a:p>
            <a:pPr marL="800100" lvl="1" indent="-457200"/>
            <a:r>
              <a:rPr lang="en-US" dirty="0"/>
              <a:t>Current and max sessions in Session Manager</a:t>
            </a:r>
          </a:p>
          <a:p>
            <a:pPr marL="1000125" lvl="3" indent="-457200"/>
            <a:r>
              <a:rPr lang="en-US" dirty="0"/>
              <a:t>http(s)://</a:t>
            </a:r>
            <a:r>
              <a:rPr lang="en-US" dirty="0" err="1"/>
              <a:t>host:port</a:t>
            </a:r>
            <a:r>
              <a:rPr lang="en-US" dirty="0"/>
              <a:t>/</a:t>
            </a:r>
            <a:r>
              <a:rPr lang="en-US" dirty="0" err="1"/>
              <a:t>oemanager</a:t>
            </a:r>
            <a:r>
              <a:rPr lang="en-US" dirty="0"/>
              <a:t>/applications/metrics</a:t>
            </a:r>
          </a:p>
          <a:p>
            <a:pPr marL="800100" lvl="1" indent="-457200"/>
            <a:r>
              <a:rPr lang="en-US" dirty="0"/>
              <a:t>Current agent sessions</a:t>
            </a:r>
          </a:p>
          <a:p>
            <a:pPr marL="1000125" lvl="3" indent="-457200"/>
            <a:r>
              <a:rPr lang="en-US" dirty="0"/>
              <a:t>http(s)://</a:t>
            </a:r>
            <a:r>
              <a:rPr lang="en-US" dirty="0" err="1"/>
              <a:t>host:port</a:t>
            </a:r>
            <a:r>
              <a:rPr lang="en-US" dirty="0"/>
              <a:t>/</a:t>
            </a:r>
            <a:r>
              <a:rPr lang="en-US" dirty="0" err="1"/>
              <a:t>oemanager</a:t>
            </a:r>
            <a:r>
              <a:rPr lang="en-US" dirty="0"/>
              <a:t>/applications/agents/&lt;agent-id&gt;/sessions</a:t>
            </a:r>
          </a:p>
        </p:txBody>
      </p:sp>
    </p:spTree>
    <p:extLst>
      <p:ext uri="{BB962C8B-B14F-4D97-AF65-F5344CB8AC3E}">
        <p14:creationId xmlns:p14="http://schemas.microsoft.com/office/powerpoint/2010/main" val="2354527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C47DB-78DA-439D-BAD1-CECA1A19A9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C47DB-78DA-439D-BAD1-CECA1A19A9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2D5C14E-0874-F747-B6F4-1B03B15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  <a:endParaRPr lang="en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0D350-A257-134B-8113-9A4997FE3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599" y="1224082"/>
            <a:ext cx="10746088" cy="440983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should I monitor?</a:t>
            </a:r>
          </a:p>
          <a:p>
            <a:pPr marL="800100" lvl="1" indent="-457200"/>
            <a:r>
              <a:rPr lang="en-US" dirty="0"/>
              <a:t>Current agent sessions memory</a:t>
            </a:r>
          </a:p>
          <a:p>
            <a:pPr marL="1000125" lvl="3" indent="-457200"/>
            <a:r>
              <a:rPr lang="en-US" dirty="0"/>
              <a:t>http(s)://</a:t>
            </a:r>
            <a:r>
              <a:rPr lang="en-US" dirty="0" err="1"/>
              <a:t>host:port</a:t>
            </a:r>
            <a:r>
              <a:rPr lang="en-US" dirty="0"/>
              <a:t>/</a:t>
            </a:r>
            <a:r>
              <a:rPr lang="en-US" dirty="0" err="1"/>
              <a:t>oemanager</a:t>
            </a:r>
            <a:r>
              <a:rPr lang="en-US" dirty="0"/>
              <a:t>/applications/agents/&lt;agent-id&gt;/sessions</a:t>
            </a:r>
          </a:p>
          <a:p>
            <a:pPr marL="800100" lvl="1" indent="-457200"/>
            <a:r>
              <a:rPr lang="en-US" dirty="0"/>
              <a:t>System health</a:t>
            </a:r>
          </a:p>
          <a:p>
            <a:pPr marL="1000125" lvl="3" indent="-457200"/>
            <a:r>
              <a:rPr lang="en-US" dirty="0"/>
              <a:t>System tools</a:t>
            </a:r>
          </a:p>
          <a:p>
            <a:pPr marL="1171575" lvl="4" indent="-457200"/>
            <a:r>
              <a:rPr lang="en-US" dirty="0"/>
              <a:t>Top, </a:t>
            </a:r>
            <a:r>
              <a:rPr lang="en-US" dirty="0" err="1"/>
              <a:t>vmstat</a:t>
            </a:r>
            <a:r>
              <a:rPr lang="en-US" dirty="0"/>
              <a:t>, </a:t>
            </a:r>
            <a:r>
              <a:rPr lang="en-US" dirty="0" err="1"/>
              <a:t>iostat</a:t>
            </a:r>
            <a:r>
              <a:rPr lang="en-US" dirty="0"/>
              <a:t>, task manager </a:t>
            </a:r>
          </a:p>
          <a:p>
            <a:pPr marL="1000125" lvl="3" indent="-457200"/>
            <a:r>
              <a:rPr lang="en-US"/>
              <a:t>Health Scanner (12.0)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76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F1DB1D-35F3-F146-82F5-68B73C85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1" y="1840103"/>
            <a:ext cx="5278437" cy="43307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Better than Classic</a:t>
            </a:r>
          </a:p>
          <a:p>
            <a:pPr marL="342900" indent="-342900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Many monitoring tools</a:t>
            </a:r>
            <a:endParaRPr lang="en-BG" dirty="0"/>
          </a:p>
          <a:p>
            <a:pPr marL="342900" indent="-342900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May want to use a combination</a:t>
            </a:r>
          </a:p>
          <a:p>
            <a:pPr marL="342900" indent="-342900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b="1" dirty="0"/>
              <a:t>Monitor!</a:t>
            </a:r>
            <a:endParaRPr lang="en-BG" b="1" dirty="0"/>
          </a:p>
          <a:p>
            <a:pPr marL="227013" indent="-227013">
              <a:lnSpc>
                <a:spcPct val="100000"/>
              </a:lnSpc>
              <a:spcAft>
                <a:spcPts val="15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</a:pPr>
            <a:endParaRPr lang="en-BG" b="1" dirty="0"/>
          </a:p>
          <a:p>
            <a:endParaRPr lang="en-B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044AD8-063B-AE40-A481-DA8F5E32E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799766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3D7DE9E5-B3A3-3F44-B464-DEE329A2C4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  <a:prstGeom prst="rect">
            <a:avLst/>
          </a:prstGeom>
        </p:spPr>
      </p:pic>
      <p:sp>
        <p:nvSpPr>
          <p:cNvPr id="27" name="Title Placeholder 7">
            <a:extLst>
              <a:ext uri="{FF2B5EF4-FFF2-40B4-BE49-F238E27FC236}">
                <a16:creationId xmlns:a16="http://schemas.microsoft.com/office/drawing/2014/main" id="{B59D5DAA-D395-2D40-9312-B629E4A6F9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72210" y="2728914"/>
            <a:ext cx="10747375" cy="3240962"/>
          </a:xfrm>
          <a:prstGeom prst="rect">
            <a:avLst/>
          </a:prstGeom>
        </p:spPr>
        <p:txBody>
          <a:bodyPr vert="horz" lIns="0" tIns="180000" rIns="0" bIns="0" rtlCol="0" anchor="t" anchorCtr="0">
            <a:noAutofit/>
          </a:bodyPr>
          <a:lstStyle/>
          <a:p>
            <a:r>
              <a:rPr lang="en-GB" sz="6600" dirty="0">
                <a:solidFill>
                  <a:schemeClr val="bg2"/>
                </a:solidFill>
              </a:rPr>
              <a:t>Customer</a:t>
            </a:r>
            <a:br>
              <a:rPr lang="en-GB" sz="6600" dirty="0">
                <a:solidFill>
                  <a:schemeClr val="bg2"/>
                </a:solidFill>
              </a:rPr>
            </a:br>
            <a:r>
              <a:rPr lang="en-GB" sz="6600" dirty="0">
                <a:solidFill>
                  <a:schemeClr val="bg2"/>
                </a:solidFill>
              </a:rPr>
              <a:t> </a:t>
            </a:r>
            <a:br>
              <a:rPr lang="en-GB" sz="6600" dirty="0">
                <a:solidFill>
                  <a:schemeClr val="bg2"/>
                </a:solidFill>
              </a:rPr>
            </a:br>
            <a:r>
              <a:rPr lang="en-GB" sz="6600" dirty="0">
                <a:solidFill>
                  <a:schemeClr val="bg2"/>
                </a:solidFill>
              </a:rPr>
              <a:t>Validation</a:t>
            </a:r>
            <a:br>
              <a:rPr lang="en-GB" sz="6600" dirty="0">
                <a:solidFill>
                  <a:schemeClr val="bg2"/>
                </a:solidFill>
              </a:rPr>
            </a:br>
            <a:br>
              <a:rPr lang="en-GB" sz="6600" dirty="0">
                <a:solidFill>
                  <a:schemeClr val="bg2"/>
                </a:solidFill>
              </a:rPr>
            </a:br>
            <a:r>
              <a:rPr lang="en-GB" sz="6600" dirty="0">
                <a:solidFill>
                  <a:schemeClr val="bg2"/>
                </a:solidFill>
              </a:rPr>
              <a:t>Program</a:t>
            </a:r>
            <a:endParaRPr lang="en-BG" sz="6600" dirty="0">
              <a:solidFill>
                <a:schemeClr val="bg2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8F0B12-1390-DE4A-B016-C1390A1A3566}"/>
              </a:ext>
            </a:extLst>
          </p:cNvPr>
          <p:cNvSpPr txBox="1"/>
          <p:nvPr/>
        </p:nvSpPr>
        <p:spPr bwMode="auto">
          <a:xfrm>
            <a:off x="14487271" y="3182112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381AB3-F0BB-D54C-8AEC-3D1EDCC8D9B9}"/>
              </a:ext>
            </a:extLst>
          </p:cNvPr>
          <p:cNvSpPr txBox="1"/>
          <p:nvPr/>
        </p:nvSpPr>
        <p:spPr bwMode="auto">
          <a:xfrm>
            <a:off x="14633575" y="7150608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7AAE81-593A-804D-9E4C-ED0F97F62ACA}"/>
              </a:ext>
            </a:extLst>
          </p:cNvPr>
          <p:cNvSpPr txBox="1"/>
          <p:nvPr/>
        </p:nvSpPr>
        <p:spPr bwMode="auto">
          <a:xfrm>
            <a:off x="16279495" y="50292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AAF7E6-77F7-BD4A-A2C2-3DE9BC859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613" y="6486582"/>
            <a:ext cx="897195" cy="20784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8471C2-2F20-664D-B59E-9179A54905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76278" y="6405778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50000"/>
              </a:spcBef>
              <a:spcAft>
                <a:spcPct val="0"/>
              </a:spcAft>
              <a:buSzPct val="130000"/>
              <a:defRPr sz="1000" i="0" kern="1200">
                <a:solidFill>
                  <a:schemeClr val="tx1">
                    <a:alpha val="69734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buSzPct val="130000"/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EBC49CF-66A5-ED48-92B9-E667BCC463F7}" type="slidenum">
              <a:rPr lang="en-US" smtClean="0"/>
              <a:pPr/>
              <a:t>38</a:t>
            </a:fld>
            <a:endParaRPr lang="en-US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9670DAA6-E5CA-E045-8012-FDF37E20717E}"/>
              </a:ext>
            </a:extLst>
          </p:cNvPr>
          <p:cNvSpPr>
            <a:spLocks noChangeArrowheads="1"/>
          </p:cNvSpPr>
          <p:nvPr/>
        </p:nvSpPr>
        <p:spPr bwMode="black">
          <a:xfrm>
            <a:off x="4247056" y="6548458"/>
            <a:ext cx="3697891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eaLnBrk="0" hangingPunct="0">
              <a:buSzTx/>
              <a:defRPr/>
            </a:pPr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2023 Progress Software Corporation and/or its subsidiaries or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8350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7">
            <a:extLst>
              <a:ext uri="{FF2B5EF4-FFF2-40B4-BE49-F238E27FC236}">
                <a16:creationId xmlns:a16="http://schemas.microsoft.com/office/drawing/2014/main" id="{B59D5DAA-D395-2D40-9312-B629E4A6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27" y="538164"/>
            <a:ext cx="5697561" cy="1117523"/>
          </a:xfrm>
        </p:spPr>
        <p:txBody>
          <a:bodyPr vert="horz" lIns="0" tIns="180000" rIns="0" bIns="0" rtlCol="0" anchor="t" anchorCtr="0">
            <a:noAutofit/>
          </a:bodyPr>
          <a:lstStyle/>
          <a:p>
            <a:r>
              <a:rPr lang="en-US" sz="4400" dirty="0"/>
              <a:t>Join the CVP</a:t>
            </a:r>
            <a:br>
              <a:rPr lang="en-US" sz="4400" dirty="0"/>
            </a:br>
            <a:r>
              <a:rPr lang="en-US" sz="2400" dirty="0">
                <a:solidFill>
                  <a:srgbClr val="383F55"/>
                </a:solidFill>
                <a:latin typeface="Roboto" panose="02000000000000000000" pitchFamily="2" charset="0"/>
              </a:rPr>
              <a:t> OpenEdge Customer Validation Program</a:t>
            </a:r>
            <a:endParaRPr lang="en-BG" sz="4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D9340C-594C-5748-8502-954CF3FC32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1324" y="1954559"/>
            <a:ext cx="5838154" cy="448786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/>
            <a:r>
              <a:rPr lang="en-US" sz="2600" dirty="0">
                <a:solidFill>
                  <a:srgbClr val="383F55"/>
                </a:solidFill>
                <a:latin typeface="Roboto" panose="02000000000000000000" pitchFamily="2" charset="0"/>
              </a:rPr>
              <a:t>Actively influence the developer experience and future enhancements of Progress OpenEdge!</a:t>
            </a:r>
          </a:p>
          <a:p>
            <a:pPr marL="342900" indent="-342900"/>
            <a:endParaRPr lang="en-US" dirty="0">
              <a:solidFill>
                <a:srgbClr val="383F55"/>
              </a:solidFill>
              <a:latin typeface="Roboto" panose="02000000000000000000" pitchFamily="2" charset="0"/>
            </a:endParaRPr>
          </a:p>
          <a:p>
            <a:pPr marL="342900" indent="-342900"/>
            <a:r>
              <a:rPr lang="en-US" sz="2600" dirty="0">
                <a:solidFill>
                  <a:srgbClr val="383F55"/>
                </a:solidFill>
                <a:latin typeface="Roboto" panose="02000000000000000000" pitchFamily="2" charset="0"/>
              </a:rPr>
              <a:t>Get Access to:</a:t>
            </a:r>
          </a:p>
          <a:p>
            <a:pPr marL="400222" lvl="1"/>
            <a:r>
              <a:rPr lang="en-US" sz="2000" dirty="0">
                <a:solidFill>
                  <a:srgbClr val="383F55"/>
                </a:solidFill>
                <a:latin typeface="Roboto" panose="02000000000000000000" pitchFamily="2" charset="0"/>
              </a:rPr>
              <a:t>Roadmap surveys	     Virtual open houses</a:t>
            </a:r>
          </a:p>
          <a:p>
            <a:pPr marL="400222" lvl="1"/>
            <a:r>
              <a:rPr lang="en-US" sz="2000" dirty="0">
                <a:solidFill>
                  <a:srgbClr val="383F55"/>
                </a:solidFill>
                <a:latin typeface="Roboto" panose="02000000000000000000" pitchFamily="2" charset="0"/>
              </a:rPr>
              <a:t>Usability reviews	     Quarterly objectives</a:t>
            </a:r>
          </a:p>
          <a:p>
            <a:pPr marL="400222" lvl="1"/>
            <a:r>
              <a:rPr lang="en-US" sz="2000" dirty="0">
                <a:solidFill>
                  <a:srgbClr val="383F55"/>
                </a:solidFill>
                <a:latin typeface="Roboto" panose="02000000000000000000" pitchFamily="2" charset="0"/>
              </a:rPr>
              <a:t>Pre-release software	     Sprint reviews</a:t>
            </a:r>
          </a:p>
          <a:p>
            <a:pPr marL="285990"/>
            <a:endParaRPr lang="en-US" sz="3200" dirty="0"/>
          </a:p>
          <a:p>
            <a:r>
              <a:rPr lang="en-US" sz="2600" dirty="0">
                <a:solidFill>
                  <a:srgbClr val="383F55"/>
                </a:solidFill>
                <a:latin typeface="Roboto" panose="02000000000000000000" pitchFamily="2" charset="0"/>
              </a:rPr>
              <a:t>https://www.progress.com/openedge/customer-validation-program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02EC-485E-8044-A8F3-0A2F020662BF}"/>
              </a:ext>
            </a:extLst>
          </p:cNvPr>
          <p:cNvSpPr txBox="1"/>
          <p:nvPr/>
        </p:nvSpPr>
        <p:spPr bwMode="auto">
          <a:xfrm>
            <a:off x="9911707" y="6549081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buSzTx/>
            </a:pPr>
            <a:endParaRPr lang="en-BG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D43FC1E5-0686-9246-9569-AFC0EA1E7BFC}"/>
              </a:ext>
            </a:extLst>
          </p:cNvPr>
          <p:cNvSpPr txBox="1">
            <a:spLocks/>
          </p:cNvSpPr>
          <p:nvPr/>
        </p:nvSpPr>
        <p:spPr>
          <a:xfrm>
            <a:off x="9277866" y="6405779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694" indent="-342694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742504" indent="-285578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1142314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599240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2056166" indent="-228462" algn="l" defTabSz="913852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  <a:defRPr lang="en-US" sz="2400" b="0" i="0" kern="1200" dirty="0" smtClean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5pPr>
            <a:lvl6pPr marL="2513092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6pPr>
            <a:lvl7pPr marL="2970017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7pPr>
            <a:lvl8pPr marL="3426943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8pPr>
            <a:lvl9pPr marL="3883868" indent="-22846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998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spcBef>
                <a:spcPts val="600"/>
              </a:spcBef>
              <a:buNone/>
            </a:pPr>
            <a:r>
              <a:rPr lang="bg-BG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6</a:t>
            </a:r>
            <a:endParaRPr lang="en-BG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030985-58E1-5441-85BC-1490914C1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9746643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2605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Progress 2">
      <a:dk1>
        <a:srgbClr val="000000"/>
      </a:dk1>
      <a:lt1>
        <a:srgbClr val="FFFFFF"/>
      </a:lt1>
      <a:dk2>
        <a:srgbClr val="0052DB"/>
      </a:dk2>
      <a:lt2>
        <a:srgbClr val="F3FAFF"/>
      </a:lt2>
      <a:accent1>
        <a:srgbClr val="008963"/>
      </a:accent1>
      <a:accent2>
        <a:srgbClr val="FFD000"/>
      </a:accent2>
      <a:accent3>
        <a:srgbClr val="2889FC"/>
      </a:accent3>
      <a:accent4>
        <a:srgbClr val="00B563"/>
      </a:accent4>
      <a:accent5>
        <a:srgbClr val="A7E9FF"/>
      </a:accent5>
      <a:accent6>
        <a:srgbClr val="D5F6FF"/>
      </a:accent6>
      <a:hlink>
        <a:srgbClr val="0069E8"/>
      </a:hlink>
      <a:folHlink>
        <a:srgbClr val="76C1FF"/>
      </a:folHlink>
    </a:clrScheme>
    <a:fontScheme name="Custom 6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noAutofit/>
      </a:bodyPr>
      <a:lstStyle>
        <a:defPPr algn="l">
          <a:lnSpc>
            <a:spcPts val="2700"/>
          </a:lnSpc>
          <a:defRPr sz="2400" dirty="0" smtClean="0"/>
        </a:defPPr>
      </a:lstStyle>
    </a:txDef>
  </a:objectDefaults>
  <a:extraClrSchemeLst/>
  <a:custClrLst>
    <a:custClr name="Light Green S1">
      <a:srgbClr val="4FB850"/>
    </a:custClr>
    <a:custClr name="Yellow S1">
      <a:srgbClr val="FBCE0A"/>
    </a:custClr>
    <a:custClr name="Yellow S2">
      <a:srgbClr val="FAE400"/>
    </a:custClr>
    <a:custClr name="Red S2">
      <a:srgbClr val="F1627A"/>
    </a:custClr>
    <a:custClr name="Light Blue S1">
      <a:srgbClr val="00BCED"/>
    </a:custClr>
    <a:custClr name="Blue Line">
      <a:srgbClr val="0053A5"/>
    </a:custClr>
    <a:custClr name="TEAL S3">
      <a:srgbClr val="0AA39F"/>
    </a:custClr>
    <a:custClr name="Purple S1">
      <a:srgbClr val="311B97"/>
    </a:custClr>
    <a:custClr name="Purple S2">
      <a:srgbClr val="5122B9"/>
    </a:custClr>
    <a:custClr name="Light Gray S2">
      <a:srgbClr val="DDE9F7"/>
    </a:custClr>
  </a:custClrLst>
  <a:extLst>
    <a:ext uri="{05A4C25C-085E-4340-85A3-A5531E510DB2}">
      <thm15:themeFamily xmlns:thm15="http://schemas.microsoft.com/office/thememl/2012/main" name="04.pptx" id="{707CA60A-C134-47AC-9B43-5B55FA33C39D}" vid="{5C56B1C5-80A3-40E9-BB72-6688D78035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04</Template>
  <TotalTime>39126</TotalTime>
  <Words>2179</Words>
  <Application>Microsoft Macintosh PowerPoint</Application>
  <PresentationFormat>Widescreen</PresentationFormat>
  <Paragraphs>250</Paragraphs>
  <Slides>41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Courier New</vt:lpstr>
      <vt:lpstr>Roboto</vt:lpstr>
      <vt:lpstr>Wingdings</vt:lpstr>
      <vt:lpstr>Office Theme</vt:lpstr>
      <vt:lpstr>think-cell Slide</vt:lpstr>
      <vt:lpstr>PowerPoint Presentation</vt:lpstr>
      <vt:lpstr>Agenda</vt:lpstr>
      <vt:lpstr>Classic AppServer Monitoring</vt:lpstr>
      <vt:lpstr>PowerPoint Presentation</vt:lpstr>
      <vt:lpstr>PowerPoint Presentation</vt:lpstr>
      <vt:lpstr>Classic AppServer Monitoring</vt:lpstr>
      <vt:lpstr>Classic AppServer Monitoring</vt:lpstr>
      <vt:lpstr>JMX</vt:lpstr>
      <vt:lpstr>Java Management eXtensions – JMX</vt:lpstr>
      <vt:lpstr>OEJMX</vt:lpstr>
      <vt:lpstr>OEJMX script</vt:lpstr>
      <vt:lpstr>OEJMX script</vt:lpstr>
      <vt:lpstr>OEJMX script</vt:lpstr>
      <vt:lpstr>OEJMX script</vt:lpstr>
      <vt:lpstr>Rest API </vt:lpstr>
      <vt:lpstr>REST API calls</vt:lpstr>
      <vt:lpstr>REST API calls</vt:lpstr>
      <vt:lpstr>REST API calls</vt:lpstr>
      <vt:lpstr>REST API calls</vt:lpstr>
      <vt:lpstr>REST API calls</vt:lpstr>
      <vt:lpstr>REST API calls</vt:lpstr>
      <vt:lpstr>REST API calls</vt:lpstr>
      <vt:lpstr>HealthScanner</vt:lpstr>
      <vt:lpstr>Health Scanner</vt:lpstr>
      <vt:lpstr>Health Scanner</vt:lpstr>
      <vt:lpstr>Health Scanner</vt:lpstr>
      <vt:lpstr>Health Scanner</vt:lpstr>
      <vt:lpstr>Health Scanner</vt:lpstr>
      <vt:lpstr>Health Scanner</vt:lpstr>
      <vt:lpstr>Health Scanner</vt:lpstr>
      <vt:lpstr>Recommendations</vt:lpstr>
      <vt:lpstr>Recommendations</vt:lpstr>
      <vt:lpstr>Recommendations</vt:lpstr>
      <vt:lpstr>Recommendations</vt:lpstr>
      <vt:lpstr>Recommendations</vt:lpstr>
      <vt:lpstr>Recommendations</vt:lpstr>
      <vt:lpstr>Summary</vt:lpstr>
      <vt:lpstr>Customer   Validation  Program</vt:lpstr>
      <vt:lpstr>Join the CVP  OpenEdge Customer Validation Program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Ante Sosic</dc:creator>
  <cp:lastModifiedBy>Roy Ellis</cp:lastModifiedBy>
  <cp:revision>890</cp:revision>
  <dcterms:created xsi:type="dcterms:W3CDTF">2021-10-09T10:38:18Z</dcterms:created>
  <dcterms:modified xsi:type="dcterms:W3CDTF">2023-11-22T20:43:19Z</dcterms:modified>
</cp:coreProperties>
</file>