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5" r:id="rId3"/>
    <p:sldId id="303" r:id="rId4"/>
    <p:sldId id="304" r:id="rId5"/>
    <p:sldId id="262" r:id="rId6"/>
    <p:sldId id="299" r:id="rId7"/>
    <p:sldId id="300" r:id="rId8"/>
    <p:sldId id="301" r:id="rId9"/>
    <p:sldId id="302" r:id="rId10"/>
    <p:sldId id="264" r:id="rId11"/>
    <p:sldId id="286" r:id="rId12"/>
    <p:sldId id="305" r:id="rId13"/>
    <p:sldId id="268" r:id="rId14"/>
    <p:sldId id="288" r:id="rId15"/>
    <p:sldId id="306" r:id="rId16"/>
    <p:sldId id="291" r:id="rId17"/>
    <p:sldId id="294" r:id="rId18"/>
    <p:sldId id="292" r:id="rId19"/>
    <p:sldId id="293" r:id="rId20"/>
    <p:sldId id="307" r:id="rId21"/>
    <p:sldId id="308" r:id="rId22"/>
    <p:sldId id="295" r:id="rId23"/>
    <p:sldId id="296" r:id="rId24"/>
    <p:sldId id="289" r:id="rId25"/>
    <p:sldId id="297" r:id="rId26"/>
    <p:sldId id="298" r:id="rId27"/>
    <p:sldId id="284"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892C"/>
    <a:srgbClr val="008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a:tcStyle>
        <a:tcBdr/>
        <a:fill>
          <a:solidFill>
            <a:srgbClr val="F8F4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a:tcStyle>
        <a:tcBdr/>
        <a:fill>
          <a:solidFill>
            <a:srgbClr val="EBE8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535"/>
    <p:restoredTop sz="83197"/>
  </p:normalViewPr>
  <p:slideViewPr>
    <p:cSldViewPr snapToGrid="0" snapToObjects="1">
      <p:cViewPr varScale="1">
        <p:scale>
          <a:sx n="74" d="100"/>
          <a:sy n="74" d="100"/>
        </p:scale>
        <p:origin x="9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03970851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GB" dirty="0"/>
              <a:t>Model driven software development</a:t>
            </a:r>
            <a:r>
              <a:rPr lang="is-IS" dirty="0"/>
              <a:t>… engineering, architecture, development</a:t>
            </a:r>
          </a:p>
          <a:p>
            <a:pPr marL="0" marR="0" indent="0" defTabSz="457200" eaLnBrk="1" fontAlgn="auto" latinLnBrk="0" hangingPunct="1">
              <a:lnSpc>
                <a:spcPct val="117999"/>
              </a:lnSpc>
              <a:spcBef>
                <a:spcPts val="0"/>
              </a:spcBef>
              <a:spcAft>
                <a:spcPts val="0"/>
              </a:spcAft>
              <a:buClrTx/>
              <a:buSzTx/>
              <a:buFontTx/>
              <a:buNone/>
              <a:tabLst/>
              <a:defRPr/>
            </a:pPr>
            <a:r>
              <a:rPr lang="is-IS" dirty="0"/>
              <a:t>Open Management Group</a:t>
            </a:r>
            <a:r>
              <a:rPr lang="is-IS" baseline="0" dirty="0"/>
              <a:t>, Unified Model Language (1997)</a:t>
            </a:r>
            <a:endParaRPr lang="en-GB" dirty="0"/>
          </a:p>
        </p:txBody>
      </p:sp>
    </p:spTree>
    <p:extLst>
      <p:ext uri="{BB962C8B-B14F-4D97-AF65-F5344CB8AC3E}">
        <p14:creationId xmlns:p14="http://schemas.microsoft.com/office/powerpoint/2010/main" val="471429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dirty="0"/>
              <a:t>While there are many vendors providing tools for MDA (UML, BPM) this is really more about the approach in software design, how software specifications are gathered, structured and eventually implemented using a platform technology of choice.</a:t>
            </a:r>
            <a:endParaRPr lang="en-GB" dirty="0"/>
          </a:p>
        </p:txBody>
      </p:sp>
    </p:spTree>
    <p:extLst>
      <p:ext uri="{BB962C8B-B14F-4D97-AF65-F5344CB8AC3E}">
        <p14:creationId xmlns:p14="http://schemas.microsoft.com/office/powerpoint/2010/main" val="2264191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CIM describes a system conceptually</a:t>
            </a:r>
          </a:p>
          <a:p>
            <a:pPr marL="0" marR="0" indent="0" defTabSz="457200" eaLnBrk="1" fontAlgn="auto" latinLnBrk="0" hangingPunct="1">
              <a:lnSpc>
                <a:spcPct val="117999"/>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the PIM describes the computational aspects of a system without reference to the technologies that may be used to implement it</a:t>
            </a:r>
          </a:p>
          <a:p>
            <a:pPr marL="0" marR="0" indent="0" defTabSz="457200" eaLnBrk="1" fontAlgn="auto" latinLnBrk="0" hangingPunct="1">
              <a:lnSpc>
                <a:spcPct val="117999"/>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and the PSM provides the technical details necessary to implement the system. </a:t>
            </a:r>
            <a:endParaRPr lang="en-GB" dirty="0"/>
          </a:p>
        </p:txBody>
      </p:sp>
    </p:spTree>
    <p:extLst>
      <p:ext uri="{BB962C8B-B14F-4D97-AF65-F5344CB8AC3E}">
        <p14:creationId xmlns:p14="http://schemas.microsoft.com/office/powerpoint/2010/main" val="2598483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UML, it was</a:t>
            </a:r>
            <a:r>
              <a:rPr lang="en-GB" baseline="0" dirty="0"/>
              <a:t> supposed to be simple</a:t>
            </a:r>
          </a:p>
          <a:p>
            <a:r>
              <a:rPr lang="en-GB" baseline="0" dirty="0"/>
              <a:t>Use cases should involve business users, most fails here before even starting </a:t>
            </a:r>
            <a:r>
              <a:rPr lang="en-GB" baseline="0" dirty="0">
                <a:sym typeface="Wingdings"/>
              </a:rPr>
              <a:t></a:t>
            </a:r>
          </a:p>
          <a:p>
            <a:r>
              <a:rPr lang="en-GB" baseline="0" dirty="0">
                <a:sym typeface="Wingdings"/>
              </a:rPr>
              <a:t>Class diagrams, that is something developers can relate to</a:t>
            </a:r>
          </a:p>
          <a:p>
            <a:r>
              <a:rPr lang="en-GB" baseline="0" dirty="0">
                <a:sym typeface="Wingdings"/>
              </a:rPr>
              <a:t>Interactions – that can be complex like hell</a:t>
            </a:r>
            <a:r>
              <a:rPr lang="is-IS" baseline="0" dirty="0">
                <a:sym typeface="Wingdings"/>
              </a:rPr>
              <a:t>… model interpretation vs transformation, aka everything is modeled</a:t>
            </a:r>
          </a:p>
          <a:p>
            <a:endParaRPr lang="is-IS" baseline="0" dirty="0">
              <a:sym typeface="Wingdings"/>
            </a:endParaRPr>
          </a:p>
          <a:p>
            <a:pPr marL="0" marR="0" lvl="0" indent="0" defTabSz="457200" eaLnBrk="1" fontAlgn="auto" latinLnBrk="0" hangingPunct="1">
              <a:lnSpc>
                <a:spcPct val="117999"/>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In any case, it was all about producing code from abstract, human-elaborated </a:t>
            </a:r>
            <a:r>
              <a:rPr lang="en-GB" b="0" i="0" u="none" strike="noStrike" dirty="0" err="1">
                <a:solidFill>
                  <a:srgbClr val="202122"/>
                </a:solidFill>
                <a:effectLst/>
                <a:latin typeface="Arial" panose="020B0604020202020204" pitchFamily="34" charset="0"/>
              </a:rPr>
              <a:t>modeling</a:t>
            </a:r>
            <a:r>
              <a:rPr lang="en-GB" b="0" i="0" u="none" strike="noStrike" dirty="0">
                <a:solidFill>
                  <a:srgbClr val="202122"/>
                </a:solidFill>
                <a:effectLst/>
                <a:latin typeface="Arial" panose="020B0604020202020204" pitchFamily="34" charset="0"/>
              </a:rPr>
              <a:t> diagrams</a:t>
            </a:r>
            <a:endParaRPr lang="is-IS" baseline="0" dirty="0">
              <a:sym typeface="Wingdings"/>
            </a:endParaRPr>
          </a:p>
          <a:p>
            <a:r>
              <a:rPr lang="en-GB" b="0" i="0" u="none" strike="noStrike" dirty="0">
                <a:solidFill>
                  <a:srgbClr val="202122"/>
                </a:solidFill>
                <a:effectLst/>
                <a:latin typeface="Arial" panose="020B0604020202020204" pitchFamily="34" charset="0"/>
              </a:rPr>
              <a:t>Architecture-Driven Modernization. The objective to produce standards for model-based reverse engineering of legacy systems</a:t>
            </a:r>
            <a:endParaRPr lang="en-GB" dirty="0"/>
          </a:p>
        </p:txBody>
      </p:sp>
    </p:spTree>
    <p:extLst>
      <p:ext uri="{BB962C8B-B14F-4D97-AF65-F5344CB8AC3E}">
        <p14:creationId xmlns:p14="http://schemas.microsoft.com/office/powerpoint/2010/main" val="98388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200" b="0" i="0" u="none" strike="noStrike" dirty="0">
                <a:effectLst/>
                <a:latin typeface="+mn-lt"/>
                <a:ea typeface="+mn-ea"/>
                <a:cs typeface="+mn-cs"/>
                <a:sym typeface="Helvetica Neue"/>
              </a:rPr>
              <a:t>Many of the hailed technologies that didn’t deliver their promises, perceived failures and ancient/deprecated.</a:t>
            </a:r>
          </a:p>
          <a:p>
            <a:r>
              <a:rPr lang="en-GB" sz="2200" b="0" i="0" u="none" strike="noStrike" dirty="0">
                <a:effectLst/>
                <a:latin typeface="+mn-lt"/>
                <a:ea typeface="+mn-ea"/>
                <a:cs typeface="+mn-cs"/>
                <a:sym typeface="Helvetica Neue"/>
              </a:rPr>
              <a:t>The managers see it as - yet another “technology” (methodology) introduced, so you’ll have to convince them of the gains (increase of productivity, longer-term reliability) </a:t>
            </a:r>
          </a:p>
          <a:p>
            <a:r>
              <a:rPr lang="en-GB" sz="2200" b="0" i="0" u="none" strike="noStrike" dirty="0">
                <a:effectLst/>
                <a:latin typeface="+mn-lt"/>
                <a:ea typeface="+mn-ea"/>
                <a:cs typeface="+mn-cs"/>
                <a:sym typeface="Helvetica Neue"/>
              </a:rPr>
              <a:t>Most developers are often more interested in prolonging the usefulness of their </a:t>
            </a:r>
            <a:r>
              <a:rPr lang="en-GB" sz="2200" b="0" i="1" u="none" strike="noStrike" dirty="0">
                <a:effectLst/>
                <a:latin typeface="+mn-lt"/>
                <a:ea typeface="+mn-ea"/>
                <a:cs typeface="+mn-cs"/>
                <a:sym typeface="Helvetica Neue"/>
              </a:rPr>
              <a:t>current</a:t>
            </a:r>
            <a:r>
              <a:rPr lang="en-GB" sz="2200" b="0" i="0" u="none" strike="noStrike" dirty="0">
                <a:effectLst/>
                <a:latin typeface="+mn-lt"/>
                <a:ea typeface="+mn-ea"/>
                <a:cs typeface="+mn-cs"/>
                <a:sym typeface="Helvetica Neue"/>
              </a:rPr>
              <a:t> skill set than in acquiring new skills, and even more if the skill set isn’t a buzz word (Progress who?)</a:t>
            </a:r>
            <a:endParaRPr lang="en-GB" dirty="0"/>
          </a:p>
        </p:txBody>
      </p:sp>
    </p:spTree>
    <p:extLst>
      <p:ext uri="{BB962C8B-B14F-4D97-AF65-F5344CB8AC3E}">
        <p14:creationId xmlns:p14="http://schemas.microsoft.com/office/powerpoint/2010/main" val="1490534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22776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200" b="0" i="0" u="none" strike="noStrike" dirty="0">
                <a:effectLst/>
                <a:latin typeface="+mn-lt"/>
                <a:ea typeface="+mn-ea"/>
                <a:cs typeface="+mn-cs"/>
                <a:sym typeface="Helvetica Neue"/>
              </a:rPr>
              <a:t>If we think of MDSD as a top-down methodology (approach) then this has no place in an agile world and yes, last time I’ve check that was still on a hype. Modelling and documentation are nowadays perceived as less important, to put it more bluntly it’s a waste of time. Not knowing where you want to go is not too bad, one might eventually get there at times.</a:t>
            </a:r>
          </a:p>
        </p:txBody>
      </p:sp>
    </p:spTree>
    <p:extLst>
      <p:ext uri="{BB962C8B-B14F-4D97-AF65-F5344CB8AC3E}">
        <p14:creationId xmlns:p14="http://schemas.microsoft.com/office/powerpoint/2010/main" val="2877884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Meinte</a:t>
            </a:r>
            <a:r>
              <a:rPr lang="en-GB" dirty="0"/>
              <a:t> Boersma (Dutch guy behind </a:t>
            </a:r>
            <a:r>
              <a:rPr lang="en-GB" dirty="0" err="1"/>
              <a:t>xtext</a:t>
            </a:r>
            <a:r>
              <a:rPr lang="en-GB" dirty="0"/>
              <a:t>), in an article “In the trenches: MDSD as </a:t>
            </a:r>
            <a:r>
              <a:rPr lang="en-GB" dirty="0" err="1"/>
              <a:t>guerilla</a:t>
            </a:r>
            <a:r>
              <a:rPr lang="en-GB" dirty="0"/>
              <a:t> warfare” contemplate the idea of ‘selling’ the MDSD to average developers by making their lives easier by doing it from the inside out – aim the low hanging fruits, introduce tooling for the tedious and boring job of generating boiler-plate code.</a:t>
            </a:r>
          </a:p>
          <a:p>
            <a:endParaRPr lang="en-GB" dirty="0"/>
          </a:p>
          <a:p>
            <a:pPr marL="0" marR="0" indent="0" defTabSz="457200" eaLnBrk="1" fontAlgn="auto" latinLnBrk="0" hangingPunct="1">
              <a:lnSpc>
                <a:spcPct val="117999"/>
              </a:lnSpc>
              <a:spcBef>
                <a:spcPts val="0"/>
              </a:spcBef>
              <a:spcAft>
                <a:spcPts val="0"/>
              </a:spcAft>
              <a:buClrTx/>
              <a:buSzTx/>
              <a:buFontTx/>
              <a:buNone/>
              <a:tabLst/>
              <a:defRPr/>
            </a:pPr>
            <a:r>
              <a:rPr kumimoji="0" lang="en-GB" sz="2200" b="0" i="0" u="none" strike="noStrike" kern="0" cap="none" spc="0" normalizeH="0" baseline="0" noProof="0" dirty="0">
                <a:ln>
                  <a:noFill/>
                </a:ln>
                <a:solidFill>
                  <a:sysClr val="windowText" lastClr="000000"/>
                </a:solidFill>
                <a:effectLst/>
                <a:uLnTx/>
                <a:uFillTx/>
                <a:latin typeface="+mn-lt"/>
                <a:ea typeface="+mn-ea"/>
                <a:cs typeface="+mn-cs"/>
                <a:sym typeface="Helvetica Neue"/>
              </a:rPr>
              <a:t>Ken Thompson,</a:t>
            </a:r>
            <a:r>
              <a:rPr lang="en-GB" dirty="0"/>
              <a:t> </a:t>
            </a:r>
            <a:r>
              <a:rPr lang="en-GB" sz="2200" b="0" i="0" u="none" strike="noStrike" dirty="0">
                <a:effectLst/>
                <a:latin typeface="+mn-lt"/>
                <a:ea typeface="+mn-ea"/>
                <a:cs typeface="+mn-cs"/>
                <a:sym typeface="Helvetica Neue"/>
              </a:rPr>
              <a:t>American pioneer of computer science. worked at Bell Labs for most of his career where he designed and implemented the original Unix operating system – B language, go.</a:t>
            </a:r>
            <a:endParaRPr lang="en-GB" dirty="0"/>
          </a:p>
        </p:txBody>
      </p:sp>
    </p:spTree>
    <p:extLst>
      <p:ext uri="{BB962C8B-B14F-4D97-AF65-F5344CB8AC3E}">
        <p14:creationId xmlns:p14="http://schemas.microsoft.com/office/powerpoint/2010/main" val="3341782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RO" dirty="0"/>
              <a:t>OpenEdge Reference Architecture – a blue print, </a:t>
            </a:r>
            <a:r>
              <a:rPr lang="en-GB" b="0" i="0" u="none" strike="noStrike" dirty="0">
                <a:solidFill>
                  <a:srgbClr val="000000"/>
                </a:solidFill>
                <a:effectLst/>
                <a:latin typeface="Arial" panose="020B0604020202020204" pitchFamily="34" charset="0"/>
              </a:rPr>
              <a:t>an application-design methodology based on maximizing re-usability and ease of maintenance by keeping data access, business logic, and user interface code in separate components (PSM)</a:t>
            </a:r>
            <a:endParaRPr lang="en-RO" dirty="0"/>
          </a:p>
          <a:p>
            <a:r>
              <a:rPr lang="en-RO" dirty="0"/>
              <a:t>Tools for Business Logic (diagram – temp-table, dataset)</a:t>
            </a:r>
          </a:p>
        </p:txBody>
      </p:sp>
    </p:spTree>
    <p:extLst>
      <p:ext uri="{BB962C8B-B14F-4D97-AF65-F5344CB8AC3E}">
        <p14:creationId xmlns:p14="http://schemas.microsoft.com/office/powerpoint/2010/main" val="3850746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975348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0" strike="noStrike" spc="-1" dirty="0">
                <a:solidFill>
                  <a:srgbClr val="000000"/>
                </a:solidFill>
                <a:uFill>
                  <a:solidFill>
                    <a:srgbClr val="FFFFFF"/>
                  </a:solidFill>
                </a:uFill>
                <a:latin typeface="Arial"/>
              </a:rPr>
              <a:t>Limited form of computer language designed for a specific class of problems.</a:t>
            </a:r>
          </a:p>
          <a:p>
            <a:endParaRPr lang="en-US" sz="2400" b="0" strike="noStrike" spc="-1" dirty="0">
              <a:solidFill>
                <a:srgbClr val="000000"/>
              </a:solidFill>
              <a:uFill>
                <a:solidFill>
                  <a:srgbClr val="FFFFFF"/>
                </a:solidFill>
              </a:uFill>
              <a:latin typeface="Arial"/>
            </a:endParaRPr>
          </a:p>
          <a:p>
            <a:r>
              <a:rPr lang="en-US" sz="2400" b="0" strike="noStrike" spc="-1" dirty="0">
                <a:solidFill>
                  <a:srgbClr val="000000"/>
                </a:solidFill>
                <a:uFill>
                  <a:solidFill>
                    <a:srgbClr val="FFFFFF"/>
                  </a:solidFill>
                </a:uFill>
                <a:latin typeface="Arial"/>
              </a:rPr>
              <a:t>Intentional programming - concept introduced by long-time Microsoft employee Charles Simonyi, who led a team in Microsoft Research which developed an IDE that demonstrates these concepts - &gt; Intentional Software.</a:t>
            </a:r>
          </a:p>
          <a:p>
            <a:endParaRPr lang="en-US" sz="2400" b="0" strike="noStrike" spc="-1" dirty="0">
              <a:solidFill>
                <a:srgbClr val="000000"/>
              </a:solidFill>
              <a:uFill>
                <a:solidFill>
                  <a:srgbClr val="FFFFFF"/>
                </a:solidFill>
              </a:uFill>
              <a:latin typeface="Arial"/>
            </a:endParaRPr>
          </a:p>
          <a:p>
            <a:r>
              <a:rPr lang="en-US" sz="2400" b="0" strike="noStrike" spc="-1" dirty="0">
                <a:solidFill>
                  <a:srgbClr val="000000"/>
                </a:solidFill>
                <a:uFill>
                  <a:solidFill>
                    <a:srgbClr val="FFFFFF"/>
                  </a:solidFill>
                </a:uFill>
                <a:latin typeface="Arial"/>
              </a:rPr>
              <a:t>Language Oriented Programming - the general style of development which operates about the idea of building software around a set of domain specific languages. (Martin Fowler)</a:t>
            </a:r>
          </a:p>
        </p:txBody>
      </p:sp>
    </p:spTree>
    <p:extLst>
      <p:ext uri="{BB962C8B-B14F-4D97-AF65-F5344CB8AC3E}">
        <p14:creationId xmlns:p14="http://schemas.microsoft.com/office/powerpoint/2010/main" val="1083365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b="0" i="0" u="none" strike="noStrike" dirty="0">
                <a:solidFill>
                  <a:srgbClr val="303633"/>
                </a:solidFill>
                <a:effectLst/>
                <a:latin typeface="Lora" panose="020F0502020204030204" pitchFamily="34" charset="0"/>
              </a:rPr>
              <a:t>DSL it's suitable only for a very narrow purpose. </a:t>
            </a:r>
          </a:p>
          <a:p>
            <a:r>
              <a:rPr lang="en-GB" sz="2000" b="0" i="0" u="none" strike="noStrike" dirty="0">
                <a:solidFill>
                  <a:srgbClr val="303633"/>
                </a:solidFill>
                <a:effectLst/>
                <a:latin typeface="Lora" panose="020F0502020204030204" pitchFamily="34" charset="0"/>
              </a:rPr>
              <a:t>As a result the DSL is very simple - there's no facility for control structures or anything else. It's not even Turing complete. You couldn't write a whole application in this language - all you can do is describe one small aspect of an application</a:t>
            </a:r>
          </a:p>
          <a:p>
            <a:r>
              <a:rPr lang="en-GB" sz="2000" b="0" i="0" u="none" strike="noStrike" dirty="0">
                <a:solidFill>
                  <a:srgbClr val="303633"/>
                </a:solidFill>
                <a:effectLst/>
                <a:latin typeface="Lora" panose="020F0502020204030204" pitchFamily="34" charset="0"/>
              </a:rPr>
              <a:t>The DSL has to be combined with other languages to get anything done. But the simplicity of the DSL means it's easy to edit and translate.</a:t>
            </a:r>
          </a:p>
          <a:p>
            <a:endParaRPr lang="en-GB" sz="2000" b="0" i="0" u="none" strike="noStrike" spc="-1" dirty="0">
              <a:solidFill>
                <a:srgbClr val="303633"/>
              </a:solidFill>
              <a:effectLst/>
              <a:uFill>
                <a:solidFill>
                  <a:srgbClr val="FFFFFF"/>
                </a:solidFill>
              </a:uFill>
              <a:latin typeface="Lora" panose="020F0502020204030204" pitchFamily="34" charset="0"/>
            </a:endParaRPr>
          </a:p>
          <a:p>
            <a:r>
              <a:rPr lang="en-GB" sz="2000" b="0" i="0" u="none" strike="noStrike" spc="-1" dirty="0">
                <a:solidFill>
                  <a:srgbClr val="303633"/>
                </a:solidFill>
                <a:effectLst/>
                <a:uFill>
                  <a:solidFill>
                    <a:srgbClr val="FFFFFF"/>
                  </a:solidFill>
                </a:uFill>
                <a:latin typeface="Lora" panose="020F0502020204030204" pitchFamily="34" charset="0"/>
              </a:rPr>
              <a:t>Unix little languages: lex, </a:t>
            </a:r>
            <a:r>
              <a:rPr lang="en-GB" sz="2000" b="0" i="0" u="none" strike="noStrike" spc="-1" dirty="0" err="1">
                <a:solidFill>
                  <a:srgbClr val="303633"/>
                </a:solidFill>
                <a:effectLst/>
                <a:uFill>
                  <a:solidFill>
                    <a:srgbClr val="FFFFFF"/>
                  </a:solidFill>
                </a:uFill>
                <a:latin typeface="Lora" panose="020F0502020204030204" pitchFamily="34" charset="0"/>
              </a:rPr>
              <a:t>yacc</a:t>
            </a:r>
            <a:r>
              <a:rPr lang="en-GB" sz="2000" b="0" i="0" u="none" strike="noStrike" spc="-1" dirty="0">
                <a:solidFill>
                  <a:srgbClr val="303633"/>
                </a:solidFill>
                <a:effectLst/>
                <a:uFill>
                  <a:solidFill>
                    <a:srgbClr val="FFFFFF"/>
                  </a:solidFill>
                </a:uFill>
                <a:latin typeface="Lora" panose="020F0502020204030204" pitchFamily="34" charset="0"/>
              </a:rPr>
              <a:t>, awk</a:t>
            </a:r>
          </a:p>
          <a:p>
            <a:r>
              <a:rPr lang="en-GB" sz="2000" b="0" i="0" u="none" strike="noStrike" spc="-1" dirty="0">
                <a:solidFill>
                  <a:srgbClr val="303633"/>
                </a:solidFill>
                <a:effectLst/>
                <a:uFill>
                  <a:solidFill>
                    <a:srgbClr val="FFFFFF"/>
                  </a:solidFill>
                </a:uFill>
                <a:latin typeface="Lora" panose="020F0502020204030204" pitchFamily="34" charset="0"/>
              </a:rPr>
              <a:t>LISP: </a:t>
            </a:r>
            <a:r>
              <a:rPr lang="en-GB" sz="2000" b="0" i="0" u="none" strike="noStrike" dirty="0">
                <a:solidFill>
                  <a:srgbClr val="303633"/>
                </a:solidFill>
                <a:effectLst/>
                <a:latin typeface="Lora" pitchFamily="2" charset="77"/>
              </a:rPr>
              <a:t>probably the strongest example of expressing DSLs directly in the language itself</a:t>
            </a:r>
            <a:endParaRPr lang="en-GB" sz="2000" b="0" i="0" u="none" strike="noStrike" spc="-1" dirty="0">
              <a:solidFill>
                <a:srgbClr val="303633"/>
              </a:solidFill>
              <a:effectLst/>
              <a:uFill>
                <a:solidFill>
                  <a:srgbClr val="FFFFFF"/>
                </a:solidFill>
              </a:uFill>
              <a:latin typeface="Lora" panose="020F0502020204030204" pitchFamily="34" charset="0"/>
            </a:endParaRPr>
          </a:p>
          <a:p>
            <a:r>
              <a:rPr lang="en-US" sz="2400" b="0" strike="noStrike" spc="-1" dirty="0">
                <a:solidFill>
                  <a:srgbClr val="000000"/>
                </a:solidFill>
                <a:uFill>
                  <a:solidFill>
                    <a:srgbClr val="FFFFFF"/>
                  </a:solidFill>
                </a:uFill>
                <a:latin typeface="Arial"/>
              </a:rPr>
              <a:t>XML Configuration Files: Java enterprise frameworks (Spring)</a:t>
            </a:r>
          </a:p>
          <a:p>
            <a:r>
              <a:rPr lang="en-US" sz="2400" b="0" strike="noStrike" spc="-1" dirty="0">
                <a:solidFill>
                  <a:srgbClr val="000000"/>
                </a:solidFill>
                <a:uFill>
                  <a:solidFill>
                    <a:srgbClr val="FFFFFF"/>
                  </a:solidFill>
                </a:uFill>
                <a:latin typeface="Arial"/>
              </a:rPr>
              <a:t>GUI Builders: </a:t>
            </a:r>
            <a:r>
              <a:rPr lang="en-GB" sz="2000" b="0" i="0" u="none" strike="noStrike" spc="-1" dirty="0">
                <a:solidFill>
                  <a:srgbClr val="303633"/>
                </a:solidFill>
                <a:effectLst/>
                <a:uFill>
                  <a:solidFill>
                    <a:srgbClr val="FFFFFF"/>
                  </a:solidFill>
                </a:uFill>
                <a:latin typeface="Lora" pitchFamily="2" charset="77"/>
              </a:rPr>
              <a:t>t</a:t>
            </a:r>
            <a:r>
              <a:rPr lang="en-GB" sz="2000" b="0" i="0" u="none" strike="noStrike" dirty="0">
                <a:solidFill>
                  <a:srgbClr val="303633"/>
                </a:solidFill>
                <a:effectLst/>
                <a:latin typeface="Lora" pitchFamily="2" charset="77"/>
              </a:rPr>
              <a:t>hese tools either store layout in a closed format, generating suitable code for execution; or they try to put all the necessary information in the generated code.</a:t>
            </a:r>
            <a:endParaRPr lang="en-US" sz="24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097806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03633"/>
                </a:solidFill>
                <a:effectLst/>
                <a:latin typeface="Lora" pitchFamily="2" charset="77"/>
              </a:rPr>
              <a:t>Those having the concern often imagine multiple general purpose languages, which indeed could easily result in cacophony. But DSLs tend to be limited and simple which makes them easier to learn. This is reinforced by their closeness to the domain. DSLs don't look like regular programming languages.</a:t>
            </a:r>
          </a:p>
        </p:txBody>
      </p:sp>
    </p:spTree>
    <p:extLst>
      <p:ext uri="{BB962C8B-B14F-4D97-AF65-F5344CB8AC3E}">
        <p14:creationId xmlns:p14="http://schemas.microsoft.com/office/powerpoint/2010/main" val="1064267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03633"/>
                </a:solidFill>
                <a:effectLst/>
                <a:latin typeface="Lora" pitchFamily="2" charset="77"/>
              </a:rPr>
              <a:t>When we had to implement visual testing for a 4GL application the choice had to be made between writing the tests in Java using the API provided by Sikuli directly or write a simple DSL to allow 4GL developers to write the test scripts themselves.</a:t>
            </a:r>
          </a:p>
          <a:p>
            <a:r>
              <a:rPr lang="en-GB" b="0" i="0" u="none" strike="noStrike" dirty="0">
                <a:solidFill>
                  <a:srgbClr val="303633"/>
                </a:solidFill>
                <a:effectLst/>
                <a:latin typeface="Lora" pitchFamily="2" charset="77"/>
              </a:rPr>
              <a:t>WAIT – window, timeout</a:t>
            </a:r>
          </a:p>
          <a:p>
            <a:r>
              <a:rPr lang="en-GB" b="0" i="0" u="none" strike="noStrike" dirty="0">
                <a:solidFill>
                  <a:srgbClr val="303633"/>
                </a:solidFill>
                <a:effectLst/>
                <a:latin typeface="Lora" pitchFamily="2" charset="77"/>
              </a:rPr>
              <a:t>KEY – special key, modifiers, repeat…</a:t>
            </a:r>
          </a:p>
          <a:p>
            <a:r>
              <a:rPr lang="en-GB" b="0" i="0" u="none" strike="noStrike" dirty="0">
                <a:solidFill>
                  <a:srgbClr val="303633"/>
                </a:solidFill>
                <a:effectLst/>
                <a:latin typeface="Lora" pitchFamily="2" charset="77"/>
              </a:rPr>
              <a:t>MOUSE – move, click/</a:t>
            </a:r>
            <a:r>
              <a:rPr lang="en-GB" b="0" i="0" u="none" strike="noStrike" dirty="0" err="1">
                <a:solidFill>
                  <a:srgbClr val="303633"/>
                </a:solidFill>
                <a:effectLst/>
                <a:latin typeface="Lora" pitchFamily="2" charset="77"/>
              </a:rPr>
              <a:t>dbclick</a:t>
            </a:r>
            <a:r>
              <a:rPr lang="en-GB" b="0" i="0" u="none" strike="noStrike" dirty="0">
                <a:solidFill>
                  <a:srgbClr val="303633"/>
                </a:solidFill>
                <a:effectLst/>
                <a:latin typeface="Lora" pitchFamily="2" charset="77"/>
              </a:rPr>
              <a:t>, key modifiers</a:t>
            </a:r>
            <a:r>
              <a:rPr lang="en-GB" b="0" i="0" u="none" strike="noStrike">
                <a:solidFill>
                  <a:srgbClr val="303633"/>
                </a:solidFill>
                <a:effectLst/>
                <a:latin typeface="Lora" pitchFamily="2" charset="77"/>
              </a:rPr>
              <a:t>, repeat</a:t>
            </a:r>
            <a:endParaRPr lang="en-GB" b="0" i="0" u="none" strike="noStrike" dirty="0">
              <a:solidFill>
                <a:srgbClr val="303633"/>
              </a:solidFill>
              <a:effectLst/>
              <a:latin typeface="Lora" pitchFamily="2" charset="77"/>
            </a:endParaRPr>
          </a:p>
        </p:txBody>
      </p:sp>
    </p:spTree>
    <p:extLst>
      <p:ext uri="{BB962C8B-B14F-4D97-AF65-F5344CB8AC3E}">
        <p14:creationId xmlns:p14="http://schemas.microsoft.com/office/powerpoint/2010/main" val="256222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790401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6585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270000" y="6718300"/>
            <a:ext cx="10464800" cy="1422400"/>
          </a:xfrm>
          <a:prstGeom prst="rect">
            <a:avLst/>
          </a:prstGeom>
        </p:spPr>
        <p:txBody>
          <a:bodyPr anchor="b"/>
          <a:lstStyle/>
          <a:p>
            <a:r>
              <a:t>Title Text</a:t>
            </a: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6311798" y="9245600"/>
            <a:ext cx="368504" cy="381000"/>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24518" y="889000"/>
            <a:ext cx="5334002"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a:lvl1pPr>
            <a:lvl2pPr marL="740833" indent="-296333" algn="ctr">
              <a:spcBef>
                <a:spcPts val="0"/>
              </a:spcBef>
              <a:defRPr sz="2400"/>
            </a:lvl2pPr>
            <a:lvl3pPr marL="1185333" indent="-296333" algn="ctr">
              <a:spcBef>
                <a:spcPts val="0"/>
              </a:spcBef>
              <a:defRPr sz="2400"/>
            </a:lvl3pPr>
            <a:lvl4pPr marL="1629833" indent="-296333" algn="ctr">
              <a:spcBef>
                <a:spcPts val="0"/>
              </a:spcBef>
              <a:defRPr sz="2400"/>
            </a:lvl4pPr>
            <a:lvl5pPr marL="2074333" indent="-296333" algn="ctr">
              <a:spcBef>
                <a:spcPts val="0"/>
              </a:spcBef>
              <a:defRPr sz="2400"/>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body" sz="quarter" idx="13"/>
          </p:nvPr>
        </p:nvSpPr>
        <p:spPr>
          <a:xfrm>
            <a:off x="1270000" y="4267200"/>
            <a:ext cx="10464800" cy="685800"/>
          </a:xfrm>
          <a:prstGeom prst="rect">
            <a:avLst/>
          </a:prstGeom>
        </p:spPr>
        <p:txBody>
          <a:bodyPr/>
          <a:lstStyle/>
          <a:p>
            <a:pPr marL="0" indent="0" algn="ctr">
              <a:spcBef>
                <a:spcPts val="0"/>
              </a:spcBef>
              <a:buSzTx/>
              <a:buNone/>
              <a:defRPr sz="3800"/>
            </a:pPr>
            <a:endParaRPr/>
          </a:p>
        </p:txBody>
      </p:sp>
      <p:sp>
        <p:nvSpPr>
          <p:cNvPr id="95" name="Shape 95"/>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9pPr>
    </p:titleStyle>
    <p:bodyStyle>
      <a:lvl1pPr marL="6420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1pPr>
      <a:lvl2pPr marL="10865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2pPr>
      <a:lvl3pPr marL="15310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3pPr>
      <a:lvl4pPr marL="19755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4pPr>
      <a:lvl5pPr marL="24200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5pPr>
      <a:lvl6pPr marL="28645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6pPr>
      <a:lvl7pPr marL="33090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7pPr>
      <a:lvl8pPr marL="37535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8pPr>
      <a:lvl9pPr marL="4198054" marR="0" indent="-642054" algn="l" defTabSz="584200" rtl="0" latinLnBrk="0">
        <a:lnSpc>
          <a:spcPct val="100000"/>
        </a:lnSpc>
        <a:spcBef>
          <a:spcPts val="4200"/>
        </a:spcBef>
        <a:spcAft>
          <a:spcPts val="0"/>
        </a:spcAft>
        <a:buClrTx/>
        <a:buSzPct val="75000"/>
        <a:buFontTx/>
        <a:buChar char="•"/>
        <a:tabLst/>
        <a:defRPr sz="5200" b="0" i="0" u="none" strike="noStrike" cap="none" spc="0" baseline="0">
          <a:ln>
            <a:noFill/>
          </a:ln>
          <a:solidFill>
            <a:srgbClr val="000000"/>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6.tiff"/><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martinfowler.com/articles/languageWorkbench.html"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gif"/><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9.gif"/><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eclipse.org/modeling/"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0.tiff"/><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hyperlink" Target="http://acorn.ro" TargetMode="External"/><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p:nvPr/>
        </p:nvSpPr>
        <p:spPr>
          <a:xfrm>
            <a:off x="2458585" y="1121413"/>
            <a:ext cx="9058283" cy="255071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8000">
                <a:solidFill>
                  <a:srgbClr val="1F5282"/>
                </a:solidFill>
              </a:defRPr>
            </a:lvl1pPr>
          </a:lstStyle>
          <a:p>
            <a:r>
              <a:rPr lang="en-US" dirty="0"/>
              <a:t>Model Driven Design</a:t>
            </a:r>
            <a:endParaRPr dirty="0"/>
          </a:p>
        </p:txBody>
      </p:sp>
      <p:pic>
        <p:nvPicPr>
          <p:cNvPr id="120" name="image3.png" descr="D:\Dropbox\1. OutLead Marketing\-- Clienti\Acorn IT\Identitate Akera\PPT Akera\Untitled-1.png"/>
          <p:cNvPicPr>
            <a:picLocks noChangeAspect="1"/>
          </p:cNvPicPr>
          <p:nvPr/>
        </p:nvPicPr>
        <p:blipFill>
          <a:blip r:embed="rId2"/>
          <a:stretch>
            <a:fillRect/>
          </a:stretch>
        </p:blipFill>
        <p:spPr>
          <a:xfrm>
            <a:off x="4057694" y="6889738"/>
            <a:ext cx="399778" cy="399778"/>
          </a:xfrm>
          <a:prstGeom prst="rect">
            <a:avLst/>
          </a:prstGeom>
          <a:ln w="12700">
            <a:miter lim="400000"/>
          </a:ln>
        </p:spPr>
      </p:pic>
      <p:pic>
        <p:nvPicPr>
          <p:cNvPr id="121" name="image4.png" descr="D:\Dropbox\1. OutLead Marketing\-- Clienti\Acorn IT\Identitate Akera\PPT Akera\Untitled-1.png"/>
          <p:cNvPicPr>
            <a:picLocks noChangeAspect="1"/>
          </p:cNvPicPr>
          <p:nvPr/>
        </p:nvPicPr>
        <p:blipFill>
          <a:blip r:embed="rId3"/>
          <a:stretch>
            <a:fillRect/>
          </a:stretch>
        </p:blipFill>
        <p:spPr>
          <a:xfrm>
            <a:off x="870223" y="69644"/>
            <a:ext cx="399778" cy="397273"/>
          </a:xfrm>
          <a:prstGeom prst="rect">
            <a:avLst/>
          </a:prstGeom>
          <a:ln w="12700">
            <a:miter lim="400000"/>
          </a:ln>
        </p:spPr>
      </p:pic>
      <p:pic>
        <p:nvPicPr>
          <p:cNvPr id="122" name="image3.png" descr="D:\Dropbox\1. OutLead Marketing\-- Clienti\Acorn IT\Identitate Akera\PPT Akera\Untitled-1.png"/>
          <p:cNvPicPr>
            <a:picLocks noChangeAspect="1"/>
          </p:cNvPicPr>
          <p:nvPr/>
        </p:nvPicPr>
        <p:blipFill>
          <a:blip r:embed="rId2"/>
          <a:stretch>
            <a:fillRect/>
          </a:stretch>
        </p:blipFill>
        <p:spPr>
          <a:xfrm>
            <a:off x="1270000" y="74210"/>
            <a:ext cx="399778" cy="399779"/>
          </a:xfrm>
          <a:prstGeom prst="rect">
            <a:avLst/>
          </a:prstGeom>
          <a:ln w="12700">
            <a:miter lim="400000"/>
          </a:ln>
        </p:spPr>
      </p:pic>
      <p:pic>
        <p:nvPicPr>
          <p:cNvPr id="123" name="image4.png" descr="D:\Dropbox\1. OutLead Marketing\-- Clienti\Acorn IT\Identitate Akera\PPT Akera\Untitled-1.png"/>
          <p:cNvPicPr>
            <a:picLocks noChangeAspect="1"/>
          </p:cNvPicPr>
          <p:nvPr/>
        </p:nvPicPr>
        <p:blipFill>
          <a:blip r:embed="rId3"/>
          <a:stretch>
            <a:fillRect/>
          </a:stretch>
        </p:blipFill>
        <p:spPr>
          <a:xfrm>
            <a:off x="1270000" y="473987"/>
            <a:ext cx="399778" cy="397272"/>
          </a:xfrm>
          <a:prstGeom prst="rect">
            <a:avLst/>
          </a:prstGeom>
          <a:ln w="12700">
            <a:miter lim="400000"/>
          </a:ln>
        </p:spPr>
      </p:pic>
      <p:pic>
        <p:nvPicPr>
          <p:cNvPr id="124" name="image4.png" descr="D:\Dropbox\1. OutLead Marketing\-- Clienti\Acorn IT\Identitate Akera\PPT Akera\Untitled-1.png"/>
          <p:cNvPicPr>
            <a:picLocks noChangeAspect="1"/>
          </p:cNvPicPr>
          <p:nvPr/>
        </p:nvPicPr>
        <p:blipFill>
          <a:blip r:embed="rId3"/>
          <a:stretch>
            <a:fillRect/>
          </a:stretch>
        </p:blipFill>
        <p:spPr>
          <a:xfrm>
            <a:off x="1269999" y="871259"/>
            <a:ext cx="399778" cy="397272"/>
          </a:xfrm>
          <a:prstGeom prst="rect">
            <a:avLst/>
          </a:prstGeom>
          <a:ln w="12700">
            <a:miter lim="400000"/>
          </a:ln>
        </p:spPr>
      </p:pic>
      <p:pic>
        <p:nvPicPr>
          <p:cNvPr id="125" name="image4.png" descr="D:\Dropbox\1. OutLead Marketing\-- Clienti\Acorn IT\Identitate Akera\PPT Akera\Untitled-1.png"/>
          <p:cNvPicPr>
            <a:picLocks noChangeAspect="1"/>
          </p:cNvPicPr>
          <p:nvPr/>
        </p:nvPicPr>
        <p:blipFill>
          <a:blip r:embed="rId3"/>
          <a:stretch>
            <a:fillRect/>
          </a:stretch>
        </p:blipFill>
        <p:spPr>
          <a:xfrm>
            <a:off x="1269542" y="1272573"/>
            <a:ext cx="399778" cy="397272"/>
          </a:xfrm>
          <a:prstGeom prst="rect">
            <a:avLst/>
          </a:prstGeom>
          <a:ln w="12700">
            <a:miter lim="400000"/>
          </a:ln>
        </p:spPr>
      </p:pic>
      <p:pic>
        <p:nvPicPr>
          <p:cNvPr id="126" name="image4.png" descr="D:\Dropbox\1. OutLead Marketing\-- Clienti\Acorn IT\Identitate Akera\PPT Akera\Untitled-1.png"/>
          <p:cNvPicPr>
            <a:picLocks noChangeAspect="1"/>
          </p:cNvPicPr>
          <p:nvPr/>
        </p:nvPicPr>
        <p:blipFill>
          <a:blip r:embed="rId3"/>
          <a:stretch>
            <a:fillRect/>
          </a:stretch>
        </p:blipFill>
        <p:spPr>
          <a:xfrm>
            <a:off x="1669776" y="1272573"/>
            <a:ext cx="399778" cy="397272"/>
          </a:xfrm>
          <a:prstGeom prst="rect">
            <a:avLst/>
          </a:prstGeom>
          <a:ln w="12700">
            <a:miter lim="400000"/>
          </a:ln>
        </p:spPr>
      </p:pic>
      <p:pic>
        <p:nvPicPr>
          <p:cNvPr id="127" name="image4.png" descr="D:\Dropbox\1. OutLead Marketing\-- Clienti\Acorn IT\Identitate Akera\PPT Akera\Untitled-1.png"/>
          <p:cNvPicPr>
            <a:picLocks noChangeAspect="1"/>
          </p:cNvPicPr>
          <p:nvPr/>
        </p:nvPicPr>
        <p:blipFill>
          <a:blip r:embed="rId3"/>
          <a:stretch>
            <a:fillRect/>
          </a:stretch>
        </p:blipFill>
        <p:spPr>
          <a:xfrm>
            <a:off x="1269541" y="2498329"/>
            <a:ext cx="399778" cy="397272"/>
          </a:xfrm>
          <a:prstGeom prst="rect">
            <a:avLst/>
          </a:prstGeom>
          <a:ln w="12700">
            <a:miter lim="400000"/>
          </a:ln>
        </p:spPr>
      </p:pic>
      <p:pic>
        <p:nvPicPr>
          <p:cNvPr id="128" name="image3.png" descr="D:\Dropbox\1. OutLead Marketing\-- Clienti\Acorn IT\Identitate Akera\PPT Akera\Untitled-1.png"/>
          <p:cNvPicPr>
            <a:picLocks noChangeAspect="1"/>
          </p:cNvPicPr>
          <p:nvPr/>
        </p:nvPicPr>
        <p:blipFill>
          <a:blip r:embed="rId2"/>
          <a:stretch>
            <a:fillRect/>
          </a:stretch>
        </p:blipFill>
        <p:spPr>
          <a:xfrm>
            <a:off x="1669775" y="871259"/>
            <a:ext cx="399778" cy="399778"/>
          </a:xfrm>
          <a:prstGeom prst="rect">
            <a:avLst/>
          </a:prstGeom>
          <a:ln w="12700">
            <a:miter lim="400000"/>
          </a:ln>
        </p:spPr>
      </p:pic>
      <p:pic>
        <p:nvPicPr>
          <p:cNvPr id="129" name="image3.png" descr="D:\Dropbox\1. OutLead Marketing\-- Clienti\Acorn IT\Identitate Akera\PPT Akera\Untitled-1.png"/>
          <p:cNvPicPr>
            <a:picLocks noChangeAspect="1"/>
          </p:cNvPicPr>
          <p:nvPr/>
        </p:nvPicPr>
        <p:blipFill>
          <a:blip r:embed="rId2"/>
          <a:stretch>
            <a:fillRect/>
          </a:stretch>
        </p:blipFill>
        <p:spPr>
          <a:xfrm>
            <a:off x="1270000" y="1669844"/>
            <a:ext cx="399778" cy="399778"/>
          </a:xfrm>
          <a:prstGeom prst="rect">
            <a:avLst/>
          </a:prstGeom>
          <a:ln w="12700">
            <a:miter lim="400000"/>
          </a:ln>
        </p:spPr>
      </p:pic>
      <p:pic>
        <p:nvPicPr>
          <p:cNvPr id="130" name="image3.png" descr="D:\Dropbox\1. OutLead Marketing\-- Clienti\Acorn IT\Identitate Akera\PPT Akera\Untitled-1.png"/>
          <p:cNvPicPr>
            <a:picLocks noChangeAspect="1"/>
          </p:cNvPicPr>
          <p:nvPr/>
        </p:nvPicPr>
        <p:blipFill>
          <a:blip r:embed="rId2"/>
          <a:stretch>
            <a:fillRect/>
          </a:stretch>
        </p:blipFill>
        <p:spPr>
          <a:xfrm>
            <a:off x="1269541" y="2069621"/>
            <a:ext cx="399778" cy="399778"/>
          </a:xfrm>
          <a:prstGeom prst="rect">
            <a:avLst/>
          </a:prstGeom>
          <a:ln w="12700">
            <a:miter lim="400000"/>
          </a:ln>
        </p:spPr>
      </p:pic>
      <p:pic>
        <p:nvPicPr>
          <p:cNvPr id="131" name="image3.png" descr="D:\Dropbox\1. OutLead Marketing\-- Clienti\Acorn IT\Identitate Akera\PPT Akera\Untitled-1.png"/>
          <p:cNvPicPr>
            <a:picLocks noChangeAspect="1"/>
          </p:cNvPicPr>
          <p:nvPr/>
        </p:nvPicPr>
        <p:blipFill>
          <a:blip r:embed="rId2"/>
          <a:stretch>
            <a:fillRect/>
          </a:stretch>
        </p:blipFill>
        <p:spPr>
          <a:xfrm>
            <a:off x="1270000" y="2910233"/>
            <a:ext cx="399778" cy="399778"/>
          </a:xfrm>
          <a:prstGeom prst="rect">
            <a:avLst/>
          </a:prstGeom>
          <a:ln w="12700">
            <a:miter lim="400000"/>
          </a:ln>
        </p:spPr>
      </p:pic>
      <p:pic>
        <p:nvPicPr>
          <p:cNvPr id="132" name="image3.png" descr="D:\Dropbox\1. OutLead Marketing\-- Clienti\Acorn IT\Identitate Akera\PPT Akera\Untitled-1.png"/>
          <p:cNvPicPr>
            <a:picLocks noChangeAspect="1"/>
          </p:cNvPicPr>
          <p:nvPr/>
        </p:nvPicPr>
        <p:blipFill>
          <a:blip r:embed="rId2"/>
          <a:stretch>
            <a:fillRect/>
          </a:stretch>
        </p:blipFill>
        <p:spPr>
          <a:xfrm>
            <a:off x="1270000" y="4114648"/>
            <a:ext cx="399778" cy="399778"/>
          </a:xfrm>
          <a:prstGeom prst="rect">
            <a:avLst/>
          </a:prstGeom>
          <a:ln w="12700">
            <a:miter lim="400000"/>
          </a:ln>
        </p:spPr>
      </p:pic>
      <p:pic>
        <p:nvPicPr>
          <p:cNvPr id="133" name="image4.png" descr="D:\Dropbox\1. OutLead Marketing\-- Clienti\Acorn IT\Identitate Akera\PPT Akera\Untitled-1.png"/>
          <p:cNvPicPr>
            <a:picLocks noChangeAspect="1"/>
          </p:cNvPicPr>
          <p:nvPr/>
        </p:nvPicPr>
        <p:blipFill>
          <a:blip r:embed="rId3"/>
          <a:stretch>
            <a:fillRect/>
          </a:stretch>
        </p:blipFill>
        <p:spPr>
          <a:xfrm>
            <a:off x="1269541" y="3317599"/>
            <a:ext cx="399778" cy="397272"/>
          </a:xfrm>
          <a:prstGeom prst="rect">
            <a:avLst/>
          </a:prstGeom>
          <a:ln w="12700">
            <a:miter lim="400000"/>
          </a:ln>
        </p:spPr>
      </p:pic>
      <p:pic>
        <p:nvPicPr>
          <p:cNvPr id="134" name="image3.png" descr="D:\Dropbox\1. OutLead Marketing\-- Clienti\Acorn IT\Identitate Akera\PPT Akera\Untitled-1.png"/>
          <p:cNvPicPr>
            <a:picLocks noChangeAspect="1"/>
          </p:cNvPicPr>
          <p:nvPr/>
        </p:nvPicPr>
        <p:blipFill>
          <a:blip r:embed="rId2"/>
          <a:stretch>
            <a:fillRect/>
          </a:stretch>
        </p:blipFill>
        <p:spPr>
          <a:xfrm>
            <a:off x="1270000" y="3714870"/>
            <a:ext cx="399778" cy="399778"/>
          </a:xfrm>
          <a:prstGeom prst="rect">
            <a:avLst/>
          </a:prstGeom>
          <a:ln w="12700">
            <a:miter lim="400000"/>
          </a:ln>
        </p:spPr>
      </p:pic>
      <p:pic>
        <p:nvPicPr>
          <p:cNvPr id="135" name="image4.png" descr="D:\Dropbox\1. OutLead Marketing\-- Clienti\Acorn IT\Identitate Akera\PPT Akera\Untitled-1.png"/>
          <p:cNvPicPr>
            <a:picLocks noChangeAspect="1"/>
          </p:cNvPicPr>
          <p:nvPr/>
        </p:nvPicPr>
        <p:blipFill>
          <a:blip r:embed="rId3"/>
          <a:stretch>
            <a:fillRect/>
          </a:stretch>
        </p:blipFill>
        <p:spPr>
          <a:xfrm>
            <a:off x="1280743" y="4514424"/>
            <a:ext cx="399778" cy="397272"/>
          </a:xfrm>
          <a:prstGeom prst="rect">
            <a:avLst/>
          </a:prstGeom>
          <a:ln w="12700">
            <a:miter lim="400000"/>
          </a:ln>
        </p:spPr>
      </p:pic>
      <p:pic>
        <p:nvPicPr>
          <p:cNvPr id="136" name="image4.png" descr="D:\Dropbox\1. OutLead Marketing\-- Clienti\Acorn IT\Identitate Akera\PPT Akera\Untitled-1.png"/>
          <p:cNvPicPr>
            <a:picLocks noChangeAspect="1"/>
          </p:cNvPicPr>
          <p:nvPr/>
        </p:nvPicPr>
        <p:blipFill>
          <a:blip r:embed="rId3"/>
          <a:stretch>
            <a:fillRect/>
          </a:stretch>
        </p:blipFill>
        <p:spPr>
          <a:xfrm>
            <a:off x="1277855" y="4911695"/>
            <a:ext cx="399778" cy="397272"/>
          </a:xfrm>
          <a:prstGeom prst="rect">
            <a:avLst/>
          </a:prstGeom>
          <a:ln w="12700">
            <a:miter lim="400000"/>
          </a:ln>
        </p:spPr>
      </p:pic>
      <p:pic>
        <p:nvPicPr>
          <p:cNvPr id="137" name="image4.png" descr="D:\Dropbox\1. OutLead Marketing\-- Clienti\Acorn IT\Identitate Akera\PPT Akera\Untitled-1.png"/>
          <p:cNvPicPr>
            <a:picLocks noChangeAspect="1"/>
          </p:cNvPicPr>
          <p:nvPr/>
        </p:nvPicPr>
        <p:blipFill>
          <a:blip r:embed="rId3"/>
          <a:stretch>
            <a:fillRect/>
          </a:stretch>
        </p:blipFill>
        <p:spPr>
          <a:xfrm>
            <a:off x="1269540" y="5308965"/>
            <a:ext cx="399778" cy="397272"/>
          </a:xfrm>
          <a:prstGeom prst="rect">
            <a:avLst/>
          </a:prstGeom>
          <a:ln w="12700">
            <a:miter lim="400000"/>
          </a:ln>
        </p:spPr>
      </p:pic>
      <p:pic>
        <p:nvPicPr>
          <p:cNvPr id="138" name="image3.png" descr="D:\Dropbox\1. OutLead Marketing\-- Clienti\Acorn IT\Identitate Akera\PPT Akera\Untitled-1.png"/>
          <p:cNvPicPr>
            <a:picLocks noChangeAspect="1"/>
          </p:cNvPicPr>
          <p:nvPr/>
        </p:nvPicPr>
        <p:blipFill>
          <a:blip r:embed="rId2"/>
          <a:stretch>
            <a:fillRect/>
          </a:stretch>
        </p:blipFill>
        <p:spPr>
          <a:xfrm>
            <a:off x="1270000" y="5706236"/>
            <a:ext cx="399778" cy="399778"/>
          </a:xfrm>
          <a:prstGeom prst="rect">
            <a:avLst/>
          </a:prstGeom>
          <a:ln w="12700">
            <a:miter lim="400000"/>
          </a:ln>
        </p:spPr>
      </p:pic>
      <p:pic>
        <p:nvPicPr>
          <p:cNvPr id="139" name="image4.png" descr="D:\Dropbox\1. OutLead Marketing\-- Clienti\Acorn IT\Identitate Akera\PPT Akera\Untitled-1.png"/>
          <p:cNvPicPr>
            <a:picLocks noChangeAspect="1"/>
          </p:cNvPicPr>
          <p:nvPr/>
        </p:nvPicPr>
        <p:blipFill>
          <a:blip r:embed="rId3"/>
          <a:stretch>
            <a:fillRect/>
          </a:stretch>
        </p:blipFill>
        <p:spPr>
          <a:xfrm>
            <a:off x="1269538" y="6106014"/>
            <a:ext cx="399778" cy="397272"/>
          </a:xfrm>
          <a:prstGeom prst="rect">
            <a:avLst/>
          </a:prstGeom>
          <a:ln w="12700">
            <a:miter lim="400000"/>
          </a:ln>
        </p:spPr>
      </p:pic>
      <p:pic>
        <p:nvPicPr>
          <p:cNvPr id="140" name="image3.png" descr="D:\Dropbox\1. OutLead Marketing\-- Clienti\Acorn IT\Identitate Akera\PPT Akera\Untitled-1.png"/>
          <p:cNvPicPr>
            <a:picLocks noChangeAspect="1"/>
          </p:cNvPicPr>
          <p:nvPr/>
        </p:nvPicPr>
        <p:blipFill>
          <a:blip r:embed="rId2"/>
          <a:stretch>
            <a:fillRect/>
          </a:stretch>
        </p:blipFill>
        <p:spPr>
          <a:xfrm>
            <a:off x="1270000" y="6890325"/>
            <a:ext cx="399778" cy="399778"/>
          </a:xfrm>
          <a:prstGeom prst="rect">
            <a:avLst/>
          </a:prstGeom>
          <a:ln w="12700">
            <a:miter lim="400000"/>
          </a:ln>
        </p:spPr>
      </p:pic>
      <p:pic>
        <p:nvPicPr>
          <p:cNvPr id="141" name="image3.png" descr="D:\Dropbox\1. OutLead Marketing\-- Clienti\Acorn IT\Identitate Akera\PPT Akera\Untitled-1.png"/>
          <p:cNvPicPr>
            <a:picLocks noChangeAspect="1"/>
          </p:cNvPicPr>
          <p:nvPr/>
        </p:nvPicPr>
        <p:blipFill>
          <a:blip r:embed="rId2"/>
          <a:stretch>
            <a:fillRect/>
          </a:stretch>
        </p:blipFill>
        <p:spPr>
          <a:xfrm>
            <a:off x="1280743" y="7290102"/>
            <a:ext cx="399778" cy="399778"/>
          </a:xfrm>
          <a:prstGeom prst="rect">
            <a:avLst/>
          </a:prstGeom>
          <a:ln w="12700">
            <a:miter lim="400000"/>
          </a:ln>
        </p:spPr>
      </p:pic>
      <p:pic>
        <p:nvPicPr>
          <p:cNvPr id="142" name="image4.png" descr="D:\Dropbox\1. OutLead Marketing\-- Clienti\Acorn IT\Identitate Akera\PPT Akera\Untitled-1.png"/>
          <p:cNvPicPr>
            <a:picLocks noChangeAspect="1"/>
          </p:cNvPicPr>
          <p:nvPr/>
        </p:nvPicPr>
        <p:blipFill>
          <a:blip r:embed="rId3"/>
          <a:stretch>
            <a:fillRect/>
          </a:stretch>
        </p:blipFill>
        <p:spPr>
          <a:xfrm>
            <a:off x="1680519" y="7290102"/>
            <a:ext cx="399778" cy="397272"/>
          </a:xfrm>
          <a:prstGeom prst="rect">
            <a:avLst/>
          </a:prstGeom>
          <a:ln w="12700">
            <a:miter lim="400000"/>
          </a:ln>
        </p:spPr>
      </p:pic>
      <p:pic>
        <p:nvPicPr>
          <p:cNvPr id="143" name="image4.png" descr="D:\Dropbox\1. OutLead Marketing\-- Clienti\Acorn IT\Identitate Akera\PPT Akera\Untitled-1.png"/>
          <p:cNvPicPr>
            <a:picLocks noChangeAspect="1"/>
          </p:cNvPicPr>
          <p:nvPr/>
        </p:nvPicPr>
        <p:blipFill>
          <a:blip r:embed="rId3"/>
          <a:stretch>
            <a:fillRect/>
          </a:stretch>
        </p:blipFill>
        <p:spPr>
          <a:xfrm>
            <a:off x="2069553" y="7292608"/>
            <a:ext cx="399778" cy="397272"/>
          </a:xfrm>
          <a:prstGeom prst="rect">
            <a:avLst/>
          </a:prstGeom>
          <a:ln w="12700">
            <a:miter lim="400000"/>
          </a:ln>
        </p:spPr>
      </p:pic>
      <p:pic>
        <p:nvPicPr>
          <p:cNvPr id="144" name="image4.png" descr="D:\Dropbox\1. OutLead Marketing\-- Clienti\Acorn IT\Identitate Akera\PPT Akera\Untitled-1.png"/>
          <p:cNvPicPr>
            <a:picLocks noChangeAspect="1"/>
          </p:cNvPicPr>
          <p:nvPr/>
        </p:nvPicPr>
        <p:blipFill>
          <a:blip r:embed="rId3"/>
          <a:stretch>
            <a:fillRect/>
          </a:stretch>
        </p:blipFill>
        <p:spPr>
          <a:xfrm>
            <a:off x="2458587" y="7295113"/>
            <a:ext cx="399778" cy="397272"/>
          </a:xfrm>
          <a:prstGeom prst="rect">
            <a:avLst/>
          </a:prstGeom>
          <a:ln w="12700">
            <a:miter lim="400000"/>
          </a:ln>
        </p:spPr>
      </p:pic>
      <p:pic>
        <p:nvPicPr>
          <p:cNvPr id="145" name="image3.png" descr="D:\Dropbox\1. OutLead Marketing\-- Clienti\Acorn IT\Identitate Akera\PPT Akera\Untitled-1.png"/>
          <p:cNvPicPr>
            <a:picLocks noChangeAspect="1"/>
          </p:cNvPicPr>
          <p:nvPr/>
        </p:nvPicPr>
        <p:blipFill>
          <a:blip r:embed="rId2"/>
          <a:stretch>
            <a:fillRect/>
          </a:stretch>
        </p:blipFill>
        <p:spPr>
          <a:xfrm>
            <a:off x="2858365" y="7290102"/>
            <a:ext cx="399778" cy="399778"/>
          </a:xfrm>
          <a:prstGeom prst="rect">
            <a:avLst/>
          </a:prstGeom>
          <a:ln w="12700">
            <a:miter lim="400000"/>
          </a:ln>
        </p:spPr>
      </p:pic>
      <p:pic>
        <p:nvPicPr>
          <p:cNvPr id="146" name="image3.png" descr="D:\Dropbox\1. OutLead Marketing\-- Clienti\Acorn IT\Identitate Akera\PPT Akera\Untitled-1.png"/>
          <p:cNvPicPr>
            <a:picLocks noChangeAspect="1"/>
          </p:cNvPicPr>
          <p:nvPr/>
        </p:nvPicPr>
        <p:blipFill>
          <a:blip r:embed="rId2"/>
          <a:stretch>
            <a:fillRect/>
          </a:stretch>
        </p:blipFill>
        <p:spPr>
          <a:xfrm>
            <a:off x="3657917" y="7287593"/>
            <a:ext cx="399778" cy="399778"/>
          </a:xfrm>
          <a:prstGeom prst="rect">
            <a:avLst/>
          </a:prstGeom>
          <a:ln w="12700">
            <a:miter lim="400000"/>
          </a:ln>
        </p:spPr>
      </p:pic>
      <p:pic>
        <p:nvPicPr>
          <p:cNvPr id="147" name="image4.png" descr="D:\Dropbox\1. OutLead Marketing\-- Clienti\Acorn IT\Identitate Akera\PPT Akera\Untitled-1.png"/>
          <p:cNvPicPr>
            <a:picLocks noChangeAspect="1"/>
          </p:cNvPicPr>
          <p:nvPr/>
        </p:nvPicPr>
        <p:blipFill>
          <a:blip r:embed="rId3"/>
          <a:stretch>
            <a:fillRect/>
          </a:stretch>
        </p:blipFill>
        <p:spPr>
          <a:xfrm>
            <a:off x="3258141" y="7290100"/>
            <a:ext cx="399778" cy="397272"/>
          </a:xfrm>
          <a:prstGeom prst="rect">
            <a:avLst/>
          </a:prstGeom>
          <a:ln w="12700">
            <a:miter lim="400000"/>
          </a:ln>
        </p:spPr>
      </p:pic>
      <p:pic>
        <p:nvPicPr>
          <p:cNvPr id="148" name="image4.png" descr="D:\Dropbox\1. OutLead Marketing\-- Clienti\Acorn IT\Identitate Akera\PPT Akera\Untitled-1.png"/>
          <p:cNvPicPr>
            <a:picLocks noChangeAspect="1"/>
          </p:cNvPicPr>
          <p:nvPr/>
        </p:nvPicPr>
        <p:blipFill>
          <a:blip r:embed="rId3"/>
          <a:stretch>
            <a:fillRect/>
          </a:stretch>
        </p:blipFill>
        <p:spPr>
          <a:xfrm>
            <a:off x="4057694" y="7287593"/>
            <a:ext cx="399778" cy="397272"/>
          </a:xfrm>
          <a:prstGeom prst="rect">
            <a:avLst/>
          </a:prstGeom>
          <a:ln w="12700">
            <a:miter lim="400000"/>
          </a:ln>
        </p:spPr>
      </p:pic>
      <p:pic>
        <p:nvPicPr>
          <p:cNvPr id="149" name="image4.png" descr="D:\Dropbox\1. OutLead Marketing\-- Clienti\Acorn IT\Identitate Akera\PPT Akera\Untitled-1.png"/>
          <p:cNvPicPr>
            <a:picLocks noChangeAspect="1"/>
          </p:cNvPicPr>
          <p:nvPr/>
        </p:nvPicPr>
        <p:blipFill>
          <a:blip r:embed="rId3"/>
          <a:stretch>
            <a:fillRect/>
          </a:stretch>
        </p:blipFill>
        <p:spPr>
          <a:xfrm>
            <a:off x="4457472" y="7287593"/>
            <a:ext cx="399778" cy="397272"/>
          </a:xfrm>
          <a:prstGeom prst="rect">
            <a:avLst/>
          </a:prstGeom>
          <a:ln w="12700">
            <a:miter lim="400000"/>
          </a:ln>
        </p:spPr>
      </p:pic>
      <p:pic>
        <p:nvPicPr>
          <p:cNvPr id="150" name="image3.png" descr="D:\Dropbox\1. OutLead Marketing\-- Clienti\Acorn IT\Identitate Akera\PPT Akera\Untitled-1.png"/>
          <p:cNvPicPr>
            <a:picLocks noChangeAspect="1"/>
          </p:cNvPicPr>
          <p:nvPr/>
        </p:nvPicPr>
        <p:blipFill>
          <a:blip r:embed="rId2"/>
          <a:stretch>
            <a:fillRect/>
          </a:stretch>
        </p:blipFill>
        <p:spPr>
          <a:xfrm>
            <a:off x="4857248" y="7295113"/>
            <a:ext cx="399778" cy="399778"/>
          </a:xfrm>
          <a:prstGeom prst="rect">
            <a:avLst/>
          </a:prstGeom>
          <a:ln w="12700">
            <a:miter lim="400000"/>
          </a:ln>
        </p:spPr>
      </p:pic>
      <p:pic>
        <p:nvPicPr>
          <p:cNvPr id="151" name="image3.png" descr="D:\Dropbox\1. OutLead Marketing\-- Clienti\Acorn IT\Identitate Akera\PPT Akera\Untitled-1.png"/>
          <p:cNvPicPr>
            <a:picLocks noChangeAspect="1"/>
          </p:cNvPicPr>
          <p:nvPr/>
        </p:nvPicPr>
        <p:blipFill>
          <a:blip r:embed="rId2"/>
          <a:stretch>
            <a:fillRect/>
          </a:stretch>
        </p:blipFill>
        <p:spPr>
          <a:xfrm>
            <a:off x="5257026" y="7285087"/>
            <a:ext cx="399778" cy="399778"/>
          </a:xfrm>
          <a:prstGeom prst="rect">
            <a:avLst/>
          </a:prstGeom>
          <a:ln w="12700">
            <a:miter lim="400000"/>
          </a:ln>
        </p:spPr>
      </p:pic>
      <p:pic>
        <p:nvPicPr>
          <p:cNvPr id="152" name="image3.png" descr="D:\Dropbox\1. OutLead Marketing\-- Clienti\Acorn IT\Identitate Akera\PPT Akera\Untitled-1.png"/>
          <p:cNvPicPr>
            <a:picLocks noChangeAspect="1"/>
          </p:cNvPicPr>
          <p:nvPr/>
        </p:nvPicPr>
        <p:blipFill>
          <a:blip r:embed="rId2"/>
          <a:stretch>
            <a:fillRect/>
          </a:stretch>
        </p:blipFill>
        <p:spPr>
          <a:xfrm>
            <a:off x="6056579" y="7295113"/>
            <a:ext cx="399778" cy="399778"/>
          </a:xfrm>
          <a:prstGeom prst="rect">
            <a:avLst/>
          </a:prstGeom>
          <a:ln w="12700">
            <a:miter lim="400000"/>
          </a:ln>
        </p:spPr>
      </p:pic>
      <p:pic>
        <p:nvPicPr>
          <p:cNvPr id="153" name="image4.png" descr="D:\Dropbox\1. OutLead Marketing\-- Clienti\Acorn IT\Identitate Akera\PPT Akera\Untitled-1.png"/>
          <p:cNvPicPr>
            <a:picLocks noChangeAspect="1"/>
          </p:cNvPicPr>
          <p:nvPr/>
        </p:nvPicPr>
        <p:blipFill>
          <a:blip r:embed="rId3"/>
          <a:stretch>
            <a:fillRect/>
          </a:stretch>
        </p:blipFill>
        <p:spPr>
          <a:xfrm>
            <a:off x="5656803" y="7287593"/>
            <a:ext cx="399778" cy="397272"/>
          </a:xfrm>
          <a:prstGeom prst="rect">
            <a:avLst/>
          </a:prstGeom>
          <a:ln w="12700">
            <a:miter lim="400000"/>
          </a:ln>
        </p:spPr>
      </p:pic>
      <p:pic>
        <p:nvPicPr>
          <p:cNvPr id="154" name="image4.png" descr="D:\Dropbox\1. OutLead Marketing\-- Clienti\Acorn IT\Identitate Akera\PPT Akera\Untitled-1.png"/>
          <p:cNvPicPr>
            <a:picLocks noChangeAspect="1"/>
          </p:cNvPicPr>
          <p:nvPr/>
        </p:nvPicPr>
        <p:blipFill>
          <a:blip r:embed="rId3"/>
          <a:stretch>
            <a:fillRect/>
          </a:stretch>
        </p:blipFill>
        <p:spPr>
          <a:xfrm>
            <a:off x="6456357" y="7286339"/>
            <a:ext cx="399778" cy="397272"/>
          </a:xfrm>
          <a:prstGeom prst="rect">
            <a:avLst/>
          </a:prstGeom>
          <a:ln w="12700">
            <a:miter lim="400000"/>
          </a:ln>
        </p:spPr>
      </p:pic>
      <p:pic>
        <p:nvPicPr>
          <p:cNvPr id="155" name="image4.png" descr="D:\Dropbox\1. OutLead Marketing\-- Clienti\Acorn IT\Identitate Akera\PPT Akera\Untitled-1.png"/>
          <p:cNvPicPr>
            <a:picLocks noChangeAspect="1"/>
          </p:cNvPicPr>
          <p:nvPr/>
        </p:nvPicPr>
        <p:blipFill>
          <a:blip r:embed="rId3"/>
          <a:stretch>
            <a:fillRect/>
          </a:stretch>
        </p:blipFill>
        <p:spPr>
          <a:xfrm>
            <a:off x="6853628" y="7286341"/>
            <a:ext cx="399778" cy="397272"/>
          </a:xfrm>
          <a:prstGeom prst="rect">
            <a:avLst/>
          </a:prstGeom>
          <a:ln w="12700">
            <a:miter lim="400000"/>
          </a:ln>
        </p:spPr>
      </p:pic>
      <p:pic>
        <p:nvPicPr>
          <p:cNvPr id="156" name="image4.png" descr="D:\Dropbox\1. OutLead Marketing\-- Clienti\Acorn IT\Identitate Akera\PPT Akera\Untitled-1.png"/>
          <p:cNvPicPr>
            <a:picLocks noChangeAspect="1"/>
          </p:cNvPicPr>
          <p:nvPr/>
        </p:nvPicPr>
        <p:blipFill>
          <a:blip r:embed="rId3"/>
          <a:stretch>
            <a:fillRect/>
          </a:stretch>
        </p:blipFill>
        <p:spPr>
          <a:xfrm>
            <a:off x="7254943" y="7286797"/>
            <a:ext cx="399778" cy="397272"/>
          </a:xfrm>
          <a:prstGeom prst="rect">
            <a:avLst/>
          </a:prstGeom>
          <a:ln w="12700">
            <a:miter lim="400000"/>
          </a:ln>
        </p:spPr>
      </p:pic>
      <p:pic>
        <p:nvPicPr>
          <p:cNvPr id="157" name="image4.png" descr="D:\Dropbox\1. OutLead Marketing\-- Clienti\Acorn IT\Identitate Akera\PPT Akera\Untitled-1.png"/>
          <p:cNvPicPr>
            <a:picLocks noChangeAspect="1"/>
          </p:cNvPicPr>
          <p:nvPr/>
        </p:nvPicPr>
        <p:blipFill>
          <a:blip r:embed="rId3"/>
          <a:stretch>
            <a:fillRect/>
          </a:stretch>
        </p:blipFill>
        <p:spPr>
          <a:xfrm>
            <a:off x="8852797" y="7286798"/>
            <a:ext cx="399778" cy="397272"/>
          </a:xfrm>
          <a:prstGeom prst="rect">
            <a:avLst/>
          </a:prstGeom>
          <a:ln w="12700">
            <a:miter lim="400000"/>
          </a:ln>
        </p:spPr>
      </p:pic>
      <p:pic>
        <p:nvPicPr>
          <p:cNvPr id="158" name="image3.png" descr="D:\Dropbox\1. OutLead Marketing\-- Clienti\Acorn IT\Identitate Akera\PPT Akera\Untitled-1.png"/>
          <p:cNvPicPr>
            <a:picLocks noChangeAspect="1"/>
          </p:cNvPicPr>
          <p:nvPr/>
        </p:nvPicPr>
        <p:blipFill>
          <a:blip r:embed="rId2"/>
          <a:stretch>
            <a:fillRect/>
          </a:stretch>
        </p:blipFill>
        <p:spPr>
          <a:xfrm>
            <a:off x="7653466" y="7285087"/>
            <a:ext cx="399778" cy="399778"/>
          </a:xfrm>
          <a:prstGeom prst="rect">
            <a:avLst/>
          </a:prstGeom>
          <a:ln w="12700">
            <a:miter lim="400000"/>
          </a:ln>
        </p:spPr>
      </p:pic>
      <p:pic>
        <p:nvPicPr>
          <p:cNvPr id="159" name="image3.png" descr="D:\Dropbox\1. OutLead Marketing\-- Clienti\Acorn IT\Identitate Akera\PPT Akera\Untitled-1.png"/>
          <p:cNvPicPr>
            <a:picLocks noChangeAspect="1"/>
          </p:cNvPicPr>
          <p:nvPr/>
        </p:nvPicPr>
        <p:blipFill>
          <a:blip r:embed="rId2"/>
          <a:stretch>
            <a:fillRect/>
          </a:stretch>
        </p:blipFill>
        <p:spPr>
          <a:xfrm>
            <a:off x="8053244" y="7285545"/>
            <a:ext cx="399778" cy="399778"/>
          </a:xfrm>
          <a:prstGeom prst="rect">
            <a:avLst/>
          </a:prstGeom>
          <a:ln w="12700">
            <a:miter lim="400000"/>
          </a:ln>
        </p:spPr>
      </p:pic>
      <p:pic>
        <p:nvPicPr>
          <p:cNvPr id="160" name="image3.png" descr="D:\Dropbox\1. OutLead Marketing\-- Clienti\Acorn IT\Identitate Akera\PPT Akera\Untitled-1.png"/>
          <p:cNvPicPr>
            <a:picLocks noChangeAspect="1"/>
          </p:cNvPicPr>
          <p:nvPr/>
        </p:nvPicPr>
        <p:blipFill>
          <a:blip r:embed="rId2"/>
          <a:stretch>
            <a:fillRect/>
          </a:stretch>
        </p:blipFill>
        <p:spPr>
          <a:xfrm>
            <a:off x="8453021" y="7285087"/>
            <a:ext cx="399778" cy="399778"/>
          </a:xfrm>
          <a:prstGeom prst="rect">
            <a:avLst/>
          </a:prstGeom>
          <a:ln w="12700">
            <a:miter lim="400000"/>
          </a:ln>
        </p:spPr>
      </p:pic>
      <p:pic>
        <p:nvPicPr>
          <p:cNvPr id="161" name="image3.png" descr="D:\Dropbox\1. OutLead Marketing\-- Clienti\Acorn IT\Identitate Akera\PPT Akera\Untitled-1.png"/>
          <p:cNvPicPr>
            <a:picLocks noChangeAspect="1"/>
          </p:cNvPicPr>
          <p:nvPr/>
        </p:nvPicPr>
        <p:blipFill>
          <a:blip r:embed="rId2"/>
          <a:stretch>
            <a:fillRect/>
          </a:stretch>
        </p:blipFill>
        <p:spPr>
          <a:xfrm>
            <a:off x="9252574" y="7285087"/>
            <a:ext cx="399778" cy="399778"/>
          </a:xfrm>
          <a:prstGeom prst="rect">
            <a:avLst/>
          </a:prstGeom>
          <a:ln w="12700">
            <a:miter lim="400000"/>
          </a:ln>
        </p:spPr>
      </p:pic>
      <p:pic>
        <p:nvPicPr>
          <p:cNvPr id="162" name="image4.png" descr="D:\Dropbox\1. OutLead Marketing\-- Clienti\Acorn IT\Identitate Akera\PPT Akera\Untitled-1.png"/>
          <p:cNvPicPr>
            <a:picLocks noChangeAspect="1"/>
          </p:cNvPicPr>
          <p:nvPr/>
        </p:nvPicPr>
        <p:blipFill>
          <a:blip r:embed="rId3"/>
          <a:stretch>
            <a:fillRect/>
          </a:stretch>
        </p:blipFill>
        <p:spPr>
          <a:xfrm>
            <a:off x="9652351" y="7286797"/>
            <a:ext cx="399778" cy="397272"/>
          </a:xfrm>
          <a:prstGeom prst="rect">
            <a:avLst/>
          </a:prstGeom>
          <a:ln w="12700">
            <a:miter lim="400000"/>
          </a:ln>
        </p:spPr>
      </p:pic>
      <p:pic>
        <p:nvPicPr>
          <p:cNvPr id="163" name="image3.png" descr="D:\Dropbox\1. OutLead Marketing\-- Clienti\Acorn IT\Identitate Akera\PPT Akera\Untitled-1.png"/>
          <p:cNvPicPr>
            <a:picLocks noChangeAspect="1"/>
          </p:cNvPicPr>
          <p:nvPr/>
        </p:nvPicPr>
        <p:blipFill>
          <a:blip r:embed="rId2"/>
          <a:stretch>
            <a:fillRect/>
          </a:stretch>
        </p:blipFill>
        <p:spPr>
          <a:xfrm>
            <a:off x="10050875" y="7285087"/>
            <a:ext cx="399778" cy="399778"/>
          </a:xfrm>
          <a:prstGeom prst="rect">
            <a:avLst/>
          </a:prstGeom>
          <a:ln w="12700">
            <a:miter lim="400000"/>
          </a:ln>
        </p:spPr>
      </p:pic>
      <p:pic>
        <p:nvPicPr>
          <p:cNvPr id="164" name="image3.png" descr="D:\Dropbox\1. OutLead Marketing\-- Clienti\Acorn IT\Identitate Akera\PPT Akera\Untitled-1.png"/>
          <p:cNvPicPr>
            <a:picLocks noChangeAspect="1"/>
          </p:cNvPicPr>
          <p:nvPr/>
        </p:nvPicPr>
        <p:blipFill>
          <a:blip r:embed="rId2"/>
          <a:stretch>
            <a:fillRect/>
          </a:stretch>
        </p:blipFill>
        <p:spPr>
          <a:xfrm>
            <a:off x="10450652" y="7285545"/>
            <a:ext cx="399778" cy="399778"/>
          </a:xfrm>
          <a:prstGeom prst="rect">
            <a:avLst/>
          </a:prstGeom>
          <a:ln w="12700">
            <a:miter lim="400000"/>
          </a:ln>
        </p:spPr>
      </p:pic>
      <p:pic>
        <p:nvPicPr>
          <p:cNvPr id="165" name="image4.png" descr="D:\Dropbox\1. OutLead Marketing\-- Clienti\Acorn IT\Identitate Akera\PPT Akera\Untitled-1.png"/>
          <p:cNvPicPr>
            <a:picLocks noChangeAspect="1"/>
          </p:cNvPicPr>
          <p:nvPr/>
        </p:nvPicPr>
        <p:blipFill>
          <a:blip r:embed="rId3"/>
          <a:stretch>
            <a:fillRect/>
          </a:stretch>
        </p:blipFill>
        <p:spPr>
          <a:xfrm>
            <a:off x="10850429" y="7286339"/>
            <a:ext cx="399778" cy="397272"/>
          </a:xfrm>
          <a:prstGeom prst="rect">
            <a:avLst/>
          </a:prstGeom>
          <a:ln w="12700">
            <a:miter lim="400000"/>
          </a:ln>
        </p:spPr>
      </p:pic>
      <p:pic>
        <p:nvPicPr>
          <p:cNvPr id="166" name="image4.png" descr="D:\Dropbox\1. OutLead Marketing\-- Clienti\Acorn IT\Identitate Akera\PPT Akera\Untitled-1.png"/>
          <p:cNvPicPr>
            <a:picLocks noChangeAspect="1"/>
          </p:cNvPicPr>
          <p:nvPr/>
        </p:nvPicPr>
        <p:blipFill>
          <a:blip r:embed="rId3"/>
          <a:stretch>
            <a:fillRect/>
          </a:stretch>
        </p:blipFill>
        <p:spPr>
          <a:xfrm>
            <a:off x="11247701" y="7286341"/>
            <a:ext cx="399778" cy="397272"/>
          </a:xfrm>
          <a:prstGeom prst="rect">
            <a:avLst/>
          </a:prstGeom>
          <a:ln w="12700">
            <a:miter lim="400000"/>
          </a:ln>
        </p:spPr>
      </p:pic>
      <p:pic>
        <p:nvPicPr>
          <p:cNvPr id="167" name="image4.png" descr="D:\Dropbox\1. OutLead Marketing\-- Clienti\Acorn IT\Identitate Akera\PPT Akera\Untitled-1.png"/>
          <p:cNvPicPr>
            <a:picLocks noChangeAspect="1"/>
          </p:cNvPicPr>
          <p:nvPr/>
        </p:nvPicPr>
        <p:blipFill>
          <a:blip r:embed="rId3"/>
          <a:stretch>
            <a:fillRect/>
          </a:stretch>
        </p:blipFill>
        <p:spPr>
          <a:xfrm>
            <a:off x="11647478" y="7285087"/>
            <a:ext cx="399778" cy="397272"/>
          </a:xfrm>
          <a:prstGeom prst="rect">
            <a:avLst/>
          </a:prstGeom>
          <a:ln w="12700">
            <a:miter lim="400000"/>
          </a:ln>
        </p:spPr>
      </p:pic>
      <p:pic>
        <p:nvPicPr>
          <p:cNvPr id="168" name="image4.png" descr="D:\Dropbox\1. OutLead Marketing\-- Clienti\Acorn IT\Identitate Akera\PPT Akera\Untitled-1.png"/>
          <p:cNvPicPr>
            <a:picLocks noChangeAspect="1"/>
          </p:cNvPicPr>
          <p:nvPr/>
        </p:nvPicPr>
        <p:blipFill>
          <a:blip r:embed="rId3"/>
          <a:stretch>
            <a:fillRect/>
          </a:stretch>
        </p:blipFill>
        <p:spPr>
          <a:xfrm>
            <a:off x="11250207" y="7682358"/>
            <a:ext cx="399778" cy="397272"/>
          </a:xfrm>
          <a:prstGeom prst="rect">
            <a:avLst/>
          </a:prstGeom>
          <a:ln w="12700">
            <a:miter lim="400000"/>
          </a:ln>
        </p:spPr>
      </p:pic>
      <p:pic>
        <p:nvPicPr>
          <p:cNvPr id="169" name="image4.png" descr="D:\Dropbox\1. OutLead Marketing\-- Clienti\Acorn IT\Identitate Akera\PPT Akera\Untitled-1.png"/>
          <p:cNvPicPr>
            <a:picLocks noChangeAspect="1"/>
          </p:cNvPicPr>
          <p:nvPr/>
        </p:nvPicPr>
        <p:blipFill>
          <a:blip r:embed="rId3"/>
          <a:stretch>
            <a:fillRect/>
          </a:stretch>
        </p:blipFill>
        <p:spPr>
          <a:xfrm>
            <a:off x="11250207" y="8079629"/>
            <a:ext cx="399778" cy="397272"/>
          </a:xfrm>
          <a:prstGeom prst="rect">
            <a:avLst/>
          </a:prstGeom>
          <a:ln w="12700">
            <a:miter lim="400000"/>
          </a:ln>
        </p:spPr>
      </p:pic>
      <p:pic>
        <p:nvPicPr>
          <p:cNvPr id="170" name="image3.png" descr="D:\Dropbox\1. OutLead Marketing\-- Clienti\Acorn IT\Identitate Akera\PPT Akera\Untitled-1.png"/>
          <p:cNvPicPr>
            <a:picLocks noChangeAspect="1"/>
          </p:cNvPicPr>
          <p:nvPr/>
        </p:nvPicPr>
        <p:blipFill>
          <a:blip r:embed="rId2"/>
          <a:stretch>
            <a:fillRect/>
          </a:stretch>
        </p:blipFill>
        <p:spPr>
          <a:xfrm>
            <a:off x="10850429" y="7694890"/>
            <a:ext cx="399778" cy="399778"/>
          </a:xfrm>
          <a:prstGeom prst="rect">
            <a:avLst/>
          </a:prstGeom>
          <a:ln w="12700">
            <a:miter lim="400000"/>
          </a:ln>
        </p:spPr>
      </p:pic>
      <p:pic>
        <p:nvPicPr>
          <p:cNvPr id="171" name="image3.png" descr="D:\Dropbox\1. OutLead Marketing\-- Clienti\Acorn IT\Identitate Akera\PPT Akera\Untitled-1.png"/>
          <p:cNvPicPr>
            <a:picLocks noChangeAspect="1"/>
          </p:cNvPicPr>
          <p:nvPr/>
        </p:nvPicPr>
        <p:blipFill>
          <a:blip r:embed="rId2"/>
          <a:stretch>
            <a:fillRect/>
          </a:stretch>
        </p:blipFill>
        <p:spPr>
          <a:xfrm>
            <a:off x="11647478" y="8077123"/>
            <a:ext cx="399778" cy="399778"/>
          </a:xfrm>
          <a:prstGeom prst="rect">
            <a:avLst/>
          </a:prstGeom>
          <a:ln w="12700">
            <a:miter lim="400000"/>
          </a:ln>
        </p:spPr>
      </p:pic>
      <p:pic>
        <p:nvPicPr>
          <p:cNvPr id="172" name="image3.png" descr="D:\Dropbox\1. OutLead Marketing\-- Clienti\Acorn IT\Identitate Akera\PPT Akera\Untitled-1.png"/>
          <p:cNvPicPr>
            <a:picLocks noChangeAspect="1"/>
          </p:cNvPicPr>
          <p:nvPr/>
        </p:nvPicPr>
        <p:blipFill>
          <a:blip r:embed="rId2"/>
          <a:stretch>
            <a:fillRect/>
          </a:stretch>
        </p:blipFill>
        <p:spPr>
          <a:xfrm>
            <a:off x="11248953" y="8476899"/>
            <a:ext cx="399778" cy="399778"/>
          </a:xfrm>
          <a:prstGeom prst="rect">
            <a:avLst/>
          </a:prstGeom>
          <a:ln w="12700">
            <a:miter lim="400000"/>
          </a:ln>
        </p:spPr>
      </p:pic>
      <p:pic>
        <p:nvPicPr>
          <p:cNvPr id="173" name="image3.png" descr="D:\Dropbox\1. OutLead Marketing\-- Clienti\Acorn IT\Identitate Akera\PPT Akera\Untitled-1.png"/>
          <p:cNvPicPr>
            <a:picLocks noChangeAspect="1"/>
          </p:cNvPicPr>
          <p:nvPr/>
        </p:nvPicPr>
        <p:blipFill>
          <a:blip r:embed="rId2"/>
          <a:stretch>
            <a:fillRect/>
          </a:stretch>
        </p:blipFill>
        <p:spPr>
          <a:xfrm>
            <a:off x="11248953" y="8876676"/>
            <a:ext cx="399778" cy="399778"/>
          </a:xfrm>
          <a:prstGeom prst="rect">
            <a:avLst/>
          </a:prstGeom>
          <a:ln w="12700">
            <a:miter lim="400000"/>
          </a:ln>
        </p:spPr>
      </p:pic>
      <p:pic>
        <p:nvPicPr>
          <p:cNvPr id="174" name="image4.png" descr="D:\Dropbox\1. OutLead Marketing\-- Clienti\Acorn IT\Identitate Akera\PPT Akera\Untitled-1.png"/>
          <p:cNvPicPr>
            <a:picLocks noChangeAspect="1"/>
          </p:cNvPicPr>
          <p:nvPr/>
        </p:nvPicPr>
        <p:blipFill>
          <a:blip r:embed="rId3"/>
          <a:stretch>
            <a:fillRect/>
          </a:stretch>
        </p:blipFill>
        <p:spPr>
          <a:xfrm>
            <a:off x="11247700" y="9276453"/>
            <a:ext cx="399778" cy="397272"/>
          </a:xfrm>
          <a:prstGeom prst="rect">
            <a:avLst/>
          </a:prstGeom>
          <a:ln w="12700">
            <a:miter lim="400000"/>
          </a:ln>
        </p:spPr>
      </p:pic>
      <p:pic>
        <p:nvPicPr>
          <p:cNvPr id="175" name="image4.png" descr="D:\Dropbox\1. OutLead Marketing\-- Clienti\Acorn IT\Identitate Akera\PPT Akera\Untitled-1.png"/>
          <p:cNvPicPr>
            <a:picLocks noChangeAspect="1"/>
          </p:cNvPicPr>
          <p:nvPr/>
        </p:nvPicPr>
        <p:blipFill>
          <a:blip r:embed="rId3"/>
          <a:stretch>
            <a:fillRect/>
          </a:stretch>
        </p:blipFill>
        <p:spPr>
          <a:xfrm>
            <a:off x="869762" y="2095300"/>
            <a:ext cx="399778" cy="397272"/>
          </a:xfrm>
          <a:prstGeom prst="rect">
            <a:avLst/>
          </a:prstGeom>
          <a:ln w="12700">
            <a:miter lim="400000"/>
          </a:ln>
        </p:spPr>
      </p:pic>
      <p:pic>
        <p:nvPicPr>
          <p:cNvPr id="176" name="image4.png" descr="D:\Dropbox\1. OutLead Marketing\-- Clienti\Acorn IT\Identitate Akera\PPT Akera\Untitled-1.png"/>
          <p:cNvPicPr>
            <a:picLocks noChangeAspect="1"/>
          </p:cNvPicPr>
          <p:nvPr/>
        </p:nvPicPr>
        <p:blipFill>
          <a:blip r:embed="rId3"/>
          <a:stretch>
            <a:fillRect/>
          </a:stretch>
        </p:blipFill>
        <p:spPr>
          <a:xfrm>
            <a:off x="870223" y="3317599"/>
            <a:ext cx="399778" cy="397272"/>
          </a:xfrm>
          <a:prstGeom prst="rect">
            <a:avLst/>
          </a:prstGeom>
          <a:ln w="12700">
            <a:miter lim="400000"/>
          </a:ln>
        </p:spPr>
      </p:pic>
      <p:pic>
        <p:nvPicPr>
          <p:cNvPr id="177" name="image3.png" descr="D:\Dropbox\1. OutLead Marketing\-- Clienti\Acorn IT\Identitate Akera\PPT Akera\Untitled-1.png"/>
          <p:cNvPicPr>
            <a:picLocks noChangeAspect="1"/>
          </p:cNvPicPr>
          <p:nvPr/>
        </p:nvPicPr>
        <p:blipFill>
          <a:blip r:embed="rId2"/>
          <a:stretch>
            <a:fillRect/>
          </a:stretch>
        </p:blipFill>
        <p:spPr>
          <a:xfrm>
            <a:off x="878077" y="1270068"/>
            <a:ext cx="399778" cy="399778"/>
          </a:xfrm>
          <a:prstGeom prst="rect">
            <a:avLst/>
          </a:prstGeom>
          <a:ln w="12700">
            <a:miter lim="400000"/>
          </a:ln>
        </p:spPr>
      </p:pic>
      <p:pic>
        <p:nvPicPr>
          <p:cNvPr id="178" name="image3.png" descr="D:\Dropbox\1. OutLead Marketing\-- Clienti\Acorn IT\Identitate Akera\PPT Akera\Untitled-1.png"/>
          <p:cNvPicPr>
            <a:picLocks noChangeAspect="1"/>
          </p:cNvPicPr>
          <p:nvPr/>
        </p:nvPicPr>
        <p:blipFill>
          <a:blip r:embed="rId2"/>
          <a:stretch>
            <a:fillRect/>
          </a:stretch>
        </p:blipFill>
        <p:spPr>
          <a:xfrm>
            <a:off x="1669315" y="2495823"/>
            <a:ext cx="399778" cy="399778"/>
          </a:xfrm>
          <a:prstGeom prst="rect">
            <a:avLst/>
          </a:prstGeom>
          <a:ln w="12700">
            <a:miter lim="400000"/>
          </a:ln>
        </p:spPr>
      </p:pic>
      <p:pic>
        <p:nvPicPr>
          <p:cNvPr id="179" name="image3.png" descr="D:\Dropbox\1. OutLead Marketing\-- Clienti\Acorn IT\Identitate Akera\PPT Akera\Untitled-1.png"/>
          <p:cNvPicPr>
            <a:picLocks noChangeAspect="1"/>
          </p:cNvPicPr>
          <p:nvPr/>
        </p:nvPicPr>
        <p:blipFill>
          <a:blip r:embed="rId2"/>
          <a:stretch>
            <a:fillRect/>
          </a:stretch>
        </p:blipFill>
        <p:spPr>
          <a:xfrm>
            <a:off x="880965" y="4909189"/>
            <a:ext cx="399778" cy="399778"/>
          </a:xfrm>
          <a:prstGeom prst="rect">
            <a:avLst/>
          </a:prstGeom>
          <a:ln w="12700">
            <a:miter lim="400000"/>
          </a:ln>
        </p:spPr>
      </p:pic>
      <p:pic>
        <p:nvPicPr>
          <p:cNvPr id="180" name="image3.png" descr="D:\Dropbox\1. OutLead Marketing\-- Clienti\Acorn IT\Identitate Akera\PPT Akera\Untitled-1.png"/>
          <p:cNvPicPr>
            <a:picLocks noChangeAspect="1"/>
          </p:cNvPicPr>
          <p:nvPr/>
        </p:nvPicPr>
        <p:blipFill>
          <a:blip r:embed="rId2"/>
          <a:stretch>
            <a:fillRect/>
          </a:stretch>
        </p:blipFill>
        <p:spPr>
          <a:xfrm>
            <a:off x="1669314" y="5308967"/>
            <a:ext cx="399778" cy="399778"/>
          </a:xfrm>
          <a:prstGeom prst="rect">
            <a:avLst/>
          </a:prstGeom>
          <a:ln w="12700">
            <a:miter lim="400000"/>
          </a:ln>
        </p:spPr>
      </p:pic>
      <p:pic>
        <p:nvPicPr>
          <p:cNvPr id="181" name="image4.png" descr="D:\Dropbox\1. OutLead Marketing\-- Clienti\Acorn IT\Identitate Akera\PPT Akera\Untitled-1.png"/>
          <p:cNvPicPr>
            <a:picLocks noChangeAspect="1"/>
          </p:cNvPicPr>
          <p:nvPr/>
        </p:nvPicPr>
        <p:blipFill>
          <a:blip r:embed="rId3"/>
          <a:stretch>
            <a:fillRect/>
          </a:stretch>
        </p:blipFill>
        <p:spPr>
          <a:xfrm>
            <a:off x="1669313" y="5706236"/>
            <a:ext cx="399779" cy="397272"/>
          </a:xfrm>
          <a:prstGeom prst="rect">
            <a:avLst/>
          </a:prstGeom>
          <a:ln w="12700">
            <a:miter lim="400000"/>
          </a:ln>
        </p:spPr>
      </p:pic>
      <p:pic>
        <p:nvPicPr>
          <p:cNvPr id="182" name="image4.png" descr="D:\Dropbox\1. OutLead Marketing\-- Clienti\Acorn IT\Identitate Akera\PPT Akera\Untitled-1.png"/>
          <p:cNvPicPr>
            <a:picLocks noChangeAspect="1"/>
          </p:cNvPicPr>
          <p:nvPr/>
        </p:nvPicPr>
        <p:blipFill>
          <a:blip r:embed="rId3"/>
          <a:stretch>
            <a:fillRect/>
          </a:stretch>
        </p:blipFill>
        <p:spPr>
          <a:xfrm>
            <a:off x="880965" y="6106014"/>
            <a:ext cx="399778" cy="397272"/>
          </a:xfrm>
          <a:prstGeom prst="rect">
            <a:avLst/>
          </a:prstGeom>
          <a:ln w="12700">
            <a:miter lim="400000"/>
          </a:ln>
        </p:spPr>
      </p:pic>
      <p:pic>
        <p:nvPicPr>
          <p:cNvPr id="183" name="image3.png" descr="D:\Dropbox\1. OutLead Marketing\-- Clienti\Acorn IT\Identitate Akera\PPT Akera\Untitled-1.png"/>
          <p:cNvPicPr>
            <a:picLocks noChangeAspect="1"/>
          </p:cNvPicPr>
          <p:nvPr/>
        </p:nvPicPr>
        <p:blipFill>
          <a:blip r:embed="rId2"/>
          <a:stretch>
            <a:fillRect/>
          </a:stretch>
        </p:blipFill>
        <p:spPr>
          <a:xfrm>
            <a:off x="1669313" y="6885309"/>
            <a:ext cx="399778" cy="399778"/>
          </a:xfrm>
          <a:prstGeom prst="rect">
            <a:avLst/>
          </a:prstGeom>
          <a:ln w="12700">
            <a:miter lim="400000"/>
          </a:ln>
        </p:spPr>
      </p:pic>
      <p:pic>
        <p:nvPicPr>
          <p:cNvPr id="184" name="image4.png" descr="D:\Dropbox\1. OutLead Marketing\-- Clienti\Acorn IT\Identitate Akera\PPT Akera\Untitled-1.png"/>
          <p:cNvPicPr>
            <a:picLocks noChangeAspect="1"/>
          </p:cNvPicPr>
          <p:nvPr/>
        </p:nvPicPr>
        <p:blipFill>
          <a:blip r:embed="rId3"/>
          <a:stretch>
            <a:fillRect/>
          </a:stretch>
        </p:blipFill>
        <p:spPr>
          <a:xfrm>
            <a:off x="880965" y="6885309"/>
            <a:ext cx="399778" cy="397272"/>
          </a:xfrm>
          <a:prstGeom prst="rect">
            <a:avLst/>
          </a:prstGeom>
          <a:ln w="12700">
            <a:miter lim="400000"/>
          </a:ln>
        </p:spPr>
      </p:pic>
      <p:pic>
        <p:nvPicPr>
          <p:cNvPr id="185" name="image4.png" descr="D:\Dropbox\1. OutLead Marketing\-- Clienti\Acorn IT\Identitate Akera\PPT Akera\Untitled-1.png"/>
          <p:cNvPicPr>
            <a:picLocks noChangeAspect="1"/>
          </p:cNvPicPr>
          <p:nvPr/>
        </p:nvPicPr>
        <p:blipFill>
          <a:blip r:embed="rId3"/>
          <a:stretch>
            <a:fillRect/>
          </a:stretch>
        </p:blipFill>
        <p:spPr>
          <a:xfrm>
            <a:off x="1280743" y="7684068"/>
            <a:ext cx="399778" cy="397272"/>
          </a:xfrm>
          <a:prstGeom prst="rect">
            <a:avLst/>
          </a:prstGeom>
          <a:ln w="12700">
            <a:miter lim="400000"/>
          </a:ln>
        </p:spPr>
      </p:pic>
      <p:pic>
        <p:nvPicPr>
          <p:cNvPr id="186" name="image3.png" descr="D:\Dropbox\1. OutLead Marketing\-- Clienti\Acorn IT\Identitate Akera\PPT Akera\Untitled-1.png"/>
          <p:cNvPicPr>
            <a:picLocks noChangeAspect="1"/>
          </p:cNvPicPr>
          <p:nvPr/>
        </p:nvPicPr>
        <p:blipFill>
          <a:blip r:embed="rId2"/>
          <a:stretch>
            <a:fillRect/>
          </a:stretch>
        </p:blipFill>
        <p:spPr>
          <a:xfrm>
            <a:off x="2069553" y="7689878"/>
            <a:ext cx="399778" cy="399778"/>
          </a:xfrm>
          <a:prstGeom prst="rect">
            <a:avLst/>
          </a:prstGeom>
          <a:ln w="12700">
            <a:miter lim="400000"/>
          </a:ln>
        </p:spPr>
      </p:pic>
      <p:pic>
        <p:nvPicPr>
          <p:cNvPr id="187" name="image4.png" descr="D:\Dropbox\1. OutLead Marketing\-- Clienti\Acorn IT\Identitate Akera\PPT Akera\Untitled-1.png"/>
          <p:cNvPicPr>
            <a:picLocks noChangeAspect="1"/>
          </p:cNvPicPr>
          <p:nvPr/>
        </p:nvPicPr>
        <p:blipFill>
          <a:blip r:embed="rId3"/>
          <a:stretch>
            <a:fillRect/>
          </a:stretch>
        </p:blipFill>
        <p:spPr>
          <a:xfrm>
            <a:off x="2458586" y="6897843"/>
            <a:ext cx="399778" cy="397272"/>
          </a:xfrm>
          <a:prstGeom prst="rect">
            <a:avLst/>
          </a:prstGeom>
          <a:ln w="12700">
            <a:miter lim="400000"/>
          </a:ln>
        </p:spPr>
      </p:pic>
      <p:pic>
        <p:nvPicPr>
          <p:cNvPr id="188" name="image4.png" descr="D:\Dropbox\1. OutLead Marketing\-- Clienti\Acorn IT\Identitate Akera\PPT Akera\Untitled-1.png"/>
          <p:cNvPicPr>
            <a:picLocks noChangeAspect="1"/>
          </p:cNvPicPr>
          <p:nvPr/>
        </p:nvPicPr>
        <p:blipFill>
          <a:blip r:embed="rId3"/>
          <a:stretch>
            <a:fillRect/>
          </a:stretch>
        </p:blipFill>
        <p:spPr>
          <a:xfrm>
            <a:off x="2858365" y="6895337"/>
            <a:ext cx="399778" cy="397272"/>
          </a:xfrm>
          <a:prstGeom prst="rect">
            <a:avLst/>
          </a:prstGeom>
          <a:ln w="12700">
            <a:miter lim="400000"/>
          </a:ln>
        </p:spPr>
      </p:pic>
      <p:pic>
        <p:nvPicPr>
          <p:cNvPr id="189" name="image3.png" descr="D:\Dropbox\1. OutLead Marketing\-- Clienti\Acorn IT\Identitate Akera\PPT Akera\Untitled-1.png"/>
          <p:cNvPicPr>
            <a:picLocks noChangeAspect="1"/>
          </p:cNvPicPr>
          <p:nvPr/>
        </p:nvPicPr>
        <p:blipFill>
          <a:blip r:embed="rId2"/>
          <a:stretch>
            <a:fillRect/>
          </a:stretch>
        </p:blipFill>
        <p:spPr>
          <a:xfrm>
            <a:off x="3258139" y="7694890"/>
            <a:ext cx="399778" cy="399778"/>
          </a:xfrm>
          <a:prstGeom prst="rect">
            <a:avLst/>
          </a:prstGeom>
          <a:ln w="12700">
            <a:miter lim="400000"/>
          </a:ln>
        </p:spPr>
      </p:pic>
      <p:pic>
        <p:nvPicPr>
          <p:cNvPr id="190" name="image4.png" descr="D:\Dropbox\1. OutLead Marketing\-- Clienti\Acorn IT\Identitate Akera\PPT Akera\Untitled-1.png"/>
          <p:cNvPicPr>
            <a:picLocks noChangeAspect="1"/>
          </p:cNvPicPr>
          <p:nvPr/>
        </p:nvPicPr>
        <p:blipFill>
          <a:blip r:embed="rId3"/>
          <a:stretch>
            <a:fillRect/>
          </a:stretch>
        </p:blipFill>
        <p:spPr>
          <a:xfrm>
            <a:off x="3657917" y="7695727"/>
            <a:ext cx="399778" cy="397272"/>
          </a:xfrm>
          <a:prstGeom prst="rect">
            <a:avLst/>
          </a:prstGeom>
          <a:ln w="12700">
            <a:miter lim="400000"/>
          </a:ln>
        </p:spPr>
      </p:pic>
      <p:pic>
        <p:nvPicPr>
          <p:cNvPr id="191" name="image4.png" descr="D:\Dropbox\1. OutLead Marketing\-- Clienti\Acorn IT\Identitate Akera\PPT Akera\Untitled-1.png"/>
          <p:cNvPicPr>
            <a:picLocks noChangeAspect="1"/>
          </p:cNvPicPr>
          <p:nvPr/>
        </p:nvPicPr>
        <p:blipFill>
          <a:blip r:embed="rId3"/>
          <a:stretch>
            <a:fillRect/>
          </a:stretch>
        </p:blipFill>
        <p:spPr>
          <a:xfrm>
            <a:off x="4857248" y="6897843"/>
            <a:ext cx="399778" cy="397272"/>
          </a:xfrm>
          <a:prstGeom prst="rect">
            <a:avLst/>
          </a:prstGeom>
          <a:ln w="12700">
            <a:miter lim="400000"/>
          </a:ln>
        </p:spPr>
      </p:pic>
      <p:pic>
        <p:nvPicPr>
          <p:cNvPr id="192" name="image4.png" descr="D:\Dropbox\1. OutLead Marketing\-- Clienti\Acorn IT\Identitate Akera\PPT Akera\Untitled-1.png"/>
          <p:cNvPicPr>
            <a:picLocks noChangeAspect="1"/>
          </p:cNvPicPr>
          <p:nvPr/>
        </p:nvPicPr>
        <p:blipFill>
          <a:blip r:embed="rId3"/>
          <a:stretch>
            <a:fillRect/>
          </a:stretch>
        </p:blipFill>
        <p:spPr>
          <a:xfrm>
            <a:off x="4457472" y="7694890"/>
            <a:ext cx="399778" cy="397272"/>
          </a:xfrm>
          <a:prstGeom prst="rect">
            <a:avLst/>
          </a:prstGeom>
          <a:ln w="12700">
            <a:miter lim="400000"/>
          </a:ln>
        </p:spPr>
      </p:pic>
      <p:pic>
        <p:nvPicPr>
          <p:cNvPr id="193" name="image3.png" descr="D:\Dropbox\1. OutLead Marketing\-- Clienti\Acorn IT\Identitate Akera\PPT Akera\Untitled-1.png"/>
          <p:cNvPicPr>
            <a:picLocks noChangeAspect="1"/>
          </p:cNvPicPr>
          <p:nvPr/>
        </p:nvPicPr>
        <p:blipFill>
          <a:blip r:embed="rId2"/>
          <a:stretch>
            <a:fillRect/>
          </a:stretch>
        </p:blipFill>
        <p:spPr>
          <a:xfrm>
            <a:off x="5257024" y="7687371"/>
            <a:ext cx="399778" cy="399778"/>
          </a:xfrm>
          <a:prstGeom prst="rect">
            <a:avLst/>
          </a:prstGeom>
          <a:ln w="12700">
            <a:miter lim="400000"/>
          </a:ln>
        </p:spPr>
      </p:pic>
      <p:pic>
        <p:nvPicPr>
          <p:cNvPr id="194" name="image3.png" descr="D:\Dropbox\1. OutLead Marketing\-- Clienti\Acorn IT\Identitate Akera\PPT Akera\Untitled-1.png"/>
          <p:cNvPicPr>
            <a:picLocks noChangeAspect="1"/>
          </p:cNvPicPr>
          <p:nvPr/>
        </p:nvPicPr>
        <p:blipFill>
          <a:blip r:embed="rId2"/>
          <a:stretch>
            <a:fillRect/>
          </a:stretch>
        </p:blipFill>
        <p:spPr>
          <a:xfrm>
            <a:off x="6453851" y="6890325"/>
            <a:ext cx="399778" cy="399778"/>
          </a:xfrm>
          <a:prstGeom prst="rect">
            <a:avLst/>
          </a:prstGeom>
          <a:ln w="12700">
            <a:miter lim="400000"/>
          </a:ln>
        </p:spPr>
      </p:pic>
      <p:pic>
        <p:nvPicPr>
          <p:cNvPr id="195" name="image4.png" descr="D:\Dropbox\1. OutLead Marketing\-- Clienti\Acorn IT\Identitate Akera\PPT Akera\Untitled-1.png"/>
          <p:cNvPicPr>
            <a:picLocks noChangeAspect="1"/>
          </p:cNvPicPr>
          <p:nvPr/>
        </p:nvPicPr>
        <p:blipFill>
          <a:blip r:embed="rId3"/>
          <a:stretch>
            <a:fillRect/>
          </a:stretch>
        </p:blipFill>
        <p:spPr>
          <a:xfrm>
            <a:off x="6853628" y="7685322"/>
            <a:ext cx="399778" cy="397272"/>
          </a:xfrm>
          <a:prstGeom prst="rect">
            <a:avLst/>
          </a:prstGeom>
          <a:ln w="12700">
            <a:miter lim="400000"/>
          </a:ln>
        </p:spPr>
      </p:pic>
      <p:pic>
        <p:nvPicPr>
          <p:cNvPr id="196" name="image4.png" descr="D:\Dropbox\1. OutLead Marketing\-- Clienti\Acorn IT\Identitate Akera\PPT Akera\Untitled-1.png"/>
          <p:cNvPicPr>
            <a:picLocks noChangeAspect="1"/>
          </p:cNvPicPr>
          <p:nvPr/>
        </p:nvPicPr>
        <p:blipFill>
          <a:blip r:embed="rId3"/>
          <a:stretch>
            <a:fillRect/>
          </a:stretch>
        </p:blipFill>
        <p:spPr>
          <a:xfrm>
            <a:off x="6456357" y="7685322"/>
            <a:ext cx="399778" cy="397272"/>
          </a:xfrm>
          <a:prstGeom prst="rect">
            <a:avLst/>
          </a:prstGeom>
          <a:ln w="12700">
            <a:miter lim="400000"/>
          </a:ln>
        </p:spPr>
      </p:pic>
      <p:pic>
        <p:nvPicPr>
          <p:cNvPr id="197" name="image3.png" descr="D:\Dropbox\1. OutLead Marketing\-- Clienti\Acorn IT\Identitate Akera\PPT Akera\Untitled-1.png"/>
          <p:cNvPicPr>
            <a:picLocks noChangeAspect="1"/>
          </p:cNvPicPr>
          <p:nvPr/>
        </p:nvPicPr>
        <p:blipFill>
          <a:blip r:embed="rId2"/>
          <a:stretch>
            <a:fillRect/>
          </a:stretch>
        </p:blipFill>
        <p:spPr>
          <a:xfrm>
            <a:off x="7653466" y="6897843"/>
            <a:ext cx="399778" cy="399778"/>
          </a:xfrm>
          <a:prstGeom prst="rect">
            <a:avLst/>
          </a:prstGeom>
          <a:ln w="12700">
            <a:miter lim="400000"/>
          </a:ln>
        </p:spPr>
      </p:pic>
      <p:pic>
        <p:nvPicPr>
          <p:cNvPr id="198" name="image4.png" descr="D:\Dropbox\1. OutLead Marketing\-- Clienti\Acorn IT\Identitate Akera\PPT Akera\Untitled-1.png"/>
          <p:cNvPicPr>
            <a:picLocks noChangeAspect="1"/>
          </p:cNvPicPr>
          <p:nvPr/>
        </p:nvPicPr>
        <p:blipFill>
          <a:blip r:embed="rId3"/>
          <a:stretch>
            <a:fillRect/>
          </a:stretch>
        </p:blipFill>
        <p:spPr>
          <a:xfrm>
            <a:off x="8053244" y="6885309"/>
            <a:ext cx="399778" cy="397272"/>
          </a:xfrm>
          <a:prstGeom prst="rect">
            <a:avLst/>
          </a:prstGeom>
          <a:ln w="12700">
            <a:miter lim="400000"/>
          </a:ln>
        </p:spPr>
      </p:pic>
      <p:pic>
        <p:nvPicPr>
          <p:cNvPr id="199" name="image4.png" descr="D:\Dropbox\1. OutLead Marketing\-- Clienti\Acorn IT\Identitate Akera\PPT Akera\Untitled-1.png"/>
          <p:cNvPicPr>
            <a:picLocks noChangeAspect="1"/>
          </p:cNvPicPr>
          <p:nvPr/>
        </p:nvPicPr>
        <p:blipFill>
          <a:blip r:embed="rId3"/>
          <a:stretch>
            <a:fillRect/>
          </a:stretch>
        </p:blipFill>
        <p:spPr>
          <a:xfrm>
            <a:off x="8453019" y="7685322"/>
            <a:ext cx="399778" cy="397272"/>
          </a:xfrm>
          <a:prstGeom prst="rect">
            <a:avLst/>
          </a:prstGeom>
          <a:ln w="12700">
            <a:miter lim="400000"/>
          </a:ln>
        </p:spPr>
      </p:pic>
      <p:pic>
        <p:nvPicPr>
          <p:cNvPr id="200" name="image4.png" descr="D:\Dropbox\1. OutLead Marketing\-- Clienti\Acorn IT\Identitate Akera\PPT Akera\Untitled-1.png"/>
          <p:cNvPicPr>
            <a:picLocks noChangeAspect="1"/>
          </p:cNvPicPr>
          <p:nvPr/>
        </p:nvPicPr>
        <p:blipFill>
          <a:blip r:embed="rId3"/>
          <a:stretch>
            <a:fillRect/>
          </a:stretch>
        </p:blipFill>
        <p:spPr>
          <a:xfrm>
            <a:off x="8852796" y="6900974"/>
            <a:ext cx="399778" cy="397272"/>
          </a:xfrm>
          <a:prstGeom prst="rect">
            <a:avLst/>
          </a:prstGeom>
          <a:ln w="12700">
            <a:miter lim="400000"/>
          </a:ln>
        </p:spPr>
      </p:pic>
      <p:pic>
        <p:nvPicPr>
          <p:cNvPr id="201" name="image4.png" descr="D:\Dropbox\1. OutLead Marketing\-- Clienti\Acorn IT\Identitate Akera\PPT Akera\Untitled-1.png"/>
          <p:cNvPicPr>
            <a:picLocks noChangeAspect="1"/>
          </p:cNvPicPr>
          <p:nvPr/>
        </p:nvPicPr>
        <p:blipFill>
          <a:blip r:embed="rId3"/>
          <a:stretch>
            <a:fillRect/>
          </a:stretch>
        </p:blipFill>
        <p:spPr>
          <a:xfrm>
            <a:off x="8852797" y="7679852"/>
            <a:ext cx="399778" cy="397272"/>
          </a:xfrm>
          <a:prstGeom prst="rect">
            <a:avLst/>
          </a:prstGeom>
          <a:ln w="12700">
            <a:miter lim="400000"/>
          </a:ln>
        </p:spPr>
      </p:pic>
      <p:pic>
        <p:nvPicPr>
          <p:cNvPr id="202" name="image3.png" descr="D:\Dropbox\1. OutLead Marketing\-- Clienti\Acorn IT\Identitate Akera\PPT Akera\Untitled-1.png"/>
          <p:cNvPicPr>
            <a:picLocks noChangeAspect="1"/>
          </p:cNvPicPr>
          <p:nvPr/>
        </p:nvPicPr>
        <p:blipFill>
          <a:blip r:embed="rId2"/>
          <a:stretch>
            <a:fillRect/>
          </a:stretch>
        </p:blipFill>
        <p:spPr>
          <a:xfrm>
            <a:off x="9651099" y="6897841"/>
            <a:ext cx="399778" cy="399778"/>
          </a:xfrm>
          <a:prstGeom prst="rect">
            <a:avLst/>
          </a:prstGeom>
          <a:ln w="12700">
            <a:miter lim="400000"/>
          </a:ln>
        </p:spPr>
      </p:pic>
      <p:pic>
        <p:nvPicPr>
          <p:cNvPr id="203" name="image3.png" descr="D:\Dropbox\1. OutLead Marketing\-- Clienti\Acorn IT\Identitate Akera\PPT Akera\Untitled-1.png"/>
          <p:cNvPicPr>
            <a:picLocks noChangeAspect="1"/>
          </p:cNvPicPr>
          <p:nvPr/>
        </p:nvPicPr>
        <p:blipFill>
          <a:blip r:embed="rId2"/>
          <a:stretch>
            <a:fillRect/>
          </a:stretch>
        </p:blipFill>
        <p:spPr>
          <a:xfrm>
            <a:off x="10052129" y="7682358"/>
            <a:ext cx="399778" cy="399778"/>
          </a:xfrm>
          <a:prstGeom prst="rect">
            <a:avLst/>
          </a:prstGeom>
          <a:ln w="12700">
            <a:miter lim="400000"/>
          </a:ln>
        </p:spPr>
      </p:pic>
      <p:pic>
        <p:nvPicPr>
          <p:cNvPr id="204" name="image4.png" descr="D:\Dropbox\1. OutLead Marketing\-- Clienti\Acorn IT\Identitate Akera\PPT Akera\Untitled-1.png"/>
          <p:cNvPicPr>
            <a:picLocks noChangeAspect="1"/>
          </p:cNvPicPr>
          <p:nvPr/>
        </p:nvPicPr>
        <p:blipFill>
          <a:blip r:embed="rId3"/>
          <a:stretch>
            <a:fillRect/>
          </a:stretch>
        </p:blipFill>
        <p:spPr>
          <a:xfrm>
            <a:off x="10850429" y="8476899"/>
            <a:ext cx="399778" cy="397272"/>
          </a:xfrm>
          <a:prstGeom prst="rect">
            <a:avLst/>
          </a:prstGeom>
          <a:ln w="12700">
            <a:miter lim="400000"/>
          </a:ln>
        </p:spPr>
      </p:pic>
      <p:pic>
        <p:nvPicPr>
          <p:cNvPr id="205" name="image3.png" descr="D:\Dropbox\1. OutLead Marketing\-- Clienti\Acorn IT\Identitate Akera\PPT Akera\Untitled-1.png"/>
          <p:cNvPicPr>
            <a:picLocks noChangeAspect="1"/>
          </p:cNvPicPr>
          <p:nvPr/>
        </p:nvPicPr>
        <p:blipFill>
          <a:blip r:embed="rId2"/>
          <a:stretch>
            <a:fillRect/>
          </a:stretch>
        </p:blipFill>
        <p:spPr>
          <a:xfrm>
            <a:off x="10849177" y="8874170"/>
            <a:ext cx="399778" cy="399778"/>
          </a:xfrm>
          <a:prstGeom prst="rect">
            <a:avLst/>
          </a:prstGeom>
          <a:ln w="12700">
            <a:miter lim="400000"/>
          </a:ln>
        </p:spPr>
      </p:pic>
      <p:pic>
        <p:nvPicPr>
          <p:cNvPr id="206" name="image4.png" descr="D:\Dropbox\1. OutLead Marketing\-- Clienti\Acorn IT\Identitate Akera\PPT Akera\Untitled-1.png"/>
          <p:cNvPicPr>
            <a:picLocks noChangeAspect="1"/>
          </p:cNvPicPr>
          <p:nvPr/>
        </p:nvPicPr>
        <p:blipFill>
          <a:blip r:embed="rId3"/>
          <a:stretch>
            <a:fillRect/>
          </a:stretch>
        </p:blipFill>
        <p:spPr>
          <a:xfrm>
            <a:off x="11649984" y="9276453"/>
            <a:ext cx="399778" cy="397272"/>
          </a:xfrm>
          <a:prstGeom prst="rect">
            <a:avLst/>
          </a:prstGeom>
          <a:ln w="12700">
            <a:miter lim="400000"/>
          </a:ln>
        </p:spPr>
      </p:pic>
      <p:sp>
        <p:nvSpPr>
          <p:cNvPr id="207" name="Shape 207"/>
          <p:cNvSpPr/>
          <p:nvPr/>
        </p:nvSpPr>
        <p:spPr>
          <a:xfrm>
            <a:off x="0" y="4093247"/>
            <a:ext cx="13004800" cy="1207009"/>
          </a:xfrm>
          <a:prstGeom prst="rect">
            <a:avLst/>
          </a:prstGeom>
          <a:solidFill>
            <a:srgbClr val="1F5282"/>
          </a:solid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208" name="Shape 208"/>
          <p:cNvSpPr>
            <a:spLocks noGrp="1"/>
          </p:cNvSpPr>
          <p:nvPr>
            <p:ph type="subTitle" sz="quarter" idx="1"/>
          </p:nvPr>
        </p:nvSpPr>
        <p:spPr>
          <a:xfrm>
            <a:off x="0" y="4127182"/>
            <a:ext cx="13004800" cy="1117546"/>
          </a:xfrm>
          <a:prstGeom prst="rect">
            <a:avLst/>
          </a:prstGeom>
        </p:spPr>
        <p:txBody>
          <a:bodyPr>
            <a:normAutofit/>
          </a:bodyPr>
          <a:lstStyle>
            <a:lvl1pPr defTabSz="479044">
              <a:defRPr sz="3280">
                <a:solidFill>
                  <a:srgbClr val="FFFFFF"/>
                </a:solidFill>
              </a:defRPr>
            </a:lvl1pPr>
          </a:lstStyle>
          <a:p>
            <a:r>
              <a:rPr lang="en-US" sz="5400" dirty="0"/>
              <a:t>in an Agile World</a:t>
            </a:r>
            <a:endParaRPr sz="5400" dirty="0"/>
          </a:p>
        </p:txBody>
      </p:sp>
      <p:pic>
        <p:nvPicPr>
          <p:cNvPr id="209" name="image4.png" descr="D:\Dropbox\1. OutLead Marketing\-- Clienti\Acorn IT\Identitate Akera\PPT Akera\Untitled-1.png"/>
          <p:cNvPicPr>
            <a:picLocks noChangeAspect="1"/>
          </p:cNvPicPr>
          <p:nvPr/>
        </p:nvPicPr>
        <p:blipFill>
          <a:blip r:embed="rId3"/>
          <a:stretch>
            <a:fillRect/>
          </a:stretch>
        </p:blipFill>
        <p:spPr>
          <a:xfrm>
            <a:off x="1270000" y="6503703"/>
            <a:ext cx="399778" cy="397272"/>
          </a:xfrm>
          <a:prstGeom prst="rect">
            <a:avLst/>
          </a:prstGeom>
          <a:ln w="12700">
            <a:miter lim="400000"/>
          </a:ln>
        </p:spPr>
      </p:pic>
      <p:sp>
        <p:nvSpPr>
          <p:cNvPr id="93" name="TextBox 92"/>
          <p:cNvSpPr txBox="1"/>
          <p:nvPr/>
        </p:nvSpPr>
        <p:spPr>
          <a:xfrm>
            <a:off x="4213411" y="8537799"/>
            <a:ext cx="543768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3600" b="0" i="0" u="none" strike="noStrike" cap="none" spc="0" normalizeH="0" baseline="0" dirty="0">
                <a:ln>
                  <a:noFill/>
                </a:ln>
                <a:solidFill>
                  <a:srgbClr val="000000"/>
                </a:solidFill>
                <a:effectLst/>
                <a:uFillTx/>
                <a:latin typeface="Helvetica Light"/>
                <a:ea typeface="Helvetica Light"/>
                <a:cs typeface="Helvetica Light"/>
                <a:sym typeface="Helvetica Light"/>
              </a:rPr>
              <a:t>Marian Edu, Acorn IT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MDSD</a:t>
            </a:r>
            <a:endParaRPr dirty="0"/>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endParaRPr dirty="0"/>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250"/>
          <p:cNvSpPr>
            <a:spLocks noGrp="1"/>
          </p:cNvSpPr>
          <p:nvPr>
            <p:ph type="body" idx="1"/>
          </p:nvPr>
        </p:nvSpPr>
        <p:spPr>
          <a:xfrm>
            <a:off x="1187797" y="2557189"/>
            <a:ext cx="10629206" cy="6064842"/>
          </a:xfrm>
          <a:prstGeom prst="rect">
            <a:avLst/>
          </a:prstGeom>
        </p:spPr>
        <p:txBody>
          <a:bodyPr anchor="t">
            <a:normAutofit/>
          </a:bodyPr>
          <a:lstStyle/>
          <a:p>
            <a:pPr defTabSz="514095">
              <a:lnSpc>
                <a:spcPct val="120000"/>
              </a:lnSpc>
              <a:spcBef>
                <a:spcPts val="3600"/>
              </a:spcBef>
              <a:buSzTx/>
              <a:buFont typeface="Wingdings" charset="2"/>
              <a:buChar char="q"/>
              <a:defRPr sz="4576"/>
            </a:pPr>
            <a:r>
              <a:rPr lang="en-US" sz="5400" dirty="0"/>
              <a:t>MDE</a:t>
            </a:r>
          </a:p>
          <a:p>
            <a:pPr defTabSz="514095">
              <a:lnSpc>
                <a:spcPct val="120000"/>
              </a:lnSpc>
              <a:spcBef>
                <a:spcPts val="3600"/>
              </a:spcBef>
              <a:buSzTx/>
              <a:buFont typeface="Wingdings" charset="2"/>
              <a:buChar char="q"/>
              <a:defRPr sz="4576"/>
            </a:pPr>
            <a:r>
              <a:rPr sz="5400" dirty="0"/>
              <a:t>M</a:t>
            </a:r>
            <a:r>
              <a:rPr lang="en-US" sz="5400" dirty="0"/>
              <a:t>DA (OMG)</a:t>
            </a:r>
          </a:p>
          <a:p>
            <a:pPr defTabSz="514095">
              <a:lnSpc>
                <a:spcPct val="120000"/>
              </a:lnSpc>
              <a:spcBef>
                <a:spcPts val="3600"/>
              </a:spcBef>
              <a:buSzTx/>
              <a:buFont typeface="Wingdings" charset="2"/>
              <a:buChar char="q"/>
              <a:defRPr sz="4576"/>
            </a:pPr>
            <a:r>
              <a:rPr lang="en-US" sz="5400" dirty="0"/>
              <a:t>MDD</a:t>
            </a:r>
          </a:p>
          <a:p>
            <a:pPr defTabSz="514095">
              <a:lnSpc>
                <a:spcPct val="120000"/>
              </a:lnSpc>
              <a:spcBef>
                <a:spcPts val="3600"/>
              </a:spcBef>
              <a:buSzTx/>
              <a:buFont typeface="Wingdings" charset="2"/>
              <a:buChar char="q"/>
              <a:defRPr sz="4576"/>
            </a:pPr>
            <a:r>
              <a:rPr sz="5400" dirty="0"/>
              <a:t>UML</a:t>
            </a:r>
            <a:r>
              <a:rPr lang="en-US" sz="5400" dirty="0"/>
              <a:t>(OMG)</a:t>
            </a:r>
          </a:p>
        </p:txBody>
      </p:sp>
    </p:spTree>
    <p:extLst>
      <p:ext uri="{BB962C8B-B14F-4D97-AF65-F5344CB8AC3E}">
        <p14:creationId xmlns:p14="http://schemas.microsoft.com/office/powerpoint/2010/main" val="683358956"/>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MDA</a:t>
            </a:r>
            <a:endParaRPr dirty="0"/>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endParaRPr dirty="0"/>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250"/>
          <p:cNvSpPr>
            <a:spLocks noGrp="1"/>
          </p:cNvSpPr>
          <p:nvPr>
            <p:ph type="body" idx="1"/>
          </p:nvPr>
        </p:nvSpPr>
        <p:spPr>
          <a:xfrm>
            <a:off x="1187797" y="2557189"/>
            <a:ext cx="10629206" cy="6064842"/>
          </a:xfrm>
          <a:prstGeom prst="rect">
            <a:avLst/>
          </a:prstGeom>
        </p:spPr>
        <p:txBody>
          <a:bodyPr anchor="t">
            <a:normAutofit fontScale="70000" lnSpcReduction="20000"/>
          </a:bodyPr>
          <a:lstStyle/>
          <a:p>
            <a:pPr defTabSz="514095">
              <a:lnSpc>
                <a:spcPct val="120000"/>
              </a:lnSpc>
              <a:spcBef>
                <a:spcPts val="3600"/>
              </a:spcBef>
              <a:buSzTx/>
              <a:buFont typeface="Wingdings" charset="2"/>
              <a:buChar char="q"/>
              <a:defRPr sz="4576"/>
            </a:pPr>
            <a:r>
              <a:rPr lang="en-US" sz="5400" dirty="0"/>
              <a:t>Model Driven Architecture® is an </a:t>
            </a:r>
            <a:r>
              <a:rPr lang="en-US" sz="5400" u="sng" dirty="0"/>
              <a:t>approach</a:t>
            </a:r>
            <a:r>
              <a:rPr lang="en-US" sz="5400" dirty="0"/>
              <a:t> to software design, development and implementation spearheaded by the OMG. MDA provides guidelines for structuring </a:t>
            </a:r>
            <a:r>
              <a:rPr lang="en-US" sz="5400" u="sng" dirty="0"/>
              <a:t>software specifications</a:t>
            </a:r>
            <a:r>
              <a:rPr lang="en-US" sz="5400" dirty="0"/>
              <a:t> that are expressed </a:t>
            </a:r>
            <a:r>
              <a:rPr lang="en-US" sz="5400" u="sng" dirty="0"/>
              <a:t>as models</a:t>
            </a:r>
            <a:r>
              <a:rPr lang="en-US" sz="5400" dirty="0"/>
              <a:t>.</a:t>
            </a:r>
          </a:p>
          <a:p>
            <a:pPr defTabSz="514095">
              <a:lnSpc>
                <a:spcPct val="120000"/>
              </a:lnSpc>
              <a:spcBef>
                <a:spcPts val="3600"/>
              </a:spcBef>
              <a:buSzTx/>
              <a:buFont typeface="Wingdings" charset="2"/>
              <a:buChar char="q"/>
              <a:defRPr sz="4576"/>
            </a:pPr>
            <a:r>
              <a:rPr lang="en-US" sz="5400" dirty="0"/>
              <a:t>MDA separates business and application logic from underlying platform technology.</a:t>
            </a:r>
          </a:p>
        </p:txBody>
      </p:sp>
    </p:spTree>
    <p:extLst>
      <p:ext uri="{BB962C8B-B14F-4D97-AF65-F5344CB8AC3E}">
        <p14:creationId xmlns:p14="http://schemas.microsoft.com/office/powerpoint/2010/main" val="213434075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ABSTRACTION</a:t>
            </a:r>
            <a:br>
              <a:rPr lang="en-US" dirty="0"/>
            </a:br>
            <a:r>
              <a:rPr lang="en-US" dirty="0"/>
              <a:t>LEVELS</a:t>
            </a:r>
            <a:endParaRPr dirty="0"/>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endParaRPr dirty="0"/>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250"/>
          <p:cNvSpPr>
            <a:spLocks noGrp="1"/>
          </p:cNvSpPr>
          <p:nvPr>
            <p:ph type="body" idx="1"/>
          </p:nvPr>
        </p:nvSpPr>
        <p:spPr>
          <a:xfrm>
            <a:off x="1187797" y="2557189"/>
            <a:ext cx="10629206" cy="6064842"/>
          </a:xfrm>
          <a:prstGeom prst="rect">
            <a:avLst/>
          </a:prstGeom>
        </p:spPr>
        <p:txBody>
          <a:bodyPr anchor="t">
            <a:normAutofit fontScale="92500"/>
          </a:bodyPr>
          <a:lstStyle/>
          <a:p>
            <a:pPr defTabSz="514095">
              <a:lnSpc>
                <a:spcPct val="120000"/>
              </a:lnSpc>
              <a:spcBef>
                <a:spcPts val="3600"/>
              </a:spcBef>
              <a:buSzTx/>
              <a:buFont typeface="Wingdings" charset="2"/>
              <a:buChar char="q"/>
              <a:defRPr sz="4576"/>
            </a:pPr>
            <a:r>
              <a:rPr lang="en-US" sz="5400" dirty="0"/>
              <a:t>CIM – Computational Independent Model</a:t>
            </a:r>
          </a:p>
          <a:p>
            <a:pPr defTabSz="514095">
              <a:lnSpc>
                <a:spcPct val="120000"/>
              </a:lnSpc>
              <a:spcBef>
                <a:spcPts val="3600"/>
              </a:spcBef>
              <a:buSzTx/>
              <a:buFont typeface="Wingdings" charset="2"/>
              <a:buChar char="q"/>
              <a:defRPr sz="4576"/>
            </a:pPr>
            <a:r>
              <a:rPr lang="en-US" sz="5400" dirty="0"/>
              <a:t>PIM – Platform Independent Model</a:t>
            </a:r>
          </a:p>
          <a:p>
            <a:pPr defTabSz="514095">
              <a:lnSpc>
                <a:spcPct val="120000"/>
              </a:lnSpc>
              <a:spcBef>
                <a:spcPts val="3600"/>
              </a:spcBef>
              <a:buSzTx/>
              <a:buFont typeface="Wingdings" charset="2"/>
              <a:buChar char="q"/>
              <a:defRPr sz="4576"/>
            </a:pPr>
            <a:r>
              <a:rPr lang="en-US" sz="5400" dirty="0"/>
              <a:t>PDM – Platform Dependent Model</a:t>
            </a:r>
          </a:p>
        </p:txBody>
      </p:sp>
    </p:spTree>
    <p:extLst>
      <p:ext uri="{BB962C8B-B14F-4D97-AF65-F5344CB8AC3E}">
        <p14:creationId xmlns:p14="http://schemas.microsoft.com/office/powerpoint/2010/main" val="16856765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Modeling</a:t>
            </a:r>
            <a:endParaRPr dirty="0"/>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250"/>
          <p:cNvSpPr>
            <a:spLocks noGrp="1"/>
          </p:cNvSpPr>
          <p:nvPr>
            <p:ph type="body" idx="1"/>
          </p:nvPr>
        </p:nvSpPr>
        <p:spPr>
          <a:xfrm>
            <a:off x="1187797" y="2557189"/>
            <a:ext cx="10629206" cy="6064842"/>
          </a:xfrm>
          <a:prstGeom prst="rect">
            <a:avLst/>
          </a:prstGeom>
        </p:spPr>
        <p:txBody>
          <a:bodyPr anchor="t">
            <a:normAutofit/>
          </a:bodyPr>
          <a:lstStyle/>
          <a:p>
            <a:pPr defTabSz="514095">
              <a:lnSpc>
                <a:spcPct val="120000"/>
              </a:lnSpc>
              <a:spcBef>
                <a:spcPts val="3600"/>
              </a:spcBef>
              <a:buSzTx/>
              <a:buFont typeface="Wingdings" charset="2"/>
              <a:buChar char="q"/>
              <a:defRPr sz="4576"/>
            </a:pPr>
            <a:r>
              <a:rPr lang="en-US" dirty="0"/>
              <a:t>Use cases</a:t>
            </a:r>
          </a:p>
          <a:p>
            <a:pPr defTabSz="514095">
              <a:lnSpc>
                <a:spcPct val="120000"/>
              </a:lnSpc>
              <a:spcBef>
                <a:spcPts val="3600"/>
              </a:spcBef>
              <a:buSzTx/>
              <a:buFont typeface="Wingdings" charset="2"/>
              <a:buChar char="q"/>
              <a:defRPr sz="4576"/>
            </a:pPr>
            <a:r>
              <a:rPr lang="en-US" dirty="0"/>
              <a:t>Structure diagrams: components, class</a:t>
            </a:r>
          </a:p>
          <a:p>
            <a:pPr defTabSz="514095">
              <a:lnSpc>
                <a:spcPct val="120000"/>
              </a:lnSpc>
              <a:spcBef>
                <a:spcPts val="3600"/>
              </a:spcBef>
              <a:buSzTx/>
              <a:buFont typeface="Wingdings" charset="2"/>
              <a:buChar char="q"/>
              <a:defRPr sz="4576"/>
            </a:pPr>
            <a:r>
              <a:rPr lang="en-US" dirty="0"/>
              <a:t>Interaction diagrams (behavior): state, flow</a:t>
            </a:r>
            <a:endParaRPr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NOT Cool</a:t>
            </a:r>
            <a:endParaRPr dirty="0"/>
          </a:p>
        </p:txBody>
      </p:sp>
      <p:sp>
        <p:nvSpPr>
          <p:cNvPr id="2" name="Text Placeholder 1">
            <a:extLst>
              <a:ext uri="{FF2B5EF4-FFF2-40B4-BE49-F238E27FC236}">
                <a16:creationId xmlns:a16="http://schemas.microsoft.com/office/drawing/2014/main" id="{74E5EB1F-15E4-8D47-8F67-428F517A1ECE}"/>
              </a:ext>
            </a:extLst>
          </p:cNvPr>
          <p:cNvSpPr>
            <a:spLocks noGrp="1"/>
          </p:cNvSpPr>
          <p:nvPr>
            <p:ph type="body" idx="1"/>
          </p:nvPr>
        </p:nvSpPr>
        <p:spPr>
          <a:xfrm>
            <a:off x="999443" y="2505915"/>
            <a:ext cx="11099800" cy="6286500"/>
          </a:xfrm>
        </p:spPr>
        <p:txBody>
          <a:bodyPr/>
          <a:lstStyle/>
          <a:p>
            <a:r>
              <a:rPr lang="en-US" dirty="0"/>
              <a:t>Bad memories of UML Fever</a:t>
            </a:r>
          </a:p>
          <a:p>
            <a:r>
              <a:rPr lang="en-US" dirty="0"/>
              <a:t>CASE Tools, 4GL</a:t>
            </a:r>
          </a:p>
          <a:p>
            <a:r>
              <a:rPr lang="en-US" dirty="0"/>
              <a:t>Academia vs. real world</a:t>
            </a:r>
          </a:p>
          <a:p>
            <a:r>
              <a:rPr lang="en-US" dirty="0"/>
              <a:t>Managers don’t see any benefit</a:t>
            </a:r>
          </a:p>
          <a:p>
            <a:r>
              <a:rPr lang="en-US" dirty="0"/>
              <a:t>“Average developers” hate it</a:t>
            </a:r>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Tree>
    <p:extLst>
      <p:ext uri="{BB962C8B-B14F-4D97-AF65-F5344CB8AC3E}">
        <p14:creationId xmlns:p14="http://schemas.microsoft.com/office/powerpoint/2010/main" val="272215187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xfrm>
            <a:off x="1270000" y="786502"/>
            <a:ext cx="10464800" cy="1422400"/>
          </a:xfrm>
          <a:prstGeom prst="rect">
            <a:avLst/>
          </a:prstGeom>
        </p:spPr>
        <p:txBody>
          <a:bodyPr>
            <a:normAutofit/>
          </a:bodyPr>
          <a:lstStyle>
            <a:lvl1pPr>
              <a:defRPr sz="5600"/>
            </a:lvl1pPr>
          </a:lstStyle>
          <a:p>
            <a:r>
              <a:rPr lang="en-US" dirty="0"/>
              <a:t>The Hype</a:t>
            </a:r>
            <a:endParaRPr dirty="0"/>
          </a:p>
        </p:txBody>
      </p:sp>
      <p:sp>
        <p:nvSpPr>
          <p:cNvPr id="2" name="Text Placeholder 1">
            <a:extLst>
              <a:ext uri="{FF2B5EF4-FFF2-40B4-BE49-F238E27FC236}">
                <a16:creationId xmlns:a16="http://schemas.microsoft.com/office/drawing/2014/main" id="{74E5EB1F-15E4-8D47-8F67-428F517A1ECE}"/>
              </a:ext>
            </a:extLst>
          </p:cNvPr>
          <p:cNvSpPr>
            <a:spLocks noGrp="1"/>
          </p:cNvSpPr>
          <p:nvPr>
            <p:ph type="body" sz="quarter" idx="1"/>
          </p:nvPr>
        </p:nvSpPr>
        <p:spPr>
          <a:xfrm>
            <a:off x="1270000" y="6755621"/>
            <a:ext cx="10464800" cy="2566179"/>
          </a:xfrm>
        </p:spPr>
        <p:txBody>
          <a:bodyPr/>
          <a:lstStyle/>
          <a:p>
            <a:r>
              <a:rPr lang="en-US" dirty="0"/>
              <a:t>Everybody feels the need to use it…</a:t>
            </a:r>
          </a:p>
          <a:p>
            <a:r>
              <a:rPr lang="en-US" dirty="0"/>
              <a:t>Your clients force you to use it…</a:t>
            </a:r>
          </a:p>
          <a:p>
            <a:r>
              <a:rPr lang="en-US" dirty="0"/>
              <a:t>No idea why you’re doing it…</a:t>
            </a:r>
          </a:p>
          <a:p>
            <a:r>
              <a:rPr lang="en-US" dirty="0"/>
              <a:t>Being COOL is enough!</a:t>
            </a:r>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1026" name="Picture 2">
            <a:extLst>
              <a:ext uri="{FF2B5EF4-FFF2-40B4-BE49-F238E27FC236}">
                <a16:creationId xmlns:a16="http://schemas.microsoft.com/office/drawing/2014/main" id="{8702D0F5-61ED-2742-B745-E5C826C0C1E8}"/>
              </a:ext>
            </a:extLst>
          </p:cNvPr>
          <p:cNvPicPr>
            <a:picLocks noGrp="1" noChangeAspect="1" noChangeArrowheads="1"/>
          </p:cNvPicPr>
          <p:nvPr>
            <p:ph type="pic" idx="13"/>
          </p:nvPr>
        </p:nvPicPr>
        <p:blipFill rotWithShape="1">
          <a:blip r:embed="rId7">
            <a:extLst>
              <a:ext uri="{28A0092B-C50C-407E-A947-70E740481C1C}">
                <a14:useLocalDpi xmlns:a14="http://schemas.microsoft.com/office/drawing/2010/main" val="0"/>
              </a:ext>
            </a:extLst>
          </a:blip>
          <a:srcRect l="-84" t="-1988" r="-544" b="675"/>
          <a:stretch/>
        </p:blipFill>
        <p:spPr bwMode="auto">
          <a:xfrm>
            <a:off x="2415084" y="2574695"/>
            <a:ext cx="8174632" cy="3677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44886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MDSD</a:t>
            </a:r>
            <a:br>
              <a:rPr lang="en-US" dirty="0"/>
            </a:br>
            <a:r>
              <a:rPr lang="en-US" dirty="0"/>
              <a:t>vs. Agile</a:t>
            </a:r>
            <a:endParaRPr dirty="0"/>
          </a:p>
        </p:txBody>
      </p:sp>
      <p:sp>
        <p:nvSpPr>
          <p:cNvPr id="2" name="Text Placeholder 1">
            <a:extLst>
              <a:ext uri="{FF2B5EF4-FFF2-40B4-BE49-F238E27FC236}">
                <a16:creationId xmlns:a16="http://schemas.microsoft.com/office/drawing/2014/main" id="{74E5EB1F-15E4-8D47-8F67-428F517A1ECE}"/>
              </a:ext>
            </a:extLst>
          </p:cNvPr>
          <p:cNvSpPr>
            <a:spLocks noGrp="1"/>
          </p:cNvSpPr>
          <p:nvPr>
            <p:ph type="body" idx="1"/>
          </p:nvPr>
        </p:nvSpPr>
        <p:spPr>
          <a:xfrm>
            <a:off x="999443" y="2505915"/>
            <a:ext cx="11099800" cy="6286500"/>
          </a:xfrm>
        </p:spPr>
        <p:txBody>
          <a:bodyPr/>
          <a:lstStyle/>
          <a:p>
            <a:r>
              <a:rPr lang="en-US" dirty="0"/>
              <a:t>Methodology vs. Technology</a:t>
            </a:r>
          </a:p>
          <a:p>
            <a:r>
              <a:rPr lang="en-US" dirty="0"/>
              <a:t>Rebranding (low-code, no-code)</a:t>
            </a:r>
          </a:p>
          <a:p>
            <a:r>
              <a:rPr lang="en-US" dirty="0"/>
              <a:t>Guerilla warfare</a:t>
            </a:r>
          </a:p>
          <a:p>
            <a:r>
              <a:rPr lang="en-US" dirty="0"/>
              <a:t>Tooling</a:t>
            </a:r>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Tree>
    <p:extLst>
      <p:ext uri="{BB962C8B-B14F-4D97-AF65-F5344CB8AC3E}">
        <p14:creationId xmlns:p14="http://schemas.microsoft.com/office/powerpoint/2010/main" val="17386248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title"/>
          </p:nvPr>
        </p:nvSpPr>
        <p:spPr>
          <a:prstGeom prst="rect">
            <a:avLst/>
          </a:prstGeom>
        </p:spPr>
        <p:txBody>
          <a:bodyPr/>
          <a:lstStyle>
            <a:lvl1pPr>
              <a:defRPr sz="5600"/>
            </a:lvl1pPr>
          </a:lstStyle>
          <a:p>
            <a:r>
              <a:rPr lang="en-US" dirty="0"/>
              <a:t>Guerilla </a:t>
            </a:r>
            <a:br>
              <a:rPr lang="en-US" dirty="0"/>
            </a:br>
            <a:r>
              <a:rPr lang="en-US" dirty="0"/>
              <a:t>Warfare</a:t>
            </a:r>
            <a:endParaRPr dirty="0"/>
          </a:p>
        </p:txBody>
      </p:sp>
      <p:sp>
        <p:nvSpPr>
          <p:cNvPr id="2" name="Text Placeholder 1">
            <a:extLst>
              <a:ext uri="{FF2B5EF4-FFF2-40B4-BE49-F238E27FC236}">
                <a16:creationId xmlns:a16="http://schemas.microsoft.com/office/drawing/2014/main" id="{74E5EB1F-15E4-8D47-8F67-428F517A1ECE}"/>
              </a:ext>
            </a:extLst>
          </p:cNvPr>
          <p:cNvSpPr>
            <a:spLocks noGrp="1"/>
          </p:cNvSpPr>
          <p:nvPr>
            <p:ph type="body" idx="1"/>
          </p:nvPr>
        </p:nvSpPr>
        <p:spPr>
          <a:xfrm>
            <a:off x="999443" y="2505915"/>
            <a:ext cx="11099800" cy="6286500"/>
          </a:xfrm>
        </p:spPr>
        <p:txBody>
          <a:bodyPr>
            <a:normAutofit/>
          </a:bodyPr>
          <a:lstStyle/>
          <a:p>
            <a:pPr marL="0" indent="0">
              <a:buNone/>
            </a:pPr>
            <a:r>
              <a:rPr lang="en-GB" sz="5400" i="1" dirty="0">
                <a:sym typeface="Helvetica Neue"/>
              </a:rPr>
              <a:t>“One of my most productive days was throwing away 1000 lines of code.”</a:t>
            </a:r>
          </a:p>
          <a:p>
            <a:pPr marL="0" indent="0" algn="r">
              <a:buNone/>
            </a:pPr>
            <a:r>
              <a:rPr lang="en-GB" sz="5400" dirty="0">
                <a:sym typeface="Helvetica Neue"/>
              </a:rPr>
              <a:t>Ken Thompson</a:t>
            </a:r>
          </a:p>
        </p:txBody>
      </p:sp>
      <p:pic>
        <p:nvPicPr>
          <p:cNvPr id="401"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02"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03"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04"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05"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06"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07"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08"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09"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10"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11"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12"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13"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14"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15"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16"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17"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18"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19"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20"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21"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22"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23"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424"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425"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426"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427"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428"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429"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430"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431"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Tree>
    <p:extLst>
      <p:ext uri="{BB962C8B-B14F-4D97-AF65-F5344CB8AC3E}">
        <p14:creationId xmlns:p14="http://schemas.microsoft.com/office/powerpoint/2010/main" val="350771899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4103828" y="444500"/>
            <a:ext cx="4797144" cy="2159000"/>
          </a:xfrm>
          <a:prstGeom prst="rect">
            <a:avLst/>
          </a:prstGeom>
        </p:spPr>
        <p:txBody>
          <a:bodyPr/>
          <a:lstStyle>
            <a:lvl1pPr>
              <a:defRPr sz="5600"/>
            </a:lvl1pPr>
          </a:lstStyle>
          <a:p>
            <a:r>
              <a:rPr lang="en-US" dirty="0"/>
              <a:t>OERA</a:t>
            </a:r>
            <a:br>
              <a:rPr lang="en-US" dirty="0"/>
            </a:br>
            <a:r>
              <a:rPr lang="en-US" dirty="0"/>
              <a:t>Models</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fontScale="92500" lnSpcReduction="20000"/>
          </a:bodyPr>
          <a:lstStyle/>
          <a:p>
            <a:pPr>
              <a:lnSpc>
                <a:spcPct val="120000"/>
              </a:lnSpc>
              <a:buSzPct val="100000"/>
              <a:buFont typeface="Wingdings" charset="2"/>
              <a:buChar char="q"/>
            </a:pPr>
            <a:r>
              <a:rPr lang="en-US" dirty="0"/>
              <a:t>Data structures (temp-table, dataset)</a:t>
            </a:r>
          </a:p>
          <a:p>
            <a:pPr>
              <a:lnSpc>
                <a:spcPct val="120000"/>
              </a:lnSpc>
              <a:buSzPct val="100000"/>
              <a:buFont typeface="Wingdings" charset="2"/>
              <a:buChar char="q"/>
            </a:pPr>
            <a:r>
              <a:rPr lang="en-US" dirty="0"/>
              <a:t>Business Entities</a:t>
            </a:r>
          </a:p>
          <a:p>
            <a:pPr>
              <a:lnSpc>
                <a:spcPct val="120000"/>
              </a:lnSpc>
              <a:buSzPct val="100000"/>
              <a:buFont typeface="Wingdings" charset="2"/>
              <a:buChar char="q"/>
            </a:pPr>
            <a:r>
              <a:rPr lang="en-US" dirty="0"/>
              <a:t>Service Interface</a:t>
            </a:r>
          </a:p>
          <a:p>
            <a:pPr>
              <a:lnSpc>
                <a:spcPct val="120000"/>
              </a:lnSpc>
              <a:buSzPct val="100000"/>
              <a:buFont typeface="Wingdings" charset="2"/>
              <a:buChar char="q"/>
            </a:pPr>
            <a:r>
              <a:rPr lang="en-US" dirty="0"/>
              <a:t>Model (MVC)</a:t>
            </a:r>
          </a:p>
          <a:p>
            <a:pPr>
              <a:lnSpc>
                <a:spcPct val="120000"/>
              </a:lnSpc>
              <a:buSzPct val="100000"/>
              <a:buFont typeface="Wingdings" charset="2"/>
              <a:buChar char="q"/>
            </a:pPr>
            <a:r>
              <a:rPr lang="en-US" dirty="0"/>
              <a:t>View (abstract UI)</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4103828" y="444500"/>
            <a:ext cx="4797144" cy="2159000"/>
          </a:xfrm>
          <a:prstGeom prst="rect">
            <a:avLst/>
          </a:prstGeom>
        </p:spPr>
        <p:txBody>
          <a:bodyPr/>
          <a:lstStyle>
            <a:lvl1pPr>
              <a:defRPr sz="5600"/>
            </a:lvl1pPr>
          </a:lstStyle>
          <a:p>
            <a:r>
              <a:rPr lang="en-US" dirty="0"/>
              <a:t>Root</a:t>
            </a:r>
            <a:br>
              <a:rPr lang="en-US" dirty="0"/>
            </a:br>
            <a:r>
              <a:rPr lang="en-US" dirty="0"/>
              <a:t>Model</a:t>
            </a:r>
            <a:endParaRPr dirty="0"/>
          </a:p>
        </p:txBody>
      </p:sp>
      <p:pic>
        <p:nvPicPr>
          <p:cNvPr id="477"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a:bodyPr>
          <a:lstStyle/>
          <a:p>
            <a:pPr>
              <a:lnSpc>
                <a:spcPct val="120000"/>
              </a:lnSpc>
              <a:buSzPct val="100000"/>
              <a:buFont typeface="Wingdings" charset="2"/>
              <a:buChar char="q"/>
            </a:pPr>
            <a:r>
              <a:rPr lang="en-US" dirty="0"/>
              <a:t>Database</a:t>
            </a:r>
          </a:p>
          <a:p>
            <a:pPr>
              <a:lnSpc>
                <a:spcPct val="120000"/>
              </a:lnSpc>
              <a:buSzPct val="100000"/>
              <a:buFont typeface="Wingdings" charset="2"/>
              <a:buChar char="q"/>
            </a:pPr>
            <a:r>
              <a:rPr lang="en-US" dirty="0"/>
              <a:t>Table definitions</a:t>
            </a:r>
          </a:p>
          <a:p>
            <a:pPr>
              <a:lnSpc>
                <a:spcPct val="120000"/>
              </a:lnSpc>
              <a:buSzPct val="100000"/>
              <a:buFont typeface="Wingdings" charset="2"/>
              <a:buChar char="q"/>
            </a:pPr>
            <a:r>
              <a:rPr lang="en-US" dirty="0"/>
              <a:t>Relations (yeah, we wish)</a:t>
            </a:r>
          </a:p>
          <a:p>
            <a:pPr>
              <a:lnSpc>
                <a:spcPct val="120000"/>
              </a:lnSpc>
              <a:buSzPct val="100000"/>
              <a:buFont typeface="Wingdings" charset="2"/>
              <a:buChar char="q"/>
            </a:pPr>
            <a:r>
              <a:rPr lang="en-US" dirty="0"/>
              <a:t>ERD</a:t>
            </a:r>
          </a:p>
        </p:txBody>
      </p:sp>
    </p:spTree>
    <p:extLst>
      <p:ext uri="{BB962C8B-B14F-4D97-AF65-F5344CB8AC3E}">
        <p14:creationId xmlns:p14="http://schemas.microsoft.com/office/powerpoint/2010/main" val="132737287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4103828" y="444500"/>
            <a:ext cx="4797144" cy="2159000"/>
          </a:xfrm>
          <a:prstGeom prst="rect">
            <a:avLst/>
          </a:prstGeom>
        </p:spPr>
        <p:txBody>
          <a:bodyPr/>
          <a:lstStyle>
            <a:lvl1pPr>
              <a:defRPr sz="5600"/>
            </a:lvl1pPr>
          </a:lstStyle>
          <a:p>
            <a:r>
              <a:rPr lang="en-US" dirty="0"/>
              <a:t>Foreign Keys</a:t>
            </a:r>
            <a:endParaRPr dirty="0"/>
          </a:p>
        </p:txBody>
      </p:sp>
      <p:pic>
        <p:nvPicPr>
          <p:cNvPr id="477"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4" name="Picture 3">
            <a:extLst>
              <a:ext uri="{FF2B5EF4-FFF2-40B4-BE49-F238E27FC236}">
                <a16:creationId xmlns:a16="http://schemas.microsoft.com/office/drawing/2014/main" id="{E36DB54E-3C24-1667-C767-4630AE0C65EF}"/>
              </a:ext>
            </a:extLst>
          </p:cNvPr>
          <p:cNvPicPr>
            <a:picLocks noChangeAspect="1"/>
          </p:cNvPicPr>
          <p:nvPr/>
        </p:nvPicPr>
        <p:blipFill>
          <a:blip r:embed="rId6"/>
          <a:stretch>
            <a:fillRect/>
          </a:stretch>
        </p:blipFill>
        <p:spPr>
          <a:xfrm>
            <a:off x="1536540" y="2321381"/>
            <a:ext cx="9784751" cy="6324768"/>
          </a:xfrm>
          <a:prstGeom prst="rect">
            <a:avLst/>
          </a:prstGeom>
        </p:spPr>
      </p:pic>
    </p:spTree>
    <p:extLst>
      <p:ext uri="{BB962C8B-B14F-4D97-AF65-F5344CB8AC3E}">
        <p14:creationId xmlns:p14="http://schemas.microsoft.com/office/powerpoint/2010/main" val="354464411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4103828" y="444500"/>
            <a:ext cx="4797144" cy="2159000"/>
          </a:xfrm>
          <a:prstGeom prst="rect">
            <a:avLst/>
          </a:prstGeom>
        </p:spPr>
        <p:txBody>
          <a:bodyPr/>
          <a:lstStyle>
            <a:lvl1pPr>
              <a:defRPr sz="5600"/>
            </a:lvl1pPr>
          </a:lstStyle>
          <a:p>
            <a:r>
              <a:rPr lang="en-US" dirty="0"/>
              <a:t>Data Driven</a:t>
            </a:r>
            <a:br>
              <a:rPr lang="en-US" dirty="0"/>
            </a:br>
            <a:r>
              <a:rPr lang="en-US" dirty="0"/>
              <a:t>Development</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a:bodyPr>
          <a:lstStyle/>
          <a:p>
            <a:pPr>
              <a:lnSpc>
                <a:spcPct val="120000"/>
              </a:lnSpc>
              <a:buSzPct val="100000"/>
              <a:buFont typeface="Wingdings" charset="2"/>
              <a:buChar char="q"/>
            </a:pPr>
            <a:r>
              <a:rPr lang="en-US" dirty="0"/>
              <a:t>Start from data(base) model</a:t>
            </a:r>
          </a:p>
          <a:p>
            <a:pPr>
              <a:lnSpc>
                <a:spcPct val="120000"/>
              </a:lnSpc>
              <a:buSzPct val="100000"/>
              <a:buFont typeface="Wingdings" charset="2"/>
              <a:buChar char="q"/>
            </a:pPr>
            <a:r>
              <a:rPr lang="en-US" dirty="0"/>
              <a:t>Everything is derived from it</a:t>
            </a:r>
          </a:p>
          <a:p>
            <a:pPr>
              <a:lnSpc>
                <a:spcPct val="120000"/>
              </a:lnSpc>
              <a:buSzPct val="100000"/>
              <a:buFont typeface="Wingdings" charset="2"/>
              <a:buChar char="q"/>
            </a:pPr>
            <a:r>
              <a:rPr lang="en-US" dirty="0"/>
              <a:t>Business objects/entities</a:t>
            </a:r>
          </a:p>
          <a:p>
            <a:pPr>
              <a:lnSpc>
                <a:spcPct val="120000"/>
              </a:lnSpc>
              <a:buSzPct val="100000"/>
              <a:buFont typeface="Wingdings" charset="2"/>
              <a:buChar char="q"/>
            </a:pPr>
            <a:r>
              <a:rPr lang="en-US" dirty="0"/>
              <a:t>Service Interface</a:t>
            </a:r>
            <a:endParaRPr dirty="0"/>
          </a:p>
        </p:txBody>
      </p:sp>
    </p:spTree>
    <p:extLst>
      <p:ext uri="{BB962C8B-B14F-4D97-AF65-F5344CB8AC3E}">
        <p14:creationId xmlns:p14="http://schemas.microsoft.com/office/powerpoint/2010/main" val="40745446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Entity Relationship</a:t>
            </a:r>
            <a:br>
              <a:rPr lang="en-US" sz="4800" dirty="0"/>
            </a:br>
            <a:r>
              <a:rPr lang="en-US" sz="4800" dirty="0"/>
              <a:t>Diagram</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Data Driven Development in OERA world</a:t>
            </a:r>
            <a:endParaRPr dirty="0"/>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3" name="Picture 2"/>
          <p:cNvPicPr>
            <a:picLocks noChangeAspect="1"/>
          </p:cNvPicPr>
          <p:nvPr/>
        </p:nvPicPr>
        <p:blipFill>
          <a:blip r:embed="rId6"/>
          <a:stretch>
            <a:fillRect/>
          </a:stretch>
        </p:blipFill>
        <p:spPr>
          <a:xfrm>
            <a:off x="1063298" y="2257563"/>
            <a:ext cx="10840437" cy="6546607"/>
          </a:xfrm>
          <a:prstGeom prst="rect">
            <a:avLst/>
          </a:prstGeom>
        </p:spPr>
      </p:pic>
    </p:spTree>
    <p:extLst>
      <p:ext uri="{BB962C8B-B14F-4D97-AF65-F5344CB8AC3E}">
        <p14:creationId xmlns:p14="http://schemas.microsoft.com/office/powerpoint/2010/main" val="212439081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err="1"/>
              <a:t>Zamolxis</a:t>
            </a:r>
            <a:r>
              <a:rPr lang="en-US" sz="4800" dirty="0"/>
              <a:t> ERD</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Data Driven Development in OERA world</a:t>
            </a:r>
            <a:endParaRPr dirty="0"/>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2" name="Picture 1">
            <a:extLst>
              <a:ext uri="{FF2B5EF4-FFF2-40B4-BE49-F238E27FC236}">
                <a16:creationId xmlns:a16="http://schemas.microsoft.com/office/drawing/2014/main" id="{FCBA484B-902E-EE32-4BEE-9CDCB20F5364}"/>
              </a:ext>
            </a:extLst>
          </p:cNvPr>
          <p:cNvPicPr>
            <a:picLocks noChangeAspect="1"/>
          </p:cNvPicPr>
          <p:nvPr/>
        </p:nvPicPr>
        <p:blipFill>
          <a:blip r:embed="rId6"/>
          <a:stretch>
            <a:fillRect/>
          </a:stretch>
        </p:blipFill>
        <p:spPr>
          <a:xfrm>
            <a:off x="1444205" y="2292247"/>
            <a:ext cx="10116389" cy="6539136"/>
          </a:xfrm>
          <a:prstGeom prst="rect">
            <a:avLst/>
          </a:prstGeom>
        </p:spPr>
      </p:pic>
    </p:spTree>
    <p:extLst>
      <p:ext uri="{BB962C8B-B14F-4D97-AF65-F5344CB8AC3E}">
        <p14:creationId xmlns:p14="http://schemas.microsoft.com/office/powerpoint/2010/main" val="8288717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3576504" y="444500"/>
            <a:ext cx="5567496" cy="2159000"/>
          </a:xfrm>
          <a:prstGeom prst="rect">
            <a:avLst/>
          </a:prstGeom>
        </p:spPr>
        <p:txBody>
          <a:bodyPr>
            <a:normAutofit fontScale="90000"/>
          </a:bodyPr>
          <a:lstStyle>
            <a:lvl1pPr>
              <a:defRPr sz="5600"/>
            </a:lvl1pPr>
          </a:lstStyle>
          <a:p>
            <a:r>
              <a:rPr lang="en-US" sz="6000"/>
              <a:t>Domain Specific</a:t>
            </a:r>
            <a:br>
              <a:rPr lang="en-US" sz="6000"/>
            </a:br>
            <a:r>
              <a:rPr lang="en-US" sz="6000"/>
              <a:t>Language</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fontScale="77500" lnSpcReduction="20000"/>
          </a:bodyPr>
          <a:lstStyle/>
          <a:p>
            <a:pPr>
              <a:lnSpc>
                <a:spcPct val="120000"/>
              </a:lnSpc>
              <a:buSzPct val="100000"/>
              <a:buFont typeface="Wingdings" charset="2"/>
              <a:buChar char="q"/>
            </a:pPr>
            <a:r>
              <a:rPr lang="en-US" dirty="0"/>
              <a:t>Designed for particular problem domain</a:t>
            </a:r>
          </a:p>
          <a:p>
            <a:pPr>
              <a:lnSpc>
                <a:spcPct val="120000"/>
              </a:lnSpc>
              <a:buSzPct val="100000"/>
              <a:buFont typeface="Wingdings" charset="2"/>
              <a:buChar char="q"/>
            </a:pPr>
            <a:r>
              <a:rPr lang="en-US" dirty="0"/>
              <a:t>Not a </a:t>
            </a:r>
            <a:r>
              <a:rPr lang="en-US" dirty="0" err="1"/>
              <a:t>swiss</a:t>
            </a:r>
            <a:r>
              <a:rPr lang="en-US" dirty="0"/>
              <a:t>-knife (general-purpose language)</a:t>
            </a:r>
          </a:p>
          <a:p>
            <a:pPr>
              <a:lnSpc>
                <a:spcPct val="120000"/>
              </a:lnSpc>
              <a:buSzPct val="100000"/>
              <a:buFont typeface="Wingdings" charset="2"/>
              <a:buChar char="q"/>
            </a:pPr>
            <a:r>
              <a:rPr lang="en-US" dirty="0"/>
              <a:t>Higher level of Abstraction</a:t>
            </a:r>
          </a:p>
          <a:p>
            <a:pPr>
              <a:lnSpc>
                <a:spcPct val="120000"/>
              </a:lnSpc>
              <a:buSzPct val="100000"/>
              <a:buFont typeface="Wingdings" charset="2"/>
              <a:buChar char="q"/>
            </a:pPr>
            <a:r>
              <a:rPr lang="en-US" dirty="0"/>
              <a:t>Intentional Programming</a:t>
            </a:r>
          </a:p>
          <a:p>
            <a:pPr>
              <a:lnSpc>
                <a:spcPct val="120000"/>
              </a:lnSpc>
              <a:buSzPct val="100000"/>
              <a:buFont typeface="Wingdings" charset="2"/>
              <a:buChar char="q"/>
            </a:pPr>
            <a:r>
              <a:rPr lang="en-US" dirty="0"/>
              <a:t>Language Oriented Programming </a:t>
            </a:r>
          </a:p>
        </p:txBody>
      </p:sp>
    </p:spTree>
    <p:extLst>
      <p:ext uri="{BB962C8B-B14F-4D97-AF65-F5344CB8AC3E}">
        <p14:creationId xmlns:p14="http://schemas.microsoft.com/office/powerpoint/2010/main" val="1818021104"/>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3576504" y="444500"/>
            <a:ext cx="5567496" cy="2159000"/>
          </a:xfrm>
          <a:prstGeom prst="rect">
            <a:avLst/>
          </a:prstGeom>
        </p:spPr>
        <p:txBody>
          <a:bodyPr>
            <a:normAutofit fontScale="90000"/>
          </a:bodyPr>
          <a:lstStyle>
            <a:lvl1pPr>
              <a:defRPr sz="5600"/>
            </a:lvl1pPr>
          </a:lstStyle>
          <a:p>
            <a:r>
              <a:rPr lang="en-US" sz="6000"/>
              <a:t>Domain Specific</a:t>
            </a:r>
            <a:br>
              <a:rPr lang="en-US" sz="6000"/>
            </a:br>
            <a:r>
              <a:rPr lang="en-US" sz="6000"/>
              <a:t>Language</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fontScale="62500" lnSpcReduction="20000"/>
          </a:bodyPr>
          <a:lstStyle/>
          <a:p>
            <a:pPr>
              <a:lnSpc>
                <a:spcPct val="120000"/>
              </a:lnSpc>
              <a:buSzPct val="100000"/>
              <a:buFont typeface="Wingdings" charset="2"/>
              <a:buChar char="q"/>
            </a:pPr>
            <a:r>
              <a:rPr lang="en-US" dirty="0"/>
              <a:t>External DSL</a:t>
            </a:r>
          </a:p>
          <a:p>
            <a:pPr marL="444500" lvl="1" indent="0">
              <a:lnSpc>
                <a:spcPct val="120000"/>
              </a:lnSpc>
              <a:buSzPct val="100000"/>
              <a:buNone/>
            </a:pPr>
            <a:r>
              <a:rPr lang="en-US" dirty="0"/>
              <a:t>written in a different language than the main (host) language of the application and are transformed into it using some form of compiler or interpreter.</a:t>
            </a:r>
          </a:p>
          <a:p>
            <a:pPr>
              <a:lnSpc>
                <a:spcPct val="120000"/>
              </a:lnSpc>
              <a:buSzPct val="100000"/>
              <a:buFont typeface="Wingdings" charset="2"/>
              <a:buChar char="q"/>
            </a:pPr>
            <a:r>
              <a:rPr lang="en-US" dirty="0"/>
              <a:t>Internal DSL</a:t>
            </a:r>
          </a:p>
          <a:p>
            <a:pPr marL="444500" lvl="1" indent="0">
              <a:lnSpc>
                <a:spcPct val="120000"/>
              </a:lnSpc>
              <a:buSzPct val="100000"/>
              <a:buNone/>
            </a:pPr>
            <a:r>
              <a:rPr lang="en-US" dirty="0"/>
              <a:t>morph the host language into a DSL itself.</a:t>
            </a:r>
          </a:p>
          <a:p>
            <a:pPr marL="0" indent="0" algn="ctr">
              <a:lnSpc>
                <a:spcPct val="120000"/>
              </a:lnSpc>
              <a:buSzPct val="100000"/>
              <a:buNone/>
            </a:pPr>
            <a:r>
              <a:rPr lang="en-US" dirty="0">
                <a:hlinkClick r:id="rId7"/>
              </a:rPr>
              <a:t>http://</a:t>
            </a:r>
            <a:r>
              <a:rPr lang="en-US" dirty="0" err="1">
                <a:hlinkClick r:id="rId7"/>
              </a:rPr>
              <a:t>martinfowler.com</a:t>
            </a:r>
            <a:r>
              <a:rPr lang="en-US" dirty="0">
                <a:hlinkClick r:id="rId7"/>
              </a:rPr>
              <a:t>/articles/</a:t>
            </a:r>
            <a:r>
              <a:rPr lang="en-US" dirty="0" err="1">
                <a:hlinkClick r:id="rId7"/>
              </a:rPr>
              <a:t>languageWorkbench.html</a:t>
            </a:r>
            <a:r>
              <a:rPr lang="en-US" dirty="0">
                <a:hlinkClick r:id="rId7"/>
              </a:rPr>
              <a:t> </a:t>
            </a:r>
            <a:endParaRPr lang="en-US" dirty="0"/>
          </a:p>
        </p:txBody>
      </p:sp>
    </p:spTree>
    <p:extLst>
      <p:ext uri="{BB962C8B-B14F-4D97-AF65-F5344CB8AC3E}">
        <p14:creationId xmlns:p14="http://schemas.microsoft.com/office/powerpoint/2010/main" val="82586330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Conventional</a:t>
            </a:r>
            <a:br>
              <a:rPr lang="en-US" sz="4800" dirty="0"/>
            </a:br>
            <a:r>
              <a:rPr lang="en-US" sz="4800" dirty="0"/>
              <a:t>Programming</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38" name="Picture 37"/>
          <p:cNvPicPr/>
          <p:nvPr/>
        </p:nvPicPr>
        <p:blipFill>
          <a:blip r:embed="rId6"/>
          <a:stretch/>
        </p:blipFill>
        <p:spPr>
          <a:xfrm>
            <a:off x="3240440" y="2603500"/>
            <a:ext cx="6523920" cy="3955680"/>
          </a:xfrm>
          <a:prstGeom prst="rect">
            <a:avLst/>
          </a:prstGeom>
          <a:ln>
            <a:noFill/>
          </a:ln>
        </p:spPr>
      </p:pic>
      <p:sp>
        <p:nvSpPr>
          <p:cNvPr id="39" name="Shape 511"/>
          <p:cNvSpPr>
            <a:spLocks noGrp="1"/>
          </p:cNvSpPr>
          <p:nvPr>
            <p:ph type="body" idx="1"/>
          </p:nvPr>
        </p:nvSpPr>
        <p:spPr>
          <a:xfrm>
            <a:off x="1187797" y="6654429"/>
            <a:ext cx="10992048" cy="1967602"/>
          </a:xfrm>
          <a:prstGeom prst="rect">
            <a:avLst/>
          </a:prstGeom>
        </p:spPr>
        <p:txBody>
          <a:bodyPr>
            <a:normAutofit fontScale="47500" lnSpcReduction="20000"/>
          </a:bodyPr>
          <a:lstStyle/>
          <a:p>
            <a:pPr>
              <a:lnSpc>
                <a:spcPct val="120000"/>
              </a:lnSpc>
              <a:spcBef>
                <a:spcPts val="1200"/>
              </a:spcBef>
              <a:buSzPct val="100000"/>
              <a:buFont typeface="Wingdings" charset="2"/>
              <a:buChar char="q"/>
            </a:pPr>
            <a:r>
              <a:rPr lang="en-US" dirty="0"/>
              <a:t>Edit source text with editor</a:t>
            </a:r>
          </a:p>
          <a:p>
            <a:pPr>
              <a:lnSpc>
                <a:spcPct val="120000"/>
              </a:lnSpc>
              <a:spcBef>
                <a:spcPts val="1200"/>
              </a:spcBef>
              <a:buSzPct val="100000"/>
              <a:buFont typeface="Wingdings" charset="2"/>
              <a:buChar char="q"/>
            </a:pPr>
            <a:r>
              <a:rPr lang="en-US" dirty="0"/>
              <a:t>Compile the source code in executable</a:t>
            </a:r>
          </a:p>
          <a:p>
            <a:pPr marL="0" indent="0" algn="ctr">
              <a:lnSpc>
                <a:spcPct val="120000"/>
              </a:lnSpc>
              <a:buSzPct val="100000"/>
              <a:buNone/>
            </a:pPr>
            <a:r>
              <a:rPr lang="en-US" sz="3700" dirty="0"/>
              <a:t>** Martin Fowler - Language Workbenches: The Killer-App for Domain Specific Languages?</a:t>
            </a:r>
          </a:p>
        </p:txBody>
      </p:sp>
    </p:spTree>
    <p:extLst>
      <p:ext uri="{BB962C8B-B14F-4D97-AF65-F5344CB8AC3E}">
        <p14:creationId xmlns:p14="http://schemas.microsoft.com/office/powerpoint/2010/main" val="123611461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DSL</a:t>
            </a:r>
            <a:br>
              <a:rPr lang="en-US" sz="4800" dirty="0"/>
            </a:br>
            <a:r>
              <a:rPr lang="en-US" sz="4800" dirty="0"/>
              <a:t>Software Factory</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9" name="Shape 511"/>
          <p:cNvSpPr>
            <a:spLocks noGrp="1"/>
          </p:cNvSpPr>
          <p:nvPr>
            <p:ph type="body" idx="1"/>
          </p:nvPr>
        </p:nvSpPr>
        <p:spPr>
          <a:xfrm>
            <a:off x="1187797" y="6654429"/>
            <a:ext cx="10992048" cy="1967602"/>
          </a:xfrm>
          <a:prstGeom prst="rect">
            <a:avLst/>
          </a:prstGeom>
        </p:spPr>
        <p:txBody>
          <a:bodyPr>
            <a:normAutofit fontScale="62500" lnSpcReduction="20000"/>
          </a:bodyPr>
          <a:lstStyle/>
          <a:p>
            <a:pPr>
              <a:lnSpc>
                <a:spcPct val="120000"/>
              </a:lnSpc>
              <a:spcBef>
                <a:spcPts val="1200"/>
              </a:spcBef>
              <a:buSzPct val="100000"/>
              <a:buFont typeface="Wingdings" charset="2"/>
              <a:buChar char="q"/>
            </a:pPr>
            <a:r>
              <a:rPr lang="en-US" dirty="0"/>
              <a:t>Edit abstract representation (DSL)</a:t>
            </a:r>
          </a:p>
          <a:p>
            <a:pPr>
              <a:lnSpc>
                <a:spcPct val="120000"/>
              </a:lnSpc>
              <a:spcBef>
                <a:spcPts val="1200"/>
              </a:spcBef>
              <a:buSzPct val="100000"/>
              <a:buFont typeface="Wingdings" charset="2"/>
              <a:buChar char="q"/>
            </a:pPr>
            <a:r>
              <a:rPr lang="en-US" dirty="0"/>
              <a:t>Generate source code (storage)</a:t>
            </a:r>
          </a:p>
          <a:p>
            <a:pPr>
              <a:lnSpc>
                <a:spcPct val="120000"/>
              </a:lnSpc>
              <a:spcBef>
                <a:spcPts val="1200"/>
              </a:spcBef>
              <a:buSzPct val="100000"/>
              <a:buFont typeface="Wingdings" charset="2"/>
              <a:buChar char="q"/>
            </a:pPr>
            <a:r>
              <a:rPr lang="en-US" dirty="0"/>
              <a:t>Compile the source code in executable</a:t>
            </a:r>
          </a:p>
        </p:txBody>
      </p:sp>
      <p:pic>
        <p:nvPicPr>
          <p:cNvPr id="40" name="Picture 39"/>
          <p:cNvPicPr/>
          <p:nvPr/>
        </p:nvPicPr>
        <p:blipFill>
          <a:blip r:embed="rId6"/>
          <a:stretch/>
        </p:blipFill>
        <p:spPr>
          <a:xfrm>
            <a:off x="3294080" y="2519462"/>
            <a:ext cx="6416640" cy="4034880"/>
          </a:xfrm>
          <a:prstGeom prst="rect">
            <a:avLst/>
          </a:prstGeom>
          <a:ln>
            <a:noFill/>
          </a:ln>
        </p:spPr>
      </p:pic>
    </p:spTree>
    <p:extLst>
      <p:ext uri="{BB962C8B-B14F-4D97-AF65-F5344CB8AC3E}">
        <p14:creationId xmlns:p14="http://schemas.microsoft.com/office/powerpoint/2010/main" val="120835696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Language</a:t>
            </a:r>
            <a:br>
              <a:rPr lang="en-US" sz="4800" dirty="0"/>
            </a:br>
            <a:r>
              <a:rPr lang="en-US" sz="4800" dirty="0"/>
              <a:t>cacophony </a:t>
            </a:r>
            <a:endParaRPr sz="4800" dirty="0"/>
          </a:p>
        </p:txBody>
      </p:sp>
      <p:pic>
        <p:nvPicPr>
          <p:cNvPr id="364"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9" name="Shape 511"/>
          <p:cNvSpPr>
            <a:spLocks noGrp="1"/>
          </p:cNvSpPr>
          <p:nvPr>
            <p:ph type="body" idx="1"/>
          </p:nvPr>
        </p:nvSpPr>
        <p:spPr>
          <a:xfrm>
            <a:off x="1187797" y="2501178"/>
            <a:ext cx="10992048" cy="6120853"/>
          </a:xfrm>
          <a:prstGeom prst="rect">
            <a:avLst/>
          </a:prstGeom>
        </p:spPr>
        <p:txBody>
          <a:bodyPr>
            <a:normAutofit fontScale="70000" lnSpcReduction="20000"/>
          </a:bodyPr>
          <a:lstStyle/>
          <a:p>
            <a:pPr marL="0" indent="0">
              <a:lnSpc>
                <a:spcPct val="120000"/>
              </a:lnSpc>
              <a:spcBef>
                <a:spcPts val="1200"/>
              </a:spcBef>
              <a:buSzPct val="100000"/>
              <a:buNone/>
            </a:pPr>
            <a:r>
              <a:rPr lang="en-GB" b="0" i="0" u="none" strike="noStrike" dirty="0">
                <a:solidFill>
                  <a:srgbClr val="303633"/>
                </a:solidFill>
                <a:effectLst/>
                <a:latin typeface="Lora" pitchFamily="2" charset="77"/>
              </a:rPr>
              <a:t>A particularly common objection to external DSLs is the </a:t>
            </a:r>
            <a:r>
              <a:rPr lang="en-GB" b="1" i="0" u="none" strike="noStrike" dirty="0">
                <a:solidFill>
                  <a:srgbClr val="303633"/>
                </a:solidFill>
                <a:effectLst/>
                <a:latin typeface="Lora" pitchFamily="2" charset="77"/>
              </a:rPr>
              <a:t>language cacophony</a:t>
            </a:r>
            <a:r>
              <a:rPr lang="en-GB" b="0" i="0" u="none" strike="noStrike" dirty="0">
                <a:solidFill>
                  <a:srgbClr val="303633"/>
                </a:solidFill>
                <a:effectLst/>
                <a:latin typeface="Lora" pitchFamily="2" charset="77"/>
              </a:rPr>
              <a:t> problem. </a:t>
            </a:r>
          </a:p>
          <a:p>
            <a:pPr marL="0" indent="0">
              <a:lnSpc>
                <a:spcPct val="120000"/>
              </a:lnSpc>
              <a:spcBef>
                <a:spcPts val="1200"/>
              </a:spcBef>
              <a:buSzPct val="100000"/>
              <a:buNone/>
            </a:pPr>
            <a:endParaRPr lang="en-GB" b="0" i="0" u="none" strike="noStrike" dirty="0">
              <a:solidFill>
                <a:srgbClr val="303633"/>
              </a:solidFill>
              <a:effectLst/>
              <a:latin typeface="Lora" pitchFamily="2" charset="77"/>
            </a:endParaRPr>
          </a:p>
          <a:p>
            <a:pPr marL="0" indent="0">
              <a:lnSpc>
                <a:spcPct val="120000"/>
              </a:lnSpc>
              <a:spcBef>
                <a:spcPts val="1200"/>
              </a:spcBef>
              <a:buSzPct val="100000"/>
              <a:buNone/>
            </a:pPr>
            <a:r>
              <a:rPr lang="en-GB" b="0" i="0" u="none" strike="noStrike" dirty="0">
                <a:solidFill>
                  <a:srgbClr val="303633"/>
                </a:solidFill>
                <a:effectLst/>
                <a:latin typeface="Lora" pitchFamily="2" charset="77"/>
              </a:rPr>
              <a:t>This concern is that languages are hard to learn, so using many languages will be much more complicated than using a single language.</a:t>
            </a:r>
          </a:p>
          <a:p>
            <a:pPr marL="0" indent="0">
              <a:lnSpc>
                <a:spcPct val="120000"/>
              </a:lnSpc>
              <a:spcBef>
                <a:spcPts val="1200"/>
              </a:spcBef>
              <a:buSzPct val="100000"/>
              <a:buNone/>
            </a:pPr>
            <a:endParaRPr lang="en-GB" b="0" i="0" u="none" strike="noStrike" dirty="0">
              <a:solidFill>
                <a:srgbClr val="303633"/>
              </a:solidFill>
              <a:effectLst/>
              <a:latin typeface="Lora" pitchFamily="2" charset="77"/>
            </a:endParaRPr>
          </a:p>
          <a:p>
            <a:pPr marL="0" indent="0">
              <a:lnSpc>
                <a:spcPct val="120000"/>
              </a:lnSpc>
              <a:spcBef>
                <a:spcPts val="1200"/>
              </a:spcBef>
              <a:buSzPct val="100000"/>
              <a:buNone/>
            </a:pPr>
            <a:r>
              <a:rPr lang="en-GB" b="0" i="0" u="none" strike="noStrike" dirty="0">
                <a:solidFill>
                  <a:srgbClr val="303633"/>
                </a:solidFill>
                <a:effectLst/>
                <a:latin typeface="Lora" pitchFamily="2" charset="77"/>
              </a:rPr>
              <a:t>To some extent this concern is based on a misconception about DSLs.</a:t>
            </a:r>
            <a:endParaRPr lang="en-US" dirty="0"/>
          </a:p>
        </p:txBody>
      </p:sp>
    </p:spTree>
    <p:extLst>
      <p:ext uri="{BB962C8B-B14F-4D97-AF65-F5344CB8AC3E}">
        <p14:creationId xmlns:p14="http://schemas.microsoft.com/office/powerpoint/2010/main" val="389126558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Sikuli </a:t>
            </a:r>
            <a:br>
              <a:rPr lang="en-US" sz="4800" dirty="0"/>
            </a:br>
            <a:r>
              <a:rPr lang="en-US" sz="4800" dirty="0"/>
              <a:t>Visual Testing </a:t>
            </a:r>
            <a:endParaRPr sz="4800" dirty="0"/>
          </a:p>
        </p:txBody>
      </p:sp>
      <p:pic>
        <p:nvPicPr>
          <p:cNvPr id="364"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9" name="Shape 511"/>
          <p:cNvSpPr>
            <a:spLocks noGrp="1"/>
          </p:cNvSpPr>
          <p:nvPr>
            <p:ph type="body" idx="1"/>
          </p:nvPr>
        </p:nvSpPr>
        <p:spPr>
          <a:xfrm>
            <a:off x="1187797" y="2501178"/>
            <a:ext cx="10992048" cy="6120853"/>
          </a:xfrm>
          <a:prstGeom prst="rect">
            <a:avLst/>
          </a:prstGeom>
        </p:spPr>
        <p:txBody>
          <a:bodyPr>
            <a:normAutofit fontScale="92500" lnSpcReduction="20000"/>
          </a:bodyPr>
          <a:lstStyle/>
          <a:p>
            <a:pPr>
              <a:lnSpc>
                <a:spcPct val="120000"/>
              </a:lnSpc>
              <a:spcBef>
                <a:spcPts val="1200"/>
              </a:spcBef>
              <a:buSzPct val="100000"/>
              <a:buFont typeface="Wingdings" pitchFamily="2" charset="2"/>
              <a:buChar char="q"/>
            </a:pPr>
            <a:r>
              <a:rPr lang="en-GB" b="0" i="0" u="none" strike="noStrike" dirty="0">
                <a:solidFill>
                  <a:srgbClr val="303633"/>
                </a:solidFill>
                <a:effectLst/>
                <a:latin typeface="Lora" pitchFamily="2" charset="77"/>
              </a:rPr>
              <a:t>Java + Sikuli API</a:t>
            </a:r>
            <a:r>
              <a:rPr lang="en-GB" dirty="0">
                <a:solidFill>
                  <a:srgbClr val="303633"/>
                </a:solidFill>
                <a:latin typeface="Lora" pitchFamily="2" charset="77"/>
              </a:rPr>
              <a:t> vs. DSL</a:t>
            </a:r>
            <a:r>
              <a:rPr lang="en-GB" b="0" i="0" u="none" strike="noStrike" dirty="0">
                <a:solidFill>
                  <a:srgbClr val="303633"/>
                </a:solidFill>
                <a:effectLst/>
                <a:latin typeface="Lora" pitchFamily="2" charset="77"/>
              </a:rPr>
              <a:t> </a:t>
            </a:r>
          </a:p>
          <a:p>
            <a:pPr>
              <a:lnSpc>
                <a:spcPct val="120000"/>
              </a:lnSpc>
              <a:spcBef>
                <a:spcPts val="1200"/>
              </a:spcBef>
              <a:buSzPct val="100000"/>
              <a:buFont typeface="Wingdings" pitchFamily="2" charset="2"/>
              <a:buChar char="q"/>
            </a:pPr>
            <a:r>
              <a:rPr lang="en-GB" dirty="0">
                <a:solidFill>
                  <a:srgbClr val="303633"/>
                </a:solidFill>
                <a:latin typeface="Lora" pitchFamily="2" charset="77"/>
              </a:rPr>
              <a:t>DSL syntax – less than 200 lines of code (ANTLR)</a:t>
            </a:r>
          </a:p>
          <a:p>
            <a:pPr>
              <a:lnSpc>
                <a:spcPct val="120000"/>
              </a:lnSpc>
              <a:spcBef>
                <a:spcPts val="1200"/>
              </a:spcBef>
              <a:buSzPct val="100000"/>
              <a:buFont typeface="Wingdings" pitchFamily="2" charset="2"/>
              <a:buChar char="q"/>
            </a:pPr>
            <a:r>
              <a:rPr lang="en-GB" b="0" i="0" u="none" strike="noStrike" dirty="0">
                <a:solidFill>
                  <a:srgbClr val="303633"/>
                </a:solidFill>
                <a:effectLst/>
                <a:latin typeface="Lora" pitchFamily="2" charset="77"/>
              </a:rPr>
              <a:t>All needed user interaction and only 3 ‘statements’</a:t>
            </a:r>
          </a:p>
          <a:p>
            <a:pPr>
              <a:lnSpc>
                <a:spcPct val="120000"/>
              </a:lnSpc>
              <a:spcBef>
                <a:spcPts val="1200"/>
              </a:spcBef>
              <a:buSzPct val="100000"/>
              <a:buFont typeface="Wingdings" pitchFamily="2" charset="2"/>
              <a:buChar char="q"/>
            </a:pPr>
            <a:r>
              <a:rPr lang="en-GB" b="0" i="0" u="none" strike="noStrike" dirty="0">
                <a:solidFill>
                  <a:srgbClr val="303633"/>
                </a:solidFill>
                <a:effectLst/>
                <a:latin typeface="Lora" pitchFamily="2" charset="77"/>
              </a:rPr>
              <a:t>Test scripts created by 4GL developers, no Java knowledge</a:t>
            </a:r>
            <a:endParaRPr lang="en-GB" dirty="0">
              <a:solidFill>
                <a:srgbClr val="303633"/>
              </a:solidFill>
              <a:latin typeface="Lora" pitchFamily="2" charset="77"/>
            </a:endParaRPr>
          </a:p>
        </p:txBody>
      </p:sp>
    </p:spTree>
    <p:extLst>
      <p:ext uri="{BB962C8B-B14F-4D97-AF65-F5344CB8AC3E}">
        <p14:creationId xmlns:p14="http://schemas.microsoft.com/office/powerpoint/2010/main" val="67650795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3576504" y="444500"/>
            <a:ext cx="5567496" cy="2159000"/>
          </a:xfrm>
          <a:prstGeom prst="rect">
            <a:avLst/>
          </a:prstGeom>
        </p:spPr>
        <p:txBody>
          <a:bodyPr>
            <a:normAutofit fontScale="90000"/>
          </a:bodyPr>
          <a:lstStyle>
            <a:lvl1pPr>
              <a:defRPr sz="5600"/>
            </a:lvl1pPr>
          </a:lstStyle>
          <a:p>
            <a:r>
              <a:rPr lang="en-US" sz="6000" dirty="0"/>
              <a:t>Eclipse Modeling Project</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fontScale="47500" lnSpcReduction="20000"/>
          </a:bodyPr>
          <a:lstStyle/>
          <a:p>
            <a:pPr marL="0" indent="0" algn="ctr">
              <a:lnSpc>
                <a:spcPct val="120000"/>
              </a:lnSpc>
              <a:buSzPct val="100000"/>
              <a:buNone/>
            </a:pPr>
            <a:r>
              <a:rPr lang="en-US" dirty="0">
                <a:hlinkClick r:id="rId7"/>
              </a:rPr>
              <a:t>http://</a:t>
            </a:r>
            <a:r>
              <a:rPr lang="en-US" dirty="0" err="1">
                <a:hlinkClick r:id="rId7"/>
              </a:rPr>
              <a:t>www.eclipse.org</a:t>
            </a:r>
            <a:r>
              <a:rPr lang="en-US" dirty="0">
                <a:hlinkClick r:id="rId7"/>
              </a:rPr>
              <a:t>/modeling/ </a:t>
            </a:r>
            <a:endParaRPr lang="en-US" dirty="0"/>
          </a:p>
          <a:p>
            <a:pPr>
              <a:lnSpc>
                <a:spcPct val="120000"/>
              </a:lnSpc>
              <a:buSzPct val="100000"/>
              <a:buFont typeface="Wingdings" charset="2"/>
              <a:buChar char="q"/>
            </a:pPr>
            <a:r>
              <a:rPr lang="en-US" dirty="0"/>
              <a:t>Eclipse Modeling Framework (EMF) </a:t>
            </a:r>
          </a:p>
          <a:p>
            <a:pPr marL="444500" lvl="1" indent="0">
              <a:lnSpc>
                <a:spcPct val="120000"/>
              </a:lnSpc>
              <a:spcBef>
                <a:spcPts val="1200"/>
              </a:spcBef>
              <a:buSzPct val="100000"/>
              <a:buNone/>
            </a:pPr>
            <a:r>
              <a:rPr lang="en-US" dirty="0"/>
              <a:t>a modeling framework and code generation facility for building tools and other applications based on a structured data model.</a:t>
            </a:r>
          </a:p>
          <a:p>
            <a:pPr>
              <a:lnSpc>
                <a:spcPct val="120000"/>
              </a:lnSpc>
              <a:buSzPct val="100000"/>
              <a:buFont typeface="Wingdings" charset="2"/>
              <a:buChar char="q"/>
            </a:pPr>
            <a:r>
              <a:rPr lang="en-US" dirty="0"/>
              <a:t>Graphical Modeling Project – GMF Tooling</a:t>
            </a:r>
          </a:p>
          <a:p>
            <a:pPr marL="444500" lvl="1" indent="0">
              <a:lnSpc>
                <a:spcPct val="120000"/>
              </a:lnSpc>
              <a:spcBef>
                <a:spcPts val="1200"/>
              </a:spcBef>
              <a:buSzPct val="100000"/>
              <a:buNone/>
            </a:pPr>
            <a:r>
              <a:rPr lang="en-US" dirty="0"/>
              <a:t>provides a model-driven approach to generating graphical editors in Eclipse.</a:t>
            </a:r>
          </a:p>
          <a:p>
            <a:pPr>
              <a:lnSpc>
                <a:spcPct val="120000"/>
              </a:lnSpc>
              <a:buSzPct val="100000"/>
              <a:buFont typeface="Wingdings" charset="2"/>
              <a:buChar char="q"/>
            </a:pPr>
            <a:r>
              <a:rPr lang="en-US" dirty="0"/>
              <a:t>Textual Modeling Framework - </a:t>
            </a:r>
            <a:r>
              <a:rPr lang="en-US" dirty="0" err="1"/>
              <a:t>Xtext</a:t>
            </a:r>
            <a:r>
              <a:rPr lang="en-US" dirty="0"/>
              <a:t> </a:t>
            </a:r>
          </a:p>
          <a:p>
            <a:pPr marL="444500" lvl="1" indent="0">
              <a:lnSpc>
                <a:spcPct val="120000"/>
              </a:lnSpc>
              <a:spcBef>
                <a:spcPts val="1200"/>
              </a:spcBef>
              <a:buSzPct val="100000"/>
              <a:buNone/>
            </a:pPr>
            <a:r>
              <a:rPr lang="en-US" dirty="0"/>
              <a:t>a powerful framework/tool for developing external textual DSLs based on EMF.</a:t>
            </a:r>
          </a:p>
        </p:txBody>
      </p:sp>
    </p:spTree>
    <p:extLst>
      <p:ext uri="{BB962C8B-B14F-4D97-AF65-F5344CB8AC3E}">
        <p14:creationId xmlns:p14="http://schemas.microsoft.com/office/powerpoint/2010/main" val="193466057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p:cNvSpPr>
          <p:nvPr>
            <p:ph type="title"/>
          </p:nvPr>
        </p:nvSpPr>
        <p:spPr>
          <a:xfrm>
            <a:off x="3576504" y="444500"/>
            <a:ext cx="5567496" cy="2159000"/>
          </a:xfrm>
          <a:prstGeom prst="rect">
            <a:avLst/>
          </a:prstGeom>
        </p:spPr>
        <p:txBody>
          <a:bodyPr>
            <a:normAutofit fontScale="90000"/>
          </a:bodyPr>
          <a:lstStyle>
            <a:lvl1pPr>
              <a:defRPr sz="5600"/>
            </a:lvl1pPr>
          </a:lstStyle>
          <a:p>
            <a:r>
              <a:rPr lang="en-US" sz="6000" dirty="0"/>
              <a:t>Eclipse Modeling Framework</a:t>
            </a:r>
            <a:endParaRPr dirty="0"/>
          </a:p>
        </p:txBody>
      </p:sp>
      <p:pic>
        <p:nvPicPr>
          <p:cNvPr id="477" name="image3.png" descr="D:\Dropbox\1. OutLead Marketing\-- Clienti\Acorn IT\Identitate Akera\PPT Akera\Untitled-1.png"/>
          <p:cNvPicPr>
            <a:picLocks noChangeAspect="1"/>
          </p:cNvPicPr>
          <p:nvPr/>
        </p:nvPicPr>
        <p:blipFill>
          <a:blip r:embed="rId3"/>
          <a:stretch>
            <a:fillRect/>
          </a:stretch>
        </p:blipFill>
        <p:spPr>
          <a:xfrm>
            <a:off x="3176728" y="1062019"/>
            <a:ext cx="399778" cy="399778"/>
          </a:xfrm>
          <a:prstGeom prst="rect">
            <a:avLst/>
          </a:prstGeom>
          <a:ln w="12700">
            <a:miter lim="400000"/>
          </a:ln>
        </p:spPr>
      </p:pic>
      <p:pic>
        <p:nvPicPr>
          <p:cNvPr id="478" name="image3.png" descr="D:\Dropbox\1. OutLead Marketing\-- Clienti\Acorn IT\Identitate Akera\PPT Akera\Untitled-1.png"/>
          <p:cNvPicPr>
            <a:picLocks noChangeAspect="1"/>
          </p:cNvPicPr>
          <p:nvPr/>
        </p:nvPicPr>
        <p:blipFill>
          <a:blip r:embed="rId3"/>
          <a:stretch>
            <a:fillRect/>
          </a:stretch>
        </p:blipFill>
        <p:spPr>
          <a:xfrm>
            <a:off x="399777" y="1462383"/>
            <a:ext cx="399778" cy="399778"/>
          </a:xfrm>
          <a:prstGeom prst="rect">
            <a:avLst/>
          </a:prstGeom>
          <a:ln w="12700">
            <a:miter lim="400000"/>
          </a:ln>
        </p:spPr>
      </p:pic>
      <p:pic>
        <p:nvPicPr>
          <p:cNvPr id="479" name="image4.png" descr="D:\Dropbox\1. OutLead Marketing\-- Clienti\Acorn IT\Identitate Akera\PPT Akera\Untitled-1.png"/>
          <p:cNvPicPr>
            <a:picLocks noChangeAspect="1"/>
          </p:cNvPicPr>
          <p:nvPr/>
        </p:nvPicPr>
        <p:blipFill>
          <a:blip r:embed="rId4"/>
          <a:stretch>
            <a:fillRect/>
          </a:stretch>
        </p:blipFill>
        <p:spPr>
          <a:xfrm>
            <a:off x="799554" y="1462383"/>
            <a:ext cx="399778" cy="397272"/>
          </a:xfrm>
          <a:prstGeom prst="rect">
            <a:avLst/>
          </a:prstGeom>
          <a:ln w="12700">
            <a:miter lim="400000"/>
          </a:ln>
        </p:spPr>
      </p:pic>
      <p:pic>
        <p:nvPicPr>
          <p:cNvPr id="480" name="image4.png" descr="D:\Dropbox\1. OutLead Marketing\-- Clienti\Acorn IT\Identitate Akera\PPT Akera\Untitled-1.png"/>
          <p:cNvPicPr>
            <a:picLocks noChangeAspect="1"/>
          </p:cNvPicPr>
          <p:nvPr/>
        </p:nvPicPr>
        <p:blipFill>
          <a:blip r:embed="rId4"/>
          <a:stretch>
            <a:fillRect/>
          </a:stretch>
        </p:blipFill>
        <p:spPr>
          <a:xfrm>
            <a:off x="1188588" y="1464890"/>
            <a:ext cx="399778" cy="397272"/>
          </a:xfrm>
          <a:prstGeom prst="rect">
            <a:avLst/>
          </a:prstGeom>
          <a:ln w="12700">
            <a:miter lim="400000"/>
          </a:ln>
        </p:spPr>
      </p:pic>
      <p:pic>
        <p:nvPicPr>
          <p:cNvPr id="481" name="image4.png" descr="D:\Dropbox\1. OutLead Marketing\-- Clienti\Acorn IT\Identitate Akera\PPT Akera\Untitled-1.png"/>
          <p:cNvPicPr>
            <a:picLocks noChangeAspect="1"/>
          </p:cNvPicPr>
          <p:nvPr/>
        </p:nvPicPr>
        <p:blipFill>
          <a:blip r:embed="rId4"/>
          <a:stretch>
            <a:fillRect/>
          </a:stretch>
        </p:blipFill>
        <p:spPr>
          <a:xfrm>
            <a:off x="1577622" y="1467395"/>
            <a:ext cx="399778" cy="397272"/>
          </a:xfrm>
          <a:prstGeom prst="rect">
            <a:avLst/>
          </a:prstGeom>
          <a:ln w="12700">
            <a:miter lim="400000"/>
          </a:ln>
        </p:spPr>
      </p:pic>
      <p:pic>
        <p:nvPicPr>
          <p:cNvPr id="482" name="image3.png" descr="D:\Dropbox\1. OutLead Marketing\-- Clienti\Acorn IT\Identitate Akera\PPT Akera\Untitled-1.png"/>
          <p:cNvPicPr>
            <a:picLocks noChangeAspect="1"/>
          </p:cNvPicPr>
          <p:nvPr/>
        </p:nvPicPr>
        <p:blipFill>
          <a:blip r:embed="rId3"/>
          <a:stretch>
            <a:fillRect/>
          </a:stretch>
        </p:blipFill>
        <p:spPr>
          <a:xfrm>
            <a:off x="1977399" y="1462383"/>
            <a:ext cx="399778" cy="399778"/>
          </a:xfrm>
          <a:prstGeom prst="rect">
            <a:avLst/>
          </a:prstGeom>
          <a:ln w="12700">
            <a:miter lim="400000"/>
          </a:ln>
        </p:spPr>
      </p:pic>
      <p:pic>
        <p:nvPicPr>
          <p:cNvPr id="483" name="image3.png" descr="D:\Dropbox\1. OutLead Marketing\-- Clienti\Acorn IT\Identitate Akera\PPT Akera\Untitled-1.png"/>
          <p:cNvPicPr>
            <a:picLocks noChangeAspect="1"/>
          </p:cNvPicPr>
          <p:nvPr/>
        </p:nvPicPr>
        <p:blipFill>
          <a:blip r:embed="rId3"/>
          <a:stretch>
            <a:fillRect/>
          </a:stretch>
        </p:blipFill>
        <p:spPr>
          <a:xfrm>
            <a:off x="2776952" y="1459876"/>
            <a:ext cx="399778" cy="399778"/>
          </a:xfrm>
          <a:prstGeom prst="rect">
            <a:avLst/>
          </a:prstGeom>
          <a:ln w="12700">
            <a:miter lim="400000"/>
          </a:ln>
        </p:spPr>
      </p:pic>
      <p:pic>
        <p:nvPicPr>
          <p:cNvPr id="484" name="image4.png" descr="D:\Dropbox\1. OutLead Marketing\-- Clienti\Acorn IT\Identitate Akera\PPT Akera\Untitled-1.png"/>
          <p:cNvPicPr>
            <a:picLocks noChangeAspect="1"/>
          </p:cNvPicPr>
          <p:nvPr/>
        </p:nvPicPr>
        <p:blipFill>
          <a:blip r:embed="rId4"/>
          <a:stretch>
            <a:fillRect/>
          </a:stretch>
        </p:blipFill>
        <p:spPr>
          <a:xfrm>
            <a:off x="2377175" y="1462383"/>
            <a:ext cx="399778" cy="397272"/>
          </a:xfrm>
          <a:prstGeom prst="rect">
            <a:avLst/>
          </a:prstGeom>
          <a:ln w="12700">
            <a:miter lim="400000"/>
          </a:ln>
        </p:spPr>
      </p:pic>
      <p:pic>
        <p:nvPicPr>
          <p:cNvPr id="485" name="image4.png" descr="D:\Dropbox\1. OutLead Marketing\-- Clienti\Acorn IT\Identitate Akera\PPT Akera\Untitled-1.png"/>
          <p:cNvPicPr>
            <a:picLocks noChangeAspect="1"/>
          </p:cNvPicPr>
          <p:nvPr/>
        </p:nvPicPr>
        <p:blipFill>
          <a:blip r:embed="rId4"/>
          <a:stretch>
            <a:fillRect/>
          </a:stretch>
        </p:blipFill>
        <p:spPr>
          <a:xfrm>
            <a:off x="3176728" y="1459876"/>
            <a:ext cx="399778" cy="397272"/>
          </a:xfrm>
          <a:prstGeom prst="rect">
            <a:avLst/>
          </a:prstGeom>
          <a:ln w="12700">
            <a:miter lim="400000"/>
          </a:ln>
        </p:spPr>
      </p:pic>
      <p:pic>
        <p:nvPicPr>
          <p:cNvPr id="486" name="image4.png" descr="D:\Dropbox\1. OutLead Marketing\-- Clienti\Acorn IT\Identitate Akera\PPT Akera\Untitled-1.png"/>
          <p:cNvPicPr>
            <a:picLocks noChangeAspect="1"/>
          </p:cNvPicPr>
          <p:nvPr/>
        </p:nvPicPr>
        <p:blipFill>
          <a:blip r:embed="rId4"/>
          <a:stretch>
            <a:fillRect/>
          </a:stretch>
        </p:blipFill>
        <p:spPr>
          <a:xfrm>
            <a:off x="3576506" y="1459876"/>
            <a:ext cx="399778" cy="397272"/>
          </a:xfrm>
          <a:prstGeom prst="rect">
            <a:avLst/>
          </a:prstGeom>
          <a:ln w="12700">
            <a:miter lim="400000"/>
          </a:ln>
        </p:spPr>
      </p:pic>
      <p:pic>
        <p:nvPicPr>
          <p:cNvPr id="487" name="image3.png" descr="D:\Dropbox\1. OutLead Marketing\-- Clienti\Acorn IT\Identitate Akera\PPT Akera\Untitled-1.png"/>
          <p:cNvPicPr>
            <a:picLocks noChangeAspect="1"/>
          </p:cNvPicPr>
          <p:nvPr/>
        </p:nvPicPr>
        <p:blipFill>
          <a:blip r:embed="rId3"/>
          <a:stretch>
            <a:fillRect/>
          </a:stretch>
        </p:blipFill>
        <p:spPr>
          <a:xfrm>
            <a:off x="8981630" y="1467395"/>
            <a:ext cx="399778" cy="399778"/>
          </a:xfrm>
          <a:prstGeom prst="rect">
            <a:avLst/>
          </a:prstGeom>
          <a:ln w="12700">
            <a:miter lim="400000"/>
          </a:ln>
        </p:spPr>
      </p:pic>
      <p:pic>
        <p:nvPicPr>
          <p:cNvPr id="488" name="image3.png" descr="D:\Dropbox\1. OutLead Marketing\-- Clienti\Acorn IT\Identitate Akera\PPT Akera\Untitled-1.png"/>
          <p:cNvPicPr>
            <a:picLocks noChangeAspect="1"/>
          </p:cNvPicPr>
          <p:nvPr/>
        </p:nvPicPr>
        <p:blipFill>
          <a:blip r:embed="rId3"/>
          <a:stretch>
            <a:fillRect/>
          </a:stretch>
        </p:blipFill>
        <p:spPr>
          <a:xfrm>
            <a:off x="9381407" y="1457369"/>
            <a:ext cx="399778" cy="399778"/>
          </a:xfrm>
          <a:prstGeom prst="rect">
            <a:avLst/>
          </a:prstGeom>
          <a:ln w="12700">
            <a:miter lim="400000"/>
          </a:ln>
        </p:spPr>
      </p:pic>
      <p:pic>
        <p:nvPicPr>
          <p:cNvPr id="489" name="image3.png" descr="D:\Dropbox\1. OutLead Marketing\-- Clienti\Acorn IT\Identitate Akera\PPT Akera\Untitled-1.png"/>
          <p:cNvPicPr>
            <a:picLocks noChangeAspect="1"/>
          </p:cNvPicPr>
          <p:nvPr/>
        </p:nvPicPr>
        <p:blipFill>
          <a:blip r:embed="rId3"/>
          <a:stretch>
            <a:fillRect/>
          </a:stretch>
        </p:blipFill>
        <p:spPr>
          <a:xfrm>
            <a:off x="10180960" y="1467395"/>
            <a:ext cx="399778" cy="399778"/>
          </a:xfrm>
          <a:prstGeom prst="rect">
            <a:avLst/>
          </a:prstGeom>
          <a:ln w="12700">
            <a:miter lim="400000"/>
          </a:ln>
        </p:spPr>
      </p:pic>
      <p:pic>
        <p:nvPicPr>
          <p:cNvPr id="490" name="image4.png" descr="D:\Dropbox\1. OutLead Marketing\-- Clienti\Acorn IT\Identitate Akera\PPT Akera\Untitled-1.png"/>
          <p:cNvPicPr>
            <a:picLocks noChangeAspect="1"/>
          </p:cNvPicPr>
          <p:nvPr/>
        </p:nvPicPr>
        <p:blipFill>
          <a:blip r:embed="rId4"/>
          <a:stretch>
            <a:fillRect/>
          </a:stretch>
        </p:blipFill>
        <p:spPr>
          <a:xfrm>
            <a:off x="9781184" y="1459876"/>
            <a:ext cx="399778" cy="397272"/>
          </a:xfrm>
          <a:prstGeom prst="rect">
            <a:avLst/>
          </a:prstGeom>
          <a:ln w="12700">
            <a:miter lim="400000"/>
          </a:ln>
        </p:spPr>
      </p:pic>
      <p:pic>
        <p:nvPicPr>
          <p:cNvPr id="491" name="image3.png" descr="D:\Dropbox\1. OutLead Marketing\-- Clienti\Acorn IT\Identitate Akera\PPT Akera\Untitled-1.png"/>
          <p:cNvPicPr>
            <a:picLocks noChangeAspect="1"/>
          </p:cNvPicPr>
          <p:nvPr/>
        </p:nvPicPr>
        <p:blipFill>
          <a:blip r:embed="rId3"/>
          <a:stretch>
            <a:fillRect/>
          </a:stretch>
        </p:blipFill>
        <p:spPr>
          <a:xfrm>
            <a:off x="788346" y="1057592"/>
            <a:ext cx="399778" cy="399778"/>
          </a:xfrm>
          <a:prstGeom prst="rect">
            <a:avLst/>
          </a:prstGeom>
          <a:ln w="12700">
            <a:miter lim="400000"/>
          </a:ln>
        </p:spPr>
      </p:pic>
      <p:pic>
        <p:nvPicPr>
          <p:cNvPr id="492" name="image4.png" descr="D:\Dropbox\1. OutLead Marketing\-- Clienti\Acorn IT\Identitate Akera\PPT Akera\Untitled-1.png"/>
          <p:cNvPicPr>
            <a:picLocks noChangeAspect="1"/>
          </p:cNvPicPr>
          <p:nvPr/>
        </p:nvPicPr>
        <p:blipFill>
          <a:blip r:embed="rId4"/>
          <a:stretch>
            <a:fillRect/>
          </a:stretch>
        </p:blipFill>
        <p:spPr>
          <a:xfrm>
            <a:off x="0" y="1457369"/>
            <a:ext cx="399778" cy="397272"/>
          </a:xfrm>
          <a:prstGeom prst="rect">
            <a:avLst/>
          </a:prstGeom>
          <a:ln w="12700">
            <a:miter lim="400000"/>
          </a:ln>
        </p:spPr>
      </p:pic>
      <p:pic>
        <p:nvPicPr>
          <p:cNvPr id="493" name="image4.png" descr="D:\Dropbox\1. OutLead Marketing\-- Clienti\Acorn IT\Identitate Akera\PPT Akera\Untitled-1.png"/>
          <p:cNvPicPr>
            <a:picLocks noChangeAspect="1"/>
          </p:cNvPicPr>
          <p:nvPr/>
        </p:nvPicPr>
        <p:blipFill>
          <a:blip r:embed="rId4"/>
          <a:stretch>
            <a:fillRect/>
          </a:stretch>
        </p:blipFill>
        <p:spPr>
          <a:xfrm>
            <a:off x="399777" y="1856350"/>
            <a:ext cx="399778" cy="397272"/>
          </a:xfrm>
          <a:prstGeom prst="rect">
            <a:avLst/>
          </a:prstGeom>
          <a:ln w="12700">
            <a:miter lim="400000"/>
          </a:ln>
        </p:spPr>
      </p:pic>
      <p:pic>
        <p:nvPicPr>
          <p:cNvPr id="494" name="image3.png" descr="D:\Dropbox\1. OutLead Marketing\-- Clienti\Acorn IT\Identitate Akera\PPT Akera\Untitled-1.png"/>
          <p:cNvPicPr>
            <a:picLocks noChangeAspect="1"/>
          </p:cNvPicPr>
          <p:nvPr/>
        </p:nvPicPr>
        <p:blipFill>
          <a:blip r:embed="rId3"/>
          <a:stretch>
            <a:fillRect/>
          </a:stretch>
        </p:blipFill>
        <p:spPr>
          <a:xfrm>
            <a:off x="1577620" y="1862160"/>
            <a:ext cx="399778" cy="399778"/>
          </a:xfrm>
          <a:prstGeom prst="rect">
            <a:avLst/>
          </a:prstGeom>
          <a:ln w="12700">
            <a:miter lim="400000"/>
          </a:ln>
        </p:spPr>
      </p:pic>
      <p:pic>
        <p:nvPicPr>
          <p:cNvPr id="495" name="image4.png" descr="D:\Dropbox\1. OutLead Marketing\-- Clienti\Acorn IT\Identitate Akera\PPT Akera\Untitled-1.png"/>
          <p:cNvPicPr>
            <a:picLocks noChangeAspect="1"/>
          </p:cNvPicPr>
          <p:nvPr/>
        </p:nvPicPr>
        <p:blipFill>
          <a:blip r:embed="rId4"/>
          <a:stretch>
            <a:fillRect/>
          </a:stretch>
        </p:blipFill>
        <p:spPr>
          <a:xfrm>
            <a:off x="1977399" y="1067619"/>
            <a:ext cx="399778" cy="397272"/>
          </a:xfrm>
          <a:prstGeom prst="rect">
            <a:avLst/>
          </a:prstGeom>
          <a:ln w="12700">
            <a:miter lim="400000"/>
          </a:ln>
        </p:spPr>
      </p:pic>
      <p:pic>
        <p:nvPicPr>
          <p:cNvPr id="496" name="image4.png" descr="D:\Dropbox\1. OutLead Marketing\-- Clienti\Acorn IT\Identitate Akera\PPT Akera\Untitled-1.png"/>
          <p:cNvPicPr>
            <a:picLocks noChangeAspect="1"/>
          </p:cNvPicPr>
          <p:nvPr/>
        </p:nvPicPr>
        <p:blipFill>
          <a:blip r:embed="rId4"/>
          <a:stretch>
            <a:fillRect/>
          </a:stretch>
        </p:blipFill>
        <p:spPr>
          <a:xfrm>
            <a:off x="8981630" y="1070124"/>
            <a:ext cx="399778" cy="397272"/>
          </a:xfrm>
          <a:prstGeom prst="rect">
            <a:avLst/>
          </a:prstGeom>
          <a:ln w="12700">
            <a:miter lim="400000"/>
          </a:ln>
        </p:spPr>
      </p:pic>
      <p:pic>
        <p:nvPicPr>
          <p:cNvPr id="497" name="image3.png" descr="D:\Dropbox\1. OutLead Marketing\-- Clienti\Acorn IT\Identitate Akera\PPT Akera\Untitled-1.png"/>
          <p:cNvPicPr>
            <a:picLocks noChangeAspect="1"/>
          </p:cNvPicPr>
          <p:nvPr/>
        </p:nvPicPr>
        <p:blipFill>
          <a:blip r:embed="rId3"/>
          <a:stretch>
            <a:fillRect/>
          </a:stretch>
        </p:blipFill>
        <p:spPr>
          <a:xfrm>
            <a:off x="9381405" y="1859652"/>
            <a:ext cx="399778" cy="399778"/>
          </a:xfrm>
          <a:prstGeom prst="rect">
            <a:avLst/>
          </a:prstGeom>
          <a:ln w="12700">
            <a:miter lim="400000"/>
          </a:ln>
        </p:spPr>
      </p:pic>
      <p:pic>
        <p:nvPicPr>
          <p:cNvPr id="498" name="image3.png" descr="D:\Dropbox\1. OutLead Marketing\-- Clienti\Acorn IT\Identitate Akera\PPT Akera\Untitled-1.png"/>
          <p:cNvPicPr>
            <a:picLocks noChangeAspect="1"/>
          </p:cNvPicPr>
          <p:nvPr/>
        </p:nvPicPr>
        <p:blipFill>
          <a:blip r:embed="rId3"/>
          <a:stretch>
            <a:fillRect/>
          </a:stretch>
        </p:blipFill>
        <p:spPr>
          <a:xfrm>
            <a:off x="10980515" y="1062019"/>
            <a:ext cx="399778" cy="399778"/>
          </a:xfrm>
          <a:prstGeom prst="rect">
            <a:avLst/>
          </a:prstGeom>
          <a:ln w="12700">
            <a:miter lim="400000"/>
          </a:ln>
        </p:spPr>
      </p:pic>
      <p:pic>
        <p:nvPicPr>
          <p:cNvPr id="499" name="image3.png" descr="D:\Dropbox\1. OutLead Marketing\-- Clienti\Acorn IT\Identitate Akera\PPT Akera\Untitled-1.png"/>
          <p:cNvPicPr>
            <a:picLocks noChangeAspect="1"/>
          </p:cNvPicPr>
          <p:nvPr/>
        </p:nvPicPr>
        <p:blipFill>
          <a:blip r:embed="rId3"/>
          <a:stretch>
            <a:fillRect/>
          </a:stretch>
        </p:blipFill>
        <p:spPr>
          <a:xfrm>
            <a:off x="10580737" y="1459876"/>
            <a:ext cx="399778" cy="399778"/>
          </a:xfrm>
          <a:prstGeom prst="rect">
            <a:avLst/>
          </a:prstGeom>
          <a:ln w="12700">
            <a:miter lim="400000"/>
          </a:ln>
        </p:spPr>
      </p:pic>
      <p:pic>
        <p:nvPicPr>
          <p:cNvPr id="500" name="image4.png" descr="D:\Dropbox\1. OutLead Marketing\-- Clienti\Acorn IT\Identitate Akera\PPT Akera\Untitled-1.png"/>
          <p:cNvPicPr>
            <a:picLocks noChangeAspect="1"/>
          </p:cNvPicPr>
          <p:nvPr/>
        </p:nvPicPr>
        <p:blipFill>
          <a:blip r:embed="rId4"/>
          <a:stretch>
            <a:fillRect/>
          </a:stretch>
        </p:blipFill>
        <p:spPr>
          <a:xfrm>
            <a:off x="10980515" y="1459876"/>
            <a:ext cx="399778" cy="397272"/>
          </a:xfrm>
          <a:prstGeom prst="rect">
            <a:avLst/>
          </a:prstGeom>
          <a:ln w="12700">
            <a:miter lim="400000"/>
          </a:ln>
        </p:spPr>
      </p:pic>
      <p:pic>
        <p:nvPicPr>
          <p:cNvPr id="501" name="image4.png" descr="D:\Dropbox\1. OutLead Marketing\-- Clienti\Acorn IT\Identitate Akera\PPT Akera\Untitled-1.png"/>
          <p:cNvPicPr>
            <a:picLocks noChangeAspect="1"/>
          </p:cNvPicPr>
          <p:nvPr/>
        </p:nvPicPr>
        <p:blipFill>
          <a:blip r:embed="rId4"/>
          <a:stretch>
            <a:fillRect/>
          </a:stretch>
        </p:blipFill>
        <p:spPr>
          <a:xfrm>
            <a:off x="11380292" y="1459876"/>
            <a:ext cx="399778" cy="397272"/>
          </a:xfrm>
          <a:prstGeom prst="rect">
            <a:avLst/>
          </a:prstGeom>
          <a:ln w="12700">
            <a:miter lim="400000"/>
          </a:ln>
        </p:spPr>
      </p:pic>
      <p:pic>
        <p:nvPicPr>
          <p:cNvPr id="502" name="image3.png" descr="D:\Dropbox\1. OutLead Marketing\-- Clienti\Acorn IT\Identitate Akera\PPT Akera\Untitled-1.png"/>
          <p:cNvPicPr>
            <a:picLocks noChangeAspect="1"/>
          </p:cNvPicPr>
          <p:nvPr/>
        </p:nvPicPr>
        <p:blipFill>
          <a:blip r:embed="rId3"/>
          <a:stretch>
            <a:fillRect/>
          </a:stretch>
        </p:blipFill>
        <p:spPr>
          <a:xfrm>
            <a:off x="11780069" y="1458166"/>
            <a:ext cx="399778" cy="399778"/>
          </a:xfrm>
          <a:prstGeom prst="rect">
            <a:avLst/>
          </a:prstGeom>
          <a:ln w="12700">
            <a:miter lim="400000"/>
          </a:ln>
        </p:spPr>
      </p:pic>
      <p:pic>
        <p:nvPicPr>
          <p:cNvPr id="503" name="image4.png" descr="D:\Dropbox\1. OutLead Marketing\-- Clienti\Acorn IT\Identitate Akera\PPT Akera\Untitled-1.png"/>
          <p:cNvPicPr>
            <a:picLocks noChangeAspect="1"/>
          </p:cNvPicPr>
          <p:nvPr/>
        </p:nvPicPr>
        <p:blipFill>
          <a:blip r:embed="rId4"/>
          <a:stretch>
            <a:fillRect/>
          </a:stretch>
        </p:blipFill>
        <p:spPr>
          <a:xfrm>
            <a:off x="12179845" y="1460671"/>
            <a:ext cx="399778" cy="397272"/>
          </a:xfrm>
          <a:prstGeom prst="rect">
            <a:avLst/>
          </a:prstGeom>
          <a:ln w="12700">
            <a:miter lim="400000"/>
          </a:ln>
        </p:spPr>
      </p:pic>
      <p:pic>
        <p:nvPicPr>
          <p:cNvPr id="504" name="image3.png" descr="D:\Dropbox\1. OutLead Marketing\-- Clienti\Acorn IT\Identitate Akera\PPT Akera\Untitled-1.png"/>
          <p:cNvPicPr>
            <a:picLocks noChangeAspect="1"/>
          </p:cNvPicPr>
          <p:nvPr/>
        </p:nvPicPr>
        <p:blipFill>
          <a:blip r:embed="rId3"/>
          <a:stretch>
            <a:fillRect/>
          </a:stretch>
        </p:blipFill>
        <p:spPr>
          <a:xfrm>
            <a:off x="12579622" y="1458166"/>
            <a:ext cx="399778" cy="399778"/>
          </a:xfrm>
          <a:prstGeom prst="rect">
            <a:avLst/>
          </a:prstGeom>
          <a:ln w="12700">
            <a:miter lim="400000"/>
          </a:ln>
        </p:spPr>
      </p:pic>
      <p:pic>
        <p:nvPicPr>
          <p:cNvPr id="505" name="image4.png" descr="D:\Dropbox\1. OutLead Marketing\-- Clienti\Acorn IT\Identitate Akera\PPT Akera\Untitled-1.png"/>
          <p:cNvPicPr>
            <a:picLocks noChangeAspect="1"/>
          </p:cNvPicPr>
          <p:nvPr/>
        </p:nvPicPr>
        <p:blipFill>
          <a:blip r:embed="rId4"/>
          <a:stretch>
            <a:fillRect/>
          </a:stretch>
        </p:blipFill>
        <p:spPr>
          <a:xfrm>
            <a:off x="11380292" y="1875308"/>
            <a:ext cx="399778" cy="397272"/>
          </a:xfrm>
          <a:prstGeom prst="rect">
            <a:avLst/>
          </a:prstGeom>
          <a:ln w="12700">
            <a:miter lim="400000"/>
          </a:ln>
        </p:spPr>
      </p:pic>
      <p:pic>
        <p:nvPicPr>
          <p:cNvPr id="506" name="image3.png" descr="D:\Dropbox\1. OutLead Marketing\-- Clienti\Acorn IT\Identitate Akera\PPT Akera\Untitled-1.png"/>
          <p:cNvPicPr>
            <a:picLocks noChangeAspect="1"/>
          </p:cNvPicPr>
          <p:nvPr/>
        </p:nvPicPr>
        <p:blipFill>
          <a:blip r:embed="rId3"/>
          <a:stretch>
            <a:fillRect/>
          </a:stretch>
        </p:blipFill>
        <p:spPr>
          <a:xfrm>
            <a:off x="10580737" y="1875308"/>
            <a:ext cx="399778" cy="399778"/>
          </a:xfrm>
          <a:prstGeom prst="rect">
            <a:avLst/>
          </a:prstGeom>
          <a:ln w="12700">
            <a:miter lim="400000"/>
          </a:ln>
        </p:spPr>
      </p:pic>
      <p:pic>
        <p:nvPicPr>
          <p:cNvPr id="507" name="Logo 2 - Acorn - It.jpg"/>
          <p:cNvPicPr>
            <a:picLocks noChangeAspect="1"/>
          </p:cNvPicPr>
          <p:nvPr/>
        </p:nvPicPr>
        <p:blipFill>
          <a:blip r:embed="rId5"/>
          <a:srcRect t="21354" b="21354"/>
          <a:stretch>
            <a:fillRect/>
          </a:stretch>
        </p:blipFill>
        <p:spPr>
          <a:xfrm>
            <a:off x="464312" y="8991600"/>
            <a:ext cx="2151889" cy="616427"/>
          </a:xfrm>
          <a:prstGeom prst="rect">
            <a:avLst/>
          </a:prstGeom>
          <a:ln w="12700">
            <a:miter lim="400000"/>
          </a:ln>
        </p:spPr>
      </p:pic>
      <p:sp>
        <p:nvSpPr>
          <p:cNvPr id="508" name="Shape 508"/>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509" name="Shape 509"/>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6"/>
              </a:defRPr>
            </a:lvl1pPr>
          </a:lstStyle>
          <a:p>
            <a:pPr>
              <a:defRPr>
                <a:uFillTx/>
              </a:defRPr>
            </a:pPr>
            <a:r>
              <a:rPr>
                <a:uFill>
                  <a:solidFill>
                    <a:srgbClr val="0000FF"/>
                  </a:solidFill>
                </a:uFill>
                <a:hlinkClick r:id="rId6"/>
              </a:rPr>
              <a:t>acorn.ro</a:t>
            </a:r>
          </a:p>
        </p:txBody>
      </p:sp>
      <p:sp>
        <p:nvSpPr>
          <p:cNvPr id="510" name="Shape 510"/>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511" name="Shape 511"/>
          <p:cNvSpPr>
            <a:spLocks noGrp="1"/>
          </p:cNvSpPr>
          <p:nvPr>
            <p:ph type="body" idx="1"/>
          </p:nvPr>
        </p:nvSpPr>
        <p:spPr>
          <a:xfrm>
            <a:off x="1187797" y="2549668"/>
            <a:ext cx="10992048" cy="6072363"/>
          </a:xfrm>
          <a:prstGeom prst="rect">
            <a:avLst/>
          </a:prstGeom>
        </p:spPr>
        <p:txBody>
          <a:bodyPr>
            <a:normAutofit fontScale="85000" lnSpcReduction="10000"/>
          </a:bodyPr>
          <a:lstStyle/>
          <a:p>
            <a:pPr>
              <a:lnSpc>
                <a:spcPct val="120000"/>
              </a:lnSpc>
              <a:buSzPct val="100000"/>
              <a:buFont typeface="Wingdings" charset="2"/>
              <a:buChar char="q"/>
            </a:pPr>
            <a:r>
              <a:rPr lang="en-US" dirty="0"/>
              <a:t>Model based (UML, ECORE)</a:t>
            </a:r>
          </a:p>
          <a:p>
            <a:pPr>
              <a:lnSpc>
                <a:spcPct val="120000"/>
              </a:lnSpc>
              <a:buSzPct val="100000"/>
              <a:buFont typeface="Wingdings" charset="2"/>
              <a:buChar char="q"/>
            </a:pPr>
            <a:r>
              <a:rPr lang="en-US" dirty="0"/>
              <a:t>XMI (XML Metadata Interchange)</a:t>
            </a:r>
          </a:p>
          <a:p>
            <a:pPr>
              <a:lnSpc>
                <a:spcPct val="120000"/>
              </a:lnSpc>
              <a:buSzPct val="100000"/>
              <a:buFont typeface="Wingdings" charset="2"/>
              <a:buChar char="q"/>
            </a:pPr>
            <a:r>
              <a:rPr lang="en-US" dirty="0"/>
              <a:t>Import XMI models</a:t>
            </a:r>
          </a:p>
          <a:p>
            <a:pPr>
              <a:lnSpc>
                <a:spcPct val="120000"/>
              </a:lnSpc>
              <a:buSzPct val="100000"/>
              <a:buFont typeface="Wingdings" charset="2"/>
              <a:buChar char="q"/>
            </a:pPr>
            <a:r>
              <a:rPr lang="en-US" dirty="0"/>
              <a:t>Generate model classes (Java)</a:t>
            </a:r>
          </a:p>
          <a:p>
            <a:pPr>
              <a:lnSpc>
                <a:spcPct val="120000"/>
              </a:lnSpc>
              <a:buSzPct val="100000"/>
              <a:buFont typeface="Wingdings" charset="2"/>
              <a:buChar char="q"/>
            </a:pPr>
            <a:r>
              <a:rPr lang="en-US" dirty="0"/>
              <a:t>Generate basic editor (reflective editor) </a:t>
            </a:r>
          </a:p>
        </p:txBody>
      </p:sp>
    </p:spTree>
    <p:extLst>
      <p:ext uri="{BB962C8B-B14F-4D97-AF65-F5344CB8AC3E}">
        <p14:creationId xmlns:p14="http://schemas.microsoft.com/office/powerpoint/2010/main" val="1759181974"/>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Domain Specific</a:t>
            </a:r>
            <a:br>
              <a:rPr lang="en-US" sz="4800" dirty="0"/>
            </a:br>
            <a:r>
              <a:rPr lang="en-US" sz="4800" dirty="0"/>
              <a:t>Language</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2" name="Picture 1"/>
          <p:cNvPicPr>
            <a:picLocks noChangeAspect="1"/>
          </p:cNvPicPr>
          <p:nvPr/>
        </p:nvPicPr>
        <p:blipFill>
          <a:blip r:embed="rId6"/>
          <a:stretch>
            <a:fillRect/>
          </a:stretch>
        </p:blipFill>
        <p:spPr>
          <a:xfrm>
            <a:off x="1079500" y="2295770"/>
            <a:ext cx="10845800" cy="6549846"/>
          </a:xfrm>
          <a:prstGeom prst="rect">
            <a:avLst/>
          </a:prstGeom>
        </p:spPr>
      </p:pic>
    </p:spTree>
    <p:extLst>
      <p:ext uri="{BB962C8B-B14F-4D97-AF65-F5344CB8AC3E}">
        <p14:creationId xmlns:p14="http://schemas.microsoft.com/office/powerpoint/2010/main" val="103166998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Data Driven</a:t>
            </a:r>
            <a:br>
              <a:rPr lang="en-US" sz="4800" dirty="0"/>
            </a:br>
            <a:r>
              <a:rPr lang="en-US" sz="4800" dirty="0"/>
              <a:t>Development</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511"/>
          <p:cNvSpPr>
            <a:spLocks noGrp="1"/>
          </p:cNvSpPr>
          <p:nvPr>
            <p:ph type="body" idx="1"/>
          </p:nvPr>
        </p:nvSpPr>
        <p:spPr>
          <a:xfrm>
            <a:off x="1187797" y="2549668"/>
            <a:ext cx="10992048" cy="6072363"/>
          </a:xfrm>
          <a:prstGeom prst="rect">
            <a:avLst/>
          </a:prstGeom>
        </p:spPr>
        <p:txBody>
          <a:bodyPr>
            <a:normAutofit fontScale="92500" lnSpcReduction="20000"/>
          </a:bodyPr>
          <a:lstStyle/>
          <a:p>
            <a:pPr>
              <a:lnSpc>
                <a:spcPct val="120000"/>
              </a:lnSpc>
              <a:buSzPct val="100000"/>
              <a:buFont typeface="Wingdings" charset="2"/>
              <a:buChar char="q"/>
            </a:pPr>
            <a:r>
              <a:rPr lang="en-US" dirty="0"/>
              <a:t>Extend ERD</a:t>
            </a:r>
          </a:p>
          <a:p>
            <a:pPr>
              <a:lnSpc>
                <a:spcPct val="120000"/>
              </a:lnSpc>
              <a:buSzPct val="100000"/>
              <a:buFont typeface="Wingdings" charset="2"/>
              <a:buChar char="q"/>
            </a:pPr>
            <a:r>
              <a:rPr lang="en-US" dirty="0"/>
              <a:t>Add in memory data structures</a:t>
            </a:r>
          </a:p>
          <a:p>
            <a:pPr>
              <a:lnSpc>
                <a:spcPct val="120000"/>
              </a:lnSpc>
              <a:buSzPct val="100000"/>
              <a:buFont typeface="Wingdings" charset="2"/>
              <a:buChar char="q"/>
            </a:pPr>
            <a:r>
              <a:rPr lang="en-US" dirty="0"/>
              <a:t>Add business objects</a:t>
            </a:r>
          </a:p>
          <a:p>
            <a:pPr>
              <a:lnSpc>
                <a:spcPct val="120000"/>
              </a:lnSpc>
              <a:buSzPct val="100000"/>
              <a:buFont typeface="Wingdings" charset="2"/>
              <a:buChar char="q"/>
            </a:pPr>
            <a:r>
              <a:rPr lang="en-US" dirty="0"/>
              <a:t>Business catalog, service interface</a:t>
            </a:r>
          </a:p>
          <a:p>
            <a:pPr>
              <a:lnSpc>
                <a:spcPct val="120000"/>
              </a:lnSpc>
              <a:buSzPct val="100000"/>
              <a:buFont typeface="Wingdings" charset="2"/>
              <a:buChar char="q"/>
            </a:pPr>
            <a:r>
              <a:rPr lang="en-US" dirty="0"/>
              <a:t>Abstract user interface</a:t>
            </a:r>
            <a:endParaRPr dirty="0"/>
          </a:p>
        </p:txBody>
      </p:sp>
    </p:spTree>
    <p:extLst>
      <p:ext uri="{BB962C8B-B14F-4D97-AF65-F5344CB8AC3E}">
        <p14:creationId xmlns:p14="http://schemas.microsoft.com/office/powerpoint/2010/main" val="452197414"/>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prstGeom prst="rect">
            <a:avLst/>
          </a:prstGeom>
        </p:spPr>
        <p:txBody>
          <a:bodyPr>
            <a:normAutofit/>
          </a:bodyPr>
          <a:lstStyle>
            <a:lvl1pPr>
              <a:defRPr sz="5600"/>
            </a:lvl1pPr>
          </a:lstStyle>
          <a:p>
            <a:r>
              <a:rPr lang="en-US" sz="4800" dirty="0"/>
              <a:t>What that </a:t>
            </a:r>
            <a:br>
              <a:rPr lang="en-US" sz="4800" dirty="0"/>
            </a:br>
            <a:r>
              <a:rPr lang="en-US" sz="4800" dirty="0"/>
              <a:t>could give YOU?</a:t>
            </a:r>
            <a:endParaRPr sz="4800" dirty="0"/>
          </a:p>
        </p:txBody>
      </p:sp>
      <p:pic>
        <p:nvPicPr>
          <p:cNvPr id="364" name="image3.png" descr="D:\Dropbox\1. OutLead Marketing\-- Clienti\Acorn IT\Identitate Akera\PPT Akera\Untitled-1.png"/>
          <p:cNvPicPr>
            <a:picLocks noChangeAspect="1"/>
          </p:cNvPicPr>
          <p:nvPr/>
        </p:nvPicPr>
        <p:blipFill>
          <a:blip r:embed="rId2"/>
          <a:stretch>
            <a:fillRect/>
          </a:stretch>
        </p:blipFill>
        <p:spPr>
          <a:xfrm>
            <a:off x="3176728" y="1062019"/>
            <a:ext cx="399778" cy="399778"/>
          </a:xfrm>
          <a:prstGeom prst="rect">
            <a:avLst/>
          </a:prstGeom>
          <a:ln w="12700">
            <a:miter lim="400000"/>
          </a:ln>
        </p:spPr>
      </p:pic>
      <p:pic>
        <p:nvPicPr>
          <p:cNvPr id="365" name="image3.png" descr="D:\Dropbox\1. OutLead Marketing\-- Clienti\Acorn IT\Identitate Akera\PPT Akera\Untitled-1.png"/>
          <p:cNvPicPr>
            <a:picLocks noChangeAspect="1"/>
          </p:cNvPicPr>
          <p:nvPr/>
        </p:nvPicPr>
        <p:blipFill>
          <a:blip r:embed="rId2"/>
          <a:stretch>
            <a:fillRect/>
          </a:stretch>
        </p:blipFill>
        <p:spPr>
          <a:xfrm>
            <a:off x="399777" y="1462383"/>
            <a:ext cx="399778" cy="399778"/>
          </a:xfrm>
          <a:prstGeom prst="rect">
            <a:avLst/>
          </a:prstGeom>
          <a:ln w="12700">
            <a:miter lim="400000"/>
          </a:ln>
        </p:spPr>
      </p:pic>
      <p:pic>
        <p:nvPicPr>
          <p:cNvPr id="366" name="image4.png" descr="D:\Dropbox\1. OutLead Marketing\-- Clienti\Acorn IT\Identitate Akera\PPT Akera\Untitled-1.png"/>
          <p:cNvPicPr>
            <a:picLocks noChangeAspect="1"/>
          </p:cNvPicPr>
          <p:nvPr/>
        </p:nvPicPr>
        <p:blipFill>
          <a:blip r:embed="rId3"/>
          <a:stretch>
            <a:fillRect/>
          </a:stretch>
        </p:blipFill>
        <p:spPr>
          <a:xfrm>
            <a:off x="799554" y="1462383"/>
            <a:ext cx="399778" cy="397272"/>
          </a:xfrm>
          <a:prstGeom prst="rect">
            <a:avLst/>
          </a:prstGeom>
          <a:ln w="12700">
            <a:miter lim="400000"/>
          </a:ln>
        </p:spPr>
      </p:pic>
      <p:pic>
        <p:nvPicPr>
          <p:cNvPr id="367" name="image4.png" descr="D:\Dropbox\1. OutLead Marketing\-- Clienti\Acorn IT\Identitate Akera\PPT Akera\Untitled-1.png"/>
          <p:cNvPicPr>
            <a:picLocks noChangeAspect="1"/>
          </p:cNvPicPr>
          <p:nvPr/>
        </p:nvPicPr>
        <p:blipFill>
          <a:blip r:embed="rId3"/>
          <a:stretch>
            <a:fillRect/>
          </a:stretch>
        </p:blipFill>
        <p:spPr>
          <a:xfrm>
            <a:off x="1188588" y="1464890"/>
            <a:ext cx="399778" cy="397272"/>
          </a:xfrm>
          <a:prstGeom prst="rect">
            <a:avLst/>
          </a:prstGeom>
          <a:ln w="12700">
            <a:miter lim="400000"/>
          </a:ln>
        </p:spPr>
      </p:pic>
      <p:pic>
        <p:nvPicPr>
          <p:cNvPr id="368" name="image4.png" descr="D:\Dropbox\1. OutLead Marketing\-- Clienti\Acorn IT\Identitate Akera\PPT Akera\Untitled-1.png"/>
          <p:cNvPicPr>
            <a:picLocks noChangeAspect="1"/>
          </p:cNvPicPr>
          <p:nvPr/>
        </p:nvPicPr>
        <p:blipFill>
          <a:blip r:embed="rId3"/>
          <a:stretch>
            <a:fillRect/>
          </a:stretch>
        </p:blipFill>
        <p:spPr>
          <a:xfrm>
            <a:off x="1577622" y="1467395"/>
            <a:ext cx="399778" cy="397272"/>
          </a:xfrm>
          <a:prstGeom prst="rect">
            <a:avLst/>
          </a:prstGeom>
          <a:ln w="12700">
            <a:miter lim="400000"/>
          </a:ln>
        </p:spPr>
      </p:pic>
      <p:pic>
        <p:nvPicPr>
          <p:cNvPr id="369" name="image3.png" descr="D:\Dropbox\1. OutLead Marketing\-- Clienti\Acorn IT\Identitate Akera\PPT Akera\Untitled-1.png"/>
          <p:cNvPicPr>
            <a:picLocks noChangeAspect="1"/>
          </p:cNvPicPr>
          <p:nvPr/>
        </p:nvPicPr>
        <p:blipFill>
          <a:blip r:embed="rId2"/>
          <a:stretch>
            <a:fillRect/>
          </a:stretch>
        </p:blipFill>
        <p:spPr>
          <a:xfrm>
            <a:off x="1977399" y="1462383"/>
            <a:ext cx="399778" cy="399778"/>
          </a:xfrm>
          <a:prstGeom prst="rect">
            <a:avLst/>
          </a:prstGeom>
          <a:ln w="12700">
            <a:miter lim="400000"/>
          </a:ln>
        </p:spPr>
      </p:pic>
      <p:pic>
        <p:nvPicPr>
          <p:cNvPr id="370" name="image3.png" descr="D:\Dropbox\1. OutLead Marketing\-- Clienti\Acorn IT\Identitate Akera\PPT Akera\Untitled-1.png"/>
          <p:cNvPicPr>
            <a:picLocks noChangeAspect="1"/>
          </p:cNvPicPr>
          <p:nvPr/>
        </p:nvPicPr>
        <p:blipFill>
          <a:blip r:embed="rId2"/>
          <a:stretch>
            <a:fillRect/>
          </a:stretch>
        </p:blipFill>
        <p:spPr>
          <a:xfrm>
            <a:off x="2776952" y="1459876"/>
            <a:ext cx="399778" cy="399778"/>
          </a:xfrm>
          <a:prstGeom prst="rect">
            <a:avLst/>
          </a:prstGeom>
          <a:ln w="12700">
            <a:miter lim="400000"/>
          </a:ln>
        </p:spPr>
      </p:pic>
      <p:pic>
        <p:nvPicPr>
          <p:cNvPr id="371" name="image4.png" descr="D:\Dropbox\1. OutLead Marketing\-- Clienti\Acorn IT\Identitate Akera\PPT Akera\Untitled-1.png"/>
          <p:cNvPicPr>
            <a:picLocks noChangeAspect="1"/>
          </p:cNvPicPr>
          <p:nvPr/>
        </p:nvPicPr>
        <p:blipFill>
          <a:blip r:embed="rId3"/>
          <a:stretch>
            <a:fillRect/>
          </a:stretch>
        </p:blipFill>
        <p:spPr>
          <a:xfrm>
            <a:off x="2377175" y="1462383"/>
            <a:ext cx="399778" cy="397272"/>
          </a:xfrm>
          <a:prstGeom prst="rect">
            <a:avLst/>
          </a:prstGeom>
          <a:ln w="12700">
            <a:miter lim="400000"/>
          </a:ln>
        </p:spPr>
      </p:pic>
      <p:pic>
        <p:nvPicPr>
          <p:cNvPr id="372" name="image4.png" descr="D:\Dropbox\1. OutLead Marketing\-- Clienti\Acorn IT\Identitate Akera\PPT Akera\Untitled-1.png"/>
          <p:cNvPicPr>
            <a:picLocks noChangeAspect="1"/>
          </p:cNvPicPr>
          <p:nvPr/>
        </p:nvPicPr>
        <p:blipFill>
          <a:blip r:embed="rId3"/>
          <a:stretch>
            <a:fillRect/>
          </a:stretch>
        </p:blipFill>
        <p:spPr>
          <a:xfrm>
            <a:off x="3176728" y="1459876"/>
            <a:ext cx="399778" cy="397272"/>
          </a:xfrm>
          <a:prstGeom prst="rect">
            <a:avLst/>
          </a:prstGeom>
          <a:ln w="12700">
            <a:miter lim="400000"/>
          </a:ln>
        </p:spPr>
      </p:pic>
      <p:pic>
        <p:nvPicPr>
          <p:cNvPr id="373" name="image4.png" descr="D:\Dropbox\1. OutLead Marketing\-- Clienti\Acorn IT\Identitate Akera\PPT Akera\Untitled-1.png"/>
          <p:cNvPicPr>
            <a:picLocks noChangeAspect="1"/>
          </p:cNvPicPr>
          <p:nvPr/>
        </p:nvPicPr>
        <p:blipFill>
          <a:blip r:embed="rId3"/>
          <a:stretch>
            <a:fillRect/>
          </a:stretch>
        </p:blipFill>
        <p:spPr>
          <a:xfrm>
            <a:off x="3576506" y="1459876"/>
            <a:ext cx="399778" cy="397272"/>
          </a:xfrm>
          <a:prstGeom prst="rect">
            <a:avLst/>
          </a:prstGeom>
          <a:ln w="12700">
            <a:miter lim="400000"/>
          </a:ln>
        </p:spPr>
      </p:pic>
      <p:pic>
        <p:nvPicPr>
          <p:cNvPr id="374" name="image3.png" descr="D:\Dropbox\1. OutLead Marketing\-- Clienti\Acorn IT\Identitate Akera\PPT Akera\Untitled-1.png"/>
          <p:cNvPicPr>
            <a:picLocks noChangeAspect="1"/>
          </p:cNvPicPr>
          <p:nvPr/>
        </p:nvPicPr>
        <p:blipFill>
          <a:blip r:embed="rId2"/>
          <a:stretch>
            <a:fillRect/>
          </a:stretch>
        </p:blipFill>
        <p:spPr>
          <a:xfrm>
            <a:off x="8981630" y="1467395"/>
            <a:ext cx="399778" cy="399778"/>
          </a:xfrm>
          <a:prstGeom prst="rect">
            <a:avLst/>
          </a:prstGeom>
          <a:ln w="12700">
            <a:miter lim="400000"/>
          </a:ln>
        </p:spPr>
      </p:pic>
      <p:pic>
        <p:nvPicPr>
          <p:cNvPr id="375" name="image3.png" descr="D:\Dropbox\1. OutLead Marketing\-- Clienti\Acorn IT\Identitate Akera\PPT Akera\Untitled-1.png"/>
          <p:cNvPicPr>
            <a:picLocks noChangeAspect="1"/>
          </p:cNvPicPr>
          <p:nvPr/>
        </p:nvPicPr>
        <p:blipFill>
          <a:blip r:embed="rId2"/>
          <a:stretch>
            <a:fillRect/>
          </a:stretch>
        </p:blipFill>
        <p:spPr>
          <a:xfrm>
            <a:off x="9381407" y="1457369"/>
            <a:ext cx="399778" cy="399778"/>
          </a:xfrm>
          <a:prstGeom prst="rect">
            <a:avLst/>
          </a:prstGeom>
          <a:ln w="12700">
            <a:miter lim="400000"/>
          </a:ln>
        </p:spPr>
      </p:pic>
      <p:pic>
        <p:nvPicPr>
          <p:cNvPr id="376" name="image3.png" descr="D:\Dropbox\1. OutLead Marketing\-- Clienti\Acorn IT\Identitate Akera\PPT Akera\Untitled-1.png"/>
          <p:cNvPicPr>
            <a:picLocks noChangeAspect="1"/>
          </p:cNvPicPr>
          <p:nvPr/>
        </p:nvPicPr>
        <p:blipFill>
          <a:blip r:embed="rId2"/>
          <a:stretch>
            <a:fillRect/>
          </a:stretch>
        </p:blipFill>
        <p:spPr>
          <a:xfrm>
            <a:off x="10180960" y="1467395"/>
            <a:ext cx="399778" cy="399778"/>
          </a:xfrm>
          <a:prstGeom prst="rect">
            <a:avLst/>
          </a:prstGeom>
          <a:ln w="12700">
            <a:miter lim="400000"/>
          </a:ln>
        </p:spPr>
      </p:pic>
      <p:pic>
        <p:nvPicPr>
          <p:cNvPr id="377" name="image4.png" descr="D:\Dropbox\1. OutLead Marketing\-- Clienti\Acorn IT\Identitate Akera\PPT Akera\Untitled-1.png"/>
          <p:cNvPicPr>
            <a:picLocks noChangeAspect="1"/>
          </p:cNvPicPr>
          <p:nvPr/>
        </p:nvPicPr>
        <p:blipFill>
          <a:blip r:embed="rId3"/>
          <a:stretch>
            <a:fillRect/>
          </a:stretch>
        </p:blipFill>
        <p:spPr>
          <a:xfrm>
            <a:off x="9781184" y="1459876"/>
            <a:ext cx="399778" cy="397272"/>
          </a:xfrm>
          <a:prstGeom prst="rect">
            <a:avLst/>
          </a:prstGeom>
          <a:ln w="12700">
            <a:miter lim="400000"/>
          </a:ln>
        </p:spPr>
      </p:pic>
      <p:pic>
        <p:nvPicPr>
          <p:cNvPr id="378" name="image3.png" descr="D:\Dropbox\1. OutLead Marketing\-- Clienti\Acorn IT\Identitate Akera\PPT Akera\Untitled-1.png"/>
          <p:cNvPicPr>
            <a:picLocks noChangeAspect="1"/>
          </p:cNvPicPr>
          <p:nvPr/>
        </p:nvPicPr>
        <p:blipFill>
          <a:blip r:embed="rId2"/>
          <a:stretch>
            <a:fillRect/>
          </a:stretch>
        </p:blipFill>
        <p:spPr>
          <a:xfrm>
            <a:off x="788346" y="1057592"/>
            <a:ext cx="399778" cy="399778"/>
          </a:xfrm>
          <a:prstGeom prst="rect">
            <a:avLst/>
          </a:prstGeom>
          <a:ln w="12700">
            <a:miter lim="400000"/>
          </a:ln>
        </p:spPr>
      </p:pic>
      <p:pic>
        <p:nvPicPr>
          <p:cNvPr id="379" name="image4.png" descr="D:\Dropbox\1. OutLead Marketing\-- Clienti\Acorn IT\Identitate Akera\PPT Akera\Untitled-1.png"/>
          <p:cNvPicPr>
            <a:picLocks noChangeAspect="1"/>
          </p:cNvPicPr>
          <p:nvPr/>
        </p:nvPicPr>
        <p:blipFill>
          <a:blip r:embed="rId3"/>
          <a:stretch>
            <a:fillRect/>
          </a:stretch>
        </p:blipFill>
        <p:spPr>
          <a:xfrm>
            <a:off x="0" y="1457369"/>
            <a:ext cx="399778" cy="397272"/>
          </a:xfrm>
          <a:prstGeom prst="rect">
            <a:avLst/>
          </a:prstGeom>
          <a:ln w="12700">
            <a:miter lim="400000"/>
          </a:ln>
        </p:spPr>
      </p:pic>
      <p:pic>
        <p:nvPicPr>
          <p:cNvPr id="380" name="image4.png" descr="D:\Dropbox\1. OutLead Marketing\-- Clienti\Acorn IT\Identitate Akera\PPT Akera\Untitled-1.png"/>
          <p:cNvPicPr>
            <a:picLocks noChangeAspect="1"/>
          </p:cNvPicPr>
          <p:nvPr/>
        </p:nvPicPr>
        <p:blipFill>
          <a:blip r:embed="rId3"/>
          <a:stretch>
            <a:fillRect/>
          </a:stretch>
        </p:blipFill>
        <p:spPr>
          <a:xfrm>
            <a:off x="399777" y="1856350"/>
            <a:ext cx="399778" cy="397272"/>
          </a:xfrm>
          <a:prstGeom prst="rect">
            <a:avLst/>
          </a:prstGeom>
          <a:ln w="12700">
            <a:miter lim="400000"/>
          </a:ln>
        </p:spPr>
      </p:pic>
      <p:pic>
        <p:nvPicPr>
          <p:cNvPr id="381" name="image3.png" descr="D:\Dropbox\1. OutLead Marketing\-- Clienti\Acorn IT\Identitate Akera\PPT Akera\Untitled-1.png"/>
          <p:cNvPicPr>
            <a:picLocks noChangeAspect="1"/>
          </p:cNvPicPr>
          <p:nvPr/>
        </p:nvPicPr>
        <p:blipFill>
          <a:blip r:embed="rId2"/>
          <a:stretch>
            <a:fillRect/>
          </a:stretch>
        </p:blipFill>
        <p:spPr>
          <a:xfrm>
            <a:off x="1577620" y="1862160"/>
            <a:ext cx="399778" cy="399778"/>
          </a:xfrm>
          <a:prstGeom prst="rect">
            <a:avLst/>
          </a:prstGeom>
          <a:ln w="12700">
            <a:miter lim="400000"/>
          </a:ln>
        </p:spPr>
      </p:pic>
      <p:pic>
        <p:nvPicPr>
          <p:cNvPr id="382" name="image4.png" descr="D:\Dropbox\1. OutLead Marketing\-- Clienti\Acorn IT\Identitate Akera\PPT Akera\Untitled-1.png"/>
          <p:cNvPicPr>
            <a:picLocks noChangeAspect="1"/>
          </p:cNvPicPr>
          <p:nvPr/>
        </p:nvPicPr>
        <p:blipFill>
          <a:blip r:embed="rId3"/>
          <a:stretch>
            <a:fillRect/>
          </a:stretch>
        </p:blipFill>
        <p:spPr>
          <a:xfrm>
            <a:off x="1977399" y="1067619"/>
            <a:ext cx="399778" cy="397272"/>
          </a:xfrm>
          <a:prstGeom prst="rect">
            <a:avLst/>
          </a:prstGeom>
          <a:ln w="12700">
            <a:miter lim="400000"/>
          </a:ln>
        </p:spPr>
      </p:pic>
      <p:pic>
        <p:nvPicPr>
          <p:cNvPr id="383" name="image4.png" descr="D:\Dropbox\1. OutLead Marketing\-- Clienti\Acorn IT\Identitate Akera\PPT Akera\Untitled-1.png"/>
          <p:cNvPicPr>
            <a:picLocks noChangeAspect="1"/>
          </p:cNvPicPr>
          <p:nvPr/>
        </p:nvPicPr>
        <p:blipFill>
          <a:blip r:embed="rId3"/>
          <a:stretch>
            <a:fillRect/>
          </a:stretch>
        </p:blipFill>
        <p:spPr>
          <a:xfrm>
            <a:off x="8981630" y="1070124"/>
            <a:ext cx="399778" cy="397272"/>
          </a:xfrm>
          <a:prstGeom prst="rect">
            <a:avLst/>
          </a:prstGeom>
          <a:ln w="12700">
            <a:miter lim="400000"/>
          </a:ln>
        </p:spPr>
      </p:pic>
      <p:pic>
        <p:nvPicPr>
          <p:cNvPr id="384" name="image3.png" descr="D:\Dropbox\1. OutLead Marketing\-- Clienti\Acorn IT\Identitate Akera\PPT Akera\Untitled-1.png"/>
          <p:cNvPicPr>
            <a:picLocks noChangeAspect="1"/>
          </p:cNvPicPr>
          <p:nvPr/>
        </p:nvPicPr>
        <p:blipFill>
          <a:blip r:embed="rId2"/>
          <a:stretch>
            <a:fillRect/>
          </a:stretch>
        </p:blipFill>
        <p:spPr>
          <a:xfrm>
            <a:off x="9381405" y="1859652"/>
            <a:ext cx="399778" cy="399778"/>
          </a:xfrm>
          <a:prstGeom prst="rect">
            <a:avLst/>
          </a:prstGeom>
          <a:ln w="12700">
            <a:miter lim="400000"/>
          </a:ln>
        </p:spPr>
      </p:pic>
      <p:pic>
        <p:nvPicPr>
          <p:cNvPr id="385" name="image3.png" descr="D:\Dropbox\1. OutLead Marketing\-- Clienti\Acorn IT\Identitate Akera\PPT Akera\Untitled-1.png"/>
          <p:cNvPicPr>
            <a:picLocks noChangeAspect="1"/>
          </p:cNvPicPr>
          <p:nvPr/>
        </p:nvPicPr>
        <p:blipFill>
          <a:blip r:embed="rId2"/>
          <a:stretch>
            <a:fillRect/>
          </a:stretch>
        </p:blipFill>
        <p:spPr>
          <a:xfrm>
            <a:off x="10980515" y="1062019"/>
            <a:ext cx="399778" cy="399778"/>
          </a:xfrm>
          <a:prstGeom prst="rect">
            <a:avLst/>
          </a:prstGeom>
          <a:ln w="12700">
            <a:miter lim="400000"/>
          </a:ln>
        </p:spPr>
      </p:pic>
      <p:pic>
        <p:nvPicPr>
          <p:cNvPr id="386" name="image3.png" descr="D:\Dropbox\1. OutLead Marketing\-- Clienti\Acorn IT\Identitate Akera\PPT Akera\Untitled-1.png"/>
          <p:cNvPicPr>
            <a:picLocks noChangeAspect="1"/>
          </p:cNvPicPr>
          <p:nvPr/>
        </p:nvPicPr>
        <p:blipFill>
          <a:blip r:embed="rId2"/>
          <a:stretch>
            <a:fillRect/>
          </a:stretch>
        </p:blipFill>
        <p:spPr>
          <a:xfrm>
            <a:off x="10580737" y="1459876"/>
            <a:ext cx="399778" cy="399778"/>
          </a:xfrm>
          <a:prstGeom prst="rect">
            <a:avLst/>
          </a:prstGeom>
          <a:ln w="12700">
            <a:miter lim="400000"/>
          </a:ln>
        </p:spPr>
      </p:pic>
      <p:pic>
        <p:nvPicPr>
          <p:cNvPr id="387" name="image4.png" descr="D:\Dropbox\1. OutLead Marketing\-- Clienti\Acorn IT\Identitate Akera\PPT Akera\Untitled-1.png"/>
          <p:cNvPicPr>
            <a:picLocks noChangeAspect="1"/>
          </p:cNvPicPr>
          <p:nvPr/>
        </p:nvPicPr>
        <p:blipFill>
          <a:blip r:embed="rId3"/>
          <a:stretch>
            <a:fillRect/>
          </a:stretch>
        </p:blipFill>
        <p:spPr>
          <a:xfrm>
            <a:off x="10980515" y="1459876"/>
            <a:ext cx="399778" cy="397272"/>
          </a:xfrm>
          <a:prstGeom prst="rect">
            <a:avLst/>
          </a:prstGeom>
          <a:ln w="12700">
            <a:miter lim="400000"/>
          </a:ln>
        </p:spPr>
      </p:pic>
      <p:pic>
        <p:nvPicPr>
          <p:cNvPr id="388" name="image4.png" descr="D:\Dropbox\1. OutLead Marketing\-- Clienti\Acorn IT\Identitate Akera\PPT Akera\Untitled-1.png"/>
          <p:cNvPicPr>
            <a:picLocks noChangeAspect="1"/>
          </p:cNvPicPr>
          <p:nvPr/>
        </p:nvPicPr>
        <p:blipFill>
          <a:blip r:embed="rId3"/>
          <a:stretch>
            <a:fillRect/>
          </a:stretch>
        </p:blipFill>
        <p:spPr>
          <a:xfrm>
            <a:off x="11380292" y="1459876"/>
            <a:ext cx="399778" cy="397272"/>
          </a:xfrm>
          <a:prstGeom prst="rect">
            <a:avLst/>
          </a:prstGeom>
          <a:ln w="12700">
            <a:miter lim="400000"/>
          </a:ln>
        </p:spPr>
      </p:pic>
      <p:pic>
        <p:nvPicPr>
          <p:cNvPr id="389" name="image3.png" descr="D:\Dropbox\1. OutLead Marketing\-- Clienti\Acorn IT\Identitate Akera\PPT Akera\Untitled-1.png"/>
          <p:cNvPicPr>
            <a:picLocks noChangeAspect="1"/>
          </p:cNvPicPr>
          <p:nvPr/>
        </p:nvPicPr>
        <p:blipFill>
          <a:blip r:embed="rId2"/>
          <a:stretch>
            <a:fillRect/>
          </a:stretch>
        </p:blipFill>
        <p:spPr>
          <a:xfrm>
            <a:off x="11780069" y="1458166"/>
            <a:ext cx="399778" cy="399778"/>
          </a:xfrm>
          <a:prstGeom prst="rect">
            <a:avLst/>
          </a:prstGeom>
          <a:ln w="12700">
            <a:miter lim="400000"/>
          </a:ln>
        </p:spPr>
      </p:pic>
      <p:pic>
        <p:nvPicPr>
          <p:cNvPr id="390" name="image4.png" descr="D:\Dropbox\1. OutLead Marketing\-- Clienti\Acorn IT\Identitate Akera\PPT Akera\Untitled-1.png"/>
          <p:cNvPicPr>
            <a:picLocks noChangeAspect="1"/>
          </p:cNvPicPr>
          <p:nvPr/>
        </p:nvPicPr>
        <p:blipFill>
          <a:blip r:embed="rId3"/>
          <a:stretch>
            <a:fillRect/>
          </a:stretch>
        </p:blipFill>
        <p:spPr>
          <a:xfrm>
            <a:off x="12179845" y="1460671"/>
            <a:ext cx="399778" cy="397272"/>
          </a:xfrm>
          <a:prstGeom prst="rect">
            <a:avLst/>
          </a:prstGeom>
          <a:ln w="12700">
            <a:miter lim="400000"/>
          </a:ln>
        </p:spPr>
      </p:pic>
      <p:pic>
        <p:nvPicPr>
          <p:cNvPr id="391" name="image3.png" descr="D:\Dropbox\1. OutLead Marketing\-- Clienti\Acorn IT\Identitate Akera\PPT Akera\Untitled-1.png"/>
          <p:cNvPicPr>
            <a:picLocks noChangeAspect="1"/>
          </p:cNvPicPr>
          <p:nvPr/>
        </p:nvPicPr>
        <p:blipFill>
          <a:blip r:embed="rId2"/>
          <a:stretch>
            <a:fillRect/>
          </a:stretch>
        </p:blipFill>
        <p:spPr>
          <a:xfrm>
            <a:off x="12579622" y="1458166"/>
            <a:ext cx="399778" cy="399778"/>
          </a:xfrm>
          <a:prstGeom prst="rect">
            <a:avLst/>
          </a:prstGeom>
          <a:ln w="12700">
            <a:miter lim="400000"/>
          </a:ln>
        </p:spPr>
      </p:pic>
      <p:pic>
        <p:nvPicPr>
          <p:cNvPr id="392" name="image4.png" descr="D:\Dropbox\1. OutLead Marketing\-- Clienti\Acorn IT\Identitate Akera\PPT Akera\Untitled-1.png"/>
          <p:cNvPicPr>
            <a:picLocks noChangeAspect="1"/>
          </p:cNvPicPr>
          <p:nvPr/>
        </p:nvPicPr>
        <p:blipFill>
          <a:blip r:embed="rId3"/>
          <a:stretch>
            <a:fillRect/>
          </a:stretch>
        </p:blipFill>
        <p:spPr>
          <a:xfrm>
            <a:off x="11380292" y="1875308"/>
            <a:ext cx="399778" cy="397272"/>
          </a:xfrm>
          <a:prstGeom prst="rect">
            <a:avLst/>
          </a:prstGeom>
          <a:ln w="12700">
            <a:miter lim="400000"/>
          </a:ln>
        </p:spPr>
      </p:pic>
      <p:pic>
        <p:nvPicPr>
          <p:cNvPr id="393" name="image3.png" descr="D:\Dropbox\1. OutLead Marketing\-- Clienti\Acorn IT\Identitate Akera\PPT Akera\Untitled-1.png"/>
          <p:cNvPicPr>
            <a:picLocks noChangeAspect="1"/>
          </p:cNvPicPr>
          <p:nvPr/>
        </p:nvPicPr>
        <p:blipFill>
          <a:blip r:embed="rId2"/>
          <a:stretch>
            <a:fillRect/>
          </a:stretch>
        </p:blipFill>
        <p:spPr>
          <a:xfrm>
            <a:off x="10580737" y="1875308"/>
            <a:ext cx="399778" cy="399778"/>
          </a:xfrm>
          <a:prstGeom prst="rect">
            <a:avLst/>
          </a:prstGeom>
          <a:ln w="12700">
            <a:miter lim="400000"/>
          </a:ln>
        </p:spPr>
      </p:pic>
      <p:pic>
        <p:nvPicPr>
          <p:cNvPr id="394" name="Logo 2 - Acorn - It.jpg"/>
          <p:cNvPicPr>
            <a:picLocks noChangeAspect="1"/>
          </p:cNvPicPr>
          <p:nvPr/>
        </p:nvPicPr>
        <p:blipFill>
          <a:blip r:embed="rId4"/>
          <a:srcRect t="21354" b="21354"/>
          <a:stretch>
            <a:fillRect/>
          </a:stretch>
        </p:blipFill>
        <p:spPr>
          <a:xfrm>
            <a:off x="464312" y="8991600"/>
            <a:ext cx="2151889" cy="616427"/>
          </a:xfrm>
          <a:prstGeom prst="rect">
            <a:avLst/>
          </a:prstGeom>
          <a:ln w="12700">
            <a:miter lim="400000"/>
          </a:ln>
        </p:spPr>
      </p:pic>
      <p:sp>
        <p:nvSpPr>
          <p:cNvPr id="395" name="Shape 395"/>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396" name="Shape 396"/>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5"/>
              </a:defRPr>
            </a:lvl1pPr>
          </a:lstStyle>
          <a:p>
            <a:pPr>
              <a:defRPr>
                <a:uFillTx/>
              </a:defRPr>
            </a:pPr>
            <a:r>
              <a:rPr>
                <a:uFill>
                  <a:solidFill>
                    <a:srgbClr val="0000FF"/>
                  </a:solidFill>
                </a:uFill>
                <a:hlinkClick r:id="rId5"/>
              </a:rPr>
              <a:t>acorn.ro</a:t>
            </a:r>
          </a:p>
        </p:txBody>
      </p:sp>
      <p:sp>
        <p:nvSpPr>
          <p:cNvPr id="397" name="Shape 397"/>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sp>
        <p:nvSpPr>
          <p:cNvPr id="38" name="Shape 511"/>
          <p:cNvSpPr>
            <a:spLocks noGrp="1"/>
          </p:cNvSpPr>
          <p:nvPr>
            <p:ph type="body" idx="1"/>
          </p:nvPr>
        </p:nvSpPr>
        <p:spPr>
          <a:xfrm>
            <a:off x="1187797" y="2549668"/>
            <a:ext cx="10992048" cy="6072363"/>
          </a:xfrm>
          <a:prstGeom prst="rect">
            <a:avLst/>
          </a:prstGeom>
        </p:spPr>
        <p:txBody>
          <a:bodyPr>
            <a:normAutofit fontScale="92500" lnSpcReduction="20000"/>
          </a:bodyPr>
          <a:lstStyle/>
          <a:p>
            <a:pPr>
              <a:lnSpc>
                <a:spcPct val="120000"/>
              </a:lnSpc>
              <a:buSzPct val="100000"/>
              <a:buFont typeface="Wingdings" charset="2"/>
              <a:buChar char="q"/>
            </a:pPr>
            <a:r>
              <a:rPr lang="en-US" dirty="0"/>
              <a:t>Documentation</a:t>
            </a:r>
          </a:p>
          <a:p>
            <a:pPr>
              <a:lnSpc>
                <a:spcPct val="120000"/>
              </a:lnSpc>
              <a:buSzPct val="100000"/>
              <a:buFont typeface="Wingdings" charset="2"/>
              <a:buChar char="q"/>
            </a:pPr>
            <a:r>
              <a:rPr lang="en-US" dirty="0"/>
              <a:t>Technical and Business view</a:t>
            </a:r>
          </a:p>
          <a:p>
            <a:pPr>
              <a:lnSpc>
                <a:spcPct val="120000"/>
              </a:lnSpc>
              <a:buSzPct val="100000"/>
              <a:buFont typeface="Wingdings" charset="2"/>
              <a:buChar char="q"/>
            </a:pPr>
            <a:r>
              <a:rPr lang="en-US" dirty="0"/>
              <a:t>Traceability </a:t>
            </a:r>
          </a:p>
          <a:p>
            <a:pPr>
              <a:lnSpc>
                <a:spcPct val="120000"/>
              </a:lnSpc>
              <a:buSzPct val="100000"/>
              <a:buFont typeface="Wingdings" charset="2"/>
              <a:buChar char="q"/>
            </a:pPr>
            <a:r>
              <a:rPr lang="en-US" dirty="0"/>
              <a:t>Impact analysis</a:t>
            </a:r>
          </a:p>
          <a:p>
            <a:pPr>
              <a:lnSpc>
                <a:spcPct val="120000"/>
              </a:lnSpc>
              <a:buSzPct val="100000"/>
              <a:buFont typeface="Wingdings" charset="2"/>
              <a:buChar char="q"/>
            </a:pPr>
            <a:r>
              <a:rPr lang="en-US" dirty="0"/>
              <a:t>Code generation </a:t>
            </a:r>
            <a:r>
              <a:rPr lang="en-US"/>
              <a:t>(model to code) </a:t>
            </a:r>
            <a:endParaRPr lang="en-US" dirty="0"/>
          </a:p>
        </p:txBody>
      </p:sp>
    </p:spTree>
    <p:extLst>
      <p:ext uri="{BB962C8B-B14F-4D97-AF65-F5344CB8AC3E}">
        <p14:creationId xmlns:p14="http://schemas.microsoft.com/office/powerpoint/2010/main" val="1063996872"/>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 name="Logo 2 - Acorn - It.jpg"/>
          <p:cNvPicPr>
            <a:picLocks noChangeAspect="1"/>
          </p:cNvPicPr>
          <p:nvPr/>
        </p:nvPicPr>
        <p:blipFill>
          <a:blip r:embed="rId2"/>
          <a:srcRect t="21354" b="21354"/>
          <a:stretch>
            <a:fillRect/>
          </a:stretch>
        </p:blipFill>
        <p:spPr>
          <a:xfrm>
            <a:off x="464312" y="8991600"/>
            <a:ext cx="2151889" cy="616427"/>
          </a:xfrm>
          <a:prstGeom prst="rect">
            <a:avLst/>
          </a:prstGeom>
          <a:ln w="12700">
            <a:miter lim="400000"/>
          </a:ln>
        </p:spPr>
      </p:pic>
      <p:sp>
        <p:nvSpPr>
          <p:cNvPr id="432" name="Shape 432"/>
          <p:cNvSpPr/>
          <p:nvPr/>
        </p:nvSpPr>
        <p:spPr>
          <a:xfrm>
            <a:off x="2577062" y="9124949"/>
            <a:ext cx="8603342" cy="558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spcBef>
                <a:spcPts val="4200"/>
              </a:spcBef>
              <a:defRPr sz="3000">
                <a:solidFill>
                  <a:srgbClr val="1F5282"/>
                </a:solidFill>
              </a:defRPr>
            </a:pPr>
            <a:r>
              <a:rPr lang="en-US" dirty="0"/>
              <a:t>Model Driven Design in an Agile world</a:t>
            </a:r>
          </a:p>
        </p:txBody>
      </p:sp>
      <p:sp>
        <p:nvSpPr>
          <p:cNvPr id="433" name="Shape 433"/>
          <p:cNvSpPr/>
          <p:nvPr/>
        </p:nvSpPr>
        <p:spPr>
          <a:xfrm>
            <a:off x="10845800" y="9124950"/>
            <a:ext cx="2024285" cy="558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sz="3000">
                <a:solidFill>
                  <a:srgbClr val="1F5281"/>
                </a:solidFill>
                <a:uFill>
                  <a:solidFill>
                    <a:srgbClr val="0000FF"/>
                  </a:solidFill>
                </a:uFill>
                <a:hlinkClick r:id="rId3"/>
              </a:defRPr>
            </a:lvl1pPr>
          </a:lstStyle>
          <a:p>
            <a:pPr>
              <a:defRPr>
                <a:uFillTx/>
              </a:defRPr>
            </a:pPr>
            <a:r>
              <a:rPr>
                <a:uFill>
                  <a:solidFill>
                    <a:srgbClr val="0000FF"/>
                  </a:solidFill>
                </a:uFill>
                <a:hlinkClick r:id="rId3"/>
              </a:rPr>
              <a:t>acorn.ro</a:t>
            </a:r>
          </a:p>
        </p:txBody>
      </p:sp>
      <p:sp>
        <p:nvSpPr>
          <p:cNvPr id="434" name="Shape 434"/>
          <p:cNvSpPr/>
          <p:nvPr/>
        </p:nvSpPr>
        <p:spPr>
          <a:xfrm>
            <a:off x="0" y="8850630"/>
            <a:ext cx="13004800" cy="45721"/>
          </a:xfrm>
          <a:prstGeom prst="rect">
            <a:avLst/>
          </a:prstGeom>
          <a:solidFill>
            <a:srgbClr val="1F5282"/>
          </a:solidFill>
          <a:ln w="12700">
            <a:miter lim="400000"/>
          </a:ln>
        </p:spPr>
        <p:txBody>
          <a:bodyPr lIns="50800" tIns="50800" rIns="50800" bIns="50800" anchor="ctr"/>
          <a:lstStyle/>
          <a:p>
            <a:pPr>
              <a:defRPr sz="2400">
                <a:solidFill>
                  <a:srgbClr val="FFFFFF"/>
                </a:solidFill>
              </a:defRPr>
            </a:pPr>
            <a:endParaRPr/>
          </a:p>
        </p:txBody>
      </p:sp>
      <p:pic>
        <p:nvPicPr>
          <p:cNvPr id="435" name="giphy-charlie.gif"/>
          <p:cNvPicPr>
            <a:picLocks/>
          </p:cNvPicPr>
          <p:nvPr/>
        </p:nvPicPr>
        <p:blipFill>
          <a:blip r:embed="rId4">
            <a:extLst>
              <a:ext uri="{28A0092B-C50C-407E-A947-70E740481C1C}">
                <a14:useLocalDpi xmlns:a14="http://schemas.microsoft.com/office/drawing/2010/main" val="0"/>
              </a:ext>
            </a:extLst>
          </a:blip>
          <a:stretch>
            <a:fillRect/>
          </a:stretch>
        </p:blipFill>
        <p:spPr>
          <a:xfrm>
            <a:off x="606441" y="211079"/>
            <a:ext cx="11791917" cy="8410952"/>
          </a:xfrm>
          <a:prstGeom prst="rect">
            <a:avLst/>
          </a:prstGeom>
          <a:ln w="12700">
            <a:miter lim="400000"/>
          </a:ln>
          <a:effectLst>
            <a:softEdge rad="698500"/>
          </a:effectLst>
        </p:spPr>
      </p:pic>
    </p:spTree>
    <p:extLst>
      <p:ext uri="{BB962C8B-B14F-4D97-AF65-F5344CB8AC3E}">
        <p14:creationId xmlns:p14="http://schemas.microsoft.com/office/powerpoint/2010/main" val="1328448451"/>
      </p:ext>
    </p:extLst>
  </p:cSld>
  <p:clrMapOvr>
    <a:masterClrMapping/>
  </p:clrMapOvr>
  <p:transition spd="slow"/>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8408</TotalTime>
  <Words>1747</Words>
  <Application>Microsoft Macintosh PowerPoint</Application>
  <PresentationFormat>Custom</PresentationFormat>
  <Paragraphs>207</Paragraphs>
  <Slides>27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Helvetica Light</vt:lpstr>
      <vt:lpstr>Helvetica Neue</vt:lpstr>
      <vt:lpstr>Lora</vt:lpstr>
      <vt:lpstr>Wingdings</vt:lpstr>
      <vt:lpstr>White</vt:lpstr>
      <vt:lpstr>PowerPoint Presentation</vt:lpstr>
      <vt:lpstr>MDSD</vt:lpstr>
      <vt:lpstr>MDA</vt:lpstr>
      <vt:lpstr>ABSTRACTION LEVELS</vt:lpstr>
      <vt:lpstr>Modeling</vt:lpstr>
      <vt:lpstr>NOT Cool</vt:lpstr>
      <vt:lpstr>The Hype</vt:lpstr>
      <vt:lpstr>MDSD vs. Agile</vt:lpstr>
      <vt:lpstr>Guerilla  Warfare</vt:lpstr>
      <vt:lpstr>OERA Models</vt:lpstr>
      <vt:lpstr>Root Model</vt:lpstr>
      <vt:lpstr>Foreign Keys</vt:lpstr>
      <vt:lpstr>Data Driven Development</vt:lpstr>
      <vt:lpstr>Entity Relationship Diagram</vt:lpstr>
      <vt:lpstr>Zamolxis ERD</vt:lpstr>
      <vt:lpstr>Domain Specific Language</vt:lpstr>
      <vt:lpstr>Domain Specific Language</vt:lpstr>
      <vt:lpstr>Conventional Programming</vt:lpstr>
      <vt:lpstr>DSL Software Factory</vt:lpstr>
      <vt:lpstr>Language cacophony </vt:lpstr>
      <vt:lpstr>Sikuli  Visual Testing </vt:lpstr>
      <vt:lpstr>Eclipse Modeling Project</vt:lpstr>
      <vt:lpstr>Eclipse Modeling Framework</vt:lpstr>
      <vt:lpstr>Domain Specific Language</vt:lpstr>
      <vt:lpstr>Data Driven Development</vt:lpstr>
      <vt:lpstr>What that  could give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Marian Edu</cp:lastModifiedBy>
  <cp:revision>102</cp:revision>
  <cp:lastPrinted>2016-09-30T11:03:41Z</cp:lastPrinted>
  <dcterms:modified xsi:type="dcterms:W3CDTF">2023-11-12T11:02:32Z</dcterms:modified>
</cp:coreProperties>
</file>