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7" r:id="rId3"/>
    <p:sldId id="28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Calibri" panose="020F0502020204030204" pitchFamily="34" charset="0"/>
      <p:regular r:id="rId34"/>
      <p:bold r:id="rId35"/>
      <p:italic r:id="rId36"/>
      <p:boldItalic r:id="rId37"/>
    </p:embeddedFont>
    <p:embeddedFont>
      <p:font typeface="Montserrat" pitchFamily="2" charset="0"/>
      <p:regular r:id="rId38"/>
      <p:bold r:id="rId39"/>
      <p:italic r:id="rId40"/>
      <p:boldItalic r:id="rId41"/>
    </p:embeddedFont>
    <p:embeddedFont>
      <p:font typeface="Montserrat Bold" pitchFamily="2" charset="0"/>
      <p:regular r:id="rId42"/>
      <p:bold r:id="rId43"/>
    </p:embeddedFont>
    <p:embeddedFont>
      <p:font typeface="Montserrat Classic" panose="020B0604020202020204" charset="0"/>
      <p:regular r:id="rId44"/>
    </p:embeddedFont>
    <p:embeddedFont>
      <p:font typeface="Montserrat Heavy" panose="020B0604020202020204" charset="0"/>
      <p:regular r:id="rId45"/>
    </p:embeddedFont>
    <p:embeddedFont>
      <p:font typeface="Montserrat Ultra-Bold"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8" d="100"/>
          <a:sy n="48" d="100"/>
        </p:scale>
        <p:origin x="-77"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1B171-69C3-4310-BCA3-0541DFDCACF8}" type="datetimeFigureOut">
              <a:rPr lang="en-US" smtClean="0"/>
              <a:t>11/14/2023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58275-93AB-4BE4-A156-BF0377617A2B}" type="slidenum">
              <a:rPr lang="en-US" smtClean="0"/>
              <a:t>‹#›</a:t>
            </a:fld>
            <a:endParaRPr lang="en-US"/>
          </a:p>
        </p:txBody>
      </p:sp>
    </p:spTree>
    <p:extLst>
      <p:ext uri="{BB962C8B-B14F-4D97-AF65-F5344CB8AC3E}">
        <p14:creationId xmlns:p14="http://schemas.microsoft.com/office/powerpoint/2010/main" val="329941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welcome to my session</a:t>
            </a:r>
          </a:p>
          <a:p>
            <a:r>
              <a:rPr lang="en-US" dirty="0"/>
              <a:t>We’ll be going over log analytics, what it is, why you need it, and how do you get it?</a:t>
            </a:r>
          </a:p>
          <a:p>
            <a:endParaRPr lang="en-US" dirty="0"/>
          </a:p>
          <a:p>
            <a:r>
              <a:rPr lang="en-US" dirty="0"/>
              <a:t>Now for some quick introductions -&gt;</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a:t>
            </a:fld>
            <a:endParaRPr lang="en-US"/>
          </a:p>
        </p:txBody>
      </p:sp>
    </p:spTree>
    <p:extLst>
      <p:ext uri="{BB962C8B-B14F-4D97-AF65-F5344CB8AC3E}">
        <p14:creationId xmlns:p14="http://schemas.microsoft.com/office/powerpoint/2010/main" val="2553102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Claudiu Spac</a:t>
            </a:r>
          </a:p>
          <a:p>
            <a:r>
              <a:rPr lang="en-US" dirty="0"/>
              <a:t>Started working with OE and Wayfare in 2014</a:t>
            </a:r>
          </a:p>
          <a:p>
            <a:endParaRPr lang="en-US" dirty="0"/>
          </a:p>
          <a:p>
            <a:r>
              <a:rPr lang="en-US" dirty="0"/>
              <a:t>So far I haven’t had the pleasure of working on a project where logging was done seriously. They were always set and forget, something the developer just did as they saw fit. Maybe some forgotten debug messages were thrown in.</a:t>
            </a:r>
          </a:p>
          <a:p>
            <a:endParaRPr lang="en-US" dirty="0"/>
          </a:p>
          <a:p>
            <a:r>
              <a:rPr lang="en-US" dirty="0"/>
              <a:t>Logs weren’t stored or processed, they were just one of the things you might get a copy of when someone ran into an issue</a:t>
            </a:r>
          </a:p>
          <a:p>
            <a:endParaRPr lang="en-US" dirty="0"/>
          </a:p>
          <a:p>
            <a:r>
              <a:rPr lang="en-US" dirty="0"/>
              <a:t>Finally because they were done by developers for developers, they were inconsistent and hard to read by developers.</a:t>
            </a:r>
          </a:p>
          <a:p>
            <a:endParaRPr lang="en-US" dirty="0"/>
          </a:p>
          <a:p>
            <a:r>
              <a:rPr lang="en-US" dirty="0"/>
              <a:t>-&gt;</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2</a:t>
            </a:fld>
            <a:endParaRPr lang="en-US"/>
          </a:p>
        </p:txBody>
      </p:sp>
    </p:spTree>
    <p:extLst>
      <p:ext uri="{BB962C8B-B14F-4D97-AF65-F5344CB8AC3E}">
        <p14:creationId xmlns:p14="http://schemas.microsoft.com/office/powerpoint/2010/main" val="3183680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Logging is a crucial part of any application, and it provides valuable information into how things run, and how things don’t run. </a:t>
            </a:r>
          </a:p>
          <a:p>
            <a:r>
              <a:rPr lang="en-US" dirty="0"/>
              <a:t>We need to know what is happening in our application. Did we do something badly? Is something weird happening?</a:t>
            </a:r>
          </a:p>
          <a:p>
            <a:endParaRPr lang="en-US" dirty="0"/>
          </a:p>
          <a:p>
            <a:r>
              <a:rPr lang="en-US" dirty="0"/>
              <a:t>We also need to know when something happened. A couple more details like the user, the agent, etc. wouldn’t go amiss either.</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6</a:t>
            </a:fld>
            <a:endParaRPr lang="en-US"/>
          </a:p>
        </p:txBody>
      </p:sp>
    </p:spTree>
    <p:extLst>
      <p:ext uri="{BB962C8B-B14F-4D97-AF65-F5344CB8AC3E}">
        <p14:creationId xmlns:p14="http://schemas.microsoft.com/office/powerpoint/2010/main" val="2121341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 messages should be ordered in a way that makes sense. Usually that’s going to be by time. </a:t>
            </a:r>
            <a:r>
              <a:rPr lang="en-US" dirty="0" err="1"/>
              <a:t>Ocasionally</a:t>
            </a:r>
            <a:r>
              <a:rPr lang="en-US" dirty="0"/>
              <a:t> some more grouping is needed, i.e. by request since you don’t really want log messages from different requests to be mashed together.</a:t>
            </a:r>
          </a:p>
          <a:p>
            <a:endParaRPr lang="en-US" dirty="0"/>
          </a:p>
          <a:p>
            <a:r>
              <a:rPr lang="en-US" dirty="0"/>
              <a:t>Logging itself should be configurable. You don’t want to edit 200 source files just to no longer show some </a:t>
            </a:r>
            <a:r>
              <a:rPr lang="en-US" dirty="0" err="1"/>
              <a:t>messasges</a:t>
            </a:r>
            <a:r>
              <a:rPr lang="en-US" dirty="0"/>
              <a:t>. Some simple requirements are a configurable log level and configurable metadata (username, timestamps, some other internal piece of data, </a:t>
            </a:r>
            <a:r>
              <a:rPr lang="en-US" dirty="0" err="1"/>
              <a:t>etc</a:t>
            </a:r>
            <a:r>
              <a:rPr lang="en-US" dirty="0"/>
              <a:t>).</a:t>
            </a:r>
          </a:p>
          <a:p>
            <a:endParaRPr lang="en-US" dirty="0"/>
          </a:p>
          <a:p>
            <a:r>
              <a:rPr lang="en-US" dirty="0"/>
              <a:t>Logs are created to be read, usually by people. Because of that logs should be easily readable, otherwise people will slowly stop looking at logs altogether.</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7</a:t>
            </a:fld>
            <a:endParaRPr lang="en-US"/>
          </a:p>
        </p:txBody>
      </p:sp>
    </p:spTree>
    <p:extLst>
      <p:ext uri="{BB962C8B-B14F-4D97-AF65-F5344CB8AC3E}">
        <p14:creationId xmlns:p14="http://schemas.microsoft.com/office/powerpoint/2010/main" val="3406694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various ways to write log messages, some are harder to use, but they all accomplish the same basic task.</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8</a:t>
            </a:fld>
            <a:endParaRPr lang="en-US"/>
          </a:p>
        </p:txBody>
      </p:sp>
    </p:spTree>
    <p:extLst>
      <p:ext uri="{BB962C8B-B14F-4D97-AF65-F5344CB8AC3E}">
        <p14:creationId xmlns:p14="http://schemas.microsoft.com/office/powerpoint/2010/main" val="782213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Formatting is incredibly important. You might be writing out some crucial information, but if the format is hard to parse (i.e. timestamps as the number of days since release) it’s not going to help anyone.</a:t>
            </a:r>
          </a:p>
          <a:p>
            <a:endParaRPr lang="en-US" dirty="0"/>
          </a:p>
          <a:p>
            <a:r>
              <a:rPr lang="en-US" dirty="0"/>
              <a:t>Similarly using multiple formats is only going to confuse people. If your date format changes from ISO, to MDY, to DMY in the same log file people are going to have a hard time following it.</a:t>
            </a:r>
          </a:p>
          <a:p>
            <a:endParaRPr lang="en-US" dirty="0"/>
          </a:p>
          <a:p>
            <a:r>
              <a:rPr lang="en-US" dirty="0"/>
              <a:t>Log levels should be configurable, and that configuration should be easy to change. You don’t want to give people 2 options – all log messages, or no log messages. It should be possible to select a suitable log level, ideally even more fine grained than that, on a per feature level.</a:t>
            </a:r>
          </a:p>
          <a:p>
            <a:endParaRPr lang="en-US" dirty="0"/>
          </a:p>
          <a:p>
            <a:r>
              <a:rPr lang="en-US" dirty="0"/>
              <a:t>Keep in mind that logs should be readable. Even if you output all the required information,  the way you output it matters. For example a string of true/false values is practically useless.</a:t>
            </a:r>
          </a:p>
          <a:p>
            <a:endParaRPr lang="en-US" dirty="0"/>
          </a:p>
          <a:p>
            <a:r>
              <a:rPr lang="en-US" dirty="0"/>
              <a:t>Logging should be done as code is written, not as an after thought. Logging should tell a story of what’s happening, not just be added the first time you get an error. If logging is done right, you won’t (usually) have to go back and change your code whenever you are interested in some piece of information.</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9</a:t>
            </a:fld>
            <a:endParaRPr lang="en-US"/>
          </a:p>
        </p:txBody>
      </p:sp>
    </p:spTree>
    <p:extLst>
      <p:ext uri="{BB962C8B-B14F-4D97-AF65-F5344CB8AC3E}">
        <p14:creationId xmlns:p14="http://schemas.microsoft.com/office/powerpoint/2010/main" val="4175344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 analytics is quite simply the analysis of log files. While the definition can be simple, it provides a lot of benefits and can help answer questions that would otherwise be near impossible to answer.</a:t>
            </a:r>
          </a:p>
          <a:p>
            <a:endParaRPr lang="en-US" dirty="0"/>
          </a:p>
          <a:p>
            <a:r>
              <a:rPr lang="en-US" dirty="0"/>
              <a:t>To get the most benefits out of log analytics, the entire process needs to be automated. If it’s not automated it’s another process that someone at some point will forget about.</a:t>
            </a:r>
          </a:p>
          <a:p>
            <a:endParaRPr lang="en-US" dirty="0"/>
          </a:p>
          <a:p>
            <a:r>
              <a:rPr lang="en-US" dirty="0"/>
              <a:t>You are no longer limited to looking at just one log file at a time. You can store logs coming from different services centrally, that way you can quickly notice that your payment processing service slows down whenever someone runs a particular report. You no longer have to log into 10 different servers just to see the log files.</a:t>
            </a:r>
          </a:p>
          <a:p>
            <a:endParaRPr lang="en-US" dirty="0"/>
          </a:p>
          <a:p>
            <a:r>
              <a:rPr lang="en-US" dirty="0"/>
              <a:t>Real-time means that you can very quickly see if your infrastructure is behaving normally. In addition to that you can also have a real-time view of the performance of your application, and how users are interacting with it.</a:t>
            </a:r>
          </a:p>
          <a:p>
            <a:endParaRPr lang="en-US" dirty="0"/>
          </a:p>
          <a:p>
            <a:r>
              <a:rPr lang="en-US" dirty="0"/>
              <a:t>One of the bigger benefits is that you are now storing past data. You are no longer limited to what you have in this log file, you can look what was happening 2 weeks ago.</a:t>
            </a:r>
          </a:p>
          <a:p>
            <a:endParaRPr lang="en-US" dirty="0"/>
          </a:p>
          <a:p>
            <a:r>
              <a:rPr lang="en-US" dirty="0"/>
              <a:t>Depending on what you write in your log files, you can extract some additional information from that. Questions like what users are most active, what features are used most often, etc.</a:t>
            </a:r>
          </a:p>
          <a:p>
            <a:endParaRPr lang="en-US" dirty="0"/>
          </a:p>
          <a:p>
            <a:r>
              <a:rPr lang="en-US" dirty="0"/>
              <a:t>Log data should be </a:t>
            </a:r>
            <a:r>
              <a:rPr lang="en-US" dirty="0" err="1"/>
              <a:t>queryable</a:t>
            </a:r>
            <a:r>
              <a:rPr lang="en-US" dirty="0"/>
              <a:t>. This can be used to trace a user across different servers, filter things down to only requests using a certain feature, etc.</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10</a:t>
            </a:fld>
            <a:endParaRPr lang="en-US"/>
          </a:p>
        </p:txBody>
      </p:sp>
    </p:spTree>
    <p:extLst>
      <p:ext uri="{BB962C8B-B14F-4D97-AF65-F5344CB8AC3E}">
        <p14:creationId xmlns:p14="http://schemas.microsoft.com/office/powerpoint/2010/main" val="705871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logging, there are a plethora of tolls to choose from. They all have different features, different tradeoffs, and different prices.</a:t>
            </a:r>
          </a:p>
          <a:p>
            <a:endParaRPr lang="en-US" dirty="0"/>
          </a:p>
          <a:p>
            <a:r>
              <a:rPr lang="en-US" dirty="0"/>
              <a:t>Choosing one will depend on what you are trying to do, so you’ll need to do some research before choosing a suitable one.</a:t>
            </a:r>
          </a:p>
          <a:p>
            <a:endParaRPr lang="en-US" dirty="0"/>
          </a:p>
          <a:p>
            <a:r>
              <a:rPr lang="en-US" dirty="0"/>
              <a:t>For this session we will be using the Grafana Stack, but it’s just one of the many possible choices.</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11</a:t>
            </a:fld>
            <a:endParaRPr lang="en-US"/>
          </a:p>
        </p:txBody>
      </p:sp>
    </p:spTree>
    <p:extLst>
      <p:ext uri="{BB962C8B-B14F-4D97-AF65-F5344CB8AC3E}">
        <p14:creationId xmlns:p14="http://schemas.microsoft.com/office/powerpoint/2010/main" val="201319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setting everything up, you’ll have 2 choices.</a:t>
            </a:r>
          </a:p>
          <a:p>
            <a:endParaRPr lang="en-US" dirty="0"/>
          </a:p>
          <a:p>
            <a:r>
              <a:rPr lang="en-US" dirty="0"/>
              <a:t>You can self host everything, either on bare metal, or in your cloud provider of choice. This entire process is heavily reliant on a good understanding of docker and Kubernetes, and trying to get everything setup without that will take a while. For this I can recommend Helm. There are various publicly available configurations that make it easy to get started.</a:t>
            </a:r>
          </a:p>
          <a:p>
            <a:endParaRPr lang="en-US" dirty="0"/>
          </a:p>
          <a:p>
            <a:r>
              <a:rPr lang="en-US" dirty="0"/>
              <a:t>Or you can use a cloud version, provided by the vendor, or by a different vendor.</a:t>
            </a:r>
          </a:p>
          <a:p>
            <a:endParaRPr lang="en-US" dirty="0"/>
          </a:p>
          <a:p>
            <a:r>
              <a:rPr lang="en-US" dirty="0"/>
              <a:t>The key tradeoff here is the complexity of setting things up, managing the system, and the time it will take to keep everything up to date. Logs can contain sensitive data, so keeping on top of security is going to be an important part of the process.</a:t>
            </a:r>
          </a:p>
          <a:p>
            <a:r>
              <a:rPr lang="en-US" dirty="0"/>
              <a:t>There’s also the matter of it not being free, at least not for enterprise level use. Expect to pay a premium in terms of monthly cost.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12</a:t>
            </a:fld>
            <a:endParaRPr lang="en-US"/>
          </a:p>
        </p:txBody>
      </p:sp>
    </p:spTree>
    <p:extLst>
      <p:ext uri="{BB962C8B-B14F-4D97-AF65-F5344CB8AC3E}">
        <p14:creationId xmlns:p14="http://schemas.microsoft.com/office/powerpoint/2010/main" val="1155440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what the tools do.</a:t>
            </a:r>
          </a:p>
          <a:p>
            <a:endParaRPr lang="en-US" dirty="0"/>
          </a:p>
          <a:p>
            <a:r>
              <a:rPr lang="en-US" dirty="0"/>
              <a:t>One important difference when it comes to logs is that Grafana Loki doesn’t index the entire log message. Based on the contents of the message you will create some labels for it which will then be indexed. The user, the application name, the log level, some application specific fields, etc.</a:t>
            </a:r>
          </a:p>
          <a:p>
            <a:endParaRPr lang="en-US" dirty="0"/>
          </a:p>
          <a:p>
            <a:r>
              <a:rPr lang="en-US" dirty="0"/>
              <a:t>When it comes to best practices for labels, the basic idea is that static labels are great. Labels for the environment, the host, the application, are all good, even if you have thousands of values.</a:t>
            </a:r>
          </a:p>
          <a:p>
            <a:endParaRPr lang="en-US" dirty="0"/>
          </a:p>
          <a:p>
            <a:r>
              <a:rPr lang="en-US" dirty="0"/>
              <a:t>On the other hand, dynamic labels are going to be a problem. If you need to use dynamic labels they need to be bounded values. You don’t want to use unique values for labels. This includes things like the session ID, the request ID, etc.</a:t>
            </a:r>
          </a:p>
          <a:p>
            <a:r>
              <a:rPr lang="en-US" dirty="0"/>
              <a:t>Some values that make sense are things like the agent PID. It’s dynamic, but you only have a couple thousand values that will eventually be used. If you use the request ID, you’ll have as many unique values as requests you have, give or take a few collisions.</a:t>
            </a:r>
          </a:p>
          <a:p>
            <a:endParaRPr lang="en-US" dirty="0"/>
          </a:p>
          <a:p>
            <a:r>
              <a:rPr lang="en-US" dirty="0"/>
              <a:t>That’s going to start causing performance issues. Instead of creating labels for such values, it’s better to simply query by whatever </a:t>
            </a:r>
            <a:r>
              <a:rPr lang="en-US" dirty="0" err="1"/>
              <a:t>labelsl</a:t>
            </a:r>
            <a:r>
              <a:rPr lang="en-US" dirty="0"/>
              <a:t> apply, and then filter down the results by checking if the log message contains whatever string you are interested in.</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13</a:t>
            </a:fld>
            <a:endParaRPr lang="en-US"/>
          </a:p>
        </p:txBody>
      </p:sp>
    </p:spTree>
    <p:extLst>
      <p:ext uri="{BB962C8B-B14F-4D97-AF65-F5344CB8AC3E}">
        <p14:creationId xmlns:p14="http://schemas.microsoft.com/office/powerpoint/2010/main" val="999517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going the cloud route, there’s not a lot you need to get started. You’ll need something that produces logs, the actual logs themselves, some time to set everything up, and an email address so you can sign up. They have a nice free plan which is good enough if someone just wants to try things out.</a:t>
            </a:r>
          </a:p>
          <a:p>
            <a:endParaRPr lang="en-US" dirty="0"/>
          </a:p>
          <a:p>
            <a:r>
              <a:rPr lang="en-US" dirty="0"/>
              <a:t>You simply go to their website, create a free account, and that’s going to setup Grafana, </a:t>
            </a:r>
            <a:r>
              <a:rPr lang="en-US" dirty="0" err="1"/>
              <a:t>loki</a:t>
            </a:r>
            <a:r>
              <a:rPr lang="en-US" dirty="0"/>
              <a:t>, and a couple other tools and link them together properly.</a:t>
            </a:r>
          </a:p>
          <a:p>
            <a:endParaRPr lang="en-US" dirty="0"/>
          </a:p>
          <a:p>
            <a:r>
              <a:rPr lang="en-US" dirty="0"/>
              <a:t>It’s a barebones setup that’s going to work so you can get started right away on the fun stuff.</a:t>
            </a:r>
          </a:p>
          <a:p>
            <a:endParaRPr lang="en-US" dirty="0"/>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14</a:t>
            </a:fld>
            <a:endParaRPr lang="en-US"/>
          </a:p>
        </p:txBody>
      </p:sp>
    </p:spTree>
    <p:extLst>
      <p:ext uri="{BB962C8B-B14F-4D97-AF65-F5344CB8AC3E}">
        <p14:creationId xmlns:p14="http://schemas.microsoft.com/office/powerpoint/2010/main" val="738135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thing you’ll need to do is setup log ingestion. There are many ways to do this, but all of them use </a:t>
            </a:r>
            <a:r>
              <a:rPr lang="en-US" dirty="0" err="1"/>
              <a:t>promtail</a:t>
            </a:r>
            <a:r>
              <a:rPr lang="en-US" dirty="0"/>
              <a:t> to ingest logs, either from actual log files, from Kubernetes clusters, windows system events, </a:t>
            </a:r>
            <a:r>
              <a:rPr lang="en-US" dirty="0" err="1"/>
              <a:t>cloudflare</a:t>
            </a:r>
            <a:r>
              <a:rPr lang="en-US" dirty="0"/>
              <a:t>, etc.</a:t>
            </a:r>
          </a:p>
          <a:p>
            <a:r>
              <a:rPr lang="en-US" dirty="0"/>
              <a:t>Whatever setup you’re using, you should be able to get to those logs somehow. You’ll find various tutorials and blog posts all over the internet showing how you can do this for a variety of setups.</a:t>
            </a:r>
          </a:p>
          <a:p>
            <a:endParaRPr lang="en-US" dirty="0"/>
          </a:p>
          <a:p>
            <a:r>
              <a:rPr lang="en-US" dirty="0"/>
              <a:t>In my case we’re doing something simple. We have an application that writes to some .log files. Other than the default info printed by LOG-MANAGER we also include some application specific fields that make sense.</a:t>
            </a:r>
          </a:p>
          <a:p>
            <a:r>
              <a:rPr lang="en-US" dirty="0"/>
              <a:t>We’ll be running </a:t>
            </a:r>
            <a:r>
              <a:rPr lang="en-US" dirty="0" err="1"/>
              <a:t>promtail</a:t>
            </a:r>
            <a:r>
              <a:rPr lang="en-US" dirty="0"/>
              <a:t> as a single docker container and we’ll pass it some simple config telling it what log files it needs to look at, and where to send the logs.</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15</a:t>
            </a:fld>
            <a:endParaRPr lang="en-US"/>
          </a:p>
        </p:txBody>
      </p:sp>
    </p:spTree>
    <p:extLst>
      <p:ext uri="{BB962C8B-B14F-4D97-AF65-F5344CB8AC3E}">
        <p14:creationId xmlns:p14="http://schemas.microsoft.com/office/powerpoint/2010/main" val="2057308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config file is </a:t>
            </a:r>
            <a:r>
              <a:rPr lang="en-US" dirty="0" err="1"/>
              <a:t>pslit</a:t>
            </a:r>
            <a:r>
              <a:rPr lang="en-US" dirty="0"/>
              <a:t> into multiple sections we we’ll just go over the main parts of it here.</a:t>
            </a:r>
          </a:p>
          <a:p>
            <a:endParaRPr lang="en-US" dirty="0"/>
          </a:p>
          <a:p>
            <a:r>
              <a:rPr lang="en-US" dirty="0"/>
              <a:t>The server section defines the port where </a:t>
            </a:r>
            <a:r>
              <a:rPr lang="en-US" dirty="0" err="1"/>
              <a:t>promtail</a:t>
            </a:r>
            <a:r>
              <a:rPr lang="en-US" dirty="0"/>
              <a:t> will open up a servers. We are interested in the HTTP one since that will be where any metrics created based on the </a:t>
            </a:r>
            <a:r>
              <a:rPr lang="en-US" dirty="0" err="1"/>
              <a:t>promtail</a:t>
            </a:r>
            <a:r>
              <a:rPr lang="en-US" dirty="0"/>
              <a:t> config are going to be available. Various metrics directly related to </a:t>
            </a:r>
            <a:r>
              <a:rPr lang="en-US" dirty="0" err="1"/>
              <a:t>promtail</a:t>
            </a:r>
            <a:r>
              <a:rPr lang="en-US" dirty="0"/>
              <a:t> will be available there as well.</a:t>
            </a:r>
          </a:p>
          <a:p>
            <a:endParaRPr lang="en-US" dirty="0"/>
          </a:p>
          <a:p>
            <a:r>
              <a:rPr lang="en-US" dirty="0"/>
              <a:t>The positions part defines where </a:t>
            </a:r>
            <a:r>
              <a:rPr lang="en-US" dirty="0" err="1"/>
              <a:t>promtail</a:t>
            </a:r>
            <a:r>
              <a:rPr lang="en-US" dirty="0"/>
              <a:t> stores a file that contains how far along each file </a:t>
            </a:r>
            <a:r>
              <a:rPr lang="en-US" dirty="0" err="1"/>
              <a:t>promtail</a:t>
            </a:r>
            <a:r>
              <a:rPr lang="en-US" dirty="0"/>
              <a:t> has gone. That way when it’s restarted it won’t try to push duplicate log messages, but will instead pick up from where it left off.</a:t>
            </a:r>
          </a:p>
          <a:p>
            <a:endParaRPr lang="en-US" dirty="0"/>
          </a:p>
          <a:p>
            <a:r>
              <a:rPr lang="en-US" dirty="0"/>
              <a:t>The clients part points to your Grafana Loki API endpoint. This is where requests are made to ingest log messages. In this section you can also add various other pieces of config, i.e. auth using AD, some custom headers to be sent with each request, etc.</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16</a:t>
            </a:fld>
            <a:endParaRPr lang="en-US"/>
          </a:p>
        </p:txBody>
      </p:sp>
    </p:spTree>
    <p:extLst>
      <p:ext uri="{BB962C8B-B14F-4D97-AF65-F5344CB8AC3E}">
        <p14:creationId xmlns:p14="http://schemas.microsoft.com/office/powerpoint/2010/main" val="999201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scrape_configs</a:t>
            </a:r>
            <a:r>
              <a:rPr lang="en-US" dirty="0"/>
              <a:t> part contains most of the configuration we are actually interested in. You can define various jobs, and for each of those we can define where the logs are going to be coming from.</a:t>
            </a:r>
          </a:p>
          <a:p>
            <a:endParaRPr lang="en-US" dirty="0"/>
          </a:p>
          <a:p>
            <a:r>
              <a:rPr lang="en-US" dirty="0"/>
              <a:t>In our case we’ll just be looking at some static log files matching a certain name.</a:t>
            </a:r>
          </a:p>
          <a:p>
            <a:endParaRPr lang="en-US" dirty="0"/>
          </a:p>
          <a:p>
            <a:r>
              <a:rPr lang="en-US" dirty="0"/>
              <a:t>There are other configuration options for windows events, docker, Kubernetes, syslog, journal logs, </a:t>
            </a:r>
            <a:r>
              <a:rPr lang="en-US" dirty="0" err="1"/>
              <a:t>cloudflare</a:t>
            </a:r>
            <a:r>
              <a:rPr lang="en-US" dirty="0"/>
              <a:t>, </a:t>
            </a:r>
            <a:r>
              <a:rPr lang="en-US" dirty="0" err="1"/>
              <a:t>kafka</a:t>
            </a:r>
            <a:r>
              <a:rPr lang="en-US" dirty="0"/>
              <a:t>, and a couple more.</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17</a:t>
            </a:fld>
            <a:endParaRPr lang="en-US"/>
          </a:p>
        </p:txBody>
      </p:sp>
    </p:spTree>
    <p:extLst>
      <p:ext uri="{BB962C8B-B14F-4D97-AF65-F5344CB8AC3E}">
        <p14:creationId xmlns:p14="http://schemas.microsoft.com/office/powerpoint/2010/main" val="2135364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pipeline stages defines how you will be processing log messages. There are various options available allowing you to configure things so they match your logging.</a:t>
            </a:r>
          </a:p>
          <a:p>
            <a:endParaRPr lang="en-US" dirty="0"/>
          </a:p>
          <a:p>
            <a:r>
              <a:rPr lang="en-US" dirty="0"/>
              <a:t>In this case we’ll just be using a </a:t>
            </a:r>
            <a:r>
              <a:rPr lang="en-US" dirty="0" err="1"/>
              <a:t>regexp</a:t>
            </a:r>
            <a:r>
              <a:rPr lang="en-US" dirty="0"/>
              <a:t> to split the entire log message into fields. If we want to use some of those fields as labels we just need to include it in the list of labels.</a:t>
            </a:r>
          </a:p>
          <a:p>
            <a:endParaRPr lang="en-US" dirty="0"/>
          </a:p>
          <a:p>
            <a:r>
              <a:rPr lang="en-US" dirty="0"/>
              <a:t>The timestamp stage lets you configure the timestamp format so it can be properly read from the logfile. In this case it matches the output of LOG-MANAGER</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18</a:t>
            </a:fld>
            <a:endParaRPr lang="en-US"/>
          </a:p>
        </p:txBody>
      </p:sp>
    </p:spTree>
    <p:extLst>
      <p:ext uri="{BB962C8B-B14F-4D97-AF65-F5344CB8AC3E}">
        <p14:creationId xmlns:p14="http://schemas.microsoft.com/office/powerpoint/2010/main" val="1789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deals with metrics that can be created based on what’s being ingested.</a:t>
            </a:r>
          </a:p>
          <a:p>
            <a:endParaRPr lang="en-US" dirty="0"/>
          </a:p>
          <a:p>
            <a:r>
              <a:rPr lang="en-US" dirty="0"/>
              <a:t>You can do it for every  single line, or you can nest this inside a match stage, so you only update the metrics when the log message matches a certain format.</a:t>
            </a:r>
          </a:p>
          <a:p>
            <a:endParaRPr lang="en-US" dirty="0"/>
          </a:p>
          <a:p>
            <a:r>
              <a:rPr lang="en-US" dirty="0"/>
              <a:t>The example here is nested in a match stage, since not every singly log line means we started a new request.</a:t>
            </a:r>
          </a:p>
          <a:p>
            <a:endParaRPr lang="en-US" dirty="0"/>
          </a:p>
        </p:txBody>
      </p:sp>
      <p:sp>
        <p:nvSpPr>
          <p:cNvPr id="4" name="Slide Number Placeholder 3"/>
          <p:cNvSpPr>
            <a:spLocks noGrp="1"/>
          </p:cNvSpPr>
          <p:nvPr>
            <p:ph type="sldNum" sz="quarter" idx="5"/>
          </p:nvPr>
        </p:nvSpPr>
        <p:spPr/>
        <p:txBody>
          <a:bodyPr/>
          <a:lstStyle/>
          <a:p>
            <a:fld id="{95858275-93AB-4BE4-A156-BF0377617A2B}" type="slidenum">
              <a:rPr lang="en-US" smtClean="0"/>
              <a:t>19</a:t>
            </a:fld>
            <a:endParaRPr lang="en-US"/>
          </a:p>
        </p:txBody>
      </p:sp>
    </p:spTree>
    <p:extLst>
      <p:ext uri="{BB962C8B-B14F-4D97-AF65-F5344CB8AC3E}">
        <p14:creationId xmlns:p14="http://schemas.microsoft.com/office/powerpoint/2010/main" val="1730439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wayfare.ro"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173248" y="1337584"/>
            <a:ext cx="16926818" cy="16926818"/>
          </a:xfrm>
          <a:custGeom>
            <a:avLst/>
            <a:gdLst/>
            <a:ahLst/>
            <a:cxnLst/>
            <a:rect l="l" t="t" r="r" b="b"/>
            <a:pathLst>
              <a:path w="16926818" h="16926818">
                <a:moveTo>
                  <a:pt x="0" y="0"/>
                </a:moveTo>
                <a:lnTo>
                  <a:pt x="16926818" y="0"/>
                </a:lnTo>
                <a:lnTo>
                  <a:pt x="16926818" y="16926817"/>
                </a:lnTo>
                <a:lnTo>
                  <a:pt x="0" y="16926817"/>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2372963" y="8293265"/>
            <a:ext cx="4886337" cy="965035"/>
          </a:xfrm>
          <a:custGeom>
            <a:avLst/>
            <a:gdLst/>
            <a:ahLst/>
            <a:cxnLst/>
            <a:rect l="l" t="t" r="r" b="b"/>
            <a:pathLst>
              <a:path w="4886337" h="965035">
                <a:moveTo>
                  <a:pt x="0" y="0"/>
                </a:moveTo>
                <a:lnTo>
                  <a:pt x="4886337" y="0"/>
                </a:lnTo>
                <a:lnTo>
                  <a:pt x="4886337" y="965035"/>
                </a:lnTo>
                <a:lnTo>
                  <a:pt x="0" y="965035"/>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1797872" y="997061"/>
            <a:ext cx="15172494" cy="2800356"/>
          </a:xfrm>
          <a:prstGeom prst="rect">
            <a:avLst/>
          </a:prstGeom>
        </p:spPr>
        <p:txBody>
          <a:bodyPr lIns="0" tIns="0" rIns="0" bIns="0" rtlCol="0" anchor="t">
            <a:spAutoFit/>
          </a:bodyPr>
          <a:lstStyle/>
          <a:p>
            <a:pPr>
              <a:lnSpc>
                <a:spcPts val="12079"/>
              </a:lnSpc>
            </a:pPr>
            <a:r>
              <a:rPr lang="en-US" sz="7999" spc="31" dirty="0">
                <a:solidFill>
                  <a:srgbClr val="14E6A8"/>
                </a:solidFill>
                <a:latin typeface="Montserrat Heavy"/>
              </a:rPr>
              <a:t>Log Analytics</a:t>
            </a:r>
          </a:p>
          <a:p>
            <a:pPr>
              <a:lnSpc>
                <a:spcPts val="10569"/>
              </a:lnSpc>
            </a:pPr>
            <a:r>
              <a:rPr lang="en-US" sz="6999" spc="27" dirty="0">
                <a:solidFill>
                  <a:srgbClr val="14E6A8"/>
                </a:solidFill>
                <a:latin typeface="Montserrat Heavy"/>
              </a:rPr>
              <a:t>What, Why, and How?</a:t>
            </a:r>
          </a:p>
        </p:txBody>
      </p:sp>
      <p:sp>
        <p:nvSpPr>
          <p:cNvPr id="5" name="TextBox 5"/>
          <p:cNvSpPr txBox="1"/>
          <p:nvPr/>
        </p:nvSpPr>
        <p:spPr>
          <a:xfrm>
            <a:off x="1797872" y="4339590"/>
            <a:ext cx="11333541" cy="803910"/>
          </a:xfrm>
          <a:prstGeom prst="rect">
            <a:avLst/>
          </a:prstGeom>
        </p:spPr>
        <p:txBody>
          <a:bodyPr lIns="0" tIns="0" rIns="0" bIns="0" rtlCol="0" anchor="t">
            <a:spAutoFit/>
          </a:bodyPr>
          <a:lstStyle/>
          <a:p>
            <a:pPr>
              <a:lnSpc>
                <a:spcPts val="6795"/>
              </a:lnSpc>
            </a:pPr>
            <a:r>
              <a:rPr lang="en-US" sz="4500" spc="18">
                <a:solidFill>
                  <a:srgbClr val="FFFFFF"/>
                </a:solidFill>
                <a:latin typeface="Montserrat Bold"/>
              </a:rPr>
              <a:t>Claudiu Spac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60821" y="-451379"/>
            <a:ext cx="18112138" cy="18112138"/>
          </a:xfrm>
          <a:custGeom>
            <a:avLst/>
            <a:gdLst/>
            <a:ahLst/>
            <a:cxnLst/>
            <a:rect l="l" t="t" r="r" b="b"/>
            <a:pathLst>
              <a:path w="18112138" h="18112138">
                <a:moveTo>
                  <a:pt x="0" y="0"/>
                </a:moveTo>
                <a:lnTo>
                  <a:pt x="18112138" y="0"/>
                </a:lnTo>
                <a:lnTo>
                  <a:pt x="18112138" y="18112139"/>
                </a:lnTo>
                <a:lnTo>
                  <a:pt x="0" y="18112139"/>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028700" y="1085850"/>
            <a:ext cx="10317741" cy="670560"/>
          </a:xfrm>
          <a:prstGeom prst="rect">
            <a:avLst/>
          </a:prstGeom>
        </p:spPr>
        <p:txBody>
          <a:bodyPr lIns="0" tIns="0" rIns="0" bIns="0" rtlCol="0" anchor="t">
            <a:spAutoFit/>
          </a:bodyPr>
          <a:lstStyle/>
          <a:p>
            <a:pPr algn="just">
              <a:lnSpc>
                <a:spcPts val="5280"/>
              </a:lnSpc>
            </a:pPr>
            <a:r>
              <a:rPr lang="en-US" sz="4800">
                <a:solidFill>
                  <a:srgbClr val="14E6A8"/>
                </a:solidFill>
                <a:latin typeface="Montserrat Ultra-Bold"/>
              </a:rPr>
              <a:t>ABOUT ME</a:t>
            </a:r>
          </a:p>
        </p:txBody>
      </p:sp>
      <p:sp>
        <p:nvSpPr>
          <p:cNvPr id="4" name="TextBox 4"/>
          <p:cNvSpPr txBox="1"/>
          <p:nvPr/>
        </p:nvSpPr>
        <p:spPr>
          <a:xfrm>
            <a:off x="1028700" y="3381587"/>
            <a:ext cx="8654557" cy="2350067"/>
          </a:xfrm>
          <a:prstGeom prst="rect">
            <a:avLst/>
          </a:prstGeom>
        </p:spPr>
        <p:txBody>
          <a:bodyPr lIns="0" tIns="0" rIns="0" bIns="0" rtlCol="0" anchor="t">
            <a:spAutoFit/>
          </a:bodyPr>
          <a:lstStyle/>
          <a:p>
            <a:pPr marL="556920" lvl="1" indent="-278460">
              <a:lnSpc>
                <a:spcPts val="3095"/>
              </a:lnSpc>
              <a:buFont typeface="Arial"/>
              <a:buChar char="•"/>
            </a:pPr>
            <a:r>
              <a:rPr lang="en-US" sz="2579" dirty="0">
                <a:solidFill>
                  <a:srgbClr val="FFFFFF"/>
                </a:solidFill>
                <a:latin typeface="Montserrat Classic"/>
              </a:rPr>
              <a:t>Tech Lead at </a:t>
            </a:r>
            <a:r>
              <a:rPr lang="en-US" sz="2579" dirty="0" err="1">
                <a:solidFill>
                  <a:srgbClr val="FFFFFF"/>
                </a:solidFill>
                <a:latin typeface="Montserrat Classic"/>
              </a:rPr>
              <a:t>Wayfare</a:t>
            </a:r>
            <a:r>
              <a:rPr lang="en-US" sz="2579" dirty="0">
                <a:solidFill>
                  <a:srgbClr val="FFFFFF"/>
                </a:solidFill>
                <a:latin typeface="Montserrat Classic"/>
              </a:rPr>
              <a:t>​</a:t>
            </a:r>
          </a:p>
          <a:p>
            <a:pPr>
              <a:lnSpc>
                <a:spcPts val="3095"/>
              </a:lnSpc>
            </a:pPr>
            <a:endParaRPr lang="en-US" sz="2579" dirty="0">
              <a:solidFill>
                <a:srgbClr val="FFFFFF"/>
              </a:solidFill>
              <a:latin typeface="Montserrat Classic"/>
            </a:endParaRPr>
          </a:p>
          <a:p>
            <a:pPr marL="556920" lvl="1" indent="-278460">
              <a:lnSpc>
                <a:spcPts val="3095"/>
              </a:lnSpc>
              <a:buFont typeface="Arial"/>
              <a:buChar char="•"/>
            </a:pPr>
            <a:r>
              <a:rPr lang="en-US" sz="2579" dirty="0">
                <a:solidFill>
                  <a:srgbClr val="FFFFFF"/>
                </a:solidFill>
                <a:latin typeface="Montserrat Classic"/>
              </a:rPr>
              <a:t>Started working at </a:t>
            </a:r>
            <a:r>
              <a:rPr lang="en-US" sz="2579" dirty="0" err="1">
                <a:solidFill>
                  <a:srgbClr val="FFFFFF"/>
                </a:solidFill>
                <a:latin typeface="Montserrat Classic"/>
              </a:rPr>
              <a:t>Wayfare</a:t>
            </a:r>
            <a:r>
              <a:rPr lang="en-US" sz="2579" dirty="0">
                <a:solidFill>
                  <a:srgbClr val="FFFFFF"/>
                </a:solidFill>
                <a:latin typeface="Montserrat Classic"/>
              </a:rPr>
              <a:t> in 2014</a:t>
            </a:r>
          </a:p>
          <a:p>
            <a:pPr>
              <a:lnSpc>
                <a:spcPts val="3095"/>
              </a:lnSpc>
            </a:pPr>
            <a:endParaRPr lang="en-US" sz="2579" dirty="0">
              <a:solidFill>
                <a:srgbClr val="FFFFFF"/>
              </a:solidFill>
              <a:latin typeface="Montserrat Classic"/>
            </a:endParaRPr>
          </a:p>
          <a:p>
            <a:pPr marL="556920" lvl="1" indent="-278460">
              <a:lnSpc>
                <a:spcPts val="3095"/>
              </a:lnSpc>
              <a:buFont typeface="Arial"/>
              <a:buChar char="•"/>
            </a:pPr>
            <a:r>
              <a:rPr lang="en-US" sz="2579" dirty="0">
                <a:solidFill>
                  <a:srgbClr val="FFFFFF"/>
                </a:solidFill>
                <a:latin typeface="Montserrat Classic"/>
              </a:rPr>
              <a:t>Worked on several projects</a:t>
            </a:r>
          </a:p>
          <a:p>
            <a:pPr>
              <a:lnSpc>
                <a:spcPts val="3095"/>
              </a:lnSpc>
              <a:spcBef>
                <a:spcPct val="0"/>
              </a:spcBef>
            </a:pPr>
            <a:endParaRPr lang="en-US" sz="2579" dirty="0">
              <a:solidFill>
                <a:srgbClr val="FFFFFF"/>
              </a:solidFill>
              <a:latin typeface="Montserrat Classic"/>
            </a:endParaRPr>
          </a:p>
        </p:txBody>
      </p:sp>
      <p:sp>
        <p:nvSpPr>
          <p:cNvPr id="5" name="Freeform 5"/>
          <p:cNvSpPr/>
          <p:nvPr/>
        </p:nvSpPr>
        <p:spPr>
          <a:xfrm>
            <a:off x="10391881" y="1829152"/>
            <a:ext cx="6628696" cy="6628696"/>
          </a:xfrm>
          <a:custGeom>
            <a:avLst/>
            <a:gdLst/>
            <a:ahLst/>
            <a:cxnLst/>
            <a:rect l="l" t="t" r="r" b="b"/>
            <a:pathLst>
              <a:path w="6628696" h="6628696">
                <a:moveTo>
                  <a:pt x="0" y="0"/>
                </a:moveTo>
                <a:lnTo>
                  <a:pt x="6628696" y="0"/>
                </a:lnTo>
                <a:lnTo>
                  <a:pt x="6628696" y="6628696"/>
                </a:lnTo>
                <a:lnTo>
                  <a:pt x="0" y="66286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a:grpSpLocks noChangeAspect="1"/>
          </p:cNvGrpSpPr>
          <p:nvPr/>
        </p:nvGrpSpPr>
        <p:grpSpPr>
          <a:xfrm>
            <a:off x="10529360" y="1966644"/>
            <a:ext cx="6353737" cy="6353712"/>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t="-25000" b="-25000"/>
              </a:stretch>
            </a:blipFill>
          </p:spPr>
          <p:txBody>
            <a:bodyPr/>
            <a:lstStyle/>
            <a:p>
              <a:endParaRPr lang="en-US"/>
            </a:p>
          </p:txBody>
        </p:sp>
      </p:grpSp>
      <p:sp>
        <p:nvSpPr>
          <p:cNvPr id="8" name="Freeform 8"/>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60821" y="-451379"/>
            <a:ext cx="18112138" cy="18112138"/>
          </a:xfrm>
          <a:custGeom>
            <a:avLst/>
            <a:gdLst/>
            <a:ahLst/>
            <a:cxnLst/>
            <a:rect l="l" t="t" r="r" b="b"/>
            <a:pathLst>
              <a:path w="18112138" h="18112138">
                <a:moveTo>
                  <a:pt x="0" y="0"/>
                </a:moveTo>
                <a:lnTo>
                  <a:pt x="18112138" y="0"/>
                </a:lnTo>
                <a:lnTo>
                  <a:pt x="18112138" y="18112139"/>
                </a:lnTo>
                <a:lnTo>
                  <a:pt x="0" y="18112139"/>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028700" y="1085850"/>
            <a:ext cx="10317741" cy="670560"/>
          </a:xfrm>
          <a:prstGeom prst="rect">
            <a:avLst/>
          </a:prstGeom>
        </p:spPr>
        <p:txBody>
          <a:bodyPr lIns="0" tIns="0" rIns="0" bIns="0" rtlCol="0" anchor="t">
            <a:spAutoFit/>
          </a:bodyPr>
          <a:lstStyle/>
          <a:p>
            <a:pPr marL="0" marR="0" lvl="0" indent="0" algn="just" defTabSz="914400" rtl="0" eaLnBrk="1" fontAlgn="auto" latinLnBrk="0" hangingPunct="1">
              <a:lnSpc>
                <a:spcPts val="5280"/>
              </a:lnSpc>
              <a:spcBef>
                <a:spcPts val="0"/>
              </a:spcBef>
              <a:spcAft>
                <a:spcPts val="0"/>
              </a:spcAft>
              <a:buClrTx/>
              <a:buSzTx/>
              <a:buFontTx/>
              <a:buNone/>
              <a:tabLst/>
              <a:defRPr/>
            </a:pPr>
            <a:r>
              <a:rPr kumimoji="0" lang="en-US" sz="4800" b="0" i="0" u="none" strike="noStrike" kern="1200" cap="none" spc="0" normalizeH="0" baseline="0" noProof="0">
                <a:ln>
                  <a:noFill/>
                </a:ln>
                <a:solidFill>
                  <a:srgbClr val="14E6A8"/>
                </a:solidFill>
                <a:effectLst/>
                <a:uLnTx/>
                <a:uFillTx/>
                <a:latin typeface="Montserrat Ultra-Bold"/>
                <a:ea typeface="+mn-ea"/>
                <a:cs typeface="+mn-cs"/>
              </a:rPr>
              <a:t>ABOUT WAYFARE</a:t>
            </a:r>
          </a:p>
        </p:txBody>
      </p:sp>
      <p:sp>
        <p:nvSpPr>
          <p:cNvPr id="4" name="TextBox 4"/>
          <p:cNvSpPr txBox="1"/>
          <p:nvPr/>
        </p:nvSpPr>
        <p:spPr>
          <a:xfrm>
            <a:off x="1017324" y="2234964"/>
            <a:ext cx="11632000" cy="1549486"/>
          </a:xfrm>
          <a:prstGeom prst="rect">
            <a:avLst/>
          </a:prstGeom>
        </p:spPr>
        <p:txBody>
          <a:bodyPr lIns="0" tIns="0" rIns="0" bIns="0" rtlCol="0" anchor="t">
            <a:spAutoFit/>
          </a:bodyPr>
          <a:lstStyle/>
          <a:p>
            <a:pPr marL="0" marR="0" lvl="0" indent="0" algn="l" defTabSz="914400" rtl="0" eaLnBrk="1" fontAlgn="auto" latinLnBrk="0" hangingPunct="1">
              <a:lnSpc>
                <a:spcPts val="3075"/>
              </a:lnSpc>
              <a:spcBef>
                <a:spcPct val="0"/>
              </a:spcBef>
              <a:spcAft>
                <a:spcPts val="0"/>
              </a:spcAft>
              <a:buClrTx/>
              <a:buSzTx/>
              <a:buFontTx/>
              <a:buNone/>
              <a:tabLst/>
              <a:defRPr/>
            </a:pPr>
            <a:r>
              <a:rPr kumimoji="0" lang="en-US" sz="2563" b="0" i="0" u="none" strike="noStrike" kern="1200" cap="none" spc="0" normalizeH="0" baseline="0" noProof="0">
                <a:ln>
                  <a:noFill/>
                </a:ln>
                <a:solidFill>
                  <a:srgbClr val="FFFFFF"/>
                </a:solidFill>
                <a:effectLst/>
                <a:uLnTx/>
                <a:uFillTx/>
                <a:latin typeface="Montserrat Classic"/>
                <a:ea typeface="+mn-ea"/>
                <a:cs typeface="+mn-cs"/>
              </a:rPr>
              <a:t>WE CREATE VALUABLE SOLUTIONS for our partners that drive their business forward and help them reach their significant goals, supporting the entire life cycle of software applications by offering our expertise in:</a:t>
            </a:r>
          </a:p>
        </p:txBody>
      </p:sp>
      <p:sp>
        <p:nvSpPr>
          <p:cNvPr id="5" name="Freeform 5"/>
          <p:cNvSpPr/>
          <p:nvPr/>
        </p:nvSpPr>
        <p:spPr>
          <a:xfrm>
            <a:off x="14529611" y="466444"/>
            <a:ext cx="2588501" cy="511220"/>
          </a:xfrm>
          <a:custGeom>
            <a:avLst/>
            <a:gdLst/>
            <a:ahLst/>
            <a:cxnLst/>
            <a:rect l="l" t="t" r="r" b="b"/>
            <a:pathLst>
              <a:path w="2588501" h="511220">
                <a:moveTo>
                  <a:pt x="0" y="0"/>
                </a:moveTo>
                <a:lnTo>
                  <a:pt x="2588501" y="0"/>
                </a:lnTo>
                <a:lnTo>
                  <a:pt x="2588501" y="511220"/>
                </a:lnTo>
                <a:lnTo>
                  <a:pt x="0" y="51122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028700" y="3680540"/>
            <a:ext cx="11107702" cy="2266444"/>
          </a:xfrm>
          <a:prstGeom prst="rect">
            <a:avLst/>
          </a:prstGeom>
        </p:spPr>
        <p:txBody>
          <a:bodyPr lIns="0" tIns="0" rIns="0" bIns="0" rtlCol="0" anchor="t">
            <a:spAutoFit/>
          </a:bodyPr>
          <a:lstStyle/>
          <a:p>
            <a:pPr marL="0" marR="0" lvl="0" indent="0" algn="just" defTabSz="914400" rtl="0" eaLnBrk="1" fontAlgn="auto" latinLnBrk="0" hangingPunct="1">
              <a:lnSpc>
                <a:spcPts val="3387"/>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just" defTabSz="914400" rtl="0" eaLnBrk="1" fontAlgn="auto" latinLnBrk="0" hangingPunct="1">
              <a:lnSpc>
                <a:spcPts val="2967"/>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a:p>
            <a:pPr marL="457696" marR="0" lvl="1" indent="-228848" algn="just" defTabSz="914400" rtl="0" eaLnBrk="1" fontAlgn="auto" latinLnBrk="0" hangingPunct="1">
              <a:lnSpc>
                <a:spcPts val="2967"/>
              </a:lnSpc>
              <a:spcBef>
                <a:spcPts val="0"/>
              </a:spcBef>
              <a:spcAft>
                <a:spcPts val="0"/>
              </a:spcAft>
              <a:buClrTx/>
              <a:buSzTx/>
              <a:buFont typeface="Arial"/>
              <a:buChar char="•"/>
              <a:tabLst/>
              <a:defRPr/>
            </a:pPr>
            <a:r>
              <a:rPr kumimoji="0" lang="en-US" sz="2119" b="0" i="0" u="none" strike="noStrike" kern="1200" cap="none" spc="0" normalizeH="0" baseline="0" noProof="0">
                <a:ln>
                  <a:noFill/>
                </a:ln>
                <a:solidFill>
                  <a:srgbClr val="14E6A8"/>
                </a:solidFill>
                <a:effectLst/>
                <a:uLnTx/>
                <a:uFillTx/>
                <a:latin typeface="Montserrat Ultra-Bold"/>
                <a:ea typeface="+mn-ea"/>
                <a:cs typeface="+mn-cs"/>
              </a:rPr>
              <a:t>CONSULTANCY</a:t>
            </a:r>
          </a:p>
          <a:p>
            <a:pPr marL="457696" marR="0" lvl="1" indent="-228848" algn="just" defTabSz="914400" rtl="0" eaLnBrk="1" fontAlgn="auto" latinLnBrk="0" hangingPunct="1">
              <a:lnSpc>
                <a:spcPts val="2967"/>
              </a:lnSpc>
              <a:spcBef>
                <a:spcPts val="0"/>
              </a:spcBef>
              <a:spcAft>
                <a:spcPts val="0"/>
              </a:spcAft>
              <a:buClrTx/>
              <a:buSzTx/>
              <a:buFont typeface="Arial"/>
              <a:buChar char="•"/>
              <a:tabLst/>
              <a:defRPr/>
            </a:pPr>
            <a:r>
              <a:rPr kumimoji="0" lang="en-US" sz="2119" b="0" i="0" u="none" strike="noStrike" kern="1200" cap="none" spc="0" normalizeH="0" baseline="0" noProof="0">
                <a:ln>
                  <a:noFill/>
                </a:ln>
                <a:solidFill>
                  <a:srgbClr val="14E6A8"/>
                </a:solidFill>
                <a:effectLst/>
                <a:uLnTx/>
                <a:uFillTx/>
                <a:latin typeface="Montserrat Ultra-Bold"/>
                <a:ea typeface="+mn-ea"/>
                <a:cs typeface="+mn-cs"/>
              </a:rPr>
              <a:t>APPLICATION DEVELOPMENT, TESTING &amp; UX/UI DESIGN</a:t>
            </a:r>
          </a:p>
          <a:p>
            <a:pPr marL="457696" marR="0" lvl="1" indent="-228848" algn="just" defTabSz="914400" rtl="0" eaLnBrk="1" fontAlgn="auto" latinLnBrk="0" hangingPunct="1">
              <a:lnSpc>
                <a:spcPts val="2967"/>
              </a:lnSpc>
              <a:spcBef>
                <a:spcPts val="0"/>
              </a:spcBef>
              <a:spcAft>
                <a:spcPts val="0"/>
              </a:spcAft>
              <a:buClrTx/>
              <a:buSzTx/>
              <a:buFont typeface="Arial"/>
              <a:buChar char="•"/>
              <a:tabLst/>
              <a:defRPr/>
            </a:pPr>
            <a:r>
              <a:rPr kumimoji="0" lang="en-US" sz="2119" b="0" i="0" u="none" strike="noStrike" kern="1200" cap="none" spc="0" normalizeH="0" baseline="0" noProof="0">
                <a:ln>
                  <a:noFill/>
                </a:ln>
                <a:solidFill>
                  <a:srgbClr val="14E6A8"/>
                </a:solidFill>
                <a:effectLst/>
                <a:uLnTx/>
                <a:uFillTx/>
                <a:latin typeface="Montserrat Ultra-Bold"/>
                <a:ea typeface="+mn-ea"/>
                <a:cs typeface="+mn-cs"/>
              </a:rPr>
              <a:t>PROJECT DELIVERY</a:t>
            </a:r>
          </a:p>
          <a:p>
            <a:pPr marL="457696" marR="0" lvl="1" indent="-228848" algn="just" defTabSz="914400" rtl="0" eaLnBrk="1" fontAlgn="auto" latinLnBrk="0" hangingPunct="1">
              <a:lnSpc>
                <a:spcPts val="2967"/>
              </a:lnSpc>
              <a:spcBef>
                <a:spcPts val="0"/>
              </a:spcBef>
              <a:spcAft>
                <a:spcPts val="0"/>
              </a:spcAft>
              <a:buClrTx/>
              <a:buSzTx/>
              <a:buFont typeface="Arial"/>
              <a:buChar char="•"/>
              <a:tabLst/>
              <a:defRPr/>
            </a:pPr>
            <a:r>
              <a:rPr kumimoji="0" lang="en-US" sz="2119" b="0" i="0" u="none" strike="noStrike" kern="1200" cap="none" spc="0" normalizeH="0" baseline="0" noProof="0">
                <a:ln>
                  <a:noFill/>
                </a:ln>
                <a:solidFill>
                  <a:srgbClr val="14E6A8"/>
                </a:solidFill>
                <a:effectLst/>
                <a:uLnTx/>
                <a:uFillTx/>
                <a:latin typeface="Montserrat Ultra-Bold"/>
                <a:ea typeface="+mn-ea"/>
                <a:cs typeface="+mn-cs"/>
              </a:rPr>
              <a:t>APPLICATION MAINTENANCE &amp; SUPPORT </a:t>
            </a:r>
          </a:p>
        </p:txBody>
      </p:sp>
      <p:sp>
        <p:nvSpPr>
          <p:cNvPr id="7" name="TextBox 7"/>
          <p:cNvSpPr txBox="1"/>
          <p:nvPr/>
        </p:nvSpPr>
        <p:spPr>
          <a:xfrm>
            <a:off x="14472789" y="2206389"/>
            <a:ext cx="2702144" cy="1465914"/>
          </a:xfrm>
          <a:prstGeom prst="rect">
            <a:avLst/>
          </a:prstGeom>
        </p:spPr>
        <p:txBody>
          <a:bodyPr lIns="0" tIns="0" rIns="0" bIns="0" rtlCol="0" anchor="t">
            <a:spAutoFit/>
          </a:bodyPr>
          <a:lstStyle/>
          <a:p>
            <a:pPr marL="0" marR="0" lvl="0" indent="0" algn="ctr" defTabSz="914400" rtl="0" eaLnBrk="1" fontAlgn="auto" latinLnBrk="0" hangingPunct="1">
              <a:lnSpc>
                <a:spcPts val="2948"/>
              </a:lnSpc>
              <a:spcBef>
                <a:spcPct val="0"/>
              </a:spcBef>
              <a:spcAft>
                <a:spcPts val="0"/>
              </a:spcAft>
              <a:buClrTx/>
              <a:buSzTx/>
              <a:buFontTx/>
              <a:buNone/>
              <a:tabLst/>
              <a:defRPr/>
            </a:pPr>
            <a:r>
              <a:rPr kumimoji="0" lang="en-US" sz="2106" b="1" i="0" u="none" strike="noStrike" kern="1200" cap="none" spc="0" normalizeH="0" baseline="0" noProof="0" dirty="0">
                <a:ln>
                  <a:noFill/>
                </a:ln>
                <a:solidFill>
                  <a:srgbClr val="14E6A8"/>
                </a:solidFill>
                <a:effectLst/>
                <a:uLnTx/>
                <a:uFillTx/>
                <a:latin typeface="Montserrat Semi-Bold"/>
                <a:ea typeface="+mn-ea"/>
                <a:cs typeface="+mn-cs"/>
              </a:rPr>
              <a:t>10+</a:t>
            </a:r>
          </a:p>
          <a:p>
            <a:pPr marL="0" marR="0" lvl="0" indent="0" algn="ctr" defTabSz="914400" rtl="0" eaLnBrk="1" fontAlgn="auto" latinLnBrk="0" hangingPunct="1">
              <a:lnSpc>
                <a:spcPts val="2948"/>
              </a:lnSpc>
              <a:spcBef>
                <a:spcPct val="0"/>
              </a:spcBef>
              <a:spcAft>
                <a:spcPts val="0"/>
              </a:spcAft>
              <a:buClrTx/>
              <a:buSzTx/>
              <a:buFontTx/>
              <a:buNone/>
              <a:tabLst/>
              <a:defRPr/>
            </a:pPr>
            <a:r>
              <a:rPr kumimoji="0" lang="en-US" sz="2106" b="1" i="0" u="none" strike="noStrike" kern="1200" cap="none" spc="0" normalizeH="0" baseline="0" noProof="0" dirty="0">
                <a:ln>
                  <a:noFill/>
                </a:ln>
                <a:solidFill>
                  <a:srgbClr val="FFFFFF"/>
                </a:solidFill>
                <a:effectLst/>
                <a:uLnTx/>
                <a:uFillTx/>
                <a:latin typeface="Montserrat Semi-Bold"/>
                <a:ea typeface="+mn-ea"/>
                <a:cs typeface="+mn-cs"/>
              </a:rPr>
              <a:t>YEARS EXPERIENCE</a:t>
            </a:r>
          </a:p>
          <a:p>
            <a:pPr marL="0" marR="0" lvl="0" indent="0" algn="ctr" defTabSz="914400" rtl="0" eaLnBrk="1" fontAlgn="auto" latinLnBrk="0" hangingPunct="1">
              <a:lnSpc>
                <a:spcPts val="2948"/>
              </a:lnSpc>
              <a:spcBef>
                <a:spcPct val="0"/>
              </a:spcBef>
              <a:spcAft>
                <a:spcPts val="0"/>
              </a:spcAft>
              <a:buClrTx/>
              <a:buSzTx/>
              <a:buFontTx/>
              <a:buNone/>
              <a:tabLst/>
              <a:defRPr/>
            </a:pPr>
            <a:endParaRPr kumimoji="0" lang="en-US" sz="2106" b="1" i="0" u="none" strike="noStrike" kern="1200" cap="none" spc="0" normalizeH="0" baseline="0" noProof="0" dirty="0">
              <a:ln>
                <a:noFill/>
              </a:ln>
              <a:solidFill>
                <a:srgbClr val="FFFFFF"/>
              </a:solidFill>
              <a:effectLst/>
              <a:uLnTx/>
              <a:uFillTx/>
              <a:latin typeface="Montserrat Semi-Bold"/>
              <a:ea typeface="+mn-ea"/>
              <a:cs typeface="+mn-cs"/>
            </a:endParaRPr>
          </a:p>
          <a:p>
            <a:pPr marL="0" marR="0" lvl="0" indent="0" algn="ctr" defTabSz="914400" rtl="0" eaLnBrk="1" fontAlgn="auto" latinLnBrk="0" hangingPunct="1">
              <a:lnSpc>
                <a:spcPts val="2948"/>
              </a:lnSpc>
              <a:spcBef>
                <a:spcPct val="0"/>
              </a:spcBef>
              <a:spcAft>
                <a:spcPts val="0"/>
              </a:spcAft>
              <a:buClrTx/>
              <a:buSzTx/>
              <a:buFontTx/>
              <a:buNone/>
              <a:tabLst/>
              <a:defRPr/>
            </a:pPr>
            <a:endParaRPr kumimoji="0" lang="en-US" sz="2106" b="1" i="0" u="none" strike="noStrike" kern="1200" cap="none" spc="0" normalizeH="0" baseline="0" noProof="0" dirty="0">
              <a:ln>
                <a:noFill/>
              </a:ln>
              <a:solidFill>
                <a:srgbClr val="FFFFFF"/>
              </a:solidFill>
              <a:effectLst/>
              <a:uLnTx/>
              <a:uFillTx/>
              <a:latin typeface="Montserrat Semi-Bold"/>
              <a:ea typeface="+mn-ea"/>
              <a:cs typeface="+mn-cs"/>
            </a:endParaRPr>
          </a:p>
        </p:txBody>
      </p:sp>
      <p:sp>
        <p:nvSpPr>
          <p:cNvPr id="8" name="TextBox 8"/>
          <p:cNvSpPr txBox="1"/>
          <p:nvPr/>
        </p:nvSpPr>
        <p:spPr>
          <a:xfrm>
            <a:off x="13502051" y="5315597"/>
            <a:ext cx="4643619" cy="1129540"/>
          </a:xfrm>
          <a:prstGeom prst="rect">
            <a:avLst/>
          </a:prstGeom>
        </p:spPr>
        <p:txBody>
          <a:bodyPr lIns="0" tIns="0" rIns="0" bIns="0" rtlCol="0" anchor="t">
            <a:spAutoFit/>
          </a:bodyPr>
          <a:lstStyle/>
          <a:p>
            <a:pPr marL="0" marR="0" lvl="0" indent="0" algn="ctr" defTabSz="914400" rtl="0" eaLnBrk="1" fontAlgn="auto" latinLnBrk="0" hangingPunct="1">
              <a:lnSpc>
                <a:spcPts val="2959"/>
              </a:lnSpc>
              <a:spcBef>
                <a:spcPct val="0"/>
              </a:spcBef>
              <a:spcAft>
                <a:spcPts val="0"/>
              </a:spcAft>
              <a:buClrTx/>
              <a:buSzTx/>
              <a:buFontTx/>
              <a:buNone/>
              <a:tabLst/>
              <a:defRPr/>
            </a:pPr>
            <a:r>
              <a:rPr kumimoji="0" lang="en-US" sz="2113" b="1" i="0" u="none" strike="noStrike" kern="1200" cap="none" spc="0" normalizeH="0" baseline="0" noProof="0" dirty="0">
                <a:ln>
                  <a:noFill/>
                </a:ln>
                <a:solidFill>
                  <a:srgbClr val="14E6A8"/>
                </a:solidFill>
                <a:effectLst/>
                <a:uLnTx/>
                <a:uFillTx/>
                <a:latin typeface="Montserrat Semi-Bold"/>
                <a:ea typeface="+mn-ea"/>
                <a:cs typeface="+mn-cs"/>
              </a:rPr>
              <a:t>100+</a:t>
            </a:r>
          </a:p>
          <a:p>
            <a:pPr marL="0" marR="0" lvl="0" indent="0" algn="ctr" defTabSz="914400" rtl="0" eaLnBrk="1" fontAlgn="auto" latinLnBrk="0" hangingPunct="1">
              <a:lnSpc>
                <a:spcPts val="2959"/>
              </a:lnSpc>
              <a:spcBef>
                <a:spcPct val="0"/>
              </a:spcBef>
              <a:spcAft>
                <a:spcPts val="0"/>
              </a:spcAft>
              <a:buClrTx/>
              <a:buSzTx/>
              <a:buFontTx/>
              <a:buNone/>
              <a:tabLst/>
              <a:defRPr/>
            </a:pPr>
            <a:r>
              <a:rPr kumimoji="0" lang="en-US" sz="2113" b="1" i="0" u="none" strike="noStrike" kern="1200" cap="none" spc="0" normalizeH="0" baseline="0" noProof="0" dirty="0">
                <a:ln>
                  <a:noFill/>
                </a:ln>
                <a:solidFill>
                  <a:srgbClr val="FFFFFF"/>
                </a:solidFill>
                <a:effectLst/>
                <a:uLnTx/>
                <a:uFillTx/>
                <a:latin typeface="Montserrat Semi-Bold"/>
                <a:ea typeface="+mn-ea"/>
                <a:cs typeface="+mn-cs"/>
              </a:rPr>
              <a:t> PROFESSIONALS</a:t>
            </a:r>
          </a:p>
          <a:p>
            <a:pPr marL="0" marR="0" lvl="0" indent="0" algn="ctr" defTabSz="914400" rtl="0" eaLnBrk="1" fontAlgn="auto" latinLnBrk="0" hangingPunct="1">
              <a:lnSpc>
                <a:spcPts val="2959"/>
              </a:lnSpc>
              <a:spcBef>
                <a:spcPct val="0"/>
              </a:spcBef>
              <a:spcAft>
                <a:spcPts val="0"/>
              </a:spcAft>
              <a:buClrTx/>
              <a:buSzTx/>
              <a:buFontTx/>
              <a:buNone/>
              <a:tabLst/>
              <a:defRPr/>
            </a:pPr>
            <a:endParaRPr kumimoji="0" lang="en-US" sz="2113" b="1" i="0" u="none" strike="noStrike" kern="1200" cap="none" spc="0" normalizeH="0" baseline="0" noProof="0" dirty="0">
              <a:ln>
                <a:noFill/>
              </a:ln>
              <a:solidFill>
                <a:srgbClr val="FFFFFF"/>
              </a:solidFill>
              <a:effectLst/>
              <a:uLnTx/>
              <a:uFillTx/>
              <a:latin typeface="Montserrat Semi-Bold"/>
              <a:ea typeface="+mn-ea"/>
              <a:cs typeface="+mn-cs"/>
            </a:endParaRPr>
          </a:p>
        </p:txBody>
      </p:sp>
      <p:sp>
        <p:nvSpPr>
          <p:cNvPr id="9" name="TextBox 9"/>
          <p:cNvSpPr txBox="1"/>
          <p:nvPr/>
        </p:nvSpPr>
        <p:spPr>
          <a:xfrm>
            <a:off x="14235403" y="3816369"/>
            <a:ext cx="3176917" cy="1129540"/>
          </a:xfrm>
          <a:prstGeom prst="rect">
            <a:avLst/>
          </a:prstGeom>
        </p:spPr>
        <p:txBody>
          <a:bodyPr lIns="0" tIns="0" rIns="0" bIns="0" rtlCol="0" anchor="t">
            <a:spAutoFit/>
          </a:bodyPr>
          <a:lstStyle/>
          <a:p>
            <a:pPr marL="0" marR="0" lvl="0" indent="0" algn="ctr" defTabSz="914400" rtl="0" eaLnBrk="1" fontAlgn="auto" latinLnBrk="0" hangingPunct="1">
              <a:lnSpc>
                <a:spcPts val="2959"/>
              </a:lnSpc>
              <a:spcBef>
                <a:spcPct val="0"/>
              </a:spcBef>
              <a:spcAft>
                <a:spcPts val="0"/>
              </a:spcAft>
              <a:buClrTx/>
              <a:buSzTx/>
              <a:buFontTx/>
              <a:buNone/>
              <a:tabLst/>
              <a:defRPr/>
            </a:pPr>
            <a:r>
              <a:rPr kumimoji="0" lang="en-US" sz="2113" b="1" i="0" u="none" strike="noStrike" kern="1200" cap="none" spc="0" normalizeH="0" baseline="0" noProof="0" dirty="0">
                <a:ln>
                  <a:noFill/>
                </a:ln>
                <a:solidFill>
                  <a:srgbClr val="14E6A8"/>
                </a:solidFill>
                <a:effectLst/>
                <a:uLnTx/>
                <a:uFillTx/>
                <a:latin typeface="Montserrat Semi-Bold"/>
                <a:ea typeface="+mn-ea"/>
                <a:cs typeface="+mn-cs"/>
              </a:rPr>
              <a:t>50+</a:t>
            </a:r>
          </a:p>
          <a:p>
            <a:pPr marL="0" marR="0" lvl="0" indent="0" algn="ctr" defTabSz="914400" rtl="0" eaLnBrk="1" fontAlgn="auto" latinLnBrk="0" hangingPunct="1">
              <a:lnSpc>
                <a:spcPts val="2959"/>
              </a:lnSpc>
              <a:spcBef>
                <a:spcPct val="0"/>
              </a:spcBef>
              <a:spcAft>
                <a:spcPts val="0"/>
              </a:spcAft>
              <a:buClrTx/>
              <a:buSzTx/>
              <a:buFontTx/>
              <a:buNone/>
              <a:tabLst/>
              <a:defRPr/>
            </a:pPr>
            <a:r>
              <a:rPr kumimoji="0" lang="en-US" sz="2113" b="1" i="0" u="none" strike="noStrike" kern="1200" cap="none" spc="0" normalizeH="0" baseline="0" noProof="0" dirty="0">
                <a:ln>
                  <a:noFill/>
                </a:ln>
                <a:solidFill>
                  <a:srgbClr val="FFFFFF"/>
                </a:solidFill>
                <a:effectLst/>
                <a:uLnTx/>
                <a:uFillTx/>
                <a:latin typeface="Montserrat Semi-Bold"/>
                <a:ea typeface="+mn-ea"/>
                <a:cs typeface="+mn-cs"/>
              </a:rPr>
              <a:t>SATISFIED CUSTOMERS</a:t>
            </a:r>
          </a:p>
          <a:p>
            <a:pPr marL="0" marR="0" lvl="0" indent="0" algn="ctr" defTabSz="914400" rtl="0" eaLnBrk="1" fontAlgn="auto" latinLnBrk="0" hangingPunct="1">
              <a:lnSpc>
                <a:spcPts val="2959"/>
              </a:lnSpc>
              <a:spcBef>
                <a:spcPct val="0"/>
              </a:spcBef>
              <a:spcAft>
                <a:spcPts val="0"/>
              </a:spcAft>
              <a:buClrTx/>
              <a:buSzTx/>
              <a:buFontTx/>
              <a:buNone/>
              <a:tabLst/>
              <a:defRPr/>
            </a:pPr>
            <a:endParaRPr kumimoji="0" lang="en-US" sz="2113" b="1" i="0" u="none" strike="noStrike" kern="1200" cap="none" spc="0" normalizeH="0" baseline="0" noProof="0" dirty="0">
              <a:ln>
                <a:noFill/>
              </a:ln>
              <a:solidFill>
                <a:srgbClr val="FFFFFF"/>
              </a:solidFill>
              <a:effectLst/>
              <a:uLnTx/>
              <a:uFillTx/>
              <a:latin typeface="Montserrat Semi-Bold"/>
              <a:ea typeface="+mn-ea"/>
              <a:cs typeface="+mn-cs"/>
            </a:endParaRPr>
          </a:p>
        </p:txBody>
      </p:sp>
      <p:sp>
        <p:nvSpPr>
          <p:cNvPr id="10" name="TextBox 10"/>
          <p:cNvSpPr txBox="1"/>
          <p:nvPr/>
        </p:nvSpPr>
        <p:spPr>
          <a:xfrm>
            <a:off x="1021586" y="8067504"/>
            <a:ext cx="4542139" cy="469317"/>
          </a:xfrm>
          <a:prstGeom prst="rect">
            <a:avLst/>
          </a:prstGeom>
        </p:spPr>
        <p:txBody>
          <a:bodyPr lIns="0" tIns="0" rIns="0" bIns="0" rtlCol="0" anchor="t">
            <a:spAutoFit/>
          </a:bodyPr>
          <a:lstStyle/>
          <a:p>
            <a:pPr marL="0" marR="0" lvl="0" indent="0" algn="l" defTabSz="914400" rtl="0" eaLnBrk="1" fontAlgn="auto" latinLnBrk="0" hangingPunct="1">
              <a:lnSpc>
                <a:spcPts val="3742"/>
              </a:lnSpc>
              <a:spcBef>
                <a:spcPts val="0"/>
              </a:spcBef>
              <a:spcAft>
                <a:spcPts val="0"/>
              </a:spcAft>
              <a:buClrTx/>
              <a:buSzTx/>
              <a:buFontTx/>
              <a:buNone/>
              <a:tabLst/>
              <a:defRPr/>
            </a:pPr>
            <a:r>
              <a:rPr kumimoji="0" lang="en-US" sz="3199" b="0" i="0" u="none" strike="noStrike" kern="1200" cap="none" spc="0" normalizeH="0" baseline="0" noProof="0" dirty="0">
                <a:ln>
                  <a:noFill/>
                </a:ln>
                <a:solidFill>
                  <a:srgbClr val="FFFFFF"/>
                </a:solidFill>
                <a:effectLst/>
                <a:uLnTx/>
                <a:uFillTx/>
                <a:latin typeface="Montserrat Ultra-Bold"/>
                <a:ea typeface="+mn-ea"/>
                <a:cs typeface="+mn-cs"/>
              </a:rPr>
              <a:t>OUR EXPERTISE</a:t>
            </a:r>
          </a:p>
        </p:txBody>
      </p:sp>
      <p:sp>
        <p:nvSpPr>
          <p:cNvPr id="11" name="TextBox 11"/>
          <p:cNvSpPr txBox="1"/>
          <p:nvPr/>
        </p:nvSpPr>
        <p:spPr>
          <a:xfrm>
            <a:off x="5563725" y="6942871"/>
            <a:ext cx="3015196"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a:ea typeface="+mn-ea"/>
                <a:cs typeface="+mn-cs"/>
              </a:rPr>
              <a:t>PROGRESS</a:t>
            </a:r>
          </a:p>
        </p:txBody>
      </p:sp>
      <p:sp>
        <p:nvSpPr>
          <p:cNvPr id="12" name="TextBox 12"/>
          <p:cNvSpPr txBox="1"/>
          <p:nvPr/>
        </p:nvSpPr>
        <p:spPr>
          <a:xfrm>
            <a:off x="5535694" y="7321826"/>
            <a:ext cx="5068968" cy="299869"/>
          </a:xfrm>
          <a:prstGeom prst="rect">
            <a:avLst/>
          </a:prstGeom>
        </p:spPr>
        <p:txBody>
          <a:bodyPr lIns="0" tIns="0" rIns="0" bIns="0" rtlCol="0" anchor="t">
            <a:spAutoFit/>
          </a:bodyPr>
          <a:lstStyle/>
          <a:p>
            <a:pPr marL="0" marR="0" lvl="0" indent="0" algn="l" defTabSz="914400" rtl="0" eaLnBrk="1" fontAlgn="auto" latinLnBrk="0" hangingPunct="1">
              <a:lnSpc>
                <a:spcPts val="2526"/>
              </a:lnSpc>
              <a:spcBef>
                <a:spcPts val="0"/>
              </a:spcBef>
              <a:spcAft>
                <a:spcPts val="0"/>
              </a:spcAft>
              <a:buClrTx/>
              <a:buSzTx/>
              <a:buFontTx/>
              <a:buNone/>
              <a:tabLst/>
              <a:defRPr/>
            </a:pPr>
            <a:r>
              <a:rPr kumimoji="0" lang="en-US" sz="1804" b="1" i="0" u="none" strike="noStrike" kern="1200" cap="none" spc="0" normalizeH="0" baseline="0" noProof="0" dirty="0" err="1">
                <a:ln>
                  <a:noFill/>
                </a:ln>
                <a:solidFill>
                  <a:srgbClr val="FFFFFF"/>
                </a:solidFill>
                <a:effectLst/>
                <a:uLnTx/>
                <a:uFillTx/>
                <a:latin typeface="Montserrat"/>
                <a:ea typeface="+mn-ea"/>
                <a:cs typeface="+mn-cs"/>
              </a:rPr>
              <a:t>OpenEdge</a:t>
            </a:r>
            <a:r>
              <a:rPr kumimoji="0" lang="en-US" sz="1804" b="1" i="0" u="none" strike="noStrike" kern="1200" cap="none" spc="0" normalizeH="0" baseline="0" noProof="0" dirty="0">
                <a:ln>
                  <a:noFill/>
                </a:ln>
                <a:solidFill>
                  <a:srgbClr val="FFFFFF"/>
                </a:solidFill>
                <a:effectLst/>
                <a:uLnTx/>
                <a:uFillTx/>
                <a:latin typeface="Montserrat"/>
                <a:ea typeface="+mn-ea"/>
                <a:cs typeface="+mn-cs"/>
              </a:rPr>
              <a:t>, </a:t>
            </a:r>
            <a:r>
              <a:rPr kumimoji="0" lang="en-US" sz="1804" b="1" i="0" u="none" strike="noStrike" kern="1200" cap="none" spc="0" normalizeH="0" baseline="0" noProof="0" dirty="0" err="1">
                <a:ln>
                  <a:noFill/>
                </a:ln>
                <a:solidFill>
                  <a:srgbClr val="FFFFFF"/>
                </a:solidFill>
                <a:effectLst/>
                <a:uLnTx/>
                <a:uFillTx/>
                <a:latin typeface="Montserrat"/>
                <a:ea typeface="+mn-ea"/>
                <a:cs typeface="+mn-cs"/>
              </a:rPr>
              <a:t>CorticonJS</a:t>
            </a:r>
            <a:r>
              <a:rPr kumimoji="0" lang="en-US" sz="1804" b="1" i="0" u="none" strike="noStrike" kern="1200" cap="none" spc="0" normalizeH="0" baseline="0" noProof="0" dirty="0">
                <a:ln>
                  <a:noFill/>
                </a:ln>
                <a:solidFill>
                  <a:srgbClr val="FFFFFF"/>
                </a:solidFill>
                <a:effectLst/>
                <a:uLnTx/>
                <a:uFillTx/>
                <a:latin typeface="Montserrat"/>
                <a:ea typeface="+mn-ea"/>
                <a:cs typeface="+mn-cs"/>
              </a:rPr>
              <a:t>, Sitefinity</a:t>
            </a:r>
          </a:p>
        </p:txBody>
      </p:sp>
      <p:sp>
        <p:nvSpPr>
          <p:cNvPr id="13" name="TextBox 13"/>
          <p:cNvSpPr txBox="1"/>
          <p:nvPr/>
        </p:nvSpPr>
        <p:spPr>
          <a:xfrm>
            <a:off x="10406307" y="6942871"/>
            <a:ext cx="5156898"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pitchFamily="2" charset="0"/>
                <a:ea typeface="+mn-ea"/>
                <a:cs typeface="+mn-cs"/>
              </a:rPr>
              <a:t>WEB TECHNOLOGIES</a:t>
            </a:r>
          </a:p>
        </p:txBody>
      </p:sp>
      <p:sp>
        <p:nvSpPr>
          <p:cNvPr id="14" name="TextBox 14"/>
          <p:cNvSpPr txBox="1"/>
          <p:nvPr/>
        </p:nvSpPr>
        <p:spPr>
          <a:xfrm>
            <a:off x="10406307" y="7321826"/>
            <a:ext cx="6844719" cy="299869"/>
          </a:xfrm>
          <a:prstGeom prst="rect">
            <a:avLst/>
          </a:prstGeom>
        </p:spPr>
        <p:txBody>
          <a:bodyPr lIns="0" tIns="0" rIns="0" bIns="0" rtlCol="0" anchor="t">
            <a:spAutoFit/>
          </a:bodyPr>
          <a:lstStyle/>
          <a:p>
            <a:pPr marL="0" marR="0" lvl="0" indent="0" algn="l" defTabSz="914400" rtl="0" eaLnBrk="1" fontAlgn="auto" latinLnBrk="0" hangingPunct="1">
              <a:lnSpc>
                <a:spcPts val="2526"/>
              </a:lnSpc>
              <a:spcBef>
                <a:spcPts val="0"/>
              </a:spcBef>
              <a:spcAft>
                <a:spcPts val="0"/>
              </a:spcAft>
              <a:buClrTx/>
              <a:buSzTx/>
              <a:buFontTx/>
              <a:buNone/>
              <a:tabLst/>
              <a:defRPr/>
            </a:pPr>
            <a:r>
              <a:rPr kumimoji="0" lang="en-US" sz="1804" b="1" i="0" u="none" strike="noStrike" kern="1200" cap="none" spc="0" normalizeH="0" baseline="0" noProof="0" dirty="0">
                <a:ln>
                  <a:noFill/>
                </a:ln>
                <a:solidFill>
                  <a:srgbClr val="FFFFFF"/>
                </a:solidFill>
                <a:effectLst/>
                <a:uLnTx/>
                <a:uFillTx/>
                <a:latin typeface="Montserrat"/>
                <a:ea typeface="+mn-ea"/>
                <a:cs typeface="+mn-cs"/>
              </a:rPr>
              <a:t>Angular, React, Vue.JS, NodeJS, JS, TypeScript, Java, </a:t>
            </a:r>
            <a:r>
              <a:rPr kumimoji="0" lang="en-US" sz="1804" b="1" i="0" u="none" strike="noStrike" kern="1200" cap="none" spc="0" normalizeH="0" baseline="0" noProof="0" dirty="0" err="1">
                <a:ln>
                  <a:noFill/>
                </a:ln>
                <a:solidFill>
                  <a:srgbClr val="FFFFFF"/>
                </a:solidFill>
                <a:effectLst/>
                <a:uLnTx/>
                <a:uFillTx/>
                <a:latin typeface="Montserrat"/>
                <a:ea typeface="+mn-ea"/>
                <a:cs typeface="+mn-cs"/>
              </a:rPr>
              <a:t>.Net</a:t>
            </a:r>
            <a:endParaRPr kumimoji="0" lang="en-US" sz="1804" b="1" i="0" u="none" strike="noStrike" kern="1200" cap="none" spc="0" normalizeH="0" baseline="0" noProof="0" dirty="0">
              <a:ln>
                <a:noFill/>
              </a:ln>
              <a:solidFill>
                <a:srgbClr val="FFFFFF"/>
              </a:solidFill>
              <a:effectLst/>
              <a:uLnTx/>
              <a:uFillTx/>
              <a:latin typeface="Montserrat"/>
              <a:ea typeface="+mn-ea"/>
              <a:cs typeface="+mn-cs"/>
            </a:endParaRPr>
          </a:p>
        </p:txBody>
      </p:sp>
      <p:sp>
        <p:nvSpPr>
          <p:cNvPr id="15" name="TextBox 15"/>
          <p:cNvSpPr txBox="1"/>
          <p:nvPr/>
        </p:nvSpPr>
        <p:spPr>
          <a:xfrm>
            <a:off x="5535694" y="7882376"/>
            <a:ext cx="3015196"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pitchFamily="2" charset="0"/>
                <a:ea typeface="+mn-ea"/>
                <a:cs typeface="+mn-cs"/>
              </a:rPr>
              <a:t>MOBILE</a:t>
            </a:r>
          </a:p>
        </p:txBody>
      </p:sp>
      <p:sp>
        <p:nvSpPr>
          <p:cNvPr id="16" name="TextBox 16"/>
          <p:cNvSpPr txBox="1"/>
          <p:nvPr/>
        </p:nvSpPr>
        <p:spPr>
          <a:xfrm>
            <a:off x="6833324" y="7877733"/>
            <a:ext cx="3015196" cy="299869"/>
          </a:xfrm>
          <a:prstGeom prst="rect">
            <a:avLst/>
          </a:prstGeom>
        </p:spPr>
        <p:txBody>
          <a:bodyPr lIns="0" tIns="0" rIns="0" bIns="0" rtlCol="0" anchor="t">
            <a:spAutoFit/>
          </a:bodyPr>
          <a:lstStyle/>
          <a:p>
            <a:pPr marL="0" marR="0" lvl="0" indent="0" algn="l" defTabSz="914400" rtl="0" eaLnBrk="1" fontAlgn="auto" latinLnBrk="0" hangingPunct="1">
              <a:lnSpc>
                <a:spcPts val="2526"/>
              </a:lnSpc>
              <a:spcBef>
                <a:spcPts val="0"/>
              </a:spcBef>
              <a:spcAft>
                <a:spcPts val="0"/>
              </a:spcAft>
              <a:buClrTx/>
              <a:buSzTx/>
              <a:buFontTx/>
              <a:buNone/>
              <a:tabLst/>
              <a:defRPr/>
            </a:pPr>
            <a:r>
              <a:rPr kumimoji="0" lang="en-US" sz="1804" b="1" i="0" u="none" strike="noStrike" kern="1200" cap="none" spc="0" normalizeH="0" baseline="0" noProof="0" dirty="0">
                <a:ln>
                  <a:noFill/>
                </a:ln>
                <a:solidFill>
                  <a:srgbClr val="FFFFFF"/>
                </a:solidFill>
                <a:effectLst/>
                <a:uLnTx/>
                <a:uFillTx/>
                <a:latin typeface="Montserrat"/>
                <a:ea typeface="+mn-ea"/>
                <a:cs typeface="+mn-cs"/>
              </a:rPr>
              <a:t>React Native</a:t>
            </a:r>
          </a:p>
        </p:txBody>
      </p:sp>
      <p:sp>
        <p:nvSpPr>
          <p:cNvPr id="17" name="TextBox 17"/>
          <p:cNvSpPr txBox="1"/>
          <p:nvPr/>
        </p:nvSpPr>
        <p:spPr>
          <a:xfrm>
            <a:off x="10406307" y="7871114"/>
            <a:ext cx="3015196"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pitchFamily="2" charset="0"/>
                <a:ea typeface="+mn-ea"/>
                <a:cs typeface="+mn-cs"/>
              </a:rPr>
              <a:t>CLOUD</a:t>
            </a:r>
          </a:p>
        </p:txBody>
      </p:sp>
      <p:sp>
        <p:nvSpPr>
          <p:cNvPr id="18" name="TextBox 18"/>
          <p:cNvSpPr txBox="1"/>
          <p:nvPr/>
        </p:nvSpPr>
        <p:spPr>
          <a:xfrm>
            <a:off x="11505162" y="7877733"/>
            <a:ext cx="6969789" cy="299776"/>
          </a:xfrm>
          <a:prstGeom prst="rect">
            <a:avLst/>
          </a:prstGeom>
        </p:spPr>
        <p:txBody>
          <a:bodyPr lIns="0" tIns="0" rIns="0" bIns="0" rtlCol="0" anchor="t">
            <a:spAutoFit/>
          </a:bodyPr>
          <a:lstStyle/>
          <a:p>
            <a:pPr marL="0" marR="0" lvl="0" indent="0" algn="l" defTabSz="914400" rtl="0" eaLnBrk="1" fontAlgn="auto" latinLnBrk="0" hangingPunct="1">
              <a:lnSpc>
                <a:spcPts val="2531"/>
              </a:lnSpc>
              <a:spcBef>
                <a:spcPts val="0"/>
              </a:spcBef>
              <a:spcAft>
                <a:spcPts val="0"/>
              </a:spcAft>
              <a:buClrTx/>
              <a:buSzTx/>
              <a:buFontTx/>
              <a:buNone/>
              <a:tabLst/>
              <a:defRPr/>
            </a:pPr>
            <a:r>
              <a:rPr kumimoji="0" lang="en-US" sz="1808" b="1" i="0" u="none" strike="noStrike" kern="1200" cap="none" spc="0" normalizeH="0" baseline="0" noProof="0" dirty="0">
                <a:ln>
                  <a:noFill/>
                </a:ln>
                <a:solidFill>
                  <a:srgbClr val="FFFFFF"/>
                </a:solidFill>
                <a:effectLst/>
                <a:uLnTx/>
                <a:uFillTx/>
                <a:latin typeface="Montserrat"/>
                <a:ea typeface="+mn-ea"/>
                <a:cs typeface="+mn-cs"/>
              </a:rPr>
              <a:t>AWS, Azure, Google Cloud Platform</a:t>
            </a:r>
          </a:p>
        </p:txBody>
      </p:sp>
      <p:sp>
        <p:nvSpPr>
          <p:cNvPr id="19" name="TextBox 19"/>
          <p:cNvSpPr txBox="1"/>
          <p:nvPr/>
        </p:nvSpPr>
        <p:spPr>
          <a:xfrm>
            <a:off x="10406307" y="9044102"/>
            <a:ext cx="5988543" cy="313228"/>
          </a:xfrm>
          <a:prstGeom prst="rect">
            <a:avLst/>
          </a:prstGeom>
        </p:spPr>
        <p:txBody>
          <a:bodyPr lIns="0" tIns="0" rIns="0" bIns="0" rtlCol="0" anchor="t">
            <a:spAutoFit/>
          </a:bodyPr>
          <a:lstStyle/>
          <a:p>
            <a:pPr marL="0" marR="0" lvl="0" indent="0" algn="l" defTabSz="914400" rtl="0" eaLnBrk="1" fontAlgn="auto" latinLnBrk="0" hangingPunct="1">
              <a:lnSpc>
                <a:spcPts val="2638"/>
              </a:lnSpc>
              <a:spcBef>
                <a:spcPts val="0"/>
              </a:spcBef>
              <a:spcAft>
                <a:spcPts val="0"/>
              </a:spcAft>
              <a:buClrTx/>
              <a:buSzTx/>
              <a:buFontTx/>
              <a:buNone/>
              <a:tabLst/>
              <a:defRPr/>
            </a:pPr>
            <a:r>
              <a:rPr kumimoji="0" lang="en-US" sz="1890" b="1" i="0" u="none" strike="noStrike" kern="1200" cap="none" spc="0" normalizeH="0" baseline="0" noProof="0" dirty="0">
                <a:ln>
                  <a:noFill/>
                </a:ln>
                <a:solidFill>
                  <a:srgbClr val="14E6A8"/>
                </a:solidFill>
                <a:effectLst/>
                <a:uLnTx/>
                <a:uFillTx/>
                <a:latin typeface="Montserrat Bold" pitchFamily="2" charset="0"/>
                <a:ea typeface="+mn-ea"/>
                <a:cs typeface="+mn-cs"/>
              </a:rPr>
              <a:t>LOW CODE/ NO-CODE FRAMEWORKS</a:t>
            </a:r>
          </a:p>
        </p:txBody>
      </p:sp>
      <p:sp>
        <p:nvSpPr>
          <p:cNvPr id="20" name="TextBox 20"/>
          <p:cNvSpPr txBox="1"/>
          <p:nvPr/>
        </p:nvSpPr>
        <p:spPr>
          <a:xfrm>
            <a:off x="5535694" y="9047889"/>
            <a:ext cx="6166447"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pitchFamily="2" charset="0"/>
                <a:ea typeface="+mn-ea"/>
                <a:cs typeface="+mn-cs"/>
              </a:rPr>
              <a:t>MANUAL AND AUTOMATION TESTING</a:t>
            </a:r>
          </a:p>
        </p:txBody>
      </p:sp>
      <p:sp>
        <p:nvSpPr>
          <p:cNvPr id="21" name="TextBox 21"/>
          <p:cNvSpPr txBox="1"/>
          <p:nvPr/>
        </p:nvSpPr>
        <p:spPr>
          <a:xfrm>
            <a:off x="10406307" y="8473757"/>
            <a:ext cx="3015196"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pitchFamily="2" charset="0"/>
                <a:ea typeface="+mn-ea"/>
                <a:cs typeface="+mn-cs"/>
              </a:rPr>
              <a:t>UI/UX</a:t>
            </a:r>
          </a:p>
        </p:txBody>
      </p:sp>
      <p:sp>
        <p:nvSpPr>
          <p:cNvPr id="22" name="TextBox 22"/>
          <p:cNvSpPr txBox="1"/>
          <p:nvPr/>
        </p:nvSpPr>
        <p:spPr>
          <a:xfrm>
            <a:off x="11505162" y="8480376"/>
            <a:ext cx="3888099" cy="299869"/>
          </a:xfrm>
          <a:prstGeom prst="rect">
            <a:avLst/>
          </a:prstGeom>
        </p:spPr>
        <p:txBody>
          <a:bodyPr lIns="0" tIns="0" rIns="0" bIns="0" rtlCol="0" anchor="t">
            <a:spAutoFit/>
          </a:bodyPr>
          <a:lstStyle/>
          <a:p>
            <a:pPr marL="0" marR="0" lvl="0" indent="0" algn="l" defTabSz="914400" rtl="0" eaLnBrk="1" fontAlgn="auto" latinLnBrk="0" hangingPunct="1">
              <a:lnSpc>
                <a:spcPts val="2526"/>
              </a:lnSpc>
              <a:spcBef>
                <a:spcPts val="0"/>
              </a:spcBef>
              <a:spcAft>
                <a:spcPts val="0"/>
              </a:spcAft>
              <a:buClrTx/>
              <a:buSzTx/>
              <a:buFontTx/>
              <a:buNone/>
              <a:tabLst/>
              <a:defRPr/>
            </a:pPr>
            <a:r>
              <a:rPr kumimoji="0" lang="en-US" sz="1804" b="0" i="0" u="none" strike="noStrike" kern="1200" cap="none" spc="0" normalizeH="0" baseline="0" noProof="0" dirty="0">
                <a:ln>
                  <a:noFill/>
                </a:ln>
                <a:solidFill>
                  <a:srgbClr val="FFFFFF"/>
                </a:solidFill>
                <a:effectLst/>
                <a:uLnTx/>
                <a:uFillTx/>
                <a:latin typeface="Montserrat Bold" pitchFamily="2" charset="0"/>
                <a:ea typeface="+mn-ea"/>
                <a:cs typeface="+mn-cs"/>
              </a:rPr>
              <a:t>Figma, XD, </a:t>
            </a:r>
            <a:r>
              <a:rPr kumimoji="0" lang="en-US" sz="1804" b="0" i="0" u="none" strike="noStrike" kern="1200" cap="none" spc="0" normalizeH="0" baseline="0" noProof="0" dirty="0" err="1">
                <a:ln>
                  <a:noFill/>
                </a:ln>
                <a:solidFill>
                  <a:srgbClr val="FFFFFF"/>
                </a:solidFill>
                <a:effectLst/>
                <a:uLnTx/>
                <a:uFillTx/>
                <a:latin typeface="Montserrat Bold" pitchFamily="2" charset="0"/>
                <a:ea typeface="+mn-ea"/>
                <a:cs typeface="+mn-cs"/>
              </a:rPr>
              <a:t>Zeplin</a:t>
            </a:r>
            <a:r>
              <a:rPr kumimoji="0" lang="en-US" sz="1804" b="0" i="0" u="none" strike="noStrike" kern="1200" cap="none" spc="0" normalizeH="0" baseline="0" noProof="0" dirty="0">
                <a:ln>
                  <a:noFill/>
                </a:ln>
                <a:solidFill>
                  <a:srgbClr val="FFFFFF"/>
                </a:solidFill>
                <a:effectLst/>
                <a:uLnTx/>
                <a:uFillTx/>
                <a:latin typeface="Montserrat Bold" pitchFamily="2" charset="0"/>
                <a:ea typeface="+mn-ea"/>
                <a:cs typeface="+mn-cs"/>
              </a:rPr>
              <a:t>, Illustrator</a:t>
            </a:r>
          </a:p>
        </p:txBody>
      </p:sp>
      <p:sp>
        <p:nvSpPr>
          <p:cNvPr id="23" name="TextBox 23"/>
          <p:cNvSpPr txBox="1"/>
          <p:nvPr/>
        </p:nvSpPr>
        <p:spPr>
          <a:xfrm>
            <a:off x="5563725" y="8496031"/>
            <a:ext cx="3015196" cy="313106"/>
          </a:xfrm>
          <a:prstGeom prst="rect">
            <a:avLst/>
          </a:prstGeom>
        </p:spPr>
        <p:txBody>
          <a:bodyPr lIns="0" tIns="0" rIns="0" bIns="0" rtlCol="0" anchor="t">
            <a:spAutoFit/>
          </a:bodyPr>
          <a:lstStyle/>
          <a:p>
            <a:pPr marL="0" marR="0" lvl="0" indent="0" algn="l" defTabSz="914400" rtl="0" eaLnBrk="1" fontAlgn="auto" latinLnBrk="0" hangingPunct="1">
              <a:lnSpc>
                <a:spcPts val="2644"/>
              </a:lnSpc>
              <a:spcBef>
                <a:spcPts val="0"/>
              </a:spcBef>
              <a:spcAft>
                <a:spcPts val="0"/>
              </a:spcAft>
              <a:buClrTx/>
              <a:buSzTx/>
              <a:buFontTx/>
              <a:buNone/>
              <a:tabLst/>
              <a:defRPr/>
            </a:pPr>
            <a:r>
              <a:rPr kumimoji="0" lang="en-US" sz="1889" b="1" i="0" u="none" strike="noStrike" kern="1200" cap="none" spc="0" normalizeH="0" baseline="0" noProof="0" dirty="0">
                <a:ln>
                  <a:noFill/>
                </a:ln>
                <a:solidFill>
                  <a:srgbClr val="14E6A8"/>
                </a:solidFill>
                <a:effectLst/>
                <a:uLnTx/>
                <a:uFillTx/>
                <a:latin typeface="Montserrat Bold" pitchFamily="2" charset="0"/>
                <a:ea typeface="+mn-ea"/>
                <a:cs typeface="+mn-cs"/>
              </a:rPr>
              <a:t>DEVOPS</a:t>
            </a:r>
          </a:p>
        </p:txBody>
      </p:sp>
      <p:sp>
        <p:nvSpPr>
          <p:cNvPr id="24" name="TextBox 24"/>
          <p:cNvSpPr txBox="1"/>
          <p:nvPr/>
        </p:nvSpPr>
        <p:spPr>
          <a:xfrm>
            <a:off x="6833323" y="8480376"/>
            <a:ext cx="3572983" cy="297646"/>
          </a:xfrm>
          <a:prstGeom prst="rect">
            <a:avLst/>
          </a:prstGeom>
        </p:spPr>
        <p:txBody>
          <a:bodyPr wrap="square" lIns="0" tIns="0" rIns="0" bIns="0" rtlCol="0" anchor="t">
            <a:spAutoFit/>
          </a:bodyPr>
          <a:lstStyle/>
          <a:p>
            <a:pPr marL="0" marR="0" lvl="0" indent="0" algn="l" defTabSz="914400" rtl="0" eaLnBrk="1" fontAlgn="auto" latinLnBrk="0" hangingPunct="1">
              <a:lnSpc>
                <a:spcPts val="2526"/>
              </a:lnSpc>
              <a:spcBef>
                <a:spcPts val="0"/>
              </a:spcBef>
              <a:spcAft>
                <a:spcPts val="0"/>
              </a:spcAft>
              <a:buClrTx/>
              <a:buSzTx/>
              <a:buFontTx/>
              <a:buNone/>
              <a:tabLst/>
              <a:defRPr/>
            </a:pPr>
            <a:r>
              <a:rPr kumimoji="0" lang="en-US" sz="1804" b="1" i="0" u="none" strike="noStrike" kern="1200" cap="none" spc="0" normalizeH="0" baseline="0" noProof="0" dirty="0">
                <a:ln>
                  <a:noFill/>
                </a:ln>
                <a:solidFill>
                  <a:srgbClr val="FFFFFF"/>
                </a:solidFill>
                <a:effectLst/>
                <a:uLnTx/>
                <a:uFillTx/>
                <a:latin typeface="Montserrat"/>
                <a:ea typeface="+mn-ea"/>
                <a:cs typeface="+mn-cs"/>
              </a:rPr>
              <a:t>Docker, Kubernetes, Jenkins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7784523" cy="697230"/>
          </a:xfrm>
          <a:prstGeom prst="rect">
            <a:avLst/>
          </a:prstGeom>
        </p:spPr>
        <p:txBody>
          <a:bodyPr lIns="0" tIns="0" rIns="0" bIns="0" rtlCol="0" anchor="t">
            <a:spAutoFit/>
          </a:bodyPr>
          <a:lstStyle/>
          <a:p>
            <a:pPr>
              <a:lnSpc>
                <a:spcPts val="5520"/>
              </a:lnSpc>
            </a:pPr>
            <a:r>
              <a:rPr lang="en-US" sz="4800">
                <a:solidFill>
                  <a:srgbClr val="14E6A8"/>
                </a:solidFill>
                <a:latin typeface="Montserrat Ultra-Bold"/>
              </a:rPr>
              <a:t>LOG FILE ISSUES</a:t>
            </a:r>
          </a:p>
        </p:txBody>
      </p:sp>
      <p:sp>
        <p:nvSpPr>
          <p:cNvPr id="3" name="Freeform 3"/>
          <p:cNvSpPr/>
          <p:nvPr/>
        </p:nvSpPr>
        <p:spPr>
          <a:xfrm>
            <a:off x="9474779" y="1057275"/>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8313" y="2552700"/>
            <a:ext cx="16231376" cy="3686175"/>
          </a:xfrm>
          <a:prstGeom prst="rect">
            <a:avLst/>
          </a:prstGeom>
        </p:spPr>
        <p:txBody>
          <a:bodyPr lIns="0" tIns="0" rIns="0" bIns="0" rtlCol="0" anchor="t">
            <a:spAutoFit/>
          </a:bodyPr>
          <a:lstStyle/>
          <a:p>
            <a:pPr>
              <a:lnSpc>
                <a:spcPts val="3240"/>
              </a:lnSpc>
            </a:pPr>
            <a:r>
              <a:rPr lang="en-US" sz="2700" dirty="0">
                <a:solidFill>
                  <a:srgbClr val="FFFFFF"/>
                </a:solidFill>
                <a:latin typeface="Montserrat Bold"/>
              </a:rPr>
              <a:t>• Logs were just set and forget</a:t>
            </a:r>
          </a:p>
          <a:p>
            <a:pPr>
              <a:lnSpc>
                <a:spcPts val="3240"/>
              </a:lnSpc>
            </a:pPr>
            <a:endParaRPr lang="en-US" sz="2700" dirty="0">
              <a:solidFill>
                <a:srgbClr val="FFFFFF"/>
              </a:solidFill>
              <a:latin typeface="Montserrat Bold"/>
            </a:endParaRPr>
          </a:p>
          <a:p>
            <a:pPr>
              <a:lnSpc>
                <a:spcPts val="3240"/>
              </a:lnSpc>
            </a:pPr>
            <a:r>
              <a:rPr lang="en-US" sz="2700" dirty="0">
                <a:solidFill>
                  <a:srgbClr val="FFFFFF"/>
                </a:solidFill>
                <a:latin typeface="Montserrat Bold"/>
              </a:rPr>
              <a:t>• Never stored or processed</a:t>
            </a:r>
          </a:p>
          <a:p>
            <a:pPr>
              <a:lnSpc>
                <a:spcPts val="3240"/>
              </a:lnSpc>
            </a:pPr>
            <a:endParaRPr lang="en-US" sz="2700" dirty="0">
              <a:solidFill>
                <a:srgbClr val="FFFFFF"/>
              </a:solidFill>
              <a:latin typeface="Montserrat Bold"/>
            </a:endParaRPr>
          </a:p>
          <a:p>
            <a:pPr>
              <a:lnSpc>
                <a:spcPts val="3240"/>
              </a:lnSpc>
            </a:pPr>
            <a:r>
              <a:rPr lang="en-US" sz="2700" dirty="0">
                <a:solidFill>
                  <a:srgbClr val="FFFFFF"/>
                </a:solidFill>
                <a:latin typeface="Montserrat Bold"/>
              </a:rPr>
              <a:t>• Hard to go through</a:t>
            </a:r>
          </a:p>
          <a:p>
            <a:pPr>
              <a:lnSpc>
                <a:spcPts val="3240"/>
              </a:lnSpc>
            </a:pPr>
            <a:endParaRPr lang="en-US" sz="2700" dirty="0">
              <a:solidFill>
                <a:srgbClr val="FFFFFF"/>
              </a:solidFill>
              <a:latin typeface="Montserrat Bold"/>
            </a:endParaRPr>
          </a:p>
          <a:p>
            <a:pPr>
              <a:lnSpc>
                <a:spcPts val="3240"/>
              </a:lnSpc>
            </a:pPr>
            <a:r>
              <a:rPr lang="en-US" sz="2700" dirty="0">
                <a:solidFill>
                  <a:srgbClr val="FFFFFF"/>
                </a:solidFill>
                <a:latin typeface="Montserrat Bold"/>
              </a:rPr>
              <a:t>• Not very useful</a:t>
            </a: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7784523"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CONTENT</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8700"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Logging</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Common pitfalls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Log analytics</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LOGGING – WHY?</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8312" y="2552700"/>
            <a:ext cx="16231376" cy="8191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What is happening</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484591" y="3221679"/>
            <a:ext cx="16231376" cy="16383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Errors</a:t>
            </a:r>
          </a:p>
          <a:p>
            <a:pPr marL="582930" lvl="1" indent="-291465">
              <a:lnSpc>
                <a:spcPts val="3240"/>
              </a:lnSpc>
              <a:buFont typeface="Arial"/>
              <a:buChar char="•"/>
            </a:pPr>
            <a:r>
              <a:rPr lang="en-US" sz="2700" dirty="0">
                <a:solidFill>
                  <a:srgbClr val="FFFFFF"/>
                </a:solidFill>
                <a:latin typeface="Montserrat Bold"/>
              </a:rPr>
              <a:t>What is currently running</a:t>
            </a:r>
          </a:p>
          <a:p>
            <a:pPr marL="582930" lvl="1" indent="-291465">
              <a:lnSpc>
                <a:spcPts val="3240"/>
              </a:lnSpc>
              <a:buFont typeface="Arial"/>
              <a:buChar char="•"/>
            </a:pPr>
            <a:r>
              <a:rPr lang="en-US" sz="2700" dirty="0">
                <a:solidFill>
                  <a:srgbClr val="FFFFFF"/>
                </a:solidFill>
                <a:latin typeface="Montserrat Bold"/>
              </a:rPr>
              <a:t>Who is running something</a:t>
            </a:r>
          </a:p>
          <a:p>
            <a:pPr>
              <a:lnSpc>
                <a:spcPts val="3240"/>
              </a:lnSpc>
              <a:spcBef>
                <a:spcPct val="0"/>
              </a:spcBef>
            </a:pPr>
            <a:endParaRPr lang="en-US" sz="2700" dirty="0">
              <a:solidFill>
                <a:srgbClr val="FFFFFF"/>
              </a:solidFill>
              <a:latin typeface="Montserrat Bold"/>
            </a:endParaRPr>
          </a:p>
        </p:txBody>
      </p:sp>
      <p:sp>
        <p:nvSpPr>
          <p:cNvPr id="7" name="TextBox 7"/>
          <p:cNvSpPr txBox="1"/>
          <p:nvPr/>
        </p:nvSpPr>
        <p:spPr>
          <a:xfrm>
            <a:off x="1028700" y="4859979"/>
            <a:ext cx="16231376" cy="1231106"/>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When it happened</a:t>
            </a:r>
          </a:p>
          <a:p>
            <a:pPr marL="582930" lvl="1" indent="-291465">
              <a:lnSpc>
                <a:spcPts val="3240"/>
              </a:lnSpc>
              <a:buFont typeface="Arial"/>
              <a:buChar char="•"/>
            </a:pPr>
            <a:r>
              <a:rPr lang="en-US" sz="2700" dirty="0">
                <a:solidFill>
                  <a:srgbClr val="FFFFFF"/>
                </a:solidFill>
                <a:latin typeface="Montserrat Bold"/>
              </a:rPr>
              <a:t>How it happened</a:t>
            </a:r>
          </a:p>
          <a:p>
            <a:pPr>
              <a:lnSpc>
                <a:spcPts val="3240"/>
              </a:lnSpc>
              <a:spcBef>
                <a:spcPct val="0"/>
              </a:spcBef>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LOGGING – REQUIREMENTS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8191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Log messages should be ordered</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484591" y="3221679"/>
            <a:ext cx="16231376" cy="122872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By time</a:t>
            </a:r>
          </a:p>
          <a:p>
            <a:pPr marL="582930" lvl="1" indent="-291465">
              <a:lnSpc>
                <a:spcPts val="3240"/>
              </a:lnSpc>
              <a:buFont typeface="Arial"/>
              <a:buChar char="•"/>
            </a:pPr>
            <a:r>
              <a:rPr lang="en-US" sz="2700" dirty="0">
                <a:solidFill>
                  <a:srgbClr val="FFFFFF"/>
                </a:solidFill>
                <a:latin typeface="Montserrat Bold"/>
              </a:rPr>
              <a:t>Occasionally by request</a:t>
            </a:r>
          </a:p>
          <a:p>
            <a:pPr>
              <a:lnSpc>
                <a:spcPts val="3240"/>
              </a:lnSpc>
              <a:spcBef>
                <a:spcPct val="0"/>
              </a:spcBef>
            </a:pPr>
            <a:endParaRPr lang="en-US" sz="2700" dirty="0">
              <a:solidFill>
                <a:srgbClr val="FFFFFF"/>
              </a:solidFill>
              <a:latin typeface="Montserrat Bold"/>
            </a:endParaRPr>
          </a:p>
        </p:txBody>
      </p:sp>
      <p:sp>
        <p:nvSpPr>
          <p:cNvPr id="7" name="TextBox 7"/>
          <p:cNvSpPr txBox="1"/>
          <p:nvPr/>
        </p:nvSpPr>
        <p:spPr>
          <a:xfrm>
            <a:off x="1028700" y="4450404"/>
            <a:ext cx="16231376" cy="40957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Configurable</a:t>
            </a:r>
          </a:p>
        </p:txBody>
      </p:sp>
      <p:sp>
        <p:nvSpPr>
          <p:cNvPr id="8" name="TextBox 8"/>
          <p:cNvSpPr txBox="1"/>
          <p:nvPr/>
        </p:nvSpPr>
        <p:spPr>
          <a:xfrm>
            <a:off x="1484591" y="5143500"/>
            <a:ext cx="16231376" cy="122872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Log level</a:t>
            </a:r>
          </a:p>
          <a:p>
            <a:pPr marL="582930" lvl="1" indent="-291465">
              <a:lnSpc>
                <a:spcPts val="3240"/>
              </a:lnSpc>
              <a:buFont typeface="Arial"/>
              <a:buChar char="•"/>
            </a:pPr>
            <a:r>
              <a:rPr lang="en-US" sz="2700" dirty="0">
                <a:solidFill>
                  <a:srgbClr val="FFFFFF"/>
                </a:solidFill>
                <a:latin typeface="Montserrat Bold"/>
              </a:rPr>
              <a:t>Metadata</a:t>
            </a:r>
          </a:p>
          <a:p>
            <a:pPr>
              <a:lnSpc>
                <a:spcPts val="3240"/>
              </a:lnSpc>
              <a:spcBef>
                <a:spcPct val="0"/>
              </a:spcBef>
            </a:pPr>
            <a:endParaRPr lang="en-US" sz="2700" dirty="0">
              <a:solidFill>
                <a:srgbClr val="FFFFFF"/>
              </a:solidFill>
              <a:latin typeface="Montserrat Bold"/>
            </a:endParaRPr>
          </a:p>
        </p:txBody>
      </p:sp>
      <p:sp>
        <p:nvSpPr>
          <p:cNvPr id="9" name="TextBox 9"/>
          <p:cNvSpPr txBox="1"/>
          <p:nvPr/>
        </p:nvSpPr>
        <p:spPr>
          <a:xfrm>
            <a:off x="1027924" y="6326829"/>
            <a:ext cx="16231376" cy="40957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Easily readable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LOGGING – HOW</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MESSAGE &amp; PUT</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OUTPUT TO</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LOG-MANAGER</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err="1">
                <a:solidFill>
                  <a:srgbClr val="FFFFFF"/>
                </a:solidFill>
                <a:latin typeface="Montserrat Bold"/>
              </a:rPr>
              <a:t>OpenEdge.Logging</a:t>
            </a: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LOGGING – COMMON PITFALLS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40957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No set format</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Using multiple formats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No configurable log level</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Bad output</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Logging as an after thought</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 ANALYTICS - REQUIREMENTS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491490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Automated</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Multiple sources &amp; formats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Real-time monitoring</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Stores past data</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Extracts additional info</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Easy to search</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 ANALYTICS - TOOLS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40957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Logstash</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Splunk</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Papertrails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Fluentd</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Kibana</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5584318" y="2570714"/>
            <a:ext cx="16231376" cy="40957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Loggly</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LogDNA</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Logz.io</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Syslog-ng</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Sumo Logic</a:t>
            </a:r>
          </a:p>
          <a:p>
            <a:pPr>
              <a:lnSpc>
                <a:spcPts val="3240"/>
              </a:lnSpc>
              <a:spcBef>
                <a:spcPct val="0"/>
              </a:spcBef>
            </a:pPr>
            <a:endParaRPr lang="en-US" sz="2700">
              <a:solidFill>
                <a:srgbClr val="FFFFFF"/>
              </a:solidFill>
              <a:latin typeface="Montserrat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LOG ANALYTICS - SETUP</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163830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Self-hosted</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Cloud based</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705321"/>
          </a:xfrm>
          <a:prstGeom prst="rect">
            <a:avLst/>
          </a:prstGeom>
        </p:spPr>
        <p:txBody>
          <a:bodyPr lIns="0" tIns="0" rIns="0" bIns="0" rtlCol="0" anchor="t">
            <a:spAutoFit/>
          </a:bodyPr>
          <a:lstStyle/>
          <a:p>
            <a:pPr>
              <a:lnSpc>
                <a:spcPts val="5520"/>
              </a:lnSpc>
            </a:pPr>
            <a:r>
              <a:rPr lang="en-US" sz="4800" dirty="0">
                <a:solidFill>
                  <a:srgbClr val="14E6A8"/>
                </a:solidFill>
                <a:latin typeface="Montserrat Bold"/>
              </a:rPr>
              <a:t>GRAFANA STACK</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409575"/>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Grafana</a:t>
            </a: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484591" y="3221679"/>
            <a:ext cx="16231376" cy="204787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Centralized analysis</a:t>
            </a:r>
          </a:p>
          <a:p>
            <a:pPr marL="582930" lvl="1" indent="-291465">
              <a:lnSpc>
                <a:spcPts val="3240"/>
              </a:lnSpc>
              <a:buFont typeface="Arial"/>
              <a:buChar char="•"/>
            </a:pPr>
            <a:r>
              <a:rPr lang="en-US" sz="2700" dirty="0">
                <a:solidFill>
                  <a:srgbClr val="FFFFFF"/>
                </a:solidFill>
                <a:latin typeface="Montserrat Bold"/>
              </a:rPr>
              <a:t>Visualization</a:t>
            </a:r>
          </a:p>
          <a:p>
            <a:pPr marL="582930" lvl="1" indent="-291465">
              <a:lnSpc>
                <a:spcPts val="3240"/>
              </a:lnSpc>
              <a:buFont typeface="Arial"/>
              <a:buChar char="•"/>
            </a:pPr>
            <a:r>
              <a:rPr lang="en-US" sz="2700" dirty="0">
                <a:solidFill>
                  <a:srgbClr val="FFFFFF"/>
                </a:solidFill>
                <a:latin typeface="Montserrat Bold"/>
              </a:rPr>
              <a:t>Alerts</a:t>
            </a:r>
          </a:p>
          <a:p>
            <a:pPr marL="582930" lvl="1" indent="-291465">
              <a:lnSpc>
                <a:spcPts val="3240"/>
              </a:lnSpc>
              <a:buFont typeface="Arial"/>
              <a:buChar char="•"/>
            </a:pPr>
            <a:r>
              <a:rPr lang="en-US" sz="2700" dirty="0">
                <a:solidFill>
                  <a:srgbClr val="FFFFFF"/>
                </a:solidFill>
                <a:latin typeface="Montserrat Bold"/>
              </a:rPr>
              <a:t>Supports </a:t>
            </a:r>
            <a:r>
              <a:rPr lang="en-US" sz="2700" dirty="0" err="1">
                <a:solidFill>
                  <a:srgbClr val="FFFFFF"/>
                </a:solidFill>
                <a:latin typeface="Montserrat Bold"/>
              </a:rPr>
              <a:t>OpenTelemetry</a:t>
            </a: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
        <p:nvSpPr>
          <p:cNvPr id="7" name="TextBox 7"/>
          <p:cNvSpPr txBox="1"/>
          <p:nvPr/>
        </p:nvSpPr>
        <p:spPr>
          <a:xfrm>
            <a:off x="1028700" y="5355261"/>
            <a:ext cx="16231376" cy="8191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Grafana Loki</a:t>
            </a:r>
          </a:p>
          <a:p>
            <a:pPr>
              <a:lnSpc>
                <a:spcPts val="3240"/>
              </a:lnSpc>
            </a:pPr>
            <a:endParaRPr lang="en-US" sz="2700">
              <a:solidFill>
                <a:srgbClr val="FFFFFF"/>
              </a:solidFill>
              <a:latin typeface="Montserrat Bold"/>
            </a:endParaRPr>
          </a:p>
        </p:txBody>
      </p:sp>
      <p:sp>
        <p:nvSpPr>
          <p:cNvPr id="8" name="TextBox 8"/>
          <p:cNvSpPr txBox="1"/>
          <p:nvPr/>
        </p:nvSpPr>
        <p:spPr>
          <a:xfrm>
            <a:off x="1484591" y="6088704"/>
            <a:ext cx="16231376" cy="163830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Log aggregation</a:t>
            </a:r>
          </a:p>
          <a:p>
            <a:pPr marL="582930" lvl="1" indent="-291465">
              <a:lnSpc>
                <a:spcPts val="3240"/>
              </a:lnSpc>
              <a:buFont typeface="Arial"/>
              <a:buChar char="•"/>
            </a:pPr>
            <a:r>
              <a:rPr lang="en-US" sz="2700">
                <a:solidFill>
                  <a:srgbClr val="FFFFFF"/>
                </a:solidFill>
                <a:latin typeface="Montserrat Bold"/>
              </a:rPr>
              <a:t>Build metrics from logs</a:t>
            </a:r>
          </a:p>
          <a:p>
            <a:pPr marL="582930" lvl="1" indent="-291465">
              <a:lnSpc>
                <a:spcPts val="3240"/>
              </a:lnSpc>
              <a:buFont typeface="Arial"/>
              <a:buChar char="•"/>
            </a:pPr>
            <a:r>
              <a:rPr lang="en-US" sz="2700">
                <a:solidFill>
                  <a:srgbClr val="FFFFFF"/>
                </a:solidFill>
                <a:latin typeface="Montserrat Bold"/>
              </a:rPr>
              <a:t>Real-time tails</a:t>
            </a:r>
          </a:p>
          <a:p>
            <a:pPr>
              <a:lnSpc>
                <a:spcPts val="3240"/>
              </a:lnSpc>
              <a:spcBef>
                <a:spcPct val="0"/>
              </a:spcBef>
            </a:pPr>
            <a:endParaRPr lang="en-US" sz="2700">
              <a:solidFill>
                <a:srgbClr val="FFFFFF"/>
              </a:solidFill>
              <a:latin typeface="Montserrat Bold"/>
            </a:endParaRPr>
          </a:p>
        </p:txBody>
      </p:sp>
      <p:sp>
        <p:nvSpPr>
          <p:cNvPr id="9" name="TextBox 9"/>
          <p:cNvSpPr txBox="1"/>
          <p:nvPr/>
        </p:nvSpPr>
        <p:spPr>
          <a:xfrm>
            <a:off x="8306028" y="2570714"/>
            <a:ext cx="16231376" cy="8191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Grafana Prometheus/Mimir</a:t>
            </a:r>
          </a:p>
          <a:p>
            <a:pPr>
              <a:lnSpc>
                <a:spcPts val="3240"/>
              </a:lnSpc>
            </a:pPr>
            <a:endParaRPr lang="en-US" sz="2700">
              <a:solidFill>
                <a:srgbClr val="FFFFFF"/>
              </a:solidFill>
              <a:latin typeface="Montserrat Bold"/>
            </a:endParaRPr>
          </a:p>
        </p:txBody>
      </p:sp>
      <p:sp>
        <p:nvSpPr>
          <p:cNvPr id="10" name="TextBox 10"/>
          <p:cNvSpPr txBox="1"/>
          <p:nvPr/>
        </p:nvSpPr>
        <p:spPr>
          <a:xfrm>
            <a:off x="8726056" y="3221679"/>
            <a:ext cx="16231376" cy="409575"/>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Metrics</a:t>
            </a:r>
          </a:p>
        </p:txBody>
      </p:sp>
      <p:sp>
        <p:nvSpPr>
          <p:cNvPr id="11" name="TextBox 11"/>
          <p:cNvSpPr txBox="1"/>
          <p:nvPr/>
        </p:nvSpPr>
        <p:spPr>
          <a:xfrm>
            <a:off x="8306028" y="4136061"/>
            <a:ext cx="8535715" cy="726866"/>
          </a:xfrm>
          <a:prstGeom prst="rect">
            <a:avLst/>
          </a:prstGeom>
        </p:spPr>
        <p:txBody>
          <a:bodyPr lIns="0" tIns="0" rIns="0" bIns="0" rtlCol="0" anchor="t">
            <a:spAutoFit/>
          </a:bodyPr>
          <a:lstStyle/>
          <a:p>
            <a:pPr>
              <a:lnSpc>
                <a:spcPts val="2880"/>
              </a:lnSpc>
              <a:spcBef>
                <a:spcPct val="0"/>
              </a:spcBef>
            </a:pPr>
            <a:r>
              <a:rPr lang="en-US" sz="2400" b="1" dirty="0">
                <a:solidFill>
                  <a:srgbClr val="00B050"/>
                </a:solidFill>
                <a:latin typeface="Montserrat"/>
              </a:rPr>
              <a:t>Today 11:45 – 12:45</a:t>
            </a:r>
          </a:p>
          <a:p>
            <a:pPr>
              <a:lnSpc>
                <a:spcPts val="2880"/>
              </a:lnSpc>
              <a:spcBef>
                <a:spcPct val="0"/>
              </a:spcBef>
            </a:pPr>
            <a:r>
              <a:rPr lang="en-US" sz="2400" dirty="0">
                <a:solidFill>
                  <a:srgbClr val="FFFFFF"/>
                </a:solidFill>
                <a:latin typeface="Montserrat"/>
              </a:rPr>
              <a:t>Observability through Open Telemetry</a:t>
            </a:r>
          </a:p>
        </p:txBody>
      </p:sp>
      <p:sp>
        <p:nvSpPr>
          <p:cNvPr id="12" name="TextBox 12"/>
          <p:cNvSpPr txBox="1"/>
          <p:nvPr/>
        </p:nvSpPr>
        <p:spPr>
          <a:xfrm>
            <a:off x="8306028" y="5569574"/>
            <a:ext cx="9409938" cy="726866"/>
          </a:xfrm>
          <a:prstGeom prst="rect">
            <a:avLst/>
          </a:prstGeom>
        </p:spPr>
        <p:txBody>
          <a:bodyPr lIns="0" tIns="0" rIns="0" bIns="0" rtlCol="0" anchor="t">
            <a:spAutoFit/>
          </a:bodyPr>
          <a:lstStyle/>
          <a:p>
            <a:pPr>
              <a:lnSpc>
                <a:spcPts val="2880"/>
              </a:lnSpc>
              <a:spcBef>
                <a:spcPct val="0"/>
              </a:spcBef>
            </a:pPr>
            <a:r>
              <a:rPr lang="en-US" sz="2400" b="1" dirty="0">
                <a:solidFill>
                  <a:srgbClr val="00B050"/>
                </a:solidFill>
                <a:latin typeface="Montserrat"/>
              </a:rPr>
              <a:t>Today 3:00 – 04:00</a:t>
            </a:r>
          </a:p>
          <a:p>
            <a:pPr>
              <a:lnSpc>
                <a:spcPts val="2880"/>
              </a:lnSpc>
              <a:spcBef>
                <a:spcPct val="0"/>
              </a:spcBef>
            </a:pPr>
            <a:r>
              <a:rPr lang="en-US" sz="2400" dirty="0">
                <a:solidFill>
                  <a:srgbClr val="FFFFFF"/>
                </a:solidFill>
                <a:latin typeface="Montserrat"/>
              </a:rPr>
              <a:t>Using Apache Kafka for Modernizing </a:t>
            </a:r>
            <a:r>
              <a:rPr lang="en-US" sz="2400" dirty="0" err="1">
                <a:solidFill>
                  <a:srgbClr val="FFFFFF"/>
                </a:solidFill>
                <a:latin typeface="Montserrat"/>
              </a:rPr>
              <a:t>OpenEdge</a:t>
            </a:r>
            <a:r>
              <a:rPr lang="en-US" sz="2400" dirty="0">
                <a:solidFill>
                  <a:srgbClr val="FFFFFF"/>
                </a:solidFill>
                <a:latin typeface="Montserrat"/>
              </a:rPr>
              <a:t> Applications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INITIAL SETUP</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An application</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Some logs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Some time</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An email address</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INGESTING LOGS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2867025"/>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Uses promtail</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Supports multiple sources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Support for data transformation</a:t>
            </a:r>
          </a:p>
          <a:p>
            <a:pPr>
              <a:lnSpc>
                <a:spcPts val="3240"/>
              </a:lnSpc>
            </a:pPr>
            <a:endParaRPr lang="en-US" sz="2700">
              <a:solidFill>
                <a:srgbClr val="FFFFFF"/>
              </a:solidFill>
              <a:latin typeface="Montserrat Bold"/>
            </a:endParaRP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INGEST CONFIG – PART 1</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3686175"/>
          </a:xfrm>
          <a:prstGeom prst="rect">
            <a:avLst/>
          </a:prstGeom>
        </p:spPr>
        <p:txBody>
          <a:bodyPr lIns="0" tIns="0" rIns="0" bIns="0" rtlCol="0" anchor="t">
            <a:spAutoFit/>
          </a:bodyPr>
          <a:lstStyle/>
          <a:p>
            <a:pPr>
              <a:lnSpc>
                <a:spcPts val="3240"/>
              </a:lnSpc>
            </a:pPr>
            <a:r>
              <a:rPr lang="en-US" sz="2700">
                <a:solidFill>
                  <a:srgbClr val="198FD2"/>
                </a:solidFill>
                <a:latin typeface="Montserrat Bold"/>
              </a:rPr>
              <a:t>server</a:t>
            </a:r>
            <a:r>
              <a:rPr lang="en-US" sz="2700">
                <a:solidFill>
                  <a:srgbClr val="FFFFFF"/>
                </a:solidFill>
                <a:latin typeface="Montserrat Bold"/>
              </a:rPr>
              <a:t>:</a:t>
            </a:r>
          </a:p>
          <a:p>
            <a:pPr>
              <a:lnSpc>
                <a:spcPts val="3240"/>
              </a:lnSpc>
            </a:pPr>
            <a:r>
              <a:rPr lang="en-US" sz="2700">
                <a:solidFill>
                  <a:srgbClr val="198FD2"/>
                </a:solidFill>
                <a:latin typeface="Montserrat"/>
              </a:rPr>
              <a:t>     </a:t>
            </a:r>
            <a:r>
              <a:rPr lang="en-US" sz="2700">
                <a:solidFill>
                  <a:srgbClr val="198FD2"/>
                </a:solidFill>
                <a:latin typeface="Montserrat Bold"/>
              </a:rPr>
              <a:t>http_listen_port</a:t>
            </a:r>
            <a:r>
              <a:rPr lang="en-US" sz="2700">
                <a:solidFill>
                  <a:srgbClr val="FFFFFF"/>
                </a:solidFill>
                <a:latin typeface="Montserrat Bold"/>
              </a:rPr>
              <a:t>: </a:t>
            </a:r>
            <a:r>
              <a:rPr lang="en-US" sz="2700">
                <a:solidFill>
                  <a:srgbClr val="C7E2A1"/>
                </a:solidFill>
                <a:latin typeface="Montserrat Bold"/>
              </a:rPr>
              <a:t>9080</a:t>
            </a:r>
          </a:p>
          <a:p>
            <a:pPr>
              <a:lnSpc>
                <a:spcPts val="3240"/>
              </a:lnSpc>
            </a:pPr>
            <a:endParaRPr lang="en-US" sz="2700">
              <a:solidFill>
                <a:srgbClr val="C7E2A1"/>
              </a:solidFill>
              <a:latin typeface="Montserrat Bold"/>
            </a:endParaRPr>
          </a:p>
          <a:p>
            <a:pPr>
              <a:lnSpc>
                <a:spcPts val="3240"/>
              </a:lnSpc>
            </a:pPr>
            <a:r>
              <a:rPr lang="en-US" sz="2700">
                <a:solidFill>
                  <a:srgbClr val="198FD2"/>
                </a:solidFill>
                <a:latin typeface="Montserrat Bold"/>
              </a:rPr>
              <a:t>positions</a:t>
            </a:r>
            <a:r>
              <a:rPr lang="en-US" sz="2700">
                <a:solidFill>
                  <a:srgbClr val="FFFFFF"/>
                </a:solidFill>
                <a:latin typeface="Montserrat Bold"/>
              </a:rPr>
              <a:t>:</a:t>
            </a:r>
          </a:p>
          <a:p>
            <a:pPr>
              <a:lnSpc>
                <a:spcPts val="3240"/>
              </a:lnSpc>
            </a:pPr>
            <a:r>
              <a:rPr lang="en-US" sz="2700">
                <a:solidFill>
                  <a:srgbClr val="198FD2"/>
                </a:solidFill>
                <a:latin typeface="Montserrat"/>
              </a:rPr>
              <a:t>     </a:t>
            </a:r>
            <a:r>
              <a:rPr lang="en-US" sz="2700">
                <a:solidFill>
                  <a:srgbClr val="198FD2"/>
                </a:solidFill>
                <a:latin typeface="Montserrat Bold"/>
              </a:rPr>
              <a:t>filename</a:t>
            </a:r>
            <a:r>
              <a:rPr lang="en-US" sz="2700">
                <a:solidFill>
                  <a:srgbClr val="FFFFFF"/>
                </a:solidFill>
                <a:latin typeface="Montserrat Bold"/>
              </a:rPr>
              <a:t>: </a:t>
            </a:r>
            <a:r>
              <a:rPr lang="en-US" sz="2700">
                <a:solidFill>
                  <a:srgbClr val="FFBD59"/>
                </a:solidFill>
                <a:latin typeface="Montserrat Bold"/>
              </a:rPr>
              <a:t>/etc/promtail/positions.yaml</a:t>
            </a:r>
          </a:p>
          <a:p>
            <a:pPr>
              <a:lnSpc>
                <a:spcPts val="3240"/>
              </a:lnSpc>
            </a:pPr>
            <a:endParaRPr lang="en-US" sz="2700">
              <a:solidFill>
                <a:srgbClr val="FFBD59"/>
              </a:solidFill>
              <a:latin typeface="Montserrat Bold"/>
            </a:endParaRPr>
          </a:p>
          <a:p>
            <a:pPr>
              <a:lnSpc>
                <a:spcPts val="3240"/>
              </a:lnSpc>
            </a:pPr>
            <a:r>
              <a:rPr lang="en-US" sz="2700">
                <a:solidFill>
                  <a:srgbClr val="198FD2"/>
                </a:solidFill>
                <a:latin typeface="Montserrat Bold"/>
              </a:rPr>
              <a:t>clients</a:t>
            </a:r>
            <a:r>
              <a:rPr lang="en-US" sz="2700">
                <a:solidFill>
                  <a:srgbClr val="FFFFFF"/>
                </a:solidFill>
                <a:latin typeface="Montserrat Bold"/>
              </a:rPr>
              <a:t>:</a:t>
            </a:r>
          </a:p>
          <a:p>
            <a:pPr>
              <a:lnSpc>
                <a:spcPts val="3240"/>
              </a:lnSpc>
            </a:pPr>
            <a:r>
              <a:rPr lang="en-US" sz="2700">
                <a:solidFill>
                  <a:srgbClr val="198FD2"/>
                </a:solidFill>
                <a:latin typeface="Montserrat"/>
              </a:rPr>
              <a:t>     </a:t>
            </a:r>
            <a:r>
              <a:rPr lang="en-US" sz="2700">
                <a:solidFill>
                  <a:srgbClr val="198FD2"/>
                </a:solidFill>
                <a:latin typeface="Montserrat Bold"/>
              </a:rPr>
              <a:t>- url</a:t>
            </a:r>
            <a:r>
              <a:rPr lang="en-US" sz="2700">
                <a:solidFill>
                  <a:srgbClr val="FFFFFF"/>
                </a:solidFill>
                <a:latin typeface="Montserrat Bold"/>
              </a:rPr>
              <a:t>: </a:t>
            </a:r>
            <a:r>
              <a:rPr lang="en-US" sz="2700">
                <a:solidFill>
                  <a:srgbClr val="FFBD59"/>
                </a:solidFill>
                <a:latin typeface="Montserrat Bold"/>
              </a:rPr>
              <a:t>https://&lt;USER&gt;:&lt;API_KEY&gt;logs-prod-012.grafana.net/loki/api/v1/push</a:t>
            </a:r>
          </a:p>
          <a:p>
            <a:pPr>
              <a:lnSpc>
                <a:spcPts val="3240"/>
              </a:lnSpc>
              <a:spcBef>
                <a:spcPct val="0"/>
              </a:spcBef>
            </a:pPr>
            <a:endParaRPr lang="en-US" sz="2700">
              <a:solidFill>
                <a:srgbClr val="FFBD59"/>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INGEST CONFIG – PART 2</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4505325"/>
          </a:xfrm>
          <a:prstGeom prst="rect">
            <a:avLst/>
          </a:prstGeom>
        </p:spPr>
        <p:txBody>
          <a:bodyPr lIns="0" tIns="0" rIns="0" bIns="0" rtlCol="0" anchor="t">
            <a:spAutoFit/>
          </a:bodyPr>
          <a:lstStyle/>
          <a:p>
            <a:pPr>
              <a:lnSpc>
                <a:spcPts val="3240"/>
              </a:lnSpc>
            </a:pPr>
            <a:r>
              <a:rPr lang="en-US" sz="2700">
                <a:solidFill>
                  <a:srgbClr val="198FD2"/>
                </a:solidFill>
                <a:latin typeface="Montserrat Bold"/>
              </a:rPr>
              <a:t>scrape_configs</a:t>
            </a:r>
            <a:r>
              <a:rPr lang="en-US" sz="2700">
                <a:solidFill>
                  <a:srgbClr val="FFFFFF"/>
                </a:solidFill>
                <a:latin typeface="Montserrat Bold"/>
              </a:rPr>
              <a:t>:</a:t>
            </a:r>
          </a:p>
          <a:p>
            <a:pPr>
              <a:lnSpc>
                <a:spcPts val="3240"/>
              </a:lnSpc>
            </a:pPr>
            <a:r>
              <a:rPr lang="en-US" sz="2700">
                <a:solidFill>
                  <a:srgbClr val="198FD2"/>
                </a:solidFill>
                <a:latin typeface="Montserrat"/>
              </a:rPr>
              <a:t>    </a:t>
            </a: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job_name</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dev</a:t>
            </a:r>
          </a:p>
          <a:p>
            <a:pPr>
              <a:lnSpc>
                <a:spcPts val="3240"/>
              </a:lnSpc>
            </a:pPr>
            <a:r>
              <a:rPr lang="en-US" sz="2700">
                <a:solidFill>
                  <a:srgbClr val="198FD2"/>
                </a:solidFill>
                <a:latin typeface="Montserrat Bold"/>
              </a:rPr>
              <a:t>       static_configs</a:t>
            </a:r>
            <a:r>
              <a:rPr lang="en-US" sz="2700">
                <a:solidFill>
                  <a:srgbClr val="FFFFFF"/>
                </a:solidFill>
                <a:latin typeface="Montserrat Bold"/>
              </a:rPr>
              <a:t>:</a:t>
            </a:r>
          </a:p>
          <a:p>
            <a:pPr>
              <a:lnSpc>
                <a:spcPts val="3240"/>
              </a:lnSpc>
            </a:pP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targets</a:t>
            </a:r>
            <a:r>
              <a:rPr lang="en-US" sz="2700">
                <a:solidFill>
                  <a:srgbClr val="FFFFFF"/>
                </a:solidFill>
                <a:latin typeface="Montserrat Bold"/>
              </a:rPr>
              <a:t>:</a:t>
            </a:r>
          </a:p>
          <a:p>
            <a:pPr>
              <a:lnSpc>
                <a:spcPts val="3240"/>
              </a:lnSpc>
            </a:pPr>
            <a:r>
              <a:rPr lang="en-US" sz="2700">
                <a:solidFill>
                  <a:srgbClr val="198FD2"/>
                </a:solidFill>
                <a:latin typeface="Montserrat Bold"/>
              </a:rPr>
              <a:t>             </a:t>
            </a:r>
            <a:r>
              <a:rPr lang="en-US" sz="2700">
                <a:solidFill>
                  <a:srgbClr val="FFFFFF"/>
                </a:solidFill>
                <a:latin typeface="Montserrat Bold"/>
              </a:rPr>
              <a:t>- </a:t>
            </a:r>
            <a:r>
              <a:rPr lang="en-US" sz="2700">
                <a:solidFill>
                  <a:srgbClr val="FFBD59"/>
                </a:solidFill>
                <a:latin typeface="Montserrat Bold"/>
              </a:rPr>
              <a:t>localhost</a:t>
            </a:r>
          </a:p>
          <a:p>
            <a:pPr>
              <a:lnSpc>
                <a:spcPts val="3240"/>
              </a:lnSpc>
            </a:pPr>
            <a:endParaRPr lang="en-US" sz="2700">
              <a:solidFill>
                <a:srgbClr val="FFBD59"/>
              </a:solidFill>
              <a:latin typeface="Montserrat Bold"/>
            </a:endParaRPr>
          </a:p>
          <a:p>
            <a:pPr>
              <a:lnSpc>
                <a:spcPts val="3240"/>
              </a:lnSpc>
            </a:pP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labels</a:t>
            </a:r>
            <a:r>
              <a:rPr lang="en-US" sz="2700">
                <a:solidFill>
                  <a:srgbClr val="FFFFFF"/>
                </a:solidFill>
                <a:latin typeface="Montserrat Bold"/>
              </a:rPr>
              <a:t>:</a:t>
            </a:r>
          </a:p>
          <a:p>
            <a:pPr>
              <a:lnSpc>
                <a:spcPts val="3240"/>
              </a:lnSpc>
            </a:pPr>
            <a:r>
              <a:rPr lang="en-US" sz="2700">
                <a:solidFill>
                  <a:srgbClr val="198FD2"/>
                </a:solidFill>
                <a:latin typeface="Montserrat Bold"/>
              </a:rPr>
              <a:t>           __path__</a:t>
            </a:r>
            <a:r>
              <a:rPr lang="en-US" sz="2700">
                <a:solidFill>
                  <a:srgbClr val="FFFFFF"/>
                </a:solidFill>
                <a:latin typeface="Montserrat Bold"/>
              </a:rPr>
              <a:t>:</a:t>
            </a:r>
            <a:r>
              <a:rPr lang="en-US" sz="2700">
                <a:solidFill>
                  <a:srgbClr val="198FD2"/>
                </a:solidFill>
                <a:latin typeface="Montserrat Bold"/>
              </a:rPr>
              <a:t> </a:t>
            </a:r>
          </a:p>
          <a:p>
            <a:pPr>
              <a:lnSpc>
                <a:spcPts val="3240"/>
              </a:lnSpc>
            </a:pPr>
            <a:r>
              <a:rPr lang="en-US" sz="2700">
                <a:solidFill>
                  <a:srgbClr val="FFBD59"/>
                </a:solidFill>
                <a:latin typeface="Montserrat Bold"/>
              </a:rPr>
              <a:t>/var/external_logs/{WEB,CLIENT}*server.*.log</a:t>
            </a:r>
          </a:p>
          <a:p>
            <a:pPr>
              <a:lnSpc>
                <a:spcPts val="3240"/>
              </a:lnSpc>
            </a:pPr>
            <a:r>
              <a:rPr lang="en-US" sz="2700">
                <a:solidFill>
                  <a:srgbClr val="198FD2"/>
                </a:solidFill>
                <a:latin typeface="Montserrat Bold"/>
              </a:rPr>
              <a:t>          env</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"dev"</a:t>
            </a:r>
          </a:p>
          <a:p>
            <a:pPr>
              <a:lnSpc>
                <a:spcPts val="3240"/>
              </a:lnSpc>
              <a:spcBef>
                <a:spcPct val="0"/>
              </a:spcBef>
            </a:pPr>
            <a:endParaRPr lang="en-US" sz="2700">
              <a:solidFill>
                <a:srgbClr val="FFBD59"/>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INGEST CONFIG – PART 3</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4095750"/>
          </a:xfrm>
          <a:prstGeom prst="rect">
            <a:avLst/>
          </a:prstGeom>
        </p:spPr>
        <p:txBody>
          <a:bodyPr lIns="0" tIns="0" rIns="0" bIns="0" rtlCol="0" anchor="t">
            <a:spAutoFit/>
          </a:bodyPr>
          <a:lstStyle/>
          <a:p>
            <a:pPr>
              <a:lnSpc>
                <a:spcPts val="3240"/>
              </a:lnSpc>
            </a:pPr>
            <a:r>
              <a:rPr lang="en-US" sz="2700">
                <a:solidFill>
                  <a:srgbClr val="198FD2"/>
                </a:solidFill>
                <a:latin typeface="Montserrat Bold"/>
              </a:rPr>
              <a:t>pipeline_stages:</a:t>
            </a:r>
          </a:p>
          <a:p>
            <a:pPr>
              <a:lnSpc>
                <a:spcPts val="3240"/>
              </a:lnSpc>
            </a:pPr>
            <a:r>
              <a:rPr lang="en-US" sz="2700">
                <a:solidFill>
                  <a:srgbClr val="198FD2"/>
                </a:solidFill>
                <a:latin typeface="Montserrat"/>
              </a:rPr>
              <a:t>    </a:t>
            </a: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regex</a:t>
            </a:r>
            <a:r>
              <a:rPr lang="en-US" sz="2700">
                <a:solidFill>
                  <a:srgbClr val="FFFFFF"/>
                </a:solidFill>
                <a:latin typeface="Montserrat Bold"/>
              </a:rPr>
              <a:t>:</a:t>
            </a:r>
            <a:r>
              <a:rPr lang="en-US" sz="2700">
                <a:solidFill>
                  <a:srgbClr val="198FD2"/>
                </a:solidFill>
                <a:latin typeface="Montserrat Bold"/>
              </a:rPr>
              <a:t> </a:t>
            </a:r>
          </a:p>
          <a:p>
            <a:pPr>
              <a:lnSpc>
                <a:spcPts val="3240"/>
              </a:lnSpc>
            </a:pPr>
            <a:r>
              <a:rPr lang="en-US" sz="2700">
                <a:solidFill>
                  <a:srgbClr val="198FD2"/>
                </a:solidFill>
                <a:latin typeface="Montserrat Bold"/>
              </a:rPr>
              <a:t>           expression</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‘(?P&lt;clientType&gt;[a-z]*)’</a:t>
            </a:r>
          </a:p>
          <a:p>
            <a:pPr>
              <a:lnSpc>
                <a:spcPts val="3240"/>
              </a:lnSpc>
            </a:pP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labels</a:t>
            </a:r>
            <a:r>
              <a:rPr lang="en-US" sz="2700">
                <a:solidFill>
                  <a:srgbClr val="FFFFFF"/>
                </a:solidFill>
                <a:latin typeface="Montserrat Bold"/>
              </a:rPr>
              <a:t>:</a:t>
            </a:r>
          </a:p>
          <a:p>
            <a:pPr>
              <a:lnSpc>
                <a:spcPts val="3240"/>
              </a:lnSpc>
            </a:pPr>
            <a:r>
              <a:rPr lang="en-US" sz="2700">
                <a:solidFill>
                  <a:srgbClr val="198FD2"/>
                </a:solidFill>
                <a:latin typeface="Montserrat Bold"/>
              </a:rPr>
              <a:t>           clientType</a:t>
            </a:r>
            <a:r>
              <a:rPr lang="en-US" sz="2700">
                <a:solidFill>
                  <a:srgbClr val="FFFFFF"/>
                </a:solidFill>
                <a:latin typeface="Montserrat Bold"/>
              </a:rPr>
              <a:t>:</a:t>
            </a:r>
          </a:p>
          <a:p>
            <a:pPr>
              <a:lnSpc>
                <a:spcPts val="3240"/>
              </a:lnSpc>
            </a:pP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   </a:t>
            </a:r>
          </a:p>
          <a:p>
            <a:pPr>
              <a:lnSpc>
                <a:spcPts val="3240"/>
              </a:lnSpc>
            </a:pPr>
            <a:r>
              <a:rPr lang="en-US" sz="2700">
                <a:solidFill>
                  <a:srgbClr val="198FD2"/>
                </a:solidFill>
                <a:latin typeface="Montserrat Bold"/>
              </a:rPr>
              <a:t>     </a:t>
            </a:r>
            <a:r>
              <a:rPr lang="en-US" sz="2700">
                <a:solidFill>
                  <a:srgbClr val="FFFFFF"/>
                </a:solidFill>
                <a:latin typeface="Montserrat Bold"/>
              </a:rPr>
              <a:t>- </a:t>
            </a:r>
            <a:r>
              <a:rPr lang="en-US" sz="2700">
                <a:solidFill>
                  <a:srgbClr val="198FD2"/>
                </a:solidFill>
                <a:latin typeface="Montserrat Bold"/>
              </a:rPr>
              <a:t>timestamp</a:t>
            </a:r>
            <a:r>
              <a:rPr lang="en-US" sz="2700">
                <a:solidFill>
                  <a:srgbClr val="FFFFFF"/>
                </a:solidFill>
                <a:latin typeface="Montserrat Bold"/>
              </a:rPr>
              <a:t>:</a:t>
            </a:r>
          </a:p>
          <a:p>
            <a:pPr>
              <a:lnSpc>
                <a:spcPts val="3240"/>
              </a:lnSpc>
            </a:pPr>
            <a:r>
              <a:rPr lang="en-US" sz="2700">
                <a:solidFill>
                  <a:srgbClr val="198FD2"/>
                </a:solidFill>
                <a:latin typeface="Montserrat Bold"/>
              </a:rPr>
              <a:t>          source</a:t>
            </a:r>
            <a:r>
              <a:rPr lang="en-US" sz="2700">
                <a:solidFill>
                  <a:srgbClr val="FFFFFF"/>
                </a:solidFill>
                <a:latin typeface="Montserrat Bold"/>
              </a:rPr>
              <a:t>: </a:t>
            </a:r>
            <a:r>
              <a:rPr lang="en-US" sz="2700">
                <a:solidFill>
                  <a:srgbClr val="FFBD59"/>
                </a:solidFill>
                <a:latin typeface="Montserrat Bold"/>
              </a:rPr>
              <a:t>logTimestamp</a:t>
            </a:r>
          </a:p>
          <a:p>
            <a:pPr>
              <a:lnSpc>
                <a:spcPts val="3240"/>
              </a:lnSpc>
            </a:pPr>
            <a:r>
              <a:rPr lang="en-US" sz="2700">
                <a:solidFill>
                  <a:srgbClr val="198FD2"/>
                </a:solidFill>
                <a:latin typeface="Montserrat Bold"/>
              </a:rPr>
              <a:t>          format</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'06/01/02@15:04:05.000-0700'</a:t>
            </a:r>
          </a:p>
          <a:p>
            <a:pPr>
              <a:lnSpc>
                <a:spcPts val="3240"/>
              </a:lnSpc>
              <a:spcBef>
                <a:spcPct val="0"/>
              </a:spcBef>
            </a:pPr>
            <a:endParaRPr lang="en-US" sz="2700">
              <a:solidFill>
                <a:srgbClr val="FFBD59"/>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INGEST CONFIG – PART 4</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3686175"/>
          </a:xfrm>
          <a:prstGeom prst="rect">
            <a:avLst/>
          </a:prstGeom>
        </p:spPr>
        <p:txBody>
          <a:bodyPr lIns="0" tIns="0" rIns="0" bIns="0" rtlCol="0" anchor="t">
            <a:spAutoFit/>
          </a:bodyPr>
          <a:lstStyle/>
          <a:p>
            <a:pPr>
              <a:lnSpc>
                <a:spcPts val="3240"/>
              </a:lnSpc>
            </a:pPr>
            <a:r>
              <a:rPr lang="en-US" sz="2700">
                <a:solidFill>
                  <a:srgbClr val="FFFFFF"/>
                </a:solidFill>
                <a:latin typeface="Montserrat Bold"/>
              </a:rPr>
              <a:t>-</a:t>
            </a:r>
            <a:r>
              <a:rPr lang="en-US" sz="2700">
                <a:solidFill>
                  <a:srgbClr val="198FD2"/>
                </a:solidFill>
                <a:latin typeface="Montserrat Bold"/>
              </a:rPr>
              <a:t>metrics</a:t>
            </a:r>
            <a:r>
              <a:rPr lang="en-US" sz="2700">
                <a:solidFill>
                  <a:srgbClr val="FFFFFF"/>
                </a:solidFill>
                <a:latin typeface="Montserrat Bold"/>
              </a:rPr>
              <a:t>:</a:t>
            </a:r>
          </a:p>
          <a:p>
            <a:pPr>
              <a:lnSpc>
                <a:spcPts val="3240"/>
              </a:lnSpc>
            </a:pPr>
            <a:r>
              <a:rPr lang="en-US" sz="2700">
                <a:solidFill>
                  <a:srgbClr val="198FD2"/>
                </a:solidFill>
                <a:latin typeface="Montserrat Bold"/>
              </a:rPr>
              <a:t>             request_total_num</a:t>
            </a:r>
            <a:r>
              <a:rPr lang="en-US" sz="2700">
                <a:solidFill>
                  <a:srgbClr val="FFFFFF"/>
                </a:solidFill>
                <a:latin typeface="Montserrat Bold"/>
              </a:rPr>
              <a:t>:</a:t>
            </a:r>
          </a:p>
          <a:p>
            <a:pPr>
              <a:lnSpc>
                <a:spcPts val="3240"/>
              </a:lnSpc>
            </a:pPr>
            <a:r>
              <a:rPr lang="en-US" sz="2700">
                <a:solidFill>
                  <a:srgbClr val="198FD2"/>
                </a:solidFill>
                <a:latin typeface="Montserrat"/>
              </a:rPr>
              <a:t>                   </a:t>
            </a:r>
            <a:r>
              <a:rPr lang="en-US" sz="2700">
                <a:solidFill>
                  <a:srgbClr val="198FD2"/>
                </a:solidFill>
                <a:latin typeface="Montserrat Bold"/>
              </a:rPr>
              <a:t>type</a:t>
            </a:r>
            <a:r>
              <a:rPr lang="en-US" sz="2700">
                <a:solidFill>
                  <a:srgbClr val="FFFFFF"/>
                </a:solidFill>
                <a:latin typeface="Montserrat Bold"/>
              </a:rPr>
              <a:t>: </a:t>
            </a:r>
            <a:r>
              <a:rPr lang="en-US" sz="2700">
                <a:solidFill>
                  <a:srgbClr val="FFBD59"/>
                </a:solidFill>
                <a:latin typeface="Montserrat Bold"/>
              </a:rPr>
              <a:t>Counter</a:t>
            </a:r>
          </a:p>
          <a:p>
            <a:pPr>
              <a:lnSpc>
                <a:spcPts val="3240"/>
              </a:lnSpc>
            </a:pPr>
            <a:r>
              <a:rPr lang="en-US" sz="2700">
                <a:solidFill>
                  <a:srgbClr val="198FD2"/>
                </a:solidFill>
                <a:latin typeface="Montserrat"/>
              </a:rPr>
              <a:t>                   </a:t>
            </a:r>
            <a:r>
              <a:rPr lang="en-US" sz="2700">
                <a:solidFill>
                  <a:srgbClr val="198FD2"/>
                </a:solidFill>
                <a:latin typeface="Montserrat Bold"/>
              </a:rPr>
              <a:t>description</a:t>
            </a:r>
            <a:r>
              <a:rPr lang="en-US" sz="2700">
                <a:solidFill>
                  <a:srgbClr val="FFFFFF"/>
                </a:solidFill>
                <a:latin typeface="Montserrat Bold"/>
              </a:rPr>
              <a:t>: </a:t>
            </a:r>
            <a:r>
              <a:rPr lang="en-US" sz="2700">
                <a:solidFill>
                  <a:srgbClr val="FFBD59"/>
                </a:solidFill>
                <a:latin typeface="Montserrat Bold"/>
              </a:rPr>
              <a:t>""</a:t>
            </a:r>
          </a:p>
          <a:p>
            <a:pPr>
              <a:lnSpc>
                <a:spcPts val="3240"/>
              </a:lnSpc>
            </a:pPr>
            <a:r>
              <a:rPr lang="en-US" sz="2700">
                <a:solidFill>
                  <a:srgbClr val="198FD2"/>
                </a:solidFill>
                <a:latin typeface="Montserrat"/>
              </a:rPr>
              <a:t>                   </a:t>
            </a:r>
            <a:r>
              <a:rPr lang="en-US" sz="2700">
                <a:solidFill>
                  <a:srgbClr val="198FD2"/>
                </a:solidFill>
                <a:latin typeface="Montserrat Bold"/>
              </a:rPr>
              <a:t>prefix</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promtail_dev_</a:t>
            </a:r>
          </a:p>
          <a:p>
            <a:pPr>
              <a:lnSpc>
                <a:spcPts val="3240"/>
              </a:lnSpc>
            </a:pPr>
            <a:r>
              <a:rPr lang="en-US" sz="2700">
                <a:solidFill>
                  <a:srgbClr val="198FD2"/>
                </a:solidFill>
                <a:latin typeface="Montserrat"/>
              </a:rPr>
              <a:t>                   </a:t>
            </a:r>
            <a:r>
              <a:rPr lang="en-US" sz="2700">
                <a:solidFill>
                  <a:srgbClr val="198FD2"/>
                </a:solidFill>
                <a:latin typeface="Montserrat Bold"/>
              </a:rPr>
              <a:t>max_idle_duration</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24h</a:t>
            </a:r>
          </a:p>
          <a:p>
            <a:pPr>
              <a:lnSpc>
                <a:spcPts val="3240"/>
              </a:lnSpc>
            </a:pPr>
            <a:r>
              <a:rPr lang="en-US" sz="2700">
                <a:solidFill>
                  <a:srgbClr val="198FD2"/>
                </a:solidFill>
                <a:latin typeface="Montserrat"/>
              </a:rPr>
              <a:t>                   </a:t>
            </a:r>
            <a:r>
              <a:rPr lang="en-US" sz="2700">
                <a:solidFill>
                  <a:srgbClr val="198FD2"/>
                </a:solidFill>
                <a:latin typeface="Montserrat Bold"/>
              </a:rPr>
              <a:t>source</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requestStart</a:t>
            </a:r>
          </a:p>
          <a:p>
            <a:pPr>
              <a:lnSpc>
                <a:spcPts val="3240"/>
              </a:lnSpc>
            </a:pPr>
            <a:r>
              <a:rPr lang="en-US" sz="2700">
                <a:solidFill>
                  <a:srgbClr val="198FD2"/>
                </a:solidFill>
                <a:latin typeface="Montserrat"/>
              </a:rPr>
              <a:t>                   </a:t>
            </a:r>
            <a:r>
              <a:rPr lang="en-US" sz="2700">
                <a:solidFill>
                  <a:srgbClr val="198FD2"/>
                </a:solidFill>
                <a:latin typeface="Montserrat Bold"/>
              </a:rPr>
              <a:t>config</a:t>
            </a:r>
            <a:r>
              <a:rPr lang="en-US" sz="2700">
                <a:solidFill>
                  <a:srgbClr val="FFFFFF"/>
                </a:solidFill>
                <a:latin typeface="Montserrat Bold"/>
              </a:rPr>
              <a:t>:</a:t>
            </a:r>
          </a:p>
          <a:p>
            <a:pPr>
              <a:lnSpc>
                <a:spcPts val="3240"/>
              </a:lnSpc>
              <a:spcBef>
                <a:spcPct val="0"/>
              </a:spcBef>
            </a:pPr>
            <a:r>
              <a:rPr lang="en-US" sz="2700">
                <a:solidFill>
                  <a:srgbClr val="198FD2"/>
                </a:solidFill>
                <a:latin typeface="Montserrat Bold"/>
              </a:rPr>
              <a:t>                          action</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inc</a:t>
            </a: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OTHER STAGES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4103688"/>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Docker</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Json</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Template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Match</a:t>
            </a:r>
          </a:p>
          <a:p>
            <a:pPr marL="582930" lvl="1" indent="-291465">
              <a:lnSpc>
                <a:spcPts val="3240"/>
              </a:lnSpc>
              <a:buFont typeface="Arial"/>
              <a:buChar char="•"/>
            </a:pPr>
            <a:r>
              <a:rPr lang="en-US" sz="2700" dirty="0">
                <a:solidFill>
                  <a:srgbClr val="FFFFFF"/>
                </a:solidFill>
                <a:latin typeface="Montserrat Bold"/>
              </a:rPr>
              <a:t>…</a:t>
            </a: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SYSTEM METRICS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Depends on system OS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Depends on whether docker is used</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Support for Windows &amp; Linux</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Great information</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SYSTEM METRICS - CONFIG</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Depends on the tool</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This uses </a:t>
            </a:r>
            <a:r>
              <a:rPr lang="en-US" sz="2700" dirty="0" err="1">
                <a:solidFill>
                  <a:srgbClr val="FFFFFF"/>
                </a:solidFill>
                <a:latin typeface="Montserrat Bold"/>
              </a:rPr>
              <a:t>windows_exporter</a:t>
            </a: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Extremely simple config</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t>
            </a:r>
            <a:r>
              <a:rPr lang="en-US" sz="2700" dirty="0" err="1">
                <a:solidFill>
                  <a:srgbClr val="FFFFFF"/>
                </a:solidFill>
                <a:latin typeface="Montserrat Bold"/>
              </a:rPr>
              <a:t>collectors.enabled</a:t>
            </a:r>
            <a:r>
              <a:rPr lang="en-US" sz="2700" dirty="0">
                <a:solidFill>
                  <a:srgbClr val="FFFFFF"/>
                </a:solidFill>
                <a:latin typeface="Montserrat Bold"/>
              </a:rPr>
              <a:t> "</a:t>
            </a:r>
            <a:r>
              <a:rPr lang="en-US" sz="2700" dirty="0" err="1">
                <a:solidFill>
                  <a:srgbClr val="FFFFFF"/>
                </a:solidFill>
                <a:latin typeface="Montserrat Bold"/>
              </a:rPr>
              <a:t>cpu,cs,logical_disk,net,os</a:t>
            </a:r>
            <a:r>
              <a:rPr lang="en-US" sz="2700" dirty="0">
                <a:solidFill>
                  <a:srgbClr val="FFFFFF"/>
                </a:solidFill>
                <a:latin typeface="Montserrat Bold"/>
              </a:rPr>
              <a:t>"</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EXPORTING METRICS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Uses Prometheus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Supports various metrics providers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Easy to setup</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EXPORTING METRICS – CONFIG 1</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4914900"/>
          </a:xfrm>
          <a:prstGeom prst="rect">
            <a:avLst/>
          </a:prstGeom>
        </p:spPr>
        <p:txBody>
          <a:bodyPr lIns="0" tIns="0" rIns="0" bIns="0" rtlCol="0" anchor="t">
            <a:spAutoFit/>
          </a:bodyPr>
          <a:lstStyle/>
          <a:p>
            <a:pPr>
              <a:lnSpc>
                <a:spcPts val="3240"/>
              </a:lnSpc>
            </a:pPr>
            <a:r>
              <a:rPr lang="en-US" sz="2700">
                <a:solidFill>
                  <a:srgbClr val="198FD2"/>
                </a:solidFill>
                <a:latin typeface="Montserrat Bold"/>
              </a:rPr>
              <a:t>global</a:t>
            </a:r>
            <a:r>
              <a:rPr lang="en-US" sz="2700">
                <a:solidFill>
                  <a:srgbClr val="FFFFFF"/>
                </a:solidFill>
                <a:latin typeface="Montserrat Bold"/>
              </a:rPr>
              <a:t>:</a:t>
            </a:r>
          </a:p>
          <a:p>
            <a:pPr>
              <a:lnSpc>
                <a:spcPts val="3240"/>
              </a:lnSpc>
            </a:pPr>
            <a:r>
              <a:rPr lang="en-US" sz="2700">
                <a:solidFill>
                  <a:srgbClr val="FFFFFF"/>
                </a:solidFill>
                <a:latin typeface="Montserrat Bold"/>
              </a:rPr>
              <a:t>   </a:t>
            </a:r>
            <a:r>
              <a:rPr lang="en-US" sz="2700">
                <a:solidFill>
                  <a:srgbClr val="198FD2"/>
                </a:solidFill>
                <a:latin typeface="Montserrat Bold"/>
              </a:rPr>
              <a:t>scrape_interval</a:t>
            </a:r>
            <a:r>
              <a:rPr lang="en-US" sz="2700">
                <a:solidFill>
                  <a:srgbClr val="FFFFFF"/>
                </a:solidFill>
                <a:latin typeface="Montserrat Bold"/>
              </a:rPr>
              <a:t>: </a:t>
            </a:r>
            <a:r>
              <a:rPr lang="en-US" sz="2700">
                <a:solidFill>
                  <a:srgbClr val="FFBD59"/>
                </a:solidFill>
                <a:latin typeface="Montserrat Bold"/>
              </a:rPr>
              <a:t>15s</a:t>
            </a:r>
          </a:p>
          <a:p>
            <a:pPr>
              <a:lnSpc>
                <a:spcPts val="3240"/>
              </a:lnSpc>
            </a:pPr>
            <a:r>
              <a:rPr lang="en-US" sz="2700">
                <a:solidFill>
                  <a:srgbClr val="FFFFFF"/>
                </a:solidFill>
                <a:latin typeface="Montserrat Bold"/>
              </a:rPr>
              <a:t>   </a:t>
            </a:r>
            <a:r>
              <a:rPr lang="en-US" sz="2700">
                <a:solidFill>
                  <a:srgbClr val="198FD2"/>
                </a:solidFill>
                <a:latin typeface="Montserrat Bold"/>
              </a:rPr>
              <a:t>external_labels</a:t>
            </a:r>
            <a:r>
              <a:rPr lang="en-US" sz="2700">
                <a:solidFill>
                  <a:srgbClr val="FFFFFF"/>
                </a:solidFill>
                <a:latin typeface="Montserrat Bold"/>
              </a:rPr>
              <a:t>:</a:t>
            </a:r>
          </a:p>
          <a:p>
            <a:pPr>
              <a:lnSpc>
                <a:spcPts val="3240"/>
              </a:lnSpc>
            </a:pPr>
            <a:r>
              <a:rPr lang="en-US" sz="2700">
                <a:solidFill>
                  <a:srgbClr val="FFFFFF"/>
                </a:solidFill>
                <a:latin typeface="Montserrat Bold"/>
              </a:rPr>
              <a:t>        </a:t>
            </a:r>
            <a:r>
              <a:rPr lang="en-US" sz="2700">
                <a:solidFill>
                  <a:srgbClr val="198FD2"/>
                </a:solidFill>
                <a:latin typeface="Montserrat Bold"/>
              </a:rPr>
              <a:t>monitor</a:t>
            </a:r>
            <a:r>
              <a:rPr lang="en-US" sz="2700">
                <a:solidFill>
                  <a:srgbClr val="FFFFFF"/>
                </a:solidFill>
                <a:latin typeface="Montserrat Bold"/>
              </a:rPr>
              <a:t>: </a:t>
            </a:r>
            <a:r>
              <a:rPr lang="en-US" sz="2700">
                <a:solidFill>
                  <a:srgbClr val="FFBD59"/>
                </a:solidFill>
                <a:latin typeface="Montserrat Bold"/>
              </a:rPr>
              <a:t>'dev-monitor’</a:t>
            </a:r>
          </a:p>
          <a:p>
            <a:pPr>
              <a:lnSpc>
                <a:spcPts val="3240"/>
              </a:lnSpc>
            </a:pPr>
            <a:endParaRPr lang="en-US" sz="2700">
              <a:solidFill>
                <a:srgbClr val="FFBD59"/>
              </a:solidFill>
              <a:latin typeface="Montserrat Bold"/>
            </a:endParaRPr>
          </a:p>
          <a:p>
            <a:pPr>
              <a:lnSpc>
                <a:spcPts val="3240"/>
              </a:lnSpc>
            </a:pPr>
            <a:r>
              <a:rPr lang="en-US" sz="2700">
                <a:solidFill>
                  <a:srgbClr val="198FD2"/>
                </a:solidFill>
                <a:latin typeface="Montserrat Bold"/>
              </a:rPr>
              <a:t>scrape_configs</a:t>
            </a:r>
            <a:r>
              <a:rPr lang="en-US" sz="2700">
                <a:solidFill>
                  <a:srgbClr val="FFFFFF"/>
                </a:solidFill>
                <a:latin typeface="Montserrat Bold"/>
              </a:rPr>
              <a:t>:</a:t>
            </a:r>
          </a:p>
          <a:p>
            <a:pPr>
              <a:lnSpc>
                <a:spcPts val="3240"/>
              </a:lnSpc>
            </a:pPr>
            <a:r>
              <a:rPr lang="en-US" sz="2700">
                <a:solidFill>
                  <a:srgbClr val="FFFFFF"/>
                </a:solidFill>
                <a:latin typeface="Montserrat Bold"/>
              </a:rPr>
              <a:t>    - </a:t>
            </a:r>
            <a:r>
              <a:rPr lang="en-US" sz="2700">
                <a:solidFill>
                  <a:srgbClr val="198FD2"/>
                </a:solidFill>
                <a:latin typeface="Montserrat Bold"/>
              </a:rPr>
              <a:t>job_name</a:t>
            </a:r>
            <a:r>
              <a:rPr lang="en-US" sz="2700">
                <a:solidFill>
                  <a:srgbClr val="FFFFFF"/>
                </a:solidFill>
                <a:latin typeface="Montserrat Bold"/>
              </a:rPr>
              <a:t>: </a:t>
            </a:r>
            <a:r>
              <a:rPr lang="en-US" sz="2700">
                <a:solidFill>
                  <a:srgbClr val="FFBD59"/>
                </a:solidFill>
                <a:latin typeface="Montserrat Bold"/>
              </a:rPr>
              <a:t>'dev-monitor'</a:t>
            </a:r>
          </a:p>
          <a:p>
            <a:pPr>
              <a:lnSpc>
                <a:spcPts val="3240"/>
              </a:lnSpc>
            </a:pPr>
            <a:r>
              <a:rPr lang="en-US" sz="2700">
                <a:solidFill>
                  <a:srgbClr val="FFFFFF"/>
                </a:solidFill>
                <a:latin typeface="Montserrat Bold"/>
              </a:rPr>
              <a:t>      </a:t>
            </a:r>
            <a:r>
              <a:rPr lang="en-US" sz="2700">
                <a:solidFill>
                  <a:srgbClr val="198FD2"/>
                </a:solidFill>
                <a:latin typeface="Montserrat Bold"/>
              </a:rPr>
              <a:t>scrape_interval</a:t>
            </a:r>
            <a:r>
              <a:rPr lang="en-US" sz="2700">
                <a:solidFill>
                  <a:srgbClr val="FFFFFF"/>
                </a:solidFill>
                <a:latin typeface="Montserrat Bold"/>
              </a:rPr>
              <a:t>: </a:t>
            </a:r>
            <a:r>
              <a:rPr lang="en-US" sz="2700">
                <a:solidFill>
                  <a:srgbClr val="FFBD59"/>
                </a:solidFill>
                <a:latin typeface="Montserrat Bold"/>
              </a:rPr>
              <a:t>15s</a:t>
            </a:r>
          </a:p>
          <a:p>
            <a:pPr>
              <a:lnSpc>
                <a:spcPts val="3240"/>
              </a:lnSpc>
            </a:pPr>
            <a:r>
              <a:rPr lang="en-US" sz="2700">
                <a:solidFill>
                  <a:srgbClr val="FFFFFF"/>
                </a:solidFill>
                <a:latin typeface="Montserrat"/>
              </a:rPr>
              <a:t>      </a:t>
            </a:r>
            <a:r>
              <a:rPr lang="en-US" sz="2700">
                <a:solidFill>
                  <a:srgbClr val="198FD2"/>
                </a:solidFill>
                <a:latin typeface="Montserrat Bold"/>
              </a:rPr>
              <a:t>static_configs</a:t>
            </a:r>
            <a:r>
              <a:rPr lang="en-US" sz="2700">
                <a:solidFill>
                  <a:srgbClr val="FFFFFF"/>
                </a:solidFill>
                <a:latin typeface="Montserrat Bold"/>
              </a:rPr>
              <a:t>:</a:t>
            </a:r>
          </a:p>
          <a:p>
            <a:pPr>
              <a:lnSpc>
                <a:spcPts val="3240"/>
              </a:lnSpc>
            </a:pPr>
            <a:r>
              <a:rPr lang="en-US" sz="2700">
                <a:solidFill>
                  <a:srgbClr val="FFFFFF"/>
                </a:solidFill>
                <a:latin typeface="Montserrat Bold"/>
              </a:rPr>
              <a:t>            - </a:t>
            </a:r>
            <a:r>
              <a:rPr lang="en-US" sz="2700">
                <a:solidFill>
                  <a:srgbClr val="198FD2"/>
                </a:solidFill>
                <a:latin typeface="Montserrat Bold"/>
              </a:rPr>
              <a:t>targets</a:t>
            </a:r>
            <a:r>
              <a:rPr lang="en-US" sz="2700">
                <a:solidFill>
                  <a:srgbClr val="FFFFFF"/>
                </a:solidFill>
                <a:latin typeface="Montserrat Bold"/>
              </a:rPr>
              <a:t>: [localhost:</a:t>
            </a:r>
            <a:r>
              <a:rPr lang="en-US" sz="2700">
                <a:solidFill>
                  <a:srgbClr val="FFBD59"/>
                </a:solidFill>
                <a:latin typeface="Montserrat Bold"/>
              </a:rPr>
              <a:t>9090’,</a:t>
            </a:r>
          </a:p>
          <a:p>
            <a:pPr>
              <a:lnSpc>
                <a:spcPts val="3240"/>
              </a:lnSpc>
            </a:pPr>
            <a:r>
              <a:rPr lang="en-US" sz="2700">
                <a:solidFill>
                  <a:srgbClr val="FFBD59"/>
                </a:solidFill>
                <a:latin typeface="Montserrat Bold"/>
              </a:rPr>
              <a:t> ‘host.docker.internal:9080’…</a:t>
            </a:r>
            <a:r>
              <a:rPr lang="en-US" sz="2700">
                <a:solidFill>
                  <a:srgbClr val="FFFFFF"/>
                </a:solidFill>
                <a:latin typeface="Montserrat Bold"/>
              </a:rPr>
              <a:t>]</a:t>
            </a:r>
          </a:p>
          <a:p>
            <a:pPr>
              <a:lnSpc>
                <a:spcPts val="3240"/>
              </a:lnSpc>
              <a:spcBef>
                <a:spcPct val="0"/>
              </a:spcBef>
            </a:pPr>
            <a:endParaRPr lang="en-US" sz="270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EXPORTING METRICS – CONFIG 2</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8667304" cy="2867025"/>
          </a:xfrm>
          <a:prstGeom prst="rect">
            <a:avLst/>
          </a:prstGeom>
        </p:spPr>
        <p:txBody>
          <a:bodyPr lIns="0" tIns="0" rIns="0" bIns="0" rtlCol="0" anchor="t">
            <a:spAutoFit/>
          </a:bodyPr>
          <a:lstStyle/>
          <a:p>
            <a:pPr>
              <a:lnSpc>
                <a:spcPts val="3240"/>
              </a:lnSpc>
            </a:pPr>
            <a:r>
              <a:rPr lang="en-US" sz="2700">
                <a:solidFill>
                  <a:srgbClr val="198FD2"/>
                </a:solidFill>
                <a:latin typeface="Montserrat Bold"/>
              </a:rPr>
              <a:t>remote_write</a:t>
            </a:r>
            <a:r>
              <a:rPr lang="en-US" sz="2700">
                <a:solidFill>
                  <a:srgbClr val="FFFFFF"/>
                </a:solidFill>
                <a:latin typeface="Montserrat Bold"/>
              </a:rPr>
              <a:t>:</a:t>
            </a:r>
          </a:p>
          <a:p>
            <a:pPr>
              <a:lnSpc>
                <a:spcPts val="3240"/>
              </a:lnSpc>
            </a:pPr>
            <a:r>
              <a:rPr lang="en-US" sz="2700">
                <a:solidFill>
                  <a:srgbClr val="FFFFFF"/>
                </a:solidFill>
                <a:latin typeface="Montserrat Bold"/>
              </a:rPr>
              <a:t>- </a:t>
            </a:r>
            <a:r>
              <a:rPr lang="en-US" sz="2700">
                <a:solidFill>
                  <a:srgbClr val="198FD2"/>
                </a:solidFill>
                <a:latin typeface="Montserrat Bold"/>
              </a:rPr>
              <a:t>url</a:t>
            </a:r>
            <a:r>
              <a:rPr lang="en-US" sz="2700">
                <a:solidFill>
                  <a:srgbClr val="FFFFFF"/>
                </a:solidFill>
                <a:latin typeface="Montserrat Bold"/>
              </a:rPr>
              <a:t>:</a:t>
            </a:r>
            <a:r>
              <a:rPr lang="en-US" sz="2700">
                <a:solidFill>
                  <a:srgbClr val="198FD2"/>
                </a:solidFill>
                <a:latin typeface="Montserrat Bold"/>
              </a:rPr>
              <a:t> </a:t>
            </a:r>
            <a:r>
              <a:rPr lang="en-US" sz="2700">
                <a:solidFill>
                  <a:srgbClr val="FFBD59"/>
                </a:solidFill>
                <a:latin typeface="Montserrat Bold"/>
              </a:rPr>
              <a:t>https://prometheus-prod-24-prod-eu-west-</a:t>
            </a:r>
          </a:p>
          <a:p>
            <a:pPr>
              <a:lnSpc>
                <a:spcPts val="3240"/>
              </a:lnSpc>
            </a:pPr>
            <a:r>
              <a:rPr lang="en-US" sz="2700">
                <a:solidFill>
                  <a:srgbClr val="FFBD59"/>
                </a:solidFill>
                <a:latin typeface="Montserrat Bold"/>
              </a:rPr>
              <a:t>2.grafana.net/api/prom/push</a:t>
            </a:r>
          </a:p>
          <a:p>
            <a:pPr>
              <a:lnSpc>
                <a:spcPts val="3240"/>
              </a:lnSpc>
            </a:pPr>
            <a:r>
              <a:rPr lang="en-US" sz="2700">
                <a:solidFill>
                  <a:srgbClr val="198FD2"/>
                </a:solidFill>
                <a:latin typeface="Montserrat Bold"/>
              </a:rPr>
              <a:t>   basic_auth</a:t>
            </a:r>
            <a:r>
              <a:rPr lang="en-US" sz="2700">
                <a:solidFill>
                  <a:srgbClr val="FFFFFF"/>
                </a:solidFill>
                <a:latin typeface="Montserrat Bold"/>
              </a:rPr>
              <a:t>:</a:t>
            </a:r>
          </a:p>
          <a:p>
            <a:pPr>
              <a:lnSpc>
                <a:spcPts val="3240"/>
              </a:lnSpc>
            </a:pPr>
            <a:r>
              <a:rPr lang="en-US" sz="2700">
                <a:solidFill>
                  <a:srgbClr val="198FD2"/>
                </a:solidFill>
                <a:latin typeface="Montserrat Bold"/>
              </a:rPr>
              <a:t>       username</a:t>
            </a:r>
            <a:r>
              <a:rPr lang="en-US" sz="2700">
                <a:solidFill>
                  <a:srgbClr val="FFFFFF"/>
                </a:solidFill>
                <a:latin typeface="Montserrat Bold"/>
              </a:rPr>
              <a:t>: </a:t>
            </a:r>
            <a:r>
              <a:rPr lang="en-US" sz="2700">
                <a:solidFill>
                  <a:srgbClr val="C7E2A1"/>
                </a:solidFill>
                <a:latin typeface="Montserrat Bold"/>
              </a:rPr>
              <a:t>1113548</a:t>
            </a:r>
          </a:p>
          <a:p>
            <a:pPr>
              <a:lnSpc>
                <a:spcPts val="3240"/>
              </a:lnSpc>
            </a:pPr>
            <a:r>
              <a:rPr lang="en-US" sz="2700">
                <a:solidFill>
                  <a:srgbClr val="198FD2"/>
                </a:solidFill>
                <a:latin typeface="Montserrat Bold"/>
              </a:rPr>
              <a:t>       password</a:t>
            </a:r>
            <a:r>
              <a:rPr lang="en-US" sz="2700">
                <a:solidFill>
                  <a:srgbClr val="FFFFFF"/>
                </a:solidFill>
                <a:latin typeface="Montserrat Bold"/>
              </a:rPr>
              <a:t>: </a:t>
            </a:r>
            <a:r>
              <a:rPr lang="en-US" sz="2700">
                <a:solidFill>
                  <a:srgbClr val="FFBD59"/>
                </a:solidFill>
                <a:latin typeface="Montserrat Bold"/>
              </a:rPr>
              <a:t>‘&lt;API TOKEN&gt;</a:t>
            </a:r>
          </a:p>
          <a:p>
            <a:pPr>
              <a:lnSpc>
                <a:spcPts val="3240"/>
              </a:lnSpc>
              <a:spcBef>
                <a:spcPct val="0"/>
              </a:spcBef>
            </a:pPr>
            <a:endParaRPr lang="en-US" sz="2700">
              <a:solidFill>
                <a:srgbClr val="FFBD59"/>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2974957" y="4912847"/>
            <a:ext cx="12338086" cy="697230"/>
          </a:xfrm>
          <a:prstGeom prst="rect">
            <a:avLst/>
          </a:prstGeom>
        </p:spPr>
        <p:txBody>
          <a:bodyPr lIns="0" tIns="0" rIns="0" bIns="0" rtlCol="0" anchor="t">
            <a:spAutoFit/>
          </a:bodyPr>
          <a:lstStyle/>
          <a:p>
            <a:pPr algn="ctr">
              <a:lnSpc>
                <a:spcPts val="5520"/>
              </a:lnSpc>
            </a:pPr>
            <a:r>
              <a:rPr lang="en-US" sz="4800">
                <a:solidFill>
                  <a:srgbClr val="14E6A8"/>
                </a:solidFill>
                <a:latin typeface="Montserrat Bold"/>
              </a:rPr>
              <a:t>SIMPLE SETUP DEMO</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WHAT WE HAVE SO FAR</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368617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Logs are parsed, labeled, and sent to Loki</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Metrics are created based on logs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We have system metrics available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All metrics are collected and sent into the cloud</a:t>
            </a: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GRAFANA</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Extremely configurable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Uses </a:t>
            </a:r>
            <a:r>
              <a:rPr lang="en-US" sz="2700" dirty="0" err="1">
                <a:solidFill>
                  <a:srgbClr val="FFFFFF"/>
                </a:solidFill>
                <a:latin typeface="Montserrat Bold"/>
              </a:rPr>
              <a:t>LogQL</a:t>
            </a: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Dashboards available for common metrics providers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Will take a while to get used to</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2974957" y="4912847"/>
            <a:ext cx="12338086" cy="697230"/>
          </a:xfrm>
          <a:prstGeom prst="rect">
            <a:avLst/>
          </a:prstGeom>
        </p:spPr>
        <p:txBody>
          <a:bodyPr lIns="0" tIns="0" rIns="0" bIns="0" rtlCol="0" anchor="t">
            <a:spAutoFit/>
          </a:bodyPr>
          <a:lstStyle/>
          <a:p>
            <a:pPr algn="ctr">
              <a:lnSpc>
                <a:spcPts val="5520"/>
              </a:lnSpc>
            </a:pPr>
            <a:r>
              <a:rPr lang="en-US" sz="4800">
                <a:solidFill>
                  <a:srgbClr val="14E6A8"/>
                </a:solidFill>
                <a:latin typeface="Montserrat Bold"/>
              </a:rPr>
              <a:t>GRAFANA DEMO</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86990" y="1239031"/>
            <a:ext cx="16926818" cy="16926818"/>
          </a:xfrm>
          <a:custGeom>
            <a:avLst/>
            <a:gdLst/>
            <a:ahLst/>
            <a:cxnLst/>
            <a:rect l="l" t="t" r="r" b="b"/>
            <a:pathLst>
              <a:path w="16926818" h="16926818">
                <a:moveTo>
                  <a:pt x="0" y="0"/>
                </a:moveTo>
                <a:lnTo>
                  <a:pt x="16926817" y="0"/>
                </a:lnTo>
                <a:lnTo>
                  <a:pt x="16926817"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0" y="4441480"/>
            <a:ext cx="18288000" cy="1104900"/>
          </a:xfrm>
          <a:prstGeom prst="rect">
            <a:avLst/>
          </a:prstGeom>
        </p:spPr>
        <p:txBody>
          <a:bodyPr lIns="0" tIns="0" rIns="0" bIns="0" rtlCol="0" anchor="t">
            <a:spAutoFit/>
          </a:bodyPr>
          <a:lstStyle/>
          <a:p>
            <a:pPr algn="ctr">
              <a:lnSpc>
                <a:spcPts val="8760"/>
              </a:lnSpc>
            </a:pPr>
            <a:r>
              <a:rPr lang="en-US" sz="7300">
                <a:solidFill>
                  <a:srgbClr val="14E6A8"/>
                </a:solidFill>
                <a:latin typeface="Montserrat Bold"/>
              </a:rPr>
              <a:t>Q&amp;A</a:t>
            </a:r>
          </a:p>
        </p:txBody>
      </p:sp>
      <p:sp>
        <p:nvSpPr>
          <p:cNvPr id="4" name="Freeform 4"/>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28700" y="1028700"/>
            <a:ext cx="3791117" cy="748732"/>
          </a:xfrm>
          <a:custGeom>
            <a:avLst/>
            <a:gdLst/>
            <a:ahLst/>
            <a:cxnLst/>
            <a:rect l="l" t="t" r="r" b="b"/>
            <a:pathLst>
              <a:path w="3791117" h="748732">
                <a:moveTo>
                  <a:pt x="0" y="0"/>
                </a:moveTo>
                <a:lnTo>
                  <a:pt x="3791117" y="0"/>
                </a:lnTo>
                <a:lnTo>
                  <a:pt x="3791117" y="748732"/>
                </a:lnTo>
                <a:lnTo>
                  <a:pt x="0" y="74873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86990" y="1239031"/>
            <a:ext cx="16926818" cy="16926818"/>
          </a:xfrm>
          <a:custGeom>
            <a:avLst/>
            <a:gdLst/>
            <a:ahLst/>
            <a:cxnLst/>
            <a:rect l="l" t="t" r="r" b="b"/>
            <a:pathLst>
              <a:path w="16926818" h="16926818">
                <a:moveTo>
                  <a:pt x="0" y="0"/>
                </a:moveTo>
                <a:lnTo>
                  <a:pt x="16926817" y="0"/>
                </a:lnTo>
                <a:lnTo>
                  <a:pt x="16926817"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916859" y="4484343"/>
            <a:ext cx="16454282" cy="1009650"/>
          </a:xfrm>
          <a:prstGeom prst="rect">
            <a:avLst/>
          </a:prstGeom>
        </p:spPr>
        <p:txBody>
          <a:bodyPr lIns="0" tIns="0" rIns="0" bIns="0" rtlCol="0" anchor="t">
            <a:spAutoFit/>
          </a:bodyPr>
          <a:lstStyle/>
          <a:p>
            <a:pPr algn="ctr">
              <a:lnSpc>
                <a:spcPts val="7920"/>
              </a:lnSpc>
            </a:pPr>
            <a:r>
              <a:rPr lang="en-US" sz="6600">
                <a:solidFill>
                  <a:srgbClr val="14E6A8"/>
                </a:solidFill>
                <a:latin typeface="Montserrat Heavy"/>
              </a:rPr>
              <a:t>THANK YOU </a:t>
            </a:r>
          </a:p>
        </p:txBody>
      </p:sp>
      <p:sp>
        <p:nvSpPr>
          <p:cNvPr id="4" name="Freeform 4"/>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28700" y="1028700"/>
            <a:ext cx="3791117" cy="748732"/>
          </a:xfrm>
          <a:custGeom>
            <a:avLst/>
            <a:gdLst/>
            <a:ahLst/>
            <a:cxnLst/>
            <a:rect l="l" t="t" r="r" b="b"/>
            <a:pathLst>
              <a:path w="3791117" h="748732">
                <a:moveTo>
                  <a:pt x="0" y="0"/>
                </a:moveTo>
                <a:lnTo>
                  <a:pt x="3791117" y="0"/>
                </a:lnTo>
                <a:lnTo>
                  <a:pt x="3791117" y="748732"/>
                </a:lnTo>
                <a:lnTo>
                  <a:pt x="0" y="748732"/>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819023" y="5865289"/>
            <a:ext cx="16231376" cy="547370"/>
          </a:xfrm>
          <a:prstGeom prst="rect">
            <a:avLst/>
          </a:prstGeom>
        </p:spPr>
        <p:txBody>
          <a:bodyPr lIns="0" tIns="0" rIns="0" bIns="0" rtlCol="0" anchor="t">
            <a:spAutoFit/>
          </a:bodyPr>
          <a:lstStyle/>
          <a:p>
            <a:pPr algn="ctr">
              <a:lnSpc>
                <a:spcPts val="4419"/>
              </a:lnSpc>
            </a:pPr>
            <a:r>
              <a:rPr lang="en-US" sz="3399" u="sng" dirty="0">
                <a:solidFill>
                  <a:schemeClr val="bg1"/>
                </a:solidFill>
                <a:latin typeface="Montserrat"/>
              </a:rPr>
              <a:t>www.</a:t>
            </a:r>
            <a:r>
              <a:rPr lang="en-US" sz="3399" u="sng" dirty="0">
                <a:solidFill>
                  <a:schemeClr val="bg1"/>
                </a:solidFill>
                <a:latin typeface="Montserrat"/>
                <a:hlinkClick r:id="rId5" tooltip="http://wayfare.ro">
                  <a:extLst>
                    <a:ext uri="{A12FA001-AC4F-418D-AE19-62706E023703}">
                      <ahyp:hlinkClr xmlns:ahyp="http://schemas.microsoft.com/office/drawing/2018/hyperlinkcolor" val="tx"/>
                    </a:ext>
                  </a:extLst>
                </a:hlinkClick>
              </a:rPr>
              <a:t>wayfare.ro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841</TotalTime>
  <Words>2940</Words>
  <Application>Microsoft Office PowerPoint</Application>
  <PresentationFormat>Custom</PresentationFormat>
  <Paragraphs>379</Paragraphs>
  <Slides>31</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Montserrat Bold</vt:lpstr>
      <vt:lpstr>Montserrat</vt:lpstr>
      <vt:lpstr>Montserrat Semi-Bold</vt:lpstr>
      <vt:lpstr>Montserrat Ultra-Bold</vt:lpstr>
      <vt:lpstr>Montserrat Classic</vt:lpstr>
      <vt:lpstr>Calibri</vt:lpstr>
      <vt:lpstr>Arial</vt:lpstr>
      <vt:lpstr>Montserrat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 Analytics Claudiu Spac</dc:title>
  <cp:lastModifiedBy>Claudiu Spac</cp:lastModifiedBy>
  <cp:revision>13</cp:revision>
  <dcterms:created xsi:type="dcterms:W3CDTF">2006-08-16T00:00:00Z</dcterms:created>
  <dcterms:modified xsi:type="dcterms:W3CDTF">2023-11-13T22:45:54Z</dcterms:modified>
  <dc:identifier>DAFuy69IwpE</dc:identifier>
</cp:coreProperties>
</file>