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59"/>
  </p:notesMasterIdLst>
  <p:handoutMasterIdLst>
    <p:handoutMasterId r:id="rId60"/>
  </p:handoutMasterIdLst>
  <p:sldIdLst>
    <p:sldId id="257" r:id="rId2"/>
    <p:sldId id="261" r:id="rId3"/>
    <p:sldId id="304" r:id="rId4"/>
    <p:sldId id="258" r:id="rId5"/>
    <p:sldId id="372" r:id="rId6"/>
    <p:sldId id="265" r:id="rId7"/>
    <p:sldId id="295" r:id="rId8"/>
    <p:sldId id="351" r:id="rId9"/>
    <p:sldId id="350" r:id="rId10"/>
    <p:sldId id="296" r:id="rId11"/>
    <p:sldId id="349" r:id="rId12"/>
    <p:sldId id="352" r:id="rId13"/>
    <p:sldId id="355" r:id="rId14"/>
    <p:sldId id="356" r:id="rId15"/>
    <p:sldId id="297" r:id="rId16"/>
    <p:sldId id="348" r:id="rId17"/>
    <p:sldId id="357" r:id="rId18"/>
    <p:sldId id="358" r:id="rId19"/>
    <p:sldId id="361" r:id="rId20"/>
    <p:sldId id="359" r:id="rId21"/>
    <p:sldId id="360" r:id="rId22"/>
    <p:sldId id="367" r:id="rId23"/>
    <p:sldId id="391" r:id="rId24"/>
    <p:sldId id="368" r:id="rId25"/>
    <p:sldId id="369" r:id="rId26"/>
    <p:sldId id="370" r:id="rId27"/>
    <p:sldId id="298" r:id="rId28"/>
    <p:sldId id="347" r:id="rId29"/>
    <p:sldId id="386" r:id="rId30"/>
    <p:sldId id="388" r:id="rId31"/>
    <p:sldId id="383" r:id="rId32"/>
    <p:sldId id="384" r:id="rId33"/>
    <p:sldId id="385" r:id="rId34"/>
    <p:sldId id="387" r:id="rId35"/>
    <p:sldId id="299" r:id="rId36"/>
    <p:sldId id="346" r:id="rId37"/>
    <p:sldId id="353" r:id="rId38"/>
    <p:sldId id="389" r:id="rId39"/>
    <p:sldId id="300" r:id="rId40"/>
    <p:sldId id="362" r:id="rId41"/>
    <p:sldId id="392" r:id="rId42"/>
    <p:sldId id="364" r:id="rId43"/>
    <p:sldId id="363" r:id="rId44"/>
    <p:sldId id="365" r:id="rId45"/>
    <p:sldId id="345" r:id="rId46"/>
    <p:sldId id="366" r:id="rId47"/>
    <p:sldId id="382" r:id="rId48"/>
    <p:sldId id="262" r:id="rId49"/>
    <p:sldId id="381" r:id="rId50"/>
    <p:sldId id="373" r:id="rId51"/>
    <p:sldId id="376" r:id="rId52"/>
    <p:sldId id="378" r:id="rId53"/>
    <p:sldId id="377" r:id="rId54"/>
    <p:sldId id="380" r:id="rId55"/>
    <p:sldId id="336" r:id="rId56"/>
    <p:sldId id="291" r:id="rId57"/>
    <p:sldId id="292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BCCE23CE-555C-4771-BABD-03148FAC7443}">
          <p14:sldIdLst>
            <p14:sldId id="257"/>
            <p14:sldId id="261"/>
            <p14:sldId id="304"/>
            <p14:sldId id="258"/>
            <p14:sldId id="372"/>
          </p14:sldIdLst>
        </p14:section>
        <p14:section name="Agenda" id="{5B294C93-0FC7-4D3B-AE45-A359182673F1}">
          <p14:sldIdLst>
            <p14:sldId id="265"/>
          </p14:sldIdLst>
        </p14:section>
        <p14:section name="Section 1" id="{1B413065-0A86-4A2E-83B0-0324D6F44C85}">
          <p14:sldIdLst>
            <p14:sldId id="295"/>
            <p14:sldId id="351"/>
            <p14:sldId id="350"/>
          </p14:sldIdLst>
        </p14:section>
        <p14:section name="Section 2" id="{B8104252-7454-40AB-B941-2DDABB40C8CE}">
          <p14:sldIdLst>
            <p14:sldId id="296"/>
            <p14:sldId id="349"/>
            <p14:sldId id="352"/>
            <p14:sldId id="355"/>
            <p14:sldId id="356"/>
          </p14:sldIdLst>
        </p14:section>
        <p14:section name="Section 3" id="{249CB315-7875-402B-B82E-EF4D079F11B1}">
          <p14:sldIdLst>
            <p14:sldId id="297"/>
            <p14:sldId id="348"/>
            <p14:sldId id="357"/>
            <p14:sldId id="358"/>
            <p14:sldId id="361"/>
            <p14:sldId id="359"/>
            <p14:sldId id="360"/>
            <p14:sldId id="367"/>
            <p14:sldId id="391"/>
            <p14:sldId id="368"/>
            <p14:sldId id="369"/>
            <p14:sldId id="370"/>
          </p14:sldIdLst>
        </p14:section>
        <p14:section name="Section 4" id="{88EC95DE-66CA-4693-87D7-49654C8BA2AA}">
          <p14:sldIdLst>
            <p14:sldId id="298"/>
            <p14:sldId id="347"/>
            <p14:sldId id="386"/>
            <p14:sldId id="388"/>
            <p14:sldId id="383"/>
            <p14:sldId id="384"/>
            <p14:sldId id="385"/>
            <p14:sldId id="387"/>
          </p14:sldIdLst>
        </p14:section>
        <p14:section name="Section 5" id="{FFF6CD33-94ED-48C2-B1DF-31AF024119C4}">
          <p14:sldIdLst>
            <p14:sldId id="299"/>
            <p14:sldId id="346"/>
          </p14:sldIdLst>
        </p14:section>
        <p14:section name="6: Ensuring compliance" id="{624520A5-D3D9-4260-B1D7-3F3A2F195A64}">
          <p14:sldIdLst>
            <p14:sldId id="353"/>
            <p14:sldId id="389"/>
          </p14:sldIdLst>
        </p14:section>
        <p14:section name="7: Closing Thoughts" id="{8960FD76-F117-4774-8096-C12B83FB3E75}">
          <p14:sldIdLst>
            <p14:sldId id="300"/>
            <p14:sldId id="362"/>
            <p14:sldId id="392"/>
            <p14:sldId id="364"/>
            <p14:sldId id="363"/>
            <p14:sldId id="365"/>
            <p14:sldId id="345"/>
            <p14:sldId id="366"/>
            <p14:sldId id="382"/>
            <p14:sldId id="262"/>
            <p14:sldId id="381"/>
            <p14:sldId id="373"/>
            <p14:sldId id="376"/>
            <p14:sldId id="378"/>
            <p14:sldId id="377"/>
            <p14:sldId id="380"/>
            <p14:sldId id="336"/>
            <p14:sldId id="291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B8"/>
    <a:srgbClr val="FFFF00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89410" autoAdjust="0"/>
  </p:normalViewPr>
  <p:slideViewPr>
    <p:cSldViewPr snapToGrid="0" snapToObjects="1">
      <p:cViewPr varScale="1">
        <p:scale>
          <a:sx n="115" d="100"/>
          <a:sy n="115" d="100"/>
        </p:scale>
        <p:origin x="324" y="45"/>
      </p:cViewPr>
      <p:guideLst/>
    </p:cSldViewPr>
  </p:slideViewPr>
  <p:outlineViewPr>
    <p:cViewPr>
      <p:scale>
        <a:sx n="33" d="100"/>
        <a:sy n="33" d="100"/>
      </p:scale>
      <p:origin x="-56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4148"/>
    </p:cViewPr>
  </p:sorterViewPr>
  <p:notesViewPr>
    <p:cSldViewPr snapToGrid="0" snapToObjects="1">
      <p:cViewPr varScale="1">
        <p:scale>
          <a:sx n="94" d="100"/>
          <a:sy n="94" d="100"/>
        </p:scale>
        <p:origin x="364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C6D1DB-64AA-4A6D-97CC-AB7801689DAB}" type="doc">
      <dgm:prSet loTypeId="urn:microsoft.com/office/officeart/2005/8/layout/cycle5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CA"/>
        </a:p>
      </dgm:t>
    </dgm:pt>
    <dgm:pt modelId="{AAF24812-CB74-46C5-8175-21BE3B8D0542}">
      <dgm:prSet phldrT="[Text]"/>
      <dgm:spPr/>
      <dgm:t>
        <a:bodyPr/>
        <a:lstStyle/>
        <a:p>
          <a:r>
            <a:rPr lang="en-CA" dirty="0"/>
            <a:t>Schema change</a:t>
          </a:r>
        </a:p>
      </dgm:t>
    </dgm:pt>
    <dgm:pt modelId="{534465CC-601D-44AE-BDC4-96E2B0B9F323}" type="parTrans" cxnId="{759C8546-B09C-4E6A-AE3F-9E7D885360A4}">
      <dgm:prSet/>
      <dgm:spPr/>
      <dgm:t>
        <a:bodyPr/>
        <a:lstStyle/>
        <a:p>
          <a:endParaRPr lang="en-CA"/>
        </a:p>
      </dgm:t>
    </dgm:pt>
    <dgm:pt modelId="{50F1F878-DB76-4678-8091-F850DC46636B}" type="sibTrans" cxnId="{759C8546-B09C-4E6A-AE3F-9E7D885360A4}">
      <dgm:prSet/>
      <dgm:spPr/>
      <dgm:t>
        <a:bodyPr/>
        <a:lstStyle/>
        <a:p>
          <a:endParaRPr lang="en-CA"/>
        </a:p>
      </dgm:t>
    </dgm:pt>
    <dgm:pt modelId="{A94735DD-B811-4A24-A72C-3707DA563789}">
      <dgm:prSet/>
      <dgm:spPr/>
      <dgm:t>
        <a:bodyPr/>
        <a:lstStyle/>
        <a:p>
          <a:r>
            <a:rPr lang="en-CA"/>
            <a:t>Data assessment</a:t>
          </a:r>
          <a:endParaRPr lang="en-CA" dirty="0"/>
        </a:p>
      </dgm:t>
    </dgm:pt>
    <dgm:pt modelId="{B4A1EF1D-003C-4BAF-BB13-611EAC7CBBAF}" type="parTrans" cxnId="{F846B686-4436-49DE-9A82-E7C9EEB6C251}">
      <dgm:prSet/>
      <dgm:spPr/>
      <dgm:t>
        <a:bodyPr/>
        <a:lstStyle/>
        <a:p>
          <a:endParaRPr lang="en-CA"/>
        </a:p>
      </dgm:t>
    </dgm:pt>
    <dgm:pt modelId="{8B287962-A854-4D4B-AD10-C2C1A1197D42}" type="sibTrans" cxnId="{F846B686-4436-49DE-9A82-E7C9EEB6C251}">
      <dgm:prSet/>
      <dgm:spPr/>
      <dgm:t>
        <a:bodyPr/>
        <a:lstStyle/>
        <a:p>
          <a:endParaRPr lang="en-CA"/>
        </a:p>
      </dgm:t>
    </dgm:pt>
    <dgm:pt modelId="{04082EC4-4F59-4375-9D49-283FEA61D60F}">
      <dgm:prSet/>
      <dgm:spPr/>
      <dgm:t>
        <a:bodyPr/>
        <a:lstStyle/>
        <a:p>
          <a:r>
            <a:rPr lang="en-CA"/>
            <a:t>Policy creation</a:t>
          </a:r>
          <a:endParaRPr lang="en-CA" dirty="0"/>
        </a:p>
      </dgm:t>
    </dgm:pt>
    <dgm:pt modelId="{9E1CD551-C7B5-40D0-86CD-5F18B14CB46F}" type="parTrans" cxnId="{E355AF21-F258-4112-ACC8-4B07069B5D82}">
      <dgm:prSet/>
      <dgm:spPr/>
      <dgm:t>
        <a:bodyPr/>
        <a:lstStyle/>
        <a:p>
          <a:endParaRPr lang="en-CA"/>
        </a:p>
      </dgm:t>
    </dgm:pt>
    <dgm:pt modelId="{161136D5-690A-4F6C-BE0C-A13F3CFCBBF6}" type="sibTrans" cxnId="{E355AF21-F258-4112-ACC8-4B07069B5D82}">
      <dgm:prSet/>
      <dgm:spPr/>
      <dgm:t>
        <a:bodyPr/>
        <a:lstStyle/>
        <a:p>
          <a:endParaRPr lang="en-CA"/>
        </a:p>
      </dgm:t>
    </dgm:pt>
    <dgm:pt modelId="{AAC1E634-7B8B-462D-87DA-7BF7027C4E32}">
      <dgm:prSet/>
      <dgm:spPr/>
      <dgm:t>
        <a:bodyPr/>
        <a:lstStyle/>
        <a:p>
          <a:r>
            <a:rPr lang="en-CA"/>
            <a:t>Data encryption</a:t>
          </a:r>
          <a:endParaRPr lang="en-CA" dirty="0"/>
        </a:p>
      </dgm:t>
    </dgm:pt>
    <dgm:pt modelId="{C6BCBD20-11E2-4D82-89B0-54AFEEE2F149}" type="parTrans" cxnId="{5D960412-18B5-409B-B948-7328E5CFBACD}">
      <dgm:prSet/>
      <dgm:spPr/>
      <dgm:t>
        <a:bodyPr/>
        <a:lstStyle/>
        <a:p>
          <a:endParaRPr lang="en-CA"/>
        </a:p>
      </dgm:t>
    </dgm:pt>
    <dgm:pt modelId="{19A038F3-F1F7-40A2-A170-9F9D257131DF}" type="sibTrans" cxnId="{5D960412-18B5-409B-B948-7328E5CFBACD}">
      <dgm:prSet/>
      <dgm:spPr/>
      <dgm:t>
        <a:bodyPr/>
        <a:lstStyle/>
        <a:p>
          <a:endParaRPr lang="en-CA"/>
        </a:p>
      </dgm:t>
    </dgm:pt>
    <dgm:pt modelId="{C52B3D4F-FFFC-42D3-BB12-4E7A1575C112}">
      <dgm:prSet/>
      <dgm:spPr/>
      <dgm:t>
        <a:bodyPr/>
        <a:lstStyle/>
        <a:p>
          <a:r>
            <a:rPr lang="en-CA" dirty="0"/>
            <a:t>Compliance verification</a:t>
          </a:r>
        </a:p>
      </dgm:t>
    </dgm:pt>
    <dgm:pt modelId="{0721E7EE-30D7-48C8-980B-8CFC7066E567}" type="parTrans" cxnId="{6344902E-14BB-4866-9FCD-66518FE4BCD5}">
      <dgm:prSet/>
      <dgm:spPr/>
      <dgm:t>
        <a:bodyPr/>
        <a:lstStyle/>
        <a:p>
          <a:endParaRPr lang="en-CA"/>
        </a:p>
      </dgm:t>
    </dgm:pt>
    <dgm:pt modelId="{5200E77E-3DA6-4708-A56D-DDB256CD3226}" type="sibTrans" cxnId="{6344902E-14BB-4866-9FCD-66518FE4BCD5}">
      <dgm:prSet/>
      <dgm:spPr/>
      <dgm:t>
        <a:bodyPr/>
        <a:lstStyle/>
        <a:p>
          <a:endParaRPr lang="en-CA"/>
        </a:p>
      </dgm:t>
    </dgm:pt>
    <dgm:pt modelId="{811B6345-6890-4FED-BC55-0F14148ED62C}" type="pres">
      <dgm:prSet presAssocID="{C4C6D1DB-64AA-4A6D-97CC-AB7801689DAB}" presName="cycle" presStyleCnt="0">
        <dgm:presLayoutVars>
          <dgm:dir/>
          <dgm:resizeHandles val="exact"/>
        </dgm:presLayoutVars>
      </dgm:prSet>
      <dgm:spPr/>
    </dgm:pt>
    <dgm:pt modelId="{F8E74B76-4557-4744-9C44-128E37C7D837}" type="pres">
      <dgm:prSet presAssocID="{AAF24812-CB74-46C5-8175-21BE3B8D0542}" presName="node" presStyleLbl="node1" presStyleIdx="0" presStyleCnt="5">
        <dgm:presLayoutVars>
          <dgm:bulletEnabled val="1"/>
        </dgm:presLayoutVars>
      </dgm:prSet>
      <dgm:spPr/>
    </dgm:pt>
    <dgm:pt modelId="{8FF743DA-7A56-4FAE-B752-C5DB449C217E}" type="pres">
      <dgm:prSet presAssocID="{AAF24812-CB74-46C5-8175-21BE3B8D0542}" presName="spNode" presStyleCnt="0"/>
      <dgm:spPr/>
    </dgm:pt>
    <dgm:pt modelId="{F3E711BE-96A3-4462-9E66-549EE1F015B4}" type="pres">
      <dgm:prSet presAssocID="{50F1F878-DB76-4678-8091-F850DC46636B}" presName="sibTrans" presStyleLbl="sibTrans1D1" presStyleIdx="0" presStyleCnt="5"/>
      <dgm:spPr/>
    </dgm:pt>
    <dgm:pt modelId="{3C435B06-51A6-4D06-991C-31FC056808FD}" type="pres">
      <dgm:prSet presAssocID="{A94735DD-B811-4A24-A72C-3707DA563789}" presName="node" presStyleLbl="node1" presStyleIdx="1" presStyleCnt="5">
        <dgm:presLayoutVars>
          <dgm:bulletEnabled val="1"/>
        </dgm:presLayoutVars>
      </dgm:prSet>
      <dgm:spPr/>
    </dgm:pt>
    <dgm:pt modelId="{C96F9973-8AEA-4E66-A891-9D73CD722B8D}" type="pres">
      <dgm:prSet presAssocID="{A94735DD-B811-4A24-A72C-3707DA563789}" presName="spNode" presStyleCnt="0"/>
      <dgm:spPr/>
    </dgm:pt>
    <dgm:pt modelId="{0BA1BFCF-8576-4246-B63A-EAD5AC8E0FFC}" type="pres">
      <dgm:prSet presAssocID="{8B287962-A854-4D4B-AD10-C2C1A1197D42}" presName="sibTrans" presStyleLbl="sibTrans1D1" presStyleIdx="1" presStyleCnt="5"/>
      <dgm:spPr/>
    </dgm:pt>
    <dgm:pt modelId="{B45B63F3-A6C7-46E6-A6A1-1263138AAEE2}" type="pres">
      <dgm:prSet presAssocID="{04082EC4-4F59-4375-9D49-283FEA61D60F}" presName="node" presStyleLbl="node1" presStyleIdx="2" presStyleCnt="5">
        <dgm:presLayoutVars>
          <dgm:bulletEnabled val="1"/>
        </dgm:presLayoutVars>
      </dgm:prSet>
      <dgm:spPr/>
    </dgm:pt>
    <dgm:pt modelId="{02171999-13F6-4BDF-AD99-479F07EF262A}" type="pres">
      <dgm:prSet presAssocID="{04082EC4-4F59-4375-9D49-283FEA61D60F}" presName="spNode" presStyleCnt="0"/>
      <dgm:spPr/>
    </dgm:pt>
    <dgm:pt modelId="{D8B61865-D8FA-49DC-AA0A-E2E400070D2C}" type="pres">
      <dgm:prSet presAssocID="{161136D5-690A-4F6C-BE0C-A13F3CFCBBF6}" presName="sibTrans" presStyleLbl="sibTrans1D1" presStyleIdx="2" presStyleCnt="5"/>
      <dgm:spPr/>
    </dgm:pt>
    <dgm:pt modelId="{A5276B17-2C1F-4EBF-B731-5B9A1089F2C1}" type="pres">
      <dgm:prSet presAssocID="{AAC1E634-7B8B-462D-87DA-7BF7027C4E32}" presName="node" presStyleLbl="node1" presStyleIdx="3" presStyleCnt="5">
        <dgm:presLayoutVars>
          <dgm:bulletEnabled val="1"/>
        </dgm:presLayoutVars>
      </dgm:prSet>
      <dgm:spPr/>
    </dgm:pt>
    <dgm:pt modelId="{1B38ED02-E513-413F-B73F-4F175A8D4830}" type="pres">
      <dgm:prSet presAssocID="{AAC1E634-7B8B-462D-87DA-7BF7027C4E32}" presName="spNode" presStyleCnt="0"/>
      <dgm:spPr/>
    </dgm:pt>
    <dgm:pt modelId="{E8C4FA55-2D58-4E59-9263-7ACA41547385}" type="pres">
      <dgm:prSet presAssocID="{19A038F3-F1F7-40A2-A170-9F9D257131DF}" presName="sibTrans" presStyleLbl="sibTrans1D1" presStyleIdx="3" presStyleCnt="5"/>
      <dgm:spPr/>
    </dgm:pt>
    <dgm:pt modelId="{26F32460-C3F6-4EA4-8286-2BC5FCDC9918}" type="pres">
      <dgm:prSet presAssocID="{C52B3D4F-FFFC-42D3-BB12-4E7A1575C112}" presName="node" presStyleLbl="node1" presStyleIdx="4" presStyleCnt="5">
        <dgm:presLayoutVars>
          <dgm:bulletEnabled val="1"/>
        </dgm:presLayoutVars>
      </dgm:prSet>
      <dgm:spPr/>
    </dgm:pt>
    <dgm:pt modelId="{0442F26B-1FE2-40D9-84FA-FDC2DF42DE83}" type="pres">
      <dgm:prSet presAssocID="{C52B3D4F-FFFC-42D3-BB12-4E7A1575C112}" presName="spNode" presStyleCnt="0"/>
      <dgm:spPr/>
    </dgm:pt>
    <dgm:pt modelId="{0E1C93ED-B6C5-4FFB-A7A4-33D1EBE39F82}" type="pres">
      <dgm:prSet presAssocID="{5200E77E-3DA6-4708-A56D-DDB256CD3226}" presName="sibTrans" presStyleLbl="sibTrans1D1" presStyleIdx="4" presStyleCnt="5"/>
      <dgm:spPr/>
    </dgm:pt>
  </dgm:ptLst>
  <dgm:cxnLst>
    <dgm:cxn modelId="{54CCAC03-30E2-441E-9AFA-8216E8641F6A}" type="presOf" srcId="{C4C6D1DB-64AA-4A6D-97CC-AB7801689DAB}" destId="{811B6345-6890-4FED-BC55-0F14148ED62C}" srcOrd="0" destOrd="0" presId="urn:microsoft.com/office/officeart/2005/8/layout/cycle5"/>
    <dgm:cxn modelId="{5D960412-18B5-409B-B948-7328E5CFBACD}" srcId="{C4C6D1DB-64AA-4A6D-97CC-AB7801689DAB}" destId="{AAC1E634-7B8B-462D-87DA-7BF7027C4E32}" srcOrd="3" destOrd="0" parTransId="{C6BCBD20-11E2-4D82-89B0-54AFEEE2F149}" sibTransId="{19A038F3-F1F7-40A2-A170-9F9D257131DF}"/>
    <dgm:cxn modelId="{E355AF21-F258-4112-ACC8-4B07069B5D82}" srcId="{C4C6D1DB-64AA-4A6D-97CC-AB7801689DAB}" destId="{04082EC4-4F59-4375-9D49-283FEA61D60F}" srcOrd="2" destOrd="0" parTransId="{9E1CD551-C7B5-40D0-86CD-5F18B14CB46F}" sibTransId="{161136D5-690A-4F6C-BE0C-A13F3CFCBBF6}"/>
    <dgm:cxn modelId="{DD4EC421-1240-4658-B7B4-4DE538532959}" type="presOf" srcId="{A94735DD-B811-4A24-A72C-3707DA563789}" destId="{3C435B06-51A6-4D06-991C-31FC056808FD}" srcOrd="0" destOrd="0" presId="urn:microsoft.com/office/officeart/2005/8/layout/cycle5"/>
    <dgm:cxn modelId="{6344902E-14BB-4866-9FCD-66518FE4BCD5}" srcId="{C4C6D1DB-64AA-4A6D-97CC-AB7801689DAB}" destId="{C52B3D4F-FFFC-42D3-BB12-4E7A1575C112}" srcOrd="4" destOrd="0" parTransId="{0721E7EE-30D7-48C8-980B-8CFC7066E567}" sibTransId="{5200E77E-3DA6-4708-A56D-DDB256CD3226}"/>
    <dgm:cxn modelId="{E24D7331-9148-4AC7-9375-58D916CBD265}" type="presOf" srcId="{161136D5-690A-4F6C-BE0C-A13F3CFCBBF6}" destId="{D8B61865-D8FA-49DC-AA0A-E2E400070D2C}" srcOrd="0" destOrd="0" presId="urn:microsoft.com/office/officeart/2005/8/layout/cycle5"/>
    <dgm:cxn modelId="{759C8546-B09C-4E6A-AE3F-9E7D885360A4}" srcId="{C4C6D1DB-64AA-4A6D-97CC-AB7801689DAB}" destId="{AAF24812-CB74-46C5-8175-21BE3B8D0542}" srcOrd="0" destOrd="0" parTransId="{534465CC-601D-44AE-BDC4-96E2B0B9F323}" sibTransId="{50F1F878-DB76-4678-8091-F850DC46636B}"/>
    <dgm:cxn modelId="{94059757-AB56-479D-92C5-6A8BCABD6896}" type="presOf" srcId="{8B287962-A854-4D4B-AD10-C2C1A1197D42}" destId="{0BA1BFCF-8576-4246-B63A-EAD5AC8E0FFC}" srcOrd="0" destOrd="0" presId="urn:microsoft.com/office/officeart/2005/8/layout/cycle5"/>
    <dgm:cxn modelId="{22910F7F-780C-43AC-9903-CA61B33D423F}" type="presOf" srcId="{AAF24812-CB74-46C5-8175-21BE3B8D0542}" destId="{F8E74B76-4557-4744-9C44-128E37C7D837}" srcOrd="0" destOrd="0" presId="urn:microsoft.com/office/officeart/2005/8/layout/cycle5"/>
    <dgm:cxn modelId="{795D4B83-64F8-4139-ADDD-0D054162FDC4}" type="presOf" srcId="{50F1F878-DB76-4678-8091-F850DC46636B}" destId="{F3E711BE-96A3-4462-9E66-549EE1F015B4}" srcOrd="0" destOrd="0" presId="urn:microsoft.com/office/officeart/2005/8/layout/cycle5"/>
    <dgm:cxn modelId="{2B3BE083-202B-48A4-8E8A-FA29FC672D63}" type="presOf" srcId="{19A038F3-F1F7-40A2-A170-9F9D257131DF}" destId="{E8C4FA55-2D58-4E59-9263-7ACA41547385}" srcOrd="0" destOrd="0" presId="urn:microsoft.com/office/officeart/2005/8/layout/cycle5"/>
    <dgm:cxn modelId="{F846B686-4436-49DE-9A82-E7C9EEB6C251}" srcId="{C4C6D1DB-64AA-4A6D-97CC-AB7801689DAB}" destId="{A94735DD-B811-4A24-A72C-3707DA563789}" srcOrd="1" destOrd="0" parTransId="{B4A1EF1D-003C-4BAF-BB13-611EAC7CBBAF}" sibTransId="{8B287962-A854-4D4B-AD10-C2C1A1197D42}"/>
    <dgm:cxn modelId="{CC8AA1A8-E947-46A1-8C9D-78AB8A081616}" type="presOf" srcId="{C52B3D4F-FFFC-42D3-BB12-4E7A1575C112}" destId="{26F32460-C3F6-4EA4-8286-2BC5FCDC9918}" srcOrd="0" destOrd="0" presId="urn:microsoft.com/office/officeart/2005/8/layout/cycle5"/>
    <dgm:cxn modelId="{73252ABD-E35E-447B-A12A-EAD5B5AE5739}" type="presOf" srcId="{AAC1E634-7B8B-462D-87DA-7BF7027C4E32}" destId="{A5276B17-2C1F-4EBF-B731-5B9A1089F2C1}" srcOrd="0" destOrd="0" presId="urn:microsoft.com/office/officeart/2005/8/layout/cycle5"/>
    <dgm:cxn modelId="{927E4FD7-140C-4124-8D9A-C2881FA1602D}" type="presOf" srcId="{5200E77E-3DA6-4708-A56D-DDB256CD3226}" destId="{0E1C93ED-B6C5-4FFB-A7A4-33D1EBE39F82}" srcOrd="0" destOrd="0" presId="urn:microsoft.com/office/officeart/2005/8/layout/cycle5"/>
    <dgm:cxn modelId="{D15215F8-12E9-4172-A361-86EFEB83369C}" type="presOf" srcId="{04082EC4-4F59-4375-9D49-283FEA61D60F}" destId="{B45B63F3-A6C7-46E6-A6A1-1263138AAEE2}" srcOrd="0" destOrd="0" presId="urn:microsoft.com/office/officeart/2005/8/layout/cycle5"/>
    <dgm:cxn modelId="{C55F1126-7402-4A57-9865-460A02CAE3A1}" type="presParOf" srcId="{811B6345-6890-4FED-BC55-0F14148ED62C}" destId="{F8E74B76-4557-4744-9C44-128E37C7D837}" srcOrd="0" destOrd="0" presId="urn:microsoft.com/office/officeart/2005/8/layout/cycle5"/>
    <dgm:cxn modelId="{B3FA4CA2-5C0A-4F06-A973-CB85541651E9}" type="presParOf" srcId="{811B6345-6890-4FED-BC55-0F14148ED62C}" destId="{8FF743DA-7A56-4FAE-B752-C5DB449C217E}" srcOrd="1" destOrd="0" presId="urn:microsoft.com/office/officeart/2005/8/layout/cycle5"/>
    <dgm:cxn modelId="{7425139F-ADC6-46F9-9A0F-561FDAE6C937}" type="presParOf" srcId="{811B6345-6890-4FED-BC55-0F14148ED62C}" destId="{F3E711BE-96A3-4462-9E66-549EE1F015B4}" srcOrd="2" destOrd="0" presId="urn:microsoft.com/office/officeart/2005/8/layout/cycle5"/>
    <dgm:cxn modelId="{DC8777CF-4616-4DB0-A45B-BD90844E7B5C}" type="presParOf" srcId="{811B6345-6890-4FED-BC55-0F14148ED62C}" destId="{3C435B06-51A6-4D06-991C-31FC056808FD}" srcOrd="3" destOrd="0" presId="urn:microsoft.com/office/officeart/2005/8/layout/cycle5"/>
    <dgm:cxn modelId="{90DB56B7-5804-4354-8387-05C98BDDDF7C}" type="presParOf" srcId="{811B6345-6890-4FED-BC55-0F14148ED62C}" destId="{C96F9973-8AEA-4E66-A891-9D73CD722B8D}" srcOrd="4" destOrd="0" presId="urn:microsoft.com/office/officeart/2005/8/layout/cycle5"/>
    <dgm:cxn modelId="{4CD74CC2-6AD7-4B4E-89BB-0AC8871D16B9}" type="presParOf" srcId="{811B6345-6890-4FED-BC55-0F14148ED62C}" destId="{0BA1BFCF-8576-4246-B63A-EAD5AC8E0FFC}" srcOrd="5" destOrd="0" presId="urn:microsoft.com/office/officeart/2005/8/layout/cycle5"/>
    <dgm:cxn modelId="{88357950-5AB4-4108-9748-CE03D9D9EBC8}" type="presParOf" srcId="{811B6345-6890-4FED-BC55-0F14148ED62C}" destId="{B45B63F3-A6C7-46E6-A6A1-1263138AAEE2}" srcOrd="6" destOrd="0" presId="urn:microsoft.com/office/officeart/2005/8/layout/cycle5"/>
    <dgm:cxn modelId="{B6A51BBC-9C74-4E76-ABB5-BEA63B5A04CF}" type="presParOf" srcId="{811B6345-6890-4FED-BC55-0F14148ED62C}" destId="{02171999-13F6-4BDF-AD99-479F07EF262A}" srcOrd="7" destOrd="0" presId="urn:microsoft.com/office/officeart/2005/8/layout/cycle5"/>
    <dgm:cxn modelId="{AB64CC89-1450-4588-8595-798A2BE5B06B}" type="presParOf" srcId="{811B6345-6890-4FED-BC55-0F14148ED62C}" destId="{D8B61865-D8FA-49DC-AA0A-E2E400070D2C}" srcOrd="8" destOrd="0" presId="urn:microsoft.com/office/officeart/2005/8/layout/cycle5"/>
    <dgm:cxn modelId="{6C81144E-2068-459B-8F13-31989F1742A1}" type="presParOf" srcId="{811B6345-6890-4FED-BC55-0F14148ED62C}" destId="{A5276B17-2C1F-4EBF-B731-5B9A1089F2C1}" srcOrd="9" destOrd="0" presId="urn:microsoft.com/office/officeart/2005/8/layout/cycle5"/>
    <dgm:cxn modelId="{A3302C26-E89E-40D0-8F72-297E6E5B3F68}" type="presParOf" srcId="{811B6345-6890-4FED-BC55-0F14148ED62C}" destId="{1B38ED02-E513-413F-B73F-4F175A8D4830}" srcOrd="10" destOrd="0" presId="urn:microsoft.com/office/officeart/2005/8/layout/cycle5"/>
    <dgm:cxn modelId="{19112534-1269-466D-800B-F9306E30669F}" type="presParOf" srcId="{811B6345-6890-4FED-BC55-0F14148ED62C}" destId="{E8C4FA55-2D58-4E59-9263-7ACA41547385}" srcOrd="11" destOrd="0" presId="urn:microsoft.com/office/officeart/2005/8/layout/cycle5"/>
    <dgm:cxn modelId="{E3C9A25A-5ED4-4F79-BEFB-85DB7F0DFA96}" type="presParOf" srcId="{811B6345-6890-4FED-BC55-0F14148ED62C}" destId="{26F32460-C3F6-4EA4-8286-2BC5FCDC9918}" srcOrd="12" destOrd="0" presId="urn:microsoft.com/office/officeart/2005/8/layout/cycle5"/>
    <dgm:cxn modelId="{8C556213-4528-4695-BC22-38C5B42D251F}" type="presParOf" srcId="{811B6345-6890-4FED-BC55-0F14148ED62C}" destId="{0442F26B-1FE2-40D9-84FA-FDC2DF42DE83}" srcOrd="13" destOrd="0" presId="urn:microsoft.com/office/officeart/2005/8/layout/cycle5"/>
    <dgm:cxn modelId="{78649737-3A94-4F9B-90A6-1E45A33ECC14}" type="presParOf" srcId="{811B6345-6890-4FED-BC55-0F14148ED62C}" destId="{0E1C93ED-B6C5-4FFB-A7A4-33D1EBE39F82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E74B76-4557-4744-9C44-128E37C7D837}">
      <dsp:nvSpPr>
        <dsp:cNvPr id="0" name=""/>
        <dsp:cNvSpPr/>
      </dsp:nvSpPr>
      <dsp:spPr>
        <a:xfrm>
          <a:off x="2159231" y="760"/>
          <a:ext cx="1216088" cy="79045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 dirty="0"/>
            <a:t>Schema change</a:t>
          </a:r>
        </a:p>
      </dsp:txBody>
      <dsp:txXfrm>
        <a:off x="2197818" y="39347"/>
        <a:ext cx="1138914" cy="713283"/>
      </dsp:txXfrm>
    </dsp:sp>
    <dsp:sp modelId="{F3E711BE-96A3-4462-9E66-549EE1F015B4}">
      <dsp:nvSpPr>
        <dsp:cNvPr id="0" name=""/>
        <dsp:cNvSpPr/>
      </dsp:nvSpPr>
      <dsp:spPr>
        <a:xfrm>
          <a:off x="1186120" y="395988"/>
          <a:ext cx="3162310" cy="3162310"/>
        </a:xfrm>
        <a:custGeom>
          <a:avLst/>
          <a:gdLst/>
          <a:ahLst/>
          <a:cxnLst/>
          <a:rect l="0" t="0" r="0" b="0"/>
          <a:pathLst>
            <a:path>
              <a:moveTo>
                <a:pt x="2352579" y="200953"/>
              </a:moveTo>
              <a:arcTo wR="1581155" hR="1581155" stAng="17952106" swAng="1213649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435B06-51A6-4D06-991C-31FC056808FD}">
      <dsp:nvSpPr>
        <dsp:cNvPr id="0" name=""/>
        <dsp:cNvSpPr/>
      </dsp:nvSpPr>
      <dsp:spPr>
        <a:xfrm>
          <a:off x="3663000" y="1093311"/>
          <a:ext cx="1216088" cy="790457"/>
        </a:xfrm>
        <a:prstGeom prst="roundRect">
          <a:avLst/>
        </a:prstGeom>
        <a:solidFill>
          <a:schemeClr val="accent3">
            <a:hueOff val="608000"/>
            <a:satOff val="-1677"/>
            <a:lumOff val="-8872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Data assessment</a:t>
          </a:r>
          <a:endParaRPr lang="en-CA" sz="1600" kern="1200" dirty="0"/>
        </a:p>
      </dsp:txBody>
      <dsp:txXfrm>
        <a:off x="3701587" y="1131898"/>
        <a:ext cx="1138914" cy="713283"/>
      </dsp:txXfrm>
    </dsp:sp>
    <dsp:sp modelId="{0BA1BFCF-8576-4246-B63A-EAD5AC8E0FFC}">
      <dsp:nvSpPr>
        <dsp:cNvPr id="0" name=""/>
        <dsp:cNvSpPr/>
      </dsp:nvSpPr>
      <dsp:spPr>
        <a:xfrm>
          <a:off x="1186120" y="395988"/>
          <a:ext cx="3162310" cy="3162310"/>
        </a:xfrm>
        <a:custGeom>
          <a:avLst/>
          <a:gdLst/>
          <a:ahLst/>
          <a:cxnLst/>
          <a:rect l="0" t="0" r="0" b="0"/>
          <a:pathLst>
            <a:path>
              <a:moveTo>
                <a:pt x="3158539" y="1690289"/>
              </a:moveTo>
              <a:arcTo wR="1581155" hR="1581155" stAng="21837468" swAng="1361359"/>
            </a:path>
          </a:pathLst>
        </a:custGeom>
        <a:noFill/>
        <a:ln w="9525" cap="flat" cmpd="sng" algn="ctr">
          <a:solidFill>
            <a:schemeClr val="accent3">
              <a:hueOff val="608000"/>
              <a:satOff val="-1677"/>
              <a:lumOff val="-887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5B63F3-A6C7-46E6-A6A1-1263138AAEE2}">
      <dsp:nvSpPr>
        <dsp:cNvPr id="0" name=""/>
        <dsp:cNvSpPr/>
      </dsp:nvSpPr>
      <dsp:spPr>
        <a:xfrm>
          <a:off x="3088611" y="2861096"/>
          <a:ext cx="1216088" cy="790457"/>
        </a:xfrm>
        <a:prstGeom prst="roundRect">
          <a:avLst/>
        </a:prstGeom>
        <a:solidFill>
          <a:schemeClr val="accent3">
            <a:hueOff val="1216000"/>
            <a:satOff val="-3354"/>
            <a:lumOff val="-1774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Policy creation</a:t>
          </a:r>
          <a:endParaRPr lang="en-CA" sz="1600" kern="1200" dirty="0"/>
        </a:p>
      </dsp:txBody>
      <dsp:txXfrm>
        <a:off x="3127198" y="2899683"/>
        <a:ext cx="1138914" cy="713283"/>
      </dsp:txXfrm>
    </dsp:sp>
    <dsp:sp modelId="{D8B61865-D8FA-49DC-AA0A-E2E400070D2C}">
      <dsp:nvSpPr>
        <dsp:cNvPr id="0" name=""/>
        <dsp:cNvSpPr/>
      </dsp:nvSpPr>
      <dsp:spPr>
        <a:xfrm>
          <a:off x="1186120" y="395988"/>
          <a:ext cx="3162310" cy="3162310"/>
        </a:xfrm>
        <a:custGeom>
          <a:avLst/>
          <a:gdLst/>
          <a:ahLst/>
          <a:cxnLst/>
          <a:rect l="0" t="0" r="0" b="0"/>
          <a:pathLst>
            <a:path>
              <a:moveTo>
                <a:pt x="1775716" y="3150294"/>
              </a:moveTo>
              <a:arcTo wR="1581155" hR="1581155" stAng="4975910" swAng="848179"/>
            </a:path>
          </a:pathLst>
        </a:custGeom>
        <a:noFill/>
        <a:ln w="9525" cap="flat" cmpd="sng" algn="ctr">
          <a:solidFill>
            <a:schemeClr val="accent3">
              <a:hueOff val="1216000"/>
              <a:satOff val="-3354"/>
              <a:lumOff val="-1774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276B17-2C1F-4EBF-B731-5B9A1089F2C1}">
      <dsp:nvSpPr>
        <dsp:cNvPr id="0" name=""/>
        <dsp:cNvSpPr/>
      </dsp:nvSpPr>
      <dsp:spPr>
        <a:xfrm>
          <a:off x="1229852" y="2861096"/>
          <a:ext cx="1216088" cy="790457"/>
        </a:xfrm>
        <a:prstGeom prst="roundRect">
          <a:avLst/>
        </a:prstGeom>
        <a:solidFill>
          <a:schemeClr val="accent3">
            <a:hueOff val="1824000"/>
            <a:satOff val="-5031"/>
            <a:lumOff val="-26617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Data encryption</a:t>
          </a:r>
          <a:endParaRPr lang="en-CA" sz="1600" kern="1200" dirty="0"/>
        </a:p>
      </dsp:txBody>
      <dsp:txXfrm>
        <a:off x="1268439" y="2899683"/>
        <a:ext cx="1138914" cy="713283"/>
      </dsp:txXfrm>
    </dsp:sp>
    <dsp:sp modelId="{E8C4FA55-2D58-4E59-9263-7ACA41547385}">
      <dsp:nvSpPr>
        <dsp:cNvPr id="0" name=""/>
        <dsp:cNvSpPr/>
      </dsp:nvSpPr>
      <dsp:spPr>
        <a:xfrm>
          <a:off x="1186120" y="395988"/>
          <a:ext cx="3162310" cy="3162310"/>
        </a:xfrm>
        <a:custGeom>
          <a:avLst/>
          <a:gdLst/>
          <a:ahLst/>
          <a:cxnLst/>
          <a:rect l="0" t="0" r="0" b="0"/>
          <a:pathLst>
            <a:path>
              <a:moveTo>
                <a:pt x="167941" y="2290294"/>
              </a:moveTo>
              <a:arcTo wR="1581155" hR="1581155" stAng="9201174" swAng="1361359"/>
            </a:path>
          </a:pathLst>
        </a:custGeom>
        <a:noFill/>
        <a:ln w="9525" cap="flat" cmpd="sng" algn="ctr">
          <a:solidFill>
            <a:schemeClr val="accent3">
              <a:hueOff val="1824000"/>
              <a:satOff val="-5031"/>
              <a:lumOff val="-2661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F32460-C3F6-4EA4-8286-2BC5FCDC9918}">
      <dsp:nvSpPr>
        <dsp:cNvPr id="0" name=""/>
        <dsp:cNvSpPr/>
      </dsp:nvSpPr>
      <dsp:spPr>
        <a:xfrm>
          <a:off x="655463" y="1093311"/>
          <a:ext cx="1216088" cy="790457"/>
        </a:xfrm>
        <a:prstGeom prst="roundRect">
          <a:avLst/>
        </a:prstGeom>
        <a:solidFill>
          <a:schemeClr val="accent3">
            <a:hueOff val="2432000"/>
            <a:satOff val="-6708"/>
            <a:lumOff val="-3548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 dirty="0"/>
            <a:t>Compliance verification</a:t>
          </a:r>
        </a:p>
      </dsp:txBody>
      <dsp:txXfrm>
        <a:off x="694050" y="1131898"/>
        <a:ext cx="1138914" cy="713283"/>
      </dsp:txXfrm>
    </dsp:sp>
    <dsp:sp modelId="{0E1C93ED-B6C5-4FFB-A7A4-33D1EBE39F82}">
      <dsp:nvSpPr>
        <dsp:cNvPr id="0" name=""/>
        <dsp:cNvSpPr/>
      </dsp:nvSpPr>
      <dsp:spPr>
        <a:xfrm>
          <a:off x="1186120" y="395988"/>
          <a:ext cx="3162310" cy="3162310"/>
        </a:xfrm>
        <a:custGeom>
          <a:avLst/>
          <a:gdLst/>
          <a:ahLst/>
          <a:cxnLst/>
          <a:rect l="0" t="0" r="0" b="0"/>
          <a:pathLst>
            <a:path>
              <a:moveTo>
                <a:pt x="380104" y="552793"/>
              </a:moveTo>
              <a:arcTo wR="1581155" hR="1581155" stAng="13234245" swAng="1213649"/>
            </a:path>
          </a:pathLst>
        </a:custGeom>
        <a:noFill/>
        <a:ln w="9525" cap="flat" cmpd="sng" algn="ctr">
          <a:solidFill>
            <a:schemeClr val="accent3">
              <a:hueOff val="2432000"/>
              <a:satOff val="-6708"/>
              <a:lumOff val="-3548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235CA5-EA91-3344-B349-624D3A89A2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033BF-80E1-784C-B74A-BF3D65444E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EE95A-730A-D74A-91F5-7FC1E870C963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DC7BE-9025-7A46-B18A-74BC5679D4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6779F-6753-4A4F-A8C4-F6A89EE08E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61068-A1CC-8D4F-A044-939FE0C58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9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4228B-FD12-AD44-8ECC-561978DD93E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10E9D-F20B-B84A-9EBE-3129617AE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91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29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1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meaning of the asterisk:</a:t>
            </a:r>
          </a:p>
          <a:p>
            <a:r>
              <a:rPr lang="en-US" dirty="0"/>
              <a:t>This command is a little bit misleading. In some cases, it will tell you that a block is encrypted, even if it isn’t.</a:t>
            </a:r>
          </a:p>
          <a:p>
            <a:r>
              <a:rPr lang="en-US" dirty="0"/>
              <a:t>Specifically, it will do this when a block doesn’t need to be encrypted, e.g. if it is not a record/index block, or it is an empty record block.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55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16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Some trivia to entertain the audience, in case I finish my presentation early.</a:t>
            </a:r>
          </a:p>
          <a:p>
            <a:r>
              <a:rPr lang="en-CA" dirty="0"/>
              <a:t>Not bloody likely! </a:t>
            </a:r>
            <a:r>
              <a:rPr lang="en-CA" dirty="0">
                <a:sym typeface="Wingdings" panose="05000000000000000000" pitchFamily="2" charset="2"/>
              </a:rPr>
              <a:t>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304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18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21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My life in three panels.  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87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69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ceiling, plane, airplane&#10;&#10;Description automatically generated">
            <a:extLst>
              <a:ext uri="{FF2B5EF4-FFF2-40B4-BE49-F238E27FC236}">
                <a16:creationId xmlns:a16="http://schemas.microsoft.com/office/drawing/2014/main" id="{466483F9-98FA-0A40-A221-485C85278B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737418"/>
            <a:ext cx="7315200" cy="249276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200" y="3344516"/>
            <a:ext cx="7315200" cy="9144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ater&#10;&#10;Description automatically generated">
            <a:extLst>
              <a:ext uri="{FF2B5EF4-FFF2-40B4-BE49-F238E27FC236}">
                <a16:creationId xmlns:a16="http://schemas.microsoft.com/office/drawing/2014/main" id="{3EF83CF1-B439-E742-87DB-99CA7A9D26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40651"/>
            <a:ext cx="608400" cy="55173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7B0911-0567-F245-9043-15C0CBAE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90B3-A375-C043-B0AC-1026074FA0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4FB01-E09C-0C46-9AF8-AC80C7927D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328A15-802D-DC4B-A7A9-FC3DB1B156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7894638" cy="431323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>
              <a:lnSpc>
                <a:spcPct val="100000"/>
              </a:lnSpc>
              <a:defRPr sz="2800" baseline="0">
                <a:solidFill>
                  <a:srgbClr val="5A5A5A"/>
                </a:solidFill>
                <a:latin typeface="Calibri Light" panose="020F030202020403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176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91C65-ED01-534B-9199-071F0D8E3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B5EB8D-3937-E847-8E13-88F4108A71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D50AE-83A3-4149-80FD-F133E22DAE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25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B8C1597-9044-794F-8A02-257071EA4A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801100" y="-4572"/>
            <a:ext cx="3390900" cy="16383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9950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01" y="6356350"/>
            <a:ext cx="541699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picture containing object, sky&#10;&#10;Description automatically generated">
            <a:extLst>
              <a:ext uri="{FF2B5EF4-FFF2-40B4-BE49-F238E27FC236}">
                <a16:creationId xmlns:a16="http://schemas.microsoft.com/office/drawing/2014/main" id="{A1807D98-3127-D94D-8CD3-AB3D4341DB8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80785" y="5969743"/>
            <a:ext cx="1959429" cy="73478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CD1DCE1-1460-4B42-9F24-C0A4D3A9C3D7}"/>
              </a:ext>
            </a:extLst>
          </p:cNvPr>
          <p:cNvSpPr txBox="1">
            <a:spLocks/>
          </p:cNvSpPr>
          <p:nvPr userDrawn="1"/>
        </p:nvSpPr>
        <p:spPr>
          <a:xfrm>
            <a:off x="262465" y="2320933"/>
            <a:ext cx="7315200" cy="51206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/>
            <a:endParaRPr lang="en-US"/>
          </a:p>
        </p:txBody>
      </p:sp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14929A67-DAF8-4A44-B832-9D5CBB87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96" y="541813"/>
            <a:ext cx="10272623" cy="7347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Case Study : variable performance across customers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8" r:id="rId2"/>
    <p:sldLayoutId id="2147483849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spc="-6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8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20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ws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ss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nowledgebase.progress.com/" TargetMode="External"/><Relationship Id="rId2" Type="http://schemas.openxmlformats.org/officeDocument/2006/relationships/hyperlink" Target="https://docs.progress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ocs.progress.com/bundle/openedge-database-management/page/What-is-encryptable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rogress.com/bundle/openedge-database-management/page/Database-backups.htm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xkcd.com/72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gress.com/openedge/customer-validation-program" TargetMode="External"/><Relationship Id="rId2" Type="http://schemas.openxmlformats.org/officeDocument/2006/relationships/hyperlink" Target="https://docs.progress.com/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edge.ideas.aha.io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CAA8D4-A461-40A6-9667-9A71FE5B0B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OpenEdge TDE For Full-Database Encryption</a:t>
            </a:r>
            <a:endParaRPr lang="en-CA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572F84E-7841-411B-8DC1-A37D43E4C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200" y="3344516"/>
            <a:ext cx="7315200" cy="1426832"/>
          </a:xfrm>
        </p:spPr>
        <p:txBody>
          <a:bodyPr>
            <a:normAutofit/>
          </a:bodyPr>
          <a:lstStyle/>
          <a:p>
            <a:r>
              <a:rPr lang="en-CA" dirty="0"/>
              <a:t>Rob Fitzpatrick</a:t>
            </a:r>
          </a:p>
          <a:p>
            <a:r>
              <a:rPr lang="en-CA" dirty="0"/>
              <a:t>rf@wss.com</a:t>
            </a:r>
          </a:p>
          <a:p>
            <a:r>
              <a:rPr lang="en-CA" dirty="0"/>
              <a:t>White Star Software</a:t>
            </a:r>
          </a:p>
        </p:txBody>
      </p:sp>
    </p:spTree>
    <p:extLst>
      <p:ext uri="{BB962C8B-B14F-4D97-AF65-F5344CB8AC3E}">
        <p14:creationId xmlns:p14="http://schemas.microsoft.com/office/powerpoint/2010/main" val="4071542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B3F60-6747-204E-9F18-7498AF52A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White Star Software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B4824-14C3-0B4C-B759-1BBC04CDDC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9"/>
            <a:ext cx="7894638" cy="408159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Oldest and Most Respected Independent Progress OpenEdge Consulting Firm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4 of the top OpenEdge DBAs in the world: Adam Backman, Tom Bascom, Dan Foreman, Paul Koufalis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Our Performance, Monitoring and Alerting Tool, ProTop. An incredibly powerful single-pane-of-glass view of your entire OpenEdge ecosystems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Real World Training From Real World DBAs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4D4A7B0-33D2-CD44-B0AD-DF7CEC59497E}"/>
              </a:ext>
            </a:extLst>
          </p:cNvPr>
          <p:cNvSpPr txBox="1">
            <a:spLocks/>
          </p:cNvSpPr>
          <p:nvPr/>
        </p:nvSpPr>
        <p:spPr>
          <a:xfrm>
            <a:off x="1969950" y="6135975"/>
            <a:ext cx="7894638" cy="29678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800" kern="1200" baseline="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3"/>
                </a:solidFill>
                <a:hlinkClick r:id="rId3"/>
              </a:rPr>
              <a:t>info@wss.com</a:t>
            </a:r>
            <a:r>
              <a:rPr lang="en-US" sz="2000" dirty="0">
                <a:solidFill>
                  <a:schemeClr val="accent3"/>
                </a:solidFill>
              </a:rPr>
              <a:t>   |  </a:t>
            </a:r>
            <a:r>
              <a:rPr lang="en-US" sz="2000" dirty="0" err="1">
                <a:solidFill>
                  <a:schemeClr val="accent3"/>
                </a:solidFill>
                <a:hlinkClick r:id="rId4"/>
              </a:rPr>
              <a:t>wss.com</a:t>
            </a:r>
            <a:endParaRPr lang="en-US" sz="20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074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4492C-3A22-70C6-61F0-54DBEE98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  <p:pic>
        <p:nvPicPr>
          <p:cNvPr id="5" name="Picture 4" descr="ProTop">
            <a:extLst>
              <a:ext uri="{FF2B5EF4-FFF2-40B4-BE49-F238E27FC236}">
                <a16:creationId xmlns:a16="http://schemas.microsoft.com/office/drawing/2014/main" id="{35F8714D-8CDA-B810-8570-F50E09C7C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496" y="0"/>
            <a:ext cx="11882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20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10F85-C738-3D4C-B967-DEB67BA6D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Rob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4E259-D25C-524B-B5A3-43A51EA6EC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8224928" cy="4313237"/>
          </a:xfrm>
        </p:spPr>
        <p:txBody>
          <a:bodyPr/>
          <a:lstStyle/>
          <a:p>
            <a:r>
              <a:rPr lang="en-US" dirty="0"/>
              <a:t>WSS DBA Consultant / Software Architect (since 2020)</a:t>
            </a:r>
          </a:p>
          <a:p>
            <a:r>
              <a:rPr lang="en-US" dirty="0"/>
              <a:t>Senior Database Architect at a Canadian Progress Partner in Financial Services (2008 – 2020)</a:t>
            </a:r>
          </a:p>
          <a:p>
            <a:r>
              <a:rPr lang="en-US" dirty="0"/>
              <a:t>OpenEdge user since 2008</a:t>
            </a:r>
          </a:p>
          <a:p>
            <a:r>
              <a:rPr lang="en-US" dirty="0"/>
              <a:t>I </a:t>
            </a:r>
            <a:r>
              <a:rPr lang="en-CA" dirty="0"/>
              <a:t>❤️</a:t>
            </a:r>
            <a:endParaRPr lang="en-US" dirty="0"/>
          </a:p>
        </p:txBody>
      </p:sp>
      <p:pic>
        <p:nvPicPr>
          <p:cNvPr id="5" name="Picture 4" descr="database">
            <a:extLst>
              <a:ext uri="{FF2B5EF4-FFF2-40B4-BE49-F238E27FC236}">
                <a16:creationId xmlns:a16="http://schemas.microsoft.com/office/drawing/2014/main" id="{12EEBFFF-C9AC-B984-E527-FB56E4D09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001" y="4639930"/>
            <a:ext cx="1111905" cy="9825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4C11A3-B460-4EF3-E0AB-5CEE8F460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259" y="4784405"/>
            <a:ext cx="566742" cy="54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0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DDD55-BE16-CFB8-A310-C71E3E6E6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Abstract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C1736-023C-2C65-3E84-E4EADAC19B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8724720" cy="4313237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There have been many TDE talks over the years.</a:t>
            </a:r>
          </a:p>
          <a:p>
            <a:pPr marL="0" indent="0">
              <a:buNone/>
            </a:pPr>
            <a:r>
              <a:rPr lang="en-CA" dirty="0"/>
              <a:t>Why do another?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I hope to tread some new ground and provoke thought about </a:t>
            </a:r>
            <a:r>
              <a:rPr lang="en-CA" i="1" dirty="0"/>
              <a:t>why</a:t>
            </a:r>
            <a:r>
              <a:rPr lang="en-CA" dirty="0"/>
              <a:t> you use TDE.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I believe there is a valid use case that hasn’t been discussed:</a:t>
            </a:r>
          </a:p>
          <a:p>
            <a:pPr marL="0" indent="0">
              <a:buNone/>
            </a:pPr>
            <a:r>
              <a:rPr lang="en-CA" dirty="0"/>
              <a:t>full-database encryption.</a:t>
            </a:r>
          </a:p>
        </p:txBody>
      </p:sp>
    </p:spTree>
    <p:extLst>
      <p:ext uri="{BB962C8B-B14F-4D97-AF65-F5344CB8AC3E}">
        <p14:creationId xmlns:p14="http://schemas.microsoft.com/office/powerpoint/2010/main" val="645211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D4F85-BCF0-46D9-9DA6-3864DEB195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Scope of this talk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The business case for full-database encryption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Mechanics of TDE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TDE Commands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Implementing at scale: automation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Ensuring compliance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Closing thoughts</a:t>
            </a:r>
          </a:p>
        </p:txBody>
      </p:sp>
    </p:spTree>
    <p:extLst>
      <p:ext uri="{BB962C8B-B14F-4D97-AF65-F5344CB8AC3E}">
        <p14:creationId xmlns:p14="http://schemas.microsoft.com/office/powerpoint/2010/main" val="170559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61" y="2695804"/>
            <a:ext cx="7950557" cy="1777457"/>
          </a:xfrm>
        </p:spPr>
        <p:txBody>
          <a:bodyPr anchor="ctr"/>
          <a:lstStyle/>
          <a:p>
            <a:r>
              <a:rPr lang="en-CA" sz="6400" dirty="0"/>
              <a:t>1: </a:t>
            </a:r>
            <a:br>
              <a:rPr lang="en-CA" sz="6400" dirty="0"/>
            </a:br>
            <a:r>
              <a:rPr lang="en-CA" sz="6400" dirty="0"/>
              <a:t>Scope of this talk</a:t>
            </a:r>
          </a:p>
        </p:txBody>
      </p:sp>
    </p:spTree>
    <p:extLst>
      <p:ext uri="{BB962C8B-B14F-4D97-AF65-F5344CB8AC3E}">
        <p14:creationId xmlns:p14="http://schemas.microsoft.com/office/powerpoint/2010/main" val="211352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93643-1F58-F23F-CF26-2081896A6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Scope of this talk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50C53-F916-7377-9C7E-BBFA8B3864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7894638" cy="4464739"/>
          </a:xfrm>
        </p:spPr>
        <p:txBody>
          <a:bodyPr/>
          <a:lstStyle/>
          <a:p>
            <a:r>
              <a:rPr lang="en-CA" dirty="0"/>
              <a:t>OpenEdge TDE is a big topic! </a:t>
            </a:r>
          </a:p>
          <a:p>
            <a:pPr lvl="1"/>
            <a:r>
              <a:rPr lang="en-CA" dirty="0"/>
              <a:t>Can’t cover it all in an hour</a:t>
            </a:r>
          </a:p>
          <a:p>
            <a:r>
              <a:rPr lang="en-CA" dirty="0"/>
              <a:t>The focus here is full-database encryption</a:t>
            </a:r>
          </a:p>
          <a:p>
            <a:pPr lvl="1"/>
            <a:r>
              <a:rPr lang="en-CA" dirty="0"/>
              <a:t>The techniques here also apply to partial encryption</a:t>
            </a:r>
          </a:p>
          <a:p>
            <a:r>
              <a:rPr lang="en-CA" dirty="0"/>
              <a:t>I </a:t>
            </a:r>
            <a:r>
              <a:rPr lang="en-CA" dirty="0">
                <a:solidFill>
                  <a:srgbClr val="FF0000"/>
                </a:solidFill>
              </a:rPr>
              <a:t>won’t</a:t>
            </a:r>
            <a:r>
              <a:rPr lang="en-CA" dirty="0"/>
              <a:t> cover the basics:</a:t>
            </a:r>
          </a:p>
          <a:p>
            <a:pPr lvl="1"/>
            <a:r>
              <a:rPr lang="en-CA" dirty="0"/>
              <a:t>Initial setup of TDE</a:t>
            </a:r>
          </a:p>
          <a:p>
            <a:pPr lvl="1"/>
            <a:r>
              <a:rPr lang="en-CA" dirty="0"/>
              <a:t>Cipher selection</a:t>
            </a:r>
          </a:p>
          <a:p>
            <a:pPr lvl="1"/>
            <a:r>
              <a:rPr lang="en-CA" dirty="0"/>
              <a:t>Keystore Manual start vs. </a:t>
            </a:r>
            <a:r>
              <a:rPr lang="en-CA" dirty="0" err="1"/>
              <a:t>Autostart</a:t>
            </a:r>
            <a:endParaRPr lang="en-CA" dirty="0"/>
          </a:p>
          <a:p>
            <a:r>
              <a:rPr lang="en-CA" dirty="0"/>
              <a:t>Read the docs and KB!</a:t>
            </a:r>
          </a:p>
          <a:p>
            <a:pPr lvl="1"/>
            <a:r>
              <a:rPr lang="en-CA" dirty="0"/>
              <a:t>They cover the foundations well and are essential reading</a:t>
            </a:r>
          </a:p>
          <a:p>
            <a:pPr lvl="1"/>
            <a:r>
              <a:rPr lang="en-CA" dirty="0">
                <a:hlinkClick r:id="rId2"/>
              </a:rPr>
              <a:t>https://docs.progress.com</a:t>
            </a:r>
            <a:endParaRPr lang="en-CA" dirty="0"/>
          </a:p>
          <a:p>
            <a:pPr lvl="1"/>
            <a:r>
              <a:rPr lang="en-CA" dirty="0">
                <a:hlinkClick r:id="rId3"/>
              </a:rPr>
              <a:t>https://knowledgebase.progress.com</a:t>
            </a:r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0167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3B762-27BB-36AB-182A-FD9B108A7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Audience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32A31-CE33-6E0B-657D-5EFF27AF73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dirty="0"/>
              <a:t>You (or your customers) use TDE in production?</a:t>
            </a:r>
          </a:p>
          <a:p>
            <a:r>
              <a:rPr lang="en-CA" dirty="0"/>
              <a:t>You are currently planning a TDE deployment?</a:t>
            </a:r>
          </a:p>
          <a:p>
            <a:r>
              <a:rPr lang="en-CA" dirty="0"/>
              <a:t>You are thinking about using TDE in future?</a:t>
            </a:r>
          </a:p>
          <a:p>
            <a:r>
              <a:rPr lang="en-CA" dirty="0"/>
              <a:t>None of the above?</a:t>
            </a:r>
          </a:p>
        </p:txBody>
      </p:sp>
    </p:spTree>
    <p:extLst>
      <p:ext uri="{BB962C8B-B14F-4D97-AF65-F5344CB8AC3E}">
        <p14:creationId xmlns:p14="http://schemas.microsoft.com/office/powerpoint/2010/main" val="3356185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3701" y="2348075"/>
            <a:ext cx="8585915" cy="2666100"/>
          </a:xfrm>
        </p:spPr>
        <p:txBody>
          <a:bodyPr anchor="ctr"/>
          <a:lstStyle/>
          <a:p>
            <a:r>
              <a:rPr lang="en-CA" sz="6400" dirty="0"/>
              <a:t>2: </a:t>
            </a:r>
            <a:br>
              <a:rPr lang="en-CA" sz="6400" dirty="0"/>
            </a:br>
            <a:r>
              <a:rPr lang="en-US" sz="6400" dirty="0"/>
              <a:t>The business case for</a:t>
            </a:r>
            <a:br>
              <a:rPr lang="en-US" sz="6400" dirty="0"/>
            </a:br>
            <a:r>
              <a:rPr lang="en-US" sz="6400" dirty="0"/>
              <a:t>full-database encryption</a:t>
            </a:r>
            <a:endParaRPr lang="en-CA" sz="6400" dirty="0"/>
          </a:p>
        </p:txBody>
      </p:sp>
    </p:spTree>
    <p:extLst>
      <p:ext uri="{BB962C8B-B14F-4D97-AF65-F5344CB8AC3E}">
        <p14:creationId xmlns:p14="http://schemas.microsoft.com/office/powerpoint/2010/main" val="1262500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ADE6-512F-7F57-EE05-599B6B6C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business case: why use TDE?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62297-3BCD-D229-7A14-7A59D75C89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8487146" cy="4313237"/>
          </a:xfrm>
        </p:spPr>
        <p:txBody>
          <a:bodyPr/>
          <a:lstStyle/>
          <a:p>
            <a:r>
              <a:rPr lang="en-CA" dirty="0"/>
              <a:t>The purpose of TDE is </a:t>
            </a:r>
            <a:r>
              <a:rPr lang="en-CA" dirty="0">
                <a:solidFill>
                  <a:srgbClr val="FF0000"/>
                </a:solidFill>
              </a:rPr>
              <a:t>not</a:t>
            </a:r>
            <a:r>
              <a:rPr lang="en-CA" dirty="0"/>
              <a:t> to encrypt your data</a:t>
            </a:r>
          </a:p>
          <a:p>
            <a:pPr lvl="1"/>
            <a:r>
              <a:rPr lang="en-CA" dirty="0"/>
              <a:t>Encryption is merely a means to an end</a:t>
            </a:r>
          </a:p>
          <a:p>
            <a:r>
              <a:rPr lang="en-CA" dirty="0"/>
              <a:t>The purpose of TDE is to </a:t>
            </a:r>
            <a:r>
              <a:rPr lang="en-CA" dirty="0">
                <a:solidFill>
                  <a:srgbClr val="FF0000"/>
                </a:solidFill>
              </a:rPr>
              <a:t>become compliant </a:t>
            </a:r>
            <a:r>
              <a:rPr lang="en-CA" dirty="0"/>
              <a:t>and be able to </a:t>
            </a:r>
            <a:r>
              <a:rPr lang="en-CA" dirty="0">
                <a:solidFill>
                  <a:srgbClr val="FF0000"/>
                </a:solidFill>
              </a:rPr>
              <a:t>prove compliance </a:t>
            </a:r>
            <a:r>
              <a:rPr lang="en-CA" dirty="0"/>
              <a:t>with some security regime</a:t>
            </a:r>
          </a:p>
          <a:p>
            <a:pPr lvl="1"/>
            <a:r>
              <a:rPr lang="en-CA" dirty="0"/>
              <a:t>Prove to yourself</a:t>
            </a:r>
          </a:p>
          <a:p>
            <a:pPr lvl="1"/>
            <a:r>
              <a:rPr lang="en-CA" dirty="0"/>
              <a:t>Prove to others</a:t>
            </a:r>
          </a:p>
          <a:p>
            <a:r>
              <a:rPr lang="en-CA" dirty="0"/>
              <a:t>The goal: business risk mitigation</a:t>
            </a:r>
          </a:p>
        </p:txBody>
      </p:sp>
    </p:spTree>
    <p:extLst>
      <p:ext uri="{BB962C8B-B14F-4D97-AF65-F5344CB8AC3E}">
        <p14:creationId xmlns:p14="http://schemas.microsoft.com/office/powerpoint/2010/main" val="3705775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ADE6-512F-7F57-EE05-599B6B6C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business case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62297-3BCD-D229-7A14-7A59D75C89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9080856" cy="4313237"/>
          </a:xfrm>
        </p:spPr>
        <p:txBody>
          <a:bodyPr/>
          <a:lstStyle/>
          <a:p>
            <a:r>
              <a:rPr lang="en-CA" dirty="0"/>
              <a:t>First release of OpenEdge Transparent Data Encryption (TDE): 10.2B (2009)</a:t>
            </a:r>
          </a:p>
          <a:p>
            <a:r>
              <a:rPr lang="en-CA" dirty="0"/>
              <a:t>Original use case: encryption at rest (on disk) for select sensitive data:</a:t>
            </a:r>
          </a:p>
          <a:p>
            <a:pPr lvl="1"/>
            <a:r>
              <a:rPr lang="en-CA" dirty="0"/>
              <a:t>Focused on regulatory compliance:</a:t>
            </a:r>
          </a:p>
          <a:p>
            <a:pPr lvl="2"/>
            <a:r>
              <a:rPr lang="en-CA" dirty="0"/>
              <a:t>Payment cards</a:t>
            </a:r>
          </a:p>
          <a:p>
            <a:pPr lvl="2"/>
            <a:r>
              <a:rPr lang="en-CA" dirty="0"/>
              <a:t>Health care data</a:t>
            </a:r>
          </a:p>
          <a:p>
            <a:pPr lvl="2"/>
            <a:r>
              <a:rPr lang="en-CA" dirty="0"/>
              <a:t>Personally-identifying information</a:t>
            </a:r>
          </a:p>
          <a:p>
            <a:r>
              <a:rPr lang="en-CA" dirty="0"/>
              <a:t>Original deployment guidance:</a:t>
            </a:r>
          </a:p>
          <a:p>
            <a:pPr lvl="1"/>
            <a:r>
              <a:rPr lang="en-CA" dirty="0"/>
              <a:t>Don’t encrypt everything; avoid performance impacts</a:t>
            </a:r>
          </a:p>
          <a:p>
            <a:pPr lvl="1"/>
            <a:r>
              <a:rPr lang="en-CA" dirty="0"/>
              <a:t>Identify and encrypt only the most sensitive data</a:t>
            </a:r>
          </a:p>
        </p:txBody>
      </p:sp>
    </p:spTree>
    <p:extLst>
      <p:ext uri="{BB962C8B-B14F-4D97-AF65-F5344CB8AC3E}">
        <p14:creationId xmlns:p14="http://schemas.microsoft.com/office/powerpoint/2010/main" val="4181164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27E24-DC1C-16C1-CA4A-98F919286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business case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35648-0747-0CB6-EEBC-D69A03DA85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dirty="0">
                <a:solidFill>
                  <a:srgbClr val="FF0000"/>
                </a:solidFill>
              </a:rPr>
              <a:t>However</a:t>
            </a:r>
            <a:r>
              <a:rPr lang="en-CA" dirty="0"/>
              <a:t>: the threat landscape has changed significantly in the last 15 years</a:t>
            </a:r>
          </a:p>
          <a:p>
            <a:r>
              <a:rPr lang="en-CA" dirty="0"/>
              <a:t>Rise of ransomware-as-a-service, network-access brokers, etc.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Everyone</a:t>
            </a:r>
            <a:r>
              <a:rPr lang="en-CA" i="1" dirty="0">
                <a:solidFill>
                  <a:srgbClr val="FF0000"/>
                </a:solidFill>
              </a:rPr>
              <a:t> </a:t>
            </a:r>
            <a:r>
              <a:rPr lang="en-CA" dirty="0"/>
              <a:t>is a target; not just high-profile companies</a:t>
            </a:r>
            <a:endParaRPr lang="en-CA" u="sng" dirty="0"/>
          </a:p>
          <a:p>
            <a:pPr lvl="1"/>
            <a:r>
              <a:rPr lang="en-CA" dirty="0"/>
              <a:t>Your database could be exfiltrated and uploaded to the web</a:t>
            </a:r>
          </a:p>
          <a:p>
            <a:pPr lvl="1"/>
            <a:r>
              <a:rPr lang="en-CA" dirty="0"/>
              <a:t>Huge reputational risk</a:t>
            </a:r>
          </a:p>
        </p:txBody>
      </p:sp>
    </p:spTree>
    <p:extLst>
      <p:ext uri="{BB962C8B-B14F-4D97-AF65-F5344CB8AC3E}">
        <p14:creationId xmlns:p14="http://schemas.microsoft.com/office/powerpoint/2010/main" val="438408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27E24-DC1C-16C1-CA4A-98F919286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business case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35648-0747-0CB6-EEBC-D69A03DA85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8261796" cy="4313237"/>
          </a:xfrm>
        </p:spPr>
        <p:txBody>
          <a:bodyPr/>
          <a:lstStyle/>
          <a:p>
            <a:r>
              <a:rPr lang="en-CA" dirty="0"/>
              <a:t>Partial encryption example:</a:t>
            </a:r>
          </a:p>
          <a:p>
            <a:pPr lvl="1"/>
            <a:r>
              <a:rPr lang="en-CA" dirty="0"/>
              <a:t>500 GB database</a:t>
            </a:r>
          </a:p>
          <a:p>
            <a:pPr lvl="1"/>
            <a:r>
              <a:rPr lang="en-CA" dirty="0"/>
              <a:t>You have encrypted your 100 GB of sensitive data</a:t>
            </a:r>
          </a:p>
          <a:p>
            <a:pPr lvl="1"/>
            <a:r>
              <a:rPr lang="en-CA" dirty="0"/>
              <a:t>The other 400 GB is in the clear</a:t>
            </a:r>
          </a:p>
          <a:p>
            <a:r>
              <a:rPr lang="en-CA" dirty="0"/>
              <a:t>What happens when you are hacked?</a:t>
            </a:r>
          </a:p>
          <a:p>
            <a:pPr lvl="1"/>
            <a:r>
              <a:rPr lang="en-CA" dirty="0"/>
              <a:t>The headline won’t be “Company X </a:t>
            </a:r>
            <a:r>
              <a:rPr lang="en-CA" i="1" dirty="0"/>
              <a:t>did</a:t>
            </a:r>
            <a:r>
              <a:rPr lang="en-CA" dirty="0"/>
              <a:t> protect all the important stuff”</a:t>
            </a:r>
          </a:p>
          <a:p>
            <a:pPr lvl="1"/>
            <a:r>
              <a:rPr lang="en-CA" dirty="0"/>
              <a:t>It will be “Company X: 400 GB unencrypted database stolen, on the web”</a:t>
            </a:r>
          </a:p>
          <a:p>
            <a:pPr lvl="1"/>
            <a:r>
              <a:rPr lang="en-CA" dirty="0"/>
              <a:t>At this point, you don’t control the narrative</a:t>
            </a:r>
          </a:p>
          <a:p>
            <a:pPr lvl="1"/>
            <a:r>
              <a:rPr lang="en-CA" dirty="0"/>
              <a:t>You are doing damage control with customers</a:t>
            </a:r>
          </a:p>
          <a:p>
            <a:r>
              <a:rPr lang="en-CA" dirty="0"/>
              <a:t>Are you using a 2009-era threat model in 2023?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15835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3043" y="2695804"/>
            <a:ext cx="9324304" cy="2769131"/>
          </a:xfrm>
        </p:spPr>
        <p:txBody>
          <a:bodyPr anchor="ctr"/>
          <a:lstStyle/>
          <a:p>
            <a:r>
              <a:rPr lang="en-CA" sz="6400" dirty="0"/>
              <a:t>3: </a:t>
            </a:r>
            <a:br>
              <a:rPr lang="en-CA" sz="6400" dirty="0"/>
            </a:br>
            <a:r>
              <a:rPr lang="en-CA" sz="5400" dirty="0"/>
              <a:t>Mechanics of TDE</a:t>
            </a:r>
            <a:br>
              <a:rPr lang="en-CA" sz="5400" dirty="0"/>
            </a:br>
            <a:endParaRPr lang="en-CA" sz="6400" dirty="0"/>
          </a:p>
        </p:txBody>
      </p:sp>
    </p:spTree>
    <p:extLst>
      <p:ext uri="{BB962C8B-B14F-4D97-AF65-F5344CB8AC3E}">
        <p14:creationId xmlns:p14="http://schemas.microsoft.com/office/powerpoint/2010/main" val="2569243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4392D-5C14-82DD-A066-933F9C0C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Some quick TDE basics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496B9-F248-97F0-F692-84550A8193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TDE Licensing pre-requisites:</a:t>
            </a:r>
            <a:br>
              <a:rPr lang="en-CA" dirty="0"/>
            </a:br>
            <a:endParaRPr lang="en-CA" dirty="0"/>
          </a:p>
          <a:p>
            <a:r>
              <a:rPr lang="en-US" dirty="0"/>
              <a:t>Enterprise RDBMS + OpenEdge TDE add-on (10.2B+)</a:t>
            </a:r>
          </a:p>
          <a:p>
            <a:pPr marL="502920" lvl="1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OR</a:t>
            </a:r>
          </a:p>
          <a:p>
            <a:r>
              <a:rPr lang="en-US" dirty="0"/>
              <a:t>Advanced Enterprise Edition RDBMS bundle (11.5+)</a:t>
            </a:r>
          </a:p>
          <a:p>
            <a:pPr marL="502920" lvl="1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OR</a:t>
            </a:r>
          </a:p>
          <a:p>
            <a:r>
              <a:rPr lang="en-US" dirty="0"/>
              <a:t>Enterprise RDBMS + OE Advanced Security (12.6+)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94115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00B2-7F3B-A21B-A5B7-40FE62196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Some quick TDE basics: what is it?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344D6-8D61-B25A-B668-CE4FDC724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49" y="1813878"/>
            <a:ext cx="8868507" cy="4313237"/>
          </a:xfrm>
        </p:spPr>
        <p:txBody>
          <a:bodyPr/>
          <a:lstStyle/>
          <a:p>
            <a:r>
              <a:rPr lang="en-CA" dirty="0"/>
              <a:t>Symmetric encryption of data </a:t>
            </a:r>
            <a:r>
              <a:rPr lang="en-CA" i="1" dirty="0">
                <a:solidFill>
                  <a:srgbClr val="FF0000"/>
                </a:solidFill>
              </a:rPr>
              <a:t>at rest</a:t>
            </a:r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dirty="0"/>
              <a:t>(on disk)</a:t>
            </a:r>
          </a:p>
          <a:p>
            <a:pPr lvl="1"/>
            <a:r>
              <a:rPr lang="en-CA" dirty="0"/>
              <a:t>Data blocks in memory buffers are in the clear</a:t>
            </a:r>
          </a:p>
          <a:p>
            <a:pPr lvl="1"/>
            <a:r>
              <a:rPr lang="en-CA" dirty="0"/>
              <a:t>Thus, encryption is </a:t>
            </a:r>
            <a:r>
              <a:rPr lang="en-CA" i="1" dirty="0">
                <a:solidFill>
                  <a:srgbClr val="FF0000"/>
                </a:solidFill>
              </a:rPr>
              <a:t>transparent</a:t>
            </a:r>
            <a:r>
              <a:rPr lang="en-CA" dirty="0"/>
              <a:t> to ABL/SQL clients, utilities, etc.</a:t>
            </a:r>
            <a:br>
              <a:rPr lang="en-CA" dirty="0"/>
            </a:br>
            <a:r>
              <a:rPr lang="en-CA" dirty="0"/>
              <a:t>No application changes are required</a:t>
            </a:r>
          </a:p>
          <a:p>
            <a:pPr lvl="1"/>
            <a:r>
              <a:rPr lang="en-CA" dirty="0"/>
              <a:t>Keys are stored in dbname.ks</a:t>
            </a:r>
          </a:p>
          <a:p>
            <a:r>
              <a:rPr lang="en-CA" dirty="0"/>
              <a:t>Object policy-based</a:t>
            </a:r>
          </a:p>
          <a:p>
            <a:pPr lvl="1"/>
            <a:r>
              <a:rPr lang="en-CA" dirty="0"/>
              <a:t>Object policy records stored in _sec-obj-policy in Encryption Policy Area</a:t>
            </a:r>
          </a:p>
          <a:p>
            <a:pPr lvl="2"/>
            <a:r>
              <a:rPr lang="en-CA" dirty="0"/>
              <a:t>You’re not allowed to access it!  😒</a:t>
            </a:r>
          </a:p>
          <a:p>
            <a:pPr lvl="1"/>
            <a:r>
              <a:rPr lang="en-CA" dirty="0"/>
              <a:t>Maximum of two policies per object: CURRENT and PREVIOUS; permits rekeying</a:t>
            </a:r>
          </a:p>
          <a:p>
            <a:r>
              <a:rPr lang="en-CA" dirty="0"/>
              <a:t>Unit of encryption: database block</a:t>
            </a:r>
          </a:p>
          <a:p>
            <a:pPr lvl="1"/>
            <a:r>
              <a:rPr lang="en-CA" dirty="0"/>
              <a:t>Not files, records, or fields</a:t>
            </a:r>
          </a:p>
          <a:p>
            <a:r>
              <a:rPr lang="en-CA" dirty="0"/>
              <a:t>Available ciphers vary by OpenEdge release</a:t>
            </a:r>
          </a:p>
          <a:p>
            <a:pPr lvl="1"/>
            <a:r>
              <a:rPr lang="en-CA" dirty="0"/>
              <a:t>The default is good: AES_CBC_128</a:t>
            </a:r>
          </a:p>
        </p:txBody>
      </p:sp>
    </p:spTree>
    <p:extLst>
      <p:ext uri="{BB962C8B-B14F-4D97-AF65-F5344CB8AC3E}">
        <p14:creationId xmlns:p14="http://schemas.microsoft.com/office/powerpoint/2010/main" val="286916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5551C-AA2E-CBFE-9B66-F97CA1CC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can be encrypted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FDFC4-03AA-9B82-6678-77B863AECC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dirty="0"/>
              <a:t>Application Type 1 storage areas</a:t>
            </a:r>
          </a:p>
          <a:p>
            <a:r>
              <a:rPr lang="en-CA" dirty="0"/>
              <a:t>Application objects in Type 2 storage areas</a:t>
            </a:r>
          </a:p>
          <a:p>
            <a:pPr lvl="1"/>
            <a:r>
              <a:rPr lang="en-CA" dirty="0"/>
              <a:t>Tables, indexes, LOBs</a:t>
            </a:r>
          </a:p>
          <a:p>
            <a:pPr lvl="1"/>
            <a:r>
              <a:rPr lang="en-CA" dirty="0"/>
              <a:t>Policy is on the logical object, not the physical (storage) object</a:t>
            </a:r>
          </a:p>
          <a:p>
            <a:r>
              <a:rPr lang="en-CA" dirty="0"/>
              <a:t>Before Image area and After Image areas</a:t>
            </a:r>
          </a:p>
          <a:p>
            <a:pPr lvl="1"/>
            <a:r>
              <a:rPr lang="en-CA" dirty="0"/>
              <a:t>Enabled offline, or at next database start</a:t>
            </a:r>
          </a:p>
          <a:p>
            <a:r>
              <a:rPr lang="en-CA" dirty="0"/>
              <a:t>Audit tables and indexes</a:t>
            </a:r>
          </a:p>
          <a:p>
            <a:r>
              <a:rPr lang="en-CA" dirty="0"/>
              <a:t>Change Data Capture (CDC) data</a:t>
            </a:r>
          </a:p>
          <a:p>
            <a:r>
              <a:rPr lang="en-CA" dirty="0"/>
              <a:t>Binary dump files</a:t>
            </a:r>
          </a:p>
        </p:txBody>
      </p:sp>
    </p:spTree>
    <p:extLst>
      <p:ext uri="{BB962C8B-B14F-4D97-AF65-F5344CB8AC3E}">
        <p14:creationId xmlns:p14="http://schemas.microsoft.com/office/powerpoint/2010/main" val="2802566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5551C-AA2E-CBFE-9B66-F97CA1CC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</a:t>
            </a:r>
            <a:r>
              <a:rPr lang="en-CA" dirty="0">
                <a:solidFill>
                  <a:srgbClr val="FF0000"/>
                </a:solidFill>
              </a:rPr>
              <a:t>can’t</a:t>
            </a:r>
            <a:r>
              <a:rPr lang="en-CA" dirty="0"/>
              <a:t> be encrypted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FDFC4-03AA-9B82-6678-77B863AECC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49" y="1813878"/>
            <a:ext cx="9683233" cy="4313237"/>
          </a:xfrm>
        </p:spPr>
        <p:txBody>
          <a:bodyPr/>
          <a:lstStyle/>
          <a:p>
            <a:r>
              <a:rPr lang="en-CA" dirty="0"/>
              <a:t>The database as a whole</a:t>
            </a:r>
          </a:p>
          <a:p>
            <a:pPr lvl="1"/>
            <a:r>
              <a:rPr lang="en-CA" dirty="0"/>
              <a:t>Thus this talk! </a:t>
            </a:r>
            <a:r>
              <a:rPr lang="en-CA" dirty="0">
                <a:sym typeface="Wingdings" panose="05000000000000000000" pitchFamily="2" charset="2"/>
              </a:rPr>
              <a:t>🙂</a:t>
            </a:r>
            <a:endParaRPr lang="en-CA" dirty="0"/>
          </a:p>
          <a:p>
            <a:r>
              <a:rPr lang="en-CA" dirty="0"/>
              <a:t>Type 2 storage areas</a:t>
            </a:r>
          </a:p>
          <a:p>
            <a:r>
              <a:rPr lang="en-CA" dirty="0"/>
              <a:t>Control Area (</a:t>
            </a:r>
            <a:r>
              <a:rPr lang="en-CA" i="1" dirty="0" err="1"/>
              <a:t>dbname</a:t>
            </a:r>
            <a:r>
              <a:rPr lang="en-CA" dirty="0" err="1"/>
              <a:t>.db</a:t>
            </a:r>
            <a:r>
              <a:rPr lang="en-CA" dirty="0"/>
              <a:t>)</a:t>
            </a:r>
          </a:p>
          <a:p>
            <a:r>
              <a:rPr lang="en-CA" dirty="0"/>
              <a:t>Schema Area</a:t>
            </a:r>
          </a:p>
          <a:p>
            <a:pPr lvl="1"/>
            <a:r>
              <a:rPr lang="en-CA" dirty="0"/>
              <a:t>So it should </a:t>
            </a:r>
            <a:r>
              <a:rPr lang="en-CA" i="1" dirty="0">
                <a:solidFill>
                  <a:srgbClr val="FF0000"/>
                </a:solidFill>
              </a:rPr>
              <a:t>never </a:t>
            </a:r>
            <a:r>
              <a:rPr lang="en-CA" dirty="0"/>
              <a:t>contain application objects!</a:t>
            </a:r>
          </a:p>
          <a:p>
            <a:pPr lvl="1"/>
            <a:r>
              <a:rPr lang="en-CA" dirty="0"/>
              <a:t>Use </a:t>
            </a:r>
            <a:r>
              <a:rPr lang="en-CA" dirty="0" err="1"/>
              <a:t>proutil</a:t>
            </a:r>
            <a:r>
              <a:rPr lang="en-CA" dirty="0"/>
              <a:t> </a:t>
            </a:r>
            <a:r>
              <a:rPr lang="en-CA" dirty="0" err="1"/>
              <a:t>tablemove</a:t>
            </a:r>
            <a:r>
              <a:rPr lang="en-CA" dirty="0"/>
              <a:t>/</a:t>
            </a:r>
            <a:r>
              <a:rPr lang="en-CA" dirty="0" err="1"/>
              <a:t>indexmove</a:t>
            </a:r>
            <a:r>
              <a:rPr lang="en-CA" dirty="0"/>
              <a:t> or dump &amp; load to relocate objects</a:t>
            </a:r>
          </a:p>
          <a:p>
            <a:r>
              <a:rPr lang="en-CA" dirty="0"/>
              <a:t>Encryption Policy Area</a:t>
            </a:r>
          </a:p>
          <a:p>
            <a:pPr lvl="1"/>
            <a:r>
              <a:rPr lang="en-CA" dirty="0"/>
              <a:t>Obviously 😏</a:t>
            </a:r>
          </a:p>
          <a:p>
            <a:r>
              <a:rPr lang="en-CA" dirty="0"/>
              <a:t>Sequence values</a:t>
            </a:r>
          </a:p>
          <a:p>
            <a:pPr lvl="1"/>
            <a:r>
              <a:rPr lang="en-CA" dirty="0"/>
              <a:t>Because the sequence blocks are in the schema area</a:t>
            </a:r>
          </a:p>
        </p:txBody>
      </p:sp>
    </p:spTree>
    <p:extLst>
      <p:ext uri="{BB962C8B-B14F-4D97-AF65-F5344CB8AC3E}">
        <p14:creationId xmlns:p14="http://schemas.microsoft.com/office/powerpoint/2010/main" val="781679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06651-0195-B9BC-7830-00458362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When does encryption/decryption happen?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7D1EF-AFEE-8E77-B022-E99A8293B8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8099880" cy="4313237"/>
          </a:xfrm>
        </p:spPr>
        <p:txBody>
          <a:bodyPr/>
          <a:lstStyle/>
          <a:p>
            <a:r>
              <a:rPr lang="en-CA" dirty="0"/>
              <a:t>Encrypted blocks read from disk are </a:t>
            </a:r>
            <a:r>
              <a:rPr lang="en-CA" dirty="0">
                <a:solidFill>
                  <a:srgbClr val="FF0000"/>
                </a:solidFill>
              </a:rPr>
              <a:t>decrypted</a:t>
            </a:r>
            <a:r>
              <a:rPr lang="en-CA" dirty="0"/>
              <a:t> before being copied into a memory buffer</a:t>
            </a:r>
          </a:p>
          <a:p>
            <a:r>
              <a:rPr lang="en-CA" dirty="0"/>
              <a:t>Modified blocks in memory are </a:t>
            </a:r>
            <a:r>
              <a:rPr lang="en-CA" dirty="0">
                <a:solidFill>
                  <a:srgbClr val="FF0000"/>
                </a:solidFill>
              </a:rPr>
              <a:t>encrypted</a:t>
            </a:r>
            <a:r>
              <a:rPr lang="en-CA" dirty="0"/>
              <a:t> before being written to disk</a:t>
            </a:r>
          </a:p>
          <a:p>
            <a:r>
              <a:rPr lang="en-CA" dirty="0">
                <a:solidFill>
                  <a:srgbClr val="FF0000"/>
                </a:solidFill>
              </a:rPr>
              <a:t>Performance implication</a:t>
            </a:r>
            <a:r>
              <a:rPr lang="en-CA" dirty="0"/>
              <a:t>:</a:t>
            </a:r>
          </a:p>
          <a:p>
            <a:pPr lvl="1"/>
            <a:r>
              <a:rPr lang="en-CA" dirty="0"/>
              <a:t>Improving your buffer pool hit ratio will reduce the encryption/decryption overhead cost</a:t>
            </a:r>
          </a:p>
          <a:p>
            <a:r>
              <a:rPr lang="en-CA" dirty="0">
                <a:solidFill>
                  <a:srgbClr val="FF0000"/>
                </a:solidFill>
              </a:rPr>
              <a:t>Caution!</a:t>
            </a:r>
          </a:p>
          <a:p>
            <a:pPr lvl="1"/>
            <a:r>
              <a:rPr lang="en-CA" dirty="0"/>
              <a:t>Don’t increase -B/-B2 so much that you incur other costs</a:t>
            </a:r>
            <a:br>
              <a:rPr lang="en-CA" dirty="0"/>
            </a:br>
            <a:r>
              <a:rPr lang="en-CA" dirty="0"/>
              <a:t>E.g. OS swapping or having database shared memory span NUMA nodes</a:t>
            </a:r>
          </a:p>
        </p:txBody>
      </p:sp>
    </p:spTree>
    <p:extLst>
      <p:ext uri="{BB962C8B-B14F-4D97-AF65-F5344CB8AC3E}">
        <p14:creationId xmlns:p14="http://schemas.microsoft.com/office/powerpoint/2010/main" val="4084550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6F575-96C6-BC14-66FC-E75AE679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When does encryption/decryption happen?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57DE2-64CE-F2F3-BC91-15286958AE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dirty="0"/>
              <a:t>Decrypt on disk read</a:t>
            </a:r>
          </a:p>
          <a:p>
            <a:endParaRPr lang="en-CA" dirty="0"/>
          </a:p>
          <a:p>
            <a:r>
              <a:rPr lang="en-CA" dirty="0"/>
              <a:t>Encrypt on disk write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AF0106-2673-2003-FDEB-FF6EDA09C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467" y="1322724"/>
            <a:ext cx="5352983" cy="462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50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6F575-96C6-BC14-66FC-E75AE679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Encryption cache (EC)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57DE2-64CE-F2F3-BC91-15286958AE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49" y="1813878"/>
            <a:ext cx="9588477" cy="4313237"/>
          </a:xfrm>
        </p:spPr>
        <p:txBody>
          <a:bodyPr/>
          <a:lstStyle/>
          <a:p>
            <a:r>
              <a:rPr lang="en-CA" dirty="0"/>
              <a:t>Similar to the OM cache</a:t>
            </a:r>
          </a:p>
          <a:p>
            <a:pPr lvl="1"/>
            <a:r>
              <a:rPr lang="en-CA" dirty="0"/>
              <a:t>Two caches: primary and secondary</a:t>
            </a:r>
          </a:p>
          <a:p>
            <a:pPr lvl="1"/>
            <a:r>
              <a:rPr lang="en-CA" dirty="0"/>
              <a:t>Secondary cache: for online additions; access is always latched</a:t>
            </a:r>
          </a:p>
          <a:p>
            <a:pPr lvl="1"/>
            <a:r>
              <a:rPr lang="en-CA" dirty="0"/>
              <a:t>12.1+: secondary size can be increased online via </a:t>
            </a:r>
            <a:r>
              <a:rPr lang="en-CA" dirty="0" err="1"/>
              <a:t>proutil</a:t>
            </a:r>
            <a:r>
              <a:rPr lang="en-CA" dirty="0"/>
              <a:t> -C </a:t>
            </a:r>
            <a:r>
              <a:rPr lang="en-CA" dirty="0" err="1"/>
              <a:t>increaseto</a:t>
            </a:r>
            <a:endParaRPr lang="en-CA" dirty="0"/>
          </a:p>
          <a:p>
            <a:r>
              <a:rPr lang="en-CA" dirty="0"/>
              <a:t>Memory utilization is roughly 215 bytes for every 1 increase</a:t>
            </a:r>
          </a:p>
          <a:p>
            <a:r>
              <a:rPr lang="en-CA" dirty="0"/>
              <a:t>Size with </a:t>
            </a:r>
            <a:r>
              <a:rPr lang="en-CA" dirty="0">
                <a:solidFill>
                  <a:srgbClr val="FF0000"/>
                </a:solidFill>
              </a:rPr>
              <a:t>-</a:t>
            </a:r>
            <a:r>
              <a:rPr lang="en-CA" dirty="0" err="1">
                <a:solidFill>
                  <a:srgbClr val="FF0000"/>
                </a:solidFill>
              </a:rPr>
              <a:t>ecsize</a:t>
            </a:r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dirty="0"/>
              <a:t>parameter</a:t>
            </a:r>
          </a:p>
          <a:p>
            <a:pPr lvl="1"/>
            <a:r>
              <a:rPr lang="en-CA" dirty="0"/>
              <a:t>Default value is 1000</a:t>
            </a:r>
          </a:p>
          <a:p>
            <a:r>
              <a:rPr lang="en-CA" dirty="0"/>
              <a:t>Recommendation: more than 2x number of objects to encrypt</a:t>
            </a:r>
          </a:p>
          <a:p>
            <a:r>
              <a:rPr lang="en-CA" dirty="0"/>
              <a:t>If the EC can be expanded, it increases by 1000. </a:t>
            </a:r>
            <a:br>
              <a:rPr lang="en-CA" dirty="0"/>
            </a:br>
            <a:r>
              <a:rPr lang="en-CA" dirty="0"/>
              <a:t>If it cannot be expanded, the database </a:t>
            </a:r>
            <a:r>
              <a:rPr lang="en-CA" dirty="0">
                <a:solidFill>
                  <a:srgbClr val="FF0000"/>
                </a:solidFill>
              </a:rPr>
              <a:t>shuts down</a:t>
            </a:r>
            <a:r>
              <a:rPr lang="en-C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1375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9C6D9-5FA1-6A20-A0E3-FFCEE696E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Encryption cache state in promon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4B04EF-23A6-BED1-30F5-696E793248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75971" y="2944208"/>
            <a:ext cx="3176753" cy="1421997"/>
          </a:xfrm>
        </p:spPr>
        <p:txBody>
          <a:bodyPr/>
          <a:lstStyle/>
          <a:p>
            <a:r>
              <a:rPr lang="en-CA" dirty="0"/>
              <a:t>promon R&amp;D, 1, 13 (Shared Resources)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24DE15-0B8A-35E8-7B9F-5E5DBFFA1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29" y="1276599"/>
            <a:ext cx="6211612" cy="566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029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9531C-B031-CDEC-D755-A624C858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Which block types get encrypted?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B0078-CE42-65EA-21D0-DCC4535973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4931163"/>
            <a:ext cx="9912608" cy="1531467"/>
          </a:xfrm>
        </p:spPr>
        <p:txBody>
          <a:bodyPr/>
          <a:lstStyle/>
          <a:p>
            <a:r>
              <a:rPr lang="en-CA" dirty="0"/>
              <a:t>Does TDE encrypt entire Type 1 areas / Type 2 objects?  </a:t>
            </a:r>
          </a:p>
          <a:p>
            <a:pPr lvl="1"/>
            <a:r>
              <a:rPr lang="en-CA" b="1" dirty="0">
                <a:solidFill>
                  <a:srgbClr val="FF0000"/>
                </a:solidFill>
              </a:rPr>
              <a:t>No.</a:t>
            </a:r>
          </a:p>
          <a:p>
            <a:r>
              <a:rPr lang="en-CA" dirty="0"/>
              <a:t>Only index and record blocks are encrypted</a:t>
            </a:r>
          </a:p>
          <a:p>
            <a:pPr lvl="1"/>
            <a:r>
              <a:rPr lang="en-CA" dirty="0"/>
              <a:t>Except for unused record blocks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D7F5B93-1EC2-6781-71E5-A003EE380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919417"/>
              </p:ext>
            </p:extLst>
          </p:nvPr>
        </p:nvGraphicFramePr>
        <p:xfrm>
          <a:off x="1460501" y="1689245"/>
          <a:ext cx="8108924" cy="29667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005205">
                  <a:extLst>
                    <a:ext uri="{9D8B030D-6E8A-4147-A177-3AD203B41FA5}">
                      <a16:colId xmlns:a16="http://schemas.microsoft.com/office/drawing/2014/main" val="3856066012"/>
                    </a:ext>
                  </a:extLst>
                </a:gridCol>
                <a:gridCol w="3049314">
                  <a:extLst>
                    <a:ext uri="{9D8B030D-6E8A-4147-A177-3AD203B41FA5}">
                      <a16:colId xmlns:a16="http://schemas.microsoft.com/office/drawing/2014/main" val="1304700786"/>
                    </a:ext>
                  </a:extLst>
                </a:gridCol>
                <a:gridCol w="1005205">
                  <a:extLst>
                    <a:ext uri="{9D8B030D-6E8A-4147-A177-3AD203B41FA5}">
                      <a16:colId xmlns:a16="http://schemas.microsoft.com/office/drawing/2014/main" val="942580764"/>
                    </a:ext>
                  </a:extLst>
                </a:gridCol>
                <a:gridCol w="3049200">
                  <a:extLst>
                    <a:ext uri="{9D8B030D-6E8A-4147-A177-3AD203B41FA5}">
                      <a16:colId xmlns:a16="http://schemas.microsoft.com/office/drawing/2014/main" val="3931705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err="1"/>
                        <a:t>bk_type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/>
                        <a:t>bk_type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60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Master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Object block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08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Index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Control block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29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Record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Object List block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95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Free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Cluster Allocation block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781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Sequence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Cluster List block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88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Empty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Object Allocation block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74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Area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Extent Header block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15199"/>
                  </a:ext>
                </a:extLst>
              </a:tr>
            </a:tbl>
          </a:graphicData>
        </a:graphic>
      </p:graphicFrame>
      <p:sp>
        <p:nvSpPr>
          <p:cNvPr id="6" name="Frame 5">
            <a:extLst>
              <a:ext uri="{FF2B5EF4-FFF2-40B4-BE49-F238E27FC236}">
                <a16:creationId xmlns:a16="http://schemas.microsoft.com/office/drawing/2014/main" id="{1059ED57-9A2F-29C5-DA9A-AEFEAA749DA7}"/>
              </a:ext>
            </a:extLst>
          </p:cNvPr>
          <p:cNvSpPr/>
          <p:nvPr/>
        </p:nvSpPr>
        <p:spPr>
          <a:xfrm>
            <a:off x="1375541" y="2317531"/>
            <a:ext cx="4193628" cy="953814"/>
          </a:xfrm>
          <a:prstGeom prst="fram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53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76EF2-6F5C-7FAC-75D8-D5855200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 word on TDE and backups… </a:t>
            </a:r>
            <a:r>
              <a:rPr lang="en-CA" dirty="0">
                <a:solidFill>
                  <a:srgbClr val="FF0000"/>
                </a:solidFill>
              </a:rPr>
              <a:t>(more testing required)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82044B-AA56-0333-C1E9-E413B35C3B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5542099"/>
            <a:ext cx="7894638" cy="1152575"/>
          </a:xfrm>
        </p:spPr>
        <p:txBody>
          <a:bodyPr/>
          <a:lstStyle/>
          <a:p>
            <a:r>
              <a:rPr lang="en-CA" sz="2400" dirty="0">
                <a:hlinkClick r:id="rId2"/>
              </a:rPr>
              <a:t>https://docs.progress.com/bundle/openedge-database-management/page/What-is-encryptable.html</a:t>
            </a:r>
            <a:r>
              <a:rPr lang="en-CA" sz="24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3210E-0BF8-FC11-630E-3899A302D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263" y="1362060"/>
            <a:ext cx="8253473" cy="41338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Frame 6">
            <a:extLst>
              <a:ext uri="{FF2B5EF4-FFF2-40B4-BE49-F238E27FC236}">
                <a16:creationId xmlns:a16="http://schemas.microsoft.com/office/drawing/2014/main" id="{33A4F0ED-79AC-F85D-D26B-6F3F8DBA2DED}"/>
              </a:ext>
            </a:extLst>
          </p:cNvPr>
          <p:cNvSpPr/>
          <p:nvPr/>
        </p:nvSpPr>
        <p:spPr>
          <a:xfrm>
            <a:off x="4831931" y="4864422"/>
            <a:ext cx="3871115" cy="566279"/>
          </a:xfrm>
          <a:prstGeom prst="fram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D9A9C8-6111-8DD6-D863-DC9F54279AA0}"/>
              </a:ext>
            </a:extLst>
          </p:cNvPr>
          <p:cNvSpPr txBox="1"/>
          <p:nvPr/>
        </p:nvSpPr>
        <p:spPr>
          <a:xfrm>
            <a:off x="5611724" y="3662827"/>
            <a:ext cx="2432211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7200" dirty="0">
                <a:solidFill>
                  <a:srgbClr val="FF0000"/>
                </a:solidFill>
              </a:rPr>
              <a:t>Nope.</a:t>
            </a:r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41871CE9-F74C-EF13-1248-0D826641CFA8}"/>
              </a:ext>
            </a:extLst>
          </p:cNvPr>
          <p:cNvSpPr/>
          <p:nvPr/>
        </p:nvSpPr>
        <p:spPr>
          <a:xfrm>
            <a:off x="3519290" y="4825378"/>
            <a:ext cx="6617078" cy="69364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217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21C29-BD2A-0920-DC30-9C13C88A6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TDE and </a:t>
            </a:r>
            <a:r>
              <a:rPr lang="en-CA" dirty="0" err="1"/>
              <a:t>probkup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5790D-C49F-3B42-0009-4D6DCCAA8F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7832260" cy="5126891"/>
          </a:xfrm>
        </p:spPr>
        <p:txBody>
          <a:bodyPr/>
          <a:lstStyle/>
          <a:p>
            <a:r>
              <a:rPr lang="en-CA" dirty="0"/>
              <a:t>Backup file encryption is </a:t>
            </a:r>
            <a:r>
              <a:rPr lang="en-CA" dirty="0">
                <a:solidFill>
                  <a:srgbClr val="FF0000"/>
                </a:solidFill>
              </a:rPr>
              <a:t>block-based</a:t>
            </a:r>
            <a:r>
              <a:rPr lang="en-CA" dirty="0"/>
              <a:t>, not file-based</a:t>
            </a:r>
          </a:p>
          <a:p>
            <a:r>
              <a:rPr lang="en-CA" dirty="0"/>
              <a:t>Objects/areas with encryption policies: </a:t>
            </a:r>
          </a:p>
          <a:p>
            <a:pPr lvl="1"/>
            <a:r>
              <a:rPr lang="en-CA" dirty="0"/>
              <a:t>Blocks are encrypted under the current policy in the backup file and the restored database</a:t>
            </a:r>
          </a:p>
          <a:p>
            <a:pPr lvl="1"/>
            <a:r>
              <a:rPr lang="en-CA" dirty="0"/>
              <a:t>Even if the blocks were unencrypted in the source database</a:t>
            </a:r>
          </a:p>
          <a:p>
            <a:r>
              <a:rPr lang="en-CA" dirty="0"/>
              <a:t>Other blocks remain unencrypted</a:t>
            </a:r>
          </a:p>
          <a:p>
            <a:r>
              <a:rPr lang="en-CA" dirty="0"/>
              <a:t>Better explanation in the docs:</a:t>
            </a:r>
          </a:p>
          <a:p>
            <a:pPr lvl="1"/>
            <a:r>
              <a:rPr lang="en-CA" dirty="0">
                <a:hlinkClick r:id="rId2"/>
              </a:rPr>
              <a:t>https://docs.progress.com/bundle/openedge-database-management/page/Database-backups.html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“</a:t>
            </a:r>
            <a:r>
              <a:rPr lang="en-US" dirty="0"/>
              <a:t>When you back up an encrypted database, the backup file contains encrypted blocks.”</a:t>
            </a:r>
          </a:p>
          <a:p>
            <a:r>
              <a:rPr lang="en-US" dirty="0"/>
              <a:t>Caveat: I haven’t yet tested this exhaustively across all TDE releases; YMMV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92839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628" y="2622824"/>
            <a:ext cx="9113949" cy="2627463"/>
          </a:xfrm>
        </p:spPr>
        <p:txBody>
          <a:bodyPr anchor="ctr"/>
          <a:lstStyle/>
          <a:p>
            <a:r>
              <a:rPr lang="en-CA" sz="6400" dirty="0"/>
              <a:t>4: </a:t>
            </a:r>
            <a:br>
              <a:rPr lang="en-CA" sz="6400" dirty="0"/>
            </a:br>
            <a:r>
              <a:rPr lang="en-CA" sz="5400" dirty="0"/>
              <a:t>TDE Commands</a:t>
            </a:r>
            <a:br>
              <a:rPr lang="en-CA" sz="5400" dirty="0"/>
            </a:br>
            <a:endParaRPr lang="en-CA" sz="6400" dirty="0"/>
          </a:p>
        </p:txBody>
      </p:sp>
    </p:spTree>
    <p:extLst>
      <p:ext uri="{BB962C8B-B14F-4D97-AF65-F5344CB8AC3E}">
        <p14:creationId xmlns:p14="http://schemas.microsoft.com/office/powerpoint/2010/main" val="1150402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3CB34-E9DF-FC65-8D2E-AC93DEF1A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TDE on the command 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96162-D447-0F87-C87E-0578CC15F4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24761" y="1154666"/>
            <a:ext cx="9499464" cy="2013201"/>
          </a:xfrm>
        </p:spPr>
        <p:txBody>
          <a:bodyPr anchor="t"/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TDE is managed with the </a:t>
            </a:r>
            <a:r>
              <a:rPr lang="en-CA" b="1" i="1" dirty="0" err="1"/>
              <a:t>proutil</a:t>
            </a:r>
            <a:r>
              <a:rPr lang="en-CA" b="1" i="1" dirty="0"/>
              <a:t> -C </a:t>
            </a:r>
            <a:r>
              <a:rPr lang="en-CA" b="1" i="1" dirty="0" err="1"/>
              <a:t>epolicy</a:t>
            </a:r>
            <a:r>
              <a:rPr lang="en-CA" b="1" dirty="0"/>
              <a:t> </a:t>
            </a:r>
            <a:r>
              <a:rPr lang="en-CA" dirty="0"/>
              <a:t>commands:</a:t>
            </a:r>
          </a:p>
          <a:p>
            <a:endParaRPr lang="en-CA" dirty="0"/>
          </a:p>
          <a:p>
            <a:endParaRPr lang="en-CA" dirty="0"/>
          </a:p>
          <a:p>
            <a:endParaRPr lang="en-CA" i="1" dirty="0"/>
          </a:p>
          <a:p>
            <a:endParaRPr lang="en-CA" i="1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164587-81D9-CA36-B850-58BBEB9B5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60" y="2570006"/>
            <a:ext cx="4214843" cy="5619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6DF7BD-9AB8-967F-86DE-5898990FB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534" y="3408051"/>
            <a:ext cx="7458130" cy="5381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A642D7-56AD-5A1B-1110-5D4B5451E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534" y="4222283"/>
            <a:ext cx="5672179" cy="6048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C51A41-AEF4-B38D-2AEE-DA97A49E3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2534" y="5103018"/>
            <a:ext cx="5710279" cy="6000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1478B5-2D4E-C5AC-0D44-888FC7A11B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34" y="5978990"/>
            <a:ext cx="1385898" cy="6048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650F933-EEAE-4AA4-0156-8170CEC7F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2356" y="3232930"/>
            <a:ext cx="3143273" cy="914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56244F-53C6-FA69-8B61-65119F0EA8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2356" y="4147337"/>
            <a:ext cx="3133748" cy="85725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1FF252B-F974-62E4-EE1C-630926A0EC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81405" y="5004593"/>
            <a:ext cx="3105173" cy="8667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7C00B3-1299-1542-0739-5599D1C046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8395" y="5845639"/>
            <a:ext cx="3114698" cy="87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0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8750-135B-3C11-57BF-93B7952E0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00AB3-1A21-2C7C-0A88-F7CFADDB86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2540251"/>
            <a:ext cx="7894638" cy="4270452"/>
          </a:xfrm>
        </p:spPr>
        <p:txBody>
          <a:bodyPr/>
          <a:lstStyle/>
          <a:p>
            <a:r>
              <a:rPr lang="en-CA" dirty="0"/>
              <a:t>Read/write</a:t>
            </a:r>
          </a:p>
          <a:p>
            <a:r>
              <a:rPr lang="en-CA" dirty="0"/>
              <a:t>Common verbs:</a:t>
            </a:r>
          </a:p>
          <a:p>
            <a:pPr lvl="1"/>
            <a:r>
              <a:rPr lang="en-CA" dirty="0"/>
              <a:t>encrypt: create the initial policy</a:t>
            </a:r>
          </a:p>
          <a:p>
            <a:pPr lvl="1"/>
            <a:r>
              <a:rPr lang="en-CA" dirty="0"/>
              <a:t>update: encrypt existing blocks</a:t>
            </a:r>
          </a:p>
          <a:p>
            <a:pPr lvl="1"/>
            <a:r>
              <a:rPr lang="en-CA" dirty="0"/>
              <a:t>rekey: create new policy</a:t>
            </a:r>
          </a:p>
          <a:p>
            <a:pPr lvl="2"/>
            <a:r>
              <a:rPr lang="en-CA" dirty="0"/>
              <a:t>new key with existing cipher</a:t>
            </a:r>
          </a:p>
          <a:p>
            <a:pPr lvl="1"/>
            <a:r>
              <a:rPr lang="en-CA" dirty="0"/>
              <a:t>cipher: create new policy</a:t>
            </a:r>
          </a:p>
          <a:p>
            <a:pPr lvl="2"/>
            <a:r>
              <a:rPr lang="en-CA" dirty="0"/>
              <a:t>new key with new cipher</a:t>
            </a:r>
          </a:p>
          <a:p>
            <a:r>
              <a:rPr lang="en-CA" dirty="0"/>
              <a:t>Note: </a:t>
            </a:r>
            <a:r>
              <a:rPr lang="en-CA" dirty="0">
                <a:solidFill>
                  <a:srgbClr val="FF0000"/>
                </a:solidFill>
              </a:rPr>
              <a:t>encrypt </a:t>
            </a:r>
            <a:r>
              <a:rPr lang="en-CA" dirty="0"/>
              <a:t>does not encrypt data!</a:t>
            </a:r>
          </a:p>
          <a:p>
            <a:pPr lvl="1"/>
            <a:r>
              <a:rPr lang="en-CA" dirty="0"/>
              <a:t>It creates the initial policy record for an object, and a key</a:t>
            </a:r>
          </a:p>
          <a:p>
            <a:pPr lvl="1"/>
            <a:r>
              <a:rPr lang="en-CA" dirty="0"/>
              <a:t>It determines how </a:t>
            </a:r>
            <a:r>
              <a:rPr lang="en-CA" dirty="0">
                <a:solidFill>
                  <a:srgbClr val="FF0000"/>
                </a:solidFill>
              </a:rPr>
              <a:t>future block writes </a:t>
            </a:r>
            <a:r>
              <a:rPr lang="en-CA" dirty="0"/>
              <a:t>are encrypted for that object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7D971-65F2-32D9-F984-BC36BB79D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44" y="1185672"/>
            <a:ext cx="10691891" cy="65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55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8186F-D9D6-8B04-8687-B27F395BF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proutil</a:t>
            </a:r>
            <a:r>
              <a:rPr lang="en-US" dirty="0"/>
              <a:t> </a:t>
            </a:r>
            <a:r>
              <a:rPr lang="en-US" i="1" dirty="0" err="1"/>
              <a:t>db</a:t>
            </a:r>
            <a:r>
              <a:rPr lang="en-US" dirty="0"/>
              <a:t> -C </a:t>
            </a:r>
            <a:r>
              <a:rPr lang="en-US" dirty="0" err="1"/>
              <a:t>epolicy</a:t>
            </a:r>
            <a:r>
              <a:rPr lang="en-US" dirty="0"/>
              <a:t> manage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78742C-46D7-39AD-FD24-B0F93DBC565D}"/>
              </a:ext>
            </a:extLst>
          </p:cNvPr>
          <p:cNvSpPr txBox="1"/>
          <p:nvPr/>
        </p:nvSpPr>
        <p:spPr>
          <a:xfrm>
            <a:off x="609796" y="1840624"/>
            <a:ext cx="115822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proutil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&lt;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db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-name&gt; -C 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manage [ &lt;object-type&gt;</a:t>
            </a:r>
          </a:p>
          <a:p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      { </a:t>
            </a:r>
            <a:r>
              <a:rPr lang="en-CA" dirty="0">
                <a:solidFill>
                  <a:srgbClr val="FF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encrypt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| </a:t>
            </a:r>
            <a:r>
              <a:rPr lang="en-CA" dirty="0">
                <a:solidFill>
                  <a:srgbClr val="FF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cipher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| </a:t>
            </a:r>
            <a:r>
              <a:rPr lang="en-CA" dirty="0">
                <a:solidFill>
                  <a:srgbClr val="FF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rekey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| </a:t>
            </a:r>
            <a:r>
              <a:rPr lang="en-CA" dirty="0">
                <a:solidFill>
                  <a:srgbClr val="FF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update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} &lt;object-name&gt; ] |</a:t>
            </a:r>
          </a:p>
          <a:p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    [ 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dbpolicy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{ rekey { pending } {-Cipher &lt;cipher-name&gt;} | activate | retire } ] |</a:t>
            </a:r>
          </a:p>
          <a:p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    [ keystore { reconstruct | 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userphrase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| 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adminphrase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|</a:t>
            </a:r>
          </a:p>
          <a:p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                 rebind [ { -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HSMSlotID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&lt;slot-number&gt; | -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HSMLabel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&lt;label-name&gt; } ] |</a:t>
            </a:r>
          </a:p>
          <a:p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                 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enablehsm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kmk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-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HSMLibrary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&lt;library-path&gt;</a:t>
            </a:r>
          </a:p>
          <a:p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                   { -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HSMSlotID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&lt;slot-number&gt; | -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HSMLabel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&lt;label-name&gt; } |</a:t>
            </a:r>
          </a:p>
          <a:p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                 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disablehsm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kmk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} ] |</a:t>
            </a:r>
          </a:p>
          <a:p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    [ 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autostart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{ admin | user | disable | 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refreshhsm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} ]</a:t>
            </a:r>
          </a:p>
          <a:p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    [ [ -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userid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 &lt;</a:t>
            </a:r>
            <a:r>
              <a:rPr lang="en-CA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userid</a:t>
            </a:r>
            <a:r>
              <a:rPr lang="en-CA" dirty="0">
                <a:latin typeface="Cascadia Code" panose="020B0609020000020004" pitchFamily="49" charset="0"/>
                <a:cs typeface="Cascadia Code" panose="020B0609020000020004" pitchFamily="49" charset="0"/>
              </a:rPr>
              <a:t>&gt; ] [ -password &lt;password&gt; ] ]</a:t>
            </a:r>
            <a:endParaRPr lang="en-CA" sz="28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5B13C47-CF94-F70D-CA0C-FFBAF50B65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36699" y="5212171"/>
            <a:ext cx="7894638" cy="1104016"/>
          </a:xfrm>
        </p:spPr>
        <p:txBody>
          <a:bodyPr/>
          <a:lstStyle/>
          <a:p>
            <a:r>
              <a:rPr lang="en-CA" dirty="0"/>
              <a:t>Note: Type 1 area encryption must be done offline</a:t>
            </a:r>
          </a:p>
        </p:txBody>
      </p:sp>
    </p:spTree>
    <p:extLst>
      <p:ext uri="{BB962C8B-B14F-4D97-AF65-F5344CB8AC3E}">
        <p14:creationId xmlns:p14="http://schemas.microsoft.com/office/powerpoint/2010/main" val="25264811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FF021-15C7-285A-AB91-44C095B31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50332-4B14-2A39-57E9-D8E0F79A4B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2351156"/>
            <a:ext cx="9773412" cy="1614669"/>
          </a:xfrm>
        </p:spPr>
        <p:txBody>
          <a:bodyPr/>
          <a:lstStyle/>
          <a:p>
            <a:r>
              <a:rPr lang="en-CA" dirty="0"/>
              <a:t>Reads every block in the object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Note:</a:t>
            </a:r>
            <a:r>
              <a:rPr lang="en-CA" dirty="0"/>
              <a:t> potential I/O impact, if the object is large</a:t>
            </a:r>
          </a:p>
          <a:p>
            <a:r>
              <a:rPr lang="en-CA" dirty="0"/>
              <a:t>Reports how many blocks are encrypted under each policy</a:t>
            </a:r>
            <a:r>
              <a:rPr lang="en-CA" dirty="0">
                <a:solidFill>
                  <a:srgbClr val="FF0000"/>
                </a:solidFill>
              </a:rPr>
              <a:t>*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9EF4DC-07BE-7E09-76FA-3687F3377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15" y="1487644"/>
            <a:ext cx="10696653" cy="652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B3B9D2-672A-E2D2-9F30-D1E7382C118E}"/>
              </a:ext>
            </a:extLst>
          </p:cNvPr>
          <p:cNvSpPr txBox="1"/>
          <p:nvPr/>
        </p:nvSpPr>
        <p:spPr>
          <a:xfrm>
            <a:off x="1250760" y="4354693"/>
            <a:ext cx="104926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&gt;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proutil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s2k20 -C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scan table customer</a:t>
            </a: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OpenEdge Release 12.6 as of Wed Sep 21 09:48:14 EDT 2022</a:t>
            </a:r>
          </a:p>
          <a:p>
            <a:endParaRPr lang="en-US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TABLE    customer / 4  CURRENT   AES_CBC_128  V:1    5 of 24 blocks encrypted</a:t>
            </a: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TABLE    customer / 4  PREVIOUS  DES_CBC_56  V:0    19 of 24 blocks encrypted</a:t>
            </a:r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999014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0673-2779-58FE-4E34-935B1209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D5C5E-06C9-7E33-F6C9-BC57CC95B4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79498" y="1976663"/>
            <a:ext cx="9154601" cy="841320"/>
          </a:xfrm>
        </p:spPr>
        <p:txBody>
          <a:bodyPr/>
          <a:lstStyle/>
          <a:p>
            <a:r>
              <a:rPr lang="en-CA" dirty="0"/>
              <a:t>Reads only the _sec-obj-policy table; less intensive than </a:t>
            </a:r>
            <a:r>
              <a:rPr lang="en-CA" dirty="0" err="1">
                <a:solidFill>
                  <a:srgbClr val="FF0000"/>
                </a:solidFill>
              </a:rPr>
              <a:t>epolicy</a:t>
            </a:r>
            <a:r>
              <a:rPr lang="en-CA" dirty="0"/>
              <a:t> </a:t>
            </a:r>
            <a:r>
              <a:rPr lang="en-CA" dirty="0">
                <a:solidFill>
                  <a:srgbClr val="FF0000"/>
                </a:solidFill>
              </a:rPr>
              <a:t>scan, </a:t>
            </a:r>
            <a:r>
              <a:rPr lang="en-CA" dirty="0">
                <a:solidFill>
                  <a:schemeClr val="tx1"/>
                </a:solidFill>
              </a:rPr>
              <a:t>which reads every block in the object</a:t>
            </a:r>
          </a:p>
          <a:p>
            <a:r>
              <a:rPr lang="en-CA" dirty="0"/>
              <a:t>Shows data from the object’s policy records, if any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B56103-4127-E4E6-D765-1EA85A368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638" y="1056165"/>
            <a:ext cx="10758566" cy="7239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B7D056-8490-1841-CBE5-3C9C747B75FD}"/>
              </a:ext>
            </a:extLst>
          </p:cNvPr>
          <p:cNvSpPr txBox="1"/>
          <p:nvPr/>
        </p:nvSpPr>
        <p:spPr>
          <a:xfrm>
            <a:off x="1615752" y="3131989"/>
            <a:ext cx="9657708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&gt;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proutil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s2k20 -C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view table customer </a:t>
            </a: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OpenEdge Release 12.6 as of Wed Sep 21 09:48:14 EDT 2022</a:t>
            </a:r>
          </a:p>
          <a:p>
            <a:endParaRPr lang="en-US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TABLE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PUB.Customer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/ 4 PREVIOUS DES_CBC_56 V:0</a:t>
            </a: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TABLE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PUB.Customer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/ 4 CURRENT AES_CBC_128 V:1</a:t>
            </a:r>
            <a:endParaRPr lang="en-CA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7A05B0-70D4-3E1A-9221-2467A0B55013}"/>
              </a:ext>
            </a:extLst>
          </p:cNvPr>
          <p:cNvSpPr txBox="1"/>
          <p:nvPr/>
        </p:nvSpPr>
        <p:spPr>
          <a:xfrm>
            <a:off x="1615752" y="4805910"/>
            <a:ext cx="965770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&gt;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proutil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s2k20 -C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view table customer</a:t>
            </a: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OpenEdge Release 12.6 as of Wed Sep 21 09:48:14 EDT 2022</a:t>
            </a:r>
          </a:p>
          <a:p>
            <a:endParaRPr lang="en-US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/ 1 : No encryption policies found for TABLE customer (15220)</a:t>
            </a:r>
            <a:endParaRPr lang="en-CA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247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38B85-0532-D971-A066-49BA3326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96" y="541813"/>
            <a:ext cx="6777323" cy="734786"/>
          </a:xfrm>
        </p:spPr>
        <p:txBody>
          <a:bodyPr/>
          <a:lstStyle/>
          <a:p>
            <a:r>
              <a:rPr lang="en-CA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B92C1-891D-987A-F3CC-67FC31BC6A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2126751"/>
            <a:ext cx="3598643" cy="4000364"/>
          </a:xfrm>
        </p:spPr>
        <p:txBody>
          <a:bodyPr/>
          <a:lstStyle/>
          <a:p>
            <a:r>
              <a:rPr lang="en-CA" dirty="0"/>
              <a:t>Just writes a cipher </a:t>
            </a:r>
            <a:br>
              <a:rPr lang="en-CA" dirty="0"/>
            </a:br>
            <a:r>
              <a:rPr lang="en-CA" dirty="0"/>
              <a:t>list to </a:t>
            </a:r>
            <a:r>
              <a:rPr lang="en-CA" dirty="0" err="1"/>
              <a:t>stdout</a:t>
            </a:r>
            <a:endParaRPr lang="en-CA" dirty="0"/>
          </a:p>
          <a:p>
            <a:r>
              <a:rPr lang="en-CA" dirty="0"/>
              <a:t>You must supply a database name</a:t>
            </a:r>
          </a:p>
          <a:p>
            <a:pPr lvl="1"/>
            <a:r>
              <a:rPr lang="en-CA" dirty="0"/>
              <a:t>Why?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DDE003-C2FA-6552-A4B3-1362AD70A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581" y="1276599"/>
            <a:ext cx="5262601" cy="7239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1B810C-33D9-920B-7688-BF37C3A43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6740" y="0"/>
            <a:ext cx="4515260" cy="685800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F405CC92-ECCA-F7B9-15AE-FE7CFCB93FE1}"/>
              </a:ext>
            </a:extLst>
          </p:cNvPr>
          <p:cNvSpPr/>
          <p:nvPr/>
        </p:nvSpPr>
        <p:spPr>
          <a:xfrm>
            <a:off x="5358946" y="3289588"/>
            <a:ext cx="1448656" cy="6883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7376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A9162-4194-E633-B366-65542FB85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note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51EBE-C2C4-283F-AF0F-41063D49E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9396988" cy="3483336"/>
          </a:xfrm>
        </p:spPr>
        <p:txBody>
          <a:bodyPr/>
          <a:lstStyle/>
          <a:p>
            <a:r>
              <a:rPr lang="en-CA" dirty="0"/>
              <a:t>My demo is only a proof of concept</a:t>
            </a:r>
          </a:p>
          <a:p>
            <a:r>
              <a:rPr lang="en-CA" dirty="0"/>
              <a:t>In production, you will likely have the keystore authentication configured to </a:t>
            </a:r>
            <a:r>
              <a:rPr lang="en-CA" dirty="0" err="1">
                <a:solidFill>
                  <a:srgbClr val="FF0000"/>
                </a:solidFill>
              </a:rPr>
              <a:t>Autostart</a:t>
            </a:r>
            <a:r>
              <a:rPr lang="en-CA" dirty="0">
                <a:solidFill>
                  <a:srgbClr val="FF0000"/>
                </a:solidFill>
              </a:rPr>
              <a:t> user </a:t>
            </a:r>
            <a:r>
              <a:rPr lang="en-CA" dirty="0">
                <a:solidFill>
                  <a:schemeClr val="tx1"/>
                </a:solidFill>
              </a:rPr>
              <a:t>or</a:t>
            </a:r>
            <a:r>
              <a:rPr lang="en-CA" dirty="0">
                <a:solidFill>
                  <a:srgbClr val="FF0000"/>
                </a:solidFill>
              </a:rPr>
              <a:t> Manual</a:t>
            </a:r>
          </a:p>
          <a:p>
            <a:r>
              <a:rPr lang="en-CA" dirty="0">
                <a:solidFill>
                  <a:schemeClr val="tx1"/>
                </a:solidFill>
              </a:rPr>
              <a:t>This means you will need to specify the admin Passphrase when using </a:t>
            </a:r>
            <a:r>
              <a:rPr lang="en-CA" dirty="0" err="1">
                <a:solidFill>
                  <a:schemeClr val="tx1"/>
                </a:solidFill>
              </a:rPr>
              <a:t>proutil</a:t>
            </a:r>
            <a:r>
              <a:rPr lang="en-CA" dirty="0">
                <a:solidFill>
                  <a:schemeClr val="tx1"/>
                </a:solidFill>
              </a:rPr>
              <a:t> -C commands</a:t>
            </a:r>
          </a:p>
          <a:p>
            <a:r>
              <a:rPr lang="en-CA" dirty="0">
                <a:solidFill>
                  <a:schemeClr val="tx1"/>
                </a:solidFill>
              </a:rPr>
              <a:t>Hopefully this workflow will improve in a future release with Secrets Management System integration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1F93D-41C1-71A0-9BD5-538396CF70C6}"/>
              </a:ext>
            </a:extLst>
          </p:cNvPr>
          <p:cNvSpPr txBox="1"/>
          <p:nvPr/>
        </p:nvSpPr>
        <p:spPr>
          <a:xfrm>
            <a:off x="1103588" y="5533696"/>
            <a:ext cx="103618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highlight>
                  <a:srgbClr val="FFFF00"/>
                </a:highlight>
                <a:latin typeface="Cascadia Code" panose="020B0609020000020004" pitchFamily="49" charset="0"/>
                <a:cs typeface="Cascadia Code" panose="020B0609020000020004" pitchFamily="49" charset="0"/>
              </a:rPr>
              <a:t>cat </a:t>
            </a:r>
            <a:r>
              <a:rPr lang="en-CA" sz="1600" dirty="0" err="1">
                <a:highlight>
                  <a:srgbClr val="FFFF00"/>
                </a:highlight>
                <a:latin typeface="Cascadia Code" panose="020B0609020000020004" pitchFamily="49" charset="0"/>
                <a:cs typeface="Cascadia Code" panose="020B0609020000020004" pitchFamily="49" charset="0"/>
              </a:rPr>
              <a:t>AdminPP</a:t>
            </a:r>
            <a:r>
              <a:rPr lang="en-CA" sz="1600" dirty="0">
                <a:highlight>
                  <a:srgbClr val="FFFF00"/>
                </a:highlight>
                <a:latin typeface="Cascadia Code" panose="020B0609020000020004" pitchFamily="49" charset="0"/>
                <a:cs typeface="Cascadia Code" panose="020B0609020000020004" pitchFamily="49" charset="0"/>
              </a:rPr>
              <a:t> | </a:t>
            </a:r>
            <a:r>
              <a:rPr lang="en-CA" sz="16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proutil</a:t>
            </a:r>
            <a:r>
              <a:rPr lang="en-CA" sz="1600" dirty="0">
                <a:latin typeface="Cascadia Code" panose="020B0609020000020004" pitchFamily="49" charset="0"/>
                <a:cs typeface="Cascadia Code" panose="020B0609020000020004" pitchFamily="49" charset="0"/>
              </a:rPr>
              <a:t> sports2020 -C </a:t>
            </a:r>
            <a:r>
              <a:rPr lang="en-CA" sz="16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CA" sz="1600" dirty="0">
                <a:latin typeface="Cascadia Code" panose="020B0609020000020004" pitchFamily="49" charset="0"/>
                <a:cs typeface="Cascadia Code" panose="020B0609020000020004" pitchFamily="49" charset="0"/>
              </a:rPr>
              <a:t> manage table encrypt Customer</a:t>
            </a:r>
            <a:r>
              <a:rPr lang="en-CA" sz="1600" dirty="0">
                <a:highlight>
                  <a:srgbClr val="FFFF00"/>
                </a:highlight>
                <a:latin typeface="Cascadia Code" panose="020B0609020000020004" pitchFamily="49" charset="0"/>
                <a:cs typeface="Cascadia Code" panose="020B0609020000020004" pitchFamily="49" charset="0"/>
              </a:rPr>
              <a:t> -Passphrase</a:t>
            </a:r>
          </a:p>
          <a:p>
            <a:r>
              <a:rPr lang="en-CA" sz="1600" dirty="0">
                <a:latin typeface="Cascadia Code" panose="020B0609020000020004" pitchFamily="49" charset="0"/>
                <a:cs typeface="Cascadia Code" panose="020B0609020000020004" pitchFamily="49" charset="0"/>
              </a:rPr>
              <a:t>OpenEdge Release 12.7 as of Fri Apr 21 08:45:41 EDT 2023</a:t>
            </a:r>
          </a:p>
          <a:p>
            <a:r>
              <a:rPr lang="en-CA" sz="1600" dirty="0">
                <a:latin typeface="Cascadia Code" panose="020B0609020000020004" pitchFamily="49" charset="0"/>
                <a:cs typeface="Cascadia Code" panose="020B0609020000020004" pitchFamily="49" charset="0"/>
              </a:rPr>
              <a:t>Encryption policy setting for Table Customer in Area 10. (15629)</a:t>
            </a:r>
          </a:p>
          <a:p>
            <a:r>
              <a:rPr lang="en-CA" sz="1600" dirty="0">
                <a:latin typeface="Cascadia Code" panose="020B0609020000020004" pitchFamily="49" charset="0"/>
                <a:cs typeface="Cascadia Code" panose="020B0609020000020004" pitchFamily="49" charset="0"/>
              </a:rPr>
              <a:t>Cipher specification setting to AES_CBC_128 completed. (15491)</a:t>
            </a:r>
          </a:p>
        </p:txBody>
      </p:sp>
    </p:spTree>
    <p:extLst>
      <p:ext uri="{BB962C8B-B14F-4D97-AF65-F5344CB8AC3E}">
        <p14:creationId xmlns:p14="http://schemas.microsoft.com/office/powerpoint/2010/main" val="64931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61" y="2695804"/>
            <a:ext cx="8366974" cy="1777457"/>
          </a:xfrm>
        </p:spPr>
        <p:txBody>
          <a:bodyPr anchor="ctr"/>
          <a:lstStyle/>
          <a:p>
            <a:r>
              <a:rPr lang="en-CA" sz="6400" dirty="0"/>
              <a:t>5: </a:t>
            </a:r>
            <a:br>
              <a:rPr lang="en-CA" sz="6400" dirty="0"/>
            </a:br>
            <a:r>
              <a:rPr lang="en-CA" sz="5400" dirty="0"/>
              <a:t>Implementing at scale: automation</a:t>
            </a:r>
            <a:br>
              <a:rPr lang="en-CA" sz="5400" dirty="0"/>
            </a:br>
            <a:endParaRPr lang="en-CA" sz="6400" dirty="0"/>
          </a:p>
        </p:txBody>
      </p:sp>
    </p:spTree>
    <p:extLst>
      <p:ext uri="{BB962C8B-B14F-4D97-AF65-F5344CB8AC3E}">
        <p14:creationId xmlns:p14="http://schemas.microsoft.com/office/powerpoint/2010/main" val="23258641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ECBE7-2FCB-3AF9-AE4F-FF5A4F816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encrypting/verifying a single object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45F063-D148-5554-EBBF-4C788D4C83C7}"/>
              </a:ext>
            </a:extLst>
          </p:cNvPr>
          <p:cNvSpPr txBox="1"/>
          <p:nvPr/>
        </p:nvSpPr>
        <p:spPr>
          <a:xfrm>
            <a:off x="640081" y="1350817"/>
            <a:ext cx="1145364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900" dirty="0">
                <a:latin typeface="Cascadia Code" panose="020B0609020000020004" pitchFamily="49" charset="0"/>
                <a:cs typeface="Cascadia Code" panose="020B0609020000020004" pitchFamily="49" charset="0"/>
              </a:rPr>
              <a:t>&gt; </a:t>
            </a:r>
            <a:r>
              <a:rPr lang="en-CA" sz="1900" b="1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proutil</a:t>
            </a:r>
            <a:r>
              <a:rPr lang="en-CA" sz="19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 sports2020 -C </a:t>
            </a:r>
            <a:r>
              <a:rPr lang="en-CA" sz="1900" b="1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CA" sz="19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 manage table encrypt Customer</a:t>
            </a:r>
          </a:p>
          <a:p>
            <a:r>
              <a:rPr lang="en-CA" sz="1900" dirty="0">
                <a:latin typeface="Cascadia Code" panose="020B0609020000020004" pitchFamily="49" charset="0"/>
                <a:cs typeface="Cascadia Code" panose="020B0609020000020004" pitchFamily="49" charset="0"/>
              </a:rPr>
              <a:t>OpenEdge Release 12.7 as of Fri Apr 21 08:45:41 EDT 2023</a:t>
            </a:r>
          </a:p>
          <a:p>
            <a:r>
              <a:rPr lang="en-CA" sz="1900" dirty="0">
                <a:latin typeface="Cascadia Code" panose="020B0609020000020004" pitchFamily="49" charset="0"/>
                <a:cs typeface="Cascadia Code" panose="020B0609020000020004" pitchFamily="49" charset="0"/>
              </a:rPr>
              <a:t>Encryption policy setting for Table Customer in Area 10. (15629)</a:t>
            </a:r>
          </a:p>
          <a:p>
            <a:r>
              <a:rPr lang="en-CA" sz="1900" dirty="0">
                <a:latin typeface="Cascadia Code" panose="020B0609020000020004" pitchFamily="49" charset="0"/>
                <a:cs typeface="Cascadia Code" panose="020B0609020000020004" pitchFamily="49" charset="0"/>
              </a:rPr>
              <a:t>Cipher specification setting to AES_CBC_128 completed. (15491)</a:t>
            </a:r>
          </a:p>
          <a:p>
            <a:endParaRPr lang="en-CA" sz="19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CA" sz="1900" dirty="0">
                <a:latin typeface="Cascadia Code" panose="020B0609020000020004" pitchFamily="49" charset="0"/>
                <a:cs typeface="Cascadia Code" panose="020B0609020000020004" pitchFamily="49" charset="0"/>
              </a:rPr>
              <a:t>&gt; </a:t>
            </a:r>
            <a:r>
              <a:rPr lang="en-CA" sz="1900" b="1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proutil</a:t>
            </a:r>
            <a:r>
              <a:rPr lang="en-CA" sz="19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 sports2020 -C </a:t>
            </a:r>
            <a:r>
              <a:rPr lang="en-CA" sz="1900" b="1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CA" sz="19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 manage table update Customer</a:t>
            </a:r>
          </a:p>
          <a:p>
            <a:r>
              <a:rPr lang="en-CA" sz="1900" dirty="0">
                <a:latin typeface="Cascadia Code" panose="020B0609020000020004" pitchFamily="49" charset="0"/>
                <a:cs typeface="Cascadia Code" panose="020B0609020000020004" pitchFamily="49" charset="0"/>
              </a:rPr>
              <a:t>OpenEdge Release 12.7 as of Fri Apr 21 08:45:41 EDT 2023</a:t>
            </a:r>
          </a:p>
          <a:p>
            <a:r>
              <a:rPr lang="en-CA" sz="1900" dirty="0">
                <a:latin typeface="Cascadia Code" panose="020B0609020000020004" pitchFamily="49" charset="0"/>
                <a:cs typeface="Cascadia Code" panose="020B0609020000020004" pitchFamily="49" charset="0"/>
              </a:rPr>
              <a:t>TABLE    Customer / 4  CURRENT   AES_CBC_128  V:0    </a:t>
            </a:r>
            <a:r>
              <a:rPr lang="en-CA" sz="1900" dirty="0">
                <a:highlight>
                  <a:srgbClr val="FFFF00"/>
                </a:highlight>
                <a:latin typeface="Cascadia Code" panose="020B0609020000020004" pitchFamily="49" charset="0"/>
                <a:cs typeface="Cascadia Code" panose="020B0609020000020004" pitchFamily="49" charset="0"/>
              </a:rPr>
              <a:t>20 of 24 blocks encrypted</a:t>
            </a:r>
          </a:p>
          <a:p>
            <a:endParaRPr lang="en-CA" sz="19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CA" sz="1900" dirty="0">
                <a:latin typeface="Cascadia Code" panose="020B0609020000020004" pitchFamily="49" charset="0"/>
                <a:cs typeface="Cascadia Code" panose="020B0609020000020004" pitchFamily="49" charset="0"/>
              </a:rPr>
              <a:t>&gt; </a:t>
            </a:r>
            <a:r>
              <a:rPr lang="en-CA" sz="1900" b="1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proutil</a:t>
            </a:r>
            <a:r>
              <a:rPr lang="en-CA" sz="19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 sports2020 -C </a:t>
            </a:r>
            <a:r>
              <a:rPr lang="en-CA" sz="1900" b="1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CA" sz="19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 scan table Customer</a:t>
            </a:r>
          </a:p>
          <a:p>
            <a:r>
              <a:rPr lang="en-CA" sz="1900" dirty="0">
                <a:latin typeface="Cascadia Code" panose="020B0609020000020004" pitchFamily="49" charset="0"/>
                <a:cs typeface="Cascadia Code" panose="020B0609020000020004" pitchFamily="49" charset="0"/>
              </a:rPr>
              <a:t>OpenEdge Release 12.7 as of Fri Apr 21 08:45:41 EDT 2023</a:t>
            </a:r>
          </a:p>
          <a:p>
            <a:r>
              <a:rPr lang="en-CA" sz="1900" dirty="0">
                <a:latin typeface="Cascadia Code" panose="020B0609020000020004" pitchFamily="49" charset="0"/>
                <a:cs typeface="Cascadia Code" panose="020B0609020000020004" pitchFamily="49" charset="0"/>
              </a:rPr>
              <a:t>TABLE    Customer / 4  CURRENT   AES_CBC_128  V:0    </a:t>
            </a:r>
            <a:r>
              <a:rPr lang="en-CA" sz="1900" dirty="0">
                <a:highlight>
                  <a:srgbClr val="00FF00"/>
                </a:highlight>
                <a:latin typeface="Cascadia Code" panose="020B0609020000020004" pitchFamily="49" charset="0"/>
                <a:cs typeface="Cascadia Code" panose="020B0609020000020004" pitchFamily="49" charset="0"/>
              </a:rPr>
              <a:t>24 of 24 blocks encrypted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0882F39-6A20-89BE-69A8-4607489FFF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08760" y="5182985"/>
            <a:ext cx="8100753" cy="157110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Three commands </a:t>
            </a:r>
            <a:r>
              <a:rPr lang="en-US" dirty="0">
                <a:solidFill>
                  <a:schemeClr val="tx1"/>
                </a:solidFill>
              </a:rPr>
              <a:t>to fully encrypt one object</a:t>
            </a:r>
          </a:p>
          <a:p>
            <a:r>
              <a:rPr lang="en-US" dirty="0">
                <a:solidFill>
                  <a:schemeClr val="tx1"/>
                </a:solidFill>
              </a:rPr>
              <a:t>Even with selective encryption, manual execution quickly becomes impractical; automation is essential 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116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61" y="2695804"/>
            <a:ext cx="7950557" cy="1777457"/>
          </a:xfrm>
        </p:spPr>
        <p:txBody>
          <a:bodyPr anchor="ctr"/>
          <a:lstStyle/>
          <a:p>
            <a:r>
              <a:rPr lang="en-CA" sz="6400" dirty="0"/>
              <a:t>6: </a:t>
            </a:r>
            <a:br>
              <a:rPr lang="en-CA" sz="6400" dirty="0"/>
            </a:br>
            <a:r>
              <a:rPr lang="en-CA" sz="6400" dirty="0"/>
              <a:t>Ensuring compliance</a:t>
            </a:r>
          </a:p>
        </p:txBody>
      </p:sp>
    </p:spTree>
    <p:extLst>
      <p:ext uri="{BB962C8B-B14F-4D97-AF65-F5344CB8AC3E}">
        <p14:creationId xmlns:p14="http://schemas.microsoft.com/office/powerpoint/2010/main" val="29329902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A8046-CC0E-ACA8-3C84-AAA24D737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inputs &amp; outputs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6972B-107A-87E4-DB46-BA029E099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73" y="1377690"/>
            <a:ext cx="11130180" cy="438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474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61" y="2695804"/>
            <a:ext cx="7950557" cy="1777457"/>
          </a:xfrm>
        </p:spPr>
        <p:txBody>
          <a:bodyPr anchor="ctr"/>
          <a:lstStyle/>
          <a:p>
            <a:r>
              <a:rPr lang="en-CA" sz="6400" dirty="0"/>
              <a:t>7: </a:t>
            </a:r>
            <a:br>
              <a:rPr lang="en-CA" sz="6400" dirty="0"/>
            </a:br>
            <a:r>
              <a:rPr lang="en-CA" sz="6400" dirty="0"/>
              <a:t>Closing thoughts</a:t>
            </a:r>
          </a:p>
        </p:txBody>
      </p:sp>
    </p:spTree>
    <p:extLst>
      <p:ext uri="{BB962C8B-B14F-4D97-AF65-F5344CB8AC3E}">
        <p14:creationId xmlns:p14="http://schemas.microsoft.com/office/powerpoint/2010/main" val="42621873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32EF7-6232-3030-BEFB-73705622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Is TDE evolving?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2C0E1-2352-0A07-E914-02FEEBE777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8357136" cy="4313237"/>
          </a:xfrm>
        </p:spPr>
        <p:txBody>
          <a:bodyPr/>
          <a:lstStyle/>
          <a:p>
            <a:r>
              <a:rPr lang="en-CA" dirty="0"/>
              <a:t>Selected changes to TDE in OE releases</a:t>
            </a:r>
          </a:p>
          <a:p>
            <a:pPr lvl="1"/>
            <a:r>
              <a:rPr lang="en-US" dirty="0"/>
              <a:t>10.2B: TDE introduced</a:t>
            </a:r>
          </a:p>
          <a:p>
            <a:pPr lvl="1"/>
            <a:r>
              <a:rPr lang="en-US" dirty="0"/>
              <a:t>12.0:  old ciphers retired </a:t>
            </a:r>
          </a:p>
          <a:p>
            <a:pPr lvl="2"/>
            <a:r>
              <a:rPr lang="en-US" dirty="0"/>
              <a:t>RC4 for objects; DES for binary dumps</a:t>
            </a:r>
          </a:p>
          <a:p>
            <a:pPr lvl="1"/>
            <a:r>
              <a:rPr lang="en-US" dirty="0"/>
              <a:t>12.1: increase -ecsize online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12.4:  Online Transparent Data Encryption database policy management (DB feature 29)</a:t>
            </a:r>
          </a:p>
          <a:p>
            <a:pPr lvl="1"/>
            <a:r>
              <a:rPr lang="en-US" dirty="0"/>
              <a:t>12.6:  HSM-based authentication of TDE keystore (two-factor)</a:t>
            </a:r>
          </a:p>
          <a:p>
            <a:r>
              <a:rPr lang="en-US" dirty="0">
                <a:solidFill>
                  <a:srgbClr val="FF0000"/>
                </a:solidFill>
              </a:rPr>
              <a:t>The takeaway:</a:t>
            </a:r>
          </a:p>
          <a:p>
            <a:pPr lvl="1"/>
            <a:r>
              <a:rPr lang="en-US" dirty="0"/>
              <a:t>TDE is strategically important for Progress; they continue to re-evaluate and invest in the product</a:t>
            </a:r>
          </a:p>
          <a:p>
            <a:pPr lvl="1"/>
            <a:r>
              <a:rPr lang="en-US" dirty="0"/>
              <a:t>You can use it with confidence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22856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32EF7-6232-3030-BEFB-73705622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rgbClr val="FF0000"/>
                </a:solidFill>
              </a:rPr>
              <a:t>Important</a:t>
            </a:r>
            <a:r>
              <a:rPr lang="en-CA" dirty="0"/>
              <a:t>: RC4 and upgrade to 12.x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2C0E1-2352-0A07-E914-02FEEBE777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9"/>
            <a:ext cx="8357136" cy="850350"/>
          </a:xfrm>
        </p:spPr>
        <p:txBody>
          <a:bodyPr/>
          <a:lstStyle/>
          <a:p>
            <a:r>
              <a:rPr lang="en-CA" dirty="0"/>
              <a:t>You </a:t>
            </a:r>
            <a:r>
              <a:rPr lang="en-CA" dirty="0">
                <a:solidFill>
                  <a:srgbClr val="FF0000"/>
                </a:solidFill>
              </a:rPr>
              <a:t>cannot upgrade </a:t>
            </a:r>
            <a:r>
              <a:rPr lang="en-CA" dirty="0"/>
              <a:t>to 12.x with RC4-encrypted objects</a:t>
            </a:r>
          </a:p>
          <a:p>
            <a:pPr lvl="1"/>
            <a:r>
              <a:rPr lang="en-CA" dirty="0"/>
              <a:t>It </a:t>
            </a:r>
            <a:r>
              <a:rPr lang="en-CA" i="1" dirty="0"/>
              <a:t>is</a:t>
            </a:r>
            <a:r>
              <a:rPr lang="en-CA" dirty="0"/>
              <a:t> possible to upgrade with an RC4 DMK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E6305B-EEAB-3831-C28F-2D632ACA58BB}"/>
              </a:ext>
            </a:extLst>
          </p:cNvPr>
          <p:cNvSpPr txBox="1"/>
          <p:nvPr/>
        </p:nvSpPr>
        <p:spPr>
          <a:xfrm>
            <a:off x="609796" y="2762653"/>
            <a:ext cx="11582204" cy="3139321"/>
          </a:xfrm>
          <a:prstGeom prst="rect">
            <a:avLst/>
          </a:prstGeom>
          <a:solidFill>
            <a:srgbClr val="FEFEB8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$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proutil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sports -C conv1112</a:t>
            </a: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OpenEdge Release 12.7 as of Fri Apr 21 08:45:41 EDT 2023</a:t>
            </a:r>
          </a:p>
          <a:p>
            <a:endParaRPr lang="en-US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You must have your database backed up before running the conversion. (1024)</a:t>
            </a: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Have you done this (y/n) ?</a:t>
            </a: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y</a:t>
            </a:r>
          </a:p>
          <a:p>
            <a:r>
              <a:rPr lang="en-US" dirty="0">
                <a:highlight>
                  <a:srgbClr val="00FFFF"/>
                </a:highlight>
                <a:latin typeface="Cascadia Code" panose="020B0609020000020004" pitchFamily="49" charset="0"/>
                <a:cs typeface="Cascadia Code" panose="020B0609020000020004" pitchFamily="49" charset="0"/>
              </a:rPr>
              <a:t>Found Encryption policies with deprecated cipher of RC4_ECB_128. 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(19348)</a:t>
            </a: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Database needs stronger encryption ciphers. </a:t>
            </a:r>
            <a:r>
              <a:rPr lang="en-US" dirty="0">
                <a:highlight>
                  <a:srgbClr val="00FFFF"/>
                </a:highlight>
                <a:latin typeface="Cascadia Code" panose="020B0609020000020004" pitchFamily="49" charset="0"/>
                <a:cs typeface="Cascadia Code" panose="020B0609020000020004" pitchFamily="49" charset="0"/>
              </a:rPr>
              <a:t>Conversion requires return to prior release. 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(19349)</a:t>
            </a:r>
          </a:p>
          <a:p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Use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manage to select another cipher and use </a:t>
            </a:r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epolicy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 update encrypt all data up to the new cipher. (19350)</a:t>
            </a:r>
          </a:p>
        </p:txBody>
      </p:sp>
    </p:spTree>
    <p:extLst>
      <p:ext uri="{BB962C8B-B14F-4D97-AF65-F5344CB8AC3E}">
        <p14:creationId xmlns:p14="http://schemas.microsoft.com/office/powerpoint/2010/main" val="4569288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E0E3-0E31-5DF2-5DBC-1FC4D5C4F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Prepare and beware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078AF-4F0B-4A90-9447-B572E5BEF6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49" y="1813878"/>
            <a:ext cx="8326801" cy="4313237"/>
          </a:xfrm>
        </p:spPr>
        <p:txBody>
          <a:bodyPr/>
          <a:lstStyle/>
          <a:p>
            <a:r>
              <a:rPr lang="en-CA" dirty="0"/>
              <a:t>TDE uses industry-standard symmetric encryption ciphers</a:t>
            </a:r>
          </a:p>
          <a:p>
            <a:r>
              <a:rPr lang="en-CA" dirty="0"/>
              <a:t>As with any symmetric encryption platform, the security is all in the keys</a:t>
            </a:r>
          </a:p>
          <a:p>
            <a:pPr lvl="1"/>
            <a:r>
              <a:rPr lang="en-CA" dirty="0"/>
              <a:t>Protect your keystore and passphrases appropriately</a:t>
            </a:r>
          </a:p>
          <a:p>
            <a:pPr lvl="1"/>
            <a:r>
              <a:rPr lang="en-CA" dirty="0"/>
              <a:t>If you lose them, no one can help you. </a:t>
            </a:r>
            <a:r>
              <a:rPr lang="en-CA" dirty="0">
                <a:solidFill>
                  <a:srgbClr val="FF0000"/>
                </a:solidFill>
              </a:rPr>
              <a:t>There is no back door! </a:t>
            </a:r>
            <a:endParaRPr lang="en-CA" dirty="0"/>
          </a:p>
          <a:p>
            <a:pPr lvl="1"/>
            <a:r>
              <a:rPr lang="en-CA" dirty="0"/>
              <a:t>Read </a:t>
            </a:r>
            <a:r>
              <a:rPr lang="en-CA" dirty="0">
                <a:solidFill>
                  <a:srgbClr val="FF0000"/>
                </a:solidFill>
              </a:rPr>
              <a:t>all</a:t>
            </a:r>
            <a:r>
              <a:rPr lang="en-CA" dirty="0"/>
              <a:t> of the TDE documentation before attempting a deployment</a:t>
            </a:r>
          </a:p>
        </p:txBody>
      </p:sp>
    </p:spTree>
    <p:extLst>
      <p:ext uri="{BB962C8B-B14F-4D97-AF65-F5344CB8AC3E}">
        <p14:creationId xmlns:p14="http://schemas.microsoft.com/office/powerpoint/2010/main" val="29414225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365F7-5E40-5079-13E6-C7A5E9E02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Rob’s take on OpenEdge TDE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1E885-9B67-2949-5037-81E42D4C0D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49" y="1813878"/>
            <a:ext cx="9488220" cy="4313237"/>
          </a:xfrm>
        </p:spPr>
        <p:txBody>
          <a:bodyPr/>
          <a:lstStyle/>
          <a:p>
            <a:r>
              <a:rPr lang="en-CA" dirty="0"/>
              <a:t>TDE is a great product </a:t>
            </a:r>
          </a:p>
          <a:p>
            <a:r>
              <a:rPr lang="en-CA" dirty="0"/>
              <a:t>If you require database encryption at rest, there is no alternative</a:t>
            </a:r>
          </a:p>
          <a:p>
            <a:r>
              <a:rPr lang="en-CA" dirty="0"/>
              <a:t>Customers would benefit from future usability enhancements</a:t>
            </a:r>
          </a:p>
          <a:p>
            <a:pPr lvl="1"/>
            <a:r>
              <a:rPr lang="en-CA" dirty="0"/>
              <a:t>Better compliance tools</a:t>
            </a:r>
          </a:p>
          <a:p>
            <a:pPr lvl="2"/>
            <a:r>
              <a:rPr lang="en-CA" dirty="0"/>
              <a:t>Better Data Dictionary reports (e.g. include Type 1 area info, AI/BI info)</a:t>
            </a:r>
          </a:p>
          <a:p>
            <a:pPr lvl="2"/>
            <a:r>
              <a:rPr lang="en-CA" dirty="0"/>
              <a:t>Easier access to encryption policies and object state</a:t>
            </a:r>
          </a:p>
          <a:p>
            <a:pPr lvl="1"/>
            <a:r>
              <a:rPr lang="en-CA" dirty="0"/>
              <a:t>Full-database encryption</a:t>
            </a:r>
          </a:p>
          <a:p>
            <a:pPr lvl="1"/>
            <a:r>
              <a:rPr lang="en-CA" dirty="0"/>
              <a:t>Task-based documentation</a:t>
            </a:r>
          </a:p>
          <a:p>
            <a:pPr lvl="2"/>
            <a:r>
              <a:rPr lang="en-CA" dirty="0"/>
              <a:t>E.g. how to dump and load a TDE-enabled database</a:t>
            </a:r>
          </a:p>
        </p:txBody>
      </p:sp>
    </p:spTree>
    <p:extLst>
      <p:ext uri="{BB962C8B-B14F-4D97-AF65-F5344CB8AC3E}">
        <p14:creationId xmlns:p14="http://schemas.microsoft.com/office/powerpoint/2010/main" val="40334520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ADE6-512F-7F57-EE05-599B6B6C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Closing thoughts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62297-3BCD-D229-7A14-7A59D75C89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8487146" cy="4313237"/>
          </a:xfrm>
        </p:spPr>
        <p:txBody>
          <a:bodyPr/>
          <a:lstStyle/>
          <a:p>
            <a:r>
              <a:rPr lang="en-CA" dirty="0"/>
              <a:t>You don’t use database encryption because you </a:t>
            </a:r>
            <a:r>
              <a:rPr lang="en-CA" i="1" dirty="0">
                <a:solidFill>
                  <a:srgbClr val="FF0000"/>
                </a:solidFill>
              </a:rPr>
              <a:t>want</a:t>
            </a:r>
            <a:r>
              <a:rPr lang="en-CA" dirty="0"/>
              <a:t> to</a:t>
            </a:r>
          </a:p>
          <a:p>
            <a:r>
              <a:rPr lang="en-CA" dirty="0"/>
              <a:t>You do it because someone </a:t>
            </a:r>
            <a:r>
              <a:rPr lang="en-CA" i="1" dirty="0">
                <a:solidFill>
                  <a:srgbClr val="FF0000"/>
                </a:solidFill>
              </a:rPr>
              <a:t>made</a:t>
            </a:r>
            <a:r>
              <a:rPr lang="en-CA" i="1" dirty="0"/>
              <a:t> </a:t>
            </a:r>
            <a:r>
              <a:rPr lang="en-CA" dirty="0"/>
              <a:t>you:</a:t>
            </a:r>
          </a:p>
          <a:p>
            <a:pPr lvl="1"/>
            <a:r>
              <a:rPr lang="en-CA" dirty="0"/>
              <a:t>Internal policy</a:t>
            </a:r>
          </a:p>
          <a:p>
            <a:pPr lvl="1"/>
            <a:r>
              <a:rPr lang="en-CA" dirty="0"/>
              <a:t>Industry regulation</a:t>
            </a:r>
          </a:p>
          <a:p>
            <a:pPr lvl="1"/>
            <a:r>
              <a:rPr lang="en-CA" dirty="0"/>
              <a:t>Legal requirement</a:t>
            </a:r>
          </a:p>
          <a:p>
            <a:r>
              <a:rPr lang="en-CA" dirty="0"/>
              <a:t>At some point, they will require you to </a:t>
            </a:r>
            <a:r>
              <a:rPr lang="en-CA" i="1" dirty="0">
                <a:solidFill>
                  <a:srgbClr val="FF0000"/>
                </a:solidFill>
              </a:rPr>
              <a:t>prove</a:t>
            </a:r>
            <a:r>
              <a:rPr lang="en-CA" dirty="0"/>
              <a:t> it!</a:t>
            </a:r>
          </a:p>
          <a:p>
            <a:pPr lvl="1"/>
            <a:r>
              <a:rPr lang="en-CA" dirty="0"/>
              <a:t>Be prepared to prove compliance</a:t>
            </a:r>
          </a:p>
          <a:p>
            <a:pPr lvl="1"/>
            <a:r>
              <a:rPr lang="en-CA" dirty="0"/>
              <a:t>Applications evolve over time: </a:t>
            </a:r>
            <a:br>
              <a:rPr lang="en-CA" dirty="0"/>
            </a:br>
            <a:r>
              <a:rPr lang="en-CA" dirty="0"/>
              <a:t>you must have a </a:t>
            </a:r>
            <a:r>
              <a:rPr lang="en-CA" dirty="0">
                <a:solidFill>
                  <a:srgbClr val="FF0000"/>
                </a:solidFill>
              </a:rPr>
              <a:t>plan</a:t>
            </a:r>
            <a:r>
              <a:rPr lang="en-CA" dirty="0"/>
              <a:t> for maintaining compliance across schema changes</a:t>
            </a:r>
          </a:p>
        </p:txBody>
      </p:sp>
    </p:spTree>
    <p:extLst>
      <p:ext uri="{BB962C8B-B14F-4D97-AF65-F5344CB8AC3E}">
        <p14:creationId xmlns:p14="http://schemas.microsoft.com/office/powerpoint/2010/main" val="35491825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DE5BE-C452-3514-61CB-D12BDB604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Closing thoughts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BEE2D-3C89-C162-6026-604719E4F5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t"/>
          <a:lstStyle/>
          <a:p>
            <a:r>
              <a:rPr lang="en-CA" dirty="0"/>
              <a:t>Implementing TDE is </a:t>
            </a:r>
            <a:r>
              <a:rPr lang="en-CA" dirty="0">
                <a:solidFill>
                  <a:schemeClr val="tx1"/>
                </a:solidFill>
              </a:rPr>
              <a:t>not</a:t>
            </a:r>
            <a:r>
              <a:rPr lang="en-CA" dirty="0"/>
              <a:t> a </a:t>
            </a:r>
            <a:r>
              <a:rPr lang="en-CA" dirty="0">
                <a:solidFill>
                  <a:srgbClr val="FF0000"/>
                </a:solidFill>
              </a:rPr>
              <a:t>one-time</a:t>
            </a:r>
            <a:r>
              <a:rPr lang="en-CA" dirty="0"/>
              <a:t> </a:t>
            </a:r>
            <a:r>
              <a:rPr lang="en-CA" dirty="0">
                <a:solidFill>
                  <a:srgbClr val="FF0000"/>
                </a:solidFill>
              </a:rPr>
              <a:t>task</a:t>
            </a:r>
          </a:p>
          <a:p>
            <a:r>
              <a:rPr lang="en-CA" dirty="0"/>
              <a:t>It is an </a:t>
            </a:r>
            <a:r>
              <a:rPr lang="en-CA" dirty="0">
                <a:solidFill>
                  <a:srgbClr val="FF0000"/>
                </a:solidFill>
              </a:rPr>
              <a:t>ongoing process</a:t>
            </a:r>
            <a:r>
              <a:rPr lang="en-CA" dirty="0"/>
              <a:t>: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1733AA0-AEAC-09E4-3709-08728B122A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0375615"/>
              </p:ext>
            </p:extLst>
          </p:nvPr>
        </p:nvGraphicFramePr>
        <p:xfrm>
          <a:off x="4087385" y="2950066"/>
          <a:ext cx="5534552" cy="370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4158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DE5BE-C452-3514-61CB-D12BDB604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Closing thoughts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BEE2D-3C89-C162-6026-604719E4F5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t"/>
          <a:lstStyle/>
          <a:p>
            <a:r>
              <a:rPr lang="en-CA" dirty="0"/>
              <a:t>The technology is a means to an end, not a full solution</a:t>
            </a:r>
          </a:p>
          <a:p>
            <a:r>
              <a:rPr lang="en-CA" dirty="0"/>
              <a:t>The keys to ensuring proper implementation and compliance: 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Policy</a:t>
            </a:r>
            <a:r>
              <a:rPr lang="en-CA" dirty="0"/>
              <a:t>: well-designed, well-written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Procedure</a:t>
            </a:r>
            <a:r>
              <a:rPr lang="en-CA" dirty="0"/>
              <a:t>: correctly implementing the policy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People</a:t>
            </a:r>
            <a:r>
              <a:rPr lang="en-CA" dirty="0"/>
              <a:t>: educated about policy, trained on procedure</a:t>
            </a:r>
          </a:p>
        </p:txBody>
      </p:sp>
    </p:spTree>
    <p:extLst>
      <p:ext uri="{BB962C8B-B14F-4D97-AF65-F5344CB8AC3E}">
        <p14:creationId xmlns:p14="http://schemas.microsoft.com/office/powerpoint/2010/main" val="5080078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DE5BE-C452-3514-61CB-D12BDB604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E-mail me for the TDE-automation ABL code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BEE2D-3C89-C162-6026-604719E4F5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8723012" cy="4313237"/>
          </a:xfrm>
        </p:spPr>
        <p:txBody>
          <a:bodyPr anchor="ctr"/>
          <a:lstStyle/>
          <a:p>
            <a:pPr marL="0" indent="0">
              <a:buNone/>
            </a:pPr>
            <a:r>
              <a:rPr lang="en-CA" sz="5400" dirty="0"/>
              <a:t>E-mail  : rf@wss.com</a:t>
            </a:r>
          </a:p>
          <a:p>
            <a:pPr marL="0" indent="0">
              <a:buNone/>
            </a:pPr>
            <a:r>
              <a:rPr lang="en-CA" sz="5400" dirty="0"/>
              <a:t>Subject: TDE automation code</a:t>
            </a:r>
          </a:p>
        </p:txBody>
      </p:sp>
    </p:spTree>
    <p:extLst>
      <p:ext uri="{BB962C8B-B14F-4D97-AF65-F5344CB8AC3E}">
        <p14:creationId xmlns:p14="http://schemas.microsoft.com/office/powerpoint/2010/main" val="41273719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CAA8D4-A461-40A6-9667-9A71FE5B0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508" y="1344130"/>
            <a:ext cx="9824946" cy="900701"/>
          </a:xfrm>
        </p:spPr>
        <p:txBody>
          <a:bodyPr anchor="t">
            <a:normAutofit fontScale="90000"/>
          </a:bodyPr>
          <a:lstStyle/>
          <a:p>
            <a:r>
              <a:rPr lang="en-CA" dirty="0"/>
              <a:t>Questions?</a:t>
            </a:r>
            <a:br>
              <a:rPr lang="en-CA" sz="2800" dirty="0"/>
            </a:br>
            <a:endParaRPr lang="en-CA"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5BD63405-BCBF-F74F-59D2-2F32BA50C4EE}"/>
              </a:ext>
            </a:extLst>
          </p:cNvPr>
          <p:cNvSpPr txBox="1">
            <a:spLocks/>
          </p:cNvSpPr>
          <p:nvPr/>
        </p:nvSpPr>
        <p:spPr>
          <a:xfrm>
            <a:off x="1026511" y="1893805"/>
            <a:ext cx="9824946" cy="221876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00" b="0" i="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700" dirty="0"/>
              <a:t>rf@wss.com</a:t>
            </a:r>
          </a:p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3266531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61" y="2695804"/>
            <a:ext cx="7950557" cy="1777457"/>
          </a:xfrm>
        </p:spPr>
        <p:txBody>
          <a:bodyPr anchor="ctr"/>
          <a:lstStyle/>
          <a:p>
            <a:r>
              <a:rPr lang="en-CA" sz="6400" dirty="0"/>
              <a:t>Bonus slides!</a:t>
            </a:r>
          </a:p>
        </p:txBody>
      </p:sp>
      <p:pic>
        <p:nvPicPr>
          <p:cNvPr id="1026" name="Picture 2" descr="Propeller Hat">
            <a:extLst>
              <a:ext uri="{FF2B5EF4-FFF2-40B4-BE49-F238E27FC236}">
                <a16:creationId xmlns:a16="http://schemas.microsoft.com/office/drawing/2014/main" id="{D90A7D2C-6C06-CB24-B3FF-C40E62E69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428" y="2144268"/>
            <a:ext cx="2718816" cy="271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451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46B93-7670-0322-D48F-2B1DAE71E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Useless TDE Trivia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6F93-95EB-2721-262C-F5128FFCDE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dirty="0"/>
              <a:t>We encrypt data at the object/area level, but encryption is implemented, incrementally, at the block level</a:t>
            </a:r>
          </a:p>
          <a:p>
            <a:r>
              <a:rPr lang="en-CA" dirty="0"/>
              <a:t>Therefore, for some period of time, a partially-encrypted object is in a transitional state</a:t>
            </a:r>
          </a:p>
          <a:p>
            <a:pPr lvl="1"/>
            <a:r>
              <a:rPr lang="en-CA" dirty="0"/>
              <a:t>Some blocks are encrypted, and the rest are not; or</a:t>
            </a:r>
          </a:p>
          <a:p>
            <a:pPr lvl="1"/>
            <a:r>
              <a:rPr lang="en-CA" dirty="0"/>
              <a:t>Some encrypted under current policy, remainder under previous policy</a:t>
            </a:r>
          </a:p>
          <a:p>
            <a:r>
              <a:rPr lang="en-CA" dirty="0">
                <a:solidFill>
                  <a:srgbClr val="FF0000"/>
                </a:solidFill>
              </a:rPr>
              <a:t>How does the storage engine know what to do with a block being paged into the buffer pool?</a:t>
            </a:r>
          </a:p>
        </p:txBody>
      </p:sp>
    </p:spTree>
    <p:extLst>
      <p:ext uri="{BB962C8B-B14F-4D97-AF65-F5344CB8AC3E}">
        <p14:creationId xmlns:p14="http://schemas.microsoft.com/office/powerpoint/2010/main" val="199356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46B93-7670-0322-D48F-2B1DAE71E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Useless TDE Trivia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6F93-95EB-2721-262C-F5128FFCDE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dirty="0"/>
              <a:t>Is it encrypted or not?</a:t>
            </a:r>
          </a:p>
          <a:p>
            <a:pPr lvl="1"/>
            <a:r>
              <a:rPr lang="en-CA" dirty="0"/>
              <a:t>1 bit of information (</a:t>
            </a:r>
            <a:r>
              <a:rPr lang="en-CA" dirty="0">
                <a:solidFill>
                  <a:srgbClr val="92D050"/>
                </a:solidFill>
              </a:rPr>
              <a:t>“Encrypted” bit</a:t>
            </a:r>
            <a:r>
              <a:rPr lang="en-CA" dirty="0"/>
              <a:t>)</a:t>
            </a:r>
          </a:p>
          <a:p>
            <a:r>
              <a:rPr lang="en-CA" dirty="0"/>
              <a:t>If encrypted: under the current policy or previous?</a:t>
            </a:r>
          </a:p>
          <a:p>
            <a:pPr lvl="1"/>
            <a:r>
              <a:rPr lang="en-CA" dirty="0"/>
              <a:t>1 bit of information (</a:t>
            </a:r>
            <a:r>
              <a:rPr lang="en-CA" dirty="0">
                <a:solidFill>
                  <a:schemeClr val="accent2">
                    <a:lumMod val="75000"/>
                  </a:schemeClr>
                </a:solidFill>
              </a:rPr>
              <a:t>“Policy” bit</a:t>
            </a:r>
            <a:r>
              <a:rPr lang="en-CA" dirty="0"/>
              <a:t>)</a:t>
            </a:r>
          </a:p>
          <a:p>
            <a:r>
              <a:rPr lang="en-CA" dirty="0"/>
              <a:t>This information must be stored on a per-block basis</a:t>
            </a:r>
          </a:p>
          <a:p>
            <a:r>
              <a:rPr lang="en-CA" dirty="0"/>
              <a:t>It must be stored in a structure that is common to both Type 1 and Type 2 storage architectures</a:t>
            </a:r>
          </a:p>
          <a:p>
            <a:pPr lvl="1"/>
            <a:r>
              <a:rPr lang="en-CA" dirty="0"/>
              <a:t>The Type 1 block header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9608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46B93-7670-0322-D48F-2B1DAE71E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Useless TDE Trivia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6F93-95EB-2721-262C-F5128FFCDE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13334" y="1564777"/>
            <a:ext cx="4970346" cy="631698"/>
          </a:xfrm>
        </p:spPr>
        <p:txBody>
          <a:bodyPr/>
          <a:lstStyle/>
          <a:p>
            <a:r>
              <a:rPr lang="en-CA" dirty="0"/>
              <a:t>Type 1 block header layout: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9262E7-BE73-A295-DCCB-009F891FD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780" y="2339417"/>
            <a:ext cx="8244840" cy="413168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0F5486E9-F42D-6EA0-7D23-42552F181AEC}"/>
              </a:ext>
            </a:extLst>
          </p:cNvPr>
          <p:cNvSpPr/>
          <p:nvPr/>
        </p:nvSpPr>
        <p:spPr>
          <a:xfrm>
            <a:off x="3665220" y="2309622"/>
            <a:ext cx="666750" cy="476250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3DF696-F2DD-5963-FBBE-D6C9DECD5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670" y="3815403"/>
            <a:ext cx="4743309" cy="15841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E2549A-BEBA-B477-8FCC-551672C775B2}"/>
              </a:ext>
            </a:extLst>
          </p:cNvPr>
          <p:cNvSpPr txBox="1"/>
          <p:nvPr/>
        </p:nvSpPr>
        <p:spPr>
          <a:xfrm>
            <a:off x="1872996" y="4594092"/>
            <a:ext cx="1897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Block type value: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D9F58D-F0CA-34F1-9EAA-575297E3A8B2}"/>
              </a:ext>
            </a:extLst>
          </p:cNvPr>
          <p:cNvSpPr txBox="1"/>
          <p:nvPr/>
        </p:nvSpPr>
        <p:spPr>
          <a:xfrm>
            <a:off x="1872996" y="3185135"/>
            <a:ext cx="261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Block type: 1-byte field</a:t>
            </a:r>
          </a:p>
        </p:txBody>
      </p:sp>
    </p:spTree>
    <p:extLst>
      <p:ext uri="{BB962C8B-B14F-4D97-AF65-F5344CB8AC3E}">
        <p14:creationId xmlns:p14="http://schemas.microsoft.com/office/powerpoint/2010/main" val="103273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46B93-7670-0322-D48F-2B1DAE71E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Useless TDE Trivia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E91F5C-D7F5-8D17-8C38-4B533522A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561" y="2215783"/>
            <a:ext cx="9489986" cy="37872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18CCCA-EB72-B0F3-17FB-E014361DA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315" y="1201265"/>
            <a:ext cx="2159933" cy="11378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A74EE7D-699D-330D-A978-B466A8DD3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903" y="1097178"/>
            <a:ext cx="1575895" cy="1203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C4CB4A-7340-2BB5-BC35-30BE9B22ACC0}"/>
              </a:ext>
            </a:extLst>
          </p:cNvPr>
          <p:cNvSpPr txBox="1"/>
          <p:nvPr/>
        </p:nvSpPr>
        <p:spPr>
          <a:xfrm>
            <a:off x="5908127" y="1977332"/>
            <a:ext cx="4114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/>
              <a:t>The evolution of a record block’s block type (</a:t>
            </a:r>
            <a:r>
              <a:rPr lang="en-CA" dirty="0" err="1"/>
              <a:t>bk_type</a:t>
            </a:r>
            <a:r>
              <a:rPr lang="en-CA" dirty="0"/>
              <a:t>) value in its block header</a:t>
            </a:r>
          </a:p>
        </p:txBody>
      </p:sp>
    </p:spTree>
    <p:extLst>
      <p:ext uri="{BB962C8B-B14F-4D97-AF65-F5344CB8AC3E}">
        <p14:creationId xmlns:p14="http://schemas.microsoft.com/office/powerpoint/2010/main" val="3694545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33BF9-FCA3-2202-9C58-835B6D95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Useless TDE Trivia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3F608-2B10-9E2F-F169-1331D8C4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sz="3200" dirty="0">
                <a:solidFill>
                  <a:schemeClr val="accent1"/>
                </a:solidFill>
              </a:rPr>
              <a:t>How does this help you as a DBA?</a:t>
            </a:r>
          </a:p>
          <a:p>
            <a:r>
              <a:rPr lang="en-CA" sz="3200" dirty="0">
                <a:solidFill>
                  <a:srgbClr val="FF0000"/>
                </a:solidFill>
              </a:rPr>
              <a:t>It doesn’t.</a:t>
            </a:r>
          </a:p>
          <a:p>
            <a:r>
              <a:rPr lang="en-CA" sz="3200" dirty="0">
                <a:solidFill>
                  <a:schemeClr val="accent1"/>
                </a:solidFill>
              </a:rPr>
              <a:t>But learning new things is its own reward. </a:t>
            </a:r>
            <a:r>
              <a:rPr lang="en-CA" sz="3200" dirty="0">
                <a:solidFill>
                  <a:srgbClr val="FF0000"/>
                </a:solidFill>
              </a:rPr>
              <a:t>😊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214FD9-E8E2-FADB-8F49-4367F18440F3}"/>
              </a:ext>
            </a:extLst>
          </p:cNvPr>
          <p:cNvSpPr/>
          <p:nvPr/>
        </p:nvSpPr>
        <p:spPr>
          <a:xfrm>
            <a:off x="379476" y="653796"/>
            <a:ext cx="1792224" cy="681228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96C2791-12DB-9EE2-533B-A63139FC6997}"/>
              </a:ext>
            </a:extLst>
          </p:cNvPr>
          <p:cNvSpPr/>
          <p:nvPr/>
        </p:nvSpPr>
        <p:spPr>
          <a:xfrm rot="16200000">
            <a:off x="153387" y="2105150"/>
            <a:ext cx="2244402" cy="9281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423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02AF4-0C45-E5DD-92C8-651B47B76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6D40C-6D59-9011-A982-53BF6A3F76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b"/>
          <a:lstStyle/>
          <a:p>
            <a:r>
              <a:rPr lang="en-CA" sz="1800" dirty="0">
                <a:hlinkClick r:id="rId3"/>
              </a:rPr>
              <a:t>https://xkcd.com/722</a:t>
            </a:r>
            <a:r>
              <a:rPr lang="en-CA" sz="1800" dirty="0"/>
              <a:t> </a:t>
            </a:r>
          </a:p>
        </p:txBody>
      </p:sp>
      <p:pic>
        <p:nvPicPr>
          <p:cNvPr id="3076" name="Picture 4" descr="Computer Problems">
            <a:extLst>
              <a:ext uri="{FF2B5EF4-FFF2-40B4-BE49-F238E27FC236}">
                <a16:creationId xmlns:a16="http://schemas.microsoft.com/office/drawing/2014/main" id="{DC158535-7F89-C367-3B34-5097C29AB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950" y="1659788"/>
            <a:ext cx="9200782" cy="398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0469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Staying Informed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D4F85-BCF0-46D9-9DA6-3864DEB195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2064087"/>
            <a:ext cx="7894638" cy="4313237"/>
          </a:xfrm>
        </p:spPr>
        <p:txBody>
          <a:bodyPr/>
          <a:lstStyle/>
          <a:p>
            <a:r>
              <a:rPr lang="en-US" dirty="0"/>
              <a:t>Each release has a “What’s New” manual</a:t>
            </a:r>
          </a:p>
          <a:p>
            <a:pPr lvl="1"/>
            <a:r>
              <a:rPr lang="en-US" dirty="0"/>
              <a:t>They are cumulative in v12  </a:t>
            </a:r>
            <a:r>
              <a:rPr lang="en-CA" sz="2800" dirty="0"/>
              <a:t>👍</a:t>
            </a:r>
            <a:endParaRPr lang="en-US" dirty="0"/>
          </a:p>
          <a:p>
            <a:r>
              <a:rPr lang="en-US" dirty="0"/>
              <a:t>Check out the new documentation portal: </a:t>
            </a:r>
            <a:r>
              <a:rPr lang="en-US" dirty="0">
                <a:hlinkClick r:id="rId2"/>
              </a:rPr>
              <a:t>https://docs.progress.com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Online docs for LTS releases only (and the Active release) ☹</a:t>
            </a:r>
          </a:p>
          <a:p>
            <a:pPr lvl="1"/>
            <a:r>
              <a:rPr lang="en-US" dirty="0"/>
              <a:t>Downloadable PDFs for all releases</a:t>
            </a:r>
          </a:p>
          <a:p>
            <a:r>
              <a:rPr lang="en-US" dirty="0"/>
              <a:t>Join the CVP for </a:t>
            </a:r>
          </a:p>
          <a:p>
            <a:pPr lvl="1"/>
            <a:r>
              <a:rPr lang="en-US" dirty="0"/>
              <a:t>info about new features in planned releases</a:t>
            </a:r>
          </a:p>
          <a:p>
            <a:pPr lvl="1"/>
            <a:r>
              <a:rPr lang="en-US" dirty="0"/>
              <a:t>early access to pre-release code </a:t>
            </a:r>
          </a:p>
          <a:p>
            <a:pPr lvl="1"/>
            <a:r>
              <a:rPr lang="en-US" dirty="0"/>
              <a:t>access to a private Community group to interact directly with product teams as they are designing new features</a:t>
            </a:r>
          </a:p>
          <a:p>
            <a:pPr lvl="1"/>
            <a:r>
              <a:rPr lang="en-US" dirty="0">
                <a:hlinkClick r:id="rId3"/>
              </a:rPr>
              <a:t>https://www.progress.com/openedge/customer-validation-program</a:t>
            </a:r>
            <a:r>
              <a:rPr lang="en-US" dirty="0"/>
              <a:t>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77225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You Can Improve OpenEdge!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D4F85-BCF0-46D9-9DA6-3864DEB195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Share your ideas for OpenEdge product enhancements in the Ideas portal</a:t>
            </a:r>
            <a:br>
              <a:rPr lang="en-US" dirty="0"/>
            </a:br>
            <a:br>
              <a:rPr lang="en-US" dirty="0"/>
            </a:br>
            <a:r>
              <a:rPr lang="en-US" dirty="0">
                <a:hlinkClick r:id="rId3"/>
              </a:rPr>
              <a:t>https://openedge.ideas.aha.io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r>
              <a:rPr lang="en-US" dirty="0"/>
              <a:t>Several of the features you have seen today were submitted by the community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8667329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1">
      <a:dk1>
        <a:srgbClr val="4C4D4C"/>
      </a:dk1>
      <a:lt1>
        <a:srgbClr val="FFFFFF"/>
      </a:lt1>
      <a:dk2>
        <a:srgbClr val="545454"/>
      </a:dk2>
      <a:lt2>
        <a:srgbClr val="BFBFBF"/>
      </a:lt2>
      <a:accent1>
        <a:srgbClr val="304EA1"/>
      </a:accent1>
      <a:accent2>
        <a:srgbClr val="44C7F3"/>
      </a:accent2>
      <a:accent3>
        <a:srgbClr val="53A0D7"/>
      </a:accent3>
      <a:accent4>
        <a:srgbClr val="201A5B"/>
      </a:accent4>
      <a:accent5>
        <a:srgbClr val="9BDDF3"/>
      </a:accent5>
      <a:accent6>
        <a:srgbClr val="AAC4D7"/>
      </a:accent6>
      <a:hlink>
        <a:srgbClr val="53A0D7"/>
      </a:hlink>
      <a:folHlink>
        <a:srgbClr val="53A0D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0812 WSS_PPT Template v1.3" id="{789418C0-405D-5A40-A1E8-E1CB14B915A1}" vid="{E1FDDCB7-AA10-7842-8902-809382C215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58407</TotalTime>
  <Words>3003</Words>
  <Application>Microsoft Office PowerPoint</Application>
  <PresentationFormat>Widescreen</PresentationFormat>
  <Paragraphs>409</Paragraphs>
  <Slides>57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Calibri</vt:lpstr>
      <vt:lpstr>Calibri Light</vt:lpstr>
      <vt:lpstr>Cascadia Code</vt:lpstr>
      <vt:lpstr>Wingdings 2</vt:lpstr>
      <vt:lpstr>Frame</vt:lpstr>
      <vt:lpstr>Using OpenEdge TDE For Full-Database Encryption</vt:lpstr>
      <vt:lpstr>About White Star Software</vt:lpstr>
      <vt:lpstr> </vt:lpstr>
      <vt:lpstr>About Rob</vt:lpstr>
      <vt:lpstr>Abstract</vt:lpstr>
      <vt:lpstr>Agenda</vt:lpstr>
      <vt:lpstr>1:  Scope of this talk</vt:lpstr>
      <vt:lpstr>Scope of this talk</vt:lpstr>
      <vt:lpstr>Audience survey</vt:lpstr>
      <vt:lpstr>2:  The business case for full-database encryption</vt:lpstr>
      <vt:lpstr>The business case: why use TDE?</vt:lpstr>
      <vt:lpstr>The business case</vt:lpstr>
      <vt:lpstr>The business case</vt:lpstr>
      <vt:lpstr>The business case</vt:lpstr>
      <vt:lpstr>3:  Mechanics of TDE </vt:lpstr>
      <vt:lpstr>Some quick TDE basics</vt:lpstr>
      <vt:lpstr>Some quick TDE basics: what is it?</vt:lpstr>
      <vt:lpstr>What can be encrypted</vt:lpstr>
      <vt:lpstr>What can’t be encrypted</vt:lpstr>
      <vt:lpstr>When does encryption/decryption happen?</vt:lpstr>
      <vt:lpstr>When does encryption/decryption happen?</vt:lpstr>
      <vt:lpstr>Encryption cache (EC)</vt:lpstr>
      <vt:lpstr>Encryption cache state in promon</vt:lpstr>
      <vt:lpstr>Which block types get encrypted?</vt:lpstr>
      <vt:lpstr>A word on TDE and backups… (more testing required)</vt:lpstr>
      <vt:lpstr>TDE and probkup</vt:lpstr>
      <vt:lpstr>4:  TDE Commands </vt:lpstr>
      <vt:lpstr>TDE on the command line</vt:lpstr>
      <vt:lpstr> </vt:lpstr>
      <vt:lpstr>proutil db -C epolicy manage</vt:lpstr>
      <vt:lpstr> </vt:lpstr>
      <vt:lpstr> </vt:lpstr>
      <vt:lpstr> </vt:lpstr>
      <vt:lpstr>Security note</vt:lpstr>
      <vt:lpstr>5:  Implementing at scale: automation </vt:lpstr>
      <vt:lpstr>Example: encrypting/verifying a single object</vt:lpstr>
      <vt:lpstr>6:  Ensuring compliance</vt:lpstr>
      <vt:lpstr>Program inputs &amp; outputs</vt:lpstr>
      <vt:lpstr>7:  Closing thoughts</vt:lpstr>
      <vt:lpstr>Is TDE evolving?</vt:lpstr>
      <vt:lpstr>Important: RC4 and upgrade to 12.x</vt:lpstr>
      <vt:lpstr>Prepare and beware</vt:lpstr>
      <vt:lpstr>Rob’s take on OpenEdge TDE</vt:lpstr>
      <vt:lpstr>Closing thoughts</vt:lpstr>
      <vt:lpstr>Closing thoughts</vt:lpstr>
      <vt:lpstr>Closing thoughts</vt:lpstr>
      <vt:lpstr>E-mail me for the TDE-automation ABL code</vt:lpstr>
      <vt:lpstr>Questions? </vt:lpstr>
      <vt:lpstr>Bonus slides!</vt:lpstr>
      <vt:lpstr>Useless TDE Trivia</vt:lpstr>
      <vt:lpstr>Useless TDE Trivia</vt:lpstr>
      <vt:lpstr>Useless TDE Trivia</vt:lpstr>
      <vt:lpstr>Useless TDE Trivia</vt:lpstr>
      <vt:lpstr>Useless TDE Trivia</vt:lpstr>
      <vt:lpstr> </vt:lpstr>
      <vt:lpstr>Staying Informed</vt:lpstr>
      <vt:lpstr>You Can Improve OpenEdge!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 Database Encryption with TDE</dc:title>
  <dc:creator>Rob Fitzpatrick</dc:creator>
  <cp:lastModifiedBy>Rob Fitzpatrick</cp:lastModifiedBy>
  <cp:revision>95</cp:revision>
  <dcterms:created xsi:type="dcterms:W3CDTF">2019-08-22T18:24:21Z</dcterms:created>
  <dcterms:modified xsi:type="dcterms:W3CDTF">2023-11-14T15:32:26Z</dcterms:modified>
</cp:coreProperties>
</file>