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handoutMasterIdLst>
    <p:handoutMasterId r:id="rId46"/>
  </p:handoutMasterIdLst>
  <p:sldIdLst>
    <p:sldId id="512" r:id="rId2"/>
    <p:sldId id="256" r:id="rId3"/>
    <p:sldId id="625" r:id="rId4"/>
    <p:sldId id="639" r:id="rId5"/>
    <p:sldId id="329" r:id="rId6"/>
    <p:sldId id="635" r:id="rId7"/>
    <p:sldId id="806" r:id="rId8"/>
    <p:sldId id="630" r:id="rId9"/>
    <p:sldId id="632" r:id="rId10"/>
    <p:sldId id="633" r:id="rId11"/>
    <p:sldId id="804" r:id="rId12"/>
    <p:sldId id="626" r:id="rId13"/>
    <p:sldId id="805" r:id="rId14"/>
    <p:sldId id="627" r:id="rId15"/>
    <p:sldId id="803" r:id="rId16"/>
    <p:sldId id="628" r:id="rId17"/>
    <p:sldId id="638" r:id="rId18"/>
    <p:sldId id="641" r:id="rId19"/>
    <p:sldId id="637" r:id="rId20"/>
    <p:sldId id="636" r:id="rId21"/>
    <p:sldId id="802" r:id="rId22"/>
    <p:sldId id="629" r:id="rId23"/>
    <p:sldId id="640" r:id="rId24"/>
    <p:sldId id="634" r:id="rId25"/>
    <p:sldId id="631" r:id="rId26"/>
    <p:sldId id="800" r:id="rId27"/>
    <p:sldId id="263" r:id="rId28"/>
    <p:sldId id="619" r:id="rId29"/>
    <p:sldId id="623" r:id="rId30"/>
    <p:sldId id="620" r:id="rId31"/>
    <p:sldId id="621" r:id="rId32"/>
    <p:sldId id="624" r:id="rId33"/>
    <p:sldId id="622" r:id="rId34"/>
    <p:sldId id="518" r:id="rId35"/>
    <p:sldId id="537" r:id="rId36"/>
    <p:sldId id="539" r:id="rId37"/>
    <p:sldId id="540" r:id="rId38"/>
    <p:sldId id="544" r:id="rId39"/>
    <p:sldId id="546" r:id="rId40"/>
    <p:sldId id="801" r:id="rId41"/>
    <p:sldId id="510" r:id="rId42"/>
    <p:sldId id="511" r:id="rId43"/>
    <p:sldId id="290" r:id="rId44"/>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22D"/>
    <a:srgbClr val="AB3BBC"/>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96" autoAdjust="0"/>
    <p:restoredTop sz="85598" autoAdjust="0"/>
  </p:normalViewPr>
  <p:slideViewPr>
    <p:cSldViewPr>
      <p:cViewPr varScale="1">
        <p:scale>
          <a:sx n="167" d="100"/>
          <a:sy n="167" d="100"/>
        </p:scale>
        <p:origin x="1824" y="176"/>
      </p:cViewPr>
      <p:guideLst>
        <p:guide orient="horz" pos="2160"/>
        <p:guide pos="3840"/>
      </p:guideLst>
    </p:cSldViewPr>
  </p:slideViewPr>
  <p:notesTextViewPr>
    <p:cViewPr>
      <p:scale>
        <a:sx n="100" d="100"/>
        <a:sy n="100" d="100"/>
      </p:scale>
      <p:origin x="0" y="0"/>
    </p:cViewPr>
  </p:notesTextViewPr>
  <p:sorterViewPr>
    <p:cViewPr varScale="1">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Users/tom/Documents/results/numa.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a:solidFill>
                  <a:schemeClr val="accent1"/>
                </a:solidFill>
              </a:rPr>
              <a:t>Record Reads per Second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Sheet10!#REF!</c:f>
              <c:strCache>
                <c:ptCount val="1"/>
                <c:pt idx="0">
                  <c:v>#REF!</c:v>
                </c:pt>
              </c:strCache>
            </c:strRef>
          </c:tx>
          <c:spPr>
            <a:ln w="28575" cap="rnd">
              <a:solidFill>
                <a:schemeClr val="accent1"/>
              </a:solidFill>
              <a:round/>
            </a:ln>
            <a:effectLst/>
          </c:spPr>
          <c:marker>
            <c:symbol val="none"/>
          </c:marker>
          <c:val>
            <c:numRef>
              <c:f>Sheet10!#REF!</c:f>
              <c:numCache>
                <c:formatCode>General</c:formatCode>
                <c:ptCount val="1"/>
                <c:pt idx="0">
                  <c:v>1</c:v>
                </c:pt>
              </c:numCache>
            </c:numRef>
          </c:val>
          <c:smooth val="0"/>
          <c:extLst>
            <c:ext xmlns:c16="http://schemas.microsoft.com/office/drawing/2014/chart" uri="{C3380CC4-5D6E-409C-BE32-E72D297353CC}">
              <c16:uniqueId val="{00000000-AD77-0A49-931F-2381C252904F}"/>
            </c:ext>
          </c:extLst>
        </c:ser>
        <c:ser>
          <c:idx val="1"/>
          <c:order val="1"/>
          <c:tx>
            <c:strRef>
              <c:f>Sheet10!#REF!</c:f>
              <c:strCache>
                <c:ptCount val="1"/>
                <c:pt idx="0">
                  <c:v>#REF!</c:v>
                </c:pt>
              </c:strCache>
            </c:strRef>
          </c:tx>
          <c:spPr>
            <a:ln w="28575" cap="rnd">
              <a:solidFill>
                <a:schemeClr val="accent2"/>
              </a:solidFill>
              <a:round/>
            </a:ln>
            <a:effectLst/>
          </c:spPr>
          <c:marker>
            <c:symbol val="none"/>
          </c:marker>
          <c:val>
            <c:numRef>
              <c:f>Sheet10!#REF!</c:f>
              <c:numCache>
                <c:formatCode>General</c:formatCode>
                <c:ptCount val="1"/>
                <c:pt idx="0">
                  <c:v>1</c:v>
                </c:pt>
              </c:numCache>
            </c:numRef>
          </c:val>
          <c:smooth val="0"/>
          <c:extLst>
            <c:ext xmlns:c16="http://schemas.microsoft.com/office/drawing/2014/chart" uri="{C3380CC4-5D6E-409C-BE32-E72D297353CC}">
              <c16:uniqueId val="{00000001-AD77-0A49-931F-2381C252904F}"/>
            </c:ext>
          </c:extLst>
        </c:ser>
        <c:ser>
          <c:idx val="2"/>
          <c:order val="2"/>
          <c:tx>
            <c:strRef>
              <c:f>Sheet10!$A$1</c:f>
              <c:strCache>
                <c:ptCount val="1"/>
                <c:pt idx="0">
                  <c:v>4 nodes</c:v>
                </c:pt>
              </c:strCache>
            </c:strRef>
          </c:tx>
          <c:spPr>
            <a:ln w="28575" cap="rnd">
              <a:solidFill>
                <a:schemeClr val="accent3"/>
              </a:solidFill>
              <a:round/>
            </a:ln>
            <a:effectLst/>
          </c:spPr>
          <c:marker>
            <c:symbol val="none"/>
          </c:marker>
          <c:val>
            <c:numRef>
              <c:f>Sheet10!$A$2:$A$68</c:f>
              <c:numCache>
                <c:formatCode>General</c:formatCode>
                <c:ptCount val="67"/>
                <c:pt idx="0">
                  <c:v>2106398</c:v>
                </c:pt>
                <c:pt idx="1">
                  <c:v>1297747</c:v>
                </c:pt>
                <c:pt idx="2">
                  <c:v>1133983</c:v>
                </c:pt>
                <c:pt idx="3">
                  <c:v>1258356</c:v>
                </c:pt>
                <c:pt idx="4">
                  <c:v>1178267</c:v>
                </c:pt>
                <c:pt idx="5">
                  <c:v>1184475</c:v>
                </c:pt>
                <c:pt idx="6">
                  <c:v>1204930</c:v>
                </c:pt>
                <c:pt idx="7">
                  <c:v>1236447</c:v>
                </c:pt>
                <c:pt idx="8">
                  <c:v>1232006</c:v>
                </c:pt>
                <c:pt idx="9">
                  <c:v>1225958</c:v>
                </c:pt>
                <c:pt idx="10">
                  <c:v>1243160</c:v>
                </c:pt>
                <c:pt idx="11">
                  <c:v>1257439</c:v>
                </c:pt>
                <c:pt idx="12">
                  <c:v>1262726</c:v>
                </c:pt>
                <c:pt idx="13">
                  <c:v>1234570</c:v>
                </c:pt>
                <c:pt idx="14">
                  <c:v>1253526</c:v>
                </c:pt>
                <c:pt idx="15">
                  <c:v>1222435</c:v>
                </c:pt>
                <c:pt idx="16">
                  <c:v>1237085</c:v>
                </c:pt>
                <c:pt idx="17">
                  <c:v>1223924</c:v>
                </c:pt>
                <c:pt idx="18">
                  <c:v>1243237</c:v>
                </c:pt>
                <c:pt idx="19">
                  <c:v>1237042</c:v>
                </c:pt>
                <c:pt idx="20">
                  <c:v>1240220</c:v>
                </c:pt>
                <c:pt idx="21">
                  <c:v>1246839</c:v>
                </c:pt>
                <c:pt idx="22">
                  <c:v>1226823</c:v>
                </c:pt>
                <c:pt idx="23">
                  <c:v>1227563</c:v>
                </c:pt>
                <c:pt idx="24">
                  <c:v>1232437</c:v>
                </c:pt>
                <c:pt idx="25">
                  <c:v>1239967</c:v>
                </c:pt>
                <c:pt idx="26">
                  <c:v>1236535</c:v>
                </c:pt>
                <c:pt idx="27">
                  <c:v>1237868</c:v>
                </c:pt>
                <c:pt idx="28">
                  <c:v>1248889</c:v>
                </c:pt>
                <c:pt idx="29">
                  <c:v>1236484</c:v>
                </c:pt>
                <c:pt idx="30">
                  <c:v>1231278</c:v>
                </c:pt>
                <c:pt idx="31">
                  <c:v>1234560</c:v>
                </c:pt>
                <c:pt idx="32">
                  <c:v>1241116</c:v>
                </c:pt>
                <c:pt idx="33">
                  <c:v>1239847</c:v>
                </c:pt>
                <c:pt idx="34">
                  <c:v>1239760</c:v>
                </c:pt>
                <c:pt idx="35">
                  <c:v>1232617</c:v>
                </c:pt>
                <c:pt idx="36">
                  <c:v>1235250</c:v>
                </c:pt>
                <c:pt idx="37">
                  <c:v>1247274</c:v>
                </c:pt>
                <c:pt idx="38">
                  <c:v>1232261</c:v>
                </c:pt>
                <c:pt idx="39">
                  <c:v>1245930</c:v>
                </c:pt>
                <c:pt idx="40">
                  <c:v>1245371</c:v>
                </c:pt>
                <c:pt idx="41">
                  <c:v>1228847</c:v>
                </c:pt>
                <c:pt idx="42">
                  <c:v>1240454</c:v>
                </c:pt>
                <c:pt idx="43">
                  <c:v>1231648</c:v>
                </c:pt>
                <c:pt idx="44">
                  <c:v>1239339</c:v>
                </c:pt>
                <c:pt idx="45">
                  <c:v>1243720</c:v>
                </c:pt>
                <c:pt idx="46">
                  <c:v>1243645</c:v>
                </c:pt>
                <c:pt idx="47">
                  <c:v>1239510</c:v>
                </c:pt>
                <c:pt idx="48">
                  <c:v>1229663</c:v>
                </c:pt>
              </c:numCache>
            </c:numRef>
          </c:val>
          <c:smooth val="0"/>
          <c:extLst>
            <c:ext xmlns:c16="http://schemas.microsoft.com/office/drawing/2014/chart" uri="{C3380CC4-5D6E-409C-BE32-E72D297353CC}">
              <c16:uniqueId val="{00000002-AD77-0A49-931F-2381C252904F}"/>
            </c:ext>
          </c:extLst>
        </c:ser>
        <c:ser>
          <c:idx val="3"/>
          <c:order val="3"/>
          <c:tx>
            <c:strRef>
              <c:f>Sheet10!$B$1</c:f>
              <c:strCache>
                <c:ptCount val="1"/>
                <c:pt idx="0">
                  <c:v>1 node</c:v>
                </c:pt>
              </c:strCache>
            </c:strRef>
          </c:tx>
          <c:spPr>
            <a:ln w="28575" cap="rnd">
              <a:solidFill>
                <a:schemeClr val="accent4"/>
              </a:solidFill>
              <a:round/>
            </a:ln>
            <a:effectLst/>
          </c:spPr>
          <c:marker>
            <c:symbol val="none"/>
          </c:marker>
          <c:val>
            <c:numRef>
              <c:f>Sheet10!$B$2:$B$68</c:f>
              <c:numCache>
                <c:formatCode>General</c:formatCode>
                <c:ptCount val="67"/>
                <c:pt idx="0">
                  <c:v>2127313</c:v>
                </c:pt>
                <c:pt idx="1">
                  <c:v>2143735</c:v>
                </c:pt>
                <c:pt idx="2">
                  <c:v>2373152</c:v>
                </c:pt>
                <c:pt idx="3">
                  <c:v>2591332</c:v>
                </c:pt>
                <c:pt idx="4">
                  <c:v>2701412</c:v>
                </c:pt>
                <c:pt idx="5">
                  <c:v>2783847</c:v>
                </c:pt>
                <c:pt idx="6">
                  <c:v>2856342</c:v>
                </c:pt>
                <c:pt idx="7">
                  <c:v>2873666</c:v>
                </c:pt>
                <c:pt idx="8">
                  <c:v>2925210</c:v>
                </c:pt>
                <c:pt idx="9">
                  <c:v>2922040</c:v>
                </c:pt>
                <c:pt idx="10">
                  <c:v>2956999</c:v>
                </c:pt>
                <c:pt idx="11">
                  <c:v>2947497</c:v>
                </c:pt>
                <c:pt idx="12">
                  <c:v>2939988</c:v>
                </c:pt>
                <c:pt idx="13">
                  <c:v>2911142</c:v>
                </c:pt>
                <c:pt idx="14">
                  <c:v>2900533</c:v>
                </c:pt>
                <c:pt idx="15">
                  <c:v>2921282</c:v>
                </c:pt>
                <c:pt idx="16">
                  <c:v>2924737</c:v>
                </c:pt>
                <c:pt idx="17">
                  <c:v>2936135</c:v>
                </c:pt>
                <c:pt idx="18">
                  <c:v>2901602</c:v>
                </c:pt>
                <c:pt idx="19">
                  <c:v>2917391</c:v>
                </c:pt>
                <c:pt idx="20">
                  <c:v>2893744</c:v>
                </c:pt>
                <c:pt idx="21">
                  <c:v>2885809</c:v>
                </c:pt>
                <c:pt idx="22">
                  <c:v>2883414</c:v>
                </c:pt>
                <c:pt idx="23">
                  <c:v>2876962</c:v>
                </c:pt>
                <c:pt idx="24">
                  <c:v>2840790</c:v>
                </c:pt>
                <c:pt idx="25">
                  <c:v>2857773</c:v>
                </c:pt>
                <c:pt idx="26">
                  <c:v>2817329</c:v>
                </c:pt>
                <c:pt idx="27">
                  <c:v>2868717</c:v>
                </c:pt>
                <c:pt idx="28">
                  <c:v>2864850</c:v>
                </c:pt>
                <c:pt idx="29">
                  <c:v>2851828</c:v>
                </c:pt>
                <c:pt idx="30">
                  <c:v>2833176</c:v>
                </c:pt>
                <c:pt idx="31">
                  <c:v>2837796</c:v>
                </c:pt>
                <c:pt idx="32">
                  <c:v>2825780</c:v>
                </c:pt>
                <c:pt idx="33">
                  <c:v>2873883</c:v>
                </c:pt>
                <c:pt idx="34">
                  <c:v>2848584</c:v>
                </c:pt>
                <c:pt idx="35">
                  <c:v>2824729</c:v>
                </c:pt>
                <c:pt idx="36">
                  <c:v>2771377</c:v>
                </c:pt>
                <c:pt idx="37">
                  <c:v>2770099</c:v>
                </c:pt>
                <c:pt idx="38">
                  <c:v>2788176</c:v>
                </c:pt>
                <c:pt idx="39">
                  <c:v>2786236</c:v>
                </c:pt>
                <c:pt idx="40">
                  <c:v>2771819</c:v>
                </c:pt>
                <c:pt idx="41">
                  <c:v>2772236</c:v>
                </c:pt>
                <c:pt idx="42">
                  <c:v>2707174</c:v>
                </c:pt>
                <c:pt idx="43">
                  <c:v>2651573</c:v>
                </c:pt>
                <c:pt idx="44">
                  <c:v>2682207</c:v>
                </c:pt>
                <c:pt idx="45">
                  <c:v>2684517</c:v>
                </c:pt>
                <c:pt idx="46">
                  <c:v>2710269</c:v>
                </c:pt>
                <c:pt idx="47">
                  <c:v>2670994</c:v>
                </c:pt>
                <c:pt idx="48">
                  <c:v>2684516</c:v>
                </c:pt>
              </c:numCache>
            </c:numRef>
          </c:val>
          <c:smooth val="0"/>
          <c:extLst>
            <c:ext xmlns:c16="http://schemas.microsoft.com/office/drawing/2014/chart" uri="{C3380CC4-5D6E-409C-BE32-E72D297353CC}">
              <c16:uniqueId val="{00000003-AD77-0A49-931F-2381C252904F}"/>
            </c:ext>
          </c:extLst>
        </c:ser>
        <c:ser>
          <c:idx val="4"/>
          <c:order val="4"/>
          <c:tx>
            <c:strRef>
              <c:f>Sheet10!$C$1</c:f>
              <c:strCache>
                <c:ptCount val="1"/>
                <c:pt idx="0">
                  <c:v>1 node +1</c:v>
                </c:pt>
              </c:strCache>
            </c:strRef>
          </c:tx>
          <c:spPr>
            <a:ln w="28575" cap="rnd">
              <a:solidFill>
                <a:schemeClr val="accent5"/>
              </a:solidFill>
              <a:round/>
            </a:ln>
            <a:effectLst/>
          </c:spPr>
          <c:marker>
            <c:symbol val="none"/>
          </c:marker>
          <c:val>
            <c:numRef>
              <c:f>Sheet10!$C$2:$C$68</c:f>
              <c:numCache>
                <c:formatCode>General</c:formatCode>
                <c:ptCount val="67"/>
                <c:pt idx="0">
                  <c:v>2101731</c:v>
                </c:pt>
                <c:pt idx="1">
                  <c:v>2139365</c:v>
                </c:pt>
                <c:pt idx="2">
                  <c:v>2362242</c:v>
                </c:pt>
                <c:pt idx="3">
                  <c:v>2555074</c:v>
                </c:pt>
                <c:pt idx="4">
                  <c:v>2711645</c:v>
                </c:pt>
                <c:pt idx="5">
                  <c:v>2759447</c:v>
                </c:pt>
                <c:pt idx="6">
                  <c:v>2852475</c:v>
                </c:pt>
                <c:pt idx="7">
                  <c:v>2059849</c:v>
                </c:pt>
                <c:pt idx="8">
                  <c:v>2109449</c:v>
                </c:pt>
                <c:pt idx="9">
                  <c:v>2171558</c:v>
                </c:pt>
                <c:pt idx="10">
                  <c:v>2151511</c:v>
                </c:pt>
                <c:pt idx="11">
                  <c:v>2215736</c:v>
                </c:pt>
                <c:pt idx="12">
                  <c:v>2229628</c:v>
                </c:pt>
                <c:pt idx="13">
                  <c:v>2271874</c:v>
                </c:pt>
                <c:pt idx="14">
                  <c:v>2268517</c:v>
                </c:pt>
                <c:pt idx="15">
                  <c:v>2286689</c:v>
                </c:pt>
                <c:pt idx="16">
                  <c:v>2279501</c:v>
                </c:pt>
                <c:pt idx="17">
                  <c:v>2292656</c:v>
                </c:pt>
                <c:pt idx="18">
                  <c:v>2310581</c:v>
                </c:pt>
                <c:pt idx="19">
                  <c:v>2282629</c:v>
                </c:pt>
                <c:pt idx="20">
                  <c:v>2245324</c:v>
                </c:pt>
                <c:pt idx="21">
                  <c:v>2271492</c:v>
                </c:pt>
                <c:pt idx="22">
                  <c:v>2260021</c:v>
                </c:pt>
                <c:pt idx="23">
                  <c:v>2243478</c:v>
                </c:pt>
                <c:pt idx="24">
                  <c:v>2224180</c:v>
                </c:pt>
                <c:pt idx="25">
                  <c:v>2219640</c:v>
                </c:pt>
                <c:pt idx="26">
                  <c:v>2222813</c:v>
                </c:pt>
                <c:pt idx="27">
                  <c:v>2204195</c:v>
                </c:pt>
                <c:pt idx="28">
                  <c:v>2210320</c:v>
                </c:pt>
                <c:pt idx="29">
                  <c:v>2231352</c:v>
                </c:pt>
                <c:pt idx="30">
                  <c:v>2186508</c:v>
                </c:pt>
                <c:pt idx="31">
                  <c:v>2223129</c:v>
                </c:pt>
                <c:pt idx="32">
                  <c:v>2193233</c:v>
                </c:pt>
                <c:pt idx="33">
                  <c:v>2196718</c:v>
                </c:pt>
                <c:pt idx="34">
                  <c:v>2151011</c:v>
                </c:pt>
                <c:pt idx="35">
                  <c:v>2168343</c:v>
                </c:pt>
                <c:pt idx="36">
                  <c:v>2167977</c:v>
                </c:pt>
                <c:pt idx="37">
                  <c:v>2166801</c:v>
                </c:pt>
                <c:pt idx="38">
                  <c:v>2163770</c:v>
                </c:pt>
                <c:pt idx="39">
                  <c:v>2134920</c:v>
                </c:pt>
                <c:pt idx="40">
                  <c:v>2169604</c:v>
                </c:pt>
                <c:pt idx="41">
                  <c:v>2160404</c:v>
                </c:pt>
                <c:pt idx="42">
                  <c:v>2144900</c:v>
                </c:pt>
                <c:pt idx="43">
                  <c:v>2147728</c:v>
                </c:pt>
                <c:pt idx="44">
                  <c:v>2140610</c:v>
                </c:pt>
                <c:pt idx="45">
                  <c:v>2148849</c:v>
                </c:pt>
                <c:pt idx="46">
                  <c:v>2107332</c:v>
                </c:pt>
                <c:pt idx="47">
                  <c:v>2122714</c:v>
                </c:pt>
                <c:pt idx="48">
                  <c:v>2103987</c:v>
                </c:pt>
              </c:numCache>
            </c:numRef>
          </c:val>
          <c:smooth val="0"/>
          <c:extLst>
            <c:ext xmlns:c16="http://schemas.microsoft.com/office/drawing/2014/chart" uri="{C3380CC4-5D6E-409C-BE32-E72D297353CC}">
              <c16:uniqueId val="{00000004-AD77-0A49-931F-2381C252904F}"/>
            </c:ext>
          </c:extLst>
        </c:ser>
        <c:ser>
          <c:idx val="5"/>
          <c:order val="5"/>
          <c:tx>
            <c:strRef>
              <c:f>Sheet10!$D$1</c:f>
              <c:strCache>
                <c:ptCount val="1"/>
                <c:pt idx="0">
                  <c:v>1 node +2</c:v>
                </c:pt>
              </c:strCache>
            </c:strRef>
          </c:tx>
          <c:spPr>
            <a:ln w="28575" cap="rnd">
              <a:solidFill>
                <a:schemeClr val="accent6"/>
              </a:solidFill>
              <a:round/>
            </a:ln>
            <a:effectLst/>
          </c:spPr>
          <c:marker>
            <c:symbol val="none"/>
          </c:marker>
          <c:val>
            <c:numRef>
              <c:f>Sheet10!$D$2:$D$68</c:f>
              <c:numCache>
                <c:formatCode>General</c:formatCode>
                <c:ptCount val="67"/>
                <c:pt idx="0">
                  <c:v>2140361</c:v>
                </c:pt>
                <c:pt idx="1">
                  <c:v>1254540</c:v>
                </c:pt>
                <c:pt idx="2">
                  <c:v>1460690</c:v>
                </c:pt>
                <c:pt idx="3">
                  <c:v>1491168</c:v>
                </c:pt>
                <c:pt idx="4">
                  <c:v>1464257</c:v>
                </c:pt>
                <c:pt idx="5">
                  <c:v>1542901</c:v>
                </c:pt>
                <c:pt idx="6">
                  <c:v>1601947</c:v>
                </c:pt>
                <c:pt idx="7">
                  <c:v>1658761</c:v>
                </c:pt>
                <c:pt idx="8">
                  <c:v>1671826</c:v>
                </c:pt>
                <c:pt idx="9">
                  <c:v>1727125</c:v>
                </c:pt>
                <c:pt idx="10">
                  <c:v>1752181</c:v>
                </c:pt>
                <c:pt idx="11">
                  <c:v>1778112</c:v>
                </c:pt>
                <c:pt idx="12">
                  <c:v>1789859</c:v>
                </c:pt>
                <c:pt idx="13">
                  <c:v>1779138</c:v>
                </c:pt>
                <c:pt idx="14">
                  <c:v>1757503</c:v>
                </c:pt>
                <c:pt idx="15">
                  <c:v>1811445</c:v>
                </c:pt>
                <c:pt idx="16">
                  <c:v>1778502</c:v>
                </c:pt>
                <c:pt idx="17">
                  <c:v>1797373</c:v>
                </c:pt>
                <c:pt idx="18">
                  <c:v>1795380</c:v>
                </c:pt>
                <c:pt idx="19">
                  <c:v>1777843</c:v>
                </c:pt>
                <c:pt idx="20">
                  <c:v>1792402</c:v>
                </c:pt>
                <c:pt idx="21">
                  <c:v>1788208</c:v>
                </c:pt>
                <c:pt idx="22">
                  <c:v>1807234</c:v>
                </c:pt>
                <c:pt idx="23">
                  <c:v>1781923</c:v>
                </c:pt>
                <c:pt idx="24">
                  <c:v>1825211</c:v>
                </c:pt>
                <c:pt idx="25">
                  <c:v>1799480</c:v>
                </c:pt>
                <c:pt idx="26">
                  <c:v>1813004</c:v>
                </c:pt>
                <c:pt idx="27">
                  <c:v>1770464</c:v>
                </c:pt>
                <c:pt idx="28">
                  <c:v>1806582</c:v>
                </c:pt>
                <c:pt idx="29">
                  <c:v>1793023</c:v>
                </c:pt>
                <c:pt idx="30">
                  <c:v>1817029</c:v>
                </c:pt>
                <c:pt idx="31">
                  <c:v>1816267</c:v>
                </c:pt>
                <c:pt idx="32">
                  <c:v>1802016</c:v>
                </c:pt>
                <c:pt idx="33">
                  <c:v>1830152</c:v>
                </c:pt>
                <c:pt idx="34">
                  <c:v>1777594</c:v>
                </c:pt>
                <c:pt idx="35">
                  <c:v>1830507</c:v>
                </c:pt>
                <c:pt idx="36">
                  <c:v>1814349</c:v>
                </c:pt>
                <c:pt idx="37">
                  <c:v>1811743</c:v>
                </c:pt>
                <c:pt idx="38">
                  <c:v>1829597</c:v>
                </c:pt>
                <c:pt idx="39">
                  <c:v>1799661</c:v>
                </c:pt>
                <c:pt idx="40">
                  <c:v>1833893</c:v>
                </c:pt>
                <c:pt idx="41">
                  <c:v>1792478</c:v>
                </c:pt>
                <c:pt idx="42">
                  <c:v>1808439</c:v>
                </c:pt>
                <c:pt idx="43">
                  <c:v>1816700</c:v>
                </c:pt>
                <c:pt idx="44">
                  <c:v>1807766</c:v>
                </c:pt>
                <c:pt idx="45">
                  <c:v>1817347</c:v>
                </c:pt>
                <c:pt idx="46">
                  <c:v>1841590</c:v>
                </c:pt>
                <c:pt idx="47">
                  <c:v>1814246</c:v>
                </c:pt>
                <c:pt idx="48">
                  <c:v>1818978</c:v>
                </c:pt>
              </c:numCache>
            </c:numRef>
          </c:val>
          <c:smooth val="0"/>
          <c:extLst>
            <c:ext xmlns:c16="http://schemas.microsoft.com/office/drawing/2014/chart" uri="{C3380CC4-5D6E-409C-BE32-E72D297353CC}">
              <c16:uniqueId val="{00000005-AD77-0A49-931F-2381C252904F}"/>
            </c:ext>
          </c:extLst>
        </c:ser>
        <c:ser>
          <c:idx val="6"/>
          <c:order val="6"/>
          <c:tx>
            <c:strRef>
              <c:f>Sheet10!$E$1</c:f>
              <c:strCache>
                <c:ptCount val="1"/>
                <c:pt idx="0">
                  <c:v>1 node +4</c:v>
                </c:pt>
              </c:strCache>
            </c:strRef>
          </c:tx>
          <c:spPr>
            <a:ln w="28575" cap="rnd">
              <a:solidFill>
                <a:schemeClr val="accent1">
                  <a:lumMod val="60000"/>
                </a:schemeClr>
              </a:solidFill>
              <a:round/>
            </a:ln>
            <a:effectLst/>
          </c:spPr>
          <c:marker>
            <c:symbol val="none"/>
          </c:marker>
          <c:val>
            <c:numRef>
              <c:f>Sheet10!$E$2:$E$68</c:f>
              <c:numCache>
                <c:formatCode>General</c:formatCode>
                <c:ptCount val="67"/>
                <c:pt idx="0">
                  <c:v>2135920</c:v>
                </c:pt>
                <c:pt idx="1">
                  <c:v>1354761</c:v>
                </c:pt>
                <c:pt idx="2">
                  <c:v>1649411</c:v>
                </c:pt>
                <c:pt idx="3">
                  <c:v>1549309</c:v>
                </c:pt>
                <c:pt idx="4">
                  <c:v>1448843</c:v>
                </c:pt>
                <c:pt idx="5">
                  <c:v>1428642</c:v>
                </c:pt>
                <c:pt idx="6">
                  <c:v>1466579</c:v>
                </c:pt>
                <c:pt idx="7">
                  <c:v>1486808</c:v>
                </c:pt>
                <c:pt idx="8">
                  <c:v>1551307</c:v>
                </c:pt>
                <c:pt idx="9">
                  <c:v>1519536</c:v>
                </c:pt>
                <c:pt idx="10">
                  <c:v>1559437</c:v>
                </c:pt>
                <c:pt idx="11">
                  <c:v>1562232</c:v>
                </c:pt>
                <c:pt idx="12">
                  <c:v>1564685</c:v>
                </c:pt>
                <c:pt idx="13">
                  <c:v>1568256</c:v>
                </c:pt>
                <c:pt idx="14">
                  <c:v>1576545</c:v>
                </c:pt>
                <c:pt idx="15">
                  <c:v>1605612</c:v>
                </c:pt>
                <c:pt idx="16">
                  <c:v>1590032</c:v>
                </c:pt>
                <c:pt idx="17">
                  <c:v>1609777</c:v>
                </c:pt>
                <c:pt idx="18">
                  <c:v>1597635</c:v>
                </c:pt>
                <c:pt idx="19">
                  <c:v>1588028</c:v>
                </c:pt>
                <c:pt idx="20">
                  <c:v>1601943</c:v>
                </c:pt>
                <c:pt idx="21">
                  <c:v>1600810</c:v>
                </c:pt>
                <c:pt idx="22">
                  <c:v>1597748</c:v>
                </c:pt>
                <c:pt idx="23">
                  <c:v>1612112</c:v>
                </c:pt>
                <c:pt idx="24">
                  <c:v>1620322</c:v>
                </c:pt>
                <c:pt idx="25">
                  <c:v>1633166</c:v>
                </c:pt>
                <c:pt idx="26">
                  <c:v>1617325</c:v>
                </c:pt>
                <c:pt idx="27">
                  <c:v>1605881</c:v>
                </c:pt>
                <c:pt idx="28">
                  <c:v>1627309</c:v>
                </c:pt>
                <c:pt idx="29">
                  <c:v>1611198</c:v>
                </c:pt>
                <c:pt idx="30">
                  <c:v>1617724</c:v>
                </c:pt>
                <c:pt idx="31">
                  <c:v>1610237</c:v>
                </c:pt>
                <c:pt idx="32">
                  <c:v>1623253</c:v>
                </c:pt>
                <c:pt idx="33">
                  <c:v>1624663</c:v>
                </c:pt>
                <c:pt idx="34">
                  <c:v>1620357</c:v>
                </c:pt>
                <c:pt idx="35">
                  <c:v>1618967</c:v>
                </c:pt>
                <c:pt idx="36">
                  <c:v>1624958</c:v>
                </c:pt>
                <c:pt idx="37">
                  <c:v>1613689</c:v>
                </c:pt>
                <c:pt idx="38">
                  <c:v>1615316</c:v>
                </c:pt>
                <c:pt idx="39">
                  <c:v>1618443</c:v>
                </c:pt>
                <c:pt idx="40">
                  <c:v>1616944</c:v>
                </c:pt>
                <c:pt idx="41">
                  <c:v>1623061</c:v>
                </c:pt>
                <c:pt idx="42">
                  <c:v>1621577</c:v>
                </c:pt>
                <c:pt idx="43">
                  <c:v>1619061</c:v>
                </c:pt>
                <c:pt idx="44">
                  <c:v>1623013</c:v>
                </c:pt>
                <c:pt idx="45">
                  <c:v>1605354</c:v>
                </c:pt>
                <c:pt idx="46">
                  <c:v>1609443</c:v>
                </c:pt>
                <c:pt idx="47">
                  <c:v>1613864</c:v>
                </c:pt>
                <c:pt idx="48">
                  <c:v>1605319</c:v>
                </c:pt>
              </c:numCache>
            </c:numRef>
          </c:val>
          <c:smooth val="0"/>
          <c:extLst>
            <c:ext xmlns:c16="http://schemas.microsoft.com/office/drawing/2014/chart" uri="{C3380CC4-5D6E-409C-BE32-E72D297353CC}">
              <c16:uniqueId val="{00000006-AD77-0A49-931F-2381C252904F}"/>
            </c:ext>
          </c:extLst>
        </c:ser>
        <c:ser>
          <c:idx val="7"/>
          <c:order val="7"/>
          <c:tx>
            <c:strRef>
              <c:f>Sheet10!$F$1</c:f>
              <c:strCache>
                <c:ptCount val="1"/>
                <c:pt idx="0">
                  <c:v>2 nodes</c:v>
                </c:pt>
              </c:strCache>
            </c:strRef>
          </c:tx>
          <c:spPr>
            <a:ln w="28575" cap="rnd">
              <a:solidFill>
                <a:schemeClr val="accent2">
                  <a:lumMod val="60000"/>
                </a:schemeClr>
              </a:solidFill>
              <a:round/>
            </a:ln>
            <a:effectLst/>
          </c:spPr>
          <c:marker>
            <c:symbol val="none"/>
          </c:marker>
          <c:val>
            <c:numRef>
              <c:f>Sheet10!$F$2:$F$68</c:f>
              <c:numCache>
                <c:formatCode>General</c:formatCode>
                <c:ptCount val="67"/>
                <c:pt idx="0">
                  <c:v>2106270</c:v>
                </c:pt>
                <c:pt idx="1">
                  <c:v>1311806</c:v>
                </c:pt>
                <c:pt idx="2">
                  <c:v>1686473</c:v>
                </c:pt>
                <c:pt idx="3">
                  <c:v>1556292</c:v>
                </c:pt>
                <c:pt idx="4">
                  <c:v>1617170</c:v>
                </c:pt>
                <c:pt idx="5">
                  <c:v>1477061</c:v>
                </c:pt>
                <c:pt idx="6">
                  <c:v>1459447</c:v>
                </c:pt>
                <c:pt idx="7">
                  <c:v>1478734</c:v>
                </c:pt>
                <c:pt idx="8">
                  <c:v>1488024</c:v>
                </c:pt>
                <c:pt idx="9">
                  <c:v>1497149</c:v>
                </c:pt>
                <c:pt idx="10">
                  <c:v>1511956</c:v>
                </c:pt>
                <c:pt idx="11">
                  <c:v>1488062</c:v>
                </c:pt>
                <c:pt idx="12">
                  <c:v>1505801</c:v>
                </c:pt>
                <c:pt idx="13">
                  <c:v>1473728</c:v>
                </c:pt>
                <c:pt idx="14">
                  <c:v>1495693</c:v>
                </c:pt>
                <c:pt idx="15">
                  <c:v>1498747</c:v>
                </c:pt>
                <c:pt idx="16">
                  <c:v>1507833</c:v>
                </c:pt>
                <c:pt idx="17">
                  <c:v>1493877</c:v>
                </c:pt>
                <c:pt idx="18">
                  <c:v>1509840</c:v>
                </c:pt>
                <c:pt idx="19">
                  <c:v>1484594</c:v>
                </c:pt>
                <c:pt idx="20">
                  <c:v>1503658</c:v>
                </c:pt>
                <c:pt idx="21">
                  <c:v>1505971</c:v>
                </c:pt>
                <c:pt idx="22">
                  <c:v>1485746</c:v>
                </c:pt>
                <c:pt idx="23">
                  <c:v>1515464</c:v>
                </c:pt>
                <c:pt idx="24">
                  <c:v>1505293</c:v>
                </c:pt>
                <c:pt idx="25">
                  <c:v>1516637</c:v>
                </c:pt>
                <c:pt idx="26">
                  <c:v>1512432</c:v>
                </c:pt>
                <c:pt idx="27">
                  <c:v>1503355</c:v>
                </c:pt>
                <c:pt idx="28">
                  <c:v>1488142</c:v>
                </c:pt>
                <c:pt idx="29">
                  <c:v>1508633</c:v>
                </c:pt>
                <c:pt idx="30">
                  <c:v>1513826</c:v>
                </c:pt>
                <c:pt idx="31">
                  <c:v>1516642</c:v>
                </c:pt>
                <c:pt idx="32">
                  <c:v>1512798</c:v>
                </c:pt>
                <c:pt idx="33">
                  <c:v>1513222</c:v>
                </c:pt>
                <c:pt idx="34">
                  <c:v>1520601</c:v>
                </c:pt>
                <c:pt idx="35">
                  <c:v>1503654</c:v>
                </c:pt>
                <c:pt idx="36">
                  <c:v>1498851</c:v>
                </c:pt>
                <c:pt idx="37">
                  <c:v>1511834</c:v>
                </c:pt>
                <c:pt idx="38">
                  <c:v>1499536</c:v>
                </c:pt>
                <c:pt idx="39">
                  <c:v>1509779</c:v>
                </c:pt>
                <c:pt idx="40">
                  <c:v>1500669</c:v>
                </c:pt>
                <c:pt idx="41">
                  <c:v>1499569</c:v>
                </c:pt>
                <c:pt idx="42">
                  <c:v>1497672</c:v>
                </c:pt>
                <c:pt idx="43">
                  <c:v>1506565</c:v>
                </c:pt>
                <c:pt idx="44">
                  <c:v>1500724</c:v>
                </c:pt>
                <c:pt idx="45">
                  <c:v>1514863</c:v>
                </c:pt>
                <c:pt idx="46">
                  <c:v>1496294</c:v>
                </c:pt>
                <c:pt idx="47">
                  <c:v>1498175</c:v>
                </c:pt>
                <c:pt idx="48">
                  <c:v>1501548</c:v>
                </c:pt>
              </c:numCache>
            </c:numRef>
          </c:val>
          <c:smooth val="0"/>
          <c:extLst>
            <c:ext xmlns:c16="http://schemas.microsoft.com/office/drawing/2014/chart" uri="{C3380CC4-5D6E-409C-BE32-E72D297353CC}">
              <c16:uniqueId val="{00000007-AD77-0A49-931F-2381C252904F}"/>
            </c:ext>
          </c:extLst>
        </c:ser>
        <c:ser>
          <c:idx val="8"/>
          <c:order val="8"/>
          <c:tx>
            <c:strRef>
              <c:f>Sheet10!$G$1</c:f>
              <c:strCache>
                <c:ptCount val="1"/>
                <c:pt idx="0">
                  <c:v>plaid</c:v>
                </c:pt>
              </c:strCache>
            </c:strRef>
          </c:tx>
          <c:spPr>
            <a:ln w="28575" cap="rnd">
              <a:solidFill>
                <a:schemeClr val="accent3">
                  <a:lumMod val="60000"/>
                </a:schemeClr>
              </a:solidFill>
              <a:round/>
            </a:ln>
            <a:effectLst/>
          </c:spPr>
          <c:marker>
            <c:symbol val="none"/>
          </c:marker>
          <c:val>
            <c:numRef>
              <c:f>Sheet10!$G$2:$G$68</c:f>
              <c:numCache>
                <c:formatCode>General</c:formatCode>
                <c:ptCount val="67"/>
                <c:pt idx="0">
                  <c:v>2144950</c:v>
                </c:pt>
                <c:pt idx="1">
                  <c:v>638008</c:v>
                </c:pt>
                <c:pt idx="2">
                  <c:v>659128</c:v>
                </c:pt>
                <c:pt idx="3">
                  <c:v>1158732</c:v>
                </c:pt>
                <c:pt idx="4">
                  <c:v>1127125</c:v>
                </c:pt>
                <c:pt idx="5">
                  <c:v>1117989</c:v>
                </c:pt>
                <c:pt idx="6">
                  <c:v>1114737</c:v>
                </c:pt>
                <c:pt idx="7">
                  <c:v>1146457</c:v>
                </c:pt>
                <c:pt idx="8">
                  <c:v>1156086</c:v>
                </c:pt>
                <c:pt idx="9">
                  <c:v>1168849</c:v>
                </c:pt>
                <c:pt idx="10">
                  <c:v>1167195</c:v>
                </c:pt>
                <c:pt idx="11">
                  <c:v>1162467</c:v>
                </c:pt>
                <c:pt idx="12">
                  <c:v>1167192</c:v>
                </c:pt>
                <c:pt idx="13">
                  <c:v>1168384</c:v>
                </c:pt>
                <c:pt idx="14">
                  <c:v>1164938</c:v>
                </c:pt>
                <c:pt idx="15">
                  <c:v>1166092</c:v>
                </c:pt>
                <c:pt idx="16">
                  <c:v>1162934</c:v>
                </c:pt>
                <c:pt idx="17">
                  <c:v>1169264</c:v>
                </c:pt>
                <c:pt idx="18">
                  <c:v>1161732</c:v>
                </c:pt>
                <c:pt idx="19">
                  <c:v>1172965</c:v>
                </c:pt>
                <c:pt idx="20">
                  <c:v>1171739</c:v>
                </c:pt>
                <c:pt idx="21">
                  <c:v>1165680</c:v>
                </c:pt>
                <c:pt idx="22">
                  <c:v>1158646</c:v>
                </c:pt>
                <c:pt idx="23">
                  <c:v>1163557</c:v>
                </c:pt>
                <c:pt idx="24">
                  <c:v>1159615</c:v>
                </c:pt>
                <c:pt idx="25">
                  <c:v>1156754</c:v>
                </c:pt>
                <c:pt idx="26">
                  <c:v>1159988</c:v>
                </c:pt>
                <c:pt idx="27">
                  <c:v>1158318</c:v>
                </c:pt>
                <c:pt idx="28">
                  <c:v>1160363</c:v>
                </c:pt>
                <c:pt idx="29">
                  <c:v>1162562</c:v>
                </c:pt>
                <c:pt idx="30">
                  <c:v>1162398</c:v>
                </c:pt>
                <c:pt idx="31">
                  <c:v>1153866</c:v>
                </c:pt>
                <c:pt idx="32">
                  <c:v>1161704</c:v>
                </c:pt>
                <c:pt idx="33">
                  <c:v>1154433</c:v>
                </c:pt>
                <c:pt idx="34">
                  <c:v>1156207</c:v>
                </c:pt>
                <c:pt idx="35">
                  <c:v>1152051</c:v>
                </c:pt>
                <c:pt idx="36">
                  <c:v>1152024</c:v>
                </c:pt>
                <c:pt idx="37">
                  <c:v>1151914</c:v>
                </c:pt>
                <c:pt idx="38">
                  <c:v>1156082</c:v>
                </c:pt>
                <c:pt idx="39">
                  <c:v>1147118</c:v>
                </c:pt>
                <c:pt idx="40">
                  <c:v>1147063</c:v>
                </c:pt>
                <c:pt idx="41">
                  <c:v>1148779</c:v>
                </c:pt>
                <c:pt idx="42">
                  <c:v>1141910</c:v>
                </c:pt>
                <c:pt idx="43">
                  <c:v>1151266</c:v>
                </c:pt>
                <c:pt idx="44">
                  <c:v>1143814</c:v>
                </c:pt>
                <c:pt idx="45">
                  <c:v>1145775</c:v>
                </c:pt>
                <c:pt idx="46">
                  <c:v>1153962</c:v>
                </c:pt>
                <c:pt idx="47">
                  <c:v>1138256</c:v>
                </c:pt>
                <c:pt idx="48">
                  <c:v>1145125</c:v>
                </c:pt>
              </c:numCache>
            </c:numRef>
          </c:val>
          <c:smooth val="0"/>
          <c:extLst>
            <c:ext xmlns:c16="http://schemas.microsoft.com/office/drawing/2014/chart" uri="{C3380CC4-5D6E-409C-BE32-E72D297353CC}">
              <c16:uniqueId val="{00000008-AD77-0A49-931F-2381C252904F}"/>
            </c:ext>
          </c:extLst>
        </c:ser>
        <c:ser>
          <c:idx val="9"/>
          <c:order val="9"/>
          <c:tx>
            <c:strRef>
              <c:f>Sheet10!$H$1</c:f>
              <c:strCache>
                <c:ptCount val="1"/>
                <c:pt idx="0">
                  <c:v>numactl</c:v>
                </c:pt>
              </c:strCache>
            </c:strRef>
          </c:tx>
          <c:spPr>
            <a:ln w="28575" cap="rnd">
              <a:solidFill>
                <a:schemeClr val="accent4">
                  <a:lumMod val="60000"/>
                </a:schemeClr>
              </a:solidFill>
              <a:round/>
            </a:ln>
            <a:effectLst/>
          </c:spPr>
          <c:marker>
            <c:symbol val="none"/>
          </c:marker>
          <c:val>
            <c:numRef>
              <c:f>Sheet10!$H$2:$H$68</c:f>
              <c:numCache>
                <c:formatCode>General</c:formatCode>
                <c:ptCount val="67"/>
                <c:pt idx="0">
                  <c:v>2121234</c:v>
                </c:pt>
                <c:pt idx="1">
                  <c:v>2143855</c:v>
                </c:pt>
                <c:pt idx="2">
                  <c:v>2380404</c:v>
                </c:pt>
                <c:pt idx="3">
                  <c:v>2604864</c:v>
                </c:pt>
                <c:pt idx="4">
                  <c:v>2708972</c:v>
                </c:pt>
                <c:pt idx="5">
                  <c:v>2781747</c:v>
                </c:pt>
                <c:pt idx="6">
                  <c:v>2882708</c:v>
                </c:pt>
                <c:pt idx="7">
                  <c:v>2902743</c:v>
                </c:pt>
                <c:pt idx="8">
                  <c:v>2954250</c:v>
                </c:pt>
                <c:pt idx="9">
                  <c:v>2955164</c:v>
                </c:pt>
                <c:pt idx="10">
                  <c:v>2971371</c:v>
                </c:pt>
                <c:pt idx="11">
                  <c:v>2978159</c:v>
                </c:pt>
                <c:pt idx="12">
                  <c:v>2980486</c:v>
                </c:pt>
                <c:pt idx="13">
                  <c:v>2951901</c:v>
                </c:pt>
                <c:pt idx="14">
                  <c:v>2981720</c:v>
                </c:pt>
                <c:pt idx="15">
                  <c:v>2968280</c:v>
                </c:pt>
                <c:pt idx="16">
                  <c:v>2959461</c:v>
                </c:pt>
                <c:pt idx="17">
                  <c:v>2978028</c:v>
                </c:pt>
                <c:pt idx="18">
                  <c:v>2973289</c:v>
                </c:pt>
                <c:pt idx="19">
                  <c:v>2945268</c:v>
                </c:pt>
                <c:pt idx="20">
                  <c:v>2933413</c:v>
                </c:pt>
                <c:pt idx="21">
                  <c:v>2929678</c:v>
                </c:pt>
                <c:pt idx="22">
                  <c:v>2941911</c:v>
                </c:pt>
                <c:pt idx="23">
                  <c:v>2905898</c:v>
                </c:pt>
                <c:pt idx="24">
                  <c:v>2921349</c:v>
                </c:pt>
                <c:pt idx="25">
                  <c:v>2931121</c:v>
                </c:pt>
                <c:pt idx="26">
                  <c:v>2922273</c:v>
                </c:pt>
                <c:pt idx="27">
                  <c:v>2902094</c:v>
                </c:pt>
                <c:pt idx="28">
                  <c:v>2889003</c:v>
                </c:pt>
                <c:pt idx="29">
                  <c:v>2899236</c:v>
                </c:pt>
                <c:pt idx="30">
                  <c:v>2896375</c:v>
                </c:pt>
                <c:pt idx="31">
                  <c:v>2897495</c:v>
                </c:pt>
                <c:pt idx="32">
                  <c:v>2870832</c:v>
                </c:pt>
                <c:pt idx="33">
                  <c:v>2898184</c:v>
                </c:pt>
                <c:pt idx="34">
                  <c:v>2855338</c:v>
                </c:pt>
                <c:pt idx="35">
                  <c:v>2875655</c:v>
                </c:pt>
                <c:pt idx="36">
                  <c:v>2839293</c:v>
                </c:pt>
                <c:pt idx="37">
                  <c:v>2821413</c:v>
                </c:pt>
                <c:pt idx="38">
                  <c:v>2830000</c:v>
                </c:pt>
                <c:pt idx="39">
                  <c:v>2847873</c:v>
                </c:pt>
                <c:pt idx="40">
                  <c:v>2756989</c:v>
                </c:pt>
                <c:pt idx="41">
                  <c:v>2767206</c:v>
                </c:pt>
                <c:pt idx="42">
                  <c:v>2737034</c:v>
                </c:pt>
                <c:pt idx="43">
                  <c:v>2811554</c:v>
                </c:pt>
                <c:pt idx="44">
                  <c:v>2808233</c:v>
                </c:pt>
                <c:pt idx="45">
                  <c:v>2762125</c:v>
                </c:pt>
                <c:pt idx="46">
                  <c:v>2783063</c:v>
                </c:pt>
                <c:pt idx="47">
                  <c:v>2789547</c:v>
                </c:pt>
                <c:pt idx="48">
                  <c:v>2805289</c:v>
                </c:pt>
              </c:numCache>
            </c:numRef>
          </c:val>
          <c:smooth val="0"/>
          <c:extLst>
            <c:ext xmlns:c16="http://schemas.microsoft.com/office/drawing/2014/chart" uri="{C3380CC4-5D6E-409C-BE32-E72D297353CC}">
              <c16:uniqueId val="{00000009-AD77-0A49-931F-2381C252904F}"/>
            </c:ext>
          </c:extLst>
        </c:ser>
        <c:dLbls>
          <c:showLegendKey val="0"/>
          <c:showVal val="0"/>
          <c:showCatName val="0"/>
          <c:showSerName val="0"/>
          <c:showPercent val="0"/>
          <c:showBubbleSize val="0"/>
        </c:dLbls>
        <c:smooth val="0"/>
        <c:axId val="368609567"/>
        <c:axId val="368585359"/>
      </c:lineChart>
      <c:catAx>
        <c:axId val="368609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585359"/>
        <c:crosses val="autoZero"/>
        <c:auto val="1"/>
        <c:lblAlgn val="ctr"/>
        <c:lblOffset val="100"/>
        <c:noMultiLvlLbl val="0"/>
      </c:catAx>
      <c:valAx>
        <c:axId val="3685853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609567"/>
        <c:crosses val="autoZero"/>
        <c:crossBetween val="between"/>
      </c:valAx>
      <c:spPr>
        <a:noFill/>
        <a:ln>
          <a:noFill/>
        </a:ln>
        <a:effectLst/>
      </c:spPr>
    </c:plotArea>
    <c:legend>
      <c:legendPos val="r"/>
      <c:legendEntry>
        <c:idx val="0"/>
        <c:delete val="1"/>
      </c:legendEntry>
      <c:legendEntry>
        <c:idx val="1"/>
        <c:delete val="1"/>
      </c:legendEntry>
      <c:legendEntry>
        <c:idx val="3"/>
        <c:txPr>
          <a:bodyPr rot="0" spcFirstLastPara="1" vertOverflow="ellipsis" vert="horz" wrap="square" anchor="ctr" anchorCtr="1"/>
          <a:lstStyle/>
          <a:p>
            <a:pPr>
              <a:defRPr sz="1200" b="1" i="1" u="none" strike="noStrike" kern="1200" baseline="0">
                <a:solidFill>
                  <a:schemeClr val="tx1">
                    <a:lumMod val="65000"/>
                    <a:lumOff val="35000"/>
                  </a:schemeClr>
                </a:solidFill>
                <a:latin typeface="+mn-lt"/>
                <a:ea typeface="+mn-ea"/>
                <a:cs typeface="+mn-cs"/>
              </a:defRPr>
            </a:pPr>
            <a:endParaRPr lang="en-US"/>
          </a:p>
        </c:txPr>
      </c:legendEntry>
      <c:legendEntry>
        <c:idx val="9"/>
        <c:txPr>
          <a:bodyPr rot="0" spcFirstLastPara="1" vertOverflow="ellipsis" vert="horz" wrap="square" anchor="ctr" anchorCtr="1"/>
          <a:lstStyle/>
          <a:p>
            <a:pPr>
              <a:defRPr sz="1200" b="1" i="1"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7752932915737254"/>
          <c:y val="0.26975176398404743"/>
          <c:w val="0.19985101127065"/>
          <c:h val="0.42760150948873327"/>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Records Per Second</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Sheet1!$B$13</c:f>
              <c:strCache>
                <c:ptCount val="1"/>
                <c:pt idx="0">
                  <c:v>FIND NO-LOCK</c:v>
                </c:pt>
              </c:strCache>
            </c:strRef>
          </c:tx>
          <c:spPr>
            <a:solidFill>
              <a:schemeClr val="accent1"/>
            </a:solidFill>
            <a:ln>
              <a:noFill/>
            </a:ln>
            <a:effectLst/>
          </c:spPr>
          <c:invertIfNegative val="0"/>
          <c:cat>
            <c:strRef>
              <c:f>Sheet1!$A$14:$A$17</c:f>
              <c:strCache>
                <c:ptCount val="4"/>
                <c:pt idx="0">
                  <c:v>shared memory</c:v>
                </c:pt>
                <c:pt idx="1">
                  <c:v>localhost</c:v>
                </c:pt>
                <c:pt idx="2">
                  <c:v>lan - default</c:v>
                </c:pt>
                <c:pt idx="3">
                  <c:v>lan - alternate</c:v>
                </c:pt>
              </c:strCache>
            </c:strRef>
          </c:cat>
          <c:val>
            <c:numRef>
              <c:f>Sheet1!$B$14:$B$17</c:f>
              <c:numCache>
                <c:formatCode>General</c:formatCode>
                <c:ptCount val="4"/>
                <c:pt idx="0">
                  <c:v>434783</c:v>
                </c:pt>
                <c:pt idx="1">
                  <c:v>47847</c:v>
                </c:pt>
                <c:pt idx="2">
                  <c:v>16799</c:v>
                </c:pt>
                <c:pt idx="3">
                  <c:v>10549</c:v>
                </c:pt>
              </c:numCache>
            </c:numRef>
          </c:val>
          <c:extLst>
            <c:ext xmlns:c16="http://schemas.microsoft.com/office/drawing/2014/chart" uri="{C3380CC4-5D6E-409C-BE32-E72D297353CC}">
              <c16:uniqueId val="{00000000-5F00-D447-B1B6-06727634F324}"/>
            </c:ext>
          </c:extLst>
        </c:ser>
        <c:ser>
          <c:idx val="1"/>
          <c:order val="1"/>
          <c:tx>
            <c:strRef>
              <c:f>Sheet1!$C$13</c:f>
              <c:strCache>
                <c:ptCount val="1"/>
                <c:pt idx="0">
                  <c:v>SHARE-LOCK</c:v>
                </c:pt>
              </c:strCache>
            </c:strRef>
          </c:tx>
          <c:spPr>
            <a:solidFill>
              <a:schemeClr val="accent2"/>
            </a:solidFill>
            <a:ln>
              <a:noFill/>
            </a:ln>
            <a:effectLst/>
          </c:spPr>
          <c:invertIfNegative val="0"/>
          <c:cat>
            <c:strRef>
              <c:f>Sheet1!$A$14:$A$17</c:f>
              <c:strCache>
                <c:ptCount val="4"/>
                <c:pt idx="0">
                  <c:v>shared memory</c:v>
                </c:pt>
                <c:pt idx="1">
                  <c:v>localhost</c:v>
                </c:pt>
                <c:pt idx="2">
                  <c:v>lan - default</c:v>
                </c:pt>
                <c:pt idx="3">
                  <c:v>lan - alternate</c:v>
                </c:pt>
              </c:strCache>
            </c:strRef>
          </c:cat>
          <c:val>
            <c:numRef>
              <c:f>Sheet1!$C$14:$C$17</c:f>
              <c:numCache>
                <c:formatCode>General</c:formatCode>
                <c:ptCount val="4"/>
                <c:pt idx="0">
                  <c:v>256410</c:v>
                </c:pt>
                <c:pt idx="1">
                  <c:v>44053</c:v>
                </c:pt>
                <c:pt idx="2">
                  <c:v>15244</c:v>
                </c:pt>
                <c:pt idx="3">
                  <c:v>10288</c:v>
                </c:pt>
              </c:numCache>
            </c:numRef>
          </c:val>
          <c:extLst>
            <c:ext xmlns:c16="http://schemas.microsoft.com/office/drawing/2014/chart" uri="{C3380CC4-5D6E-409C-BE32-E72D297353CC}">
              <c16:uniqueId val="{00000001-5F00-D447-B1B6-06727634F324}"/>
            </c:ext>
          </c:extLst>
        </c:ser>
        <c:ser>
          <c:idx val="2"/>
          <c:order val="2"/>
          <c:tx>
            <c:strRef>
              <c:f>Sheet1!$D$13</c:f>
              <c:strCache>
                <c:ptCount val="1"/>
                <c:pt idx="0">
                  <c:v>FEJTS</c:v>
                </c:pt>
              </c:strCache>
            </c:strRef>
          </c:tx>
          <c:spPr>
            <a:solidFill>
              <a:schemeClr val="accent3"/>
            </a:solidFill>
            <a:ln>
              <a:noFill/>
            </a:ln>
            <a:effectLst/>
          </c:spPr>
          <c:invertIfNegative val="0"/>
          <c:cat>
            <c:strRef>
              <c:f>Sheet1!$A$14:$A$17</c:f>
              <c:strCache>
                <c:ptCount val="4"/>
                <c:pt idx="0">
                  <c:v>shared memory</c:v>
                </c:pt>
                <c:pt idx="1">
                  <c:v>localhost</c:v>
                </c:pt>
                <c:pt idx="2">
                  <c:v>lan - default</c:v>
                </c:pt>
                <c:pt idx="3">
                  <c:v>lan - alternate</c:v>
                </c:pt>
              </c:strCache>
            </c:strRef>
          </c:cat>
          <c:val>
            <c:numRef>
              <c:f>Sheet1!$D$14:$D$17</c:f>
              <c:numCache>
                <c:formatCode>General</c:formatCode>
                <c:ptCount val="4"/>
                <c:pt idx="0">
                  <c:v>487</c:v>
                </c:pt>
                <c:pt idx="1">
                  <c:v>91563</c:v>
                </c:pt>
                <c:pt idx="2">
                  <c:v>23333</c:v>
                </c:pt>
                <c:pt idx="3">
                  <c:v>21163</c:v>
                </c:pt>
              </c:numCache>
            </c:numRef>
          </c:val>
          <c:extLst>
            <c:ext xmlns:c16="http://schemas.microsoft.com/office/drawing/2014/chart" uri="{C3380CC4-5D6E-409C-BE32-E72D297353CC}">
              <c16:uniqueId val="{00000002-5F00-D447-B1B6-06727634F324}"/>
            </c:ext>
          </c:extLst>
        </c:ser>
        <c:dLbls>
          <c:showLegendKey val="0"/>
          <c:showVal val="0"/>
          <c:showCatName val="0"/>
          <c:showSerName val="0"/>
          <c:showPercent val="0"/>
          <c:showBubbleSize val="0"/>
        </c:dLbls>
        <c:gapWidth val="219"/>
        <c:overlap val="-27"/>
        <c:axId val="1188765999"/>
        <c:axId val="1188638783"/>
      </c:barChart>
      <c:catAx>
        <c:axId val="11887659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188638783"/>
        <c:crosses val="autoZero"/>
        <c:auto val="1"/>
        <c:lblAlgn val="ctr"/>
        <c:lblOffset val="100"/>
        <c:noMultiLvlLbl val="0"/>
      </c:catAx>
      <c:valAx>
        <c:axId val="11886387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188765999"/>
        <c:crosses val="autoZero"/>
        <c:crossBetween val="between"/>
        <c:majorUnit val="10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baseline="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Records Per Second</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Sheet1!$B$13</c:f>
              <c:strCache>
                <c:ptCount val="1"/>
                <c:pt idx="0">
                  <c:v>FIND NO-LOCK</c:v>
                </c:pt>
              </c:strCache>
            </c:strRef>
          </c:tx>
          <c:spPr>
            <a:solidFill>
              <a:schemeClr val="accent1"/>
            </a:solidFill>
            <a:ln>
              <a:noFill/>
            </a:ln>
            <a:effectLst/>
          </c:spPr>
          <c:invertIfNegative val="0"/>
          <c:cat>
            <c:strRef>
              <c:f>Sheet1!$A$14:$A$17</c:f>
              <c:strCache>
                <c:ptCount val="4"/>
                <c:pt idx="0">
                  <c:v>shared memory</c:v>
                </c:pt>
                <c:pt idx="1">
                  <c:v>localhost</c:v>
                </c:pt>
                <c:pt idx="2">
                  <c:v>lan - default</c:v>
                </c:pt>
                <c:pt idx="3">
                  <c:v>lan - alternate</c:v>
                </c:pt>
              </c:strCache>
            </c:strRef>
          </c:cat>
          <c:val>
            <c:numRef>
              <c:f>Sheet1!$B$14:$B$17</c:f>
              <c:numCache>
                <c:formatCode>General</c:formatCode>
                <c:ptCount val="4"/>
                <c:pt idx="0">
                  <c:v>434783</c:v>
                </c:pt>
                <c:pt idx="1">
                  <c:v>47847</c:v>
                </c:pt>
                <c:pt idx="2">
                  <c:v>16799</c:v>
                </c:pt>
                <c:pt idx="3">
                  <c:v>10549</c:v>
                </c:pt>
              </c:numCache>
            </c:numRef>
          </c:val>
          <c:extLst>
            <c:ext xmlns:c16="http://schemas.microsoft.com/office/drawing/2014/chart" uri="{C3380CC4-5D6E-409C-BE32-E72D297353CC}">
              <c16:uniqueId val="{00000000-5F00-D447-B1B6-06727634F324}"/>
            </c:ext>
          </c:extLst>
        </c:ser>
        <c:ser>
          <c:idx val="1"/>
          <c:order val="1"/>
          <c:tx>
            <c:strRef>
              <c:f>Sheet1!$C$13</c:f>
              <c:strCache>
                <c:ptCount val="1"/>
                <c:pt idx="0">
                  <c:v>SHARE-LOCK</c:v>
                </c:pt>
              </c:strCache>
            </c:strRef>
          </c:tx>
          <c:spPr>
            <a:solidFill>
              <a:schemeClr val="accent2"/>
            </a:solidFill>
            <a:ln>
              <a:noFill/>
            </a:ln>
            <a:effectLst/>
          </c:spPr>
          <c:invertIfNegative val="0"/>
          <c:cat>
            <c:strRef>
              <c:f>Sheet1!$A$14:$A$17</c:f>
              <c:strCache>
                <c:ptCount val="4"/>
                <c:pt idx="0">
                  <c:v>shared memory</c:v>
                </c:pt>
                <c:pt idx="1">
                  <c:v>localhost</c:v>
                </c:pt>
                <c:pt idx="2">
                  <c:v>lan - default</c:v>
                </c:pt>
                <c:pt idx="3">
                  <c:v>lan - alternate</c:v>
                </c:pt>
              </c:strCache>
            </c:strRef>
          </c:cat>
          <c:val>
            <c:numRef>
              <c:f>Sheet1!$C$14:$C$17</c:f>
              <c:numCache>
                <c:formatCode>General</c:formatCode>
                <c:ptCount val="4"/>
                <c:pt idx="0">
                  <c:v>256410</c:v>
                </c:pt>
                <c:pt idx="1">
                  <c:v>44053</c:v>
                </c:pt>
                <c:pt idx="2">
                  <c:v>15244</c:v>
                </c:pt>
                <c:pt idx="3">
                  <c:v>10288</c:v>
                </c:pt>
              </c:numCache>
            </c:numRef>
          </c:val>
          <c:extLst>
            <c:ext xmlns:c16="http://schemas.microsoft.com/office/drawing/2014/chart" uri="{C3380CC4-5D6E-409C-BE32-E72D297353CC}">
              <c16:uniqueId val="{00000001-5F00-D447-B1B6-06727634F324}"/>
            </c:ext>
          </c:extLst>
        </c:ser>
        <c:ser>
          <c:idx val="2"/>
          <c:order val="2"/>
          <c:tx>
            <c:strRef>
              <c:f>Sheet1!$D$13</c:f>
              <c:strCache>
                <c:ptCount val="1"/>
                <c:pt idx="0">
                  <c:v>FEJTS</c:v>
                </c:pt>
              </c:strCache>
            </c:strRef>
          </c:tx>
          <c:spPr>
            <a:solidFill>
              <a:schemeClr val="accent3"/>
            </a:solidFill>
            <a:ln>
              <a:noFill/>
            </a:ln>
            <a:effectLst/>
          </c:spPr>
          <c:invertIfNegative val="0"/>
          <c:cat>
            <c:strRef>
              <c:f>Sheet1!$A$14:$A$17</c:f>
              <c:strCache>
                <c:ptCount val="4"/>
                <c:pt idx="0">
                  <c:v>shared memory</c:v>
                </c:pt>
                <c:pt idx="1">
                  <c:v>localhost</c:v>
                </c:pt>
                <c:pt idx="2">
                  <c:v>lan - default</c:v>
                </c:pt>
                <c:pt idx="3">
                  <c:v>lan - alternate</c:v>
                </c:pt>
              </c:strCache>
            </c:strRef>
          </c:cat>
          <c:val>
            <c:numRef>
              <c:f>Sheet1!$D$14:$D$17</c:f>
              <c:numCache>
                <c:formatCode>General</c:formatCode>
                <c:ptCount val="4"/>
                <c:pt idx="0">
                  <c:v>487</c:v>
                </c:pt>
                <c:pt idx="1">
                  <c:v>91563</c:v>
                </c:pt>
                <c:pt idx="2">
                  <c:v>23333</c:v>
                </c:pt>
                <c:pt idx="3">
                  <c:v>21163</c:v>
                </c:pt>
              </c:numCache>
            </c:numRef>
          </c:val>
          <c:extLst>
            <c:ext xmlns:c16="http://schemas.microsoft.com/office/drawing/2014/chart" uri="{C3380CC4-5D6E-409C-BE32-E72D297353CC}">
              <c16:uniqueId val="{00000002-5F00-D447-B1B6-06727634F324}"/>
            </c:ext>
          </c:extLst>
        </c:ser>
        <c:dLbls>
          <c:showLegendKey val="0"/>
          <c:showVal val="0"/>
          <c:showCatName val="0"/>
          <c:showSerName val="0"/>
          <c:showPercent val="0"/>
          <c:showBubbleSize val="0"/>
        </c:dLbls>
        <c:gapWidth val="219"/>
        <c:overlap val="-27"/>
        <c:axId val="1188765999"/>
        <c:axId val="1188638783"/>
      </c:barChart>
      <c:catAx>
        <c:axId val="11887659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188638783"/>
        <c:crosses val="autoZero"/>
        <c:auto val="1"/>
        <c:lblAlgn val="ctr"/>
        <c:lblOffset val="100"/>
        <c:noMultiLvlLbl val="0"/>
      </c:catAx>
      <c:valAx>
        <c:axId val="11886387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188765999"/>
        <c:crosses val="autoZero"/>
        <c:crossBetween val="between"/>
        <c:majorUnit val="10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baseline="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0.78824</cdr:x>
      <cdr:y>0.13425</cdr:y>
    </cdr:from>
    <cdr:to>
      <cdr:x>0.96202</cdr:x>
      <cdr:y>0.30957</cdr:y>
    </cdr:to>
    <cdr:sp macro="" textlink="">
      <cdr:nvSpPr>
        <cdr:cNvPr id="2" name="TextBox 1">
          <a:extLst xmlns:a="http://schemas.openxmlformats.org/drawingml/2006/main">
            <a:ext uri="{FF2B5EF4-FFF2-40B4-BE49-F238E27FC236}">
              <a16:creationId xmlns:a16="http://schemas.microsoft.com/office/drawing/2014/main" id="{13A803E9-C999-5628-CD24-2FFBD838F379}"/>
            </a:ext>
          </a:extLst>
        </cdr:cNvPr>
        <cdr:cNvSpPr txBox="1"/>
      </cdr:nvSpPr>
      <cdr:spPr>
        <a:xfrm xmlns:a="http://schemas.openxmlformats.org/drawingml/2006/main">
          <a:off x="5105400" y="475094"/>
          <a:ext cx="1125618" cy="6204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a:t>NUMA Test Scenarios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11/9/23</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11/8/23</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1</a:t>
            </a:fld>
            <a:endParaRPr lang="en-US" dirty="0"/>
          </a:p>
        </p:txBody>
      </p:sp>
    </p:spTree>
    <p:extLst>
      <p:ext uri="{BB962C8B-B14F-4D97-AF65-F5344CB8AC3E}">
        <p14:creationId xmlns:p14="http://schemas.microsoft.com/office/powerpoint/2010/main" val="2295533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3707106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 options stand out as ”maybe you shouldn’t have done that”</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3</a:t>
            </a:fld>
            <a:endParaRPr lang="en-US" dirty="0"/>
          </a:p>
        </p:txBody>
      </p:sp>
    </p:spTree>
    <p:extLst>
      <p:ext uri="{BB962C8B-B14F-4D97-AF65-F5344CB8AC3E}">
        <p14:creationId xmlns:p14="http://schemas.microsoft.com/office/powerpoint/2010/main" val="1634083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 options stand out as ”maybe you shouldn’t have done that”</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4</a:t>
            </a:fld>
            <a:endParaRPr lang="en-US" dirty="0"/>
          </a:p>
        </p:txBody>
      </p:sp>
    </p:spTree>
    <p:extLst>
      <p:ext uri="{BB962C8B-B14F-4D97-AF65-F5344CB8AC3E}">
        <p14:creationId xmlns:p14="http://schemas.microsoft.com/office/powerpoint/2010/main" val="99365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5</a:t>
            </a:fld>
            <a:endParaRPr lang="en-US" dirty="0"/>
          </a:p>
        </p:txBody>
      </p:sp>
    </p:spTree>
    <p:extLst>
      <p:ext uri="{BB962C8B-B14F-4D97-AF65-F5344CB8AC3E}">
        <p14:creationId xmlns:p14="http://schemas.microsoft.com/office/powerpoint/2010/main" val="2211137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6</a:t>
            </a:fld>
            <a:endParaRPr lang="en-US" dirty="0"/>
          </a:p>
        </p:txBody>
      </p:sp>
    </p:spTree>
    <p:extLst>
      <p:ext uri="{BB962C8B-B14F-4D97-AF65-F5344CB8AC3E}">
        <p14:creationId xmlns:p14="http://schemas.microsoft.com/office/powerpoint/2010/main" val="3166679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7</a:t>
            </a:fld>
            <a:endParaRPr lang="en-US" dirty="0"/>
          </a:p>
        </p:txBody>
      </p:sp>
    </p:spTree>
    <p:extLst>
      <p:ext uri="{BB962C8B-B14F-4D97-AF65-F5344CB8AC3E}">
        <p14:creationId xmlns:p14="http://schemas.microsoft.com/office/powerpoint/2010/main" val="1235744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8</a:t>
            </a:fld>
            <a:endParaRPr lang="en-US" dirty="0"/>
          </a:p>
        </p:txBody>
      </p:sp>
    </p:spTree>
    <p:extLst>
      <p:ext uri="{BB962C8B-B14F-4D97-AF65-F5344CB8AC3E}">
        <p14:creationId xmlns:p14="http://schemas.microsoft.com/office/powerpoint/2010/main" val="3778864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9</a:t>
            </a:fld>
            <a:endParaRPr lang="en-US" dirty="0"/>
          </a:p>
        </p:txBody>
      </p:sp>
    </p:spTree>
    <p:extLst>
      <p:ext uri="{BB962C8B-B14F-4D97-AF65-F5344CB8AC3E}">
        <p14:creationId xmlns:p14="http://schemas.microsoft.com/office/powerpoint/2010/main" val="168170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“getting stuff done” the 8 core configuration gets two to three times as much real work done – in spite of seemingly using less of the capability of the server.</a:t>
            </a:r>
          </a:p>
          <a:p>
            <a:r>
              <a:rPr lang="en-US" dirty="0"/>
              <a:t>In large part this is because “instructions per cycle” is much more efficient (fewer stalls waiting for far memory)</a:t>
            </a:r>
          </a:p>
        </p:txBody>
      </p:sp>
      <p:sp>
        <p:nvSpPr>
          <p:cNvPr id="4" name="Slide Number Placeholder 3"/>
          <p:cNvSpPr>
            <a:spLocks noGrp="1"/>
          </p:cNvSpPr>
          <p:nvPr>
            <p:ph type="sldNum" sz="quarter" idx="5"/>
          </p:nvPr>
        </p:nvSpPr>
        <p:spPr/>
        <p:txBody>
          <a:bodyPr/>
          <a:lstStyle/>
          <a:p>
            <a:fld id="{0246C732-F687-4D21-B311-47CCDE8F8EA1}" type="slidenum">
              <a:rPr lang="en-US" smtClean="0"/>
              <a:pPr/>
              <a:t>10</a:t>
            </a:fld>
            <a:endParaRPr lang="en-US" dirty="0"/>
          </a:p>
        </p:txBody>
      </p:sp>
    </p:spTree>
    <p:extLst>
      <p:ext uri="{BB962C8B-B14F-4D97-AF65-F5344CB8AC3E}">
        <p14:creationId xmlns:p14="http://schemas.microsoft.com/office/powerpoint/2010/main" val="2656362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11</a:t>
            </a:fld>
            <a:endParaRPr lang="en-US" dirty="0"/>
          </a:p>
        </p:txBody>
      </p:sp>
    </p:spTree>
    <p:extLst>
      <p:ext uri="{BB962C8B-B14F-4D97-AF65-F5344CB8AC3E}">
        <p14:creationId xmlns:p14="http://schemas.microsoft.com/office/powerpoint/2010/main" val="439780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good reasons to virtualize – but if you become the victim of an over-provisioned server your performance will be really bad</a:t>
            </a:r>
          </a:p>
        </p:txBody>
      </p:sp>
      <p:sp>
        <p:nvSpPr>
          <p:cNvPr id="4" name="Slide Number Placeholder 3"/>
          <p:cNvSpPr>
            <a:spLocks noGrp="1"/>
          </p:cNvSpPr>
          <p:nvPr>
            <p:ph type="sldNum" sz="quarter" idx="5"/>
          </p:nvPr>
        </p:nvSpPr>
        <p:spPr/>
        <p:txBody>
          <a:bodyPr/>
          <a:lstStyle/>
          <a:p>
            <a:fld id="{0246C732-F687-4D21-B311-47CCDE8F8EA1}" type="slidenum">
              <a:rPr lang="en-US" smtClean="0"/>
              <a:pPr/>
              <a:t>12</a:t>
            </a:fld>
            <a:endParaRPr lang="en-US" dirty="0"/>
          </a:p>
        </p:txBody>
      </p:sp>
    </p:spTree>
    <p:extLst>
      <p:ext uri="{BB962C8B-B14F-4D97-AF65-F5344CB8AC3E}">
        <p14:creationId xmlns:p14="http://schemas.microsoft.com/office/powerpoint/2010/main" val="249025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13</a:t>
            </a:fld>
            <a:endParaRPr lang="en-US" dirty="0"/>
          </a:p>
        </p:txBody>
      </p:sp>
    </p:spTree>
    <p:extLst>
      <p:ext uri="{BB962C8B-B14F-4D97-AF65-F5344CB8AC3E}">
        <p14:creationId xmlns:p14="http://schemas.microsoft.com/office/powerpoint/2010/main" val="4200665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of lying salesmen…</a:t>
            </a:r>
          </a:p>
          <a:p>
            <a:endParaRPr lang="en-US" dirty="0"/>
          </a:p>
          <a:p>
            <a:r>
              <a:rPr lang="en-US" dirty="0"/>
              <a:t>And the speed of light in fiber is 2/3 the speed of light in vacuum</a:t>
            </a:r>
          </a:p>
        </p:txBody>
      </p:sp>
      <p:sp>
        <p:nvSpPr>
          <p:cNvPr id="4" name="Slide Number Placeholder 3"/>
          <p:cNvSpPr>
            <a:spLocks noGrp="1"/>
          </p:cNvSpPr>
          <p:nvPr>
            <p:ph type="sldNum" sz="quarter" idx="5"/>
          </p:nvPr>
        </p:nvSpPr>
        <p:spPr/>
        <p:txBody>
          <a:bodyPr/>
          <a:lstStyle/>
          <a:p>
            <a:fld id="{0246C732-F687-4D21-B311-47CCDE8F8EA1}" type="slidenum">
              <a:rPr lang="en-US" smtClean="0"/>
              <a:pPr/>
              <a:t>14</a:t>
            </a:fld>
            <a:endParaRPr lang="en-US" dirty="0"/>
          </a:p>
        </p:txBody>
      </p:sp>
    </p:spTree>
    <p:extLst>
      <p:ext uri="{BB962C8B-B14F-4D97-AF65-F5344CB8AC3E}">
        <p14:creationId xmlns:p14="http://schemas.microsoft.com/office/powerpoint/2010/main" val="2174231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15</a:t>
            </a:fld>
            <a:endParaRPr lang="en-US" dirty="0"/>
          </a:p>
        </p:txBody>
      </p:sp>
    </p:spTree>
    <p:extLst>
      <p:ext uri="{BB962C8B-B14F-4D97-AF65-F5344CB8AC3E}">
        <p14:creationId xmlns:p14="http://schemas.microsoft.com/office/powerpoint/2010/main" val="267706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thing slower than a SAN is a network cable…</a:t>
            </a:r>
          </a:p>
        </p:txBody>
      </p:sp>
      <p:sp>
        <p:nvSpPr>
          <p:cNvPr id="4" name="Slide Number Placeholder 3"/>
          <p:cNvSpPr>
            <a:spLocks noGrp="1"/>
          </p:cNvSpPr>
          <p:nvPr>
            <p:ph type="sldNum" sz="quarter" idx="5"/>
          </p:nvPr>
        </p:nvSpPr>
        <p:spPr/>
        <p:txBody>
          <a:bodyPr/>
          <a:lstStyle/>
          <a:p>
            <a:fld id="{0246C732-F687-4D21-B311-47CCDE8F8EA1}" type="slidenum">
              <a:rPr lang="en-US" smtClean="0"/>
              <a:pPr/>
              <a:t>16</a:t>
            </a:fld>
            <a:endParaRPr lang="en-US" dirty="0"/>
          </a:p>
        </p:txBody>
      </p:sp>
    </p:spTree>
    <p:extLst>
      <p:ext uri="{BB962C8B-B14F-4D97-AF65-F5344CB8AC3E}">
        <p14:creationId xmlns:p14="http://schemas.microsoft.com/office/powerpoint/2010/main" val="494581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memory is obviously much, much faster…</a:t>
            </a:r>
          </a:p>
          <a:p>
            <a:endParaRPr lang="en-US" dirty="0"/>
          </a:p>
          <a:p>
            <a:r>
              <a:rPr lang="en-US" dirty="0"/>
              <a:t>The two LAN options are down to differences in ping time – in this example localhost is 3.5x to 4x faster than the LAN connections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EXCEPT for that interesting FEJTS example ;)</a:t>
            </a:r>
          </a:p>
        </p:txBody>
      </p:sp>
      <p:sp>
        <p:nvSpPr>
          <p:cNvPr id="4" name="Slide Number Placeholder 3"/>
          <p:cNvSpPr>
            <a:spLocks noGrp="1"/>
          </p:cNvSpPr>
          <p:nvPr>
            <p:ph type="sldNum" sz="quarter" idx="5"/>
          </p:nvPr>
        </p:nvSpPr>
        <p:spPr/>
        <p:txBody>
          <a:bodyPr/>
          <a:lstStyle/>
          <a:p>
            <a:fld id="{0246C732-F687-4D21-B311-47CCDE8F8EA1}" type="slidenum">
              <a:rPr lang="en-US" smtClean="0"/>
              <a:pPr/>
              <a:t>17</a:t>
            </a:fld>
            <a:endParaRPr lang="en-US" dirty="0"/>
          </a:p>
        </p:txBody>
      </p:sp>
    </p:spTree>
    <p:extLst>
      <p:ext uri="{BB962C8B-B14F-4D97-AF65-F5344CB8AC3E}">
        <p14:creationId xmlns:p14="http://schemas.microsoft.com/office/powerpoint/2010/main" val="3899985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EXCEPT for that interesting FEJTS example ;)</a:t>
            </a:r>
          </a:p>
          <a:p>
            <a:endParaRPr lang="en-US" dirty="0"/>
          </a:p>
          <a:p>
            <a:r>
              <a:rPr lang="en-US" dirty="0"/>
              <a:t>That is showing what happens when you can STREAM data between two processes, the impact of the initial latency is overcome by streaming. But you need a big hunk of data to make that effective a FIND statement doesn’t do that.</a:t>
            </a:r>
          </a:p>
          <a:p>
            <a:endParaRPr lang="en-US" dirty="0"/>
          </a:p>
          <a:p>
            <a:r>
              <a:rPr lang="en-US" dirty="0"/>
              <a:t>Another thing that is (slightly) *slower* with shared memory is using a FIELDS list.</a:t>
            </a:r>
          </a:p>
        </p:txBody>
      </p:sp>
      <p:sp>
        <p:nvSpPr>
          <p:cNvPr id="4" name="Slide Number Placeholder 3"/>
          <p:cNvSpPr>
            <a:spLocks noGrp="1"/>
          </p:cNvSpPr>
          <p:nvPr>
            <p:ph type="sldNum" sz="quarter" idx="5"/>
          </p:nvPr>
        </p:nvSpPr>
        <p:spPr/>
        <p:txBody>
          <a:bodyPr/>
          <a:lstStyle/>
          <a:p>
            <a:fld id="{0246C732-F687-4D21-B311-47CCDE8F8EA1}" type="slidenum">
              <a:rPr lang="en-US" smtClean="0"/>
              <a:pPr/>
              <a:t>18</a:t>
            </a:fld>
            <a:endParaRPr lang="en-US" dirty="0"/>
          </a:p>
        </p:txBody>
      </p:sp>
    </p:spTree>
    <p:extLst>
      <p:ext uri="{BB962C8B-B14F-4D97-AF65-F5344CB8AC3E}">
        <p14:creationId xmlns:p14="http://schemas.microsoft.com/office/powerpoint/2010/main" val="3773668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 client/server test… ping time 33ms, FIND NO-LOCK dropped to 33 rec/sec, test suite didn’t finish running and was killed after 18 hours</a:t>
            </a:r>
          </a:p>
          <a:p>
            <a:endParaRPr lang="en-US" dirty="0"/>
          </a:p>
          <a:p>
            <a:r>
              <a:rPr lang="en-US" dirty="0"/>
              <a:t>10,000 FIND NO-LOCK scenario localhost = 0.2 seconds, WAN = 306 seconds = OUCH!</a:t>
            </a:r>
          </a:p>
        </p:txBody>
      </p:sp>
      <p:sp>
        <p:nvSpPr>
          <p:cNvPr id="4" name="Slide Number Placeholder 3"/>
          <p:cNvSpPr>
            <a:spLocks noGrp="1"/>
          </p:cNvSpPr>
          <p:nvPr>
            <p:ph type="sldNum" sz="quarter" idx="5"/>
          </p:nvPr>
        </p:nvSpPr>
        <p:spPr/>
        <p:txBody>
          <a:bodyPr/>
          <a:lstStyle/>
          <a:p>
            <a:fld id="{0246C732-F687-4D21-B311-47CCDE8F8EA1}" type="slidenum">
              <a:rPr lang="en-US" smtClean="0"/>
              <a:pPr/>
              <a:t>19</a:t>
            </a:fld>
            <a:endParaRPr lang="en-US" dirty="0"/>
          </a:p>
        </p:txBody>
      </p:sp>
    </p:spTree>
    <p:extLst>
      <p:ext uri="{BB962C8B-B14F-4D97-AF65-F5344CB8AC3E}">
        <p14:creationId xmlns:p14="http://schemas.microsoft.com/office/powerpoint/2010/main" val="1044581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Menlo" panose="020B0609030804020204" pitchFamily="49" charset="0"/>
              </a:rPr>
              <a:t>Light travels 300,000 meters in 1 millisecond. 1 millisecond is 1/1000 of a second. 300,000 meters is 300 kilometers, which is just over 186 miles.  However – that is in a vacuum, the speed of light in fiber is only 2/3rds that so 200km or 120miles. Thus the target for a 1ms ping is 100km or 60 miles away. Best case with no additional latency due to repeaters, switches, routers, network cards, firewalls, </a:t>
            </a:r>
            <a:r>
              <a:rPr lang="en-US" dirty="0" err="1">
                <a:solidFill>
                  <a:srgbClr val="000000"/>
                </a:solidFill>
                <a:effectLst/>
                <a:latin typeface="Menlo" panose="020B0609030804020204" pitchFamily="49" charset="0"/>
              </a:rPr>
              <a:t>etc</a:t>
            </a:r>
            <a:r>
              <a:rPr lang="en-US" dirty="0">
                <a:solidFill>
                  <a:srgbClr val="000000"/>
                </a:solidFill>
                <a:effectLst/>
                <a:latin typeface="Menlo" panose="020B0609030804020204" pitchFamily="49" charset="0"/>
              </a:rPr>
              <a:t>…</a:t>
            </a:r>
          </a:p>
          <a:p>
            <a:endParaRPr lang="en-US" dirty="0"/>
          </a:p>
          <a:p>
            <a:r>
              <a:rPr lang="en-US" dirty="0"/>
              <a:t>https://</a:t>
            </a:r>
            <a:r>
              <a:rPr lang="en-US" dirty="0" err="1"/>
              <a:t>stackoverflow.com</a:t>
            </a:r>
            <a:r>
              <a:rPr lang="en-US" dirty="0"/>
              <a:t>/questions/50653230/difference-between-azure-availability-sets-and-placement-groups#:~:text=Availability%20sets%20are%20used%20with,even%20across%20multiple%20availability%20zones.</a:t>
            </a:r>
          </a:p>
          <a:p>
            <a:endParaRPr lang="en-US" dirty="0"/>
          </a:p>
          <a:p>
            <a:r>
              <a:rPr lang="en-US" dirty="0"/>
              <a:t>https://</a:t>
            </a:r>
            <a:r>
              <a:rPr lang="en-US" dirty="0" err="1"/>
              <a:t>aws.amazon.com</a:t>
            </a:r>
            <a:r>
              <a:rPr lang="en-US" dirty="0"/>
              <a:t>/about-</a:t>
            </a:r>
            <a:r>
              <a:rPr lang="en-US" dirty="0" err="1"/>
              <a:t>aws</a:t>
            </a:r>
            <a:r>
              <a:rPr lang="en-US" dirty="0"/>
              <a:t>/global-infrastructure/</a:t>
            </a:r>
            <a:r>
              <a:rPr lang="en-US" dirty="0" err="1"/>
              <a:t>localzones</a:t>
            </a:r>
            <a:r>
              <a:rPr lang="en-US" dirty="0"/>
              <a:t>/</a:t>
            </a:r>
            <a:r>
              <a:rPr lang="en-US" dirty="0" err="1"/>
              <a:t>faqs</a:t>
            </a:r>
            <a:r>
              <a:rPr lang="en-US" dirty="0"/>
              <a:t>/#:~:text=Q%3A%20How%20are%20AWS%20Local,full%20array%20of%20AWS%20services.</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20</a:t>
            </a:fld>
            <a:endParaRPr lang="en-US" dirty="0"/>
          </a:p>
        </p:txBody>
      </p:sp>
    </p:spTree>
    <p:extLst>
      <p:ext uri="{BB962C8B-B14F-4D97-AF65-F5344CB8AC3E}">
        <p14:creationId xmlns:p14="http://schemas.microsoft.com/office/powerpoint/2010/main" val="376844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21</a:t>
            </a:fld>
            <a:endParaRPr lang="en-US" dirty="0"/>
          </a:p>
        </p:txBody>
      </p:sp>
    </p:spTree>
    <p:extLst>
      <p:ext uri="{BB962C8B-B14F-4D97-AF65-F5344CB8AC3E}">
        <p14:creationId xmlns:p14="http://schemas.microsoft.com/office/powerpoint/2010/main" val="1902605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22</a:t>
            </a:fld>
            <a:endParaRPr lang="en-US" dirty="0"/>
          </a:p>
        </p:txBody>
      </p:sp>
    </p:spTree>
    <p:extLst>
      <p:ext uri="{BB962C8B-B14F-4D97-AF65-F5344CB8AC3E}">
        <p14:creationId xmlns:p14="http://schemas.microsoft.com/office/powerpoint/2010/main" val="4038344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23</a:t>
            </a:fld>
            <a:endParaRPr lang="en-US" dirty="0"/>
          </a:p>
        </p:txBody>
      </p:sp>
    </p:spTree>
    <p:extLst>
      <p:ext uri="{BB962C8B-B14F-4D97-AF65-F5344CB8AC3E}">
        <p14:creationId xmlns:p14="http://schemas.microsoft.com/office/powerpoint/2010/main" val="1903756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24</a:t>
            </a:fld>
            <a:endParaRPr lang="en-US" dirty="0"/>
          </a:p>
        </p:txBody>
      </p:sp>
    </p:spTree>
    <p:extLst>
      <p:ext uri="{BB962C8B-B14F-4D97-AF65-F5344CB8AC3E}">
        <p14:creationId xmlns:p14="http://schemas.microsoft.com/office/powerpoint/2010/main" val="719545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cores works great for a terminal server or a web server – applications that do not need to provide concurrent access to volatile shared resources</a:t>
            </a:r>
          </a:p>
        </p:txBody>
      </p:sp>
      <p:sp>
        <p:nvSpPr>
          <p:cNvPr id="4" name="Slide Number Placeholder 3"/>
          <p:cNvSpPr>
            <a:spLocks noGrp="1"/>
          </p:cNvSpPr>
          <p:nvPr>
            <p:ph type="sldNum" sz="quarter" idx="5"/>
          </p:nvPr>
        </p:nvSpPr>
        <p:spPr/>
        <p:txBody>
          <a:bodyPr/>
          <a:lstStyle/>
          <a:p>
            <a:fld id="{0246C732-F687-4D21-B311-47CCDE8F8EA1}" type="slidenum">
              <a:rPr lang="en-US" smtClean="0"/>
              <a:pPr/>
              <a:t>25</a:t>
            </a:fld>
            <a:endParaRPr lang="en-US" dirty="0"/>
          </a:p>
        </p:txBody>
      </p:sp>
    </p:spTree>
    <p:extLst>
      <p:ext uri="{BB962C8B-B14F-4D97-AF65-F5344CB8AC3E}">
        <p14:creationId xmlns:p14="http://schemas.microsoft.com/office/powerpoint/2010/main" val="672019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26</a:t>
            </a:fld>
            <a:endParaRPr lang="en-US" dirty="0"/>
          </a:p>
        </p:txBody>
      </p:sp>
    </p:spTree>
    <p:extLst>
      <p:ext uri="{BB962C8B-B14F-4D97-AF65-F5344CB8AC3E}">
        <p14:creationId xmlns:p14="http://schemas.microsoft.com/office/powerpoint/2010/main" val="4220006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27</a:t>
            </a:fld>
            <a:endParaRPr lang="en-US" dirty="0"/>
          </a:p>
        </p:txBody>
      </p:sp>
    </p:spTree>
    <p:extLst>
      <p:ext uri="{BB962C8B-B14F-4D97-AF65-F5344CB8AC3E}">
        <p14:creationId xmlns:p14="http://schemas.microsoft.com/office/powerpoint/2010/main" val="2386924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28</a:t>
            </a:fld>
            <a:endParaRPr lang="en-US" dirty="0"/>
          </a:p>
        </p:txBody>
      </p:sp>
    </p:spTree>
    <p:extLst>
      <p:ext uri="{BB962C8B-B14F-4D97-AF65-F5344CB8AC3E}">
        <p14:creationId xmlns:p14="http://schemas.microsoft.com/office/powerpoint/2010/main" val="2177780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29</a:t>
            </a:fld>
            <a:endParaRPr lang="en-US" dirty="0"/>
          </a:p>
        </p:txBody>
      </p:sp>
    </p:spTree>
    <p:extLst>
      <p:ext uri="{BB962C8B-B14F-4D97-AF65-F5344CB8AC3E}">
        <p14:creationId xmlns:p14="http://schemas.microsoft.com/office/powerpoint/2010/main" val="3866842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30</a:t>
            </a:fld>
            <a:endParaRPr lang="en-US" dirty="0"/>
          </a:p>
        </p:txBody>
      </p:sp>
    </p:spTree>
    <p:extLst>
      <p:ext uri="{BB962C8B-B14F-4D97-AF65-F5344CB8AC3E}">
        <p14:creationId xmlns:p14="http://schemas.microsoft.com/office/powerpoint/2010/main" val="2600094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31</a:t>
            </a:fld>
            <a:endParaRPr lang="en-US" dirty="0"/>
          </a:p>
        </p:txBody>
      </p:sp>
    </p:spTree>
    <p:extLst>
      <p:ext uri="{BB962C8B-B14F-4D97-AF65-F5344CB8AC3E}">
        <p14:creationId xmlns:p14="http://schemas.microsoft.com/office/powerpoint/2010/main" val="3087558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32</a:t>
            </a:fld>
            <a:endParaRPr lang="en-US" dirty="0"/>
          </a:p>
        </p:txBody>
      </p:sp>
    </p:spTree>
    <p:extLst>
      <p:ext uri="{BB962C8B-B14F-4D97-AF65-F5344CB8AC3E}">
        <p14:creationId xmlns:p14="http://schemas.microsoft.com/office/powerpoint/2010/main" val="19866742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33</a:t>
            </a:fld>
            <a:endParaRPr lang="en-US" dirty="0"/>
          </a:p>
        </p:txBody>
      </p:sp>
    </p:spTree>
    <p:extLst>
      <p:ext uri="{BB962C8B-B14F-4D97-AF65-F5344CB8AC3E}">
        <p14:creationId xmlns:p14="http://schemas.microsoft.com/office/powerpoint/2010/main" val="26408153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34</a:t>
            </a:fld>
            <a:endParaRPr lang="en-US" dirty="0"/>
          </a:p>
        </p:txBody>
      </p:sp>
    </p:spTree>
    <p:extLst>
      <p:ext uri="{BB962C8B-B14F-4D97-AF65-F5344CB8AC3E}">
        <p14:creationId xmlns:p14="http://schemas.microsoft.com/office/powerpoint/2010/main" val="1983544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35</a:t>
            </a:fld>
            <a:endParaRPr lang="en-US" dirty="0"/>
          </a:p>
        </p:txBody>
      </p:sp>
    </p:spTree>
    <p:extLst>
      <p:ext uri="{BB962C8B-B14F-4D97-AF65-F5344CB8AC3E}">
        <p14:creationId xmlns:p14="http://schemas.microsoft.com/office/powerpoint/2010/main" val="4124483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46C732-F687-4D21-B311-47CCDE8F8EA1}" type="slidenum">
              <a:rPr lang="en-US" smtClean="0"/>
              <a:pPr/>
              <a:t>36</a:t>
            </a:fld>
            <a:endParaRPr lang="en-US" dirty="0"/>
          </a:p>
        </p:txBody>
      </p:sp>
    </p:spTree>
    <p:extLst>
      <p:ext uri="{BB962C8B-B14F-4D97-AF65-F5344CB8AC3E}">
        <p14:creationId xmlns:p14="http://schemas.microsoft.com/office/powerpoint/2010/main" val="3843696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40</a:t>
            </a:fld>
            <a:endParaRPr lang="en-US" dirty="0"/>
          </a:p>
        </p:txBody>
      </p:sp>
    </p:spTree>
    <p:extLst>
      <p:ext uri="{BB962C8B-B14F-4D97-AF65-F5344CB8AC3E}">
        <p14:creationId xmlns:p14="http://schemas.microsoft.com/office/powerpoint/2010/main" val="210376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41</a:t>
            </a:fld>
            <a:endParaRPr lang="en-US" dirty="0"/>
          </a:p>
        </p:txBody>
      </p:sp>
    </p:spTree>
    <p:extLst>
      <p:ext uri="{BB962C8B-B14F-4D97-AF65-F5344CB8AC3E}">
        <p14:creationId xmlns:p14="http://schemas.microsoft.com/office/powerpoint/2010/main" val="2641559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42</a:t>
            </a:fld>
            <a:endParaRPr lang="en-US" dirty="0"/>
          </a:p>
        </p:txBody>
      </p:sp>
    </p:spTree>
    <p:extLst>
      <p:ext uri="{BB962C8B-B14F-4D97-AF65-F5344CB8AC3E}">
        <p14:creationId xmlns:p14="http://schemas.microsoft.com/office/powerpoint/2010/main" val="39726988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examine more than 50,000 data points per sample, 4 billion real-time status checks per day – on just the main production </a:t>
            </a:r>
            <a:r>
              <a:rPr lang="en-US" dirty="0" err="1"/>
              <a:t>db</a:t>
            </a:r>
            <a:r>
              <a:rPr lang="en-US" dirty="0"/>
              <a:t>, replication targets and app servers result in 3x to 5x more</a:t>
            </a:r>
          </a:p>
        </p:txBody>
      </p:sp>
      <p:sp>
        <p:nvSpPr>
          <p:cNvPr id="4" name="Slide Number Placeholder 3"/>
          <p:cNvSpPr>
            <a:spLocks noGrp="1"/>
          </p:cNvSpPr>
          <p:nvPr>
            <p:ph type="sldNum" sz="quarter" idx="5"/>
          </p:nvPr>
        </p:nvSpPr>
        <p:spPr/>
        <p:txBody>
          <a:bodyPr/>
          <a:lstStyle/>
          <a:p>
            <a:fld id="{0246C732-F687-4D21-B311-47CCDE8F8EA1}" type="slidenum">
              <a:rPr lang="en-US" smtClean="0"/>
              <a:pPr/>
              <a:t>43</a:t>
            </a:fld>
            <a:endParaRPr lang="en-US" dirty="0"/>
          </a:p>
        </p:txBody>
      </p:sp>
    </p:spTree>
    <p:extLst>
      <p:ext uri="{BB962C8B-B14F-4D97-AF65-F5344CB8AC3E}">
        <p14:creationId xmlns:p14="http://schemas.microsoft.com/office/powerpoint/2010/main" val="1569963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1"/>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9" indent="0" algn="ctr">
              <a:buNone/>
              <a:defRPr>
                <a:solidFill>
                  <a:schemeClr val="tx1">
                    <a:tint val="75000"/>
                  </a:schemeClr>
                </a:solidFill>
              </a:defRPr>
            </a:lvl2pPr>
            <a:lvl3pPr marL="914418" indent="0" algn="ctr">
              <a:buNone/>
              <a:defRPr>
                <a:solidFill>
                  <a:schemeClr val="tx1">
                    <a:tint val="75000"/>
                  </a:schemeClr>
                </a:solidFill>
              </a:defRPr>
            </a:lvl3pPr>
            <a:lvl4pPr marL="1371627" indent="0" algn="ctr">
              <a:buNone/>
              <a:defRPr>
                <a:solidFill>
                  <a:schemeClr val="tx1">
                    <a:tint val="75000"/>
                  </a:schemeClr>
                </a:solidFill>
              </a:defRPr>
            </a:lvl4pPr>
            <a:lvl5pPr marL="1828837" indent="0" algn="ctr">
              <a:buNone/>
              <a:defRPr>
                <a:solidFill>
                  <a:schemeClr val="tx1">
                    <a:tint val="75000"/>
                  </a:schemeClr>
                </a:solidFill>
              </a:defRPr>
            </a:lvl5pPr>
            <a:lvl6pPr marL="2286046" indent="0" algn="ctr">
              <a:buNone/>
              <a:defRPr>
                <a:solidFill>
                  <a:schemeClr val="tx1">
                    <a:tint val="75000"/>
                  </a:schemeClr>
                </a:solidFill>
              </a:defRPr>
            </a:lvl6pPr>
            <a:lvl7pPr marL="2743255" indent="0" algn="ctr">
              <a:buNone/>
              <a:defRPr>
                <a:solidFill>
                  <a:schemeClr val="tx1">
                    <a:tint val="75000"/>
                  </a:schemeClr>
                </a:solidFill>
              </a:defRPr>
            </a:lvl7pPr>
            <a:lvl8pPr marL="3200464" indent="0" algn="ctr">
              <a:buNone/>
              <a:defRPr>
                <a:solidFill>
                  <a:schemeClr val="tx1">
                    <a:tint val="75000"/>
                  </a:schemeClr>
                </a:solidFill>
              </a:defRPr>
            </a:lvl8pPr>
            <a:lvl9pPr marL="3657673"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6"/>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8FF9-C4F2-FE4E-85F9-F50E2B7FB45F}"/>
              </a:ext>
            </a:extLst>
          </p:cNvPr>
          <p:cNvSpPr>
            <a:spLocks noGrp="1"/>
          </p:cNvSpPr>
          <p:nvPr>
            <p:ph type="title"/>
          </p:nvPr>
        </p:nvSpPr>
        <p:spPr/>
        <p:txBody>
          <a:bodyPr/>
          <a:lstStyle/>
          <a:p>
            <a:r>
              <a:rPr lang="en-US"/>
              <a:t>Click to edit Master title style</a:t>
            </a:r>
          </a:p>
        </p:txBody>
      </p:sp>
      <p:cxnSp>
        <p:nvCxnSpPr>
          <p:cNvPr id="3" name="Straight Connector 2">
            <a:extLst>
              <a:ext uri="{FF2B5EF4-FFF2-40B4-BE49-F238E27FC236}">
                <a16:creationId xmlns:a16="http://schemas.microsoft.com/office/drawing/2014/main" id="{2E7125FA-8BE6-D44B-8AB9-5F0FC8544F03}"/>
              </a:ext>
            </a:extLst>
          </p:cNvPr>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4313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8064D-F165-FD4A-8811-DAE2B3B1279C}"/>
              </a:ext>
            </a:extLst>
          </p:cNvPr>
          <p:cNvSpPr>
            <a:spLocks noGrp="1"/>
          </p:cNvSpPr>
          <p:nvPr>
            <p:ph type="title"/>
          </p:nvPr>
        </p:nvSpPr>
        <p:spPr>
          <a:xfrm>
            <a:off x="609600" y="122238"/>
            <a:ext cx="10058400" cy="12954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F9EE1D08-348A-4149-A2A1-6D650DDF1FC2}"/>
              </a:ext>
            </a:extLst>
          </p:cNvPr>
          <p:cNvSpPr>
            <a:spLocks noGrp="1"/>
          </p:cNvSpPr>
          <p:nvPr>
            <p:ph type="tbl" idx="1"/>
          </p:nvPr>
        </p:nvSpPr>
        <p:spPr>
          <a:xfrm>
            <a:off x="609600" y="1719263"/>
            <a:ext cx="10972800" cy="4411662"/>
          </a:xfrm>
        </p:spPr>
        <p:txBody>
          <a:bodyPr/>
          <a:lstStyle/>
          <a:p>
            <a:r>
              <a:rPr lang="en-US"/>
              <a:t>Click icon to add table</a:t>
            </a:r>
          </a:p>
        </p:txBody>
      </p:sp>
      <p:sp>
        <p:nvSpPr>
          <p:cNvPr id="4" name="Date Placeholder 3">
            <a:extLst>
              <a:ext uri="{FF2B5EF4-FFF2-40B4-BE49-F238E27FC236}">
                <a16:creationId xmlns:a16="http://schemas.microsoft.com/office/drawing/2014/main" id="{DF4EC2C8-3D0D-A146-AF20-B5ABB4DA79B1}"/>
              </a:ext>
            </a:extLst>
          </p:cNvPr>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661C052-6192-6541-9C72-74E3E6C51B3D}"/>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EB4FFF9-5A26-CE48-8424-E1474C7BA881}"/>
              </a:ext>
            </a:extLst>
          </p:cNvPr>
          <p:cNvSpPr>
            <a:spLocks noGrp="1"/>
          </p:cNvSpPr>
          <p:nvPr>
            <p:ph type="sldNum" sz="quarter" idx="12"/>
          </p:nvPr>
        </p:nvSpPr>
        <p:spPr>
          <a:xfrm>
            <a:off x="8737600" y="6248400"/>
            <a:ext cx="2844800" cy="457200"/>
          </a:xfrm>
        </p:spPr>
        <p:txBody>
          <a:bodyPr/>
          <a:lstStyle>
            <a:lvl1pPr>
              <a:defRPr/>
            </a:lvl1pPr>
          </a:lstStyle>
          <a:p>
            <a:fld id="{1294160B-E280-9B45-A16D-079FA0C68937}" type="slidenum">
              <a:rPr lang="en-US" altLang="en-US"/>
              <a:pPr/>
              <a:t>‹#›</a:t>
            </a:fld>
            <a:endParaRPr lang="en-US" altLang="en-US"/>
          </a:p>
        </p:txBody>
      </p:sp>
    </p:spTree>
    <p:extLst>
      <p:ext uri="{BB962C8B-B14F-4D97-AF65-F5344CB8AC3E}">
        <p14:creationId xmlns:p14="http://schemas.microsoft.com/office/powerpoint/2010/main" val="275124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600206"/>
            <a:ext cx="1173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3AC9C392-0523-C548-AB72-157169C976CE}"/>
              </a:ext>
            </a:extLst>
          </p:cNvPr>
          <p:cNvPicPr>
            <a:picLocks noChangeAspect="1"/>
          </p:cNvPicPr>
          <p:nvPr userDrawn="1"/>
        </p:nvPicPr>
        <p:blipFill>
          <a:blip r:embed="rId8"/>
          <a:stretch>
            <a:fillRect/>
          </a:stretch>
        </p:blipFill>
        <p:spPr>
          <a:xfrm>
            <a:off x="8801100" y="-4572"/>
            <a:ext cx="3390900" cy="1638300"/>
          </a:xfrm>
          <a:prstGeom prst="rect">
            <a:avLst/>
          </a:prstGeom>
        </p:spPr>
      </p:pic>
      <p:pic>
        <p:nvPicPr>
          <p:cNvPr id="9" name="Picture 8" descr="A picture containing object, sky&#10;&#10;Description automatically generated">
            <a:extLst>
              <a:ext uri="{FF2B5EF4-FFF2-40B4-BE49-F238E27FC236}">
                <a16:creationId xmlns:a16="http://schemas.microsoft.com/office/drawing/2014/main" id="{2C5245EB-34BD-9F4A-8BE7-61DFC1FC539F}"/>
              </a:ext>
            </a:extLst>
          </p:cNvPr>
          <p:cNvPicPr>
            <a:picLocks noChangeAspect="1"/>
          </p:cNvPicPr>
          <p:nvPr userDrawn="1"/>
        </p:nvPicPr>
        <p:blipFill>
          <a:blip r:embed="rId9"/>
          <a:stretch>
            <a:fillRect/>
          </a:stretch>
        </p:blipFill>
        <p:spPr>
          <a:xfrm>
            <a:off x="9982203" y="6096000"/>
            <a:ext cx="1959428" cy="73478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9" r:id="rId4"/>
    <p:sldLayoutId id="2147483655" r:id="rId5"/>
    <p:sldLayoutId id="2147483657" r:id="rId6"/>
  </p:sldLayoutIdLst>
  <p:hf hdr="0" ftr="0" dt="0"/>
  <p:txStyles>
    <p:titleStyle>
      <a:lvl1pPr algn="l" defTabSz="914418" rtl="0" eaLnBrk="1" latinLnBrk="0" hangingPunct="1">
        <a:spcBef>
          <a:spcPct val="0"/>
        </a:spcBef>
        <a:buNone/>
        <a:defRPr sz="4400" kern="1200">
          <a:solidFill>
            <a:schemeClr val="tx2"/>
          </a:solidFill>
          <a:latin typeface="+mj-lt"/>
          <a:ea typeface="+mj-ea"/>
          <a:cs typeface="+mj-cs"/>
        </a:defRPr>
      </a:lvl1pPr>
    </p:titleStyle>
    <p:bodyStyle>
      <a:lvl1pPr marL="342907" indent="-342907" algn="l" defTabSz="914418"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65" indent="-285756" algn="l" defTabSz="914418"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23" indent="-228605" algn="l" defTabSz="914418"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32" indent="-228605" algn="l" defTabSz="914418"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41" indent="-228605" algn="l" defTabSz="914418"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50"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59"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69"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78"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18" rtl="0" eaLnBrk="1" latinLnBrk="0" hangingPunct="1">
        <a:defRPr sz="1800" kern="1200">
          <a:solidFill>
            <a:schemeClr val="tx1"/>
          </a:solidFill>
          <a:latin typeface="+mn-lt"/>
          <a:ea typeface="+mn-ea"/>
          <a:cs typeface="+mn-cs"/>
        </a:defRPr>
      </a:lvl1pPr>
      <a:lvl2pPr marL="457209" algn="l" defTabSz="914418" rtl="0" eaLnBrk="1" latinLnBrk="0" hangingPunct="1">
        <a:defRPr sz="1800" kern="1200">
          <a:solidFill>
            <a:schemeClr val="tx1"/>
          </a:solidFill>
          <a:latin typeface="+mn-lt"/>
          <a:ea typeface="+mn-ea"/>
          <a:cs typeface="+mn-cs"/>
        </a:defRPr>
      </a:lvl2pPr>
      <a:lvl3pPr marL="914418" algn="l" defTabSz="914418" rtl="0" eaLnBrk="1" latinLnBrk="0" hangingPunct="1">
        <a:defRPr sz="1800" kern="1200">
          <a:solidFill>
            <a:schemeClr val="tx1"/>
          </a:solidFill>
          <a:latin typeface="+mn-lt"/>
          <a:ea typeface="+mn-ea"/>
          <a:cs typeface="+mn-cs"/>
        </a:defRPr>
      </a:lvl3pPr>
      <a:lvl4pPr marL="1371627" algn="l" defTabSz="914418" rtl="0" eaLnBrk="1" latinLnBrk="0" hangingPunct="1">
        <a:defRPr sz="1800" kern="1200">
          <a:solidFill>
            <a:schemeClr val="tx1"/>
          </a:solidFill>
          <a:latin typeface="+mn-lt"/>
          <a:ea typeface="+mn-ea"/>
          <a:cs typeface="+mn-cs"/>
        </a:defRPr>
      </a:lvl4pPr>
      <a:lvl5pPr marL="1828837" algn="l" defTabSz="914418" rtl="0" eaLnBrk="1" latinLnBrk="0" hangingPunct="1">
        <a:defRPr sz="1800" kern="1200">
          <a:solidFill>
            <a:schemeClr val="tx1"/>
          </a:solidFill>
          <a:latin typeface="+mn-lt"/>
          <a:ea typeface="+mn-ea"/>
          <a:cs typeface="+mn-cs"/>
        </a:defRPr>
      </a:lvl5pPr>
      <a:lvl6pPr marL="2286046" algn="l" defTabSz="914418" rtl="0" eaLnBrk="1" latinLnBrk="0" hangingPunct="1">
        <a:defRPr sz="1800" kern="1200">
          <a:solidFill>
            <a:schemeClr val="tx1"/>
          </a:solidFill>
          <a:latin typeface="+mn-lt"/>
          <a:ea typeface="+mn-ea"/>
          <a:cs typeface="+mn-cs"/>
        </a:defRPr>
      </a:lvl6pPr>
      <a:lvl7pPr marL="2743255" algn="l" defTabSz="914418" rtl="0" eaLnBrk="1" latinLnBrk="0" hangingPunct="1">
        <a:defRPr sz="1800" kern="1200">
          <a:solidFill>
            <a:schemeClr val="tx1"/>
          </a:solidFill>
          <a:latin typeface="+mn-lt"/>
          <a:ea typeface="+mn-ea"/>
          <a:cs typeface="+mn-cs"/>
        </a:defRPr>
      </a:lvl7pPr>
      <a:lvl8pPr marL="3200464" algn="l" defTabSz="914418" rtl="0" eaLnBrk="1" latinLnBrk="0" hangingPunct="1">
        <a:defRPr sz="1800" kern="1200">
          <a:solidFill>
            <a:schemeClr val="tx1"/>
          </a:solidFill>
          <a:latin typeface="+mn-lt"/>
          <a:ea typeface="+mn-ea"/>
          <a:cs typeface="+mn-cs"/>
        </a:defRPr>
      </a:lvl8pPr>
      <a:lvl9pPr marL="3657673" algn="l" defTabSz="9144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972800" y="6324606"/>
            <a:ext cx="609600" cy="365125"/>
          </a:xfrm>
          <a:prstGeom prst="rect">
            <a:avLst/>
          </a:prstGeom>
        </p:spPr>
        <p:txBody>
          <a:bodyPr/>
          <a:lstStyle/>
          <a:p>
            <a:fld id="{5657C8AD-9CD5-4FD6-B96A-EC63C8DD4688}" type="slidenum">
              <a:rPr lang="en-US" smtClean="0"/>
              <a:pPr/>
              <a:t>1</a:t>
            </a:fld>
            <a:endParaRPr lang="en-US" dirty="0"/>
          </a:p>
        </p:txBody>
      </p:sp>
      <p:sp>
        <p:nvSpPr>
          <p:cNvPr id="5" name="Title 1"/>
          <p:cNvSpPr txBox="1">
            <a:spLocks/>
          </p:cNvSpPr>
          <p:nvPr/>
        </p:nvSpPr>
        <p:spPr>
          <a:xfrm>
            <a:off x="457200" y="685800"/>
            <a:ext cx="11125200" cy="5257800"/>
          </a:xfrm>
          <a:prstGeom prst="rect">
            <a:avLst/>
          </a:prstGeom>
        </p:spPr>
        <p:txBody>
          <a:bodyPr>
            <a:noAutofit/>
          </a:bodyPr>
          <a:lstStyle/>
          <a:p>
            <a:r>
              <a:rPr lang="en-US" sz="2400" b="1" dirty="0"/>
              <a:t>Back to Basics: Keeping Your Database, and the Server It Runs On, Healthy</a:t>
            </a:r>
          </a:p>
          <a:p>
            <a:r>
              <a:rPr lang="en-US" dirty="0"/>
              <a:t>Tom Bascom, White Star Software</a:t>
            </a:r>
          </a:p>
          <a:p>
            <a:endParaRPr lang="en-US" b="1" dirty="0"/>
          </a:p>
          <a:p>
            <a:pPr algn="l"/>
            <a:r>
              <a:rPr lang="en-US" b="1" dirty="0"/>
              <a:t>Abstract: </a:t>
            </a:r>
            <a:r>
              <a:rPr lang="en-US" sz="1800" b="0" i="0" u="none" strike="noStrike" dirty="0">
                <a:solidFill>
                  <a:srgbClr val="000000"/>
                </a:solidFill>
                <a:effectLst/>
                <a:latin typeface="Calibri" panose="020F0502020204030204" pitchFamily="34" charset="0"/>
              </a:rPr>
              <a:t>If you're a newly-minted </a:t>
            </a:r>
            <a:r>
              <a:rPr lang="en-US" sz="1800" b="0" i="0" u="none" strike="noStrike" dirty="0" err="1">
                <a:solidFill>
                  <a:srgbClr val="000000"/>
                </a:solidFill>
                <a:effectLst/>
                <a:latin typeface="Calibri" panose="020F0502020204030204" pitchFamily="34" charset="0"/>
              </a:rPr>
              <a:t>OpenEdge</a:t>
            </a:r>
            <a:r>
              <a:rPr lang="en-US" sz="1800" b="0" i="0" u="none" strike="noStrike" dirty="0">
                <a:solidFill>
                  <a:srgbClr val="000000"/>
                </a:solidFill>
                <a:effectLst/>
                <a:latin typeface="Calibri" panose="020F0502020204030204" pitchFamily="34" charset="0"/>
              </a:rPr>
              <a:t> DBA, you may be wondering what tasks you should be performing on a daily, weekly, or monthly basis to keep your database healthy and the server running in tip-top condition. With so many questions and potential pitfalls, it can be difficult to know where to start.</a:t>
            </a:r>
          </a:p>
          <a:p>
            <a:pPr algn="l"/>
            <a:r>
              <a:rPr lang="en-US" sz="1800" b="0" i="0" u="none" strike="noStrike" dirty="0">
                <a:solidFill>
                  <a:srgbClr val="000000"/>
                </a:solidFill>
                <a:effectLst/>
                <a:latin typeface="Calibri" panose="020F0502020204030204" pitchFamily="34" charset="0"/>
              </a:rPr>
              <a:t> </a:t>
            </a:r>
          </a:p>
          <a:p>
            <a:pPr algn="l"/>
            <a:r>
              <a:rPr lang="en-US" sz="1800" b="0" i="0" u="none" strike="noStrike" dirty="0">
                <a:solidFill>
                  <a:srgbClr val="000000"/>
                </a:solidFill>
                <a:effectLst/>
                <a:latin typeface="Calibri" panose="020F0502020204030204" pitchFamily="34" charset="0"/>
              </a:rPr>
              <a:t>In this session, we will show you the way through the challenges that lie ahead and help bring peace to your weekends and evenings. You'll learn about best practices for maintaining your </a:t>
            </a:r>
            <a:r>
              <a:rPr lang="en-US" sz="1800" b="0" i="0" u="none" strike="noStrike" dirty="0" err="1">
                <a:solidFill>
                  <a:srgbClr val="000000"/>
                </a:solidFill>
                <a:effectLst/>
                <a:latin typeface="Calibri" panose="020F0502020204030204" pitchFamily="34" charset="0"/>
              </a:rPr>
              <a:t>OpenEdge</a:t>
            </a:r>
            <a:r>
              <a:rPr lang="en-US" sz="1800" b="0" i="0" u="none" strike="noStrike" dirty="0">
                <a:solidFill>
                  <a:srgbClr val="000000"/>
                </a:solidFill>
                <a:effectLst/>
                <a:latin typeface="Calibri" panose="020F0502020204030204" pitchFamily="34" charset="0"/>
              </a:rPr>
              <a:t> database, including tasks like monitoring database growth, identifying and addressing performance bottlenecks, ensuring data integrity, and how to manage system resources such as memory, disk, CPU and network. </a:t>
            </a:r>
          </a:p>
          <a:p>
            <a:pPr algn="l"/>
            <a:r>
              <a:rPr lang="en-US" sz="1800" b="0" i="0" u="none" strike="noStrike" dirty="0">
                <a:solidFill>
                  <a:srgbClr val="000000"/>
                </a:solidFill>
                <a:effectLst/>
                <a:latin typeface="Calibri" panose="020F0502020204030204" pitchFamily="34" charset="0"/>
              </a:rPr>
              <a:t> </a:t>
            </a:r>
          </a:p>
          <a:p>
            <a:pPr algn="l"/>
            <a:r>
              <a:rPr lang="en-US" sz="1800" b="0" i="0" u="none" strike="noStrike" dirty="0">
                <a:solidFill>
                  <a:srgbClr val="000000"/>
                </a:solidFill>
                <a:effectLst/>
                <a:latin typeface="Calibri" panose="020F0502020204030204" pitchFamily="34" charset="0"/>
              </a:rPr>
              <a:t>Join us to learn how to effectively maintain your </a:t>
            </a:r>
            <a:r>
              <a:rPr lang="en-US" sz="1800" b="0" i="0" u="none" strike="noStrike" dirty="0" err="1">
                <a:solidFill>
                  <a:srgbClr val="000000"/>
                </a:solidFill>
                <a:effectLst/>
                <a:latin typeface="Calibri" panose="020F0502020204030204" pitchFamily="34" charset="0"/>
              </a:rPr>
              <a:t>OpenEdge</a:t>
            </a:r>
            <a:r>
              <a:rPr lang="en-US" sz="1800" b="0" i="0" u="none" strike="noStrike" dirty="0">
                <a:solidFill>
                  <a:srgbClr val="000000"/>
                </a:solidFill>
                <a:effectLst/>
                <a:latin typeface="Calibri" panose="020F0502020204030204" pitchFamily="34" charset="0"/>
              </a:rPr>
              <a:t> database server environment and avoid common pitfalls. By the end of this session, you'll have a clear understanding of what tasks you should be performing on a regular basis to keep your database healthy and ensure optimal server performance. Don't miss this opportunity to reduce stress and improve your database management skills!</a:t>
            </a:r>
          </a:p>
        </p:txBody>
      </p:sp>
    </p:spTree>
    <p:extLst>
      <p:ext uri="{BB962C8B-B14F-4D97-AF65-F5344CB8AC3E}">
        <p14:creationId xmlns:p14="http://schemas.microsoft.com/office/powerpoint/2010/main" val="83982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7A43AA-27B9-1C47-8240-1CE7C02B6F6C}"/>
              </a:ext>
            </a:extLst>
          </p:cNvPr>
          <p:cNvPicPr>
            <a:picLocks noChangeAspect="1"/>
          </p:cNvPicPr>
          <p:nvPr/>
        </p:nvPicPr>
        <p:blipFill>
          <a:blip r:embed="rId3"/>
          <a:stretch>
            <a:fillRect/>
          </a:stretch>
        </p:blipFill>
        <p:spPr>
          <a:xfrm>
            <a:off x="4365095" y="1906858"/>
            <a:ext cx="3461809" cy="1384724"/>
          </a:xfrm>
          <a:prstGeom prst="rect">
            <a:avLst/>
          </a:prstGeom>
        </p:spPr>
      </p:pic>
      <p:sp>
        <p:nvSpPr>
          <p:cNvPr id="346114" name="Rectangle 2">
            <a:extLst>
              <a:ext uri="{FF2B5EF4-FFF2-40B4-BE49-F238E27FC236}">
                <a16:creationId xmlns:a16="http://schemas.microsoft.com/office/drawing/2014/main" id="{ED6AA848-A1DB-4E4D-9C2C-ED3B2BD99905}"/>
              </a:ext>
            </a:extLst>
          </p:cNvPr>
          <p:cNvSpPr>
            <a:spLocks noGrp="1" noChangeArrowheads="1"/>
          </p:cNvSpPr>
          <p:nvPr>
            <p:ph type="ctrTitle"/>
          </p:nvPr>
        </p:nvSpPr>
        <p:spPr>
          <a:xfrm>
            <a:off x="647700" y="842434"/>
            <a:ext cx="10972800" cy="1371600"/>
          </a:xfrm>
        </p:spPr>
        <p:txBody>
          <a:bodyPr>
            <a:noAutofit/>
          </a:bodyPr>
          <a:lstStyle/>
          <a:p>
            <a:pPr algn="ctr"/>
            <a:r>
              <a:rPr lang="en-US" altLang="en-US" sz="6600" b="1" dirty="0"/>
              <a:t>Back To Basics</a:t>
            </a:r>
          </a:p>
        </p:txBody>
      </p:sp>
      <p:sp>
        <p:nvSpPr>
          <p:cNvPr id="5" name="TextBox 4">
            <a:extLst>
              <a:ext uri="{FF2B5EF4-FFF2-40B4-BE49-F238E27FC236}">
                <a16:creationId xmlns:a16="http://schemas.microsoft.com/office/drawing/2014/main" id="{4C47F31D-9B5C-C949-BC06-3B7258D0C2BF}"/>
              </a:ext>
            </a:extLst>
          </p:cNvPr>
          <p:cNvSpPr txBox="1"/>
          <p:nvPr/>
        </p:nvSpPr>
        <p:spPr>
          <a:xfrm>
            <a:off x="3429000" y="5218094"/>
            <a:ext cx="5410200" cy="954107"/>
          </a:xfrm>
          <a:prstGeom prst="rect">
            <a:avLst/>
          </a:prstGeom>
          <a:noFill/>
        </p:spPr>
        <p:txBody>
          <a:bodyPr wrap="square" rtlCol="0">
            <a:spAutoFit/>
          </a:bodyPr>
          <a:lstStyle/>
          <a:p>
            <a:pPr algn="ctr"/>
            <a:r>
              <a:rPr lang="en-US" sz="2800" dirty="0">
                <a:solidFill>
                  <a:schemeClr val="tx2"/>
                </a:solidFill>
                <a:latin typeface="+mj-lt"/>
              </a:rPr>
              <a:t>Tom Bascom, White Star Software</a:t>
            </a:r>
            <a:br>
              <a:rPr lang="en-US" sz="2800" dirty="0">
                <a:solidFill>
                  <a:schemeClr val="tx2"/>
                </a:solidFill>
                <a:latin typeface="+mj-lt"/>
              </a:rPr>
            </a:br>
            <a:r>
              <a:rPr lang="en-US" sz="2800" dirty="0" err="1">
                <a:solidFill>
                  <a:schemeClr val="tx2"/>
                </a:solidFill>
                <a:latin typeface="+mj-lt"/>
              </a:rPr>
              <a:t>tom@wss.com</a:t>
            </a:r>
            <a:endParaRPr lang="en-US" sz="2800" dirty="0">
              <a:solidFill>
                <a:schemeClr val="tx2"/>
              </a:solidFill>
              <a:latin typeface="+mj-lt"/>
            </a:endParaRPr>
          </a:p>
        </p:txBody>
      </p:sp>
      <p:sp>
        <p:nvSpPr>
          <p:cNvPr id="8" name="Rectangle 2">
            <a:extLst>
              <a:ext uri="{FF2B5EF4-FFF2-40B4-BE49-F238E27FC236}">
                <a16:creationId xmlns:a16="http://schemas.microsoft.com/office/drawing/2014/main" id="{A754DEED-435D-F747-85B2-72DE3C8A746D}"/>
              </a:ext>
            </a:extLst>
          </p:cNvPr>
          <p:cNvSpPr txBox="1">
            <a:spLocks noChangeArrowheads="1"/>
          </p:cNvSpPr>
          <p:nvPr/>
        </p:nvSpPr>
        <p:spPr>
          <a:xfrm>
            <a:off x="2019300" y="3200400"/>
            <a:ext cx="8229600" cy="2057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2"/>
                </a:solidFill>
                <a:latin typeface="+mj-lt"/>
                <a:ea typeface="+mj-ea"/>
                <a:cs typeface="+mj-cs"/>
              </a:defRPr>
            </a:lvl1pPr>
          </a:lstStyle>
          <a:p>
            <a:pPr algn="ctr"/>
            <a:r>
              <a:rPr lang="en-US" sz="4000" dirty="0"/>
              <a:t>Keeping Your Database,</a:t>
            </a:r>
            <a:br>
              <a:rPr lang="en-US" sz="4000" dirty="0"/>
            </a:br>
            <a:r>
              <a:rPr lang="en-US" sz="4000" dirty="0"/>
              <a:t>and the Server It Runs On,</a:t>
            </a:r>
            <a:br>
              <a:rPr lang="en-US" sz="4000" dirty="0"/>
            </a:br>
            <a:r>
              <a:rPr lang="en-US" sz="4000" dirty="0"/>
              <a:t> Healthy</a:t>
            </a:r>
          </a:p>
        </p:txBody>
      </p:sp>
    </p:spTree>
    <p:extLst>
      <p:ext uri="{BB962C8B-B14F-4D97-AF65-F5344CB8AC3E}">
        <p14:creationId xmlns:p14="http://schemas.microsoft.com/office/powerpoint/2010/main" val="2670249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C0C-D22C-206B-5E1F-466F7481838A}"/>
              </a:ext>
            </a:extLst>
          </p:cNvPr>
          <p:cNvSpPr>
            <a:spLocks noGrp="1"/>
          </p:cNvSpPr>
          <p:nvPr>
            <p:ph type="title"/>
          </p:nvPr>
        </p:nvSpPr>
        <p:spPr/>
        <p:txBody>
          <a:bodyPr/>
          <a:lstStyle/>
          <a:p>
            <a:r>
              <a:rPr lang="en-US" dirty="0"/>
              <a:t>Start With a Good Configuration</a:t>
            </a:r>
          </a:p>
        </p:txBody>
      </p:sp>
      <p:sp>
        <p:nvSpPr>
          <p:cNvPr id="3" name="Content Placeholder 2">
            <a:extLst>
              <a:ext uri="{FF2B5EF4-FFF2-40B4-BE49-F238E27FC236}">
                <a16:creationId xmlns:a16="http://schemas.microsoft.com/office/drawing/2014/main" id="{D54A5E08-DB86-B238-D3B7-508349DF8A3A}"/>
              </a:ext>
            </a:extLst>
          </p:cNvPr>
          <p:cNvSpPr>
            <a:spLocks noGrp="1"/>
          </p:cNvSpPr>
          <p:nvPr>
            <p:ph idx="1"/>
          </p:nvPr>
        </p:nvSpPr>
        <p:spPr/>
        <p:txBody>
          <a:bodyPr/>
          <a:lstStyle/>
          <a:p>
            <a:r>
              <a:rPr lang="en-US" dirty="0"/>
              <a:t>At White Star we have hard data on the performance of thousands of </a:t>
            </a:r>
            <a:r>
              <a:rPr lang="en-US" dirty="0" err="1"/>
              <a:t>OpenEdge</a:t>
            </a:r>
            <a:r>
              <a:rPr lang="en-US" dirty="0"/>
              <a:t> databases and the servers that they run on</a:t>
            </a:r>
          </a:p>
          <a:p>
            <a:r>
              <a:rPr lang="en-US" dirty="0"/>
              <a:t>We collect and evaluate BILLIONS of data points every day</a:t>
            </a:r>
          </a:p>
          <a:p>
            <a:endParaRPr lang="en-US" dirty="0"/>
          </a:p>
        </p:txBody>
      </p:sp>
    </p:spTree>
    <p:extLst>
      <p:ext uri="{BB962C8B-B14F-4D97-AF65-F5344CB8AC3E}">
        <p14:creationId xmlns:p14="http://schemas.microsoft.com/office/powerpoint/2010/main" val="2360108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F6C21B-0B75-F1F3-79D5-FC1BD6604A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613" y="3406782"/>
            <a:ext cx="2719387" cy="2719387"/>
          </a:xfrm>
          <a:prstGeom prst="rect">
            <a:avLst/>
          </a:prstGeom>
        </p:spPr>
      </p:pic>
      <p:sp>
        <p:nvSpPr>
          <p:cNvPr id="2" name="Title 1">
            <a:extLst>
              <a:ext uri="{FF2B5EF4-FFF2-40B4-BE49-F238E27FC236}">
                <a16:creationId xmlns:a16="http://schemas.microsoft.com/office/drawing/2014/main" id="{4A80EC0C-D22C-206B-5E1F-466F7481838A}"/>
              </a:ext>
            </a:extLst>
          </p:cNvPr>
          <p:cNvSpPr>
            <a:spLocks noGrp="1"/>
          </p:cNvSpPr>
          <p:nvPr>
            <p:ph type="title"/>
          </p:nvPr>
        </p:nvSpPr>
        <p:spPr/>
        <p:txBody>
          <a:bodyPr/>
          <a:lstStyle/>
          <a:p>
            <a:r>
              <a:rPr lang="en-US" dirty="0"/>
              <a:t>Start With a Good Configuration</a:t>
            </a:r>
          </a:p>
        </p:txBody>
      </p:sp>
      <p:sp>
        <p:nvSpPr>
          <p:cNvPr id="3" name="Content Placeholder 2">
            <a:extLst>
              <a:ext uri="{FF2B5EF4-FFF2-40B4-BE49-F238E27FC236}">
                <a16:creationId xmlns:a16="http://schemas.microsoft.com/office/drawing/2014/main" id="{D54A5E08-DB86-B238-D3B7-508349DF8A3A}"/>
              </a:ext>
            </a:extLst>
          </p:cNvPr>
          <p:cNvSpPr>
            <a:spLocks noGrp="1"/>
          </p:cNvSpPr>
          <p:nvPr>
            <p:ph idx="1"/>
          </p:nvPr>
        </p:nvSpPr>
        <p:spPr/>
        <p:txBody>
          <a:bodyPr/>
          <a:lstStyle/>
          <a:p>
            <a:r>
              <a:rPr lang="en-US" dirty="0"/>
              <a:t>At White Star we have hard data on the performance of thousands of </a:t>
            </a:r>
            <a:r>
              <a:rPr lang="en-US" dirty="0" err="1"/>
              <a:t>OpenEdge</a:t>
            </a:r>
            <a:r>
              <a:rPr lang="en-US" dirty="0"/>
              <a:t> databases and the servers that they run on</a:t>
            </a:r>
          </a:p>
          <a:p>
            <a:r>
              <a:rPr lang="en-US" dirty="0"/>
              <a:t>We collect and evaluate BILLIONS of data points every day</a:t>
            </a:r>
          </a:p>
          <a:p>
            <a:endParaRPr lang="en-US" dirty="0"/>
          </a:p>
        </p:txBody>
      </p:sp>
      <p:sp>
        <p:nvSpPr>
          <p:cNvPr id="4" name="TextBox 3">
            <a:extLst>
              <a:ext uri="{FF2B5EF4-FFF2-40B4-BE49-F238E27FC236}">
                <a16:creationId xmlns:a16="http://schemas.microsoft.com/office/drawing/2014/main" id="{CE82F46B-42CF-9C47-5C47-986E6AF53213}"/>
              </a:ext>
            </a:extLst>
          </p:cNvPr>
          <p:cNvSpPr txBox="1"/>
          <p:nvPr/>
        </p:nvSpPr>
        <p:spPr>
          <a:xfrm>
            <a:off x="1981200" y="3886200"/>
            <a:ext cx="7162800" cy="1828800"/>
          </a:xfrm>
          <a:prstGeom prst="rect">
            <a:avLst/>
          </a:prstGeom>
          <a:noFill/>
        </p:spPr>
        <p:txBody>
          <a:bodyPr wrap="square" rtlCol="0">
            <a:spAutoFit/>
          </a:bodyPr>
          <a:lstStyle/>
          <a:p>
            <a:endParaRPr lang="en-US" dirty="0"/>
          </a:p>
        </p:txBody>
      </p:sp>
      <p:sp>
        <p:nvSpPr>
          <p:cNvPr id="5" name="TextBox 4">
            <a:extLst>
              <a:ext uri="{FF2B5EF4-FFF2-40B4-BE49-F238E27FC236}">
                <a16:creationId xmlns:a16="http://schemas.microsoft.com/office/drawing/2014/main" id="{9ACF1D5E-BBE6-6A72-14F0-674CB4FD5938}"/>
              </a:ext>
            </a:extLst>
          </p:cNvPr>
          <p:cNvSpPr txBox="1"/>
          <p:nvPr/>
        </p:nvSpPr>
        <p:spPr>
          <a:xfrm>
            <a:off x="3810000" y="3335314"/>
            <a:ext cx="7162800" cy="2862322"/>
          </a:xfrm>
          <a:prstGeom prst="rect">
            <a:avLst/>
          </a:prstGeom>
          <a:noFill/>
        </p:spPr>
        <p:txBody>
          <a:bodyPr wrap="square" rtlCol="0">
            <a:spAutoFit/>
          </a:bodyPr>
          <a:lstStyle/>
          <a:p>
            <a:pPr algn="ctr"/>
            <a:r>
              <a:rPr lang="en-US" sz="6000" dirty="0">
                <a:solidFill>
                  <a:srgbClr val="00B050"/>
                </a:solidFill>
              </a:rPr>
              <a:t>Certain configuration options stand out as best practices!</a:t>
            </a:r>
          </a:p>
        </p:txBody>
      </p:sp>
    </p:spTree>
    <p:extLst>
      <p:ext uri="{BB962C8B-B14F-4D97-AF65-F5344CB8AC3E}">
        <p14:creationId xmlns:p14="http://schemas.microsoft.com/office/powerpoint/2010/main" val="3352711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1180B5D-BB1B-8265-0052-100EFEE3007D}"/>
              </a:ext>
            </a:extLst>
          </p:cNvPr>
          <p:cNvGrpSpPr/>
          <p:nvPr/>
        </p:nvGrpSpPr>
        <p:grpSpPr>
          <a:xfrm>
            <a:off x="-18682" y="-2235600"/>
            <a:ext cx="13264896" cy="9948672"/>
            <a:chOff x="-18682" y="-2235600"/>
            <a:chExt cx="13264896" cy="9948672"/>
          </a:xfrm>
        </p:grpSpPr>
        <p:pic>
          <p:nvPicPr>
            <p:cNvPr id="3074" name="Picture 2" descr="D:\DCIM\100CANON\IMG_1692.JPG"/>
            <p:cNvPicPr>
              <a:picLocks noChangeAspect="1" noChangeArrowheads="1"/>
            </p:cNvPicPr>
            <p:nvPr/>
          </p:nvPicPr>
          <p:blipFill>
            <a:blip r:embed="rId3" cstate="print"/>
            <a:srcRect/>
            <a:stretch>
              <a:fillRect/>
            </a:stretch>
          </p:blipFill>
          <p:spPr bwMode="auto">
            <a:xfrm>
              <a:off x="-18682" y="-2235600"/>
              <a:ext cx="13264896" cy="9948672"/>
            </a:xfrm>
            <a:prstGeom prst="rect">
              <a:avLst/>
            </a:prstGeom>
            <a:noFill/>
          </p:spPr>
        </p:pic>
        <p:sp>
          <p:nvSpPr>
            <p:cNvPr id="3" name="TextBox 2"/>
            <p:cNvSpPr txBox="1"/>
            <p:nvPr/>
          </p:nvSpPr>
          <p:spPr>
            <a:xfrm>
              <a:off x="5113253" y="2710662"/>
              <a:ext cx="2286203" cy="461665"/>
            </a:xfrm>
            <a:prstGeom prst="rect">
              <a:avLst/>
            </a:prstGeom>
            <a:noFill/>
          </p:spPr>
          <p:txBody>
            <a:bodyPr wrap="none" rtlCol="0">
              <a:spAutoFit/>
            </a:bodyPr>
            <a:lstStyle/>
            <a:p>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sym typeface="Wingdings" pitchFamily="2" charset="2"/>
                </a:rPr>
                <a:t>  IO Expansion</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TextBox 3"/>
            <p:cNvSpPr txBox="1"/>
            <p:nvPr/>
          </p:nvSpPr>
          <p:spPr>
            <a:xfrm>
              <a:off x="8322515" y="1833498"/>
              <a:ext cx="1932452" cy="830997"/>
            </a:xfrm>
            <a:prstGeom prst="rect">
              <a:avLst/>
            </a:prstGeom>
            <a:noFill/>
          </p:spPr>
          <p:txBody>
            <a:bodyPr wrap="none" rtlCol="0">
              <a:spAutoFit/>
            </a:bodyPr>
            <a:lstStyle/>
            <a:p>
              <a:pPr>
                <a:buFont typeface="Wingdings"/>
                <a:buChar char="ß"/>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sym typeface="Wingdings" pitchFamily="2" charset="2"/>
                </a:rPr>
                <a:t>Auxiliary</a:t>
              </a:r>
            </a:p>
            <a:p>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sym typeface="Wingdings" pitchFamily="2" charset="2"/>
                </a:rPr>
                <a:t>Power Source</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TextBox 5"/>
            <p:cNvSpPr txBox="1"/>
            <p:nvPr/>
          </p:nvSpPr>
          <p:spPr>
            <a:xfrm>
              <a:off x="1478775" y="600672"/>
              <a:ext cx="2629631" cy="461665"/>
            </a:xfrm>
            <a:prstGeom prst="rect">
              <a:avLst/>
            </a:prstGeom>
            <a:noFill/>
          </p:spPr>
          <p:txBody>
            <a:bodyPr wrap="none" rtlCol="0">
              <a:spAutoFit/>
            </a:bodyPr>
            <a:lstStyle/>
            <a:p>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sym typeface="Wingdings" pitchFamily="2" charset="2"/>
                </a:rPr>
                <a:t>  Tertiar</a:t>
              </a: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y Cooling</a:t>
              </a:r>
            </a:p>
          </p:txBody>
        </p:sp>
        <p:sp>
          <p:nvSpPr>
            <p:cNvPr id="7" name="TextBox 6"/>
            <p:cNvSpPr txBox="1"/>
            <p:nvPr/>
          </p:nvSpPr>
          <p:spPr>
            <a:xfrm>
              <a:off x="4835911" y="194248"/>
              <a:ext cx="2566280" cy="461665"/>
            </a:xfrm>
            <a:prstGeom prst="rect">
              <a:avLst/>
            </a:prstGeom>
            <a:noFill/>
          </p:spPr>
          <p:txBody>
            <a:bodyPr wrap="none" rtlCol="0">
              <a:spAutoFit/>
            </a:bodyPr>
            <a:lstStyle/>
            <a:p>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sym typeface="Wingdings" pitchFamily="2" charset="2"/>
                </a:rPr>
                <a:t>  Coffee Warmer</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TextBox 7"/>
            <p:cNvSpPr txBox="1"/>
            <p:nvPr/>
          </p:nvSpPr>
          <p:spPr>
            <a:xfrm>
              <a:off x="1080376" y="2738736"/>
              <a:ext cx="2842317" cy="461665"/>
            </a:xfrm>
            <a:prstGeom prst="rect">
              <a:avLst/>
            </a:prstGeom>
            <a:noFill/>
          </p:spPr>
          <p:txBody>
            <a:bodyPr wrap="none" rtlCol="0">
              <a:spAutoFit/>
            </a:bodyPr>
            <a:lstStyle/>
            <a:p>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sym typeface="Wingdings" pitchFamily="2" charset="2"/>
                </a:rPr>
                <a:t>Secondary Cooling</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TextBox 8"/>
            <p:cNvSpPr txBox="1"/>
            <p:nvPr/>
          </p:nvSpPr>
          <p:spPr>
            <a:xfrm>
              <a:off x="3938735" y="3866525"/>
              <a:ext cx="3246017" cy="1077218"/>
            </a:xfrm>
            <a:prstGeom prst="rect">
              <a:avLst/>
            </a:prstGeom>
            <a:noFill/>
          </p:spPr>
          <p:txBody>
            <a:bodyPr wrap="none" rtlCol="0">
              <a:spAutoFit/>
            </a:bodyPr>
            <a:lstStyle/>
            <a:p>
              <a:pPr algn="ct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Production Server</a:t>
              </a:r>
            </a:p>
            <a:p>
              <a:pPr algn="ct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(Really)</a:t>
              </a:r>
            </a:p>
          </p:txBody>
        </p:sp>
        <p:sp>
          <p:nvSpPr>
            <p:cNvPr id="10" name="TextBox 9"/>
            <p:cNvSpPr txBox="1"/>
            <p:nvPr/>
          </p:nvSpPr>
          <p:spPr>
            <a:xfrm>
              <a:off x="1981200" y="2248997"/>
              <a:ext cx="1040670" cy="461665"/>
            </a:xfrm>
            <a:prstGeom prst="rect">
              <a:avLst/>
            </a:prstGeom>
            <a:noFill/>
          </p:spPr>
          <p:txBody>
            <a:bodyPr wrap="none" rtlCol="0">
              <a:spAutoFit/>
            </a:bodyPr>
            <a:lstStyle/>
            <a:p>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sym typeface="Wingdings" pitchFamily="2" charset="2"/>
                </a:rPr>
                <a:t> SSD</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C0C-D22C-206B-5E1F-466F7481838A}"/>
              </a:ext>
            </a:extLst>
          </p:cNvPr>
          <p:cNvSpPr>
            <a:spLocks noGrp="1"/>
          </p:cNvSpPr>
          <p:nvPr>
            <p:ph type="title"/>
          </p:nvPr>
        </p:nvSpPr>
        <p:spPr/>
        <p:txBody>
          <a:bodyPr/>
          <a:lstStyle/>
          <a:p>
            <a:r>
              <a:rPr lang="en-US" dirty="0"/>
              <a:t>OE DB Server Configuration Best Practices</a:t>
            </a:r>
          </a:p>
        </p:txBody>
      </p:sp>
      <p:sp>
        <p:nvSpPr>
          <p:cNvPr id="3" name="Content Placeholder 2">
            <a:extLst>
              <a:ext uri="{FF2B5EF4-FFF2-40B4-BE49-F238E27FC236}">
                <a16:creationId xmlns:a16="http://schemas.microsoft.com/office/drawing/2014/main" id="{D54A5E08-DB86-B238-D3B7-508349DF8A3A}"/>
              </a:ext>
            </a:extLst>
          </p:cNvPr>
          <p:cNvSpPr>
            <a:spLocks noGrp="1"/>
          </p:cNvSpPr>
          <p:nvPr>
            <p:ph idx="1"/>
          </p:nvPr>
        </p:nvSpPr>
        <p:spPr/>
        <p:txBody>
          <a:bodyPr/>
          <a:lstStyle/>
          <a:p>
            <a:r>
              <a:rPr lang="en-US" dirty="0"/>
              <a:t>More is not always better</a:t>
            </a:r>
          </a:p>
          <a:p>
            <a:r>
              <a:rPr lang="en-US" dirty="0"/>
              <a:t>Virtualization has a cost</a:t>
            </a:r>
          </a:p>
          <a:p>
            <a:r>
              <a:rPr lang="en-US" dirty="0"/>
              <a:t>There is no such thing as a “high performance SAN”</a:t>
            </a:r>
          </a:p>
          <a:p>
            <a:r>
              <a:rPr lang="en-US" dirty="0"/>
              <a:t>Keep your friends close and your clients closer</a:t>
            </a:r>
          </a:p>
          <a:p>
            <a:r>
              <a:rPr lang="en-US" dirty="0"/>
              <a:t>After-imaging is not optional</a:t>
            </a:r>
          </a:p>
        </p:txBody>
      </p:sp>
    </p:spTree>
    <p:extLst>
      <p:ext uri="{BB962C8B-B14F-4D97-AF65-F5344CB8AC3E}">
        <p14:creationId xmlns:p14="http://schemas.microsoft.com/office/powerpoint/2010/main" val="2458656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86263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257B1-7FC4-461D-E9BA-9241067C4028}"/>
              </a:ext>
            </a:extLst>
          </p:cNvPr>
          <p:cNvSpPr>
            <a:spLocks noGrp="1"/>
          </p:cNvSpPr>
          <p:nvPr>
            <p:ph type="title"/>
          </p:nvPr>
        </p:nvSpPr>
        <p:spPr/>
        <p:txBody>
          <a:bodyPr/>
          <a:lstStyle/>
          <a:p>
            <a:r>
              <a:rPr lang="en-US" dirty="0"/>
              <a:t>More Is Not Always Better</a:t>
            </a:r>
          </a:p>
        </p:txBody>
      </p:sp>
      <p:sp>
        <p:nvSpPr>
          <p:cNvPr id="3" name="Content Placeholder 2">
            <a:extLst>
              <a:ext uri="{FF2B5EF4-FFF2-40B4-BE49-F238E27FC236}">
                <a16:creationId xmlns:a16="http://schemas.microsoft.com/office/drawing/2014/main" id="{86C30D5E-8547-F1F6-6BEE-78D728B2D9D4}"/>
              </a:ext>
            </a:extLst>
          </p:cNvPr>
          <p:cNvSpPr>
            <a:spLocks noGrp="1"/>
          </p:cNvSpPr>
          <p:nvPr>
            <p:ph idx="1"/>
          </p:nvPr>
        </p:nvSpPr>
        <p:spPr>
          <a:xfrm>
            <a:off x="228600" y="1600206"/>
            <a:ext cx="6934200" cy="4525963"/>
          </a:xfrm>
        </p:spPr>
        <p:txBody>
          <a:bodyPr>
            <a:normAutofit lnSpcReduction="10000"/>
          </a:bodyPr>
          <a:lstStyle/>
          <a:p>
            <a:r>
              <a:rPr lang="en-US" dirty="0"/>
              <a:t>Especially when it comes to cores in a database server!</a:t>
            </a:r>
          </a:p>
          <a:p>
            <a:r>
              <a:rPr lang="en-US" dirty="0"/>
              <a:t>The database engine is multi-threaded BUT synchronization and locking operations are protected by “latches”</a:t>
            </a:r>
          </a:p>
          <a:p>
            <a:r>
              <a:rPr lang="en-US" dirty="0"/>
              <a:t>Latches are single-threaded choke points</a:t>
            </a:r>
          </a:p>
          <a:p>
            <a:r>
              <a:rPr lang="en-US" dirty="0"/>
              <a:t>Latch throughput is dictated by core SPEED, not core COUNT</a:t>
            </a:r>
          </a:p>
        </p:txBody>
      </p:sp>
      <p:pic>
        <p:nvPicPr>
          <p:cNvPr id="5" name="Picture 4">
            <a:extLst>
              <a:ext uri="{FF2B5EF4-FFF2-40B4-BE49-F238E27FC236}">
                <a16:creationId xmlns:a16="http://schemas.microsoft.com/office/drawing/2014/main" id="{22004CE5-3069-0271-09AD-7C17FA3BD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4400" y="4495800"/>
            <a:ext cx="4405863" cy="2566894"/>
          </a:xfrm>
          <a:prstGeom prst="rect">
            <a:avLst/>
          </a:prstGeom>
        </p:spPr>
      </p:pic>
      <p:pic>
        <p:nvPicPr>
          <p:cNvPr id="6" name="Picture 5">
            <a:extLst>
              <a:ext uri="{FF2B5EF4-FFF2-40B4-BE49-F238E27FC236}">
                <a16:creationId xmlns:a16="http://schemas.microsoft.com/office/drawing/2014/main" id="{56DDDCD1-F753-CC9A-F111-C3B39A8945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3252" y="1676400"/>
            <a:ext cx="4550148" cy="3033432"/>
          </a:xfrm>
          <a:prstGeom prst="rect">
            <a:avLst/>
          </a:prstGeom>
        </p:spPr>
      </p:pic>
      <p:pic>
        <p:nvPicPr>
          <p:cNvPr id="8" name="Picture 7">
            <a:extLst>
              <a:ext uri="{FF2B5EF4-FFF2-40B4-BE49-F238E27FC236}">
                <a16:creationId xmlns:a16="http://schemas.microsoft.com/office/drawing/2014/main" id="{B85AE883-093C-EFFF-09A8-963CCEA65B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44400" y="1601318"/>
            <a:ext cx="4423792" cy="2764870"/>
          </a:xfrm>
          <a:prstGeom prst="rect">
            <a:avLst/>
          </a:prstGeom>
        </p:spPr>
      </p:pic>
    </p:spTree>
    <p:extLst>
      <p:ext uri="{BB962C8B-B14F-4D97-AF65-F5344CB8AC3E}">
        <p14:creationId xmlns:p14="http://schemas.microsoft.com/office/powerpoint/2010/main" val="1978695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257B1-7FC4-461D-E9BA-9241067C4028}"/>
              </a:ext>
            </a:extLst>
          </p:cNvPr>
          <p:cNvSpPr>
            <a:spLocks noGrp="1"/>
          </p:cNvSpPr>
          <p:nvPr>
            <p:ph type="title"/>
          </p:nvPr>
        </p:nvSpPr>
        <p:spPr/>
        <p:txBody>
          <a:bodyPr/>
          <a:lstStyle/>
          <a:p>
            <a:r>
              <a:rPr lang="en-US" dirty="0"/>
              <a:t>More Is Not Always Better – part 2</a:t>
            </a:r>
          </a:p>
        </p:txBody>
      </p:sp>
      <p:sp>
        <p:nvSpPr>
          <p:cNvPr id="3" name="Content Placeholder 2">
            <a:extLst>
              <a:ext uri="{FF2B5EF4-FFF2-40B4-BE49-F238E27FC236}">
                <a16:creationId xmlns:a16="http://schemas.microsoft.com/office/drawing/2014/main" id="{86C30D5E-8547-F1F6-6BEE-78D728B2D9D4}"/>
              </a:ext>
            </a:extLst>
          </p:cNvPr>
          <p:cNvSpPr>
            <a:spLocks noGrp="1"/>
          </p:cNvSpPr>
          <p:nvPr>
            <p:ph idx="1"/>
          </p:nvPr>
        </p:nvSpPr>
        <p:spPr/>
        <p:txBody>
          <a:bodyPr/>
          <a:lstStyle/>
          <a:p>
            <a:r>
              <a:rPr lang="en-US" dirty="0"/>
              <a:t>In manufacturing there is a trade-off of speed vs core count</a:t>
            </a:r>
          </a:p>
          <a:p>
            <a:r>
              <a:rPr lang="en-US" dirty="0"/>
              <a:t>As the core count goes UP the clock speed goes DOWN:</a:t>
            </a:r>
          </a:p>
          <a:p>
            <a:endParaRPr lang="en-US" dirty="0"/>
          </a:p>
        </p:txBody>
      </p:sp>
      <p:pic>
        <p:nvPicPr>
          <p:cNvPr id="5" name="Picture 4">
            <a:extLst>
              <a:ext uri="{FF2B5EF4-FFF2-40B4-BE49-F238E27FC236}">
                <a16:creationId xmlns:a16="http://schemas.microsoft.com/office/drawing/2014/main" id="{19C223FC-7CB6-E833-C6E6-74668D8EC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650" y="2895600"/>
            <a:ext cx="11554051" cy="3048000"/>
          </a:xfrm>
          <a:prstGeom prst="rect">
            <a:avLst/>
          </a:prstGeom>
        </p:spPr>
      </p:pic>
    </p:spTree>
    <p:extLst>
      <p:ext uri="{BB962C8B-B14F-4D97-AF65-F5344CB8AC3E}">
        <p14:creationId xmlns:p14="http://schemas.microsoft.com/office/powerpoint/2010/main" val="754628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257B1-7FC4-461D-E9BA-9241067C4028}"/>
              </a:ext>
            </a:extLst>
          </p:cNvPr>
          <p:cNvSpPr>
            <a:spLocks noGrp="1"/>
          </p:cNvSpPr>
          <p:nvPr>
            <p:ph type="title"/>
          </p:nvPr>
        </p:nvSpPr>
        <p:spPr/>
        <p:txBody>
          <a:bodyPr/>
          <a:lstStyle/>
          <a:p>
            <a:r>
              <a:rPr lang="en-US" dirty="0"/>
              <a:t>More Is Not Always Better – part 3</a:t>
            </a:r>
          </a:p>
        </p:txBody>
      </p:sp>
      <p:sp>
        <p:nvSpPr>
          <p:cNvPr id="3" name="Content Placeholder 2">
            <a:extLst>
              <a:ext uri="{FF2B5EF4-FFF2-40B4-BE49-F238E27FC236}">
                <a16:creationId xmlns:a16="http://schemas.microsoft.com/office/drawing/2014/main" id="{86C30D5E-8547-F1F6-6BEE-78D728B2D9D4}"/>
              </a:ext>
            </a:extLst>
          </p:cNvPr>
          <p:cNvSpPr>
            <a:spLocks noGrp="1"/>
          </p:cNvSpPr>
          <p:nvPr>
            <p:ph idx="1"/>
          </p:nvPr>
        </p:nvSpPr>
        <p:spPr/>
        <p:txBody>
          <a:bodyPr/>
          <a:lstStyle/>
          <a:p>
            <a:r>
              <a:rPr lang="en-US" dirty="0"/>
              <a:t>And you cannot ”fix” it with NUMA:</a:t>
            </a:r>
          </a:p>
          <a:p>
            <a:pPr marL="0" indent="0">
              <a:buNone/>
            </a:pPr>
            <a:endParaRPr lang="en-US" dirty="0"/>
          </a:p>
        </p:txBody>
      </p:sp>
      <p:grpSp>
        <p:nvGrpSpPr>
          <p:cNvPr id="11" name="Group 10">
            <a:extLst>
              <a:ext uri="{FF2B5EF4-FFF2-40B4-BE49-F238E27FC236}">
                <a16:creationId xmlns:a16="http://schemas.microsoft.com/office/drawing/2014/main" id="{2B97CA69-8E7F-13F3-D9D9-2A4B2FA23A76}"/>
              </a:ext>
            </a:extLst>
          </p:cNvPr>
          <p:cNvGrpSpPr/>
          <p:nvPr/>
        </p:nvGrpSpPr>
        <p:grpSpPr>
          <a:xfrm>
            <a:off x="838200" y="2336246"/>
            <a:ext cx="6477000" cy="3538867"/>
            <a:chOff x="7074025" y="2477978"/>
            <a:chExt cx="6477000" cy="3538867"/>
          </a:xfrm>
        </p:grpSpPr>
        <p:graphicFrame>
          <p:nvGraphicFramePr>
            <p:cNvPr id="4" name="Chart 3">
              <a:extLst>
                <a:ext uri="{FF2B5EF4-FFF2-40B4-BE49-F238E27FC236}">
                  <a16:creationId xmlns:a16="http://schemas.microsoft.com/office/drawing/2014/main" id="{3D25940C-E03A-6BC0-2B30-A11BFAB838EC}"/>
                </a:ext>
              </a:extLst>
            </p:cNvPr>
            <p:cNvGraphicFramePr>
              <a:graphicFrameLocks/>
            </p:cNvGraphicFramePr>
            <p:nvPr>
              <p:extLst>
                <p:ext uri="{D42A27DB-BD31-4B8C-83A1-F6EECF244321}">
                  <p14:modId xmlns:p14="http://schemas.microsoft.com/office/powerpoint/2010/main" val="951613431"/>
                </p:ext>
              </p:extLst>
            </p:nvPr>
          </p:nvGraphicFramePr>
          <p:xfrm>
            <a:off x="7074025" y="2477978"/>
            <a:ext cx="6477000" cy="353886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37811DF1-95B3-4652-4ED6-5C4122C5EBA8}"/>
                </a:ext>
              </a:extLst>
            </p:cNvPr>
            <p:cNvSpPr/>
            <p:nvPr/>
          </p:nvSpPr>
          <p:spPr>
            <a:xfrm>
              <a:off x="10215064" y="5754578"/>
              <a:ext cx="1939925" cy="262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F8142B3B-DDD4-F82D-2ED2-E4A4F31F1A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6800" y="1807637"/>
            <a:ext cx="3163928" cy="3005467"/>
          </a:xfrm>
          <a:prstGeom prst="rect">
            <a:avLst/>
          </a:prstGeom>
        </p:spPr>
      </p:pic>
      <p:pic>
        <p:nvPicPr>
          <p:cNvPr id="10" name="Picture 9">
            <a:extLst>
              <a:ext uri="{FF2B5EF4-FFF2-40B4-BE49-F238E27FC236}">
                <a16:creationId xmlns:a16="http://schemas.microsoft.com/office/drawing/2014/main" id="{EEA04BCF-2334-59A6-D93B-D0251C158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4397" y="4995672"/>
            <a:ext cx="3156331" cy="1024128"/>
          </a:xfrm>
          <a:prstGeom prst="rect">
            <a:avLst/>
          </a:prstGeom>
        </p:spPr>
      </p:pic>
    </p:spTree>
    <p:extLst>
      <p:ext uri="{BB962C8B-B14F-4D97-AF65-F5344CB8AC3E}">
        <p14:creationId xmlns:p14="http://schemas.microsoft.com/office/powerpoint/2010/main" val="3403091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1963752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6A64A-1D53-888E-94EB-03F9C3BFFB83}"/>
              </a:ext>
            </a:extLst>
          </p:cNvPr>
          <p:cNvSpPr>
            <a:spLocks noGrp="1"/>
          </p:cNvSpPr>
          <p:nvPr>
            <p:ph type="title"/>
          </p:nvPr>
        </p:nvSpPr>
        <p:spPr/>
        <p:txBody>
          <a:bodyPr/>
          <a:lstStyle/>
          <a:p>
            <a:r>
              <a:rPr lang="en-US" dirty="0"/>
              <a:t>Virtualization Has A Cost</a:t>
            </a:r>
          </a:p>
        </p:txBody>
      </p:sp>
      <p:sp>
        <p:nvSpPr>
          <p:cNvPr id="3" name="Content Placeholder 2">
            <a:extLst>
              <a:ext uri="{FF2B5EF4-FFF2-40B4-BE49-F238E27FC236}">
                <a16:creationId xmlns:a16="http://schemas.microsoft.com/office/drawing/2014/main" id="{7C541EC2-D3A6-7E8E-A87C-F3AA018616B9}"/>
              </a:ext>
            </a:extLst>
          </p:cNvPr>
          <p:cNvSpPr>
            <a:spLocks noGrp="1"/>
          </p:cNvSpPr>
          <p:nvPr>
            <p:ph idx="1"/>
          </p:nvPr>
        </p:nvSpPr>
        <p:spPr/>
        <p:txBody>
          <a:bodyPr>
            <a:normAutofit fontScale="77500" lnSpcReduction="20000"/>
          </a:bodyPr>
          <a:lstStyle/>
          <a:p>
            <a:r>
              <a:rPr lang="en-US" dirty="0"/>
              <a:t>Do NOT overprovision your servers</a:t>
            </a:r>
          </a:p>
          <a:p>
            <a:pPr lvl="1"/>
            <a:r>
              <a:rPr lang="en-US" dirty="0"/>
              <a:t>Do not define more VMs than can possibly run all at once</a:t>
            </a:r>
          </a:p>
          <a:p>
            <a:pPr lvl="1"/>
            <a:r>
              <a:rPr lang="en-US" dirty="0"/>
              <a:t>Leave some capacity free!</a:t>
            </a:r>
          </a:p>
          <a:p>
            <a:r>
              <a:rPr lang="en-US" dirty="0"/>
              <a:t>Do NOT exaggerate your need</a:t>
            </a:r>
          </a:p>
          <a:p>
            <a:pPr lvl="1"/>
            <a:r>
              <a:rPr lang="en-US" dirty="0"/>
              <a:t>Plan for your peak</a:t>
            </a:r>
          </a:p>
          <a:p>
            <a:pPr lvl="1"/>
            <a:r>
              <a:rPr lang="en-US" dirty="0"/>
              <a:t>But not a crazy amount more</a:t>
            </a:r>
          </a:p>
          <a:p>
            <a:r>
              <a:rPr lang="en-US" dirty="0"/>
              <a:t>If the scheduler has to find resources for your VM:</a:t>
            </a:r>
          </a:p>
          <a:p>
            <a:pPr lvl="1"/>
            <a:r>
              <a:rPr lang="en-US" dirty="0"/>
              <a:t>From inside the VM it will look as if there is a lot of inactivity</a:t>
            </a:r>
          </a:p>
          <a:p>
            <a:pPr lvl="1"/>
            <a:r>
              <a:rPr lang="en-US" dirty="0"/>
              <a:t>But most of your time is spent sleeping</a:t>
            </a:r>
          </a:p>
          <a:p>
            <a:pPr lvl="1"/>
            <a:r>
              <a:rPr lang="en-US" dirty="0"/>
              <a:t>In some recent testing the penalty was as high as 50%!</a:t>
            </a:r>
          </a:p>
          <a:p>
            <a:r>
              <a:rPr lang="en-US" dirty="0"/>
              <a:t>And “hyper converged” is even worse (“software defined” everything, what could possibly go wrong with that?)</a:t>
            </a:r>
          </a:p>
        </p:txBody>
      </p:sp>
      <p:pic>
        <p:nvPicPr>
          <p:cNvPr id="5" name="Picture 4">
            <a:extLst>
              <a:ext uri="{FF2B5EF4-FFF2-40B4-BE49-F238E27FC236}">
                <a16:creationId xmlns:a16="http://schemas.microsoft.com/office/drawing/2014/main" id="{6CD061BE-D3C3-4390-392D-B362A693F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725" y="2133600"/>
            <a:ext cx="2432978" cy="2362200"/>
          </a:xfrm>
          <a:prstGeom prst="rect">
            <a:avLst/>
          </a:prstGeom>
        </p:spPr>
      </p:pic>
    </p:spTree>
    <p:extLst>
      <p:ext uri="{BB962C8B-B14F-4D97-AF65-F5344CB8AC3E}">
        <p14:creationId xmlns:p14="http://schemas.microsoft.com/office/powerpoint/2010/main" val="3663460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701709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241C-9F9A-C8E1-8D2F-3476BDC1DCE6}"/>
              </a:ext>
            </a:extLst>
          </p:cNvPr>
          <p:cNvSpPr>
            <a:spLocks noGrp="1"/>
          </p:cNvSpPr>
          <p:nvPr>
            <p:ph type="title"/>
          </p:nvPr>
        </p:nvSpPr>
        <p:spPr/>
        <p:txBody>
          <a:bodyPr/>
          <a:lstStyle/>
          <a:p>
            <a:r>
              <a:rPr lang="en-US" dirty="0"/>
              <a:t>There Is No Such Thing…</a:t>
            </a:r>
          </a:p>
        </p:txBody>
      </p:sp>
      <p:sp>
        <p:nvSpPr>
          <p:cNvPr id="3" name="Content Placeholder 2">
            <a:extLst>
              <a:ext uri="{FF2B5EF4-FFF2-40B4-BE49-F238E27FC236}">
                <a16:creationId xmlns:a16="http://schemas.microsoft.com/office/drawing/2014/main" id="{73B3E39B-CFFA-982B-1FEE-0EC2C791A3DD}"/>
              </a:ext>
            </a:extLst>
          </p:cNvPr>
          <p:cNvSpPr>
            <a:spLocks noGrp="1"/>
          </p:cNvSpPr>
          <p:nvPr>
            <p:ph idx="1"/>
          </p:nvPr>
        </p:nvSpPr>
        <p:spPr>
          <a:xfrm>
            <a:off x="228600" y="1600206"/>
            <a:ext cx="9448800" cy="4525963"/>
          </a:xfrm>
        </p:spPr>
        <p:txBody>
          <a:bodyPr/>
          <a:lstStyle/>
          <a:p>
            <a:r>
              <a:rPr lang="en-US" dirty="0"/>
              <a:t>… as a “high performance SAN”</a:t>
            </a:r>
          </a:p>
          <a:p>
            <a:r>
              <a:rPr lang="en-US" dirty="0"/>
              <a:t>With a SAN, data has to pass through myriad physical and logical layers on its way to the user</a:t>
            </a:r>
          </a:p>
          <a:p>
            <a:r>
              <a:rPr lang="en-US" dirty="0"/>
              <a:t>The more layers your data has to pass through the slower everything becomes (that also includes virus scanners, deep packet inspection, and stuff of that ilk)</a:t>
            </a:r>
          </a:p>
          <a:p>
            <a:r>
              <a:rPr lang="en-US" dirty="0"/>
              <a:t>The speed of light is 1 nanosecond per foot – having storage at the wrong end of a cable is </a:t>
            </a:r>
            <a:r>
              <a:rPr lang="en-US" dirty="0">
                <a:solidFill>
                  <a:schemeClr val="accent2"/>
                </a:solidFill>
              </a:rPr>
              <a:t>SLOW!!!</a:t>
            </a:r>
          </a:p>
        </p:txBody>
      </p:sp>
      <p:pic>
        <p:nvPicPr>
          <p:cNvPr id="4" name="Picture 4" descr="Disney Villain October 9: Professor Ratigan">
            <a:extLst>
              <a:ext uri="{FF2B5EF4-FFF2-40B4-BE49-F238E27FC236}">
                <a16:creationId xmlns:a16="http://schemas.microsoft.com/office/drawing/2014/main" id="{913D5B7F-F2F4-5BC1-5982-08C35636C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6400" y="850620"/>
            <a:ext cx="3108072" cy="3680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48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535479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C9548-6BCF-40EB-FC62-32A11873895F}"/>
              </a:ext>
            </a:extLst>
          </p:cNvPr>
          <p:cNvSpPr>
            <a:spLocks noGrp="1"/>
          </p:cNvSpPr>
          <p:nvPr>
            <p:ph type="title"/>
          </p:nvPr>
        </p:nvSpPr>
        <p:spPr/>
        <p:txBody>
          <a:bodyPr>
            <a:normAutofit fontScale="90000"/>
          </a:bodyPr>
          <a:lstStyle/>
          <a:p>
            <a:r>
              <a:rPr lang="en-US" dirty="0"/>
              <a:t>Keep Your Friends Close And Your Clients Closer</a:t>
            </a:r>
          </a:p>
        </p:txBody>
      </p:sp>
      <p:sp>
        <p:nvSpPr>
          <p:cNvPr id="3" name="Content Placeholder 2">
            <a:extLst>
              <a:ext uri="{FF2B5EF4-FFF2-40B4-BE49-F238E27FC236}">
                <a16:creationId xmlns:a16="http://schemas.microsoft.com/office/drawing/2014/main" id="{100FF012-FA40-B777-4D08-D8CE536AEF5E}"/>
              </a:ext>
            </a:extLst>
          </p:cNvPr>
          <p:cNvSpPr>
            <a:spLocks noGrp="1"/>
          </p:cNvSpPr>
          <p:nvPr>
            <p:ph idx="1"/>
          </p:nvPr>
        </p:nvSpPr>
        <p:spPr/>
        <p:txBody>
          <a:bodyPr>
            <a:normAutofit lnSpcReduction="10000"/>
          </a:bodyPr>
          <a:lstStyle/>
          <a:p>
            <a:r>
              <a:rPr lang="en-US" dirty="0"/>
              <a:t>The only thing slower than a SAN is a network cable…</a:t>
            </a:r>
          </a:p>
          <a:p>
            <a:r>
              <a:rPr lang="en-US" dirty="0"/>
              <a:t>Your application probably uses a LOT more FIND statements than FOR EACH NO-LOCK “queries”</a:t>
            </a:r>
          </a:p>
          <a:p>
            <a:r>
              <a:rPr lang="en-US" dirty="0"/>
              <a:t>FIND statements require at least 3 “network</a:t>
            </a:r>
            <a:br>
              <a:rPr lang="en-US" dirty="0"/>
            </a:br>
            <a:r>
              <a:rPr lang="en-US" dirty="0"/>
              <a:t>messages”:</a:t>
            </a:r>
          </a:p>
          <a:p>
            <a:pPr lvl="1"/>
            <a:r>
              <a:rPr lang="en-US" dirty="0"/>
              <a:t>Request a record</a:t>
            </a:r>
          </a:p>
          <a:p>
            <a:pPr lvl="1"/>
            <a:r>
              <a:rPr lang="en-US" dirty="0"/>
              <a:t>Response</a:t>
            </a:r>
          </a:p>
          <a:p>
            <a:pPr lvl="1"/>
            <a:r>
              <a:rPr lang="en-US" dirty="0"/>
              <a:t>Release the cursor</a:t>
            </a:r>
          </a:p>
          <a:p>
            <a:r>
              <a:rPr lang="en-US" dirty="0"/>
              <a:t>If locks are involved there are even more messages!</a:t>
            </a:r>
          </a:p>
        </p:txBody>
      </p:sp>
      <p:pic>
        <p:nvPicPr>
          <p:cNvPr id="2050" name="Picture 2">
            <a:extLst>
              <a:ext uri="{FF2B5EF4-FFF2-40B4-BE49-F238E27FC236}">
                <a16:creationId xmlns:a16="http://schemas.microsoft.com/office/drawing/2014/main" id="{4394BB00-F079-DE77-0ED4-C80EA4582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8135" y="2882894"/>
            <a:ext cx="3416300" cy="237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579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595F21-6B94-EB33-DE1D-54712FDCB215}"/>
              </a:ext>
            </a:extLst>
          </p:cNvPr>
          <p:cNvSpPr>
            <a:spLocks noGrp="1"/>
          </p:cNvSpPr>
          <p:nvPr>
            <p:ph type="title"/>
          </p:nvPr>
        </p:nvSpPr>
        <p:spPr/>
        <p:txBody>
          <a:bodyPr/>
          <a:lstStyle/>
          <a:p>
            <a:r>
              <a:rPr lang="en-US" dirty="0"/>
              <a:t>Client/Server Scenarios</a:t>
            </a:r>
          </a:p>
        </p:txBody>
      </p:sp>
      <p:graphicFrame>
        <p:nvGraphicFramePr>
          <p:cNvPr id="6" name="Chart 5">
            <a:extLst>
              <a:ext uri="{FF2B5EF4-FFF2-40B4-BE49-F238E27FC236}">
                <a16:creationId xmlns:a16="http://schemas.microsoft.com/office/drawing/2014/main" id="{8E4F8C4D-3776-871F-F08A-18ADCAF61D74}"/>
              </a:ext>
            </a:extLst>
          </p:cNvPr>
          <p:cNvGraphicFramePr>
            <a:graphicFrameLocks/>
          </p:cNvGraphicFramePr>
          <p:nvPr>
            <p:extLst>
              <p:ext uri="{D42A27DB-BD31-4B8C-83A1-F6EECF244321}">
                <p14:modId xmlns:p14="http://schemas.microsoft.com/office/powerpoint/2010/main" val="454343359"/>
              </p:ext>
            </p:extLst>
          </p:nvPr>
        </p:nvGraphicFramePr>
        <p:xfrm>
          <a:off x="1708150" y="1600200"/>
          <a:ext cx="8775700" cy="48895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876E297-7459-BE8C-2C97-55D56BBD24A5}"/>
              </a:ext>
            </a:extLst>
          </p:cNvPr>
          <p:cNvSpPr txBox="1"/>
          <p:nvPr/>
        </p:nvSpPr>
        <p:spPr>
          <a:xfrm>
            <a:off x="5219700" y="5840180"/>
            <a:ext cx="762000" cy="338554"/>
          </a:xfrm>
          <a:prstGeom prst="rect">
            <a:avLst/>
          </a:prstGeom>
          <a:noFill/>
        </p:spPr>
        <p:txBody>
          <a:bodyPr wrap="square" rtlCol="0">
            <a:spAutoFit/>
          </a:bodyPr>
          <a:lstStyle/>
          <a:p>
            <a:pPr algn="ctr"/>
            <a:r>
              <a:rPr lang="en-US" sz="1600" dirty="0"/>
              <a:t>0.017</a:t>
            </a:r>
          </a:p>
        </p:txBody>
      </p:sp>
      <p:sp>
        <p:nvSpPr>
          <p:cNvPr id="8" name="TextBox 7">
            <a:extLst>
              <a:ext uri="{FF2B5EF4-FFF2-40B4-BE49-F238E27FC236}">
                <a16:creationId xmlns:a16="http://schemas.microsoft.com/office/drawing/2014/main" id="{DC0347CC-4969-CD9C-73D1-1FD108D33525}"/>
              </a:ext>
            </a:extLst>
          </p:cNvPr>
          <p:cNvSpPr txBox="1"/>
          <p:nvPr/>
        </p:nvSpPr>
        <p:spPr>
          <a:xfrm>
            <a:off x="7086600" y="5823466"/>
            <a:ext cx="762000" cy="338554"/>
          </a:xfrm>
          <a:prstGeom prst="rect">
            <a:avLst/>
          </a:prstGeom>
          <a:noFill/>
        </p:spPr>
        <p:txBody>
          <a:bodyPr wrap="square" rtlCol="0">
            <a:spAutoFit/>
          </a:bodyPr>
          <a:lstStyle/>
          <a:p>
            <a:pPr algn="ctr"/>
            <a:r>
              <a:rPr lang="en-US" sz="1600" dirty="0"/>
              <a:t>0.058</a:t>
            </a:r>
          </a:p>
        </p:txBody>
      </p:sp>
      <p:sp>
        <p:nvSpPr>
          <p:cNvPr id="9" name="TextBox 8">
            <a:extLst>
              <a:ext uri="{FF2B5EF4-FFF2-40B4-BE49-F238E27FC236}">
                <a16:creationId xmlns:a16="http://schemas.microsoft.com/office/drawing/2014/main" id="{0992C8C2-8179-DF3E-67B3-855CD231FF05}"/>
              </a:ext>
            </a:extLst>
          </p:cNvPr>
          <p:cNvSpPr txBox="1"/>
          <p:nvPr/>
        </p:nvSpPr>
        <p:spPr>
          <a:xfrm>
            <a:off x="9067800" y="5823466"/>
            <a:ext cx="762000" cy="338554"/>
          </a:xfrm>
          <a:prstGeom prst="rect">
            <a:avLst/>
          </a:prstGeom>
          <a:noFill/>
        </p:spPr>
        <p:txBody>
          <a:bodyPr wrap="square" rtlCol="0">
            <a:spAutoFit/>
          </a:bodyPr>
          <a:lstStyle/>
          <a:p>
            <a:pPr algn="ctr"/>
            <a:r>
              <a:rPr lang="en-US" sz="1600" dirty="0"/>
              <a:t>0.069</a:t>
            </a:r>
          </a:p>
        </p:txBody>
      </p:sp>
    </p:spTree>
    <p:extLst>
      <p:ext uri="{BB962C8B-B14F-4D97-AF65-F5344CB8AC3E}">
        <p14:creationId xmlns:p14="http://schemas.microsoft.com/office/powerpoint/2010/main" val="691175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595F21-6B94-EB33-DE1D-54712FDCB215}"/>
              </a:ext>
            </a:extLst>
          </p:cNvPr>
          <p:cNvSpPr>
            <a:spLocks noGrp="1"/>
          </p:cNvSpPr>
          <p:nvPr>
            <p:ph type="title"/>
          </p:nvPr>
        </p:nvSpPr>
        <p:spPr/>
        <p:txBody>
          <a:bodyPr/>
          <a:lstStyle/>
          <a:p>
            <a:r>
              <a:rPr lang="en-US" dirty="0"/>
              <a:t>Client/Server Scenarios</a:t>
            </a:r>
          </a:p>
        </p:txBody>
      </p:sp>
      <p:graphicFrame>
        <p:nvGraphicFramePr>
          <p:cNvPr id="6" name="Chart 5">
            <a:extLst>
              <a:ext uri="{FF2B5EF4-FFF2-40B4-BE49-F238E27FC236}">
                <a16:creationId xmlns:a16="http://schemas.microsoft.com/office/drawing/2014/main" id="{8E4F8C4D-3776-871F-F08A-18ADCAF61D74}"/>
              </a:ext>
            </a:extLst>
          </p:cNvPr>
          <p:cNvGraphicFramePr>
            <a:graphicFrameLocks/>
          </p:cNvGraphicFramePr>
          <p:nvPr/>
        </p:nvGraphicFramePr>
        <p:xfrm>
          <a:off x="1708150" y="1600200"/>
          <a:ext cx="8775700" cy="48895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876E297-7459-BE8C-2C97-55D56BBD24A5}"/>
              </a:ext>
            </a:extLst>
          </p:cNvPr>
          <p:cNvSpPr txBox="1"/>
          <p:nvPr/>
        </p:nvSpPr>
        <p:spPr>
          <a:xfrm>
            <a:off x="5219700" y="5840180"/>
            <a:ext cx="762000" cy="338554"/>
          </a:xfrm>
          <a:prstGeom prst="rect">
            <a:avLst/>
          </a:prstGeom>
          <a:noFill/>
        </p:spPr>
        <p:txBody>
          <a:bodyPr wrap="square" rtlCol="0">
            <a:spAutoFit/>
          </a:bodyPr>
          <a:lstStyle/>
          <a:p>
            <a:pPr algn="ctr"/>
            <a:r>
              <a:rPr lang="en-US" sz="1600" dirty="0"/>
              <a:t>0.017</a:t>
            </a:r>
          </a:p>
        </p:txBody>
      </p:sp>
      <p:sp>
        <p:nvSpPr>
          <p:cNvPr id="8" name="TextBox 7">
            <a:extLst>
              <a:ext uri="{FF2B5EF4-FFF2-40B4-BE49-F238E27FC236}">
                <a16:creationId xmlns:a16="http://schemas.microsoft.com/office/drawing/2014/main" id="{DC0347CC-4969-CD9C-73D1-1FD108D33525}"/>
              </a:ext>
            </a:extLst>
          </p:cNvPr>
          <p:cNvSpPr txBox="1"/>
          <p:nvPr/>
        </p:nvSpPr>
        <p:spPr>
          <a:xfrm>
            <a:off x="7086600" y="5823466"/>
            <a:ext cx="762000" cy="338554"/>
          </a:xfrm>
          <a:prstGeom prst="rect">
            <a:avLst/>
          </a:prstGeom>
          <a:noFill/>
        </p:spPr>
        <p:txBody>
          <a:bodyPr wrap="square" rtlCol="0">
            <a:spAutoFit/>
          </a:bodyPr>
          <a:lstStyle/>
          <a:p>
            <a:pPr algn="ctr"/>
            <a:r>
              <a:rPr lang="en-US" sz="1600" dirty="0"/>
              <a:t>0.058</a:t>
            </a:r>
          </a:p>
        </p:txBody>
      </p:sp>
      <p:sp>
        <p:nvSpPr>
          <p:cNvPr id="9" name="TextBox 8">
            <a:extLst>
              <a:ext uri="{FF2B5EF4-FFF2-40B4-BE49-F238E27FC236}">
                <a16:creationId xmlns:a16="http://schemas.microsoft.com/office/drawing/2014/main" id="{0992C8C2-8179-DF3E-67B3-855CD231FF05}"/>
              </a:ext>
            </a:extLst>
          </p:cNvPr>
          <p:cNvSpPr txBox="1"/>
          <p:nvPr/>
        </p:nvSpPr>
        <p:spPr>
          <a:xfrm>
            <a:off x="9067800" y="5823466"/>
            <a:ext cx="762000" cy="338554"/>
          </a:xfrm>
          <a:prstGeom prst="rect">
            <a:avLst/>
          </a:prstGeom>
          <a:noFill/>
        </p:spPr>
        <p:txBody>
          <a:bodyPr wrap="square" rtlCol="0">
            <a:spAutoFit/>
          </a:bodyPr>
          <a:lstStyle/>
          <a:p>
            <a:pPr algn="ctr"/>
            <a:r>
              <a:rPr lang="en-US" sz="1600" dirty="0"/>
              <a:t>0.069</a:t>
            </a:r>
          </a:p>
        </p:txBody>
      </p:sp>
      <p:sp>
        <p:nvSpPr>
          <p:cNvPr id="2" name="Down Arrow 1">
            <a:extLst>
              <a:ext uri="{FF2B5EF4-FFF2-40B4-BE49-F238E27FC236}">
                <a16:creationId xmlns:a16="http://schemas.microsoft.com/office/drawing/2014/main" id="{F868FDFB-7262-55B3-D740-E844F6D6C8E0}"/>
              </a:ext>
            </a:extLst>
          </p:cNvPr>
          <p:cNvSpPr/>
          <p:nvPr/>
        </p:nvSpPr>
        <p:spPr>
          <a:xfrm rot="1953855">
            <a:off x="4654644" y="3816695"/>
            <a:ext cx="162902" cy="174853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a:extLst>
              <a:ext uri="{FF2B5EF4-FFF2-40B4-BE49-F238E27FC236}">
                <a16:creationId xmlns:a16="http://schemas.microsoft.com/office/drawing/2014/main" id="{C02C521B-C207-2F8C-7610-EB998E18A49B}"/>
              </a:ext>
            </a:extLst>
          </p:cNvPr>
          <p:cNvSpPr/>
          <p:nvPr/>
        </p:nvSpPr>
        <p:spPr>
          <a:xfrm rot="19459379">
            <a:off x="5417776" y="3846545"/>
            <a:ext cx="160020" cy="108753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C177FA8-8165-ADDF-1D55-C4E599B4E096}"/>
              </a:ext>
            </a:extLst>
          </p:cNvPr>
          <p:cNvSpPr txBox="1"/>
          <p:nvPr/>
        </p:nvSpPr>
        <p:spPr>
          <a:xfrm>
            <a:off x="4974457" y="3343582"/>
            <a:ext cx="658010" cy="646331"/>
          </a:xfrm>
          <a:prstGeom prst="rect">
            <a:avLst/>
          </a:prstGeom>
          <a:noFill/>
        </p:spPr>
        <p:txBody>
          <a:bodyPr wrap="square" rtlCol="0">
            <a:spAutoFit/>
          </a:bodyPr>
          <a:lstStyle/>
          <a:p>
            <a:r>
              <a:rPr lang="en-US" sz="3600" b="1" dirty="0">
                <a:solidFill>
                  <a:srgbClr val="FF0000"/>
                </a:solidFill>
              </a:rPr>
              <a:t>!?</a:t>
            </a:r>
          </a:p>
        </p:txBody>
      </p:sp>
    </p:spTree>
    <p:extLst>
      <p:ext uri="{BB962C8B-B14F-4D97-AF65-F5344CB8AC3E}">
        <p14:creationId xmlns:p14="http://schemas.microsoft.com/office/powerpoint/2010/main" val="2082758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A0F0-5941-132E-856B-5C1785C2CBE0}"/>
              </a:ext>
            </a:extLst>
          </p:cNvPr>
          <p:cNvSpPr>
            <a:spLocks noGrp="1"/>
          </p:cNvSpPr>
          <p:nvPr>
            <p:ph type="title"/>
          </p:nvPr>
        </p:nvSpPr>
        <p:spPr/>
        <p:txBody>
          <a:bodyPr/>
          <a:lstStyle/>
          <a:p>
            <a:r>
              <a:rPr lang="en-US" dirty="0"/>
              <a:t>How Bad Can It Be?</a:t>
            </a:r>
          </a:p>
        </p:txBody>
      </p:sp>
      <p:sp>
        <p:nvSpPr>
          <p:cNvPr id="3" name="Content Placeholder 2">
            <a:extLst>
              <a:ext uri="{FF2B5EF4-FFF2-40B4-BE49-F238E27FC236}">
                <a16:creationId xmlns:a16="http://schemas.microsoft.com/office/drawing/2014/main" id="{A85CCF23-673A-BD23-3A1F-969ADB7EC1AD}"/>
              </a:ext>
            </a:extLst>
          </p:cNvPr>
          <p:cNvSpPr>
            <a:spLocks noGrp="1"/>
          </p:cNvSpPr>
          <p:nvPr>
            <p:ph idx="1"/>
          </p:nvPr>
        </p:nvSpPr>
        <p:spPr/>
        <p:txBody>
          <a:bodyPr/>
          <a:lstStyle/>
          <a:p>
            <a:r>
              <a:rPr lang="en-US" dirty="0"/>
              <a:t>Bad, really bad…</a:t>
            </a:r>
          </a:p>
        </p:txBody>
      </p:sp>
      <p:pic>
        <p:nvPicPr>
          <p:cNvPr id="1026" name="Picture 2">
            <a:extLst>
              <a:ext uri="{FF2B5EF4-FFF2-40B4-BE49-F238E27FC236}">
                <a16:creationId xmlns:a16="http://schemas.microsoft.com/office/drawing/2014/main" id="{61182727-29A4-548E-B188-0B7B55DC0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14600"/>
            <a:ext cx="11353800" cy="3083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478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78F1-0537-0138-48A2-B0C1FC43085C}"/>
              </a:ext>
            </a:extLst>
          </p:cNvPr>
          <p:cNvSpPr>
            <a:spLocks noGrp="1"/>
          </p:cNvSpPr>
          <p:nvPr>
            <p:ph type="title"/>
          </p:nvPr>
        </p:nvSpPr>
        <p:spPr/>
        <p:txBody>
          <a:bodyPr/>
          <a:lstStyle/>
          <a:p>
            <a:r>
              <a:rPr lang="en-US" dirty="0"/>
              <a:t>Solutions for FIND latency</a:t>
            </a:r>
          </a:p>
        </p:txBody>
      </p:sp>
      <p:sp>
        <p:nvSpPr>
          <p:cNvPr id="3" name="Content Placeholder 2">
            <a:extLst>
              <a:ext uri="{FF2B5EF4-FFF2-40B4-BE49-F238E27FC236}">
                <a16:creationId xmlns:a16="http://schemas.microsoft.com/office/drawing/2014/main" id="{5FFE8291-0409-848A-A72D-7B9FBD4DE67B}"/>
              </a:ext>
            </a:extLst>
          </p:cNvPr>
          <p:cNvSpPr>
            <a:spLocks noGrp="1"/>
          </p:cNvSpPr>
          <p:nvPr>
            <p:ph idx="1"/>
          </p:nvPr>
        </p:nvSpPr>
        <p:spPr/>
        <p:txBody>
          <a:bodyPr>
            <a:normAutofit fontScale="92500" lnSpcReduction="10000"/>
          </a:bodyPr>
          <a:lstStyle/>
          <a:p>
            <a:r>
              <a:rPr lang="en-US" dirty="0"/>
              <a:t>Use Shared Memory Clients:</a:t>
            </a:r>
          </a:p>
          <a:p>
            <a:pPr lvl="1"/>
            <a:r>
              <a:rPr lang="en-US" dirty="0"/>
              <a:t>Good old character terminal interfaces</a:t>
            </a:r>
          </a:p>
          <a:p>
            <a:pPr lvl="1"/>
            <a:r>
              <a:rPr lang="en-US" dirty="0"/>
              <a:t>Classic </a:t>
            </a:r>
            <a:r>
              <a:rPr lang="en-US" dirty="0" err="1"/>
              <a:t>Appservers</a:t>
            </a:r>
            <a:endParaRPr lang="en-US" dirty="0"/>
          </a:p>
          <a:p>
            <a:pPr lvl="1"/>
            <a:r>
              <a:rPr lang="en-US" dirty="0"/>
              <a:t>PASOE </a:t>
            </a:r>
          </a:p>
          <a:p>
            <a:r>
              <a:rPr lang="en-US" dirty="0"/>
              <a:t>Keep Your Clients Close To The Server (Minimize PING Time)</a:t>
            </a:r>
          </a:p>
          <a:p>
            <a:pPr lvl="1"/>
            <a:r>
              <a:rPr lang="en-US" dirty="0"/>
              <a:t>1ms is (roughly) a round trip to a server 100 kilometers away (not counting handoffs)</a:t>
            </a:r>
          </a:p>
          <a:p>
            <a:pPr lvl="1"/>
            <a:r>
              <a:rPr lang="en-US" dirty="0"/>
              <a:t>Within the same data center </a:t>
            </a:r>
          </a:p>
          <a:p>
            <a:pPr lvl="1"/>
            <a:r>
              <a:rPr lang="en-US" dirty="0"/>
              <a:t>Azure “proximity placement group”</a:t>
            </a:r>
          </a:p>
          <a:p>
            <a:pPr lvl="1"/>
            <a:r>
              <a:rPr lang="en-US" dirty="0"/>
              <a:t>AWS “local zones”</a:t>
            </a:r>
          </a:p>
          <a:p>
            <a:pPr lvl="1"/>
            <a:endParaRPr lang="en-US" dirty="0"/>
          </a:p>
        </p:txBody>
      </p:sp>
    </p:spTree>
    <p:extLst>
      <p:ext uri="{BB962C8B-B14F-4D97-AF65-F5344CB8AC3E}">
        <p14:creationId xmlns:p14="http://schemas.microsoft.com/office/powerpoint/2010/main" val="3335455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754857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DBEA-17E3-8871-AF89-0A63E16BC258}"/>
              </a:ext>
            </a:extLst>
          </p:cNvPr>
          <p:cNvSpPr>
            <a:spLocks noGrp="1"/>
          </p:cNvSpPr>
          <p:nvPr>
            <p:ph type="title"/>
          </p:nvPr>
        </p:nvSpPr>
        <p:spPr/>
        <p:txBody>
          <a:bodyPr>
            <a:normAutofit/>
          </a:bodyPr>
          <a:lstStyle/>
          <a:p>
            <a:r>
              <a:rPr lang="en-US" dirty="0"/>
              <a:t>After-Imaging Is Not Optional</a:t>
            </a:r>
          </a:p>
        </p:txBody>
      </p:sp>
      <p:sp>
        <p:nvSpPr>
          <p:cNvPr id="3" name="Content Placeholder 2">
            <a:extLst>
              <a:ext uri="{FF2B5EF4-FFF2-40B4-BE49-F238E27FC236}">
                <a16:creationId xmlns:a16="http://schemas.microsoft.com/office/drawing/2014/main" id="{CB34334D-6E46-F100-DBE2-4DEB41299E70}"/>
              </a:ext>
            </a:extLst>
          </p:cNvPr>
          <p:cNvSpPr>
            <a:spLocks noGrp="1"/>
          </p:cNvSpPr>
          <p:nvPr>
            <p:ph idx="1"/>
          </p:nvPr>
        </p:nvSpPr>
        <p:spPr/>
        <p:txBody>
          <a:bodyPr>
            <a:normAutofit lnSpcReduction="10000"/>
          </a:bodyPr>
          <a:lstStyle/>
          <a:p>
            <a:r>
              <a:rPr lang="en-US" dirty="0"/>
              <a:t>In 2023 </a:t>
            </a:r>
            <a:r>
              <a:rPr lang="en-US" dirty="0">
                <a:solidFill>
                  <a:schemeClr val="accent2">
                    <a:lumMod val="75000"/>
                  </a:schemeClr>
                </a:solidFill>
              </a:rPr>
              <a:t>NOBODY</a:t>
            </a:r>
            <a:r>
              <a:rPr lang="en-US" dirty="0"/>
              <a:t> can afford to “re-key” a day’s work</a:t>
            </a:r>
          </a:p>
          <a:p>
            <a:r>
              <a:rPr lang="en-US" dirty="0"/>
              <a:t>Roll-forward recovery covers transactions that occurred </a:t>
            </a:r>
            <a:r>
              <a:rPr lang="en-US" dirty="0">
                <a:solidFill>
                  <a:schemeClr val="accent6">
                    <a:lumMod val="75000"/>
                  </a:schemeClr>
                </a:solidFill>
              </a:rPr>
              <a:t>after</a:t>
            </a:r>
            <a:r>
              <a:rPr lang="en-US" dirty="0"/>
              <a:t> the most recent backup</a:t>
            </a:r>
          </a:p>
          <a:p>
            <a:r>
              <a:rPr lang="en-US" dirty="0"/>
              <a:t>This means that your exposure to data loss is reduced to how often you switch after-image extents (or less if you are able to recover the active extent or if you use replication)</a:t>
            </a:r>
          </a:p>
          <a:p>
            <a:r>
              <a:rPr lang="en-US" dirty="0"/>
              <a:t>Your VM/SAN/Whatever “snapshots” will almost certainly not work when you really need them to – the vendors cannot spell “Progress” and do </a:t>
            </a:r>
            <a:r>
              <a:rPr lang="en-US" dirty="0">
                <a:solidFill>
                  <a:srgbClr val="C00000"/>
                </a:solidFill>
              </a:rPr>
              <a:t>NOT</a:t>
            </a:r>
            <a:r>
              <a:rPr lang="en-US" dirty="0"/>
              <a:t> support </a:t>
            </a:r>
            <a:r>
              <a:rPr lang="en-US" dirty="0" err="1"/>
              <a:t>OpenEdge</a:t>
            </a:r>
            <a:endParaRPr lang="en-US" dirty="0"/>
          </a:p>
        </p:txBody>
      </p:sp>
    </p:spTree>
    <p:extLst>
      <p:ext uri="{BB962C8B-B14F-4D97-AF65-F5344CB8AC3E}">
        <p14:creationId xmlns:p14="http://schemas.microsoft.com/office/powerpoint/2010/main" val="306305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3A0FA-28A0-4425-EF27-CC62271AEBFE}"/>
              </a:ext>
            </a:extLst>
          </p:cNvPr>
          <p:cNvSpPr>
            <a:spLocks noGrp="1"/>
          </p:cNvSpPr>
          <p:nvPr>
            <p:ph type="title"/>
          </p:nvPr>
        </p:nvSpPr>
        <p:spPr/>
        <p:txBody>
          <a:bodyPr/>
          <a:lstStyle/>
          <a:p>
            <a:r>
              <a:rPr lang="en-US" dirty="0"/>
              <a:t>After-Imaging Isn’t Just Fancy Crash Recovery</a:t>
            </a:r>
          </a:p>
        </p:txBody>
      </p:sp>
      <p:sp>
        <p:nvSpPr>
          <p:cNvPr id="3" name="Content Placeholder 2">
            <a:extLst>
              <a:ext uri="{FF2B5EF4-FFF2-40B4-BE49-F238E27FC236}">
                <a16:creationId xmlns:a16="http://schemas.microsoft.com/office/drawing/2014/main" id="{8E550617-C287-398E-FD78-20852FB364E7}"/>
              </a:ext>
            </a:extLst>
          </p:cNvPr>
          <p:cNvSpPr>
            <a:spLocks noGrp="1"/>
          </p:cNvSpPr>
          <p:nvPr>
            <p:ph idx="1"/>
          </p:nvPr>
        </p:nvSpPr>
        <p:spPr/>
        <p:txBody>
          <a:bodyPr/>
          <a:lstStyle/>
          <a:p>
            <a:r>
              <a:rPr lang="en-US" dirty="0"/>
              <a:t>Fire, Flood, Earthquake, and Malfeasance Of All Sorts</a:t>
            </a:r>
          </a:p>
          <a:p>
            <a:r>
              <a:rPr lang="en-US" dirty="0"/>
              <a:t>Servers get stolen</a:t>
            </a:r>
          </a:p>
          <a:p>
            <a:r>
              <a:rPr lang="en-US" dirty="0"/>
              <a:t>Protects against human error:</a:t>
            </a:r>
          </a:p>
          <a:p>
            <a:pPr lvl="1"/>
            <a:r>
              <a:rPr lang="en-US" dirty="0"/>
              <a:t>rm –rf *</a:t>
            </a:r>
          </a:p>
          <a:p>
            <a:pPr lvl="1"/>
            <a:r>
              <a:rPr lang="en-US" dirty="0"/>
              <a:t>FOR EACH ORDER-LINE WHERE LINENUM = 1: DELETE ORDER. END. </a:t>
            </a:r>
          </a:p>
        </p:txBody>
      </p:sp>
    </p:spTree>
    <p:extLst>
      <p:ext uri="{BB962C8B-B14F-4D97-AF65-F5344CB8AC3E}">
        <p14:creationId xmlns:p14="http://schemas.microsoft.com/office/powerpoint/2010/main" val="1521142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42DF8-2C08-0810-2B16-74F2E81E0191}"/>
              </a:ext>
            </a:extLst>
          </p:cNvPr>
          <p:cNvSpPr>
            <a:spLocks noGrp="1"/>
          </p:cNvSpPr>
          <p:nvPr>
            <p:ph type="title"/>
          </p:nvPr>
        </p:nvSpPr>
        <p:spPr/>
        <p:txBody>
          <a:bodyPr/>
          <a:lstStyle/>
          <a:p>
            <a:r>
              <a:rPr lang="en-US" dirty="0"/>
              <a:t>The Ideal Database Server Is Not Alone…</a:t>
            </a:r>
          </a:p>
        </p:txBody>
      </p:sp>
      <p:sp>
        <p:nvSpPr>
          <p:cNvPr id="3" name="Content Placeholder 2">
            <a:extLst>
              <a:ext uri="{FF2B5EF4-FFF2-40B4-BE49-F238E27FC236}">
                <a16:creationId xmlns:a16="http://schemas.microsoft.com/office/drawing/2014/main" id="{C420FA91-F6EB-898A-C5DC-66BA5424FCE7}"/>
              </a:ext>
            </a:extLst>
          </p:cNvPr>
          <p:cNvSpPr>
            <a:spLocks noGrp="1"/>
          </p:cNvSpPr>
          <p:nvPr>
            <p:ph idx="1"/>
          </p:nvPr>
        </p:nvSpPr>
        <p:spPr/>
        <p:txBody>
          <a:bodyPr/>
          <a:lstStyle/>
          <a:p>
            <a:r>
              <a:rPr lang="en-US" dirty="0"/>
              <a:t>You need at least one replication target…</a:t>
            </a:r>
          </a:p>
          <a:p>
            <a:r>
              <a:rPr lang="en-US" dirty="0"/>
              <a:t>… and some sort of offsite depot for backups and archived ai logs</a:t>
            </a:r>
          </a:p>
          <a:p>
            <a:r>
              <a:rPr lang="en-US" dirty="0"/>
              <a:t>Where are your DR servers?</a:t>
            </a:r>
          </a:p>
          <a:p>
            <a:r>
              <a:rPr lang="en-US" dirty="0"/>
              <a:t>Plus a </a:t>
            </a:r>
            <a:r>
              <a:rPr lang="en-US" b="1" dirty="0"/>
              <a:t>full-sized </a:t>
            </a:r>
            <a:r>
              <a:rPr lang="en-US" dirty="0"/>
              <a:t>test server! (That really ought to be replicated…)</a:t>
            </a:r>
          </a:p>
        </p:txBody>
      </p:sp>
    </p:spTree>
    <p:extLst>
      <p:ext uri="{BB962C8B-B14F-4D97-AF65-F5344CB8AC3E}">
        <p14:creationId xmlns:p14="http://schemas.microsoft.com/office/powerpoint/2010/main" val="1665936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4BD13-2121-378F-3722-E84CC60B9A4B}"/>
              </a:ext>
            </a:extLst>
          </p:cNvPr>
          <p:cNvSpPr>
            <a:spLocks noGrp="1"/>
          </p:cNvSpPr>
          <p:nvPr>
            <p:ph type="title"/>
          </p:nvPr>
        </p:nvSpPr>
        <p:spPr/>
        <p:txBody>
          <a:bodyPr/>
          <a:lstStyle/>
          <a:p>
            <a:r>
              <a:rPr lang="en-US" dirty="0"/>
              <a:t>The Ideal Database Server</a:t>
            </a:r>
          </a:p>
        </p:txBody>
      </p:sp>
      <p:sp>
        <p:nvSpPr>
          <p:cNvPr id="3" name="Content Placeholder 2">
            <a:extLst>
              <a:ext uri="{FF2B5EF4-FFF2-40B4-BE49-F238E27FC236}">
                <a16:creationId xmlns:a16="http://schemas.microsoft.com/office/drawing/2014/main" id="{DD8EF4AB-6961-09D7-860E-F448D1C47CB4}"/>
              </a:ext>
            </a:extLst>
          </p:cNvPr>
          <p:cNvSpPr>
            <a:spLocks noGrp="1"/>
          </p:cNvSpPr>
          <p:nvPr>
            <p:ph idx="1"/>
          </p:nvPr>
        </p:nvSpPr>
        <p:spPr>
          <a:xfrm>
            <a:off x="228600" y="1600206"/>
            <a:ext cx="11734800" cy="4983156"/>
          </a:xfrm>
        </p:spPr>
        <p:txBody>
          <a:bodyPr>
            <a:normAutofit fontScale="77500" lnSpcReduction="20000"/>
          </a:bodyPr>
          <a:lstStyle/>
          <a:p>
            <a:r>
              <a:rPr lang="en-US" dirty="0"/>
              <a:t>A relatively small number of very fast cores</a:t>
            </a:r>
          </a:p>
          <a:p>
            <a:pPr lvl="1"/>
            <a:r>
              <a:rPr lang="en-US" dirty="0"/>
              <a:t>At least two, but probably less than 8</a:t>
            </a:r>
          </a:p>
          <a:p>
            <a:pPr lvl="1"/>
            <a:r>
              <a:rPr lang="en-US" dirty="0"/>
              <a:t>I have yet to see a </a:t>
            </a:r>
            <a:r>
              <a:rPr lang="en-US" b="1" i="1" dirty="0"/>
              <a:t>database</a:t>
            </a:r>
            <a:r>
              <a:rPr lang="en-US" dirty="0"/>
              <a:t> server that needs 48 cores…</a:t>
            </a:r>
          </a:p>
          <a:p>
            <a:r>
              <a:rPr lang="en-US" dirty="0"/>
              <a:t>Plenty of Memory</a:t>
            </a:r>
          </a:p>
          <a:p>
            <a:pPr lvl="1"/>
            <a:r>
              <a:rPr lang="en-US" dirty="0"/>
              <a:t>64GB is an after-thought in 2023, 1TB is starting to look like it will be the low end soon</a:t>
            </a:r>
          </a:p>
          <a:p>
            <a:pPr lvl="1"/>
            <a:r>
              <a:rPr lang="en-US" dirty="0"/>
              <a:t>Plan to use about 25-50% for -B</a:t>
            </a:r>
          </a:p>
          <a:p>
            <a:r>
              <a:rPr lang="en-US" dirty="0"/>
              <a:t>Internal SSD</a:t>
            </a:r>
          </a:p>
          <a:p>
            <a:pPr lvl="1"/>
            <a:r>
              <a:rPr lang="en-US" dirty="0"/>
              <a:t>At least 100x faster than “all flash SAN”</a:t>
            </a:r>
          </a:p>
          <a:p>
            <a:pPr lvl="1"/>
            <a:r>
              <a:rPr lang="en-US" dirty="0"/>
              <a:t>Everything grows! If you have no better idea 10x your current </a:t>
            </a:r>
            <a:r>
              <a:rPr lang="en-US" dirty="0" err="1"/>
              <a:t>db</a:t>
            </a:r>
            <a:r>
              <a:rPr lang="en-US" dirty="0"/>
              <a:t> size is a good start</a:t>
            </a:r>
          </a:p>
          <a:p>
            <a:r>
              <a:rPr lang="en-US" dirty="0"/>
              <a:t>Two fast NICs</a:t>
            </a:r>
          </a:p>
          <a:p>
            <a:pPr lvl="1"/>
            <a:r>
              <a:rPr lang="en-US" dirty="0"/>
              <a:t>One for users, another for “admin” (replication, backups, </a:t>
            </a:r>
            <a:r>
              <a:rPr lang="en-US" dirty="0" err="1"/>
              <a:t>etc</a:t>
            </a:r>
            <a:r>
              <a:rPr lang="en-US" dirty="0"/>
              <a:t>)</a:t>
            </a:r>
          </a:p>
          <a:p>
            <a:r>
              <a:rPr lang="en-US" dirty="0"/>
              <a:t>Dual Power Supplies</a:t>
            </a:r>
          </a:p>
          <a:p>
            <a:pPr lvl="1"/>
            <a:r>
              <a:rPr lang="en-US" dirty="0"/>
              <a:t>Don’t plug them in to the same incoming power! </a:t>
            </a:r>
          </a:p>
          <a:p>
            <a:pPr lvl="1"/>
            <a:r>
              <a:rPr lang="en-US" dirty="0"/>
              <a:t>Handy if you need to move the server…</a:t>
            </a:r>
          </a:p>
          <a:p>
            <a:endParaRPr lang="en-US" dirty="0"/>
          </a:p>
        </p:txBody>
      </p:sp>
    </p:spTree>
    <p:extLst>
      <p:ext uri="{BB962C8B-B14F-4D97-AF65-F5344CB8AC3E}">
        <p14:creationId xmlns:p14="http://schemas.microsoft.com/office/powerpoint/2010/main" val="978640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461018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3819F6-ED7B-1D7E-C3C4-D0059597C854}"/>
              </a:ext>
            </a:extLst>
          </p:cNvPr>
          <p:cNvSpPr txBox="1"/>
          <p:nvPr/>
        </p:nvSpPr>
        <p:spPr>
          <a:xfrm>
            <a:off x="2400300" y="2274838"/>
            <a:ext cx="7391400" cy="2308324"/>
          </a:xfrm>
          <a:prstGeom prst="rect">
            <a:avLst/>
          </a:prstGeom>
          <a:noFill/>
        </p:spPr>
        <p:txBody>
          <a:bodyPr wrap="square" rtlCol="0">
            <a:spAutoFit/>
          </a:bodyPr>
          <a:lstStyle/>
          <a:p>
            <a:pPr algn="ctr"/>
            <a:r>
              <a:rPr lang="en-US" sz="7200" b="1" dirty="0">
                <a:solidFill>
                  <a:schemeClr val="tx2"/>
                </a:solidFill>
              </a:rPr>
              <a:t>How to Keep it That Way</a:t>
            </a:r>
          </a:p>
        </p:txBody>
      </p:sp>
    </p:spTree>
    <p:extLst>
      <p:ext uri="{BB962C8B-B14F-4D97-AF65-F5344CB8AC3E}">
        <p14:creationId xmlns:p14="http://schemas.microsoft.com/office/powerpoint/2010/main" val="186062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Ensure That You Are Recoverable!</a:t>
            </a:r>
          </a:p>
        </p:txBody>
      </p:sp>
      <p:sp>
        <p:nvSpPr>
          <p:cNvPr id="3" name="Content Placeholder 2"/>
          <p:cNvSpPr>
            <a:spLocks noGrp="1"/>
          </p:cNvSpPr>
          <p:nvPr>
            <p:ph idx="1"/>
          </p:nvPr>
        </p:nvSpPr>
        <p:spPr/>
        <p:txBody>
          <a:bodyPr>
            <a:normAutofit/>
          </a:bodyPr>
          <a:lstStyle/>
          <a:p>
            <a:r>
              <a:rPr lang="en-US" dirty="0"/>
              <a:t>Verify successful backup</a:t>
            </a:r>
          </a:p>
          <a:p>
            <a:endParaRPr lang="en-US" dirty="0"/>
          </a:p>
          <a:p>
            <a:r>
              <a:rPr lang="en-US" dirty="0"/>
              <a:t>Verify that after-imaging is enabled and properly switching extents</a:t>
            </a:r>
          </a:p>
          <a:p>
            <a:endParaRPr lang="en-US" dirty="0"/>
          </a:p>
          <a:p>
            <a:r>
              <a:rPr lang="en-US" dirty="0"/>
              <a:t>Take note of how long the backup phases and ai copies take to complete and know what is “normal” for you</a:t>
            </a:r>
          </a:p>
          <a:p>
            <a:r>
              <a:rPr lang="en-US" dirty="0"/>
              <a:t>Verify Replication Status </a:t>
            </a:r>
            <a:r>
              <a:rPr lang="en-US" dirty="0">
                <a:solidFill>
                  <a:schemeClr val="accent6"/>
                </a:solidFill>
              </a:rPr>
              <a:t>ON EACH SERVER!</a:t>
            </a:r>
          </a:p>
          <a:p>
            <a:endParaRPr lang="en-US" dirty="0"/>
          </a:p>
        </p:txBody>
      </p:sp>
      <p:sp>
        <p:nvSpPr>
          <p:cNvPr id="4" name="TextBox 3">
            <a:extLst>
              <a:ext uri="{FF2B5EF4-FFF2-40B4-BE49-F238E27FC236}">
                <a16:creationId xmlns:a16="http://schemas.microsoft.com/office/drawing/2014/main" id="{6858F9F1-208D-1192-BA76-3C7C0350F997}"/>
              </a:ext>
            </a:extLst>
          </p:cNvPr>
          <p:cNvSpPr txBox="1"/>
          <p:nvPr/>
        </p:nvSpPr>
        <p:spPr>
          <a:xfrm>
            <a:off x="658091" y="2156936"/>
            <a:ext cx="11125200" cy="738664"/>
          </a:xfrm>
          <a:prstGeom prst="rect">
            <a:avLst/>
          </a:prstGeom>
          <a:noFill/>
        </p:spPr>
        <p:txBody>
          <a:bodyPr wrap="square" rtlCol="0">
            <a:spAutoFit/>
          </a:bodyPr>
          <a:lstStyle/>
          <a:p>
            <a:r>
              <a:rPr lang="en-US" sz="1400" dirty="0">
                <a:solidFill>
                  <a:schemeClr val="accent4"/>
                </a:solidFill>
                <a:latin typeface="Consolas" panose="020B0609020204030204" pitchFamily="49" charset="0"/>
                <a:cs typeface="Consolas" panose="020B0609020204030204" pitchFamily="49" charset="0"/>
              </a:rPr>
              <a:t>[2023/06/08@</a:t>
            </a:r>
            <a:r>
              <a:rPr lang="en-US" sz="1400" dirty="0">
                <a:solidFill>
                  <a:srgbClr val="FF0000"/>
                </a:solidFill>
                <a:latin typeface="Consolas" panose="020B0609020204030204" pitchFamily="49" charset="0"/>
                <a:cs typeface="Consolas" panose="020B0609020204030204" pitchFamily="49" charset="0"/>
              </a:rPr>
              <a:t>01:15:02</a:t>
            </a:r>
            <a:r>
              <a:rPr lang="en-US" sz="1400" dirty="0">
                <a:solidFill>
                  <a:schemeClr val="accent4"/>
                </a:solidFill>
                <a:latin typeface="Consolas" panose="020B0609020204030204" pitchFamily="49" charset="0"/>
                <a:cs typeface="Consolas" panose="020B0609020204030204" pitchFamily="49" charset="0"/>
              </a:rPr>
              <a:t>.971] ... (5459)  Begin backup of Before Image file(s).</a:t>
            </a:r>
          </a:p>
          <a:p>
            <a:r>
              <a:rPr lang="en-US" sz="1400" dirty="0">
                <a:solidFill>
                  <a:schemeClr val="accent4"/>
                </a:solidFill>
                <a:latin typeface="Consolas" panose="020B0609020204030204" pitchFamily="49" charset="0"/>
                <a:cs typeface="Consolas" panose="020B0609020204030204" pitchFamily="49" charset="0"/>
              </a:rPr>
              <a:t>[2023/06/08@</a:t>
            </a:r>
            <a:r>
              <a:rPr lang="en-US" sz="1400" dirty="0">
                <a:solidFill>
                  <a:srgbClr val="FF0000"/>
                </a:solidFill>
                <a:latin typeface="Consolas" panose="020B0609020204030204" pitchFamily="49" charset="0"/>
                <a:cs typeface="Consolas" panose="020B0609020204030204" pitchFamily="49" charset="0"/>
              </a:rPr>
              <a:t>01:16:30</a:t>
            </a:r>
            <a:r>
              <a:rPr lang="en-US" sz="1400" dirty="0">
                <a:solidFill>
                  <a:schemeClr val="accent4"/>
                </a:solidFill>
                <a:latin typeface="Consolas" panose="020B0609020204030204" pitchFamily="49" charset="0"/>
                <a:cs typeface="Consolas" panose="020B0609020204030204" pitchFamily="49" charset="0"/>
              </a:rPr>
              <a:t>.186] ... (5461)  Begin backup of Data file(s).</a:t>
            </a:r>
          </a:p>
          <a:p>
            <a:r>
              <a:rPr lang="en-US" sz="1400" dirty="0">
                <a:solidFill>
                  <a:schemeClr val="accent4"/>
                </a:solidFill>
                <a:latin typeface="Consolas" panose="020B0609020204030204" pitchFamily="49" charset="0"/>
                <a:cs typeface="Consolas" panose="020B0609020204030204" pitchFamily="49" charset="0"/>
              </a:rPr>
              <a:t>[2023/06/08@</a:t>
            </a:r>
            <a:r>
              <a:rPr lang="en-US" sz="1400" dirty="0">
                <a:solidFill>
                  <a:srgbClr val="FF0000"/>
                </a:solidFill>
                <a:latin typeface="Consolas" panose="020B0609020204030204" pitchFamily="49" charset="0"/>
                <a:cs typeface="Consolas" panose="020B0609020204030204" pitchFamily="49" charset="0"/>
              </a:rPr>
              <a:t>03:24:59</a:t>
            </a:r>
            <a:r>
              <a:rPr lang="en-US" sz="1400" dirty="0">
                <a:solidFill>
                  <a:schemeClr val="accent4"/>
                </a:solidFill>
                <a:latin typeface="Consolas" panose="020B0609020204030204" pitchFamily="49" charset="0"/>
                <a:cs typeface="Consolas" panose="020B0609020204030204" pitchFamily="49" charset="0"/>
              </a:rPr>
              <a:t>.766] ... (1364)  Full backup successfully completed.</a:t>
            </a:r>
          </a:p>
        </p:txBody>
      </p:sp>
      <p:sp>
        <p:nvSpPr>
          <p:cNvPr id="5" name="TextBox 4">
            <a:extLst>
              <a:ext uri="{FF2B5EF4-FFF2-40B4-BE49-F238E27FC236}">
                <a16:creationId xmlns:a16="http://schemas.microsoft.com/office/drawing/2014/main" id="{92DB5846-E3B2-10FB-0ED7-4CC782AE4CEC}"/>
              </a:ext>
            </a:extLst>
          </p:cNvPr>
          <p:cNvSpPr txBox="1"/>
          <p:nvPr/>
        </p:nvSpPr>
        <p:spPr>
          <a:xfrm>
            <a:off x="658091" y="3345591"/>
            <a:ext cx="12676909" cy="523220"/>
          </a:xfrm>
          <a:prstGeom prst="rect">
            <a:avLst/>
          </a:prstGeom>
          <a:noFill/>
        </p:spPr>
        <p:txBody>
          <a:bodyPr wrap="square" rtlCol="0">
            <a:spAutoFit/>
          </a:bodyPr>
          <a:lstStyle/>
          <a:p>
            <a:r>
              <a:rPr lang="en-US" sz="1400" dirty="0">
                <a:solidFill>
                  <a:schemeClr val="accent4"/>
                </a:solidFill>
                <a:latin typeface="Consolas" panose="020B0609020204030204" pitchFamily="49" charset="0"/>
                <a:cs typeface="Consolas" panose="020B0609020204030204" pitchFamily="49" charset="0"/>
              </a:rPr>
              <a:t>[2023/06/08@</a:t>
            </a:r>
            <a:r>
              <a:rPr lang="en-US" sz="1400" dirty="0">
                <a:solidFill>
                  <a:srgbClr val="FF0000"/>
                </a:solidFill>
                <a:latin typeface="Consolas" panose="020B0609020204030204" pitchFamily="49" charset="0"/>
                <a:cs typeface="Consolas" panose="020B0609020204030204" pitchFamily="49" charset="0"/>
              </a:rPr>
              <a:t>08:15:43</a:t>
            </a:r>
            <a:r>
              <a:rPr lang="en-US" sz="1400" dirty="0">
                <a:solidFill>
                  <a:schemeClr val="accent4"/>
                </a:solidFill>
                <a:latin typeface="Consolas" panose="020B0609020204030204" pitchFamily="49" charset="0"/>
                <a:cs typeface="Consolas" panose="020B0609020204030204" pitchFamily="49" charset="0"/>
              </a:rPr>
              <a:t>.449] ... (3777)  Switched to ai extent /</a:t>
            </a:r>
            <a:r>
              <a:rPr lang="en-US" sz="1400" dirty="0" err="1">
                <a:solidFill>
                  <a:schemeClr val="accent4"/>
                </a:solidFill>
                <a:latin typeface="Consolas" panose="020B0609020204030204" pitchFamily="49" charset="0"/>
                <a:cs typeface="Consolas" panose="020B0609020204030204" pitchFamily="49" charset="0"/>
              </a:rPr>
              <a:t>db</a:t>
            </a:r>
            <a:r>
              <a:rPr lang="en-US" sz="1400" dirty="0">
                <a:solidFill>
                  <a:schemeClr val="accent4"/>
                </a:solidFill>
                <a:latin typeface="Consolas" panose="020B0609020204030204" pitchFamily="49" charset="0"/>
                <a:cs typeface="Consolas" panose="020B0609020204030204" pitchFamily="49" charset="0"/>
              </a:rPr>
              <a:t>/dbname.a3.</a:t>
            </a:r>
          </a:p>
          <a:p>
            <a:r>
              <a:rPr lang="en-US" sz="1400" dirty="0">
                <a:solidFill>
                  <a:schemeClr val="accent4"/>
                </a:solidFill>
                <a:latin typeface="Consolas" panose="020B0609020204030204" pitchFamily="49" charset="0"/>
                <a:cs typeface="Consolas" panose="020B0609020204030204" pitchFamily="49" charset="0"/>
              </a:rPr>
              <a:t>[2023/06/08@</a:t>
            </a:r>
            <a:r>
              <a:rPr lang="en-US" sz="1400" dirty="0">
                <a:solidFill>
                  <a:srgbClr val="FF0000"/>
                </a:solidFill>
                <a:latin typeface="Consolas" panose="020B0609020204030204" pitchFamily="49" charset="0"/>
                <a:cs typeface="Consolas" panose="020B0609020204030204" pitchFamily="49" charset="0"/>
              </a:rPr>
              <a:t>08:15:55</a:t>
            </a:r>
            <a:r>
              <a:rPr lang="en-US" sz="1400" dirty="0">
                <a:solidFill>
                  <a:schemeClr val="accent4"/>
                </a:solidFill>
                <a:latin typeface="Consolas" panose="020B0609020204030204" pitchFamily="49" charset="0"/>
                <a:cs typeface="Consolas" panose="020B0609020204030204" pitchFamily="49" charset="0"/>
              </a:rPr>
              <a:t>.152] ... (13199) AI extent /</a:t>
            </a:r>
            <a:r>
              <a:rPr lang="en-US" sz="1400" dirty="0" err="1">
                <a:solidFill>
                  <a:schemeClr val="accent4"/>
                </a:solidFill>
                <a:latin typeface="Consolas" panose="020B0609020204030204" pitchFamily="49" charset="0"/>
                <a:cs typeface="Consolas" panose="020B0609020204030204" pitchFamily="49" charset="0"/>
              </a:rPr>
              <a:t>db</a:t>
            </a:r>
            <a:r>
              <a:rPr lang="en-US" sz="1400" dirty="0">
                <a:solidFill>
                  <a:schemeClr val="accent4"/>
                </a:solidFill>
                <a:latin typeface="Consolas" panose="020B0609020204030204" pitchFamily="49" charset="0"/>
                <a:cs typeface="Consolas" panose="020B0609020204030204" pitchFamily="49" charset="0"/>
              </a:rPr>
              <a:t>/dbname.a2 has been copied to /</a:t>
            </a:r>
            <a:r>
              <a:rPr lang="en-US" sz="1400" dirty="0" err="1">
                <a:solidFill>
                  <a:schemeClr val="accent4"/>
                </a:solidFill>
                <a:latin typeface="Consolas" panose="020B0609020204030204" pitchFamily="49" charset="0"/>
                <a:cs typeface="Consolas" panose="020B0609020204030204" pitchFamily="49" charset="0"/>
              </a:rPr>
              <a:t>ailogs</a:t>
            </a:r>
            <a:r>
              <a:rPr lang="en-US" sz="1400" dirty="0">
                <a:solidFill>
                  <a:schemeClr val="accent4"/>
                </a:solidFill>
                <a:latin typeface="Consolas" panose="020B0609020204030204" pitchFamily="49" charset="0"/>
                <a:cs typeface="Consolas" panose="020B0609020204030204" pitchFamily="49" charset="0"/>
              </a:rPr>
              <a:t>/…dbname.a2.</a:t>
            </a:r>
          </a:p>
        </p:txBody>
      </p:sp>
      <p:sp>
        <p:nvSpPr>
          <p:cNvPr id="6" name="TextBox 5">
            <a:extLst>
              <a:ext uri="{FF2B5EF4-FFF2-40B4-BE49-F238E27FC236}">
                <a16:creationId xmlns:a16="http://schemas.microsoft.com/office/drawing/2014/main" id="{EA960310-C1B9-D1E3-A797-4FBF6B254C4C}"/>
              </a:ext>
            </a:extLst>
          </p:cNvPr>
          <p:cNvSpPr txBox="1"/>
          <p:nvPr/>
        </p:nvSpPr>
        <p:spPr>
          <a:xfrm>
            <a:off x="658091" y="5648980"/>
            <a:ext cx="11000509" cy="523220"/>
          </a:xfrm>
          <a:prstGeom prst="rect">
            <a:avLst/>
          </a:prstGeom>
          <a:noFill/>
        </p:spPr>
        <p:txBody>
          <a:bodyPr wrap="square" rtlCol="0">
            <a:spAutoFit/>
          </a:bodyPr>
          <a:lstStyle/>
          <a:p>
            <a:r>
              <a:rPr lang="en-US" sz="1400" dirty="0" err="1">
                <a:latin typeface="Consolas" panose="020B0609020204030204" pitchFamily="49" charset="0"/>
                <a:cs typeface="Consolas" panose="020B0609020204030204" pitchFamily="49" charset="0"/>
              </a:rPr>
              <a:t>proenv</a:t>
            </a:r>
            <a:r>
              <a:rPr lang="en-US" sz="1400" dirty="0">
                <a:latin typeface="Consolas" panose="020B0609020204030204" pitchFamily="49" charset="0"/>
                <a:cs typeface="Consolas" panose="020B0609020204030204" pitchFamily="49" charset="0"/>
              </a:rPr>
              <a:t>&gt;</a:t>
            </a:r>
            <a:r>
              <a:rPr lang="en-US" sz="1400" dirty="0">
                <a:solidFill>
                  <a:schemeClr val="accent4"/>
                </a:solidFill>
                <a:latin typeface="Consolas" panose="020B0609020204030204" pitchFamily="49" charset="0"/>
                <a:cs typeface="Consolas" panose="020B0609020204030204" pitchFamily="49" charset="0"/>
              </a:rPr>
              <a:t>  </a:t>
            </a:r>
            <a:r>
              <a:rPr lang="en-US" sz="1400" dirty="0" err="1">
                <a:solidFill>
                  <a:schemeClr val="accent4"/>
                </a:solidFill>
                <a:latin typeface="Consolas" panose="020B0609020204030204" pitchFamily="49" charset="0"/>
                <a:cs typeface="Consolas" panose="020B0609020204030204" pitchFamily="49" charset="0"/>
              </a:rPr>
              <a:t>dsrutil</a:t>
            </a:r>
            <a:r>
              <a:rPr lang="en-US" sz="1400" dirty="0">
                <a:solidFill>
                  <a:schemeClr val="accent4"/>
                </a:solidFill>
                <a:latin typeface="Consolas" panose="020B0609020204030204" pitchFamily="49" charset="0"/>
                <a:cs typeface="Consolas" panose="020B0609020204030204" pitchFamily="49" charset="0"/>
              </a:rPr>
              <a:t> </a:t>
            </a:r>
            <a:r>
              <a:rPr lang="en-US" sz="1400" dirty="0" err="1">
                <a:solidFill>
                  <a:schemeClr val="accent4"/>
                </a:solidFill>
                <a:latin typeface="Consolas" panose="020B0609020204030204" pitchFamily="49" charset="0"/>
                <a:cs typeface="Consolas" panose="020B0609020204030204" pitchFamily="49" charset="0"/>
              </a:rPr>
              <a:t>dbname</a:t>
            </a:r>
            <a:r>
              <a:rPr lang="en-US" sz="1400" dirty="0">
                <a:solidFill>
                  <a:schemeClr val="accent4"/>
                </a:solidFill>
                <a:latin typeface="Consolas" panose="020B0609020204030204" pitchFamily="49" charset="0"/>
                <a:cs typeface="Consolas" panose="020B0609020204030204" pitchFamily="49" charset="0"/>
              </a:rPr>
              <a:t> –C status –verbose</a:t>
            </a:r>
          </a:p>
          <a:p>
            <a:r>
              <a:rPr lang="en-US" sz="1400" dirty="0">
                <a:solidFill>
                  <a:schemeClr val="accent4"/>
                </a:solidFill>
                <a:latin typeface="Consolas" panose="020B0609020204030204" pitchFamily="49" charset="0"/>
                <a:cs typeface="Consolas" panose="020B0609020204030204" pitchFamily="49" charset="0"/>
              </a:rPr>
              <a:t>6021: Normal Processing</a:t>
            </a:r>
          </a:p>
        </p:txBody>
      </p:sp>
    </p:spTree>
    <p:extLst>
      <p:ext uri="{BB962C8B-B14F-4D97-AF65-F5344CB8AC3E}">
        <p14:creationId xmlns:p14="http://schemas.microsoft.com/office/powerpoint/2010/main" val="445519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2DDC9-6B6F-D605-8800-38699FF9205B}"/>
              </a:ext>
            </a:extLst>
          </p:cNvPr>
          <p:cNvSpPr>
            <a:spLocks noGrp="1"/>
          </p:cNvSpPr>
          <p:nvPr>
            <p:ph type="title"/>
          </p:nvPr>
        </p:nvSpPr>
        <p:spPr/>
        <p:txBody>
          <a:bodyPr/>
          <a:lstStyle/>
          <a:p>
            <a:r>
              <a:rPr lang="en-US" dirty="0"/>
              <a:t>Verify Offsite Backups and Archived AI Logs</a:t>
            </a:r>
          </a:p>
        </p:txBody>
      </p:sp>
      <p:sp>
        <p:nvSpPr>
          <p:cNvPr id="4" name="TextBox 3">
            <a:extLst>
              <a:ext uri="{FF2B5EF4-FFF2-40B4-BE49-F238E27FC236}">
                <a16:creationId xmlns:a16="http://schemas.microsoft.com/office/drawing/2014/main" id="{E46E44AF-4E3C-AA33-A5B8-F614C50D82EC}"/>
              </a:ext>
            </a:extLst>
          </p:cNvPr>
          <p:cNvSpPr txBox="1"/>
          <p:nvPr/>
        </p:nvSpPr>
        <p:spPr>
          <a:xfrm>
            <a:off x="478972" y="1828800"/>
            <a:ext cx="11734799" cy="4031873"/>
          </a:xfrm>
          <a:prstGeom prst="rect">
            <a:avLst/>
          </a:prstGeom>
          <a:noFill/>
        </p:spPr>
        <p:txBody>
          <a:bodyPr wrap="square" rtlCol="0">
            <a:spAutoFit/>
          </a:bodyPr>
          <a:lstStyle/>
          <a:p>
            <a:r>
              <a:rPr lang="en-US" sz="1600" dirty="0" err="1">
                <a:latin typeface="Consolas" panose="020B0609020204030204" pitchFamily="49" charset="0"/>
                <a:cs typeface="Consolas" panose="020B0609020204030204" pitchFamily="49" charset="0"/>
              </a:rPr>
              <a:t>proenv</a:t>
            </a:r>
            <a:r>
              <a:rPr lang="en-US" sz="1600" dirty="0">
                <a:latin typeface="Consolas" panose="020B0609020204030204" pitchFamily="49" charset="0"/>
                <a:cs typeface="Consolas" panose="020B0609020204030204" pitchFamily="49" charset="0"/>
              </a:rPr>
              <a:t>&gt;</a:t>
            </a:r>
            <a:r>
              <a:rPr lang="en-US" sz="1600" dirty="0">
                <a:solidFill>
                  <a:schemeClr val="accent4"/>
                </a:solidFill>
                <a:latin typeface="Consolas" panose="020B0609020204030204" pitchFamily="49" charset="0"/>
                <a:cs typeface="Consolas" panose="020B0609020204030204" pitchFamily="49" charset="0"/>
              </a:rPr>
              <a:t>  ls –</a:t>
            </a:r>
            <a:r>
              <a:rPr lang="en-US" sz="1600" dirty="0" err="1">
                <a:solidFill>
                  <a:schemeClr val="accent4"/>
                </a:solidFill>
                <a:latin typeface="Consolas" panose="020B0609020204030204" pitchFamily="49" charset="0"/>
                <a:cs typeface="Consolas" panose="020B0609020204030204" pitchFamily="49" charset="0"/>
              </a:rPr>
              <a:t>lh</a:t>
            </a:r>
            <a:r>
              <a:rPr lang="en-US" sz="1600" dirty="0">
                <a:solidFill>
                  <a:schemeClr val="accent4"/>
                </a:solidFill>
                <a:latin typeface="Consolas" panose="020B0609020204030204" pitchFamily="49" charset="0"/>
                <a:cs typeface="Consolas" panose="020B0609020204030204" pitchFamily="49" charset="0"/>
              </a:rPr>
              <a:t> /offsite/backup/</a:t>
            </a:r>
            <a:r>
              <a:rPr lang="en-US" sz="1600" dirty="0" err="1">
                <a:solidFill>
                  <a:schemeClr val="accent4"/>
                </a:solidFill>
                <a:latin typeface="Consolas" panose="020B0609020204030204" pitchFamily="49" charset="0"/>
                <a:cs typeface="Consolas" panose="020B0609020204030204" pitchFamily="49" charset="0"/>
              </a:rPr>
              <a:t>dbname</a:t>
            </a:r>
            <a:endParaRPr lang="en-US" sz="1600" dirty="0">
              <a:solidFill>
                <a:schemeClr val="accent4"/>
              </a:solidFill>
              <a:latin typeface="Consolas" panose="020B0609020204030204" pitchFamily="49" charset="0"/>
              <a:cs typeface="Consolas" panose="020B0609020204030204" pitchFamily="49" charset="0"/>
            </a:endParaRPr>
          </a:p>
          <a:p>
            <a:r>
              <a:rPr lang="en-US" sz="1600" dirty="0">
                <a:solidFill>
                  <a:srgbClr val="FF0000"/>
                </a:solidFill>
                <a:latin typeface="Consolas" panose="020B0609020204030204" pitchFamily="49" charset="0"/>
                <a:cs typeface="Consolas" panose="020B0609020204030204" pitchFamily="49" charset="0"/>
              </a:rPr>
              <a:t>26G</a:t>
            </a:r>
            <a:r>
              <a:rPr lang="en-US" sz="1600" dirty="0">
                <a:solidFill>
                  <a:schemeClr val="accent4"/>
                </a:solidFill>
                <a:latin typeface="Consolas" panose="020B0609020204030204" pitchFamily="49" charset="0"/>
                <a:cs typeface="Consolas" panose="020B0609020204030204" pitchFamily="49" charset="0"/>
              </a:rPr>
              <a:t>     /offsite/backup/</a:t>
            </a:r>
            <a:r>
              <a:rPr lang="en-US" sz="1600" dirty="0" err="1">
                <a:solidFill>
                  <a:schemeClr val="accent4"/>
                </a:solidFill>
                <a:latin typeface="Consolas" panose="020B0609020204030204" pitchFamily="49" charset="0"/>
                <a:cs typeface="Consolas" panose="020B0609020204030204" pitchFamily="49" charset="0"/>
              </a:rPr>
              <a:t>dbname</a:t>
            </a:r>
            <a:endParaRPr lang="en-US" sz="1600" dirty="0">
              <a:solidFill>
                <a:schemeClr val="accent4"/>
              </a:solidFill>
              <a:latin typeface="Consolas" panose="020B0609020204030204" pitchFamily="49" charset="0"/>
              <a:cs typeface="Consolas" panose="020B0609020204030204" pitchFamily="49" charset="0"/>
            </a:endParaRP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1637 Apr  1  2021 </a:t>
            </a:r>
            <a:r>
              <a:rPr lang="en-US" sz="1600" dirty="0" err="1">
                <a:solidFill>
                  <a:schemeClr val="accent4"/>
                </a:solidFill>
                <a:latin typeface="Consolas" panose="020B0609020204030204" pitchFamily="49" charset="0"/>
                <a:cs typeface="Consolas" panose="020B0609020204030204" pitchFamily="49" charset="0"/>
              </a:rPr>
              <a:t>dbname.repl.properties</a:t>
            </a:r>
            <a:endParaRPr lang="en-US" sz="1600" dirty="0">
              <a:solidFill>
                <a:schemeClr val="accent4"/>
              </a:solidFill>
              <a:latin typeface="Consolas" panose="020B0609020204030204" pitchFamily="49" charset="0"/>
              <a:cs typeface="Consolas" panose="020B0609020204030204" pitchFamily="49" charset="0"/>
            </a:endParaRP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2111 Jun  8 00:15 </a:t>
            </a:r>
            <a:r>
              <a:rPr lang="en-US" sz="1600" dirty="0" err="1">
                <a:solidFill>
                  <a:schemeClr val="accent4"/>
                </a:solidFill>
                <a:latin typeface="Consolas" panose="020B0609020204030204" pitchFamily="49" charset="0"/>
                <a:cs typeface="Consolas" panose="020B0609020204030204" pitchFamily="49" charset="0"/>
              </a:rPr>
              <a:t>dbname.st</a:t>
            </a:r>
            <a:endParaRPr lang="en-US" sz="1600" dirty="0">
              <a:solidFill>
                <a:schemeClr val="accent4"/>
              </a:solidFill>
              <a:latin typeface="Consolas" panose="020B0609020204030204" pitchFamily="49" charset="0"/>
              <a:cs typeface="Consolas" panose="020B0609020204030204" pitchFamily="49" charset="0"/>
            </a:endParaRP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27081562112 </a:t>
            </a:r>
            <a:r>
              <a:rPr lang="en-US" sz="1600" dirty="0">
                <a:solidFill>
                  <a:srgbClr val="FF0000"/>
                </a:solidFill>
                <a:latin typeface="Consolas" panose="020B0609020204030204" pitchFamily="49" charset="0"/>
                <a:cs typeface="Consolas" panose="020B0609020204030204" pitchFamily="49" charset="0"/>
              </a:rPr>
              <a:t>Jun  8 00:22</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dbname.pbk</a:t>
            </a:r>
            <a:endParaRPr lang="en-US" sz="1600" dirty="0">
              <a:solidFill>
                <a:schemeClr val="accent4"/>
              </a:solidFill>
              <a:latin typeface="Consolas" panose="020B0609020204030204" pitchFamily="49" charset="0"/>
              <a:cs typeface="Consolas" panose="020B0609020204030204" pitchFamily="49" charset="0"/>
            </a:endParaRPr>
          </a:p>
          <a:p>
            <a:endParaRPr lang="en-US" sz="1600" dirty="0">
              <a:solidFill>
                <a:schemeClr val="accent4"/>
              </a:solidFill>
              <a:latin typeface="Consolas" panose="020B0609020204030204" pitchFamily="49" charset="0"/>
              <a:cs typeface="Consolas" panose="020B0609020204030204" pitchFamily="49" charset="0"/>
            </a:endParaRPr>
          </a:p>
          <a:p>
            <a:r>
              <a:rPr lang="en-US" sz="1600" dirty="0" err="1">
                <a:latin typeface="Consolas" panose="020B0609020204030204" pitchFamily="49" charset="0"/>
                <a:cs typeface="Consolas" panose="020B0609020204030204" pitchFamily="49" charset="0"/>
              </a:rPr>
              <a:t>proenv</a:t>
            </a:r>
            <a:r>
              <a:rPr lang="en-US" sz="1600" dirty="0">
                <a:latin typeface="Consolas" panose="020B0609020204030204" pitchFamily="49" charset="0"/>
                <a:cs typeface="Consolas" panose="020B0609020204030204" pitchFamily="49" charset="0"/>
              </a:rPr>
              <a:t>&gt;</a:t>
            </a:r>
            <a:r>
              <a:rPr lang="en-US" sz="1600" dirty="0">
                <a:solidFill>
                  <a:schemeClr val="accent4"/>
                </a:solidFill>
                <a:latin typeface="Consolas" panose="020B0609020204030204" pitchFamily="49" charset="0"/>
                <a:cs typeface="Consolas" panose="020B0609020204030204" pitchFamily="49" charset="0"/>
              </a:rPr>
              <a:t>  ls –</a:t>
            </a:r>
            <a:r>
              <a:rPr lang="en-US" sz="1600" dirty="0" err="1">
                <a:solidFill>
                  <a:schemeClr val="accent4"/>
                </a:solidFill>
                <a:latin typeface="Consolas" panose="020B0609020204030204" pitchFamily="49" charset="0"/>
                <a:cs typeface="Consolas" panose="020B0609020204030204" pitchFamily="49" charset="0"/>
              </a:rPr>
              <a:t>lh</a:t>
            </a:r>
            <a:r>
              <a:rPr lang="en-US" sz="1600" dirty="0">
                <a:solidFill>
                  <a:schemeClr val="accent4"/>
                </a:solidFill>
                <a:latin typeface="Consolas" panose="020B0609020204030204" pitchFamily="49" charset="0"/>
                <a:cs typeface="Consolas" panose="020B0609020204030204" pitchFamily="49" charset="0"/>
              </a:rPr>
              <a:t> /offsite/</a:t>
            </a:r>
            <a:r>
              <a:rPr lang="en-US" sz="1600" dirty="0" err="1">
                <a:solidFill>
                  <a:schemeClr val="accent4"/>
                </a:solidFill>
                <a:latin typeface="Consolas" panose="020B0609020204030204" pitchFamily="49" charset="0"/>
                <a:cs typeface="Consolas" panose="020B0609020204030204" pitchFamily="49" charset="0"/>
              </a:rPr>
              <a:t>ailog</a:t>
            </a:r>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dbname</a:t>
            </a:r>
            <a:endParaRPr lang="en-US" sz="1600" dirty="0">
              <a:solidFill>
                <a:schemeClr val="accent4"/>
              </a:solidFill>
              <a:latin typeface="Consolas" panose="020B0609020204030204" pitchFamily="49" charset="0"/>
              <a:cs typeface="Consolas" panose="020B0609020204030204" pitchFamily="49" charset="0"/>
            </a:endParaRPr>
          </a:p>
          <a:p>
            <a:r>
              <a:rPr lang="en-US" sz="1600" dirty="0">
                <a:solidFill>
                  <a:srgbClr val="FF0000"/>
                </a:solidFill>
                <a:latin typeface="Consolas" panose="020B0609020204030204" pitchFamily="49" charset="0"/>
                <a:cs typeface="Consolas" panose="020B0609020204030204" pitchFamily="49" charset="0"/>
              </a:rPr>
              <a:t>175M</a:t>
            </a:r>
            <a:r>
              <a:rPr lang="en-US" sz="1600" dirty="0">
                <a:solidFill>
                  <a:schemeClr val="accent4"/>
                </a:solidFill>
                <a:latin typeface="Consolas" panose="020B0609020204030204" pitchFamily="49" charset="0"/>
                <a:cs typeface="Consolas" panose="020B0609020204030204" pitchFamily="49" charset="0"/>
              </a:rPr>
              <a:t>    /offsite/</a:t>
            </a:r>
            <a:r>
              <a:rPr lang="en-US" sz="1600" dirty="0" err="1">
                <a:solidFill>
                  <a:schemeClr val="accent4"/>
                </a:solidFill>
                <a:latin typeface="Consolas" panose="020B0609020204030204" pitchFamily="49" charset="0"/>
                <a:cs typeface="Consolas" panose="020B0609020204030204" pitchFamily="49" charset="0"/>
              </a:rPr>
              <a:t>ailog</a:t>
            </a:r>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dbname</a:t>
            </a:r>
            <a:endParaRPr lang="en-US" sz="1600" dirty="0">
              <a:solidFill>
                <a:schemeClr val="accent4"/>
              </a:solidFill>
              <a:latin typeface="Consolas" panose="020B0609020204030204" pitchFamily="49" charset="0"/>
              <a:cs typeface="Consolas" panose="020B0609020204030204" pitchFamily="49" charset="0"/>
            </a:endParaRP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1048576 </a:t>
            </a:r>
            <a:r>
              <a:rPr lang="en-US" sz="1600" dirty="0">
                <a:solidFill>
                  <a:srgbClr val="FF0000"/>
                </a:solidFill>
                <a:latin typeface="Consolas" panose="020B0609020204030204" pitchFamily="49" charset="0"/>
                <a:cs typeface="Consolas" panose="020B0609020204030204" pitchFamily="49" charset="0"/>
              </a:rPr>
              <a:t>May 27 11:16</a:t>
            </a:r>
            <a:r>
              <a:rPr lang="en-US" sz="1600" dirty="0">
                <a:solidFill>
                  <a:schemeClr val="accent4"/>
                </a:solidFill>
                <a:latin typeface="Consolas" panose="020B0609020204030204" pitchFamily="49" charset="0"/>
                <a:cs typeface="Consolas" panose="020B0609020204030204" pitchFamily="49" charset="0"/>
              </a:rPr>
              <a:t> db~dbname~dbname.20200120.092935.00101362.dbname.a2</a:t>
            </a: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1048576 May 27 12:16 db~dbname~dbname.20200120.092935.00101363.dbname.a3</a:t>
            </a: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1048576 May 27 13:16 db~dbname~dbname.20200120.092935.00101364.dbname.a4</a:t>
            </a: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1048576 May 27 14:16 db~dbname~dbname.20200120.092935.00101365.dbname.a5</a:t>
            </a: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1048576 May 27 15:16 db~dbname~dbname.20200120.092935.00101366.dbname.a6</a:t>
            </a:r>
          </a:p>
          <a:p>
            <a:r>
              <a:rPr lang="en-US" sz="1600" dirty="0">
                <a:solidFill>
                  <a:schemeClr val="accent4"/>
                </a:solidFill>
                <a:latin typeface="Consolas" panose="020B0609020204030204" pitchFamily="49" charset="0"/>
                <a:cs typeface="Consolas" panose="020B0609020204030204" pitchFamily="49" charset="0"/>
              </a:rPr>
              <a:t>...</a:t>
            </a: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1048576 Jun  8 09:15 db~dbname~dbname.20200120.092935.00101647.dbname.a7</a:t>
            </a:r>
          </a:p>
          <a:p>
            <a:r>
              <a:rPr lang="en-US" sz="1600" dirty="0">
                <a:solidFill>
                  <a:schemeClr val="accent4"/>
                </a:solidFill>
                <a:latin typeface="Consolas" panose="020B0609020204030204" pitchFamily="49" charset="0"/>
                <a:cs typeface="Consolas" panose="020B0609020204030204" pitchFamily="49" charset="0"/>
              </a:rPr>
              <a:t>-</a:t>
            </a:r>
            <a:r>
              <a:rPr lang="en-US" sz="1600" dirty="0" err="1">
                <a:solidFill>
                  <a:schemeClr val="accent4"/>
                </a:solidFill>
                <a:latin typeface="Consolas" panose="020B0609020204030204" pitchFamily="49" charset="0"/>
                <a:cs typeface="Consolas" panose="020B0609020204030204" pitchFamily="49" charset="0"/>
              </a:rPr>
              <a:t>rw</a:t>
            </a:r>
            <a:r>
              <a:rPr lang="en-US" sz="1600" dirty="0">
                <a:solidFill>
                  <a:schemeClr val="accent4"/>
                </a:solidFill>
                <a:latin typeface="Consolas" panose="020B0609020204030204" pitchFamily="49" charset="0"/>
                <a:cs typeface="Consolas" panose="020B0609020204030204" pitchFamily="49" charset="0"/>
              </a:rPr>
              <a:t>-r--r--. 1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a:t>
            </a:r>
            <a:r>
              <a:rPr lang="en-US" sz="1600" dirty="0" err="1">
                <a:solidFill>
                  <a:schemeClr val="accent4"/>
                </a:solidFill>
                <a:latin typeface="Consolas" panose="020B0609020204030204" pitchFamily="49" charset="0"/>
                <a:cs typeface="Consolas" panose="020B0609020204030204" pitchFamily="49" charset="0"/>
              </a:rPr>
              <a:t>wssdba</a:t>
            </a:r>
            <a:r>
              <a:rPr lang="en-US" sz="1600" dirty="0">
                <a:solidFill>
                  <a:schemeClr val="accent4"/>
                </a:solidFill>
                <a:latin typeface="Consolas" panose="020B0609020204030204" pitchFamily="49" charset="0"/>
                <a:cs typeface="Consolas" panose="020B0609020204030204" pitchFamily="49" charset="0"/>
              </a:rPr>
              <a:t> 1048576 </a:t>
            </a:r>
            <a:r>
              <a:rPr lang="en-US" sz="1600" dirty="0">
                <a:solidFill>
                  <a:srgbClr val="FF0000"/>
                </a:solidFill>
                <a:latin typeface="Consolas" panose="020B0609020204030204" pitchFamily="49" charset="0"/>
                <a:cs typeface="Consolas" panose="020B0609020204030204" pitchFamily="49" charset="0"/>
              </a:rPr>
              <a:t>Jun  8 10:16</a:t>
            </a:r>
            <a:r>
              <a:rPr lang="en-US" sz="1600" dirty="0">
                <a:solidFill>
                  <a:schemeClr val="accent4"/>
                </a:solidFill>
                <a:latin typeface="Consolas" panose="020B0609020204030204" pitchFamily="49" charset="0"/>
                <a:cs typeface="Consolas" panose="020B0609020204030204" pitchFamily="49" charset="0"/>
              </a:rPr>
              <a:t> db~dbname~dbname.20200120.092935.00101648.dbname.a8</a:t>
            </a:r>
          </a:p>
        </p:txBody>
      </p:sp>
    </p:spTree>
    <p:extLst>
      <p:ext uri="{BB962C8B-B14F-4D97-AF65-F5344CB8AC3E}">
        <p14:creationId xmlns:p14="http://schemas.microsoft.com/office/powerpoint/2010/main" val="2730019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Are Recoverable, Let’s Keep It That Way!</a:t>
            </a:r>
          </a:p>
        </p:txBody>
      </p:sp>
      <p:sp>
        <p:nvSpPr>
          <p:cNvPr id="3" name="Content Placeholder 2"/>
          <p:cNvSpPr>
            <a:spLocks noGrp="1"/>
          </p:cNvSpPr>
          <p:nvPr>
            <p:ph idx="1"/>
          </p:nvPr>
        </p:nvSpPr>
        <p:spPr/>
        <p:txBody>
          <a:bodyPr>
            <a:normAutofit/>
          </a:bodyPr>
          <a:lstStyle/>
          <a:p>
            <a:r>
              <a:rPr lang="en-US" dirty="0"/>
              <a:t>Check bi file size and bi filesystem free space</a:t>
            </a:r>
          </a:p>
          <a:p>
            <a:r>
              <a:rPr lang="en-US" dirty="0"/>
              <a:t>Check free space in ai archive filesystem</a:t>
            </a:r>
          </a:p>
          <a:p>
            <a:r>
              <a:rPr lang="en-US" dirty="0"/>
              <a:t>Check free space in backup filesystem</a:t>
            </a:r>
          </a:p>
          <a:p>
            <a:r>
              <a:rPr lang="en-US" dirty="0"/>
              <a:t>Check offsite depots for sufficient space</a:t>
            </a:r>
          </a:p>
          <a:p>
            <a:r>
              <a:rPr lang="en-US" dirty="0"/>
              <a:t>Check fixed extent free space (if you are managing fixed extents)</a:t>
            </a:r>
          </a:p>
          <a:p>
            <a:r>
              <a:rPr lang="en-US" dirty="0"/>
              <a:t>Refresh “</a:t>
            </a:r>
            <a:r>
              <a:rPr lang="en-US" dirty="0" err="1"/>
              <a:t>prostrct</a:t>
            </a:r>
            <a:r>
              <a:rPr lang="en-US" dirty="0"/>
              <a:t> list” nightly</a:t>
            </a:r>
          </a:p>
        </p:txBody>
      </p:sp>
    </p:spTree>
    <p:extLst>
      <p:ext uri="{BB962C8B-B14F-4D97-AF65-F5344CB8AC3E}">
        <p14:creationId xmlns:p14="http://schemas.microsoft.com/office/powerpoint/2010/main" val="1725453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Logs…</a:t>
            </a:r>
          </a:p>
        </p:txBody>
      </p:sp>
      <p:sp>
        <p:nvSpPr>
          <p:cNvPr id="3" name="Content Placeholder 2"/>
          <p:cNvSpPr>
            <a:spLocks noGrp="1"/>
          </p:cNvSpPr>
          <p:nvPr>
            <p:ph idx="1"/>
          </p:nvPr>
        </p:nvSpPr>
        <p:spPr/>
        <p:txBody>
          <a:bodyPr/>
          <a:lstStyle/>
          <a:p>
            <a:r>
              <a:rPr lang="en-US" dirty="0"/>
              <a:t>Review </a:t>
            </a:r>
            <a:r>
              <a:rPr lang="en-US" dirty="0" err="1"/>
              <a:t>db</a:t>
            </a:r>
            <a:r>
              <a:rPr lang="en-US" dirty="0"/>
              <a:t> log file for worrisome overnight messages</a:t>
            </a:r>
          </a:p>
          <a:p>
            <a:pPr lvl="1"/>
            <a:r>
              <a:rPr lang="en-US" dirty="0"/>
              <a:t>Check </a:t>
            </a:r>
            <a:r>
              <a:rPr lang="en-US" dirty="0">
                <a:solidFill>
                  <a:schemeClr val="accent6"/>
                </a:solidFill>
              </a:rPr>
              <a:t>-</a:t>
            </a:r>
            <a:r>
              <a:rPr lang="en-US" dirty="0" err="1">
                <a:solidFill>
                  <a:schemeClr val="accent6"/>
                </a:solidFill>
              </a:rPr>
              <a:t>diagDir</a:t>
            </a:r>
            <a:r>
              <a:rPr lang="en-US" dirty="0"/>
              <a:t> for any new diagnostic events</a:t>
            </a:r>
          </a:p>
          <a:p>
            <a:r>
              <a:rPr lang="en-US" dirty="0"/>
              <a:t>Check monitored metrics for trends that are approaching actionable thresholds</a:t>
            </a:r>
          </a:p>
          <a:p>
            <a:r>
              <a:rPr lang="en-US" dirty="0"/>
              <a:t>Don’t forget </a:t>
            </a:r>
            <a:r>
              <a:rPr lang="en-US" dirty="0" err="1"/>
              <a:t>appserver</a:t>
            </a:r>
            <a:r>
              <a:rPr lang="en-US" dirty="0"/>
              <a:t> log files</a:t>
            </a:r>
          </a:p>
          <a:p>
            <a:endParaRPr lang="en-US" dirty="0"/>
          </a:p>
          <a:p>
            <a:endParaRPr lang="en-US" dirty="0"/>
          </a:p>
        </p:txBody>
      </p:sp>
    </p:spTree>
    <p:extLst>
      <p:ext uri="{BB962C8B-B14F-4D97-AF65-F5344CB8AC3E}">
        <p14:creationId xmlns:p14="http://schemas.microsoft.com/office/powerpoint/2010/main" val="73788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6B01A-77E8-BAC2-A2D8-B7532DA099CA}"/>
              </a:ext>
            </a:extLst>
          </p:cNvPr>
          <p:cNvSpPr>
            <a:spLocks noGrp="1"/>
          </p:cNvSpPr>
          <p:nvPr>
            <p:ph type="title"/>
          </p:nvPr>
        </p:nvSpPr>
        <p:spPr/>
        <p:txBody>
          <a:bodyPr/>
          <a:lstStyle/>
          <a:p>
            <a:r>
              <a:rPr lang="en-US" dirty="0"/>
              <a:t>Is Anything Going Wrong Right Now?</a:t>
            </a:r>
          </a:p>
        </p:txBody>
      </p:sp>
      <p:sp>
        <p:nvSpPr>
          <p:cNvPr id="3" name="Content Placeholder 2">
            <a:extLst>
              <a:ext uri="{FF2B5EF4-FFF2-40B4-BE49-F238E27FC236}">
                <a16:creationId xmlns:a16="http://schemas.microsoft.com/office/drawing/2014/main" id="{9A9C03A0-B8A2-BC61-C132-6BEE127D948E}"/>
              </a:ext>
            </a:extLst>
          </p:cNvPr>
          <p:cNvSpPr>
            <a:spLocks noGrp="1"/>
          </p:cNvSpPr>
          <p:nvPr>
            <p:ph idx="1"/>
          </p:nvPr>
        </p:nvSpPr>
        <p:spPr/>
        <p:txBody>
          <a:bodyPr/>
          <a:lstStyle/>
          <a:p>
            <a:r>
              <a:rPr lang="en-US" dirty="0"/>
              <a:t>Check for overnight processes that may still be running (but should not be)</a:t>
            </a:r>
          </a:p>
          <a:p>
            <a:r>
              <a:rPr lang="en-US" dirty="0"/>
              <a:t>Check for long open transactions</a:t>
            </a:r>
          </a:p>
          <a:p>
            <a:r>
              <a:rPr lang="en-US" dirty="0"/>
              <a:t>Check for unusual high activity processes</a:t>
            </a:r>
          </a:p>
          <a:p>
            <a:r>
              <a:rPr lang="en-US" dirty="0"/>
              <a:t>Check long running jobs for memory leaks</a:t>
            </a:r>
          </a:p>
          <a:p>
            <a:endParaRPr lang="en-US" dirty="0"/>
          </a:p>
        </p:txBody>
      </p:sp>
    </p:spTree>
    <p:extLst>
      <p:ext uri="{BB962C8B-B14F-4D97-AF65-F5344CB8AC3E}">
        <p14:creationId xmlns:p14="http://schemas.microsoft.com/office/powerpoint/2010/main" val="3428742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Mornings – OS and Server</a:t>
            </a:r>
          </a:p>
        </p:txBody>
      </p:sp>
      <p:sp>
        <p:nvSpPr>
          <p:cNvPr id="3" name="Content Placeholder 2"/>
          <p:cNvSpPr>
            <a:spLocks noGrp="1"/>
          </p:cNvSpPr>
          <p:nvPr>
            <p:ph idx="1"/>
          </p:nvPr>
        </p:nvSpPr>
        <p:spPr/>
        <p:txBody>
          <a:bodyPr/>
          <a:lstStyle/>
          <a:p>
            <a:r>
              <a:rPr lang="en-US" dirty="0"/>
              <a:t>Even if this is someone else’s job…</a:t>
            </a:r>
          </a:p>
          <a:p>
            <a:pPr lvl="1"/>
            <a:r>
              <a:rPr lang="en-US" dirty="0"/>
              <a:t>Review OS logs</a:t>
            </a:r>
          </a:p>
          <a:p>
            <a:pPr lvl="1"/>
            <a:r>
              <a:rPr lang="en-US" dirty="0"/>
              <a:t>Review OS free memory</a:t>
            </a:r>
          </a:p>
          <a:p>
            <a:pPr lvl="1"/>
            <a:r>
              <a:rPr lang="en-US" dirty="0"/>
              <a:t>Review summary of previous day’s CPU and disk utilization</a:t>
            </a:r>
          </a:p>
          <a:p>
            <a:pPr lvl="1"/>
            <a:r>
              <a:rPr lang="en-US" dirty="0"/>
              <a:t>Check OS configuration for unwelcome changes</a:t>
            </a:r>
          </a:p>
          <a:p>
            <a:r>
              <a:rPr lang="en-US" dirty="0"/>
              <a:t>You will be glad that you know what is normal when things go wrong!</a:t>
            </a:r>
          </a:p>
        </p:txBody>
      </p:sp>
    </p:spTree>
    <p:extLst>
      <p:ext uri="{BB962C8B-B14F-4D97-AF65-F5344CB8AC3E}">
        <p14:creationId xmlns:p14="http://schemas.microsoft.com/office/powerpoint/2010/main" val="1065910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PANS </a:t>
            </a:r>
            <a:r>
              <a:rPr lang="mr-IN" dirty="0"/>
              <a:t>–</a:t>
            </a:r>
            <a:r>
              <a:rPr lang="en-US" dirty="0"/>
              <a:t> Daily Technical Bulletins</a:t>
            </a:r>
          </a:p>
        </p:txBody>
      </p:sp>
      <p:pic>
        <p:nvPicPr>
          <p:cNvPr id="6" name="Picture 5"/>
          <p:cNvPicPr>
            <a:picLocks noChangeAspect="1"/>
          </p:cNvPicPr>
          <p:nvPr/>
        </p:nvPicPr>
        <p:blipFill>
          <a:blip r:embed="rId3"/>
          <a:stretch>
            <a:fillRect/>
          </a:stretch>
        </p:blipFill>
        <p:spPr>
          <a:xfrm>
            <a:off x="1828800" y="2289576"/>
            <a:ext cx="3581400" cy="3722449"/>
          </a:xfrm>
          <a:prstGeom prst="rect">
            <a:avLst/>
          </a:prstGeom>
        </p:spPr>
      </p:pic>
      <p:sp>
        <p:nvSpPr>
          <p:cNvPr id="7" name="TextBox 6"/>
          <p:cNvSpPr txBox="1"/>
          <p:nvPr/>
        </p:nvSpPr>
        <p:spPr>
          <a:xfrm>
            <a:off x="228600" y="1600202"/>
            <a:ext cx="6858000" cy="461665"/>
          </a:xfrm>
          <a:prstGeom prst="rect">
            <a:avLst/>
          </a:prstGeom>
          <a:noFill/>
        </p:spPr>
        <p:txBody>
          <a:bodyPr wrap="square" rtlCol="0">
            <a:spAutoFit/>
          </a:bodyPr>
          <a:lstStyle/>
          <a:p>
            <a:r>
              <a:rPr lang="en-US" sz="2400" dirty="0">
                <a:solidFill>
                  <a:schemeClr val="tx2"/>
                </a:solidFill>
              </a:rPr>
              <a:t>Step 1: Exercise your knowledgebase search skills:</a:t>
            </a:r>
          </a:p>
        </p:txBody>
      </p:sp>
      <p:pic>
        <p:nvPicPr>
          <p:cNvPr id="5" name="Picture 4">
            <a:extLst>
              <a:ext uri="{FF2B5EF4-FFF2-40B4-BE49-F238E27FC236}">
                <a16:creationId xmlns:a16="http://schemas.microsoft.com/office/drawing/2014/main" id="{F2289783-C4E1-76A6-0E8D-257BC9A1E4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6200" y="1600200"/>
            <a:ext cx="3881973" cy="4478108"/>
          </a:xfrm>
          <a:prstGeom prst="rect">
            <a:avLst/>
          </a:prstGeom>
        </p:spPr>
      </p:pic>
    </p:spTree>
    <p:extLst>
      <p:ext uri="{BB962C8B-B14F-4D97-AF65-F5344CB8AC3E}">
        <p14:creationId xmlns:p14="http://schemas.microsoft.com/office/powerpoint/2010/main" val="3192134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During the Day</a:t>
            </a:r>
          </a:p>
        </p:txBody>
      </p:sp>
      <p:sp>
        <p:nvSpPr>
          <p:cNvPr id="3" name="Content Placeholder 2"/>
          <p:cNvSpPr>
            <a:spLocks noGrp="1"/>
          </p:cNvSpPr>
          <p:nvPr>
            <p:ph idx="1"/>
          </p:nvPr>
        </p:nvSpPr>
        <p:spPr/>
        <p:txBody>
          <a:bodyPr>
            <a:normAutofit fontScale="77500" lnSpcReduction="20000"/>
          </a:bodyPr>
          <a:lstStyle/>
          <a:p>
            <a:r>
              <a:rPr lang="en-US" dirty="0"/>
              <a:t>Long open TRX &amp; BI file growth</a:t>
            </a:r>
          </a:p>
          <a:p>
            <a:pPr lvl="1"/>
            <a:r>
              <a:rPr lang="en-US" dirty="0"/>
              <a:t>Find the oldest transaction (usually a code problem)</a:t>
            </a:r>
          </a:p>
          <a:p>
            <a:r>
              <a:rPr lang="en-US" dirty="0"/>
              <a:t>Blocked users/connections</a:t>
            </a:r>
          </a:p>
          <a:p>
            <a:pPr lvl="1"/>
            <a:r>
              <a:rPr lang="en-US" dirty="0"/>
              <a:t>REC = record locking, coding issue</a:t>
            </a:r>
          </a:p>
          <a:p>
            <a:pPr lvl="1"/>
            <a:r>
              <a:rPr lang="en-US" dirty="0"/>
              <a:t>BK*, TX* </a:t>
            </a:r>
            <a:r>
              <a:rPr lang="en-US" dirty="0" err="1"/>
              <a:t>etc</a:t>
            </a:r>
            <a:r>
              <a:rPr lang="en-US" dirty="0"/>
              <a:t> indicate system resource constraints</a:t>
            </a:r>
          </a:p>
          <a:p>
            <a:r>
              <a:rPr lang="en-US" dirty="0"/>
              <a:t>Excessively active connections or “rapid readers”</a:t>
            </a:r>
          </a:p>
          <a:p>
            <a:pPr lvl="1"/>
            <a:r>
              <a:rPr lang="en-US" dirty="0"/>
              <a:t>What are they doing?</a:t>
            </a:r>
          </a:p>
          <a:p>
            <a:pPr lvl="1"/>
            <a:r>
              <a:rPr lang="en-US" dirty="0"/>
              <a:t>Is it legitimate?</a:t>
            </a:r>
          </a:p>
          <a:p>
            <a:pPr lvl="1"/>
            <a:r>
              <a:rPr lang="en-US" dirty="0"/>
              <a:t>Is there a better way?</a:t>
            </a:r>
          </a:p>
          <a:p>
            <a:r>
              <a:rPr lang="en-US" dirty="0"/>
              <a:t>Use the “client statement cache” or “</a:t>
            </a:r>
            <a:r>
              <a:rPr lang="en-US" dirty="0" err="1"/>
              <a:t>proGetStack</a:t>
            </a:r>
            <a:r>
              <a:rPr lang="en-US" dirty="0"/>
              <a:t>” to identify specific code causing a problem.</a:t>
            </a:r>
          </a:p>
          <a:p>
            <a:pPr lvl="1"/>
            <a:r>
              <a:rPr lang="en-US" dirty="0"/>
              <a:t>Work with development to get it fixed.</a:t>
            </a:r>
          </a:p>
        </p:txBody>
      </p:sp>
    </p:spTree>
    <p:extLst>
      <p:ext uri="{BB962C8B-B14F-4D97-AF65-F5344CB8AC3E}">
        <p14:creationId xmlns:p14="http://schemas.microsoft.com/office/powerpoint/2010/main" val="3044727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Weekly</a:t>
            </a:r>
          </a:p>
        </p:txBody>
      </p:sp>
      <p:sp>
        <p:nvSpPr>
          <p:cNvPr id="3" name="Content Placeholder 2"/>
          <p:cNvSpPr>
            <a:spLocks noGrp="1"/>
          </p:cNvSpPr>
          <p:nvPr>
            <p:ph idx="1"/>
          </p:nvPr>
        </p:nvSpPr>
        <p:spPr/>
        <p:txBody>
          <a:bodyPr>
            <a:normAutofit/>
          </a:bodyPr>
          <a:lstStyle/>
          <a:p>
            <a:r>
              <a:rPr lang="en-US" dirty="0"/>
              <a:t>Rotate/Truncate the .</a:t>
            </a:r>
            <a:r>
              <a:rPr lang="en-US" dirty="0" err="1"/>
              <a:t>lg</a:t>
            </a:r>
            <a:r>
              <a:rPr lang="en-US" dirty="0"/>
              <a:t> file</a:t>
            </a:r>
          </a:p>
          <a:p>
            <a:r>
              <a:rPr lang="en-US" dirty="0"/>
              <a:t>Cleanup trash in </a:t>
            </a:r>
            <a:r>
              <a:rPr lang="en-US" dirty="0" err="1"/>
              <a:t>db</a:t>
            </a:r>
            <a:r>
              <a:rPr lang="en-US" dirty="0"/>
              <a:t> directories</a:t>
            </a:r>
          </a:p>
          <a:p>
            <a:pPr lvl="1"/>
            <a:r>
              <a:rPr lang="en-US" dirty="0" err="1"/>
              <a:t>protrace</a:t>
            </a:r>
            <a:r>
              <a:rPr lang="en-US" dirty="0"/>
              <a:t>, leftover scratch files, core files, </a:t>
            </a:r>
            <a:r>
              <a:rPr lang="en-US" dirty="0" err="1"/>
              <a:t>etc</a:t>
            </a:r>
            <a:endParaRPr lang="en-US" dirty="0"/>
          </a:p>
          <a:p>
            <a:pPr lvl="1"/>
            <a:r>
              <a:rPr lang="en-US" dirty="0"/>
              <a:t>Don’t forget –T!</a:t>
            </a:r>
          </a:p>
          <a:p>
            <a:r>
              <a:rPr lang="en-US" dirty="0"/>
              <a:t>Refresh </a:t>
            </a:r>
            <a:r>
              <a:rPr lang="en-US" dirty="0" err="1"/>
              <a:t>dbanalys</a:t>
            </a:r>
            <a:r>
              <a:rPr lang="en-US" dirty="0"/>
              <a:t> (or nightly)</a:t>
            </a:r>
          </a:p>
          <a:p>
            <a:r>
              <a:rPr lang="en-US" dirty="0"/>
              <a:t>Refresh DEV/TEST/QA/Training etc.</a:t>
            </a:r>
          </a:p>
          <a:p>
            <a:pPr lvl="1"/>
            <a:r>
              <a:rPr lang="en-US" dirty="0"/>
              <a:t>This may involve restoring a PROD backup which will verify that backups are good.</a:t>
            </a:r>
          </a:p>
        </p:txBody>
      </p:sp>
    </p:spTree>
    <p:extLst>
      <p:ext uri="{BB962C8B-B14F-4D97-AF65-F5344CB8AC3E}">
        <p14:creationId xmlns:p14="http://schemas.microsoft.com/office/powerpoint/2010/main" val="1273212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Weekly</a:t>
            </a:r>
          </a:p>
        </p:txBody>
      </p:sp>
      <p:sp>
        <p:nvSpPr>
          <p:cNvPr id="3" name="Content Placeholder 2"/>
          <p:cNvSpPr>
            <a:spLocks noGrp="1"/>
          </p:cNvSpPr>
          <p:nvPr>
            <p:ph idx="1"/>
          </p:nvPr>
        </p:nvSpPr>
        <p:spPr/>
        <p:txBody>
          <a:bodyPr/>
          <a:lstStyle/>
          <a:p>
            <a:r>
              <a:rPr lang="en-US" dirty="0"/>
              <a:t>After refreshing </a:t>
            </a:r>
            <a:r>
              <a:rPr lang="en-US" dirty="0" err="1"/>
              <a:t>dbanalys</a:t>
            </a:r>
            <a:r>
              <a:rPr lang="en-US" dirty="0"/>
              <a:t> review:</a:t>
            </a:r>
          </a:p>
          <a:p>
            <a:pPr lvl="1"/>
            <a:r>
              <a:rPr lang="en-US" dirty="0"/>
              <a:t>Index utilization, identify </a:t>
            </a:r>
            <a:r>
              <a:rPr lang="en-US" dirty="0" err="1"/>
              <a:t>idxcompact</a:t>
            </a:r>
            <a:r>
              <a:rPr lang="en-US" dirty="0"/>
              <a:t> targets</a:t>
            </a:r>
          </a:p>
          <a:p>
            <a:pPr lvl="1"/>
            <a:r>
              <a:rPr lang="en-US" dirty="0"/>
              <a:t>Check rows per block settings</a:t>
            </a:r>
          </a:p>
          <a:p>
            <a:pPr lvl="1"/>
            <a:r>
              <a:rPr lang="en-US" dirty="0"/>
              <a:t>Check RM chains</a:t>
            </a:r>
          </a:p>
          <a:p>
            <a:pPr lvl="1"/>
            <a:r>
              <a:rPr lang="en-US" dirty="0"/>
              <a:t>Fragmentation</a:t>
            </a:r>
          </a:p>
          <a:p>
            <a:pPr lvl="1"/>
            <a:r>
              <a:rPr lang="en-US" dirty="0"/>
              <a:t>Scatter</a:t>
            </a:r>
          </a:p>
          <a:p>
            <a:pPr lvl="1"/>
            <a:r>
              <a:rPr lang="en-US" dirty="0"/>
              <a:t>Table/Index/LOB &amp; Storage Area Growth</a:t>
            </a:r>
          </a:p>
          <a:p>
            <a:r>
              <a:rPr lang="en-US" dirty="0"/>
              <a:t>Schedule appropriate remediation activities </a:t>
            </a:r>
          </a:p>
        </p:txBody>
      </p:sp>
    </p:spTree>
    <p:extLst>
      <p:ext uri="{BB962C8B-B14F-4D97-AF65-F5344CB8AC3E}">
        <p14:creationId xmlns:p14="http://schemas.microsoft.com/office/powerpoint/2010/main" val="3765929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Quarterly</a:t>
            </a:r>
          </a:p>
        </p:txBody>
      </p:sp>
      <p:sp>
        <p:nvSpPr>
          <p:cNvPr id="3" name="Content Placeholder 2"/>
          <p:cNvSpPr>
            <a:spLocks noGrp="1"/>
          </p:cNvSpPr>
          <p:nvPr>
            <p:ph idx="1"/>
          </p:nvPr>
        </p:nvSpPr>
        <p:spPr/>
        <p:txBody>
          <a:bodyPr>
            <a:normAutofit fontScale="85000" lnSpcReduction="20000"/>
          </a:bodyPr>
          <a:lstStyle/>
          <a:p>
            <a:r>
              <a:rPr lang="en-US" dirty="0"/>
              <a:t>Review all startup parameters and </a:t>
            </a:r>
            <a:r>
              <a:rPr lang="en-US" dirty="0" err="1"/>
              <a:t>config</a:t>
            </a:r>
            <a:r>
              <a:rPr lang="en-US" dirty="0"/>
              <a:t> options</a:t>
            </a:r>
          </a:p>
          <a:p>
            <a:r>
              <a:rPr lang="en-US" dirty="0"/>
              <a:t>Review storage area configuration</a:t>
            </a:r>
          </a:p>
          <a:p>
            <a:r>
              <a:rPr lang="en-US" dirty="0"/>
              <a:t>If allowing SQL-92 connections:</a:t>
            </a:r>
          </a:p>
          <a:p>
            <a:pPr lvl="1"/>
            <a:r>
              <a:rPr lang="en-US" dirty="0"/>
              <a:t>Run </a:t>
            </a:r>
            <a:r>
              <a:rPr lang="en-US" dirty="0" err="1"/>
              <a:t>dbtool</a:t>
            </a:r>
            <a:r>
              <a:rPr lang="en-US" dirty="0"/>
              <a:t> to adjust SQL-width</a:t>
            </a:r>
          </a:p>
          <a:p>
            <a:pPr lvl="1"/>
            <a:r>
              <a:rPr lang="en-US" dirty="0"/>
              <a:t>Run “update statistics” for the optimizer</a:t>
            </a:r>
          </a:p>
          <a:p>
            <a:r>
              <a:rPr lang="en-US" dirty="0"/>
              <a:t>If using SSL </a:t>
            </a:r>
            <a:r>
              <a:rPr lang="en-US" dirty="0" err="1"/>
              <a:t>etc</a:t>
            </a:r>
            <a:r>
              <a:rPr lang="en-US" dirty="0"/>
              <a:t> – review certificate validity &amp; expiration</a:t>
            </a:r>
          </a:p>
          <a:p>
            <a:r>
              <a:rPr lang="en-US" dirty="0"/>
              <a:t>Review OS configuration, kernel parameters etc.</a:t>
            </a:r>
          </a:p>
          <a:p>
            <a:pPr lvl="1"/>
            <a:r>
              <a:rPr lang="en-US" dirty="0"/>
              <a:t>Test IO throughput: random reads &amp; synchronous writes</a:t>
            </a:r>
          </a:p>
          <a:p>
            <a:r>
              <a:rPr lang="en-US" dirty="0"/>
              <a:t>Review Progress release level</a:t>
            </a:r>
          </a:p>
          <a:p>
            <a:r>
              <a:rPr lang="en-US" dirty="0"/>
              <a:t>Review monitored metrics and alerts</a:t>
            </a:r>
          </a:p>
          <a:p>
            <a:r>
              <a:rPr lang="en-US" dirty="0"/>
              <a:t>Review any new business growth plans</a:t>
            </a:r>
          </a:p>
        </p:txBody>
      </p:sp>
    </p:spTree>
    <p:extLst>
      <p:ext uri="{BB962C8B-B14F-4D97-AF65-F5344CB8AC3E}">
        <p14:creationId xmlns:p14="http://schemas.microsoft.com/office/powerpoint/2010/main" val="1778164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Annually</a:t>
            </a:r>
          </a:p>
        </p:txBody>
      </p:sp>
      <p:sp>
        <p:nvSpPr>
          <p:cNvPr id="3" name="Content Placeholder 2"/>
          <p:cNvSpPr>
            <a:spLocks noGrp="1"/>
          </p:cNvSpPr>
          <p:nvPr>
            <p:ph idx="1"/>
          </p:nvPr>
        </p:nvSpPr>
        <p:spPr/>
        <p:txBody>
          <a:bodyPr/>
          <a:lstStyle/>
          <a:p>
            <a:r>
              <a:rPr lang="en-US" dirty="0"/>
              <a:t>DR Test</a:t>
            </a:r>
          </a:p>
          <a:p>
            <a:r>
              <a:rPr lang="en-US" dirty="0"/>
              <a:t>License review &amp; “true-up”</a:t>
            </a:r>
          </a:p>
          <a:p>
            <a:r>
              <a:rPr lang="en-US" dirty="0"/>
              <a:t>Review HW landscape and potential upgrades</a:t>
            </a:r>
          </a:p>
          <a:p>
            <a:r>
              <a:rPr lang="en-US" dirty="0"/>
              <a:t>Review business growth plans &amp; projections</a:t>
            </a:r>
          </a:p>
          <a:p>
            <a:r>
              <a:rPr lang="en-US" dirty="0"/>
              <a:t>PUG Challenge/Exchange</a:t>
            </a:r>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5657C8AD-9CD5-4FD6-B96A-EC63C8DD4688}" type="slidenum">
              <a:rPr lang="en-US" smtClean="0"/>
              <a:pPr/>
              <a:t>39</a:t>
            </a:fld>
            <a:endParaRPr lang="en-US" dirty="0"/>
          </a:p>
        </p:txBody>
      </p:sp>
    </p:spTree>
    <p:extLst>
      <p:ext uri="{BB962C8B-B14F-4D97-AF65-F5344CB8AC3E}">
        <p14:creationId xmlns:p14="http://schemas.microsoft.com/office/powerpoint/2010/main" val="1881941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260882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2235200" y="2514601"/>
            <a:ext cx="8128000" cy="2092877"/>
          </a:xfrm>
          <a:prstGeom prst="rect">
            <a:avLst/>
          </a:prstGeom>
          <a:noFill/>
          <a:ln w="9525">
            <a:noFill/>
            <a:miter lim="800000"/>
            <a:headEnd/>
            <a:tailEnd/>
          </a:ln>
        </p:spPr>
        <p:txBody>
          <a:bodyPr lIns="121917" tIns="60958" rIns="121917" bIns="60958">
            <a:spAutoFit/>
          </a:bodyPr>
          <a:lstStyle/>
          <a:p>
            <a:r>
              <a:rPr lang="en-US" sz="12800" dirty="0">
                <a:latin typeface="Calibri" pitchFamily="34" charset="0"/>
              </a:rPr>
              <a:t>Questions?</a:t>
            </a:r>
          </a:p>
        </p:txBody>
      </p:sp>
      <p:sp>
        <p:nvSpPr>
          <p:cNvPr id="3" name="Slide Number Placeholder 2"/>
          <p:cNvSpPr>
            <a:spLocks noGrp="1"/>
          </p:cNvSpPr>
          <p:nvPr>
            <p:ph type="sldNum" sz="quarter" idx="4294967295"/>
          </p:nvPr>
        </p:nvSpPr>
        <p:spPr>
          <a:xfrm>
            <a:off x="10972800" y="6356353"/>
            <a:ext cx="609600" cy="365125"/>
          </a:xfrm>
          <a:prstGeom prst="rect">
            <a:avLst/>
          </a:prstGeom>
        </p:spPr>
        <p:txBody>
          <a:bodyPr lIns="121917" tIns="60958" rIns="121917" bIns="60958"/>
          <a:lstStyle/>
          <a:p>
            <a:fld id="{5657C8AD-9CD5-4FD6-B96A-EC63C8DD4688}" type="slidenum">
              <a:rPr lang="en-US" smtClean="0"/>
              <a:pPr/>
              <a:t>41</a:t>
            </a:fld>
            <a:endParaRPr lang="en-US" dirty="0"/>
          </a:p>
        </p:txBody>
      </p:sp>
    </p:spTree>
    <p:extLst>
      <p:ext uri="{BB962C8B-B14F-4D97-AF65-F5344CB8AC3E}">
        <p14:creationId xmlns:p14="http://schemas.microsoft.com/office/powerpoint/2010/main" val="2375259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2540000" y="2514603"/>
            <a:ext cx="7010400" cy="1769711"/>
          </a:xfrm>
          <a:prstGeom prst="rect">
            <a:avLst/>
          </a:prstGeom>
          <a:noFill/>
          <a:ln w="9525">
            <a:noFill/>
            <a:miter lim="800000"/>
            <a:headEnd/>
            <a:tailEnd/>
          </a:ln>
        </p:spPr>
        <p:txBody>
          <a:bodyPr lIns="121917" tIns="60958" rIns="121917" bIns="60958">
            <a:spAutoFit/>
          </a:bodyPr>
          <a:lstStyle/>
          <a:p>
            <a:r>
              <a:rPr lang="en-US" sz="10700" dirty="0">
                <a:latin typeface="Calibri" pitchFamily="34" charset="0"/>
              </a:rPr>
              <a:t>Thank You!</a:t>
            </a:r>
          </a:p>
        </p:txBody>
      </p:sp>
      <p:sp>
        <p:nvSpPr>
          <p:cNvPr id="3" name="Slide Number Placeholder 2"/>
          <p:cNvSpPr>
            <a:spLocks noGrp="1"/>
          </p:cNvSpPr>
          <p:nvPr>
            <p:ph type="sldNum" sz="quarter" idx="4294967295"/>
          </p:nvPr>
        </p:nvSpPr>
        <p:spPr>
          <a:xfrm>
            <a:off x="10972800" y="6356353"/>
            <a:ext cx="609600" cy="365125"/>
          </a:xfrm>
          <a:prstGeom prst="rect">
            <a:avLst/>
          </a:prstGeom>
        </p:spPr>
        <p:txBody>
          <a:bodyPr lIns="121917" tIns="60958" rIns="121917" bIns="60958"/>
          <a:lstStyle/>
          <a:p>
            <a:fld id="{5657C8AD-9CD5-4FD6-B96A-EC63C8DD4688}" type="slidenum">
              <a:rPr lang="en-US" smtClean="0"/>
              <a:pPr/>
              <a:t>42</a:t>
            </a:fld>
            <a:endParaRPr lang="en-US" dirty="0"/>
          </a:p>
        </p:txBody>
      </p:sp>
    </p:spTree>
    <p:extLst>
      <p:ext uri="{BB962C8B-B14F-4D97-AF65-F5344CB8AC3E}">
        <p14:creationId xmlns:p14="http://schemas.microsoft.com/office/powerpoint/2010/main" val="2349490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1522F2-7358-CF47-8150-158D6F4A9228}"/>
              </a:ext>
            </a:extLst>
          </p:cNvPr>
          <p:cNvSpPr>
            <a:spLocks noGrp="1"/>
          </p:cNvSpPr>
          <p:nvPr>
            <p:ph idx="1"/>
          </p:nvPr>
        </p:nvSpPr>
        <p:spPr/>
        <p:txBody>
          <a:bodyPr>
            <a:normAutofit fontScale="85000" lnSpcReduction="20000"/>
          </a:bodyPr>
          <a:lstStyle/>
          <a:p>
            <a:r>
              <a:rPr lang="en-US" dirty="0"/>
              <a:t>Real time monitoring and detailed drill-down</a:t>
            </a:r>
          </a:p>
          <a:p>
            <a:r>
              <a:rPr lang="en-US" dirty="0"/>
              <a:t>Historical trending, zoom in or out across years of data at will</a:t>
            </a:r>
          </a:p>
          <a:p>
            <a:r>
              <a:rPr lang="en-US" dirty="0"/>
              <a:t>Insightful alerting – the information needed to</a:t>
            </a:r>
            <a:r>
              <a:rPr lang="en-US" dirty="0">
                <a:solidFill>
                  <a:schemeClr val="accent6">
                    <a:lumMod val="75000"/>
                  </a:schemeClr>
                </a:solidFill>
              </a:rPr>
              <a:t> act </a:t>
            </a:r>
            <a:r>
              <a:rPr lang="en-US" dirty="0"/>
              <a:t>on alerts</a:t>
            </a:r>
          </a:p>
          <a:p>
            <a:r>
              <a:rPr lang="en-US" dirty="0"/>
              <a:t>Routine “health checks”</a:t>
            </a:r>
          </a:p>
          <a:p>
            <a:r>
              <a:rPr lang="en-US" dirty="0"/>
              <a:t>A single pane of glass dashboard</a:t>
            </a:r>
          </a:p>
          <a:p>
            <a:endParaRPr lang="en-US" dirty="0"/>
          </a:p>
          <a:p>
            <a:r>
              <a:rPr lang="en-US" dirty="0"/>
              <a:t>It’s not just the database!</a:t>
            </a:r>
          </a:p>
          <a:p>
            <a:pPr lvl="1"/>
            <a:r>
              <a:rPr lang="en-US" dirty="0"/>
              <a:t>App servers</a:t>
            </a:r>
          </a:p>
          <a:p>
            <a:pPr lvl="1"/>
            <a:r>
              <a:rPr lang="en-US" dirty="0"/>
              <a:t>Pro2</a:t>
            </a:r>
          </a:p>
          <a:p>
            <a:pPr lvl="1"/>
            <a:r>
              <a:rPr lang="en-US" dirty="0"/>
              <a:t>CODE behaviors and profiling</a:t>
            </a:r>
          </a:p>
          <a:p>
            <a:pPr lvl="1"/>
            <a:r>
              <a:rPr lang="en-US" dirty="0"/>
              <a:t>User defined, application specific metrics</a:t>
            </a:r>
          </a:p>
        </p:txBody>
      </p:sp>
      <p:pic>
        <p:nvPicPr>
          <p:cNvPr id="4" name="Picture 3" descr="PROTOP logo_RGB.jpg">
            <a:extLst>
              <a:ext uri="{FF2B5EF4-FFF2-40B4-BE49-F238E27FC236}">
                <a16:creationId xmlns:a16="http://schemas.microsoft.com/office/drawing/2014/main" id="{9B9FD6DF-0F13-194F-95FA-1D667F9A99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899" y="533400"/>
            <a:ext cx="2518585" cy="596469"/>
          </a:xfrm>
          <a:prstGeom prst="rect">
            <a:avLst/>
          </a:prstGeom>
        </p:spPr>
      </p:pic>
      <p:pic>
        <p:nvPicPr>
          <p:cNvPr id="6" name="Picture 5">
            <a:extLst>
              <a:ext uri="{FF2B5EF4-FFF2-40B4-BE49-F238E27FC236}">
                <a16:creationId xmlns:a16="http://schemas.microsoft.com/office/drawing/2014/main" id="{38F6474B-1C2B-444E-91C8-FA00D5A38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3200400"/>
            <a:ext cx="4114800" cy="2756962"/>
          </a:xfrm>
          <a:prstGeom prst="rect">
            <a:avLst/>
          </a:prstGeom>
        </p:spPr>
      </p:pic>
    </p:spTree>
    <p:extLst>
      <p:ext uri="{BB962C8B-B14F-4D97-AF65-F5344CB8AC3E}">
        <p14:creationId xmlns:p14="http://schemas.microsoft.com/office/powerpoint/2010/main" val="1641894292"/>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it4dinosaurs" id="{DC105B34-33F4-6E4F-A454-E13FFFEF6C80}" vid="{9F2F3848-4E85-1E44-B3A4-B9911BE8EB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WSS Master Template</Template>
  <TotalTime>70425</TotalTime>
  <Words>2741</Words>
  <Application>Microsoft Macintosh PowerPoint</Application>
  <PresentationFormat>Widescreen</PresentationFormat>
  <Paragraphs>323</Paragraphs>
  <Slides>43</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Consolas</vt:lpstr>
      <vt:lpstr>Menlo</vt:lpstr>
      <vt:lpstr>Wingdings</vt:lpstr>
      <vt:lpstr>WSS Master Template</vt:lpstr>
      <vt:lpstr>PowerPoint Presentation</vt:lpstr>
      <vt:lpstr>Back To Basics</vt:lpstr>
      <vt:lpstr>Start With a Good Configuration</vt:lpstr>
      <vt:lpstr>Start With a Good Configuration</vt:lpstr>
      <vt:lpstr>PowerPoint Presentation</vt:lpstr>
      <vt:lpstr>OE DB Server Configuration Best Practices</vt:lpstr>
      <vt:lpstr>PowerPoint Presentation</vt:lpstr>
      <vt:lpstr>More Is Not Always Better</vt:lpstr>
      <vt:lpstr>More Is Not Always Better – part 2</vt:lpstr>
      <vt:lpstr>More Is Not Always Better – part 3</vt:lpstr>
      <vt:lpstr>PowerPoint Presentation</vt:lpstr>
      <vt:lpstr>Virtualization Has A Cost</vt:lpstr>
      <vt:lpstr>PowerPoint Presentation</vt:lpstr>
      <vt:lpstr>There Is No Such Thing…</vt:lpstr>
      <vt:lpstr>PowerPoint Presentation</vt:lpstr>
      <vt:lpstr>Keep Your Friends Close And Your Clients Closer</vt:lpstr>
      <vt:lpstr>Client/Server Scenarios</vt:lpstr>
      <vt:lpstr>Client/Server Scenarios</vt:lpstr>
      <vt:lpstr>How Bad Can It Be?</vt:lpstr>
      <vt:lpstr>Solutions for FIND latency</vt:lpstr>
      <vt:lpstr>PowerPoint Presentation</vt:lpstr>
      <vt:lpstr>After-Imaging Is Not Optional</vt:lpstr>
      <vt:lpstr>After-Imaging Isn’t Just Fancy Crash Recovery</vt:lpstr>
      <vt:lpstr>The Ideal Database Server Is Not Alone…</vt:lpstr>
      <vt:lpstr>The Ideal Database Server</vt:lpstr>
      <vt:lpstr>PowerPoint Presentation</vt:lpstr>
      <vt:lpstr>PowerPoint Presentation</vt:lpstr>
      <vt:lpstr>Ensure That You Are Recoverable!</vt:lpstr>
      <vt:lpstr>Verify Offsite Backups and Archived AI Logs</vt:lpstr>
      <vt:lpstr>You Are Recoverable, Let’s Keep It That Way!</vt:lpstr>
      <vt:lpstr>Logs…</vt:lpstr>
      <vt:lpstr>Is Anything Going Wrong Right Now?</vt:lpstr>
      <vt:lpstr>Mornings – OS and Server</vt:lpstr>
      <vt:lpstr>PANS – Daily Technical Bulletins</vt:lpstr>
      <vt:lpstr>During the Day</vt:lpstr>
      <vt:lpstr>Weekly</vt:lpstr>
      <vt:lpstr>Weekly</vt:lpstr>
      <vt:lpstr>Quarterly</vt:lpstr>
      <vt:lpstr>Annually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Bascom</dc:creator>
  <cp:lastModifiedBy>Tom Bascom</cp:lastModifiedBy>
  <cp:revision>21</cp:revision>
  <cp:lastPrinted>2020-10-29T21:13:57Z</cp:lastPrinted>
  <dcterms:created xsi:type="dcterms:W3CDTF">2023-05-09T14:55:26Z</dcterms:created>
  <dcterms:modified xsi:type="dcterms:W3CDTF">2023-11-09T16:37:21Z</dcterms:modified>
</cp:coreProperties>
</file>