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28"/>
  </p:notesMasterIdLst>
  <p:sldIdLst>
    <p:sldId id="256" r:id="rId2"/>
    <p:sldId id="257" r:id="rId3"/>
    <p:sldId id="283" r:id="rId4"/>
    <p:sldId id="259"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Lst>
  <p:sldSz cx="18288000" cy="10287000"/>
  <p:notesSz cx="6858000" cy="9144000"/>
  <p:embeddedFontLst>
    <p:embeddedFont>
      <p:font typeface="Calibri" panose="020F0502020204030204" pitchFamily="34" charset="0"/>
      <p:regular r:id="rId29"/>
      <p:bold r:id="rId30"/>
      <p:italic r:id="rId31"/>
      <p:boldItalic r:id="rId32"/>
    </p:embeddedFont>
    <p:embeddedFont>
      <p:font typeface="Montserrat" pitchFamily="2" charset="0"/>
      <p:regular r:id="rId33"/>
      <p:bold r:id="rId34"/>
      <p:italic r:id="rId35"/>
      <p:boldItalic r:id="rId36"/>
    </p:embeddedFont>
    <p:embeddedFont>
      <p:font typeface="Montserrat Bold" pitchFamily="2" charset="0"/>
      <p:regular r:id="rId37"/>
      <p:bold r:id="rId38"/>
    </p:embeddedFont>
    <p:embeddedFont>
      <p:font typeface="Montserrat Classic" panose="020B0604020202020204" charset="0"/>
      <p:regular r:id="rId39"/>
    </p:embeddedFont>
    <p:embeddedFont>
      <p:font typeface="Montserrat Heavy" panose="020B0604020202020204" charset="0"/>
      <p:regular r:id="rId40"/>
    </p:embeddedFont>
    <p:embeddedFont>
      <p:font typeface="Montserrat Ultra-Bold" panose="020B0604020202020204" charset="0"/>
      <p:regular r:id="rId4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E1E1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69804" autoAdjust="0"/>
  </p:normalViewPr>
  <p:slideViewPr>
    <p:cSldViewPr>
      <p:cViewPr varScale="1">
        <p:scale>
          <a:sx n="36" d="100"/>
          <a:sy n="36" d="100"/>
        </p:scale>
        <p:origin x="1531" y="19"/>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11.fntdata"/><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font" Target="fonts/font6.fntdata"/><Relationship Id="rId42"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5.fntdata"/><Relationship Id="rId38" Type="http://schemas.openxmlformats.org/officeDocument/2006/relationships/font" Target="fonts/font10.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1.fntdata"/><Relationship Id="rId41" Type="http://schemas.openxmlformats.org/officeDocument/2006/relationships/font" Target="fonts/font13.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4.fntdata"/><Relationship Id="rId37" Type="http://schemas.openxmlformats.org/officeDocument/2006/relationships/font" Target="fonts/font9.fntdata"/><Relationship Id="rId40" Type="http://schemas.openxmlformats.org/officeDocument/2006/relationships/font" Target="fonts/font12.fntdata"/><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36" Type="http://schemas.openxmlformats.org/officeDocument/2006/relationships/font" Target="fonts/font8.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3.fntdata"/><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font" Target="fonts/font2.fntdata"/><Relationship Id="rId35" Type="http://schemas.openxmlformats.org/officeDocument/2006/relationships/font" Target="fonts/font7.fntdata"/><Relationship Id="rId43"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5627ADC-CC9D-4402-B935-F31835C3CAC3}" type="datetimeFigureOut">
              <a:rPr lang="en-US" smtClean="0"/>
              <a:t>11/14/2023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514EB8E-E76C-419E-9375-2B4EAEA6B14E}" type="slidenum">
              <a:rPr lang="en-US" smtClean="0"/>
              <a:t>‹#›</a:t>
            </a:fld>
            <a:endParaRPr lang="en-US"/>
          </a:p>
        </p:txBody>
      </p:sp>
    </p:spTree>
    <p:extLst>
      <p:ext uri="{BB962C8B-B14F-4D97-AF65-F5344CB8AC3E}">
        <p14:creationId xmlns:p14="http://schemas.microsoft.com/office/powerpoint/2010/main" val="149127414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Good morning and welcome to my session</a:t>
            </a:r>
          </a:p>
          <a:p>
            <a:r>
              <a:rPr lang="en-US" dirty="0"/>
              <a:t>We’ll be going over application performance, how to improve it (hopefully), and a couple useful tools and practices to help with that</a:t>
            </a:r>
          </a:p>
          <a:p>
            <a:endParaRPr lang="en-US" dirty="0"/>
          </a:p>
          <a:p>
            <a:r>
              <a:rPr lang="en-US" dirty="0"/>
              <a:t>Now for some quick introductions -&gt;</a:t>
            </a:r>
          </a:p>
          <a:p>
            <a:endParaRPr lang="en-US" dirty="0"/>
          </a:p>
        </p:txBody>
      </p:sp>
      <p:sp>
        <p:nvSpPr>
          <p:cNvPr id="4" name="Slide Number Placeholder 3"/>
          <p:cNvSpPr>
            <a:spLocks noGrp="1"/>
          </p:cNvSpPr>
          <p:nvPr>
            <p:ph type="sldNum" sz="quarter" idx="5"/>
          </p:nvPr>
        </p:nvSpPr>
        <p:spPr/>
        <p:txBody>
          <a:bodyPr/>
          <a:lstStyle/>
          <a:p>
            <a:fld id="{A514EB8E-E76C-419E-9375-2B4EAEA6B14E}" type="slidenum">
              <a:rPr lang="en-US" smtClean="0"/>
              <a:t>1</a:t>
            </a:fld>
            <a:endParaRPr lang="en-US"/>
          </a:p>
        </p:txBody>
      </p:sp>
    </p:spTree>
    <p:extLst>
      <p:ext uri="{BB962C8B-B14F-4D97-AF65-F5344CB8AC3E}">
        <p14:creationId xmlns:p14="http://schemas.microsoft.com/office/powerpoint/2010/main" val="227063548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My name is Claudiu Spac</a:t>
            </a:r>
          </a:p>
          <a:p>
            <a:r>
              <a:rPr lang="en-US" dirty="0"/>
              <a:t>Started working with OE and Wayfare in 2014</a:t>
            </a:r>
          </a:p>
          <a:p>
            <a:r>
              <a:rPr lang="en-US" dirty="0"/>
              <a:t>Worked on a couple projects and performance always came up sooner or later</a:t>
            </a:r>
          </a:p>
          <a:p>
            <a:r>
              <a:rPr lang="en-US" dirty="0"/>
              <a:t>So far it was never a proactively approached subject, it was only looked at when it started becoming a big enough issue</a:t>
            </a:r>
          </a:p>
          <a:p>
            <a:r>
              <a:rPr lang="en-US" dirty="0"/>
              <a:t>Obviously we still caught some of the bigger issues through peer review or by just seeing things dramatically slow down, but that’s not enough.</a:t>
            </a:r>
          </a:p>
          <a:p>
            <a:endParaRPr lang="en-US" dirty="0"/>
          </a:p>
          <a:p>
            <a:r>
              <a:rPr lang="en-US" dirty="0"/>
              <a:t>That’s a bit of a shame, since you never know how bad performance is until you actively start looking into it</a:t>
            </a:r>
          </a:p>
          <a:p>
            <a:r>
              <a:rPr lang="en-US" dirty="0"/>
              <a:t>-&gt;</a:t>
            </a:r>
          </a:p>
          <a:p>
            <a:endParaRPr lang="en-US" dirty="0"/>
          </a:p>
        </p:txBody>
      </p:sp>
      <p:sp>
        <p:nvSpPr>
          <p:cNvPr id="4" name="Slide Number Placeholder 3"/>
          <p:cNvSpPr>
            <a:spLocks noGrp="1"/>
          </p:cNvSpPr>
          <p:nvPr>
            <p:ph type="sldNum" sz="quarter" idx="5"/>
          </p:nvPr>
        </p:nvSpPr>
        <p:spPr/>
        <p:txBody>
          <a:bodyPr/>
          <a:lstStyle/>
          <a:p>
            <a:fld id="{A514EB8E-E76C-419E-9375-2B4EAEA6B14E}" type="slidenum">
              <a:rPr lang="en-US" smtClean="0"/>
              <a:t>2</a:t>
            </a:fld>
            <a:endParaRPr lang="en-US"/>
          </a:p>
        </p:txBody>
      </p:sp>
    </p:spTree>
    <p:extLst>
      <p:ext uri="{BB962C8B-B14F-4D97-AF65-F5344CB8AC3E}">
        <p14:creationId xmlns:p14="http://schemas.microsoft.com/office/powerpoint/2010/main" val="197480443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If you’re not actively looking at performance, there are a couple main ways you’ll start to look at it</a:t>
            </a:r>
          </a:p>
          <a:p>
            <a:endParaRPr lang="en-US" dirty="0"/>
          </a:p>
          <a:p>
            <a:r>
              <a:rPr lang="en-US" dirty="0"/>
              <a:t>Slow Actions</a:t>
            </a:r>
          </a:p>
          <a:p>
            <a:r>
              <a:rPr lang="en-US" dirty="0"/>
              <a:t>By this I mean any kind of action that takes a long time to finish, but it shouldn’t</a:t>
            </a:r>
          </a:p>
          <a:p>
            <a:r>
              <a:rPr lang="en-US" dirty="0"/>
              <a:t>For example if loading some piece of UI takes 10s it’s an issue</a:t>
            </a:r>
          </a:p>
          <a:p>
            <a:endParaRPr lang="en-US" dirty="0"/>
          </a:p>
          <a:p>
            <a:r>
              <a:rPr lang="en-US" dirty="0"/>
              <a:t>Slower after a change</a:t>
            </a:r>
          </a:p>
          <a:p>
            <a:r>
              <a:rPr lang="en-US" dirty="0"/>
              <a:t>This depends on how much slower things are, but if something was near instant and now it takes 2s people will notice</a:t>
            </a:r>
          </a:p>
          <a:p>
            <a:endParaRPr lang="en-US" dirty="0"/>
          </a:p>
          <a:p>
            <a:r>
              <a:rPr lang="en-US" dirty="0"/>
              <a:t>Subjectively perceived to be slow</a:t>
            </a:r>
          </a:p>
          <a:p>
            <a:r>
              <a:rPr lang="en-US" dirty="0"/>
              <a:t>This is more of a process issue. You might be doing something that just takes a very long time and there’s no other way around it.</a:t>
            </a:r>
          </a:p>
          <a:p>
            <a:r>
              <a:rPr lang="en-US" dirty="0"/>
              <a:t>If the user needs to wait for this process to finish, you will start getting some messages saying that X is slow and should be faster.</a:t>
            </a:r>
          </a:p>
          <a:p>
            <a:r>
              <a:rPr lang="en-US" dirty="0"/>
              <a:t>For this case imagine a report that takes 2m to finish because it needs to look at 20 tables with data going back 10 years</a:t>
            </a:r>
          </a:p>
          <a:p>
            <a:endParaRPr lang="en-US" dirty="0"/>
          </a:p>
          <a:p>
            <a:r>
              <a:rPr lang="en-US" dirty="0"/>
              <a:t>A customer calls you at 3AM</a:t>
            </a:r>
          </a:p>
          <a:p>
            <a:r>
              <a:rPr lang="en-US" dirty="0"/>
              <a:t>This is the one situation you really don’t want to deal with. If you got to this point it means that you either missed some issue with piece of functionality when testing,</a:t>
            </a:r>
          </a:p>
          <a:p>
            <a:r>
              <a:rPr lang="en-US" dirty="0"/>
              <a:t>Or you simply hit some performance issues that only come up in production, on that customer’s server, etc.</a:t>
            </a:r>
          </a:p>
          <a:p>
            <a:endParaRPr lang="en-US" dirty="0"/>
          </a:p>
          <a:p>
            <a:r>
              <a:rPr lang="en-US" dirty="0"/>
              <a:t>Now I’ll go over some of the caveats</a:t>
            </a:r>
          </a:p>
          <a:p>
            <a:r>
              <a:rPr lang="en-US" dirty="0"/>
              <a:t>-&gt;</a:t>
            </a:r>
          </a:p>
          <a:p>
            <a:endParaRPr lang="en-US" dirty="0"/>
          </a:p>
        </p:txBody>
      </p:sp>
      <p:sp>
        <p:nvSpPr>
          <p:cNvPr id="4" name="Slide Number Placeholder 3"/>
          <p:cNvSpPr>
            <a:spLocks noGrp="1"/>
          </p:cNvSpPr>
          <p:nvPr>
            <p:ph type="sldNum" sz="quarter" idx="5"/>
          </p:nvPr>
        </p:nvSpPr>
        <p:spPr/>
        <p:txBody>
          <a:bodyPr/>
          <a:lstStyle/>
          <a:p>
            <a:fld id="{A514EB8E-E76C-419E-9375-2B4EAEA6B14E}" type="slidenum">
              <a:rPr lang="en-US" smtClean="0"/>
              <a:t>5</a:t>
            </a:fld>
            <a:endParaRPr lang="en-US"/>
          </a:p>
        </p:txBody>
      </p:sp>
    </p:spTree>
    <p:extLst>
      <p:ext uri="{BB962C8B-B14F-4D97-AF65-F5344CB8AC3E}">
        <p14:creationId xmlns:p14="http://schemas.microsoft.com/office/powerpoint/2010/main" val="407203734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Defining slow</a:t>
            </a:r>
          </a:p>
          <a:p>
            <a:r>
              <a:rPr lang="en-US" dirty="0"/>
              <a:t>Someone needs to define what “slow” is</a:t>
            </a:r>
          </a:p>
          <a:p>
            <a:r>
              <a:rPr lang="en-US" dirty="0"/>
              <a:t>That definition isn’t going to be constant across people, or even across the same person</a:t>
            </a:r>
          </a:p>
          <a:p>
            <a:r>
              <a:rPr lang="en-US" dirty="0"/>
              <a:t>The amount of time something takes to be considered slow is inversely correlated to how close the end of the sprint (or the weekend) is</a:t>
            </a:r>
          </a:p>
          <a:p>
            <a:r>
              <a:rPr lang="en-US" dirty="0"/>
              <a:t>0.2s isn’t going to be considered slow, but if a single find takes that long it probably is</a:t>
            </a:r>
          </a:p>
          <a:p>
            <a:endParaRPr lang="en-US" dirty="0"/>
          </a:p>
          <a:p>
            <a:r>
              <a:rPr lang="en-US" dirty="0"/>
              <a:t>Fixing the issue imperfectly</a:t>
            </a:r>
          </a:p>
          <a:p>
            <a:r>
              <a:rPr lang="en-US" dirty="0"/>
              <a:t>At this point the issue was most likely noticed during testing, or during development, or during peer review.</a:t>
            </a:r>
          </a:p>
          <a:p>
            <a:r>
              <a:rPr lang="en-US" dirty="0"/>
              <a:t>All the code is already in place and working, albeit slowly</a:t>
            </a:r>
          </a:p>
          <a:p>
            <a:r>
              <a:rPr lang="en-US" dirty="0"/>
              <a:t>A fix might take something from 5s -&gt; 1s but there’s a chance it’s still not as performance as it should be</a:t>
            </a:r>
          </a:p>
          <a:p>
            <a:endParaRPr lang="en-US" dirty="0"/>
          </a:p>
          <a:p>
            <a:r>
              <a:rPr lang="en-US" dirty="0"/>
              <a:t>Leaving ticking time bombs behind</a:t>
            </a:r>
          </a:p>
          <a:p>
            <a:r>
              <a:rPr lang="en-US" dirty="0"/>
              <a:t>If you’re relying on something to become an issue, you might be making some architectural decisions that will be hard to fix in the future</a:t>
            </a:r>
          </a:p>
          <a:p>
            <a:r>
              <a:rPr lang="en-US" dirty="0"/>
              <a:t>Maybe it’s not a problem with the amount of data currently in place, but what about the amount of data that will be in place 5 years from now?</a:t>
            </a:r>
          </a:p>
          <a:p>
            <a:r>
              <a:rPr lang="en-US" dirty="0"/>
              <a:t>What about increasing the number of users?</a:t>
            </a:r>
          </a:p>
          <a:p>
            <a:endParaRPr lang="en-US" dirty="0"/>
          </a:p>
          <a:p>
            <a:r>
              <a:rPr lang="en-US" dirty="0"/>
              <a:t>All in all using this approach you’re never going to have good performance, and you’re likely to leave behind some work for your future self anyway.</a:t>
            </a:r>
          </a:p>
          <a:p>
            <a:r>
              <a:rPr lang="en-US" dirty="0"/>
              <a:t>It’s always fun to git blame and see your own name</a:t>
            </a:r>
          </a:p>
          <a:p>
            <a:r>
              <a:rPr lang="en-US" dirty="0"/>
              <a:t>-&gt;</a:t>
            </a:r>
          </a:p>
          <a:p>
            <a:endParaRPr lang="en-US" dirty="0"/>
          </a:p>
        </p:txBody>
      </p:sp>
      <p:sp>
        <p:nvSpPr>
          <p:cNvPr id="4" name="Slide Number Placeholder 3"/>
          <p:cNvSpPr>
            <a:spLocks noGrp="1"/>
          </p:cNvSpPr>
          <p:nvPr>
            <p:ph type="sldNum" sz="quarter" idx="5"/>
          </p:nvPr>
        </p:nvSpPr>
        <p:spPr/>
        <p:txBody>
          <a:bodyPr/>
          <a:lstStyle/>
          <a:p>
            <a:fld id="{A514EB8E-E76C-419E-9375-2B4EAEA6B14E}" type="slidenum">
              <a:rPr lang="en-US" smtClean="0"/>
              <a:t>6</a:t>
            </a:fld>
            <a:endParaRPr lang="en-US"/>
          </a:p>
        </p:txBody>
      </p:sp>
    </p:spTree>
    <p:extLst>
      <p:ext uri="{BB962C8B-B14F-4D97-AF65-F5344CB8AC3E}">
        <p14:creationId xmlns:p14="http://schemas.microsoft.com/office/powerpoint/2010/main" val="136373580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Noticeably slower relies too much on the human factor</a:t>
            </a:r>
          </a:p>
          <a:p>
            <a:r>
              <a:rPr lang="en-US" dirty="0"/>
              <a:t>This is by far the biggest issue with this approach. You might catch something if performance deteriorates by 5s, but you’re never going to catch a 0.1s difference</a:t>
            </a:r>
          </a:p>
          <a:p>
            <a:endParaRPr lang="en-US" dirty="0"/>
          </a:p>
          <a:p>
            <a:r>
              <a:rPr lang="en-US" dirty="0"/>
              <a:t>Compounding minor performance issues</a:t>
            </a:r>
          </a:p>
          <a:p>
            <a:r>
              <a:rPr lang="en-US" dirty="0"/>
              <a:t>These .1s differences will add up over time, and eventually you’ll end up with an application that’s slow (especially for new users since they aren’t already used to it) and you’ll have no clear change that can be blamed for this slowness</a:t>
            </a:r>
          </a:p>
          <a:p>
            <a:r>
              <a:rPr lang="en-US" dirty="0"/>
              <a:t>Next when it comes to fixing these issues you’ll also be in a hard place, since everything is equally slow, there won’t be any outliers to focus on</a:t>
            </a:r>
          </a:p>
          <a:p>
            <a:endParaRPr lang="en-US" dirty="0"/>
          </a:p>
          <a:p>
            <a:r>
              <a:rPr lang="en-US" dirty="0"/>
              <a:t>Low Priority</a:t>
            </a:r>
          </a:p>
          <a:p>
            <a:r>
              <a:rPr lang="en-US" dirty="0"/>
              <a:t>Generally speaking, these issues will be a low priority. Everything works, it’s just that it works slightly slower than it should. Is this minor fix more important than some new feature?</a:t>
            </a:r>
          </a:p>
          <a:p>
            <a:r>
              <a:rPr lang="en-US" dirty="0"/>
              <a:t>-&gt;</a:t>
            </a:r>
          </a:p>
          <a:p>
            <a:endParaRPr lang="en-US" dirty="0"/>
          </a:p>
        </p:txBody>
      </p:sp>
      <p:sp>
        <p:nvSpPr>
          <p:cNvPr id="4" name="Slide Number Placeholder 3"/>
          <p:cNvSpPr>
            <a:spLocks noGrp="1"/>
          </p:cNvSpPr>
          <p:nvPr>
            <p:ph type="sldNum" sz="quarter" idx="5"/>
          </p:nvPr>
        </p:nvSpPr>
        <p:spPr/>
        <p:txBody>
          <a:bodyPr/>
          <a:lstStyle/>
          <a:p>
            <a:fld id="{A514EB8E-E76C-419E-9375-2B4EAEA6B14E}" type="slidenum">
              <a:rPr lang="en-US" smtClean="0"/>
              <a:t>7</a:t>
            </a:fld>
            <a:endParaRPr lang="en-US"/>
          </a:p>
        </p:txBody>
      </p:sp>
    </p:spTree>
    <p:extLst>
      <p:ext uri="{BB962C8B-B14F-4D97-AF65-F5344CB8AC3E}">
        <p14:creationId xmlns:p14="http://schemas.microsoft.com/office/powerpoint/2010/main" val="157039235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one of the nicer ways to be notified about performance issues.</a:t>
            </a:r>
          </a:p>
          <a:p>
            <a:endParaRPr lang="en-US" dirty="0"/>
          </a:p>
          <a:p>
            <a:r>
              <a:rPr lang="en-US" dirty="0"/>
              <a:t>It might not even be an issue; it might just be something that’s slow because it can’t be fast.</a:t>
            </a:r>
          </a:p>
          <a:p>
            <a:r>
              <a:rPr lang="en-US" dirty="0"/>
              <a:t>Depending on what exactly is slow, there might be some workarounds that can be used.</a:t>
            </a:r>
          </a:p>
          <a:p>
            <a:endParaRPr lang="en-US" dirty="0"/>
          </a:p>
          <a:p>
            <a:r>
              <a:rPr lang="en-US" dirty="0"/>
              <a:t>Maybe some caching can be implemented, or maybe this whole process can be offload to a different </a:t>
            </a:r>
            <a:r>
              <a:rPr lang="en-US" dirty="0" err="1"/>
              <a:t>appserver</a:t>
            </a:r>
            <a:r>
              <a:rPr lang="en-US" dirty="0"/>
              <a:t>.</a:t>
            </a:r>
          </a:p>
          <a:p>
            <a:endParaRPr lang="en-US" dirty="0"/>
          </a:p>
          <a:p>
            <a:r>
              <a:rPr lang="en-US" dirty="0"/>
              <a:t>The biggest issue here is that this will eat into development time, especially if we’re not talking about recent features. Someone might have known that this can’t be fast 10 years ago when it was first implemented, but someone else will have to look at it now and come to the same conclusion.</a:t>
            </a:r>
          </a:p>
          <a:p>
            <a:endParaRPr lang="en-US" dirty="0"/>
          </a:p>
          <a:p>
            <a:r>
              <a:rPr lang="en-US" dirty="0"/>
              <a:t>In situations like these clear guidelines are the most helpful tool. If there’s a project wide guideline that processes liable to be slow, or down other parts of the application, should be offloaded you will get ahead of a lot of these issues.</a:t>
            </a:r>
          </a:p>
          <a:p>
            <a:r>
              <a:rPr lang="en-US" dirty="0"/>
              <a:t>(reports. generating pdf documents, doing something using an external API, etc.)</a:t>
            </a:r>
          </a:p>
          <a:p>
            <a:r>
              <a:rPr lang="en-US" dirty="0"/>
              <a:t>-&gt;</a:t>
            </a:r>
          </a:p>
          <a:p>
            <a:endParaRPr lang="en-US" dirty="0"/>
          </a:p>
        </p:txBody>
      </p:sp>
      <p:sp>
        <p:nvSpPr>
          <p:cNvPr id="4" name="Slide Number Placeholder 3"/>
          <p:cNvSpPr>
            <a:spLocks noGrp="1"/>
          </p:cNvSpPr>
          <p:nvPr>
            <p:ph type="sldNum" sz="quarter" idx="5"/>
          </p:nvPr>
        </p:nvSpPr>
        <p:spPr/>
        <p:txBody>
          <a:bodyPr/>
          <a:lstStyle/>
          <a:p>
            <a:fld id="{A514EB8E-E76C-419E-9375-2B4EAEA6B14E}" type="slidenum">
              <a:rPr lang="en-US" smtClean="0"/>
              <a:t>8</a:t>
            </a:fld>
            <a:endParaRPr lang="en-US"/>
          </a:p>
        </p:txBody>
      </p:sp>
    </p:spTree>
    <p:extLst>
      <p:ext uri="{BB962C8B-B14F-4D97-AF65-F5344CB8AC3E}">
        <p14:creationId xmlns:p14="http://schemas.microsoft.com/office/powerpoint/2010/main" val="354961259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Bad image</a:t>
            </a:r>
          </a:p>
          <a:p>
            <a:r>
              <a:rPr lang="en-US" dirty="0"/>
              <a:t>A  call at 3AM usually means that something important is broken. If this happens a couple more times, customers aren’t going to be happy.</a:t>
            </a:r>
          </a:p>
          <a:p>
            <a:endParaRPr lang="en-US" dirty="0"/>
          </a:p>
          <a:p>
            <a:r>
              <a:rPr lang="en-US" dirty="0"/>
              <a:t>Time Crunch</a:t>
            </a:r>
          </a:p>
          <a:p>
            <a:r>
              <a:rPr lang="en-US" dirty="0"/>
              <a:t>Because it’s so important now you might need to wake up some developers at 3AM so they can look into some issue. The developers aren’t going to be happy either if this happens a couple more times.</a:t>
            </a:r>
          </a:p>
          <a:p>
            <a:endParaRPr lang="en-US" dirty="0"/>
          </a:p>
          <a:p>
            <a:r>
              <a:rPr lang="en-US" dirty="0"/>
              <a:t>Replication issues</a:t>
            </a:r>
          </a:p>
          <a:p>
            <a:r>
              <a:rPr lang="en-US" dirty="0"/>
              <a:t>Something might have been missed up to this point, maybe because of some different config, a different amount of data, etc.</a:t>
            </a:r>
          </a:p>
          <a:p>
            <a:r>
              <a:rPr lang="en-US" dirty="0"/>
              <a:t>These are simple enough to narrow down so you can work around it, either by changing your setup to match, or creating a lot of test data.</a:t>
            </a:r>
          </a:p>
          <a:p>
            <a:endParaRPr lang="en-US" dirty="0"/>
          </a:p>
          <a:p>
            <a:r>
              <a:rPr lang="en-US" dirty="0"/>
              <a:t>The bigger problem is when you have the same setup, a similar amount of data, but things are just fine for you. If you don’t have any load testing in place, this is where you go in blind, look through all the changed lines of code in the release, and try to figure out what might be causing the issue. Not exactly the best way to spend your early 3AM morning.</a:t>
            </a:r>
          </a:p>
          <a:p>
            <a:endParaRPr lang="en-US" dirty="0"/>
          </a:p>
          <a:p>
            <a:r>
              <a:rPr lang="en-US" dirty="0"/>
              <a:t>-&gt;</a:t>
            </a:r>
          </a:p>
          <a:p>
            <a:endParaRPr lang="en-US" dirty="0"/>
          </a:p>
        </p:txBody>
      </p:sp>
      <p:sp>
        <p:nvSpPr>
          <p:cNvPr id="4" name="Slide Number Placeholder 3"/>
          <p:cNvSpPr>
            <a:spLocks noGrp="1"/>
          </p:cNvSpPr>
          <p:nvPr>
            <p:ph type="sldNum" sz="quarter" idx="5"/>
          </p:nvPr>
        </p:nvSpPr>
        <p:spPr/>
        <p:txBody>
          <a:bodyPr/>
          <a:lstStyle/>
          <a:p>
            <a:fld id="{A514EB8E-E76C-419E-9375-2B4EAEA6B14E}" type="slidenum">
              <a:rPr lang="en-US" smtClean="0"/>
              <a:t>9</a:t>
            </a:fld>
            <a:endParaRPr lang="en-US"/>
          </a:p>
        </p:txBody>
      </p:sp>
    </p:spTree>
    <p:extLst>
      <p:ext uri="{BB962C8B-B14F-4D97-AF65-F5344CB8AC3E}">
        <p14:creationId xmlns:p14="http://schemas.microsoft.com/office/powerpoint/2010/main" val="78692208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Human factor is unreliable.</a:t>
            </a:r>
          </a:p>
          <a:p>
            <a:endParaRPr lang="en-US" dirty="0"/>
          </a:p>
          <a:p>
            <a:r>
              <a:rPr lang="en-US" dirty="0"/>
              <a:t>Need to use various tools.</a:t>
            </a:r>
          </a:p>
          <a:p>
            <a:endParaRPr lang="en-US" dirty="0"/>
          </a:p>
          <a:p>
            <a:r>
              <a:rPr lang="en-US" dirty="0"/>
              <a:t>Next we’ll go over some basic details on the application used for this session.</a:t>
            </a:r>
          </a:p>
          <a:p>
            <a:r>
              <a:rPr lang="en-US" dirty="0"/>
              <a:t>-&gt;</a:t>
            </a:r>
          </a:p>
          <a:p>
            <a:endParaRPr lang="en-US" dirty="0"/>
          </a:p>
        </p:txBody>
      </p:sp>
      <p:sp>
        <p:nvSpPr>
          <p:cNvPr id="4" name="Slide Number Placeholder 3"/>
          <p:cNvSpPr>
            <a:spLocks noGrp="1"/>
          </p:cNvSpPr>
          <p:nvPr>
            <p:ph type="sldNum" sz="quarter" idx="5"/>
          </p:nvPr>
        </p:nvSpPr>
        <p:spPr/>
        <p:txBody>
          <a:bodyPr/>
          <a:lstStyle/>
          <a:p>
            <a:fld id="{A514EB8E-E76C-419E-9375-2B4EAEA6B14E}" type="slidenum">
              <a:rPr lang="en-US" smtClean="0"/>
              <a:t>10</a:t>
            </a:fld>
            <a:endParaRPr lang="en-US"/>
          </a:p>
        </p:txBody>
      </p:sp>
    </p:spTree>
    <p:extLst>
      <p:ext uri="{BB962C8B-B14F-4D97-AF65-F5344CB8AC3E}">
        <p14:creationId xmlns:p14="http://schemas.microsoft.com/office/powerpoint/2010/main" val="31338377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Some basic details about the platform</a:t>
            </a:r>
          </a:p>
          <a:p>
            <a:endParaRPr lang="en-US" dirty="0"/>
          </a:p>
          <a:p>
            <a:r>
              <a:rPr lang="en-US" dirty="0"/>
              <a:t>The basic flow to purchase an item</a:t>
            </a:r>
          </a:p>
          <a:p>
            <a:endParaRPr lang="en-US" dirty="0"/>
          </a:p>
          <a:p>
            <a:r>
              <a:rPr lang="en-US" dirty="0"/>
              <a:t>Should be noted that this is a legacy application, and it has quite a long history,</a:t>
            </a:r>
          </a:p>
          <a:p>
            <a:endParaRPr lang="en-US" dirty="0"/>
          </a:p>
          <a:p>
            <a:r>
              <a:rPr lang="en-US" dirty="0"/>
              <a:t>Not quite amazon, but enough people use it that load testing became important very quickly</a:t>
            </a:r>
          </a:p>
          <a:p>
            <a:endParaRPr lang="en-US" dirty="0"/>
          </a:p>
        </p:txBody>
      </p:sp>
      <p:sp>
        <p:nvSpPr>
          <p:cNvPr id="4" name="Slide Number Placeholder 3"/>
          <p:cNvSpPr>
            <a:spLocks noGrp="1"/>
          </p:cNvSpPr>
          <p:nvPr>
            <p:ph type="sldNum" sz="quarter" idx="5"/>
          </p:nvPr>
        </p:nvSpPr>
        <p:spPr/>
        <p:txBody>
          <a:bodyPr/>
          <a:lstStyle/>
          <a:p>
            <a:fld id="{A514EB8E-E76C-419E-9375-2B4EAEA6B14E}" type="slidenum">
              <a:rPr lang="en-US" smtClean="0"/>
              <a:t>11</a:t>
            </a:fld>
            <a:endParaRPr lang="en-US"/>
          </a:p>
        </p:txBody>
      </p:sp>
    </p:spTree>
    <p:extLst>
      <p:ext uri="{BB962C8B-B14F-4D97-AF65-F5344CB8AC3E}">
        <p14:creationId xmlns:p14="http://schemas.microsoft.com/office/powerpoint/2010/main" val="227831594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how this whole dive into performance started.</a:t>
            </a:r>
          </a:p>
          <a:p>
            <a:endParaRPr lang="en-US" dirty="0"/>
          </a:p>
          <a:p>
            <a:r>
              <a:rPr lang="en-US" dirty="0"/>
              <a:t>Things were generally fine, but under load some growing pain were starting to show, especially for bigger customers. When some events rolled around, performance would just tank. The application was essentially suffering from success.</a:t>
            </a:r>
          </a:p>
          <a:p>
            <a:endParaRPr lang="en-US" dirty="0"/>
          </a:p>
          <a:p>
            <a:r>
              <a:rPr lang="en-US" dirty="0"/>
              <a:t>Now you have a new Jira issue that can be boiled down to “performance is bad when thousands of people try to use the application at the same time”. Initially you can just go through some of the recent changes trying to figure out what might be causing issues, but it’s not feasible to manually identify issues in all your code. You can look at some of the more commonly used source files, but even that has its limits.</a:t>
            </a:r>
          </a:p>
          <a:p>
            <a:endParaRPr lang="en-US" dirty="0"/>
          </a:p>
          <a:p>
            <a:r>
              <a:rPr lang="en-US" dirty="0"/>
              <a:t>After you’ve gone through the recent changes and the more commonly used files, a more serious investigation needs to happen. This is where tools start to come into play.</a:t>
            </a:r>
          </a:p>
          <a:p>
            <a:endParaRPr lang="en-US" dirty="0"/>
          </a:p>
          <a:p>
            <a:r>
              <a:rPr lang="en-US" dirty="0"/>
              <a:t>-&gt;</a:t>
            </a:r>
          </a:p>
          <a:p>
            <a:endParaRPr lang="en-US" dirty="0"/>
          </a:p>
          <a:p>
            <a:endParaRPr lang="en-US" dirty="0"/>
          </a:p>
        </p:txBody>
      </p:sp>
      <p:sp>
        <p:nvSpPr>
          <p:cNvPr id="4" name="Slide Number Placeholder 3"/>
          <p:cNvSpPr>
            <a:spLocks noGrp="1"/>
          </p:cNvSpPr>
          <p:nvPr>
            <p:ph type="sldNum" sz="quarter" idx="5"/>
          </p:nvPr>
        </p:nvSpPr>
        <p:spPr/>
        <p:txBody>
          <a:bodyPr/>
          <a:lstStyle/>
          <a:p>
            <a:fld id="{A514EB8E-E76C-419E-9375-2B4EAEA6B14E}" type="slidenum">
              <a:rPr lang="en-US" smtClean="0"/>
              <a:t>12</a:t>
            </a:fld>
            <a:endParaRPr lang="en-US"/>
          </a:p>
        </p:txBody>
      </p:sp>
    </p:spTree>
    <p:extLst>
      <p:ext uri="{BB962C8B-B14F-4D97-AF65-F5344CB8AC3E}">
        <p14:creationId xmlns:p14="http://schemas.microsoft.com/office/powerpoint/2010/main" val="283019258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first tool used was the profiler. Enabling the profiler is trivial. To start with you’ll only need a couple lines of code, and a feature flag of some kind so you can easily enable/disable the profiler. Once that’s done whenever the code is executed data is collected, and at the end you will get an output file containing details about the execution of that code. This shows you how long each piece of code took to run, how many times it was called, etc. You can open profiler output files directly in Developer Studio, or there’s an unofficial profiler app out there on the web. Using this information, we identified a couple problem areas, and we started working on some changes.</a:t>
            </a:r>
          </a:p>
          <a:p>
            <a:endParaRPr lang="en-US" dirty="0"/>
          </a:p>
          <a:p>
            <a:r>
              <a:rPr lang="en-US" dirty="0"/>
              <a:t>We didn’t have any serious load testing in place, so that had to be added. Luckly it was a web app, so we could quickly add some load testing for common scenarios. Once we had some load testing, we enabled profiling for the load test as well and got some new results. While in this case the problem areas we identified were the same between dev and load test profiler files, there were significant differences in the execution time. While load testing those problem areas took ~30% of the execution time, but when testing locally it only amounted to ~10%. Other areas showed similar discrepancies.</a:t>
            </a:r>
          </a:p>
          <a:p>
            <a:endParaRPr lang="en-US" dirty="0"/>
          </a:p>
          <a:p>
            <a:r>
              <a:rPr lang="en-US" dirty="0"/>
              <a:t>Without these tools it was going to be extremely hard to make any significant improvements because</a:t>
            </a:r>
          </a:p>
          <a:p>
            <a:pPr marL="228600" indent="-228600">
              <a:buAutoNum type="arabicPeriod"/>
            </a:pPr>
            <a:r>
              <a:rPr lang="en-US" dirty="0"/>
              <a:t>How do you find what you need to change?</a:t>
            </a:r>
          </a:p>
          <a:p>
            <a:pPr marL="228600" indent="-228600">
              <a:buAutoNum type="arabicPeriod"/>
            </a:pPr>
            <a:r>
              <a:rPr lang="en-US" dirty="0"/>
              <a:t>How do you measure the effect of those changes?</a:t>
            </a:r>
          </a:p>
          <a:p>
            <a:pPr marL="228600" indent="-228600">
              <a:buAutoNum type="arabicPeriod"/>
            </a:pPr>
            <a:r>
              <a:rPr lang="en-US" dirty="0"/>
              <a:t>Is whatever change you made in your dev environment going to have a similar impact in production?</a:t>
            </a:r>
          </a:p>
          <a:p>
            <a:pPr marL="0" indent="0">
              <a:buNone/>
            </a:pPr>
            <a:endParaRPr lang="en-US" dirty="0"/>
          </a:p>
          <a:p>
            <a:pPr marL="0" indent="0">
              <a:buNone/>
            </a:pPr>
            <a:r>
              <a:rPr lang="en-US" dirty="0"/>
              <a:t>Depending on how you do your profiling, you might need some extra tools. In our case we created a profiler output file for every request. That made it impossible to look at profiler output since looking at 100k files one by one wasn’t an ideal way to spend your week. To deal with that we created a small tool to merge a bunch of profiler files together. We also added some filtering for profiler files, so you can merge all the profiler files that called a specific procedure. The profiler handle also provides a user-data method allowing custom data to be added to the enc of the profiler output so if you have some custom scenario in mind, or you’d want some extra information to be included in the output you can do that quite easily as well.</a:t>
            </a:r>
          </a:p>
          <a:p>
            <a:endParaRPr lang="en-US" dirty="0"/>
          </a:p>
        </p:txBody>
      </p:sp>
      <p:sp>
        <p:nvSpPr>
          <p:cNvPr id="4" name="Slide Number Placeholder 3"/>
          <p:cNvSpPr>
            <a:spLocks noGrp="1"/>
          </p:cNvSpPr>
          <p:nvPr>
            <p:ph type="sldNum" sz="quarter" idx="5"/>
          </p:nvPr>
        </p:nvSpPr>
        <p:spPr/>
        <p:txBody>
          <a:bodyPr/>
          <a:lstStyle/>
          <a:p>
            <a:fld id="{A514EB8E-E76C-419E-9375-2B4EAEA6B14E}" type="slidenum">
              <a:rPr lang="en-US" smtClean="0"/>
              <a:t>13</a:t>
            </a:fld>
            <a:endParaRPr lang="en-US"/>
          </a:p>
        </p:txBody>
      </p:sp>
    </p:spTree>
    <p:extLst>
      <p:ext uri="{BB962C8B-B14F-4D97-AF65-F5344CB8AC3E}">
        <p14:creationId xmlns:p14="http://schemas.microsoft.com/office/powerpoint/2010/main" val="37115675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 part of this initial step we made a couple changes.</a:t>
            </a:r>
          </a:p>
          <a:p>
            <a:endParaRPr lang="en-US" dirty="0"/>
          </a:p>
          <a:p>
            <a:r>
              <a:rPr lang="en-US" dirty="0"/>
              <a:t>First off there were some spot changes to various places in the application. This included some rewrites so fewer records were fetched, some index changes, etc. </a:t>
            </a:r>
          </a:p>
          <a:p>
            <a:endParaRPr lang="en-US" dirty="0"/>
          </a:p>
          <a:p>
            <a:r>
              <a:rPr lang="en-US" dirty="0"/>
              <a:t>Added some logging around interesting areas so we’d have more data.</a:t>
            </a:r>
          </a:p>
          <a:p>
            <a:endParaRPr lang="en-US" dirty="0"/>
          </a:p>
          <a:p>
            <a:r>
              <a:rPr lang="en-US" dirty="0"/>
              <a:t>Various small changes to reduce the number of function calls, etc.</a:t>
            </a:r>
          </a:p>
          <a:p>
            <a:endParaRPr lang="en-US" dirty="0"/>
          </a:p>
          <a:p>
            <a:r>
              <a:rPr lang="en-US" dirty="0"/>
              <a:t>Cache mechanism changes</a:t>
            </a:r>
          </a:p>
          <a:p>
            <a:r>
              <a:rPr lang="en-US" dirty="0"/>
              <a:t>We had some data that had to be calculated. Depending on some configuration each user could potentially need to load different data. To deal with that a caching mechanism was used where the data was kept in a blob on a DB record. When a request ran we would fetch the appropriate blob and read from it into a temp-table.</a:t>
            </a:r>
          </a:p>
          <a:p>
            <a:endParaRPr lang="en-US" dirty="0"/>
          </a:p>
          <a:p>
            <a:r>
              <a:rPr lang="en-US" dirty="0"/>
              <a:t>This is one of those changes that just goes to show how important properly measuring performance is. Turns out that doing it that way was a significant performance issue. We tried a couple of things, and the one that worked the best was changing the caching mechanism. Instead of reading into a TT from a blob, we simply created a DB table with ~ the same schema as the TT and buffer-copy(ed) those records into the TT.</a:t>
            </a:r>
          </a:p>
          <a:p>
            <a:endParaRPr lang="en-US" dirty="0"/>
          </a:p>
          <a:p>
            <a:r>
              <a:rPr lang="en-US" dirty="0"/>
              <a:t>On a slightly related note, that same cached data mentioned in the previous point, was always being read at the start of a request. Instead of doing that we simply did that only when the data was needed. Essentially just lazy loading. We also found some other parts of the process that were executing even when it made no sense.</a:t>
            </a:r>
          </a:p>
          <a:p>
            <a:endParaRPr lang="en-US" dirty="0"/>
          </a:p>
          <a:p>
            <a:r>
              <a:rPr lang="en-US" dirty="0"/>
              <a:t>New performance tools – in comes XREF</a:t>
            </a:r>
          </a:p>
          <a:p>
            <a:endParaRPr lang="en-US" dirty="0"/>
          </a:p>
        </p:txBody>
      </p:sp>
      <p:sp>
        <p:nvSpPr>
          <p:cNvPr id="4" name="Slide Number Placeholder 3"/>
          <p:cNvSpPr>
            <a:spLocks noGrp="1"/>
          </p:cNvSpPr>
          <p:nvPr>
            <p:ph type="sldNum" sz="quarter" idx="5"/>
          </p:nvPr>
        </p:nvSpPr>
        <p:spPr/>
        <p:txBody>
          <a:bodyPr/>
          <a:lstStyle/>
          <a:p>
            <a:fld id="{A514EB8E-E76C-419E-9375-2B4EAEA6B14E}" type="slidenum">
              <a:rPr lang="en-US" smtClean="0"/>
              <a:t>14</a:t>
            </a:fld>
            <a:endParaRPr lang="en-US"/>
          </a:p>
        </p:txBody>
      </p:sp>
    </p:spTree>
    <p:extLst>
      <p:ext uri="{BB962C8B-B14F-4D97-AF65-F5344CB8AC3E}">
        <p14:creationId xmlns:p14="http://schemas.microsoft.com/office/powerpoint/2010/main" val="428780368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Matching environments is incredibly important. If they don’t match you can’t be sure that the results you get in one will be the same as in the other. A seemingly minor performance difference might result in a huge performance drop. You might also miss out on some easy to fix, high impact problems.</a:t>
            </a:r>
          </a:p>
          <a:p>
            <a:endParaRPr lang="en-US" dirty="0"/>
          </a:p>
          <a:p>
            <a:r>
              <a:rPr lang="en-US" dirty="0"/>
              <a:t>Making sure that the tests reflect the real-world usage is just as important when it comes to load testing. If the tests are overly simple you might not identify some problems. If the application is setup differently, you might get inconsistent results. An easy example is caching. If that’s disabled when load testing, you’ll be pointed in the direction of some code that’s potentially run only a couple times a day, but you’ll see it running thousands of time.</a:t>
            </a:r>
          </a:p>
          <a:p>
            <a:endParaRPr lang="en-US" dirty="0"/>
          </a:p>
          <a:p>
            <a:r>
              <a:rPr lang="en-US" dirty="0"/>
              <a:t>The test environment should be stable. That way test results can be compared across different versions. If configuration options are changed haphazardly, or if the number of agents changed, or if the hardware it’s running on changes, test results can no longer be compared against each other.</a:t>
            </a:r>
          </a:p>
          <a:p>
            <a:endParaRPr lang="en-US" dirty="0"/>
          </a:p>
          <a:p>
            <a:r>
              <a:rPr lang="en-US" dirty="0"/>
              <a:t>Dev environment profiler data is useful, but it’s only useful for some initial investigation, or for dev work. While it is fine to make changes based on dev data, they need to be validated through load testing before they can be pushed out.</a:t>
            </a:r>
          </a:p>
          <a:p>
            <a:endParaRPr lang="en-US" dirty="0"/>
          </a:p>
          <a:p>
            <a:r>
              <a:rPr lang="en-US" dirty="0"/>
              <a:t>Finally, you should store historical performance and profiler data. It’s an easy step to take, but if it’s missed, you’ll quickly find that you need to see how things performed 2 releases ago, or how the execution of some procedure changed across releases. </a:t>
            </a:r>
          </a:p>
          <a:p>
            <a:endParaRPr lang="en-US" dirty="0"/>
          </a:p>
        </p:txBody>
      </p:sp>
      <p:sp>
        <p:nvSpPr>
          <p:cNvPr id="4" name="Slide Number Placeholder 3"/>
          <p:cNvSpPr>
            <a:spLocks noGrp="1"/>
          </p:cNvSpPr>
          <p:nvPr>
            <p:ph type="sldNum" sz="quarter" idx="5"/>
          </p:nvPr>
        </p:nvSpPr>
        <p:spPr/>
        <p:txBody>
          <a:bodyPr/>
          <a:lstStyle/>
          <a:p>
            <a:fld id="{A514EB8E-E76C-419E-9375-2B4EAEA6B14E}" type="slidenum">
              <a:rPr lang="en-US" smtClean="0"/>
              <a:t>15</a:t>
            </a:fld>
            <a:endParaRPr lang="en-US"/>
          </a:p>
        </p:txBody>
      </p:sp>
    </p:spTree>
    <p:extLst>
      <p:ext uri="{BB962C8B-B14F-4D97-AF65-F5344CB8AC3E}">
        <p14:creationId xmlns:p14="http://schemas.microsoft.com/office/powerpoint/2010/main" val="104679449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If you’ve gone all out making performance changes, all of the things that stood out in the profiler were improved. Things should look a lot better now, but now we start getting into the more annoying problems.</a:t>
            </a:r>
          </a:p>
          <a:p>
            <a:r>
              <a:rPr lang="en-US" dirty="0"/>
              <a:t>If nothing stands out in the profiler output, it becomes a lot harder to identify changes that need to be made. Right now, the performance issues that are left will be very small, but they will be spread out across all your codebase.</a:t>
            </a:r>
          </a:p>
          <a:p>
            <a:endParaRPr lang="en-US" dirty="0"/>
          </a:p>
          <a:p>
            <a:r>
              <a:rPr lang="en-US" dirty="0"/>
              <a:t>To find new issues we started looking at XREF files. You can generate an XREF file when compiling files, and you get some output containing more details about what’s happening in your code. What we were interested in here was query data since DB activity makes up a good chunk of the execution time. While individual improvements would be small, an index change might have a big payoff depending on the number of queries that would use it.</a:t>
            </a:r>
          </a:p>
          <a:p>
            <a:endParaRPr lang="en-US" dirty="0"/>
          </a:p>
          <a:p>
            <a:r>
              <a:rPr lang="en-US" dirty="0"/>
              <a:t>For every for each, find, etc. you get some information on what fields are accessed by the query, the indexes used, whether you’re looking at a whole index search, whether there’s no suitable index that can be used for a sort (sort-access).</a:t>
            </a:r>
          </a:p>
          <a:p>
            <a:endParaRPr lang="en-US" dirty="0"/>
          </a:p>
          <a:p>
            <a:r>
              <a:rPr lang="en-US" dirty="0"/>
              <a:t>Based on the XREF output you can change either the queries used to more efficiently use indexes, or you can add new indexes that better match your use case. One thing to keep in mind is that you can’t add 100 indexes to a table so it covers all your queries, but you should have indexes in place for the more commonly used queries.</a:t>
            </a:r>
          </a:p>
          <a:p>
            <a:endParaRPr lang="en-US" dirty="0"/>
          </a:p>
          <a:p>
            <a:endParaRPr lang="en-US" dirty="0"/>
          </a:p>
          <a:p>
            <a:r>
              <a:rPr lang="en-US" dirty="0"/>
              <a:t>By index data we refer to the DB schema rather than the index stat tables. Simply put we need to know what indexes are available for a table, that way we can create some automation that lets you know if you can make some changes to a query.</a:t>
            </a:r>
          </a:p>
          <a:p>
            <a:endParaRPr lang="en-US" dirty="0"/>
          </a:p>
        </p:txBody>
      </p:sp>
      <p:sp>
        <p:nvSpPr>
          <p:cNvPr id="4" name="Slide Number Placeholder 3"/>
          <p:cNvSpPr>
            <a:spLocks noGrp="1"/>
          </p:cNvSpPr>
          <p:nvPr>
            <p:ph type="sldNum" sz="quarter" idx="5"/>
          </p:nvPr>
        </p:nvSpPr>
        <p:spPr/>
        <p:txBody>
          <a:bodyPr/>
          <a:lstStyle/>
          <a:p>
            <a:fld id="{A514EB8E-E76C-419E-9375-2B4EAEA6B14E}" type="slidenum">
              <a:rPr lang="en-US" smtClean="0"/>
              <a:t>18</a:t>
            </a:fld>
            <a:endParaRPr lang="en-US"/>
          </a:p>
        </p:txBody>
      </p:sp>
    </p:spTree>
    <p:extLst>
      <p:ext uri="{BB962C8B-B14F-4D97-AF65-F5344CB8AC3E}">
        <p14:creationId xmlns:p14="http://schemas.microsoft.com/office/powerpoint/2010/main" val="199332709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Based on the data we have from index files, and the various VST tables describing the DB schema we build a small tool that automatically goes through all our codebase and finds potential issues.</a:t>
            </a:r>
          </a:p>
          <a:p>
            <a:endParaRPr lang="en-US" dirty="0"/>
          </a:p>
          <a:p>
            <a:r>
              <a:rPr lang="en-US" dirty="0"/>
              <a:t>You can use this to suggest using a particular index or make other changes.  For the one shown you can instead use </a:t>
            </a:r>
            <a:r>
              <a:rPr lang="en-US" dirty="0" err="1"/>
              <a:t>SADetail.Archived</a:t>
            </a:r>
            <a:r>
              <a:rPr lang="en-US" dirty="0"/>
              <a:t> = no so that field can be properly used for indexing.</a:t>
            </a:r>
          </a:p>
          <a:p>
            <a:endParaRPr lang="en-US" dirty="0"/>
          </a:p>
          <a:p>
            <a:r>
              <a:rPr lang="en-US" dirty="0"/>
              <a:t>Because you have enough knowledge of the application, you can start making other suggestions. If a query is looking at fields X and Y it should also include field Z. </a:t>
            </a:r>
          </a:p>
          <a:p>
            <a:endParaRPr lang="en-US" dirty="0"/>
          </a:p>
          <a:p>
            <a:r>
              <a:rPr lang="en-US" dirty="0"/>
              <a:t>While for this project we just created what essentially is a POC tool, this can be taken further and be integrated in the normal workflow. If you work on a file, you look at it in this tool, and fix a couple of issues. It’s easy to integrate with dev studio so you can go to the particular line in the code with a single click making the whole process somewhat painless. Once you make a change, you’ll only need to recompile with XREF and process the particular file again, and you’ll see whether your changes helped or broke  things further.</a:t>
            </a:r>
          </a:p>
          <a:p>
            <a:endParaRPr lang="en-US" dirty="0"/>
          </a:p>
          <a:p>
            <a:r>
              <a:rPr lang="en-US" dirty="0"/>
              <a:t>You can probably do something similar with Sonar Lint since it also looks at DB schema and XREF files, but I’ve never investigated it properly.</a:t>
            </a:r>
          </a:p>
          <a:p>
            <a:endParaRPr lang="en-US" dirty="0"/>
          </a:p>
        </p:txBody>
      </p:sp>
      <p:sp>
        <p:nvSpPr>
          <p:cNvPr id="4" name="Slide Number Placeholder 3"/>
          <p:cNvSpPr>
            <a:spLocks noGrp="1"/>
          </p:cNvSpPr>
          <p:nvPr>
            <p:ph type="sldNum" sz="quarter" idx="5"/>
          </p:nvPr>
        </p:nvSpPr>
        <p:spPr/>
        <p:txBody>
          <a:bodyPr/>
          <a:lstStyle/>
          <a:p>
            <a:fld id="{A514EB8E-E76C-419E-9375-2B4EAEA6B14E}" type="slidenum">
              <a:rPr lang="en-US" smtClean="0"/>
              <a:t>19</a:t>
            </a:fld>
            <a:endParaRPr lang="en-US"/>
          </a:p>
        </p:txBody>
      </p:sp>
    </p:spTree>
    <p:extLst>
      <p:ext uri="{BB962C8B-B14F-4D97-AF65-F5344CB8AC3E}">
        <p14:creationId xmlns:p14="http://schemas.microsoft.com/office/powerpoint/2010/main" val="210102005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made a lot of changes where we moved away from FIND statements. Our indexes were a bit of a mess so a lot of queries would use more than 1 index. FIND statements can only use one which was a big issue.</a:t>
            </a:r>
          </a:p>
          <a:p>
            <a:endParaRPr lang="en-US" dirty="0"/>
          </a:p>
          <a:p>
            <a:r>
              <a:rPr lang="en-US" dirty="0"/>
              <a:t>We had a couple of tables that were particularly important. We made some index changes for those, so they better matched the queries we were using.</a:t>
            </a:r>
          </a:p>
          <a:p>
            <a:endParaRPr lang="en-US" dirty="0"/>
          </a:p>
          <a:p>
            <a:r>
              <a:rPr lang="en-US" dirty="0"/>
              <a:t>Finally, we fixed a lot of small issues. Changing field order, bracket changes, no longer using NOT in front of logical fields, etc.</a:t>
            </a:r>
          </a:p>
          <a:p>
            <a:endParaRPr lang="en-US" dirty="0"/>
          </a:p>
        </p:txBody>
      </p:sp>
      <p:sp>
        <p:nvSpPr>
          <p:cNvPr id="4" name="Slide Number Placeholder 3"/>
          <p:cNvSpPr>
            <a:spLocks noGrp="1"/>
          </p:cNvSpPr>
          <p:nvPr>
            <p:ph type="sldNum" sz="quarter" idx="5"/>
          </p:nvPr>
        </p:nvSpPr>
        <p:spPr/>
        <p:txBody>
          <a:bodyPr/>
          <a:lstStyle/>
          <a:p>
            <a:fld id="{A514EB8E-E76C-419E-9375-2B4EAEA6B14E}" type="slidenum">
              <a:rPr lang="en-US" smtClean="0"/>
              <a:t>20</a:t>
            </a:fld>
            <a:endParaRPr lang="en-US"/>
          </a:p>
        </p:txBody>
      </p:sp>
    </p:spTree>
    <p:extLst>
      <p:ext uri="{BB962C8B-B14F-4D97-AF65-F5344CB8AC3E}">
        <p14:creationId xmlns:p14="http://schemas.microsoft.com/office/powerpoint/2010/main" val="425592596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While it’s easy to think that “our queries are probably ok” you should properly check that. You might be surprised at how many issues you’ll manage to find.</a:t>
            </a:r>
          </a:p>
          <a:p>
            <a:endParaRPr lang="en-US" dirty="0"/>
          </a:p>
          <a:p>
            <a:r>
              <a:rPr lang="en-US" dirty="0"/>
              <a:t>You can’t rely on peer reviews to catch these issues. People won’t have a complete DB schema in memory, and even if they do, they are liable to make mistakes. One field in the wrong order and there goes query performance.</a:t>
            </a:r>
          </a:p>
          <a:p>
            <a:endParaRPr lang="en-US" dirty="0"/>
          </a:p>
          <a:p>
            <a:r>
              <a:rPr lang="en-US" dirty="0"/>
              <a:t>These changes will be minor in most cases. It will feel like a thankless job with no rewards, but enough of these changes will add up to make a significant difference. Prioritize some of the bigger or most often accessed tables to get the quickest return.</a:t>
            </a:r>
          </a:p>
          <a:p>
            <a:endParaRPr lang="en-US" dirty="0"/>
          </a:p>
          <a:p>
            <a:r>
              <a:rPr lang="en-US" dirty="0"/>
              <a:t>This was an ongoing process so we were looking for some other improvements.</a:t>
            </a:r>
          </a:p>
          <a:p>
            <a:endParaRPr lang="en-US" dirty="0"/>
          </a:p>
        </p:txBody>
      </p:sp>
      <p:sp>
        <p:nvSpPr>
          <p:cNvPr id="4" name="Slide Number Placeholder 3"/>
          <p:cNvSpPr>
            <a:spLocks noGrp="1"/>
          </p:cNvSpPr>
          <p:nvPr>
            <p:ph type="sldNum" sz="quarter" idx="5"/>
          </p:nvPr>
        </p:nvSpPr>
        <p:spPr/>
        <p:txBody>
          <a:bodyPr/>
          <a:lstStyle/>
          <a:p>
            <a:fld id="{A514EB8E-E76C-419E-9375-2B4EAEA6B14E}" type="slidenum">
              <a:rPr lang="en-US" smtClean="0"/>
              <a:t>21</a:t>
            </a:fld>
            <a:endParaRPr lang="en-US"/>
          </a:p>
        </p:txBody>
      </p:sp>
    </p:spTree>
    <p:extLst>
      <p:ext uri="{BB962C8B-B14F-4D97-AF65-F5344CB8AC3E}">
        <p14:creationId xmlns:p14="http://schemas.microsoft.com/office/powerpoint/2010/main" val="249031257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When it comes to DB analysis I won’t go into too much detail since I’m not that familiar with it. There is a lot of valuable data that’s available but it more or less falls under DB administration and it could use it’s own talk.</a:t>
            </a:r>
          </a:p>
          <a:p>
            <a:r>
              <a:rPr lang="en-US" dirty="0"/>
              <a:t>For some very simple data you can just run  </a:t>
            </a:r>
            <a:r>
              <a:rPr lang="en-US" dirty="0" err="1"/>
              <a:t>proutil</a:t>
            </a:r>
            <a:r>
              <a:rPr lang="en-US" dirty="0"/>
              <a:t> </a:t>
            </a:r>
            <a:r>
              <a:rPr lang="en-US" dirty="0" err="1"/>
              <a:t>dbanalysis</a:t>
            </a:r>
            <a:r>
              <a:rPr lang="en-US" dirty="0"/>
              <a:t> against the DB, and you can get some information on the number of records in a table, the amount of space the records and the indexes use, etc.</a:t>
            </a:r>
          </a:p>
          <a:p>
            <a:r>
              <a:rPr lang="en-US" dirty="0"/>
              <a:t>You can use this is a very simple orphaned data check. If the number of records in a table just doesn’t make sense it might be worth cleaning up orphaned data. Depending on the queries used this cleanup might have a big impact.</a:t>
            </a:r>
          </a:p>
          <a:p>
            <a:endParaRPr lang="en-US" dirty="0"/>
          </a:p>
          <a:p>
            <a:r>
              <a:rPr lang="en-US" dirty="0"/>
              <a:t>Table and index stats are recorded for a given number of tables based on some DB startup parameters. You’ll have access to the number of CRUD operations per table and index. Using this you’ll have an idea of what your application is doing DB wise.</a:t>
            </a:r>
          </a:p>
          <a:p>
            <a:r>
              <a:rPr lang="en-US" dirty="0"/>
              <a:t>Weird spikes in table/index activity could indicate some issues that should be looked at. Overall you’ll have a better idea of the tables on which you should focus your query optimizations.</a:t>
            </a:r>
          </a:p>
          <a:p>
            <a:endParaRPr lang="en-US" dirty="0"/>
          </a:p>
          <a:p>
            <a:r>
              <a:rPr lang="en-US" dirty="0"/>
              <a:t>When it comes to process changes, it’s going to depend entirely on the application. If a certain flow can be broken down into N individual steps, are there any steps that don’t need to happen instantly?</a:t>
            </a:r>
          </a:p>
          <a:p>
            <a:r>
              <a:rPr lang="en-US" dirty="0"/>
              <a:t>For example, if you’re trying to buy something getting the receipt by email after 5 minutes won’t be that big of a deal, but you’re essentially removing all the time it takes to create the receipt from that flow.</a:t>
            </a:r>
          </a:p>
          <a:p>
            <a:r>
              <a:rPr lang="en-US" dirty="0"/>
              <a:t>Other potential areas of interest are things like housekeeping tasks where you cleanup some data, or updating some statistics, etc.</a:t>
            </a:r>
          </a:p>
          <a:p>
            <a:r>
              <a:rPr lang="en-US" dirty="0"/>
              <a:t>The more things you can offload the better the user experience will be.</a:t>
            </a:r>
          </a:p>
          <a:p>
            <a:endParaRPr lang="en-US" dirty="0"/>
          </a:p>
        </p:txBody>
      </p:sp>
      <p:sp>
        <p:nvSpPr>
          <p:cNvPr id="4" name="Slide Number Placeholder 3"/>
          <p:cNvSpPr>
            <a:spLocks noGrp="1"/>
          </p:cNvSpPr>
          <p:nvPr>
            <p:ph type="sldNum" sz="quarter" idx="5"/>
          </p:nvPr>
        </p:nvSpPr>
        <p:spPr/>
        <p:txBody>
          <a:bodyPr/>
          <a:lstStyle/>
          <a:p>
            <a:fld id="{A514EB8E-E76C-419E-9375-2B4EAEA6B14E}" type="slidenum">
              <a:rPr lang="en-US" smtClean="0"/>
              <a:t>22</a:t>
            </a:fld>
            <a:endParaRPr lang="en-US"/>
          </a:p>
        </p:txBody>
      </p:sp>
    </p:spTree>
    <p:extLst>
      <p:ext uri="{BB962C8B-B14F-4D97-AF65-F5344CB8AC3E}">
        <p14:creationId xmlns:p14="http://schemas.microsoft.com/office/powerpoint/2010/main" val="407573736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found a couple of tables that had way too much DB activity. One of those resulted in a architectural change since we were doing a lot of read/writes for a context table with every request. We ended up using read/write-</a:t>
            </a:r>
            <a:r>
              <a:rPr lang="en-US" dirty="0" err="1"/>
              <a:t>json</a:t>
            </a:r>
            <a:r>
              <a:rPr lang="en-US" dirty="0"/>
              <a:t> to deal with the context instead, essentially going from hundreds of operations per request to less than 10. The performance benefit from this wasn’t as big as we expected, but I think we got ~10% from it so it was a big enough improvement. We also got a lot of bugs from it, thankfully nothing too bad.</a:t>
            </a:r>
          </a:p>
          <a:p>
            <a:endParaRPr lang="en-US" dirty="0"/>
          </a:p>
          <a:p>
            <a:r>
              <a:rPr lang="en-US" dirty="0"/>
              <a:t>We also found some tables that had way too many reads. That was an issue with what we had available for a query on the table. We ended up adding some new fields and indexes so we could search more efficiently. In a sense we moved from looking at a single field to looking at 3.</a:t>
            </a:r>
          </a:p>
          <a:p>
            <a:endParaRPr lang="en-US" dirty="0"/>
          </a:p>
          <a:p>
            <a:r>
              <a:rPr lang="en-US" dirty="0"/>
              <a:t>We noticed that some tables were seeing high usage when they really shouldn’t have. There were no normal situations that would use those tables that heavily. We coupled that with some analytics data and it turns out it was an UI issue. An autocomplete was going through a table using just a begins as the where clause. The problem was that the user entered the input on letter at a time, so it was spamming requests that would go through way too many records. A simple timeout and minimum number of characters that had to be entered before it would try to autocomplete fixed that issue.</a:t>
            </a:r>
          </a:p>
          <a:p>
            <a:endParaRPr lang="en-US" dirty="0"/>
          </a:p>
          <a:p>
            <a:r>
              <a:rPr lang="en-US" dirty="0"/>
              <a:t>The last one is a bit of a misnomer, but we had some situations where people would buy thousands of items. And by that I don’t mean a single record with a quantity in the thousands, but thousands of separate records that all had to go through the entire purchase process. This took a significant amount of time and it wasn’t the best experience. To deal with this we added some “multithreading”, mainly on the UI side. Instead of relying on a single request to do the work for thousands of items, we split that </a:t>
            </a:r>
            <a:r>
              <a:rPr lang="en-US" dirty="0" err="1"/>
              <a:t>processs</a:t>
            </a:r>
            <a:r>
              <a:rPr lang="en-US" dirty="0"/>
              <a:t> up into chunks. Then we started multiple requests from the UI, keeping 5 requests running at once, to make the experience better. We also made some UI changes so you wouldn’t be stuck waiting for the process to finish before you could do anything else. Now it’s more of a fire and forget, come back when it needs some user input, then fire and forget again.</a:t>
            </a:r>
          </a:p>
          <a:p>
            <a:endParaRPr lang="en-US" dirty="0"/>
          </a:p>
        </p:txBody>
      </p:sp>
      <p:sp>
        <p:nvSpPr>
          <p:cNvPr id="4" name="Slide Number Placeholder 3"/>
          <p:cNvSpPr>
            <a:spLocks noGrp="1"/>
          </p:cNvSpPr>
          <p:nvPr>
            <p:ph type="sldNum" sz="quarter" idx="5"/>
          </p:nvPr>
        </p:nvSpPr>
        <p:spPr/>
        <p:txBody>
          <a:bodyPr/>
          <a:lstStyle/>
          <a:p>
            <a:fld id="{A514EB8E-E76C-419E-9375-2B4EAEA6B14E}" type="slidenum">
              <a:rPr lang="en-US" smtClean="0"/>
              <a:t>23</a:t>
            </a:fld>
            <a:endParaRPr lang="en-US"/>
          </a:p>
        </p:txBody>
      </p:sp>
    </p:spTree>
    <p:extLst>
      <p:ext uri="{BB962C8B-B14F-4D97-AF65-F5344CB8AC3E}">
        <p14:creationId xmlns:p14="http://schemas.microsoft.com/office/powerpoint/2010/main" val="183851156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were using </a:t>
            </a:r>
            <a:r>
              <a:rPr lang="en-US" dirty="0" err="1"/>
              <a:t>webspeed</a:t>
            </a:r>
            <a:r>
              <a:rPr lang="en-US" dirty="0"/>
              <a:t> for the project, and there were some intermittent issues for developers where performance would tank. In the end this was happening because we were reading all cookie data being sent, even those we didn’t need to, for every request.</a:t>
            </a:r>
          </a:p>
          <a:p>
            <a:r>
              <a:rPr lang="en-US" dirty="0"/>
              <a:t>Couple that with a process that created some big cookies to keep some UI state, and the very long time it takes to read cookie data, you could essentially stop an agent for a couple of minutes if you maliciously crafted your cookies.</a:t>
            </a:r>
          </a:p>
          <a:p>
            <a:endParaRPr lang="en-US" dirty="0"/>
          </a:p>
          <a:p>
            <a:r>
              <a:rPr lang="en-US" dirty="0"/>
              <a:t>The profiler doesn’t play nicely with pause statements. They are effectively ignored, so if you have some code that relies on pauses to try and lock a record, or to retry some API call, you should probably add some logging around that otherwise there’s no easy way of knowing how much time agents are spending doing nothing.</a:t>
            </a:r>
          </a:p>
          <a:p>
            <a:endParaRPr lang="en-US" dirty="0"/>
          </a:p>
          <a:p>
            <a:r>
              <a:rPr lang="en-US" dirty="0"/>
              <a:t>In various areas we were using FOR EACH EXCLUSIVE-LOCK. This came up as part of our multithreading changes, but the data we were changing belonged to the receipt rather than a particular request. In this case we just had to rewrite the query so it would only look at data for the current request. We had a similar issue happen when searching for items. We were creating some search data and caching it as part of the request. This worked fine, but when thousands of people were searching at once and the cache expired, you had thousands of people creating the search data, and then getting into arguments about who could save their changes to the DB. This ended up being offloaded quite successfully.</a:t>
            </a:r>
          </a:p>
          <a:p>
            <a:endParaRPr lang="en-US" dirty="0"/>
          </a:p>
          <a:p>
            <a:r>
              <a:rPr lang="en-US" dirty="0"/>
              <a:t>Users in general were a bit too trigger happy when searching. They were essentially providing no filters, so the search ended up going through more records than necessary. This is related with the way in which we did searches where a search would find all the records, and storing the results. That way you wouldn’t have to wait when moving to the next page of results, but unfortunately this caused the issue we were seeing where a search would look at way more than it should.</a:t>
            </a:r>
          </a:p>
          <a:p>
            <a:endParaRPr lang="en-US" dirty="0"/>
          </a:p>
          <a:p>
            <a:r>
              <a:rPr lang="en-US" dirty="0"/>
              <a:t>Looking at tracing data is a work in progress. Right now the profiler outputs the tracing data if it’s enabled, but you can't look at it using the existing UI. You’ll need to do a bit of parsing to get things to work, but the idea is you can find outliers in the execution of a particular piece of code. Over 10k executions a line takes 1ms on average, but there are 10 times when it takes 10 seconds (think waiting for a lock, </a:t>
            </a:r>
            <a:r>
              <a:rPr lang="en-US" dirty="0" err="1"/>
              <a:t>disck</a:t>
            </a:r>
            <a:r>
              <a:rPr lang="en-US" dirty="0"/>
              <a:t> IO, etc.) Those 10 times where it took 10s are a performance issue, but it’s not easily apparent from the profiler UI.</a:t>
            </a:r>
          </a:p>
          <a:p>
            <a:endParaRPr lang="en-US" dirty="0"/>
          </a:p>
          <a:p>
            <a:r>
              <a:rPr lang="en-US" dirty="0"/>
              <a:t>This falls under the general situation where a FOR EACH is going to be faster than using a dynamic query. Reflection was also used in some of our OOP code to dynamically assign values to all properties on a class from DB tables and it was significantly slower than a normal assign. Try not to use dynamic queries or reflection, unless necessary or you can afford the performance hit. </a:t>
            </a:r>
          </a:p>
          <a:p>
            <a:endParaRPr lang="en-US" dirty="0"/>
          </a:p>
        </p:txBody>
      </p:sp>
      <p:sp>
        <p:nvSpPr>
          <p:cNvPr id="4" name="Slide Number Placeholder 3"/>
          <p:cNvSpPr>
            <a:spLocks noGrp="1"/>
          </p:cNvSpPr>
          <p:nvPr>
            <p:ph type="sldNum" sz="quarter" idx="5"/>
          </p:nvPr>
        </p:nvSpPr>
        <p:spPr/>
        <p:txBody>
          <a:bodyPr/>
          <a:lstStyle/>
          <a:p>
            <a:fld id="{A514EB8E-E76C-419E-9375-2B4EAEA6B14E}" type="slidenum">
              <a:rPr lang="en-US" smtClean="0"/>
              <a:t>24</a:t>
            </a:fld>
            <a:endParaRPr lang="en-US"/>
          </a:p>
        </p:txBody>
      </p:sp>
    </p:spTree>
    <p:extLst>
      <p:ext uri="{BB962C8B-B14F-4D97-AF65-F5344CB8AC3E}">
        <p14:creationId xmlns:p14="http://schemas.microsoft.com/office/powerpoint/2010/main" val="102407530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11/14/2023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11/14/2023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11/14/2023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11/14/2023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11/14/2023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11/14/2023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11/14/2023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11/14/2023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11/14/2023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11/14/2023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11/14/2023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11/14/2023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7.xml"/><Relationship Id="rId5" Type="http://schemas.openxmlformats.org/officeDocument/2006/relationships/image" Target="../media/image3.png"/><Relationship Id="rId4" Type="http://schemas.openxmlformats.org/officeDocument/2006/relationships/image" Target="../media/image2.svg"/></Relationships>
</file>

<file path=ppt/slides/_rels/slide2.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image" Target="../media/image1.png"/><Relationship Id="rId7" Type="http://schemas.openxmlformats.org/officeDocument/2006/relationships/image" Target="../media/image6.jpe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5.svg"/><Relationship Id="rId5" Type="http://schemas.openxmlformats.org/officeDocument/2006/relationships/image" Target="../media/image4.png"/><Relationship Id="rId4" Type="http://schemas.openxmlformats.org/officeDocument/2006/relationships/image" Target="../media/image2.svg"/></Relationships>
</file>

<file path=ppt/slides/_rels/slide3.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7.xml"/><Relationship Id="rId5" Type="http://schemas.openxmlformats.org/officeDocument/2006/relationships/image" Target="../media/image3.png"/><Relationship Id="rId4" Type="http://schemas.openxmlformats.org/officeDocument/2006/relationships/image" Target="../media/image2.svg"/></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7.xml"/><Relationship Id="rId5" Type="http://schemas.openxmlformats.org/officeDocument/2006/relationships/image" Target="../media/image3.png"/><Relationship Id="rId4" Type="http://schemas.openxmlformats.org/officeDocument/2006/relationships/image" Target="../media/image2.svg"/></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7.xml"/><Relationship Id="rId5" Type="http://schemas.openxmlformats.org/officeDocument/2006/relationships/image" Target="../media/image3.png"/><Relationship Id="rId4" Type="http://schemas.openxmlformats.org/officeDocument/2006/relationships/image" Target="../media/image2.svg"/></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7.xml"/><Relationship Id="rId5" Type="http://schemas.openxmlformats.org/officeDocument/2006/relationships/image" Target="../media/image3.png"/><Relationship Id="rId4" Type="http://schemas.openxmlformats.org/officeDocument/2006/relationships/image" Target="../media/image2.svg"/></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7.xml"/><Relationship Id="rId6" Type="http://schemas.openxmlformats.org/officeDocument/2006/relationships/image" Target="../media/image7.png"/><Relationship Id="rId5" Type="http://schemas.openxmlformats.org/officeDocument/2006/relationships/image" Target="../media/image3.png"/><Relationship Id="rId4" Type="http://schemas.openxmlformats.org/officeDocument/2006/relationships/image" Target="../media/image2.svg"/></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7.xml"/><Relationship Id="rId5" Type="http://schemas.openxmlformats.org/officeDocument/2006/relationships/image" Target="../media/image3.png"/><Relationship Id="rId4" Type="http://schemas.openxmlformats.org/officeDocument/2006/relationships/image" Target="../media/image2.svg"/></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7.xml"/><Relationship Id="rId5" Type="http://schemas.openxmlformats.org/officeDocument/2006/relationships/image" Target="../media/image3.png"/><Relationship Id="rId4" Type="http://schemas.openxmlformats.org/officeDocument/2006/relationships/image" Target="../media/image2.svg"/></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xml"/><Relationship Id="rId1" Type="http://schemas.openxmlformats.org/officeDocument/2006/relationships/slideLayout" Target="../slideLayouts/slideLayout7.xml"/><Relationship Id="rId5" Type="http://schemas.openxmlformats.org/officeDocument/2006/relationships/image" Target="../media/image3.png"/><Relationship Id="rId4" Type="http://schemas.openxmlformats.org/officeDocument/2006/relationships/image" Target="../media/image2.svg"/></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xml"/><Relationship Id="rId1" Type="http://schemas.openxmlformats.org/officeDocument/2006/relationships/slideLayout" Target="../slideLayouts/slideLayout7.xml"/><Relationship Id="rId5" Type="http://schemas.openxmlformats.org/officeDocument/2006/relationships/image" Target="../media/image3.png"/><Relationship Id="rId4" Type="http://schemas.openxmlformats.org/officeDocument/2006/relationships/image" Target="../media/image2.svg"/></Relationships>
</file>

<file path=ppt/slides/_rels/slide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2.xml"/><Relationship Id="rId1" Type="http://schemas.openxmlformats.org/officeDocument/2006/relationships/slideLayout" Target="../slideLayouts/slideLayout7.xml"/><Relationship Id="rId5" Type="http://schemas.openxmlformats.org/officeDocument/2006/relationships/image" Target="../media/image3.png"/><Relationship Id="rId4" Type="http://schemas.openxmlformats.org/officeDocument/2006/relationships/image" Target="../media/image2.svg"/></Relationships>
</file>

<file path=ppt/slides/_rels/slide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3.xml"/><Relationship Id="rId1" Type="http://schemas.openxmlformats.org/officeDocument/2006/relationships/slideLayout" Target="../slideLayouts/slideLayout7.xml"/><Relationship Id="rId5" Type="http://schemas.openxmlformats.org/officeDocument/2006/relationships/image" Target="../media/image3.png"/><Relationship Id="rId4" Type="http://schemas.openxmlformats.org/officeDocument/2006/relationships/image" Target="../media/image2.svg"/></Relationships>
</file>

<file path=ppt/slides/_rels/slide16.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3.png"/></Relationships>
</file>

<file path=ppt/slides/_rels/slide17.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7.xml"/><Relationship Id="rId5" Type="http://schemas.openxmlformats.org/officeDocument/2006/relationships/image" Target="../media/image10.png"/><Relationship Id="rId4" Type="http://schemas.openxmlformats.org/officeDocument/2006/relationships/image" Target="../media/image3.png"/></Relationships>
</file>

<file path=ppt/slides/_rels/slide1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4.xml"/><Relationship Id="rId1" Type="http://schemas.openxmlformats.org/officeDocument/2006/relationships/slideLayout" Target="../slideLayouts/slideLayout7.xml"/><Relationship Id="rId5" Type="http://schemas.openxmlformats.org/officeDocument/2006/relationships/image" Target="../media/image3.png"/><Relationship Id="rId4" Type="http://schemas.openxmlformats.org/officeDocument/2006/relationships/image" Target="../media/image2.svg"/></Relationships>
</file>

<file path=ppt/slides/_rels/slide1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5.xml"/><Relationship Id="rId1" Type="http://schemas.openxmlformats.org/officeDocument/2006/relationships/slideLayout" Target="../slideLayouts/slideLayout7.xml"/><Relationship Id="rId6" Type="http://schemas.openxmlformats.org/officeDocument/2006/relationships/image" Target="../media/image11.png"/><Relationship Id="rId5" Type="http://schemas.openxmlformats.org/officeDocument/2006/relationships/image" Target="../media/image3.png"/><Relationship Id="rId4" Type="http://schemas.openxmlformats.org/officeDocument/2006/relationships/image" Target="../media/image2.svg"/></Relationships>
</file>

<file path=ppt/slides/_rels/slide2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6.xml"/><Relationship Id="rId1" Type="http://schemas.openxmlformats.org/officeDocument/2006/relationships/slideLayout" Target="../slideLayouts/slideLayout7.xml"/><Relationship Id="rId5" Type="http://schemas.openxmlformats.org/officeDocument/2006/relationships/image" Target="../media/image3.png"/><Relationship Id="rId4" Type="http://schemas.openxmlformats.org/officeDocument/2006/relationships/image" Target="../media/image2.svg"/></Relationships>
</file>

<file path=ppt/slides/_rels/slide2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7.xml"/><Relationship Id="rId1" Type="http://schemas.openxmlformats.org/officeDocument/2006/relationships/slideLayout" Target="../slideLayouts/slideLayout7.xml"/><Relationship Id="rId5" Type="http://schemas.openxmlformats.org/officeDocument/2006/relationships/image" Target="../media/image3.png"/><Relationship Id="rId4" Type="http://schemas.openxmlformats.org/officeDocument/2006/relationships/image" Target="../media/image2.svg"/></Relationships>
</file>

<file path=ppt/slides/_rels/slide2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8.xml"/><Relationship Id="rId1" Type="http://schemas.openxmlformats.org/officeDocument/2006/relationships/slideLayout" Target="../slideLayouts/slideLayout7.xml"/><Relationship Id="rId5" Type="http://schemas.openxmlformats.org/officeDocument/2006/relationships/image" Target="../media/image3.png"/><Relationship Id="rId4" Type="http://schemas.openxmlformats.org/officeDocument/2006/relationships/image" Target="../media/image2.svg"/></Relationships>
</file>

<file path=ppt/slides/_rels/slide2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9.xml"/><Relationship Id="rId1" Type="http://schemas.openxmlformats.org/officeDocument/2006/relationships/slideLayout" Target="../slideLayouts/slideLayout7.xml"/><Relationship Id="rId5" Type="http://schemas.openxmlformats.org/officeDocument/2006/relationships/image" Target="../media/image3.png"/><Relationship Id="rId4" Type="http://schemas.openxmlformats.org/officeDocument/2006/relationships/image" Target="../media/image2.svg"/></Relationships>
</file>

<file path=ppt/slides/_rels/slide2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0.xml"/><Relationship Id="rId1" Type="http://schemas.openxmlformats.org/officeDocument/2006/relationships/slideLayout" Target="../slideLayouts/slideLayout7.xml"/><Relationship Id="rId5" Type="http://schemas.openxmlformats.org/officeDocument/2006/relationships/image" Target="../media/image3.png"/><Relationship Id="rId4" Type="http://schemas.openxmlformats.org/officeDocument/2006/relationships/image" Target="../media/image2.svg"/></Relationships>
</file>

<file path=ppt/slides/_rels/slide25.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26.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7.xml"/><Relationship Id="rId5" Type="http://schemas.openxmlformats.org/officeDocument/2006/relationships/hyperlink" Target="http://wayfare.ro" TargetMode="External"/><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1E1E1F"/>
        </a:solidFill>
        <a:effectLst/>
      </p:bgPr>
    </p:bg>
    <p:spTree>
      <p:nvGrpSpPr>
        <p:cNvPr id="1" name=""/>
        <p:cNvGrpSpPr/>
        <p:nvPr/>
      </p:nvGrpSpPr>
      <p:grpSpPr>
        <a:xfrm>
          <a:off x="0" y="0"/>
          <a:ext cx="0" cy="0"/>
          <a:chOff x="0" y="0"/>
          <a:chExt cx="0" cy="0"/>
        </a:xfrm>
      </p:grpSpPr>
      <p:sp>
        <p:nvSpPr>
          <p:cNvPr id="2" name="Freeform 2"/>
          <p:cNvSpPr/>
          <p:nvPr/>
        </p:nvSpPr>
        <p:spPr>
          <a:xfrm>
            <a:off x="8173248" y="1337584"/>
            <a:ext cx="16926818" cy="16926818"/>
          </a:xfrm>
          <a:custGeom>
            <a:avLst/>
            <a:gdLst/>
            <a:ahLst/>
            <a:cxnLst/>
            <a:rect l="l" t="t" r="r" b="b"/>
            <a:pathLst>
              <a:path w="16926818" h="16926818">
                <a:moveTo>
                  <a:pt x="0" y="0"/>
                </a:moveTo>
                <a:lnTo>
                  <a:pt x="16926818" y="0"/>
                </a:lnTo>
                <a:lnTo>
                  <a:pt x="16926818" y="16926817"/>
                </a:lnTo>
                <a:lnTo>
                  <a:pt x="0" y="16926817"/>
                </a:lnTo>
                <a:lnTo>
                  <a:pt x="0" y="0"/>
                </a:lnTo>
                <a:close/>
              </a:path>
            </a:pathLst>
          </a:custGeom>
          <a:blipFill>
            <a:blip r:embed="rId3">
              <a:alphaModFix amt="67000"/>
              <a:extLst>
                <a:ext uri="{96DAC541-7B7A-43D3-8B79-37D633B846F1}">
                  <asvg:svgBlip xmlns:asvg="http://schemas.microsoft.com/office/drawing/2016/SVG/main" r:embed="rId4"/>
                </a:ext>
              </a:extLst>
            </a:blip>
            <a:stretch>
              <a:fillRect/>
            </a:stretch>
          </a:blipFill>
        </p:spPr>
        <p:txBody>
          <a:bodyPr/>
          <a:lstStyle/>
          <a:p>
            <a:endParaRPr lang="en-US"/>
          </a:p>
        </p:txBody>
      </p:sp>
      <p:sp>
        <p:nvSpPr>
          <p:cNvPr id="3" name="Freeform 3"/>
          <p:cNvSpPr/>
          <p:nvPr/>
        </p:nvSpPr>
        <p:spPr>
          <a:xfrm>
            <a:off x="12372963" y="8293265"/>
            <a:ext cx="4886337" cy="965035"/>
          </a:xfrm>
          <a:custGeom>
            <a:avLst/>
            <a:gdLst/>
            <a:ahLst/>
            <a:cxnLst/>
            <a:rect l="l" t="t" r="r" b="b"/>
            <a:pathLst>
              <a:path w="4886337" h="965035">
                <a:moveTo>
                  <a:pt x="0" y="0"/>
                </a:moveTo>
                <a:lnTo>
                  <a:pt x="4886337" y="0"/>
                </a:lnTo>
                <a:lnTo>
                  <a:pt x="4886337" y="965035"/>
                </a:lnTo>
                <a:lnTo>
                  <a:pt x="0" y="965035"/>
                </a:lnTo>
                <a:lnTo>
                  <a:pt x="0" y="0"/>
                </a:lnTo>
                <a:close/>
              </a:path>
            </a:pathLst>
          </a:custGeom>
          <a:blipFill>
            <a:blip r:embed="rId5"/>
            <a:stretch>
              <a:fillRect/>
            </a:stretch>
          </a:blipFill>
        </p:spPr>
        <p:txBody>
          <a:bodyPr/>
          <a:lstStyle/>
          <a:p>
            <a:endParaRPr lang="en-US"/>
          </a:p>
        </p:txBody>
      </p:sp>
      <p:sp>
        <p:nvSpPr>
          <p:cNvPr id="4" name="TextBox 4"/>
          <p:cNvSpPr txBox="1"/>
          <p:nvPr/>
        </p:nvSpPr>
        <p:spPr>
          <a:xfrm>
            <a:off x="1797872" y="997061"/>
            <a:ext cx="15172494" cy="2800356"/>
          </a:xfrm>
          <a:prstGeom prst="rect">
            <a:avLst/>
          </a:prstGeom>
        </p:spPr>
        <p:txBody>
          <a:bodyPr lIns="0" tIns="0" rIns="0" bIns="0" rtlCol="0" anchor="t">
            <a:spAutoFit/>
          </a:bodyPr>
          <a:lstStyle/>
          <a:p>
            <a:pPr>
              <a:lnSpc>
                <a:spcPts val="12079"/>
              </a:lnSpc>
            </a:pPr>
            <a:r>
              <a:rPr lang="en-US" sz="7999" spc="31">
                <a:solidFill>
                  <a:srgbClr val="14E6A8"/>
                </a:solidFill>
                <a:latin typeface="Montserrat Heavy"/>
              </a:rPr>
              <a:t>Application Performance</a:t>
            </a:r>
          </a:p>
          <a:p>
            <a:pPr>
              <a:lnSpc>
                <a:spcPts val="10569"/>
              </a:lnSpc>
            </a:pPr>
            <a:r>
              <a:rPr lang="en-US" sz="6999" spc="27">
                <a:solidFill>
                  <a:srgbClr val="14E6A8"/>
                </a:solidFill>
                <a:latin typeface="Montserrat Heavy"/>
              </a:rPr>
              <a:t>Useful Tools and Practices</a:t>
            </a:r>
          </a:p>
        </p:txBody>
      </p:sp>
      <p:sp>
        <p:nvSpPr>
          <p:cNvPr id="5" name="TextBox 5"/>
          <p:cNvSpPr txBox="1"/>
          <p:nvPr/>
        </p:nvSpPr>
        <p:spPr>
          <a:xfrm>
            <a:off x="1797872" y="4339590"/>
            <a:ext cx="11333541" cy="803910"/>
          </a:xfrm>
          <a:prstGeom prst="rect">
            <a:avLst/>
          </a:prstGeom>
        </p:spPr>
        <p:txBody>
          <a:bodyPr lIns="0" tIns="0" rIns="0" bIns="0" rtlCol="0" anchor="t">
            <a:spAutoFit/>
          </a:bodyPr>
          <a:lstStyle/>
          <a:p>
            <a:pPr>
              <a:lnSpc>
                <a:spcPts val="6795"/>
              </a:lnSpc>
            </a:pPr>
            <a:r>
              <a:rPr lang="en-US" sz="4500" spc="18">
                <a:solidFill>
                  <a:srgbClr val="FFFFFF"/>
                </a:solidFill>
                <a:latin typeface="Montserrat Bold"/>
              </a:rPr>
              <a:t>Claudiu Spac</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1E1E1F"/>
        </a:solidFill>
        <a:effectLst/>
      </p:bgPr>
    </p:bg>
    <p:spTree>
      <p:nvGrpSpPr>
        <p:cNvPr id="1" name=""/>
        <p:cNvGrpSpPr/>
        <p:nvPr/>
      </p:nvGrpSpPr>
      <p:grpSpPr>
        <a:xfrm>
          <a:off x="0" y="0"/>
          <a:ext cx="0" cy="0"/>
          <a:chOff x="0" y="0"/>
          <a:chExt cx="0" cy="0"/>
        </a:xfrm>
      </p:grpSpPr>
      <p:sp>
        <p:nvSpPr>
          <p:cNvPr id="2" name="Freeform 2"/>
          <p:cNvSpPr/>
          <p:nvPr/>
        </p:nvSpPr>
        <p:spPr>
          <a:xfrm>
            <a:off x="8560821" y="-451379"/>
            <a:ext cx="18112138" cy="18112138"/>
          </a:xfrm>
          <a:custGeom>
            <a:avLst/>
            <a:gdLst/>
            <a:ahLst/>
            <a:cxnLst/>
            <a:rect l="l" t="t" r="r" b="b"/>
            <a:pathLst>
              <a:path w="18112138" h="18112138">
                <a:moveTo>
                  <a:pt x="0" y="0"/>
                </a:moveTo>
                <a:lnTo>
                  <a:pt x="18112138" y="0"/>
                </a:lnTo>
                <a:lnTo>
                  <a:pt x="18112138" y="18112139"/>
                </a:lnTo>
                <a:lnTo>
                  <a:pt x="0" y="18112139"/>
                </a:lnTo>
                <a:lnTo>
                  <a:pt x="0" y="0"/>
                </a:lnTo>
                <a:close/>
              </a:path>
            </a:pathLst>
          </a:custGeom>
          <a:blipFill>
            <a:blip r:embed="rId3">
              <a:alphaModFix amt="67000"/>
              <a:extLst>
                <a:ext uri="{96DAC541-7B7A-43D3-8B79-37D633B846F1}">
                  <asvg:svgBlip xmlns:asvg="http://schemas.microsoft.com/office/drawing/2016/SVG/main" r:embed="rId4"/>
                </a:ext>
              </a:extLst>
            </a:blip>
            <a:stretch>
              <a:fillRect/>
            </a:stretch>
          </a:blipFill>
        </p:spPr>
        <p:txBody>
          <a:bodyPr/>
          <a:lstStyle/>
          <a:p>
            <a:endParaRPr lang="en-US"/>
          </a:p>
        </p:txBody>
      </p:sp>
      <p:sp>
        <p:nvSpPr>
          <p:cNvPr id="3" name="TextBox 3"/>
          <p:cNvSpPr txBox="1"/>
          <p:nvPr/>
        </p:nvSpPr>
        <p:spPr>
          <a:xfrm>
            <a:off x="1028700" y="1085850"/>
            <a:ext cx="10317741" cy="670560"/>
          </a:xfrm>
          <a:prstGeom prst="rect">
            <a:avLst/>
          </a:prstGeom>
        </p:spPr>
        <p:txBody>
          <a:bodyPr lIns="0" tIns="0" rIns="0" bIns="0" rtlCol="0" anchor="t">
            <a:spAutoFit/>
          </a:bodyPr>
          <a:lstStyle/>
          <a:p>
            <a:pPr algn="just">
              <a:lnSpc>
                <a:spcPts val="5280"/>
              </a:lnSpc>
            </a:pPr>
            <a:r>
              <a:rPr lang="en-US" sz="4800">
                <a:solidFill>
                  <a:srgbClr val="14E6A8"/>
                </a:solidFill>
                <a:latin typeface="Montserrat Ultra-Bold"/>
              </a:rPr>
              <a:t>ABOUT ME</a:t>
            </a:r>
          </a:p>
        </p:txBody>
      </p:sp>
      <p:sp>
        <p:nvSpPr>
          <p:cNvPr id="4" name="TextBox 4"/>
          <p:cNvSpPr txBox="1"/>
          <p:nvPr/>
        </p:nvSpPr>
        <p:spPr>
          <a:xfrm>
            <a:off x="1028700" y="3381587"/>
            <a:ext cx="8654557" cy="3905250"/>
          </a:xfrm>
          <a:prstGeom prst="rect">
            <a:avLst/>
          </a:prstGeom>
        </p:spPr>
        <p:txBody>
          <a:bodyPr lIns="0" tIns="0" rIns="0" bIns="0" rtlCol="0" anchor="t">
            <a:spAutoFit/>
          </a:bodyPr>
          <a:lstStyle/>
          <a:p>
            <a:pPr marL="556920" lvl="1" indent="-278460">
              <a:lnSpc>
                <a:spcPts val="3095"/>
              </a:lnSpc>
              <a:buFont typeface="Arial"/>
              <a:buChar char="•"/>
            </a:pPr>
            <a:r>
              <a:rPr lang="en-US" sz="2579" dirty="0">
                <a:solidFill>
                  <a:srgbClr val="FFFFFF"/>
                </a:solidFill>
                <a:latin typeface="Montserrat Classic"/>
              </a:rPr>
              <a:t>Tech Lead at Wayfare​</a:t>
            </a:r>
          </a:p>
          <a:p>
            <a:pPr>
              <a:lnSpc>
                <a:spcPts val="3095"/>
              </a:lnSpc>
            </a:pPr>
            <a:endParaRPr lang="en-US" sz="2579" dirty="0">
              <a:solidFill>
                <a:srgbClr val="FFFFFF"/>
              </a:solidFill>
              <a:latin typeface="Montserrat Classic"/>
            </a:endParaRPr>
          </a:p>
          <a:p>
            <a:pPr marL="556920" lvl="1" indent="-278460">
              <a:lnSpc>
                <a:spcPts val="3095"/>
              </a:lnSpc>
              <a:buFont typeface="Arial"/>
              <a:buChar char="•"/>
            </a:pPr>
            <a:r>
              <a:rPr lang="en-US" sz="2579" dirty="0">
                <a:solidFill>
                  <a:srgbClr val="FFFFFF"/>
                </a:solidFill>
                <a:latin typeface="Montserrat Classic"/>
              </a:rPr>
              <a:t>Started working at Wayfare in 2014</a:t>
            </a:r>
          </a:p>
          <a:p>
            <a:pPr>
              <a:lnSpc>
                <a:spcPts val="3095"/>
              </a:lnSpc>
            </a:pPr>
            <a:endParaRPr lang="en-US" sz="2579" dirty="0">
              <a:solidFill>
                <a:srgbClr val="FFFFFF"/>
              </a:solidFill>
              <a:latin typeface="Montserrat Classic"/>
            </a:endParaRPr>
          </a:p>
          <a:p>
            <a:pPr marL="556920" lvl="1" indent="-278460">
              <a:lnSpc>
                <a:spcPts val="3095"/>
              </a:lnSpc>
              <a:buFont typeface="Arial"/>
              <a:buChar char="•"/>
            </a:pPr>
            <a:r>
              <a:rPr lang="en-US" sz="2579" dirty="0">
                <a:solidFill>
                  <a:srgbClr val="FFFFFF"/>
                </a:solidFill>
                <a:latin typeface="Montserrat Classic"/>
              </a:rPr>
              <a:t>Worked on several projects</a:t>
            </a:r>
          </a:p>
          <a:p>
            <a:pPr>
              <a:lnSpc>
                <a:spcPts val="3095"/>
              </a:lnSpc>
            </a:pPr>
            <a:endParaRPr lang="en-US" sz="2579" dirty="0">
              <a:solidFill>
                <a:srgbClr val="FFFFFF"/>
              </a:solidFill>
              <a:latin typeface="Montserrat Classic"/>
            </a:endParaRPr>
          </a:p>
          <a:p>
            <a:pPr marL="556920" lvl="1" indent="-278460">
              <a:lnSpc>
                <a:spcPts val="3095"/>
              </a:lnSpc>
              <a:buFont typeface="Arial"/>
              <a:buChar char="•"/>
            </a:pPr>
            <a:r>
              <a:rPr lang="en-US" sz="2579" dirty="0">
                <a:solidFill>
                  <a:srgbClr val="FFFFFF"/>
                </a:solidFill>
                <a:latin typeface="Montserrat Classic"/>
              </a:rPr>
              <a:t>Performance always came up</a:t>
            </a:r>
          </a:p>
          <a:p>
            <a:pPr>
              <a:lnSpc>
                <a:spcPts val="3095"/>
              </a:lnSpc>
            </a:pPr>
            <a:endParaRPr lang="en-US" sz="2579" dirty="0">
              <a:solidFill>
                <a:srgbClr val="FFFFFF"/>
              </a:solidFill>
              <a:latin typeface="Montserrat Classic"/>
            </a:endParaRPr>
          </a:p>
          <a:p>
            <a:pPr marL="556920" lvl="1" indent="-278460">
              <a:lnSpc>
                <a:spcPts val="3095"/>
              </a:lnSpc>
              <a:buFont typeface="Arial"/>
              <a:buChar char="•"/>
            </a:pPr>
            <a:r>
              <a:rPr lang="en-US" sz="2579" dirty="0">
                <a:solidFill>
                  <a:srgbClr val="FFFFFF"/>
                </a:solidFill>
                <a:latin typeface="Montserrat Classic"/>
              </a:rPr>
              <a:t>Never proactively done</a:t>
            </a:r>
          </a:p>
          <a:p>
            <a:pPr>
              <a:lnSpc>
                <a:spcPts val="3095"/>
              </a:lnSpc>
              <a:spcBef>
                <a:spcPct val="0"/>
              </a:spcBef>
            </a:pPr>
            <a:endParaRPr lang="en-US" sz="2579" dirty="0">
              <a:solidFill>
                <a:srgbClr val="FFFFFF"/>
              </a:solidFill>
              <a:latin typeface="Montserrat Classic"/>
            </a:endParaRPr>
          </a:p>
        </p:txBody>
      </p:sp>
      <p:sp>
        <p:nvSpPr>
          <p:cNvPr id="5" name="Freeform 5"/>
          <p:cNvSpPr/>
          <p:nvPr/>
        </p:nvSpPr>
        <p:spPr>
          <a:xfrm>
            <a:off x="10391881" y="1829152"/>
            <a:ext cx="6628696" cy="6628696"/>
          </a:xfrm>
          <a:custGeom>
            <a:avLst/>
            <a:gdLst/>
            <a:ahLst/>
            <a:cxnLst/>
            <a:rect l="l" t="t" r="r" b="b"/>
            <a:pathLst>
              <a:path w="6628696" h="6628696">
                <a:moveTo>
                  <a:pt x="0" y="0"/>
                </a:moveTo>
                <a:lnTo>
                  <a:pt x="6628696" y="0"/>
                </a:lnTo>
                <a:lnTo>
                  <a:pt x="6628696" y="6628696"/>
                </a:lnTo>
                <a:lnTo>
                  <a:pt x="0" y="6628696"/>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US"/>
          </a:p>
        </p:txBody>
      </p:sp>
      <p:grpSp>
        <p:nvGrpSpPr>
          <p:cNvPr id="6" name="Group 6"/>
          <p:cNvGrpSpPr>
            <a:grpSpLocks noChangeAspect="1"/>
          </p:cNvGrpSpPr>
          <p:nvPr/>
        </p:nvGrpSpPr>
        <p:grpSpPr>
          <a:xfrm>
            <a:off x="10529360" y="1966644"/>
            <a:ext cx="6353737" cy="6353712"/>
            <a:chOff x="0" y="0"/>
            <a:chExt cx="6350000" cy="6349975"/>
          </a:xfrm>
        </p:grpSpPr>
        <p:sp>
          <p:nvSpPr>
            <p:cNvPr id="7" name="Freeform 7"/>
            <p:cNvSpPr/>
            <p:nvPr/>
          </p:nvSpPr>
          <p:spPr>
            <a:xfrm>
              <a:off x="0" y="0"/>
              <a:ext cx="6350000" cy="6349974"/>
            </a:xfrm>
            <a:custGeom>
              <a:avLst/>
              <a:gdLst/>
              <a:ahLst/>
              <a:cxnLst/>
              <a:rect l="l" t="t" r="r" b="b"/>
              <a:pathLst>
                <a:path w="6350000" h="6349974">
                  <a:moveTo>
                    <a:pt x="6350000" y="3175025"/>
                  </a:moveTo>
                  <a:cubicBezTo>
                    <a:pt x="6350000" y="4928451"/>
                    <a:pt x="4928476" y="6349974"/>
                    <a:pt x="3175000" y="6349974"/>
                  </a:cubicBezTo>
                  <a:cubicBezTo>
                    <a:pt x="1421498" y="6349974"/>
                    <a:pt x="0" y="4928451"/>
                    <a:pt x="0" y="3175025"/>
                  </a:cubicBezTo>
                  <a:cubicBezTo>
                    <a:pt x="0" y="1421511"/>
                    <a:pt x="1421498" y="0"/>
                    <a:pt x="3175000" y="0"/>
                  </a:cubicBezTo>
                  <a:cubicBezTo>
                    <a:pt x="4928501" y="0"/>
                    <a:pt x="6350000" y="1421511"/>
                    <a:pt x="6350000" y="3175025"/>
                  </a:cubicBezTo>
                  <a:close/>
                </a:path>
              </a:pathLst>
            </a:custGeom>
            <a:blipFill>
              <a:blip r:embed="rId7"/>
              <a:stretch>
                <a:fillRect t="-25000" b="-25000"/>
              </a:stretch>
            </a:blipFill>
          </p:spPr>
          <p:txBody>
            <a:bodyPr/>
            <a:lstStyle/>
            <a:p>
              <a:endParaRPr lang="en-US"/>
            </a:p>
          </p:txBody>
        </p:sp>
      </p:grpSp>
      <p:sp>
        <p:nvSpPr>
          <p:cNvPr id="8" name="Freeform 8"/>
          <p:cNvSpPr/>
          <p:nvPr/>
        </p:nvSpPr>
        <p:spPr>
          <a:xfrm>
            <a:off x="15127466" y="9365593"/>
            <a:ext cx="2588501" cy="511220"/>
          </a:xfrm>
          <a:custGeom>
            <a:avLst/>
            <a:gdLst/>
            <a:ahLst/>
            <a:cxnLst/>
            <a:rect l="l" t="t" r="r" b="b"/>
            <a:pathLst>
              <a:path w="2588501" h="511220">
                <a:moveTo>
                  <a:pt x="0" y="0"/>
                </a:moveTo>
                <a:lnTo>
                  <a:pt x="2588501" y="0"/>
                </a:lnTo>
                <a:lnTo>
                  <a:pt x="2588501" y="511219"/>
                </a:lnTo>
                <a:lnTo>
                  <a:pt x="0" y="511219"/>
                </a:lnTo>
                <a:lnTo>
                  <a:pt x="0" y="0"/>
                </a:lnTo>
                <a:close/>
              </a:path>
            </a:pathLst>
          </a:custGeom>
          <a:blipFill>
            <a:blip r:embed="rId8"/>
            <a:stretch>
              <a:fillRect/>
            </a:stretch>
          </a:blipFill>
        </p:spPr>
        <p:txBody>
          <a:bodyPr/>
          <a:lstStyle/>
          <a:p>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1E1E1F"/>
        </a:solidFill>
        <a:effectLst/>
      </p:bgPr>
    </p:bg>
    <p:spTree>
      <p:nvGrpSpPr>
        <p:cNvPr id="1" name=""/>
        <p:cNvGrpSpPr/>
        <p:nvPr/>
      </p:nvGrpSpPr>
      <p:grpSpPr>
        <a:xfrm>
          <a:off x="0" y="0"/>
          <a:ext cx="0" cy="0"/>
          <a:chOff x="0" y="0"/>
          <a:chExt cx="0" cy="0"/>
        </a:xfrm>
      </p:grpSpPr>
      <p:sp>
        <p:nvSpPr>
          <p:cNvPr id="2" name="Freeform 2"/>
          <p:cNvSpPr/>
          <p:nvPr/>
        </p:nvSpPr>
        <p:spPr>
          <a:xfrm>
            <a:off x="8560821" y="-451379"/>
            <a:ext cx="18112138" cy="18112138"/>
          </a:xfrm>
          <a:custGeom>
            <a:avLst/>
            <a:gdLst/>
            <a:ahLst/>
            <a:cxnLst/>
            <a:rect l="l" t="t" r="r" b="b"/>
            <a:pathLst>
              <a:path w="18112138" h="18112138">
                <a:moveTo>
                  <a:pt x="0" y="0"/>
                </a:moveTo>
                <a:lnTo>
                  <a:pt x="18112138" y="0"/>
                </a:lnTo>
                <a:lnTo>
                  <a:pt x="18112138" y="18112139"/>
                </a:lnTo>
                <a:lnTo>
                  <a:pt x="0" y="18112139"/>
                </a:lnTo>
                <a:lnTo>
                  <a:pt x="0" y="0"/>
                </a:lnTo>
                <a:close/>
              </a:path>
            </a:pathLst>
          </a:custGeom>
          <a:blipFill>
            <a:blip r:embed="rId2">
              <a:alphaModFix amt="67000"/>
              <a:extLst>
                <a:ext uri="{96DAC541-7B7A-43D3-8B79-37D633B846F1}">
                  <asvg:svgBlip xmlns:asvg="http://schemas.microsoft.com/office/drawing/2016/SVG/main" r:embed="rId3"/>
                </a:ext>
              </a:extLst>
            </a:blip>
            <a:stretch>
              <a:fillRect/>
            </a:stretch>
          </a:blipFill>
        </p:spPr>
        <p:txBody>
          <a:bodyPr/>
          <a:lstStyle/>
          <a:p>
            <a:endParaRPr lang="en-US"/>
          </a:p>
        </p:txBody>
      </p:sp>
      <p:sp>
        <p:nvSpPr>
          <p:cNvPr id="3" name="TextBox 3"/>
          <p:cNvSpPr txBox="1"/>
          <p:nvPr/>
        </p:nvSpPr>
        <p:spPr>
          <a:xfrm>
            <a:off x="1028700" y="1085850"/>
            <a:ext cx="10317741" cy="670560"/>
          </a:xfrm>
          <a:prstGeom prst="rect">
            <a:avLst/>
          </a:prstGeom>
        </p:spPr>
        <p:txBody>
          <a:bodyPr lIns="0" tIns="0" rIns="0" bIns="0" rtlCol="0" anchor="t">
            <a:spAutoFit/>
          </a:bodyPr>
          <a:lstStyle/>
          <a:p>
            <a:pPr algn="just">
              <a:lnSpc>
                <a:spcPts val="5280"/>
              </a:lnSpc>
            </a:pPr>
            <a:r>
              <a:rPr lang="en-US" sz="4800">
                <a:solidFill>
                  <a:srgbClr val="14E6A8"/>
                </a:solidFill>
                <a:latin typeface="Montserrat Ultra-Bold"/>
              </a:rPr>
              <a:t>ABOUT WAYFARE</a:t>
            </a:r>
          </a:p>
        </p:txBody>
      </p:sp>
      <p:sp>
        <p:nvSpPr>
          <p:cNvPr id="4" name="TextBox 4"/>
          <p:cNvSpPr txBox="1"/>
          <p:nvPr/>
        </p:nvSpPr>
        <p:spPr>
          <a:xfrm>
            <a:off x="1017324" y="2234964"/>
            <a:ext cx="11632000" cy="1549486"/>
          </a:xfrm>
          <a:prstGeom prst="rect">
            <a:avLst/>
          </a:prstGeom>
        </p:spPr>
        <p:txBody>
          <a:bodyPr lIns="0" tIns="0" rIns="0" bIns="0" rtlCol="0" anchor="t">
            <a:spAutoFit/>
          </a:bodyPr>
          <a:lstStyle/>
          <a:p>
            <a:pPr>
              <a:lnSpc>
                <a:spcPts val="3075"/>
              </a:lnSpc>
              <a:spcBef>
                <a:spcPct val="0"/>
              </a:spcBef>
            </a:pPr>
            <a:r>
              <a:rPr lang="en-US" sz="2563">
                <a:solidFill>
                  <a:srgbClr val="FFFFFF"/>
                </a:solidFill>
                <a:latin typeface="Montserrat Classic"/>
              </a:rPr>
              <a:t>WE CREATE VALUABLE SOLUTIONS for our partners that drive their business forward and help them reach their significant goals, supporting the entire life cycle of software applications by offering our expertise in:</a:t>
            </a:r>
          </a:p>
        </p:txBody>
      </p:sp>
      <p:sp>
        <p:nvSpPr>
          <p:cNvPr id="5" name="Freeform 5"/>
          <p:cNvSpPr/>
          <p:nvPr/>
        </p:nvSpPr>
        <p:spPr>
          <a:xfrm>
            <a:off x="14529611" y="466444"/>
            <a:ext cx="2588501" cy="511220"/>
          </a:xfrm>
          <a:custGeom>
            <a:avLst/>
            <a:gdLst/>
            <a:ahLst/>
            <a:cxnLst/>
            <a:rect l="l" t="t" r="r" b="b"/>
            <a:pathLst>
              <a:path w="2588501" h="511220">
                <a:moveTo>
                  <a:pt x="0" y="0"/>
                </a:moveTo>
                <a:lnTo>
                  <a:pt x="2588501" y="0"/>
                </a:lnTo>
                <a:lnTo>
                  <a:pt x="2588501" y="511220"/>
                </a:lnTo>
                <a:lnTo>
                  <a:pt x="0" y="511220"/>
                </a:lnTo>
                <a:lnTo>
                  <a:pt x="0" y="0"/>
                </a:lnTo>
                <a:close/>
              </a:path>
            </a:pathLst>
          </a:custGeom>
          <a:blipFill>
            <a:blip r:embed="rId4"/>
            <a:stretch>
              <a:fillRect/>
            </a:stretch>
          </a:blipFill>
        </p:spPr>
        <p:txBody>
          <a:bodyPr/>
          <a:lstStyle/>
          <a:p>
            <a:endParaRPr lang="en-US"/>
          </a:p>
        </p:txBody>
      </p:sp>
      <p:sp>
        <p:nvSpPr>
          <p:cNvPr id="6" name="TextBox 6"/>
          <p:cNvSpPr txBox="1"/>
          <p:nvPr/>
        </p:nvSpPr>
        <p:spPr>
          <a:xfrm>
            <a:off x="1028700" y="3680540"/>
            <a:ext cx="11107702" cy="2266444"/>
          </a:xfrm>
          <a:prstGeom prst="rect">
            <a:avLst/>
          </a:prstGeom>
        </p:spPr>
        <p:txBody>
          <a:bodyPr lIns="0" tIns="0" rIns="0" bIns="0" rtlCol="0" anchor="t">
            <a:spAutoFit/>
          </a:bodyPr>
          <a:lstStyle/>
          <a:p>
            <a:pPr algn="just">
              <a:lnSpc>
                <a:spcPts val="3387"/>
              </a:lnSpc>
              <a:spcBef>
                <a:spcPct val="0"/>
              </a:spcBef>
            </a:pPr>
            <a:endParaRPr/>
          </a:p>
          <a:p>
            <a:pPr algn="just">
              <a:lnSpc>
                <a:spcPts val="2967"/>
              </a:lnSpc>
              <a:spcBef>
                <a:spcPct val="0"/>
              </a:spcBef>
            </a:pPr>
            <a:endParaRPr/>
          </a:p>
          <a:p>
            <a:pPr marL="457696" lvl="1" indent="-228848" algn="just">
              <a:lnSpc>
                <a:spcPts val="2967"/>
              </a:lnSpc>
              <a:buFont typeface="Arial"/>
              <a:buChar char="•"/>
            </a:pPr>
            <a:r>
              <a:rPr lang="en-US" sz="2119">
                <a:solidFill>
                  <a:srgbClr val="14E6A8"/>
                </a:solidFill>
                <a:latin typeface="Montserrat Ultra-Bold"/>
              </a:rPr>
              <a:t>CONSULTANCY</a:t>
            </a:r>
          </a:p>
          <a:p>
            <a:pPr marL="457696" lvl="1" indent="-228848" algn="just">
              <a:lnSpc>
                <a:spcPts val="2967"/>
              </a:lnSpc>
              <a:buFont typeface="Arial"/>
              <a:buChar char="•"/>
            </a:pPr>
            <a:r>
              <a:rPr lang="en-US" sz="2119">
                <a:solidFill>
                  <a:srgbClr val="14E6A8"/>
                </a:solidFill>
                <a:latin typeface="Montserrat Ultra-Bold"/>
              </a:rPr>
              <a:t>APPLICATION DEVELOPMENT, TESTING &amp; UX/UI DESIGN</a:t>
            </a:r>
          </a:p>
          <a:p>
            <a:pPr marL="457696" lvl="1" indent="-228848" algn="just">
              <a:lnSpc>
                <a:spcPts val="2967"/>
              </a:lnSpc>
              <a:buFont typeface="Arial"/>
              <a:buChar char="•"/>
            </a:pPr>
            <a:r>
              <a:rPr lang="en-US" sz="2119">
                <a:solidFill>
                  <a:srgbClr val="14E6A8"/>
                </a:solidFill>
                <a:latin typeface="Montserrat Ultra-Bold"/>
              </a:rPr>
              <a:t>PROJECT DELIVERY</a:t>
            </a:r>
          </a:p>
          <a:p>
            <a:pPr marL="457696" lvl="1" indent="-228848" algn="just">
              <a:lnSpc>
                <a:spcPts val="2967"/>
              </a:lnSpc>
              <a:buFont typeface="Arial"/>
              <a:buChar char="•"/>
            </a:pPr>
            <a:r>
              <a:rPr lang="en-US" sz="2119">
                <a:solidFill>
                  <a:srgbClr val="14E6A8"/>
                </a:solidFill>
                <a:latin typeface="Montserrat Ultra-Bold"/>
              </a:rPr>
              <a:t>APPLICATION MAINTENANCE &amp; SUPPORT </a:t>
            </a:r>
          </a:p>
        </p:txBody>
      </p:sp>
      <p:sp>
        <p:nvSpPr>
          <p:cNvPr id="7" name="TextBox 7"/>
          <p:cNvSpPr txBox="1"/>
          <p:nvPr/>
        </p:nvSpPr>
        <p:spPr>
          <a:xfrm>
            <a:off x="14472789" y="2206389"/>
            <a:ext cx="2702144" cy="1465914"/>
          </a:xfrm>
          <a:prstGeom prst="rect">
            <a:avLst/>
          </a:prstGeom>
        </p:spPr>
        <p:txBody>
          <a:bodyPr lIns="0" tIns="0" rIns="0" bIns="0" rtlCol="0" anchor="t">
            <a:spAutoFit/>
          </a:bodyPr>
          <a:lstStyle/>
          <a:p>
            <a:pPr algn="ctr">
              <a:lnSpc>
                <a:spcPts val="2948"/>
              </a:lnSpc>
              <a:spcBef>
                <a:spcPct val="0"/>
              </a:spcBef>
            </a:pPr>
            <a:r>
              <a:rPr lang="en-US" sz="2106" b="1" dirty="0">
                <a:solidFill>
                  <a:srgbClr val="14E6A8"/>
                </a:solidFill>
                <a:latin typeface="Montserrat Semi-Bold"/>
              </a:rPr>
              <a:t>10+</a:t>
            </a:r>
          </a:p>
          <a:p>
            <a:pPr algn="ctr">
              <a:lnSpc>
                <a:spcPts val="2948"/>
              </a:lnSpc>
              <a:spcBef>
                <a:spcPct val="0"/>
              </a:spcBef>
            </a:pPr>
            <a:r>
              <a:rPr lang="en-US" sz="2106" b="1" dirty="0">
                <a:solidFill>
                  <a:srgbClr val="FFFFFF"/>
                </a:solidFill>
                <a:latin typeface="Montserrat Semi-Bold"/>
              </a:rPr>
              <a:t>YEARS EXPERIENCE</a:t>
            </a:r>
          </a:p>
          <a:p>
            <a:pPr algn="ctr">
              <a:lnSpc>
                <a:spcPts val="2948"/>
              </a:lnSpc>
              <a:spcBef>
                <a:spcPct val="0"/>
              </a:spcBef>
            </a:pPr>
            <a:endParaRPr lang="en-US" sz="2106" b="1" dirty="0">
              <a:solidFill>
                <a:srgbClr val="FFFFFF"/>
              </a:solidFill>
              <a:latin typeface="Montserrat Semi-Bold"/>
            </a:endParaRPr>
          </a:p>
          <a:p>
            <a:pPr algn="ctr">
              <a:lnSpc>
                <a:spcPts val="2948"/>
              </a:lnSpc>
              <a:spcBef>
                <a:spcPct val="0"/>
              </a:spcBef>
            </a:pPr>
            <a:endParaRPr lang="en-US" sz="2106" b="1" dirty="0">
              <a:solidFill>
                <a:srgbClr val="FFFFFF"/>
              </a:solidFill>
              <a:latin typeface="Montserrat Semi-Bold"/>
            </a:endParaRPr>
          </a:p>
        </p:txBody>
      </p:sp>
      <p:sp>
        <p:nvSpPr>
          <p:cNvPr id="8" name="TextBox 8"/>
          <p:cNvSpPr txBox="1"/>
          <p:nvPr/>
        </p:nvSpPr>
        <p:spPr>
          <a:xfrm>
            <a:off x="13502051" y="5315597"/>
            <a:ext cx="4643619" cy="1129540"/>
          </a:xfrm>
          <a:prstGeom prst="rect">
            <a:avLst/>
          </a:prstGeom>
        </p:spPr>
        <p:txBody>
          <a:bodyPr lIns="0" tIns="0" rIns="0" bIns="0" rtlCol="0" anchor="t">
            <a:spAutoFit/>
          </a:bodyPr>
          <a:lstStyle/>
          <a:p>
            <a:pPr algn="ctr">
              <a:lnSpc>
                <a:spcPts val="2959"/>
              </a:lnSpc>
              <a:spcBef>
                <a:spcPct val="0"/>
              </a:spcBef>
            </a:pPr>
            <a:r>
              <a:rPr lang="en-US" sz="2113" b="1" dirty="0">
                <a:solidFill>
                  <a:srgbClr val="14E6A8"/>
                </a:solidFill>
                <a:latin typeface="Montserrat Semi-Bold"/>
              </a:rPr>
              <a:t>100+</a:t>
            </a:r>
          </a:p>
          <a:p>
            <a:pPr algn="ctr">
              <a:lnSpc>
                <a:spcPts val="2959"/>
              </a:lnSpc>
              <a:spcBef>
                <a:spcPct val="0"/>
              </a:spcBef>
            </a:pPr>
            <a:r>
              <a:rPr lang="en-US" sz="2113" b="1" dirty="0">
                <a:solidFill>
                  <a:srgbClr val="FFFFFF"/>
                </a:solidFill>
                <a:latin typeface="Montserrat Semi-Bold"/>
              </a:rPr>
              <a:t> PROFESSIONALS</a:t>
            </a:r>
          </a:p>
          <a:p>
            <a:pPr algn="ctr">
              <a:lnSpc>
                <a:spcPts val="2959"/>
              </a:lnSpc>
              <a:spcBef>
                <a:spcPct val="0"/>
              </a:spcBef>
            </a:pPr>
            <a:endParaRPr lang="en-US" sz="2113" b="1" dirty="0">
              <a:solidFill>
                <a:srgbClr val="FFFFFF"/>
              </a:solidFill>
              <a:latin typeface="Montserrat Semi-Bold"/>
            </a:endParaRPr>
          </a:p>
        </p:txBody>
      </p:sp>
      <p:sp>
        <p:nvSpPr>
          <p:cNvPr id="9" name="TextBox 9"/>
          <p:cNvSpPr txBox="1"/>
          <p:nvPr/>
        </p:nvSpPr>
        <p:spPr>
          <a:xfrm>
            <a:off x="14235403" y="3816369"/>
            <a:ext cx="3176917" cy="1129540"/>
          </a:xfrm>
          <a:prstGeom prst="rect">
            <a:avLst/>
          </a:prstGeom>
        </p:spPr>
        <p:txBody>
          <a:bodyPr lIns="0" tIns="0" rIns="0" bIns="0" rtlCol="0" anchor="t">
            <a:spAutoFit/>
          </a:bodyPr>
          <a:lstStyle/>
          <a:p>
            <a:pPr algn="ctr">
              <a:lnSpc>
                <a:spcPts val="2959"/>
              </a:lnSpc>
              <a:spcBef>
                <a:spcPct val="0"/>
              </a:spcBef>
            </a:pPr>
            <a:r>
              <a:rPr lang="en-US" sz="2113" b="1" dirty="0">
                <a:solidFill>
                  <a:srgbClr val="14E6A8"/>
                </a:solidFill>
                <a:latin typeface="Montserrat Semi-Bold"/>
              </a:rPr>
              <a:t>50+</a:t>
            </a:r>
          </a:p>
          <a:p>
            <a:pPr algn="ctr">
              <a:lnSpc>
                <a:spcPts val="2959"/>
              </a:lnSpc>
              <a:spcBef>
                <a:spcPct val="0"/>
              </a:spcBef>
            </a:pPr>
            <a:r>
              <a:rPr lang="en-US" sz="2113" b="1" dirty="0">
                <a:solidFill>
                  <a:srgbClr val="FFFFFF"/>
                </a:solidFill>
                <a:latin typeface="Montserrat Semi-Bold"/>
              </a:rPr>
              <a:t>SATISFIED CUSTOMERS</a:t>
            </a:r>
          </a:p>
          <a:p>
            <a:pPr algn="ctr">
              <a:lnSpc>
                <a:spcPts val="2959"/>
              </a:lnSpc>
              <a:spcBef>
                <a:spcPct val="0"/>
              </a:spcBef>
            </a:pPr>
            <a:endParaRPr lang="en-US" sz="2113" b="1" dirty="0">
              <a:solidFill>
                <a:srgbClr val="FFFFFF"/>
              </a:solidFill>
              <a:latin typeface="Montserrat Semi-Bold"/>
            </a:endParaRPr>
          </a:p>
        </p:txBody>
      </p:sp>
      <p:sp>
        <p:nvSpPr>
          <p:cNvPr id="10" name="TextBox 10"/>
          <p:cNvSpPr txBox="1"/>
          <p:nvPr/>
        </p:nvSpPr>
        <p:spPr>
          <a:xfrm>
            <a:off x="1021586" y="8067504"/>
            <a:ext cx="4542139" cy="469317"/>
          </a:xfrm>
          <a:prstGeom prst="rect">
            <a:avLst/>
          </a:prstGeom>
        </p:spPr>
        <p:txBody>
          <a:bodyPr lIns="0" tIns="0" rIns="0" bIns="0" rtlCol="0" anchor="t">
            <a:spAutoFit/>
          </a:bodyPr>
          <a:lstStyle/>
          <a:p>
            <a:pPr>
              <a:lnSpc>
                <a:spcPts val="3742"/>
              </a:lnSpc>
            </a:pPr>
            <a:r>
              <a:rPr lang="en-US" sz="3199" dirty="0">
                <a:solidFill>
                  <a:srgbClr val="FFFFFF"/>
                </a:solidFill>
                <a:latin typeface="Montserrat Ultra-Bold"/>
              </a:rPr>
              <a:t>OUR EXPERTISE</a:t>
            </a:r>
          </a:p>
        </p:txBody>
      </p:sp>
      <p:sp>
        <p:nvSpPr>
          <p:cNvPr id="11" name="TextBox 11"/>
          <p:cNvSpPr txBox="1"/>
          <p:nvPr/>
        </p:nvSpPr>
        <p:spPr>
          <a:xfrm>
            <a:off x="5563725" y="6942871"/>
            <a:ext cx="3015196" cy="313106"/>
          </a:xfrm>
          <a:prstGeom prst="rect">
            <a:avLst/>
          </a:prstGeom>
        </p:spPr>
        <p:txBody>
          <a:bodyPr lIns="0" tIns="0" rIns="0" bIns="0" rtlCol="0" anchor="t">
            <a:spAutoFit/>
          </a:bodyPr>
          <a:lstStyle/>
          <a:p>
            <a:pPr>
              <a:lnSpc>
                <a:spcPts val="2644"/>
              </a:lnSpc>
            </a:pPr>
            <a:r>
              <a:rPr lang="en-US" sz="1889" b="1" dirty="0">
                <a:solidFill>
                  <a:srgbClr val="14E6A8"/>
                </a:solidFill>
                <a:latin typeface="Montserrat Bold"/>
              </a:rPr>
              <a:t>PROGRESS</a:t>
            </a:r>
          </a:p>
        </p:txBody>
      </p:sp>
      <p:sp>
        <p:nvSpPr>
          <p:cNvPr id="12" name="TextBox 12"/>
          <p:cNvSpPr txBox="1"/>
          <p:nvPr/>
        </p:nvSpPr>
        <p:spPr>
          <a:xfrm>
            <a:off x="5535694" y="7321826"/>
            <a:ext cx="5068968" cy="299869"/>
          </a:xfrm>
          <a:prstGeom prst="rect">
            <a:avLst/>
          </a:prstGeom>
        </p:spPr>
        <p:txBody>
          <a:bodyPr lIns="0" tIns="0" rIns="0" bIns="0" rtlCol="0" anchor="t">
            <a:spAutoFit/>
          </a:bodyPr>
          <a:lstStyle/>
          <a:p>
            <a:pPr>
              <a:lnSpc>
                <a:spcPts val="2526"/>
              </a:lnSpc>
            </a:pPr>
            <a:r>
              <a:rPr lang="en-US" sz="1804" b="1" dirty="0" err="1">
                <a:solidFill>
                  <a:srgbClr val="FFFFFF"/>
                </a:solidFill>
                <a:latin typeface="Montserrat"/>
              </a:rPr>
              <a:t>OpenEdge</a:t>
            </a:r>
            <a:r>
              <a:rPr lang="en-US" sz="1804" b="1" dirty="0">
                <a:solidFill>
                  <a:srgbClr val="FFFFFF"/>
                </a:solidFill>
                <a:latin typeface="Montserrat"/>
              </a:rPr>
              <a:t>, </a:t>
            </a:r>
            <a:r>
              <a:rPr lang="en-US" sz="1804" b="1" dirty="0" err="1">
                <a:solidFill>
                  <a:srgbClr val="FFFFFF"/>
                </a:solidFill>
                <a:latin typeface="Montserrat"/>
              </a:rPr>
              <a:t>CorticonJS</a:t>
            </a:r>
            <a:r>
              <a:rPr lang="en-US" sz="1804" b="1" dirty="0">
                <a:solidFill>
                  <a:srgbClr val="FFFFFF"/>
                </a:solidFill>
                <a:latin typeface="Montserrat"/>
              </a:rPr>
              <a:t>, Sitefinity</a:t>
            </a:r>
          </a:p>
        </p:txBody>
      </p:sp>
      <p:sp>
        <p:nvSpPr>
          <p:cNvPr id="13" name="TextBox 13"/>
          <p:cNvSpPr txBox="1"/>
          <p:nvPr/>
        </p:nvSpPr>
        <p:spPr>
          <a:xfrm>
            <a:off x="10406307" y="6942871"/>
            <a:ext cx="5156898" cy="313106"/>
          </a:xfrm>
          <a:prstGeom prst="rect">
            <a:avLst/>
          </a:prstGeom>
        </p:spPr>
        <p:txBody>
          <a:bodyPr lIns="0" tIns="0" rIns="0" bIns="0" rtlCol="0" anchor="t">
            <a:spAutoFit/>
          </a:bodyPr>
          <a:lstStyle/>
          <a:p>
            <a:pPr>
              <a:lnSpc>
                <a:spcPts val="2644"/>
              </a:lnSpc>
            </a:pPr>
            <a:r>
              <a:rPr lang="en-US" sz="1889" b="1" dirty="0">
                <a:solidFill>
                  <a:srgbClr val="14E6A8"/>
                </a:solidFill>
                <a:latin typeface="Montserrat Bold" pitchFamily="2" charset="0"/>
              </a:rPr>
              <a:t>WEB TECHNOLOGIES</a:t>
            </a:r>
          </a:p>
        </p:txBody>
      </p:sp>
      <p:sp>
        <p:nvSpPr>
          <p:cNvPr id="14" name="TextBox 14"/>
          <p:cNvSpPr txBox="1"/>
          <p:nvPr/>
        </p:nvSpPr>
        <p:spPr>
          <a:xfrm>
            <a:off x="10406307" y="7321826"/>
            <a:ext cx="6844719" cy="299869"/>
          </a:xfrm>
          <a:prstGeom prst="rect">
            <a:avLst/>
          </a:prstGeom>
        </p:spPr>
        <p:txBody>
          <a:bodyPr lIns="0" tIns="0" rIns="0" bIns="0" rtlCol="0" anchor="t">
            <a:spAutoFit/>
          </a:bodyPr>
          <a:lstStyle/>
          <a:p>
            <a:pPr>
              <a:lnSpc>
                <a:spcPts val="2526"/>
              </a:lnSpc>
            </a:pPr>
            <a:r>
              <a:rPr lang="en-US" sz="1804" b="1" dirty="0">
                <a:solidFill>
                  <a:srgbClr val="FFFFFF"/>
                </a:solidFill>
                <a:latin typeface="Montserrat"/>
              </a:rPr>
              <a:t>Angular, React, Vue.JS, NodeJS, JS, TypeScript, Java, </a:t>
            </a:r>
            <a:r>
              <a:rPr lang="en-US" sz="1804" b="1" dirty="0" err="1">
                <a:solidFill>
                  <a:srgbClr val="FFFFFF"/>
                </a:solidFill>
                <a:latin typeface="Montserrat"/>
              </a:rPr>
              <a:t>.Net</a:t>
            </a:r>
            <a:endParaRPr lang="en-US" sz="1804" b="1" dirty="0">
              <a:solidFill>
                <a:srgbClr val="FFFFFF"/>
              </a:solidFill>
              <a:latin typeface="Montserrat"/>
            </a:endParaRPr>
          </a:p>
        </p:txBody>
      </p:sp>
      <p:sp>
        <p:nvSpPr>
          <p:cNvPr id="15" name="TextBox 15"/>
          <p:cNvSpPr txBox="1"/>
          <p:nvPr/>
        </p:nvSpPr>
        <p:spPr>
          <a:xfrm>
            <a:off x="5535694" y="7882376"/>
            <a:ext cx="3015196" cy="313106"/>
          </a:xfrm>
          <a:prstGeom prst="rect">
            <a:avLst/>
          </a:prstGeom>
        </p:spPr>
        <p:txBody>
          <a:bodyPr lIns="0" tIns="0" rIns="0" bIns="0" rtlCol="0" anchor="t">
            <a:spAutoFit/>
          </a:bodyPr>
          <a:lstStyle/>
          <a:p>
            <a:pPr>
              <a:lnSpc>
                <a:spcPts val="2644"/>
              </a:lnSpc>
            </a:pPr>
            <a:r>
              <a:rPr lang="en-US" sz="1889" b="1" dirty="0">
                <a:solidFill>
                  <a:srgbClr val="14E6A8"/>
                </a:solidFill>
                <a:latin typeface="Montserrat Bold" pitchFamily="2" charset="0"/>
              </a:rPr>
              <a:t>MOBILE</a:t>
            </a:r>
          </a:p>
        </p:txBody>
      </p:sp>
      <p:sp>
        <p:nvSpPr>
          <p:cNvPr id="16" name="TextBox 16"/>
          <p:cNvSpPr txBox="1"/>
          <p:nvPr/>
        </p:nvSpPr>
        <p:spPr>
          <a:xfrm>
            <a:off x="6833324" y="7877733"/>
            <a:ext cx="3015196" cy="299869"/>
          </a:xfrm>
          <a:prstGeom prst="rect">
            <a:avLst/>
          </a:prstGeom>
        </p:spPr>
        <p:txBody>
          <a:bodyPr lIns="0" tIns="0" rIns="0" bIns="0" rtlCol="0" anchor="t">
            <a:spAutoFit/>
          </a:bodyPr>
          <a:lstStyle/>
          <a:p>
            <a:pPr>
              <a:lnSpc>
                <a:spcPts val="2526"/>
              </a:lnSpc>
            </a:pPr>
            <a:r>
              <a:rPr lang="en-US" sz="1804" b="1" dirty="0">
                <a:solidFill>
                  <a:srgbClr val="FFFFFF"/>
                </a:solidFill>
                <a:latin typeface="Montserrat"/>
              </a:rPr>
              <a:t>React Native</a:t>
            </a:r>
          </a:p>
        </p:txBody>
      </p:sp>
      <p:sp>
        <p:nvSpPr>
          <p:cNvPr id="17" name="TextBox 17"/>
          <p:cNvSpPr txBox="1"/>
          <p:nvPr/>
        </p:nvSpPr>
        <p:spPr>
          <a:xfrm>
            <a:off x="10406307" y="7871114"/>
            <a:ext cx="3015196" cy="313106"/>
          </a:xfrm>
          <a:prstGeom prst="rect">
            <a:avLst/>
          </a:prstGeom>
        </p:spPr>
        <p:txBody>
          <a:bodyPr lIns="0" tIns="0" rIns="0" bIns="0" rtlCol="0" anchor="t">
            <a:spAutoFit/>
          </a:bodyPr>
          <a:lstStyle/>
          <a:p>
            <a:pPr>
              <a:lnSpc>
                <a:spcPts val="2644"/>
              </a:lnSpc>
            </a:pPr>
            <a:r>
              <a:rPr lang="en-US" sz="1889" b="1" dirty="0">
                <a:solidFill>
                  <a:srgbClr val="14E6A8"/>
                </a:solidFill>
                <a:latin typeface="Montserrat Bold" pitchFamily="2" charset="0"/>
              </a:rPr>
              <a:t>CLOUD</a:t>
            </a:r>
          </a:p>
        </p:txBody>
      </p:sp>
      <p:sp>
        <p:nvSpPr>
          <p:cNvPr id="18" name="TextBox 18"/>
          <p:cNvSpPr txBox="1"/>
          <p:nvPr/>
        </p:nvSpPr>
        <p:spPr>
          <a:xfrm>
            <a:off x="11505162" y="7877733"/>
            <a:ext cx="6969789" cy="299776"/>
          </a:xfrm>
          <a:prstGeom prst="rect">
            <a:avLst/>
          </a:prstGeom>
        </p:spPr>
        <p:txBody>
          <a:bodyPr lIns="0" tIns="0" rIns="0" bIns="0" rtlCol="0" anchor="t">
            <a:spAutoFit/>
          </a:bodyPr>
          <a:lstStyle/>
          <a:p>
            <a:pPr>
              <a:lnSpc>
                <a:spcPts val="2531"/>
              </a:lnSpc>
            </a:pPr>
            <a:r>
              <a:rPr lang="en-US" sz="1808" b="1" dirty="0">
                <a:solidFill>
                  <a:srgbClr val="FFFFFF"/>
                </a:solidFill>
                <a:latin typeface="Montserrat"/>
              </a:rPr>
              <a:t>AWS, Azure, Google Cloud Platform</a:t>
            </a:r>
          </a:p>
        </p:txBody>
      </p:sp>
      <p:sp>
        <p:nvSpPr>
          <p:cNvPr id="19" name="TextBox 19"/>
          <p:cNvSpPr txBox="1"/>
          <p:nvPr/>
        </p:nvSpPr>
        <p:spPr>
          <a:xfrm>
            <a:off x="10406307" y="9044102"/>
            <a:ext cx="5988543" cy="313228"/>
          </a:xfrm>
          <a:prstGeom prst="rect">
            <a:avLst/>
          </a:prstGeom>
        </p:spPr>
        <p:txBody>
          <a:bodyPr lIns="0" tIns="0" rIns="0" bIns="0" rtlCol="0" anchor="t">
            <a:spAutoFit/>
          </a:bodyPr>
          <a:lstStyle/>
          <a:p>
            <a:pPr>
              <a:lnSpc>
                <a:spcPts val="2638"/>
              </a:lnSpc>
            </a:pPr>
            <a:r>
              <a:rPr lang="en-US" sz="1890" b="1" dirty="0">
                <a:solidFill>
                  <a:srgbClr val="14E6A8"/>
                </a:solidFill>
                <a:latin typeface="Montserrat Bold" pitchFamily="2" charset="0"/>
              </a:rPr>
              <a:t>LOW CODE/ NO-CODE FRAMEWORKS</a:t>
            </a:r>
          </a:p>
        </p:txBody>
      </p:sp>
      <p:sp>
        <p:nvSpPr>
          <p:cNvPr id="20" name="TextBox 20"/>
          <p:cNvSpPr txBox="1"/>
          <p:nvPr/>
        </p:nvSpPr>
        <p:spPr>
          <a:xfrm>
            <a:off x="5535694" y="9047889"/>
            <a:ext cx="6166447" cy="313106"/>
          </a:xfrm>
          <a:prstGeom prst="rect">
            <a:avLst/>
          </a:prstGeom>
        </p:spPr>
        <p:txBody>
          <a:bodyPr lIns="0" tIns="0" rIns="0" bIns="0" rtlCol="0" anchor="t">
            <a:spAutoFit/>
          </a:bodyPr>
          <a:lstStyle/>
          <a:p>
            <a:pPr>
              <a:lnSpc>
                <a:spcPts val="2644"/>
              </a:lnSpc>
            </a:pPr>
            <a:r>
              <a:rPr lang="en-US" sz="1889" b="1" dirty="0">
                <a:solidFill>
                  <a:srgbClr val="14E6A8"/>
                </a:solidFill>
                <a:latin typeface="Montserrat Bold" pitchFamily="2" charset="0"/>
              </a:rPr>
              <a:t>MANUAL AND AUTOMATION TESTING</a:t>
            </a:r>
          </a:p>
        </p:txBody>
      </p:sp>
      <p:sp>
        <p:nvSpPr>
          <p:cNvPr id="21" name="TextBox 21"/>
          <p:cNvSpPr txBox="1"/>
          <p:nvPr/>
        </p:nvSpPr>
        <p:spPr>
          <a:xfrm>
            <a:off x="10406307" y="8473757"/>
            <a:ext cx="3015196" cy="313106"/>
          </a:xfrm>
          <a:prstGeom prst="rect">
            <a:avLst/>
          </a:prstGeom>
        </p:spPr>
        <p:txBody>
          <a:bodyPr lIns="0" tIns="0" rIns="0" bIns="0" rtlCol="0" anchor="t">
            <a:spAutoFit/>
          </a:bodyPr>
          <a:lstStyle/>
          <a:p>
            <a:pPr>
              <a:lnSpc>
                <a:spcPts val="2644"/>
              </a:lnSpc>
            </a:pPr>
            <a:r>
              <a:rPr lang="en-US" sz="1889" b="1" dirty="0">
                <a:solidFill>
                  <a:srgbClr val="14E6A8"/>
                </a:solidFill>
                <a:latin typeface="Montserrat Bold" pitchFamily="2" charset="0"/>
              </a:rPr>
              <a:t>UI/UX</a:t>
            </a:r>
          </a:p>
        </p:txBody>
      </p:sp>
      <p:sp>
        <p:nvSpPr>
          <p:cNvPr id="22" name="TextBox 22"/>
          <p:cNvSpPr txBox="1"/>
          <p:nvPr/>
        </p:nvSpPr>
        <p:spPr>
          <a:xfrm>
            <a:off x="11505162" y="8480376"/>
            <a:ext cx="3888099" cy="299869"/>
          </a:xfrm>
          <a:prstGeom prst="rect">
            <a:avLst/>
          </a:prstGeom>
        </p:spPr>
        <p:txBody>
          <a:bodyPr lIns="0" tIns="0" rIns="0" bIns="0" rtlCol="0" anchor="t">
            <a:spAutoFit/>
          </a:bodyPr>
          <a:lstStyle/>
          <a:p>
            <a:pPr>
              <a:lnSpc>
                <a:spcPts val="2526"/>
              </a:lnSpc>
            </a:pPr>
            <a:r>
              <a:rPr lang="en-US" sz="1804" dirty="0">
                <a:solidFill>
                  <a:srgbClr val="FFFFFF"/>
                </a:solidFill>
                <a:latin typeface="Montserrat Bold" pitchFamily="2" charset="0"/>
              </a:rPr>
              <a:t>Figma, XD, </a:t>
            </a:r>
            <a:r>
              <a:rPr lang="en-US" sz="1804" dirty="0" err="1">
                <a:solidFill>
                  <a:srgbClr val="FFFFFF"/>
                </a:solidFill>
                <a:latin typeface="Montserrat Bold" pitchFamily="2" charset="0"/>
              </a:rPr>
              <a:t>Zeplin</a:t>
            </a:r>
            <a:r>
              <a:rPr lang="en-US" sz="1804" dirty="0">
                <a:solidFill>
                  <a:srgbClr val="FFFFFF"/>
                </a:solidFill>
                <a:latin typeface="Montserrat Bold" pitchFamily="2" charset="0"/>
              </a:rPr>
              <a:t>, Illustrator</a:t>
            </a:r>
          </a:p>
        </p:txBody>
      </p:sp>
      <p:sp>
        <p:nvSpPr>
          <p:cNvPr id="23" name="TextBox 23"/>
          <p:cNvSpPr txBox="1"/>
          <p:nvPr/>
        </p:nvSpPr>
        <p:spPr>
          <a:xfrm>
            <a:off x="5563725" y="8496031"/>
            <a:ext cx="3015196" cy="313106"/>
          </a:xfrm>
          <a:prstGeom prst="rect">
            <a:avLst/>
          </a:prstGeom>
        </p:spPr>
        <p:txBody>
          <a:bodyPr lIns="0" tIns="0" rIns="0" bIns="0" rtlCol="0" anchor="t">
            <a:spAutoFit/>
          </a:bodyPr>
          <a:lstStyle/>
          <a:p>
            <a:pPr>
              <a:lnSpc>
                <a:spcPts val="2644"/>
              </a:lnSpc>
            </a:pPr>
            <a:r>
              <a:rPr lang="en-US" sz="1889" b="1" dirty="0">
                <a:solidFill>
                  <a:srgbClr val="14E6A8"/>
                </a:solidFill>
                <a:latin typeface="Montserrat Bold" pitchFamily="2" charset="0"/>
              </a:rPr>
              <a:t>DEVOPS</a:t>
            </a:r>
          </a:p>
        </p:txBody>
      </p:sp>
      <p:sp>
        <p:nvSpPr>
          <p:cNvPr id="24" name="TextBox 24"/>
          <p:cNvSpPr txBox="1"/>
          <p:nvPr/>
        </p:nvSpPr>
        <p:spPr>
          <a:xfrm>
            <a:off x="6833323" y="8480376"/>
            <a:ext cx="3572983" cy="297646"/>
          </a:xfrm>
          <a:prstGeom prst="rect">
            <a:avLst/>
          </a:prstGeom>
        </p:spPr>
        <p:txBody>
          <a:bodyPr wrap="square" lIns="0" tIns="0" rIns="0" bIns="0" rtlCol="0" anchor="t">
            <a:spAutoFit/>
          </a:bodyPr>
          <a:lstStyle/>
          <a:p>
            <a:pPr>
              <a:lnSpc>
                <a:spcPts val="2526"/>
              </a:lnSpc>
            </a:pPr>
            <a:r>
              <a:rPr lang="en-US" sz="1804" b="1" dirty="0">
                <a:solidFill>
                  <a:srgbClr val="FFFFFF"/>
                </a:solidFill>
                <a:latin typeface="Montserrat"/>
              </a:rPr>
              <a:t>Docker, Kubernetes, Jenkins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1E1E1F"/>
        </a:solidFill>
        <a:effectLst/>
      </p:bgPr>
    </p:bg>
    <p:spTree>
      <p:nvGrpSpPr>
        <p:cNvPr id="1" name=""/>
        <p:cNvGrpSpPr/>
        <p:nvPr/>
      </p:nvGrpSpPr>
      <p:grpSpPr>
        <a:xfrm>
          <a:off x="0" y="0"/>
          <a:ext cx="0" cy="0"/>
          <a:chOff x="0" y="0"/>
          <a:chExt cx="0" cy="0"/>
        </a:xfrm>
      </p:grpSpPr>
      <p:sp>
        <p:nvSpPr>
          <p:cNvPr id="2" name="TextBox 2"/>
          <p:cNvSpPr txBox="1"/>
          <p:nvPr/>
        </p:nvSpPr>
        <p:spPr>
          <a:xfrm>
            <a:off x="1028700" y="1057275"/>
            <a:ext cx="7784523" cy="1392555"/>
          </a:xfrm>
          <a:prstGeom prst="rect">
            <a:avLst/>
          </a:prstGeom>
        </p:spPr>
        <p:txBody>
          <a:bodyPr lIns="0" tIns="0" rIns="0" bIns="0" rtlCol="0" anchor="t">
            <a:spAutoFit/>
          </a:bodyPr>
          <a:lstStyle/>
          <a:p>
            <a:pPr>
              <a:lnSpc>
                <a:spcPts val="5520"/>
              </a:lnSpc>
            </a:pPr>
            <a:r>
              <a:rPr lang="en-US" sz="4800">
                <a:solidFill>
                  <a:srgbClr val="14E6A8"/>
                </a:solidFill>
                <a:latin typeface="Montserrat Ultra-Bold"/>
              </a:rPr>
              <a:t>SUMMARY</a:t>
            </a:r>
          </a:p>
          <a:p>
            <a:pPr>
              <a:lnSpc>
                <a:spcPts val="5520"/>
              </a:lnSpc>
            </a:pPr>
            <a:endParaRPr lang="en-US" sz="4800">
              <a:solidFill>
                <a:srgbClr val="14E6A8"/>
              </a:solidFill>
              <a:latin typeface="Montserrat Ultra-Bold"/>
            </a:endParaRPr>
          </a:p>
        </p:txBody>
      </p:sp>
      <p:sp>
        <p:nvSpPr>
          <p:cNvPr id="3" name="Freeform 3"/>
          <p:cNvSpPr/>
          <p:nvPr/>
        </p:nvSpPr>
        <p:spPr>
          <a:xfrm>
            <a:off x="9442171" y="1028700"/>
            <a:ext cx="16926818" cy="16926818"/>
          </a:xfrm>
          <a:custGeom>
            <a:avLst/>
            <a:gdLst/>
            <a:ahLst/>
            <a:cxnLst/>
            <a:rect l="l" t="t" r="r" b="b"/>
            <a:pathLst>
              <a:path w="16926818" h="16926818">
                <a:moveTo>
                  <a:pt x="0" y="0"/>
                </a:moveTo>
                <a:lnTo>
                  <a:pt x="16926818" y="0"/>
                </a:lnTo>
                <a:lnTo>
                  <a:pt x="16926818" y="16926818"/>
                </a:lnTo>
                <a:lnTo>
                  <a:pt x="0" y="16926818"/>
                </a:lnTo>
                <a:lnTo>
                  <a:pt x="0" y="0"/>
                </a:lnTo>
                <a:close/>
              </a:path>
            </a:pathLst>
          </a:custGeom>
          <a:blipFill>
            <a:blip r:embed="rId2">
              <a:alphaModFix amt="67000"/>
              <a:extLst>
                <a:ext uri="{96DAC541-7B7A-43D3-8B79-37D633B846F1}">
                  <asvg:svgBlip xmlns:asvg="http://schemas.microsoft.com/office/drawing/2016/SVG/main" r:embed="rId3"/>
                </a:ext>
              </a:extLst>
            </a:blip>
            <a:stretch>
              <a:fillRect/>
            </a:stretch>
          </a:blipFill>
        </p:spPr>
        <p:txBody>
          <a:bodyPr/>
          <a:lstStyle/>
          <a:p>
            <a:endParaRPr lang="en-US"/>
          </a:p>
        </p:txBody>
      </p:sp>
      <p:sp>
        <p:nvSpPr>
          <p:cNvPr id="4" name="TextBox 4"/>
          <p:cNvSpPr txBox="1"/>
          <p:nvPr/>
        </p:nvSpPr>
        <p:spPr>
          <a:xfrm>
            <a:off x="1028700" y="2570714"/>
            <a:ext cx="16231376" cy="4914900"/>
          </a:xfrm>
          <a:prstGeom prst="rect">
            <a:avLst/>
          </a:prstGeom>
        </p:spPr>
        <p:txBody>
          <a:bodyPr lIns="0" tIns="0" rIns="0" bIns="0" rtlCol="0" anchor="t">
            <a:spAutoFit/>
          </a:bodyPr>
          <a:lstStyle/>
          <a:p>
            <a:pPr>
              <a:lnSpc>
                <a:spcPts val="3240"/>
              </a:lnSpc>
            </a:pPr>
            <a:r>
              <a:rPr lang="en-US" sz="2700" dirty="0">
                <a:solidFill>
                  <a:srgbClr val="FFFFFF"/>
                </a:solidFill>
                <a:latin typeface="Montserrat Bold"/>
              </a:rPr>
              <a:t>1. How performance issues are identified (badly)</a:t>
            </a:r>
          </a:p>
          <a:p>
            <a:pPr>
              <a:lnSpc>
                <a:spcPts val="3240"/>
              </a:lnSpc>
            </a:pPr>
            <a:endParaRPr lang="en-US" sz="2700" dirty="0">
              <a:solidFill>
                <a:srgbClr val="FFFFFF"/>
              </a:solidFill>
              <a:latin typeface="Montserrat Bold"/>
            </a:endParaRPr>
          </a:p>
          <a:p>
            <a:pPr>
              <a:lnSpc>
                <a:spcPts val="3240"/>
              </a:lnSpc>
            </a:pPr>
            <a:r>
              <a:rPr lang="en-US" sz="2700" dirty="0">
                <a:solidFill>
                  <a:srgbClr val="FFFFFF"/>
                </a:solidFill>
                <a:latin typeface="Montserrat Bold"/>
              </a:rPr>
              <a:t>2. Case study details</a:t>
            </a:r>
          </a:p>
          <a:p>
            <a:pPr>
              <a:lnSpc>
                <a:spcPts val="3240"/>
              </a:lnSpc>
            </a:pPr>
            <a:endParaRPr lang="en-US" sz="2700" dirty="0">
              <a:solidFill>
                <a:srgbClr val="FFFFFF"/>
              </a:solidFill>
              <a:latin typeface="Montserrat Bold"/>
            </a:endParaRPr>
          </a:p>
          <a:p>
            <a:pPr>
              <a:lnSpc>
                <a:spcPts val="3240"/>
              </a:lnSpc>
            </a:pPr>
            <a:r>
              <a:rPr lang="en-US" sz="2700" dirty="0">
                <a:solidFill>
                  <a:srgbClr val="FFFFFF"/>
                </a:solidFill>
                <a:latin typeface="Montserrat Bold"/>
              </a:rPr>
              <a:t>3. The process we went through &amp; the tools used</a:t>
            </a:r>
          </a:p>
          <a:p>
            <a:pPr>
              <a:lnSpc>
                <a:spcPts val="3240"/>
              </a:lnSpc>
            </a:pPr>
            <a:endParaRPr lang="en-US" sz="2700" dirty="0">
              <a:solidFill>
                <a:srgbClr val="FFFFFF"/>
              </a:solidFill>
              <a:latin typeface="Montserrat Bold"/>
            </a:endParaRPr>
          </a:p>
          <a:p>
            <a:pPr>
              <a:lnSpc>
                <a:spcPts val="3240"/>
              </a:lnSpc>
            </a:pPr>
            <a:r>
              <a:rPr lang="en-US" sz="2700" dirty="0">
                <a:solidFill>
                  <a:srgbClr val="FFFFFF"/>
                </a:solidFill>
                <a:latin typeface="Montserrat Bold"/>
              </a:rPr>
              <a:t>4. Some miscellaneous findings</a:t>
            </a:r>
          </a:p>
          <a:p>
            <a:pPr>
              <a:lnSpc>
                <a:spcPts val="3240"/>
              </a:lnSpc>
            </a:pPr>
            <a:endParaRPr lang="en-US" sz="2700" dirty="0">
              <a:solidFill>
                <a:srgbClr val="FFFFFF"/>
              </a:solidFill>
              <a:latin typeface="Montserrat Bold"/>
            </a:endParaRPr>
          </a:p>
          <a:p>
            <a:pPr>
              <a:lnSpc>
                <a:spcPts val="3240"/>
              </a:lnSpc>
            </a:pPr>
            <a:endParaRPr lang="en-US" sz="2700" dirty="0">
              <a:solidFill>
                <a:srgbClr val="FFFFFF"/>
              </a:solidFill>
              <a:latin typeface="Montserrat Bold"/>
            </a:endParaRPr>
          </a:p>
          <a:p>
            <a:pPr>
              <a:lnSpc>
                <a:spcPts val="3240"/>
              </a:lnSpc>
            </a:pPr>
            <a:endParaRPr lang="en-US" sz="2700" dirty="0">
              <a:solidFill>
                <a:srgbClr val="FFFFFF"/>
              </a:solidFill>
              <a:latin typeface="Montserrat Bold"/>
            </a:endParaRPr>
          </a:p>
          <a:p>
            <a:pPr>
              <a:lnSpc>
                <a:spcPts val="3240"/>
              </a:lnSpc>
            </a:pPr>
            <a:endParaRPr lang="en-US" sz="2700" dirty="0">
              <a:solidFill>
                <a:srgbClr val="FFFFFF"/>
              </a:solidFill>
              <a:latin typeface="Montserrat Bold"/>
            </a:endParaRPr>
          </a:p>
          <a:p>
            <a:pPr>
              <a:lnSpc>
                <a:spcPts val="3240"/>
              </a:lnSpc>
              <a:spcBef>
                <a:spcPct val="0"/>
              </a:spcBef>
            </a:pPr>
            <a:endParaRPr lang="en-US" sz="2700" dirty="0">
              <a:solidFill>
                <a:srgbClr val="FFFFFF"/>
              </a:solidFill>
              <a:latin typeface="Montserrat Bold"/>
            </a:endParaRPr>
          </a:p>
        </p:txBody>
      </p:sp>
      <p:sp>
        <p:nvSpPr>
          <p:cNvPr id="5" name="Freeform 5"/>
          <p:cNvSpPr/>
          <p:nvPr/>
        </p:nvSpPr>
        <p:spPr>
          <a:xfrm>
            <a:off x="15127466" y="9365593"/>
            <a:ext cx="2588501" cy="511220"/>
          </a:xfrm>
          <a:custGeom>
            <a:avLst/>
            <a:gdLst/>
            <a:ahLst/>
            <a:cxnLst/>
            <a:rect l="l" t="t" r="r" b="b"/>
            <a:pathLst>
              <a:path w="2588501" h="511220">
                <a:moveTo>
                  <a:pt x="0" y="0"/>
                </a:moveTo>
                <a:lnTo>
                  <a:pt x="2588501" y="0"/>
                </a:lnTo>
                <a:lnTo>
                  <a:pt x="2588501" y="511219"/>
                </a:lnTo>
                <a:lnTo>
                  <a:pt x="0" y="511219"/>
                </a:lnTo>
                <a:lnTo>
                  <a:pt x="0" y="0"/>
                </a:lnTo>
                <a:close/>
              </a:path>
            </a:pathLst>
          </a:custGeom>
          <a:blipFill>
            <a:blip r:embed="rId4"/>
            <a:stretch>
              <a:fillRect/>
            </a:stretch>
          </a:blipFill>
        </p:spPr>
        <p:txBody>
          <a:bodyPr/>
          <a:lstStyle/>
          <a:p>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1E1E1F"/>
        </a:solidFill>
        <a:effectLst/>
      </p:bgPr>
    </p:bg>
    <p:spTree>
      <p:nvGrpSpPr>
        <p:cNvPr id="1" name=""/>
        <p:cNvGrpSpPr/>
        <p:nvPr/>
      </p:nvGrpSpPr>
      <p:grpSpPr>
        <a:xfrm>
          <a:off x="0" y="0"/>
          <a:ext cx="0" cy="0"/>
          <a:chOff x="0" y="0"/>
          <a:chExt cx="0" cy="0"/>
        </a:xfrm>
      </p:grpSpPr>
      <p:sp>
        <p:nvSpPr>
          <p:cNvPr id="2" name="TextBox 2"/>
          <p:cNvSpPr txBox="1"/>
          <p:nvPr/>
        </p:nvSpPr>
        <p:spPr>
          <a:xfrm>
            <a:off x="1028700" y="1057275"/>
            <a:ext cx="12338086" cy="697230"/>
          </a:xfrm>
          <a:prstGeom prst="rect">
            <a:avLst/>
          </a:prstGeom>
        </p:spPr>
        <p:txBody>
          <a:bodyPr lIns="0" tIns="0" rIns="0" bIns="0" rtlCol="0" anchor="t">
            <a:spAutoFit/>
          </a:bodyPr>
          <a:lstStyle/>
          <a:p>
            <a:pPr>
              <a:lnSpc>
                <a:spcPts val="5520"/>
              </a:lnSpc>
            </a:pPr>
            <a:r>
              <a:rPr lang="en-US" sz="4800">
                <a:solidFill>
                  <a:srgbClr val="14E6A8"/>
                </a:solidFill>
                <a:latin typeface="Montserrat Bold"/>
              </a:rPr>
              <a:t>IDENTIFYING PERFORMANCE ISSUES</a:t>
            </a:r>
          </a:p>
        </p:txBody>
      </p:sp>
      <p:sp>
        <p:nvSpPr>
          <p:cNvPr id="3" name="Freeform 3"/>
          <p:cNvSpPr/>
          <p:nvPr/>
        </p:nvSpPr>
        <p:spPr>
          <a:xfrm>
            <a:off x="9442171" y="1028700"/>
            <a:ext cx="16926818" cy="16926818"/>
          </a:xfrm>
          <a:custGeom>
            <a:avLst/>
            <a:gdLst/>
            <a:ahLst/>
            <a:cxnLst/>
            <a:rect l="l" t="t" r="r" b="b"/>
            <a:pathLst>
              <a:path w="16926818" h="16926818">
                <a:moveTo>
                  <a:pt x="0" y="0"/>
                </a:moveTo>
                <a:lnTo>
                  <a:pt x="16926818" y="0"/>
                </a:lnTo>
                <a:lnTo>
                  <a:pt x="16926818" y="16926818"/>
                </a:lnTo>
                <a:lnTo>
                  <a:pt x="0" y="16926818"/>
                </a:lnTo>
                <a:lnTo>
                  <a:pt x="0" y="0"/>
                </a:lnTo>
                <a:close/>
              </a:path>
            </a:pathLst>
          </a:custGeom>
          <a:blipFill>
            <a:blip r:embed="rId3">
              <a:alphaModFix amt="67000"/>
              <a:extLst>
                <a:ext uri="{96DAC541-7B7A-43D3-8B79-37D633B846F1}">
                  <asvg:svgBlip xmlns:asvg="http://schemas.microsoft.com/office/drawing/2016/SVG/main" r:embed="rId4"/>
                </a:ext>
              </a:extLst>
            </a:blip>
            <a:stretch>
              <a:fillRect/>
            </a:stretch>
          </a:blipFill>
        </p:spPr>
        <p:txBody>
          <a:bodyPr/>
          <a:lstStyle/>
          <a:p>
            <a:endParaRPr lang="en-US"/>
          </a:p>
        </p:txBody>
      </p:sp>
      <p:sp>
        <p:nvSpPr>
          <p:cNvPr id="4" name="TextBox 4"/>
          <p:cNvSpPr txBox="1"/>
          <p:nvPr/>
        </p:nvSpPr>
        <p:spPr>
          <a:xfrm>
            <a:off x="1027924" y="2570714"/>
            <a:ext cx="16231376" cy="3276600"/>
          </a:xfrm>
          <a:prstGeom prst="rect">
            <a:avLst/>
          </a:prstGeom>
        </p:spPr>
        <p:txBody>
          <a:bodyPr lIns="0" tIns="0" rIns="0" bIns="0" rtlCol="0" anchor="t">
            <a:spAutoFit/>
          </a:bodyPr>
          <a:lstStyle/>
          <a:p>
            <a:pPr marL="582930" lvl="1" indent="-291465">
              <a:lnSpc>
                <a:spcPts val="3240"/>
              </a:lnSpc>
              <a:buFont typeface="Arial"/>
              <a:buChar char="•"/>
            </a:pPr>
            <a:r>
              <a:rPr lang="en-US" sz="2700" dirty="0">
                <a:solidFill>
                  <a:srgbClr val="FFFFFF"/>
                </a:solidFill>
                <a:latin typeface="Montserrat Bold"/>
              </a:rPr>
              <a:t>Slow actions</a:t>
            </a:r>
          </a:p>
          <a:p>
            <a:pPr>
              <a:lnSpc>
                <a:spcPts val="3240"/>
              </a:lnSpc>
            </a:pPr>
            <a:endParaRPr lang="en-US" sz="2700" dirty="0">
              <a:solidFill>
                <a:srgbClr val="FFFFFF"/>
              </a:solidFill>
              <a:latin typeface="Montserrat Bold"/>
            </a:endParaRPr>
          </a:p>
          <a:p>
            <a:pPr marL="582930" lvl="1" indent="-291465">
              <a:lnSpc>
                <a:spcPts val="3240"/>
              </a:lnSpc>
              <a:buFont typeface="Arial"/>
              <a:buChar char="•"/>
            </a:pPr>
            <a:r>
              <a:rPr lang="en-US" sz="2700" dirty="0">
                <a:solidFill>
                  <a:srgbClr val="FFFFFF"/>
                </a:solidFill>
                <a:latin typeface="Montserrat Bold"/>
              </a:rPr>
              <a:t>Noticeably slower after a change</a:t>
            </a:r>
          </a:p>
          <a:p>
            <a:pPr>
              <a:lnSpc>
                <a:spcPts val="3240"/>
              </a:lnSpc>
            </a:pPr>
            <a:endParaRPr lang="en-US" sz="2700" dirty="0">
              <a:solidFill>
                <a:srgbClr val="FFFFFF"/>
              </a:solidFill>
              <a:latin typeface="Montserrat Bold"/>
            </a:endParaRPr>
          </a:p>
          <a:p>
            <a:pPr marL="582930" lvl="1" indent="-291465">
              <a:lnSpc>
                <a:spcPts val="3240"/>
              </a:lnSpc>
              <a:buFont typeface="Arial"/>
              <a:buChar char="•"/>
            </a:pPr>
            <a:r>
              <a:rPr lang="en-US" sz="2700" dirty="0">
                <a:solidFill>
                  <a:srgbClr val="FFFFFF"/>
                </a:solidFill>
                <a:latin typeface="Montserrat Bold"/>
              </a:rPr>
              <a:t>Subjectively perceived to be slow</a:t>
            </a:r>
          </a:p>
          <a:p>
            <a:pPr>
              <a:lnSpc>
                <a:spcPts val="3240"/>
              </a:lnSpc>
            </a:pPr>
            <a:endParaRPr lang="en-US" sz="2700" dirty="0">
              <a:solidFill>
                <a:srgbClr val="FFFFFF"/>
              </a:solidFill>
              <a:latin typeface="Montserrat Bold"/>
            </a:endParaRPr>
          </a:p>
          <a:p>
            <a:pPr marL="582930" lvl="1" indent="-291465">
              <a:lnSpc>
                <a:spcPts val="3240"/>
              </a:lnSpc>
              <a:buFont typeface="Arial"/>
              <a:buChar char="•"/>
            </a:pPr>
            <a:r>
              <a:rPr lang="en-US" sz="2700" dirty="0">
                <a:solidFill>
                  <a:srgbClr val="FFFFFF"/>
                </a:solidFill>
                <a:latin typeface="Montserrat Bold"/>
              </a:rPr>
              <a:t>A customer calls you at 3 AM</a:t>
            </a:r>
          </a:p>
          <a:p>
            <a:pPr>
              <a:lnSpc>
                <a:spcPts val="3240"/>
              </a:lnSpc>
              <a:spcBef>
                <a:spcPct val="0"/>
              </a:spcBef>
            </a:pPr>
            <a:endParaRPr lang="en-US" sz="2700" dirty="0">
              <a:solidFill>
                <a:srgbClr val="FFFFFF"/>
              </a:solidFill>
              <a:latin typeface="Montserrat Bold"/>
            </a:endParaRPr>
          </a:p>
        </p:txBody>
      </p:sp>
      <p:sp>
        <p:nvSpPr>
          <p:cNvPr id="5" name="Freeform 5"/>
          <p:cNvSpPr/>
          <p:nvPr/>
        </p:nvSpPr>
        <p:spPr>
          <a:xfrm>
            <a:off x="15127466" y="9365593"/>
            <a:ext cx="2588501" cy="511220"/>
          </a:xfrm>
          <a:custGeom>
            <a:avLst/>
            <a:gdLst/>
            <a:ahLst/>
            <a:cxnLst/>
            <a:rect l="l" t="t" r="r" b="b"/>
            <a:pathLst>
              <a:path w="2588501" h="511220">
                <a:moveTo>
                  <a:pt x="0" y="0"/>
                </a:moveTo>
                <a:lnTo>
                  <a:pt x="2588501" y="0"/>
                </a:lnTo>
                <a:lnTo>
                  <a:pt x="2588501" y="511219"/>
                </a:lnTo>
                <a:lnTo>
                  <a:pt x="0" y="511219"/>
                </a:lnTo>
                <a:lnTo>
                  <a:pt x="0" y="0"/>
                </a:lnTo>
                <a:close/>
              </a:path>
            </a:pathLst>
          </a:custGeom>
          <a:blipFill>
            <a:blip r:embed="rId5"/>
            <a:stretch>
              <a:fillRect/>
            </a:stretch>
          </a:blipFill>
        </p:spPr>
        <p:txBody>
          <a:bodyPr/>
          <a:lstStyle/>
          <a:p>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1E1E1F"/>
        </a:solidFill>
        <a:effectLst/>
      </p:bgPr>
    </p:bg>
    <p:spTree>
      <p:nvGrpSpPr>
        <p:cNvPr id="1" name=""/>
        <p:cNvGrpSpPr/>
        <p:nvPr/>
      </p:nvGrpSpPr>
      <p:grpSpPr>
        <a:xfrm>
          <a:off x="0" y="0"/>
          <a:ext cx="0" cy="0"/>
          <a:chOff x="0" y="0"/>
          <a:chExt cx="0" cy="0"/>
        </a:xfrm>
      </p:grpSpPr>
      <p:sp>
        <p:nvSpPr>
          <p:cNvPr id="2" name="TextBox 2"/>
          <p:cNvSpPr txBox="1"/>
          <p:nvPr/>
        </p:nvSpPr>
        <p:spPr>
          <a:xfrm>
            <a:off x="1028700" y="1057275"/>
            <a:ext cx="12338086" cy="697230"/>
          </a:xfrm>
          <a:prstGeom prst="rect">
            <a:avLst/>
          </a:prstGeom>
        </p:spPr>
        <p:txBody>
          <a:bodyPr lIns="0" tIns="0" rIns="0" bIns="0" rtlCol="0" anchor="t">
            <a:spAutoFit/>
          </a:bodyPr>
          <a:lstStyle/>
          <a:p>
            <a:pPr>
              <a:lnSpc>
                <a:spcPts val="5520"/>
              </a:lnSpc>
            </a:pPr>
            <a:r>
              <a:rPr lang="en-US" sz="4800">
                <a:solidFill>
                  <a:srgbClr val="14E6A8"/>
                </a:solidFill>
                <a:latin typeface="Montserrat Bold"/>
              </a:rPr>
              <a:t>SLOW ACTIONS</a:t>
            </a:r>
          </a:p>
        </p:txBody>
      </p:sp>
      <p:sp>
        <p:nvSpPr>
          <p:cNvPr id="3" name="Freeform 3"/>
          <p:cNvSpPr/>
          <p:nvPr/>
        </p:nvSpPr>
        <p:spPr>
          <a:xfrm>
            <a:off x="9442171" y="1028700"/>
            <a:ext cx="16926818" cy="16926818"/>
          </a:xfrm>
          <a:custGeom>
            <a:avLst/>
            <a:gdLst/>
            <a:ahLst/>
            <a:cxnLst/>
            <a:rect l="l" t="t" r="r" b="b"/>
            <a:pathLst>
              <a:path w="16926818" h="16926818">
                <a:moveTo>
                  <a:pt x="0" y="0"/>
                </a:moveTo>
                <a:lnTo>
                  <a:pt x="16926818" y="0"/>
                </a:lnTo>
                <a:lnTo>
                  <a:pt x="16926818" y="16926818"/>
                </a:lnTo>
                <a:lnTo>
                  <a:pt x="0" y="16926818"/>
                </a:lnTo>
                <a:lnTo>
                  <a:pt x="0" y="0"/>
                </a:lnTo>
                <a:close/>
              </a:path>
            </a:pathLst>
          </a:custGeom>
          <a:blipFill>
            <a:blip r:embed="rId3">
              <a:alphaModFix amt="67000"/>
              <a:extLst>
                <a:ext uri="{96DAC541-7B7A-43D3-8B79-37D633B846F1}">
                  <asvg:svgBlip xmlns:asvg="http://schemas.microsoft.com/office/drawing/2016/SVG/main" r:embed="rId4"/>
                </a:ext>
              </a:extLst>
            </a:blip>
            <a:stretch>
              <a:fillRect/>
            </a:stretch>
          </a:blipFill>
        </p:spPr>
        <p:txBody>
          <a:bodyPr/>
          <a:lstStyle/>
          <a:p>
            <a:endParaRPr lang="en-US"/>
          </a:p>
        </p:txBody>
      </p:sp>
      <p:sp>
        <p:nvSpPr>
          <p:cNvPr id="4" name="TextBox 4"/>
          <p:cNvSpPr txBox="1"/>
          <p:nvPr/>
        </p:nvSpPr>
        <p:spPr>
          <a:xfrm>
            <a:off x="1027924" y="2570714"/>
            <a:ext cx="16231376" cy="2457450"/>
          </a:xfrm>
          <a:prstGeom prst="rect">
            <a:avLst/>
          </a:prstGeom>
        </p:spPr>
        <p:txBody>
          <a:bodyPr lIns="0" tIns="0" rIns="0" bIns="0" rtlCol="0" anchor="t">
            <a:spAutoFit/>
          </a:bodyPr>
          <a:lstStyle/>
          <a:p>
            <a:pPr marL="582930" lvl="1" indent="-291465">
              <a:lnSpc>
                <a:spcPts val="3240"/>
              </a:lnSpc>
              <a:buFont typeface="Arial"/>
              <a:buChar char="•"/>
            </a:pPr>
            <a:r>
              <a:rPr lang="en-US" sz="2700" dirty="0">
                <a:solidFill>
                  <a:srgbClr val="FFFFFF"/>
                </a:solidFill>
                <a:latin typeface="Montserrat Bold"/>
              </a:rPr>
              <a:t>Defining slow</a:t>
            </a:r>
          </a:p>
          <a:p>
            <a:pPr>
              <a:lnSpc>
                <a:spcPts val="3240"/>
              </a:lnSpc>
            </a:pPr>
            <a:endParaRPr lang="en-US" sz="2700" dirty="0">
              <a:solidFill>
                <a:srgbClr val="FFFFFF"/>
              </a:solidFill>
              <a:latin typeface="Montserrat Bold"/>
            </a:endParaRPr>
          </a:p>
          <a:p>
            <a:pPr marL="582930" lvl="1" indent="-291465">
              <a:lnSpc>
                <a:spcPts val="3240"/>
              </a:lnSpc>
              <a:buFont typeface="Arial"/>
              <a:buChar char="•"/>
            </a:pPr>
            <a:r>
              <a:rPr lang="en-US" sz="2700" dirty="0">
                <a:solidFill>
                  <a:srgbClr val="FFFFFF"/>
                </a:solidFill>
                <a:latin typeface="Montserrat Bold"/>
              </a:rPr>
              <a:t>Fixing the issue imperfectly</a:t>
            </a:r>
          </a:p>
          <a:p>
            <a:pPr>
              <a:lnSpc>
                <a:spcPts val="3240"/>
              </a:lnSpc>
            </a:pPr>
            <a:endParaRPr lang="en-US" sz="2700" dirty="0">
              <a:solidFill>
                <a:srgbClr val="FFFFFF"/>
              </a:solidFill>
              <a:latin typeface="Montserrat Bold"/>
            </a:endParaRPr>
          </a:p>
          <a:p>
            <a:pPr marL="582930" lvl="1" indent="-291465">
              <a:lnSpc>
                <a:spcPts val="3240"/>
              </a:lnSpc>
              <a:buFont typeface="Arial"/>
              <a:buChar char="•"/>
            </a:pPr>
            <a:r>
              <a:rPr lang="en-US" sz="2700" dirty="0">
                <a:solidFill>
                  <a:srgbClr val="FFFFFF"/>
                </a:solidFill>
                <a:latin typeface="Montserrat Bold"/>
              </a:rPr>
              <a:t>Leaving ticking time bombs behind</a:t>
            </a:r>
          </a:p>
          <a:p>
            <a:pPr>
              <a:lnSpc>
                <a:spcPts val="3240"/>
              </a:lnSpc>
              <a:spcBef>
                <a:spcPct val="0"/>
              </a:spcBef>
            </a:pPr>
            <a:endParaRPr lang="en-US" sz="2700" dirty="0">
              <a:solidFill>
                <a:srgbClr val="FFFFFF"/>
              </a:solidFill>
              <a:latin typeface="Montserrat Bold"/>
            </a:endParaRPr>
          </a:p>
        </p:txBody>
      </p:sp>
      <p:sp>
        <p:nvSpPr>
          <p:cNvPr id="5" name="Freeform 5"/>
          <p:cNvSpPr/>
          <p:nvPr/>
        </p:nvSpPr>
        <p:spPr>
          <a:xfrm>
            <a:off x="15127466" y="9365593"/>
            <a:ext cx="2588501" cy="511220"/>
          </a:xfrm>
          <a:custGeom>
            <a:avLst/>
            <a:gdLst/>
            <a:ahLst/>
            <a:cxnLst/>
            <a:rect l="l" t="t" r="r" b="b"/>
            <a:pathLst>
              <a:path w="2588501" h="511220">
                <a:moveTo>
                  <a:pt x="0" y="0"/>
                </a:moveTo>
                <a:lnTo>
                  <a:pt x="2588501" y="0"/>
                </a:lnTo>
                <a:lnTo>
                  <a:pt x="2588501" y="511219"/>
                </a:lnTo>
                <a:lnTo>
                  <a:pt x="0" y="511219"/>
                </a:lnTo>
                <a:lnTo>
                  <a:pt x="0" y="0"/>
                </a:lnTo>
                <a:close/>
              </a:path>
            </a:pathLst>
          </a:custGeom>
          <a:blipFill>
            <a:blip r:embed="rId5"/>
            <a:stretch>
              <a:fillRect/>
            </a:stretch>
          </a:blipFill>
        </p:spPr>
        <p:txBody>
          <a:bodyPr/>
          <a:lstStyle/>
          <a:p>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1E1E1F"/>
        </a:solidFill>
        <a:effectLst/>
      </p:bgPr>
    </p:bg>
    <p:spTree>
      <p:nvGrpSpPr>
        <p:cNvPr id="1" name=""/>
        <p:cNvGrpSpPr/>
        <p:nvPr/>
      </p:nvGrpSpPr>
      <p:grpSpPr>
        <a:xfrm>
          <a:off x="0" y="0"/>
          <a:ext cx="0" cy="0"/>
          <a:chOff x="0" y="0"/>
          <a:chExt cx="0" cy="0"/>
        </a:xfrm>
      </p:grpSpPr>
      <p:sp>
        <p:nvSpPr>
          <p:cNvPr id="2" name="TextBox 2"/>
          <p:cNvSpPr txBox="1"/>
          <p:nvPr/>
        </p:nvSpPr>
        <p:spPr>
          <a:xfrm>
            <a:off x="1028700" y="1057275"/>
            <a:ext cx="13567881" cy="697230"/>
          </a:xfrm>
          <a:prstGeom prst="rect">
            <a:avLst/>
          </a:prstGeom>
        </p:spPr>
        <p:txBody>
          <a:bodyPr lIns="0" tIns="0" rIns="0" bIns="0" rtlCol="0" anchor="t">
            <a:spAutoFit/>
          </a:bodyPr>
          <a:lstStyle/>
          <a:p>
            <a:pPr>
              <a:lnSpc>
                <a:spcPts val="5520"/>
              </a:lnSpc>
            </a:pPr>
            <a:r>
              <a:rPr lang="en-US" sz="4800">
                <a:solidFill>
                  <a:srgbClr val="14E6A8"/>
                </a:solidFill>
                <a:latin typeface="Montserrat Bold"/>
              </a:rPr>
              <a:t>NOTICEABLY SLOWER AFTER A CHANGE</a:t>
            </a:r>
          </a:p>
        </p:txBody>
      </p:sp>
      <p:sp>
        <p:nvSpPr>
          <p:cNvPr id="3" name="Freeform 3"/>
          <p:cNvSpPr/>
          <p:nvPr/>
        </p:nvSpPr>
        <p:spPr>
          <a:xfrm>
            <a:off x="9442171" y="1028700"/>
            <a:ext cx="16926818" cy="16926818"/>
          </a:xfrm>
          <a:custGeom>
            <a:avLst/>
            <a:gdLst/>
            <a:ahLst/>
            <a:cxnLst/>
            <a:rect l="l" t="t" r="r" b="b"/>
            <a:pathLst>
              <a:path w="16926818" h="16926818">
                <a:moveTo>
                  <a:pt x="0" y="0"/>
                </a:moveTo>
                <a:lnTo>
                  <a:pt x="16926818" y="0"/>
                </a:lnTo>
                <a:lnTo>
                  <a:pt x="16926818" y="16926818"/>
                </a:lnTo>
                <a:lnTo>
                  <a:pt x="0" y="16926818"/>
                </a:lnTo>
                <a:lnTo>
                  <a:pt x="0" y="0"/>
                </a:lnTo>
                <a:close/>
              </a:path>
            </a:pathLst>
          </a:custGeom>
          <a:blipFill>
            <a:blip r:embed="rId3">
              <a:alphaModFix amt="67000"/>
              <a:extLst>
                <a:ext uri="{96DAC541-7B7A-43D3-8B79-37D633B846F1}">
                  <asvg:svgBlip xmlns:asvg="http://schemas.microsoft.com/office/drawing/2016/SVG/main" r:embed="rId4"/>
                </a:ext>
              </a:extLst>
            </a:blip>
            <a:stretch>
              <a:fillRect/>
            </a:stretch>
          </a:blipFill>
        </p:spPr>
        <p:txBody>
          <a:bodyPr/>
          <a:lstStyle/>
          <a:p>
            <a:endParaRPr lang="en-US"/>
          </a:p>
        </p:txBody>
      </p:sp>
      <p:sp>
        <p:nvSpPr>
          <p:cNvPr id="4" name="TextBox 4"/>
          <p:cNvSpPr txBox="1"/>
          <p:nvPr/>
        </p:nvSpPr>
        <p:spPr>
          <a:xfrm>
            <a:off x="1027924" y="2570714"/>
            <a:ext cx="16231376" cy="2457450"/>
          </a:xfrm>
          <a:prstGeom prst="rect">
            <a:avLst/>
          </a:prstGeom>
        </p:spPr>
        <p:txBody>
          <a:bodyPr lIns="0" tIns="0" rIns="0" bIns="0" rtlCol="0" anchor="t">
            <a:spAutoFit/>
          </a:bodyPr>
          <a:lstStyle/>
          <a:p>
            <a:pPr marL="582930" lvl="1" indent="-291465">
              <a:lnSpc>
                <a:spcPts val="3240"/>
              </a:lnSpc>
              <a:buFont typeface="Arial"/>
              <a:buChar char="•"/>
            </a:pPr>
            <a:r>
              <a:rPr lang="en-US" sz="2700" dirty="0">
                <a:solidFill>
                  <a:srgbClr val="FFFFFF"/>
                </a:solidFill>
                <a:latin typeface="Montserrat Bold"/>
              </a:rPr>
              <a:t>“Noticeably” is the key word here</a:t>
            </a:r>
          </a:p>
          <a:p>
            <a:pPr>
              <a:lnSpc>
                <a:spcPts val="3240"/>
              </a:lnSpc>
            </a:pPr>
            <a:endParaRPr lang="en-US" sz="2700" dirty="0">
              <a:solidFill>
                <a:srgbClr val="FFFFFF"/>
              </a:solidFill>
              <a:latin typeface="Montserrat Bold"/>
            </a:endParaRPr>
          </a:p>
          <a:p>
            <a:pPr marL="582930" lvl="1" indent="-291465">
              <a:lnSpc>
                <a:spcPts val="3240"/>
              </a:lnSpc>
              <a:buFont typeface="Arial"/>
              <a:buChar char="•"/>
            </a:pPr>
            <a:r>
              <a:rPr lang="en-US" sz="2700" dirty="0">
                <a:solidFill>
                  <a:srgbClr val="FFFFFF"/>
                </a:solidFill>
                <a:latin typeface="Montserrat Bold"/>
              </a:rPr>
              <a:t>Compounding minor issues</a:t>
            </a:r>
          </a:p>
          <a:p>
            <a:pPr>
              <a:lnSpc>
                <a:spcPts val="3240"/>
              </a:lnSpc>
            </a:pPr>
            <a:endParaRPr lang="en-US" sz="2700" dirty="0">
              <a:solidFill>
                <a:srgbClr val="FFFFFF"/>
              </a:solidFill>
              <a:latin typeface="Montserrat Bold"/>
            </a:endParaRPr>
          </a:p>
          <a:p>
            <a:pPr marL="582930" lvl="1" indent="-291465">
              <a:lnSpc>
                <a:spcPts val="3240"/>
              </a:lnSpc>
              <a:buFont typeface="Arial"/>
              <a:buChar char="•"/>
            </a:pPr>
            <a:r>
              <a:rPr lang="en-US" sz="2700" dirty="0">
                <a:solidFill>
                  <a:srgbClr val="FFFFFF"/>
                </a:solidFill>
                <a:latin typeface="Montserrat Bold"/>
              </a:rPr>
              <a:t>Low priority</a:t>
            </a:r>
          </a:p>
          <a:p>
            <a:pPr>
              <a:lnSpc>
                <a:spcPts val="3240"/>
              </a:lnSpc>
              <a:spcBef>
                <a:spcPct val="0"/>
              </a:spcBef>
            </a:pPr>
            <a:endParaRPr lang="en-US" sz="2700" dirty="0">
              <a:solidFill>
                <a:srgbClr val="FFFFFF"/>
              </a:solidFill>
              <a:latin typeface="Montserrat Bold"/>
            </a:endParaRPr>
          </a:p>
        </p:txBody>
      </p:sp>
      <p:sp>
        <p:nvSpPr>
          <p:cNvPr id="5" name="Freeform 5"/>
          <p:cNvSpPr/>
          <p:nvPr/>
        </p:nvSpPr>
        <p:spPr>
          <a:xfrm>
            <a:off x="15127466" y="9365593"/>
            <a:ext cx="2588501" cy="511220"/>
          </a:xfrm>
          <a:custGeom>
            <a:avLst/>
            <a:gdLst/>
            <a:ahLst/>
            <a:cxnLst/>
            <a:rect l="l" t="t" r="r" b="b"/>
            <a:pathLst>
              <a:path w="2588501" h="511220">
                <a:moveTo>
                  <a:pt x="0" y="0"/>
                </a:moveTo>
                <a:lnTo>
                  <a:pt x="2588501" y="0"/>
                </a:lnTo>
                <a:lnTo>
                  <a:pt x="2588501" y="511219"/>
                </a:lnTo>
                <a:lnTo>
                  <a:pt x="0" y="511219"/>
                </a:lnTo>
                <a:lnTo>
                  <a:pt x="0" y="0"/>
                </a:lnTo>
                <a:close/>
              </a:path>
            </a:pathLst>
          </a:custGeom>
          <a:blipFill>
            <a:blip r:embed="rId5"/>
            <a:stretch>
              <a:fillRect/>
            </a:stretch>
          </a:blipFill>
        </p:spPr>
        <p:txBody>
          <a:bodyPr/>
          <a:lstStyle/>
          <a:p>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1E1E1F"/>
        </a:solidFill>
        <a:effectLst/>
      </p:bgPr>
    </p:bg>
    <p:spTree>
      <p:nvGrpSpPr>
        <p:cNvPr id="1" name=""/>
        <p:cNvGrpSpPr/>
        <p:nvPr/>
      </p:nvGrpSpPr>
      <p:grpSpPr>
        <a:xfrm>
          <a:off x="0" y="0"/>
          <a:ext cx="0" cy="0"/>
          <a:chOff x="0" y="0"/>
          <a:chExt cx="0" cy="0"/>
        </a:xfrm>
      </p:grpSpPr>
      <p:sp>
        <p:nvSpPr>
          <p:cNvPr id="2" name="TextBox 2"/>
          <p:cNvSpPr txBox="1"/>
          <p:nvPr/>
        </p:nvSpPr>
        <p:spPr>
          <a:xfrm>
            <a:off x="1028700" y="1057275"/>
            <a:ext cx="13567881" cy="697230"/>
          </a:xfrm>
          <a:prstGeom prst="rect">
            <a:avLst/>
          </a:prstGeom>
        </p:spPr>
        <p:txBody>
          <a:bodyPr lIns="0" tIns="0" rIns="0" bIns="0" rtlCol="0" anchor="t">
            <a:spAutoFit/>
          </a:bodyPr>
          <a:lstStyle/>
          <a:p>
            <a:pPr>
              <a:lnSpc>
                <a:spcPts val="5520"/>
              </a:lnSpc>
            </a:pPr>
            <a:r>
              <a:rPr lang="en-US" sz="4800">
                <a:solidFill>
                  <a:srgbClr val="14E6A8"/>
                </a:solidFill>
                <a:latin typeface="Montserrat Bold"/>
              </a:rPr>
              <a:t>SUBJECTIVELY PERCEIVED TO BE SLOW</a:t>
            </a:r>
          </a:p>
        </p:txBody>
      </p:sp>
      <p:sp>
        <p:nvSpPr>
          <p:cNvPr id="3" name="Freeform 3"/>
          <p:cNvSpPr/>
          <p:nvPr/>
        </p:nvSpPr>
        <p:spPr>
          <a:xfrm>
            <a:off x="9442171" y="1028700"/>
            <a:ext cx="16926818" cy="16926818"/>
          </a:xfrm>
          <a:custGeom>
            <a:avLst/>
            <a:gdLst/>
            <a:ahLst/>
            <a:cxnLst/>
            <a:rect l="l" t="t" r="r" b="b"/>
            <a:pathLst>
              <a:path w="16926818" h="16926818">
                <a:moveTo>
                  <a:pt x="0" y="0"/>
                </a:moveTo>
                <a:lnTo>
                  <a:pt x="16926818" y="0"/>
                </a:lnTo>
                <a:lnTo>
                  <a:pt x="16926818" y="16926818"/>
                </a:lnTo>
                <a:lnTo>
                  <a:pt x="0" y="16926818"/>
                </a:lnTo>
                <a:lnTo>
                  <a:pt x="0" y="0"/>
                </a:lnTo>
                <a:close/>
              </a:path>
            </a:pathLst>
          </a:custGeom>
          <a:blipFill>
            <a:blip r:embed="rId3">
              <a:alphaModFix amt="67000"/>
              <a:extLst>
                <a:ext uri="{96DAC541-7B7A-43D3-8B79-37D633B846F1}">
                  <asvg:svgBlip xmlns:asvg="http://schemas.microsoft.com/office/drawing/2016/SVG/main" r:embed="rId4"/>
                </a:ext>
              </a:extLst>
            </a:blip>
            <a:stretch>
              <a:fillRect/>
            </a:stretch>
          </a:blipFill>
        </p:spPr>
        <p:txBody>
          <a:bodyPr/>
          <a:lstStyle/>
          <a:p>
            <a:endParaRPr lang="en-US"/>
          </a:p>
        </p:txBody>
      </p:sp>
      <p:sp>
        <p:nvSpPr>
          <p:cNvPr id="4" name="TextBox 4"/>
          <p:cNvSpPr txBox="1"/>
          <p:nvPr/>
        </p:nvSpPr>
        <p:spPr>
          <a:xfrm>
            <a:off x="1027924" y="2570714"/>
            <a:ext cx="16231376" cy="2457450"/>
          </a:xfrm>
          <a:prstGeom prst="rect">
            <a:avLst/>
          </a:prstGeom>
        </p:spPr>
        <p:txBody>
          <a:bodyPr lIns="0" tIns="0" rIns="0" bIns="0" rtlCol="0" anchor="t">
            <a:spAutoFit/>
          </a:bodyPr>
          <a:lstStyle/>
          <a:p>
            <a:pPr marL="582930" lvl="1" indent="-291465">
              <a:lnSpc>
                <a:spcPts val="3240"/>
              </a:lnSpc>
              <a:buFont typeface="Arial"/>
              <a:buChar char="•"/>
            </a:pPr>
            <a:r>
              <a:rPr lang="en-US" sz="2700" dirty="0">
                <a:solidFill>
                  <a:srgbClr val="FFFFFF"/>
                </a:solidFill>
                <a:latin typeface="Montserrat Bold"/>
              </a:rPr>
              <a:t>Usually not a performance issue</a:t>
            </a:r>
          </a:p>
          <a:p>
            <a:pPr>
              <a:lnSpc>
                <a:spcPts val="3240"/>
              </a:lnSpc>
            </a:pPr>
            <a:endParaRPr lang="en-US" sz="2700" dirty="0">
              <a:solidFill>
                <a:srgbClr val="FFFFFF"/>
              </a:solidFill>
              <a:latin typeface="Montserrat Bold"/>
            </a:endParaRPr>
          </a:p>
          <a:p>
            <a:pPr marL="582930" lvl="1" indent="-291465">
              <a:lnSpc>
                <a:spcPts val="3240"/>
              </a:lnSpc>
              <a:buFont typeface="Arial"/>
              <a:buChar char="•"/>
            </a:pPr>
            <a:r>
              <a:rPr lang="en-US" sz="2700" dirty="0">
                <a:solidFill>
                  <a:srgbClr val="FFFFFF"/>
                </a:solidFill>
                <a:latin typeface="Montserrat Bold"/>
              </a:rPr>
              <a:t>Potentially easy to fix</a:t>
            </a:r>
          </a:p>
          <a:p>
            <a:pPr>
              <a:lnSpc>
                <a:spcPts val="3240"/>
              </a:lnSpc>
            </a:pPr>
            <a:endParaRPr lang="en-US" sz="2700" dirty="0">
              <a:solidFill>
                <a:srgbClr val="FFFFFF"/>
              </a:solidFill>
              <a:latin typeface="Montserrat Bold"/>
            </a:endParaRPr>
          </a:p>
          <a:p>
            <a:pPr marL="582930" lvl="1" indent="-291465">
              <a:lnSpc>
                <a:spcPts val="3240"/>
              </a:lnSpc>
              <a:buFont typeface="Arial"/>
              <a:buChar char="•"/>
            </a:pPr>
            <a:r>
              <a:rPr lang="en-US" sz="2700" dirty="0">
                <a:solidFill>
                  <a:srgbClr val="FFFFFF"/>
                </a:solidFill>
                <a:latin typeface="Montserrat Bold"/>
              </a:rPr>
              <a:t>Eats into development time regardless</a:t>
            </a:r>
          </a:p>
          <a:p>
            <a:pPr>
              <a:lnSpc>
                <a:spcPts val="3240"/>
              </a:lnSpc>
              <a:spcBef>
                <a:spcPct val="0"/>
              </a:spcBef>
            </a:pPr>
            <a:endParaRPr lang="en-US" sz="2700" dirty="0">
              <a:solidFill>
                <a:srgbClr val="FFFFFF"/>
              </a:solidFill>
              <a:latin typeface="Montserrat Bold"/>
            </a:endParaRPr>
          </a:p>
        </p:txBody>
      </p:sp>
      <p:sp>
        <p:nvSpPr>
          <p:cNvPr id="5" name="Freeform 5"/>
          <p:cNvSpPr/>
          <p:nvPr/>
        </p:nvSpPr>
        <p:spPr>
          <a:xfrm>
            <a:off x="15127466" y="9365593"/>
            <a:ext cx="2588501" cy="511220"/>
          </a:xfrm>
          <a:custGeom>
            <a:avLst/>
            <a:gdLst/>
            <a:ahLst/>
            <a:cxnLst/>
            <a:rect l="l" t="t" r="r" b="b"/>
            <a:pathLst>
              <a:path w="2588501" h="511220">
                <a:moveTo>
                  <a:pt x="0" y="0"/>
                </a:moveTo>
                <a:lnTo>
                  <a:pt x="2588501" y="0"/>
                </a:lnTo>
                <a:lnTo>
                  <a:pt x="2588501" y="511219"/>
                </a:lnTo>
                <a:lnTo>
                  <a:pt x="0" y="511219"/>
                </a:lnTo>
                <a:lnTo>
                  <a:pt x="0" y="0"/>
                </a:lnTo>
                <a:close/>
              </a:path>
            </a:pathLst>
          </a:custGeom>
          <a:blipFill>
            <a:blip r:embed="rId5"/>
            <a:stretch>
              <a:fillRect/>
            </a:stretch>
          </a:blipFill>
        </p:spPr>
        <p:txBody>
          <a:bodyPr/>
          <a:lstStyle/>
          <a:p>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1E1E1F"/>
        </a:solidFill>
        <a:effectLst/>
      </p:bgPr>
    </p:bg>
    <p:spTree>
      <p:nvGrpSpPr>
        <p:cNvPr id="1" name=""/>
        <p:cNvGrpSpPr/>
        <p:nvPr/>
      </p:nvGrpSpPr>
      <p:grpSpPr>
        <a:xfrm>
          <a:off x="0" y="0"/>
          <a:ext cx="0" cy="0"/>
          <a:chOff x="0" y="0"/>
          <a:chExt cx="0" cy="0"/>
        </a:xfrm>
      </p:grpSpPr>
      <p:sp>
        <p:nvSpPr>
          <p:cNvPr id="2" name="TextBox 2"/>
          <p:cNvSpPr txBox="1"/>
          <p:nvPr/>
        </p:nvSpPr>
        <p:spPr>
          <a:xfrm>
            <a:off x="1028700" y="1057275"/>
            <a:ext cx="13567881" cy="697230"/>
          </a:xfrm>
          <a:prstGeom prst="rect">
            <a:avLst/>
          </a:prstGeom>
        </p:spPr>
        <p:txBody>
          <a:bodyPr lIns="0" tIns="0" rIns="0" bIns="0" rtlCol="0" anchor="t">
            <a:spAutoFit/>
          </a:bodyPr>
          <a:lstStyle/>
          <a:p>
            <a:pPr>
              <a:lnSpc>
                <a:spcPts val="5520"/>
              </a:lnSpc>
            </a:pPr>
            <a:r>
              <a:rPr lang="en-US" sz="4800">
                <a:solidFill>
                  <a:srgbClr val="14E6A8"/>
                </a:solidFill>
                <a:latin typeface="Montserrat Bold"/>
              </a:rPr>
              <a:t>A CUSTOMER CALLS YOU AT 3AM</a:t>
            </a:r>
          </a:p>
        </p:txBody>
      </p:sp>
      <p:sp>
        <p:nvSpPr>
          <p:cNvPr id="3" name="Freeform 3"/>
          <p:cNvSpPr/>
          <p:nvPr/>
        </p:nvSpPr>
        <p:spPr>
          <a:xfrm>
            <a:off x="9442171" y="1028700"/>
            <a:ext cx="16926818" cy="16926818"/>
          </a:xfrm>
          <a:custGeom>
            <a:avLst/>
            <a:gdLst/>
            <a:ahLst/>
            <a:cxnLst/>
            <a:rect l="l" t="t" r="r" b="b"/>
            <a:pathLst>
              <a:path w="16926818" h="16926818">
                <a:moveTo>
                  <a:pt x="0" y="0"/>
                </a:moveTo>
                <a:lnTo>
                  <a:pt x="16926818" y="0"/>
                </a:lnTo>
                <a:lnTo>
                  <a:pt x="16926818" y="16926818"/>
                </a:lnTo>
                <a:lnTo>
                  <a:pt x="0" y="16926818"/>
                </a:lnTo>
                <a:lnTo>
                  <a:pt x="0" y="0"/>
                </a:lnTo>
                <a:close/>
              </a:path>
            </a:pathLst>
          </a:custGeom>
          <a:blipFill>
            <a:blip r:embed="rId3">
              <a:alphaModFix amt="67000"/>
              <a:extLst>
                <a:ext uri="{96DAC541-7B7A-43D3-8B79-37D633B846F1}">
                  <asvg:svgBlip xmlns:asvg="http://schemas.microsoft.com/office/drawing/2016/SVG/main" r:embed="rId4"/>
                </a:ext>
              </a:extLst>
            </a:blip>
            <a:stretch>
              <a:fillRect/>
            </a:stretch>
          </a:blipFill>
        </p:spPr>
        <p:txBody>
          <a:bodyPr/>
          <a:lstStyle/>
          <a:p>
            <a:endParaRPr lang="en-US"/>
          </a:p>
        </p:txBody>
      </p:sp>
      <p:sp>
        <p:nvSpPr>
          <p:cNvPr id="4" name="Freeform 4"/>
          <p:cNvSpPr/>
          <p:nvPr/>
        </p:nvSpPr>
        <p:spPr>
          <a:xfrm>
            <a:off x="15127466" y="9365593"/>
            <a:ext cx="2588501" cy="511220"/>
          </a:xfrm>
          <a:custGeom>
            <a:avLst/>
            <a:gdLst/>
            <a:ahLst/>
            <a:cxnLst/>
            <a:rect l="l" t="t" r="r" b="b"/>
            <a:pathLst>
              <a:path w="2588501" h="511220">
                <a:moveTo>
                  <a:pt x="0" y="0"/>
                </a:moveTo>
                <a:lnTo>
                  <a:pt x="2588501" y="0"/>
                </a:lnTo>
                <a:lnTo>
                  <a:pt x="2588501" y="511219"/>
                </a:lnTo>
                <a:lnTo>
                  <a:pt x="0" y="511219"/>
                </a:lnTo>
                <a:lnTo>
                  <a:pt x="0" y="0"/>
                </a:lnTo>
                <a:close/>
              </a:path>
            </a:pathLst>
          </a:custGeom>
          <a:blipFill>
            <a:blip r:embed="rId5"/>
            <a:stretch>
              <a:fillRect/>
            </a:stretch>
          </a:blipFill>
        </p:spPr>
        <p:txBody>
          <a:bodyPr/>
          <a:lstStyle/>
          <a:p>
            <a:endParaRPr lang="en-US"/>
          </a:p>
        </p:txBody>
      </p:sp>
      <p:sp>
        <p:nvSpPr>
          <p:cNvPr id="5" name="Freeform 5"/>
          <p:cNvSpPr/>
          <p:nvPr/>
        </p:nvSpPr>
        <p:spPr>
          <a:xfrm>
            <a:off x="7912353" y="2570714"/>
            <a:ext cx="8093901" cy="5514828"/>
          </a:xfrm>
          <a:custGeom>
            <a:avLst/>
            <a:gdLst/>
            <a:ahLst/>
            <a:cxnLst/>
            <a:rect l="l" t="t" r="r" b="b"/>
            <a:pathLst>
              <a:path w="8093901" h="5514828">
                <a:moveTo>
                  <a:pt x="0" y="0"/>
                </a:moveTo>
                <a:lnTo>
                  <a:pt x="8093901" y="0"/>
                </a:lnTo>
                <a:lnTo>
                  <a:pt x="8093901" y="5514827"/>
                </a:lnTo>
                <a:lnTo>
                  <a:pt x="0" y="5514827"/>
                </a:lnTo>
                <a:lnTo>
                  <a:pt x="0" y="0"/>
                </a:lnTo>
                <a:close/>
              </a:path>
            </a:pathLst>
          </a:custGeom>
          <a:blipFill>
            <a:blip r:embed="rId6"/>
            <a:stretch>
              <a:fillRect/>
            </a:stretch>
          </a:blipFill>
        </p:spPr>
        <p:txBody>
          <a:bodyPr/>
          <a:lstStyle/>
          <a:p>
            <a:endParaRPr lang="en-US"/>
          </a:p>
        </p:txBody>
      </p:sp>
      <p:sp>
        <p:nvSpPr>
          <p:cNvPr id="6" name="TextBox 6"/>
          <p:cNvSpPr txBox="1"/>
          <p:nvPr/>
        </p:nvSpPr>
        <p:spPr>
          <a:xfrm>
            <a:off x="1027924" y="2570714"/>
            <a:ext cx="16231376" cy="2457450"/>
          </a:xfrm>
          <a:prstGeom prst="rect">
            <a:avLst/>
          </a:prstGeom>
        </p:spPr>
        <p:txBody>
          <a:bodyPr lIns="0" tIns="0" rIns="0" bIns="0" rtlCol="0" anchor="t">
            <a:spAutoFit/>
          </a:bodyPr>
          <a:lstStyle/>
          <a:p>
            <a:pPr marL="582930" lvl="1" indent="-291465">
              <a:lnSpc>
                <a:spcPts val="3240"/>
              </a:lnSpc>
              <a:buFont typeface="Arial"/>
              <a:buChar char="•"/>
            </a:pPr>
            <a:r>
              <a:rPr lang="en-US" sz="2700" dirty="0">
                <a:solidFill>
                  <a:srgbClr val="FFFFFF"/>
                </a:solidFill>
                <a:latin typeface="Montserrat Bold"/>
              </a:rPr>
              <a:t>Bad for the company’s image</a:t>
            </a:r>
          </a:p>
          <a:p>
            <a:pPr>
              <a:lnSpc>
                <a:spcPts val="3240"/>
              </a:lnSpc>
            </a:pPr>
            <a:endParaRPr lang="en-US" sz="2700" dirty="0">
              <a:solidFill>
                <a:srgbClr val="FFFFFF"/>
              </a:solidFill>
              <a:latin typeface="Montserrat Bold"/>
            </a:endParaRPr>
          </a:p>
          <a:p>
            <a:pPr marL="582930" lvl="1" indent="-291465">
              <a:lnSpc>
                <a:spcPts val="3240"/>
              </a:lnSpc>
              <a:buFont typeface="Arial"/>
              <a:buChar char="•"/>
            </a:pPr>
            <a:r>
              <a:rPr lang="en-US" sz="2700" dirty="0">
                <a:solidFill>
                  <a:srgbClr val="FFFFFF"/>
                </a:solidFill>
                <a:latin typeface="Montserrat Bold"/>
              </a:rPr>
              <a:t>Time crunch</a:t>
            </a:r>
          </a:p>
          <a:p>
            <a:pPr>
              <a:lnSpc>
                <a:spcPts val="3240"/>
              </a:lnSpc>
            </a:pPr>
            <a:endParaRPr lang="en-US" sz="2700" dirty="0">
              <a:solidFill>
                <a:srgbClr val="FFFFFF"/>
              </a:solidFill>
              <a:latin typeface="Montserrat Bold"/>
            </a:endParaRPr>
          </a:p>
          <a:p>
            <a:pPr marL="582930" lvl="1" indent="-291465">
              <a:lnSpc>
                <a:spcPts val="3240"/>
              </a:lnSpc>
              <a:buFont typeface="Arial"/>
              <a:buChar char="•"/>
            </a:pPr>
            <a:r>
              <a:rPr lang="en-US" sz="2700" dirty="0">
                <a:solidFill>
                  <a:srgbClr val="FFFFFF"/>
                </a:solidFill>
                <a:latin typeface="Montserrat Bold"/>
              </a:rPr>
              <a:t>Replication issues</a:t>
            </a:r>
          </a:p>
          <a:p>
            <a:pPr>
              <a:lnSpc>
                <a:spcPts val="3240"/>
              </a:lnSpc>
              <a:spcBef>
                <a:spcPct val="0"/>
              </a:spcBef>
            </a:pPr>
            <a:endParaRPr lang="en-US" sz="2700" dirty="0">
              <a:solidFill>
                <a:srgbClr val="FFFFFF"/>
              </a:solidFill>
              <a:latin typeface="Montserrat Bold"/>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1E1E1F"/>
        </a:solidFill>
        <a:effectLst/>
      </p:bgPr>
    </p:bg>
    <p:spTree>
      <p:nvGrpSpPr>
        <p:cNvPr id="1" name=""/>
        <p:cNvGrpSpPr/>
        <p:nvPr/>
      </p:nvGrpSpPr>
      <p:grpSpPr>
        <a:xfrm>
          <a:off x="0" y="0"/>
          <a:ext cx="0" cy="0"/>
          <a:chOff x="0" y="0"/>
          <a:chExt cx="0" cy="0"/>
        </a:xfrm>
      </p:grpSpPr>
      <p:sp>
        <p:nvSpPr>
          <p:cNvPr id="2" name="TextBox 2"/>
          <p:cNvSpPr txBox="1"/>
          <p:nvPr/>
        </p:nvSpPr>
        <p:spPr>
          <a:xfrm>
            <a:off x="1028700" y="1057275"/>
            <a:ext cx="13567881" cy="697230"/>
          </a:xfrm>
          <a:prstGeom prst="rect">
            <a:avLst/>
          </a:prstGeom>
        </p:spPr>
        <p:txBody>
          <a:bodyPr lIns="0" tIns="0" rIns="0" bIns="0" rtlCol="0" anchor="t">
            <a:spAutoFit/>
          </a:bodyPr>
          <a:lstStyle/>
          <a:p>
            <a:pPr>
              <a:lnSpc>
                <a:spcPts val="5520"/>
              </a:lnSpc>
            </a:pPr>
            <a:r>
              <a:rPr lang="en-US" sz="4800">
                <a:solidFill>
                  <a:srgbClr val="14E6A8"/>
                </a:solidFill>
                <a:latin typeface="Montserrat Bold"/>
              </a:rPr>
              <a:t>SUMMARY</a:t>
            </a:r>
          </a:p>
        </p:txBody>
      </p:sp>
      <p:sp>
        <p:nvSpPr>
          <p:cNvPr id="3" name="Freeform 3"/>
          <p:cNvSpPr/>
          <p:nvPr/>
        </p:nvSpPr>
        <p:spPr>
          <a:xfrm>
            <a:off x="9442171" y="1028700"/>
            <a:ext cx="16926818" cy="16926818"/>
          </a:xfrm>
          <a:custGeom>
            <a:avLst/>
            <a:gdLst/>
            <a:ahLst/>
            <a:cxnLst/>
            <a:rect l="l" t="t" r="r" b="b"/>
            <a:pathLst>
              <a:path w="16926818" h="16926818">
                <a:moveTo>
                  <a:pt x="0" y="0"/>
                </a:moveTo>
                <a:lnTo>
                  <a:pt x="16926818" y="0"/>
                </a:lnTo>
                <a:lnTo>
                  <a:pt x="16926818" y="16926818"/>
                </a:lnTo>
                <a:lnTo>
                  <a:pt x="0" y="16926818"/>
                </a:lnTo>
                <a:lnTo>
                  <a:pt x="0" y="0"/>
                </a:lnTo>
                <a:close/>
              </a:path>
            </a:pathLst>
          </a:custGeom>
          <a:blipFill>
            <a:blip r:embed="rId3">
              <a:alphaModFix amt="67000"/>
              <a:extLst>
                <a:ext uri="{96DAC541-7B7A-43D3-8B79-37D633B846F1}">
                  <asvg:svgBlip xmlns:asvg="http://schemas.microsoft.com/office/drawing/2016/SVG/main" r:embed="rId4"/>
                </a:ext>
              </a:extLst>
            </a:blip>
            <a:stretch>
              <a:fillRect/>
            </a:stretch>
          </a:blipFill>
        </p:spPr>
        <p:txBody>
          <a:bodyPr/>
          <a:lstStyle/>
          <a:p>
            <a:endParaRPr lang="en-US"/>
          </a:p>
        </p:txBody>
      </p:sp>
      <p:sp>
        <p:nvSpPr>
          <p:cNvPr id="4" name="Freeform 4"/>
          <p:cNvSpPr/>
          <p:nvPr/>
        </p:nvSpPr>
        <p:spPr>
          <a:xfrm>
            <a:off x="15127466" y="9365593"/>
            <a:ext cx="2588501" cy="511220"/>
          </a:xfrm>
          <a:custGeom>
            <a:avLst/>
            <a:gdLst/>
            <a:ahLst/>
            <a:cxnLst/>
            <a:rect l="l" t="t" r="r" b="b"/>
            <a:pathLst>
              <a:path w="2588501" h="511220">
                <a:moveTo>
                  <a:pt x="0" y="0"/>
                </a:moveTo>
                <a:lnTo>
                  <a:pt x="2588501" y="0"/>
                </a:lnTo>
                <a:lnTo>
                  <a:pt x="2588501" y="511219"/>
                </a:lnTo>
                <a:lnTo>
                  <a:pt x="0" y="511219"/>
                </a:lnTo>
                <a:lnTo>
                  <a:pt x="0" y="0"/>
                </a:lnTo>
                <a:close/>
              </a:path>
            </a:pathLst>
          </a:custGeom>
          <a:blipFill>
            <a:blip r:embed="rId5"/>
            <a:stretch>
              <a:fillRect/>
            </a:stretch>
          </a:blipFill>
        </p:spPr>
        <p:txBody>
          <a:bodyPr/>
          <a:lstStyle/>
          <a:p>
            <a:endParaRPr lang="en-US"/>
          </a:p>
        </p:txBody>
      </p:sp>
      <p:sp>
        <p:nvSpPr>
          <p:cNvPr id="5" name="TextBox 5"/>
          <p:cNvSpPr txBox="1"/>
          <p:nvPr/>
        </p:nvSpPr>
        <p:spPr>
          <a:xfrm>
            <a:off x="1027924" y="2570714"/>
            <a:ext cx="16231376" cy="2047875"/>
          </a:xfrm>
          <a:prstGeom prst="rect">
            <a:avLst/>
          </a:prstGeom>
        </p:spPr>
        <p:txBody>
          <a:bodyPr lIns="0" tIns="0" rIns="0" bIns="0" rtlCol="0" anchor="t">
            <a:spAutoFit/>
          </a:bodyPr>
          <a:lstStyle/>
          <a:p>
            <a:pPr marL="582930" lvl="1" indent="-291465">
              <a:lnSpc>
                <a:spcPts val="3240"/>
              </a:lnSpc>
              <a:buFont typeface="Arial"/>
              <a:buChar char="•"/>
            </a:pPr>
            <a:r>
              <a:rPr lang="en-US" sz="2700" dirty="0">
                <a:solidFill>
                  <a:srgbClr val="FFFFFF"/>
                </a:solidFill>
                <a:latin typeface="Montserrat Bold"/>
              </a:rPr>
              <a:t>Relying on humans is a bad idea</a:t>
            </a:r>
          </a:p>
          <a:p>
            <a:pPr>
              <a:lnSpc>
                <a:spcPts val="3240"/>
              </a:lnSpc>
            </a:pPr>
            <a:endParaRPr lang="en-US" sz="2700" dirty="0">
              <a:solidFill>
                <a:srgbClr val="FFFFFF"/>
              </a:solidFill>
              <a:latin typeface="Montserrat Bold"/>
            </a:endParaRPr>
          </a:p>
          <a:p>
            <a:pPr marL="582930" lvl="1" indent="-291465">
              <a:lnSpc>
                <a:spcPts val="3240"/>
              </a:lnSpc>
              <a:buFont typeface="Arial"/>
              <a:buChar char="•"/>
            </a:pPr>
            <a:r>
              <a:rPr lang="en-US" sz="2700" dirty="0">
                <a:solidFill>
                  <a:srgbClr val="FFFFFF"/>
                </a:solidFill>
                <a:latin typeface="Montserrat Bold"/>
              </a:rPr>
              <a:t>Various tools are needed instead</a:t>
            </a:r>
          </a:p>
          <a:p>
            <a:pPr>
              <a:lnSpc>
                <a:spcPts val="3240"/>
              </a:lnSpc>
            </a:pPr>
            <a:endParaRPr lang="en-US" sz="2700" dirty="0">
              <a:solidFill>
                <a:srgbClr val="FFFFFF"/>
              </a:solidFill>
              <a:latin typeface="Montserrat Bold"/>
            </a:endParaRPr>
          </a:p>
          <a:p>
            <a:pPr>
              <a:lnSpc>
                <a:spcPts val="3240"/>
              </a:lnSpc>
              <a:spcBef>
                <a:spcPct val="0"/>
              </a:spcBef>
            </a:pPr>
            <a:endParaRPr lang="en-US" sz="2700" dirty="0">
              <a:solidFill>
                <a:srgbClr val="FFFFFF"/>
              </a:solidFill>
              <a:latin typeface="Montserrat Bold"/>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1E1E1F"/>
        </a:solidFill>
        <a:effectLst/>
      </p:bgPr>
    </p:bg>
    <p:spTree>
      <p:nvGrpSpPr>
        <p:cNvPr id="1" name=""/>
        <p:cNvGrpSpPr/>
        <p:nvPr/>
      </p:nvGrpSpPr>
      <p:grpSpPr>
        <a:xfrm>
          <a:off x="0" y="0"/>
          <a:ext cx="0" cy="0"/>
          <a:chOff x="0" y="0"/>
          <a:chExt cx="0" cy="0"/>
        </a:xfrm>
      </p:grpSpPr>
      <p:sp>
        <p:nvSpPr>
          <p:cNvPr id="2" name="TextBox 2"/>
          <p:cNvSpPr txBox="1"/>
          <p:nvPr/>
        </p:nvSpPr>
        <p:spPr>
          <a:xfrm>
            <a:off x="1028700" y="1057275"/>
            <a:ext cx="13567881" cy="705321"/>
          </a:xfrm>
          <a:prstGeom prst="rect">
            <a:avLst/>
          </a:prstGeom>
        </p:spPr>
        <p:txBody>
          <a:bodyPr lIns="0" tIns="0" rIns="0" bIns="0" rtlCol="0" anchor="t">
            <a:spAutoFit/>
          </a:bodyPr>
          <a:lstStyle/>
          <a:p>
            <a:pPr>
              <a:lnSpc>
                <a:spcPts val="5520"/>
              </a:lnSpc>
            </a:pPr>
            <a:r>
              <a:rPr lang="en-US" sz="4800" dirty="0">
                <a:solidFill>
                  <a:srgbClr val="14E6A8"/>
                </a:solidFill>
                <a:latin typeface="Montserrat Bold"/>
              </a:rPr>
              <a:t>A REAL-LIFE EXAMPLE</a:t>
            </a:r>
          </a:p>
        </p:txBody>
      </p:sp>
      <p:sp>
        <p:nvSpPr>
          <p:cNvPr id="3" name="Freeform 3"/>
          <p:cNvSpPr/>
          <p:nvPr/>
        </p:nvSpPr>
        <p:spPr>
          <a:xfrm>
            <a:off x="9442171" y="1028700"/>
            <a:ext cx="16926818" cy="16926818"/>
          </a:xfrm>
          <a:custGeom>
            <a:avLst/>
            <a:gdLst/>
            <a:ahLst/>
            <a:cxnLst/>
            <a:rect l="l" t="t" r="r" b="b"/>
            <a:pathLst>
              <a:path w="16926818" h="16926818">
                <a:moveTo>
                  <a:pt x="0" y="0"/>
                </a:moveTo>
                <a:lnTo>
                  <a:pt x="16926818" y="0"/>
                </a:lnTo>
                <a:lnTo>
                  <a:pt x="16926818" y="16926818"/>
                </a:lnTo>
                <a:lnTo>
                  <a:pt x="0" y="16926818"/>
                </a:lnTo>
                <a:lnTo>
                  <a:pt x="0" y="0"/>
                </a:lnTo>
                <a:close/>
              </a:path>
            </a:pathLst>
          </a:custGeom>
          <a:blipFill>
            <a:blip r:embed="rId3">
              <a:alphaModFix amt="67000"/>
              <a:extLst>
                <a:ext uri="{96DAC541-7B7A-43D3-8B79-37D633B846F1}">
                  <asvg:svgBlip xmlns:asvg="http://schemas.microsoft.com/office/drawing/2016/SVG/main" r:embed="rId4"/>
                </a:ext>
              </a:extLst>
            </a:blip>
            <a:stretch>
              <a:fillRect/>
            </a:stretch>
          </a:blipFill>
        </p:spPr>
        <p:txBody>
          <a:bodyPr/>
          <a:lstStyle/>
          <a:p>
            <a:endParaRPr lang="en-US"/>
          </a:p>
        </p:txBody>
      </p:sp>
      <p:sp>
        <p:nvSpPr>
          <p:cNvPr id="4" name="Freeform 4"/>
          <p:cNvSpPr/>
          <p:nvPr/>
        </p:nvSpPr>
        <p:spPr>
          <a:xfrm>
            <a:off x="15127466" y="9365593"/>
            <a:ext cx="2588501" cy="511220"/>
          </a:xfrm>
          <a:custGeom>
            <a:avLst/>
            <a:gdLst/>
            <a:ahLst/>
            <a:cxnLst/>
            <a:rect l="l" t="t" r="r" b="b"/>
            <a:pathLst>
              <a:path w="2588501" h="511220">
                <a:moveTo>
                  <a:pt x="0" y="0"/>
                </a:moveTo>
                <a:lnTo>
                  <a:pt x="2588501" y="0"/>
                </a:lnTo>
                <a:lnTo>
                  <a:pt x="2588501" y="511219"/>
                </a:lnTo>
                <a:lnTo>
                  <a:pt x="0" y="511219"/>
                </a:lnTo>
                <a:lnTo>
                  <a:pt x="0" y="0"/>
                </a:lnTo>
                <a:close/>
              </a:path>
            </a:pathLst>
          </a:custGeom>
          <a:blipFill>
            <a:blip r:embed="rId5"/>
            <a:stretch>
              <a:fillRect/>
            </a:stretch>
          </a:blipFill>
        </p:spPr>
        <p:txBody>
          <a:bodyPr/>
          <a:lstStyle/>
          <a:p>
            <a:endParaRPr lang="en-US"/>
          </a:p>
        </p:txBody>
      </p:sp>
      <p:sp>
        <p:nvSpPr>
          <p:cNvPr id="5" name="TextBox 5"/>
          <p:cNvSpPr txBox="1"/>
          <p:nvPr/>
        </p:nvSpPr>
        <p:spPr>
          <a:xfrm>
            <a:off x="1027924" y="2570714"/>
            <a:ext cx="16231376" cy="4095750"/>
          </a:xfrm>
          <a:prstGeom prst="rect">
            <a:avLst/>
          </a:prstGeom>
        </p:spPr>
        <p:txBody>
          <a:bodyPr lIns="0" tIns="0" rIns="0" bIns="0" rtlCol="0" anchor="t">
            <a:spAutoFit/>
          </a:bodyPr>
          <a:lstStyle/>
          <a:p>
            <a:pPr marL="582930" lvl="1" indent="-291465">
              <a:lnSpc>
                <a:spcPts val="3240"/>
              </a:lnSpc>
              <a:buFont typeface="Arial"/>
              <a:buChar char="•"/>
            </a:pPr>
            <a:r>
              <a:rPr lang="en-US" sz="2700">
                <a:solidFill>
                  <a:srgbClr val="FFFFFF"/>
                </a:solidFill>
                <a:latin typeface="Montserrat Bold"/>
              </a:rPr>
              <a:t>E-commerce platform</a:t>
            </a:r>
          </a:p>
          <a:p>
            <a:pPr>
              <a:lnSpc>
                <a:spcPts val="3240"/>
              </a:lnSpc>
            </a:pPr>
            <a:endParaRPr lang="en-US" sz="2700">
              <a:solidFill>
                <a:srgbClr val="FFFFFF"/>
              </a:solidFill>
              <a:latin typeface="Montserrat Bold"/>
            </a:endParaRPr>
          </a:p>
          <a:p>
            <a:pPr marL="582930" lvl="1" indent="-291465">
              <a:lnSpc>
                <a:spcPts val="3240"/>
              </a:lnSpc>
              <a:buFont typeface="Arial"/>
              <a:buChar char="•"/>
            </a:pPr>
            <a:r>
              <a:rPr lang="en-US" sz="2700">
                <a:solidFill>
                  <a:srgbClr val="FFFFFF"/>
                </a:solidFill>
                <a:latin typeface="Montserrat Bold"/>
              </a:rPr>
              <a:t>Long lived, used a lot of legacy code</a:t>
            </a:r>
          </a:p>
          <a:p>
            <a:pPr>
              <a:lnSpc>
                <a:spcPts val="3240"/>
              </a:lnSpc>
            </a:pPr>
            <a:endParaRPr lang="en-US" sz="2700">
              <a:solidFill>
                <a:srgbClr val="FFFFFF"/>
              </a:solidFill>
              <a:latin typeface="Montserrat Bold"/>
            </a:endParaRPr>
          </a:p>
          <a:p>
            <a:pPr marL="582930" lvl="1" indent="-291465">
              <a:lnSpc>
                <a:spcPts val="3240"/>
              </a:lnSpc>
              <a:buFont typeface="Arial"/>
              <a:buChar char="•"/>
            </a:pPr>
            <a:r>
              <a:rPr lang="en-US" sz="2700">
                <a:solidFill>
                  <a:srgbClr val="FFFFFF"/>
                </a:solidFill>
                <a:latin typeface="Montserrat Bold"/>
              </a:rPr>
              <a:t>One app used by staff (managers, front desk, etc.)</a:t>
            </a:r>
          </a:p>
          <a:p>
            <a:pPr>
              <a:lnSpc>
                <a:spcPts val="3240"/>
              </a:lnSpc>
            </a:pPr>
            <a:endParaRPr lang="en-US" sz="2700">
              <a:solidFill>
                <a:srgbClr val="FFFFFF"/>
              </a:solidFill>
              <a:latin typeface="Montserrat Bold"/>
            </a:endParaRPr>
          </a:p>
          <a:p>
            <a:pPr marL="582930" lvl="1" indent="-291465">
              <a:lnSpc>
                <a:spcPts val="3240"/>
              </a:lnSpc>
              <a:buFont typeface="Arial"/>
              <a:buChar char="•"/>
            </a:pPr>
            <a:r>
              <a:rPr lang="en-US" sz="2700">
                <a:solidFill>
                  <a:srgbClr val="FFFFFF"/>
                </a:solidFill>
                <a:latin typeface="Montserrat Bold"/>
              </a:rPr>
              <a:t>Another app used by the end customers</a:t>
            </a:r>
          </a:p>
          <a:p>
            <a:pPr>
              <a:lnSpc>
                <a:spcPts val="3240"/>
              </a:lnSpc>
            </a:pPr>
            <a:endParaRPr lang="en-US" sz="2700">
              <a:solidFill>
                <a:srgbClr val="FFFFFF"/>
              </a:solidFill>
              <a:latin typeface="Montserrat Bold"/>
            </a:endParaRPr>
          </a:p>
          <a:p>
            <a:pPr marL="582930" lvl="1" indent="-291465">
              <a:lnSpc>
                <a:spcPts val="3240"/>
              </a:lnSpc>
              <a:buFont typeface="Arial"/>
              <a:buChar char="•"/>
            </a:pPr>
            <a:r>
              <a:rPr lang="en-US" sz="2700">
                <a:solidFill>
                  <a:srgbClr val="FFFFFF"/>
                </a:solidFill>
                <a:latin typeface="Montserrat Bold"/>
              </a:rPr>
              <a:t>Load spikes heavily at some known times</a:t>
            </a:r>
          </a:p>
          <a:p>
            <a:pPr>
              <a:lnSpc>
                <a:spcPts val="3240"/>
              </a:lnSpc>
              <a:spcBef>
                <a:spcPct val="0"/>
              </a:spcBef>
            </a:pPr>
            <a:endParaRPr lang="en-US" sz="2700">
              <a:solidFill>
                <a:srgbClr val="FFFFFF"/>
              </a:solidFill>
              <a:latin typeface="Montserrat Bold"/>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1E1E1F"/>
        </a:solidFill>
        <a:effectLst/>
      </p:bgPr>
    </p:bg>
    <p:spTree>
      <p:nvGrpSpPr>
        <p:cNvPr id="1" name=""/>
        <p:cNvGrpSpPr/>
        <p:nvPr/>
      </p:nvGrpSpPr>
      <p:grpSpPr>
        <a:xfrm>
          <a:off x="0" y="0"/>
          <a:ext cx="0" cy="0"/>
          <a:chOff x="0" y="0"/>
          <a:chExt cx="0" cy="0"/>
        </a:xfrm>
      </p:grpSpPr>
      <p:sp>
        <p:nvSpPr>
          <p:cNvPr id="2" name="TextBox 2"/>
          <p:cNvSpPr txBox="1"/>
          <p:nvPr/>
        </p:nvSpPr>
        <p:spPr>
          <a:xfrm>
            <a:off x="1028700" y="1057275"/>
            <a:ext cx="13567881" cy="697230"/>
          </a:xfrm>
          <a:prstGeom prst="rect">
            <a:avLst/>
          </a:prstGeom>
        </p:spPr>
        <p:txBody>
          <a:bodyPr lIns="0" tIns="0" rIns="0" bIns="0" rtlCol="0" anchor="t">
            <a:spAutoFit/>
          </a:bodyPr>
          <a:lstStyle/>
          <a:p>
            <a:pPr>
              <a:lnSpc>
                <a:spcPts val="5520"/>
              </a:lnSpc>
            </a:pPr>
            <a:r>
              <a:rPr lang="en-US" sz="4800">
                <a:solidFill>
                  <a:srgbClr val="14E6A8"/>
                </a:solidFill>
                <a:latin typeface="Montserrat Bold"/>
              </a:rPr>
              <a:t>HOW IT ALL STARTED</a:t>
            </a:r>
          </a:p>
        </p:txBody>
      </p:sp>
      <p:sp>
        <p:nvSpPr>
          <p:cNvPr id="3" name="Freeform 3"/>
          <p:cNvSpPr/>
          <p:nvPr/>
        </p:nvSpPr>
        <p:spPr>
          <a:xfrm>
            <a:off x="9442171" y="1028700"/>
            <a:ext cx="16926818" cy="16926818"/>
          </a:xfrm>
          <a:custGeom>
            <a:avLst/>
            <a:gdLst/>
            <a:ahLst/>
            <a:cxnLst/>
            <a:rect l="l" t="t" r="r" b="b"/>
            <a:pathLst>
              <a:path w="16926818" h="16926818">
                <a:moveTo>
                  <a:pt x="0" y="0"/>
                </a:moveTo>
                <a:lnTo>
                  <a:pt x="16926818" y="0"/>
                </a:lnTo>
                <a:lnTo>
                  <a:pt x="16926818" y="16926818"/>
                </a:lnTo>
                <a:lnTo>
                  <a:pt x="0" y="16926818"/>
                </a:lnTo>
                <a:lnTo>
                  <a:pt x="0" y="0"/>
                </a:lnTo>
                <a:close/>
              </a:path>
            </a:pathLst>
          </a:custGeom>
          <a:blipFill>
            <a:blip r:embed="rId3">
              <a:alphaModFix amt="67000"/>
              <a:extLst>
                <a:ext uri="{96DAC541-7B7A-43D3-8B79-37D633B846F1}">
                  <asvg:svgBlip xmlns:asvg="http://schemas.microsoft.com/office/drawing/2016/SVG/main" r:embed="rId4"/>
                </a:ext>
              </a:extLst>
            </a:blip>
            <a:stretch>
              <a:fillRect/>
            </a:stretch>
          </a:blipFill>
        </p:spPr>
        <p:txBody>
          <a:bodyPr/>
          <a:lstStyle/>
          <a:p>
            <a:endParaRPr lang="en-US"/>
          </a:p>
        </p:txBody>
      </p:sp>
      <p:sp>
        <p:nvSpPr>
          <p:cNvPr id="4" name="Freeform 4"/>
          <p:cNvSpPr/>
          <p:nvPr/>
        </p:nvSpPr>
        <p:spPr>
          <a:xfrm>
            <a:off x="15127466" y="9365593"/>
            <a:ext cx="2588501" cy="511220"/>
          </a:xfrm>
          <a:custGeom>
            <a:avLst/>
            <a:gdLst/>
            <a:ahLst/>
            <a:cxnLst/>
            <a:rect l="l" t="t" r="r" b="b"/>
            <a:pathLst>
              <a:path w="2588501" h="511220">
                <a:moveTo>
                  <a:pt x="0" y="0"/>
                </a:moveTo>
                <a:lnTo>
                  <a:pt x="2588501" y="0"/>
                </a:lnTo>
                <a:lnTo>
                  <a:pt x="2588501" y="511219"/>
                </a:lnTo>
                <a:lnTo>
                  <a:pt x="0" y="511219"/>
                </a:lnTo>
                <a:lnTo>
                  <a:pt x="0" y="0"/>
                </a:lnTo>
                <a:close/>
              </a:path>
            </a:pathLst>
          </a:custGeom>
          <a:blipFill>
            <a:blip r:embed="rId5"/>
            <a:stretch>
              <a:fillRect/>
            </a:stretch>
          </a:blipFill>
        </p:spPr>
        <p:txBody>
          <a:bodyPr/>
          <a:lstStyle/>
          <a:p>
            <a:endParaRPr lang="en-US"/>
          </a:p>
        </p:txBody>
      </p:sp>
      <p:sp>
        <p:nvSpPr>
          <p:cNvPr id="5" name="TextBox 5"/>
          <p:cNvSpPr txBox="1"/>
          <p:nvPr/>
        </p:nvSpPr>
        <p:spPr>
          <a:xfrm>
            <a:off x="1027924" y="2570714"/>
            <a:ext cx="16231376" cy="2867025"/>
          </a:xfrm>
          <a:prstGeom prst="rect">
            <a:avLst/>
          </a:prstGeom>
        </p:spPr>
        <p:txBody>
          <a:bodyPr lIns="0" tIns="0" rIns="0" bIns="0" rtlCol="0" anchor="t">
            <a:spAutoFit/>
          </a:bodyPr>
          <a:lstStyle/>
          <a:p>
            <a:pPr marL="582930" lvl="1" indent="-291465">
              <a:lnSpc>
                <a:spcPts val="3240"/>
              </a:lnSpc>
              <a:buFont typeface="Arial"/>
              <a:buChar char="•"/>
            </a:pPr>
            <a:r>
              <a:rPr lang="en-US" sz="2700" dirty="0">
                <a:solidFill>
                  <a:srgbClr val="FFFFFF"/>
                </a:solidFill>
                <a:latin typeface="Montserrat Bold"/>
              </a:rPr>
              <a:t>Performance issues under heavy load</a:t>
            </a:r>
          </a:p>
          <a:p>
            <a:pPr>
              <a:lnSpc>
                <a:spcPts val="3240"/>
              </a:lnSpc>
            </a:pPr>
            <a:endParaRPr lang="en-US" sz="2700" dirty="0">
              <a:solidFill>
                <a:srgbClr val="FFFFFF"/>
              </a:solidFill>
              <a:latin typeface="Montserrat Bold"/>
            </a:endParaRPr>
          </a:p>
          <a:p>
            <a:pPr marL="582930" lvl="1" indent="-291465">
              <a:lnSpc>
                <a:spcPts val="3240"/>
              </a:lnSpc>
              <a:buFont typeface="Arial"/>
              <a:buChar char="•"/>
            </a:pPr>
            <a:r>
              <a:rPr lang="en-US" sz="2700" dirty="0">
                <a:solidFill>
                  <a:srgbClr val="FFFFFF"/>
                </a:solidFill>
                <a:latin typeface="Montserrat Bold"/>
              </a:rPr>
              <a:t>A Jira issue that now needs to be looked at</a:t>
            </a:r>
          </a:p>
          <a:p>
            <a:pPr>
              <a:lnSpc>
                <a:spcPts val="3240"/>
              </a:lnSpc>
            </a:pPr>
            <a:endParaRPr lang="en-US" sz="2700" dirty="0">
              <a:solidFill>
                <a:srgbClr val="FFFFFF"/>
              </a:solidFill>
              <a:latin typeface="Montserrat Bold"/>
            </a:endParaRPr>
          </a:p>
          <a:p>
            <a:pPr marL="582930" lvl="1" indent="-291465">
              <a:lnSpc>
                <a:spcPts val="3240"/>
              </a:lnSpc>
              <a:buFont typeface="Arial"/>
              <a:buChar char="•"/>
            </a:pPr>
            <a:r>
              <a:rPr lang="en-US" sz="2700" dirty="0">
                <a:solidFill>
                  <a:srgbClr val="FFFFFF"/>
                </a:solidFill>
                <a:latin typeface="Montserrat Bold"/>
              </a:rPr>
              <a:t>An adventure throughout the codebase looking for issues to fix</a:t>
            </a:r>
          </a:p>
          <a:p>
            <a:pPr>
              <a:lnSpc>
                <a:spcPts val="3240"/>
              </a:lnSpc>
            </a:pPr>
            <a:endParaRPr lang="en-US" sz="2700" dirty="0">
              <a:solidFill>
                <a:srgbClr val="FFFFFF"/>
              </a:solidFill>
              <a:latin typeface="Montserrat Bold"/>
            </a:endParaRPr>
          </a:p>
          <a:p>
            <a:pPr>
              <a:lnSpc>
                <a:spcPts val="3240"/>
              </a:lnSpc>
              <a:spcBef>
                <a:spcPct val="0"/>
              </a:spcBef>
            </a:pPr>
            <a:endParaRPr lang="en-US" sz="2700" dirty="0">
              <a:solidFill>
                <a:srgbClr val="FFFFFF"/>
              </a:solidFill>
              <a:latin typeface="Montserrat Bold"/>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1E1E1F"/>
        </a:solidFill>
        <a:effectLst/>
      </p:bgPr>
    </p:bg>
    <p:spTree>
      <p:nvGrpSpPr>
        <p:cNvPr id="1" name=""/>
        <p:cNvGrpSpPr/>
        <p:nvPr/>
      </p:nvGrpSpPr>
      <p:grpSpPr>
        <a:xfrm>
          <a:off x="0" y="0"/>
          <a:ext cx="0" cy="0"/>
          <a:chOff x="0" y="0"/>
          <a:chExt cx="0" cy="0"/>
        </a:xfrm>
      </p:grpSpPr>
      <p:sp>
        <p:nvSpPr>
          <p:cNvPr id="2" name="TextBox 2"/>
          <p:cNvSpPr txBox="1"/>
          <p:nvPr/>
        </p:nvSpPr>
        <p:spPr>
          <a:xfrm>
            <a:off x="1028700" y="1057275"/>
            <a:ext cx="13567881" cy="697230"/>
          </a:xfrm>
          <a:prstGeom prst="rect">
            <a:avLst/>
          </a:prstGeom>
        </p:spPr>
        <p:txBody>
          <a:bodyPr lIns="0" tIns="0" rIns="0" bIns="0" rtlCol="0" anchor="t">
            <a:spAutoFit/>
          </a:bodyPr>
          <a:lstStyle/>
          <a:p>
            <a:pPr>
              <a:lnSpc>
                <a:spcPts val="5520"/>
              </a:lnSpc>
            </a:pPr>
            <a:r>
              <a:rPr lang="en-US" sz="4800">
                <a:solidFill>
                  <a:srgbClr val="14E6A8"/>
                </a:solidFill>
                <a:latin typeface="Montserrat Bold"/>
              </a:rPr>
              <a:t>INITIAL INVESTIGATION - TOOLS</a:t>
            </a:r>
          </a:p>
        </p:txBody>
      </p:sp>
      <p:sp>
        <p:nvSpPr>
          <p:cNvPr id="3" name="Freeform 3"/>
          <p:cNvSpPr/>
          <p:nvPr/>
        </p:nvSpPr>
        <p:spPr>
          <a:xfrm>
            <a:off x="9612292" y="1028700"/>
            <a:ext cx="16926818" cy="16926818"/>
          </a:xfrm>
          <a:custGeom>
            <a:avLst/>
            <a:gdLst/>
            <a:ahLst/>
            <a:cxnLst/>
            <a:rect l="l" t="t" r="r" b="b"/>
            <a:pathLst>
              <a:path w="16926818" h="16926818">
                <a:moveTo>
                  <a:pt x="0" y="0"/>
                </a:moveTo>
                <a:lnTo>
                  <a:pt x="16926818" y="0"/>
                </a:lnTo>
                <a:lnTo>
                  <a:pt x="16926818" y="16926818"/>
                </a:lnTo>
                <a:lnTo>
                  <a:pt x="0" y="16926818"/>
                </a:lnTo>
                <a:lnTo>
                  <a:pt x="0" y="0"/>
                </a:lnTo>
                <a:close/>
              </a:path>
            </a:pathLst>
          </a:custGeom>
          <a:blipFill>
            <a:blip r:embed="rId3">
              <a:alphaModFix amt="67000"/>
              <a:extLst>
                <a:ext uri="{96DAC541-7B7A-43D3-8B79-37D633B846F1}">
                  <asvg:svgBlip xmlns:asvg="http://schemas.microsoft.com/office/drawing/2016/SVG/main" r:embed="rId4"/>
                </a:ext>
              </a:extLst>
            </a:blip>
            <a:stretch>
              <a:fillRect/>
            </a:stretch>
          </a:blipFill>
        </p:spPr>
        <p:txBody>
          <a:bodyPr/>
          <a:lstStyle/>
          <a:p>
            <a:endParaRPr lang="en-US"/>
          </a:p>
        </p:txBody>
      </p:sp>
      <p:sp>
        <p:nvSpPr>
          <p:cNvPr id="4" name="Freeform 4"/>
          <p:cNvSpPr/>
          <p:nvPr/>
        </p:nvSpPr>
        <p:spPr>
          <a:xfrm>
            <a:off x="15127466" y="9365593"/>
            <a:ext cx="2588501" cy="511220"/>
          </a:xfrm>
          <a:custGeom>
            <a:avLst/>
            <a:gdLst/>
            <a:ahLst/>
            <a:cxnLst/>
            <a:rect l="l" t="t" r="r" b="b"/>
            <a:pathLst>
              <a:path w="2588501" h="511220">
                <a:moveTo>
                  <a:pt x="0" y="0"/>
                </a:moveTo>
                <a:lnTo>
                  <a:pt x="2588501" y="0"/>
                </a:lnTo>
                <a:lnTo>
                  <a:pt x="2588501" y="511219"/>
                </a:lnTo>
                <a:lnTo>
                  <a:pt x="0" y="511219"/>
                </a:lnTo>
                <a:lnTo>
                  <a:pt x="0" y="0"/>
                </a:lnTo>
                <a:close/>
              </a:path>
            </a:pathLst>
          </a:custGeom>
          <a:blipFill>
            <a:blip r:embed="rId5"/>
            <a:stretch>
              <a:fillRect/>
            </a:stretch>
          </a:blipFill>
        </p:spPr>
        <p:txBody>
          <a:bodyPr/>
          <a:lstStyle/>
          <a:p>
            <a:endParaRPr lang="en-US"/>
          </a:p>
        </p:txBody>
      </p:sp>
      <p:sp>
        <p:nvSpPr>
          <p:cNvPr id="5" name="TextBox 5"/>
          <p:cNvSpPr txBox="1"/>
          <p:nvPr/>
        </p:nvSpPr>
        <p:spPr>
          <a:xfrm>
            <a:off x="1027924" y="2570714"/>
            <a:ext cx="16231376" cy="819150"/>
          </a:xfrm>
          <a:prstGeom prst="rect">
            <a:avLst/>
          </a:prstGeom>
        </p:spPr>
        <p:txBody>
          <a:bodyPr lIns="0" tIns="0" rIns="0" bIns="0" rtlCol="0" anchor="t">
            <a:spAutoFit/>
          </a:bodyPr>
          <a:lstStyle/>
          <a:p>
            <a:pPr marL="582930" lvl="1" indent="-291465">
              <a:lnSpc>
                <a:spcPts val="3240"/>
              </a:lnSpc>
              <a:buFont typeface="Arial"/>
              <a:buChar char="•"/>
            </a:pPr>
            <a:r>
              <a:rPr lang="en-US" sz="2700" dirty="0">
                <a:solidFill>
                  <a:srgbClr val="FFFFFF"/>
                </a:solidFill>
                <a:latin typeface="Montserrat Bold"/>
              </a:rPr>
              <a:t>Tools used</a:t>
            </a:r>
          </a:p>
          <a:p>
            <a:pPr>
              <a:lnSpc>
                <a:spcPts val="3240"/>
              </a:lnSpc>
              <a:spcBef>
                <a:spcPct val="0"/>
              </a:spcBef>
            </a:pPr>
            <a:endParaRPr lang="en-US" sz="2700" dirty="0">
              <a:solidFill>
                <a:srgbClr val="FFFFFF"/>
              </a:solidFill>
              <a:latin typeface="Montserrat Bold"/>
            </a:endParaRPr>
          </a:p>
        </p:txBody>
      </p:sp>
      <p:sp>
        <p:nvSpPr>
          <p:cNvPr id="6" name="TextBox 6"/>
          <p:cNvSpPr txBox="1"/>
          <p:nvPr/>
        </p:nvSpPr>
        <p:spPr>
          <a:xfrm>
            <a:off x="1484591" y="3138585"/>
            <a:ext cx="16231376" cy="819150"/>
          </a:xfrm>
          <a:prstGeom prst="rect">
            <a:avLst/>
          </a:prstGeom>
        </p:spPr>
        <p:txBody>
          <a:bodyPr lIns="0" tIns="0" rIns="0" bIns="0" rtlCol="0" anchor="t">
            <a:spAutoFit/>
          </a:bodyPr>
          <a:lstStyle/>
          <a:p>
            <a:pPr marL="582930" lvl="1" indent="-291465">
              <a:lnSpc>
                <a:spcPts val="3240"/>
              </a:lnSpc>
              <a:buFont typeface="Arial"/>
              <a:buChar char="•"/>
            </a:pPr>
            <a:r>
              <a:rPr lang="en-US" sz="2700" dirty="0">
                <a:solidFill>
                  <a:srgbClr val="FFFFFF"/>
                </a:solidFill>
                <a:latin typeface="Montserrat"/>
              </a:rPr>
              <a:t>Profiler</a:t>
            </a:r>
          </a:p>
          <a:p>
            <a:pPr marL="582930" lvl="1" indent="-291465">
              <a:lnSpc>
                <a:spcPts val="3240"/>
              </a:lnSpc>
              <a:spcBef>
                <a:spcPct val="0"/>
              </a:spcBef>
              <a:buFont typeface="Arial"/>
              <a:buChar char="•"/>
            </a:pPr>
            <a:r>
              <a:rPr lang="en-US" sz="2700" dirty="0">
                <a:solidFill>
                  <a:srgbClr val="FFFFFF"/>
                </a:solidFill>
                <a:latin typeface="Montserrat"/>
              </a:rPr>
              <a:t>Basic log files</a:t>
            </a:r>
          </a:p>
        </p:txBody>
      </p:sp>
      <p:sp>
        <p:nvSpPr>
          <p:cNvPr id="7" name="TextBox 7"/>
          <p:cNvSpPr txBox="1"/>
          <p:nvPr/>
        </p:nvSpPr>
        <p:spPr>
          <a:xfrm>
            <a:off x="1028700" y="4324350"/>
            <a:ext cx="16231376" cy="1228725"/>
          </a:xfrm>
          <a:prstGeom prst="rect">
            <a:avLst/>
          </a:prstGeom>
        </p:spPr>
        <p:txBody>
          <a:bodyPr lIns="0" tIns="0" rIns="0" bIns="0" rtlCol="0" anchor="t">
            <a:spAutoFit/>
          </a:bodyPr>
          <a:lstStyle/>
          <a:p>
            <a:pPr marL="582930" lvl="1" indent="-291465">
              <a:lnSpc>
                <a:spcPts val="3240"/>
              </a:lnSpc>
              <a:buFont typeface="Arial"/>
              <a:buChar char="•"/>
            </a:pPr>
            <a:r>
              <a:rPr lang="en-US" sz="2700" dirty="0">
                <a:solidFill>
                  <a:srgbClr val="FFFFFF"/>
                </a:solidFill>
                <a:latin typeface="Montserrat Bold"/>
              </a:rPr>
              <a:t>Load testing</a:t>
            </a:r>
          </a:p>
          <a:p>
            <a:pPr>
              <a:lnSpc>
                <a:spcPts val="3240"/>
              </a:lnSpc>
            </a:pPr>
            <a:endParaRPr lang="en-US" sz="2700" dirty="0">
              <a:solidFill>
                <a:srgbClr val="FFFFFF"/>
              </a:solidFill>
              <a:latin typeface="Montserrat Bold"/>
            </a:endParaRPr>
          </a:p>
          <a:p>
            <a:pPr marL="582930" lvl="1" indent="-291465">
              <a:lnSpc>
                <a:spcPts val="3240"/>
              </a:lnSpc>
              <a:buFont typeface="Arial"/>
              <a:buChar char="•"/>
            </a:pPr>
            <a:r>
              <a:rPr lang="en-US" sz="2700" dirty="0">
                <a:solidFill>
                  <a:srgbClr val="FFFFFF"/>
                </a:solidFill>
                <a:latin typeface="Montserrat Bold"/>
              </a:rPr>
              <a:t>Profiler extras</a:t>
            </a:r>
          </a:p>
        </p:txBody>
      </p:sp>
      <p:sp>
        <p:nvSpPr>
          <p:cNvPr id="9" name="TextBox 9"/>
          <p:cNvSpPr txBox="1"/>
          <p:nvPr/>
        </p:nvSpPr>
        <p:spPr>
          <a:xfrm>
            <a:off x="7289827" y="2276475"/>
            <a:ext cx="6234559" cy="5324475"/>
          </a:xfrm>
          <a:prstGeom prst="rect">
            <a:avLst/>
          </a:prstGeom>
        </p:spPr>
        <p:txBody>
          <a:bodyPr lIns="0" tIns="0" rIns="0" bIns="0" rtlCol="0" anchor="t">
            <a:spAutoFit/>
          </a:bodyPr>
          <a:lstStyle/>
          <a:p>
            <a:pPr>
              <a:lnSpc>
                <a:spcPts val="3240"/>
              </a:lnSpc>
              <a:spcBef>
                <a:spcPct val="0"/>
              </a:spcBef>
            </a:pPr>
            <a:r>
              <a:rPr lang="en-US" sz="2700" dirty="0">
                <a:solidFill>
                  <a:srgbClr val="FF914D"/>
                </a:solidFill>
                <a:latin typeface="Montserrat"/>
              </a:rPr>
              <a:t>if </a:t>
            </a:r>
            <a:r>
              <a:rPr lang="en-US" sz="2700" dirty="0" err="1">
                <a:solidFill>
                  <a:srgbClr val="FFFFFF"/>
                </a:solidFill>
                <a:latin typeface="Montserrat"/>
              </a:rPr>
              <a:t>ProfilerEnabled</a:t>
            </a:r>
            <a:r>
              <a:rPr lang="en-US" sz="2700" dirty="0">
                <a:solidFill>
                  <a:srgbClr val="FFFFFF"/>
                </a:solidFill>
                <a:latin typeface="Montserrat"/>
              </a:rPr>
              <a:t> </a:t>
            </a:r>
            <a:r>
              <a:rPr lang="en-US" sz="2700" dirty="0">
                <a:solidFill>
                  <a:srgbClr val="FF914D"/>
                </a:solidFill>
                <a:latin typeface="Montserrat"/>
              </a:rPr>
              <a:t>then </a:t>
            </a:r>
          </a:p>
          <a:p>
            <a:pPr>
              <a:lnSpc>
                <a:spcPts val="3240"/>
              </a:lnSpc>
              <a:spcBef>
                <a:spcPct val="0"/>
              </a:spcBef>
            </a:pPr>
            <a:r>
              <a:rPr lang="en-US" sz="2700" dirty="0">
                <a:solidFill>
                  <a:srgbClr val="FF914D"/>
                </a:solidFill>
                <a:latin typeface="Montserrat"/>
              </a:rPr>
              <a:t>assign</a:t>
            </a:r>
          </a:p>
          <a:p>
            <a:pPr>
              <a:lnSpc>
                <a:spcPts val="3240"/>
              </a:lnSpc>
              <a:spcBef>
                <a:spcPct val="0"/>
              </a:spcBef>
            </a:pPr>
            <a:r>
              <a:rPr lang="en-US" sz="2700" dirty="0">
                <a:solidFill>
                  <a:srgbClr val="FFFFFF"/>
                </a:solidFill>
                <a:latin typeface="Montserrat"/>
              </a:rPr>
              <a:t>    </a:t>
            </a:r>
            <a:r>
              <a:rPr lang="en-US" sz="2700" dirty="0" err="1">
                <a:solidFill>
                  <a:srgbClr val="FF914D"/>
                </a:solidFill>
                <a:latin typeface="Montserrat"/>
              </a:rPr>
              <a:t>profiler:file-name</a:t>
            </a:r>
            <a:r>
              <a:rPr lang="en-US" sz="2700" dirty="0">
                <a:solidFill>
                  <a:srgbClr val="FFFFFF"/>
                </a:solidFill>
                <a:latin typeface="Montserrat"/>
              </a:rPr>
              <a:t> = “</a:t>
            </a:r>
            <a:r>
              <a:rPr lang="en-US" sz="2700" dirty="0" err="1">
                <a:solidFill>
                  <a:srgbClr val="FFFFFF"/>
                </a:solidFill>
                <a:latin typeface="Montserrat"/>
              </a:rPr>
              <a:t>filename.out</a:t>
            </a:r>
            <a:r>
              <a:rPr lang="en-US" sz="2700" dirty="0">
                <a:solidFill>
                  <a:srgbClr val="FFFFFF"/>
                </a:solidFill>
                <a:latin typeface="Montserrat"/>
              </a:rPr>
              <a:t>”</a:t>
            </a:r>
          </a:p>
          <a:p>
            <a:pPr>
              <a:lnSpc>
                <a:spcPts val="3240"/>
              </a:lnSpc>
              <a:spcBef>
                <a:spcPct val="0"/>
              </a:spcBef>
            </a:pPr>
            <a:r>
              <a:rPr lang="en-US" sz="2700" dirty="0">
                <a:solidFill>
                  <a:srgbClr val="FFFFFF"/>
                </a:solidFill>
                <a:latin typeface="Montserrat"/>
              </a:rPr>
              <a:t>    </a:t>
            </a:r>
            <a:r>
              <a:rPr lang="en-US" sz="2700" dirty="0" err="1">
                <a:solidFill>
                  <a:srgbClr val="FF914D"/>
                </a:solidFill>
                <a:latin typeface="Montserrat"/>
              </a:rPr>
              <a:t>profiler:description</a:t>
            </a:r>
            <a:r>
              <a:rPr lang="en-US" sz="2700" dirty="0">
                <a:solidFill>
                  <a:srgbClr val="FFFFFF"/>
                </a:solidFill>
                <a:latin typeface="Montserrat"/>
              </a:rPr>
              <a:t> = “Description”</a:t>
            </a:r>
          </a:p>
          <a:p>
            <a:pPr>
              <a:lnSpc>
                <a:spcPts val="3240"/>
              </a:lnSpc>
              <a:spcBef>
                <a:spcPct val="0"/>
              </a:spcBef>
            </a:pPr>
            <a:r>
              <a:rPr lang="en-US" sz="2700" dirty="0">
                <a:solidFill>
                  <a:srgbClr val="FFFFFF"/>
                </a:solidFill>
                <a:latin typeface="Montserrat"/>
              </a:rPr>
              <a:t>    </a:t>
            </a:r>
            <a:r>
              <a:rPr lang="en-US" sz="2700" dirty="0" err="1">
                <a:solidFill>
                  <a:srgbClr val="FF914D"/>
                </a:solidFill>
                <a:latin typeface="Montserrat"/>
              </a:rPr>
              <a:t>profiler:directory</a:t>
            </a:r>
            <a:r>
              <a:rPr lang="en-US" sz="2700" dirty="0">
                <a:solidFill>
                  <a:srgbClr val="FFFFFF"/>
                </a:solidFill>
                <a:latin typeface="Montserrat"/>
              </a:rPr>
              <a:t> = “/path/to/</a:t>
            </a:r>
            <a:r>
              <a:rPr lang="en-US" sz="2700" dirty="0" err="1">
                <a:solidFill>
                  <a:srgbClr val="FFFFFF"/>
                </a:solidFill>
                <a:latin typeface="Montserrat"/>
              </a:rPr>
              <a:t>dir</a:t>
            </a:r>
            <a:r>
              <a:rPr lang="en-US" sz="2700" dirty="0">
                <a:solidFill>
                  <a:srgbClr val="FFFFFF"/>
                </a:solidFill>
                <a:latin typeface="Montserrat"/>
              </a:rPr>
              <a:t>”</a:t>
            </a:r>
          </a:p>
          <a:p>
            <a:pPr>
              <a:lnSpc>
                <a:spcPts val="3240"/>
              </a:lnSpc>
              <a:spcBef>
                <a:spcPct val="0"/>
              </a:spcBef>
            </a:pPr>
            <a:r>
              <a:rPr lang="en-US" sz="2700" dirty="0">
                <a:solidFill>
                  <a:srgbClr val="FFFFFF"/>
                </a:solidFill>
                <a:latin typeface="Montserrat"/>
              </a:rPr>
              <a:t>    </a:t>
            </a:r>
            <a:r>
              <a:rPr lang="en-US" sz="2700" dirty="0" err="1">
                <a:solidFill>
                  <a:srgbClr val="FF914D"/>
                </a:solidFill>
                <a:latin typeface="Montserrat"/>
              </a:rPr>
              <a:t>profiler:enabled</a:t>
            </a:r>
            <a:r>
              <a:rPr lang="en-US" sz="2700" dirty="0">
                <a:solidFill>
                  <a:srgbClr val="FFFFFF"/>
                </a:solidFill>
                <a:latin typeface="Montserrat"/>
              </a:rPr>
              <a:t> = </a:t>
            </a:r>
            <a:r>
              <a:rPr lang="en-US" sz="2700" dirty="0">
                <a:solidFill>
                  <a:srgbClr val="FF3131"/>
                </a:solidFill>
                <a:latin typeface="Montserrat"/>
              </a:rPr>
              <a:t>true</a:t>
            </a:r>
          </a:p>
          <a:p>
            <a:pPr>
              <a:lnSpc>
                <a:spcPts val="3240"/>
              </a:lnSpc>
              <a:spcBef>
                <a:spcPct val="0"/>
              </a:spcBef>
            </a:pPr>
            <a:r>
              <a:rPr lang="en-US" sz="2700" dirty="0">
                <a:solidFill>
                  <a:srgbClr val="FFFFFF"/>
                </a:solidFill>
                <a:latin typeface="Montserrat"/>
              </a:rPr>
              <a:t>    </a:t>
            </a:r>
            <a:r>
              <a:rPr lang="en-US" sz="2700" dirty="0" err="1">
                <a:solidFill>
                  <a:srgbClr val="FF914D"/>
                </a:solidFill>
                <a:latin typeface="Montserrat"/>
              </a:rPr>
              <a:t>profiler:listings</a:t>
            </a:r>
            <a:r>
              <a:rPr lang="en-US" sz="2700" dirty="0">
                <a:solidFill>
                  <a:srgbClr val="FFFFFF"/>
                </a:solidFill>
                <a:latin typeface="Montserrat"/>
              </a:rPr>
              <a:t> = </a:t>
            </a:r>
            <a:r>
              <a:rPr lang="en-US" sz="2700" dirty="0">
                <a:solidFill>
                  <a:srgbClr val="FF3131"/>
                </a:solidFill>
                <a:latin typeface="Montserrat"/>
              </a:rPr>
              <a:t>true</a:t>
            </a:r>
          </a:p>
          <a:p>
            <a:pPr>
              <a:lnSpc>
                <a:spcPts val="3240"/>
              </a:lnSpc>
              <a:spcBef>
                <a:spcPct val="0"/>
              </a:spcBef>
            </a:pPr>
            <a:r>
              <a:rPr lang="en-US" sz="2700" dirty="0">
                <a:solidFill>
                  <a:srgbClr val="FFFFFF"/>
                </a:solidFill>
                <a:latin typeface="Montserrat"/>
              </a:rPr>
              <a:t>    </a:t>
            </a:r>
            <a:r>
              <a:rPr lang="en-US" sz="2700" dirty="0" err="1">
                <a:solidFill>
                  <a:srgbClr val="FF914D"/>
                </a:solidFill>
                <a:latin typeface="Montserrat"/>
              </a:rPr>
              <a:t>profiler:profiling</a:t>
            </a:r>
            <a:r>
              <a:rPr lang="en-US" sz="2700" dirty="0">
                <a:solidFill>
                  <a:srgbClr val="FFFFFF"/>
                </a:solidFill>
                <a:latin typeface="Montserrat"/>
              </a:rPr>
              <a:t> = </a:t>
            </a:r>
            <a:r>
              <a:rPr lang="en-US" sz="2700" dirty="0">
                <a:solidFill>
                  <a:srgbClr val="FF3131"/>
                </a:solidFill>
                <a:latin typeface="Montserrat"/>
              </a:rPr>
              <a:t>true</a:t>
            </a:r>
            <a:r>
              <a:rPr lang="en-US" sz="2700" dirty="0">
                <a:solidFill>
                  <a:srgbClr val="FFFFFF"/>
                </a:solidFill>
                <a:latin typeface="Montserrat"/>
              </a:rPr>
              <a:t>.</a:t>
            </a:r>
          </a:p>
          <a:p>
            <a:pPr>
              <a:lnSpc>
                <a:spcPts val="3240"/>
              </a:lnSpc>
              <a:spcBef>
                <a:spcPct val="0"/>
              </a:spcBef>
            </a:pPr>
            <a:endParaRPr lang="en-US" sz="2700" dirty="0">
              <a:solidFill>
                <a:srgbClr val="FFFFFF"/>
              </a:solidFill>
              <a:latin typeface="Montserrat"/>
            </a:endParaRPr>
          </a:p>
          <a:p>
            <a:pPr>
              <a:lnSpc>
                <a:spcPts val="3240"/>
              </a:lnSpc>
              <a:spcBef>
                <a:spcPct val="0"/>
              </a:spcBef>
            </a:pPr>
            <a:r>
              <a:rPr lang="en-US" sz="2700" dirty="0">
                <a:solidFill>
                  <a:srgbClr val="FFFFFF"/>
                </a:solidFill>
                <a:latin typeface="Montserrat"/>
              </a:rPr>
              <a:t>/* Ideally all executed code*/</a:t>
            </a:r>
          </a:p>
          <a:p>
            <a:pPr>
              <a:lnSpc>
                <a:spcPts val="3240"/>
              </a:lnSpc>
              <a:spcBef>
                <a:spcPct val="0"/>
              </a:spcBef>
            </a:pPr>
            <a:endParaRPr lang="en-US" sz="2700" dirty="0">
              <a:solidFill>
                <a:srgbClr val="FFFFFF"/>
              </a:solidFill>
              <a:latin typeface="Montserrat"/>
            </a:endParaRPr>
          </a:p>
          <a:p>
            <a:pPr>
              <a:lnSpc>
                <a:spcPts val="3240"/>
              </a:lnSpc>
              <a:spcBef>
                <a:spcPct val="0"/>
              </a:spcBef>
            </a:pPr>
            <a:r>
              <a:rPr lang="en-US" sz="2700" dirty="0">
                <a:solidFill>
                  <a:srgbClr val="FF914D"/>
                </a:solidFill>
                <a:latin typeface="Montserrat"/>
              </a:rPr>
              <a:t>if </a:t>
            </a:r>
            <a:r>
              <a:rPr lang="en-US" sz="2700" dirty="0" err="1">
                <a:solidFill>
                  <a:srgbClr val="FFFFFF"/>
                </a:solidFill>
                <a:latin typeface="Montserrat"/>
              </a:rPr>
              <a:t>ProfilerEnabled</a:t>
            </a:r>
            <a:r>
              <a:rPr lang="en-US" sz="2700" dirty="0">
                <a:solidFill>
                  <a:srgbClr val="FFFFFF"/>
                </a:solidFill>
                <a:latin typeface="Montserrat"/>
              </a:rPr>
              <a:t> </a:t>
            </a:r>
            <a:r>
              <a:rPr lang="en-US" sz="2700" dirty="0">
                <a:solidFill>
                  <a:srgbClr val="FF914D"/>
                </a:solidFill>
                <a:latin typeface="Montserrat"/>
              </a:rPr>
              <a:t>then</a:t>
            </a:r>
          </a:p>
          <a:p>
            <a:pPr>
              <a:lnSpc>
                <a:spcPts val="3240"/>
              </a:lnSpc>
              <a:spcBef>
                <a:spcPct val="0"/>
              </a:spcBef>
            </a:pPr>
            <a:r>
              <a:rPr lang="en-US" sz="2700" dirty="0">
                <a:solidFill>
                  <a:srgbClr val="FFFFFF"/>
                </a:solidFill>
                <a:latin typeface="Montserrat"/>
              </a:rPr>
              <a:t>  </a:t>
            </a:r>
            <a:r>
              <a:rPr lang="en-US" sz="2700" dirty="0" err="1">
                <a:solidFill>
                  <a:srgbClr val="FF914D"/>
                </a:solidFill>
                <a:latin typeface="Montserrat"/>
              </a:rPr>
              <a:t>profiler:write-data</a:t>
            </a:r>
            <a:r>
              <a:rPr lang="en-US" sz="2700" dirty="0">
                <a:solidFill>
                  <a:srgbClr val="FFFFFF"/>
                </a:solidFill>
                <a:latin typeface="Montserrat"/>
              </a:rPr>
              <a: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xEl>
                                              <p:pRg st="0" end="0"/>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9"/>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7">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1E1E1F"/>
        </a:solidFill>
        <a:effectLst/>
      </p:bgPr>
    </p:bg>
    <p:spTree>
      <p:nvGrpSpPr>
        <p:cNvPr id="1" name=""/>
        <p:cNvGrpSpPr/>
        <p:nvPr/>
      </p:nvGrpSpPr>
      <p:grpSpPr>
        <a:xfrm>
          <a:off x="0" y="0"/>
          <a:ext cx="0" cy="0"/>
          <a:chOff x="0" y="0"/>
          <a:chExt cx="0" cy="0"/>
        </a:xfrm>
      </p:grpSpPr>
      <p:sp>
        <p:nvSpPr>
          <p:cNvPr id="2" name="TextBox 2"/>
          <p:cNvSpPr txBox="1"/>
          <p:nvPr/>
        </p:nvSpPr>
        <p:spPr>
          <a:xfrm>
            <a:off x="1028700" y="1057275"/>
            <a:ext cx="13567881" cy="697230"/>
          </a:xfrm>
          <a:prstGeom prst="rect">
            <a:avLst/>
          </a:prstGeom>
        </p:spPr>
        <p:txBody>
          <a:bodyPr lIns="0" tIns="0" rIns="0" bIns="0" rtlCol="0" anchor="t">
            <a:spAutoFit/>
          </a:bodyPr>
          <a:lstStyle/>
          <a:p>
            <a:pPr>
              <a:lnSpc>
                <a:spcPts val="5520"/>
              </a:lnSpc>
            </a:pPr>
            <a:r>
              <a:rPr lang="en-US" sz="4800">
                <a:solidFill>
                  <a:srgbClr val="14E6A8"/>
                </a:solidFill>
                <a:latin typeface="Montserrat Bold"/>
              </a:rPr>
              <a:t>INITIAL INVESTIGATION – CHANGES</a:t>
            </a:r>
          </a:p>
        </p:txBody>
      </p:sp>
      <p:sp>
        <p:nvSpPr>
          <p:cNvPr id="3" name="Freeform 3"/>
          <p:cNvSpPr/>
          <p:nvPr/>
        </p:nvSpPr>
        <p:spPr>
          <a:xfrm>
            <a:off x="9442171" y="1028700"/>
            <a:ext cx="16926818" cy="16926818"/>
          </a:xfrm>
          <a:custGeom>
            <a:avLst/>
            <a:gdLst/>
            <a:ahLst/>
            <a:cxnLst/>
            <a:rect l="l" t="t" r="r" b="b"/>
            <a:pathLst>
              <a:path w="16926818" h="16926818">
                <a:moveTo>
                  <a:pt x="0" y="0"/>
                </a:moveTo>
                <a:lnTo>
                  <a:pt x="16926818" y="0"/>
                </a:lnTo>
                <a:lnTo>
                  <a:pt x="16926818" y="16926818"/>
                </a:lnTo>
                <a:lnTo>
                  <a:pt x="0" y="16926818"/>
                </a:lnTo>
                <a:lnTo>
                  <a:pt x="0" y="0"/>
                </a:lnTo>
                <a:close/>
              </a:path>
            </a:pathLst>
          </a:custGeom>
          <a:blipFill>
            <a:blip r:embed="rId3">
              <a:alphaModFix amt="67000"/>
              <a:extLst>
                <a:ext uri="{96DAC541-7B7A-43D3-8B79-37D633B846F1}">
                  <asvg:svgBlip xmlns:asvg="http://schemas.microsoft.com/office/drawing/2016/SVG/main" r:embed="rId4"/>
                </a:ext>
              </a:extLst>
            </a:blip>
            <a:stretch>
              <a:fillRect/>
            </a:stretch>
          </a:blipFill>
        </p:spPr>
        <p:txBody>
          <a:bodyPr/>
          <a:lstStyle/>
          <a:p>
            <a:endParaRPr lang="en-US"/>
          </a:p>
        </p:txBody>
      </p:sp>
      <p:sp>
        <p:nvSpPr>
          <p:cNvPr id="4" name="Freeform 4"/>
          <p:cNvSpPr/>
          <p:nvPr/>
        </p:nvSpPr>
        <p:spPr>
          <a:xfrm>
            <a:off x="15127466" y="9365593"/>
            <a:ext cx="2588501" cy="511220"/>
          </a:xfrm>
          <a:custGeom>
            <a:avLst/>
            <a:gdLst/>
            <a:ahLst/>
            <a:cxnLst/>
            <a:rect l="l" t="t" r="r" b="b"/>
            <a:pathLst>
              <a:path w="2588501" h="511220">
                <a:moveTo>
                  <a:pt x="0" y="0"/>
                </a:moveTo>
                <a:lnTo>
                  <a:pt x="2588501" y="0"/>
                </a:lnTo>
                <a:lnTo>
                  <a:pt x="2588501" y="511219"/>
                </a:lnTo>
                <a:lnTo>
                  <a:pt x="0" y="511219"/>
                </a:lnTo>
                <a:lnTo>
                  <a:pt x="0" y="0"/>
                </a:lnTo>
                <a:close/>
              </a:path>
            </a:pathLst>
          </a:custGeom>
          <a:blipFill>
            <a:blip r:embed="rId5"/>
            <a:stretch>
              <a:fillRect/>
            </a:stretch>
          </a:blipFill>
        </p:spPr>
        <p:txBody>
          <a:bodyPr/>
          <a:lstStyle/>
          <a:p>
            <a:endParaRPr lang="en-US"/>
          </a:p>
        </p:txBody>
      </p:sp>
      <p:sp>
        <p:nvSpPr>
          <p:cNvPr id="5" name="TextBox 5"/>
          <p:cNvSpPr txBox="1"/>
          <p:nvPr/>
        </p:nvSpPr>
        <p:spPr>
          <a:xfrm>
            <a:off x="1027924" y="2570714"/>
            <a:ext cx="16231376" cy="4103688"/>
          </a:xfrm>
          <a:prstGeom prst="rect">
            <a:avLst/>
          </a:prstGeom>
        </p:spPr>
        <p:txBody>
          <a:bodyPr lIns="0" tIns="0" rIns="0" bIns="0" rtlCol="0" anchor="t">
            <a:spAutoFit/>
          </a:bodyPr>
          <a:lstStyle/>
          <a:p>
            <a:pPr marL="582930" lvl="1" indent="-291465">
              <a:lnSpc>
                <a:spcPts val="3240"/>
              </a:lnSpc>
              <a:buFont typeface="Arial"/>
              <a:buChar char="•"/>
            </a:pPr>
            <a:r>
              <a:rPr lang="en-US" sz="2700" dirty="0">
                <a:solidFill>
                  <a:srgbClr val="FFFFFF"/>
                </a:solidFill>
                <a:latin typeface="Montserrat Bold"/>
              </a:rPr>
              <a:t>Spot fixes &amp; miscellaneous changes</a:t>
            </a:r>
          </a:p>
          <a:p>
            <a:pPr>
              <a:lnSpc>
                <a:spcPts val="3240"/>
              </a:lnSpc>
            </a:pPr>
            <a:endParaRPr lang="en-US" sz="2700" dirty="0">
              <a:solidFill>
                <a:srgbClr val="FFFFFF"/>
              </a:solidFill>
              <a:latin typeface="Montserrat Bold"/>
            </a:endParaRPr>
          </a:p>
          <a:p>
            <a:pPr marL="582930" lvl="1" indent="-291465">
              <a:lnSpc>
                <a:spcPts val="3240"/>
              </a:lnSpc>
              <a:buFont typeface="Arial"/>
              <a:buChar char="•"/>
            </a:pPr>
            <a:r>
              <a:rPr lang="en-US" sz="2700" dirty="0">
                <a:solidFill>
                  <a:srgbClr val="FFFFFF"/>
                </a:solidFill>
                <a:latin typeface="Montserrat Bold"/>
              </a:rPr>
              <a:t>Logging improvements</a:t>
            </a:r>
          </a:p>
          <a:p>
            <a:pPr>
              <a:lnSpc>
                <a:spcPts val="3240"/>
              </a:lnSpc>
            </a:pPr>
            <a:endParaRPr lang="en-US" sz="2700" dirty="0">
              <a:solidFill>
                <a:srgbClr val="FFFFFF"/>
              </a:solidFill>
              <a:latin typeface="Montserrat Bold"/>
            </a:endParaRPr>
          </a:p>
          <a:p>
            <a:pPr marL="582930" lvl="1" indent="-291465">
              <a:lnSpc>
                <a:spcPts val="3240"/>
              </a:lnSpc>
              <a:buFont typeface="Arial"/>
              <a:buChar char="•"/>
            </a:pPr>
            <a:r>
              <a:rPr lang="en-US" sz="2700" dirty="0">
                <a:solidFill>
                  <a:srgbClr val="FFFFFF"/>
                </a:solidFill>
                <a:latin typeface="Montserrat Bold"/>
              </a:rPr>
              <a:t>Cache mechanism changes</a:t>
            </a:r>
          </a:p>
          <a:p>
            <a:pPr>
              <a:lnSpc>
                <a:spcPts val="3240"/>
              </a:lnSpc>
            </a:pPr>
            <a:endParaRPr lang="en-US" sz="2700" dirty="0">
              <a:solidFill>
                <a:srgbClr val="FFFFFF"/>
              </a:solidFill>
              <a:latin typeface="Montserrat Bold"/>
            </a:endParaRPr>
          </a:p>
          <a:p>
            <a:pPr marL="582930" lvl="1" indent="-291465">
              <a:lnSpc>
                <a:spcPts val="3240"/>
              </a:lnSpc>
              <a:buFont typeface="Arial"/>
              <a:buChar char="•"/>
            </a:pPr>
            <a:r>
              <a:rPr lang="en-US" sz="2700" dirty="0">
                <a:solidFill>
                  <a:srgbClr val="FFFFFF"/>
                </a:solidFill>
                <a:latin typeface="Montserrat Bold"/>
              </a:rPr>
              <a:t>Remove unnecessary procedure calls</a:t>
            </a:r>
          </a:p>
          <a:p>
            <a:pPr>
              <a:lnSpc>
                <a:spcPts val="3240"/>
              </a:lnSpc>
            </a:pPr>
            <a:endParaRPr lang="en-US" sz="2700" dirty="0">
              <a:solidFill>
                <a:srgbClr val="FFFFFF"/>
              </a:solidFill>
              <a:latin typeface="Montserrat Bold"/>
            </a:endParaRPr>
          </a:p>
          <a:p>
            <a:pPr marL="582930" lvl="1" indent="-291465">
              <a:lnSpc>
                <a:spcPts val="3240"/>
              </a:lnSpc>
              <a:buFont typeface="Arial"/>
              <a:buChar char="•"/>
            </a:pPr>
            <a:r>
              <a:rPr lang="en-US" sz="2700" dirty="0">
                <a:solidFill>
                  <a:srgbClr val="FFFFFF"/>
                </a:solidFill>
                <a:latin typeface="Montserrat Bold"/>
              </a:rPr>
              <a:t>Looked into other performance analysis tools</a:t>
            </a:r>
          </a:p>
          <a:p>
            <a:pPr>
              <a:lnSpc>
                <a:spcPts val="3240"/>
              </a:lnSpc>
              <a:spcBef>
                <a:spcPct val="0"/>
              </a:spcBef>
            </a:pPr>
            <a:endParaRPr lang="en-US" sz="2700" dirty="0">
              <a:solidFill>
                <a:srgbClr val="FFFFFF"/>
              </a:solidFill>
              <a:latin typeface="Montserrat Bold"/>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5">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1E1E1F"/>
        </a:solidFill>
        <a:effectLst/>
      </p:bgPr>
    </p:bg>
    <p:spTree>
      <p:nvGrpSpPr>
        <p:cNvPr id="1" name=""/>
        <p:cNvGrpSpPr/>
        <p:nvPr/>
      </p:nvGrpSpPr>
      <p:grpSpPr>
        <a:xfrm>
          <a:off x="0" y="0"/>
          <a:ext cx="0" cy="0"/>
          <a:chOff x="0" y="0"/>
          <a:chExt cx="0" cy="0"/>
        </a:xfrm>
      </p:grpSpPr>
      <p:sp>
        <p:nvSpPr>
          <p:cNvPr id="2" name="TextBox 2"/>
          <p:cNvSpPr txBox="1"/>
          <p:nvPr/>
        </p:nvSpPr>
        <p:spPr>
          <a:xfrm>
            <a:off x="1028700" y="1057275"/>
            <a:ext cx="13567881" cy="697230"/>
          </a:xfrm>
          <a:prstGeom prst="rect">
            <a:avLst/>
          </a:prstGeom>
        </p:spPr>
        <p:txBody>
          <a:bodyPr lIns="0" tIns="0" rIns="0" bIns="0" rtlCol="0" anchor="t">
            <a:spAutoFit/>
          </a:bodyPr>
          <a:lstStyle/>
          <a:p>
            <a:pPr>
              <a:lnSpc>
                <a:spcPts val="5520"/>
              </a:lnSpc>
            </a:pPr>
            <a:r>
              <a:rPr lang="en-US" sz="4800">
                <a:solidFill>
                  <a:srgbClr val="14E6A8"/>
                </a:solidFill>
                <a:latin typeface="Montserrat Bold"/>
              </a:rPr>
              <a:t>INITIAL INVESTIGATION - TAKEAWAYS</a:t>
            </a:r>
          </a:p>
        </p:txBody>
      </p:sp>
      <p:sp>
        <p:nvSpPr>
          <p:cNvPr id="3" name="Freeform 3"/>
          <p:cNvSpPr/>
          <p:nvPr/>
        </p:nvSpPr>
        <p:spPr>
          <a:xfrm>
            <a:off x="9442171" y="1028700"/>
            <a:ext cx="16926818" cy="16926818"/>
          </a:xfrm>
          <a:custGeom>
            <a:avLst/>
            <a:gdLst/>
            <a:ahLst/>
            <a:cxnLst/>
            <a:rect l="l" t="t" r="r" b="b"/>
            <a:pathLst>
              <a:path w="16926818" h="16926818">
                <a:moveTo>
                  <a:pt x="0" y="0"/>
                </a:moveTo>
                <a:lnTo>
                  <a:pt x="16926818" y="0"/>
                </a:lnTo>
                <a:lnTo>
                  <a:pt x="16926818" y="16926818"/>
                </a:lnTo>
                <a:lnTo>
                  <a:pt x="0" y="16926818"/>
                </a:lnTo>
                <a:lnTo>
                  <a:pt x="0" y="0"/>
                </a:lnTo>
                <a:close/>
              </a:path>
            </a:pathLst>
          </a:custGeom>
          <a:blipFill>
            <a:blip r:embed="rId3">
              <a:alphaModFix amt="67000"/>
              <a:extLst>
                <a:ext uri="{96DAC541-7B7A-43D3-8B79-37D633B846F1}">
                  <asvg:svgBlip xmlns:asvg="http://schemas.microsoft.com/office/drawing/2016/SVG/main" r:embed="rId4"/>
                </a:ext>
              </a:extLst>
            </a:blip>
            <a:stretch>
              <a:fillRect/>
            </a:stretch>
          </a:blipFill>
        </p:spPr>
        <p:txBody>
          <a:bodyPr/>
          <a:lstStyle/>
          <a:p>
            <a:endParaRPr lang="en-US"/>
          </a:p>
        </p:txBody>
      </p:sp>
      <p:sp>
        <p:nvSpPr>
          <p:cNvPr id="4" name="Freeform 4"/>
          <p:cNvSpPr/>
          <p:nvPr/>
        </p:nvSpPr>
        <p:spPr>
          <a:xfrm>
            <a:off x="15127466" y="9365593"/>
            <a:ext cx="2588501" cy="511220"/>
          </a:xfrm>
          <a:custGeom>
            <a:avLst/>
            <a:gdLst/>
            <a:ahLst/>
            <a:cxnLst/>
            <a:rect l="l" t="t" r="r" b="b"/>
            <a:pathLst>
              <a:path w="2588501" h="511220">
                <a:moveTo>
                  <a:pt x="0" y="0"/>
                </a:moveTo>
                <a:lnTo>
                  <a:pt x="2588501" y="0"/>
                </a:lnTo>
                <a:lnTo>
                  <a:pt x="2588501" y="511219"/>
                </a:lnTo>
                <a:lnTo>
                  <a:pt x="0" y="511219"/>
                </a:lnTo>
                <a:lnTo>
                  <a:pt x="0" y="0"/>
                </a:lnTo>
                <a:close/>
              </a:path>
            </a:pathLst>
          </a:custGeom>
          <a:blipFill>
            <a:blip r:embed="rId5"/>
            <a:stretch>
              <a:fillRect/>
            </a:stretch>
          </a:blipFill>
        </p:spPr>
        <p:txBody>
          <a:bodyPr/>
          <a:lstStyle/>
          <a:p>
            <a:endParaRPr lang="en-US"/>
          </a:p>
        </p:txBody>
      </p:sp>
      <p:sp>
        <p:nvSpPr>
          <p:cNvPr id="5" name="TextBox 5"/>
          <p:cNvSpPr txBox="1"/>
          <p:nvPr/>
        </p:nvSpPr>
        <p:spPr>
          <a:xfrm>
            <a:off x="1027924" y="2570714"/>
            <a:ext cx="16231376" cy="4505325"/>
          </a:xfrm>
          <a:prstGeom prst="rect">
            <a:avLst/>
          </a:prstGeom>
        </p:spPr>
        <p:txBody>
          <a:bodyPr lIns="0" tIns="0" rIns="0" bIns="0" rtlCol="0" anchor="t">
            <a:spAutoFit/>
          </a:bodyPr>
          <a:lstStyle/>
          <a:p>
            <a:pPr marL="582930" lvl="1" indent="-291465">
              <a:lnSpc>
                <a:spcPts val="3240"/>
              </a:lnSpc>
              <a:buFont typeface="Arial"/>
              <a:buChar char="•"/>
            </a:pPr>
            <a:r>
              <a:rPr lang="en-US" sz="2700" dirty="0">
                <a:solidFill>
                  <a:srgbClr val="FFFFFF"/>
                </a:solidFill>
                <a:latin typeface="Montserrat Bold"/>
              </a:rPr>
              <a:t>Matching test and production environments</a:t>
            </a:r>
          </a:p>
          <a:p>
            <a:pPr>
              <a:lnSpc>
                <a:spcPts val="3240"/>
              </a:lnSpc>
            </a:pPr>
            <a:endParaRPr lang="en-US" sz="2700" dirty="0">
              <a:solidFill>
                <a:srgbClr val="FFFFFF"/>
              </a:solidFill>
              <a:latin typeface="Montserrat Bold"/>
            </a:endParaRPr>
          </a:p>
          <a:p>
            <a:pPr marL="582930" lvl="1" indent="-291465">
              <a:lnSpc>
                <a:spcPts val="3240"/>
              </a:lnSpc>
              <a:buFont typeface="Arial"/>
              <a:buChar char="•"/>
            </a:pPr>
            <a:r>
              <a:rPr lang="en-US" sz="2700" dirty="0">
                <a:solidFill>
                  <a:srgbClr val="FFFFFF"/>
                </a:solidFill>
                <a:latin typeface="Montserrat Bold"/>
              </a:rPr>
              <a:t>Match real-world usage</a:t>
            </a:r>
          </a:p>
          <a:p>
            <a:pPr>
              <a:lnSpc>
                <a:spcPts val="3240"/>
              </a:lnSpc>
            </a:pPr>
            <a:endParaRPr lang="en-US" sz="2700" dirty="0">
              <a:solidFill>
                <a:srgbClr val="FFFFFF"/>
              </a:solidFill>
              <a:latin typeface="Montserrat Bold"/>
            </a:endParaRPr>
          </a:p>
          <a:p>
            <a:pPr marL="582930" lvl="1" indent="-291465">
              <a:lnSpc>
                <a:spcPts val="3240"/>
              </a:lnSpc>
              <a:buFont typeface="Arial"/>
              <a:buChar char="•"/>
            </a:pPr>
            <a:r>
              <a:rPr lang="en-US" sz="2700" dirty="0">
                <a:solidFill>
                  <a:srgbClr val="FFFFFF"/>
                </a:solidFill>
                <a:latin typeface="Montserrat Bold"/>
              </a:rPr>
              <a:t>Maintain a stable test environment</a:t>
            </a:r>
          </a:p>
          <a:p>
            <a:pPr>
              <a:lnSpc>
                <a:spcPts val="3240"/>
              </a:lnSpc>
            </a:pPr>
            <a:endParaRPr lang="en-US" sz="2700" dirty="0">
              <a:solidFill>
                <a:srgbClr val="FFFFFF"/>
              </a:solidFill>
              <a:latin typeface="Montserrat Bold"/>
            </a:endParaRPr>
          </a:p>
          <a:p>
            <a:pPr marL="582930" lvl="1" indent="-291465">
              <a:lnSpc>
                <a:spcPts val="3240"/>
              </a:lnSpc>
              <a:buFont typeface="Arial"/>
              <a:buChar char="•"/>
            </a:pPr>
            <a:r>
              <a:rPr lang="en-US" sz="2700" dirty="0">
                <a:solidFill>
                  <a:srgbClr val="FFFFFF"/>
                </a:solidFill>
                <a:latin typeface="Montserrat Bold"/>
              </a:rPr>
              <a:t>Don’t rely on development environment data</a:t>
            </a:r>
          </a:p>
          <a:p>
            <a:pPr>
              <a:lnSpc>
                <a:spcPts val="3240"/>
              </a:lnSpc>
            </a:pPr>
            <a:endParaRPr lang="en-US" sz="2700" dirty="0">
              <a:solidFill>
                <a:srgbClr val="FFFFFF"/>
              </a:solidFill>
              <a:latin typeface="Montserrat Bold"/>
            </a:endParaRPr>
          </a:p>
          <a:p>
            <a:pPr marL="582930" lvl="1" indent="-291465">
              <a:lnSpc>
                <a:spcPts val="3240"/>
              </a:lnSpc>
              <a:buFont typeface="Arial"/>
              <a:buChar char="•"/>
            </a:pPr>
            <a:r>
              <a:rPr lang="en-US" sz="2700" dirty="0">
                <a:solidFill>
                  <a:srgbClr val="FFFFFF"/>
                </a:solidFill>
                <a:latin typeface="Montserrat Bold"/>
              </a:rPr>
              <a:t>Store historical performance and profiler data</a:t>
            </a:r>
          </a:p>
          <a:p>
            <a:pPr>
              <a:lnSpc>
                <a:spcPts val="3240"/>
              </a:lnSpc>
            </a:pPr>
            <a:endParaRPr lang="en-US" sz="2700" dirty="0">
              <a:solidFill>
                <a:srgbClr val="FFFFFF"/>
              </a:solidFill>
              <a:latin typeface="Montserrat Bold"/>
            </a:endParaRPr>
          </a:p>
          <a:p>
            <a:pPr>
              <a:lnSpc>
                <a:spcPts val="3240"/>
              </a:lnSpc>
              <a:spcBef>
                <a:spcPct val="0"/>
              </a:spcBef>
            </a:pPr>
            <a:endParaRPr lang="en-US" sz="2700" dirty="0">
              <a:solidFill>
                <a:srgbClr val="FFFFFF"/>
              </a:solidFill>
              <a:latin typeface="Montserrat Bold"/>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5">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1E1E1F"/>
        </a:solidFill>
        <a:effectLst/>
      </p:bgPr>
    </p:bg>
    <p:spTree>
      <p:nvGrpSpPr>
        <p:cNvPr id="1" name=""/>
        <p:cNvGrpSpPr/>
        <p:nvPr/>
      </p:nvGrpSpPr>
      <p:grpSpPr>
        <a:xfrm>
          <a:off x="0" y="0"/>
          <a:ext cx="0" cy="0"/>
          <a:chOff x="0" y="0"/>
          <a:chExt cx="0" cy="0"/>
        </a:xfrm>
      </p:grpSpPr>
      <p:sp>
        <p:nvSpPr>
          <p:cNvPr id="2" name="TextBox 2"/>
          <p:cNvSpPr txBox="1"/>
          <p:nvPr/>
        </p:nvSpPr>
        <p:spPr>
          <a:xfrm>
            <a:off x="1028700" y="1057275"/>
            <a:ext cx="13567881" cy="697230"/>
          </a:xfrm>
          <a:prstGeom prst="rect">
            <a:avLst/>
          </a:prstGeom>
        </p:spPr>
        <p:txBody>
          <a:bodyPr lIns="0" tIns="0" rIns="0" bIns="0" rtlCol="0" anchor="t">
            <a:spAutoFit/>
          </a:bodyPr>
          <a:lstStyle/>
          <a:p>
            <a:pPr>
              <a:lnSpc>
                <a:spcPts val="5520"/>
              </a:lnSpc>
            </a:pPr>
            <a:r>
              <a:rPr lang="en-US" sz="4800">
                <a:solidFill>
                  <a:srgbClr val="14E6A8"/>
                </a:solidFill>
                <a:latin typeface="Montserrat Bold"/>
              </a:rPr>
              <a:t>READ-JSON VS. READ-XML</a:t>
            </a:r>
          </a:p>
        </p:txBody>
      </p:sp>
      <p:sp>
        <p:nvSpPr>
          <p:cNvPr id="3" name="Freeform 3"/>
          <p:cNvSpPr/>
          <p:nvPr/>
        </p:nvSpPr>
        <p:spPr>
          <a:xfrm>
            <a:off x="9442171" y="1028700"/>
            <a:ext cx="16926818" cy="16926818"/>
          </a:xfrm>
          <a:custGeom>
            <a:avLst/>
            <a:gdLst/>
            <a:ahLst/>
            <a:cxnLst/>
            <a:rect l="l" t="t" r="r" b="b"/>
            <a:pathLst>
              <a:path w="16926818" h="16926818">
                <a:moveTo>
                  <a:pt x="0" y="0"/>
                </a:moveTo>
                <a:lnTo>
                  <a:pt x="16926818" y="0"/>
                </a:lnTo>
                <a:lnTo>
                  <a:pt x="16926818" y="16926818"/>
                </a:lnTo>
                <a:lnTo>
                  <a:pt x="0" y="16926818"/>
                </a:lnTo>
                <a:lnTo>
                  <a:pt x="0" y="0"/>
                </a:lnTo>
                <a:close/>
              </a:path>
            </a:pathLst>
          </a:custGeom>
          <a:blipFill>
            <a:blip r:embed="rId2">
              <a:alphaModFix amt="67000"/>
              <a:extLst>
                <a:ext uri="{96DAC541-7B7A-43D3-8B79-37D633B846F1}">
                  <asvg:svgBlip xmlns:asvg="http://schemas.microsoft.com/office/drawing/2016/SVG/main" r:embed="rId3"/>
                </a:ext>
              </a:extLst>
            </a:blip>
            <a:stretch>
              <a:fillRect/>
            </a:stretch>
          </a:blipFill>
        </p:spPr>
        <p:txBody>
          <a:bodyPr/>
          <a:lstStyle/>
          <a:p>
            <a:endParaRPr lang="en-US"/>
          </a:p>
        </p:txBody>
      </p:sp>
      <p:sp>
        <p:nvSpPr>
          <p:cNvPr id="4" name="Freeform 4"/>
          <p:cNvSpPr/>
          <p:nvPr/>
        </p:nvSpPr>
        <p:spPr>
          <a:xfrm>
            <a:off x="15127466" y="9365593"/>
            <a:ext cx="2588501" cy="511220"/>
          </a:xfrm>
          <a:custGeom>
            <a:avLst/>
            <a:gdLst/>
            <a:ahLst/>
            <a:cxnLst/>
            <a:rect l="l" t="t" r="r" b="b"/>
            <a:pathLst>
              <a:path w="2588501" h="511220">
                <a:moveTo>
                  <a:pt x="0" y="0"/>
                </a:moveTo>
                <a:lnTo>
                  <a:pt x="2588501" y="0"/>
                </a:lnTo>
                <a:lnTo>
                  <a:pt x="2588501" y="511219"/>
                </a:lnTo>
                <a:lnTo>
                  <a:pt x="0" y="511219"/>
                </a:lnTo>
                <a:lnTo>
                  <a:pt x="0" y="0"/>
                </a:lnTo>
                <a:close/>
              </a:path>
            </a:pathLst>
          </a:custGeom>
          <a:blipFill>
            <a:blip r:embed="rId4"/>
            <a:stretch>
              <a:fillRect/>
            </a:stretch>
          </a:blipFill>
        </p:spPr>
        <p:txBody>
          <a:bodyPr/>
          <a:lstStyle/>
          <a:p>
            <a:endParaRPr lang="en-US"/>
          </a:p>
        </p:txBody>
      </p:sp>
      <p:grpSp>
        <p:nvGrpSpPr>
          <p:cNvPr id="5" name="Group 5"/>
          <p:cNvGrpSpPr/>
          <p:nvPr/>
        </p:nvGrpSpPr>
        <p:grpSpPr>
          <a:xfrm>
            <a:off x="2415870" y="1969060"/>
            <a:ext cx="13456259" cy="6110730"/>
            <a:chOff x="0" y="0"/>
            <a:chExt cx="17941679" cy="8147640"/>
          </a:xfrm>
        </p:grpSpPr>
        <p:grpSp>
          <p:nvGrpSpPr>
            <p:cNvPr id="6" name="Group 6"/>
            <p:cNvGrpSpPr/>
            <p:nvPr/>
          </p:nvGrpSpPr>
          <p:grpSpPr>
            <a:xfrm>
              <a:off x="0" y="0"/>
              <a:ext cx="17941679" cy="8147640"/>
              <a:chOff x="0" y="0"/>
              <a:chExt cx="3544035" cy="1609410"/>
            </a:xfrm>
          </p:grpSpPr>
          <p:sp>
            <p:nvSpPr>
              <p:cNvPr id="7" name="Freeform 7"/>
              <p:cNvSpPr/>
              <p:nvPr/>
            </p:nvSpPr>
            <p:spPr>
              <a:xfrm>
                <a:off x="0" y="0"/>
                <a:ext cx="3544035" cy="1609410"/>
              </a:xfrm>
              <a:custGeom>
                <a:avLst/>
                <a:gdLst/>
                <a:ahLst/>
                <a:cxnLst/>
                <a:rect l="l" t="t" r="r" b="b"/>
                <a:pathLst>
                  <a:path w="3544035" h="1609410">
                    <a:moveTo>
                      <a:pt x="0" y="0"/>
                    </a:moveTo>
                    <a:lnTo>
                      <a:pt x="3544035" y="0"/>
                    </a:lnTo>
                    <a:lnTo>
                      <a:pt x="3544035" y="1609410"/>
                    </a:lnTo>
                    <a:lnTo>
                      <a:pt x="0" y="1609410"/>
                    </a:lnTo>
                    <a:close/>
                  </a:path>
                </a:pathLst>
              </a:custGeom>
              <a:solidFill>
                <a:srgbClr val="FFFFFF"/>
              </a:solidFill>
            </p:spPr>
            <p:txBody>
              <a:bodyPr/>
              <a:lstStyle/>
              <a:p>
                <a:endParaRPr lang="en-US"/>
              </a:p>
            </p:txBody>
          </p:sp>
          <p:sp>
            <p:nvSpPr>
              <p:cNvPr id="8" name="TextBox 8"/>
              <p:cNvSpPr txBox="1"/>
              <p:nvPr/>
            </p:nvSpPr>
            <p:spPr>
              <a:xfrm>
                <a:off x="0" y="-47625"/>
                <a:ext cx="812800" cy="860425"/>
              </a:xfrm>
              <a:prstGeom prst="rect">
                <a:avLst/>
              </a:prstGeom>
            </p:spPr>
            <p:txBody>
              <a:bodyPr lIns="50800" tIns="50800" rIns="50800" bIns="50800" rtlCol="0" anchor="ctr"/>
              <a:lstStyle/>
              <a:p>
                <a:pPr algn="ctr">
                  <a:lnSpc>
                    <a:spcPts val="2659"/>
                  </a:lnSpc>
                </a:pPr>
                <a:endParaRPr/>
              </a:p>
            </p:txBody>
          </p:sp>
        </p:grpSp>
        <p:sp>
          <p:nvSpPr>
            <p:cNvPr id="9" name="Freeform 9"/>
            <p:cNvSpPr/>
            <p:nvPr/>
          </p:nvSpPr>
          <p:spPr>
            <a:xfrm>
              <a:off x="451748" y="383890"/>
              <a:ext cx="17038184" cy="7697392"/>
            </a:xfrm>
            <a:custGeom>
              <a:avLst/>
              <a:gdLst/>
              <a:ahLst/>
              <a:cxnLst/>
              <a:rect l="l" t="t" r="r" b="b"/>
              <a:pathLst>
                <a:path w="17038184" h="7697392">
                  <a:moveTo>
                    <a:pt x="0" y="0"/>
                  </a:moveTo>
                  <a:lnTo>
                    <a:pt x="17038183" y="0"/>
                  </a:lnTo>
                  <a:lnTo>
                    <a:pt x="17038183" y="7697392"/>
                  </a:lnTo>
                  <a:lnTo>
                    <a:pt x="0" y="7697392"/>
                  </a:lnTo>
                  <a:lnTo>
                    <a:pt x="0" y="0"/>
                  </a:lnTo>
                  <a:close/>
                </a:path>
              </a:pathLst>
            </a:custGeom>
            <a:blipFill>
              <a:blip r:embed="rId5"/>
              <a:stretch>
                <a:fillRect/>
              </a:stretch>
            </a:blipFill>
            <a:ln cap="sq">
              <a:noFill/>
              <a:prstDash val="solid"/>
              <a:miter/>
            </a:ln>
          </p:spPr>
          <p:txBody>
            <a:bodyPr/>
            <a:lstStyle/>
            <a:p>
              <a:endParaRPr lang="en-US"/>
            </a:p>
          </p:txBody>
        </p:sp>
      </p:grpSp>
      <p:sp>
        <p:nvSpPr>
          <p:cNvPr id="10" name="Freeform 10"/>
          <p:cNvSpPr/>
          <p:nvPr/>
        </p:nvSpPr>
        <p:spPr>
          <a:xfrm>
            <a:off x="2876024" y="8294345"/>
            <a:ext cx="4512914" cy="1071247"/>
          </a:xfrm>
          <a:custGeom>
            <a:avLst/>
            <a:gdLst/>
            <a:ahLst/>
            <a:cxnLst/>
            <a:rect l="l" t="t" r="r" b="b"/>
            <a:pathLst>
              <a:path w="4512914" h="1071247">
                <a:moveTo>
                  <a:pt x="0" y="0"/>
                </a:moveTo>
                <a:lnTo>
                  <a:pt x="4512914" y="0"/>
                </a:lnTo>
                <a:lnTo>
                  <a:pt x="4512914" y="1071248"/>
                </a:lnTo>
                <a:lnTo>
                  <a:pt x="0" y="1071248"/>
                </a:lnTo>
                <a:lnTo>
                  <a:pt x="0" y="0"/>
                </a:lnTo>
                <a:close/>
              </a:path>
            </a:pathLst>
          </a:custGeom>
          <a:blipFill>
            <a:blip r:embed="rId6"/>
            <a:stretch>
              <a:fillRect/>
            </a:stretch>
          </a:blipFill>
        </p:spPr>
        <p:txBody>
          <a:bodyPr/>
          <a:lstStyle/>
          <a:p>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1E1E1F"/>
        </a:solidFill>
        <a:effectLst/>
      </p:bgPr>
    </p:bg>
    <p:spTree>
      <p:nvGrpSpPr>
        <p:cNvPr id="1" name=""/>
        <p:cNvGrpSpPr/>
        <p:nvPr/>
      </p:nvGrpSpPr>
      <p:grpSpPr>
        <a:xfrm>
          <a:off x="0" y="0"/>
          <a:ext cx="0" cy="0"/>
          <a:chOff x="0" y="0"/>
          <a:chExt cx="0" cy="0"/>
        </a:xfrm>
      </p:grpSpPr>
      <p:sp>
        <p:nvSpPr>
          <p:cNvPr id="2" name="TextBox 2"/>
          <p:cNvSpPr txBox="1"/>
          <p:nvPr/>
        </p:nvSpPr>
        <p:spPr>
          <a:xfrm>
            <a:off x="1028700" y="1057275"/>
            <a:ext cx="13567881" cy="697230"/>
          </a:xfrm>
          <a:prstGeom prst="rect">
            <a:avLst/>
          </a:prstGeom>
        </p:spPr>
        <p:txBody>
          <a:bodyPr lIns="0" tIns="0" rIns="0" bIns="0" rtlCol="0" anchor="t">
            <a:spAutoFit/>
          </a:bodyPr>
          <a:lstStyle/>
          <a:p>
            <a:pPr>
              <a:lnSpc>
                <a:spcPts val="5520"/>
              </a:lnSpc>
            </a:pPr>
            <a:r>
              <a:rPr lang="en-US" sz="4800">
                <a:solidFill>
                  <a:srgbClr val="14E6A8"/>
                </a:solidFill>
                <a:latin typeface="Montserrat Bold"/>
              </a:rPr>
              <a:t>BUFFER-COPY VS. ASSIGN</a:t>
            </a:r>
          </a:p>
        </p:txBody>
      </p:sp>
      <p:sp>
        <p:nvSpPr>
          <p:cNvPr id="3" name="Freeform 3"/>
          <p:cNvSpPr/>
          <p:nvPr/>
        </p:nvSpPr>
        <p:spPr>
          <a:xfrm>
            <a:off x="9442171" y="1028700"/>
            <a:ext cx="16926818" cy="16926818"/>
          </a:xfrm>
          <a:custGeom>
            <a:avLst/>
            <a:gdLst/>
            <a:ahLst/>
            <a:cxnLst/>
            <a:rect l="l" t="t" r="r" b="b"/>
            <a:pathLst>
              <a:path w="16926818" h="16926818">
                <a:moveTo>
                  <a:pt x="0" y="0"/>
                </a:moveTo>
                <a:lnTo>
                  <a:pt x="16926818" y="0"/>
                </a:lnTo>
                <a:lnTo>
                  <a:pt x="16926818" y="16926818"/>
                </a:lnTo>
                <a:lnTo>
                  <a:pt x="0" y="16926818"/>
                </a:lnTo>
                <a:lnTo>
                  <a:pt x="0" y="0"/>
                </a:lnTo>
                <a:close/>
              </a:path>
            </a:pathLst>
          </a:custGeom>
          <a:blipFill>
            <a:blip r:embed="rId2">
              <a:alphaModFix amt="67000"/>
              <a:extLst>
                <a:ext uri="{96DAC541-7B7A-43D3-8B79-37D633B846F1}">
                  <asvg:svgBlip xmlns:asvg="http://schemas.microsoft.com/office/drawing/2016/SVG/main" r:embed="rId3"/>
                </a:ext>
              </a:extLst>
            </a:blip>
            <a:stretch>
              <a:fillRect/>
            </a:stretch>
          </a:blipFill>
        </p:spPr>
        <p:txBody>
          <a:bodyPr/>
          <a:lstStyle/>
          <a:p>
            <a:endParaRPr lang="en-US"/>
          </a:p>
        </p:txBody>
      </p:sp>
      <p:sp>
        <p:nvSpPr>
          <p:cNvPr id="4" name="Freeform 4"/>
          <p:cNvSpPr/>
          <p:nvPr/>
        </p:nvSpPr>
        <p:spPr>
          <a:xfrm>
            <a:off x="15127466" y="9365593"/>
            <a:ext cx="2588501" cy="511220"/>
          </a:xfrm>
          <a:custGeom>
            <a:avLst/>
            <a:gdLst/>
            <a:ahLst/>
            <a:cxnLst/>
            <a:rect l="l" t="t" r="r" b="b"/>
            <a:pathLst>
              <a:path w="2588501" h="511220">
                <a:moveTo>
                  <a:pt x="0" y="0"/>
                </a:moveTo>
                <a:lnTo>
                  <a:pt x="2588501" y="0"/>
                </a:lnTo>
                <a:lnTo>
                  <a:pt x="2588501" y="511219"/>
                </a:lnTo>
                <a:lnTo>
                  <a:pt x="0" y="511219"/>
                </a:lnTo>
                <a:lnTo>
                  <a:pt x="0" y="0"/>
                </a:lnTo>
                <a:close/>
              </a:path>
            </a:pathLst>
          </a:custGeom>
          <a:blipFill>
            <a:blip r:embed="rId4"/>
            <a:stretch>
              <a:fillRect/>
            </a:stretch>
          </a:blipFill>
        </p:spPr>
        <p:txBody>
          <a:bodyPr/>
          <a:lstStyle/>
          <a:p>
            <a:endParaRPr lang="en-US"/>
          </a:p>
        </p:txBody>
      </p:sp>
      <p:grpSp>
        <p:nvGrpSpPr>
          <p:cNvPr id="5" name="Group 5"/>
          <p:cNvGrpSpPr/>
          <p:nvPr/>
        </p:nvGrpSpPr>
        <p:grpSpPr>
          <a:xfrm>
            <a:off x="2415870" y="1969060"/>
            <a:ext cx="13456259" cy="6110730"/>
            <a:chOff x="0" y="0"/>
            <a:chExt cx="17941679" cy="8147640"/>
          </a:xfrm>
        </p:grpSpPr>
        <p:grpSp>
          <p:nvGrpSpPr>
            <p:cNvPr id="6" name="Group 6"/>
            <p:cNvGrpSpPr/>
            <p:nvPr/>
          </p:nvGrpSpPr>
          <p:grpSpPr>
            <a:xfrm>
              <a:off x="0" y="0"/>
              <a:ext cx="17941679" cy="8147640"/>
              <a:chOff x="0" y="0"/>
              <a:chExt cx="3544035" cy="1609410"/>
            </a:xfrm>
          </p:grpSpPr>
          <p:sp>
            <p:nvSpPr>
              <p:cNvPr id="7" name="Freeform 7"/>
              <p:cNvSpPr/>
              <p:nvPr/>
            </p:nvSpPr>
            <p:spPr>
              <a:xfrm>
                <a:off x="0" y="0"/>
                <a:ext cx="3544035" cy="1609410"/>
              </a:xfrm>
              <a:custGeom>
                <a:avLst/>
                <a:gdLst/>
                <a:ahLst/>
                <a:cxnLst/>
                <a:rect l="l" t="t" r="r" b="b"/>
                <a:pathLst>
                  <a:path w="3544035" h="1609410">
                    <a:moveTo>
                      <a:pt x="0" y="0"/>
                    </a:moveTo>
                    <a:lnTo>
                      <a:pt x="3544035" y="0"/>
                    </a:lnTo>
                    <a:lnTo>
                      <a:pt x="3544035" y="1609410"/>
                    </a:lnTo>
                    <a:lnTo>
                      <a:pt x="0" y="1609410"/>
                    </a:lnTo>
                    <a:close/>
                  </a:path>
                </a:pathLst>
              </a:custGeom>
              <a:solidFill>
                <a:srgbClr val="FFFFFF"/>
              </a:solidFill>
            </p:spPr>
            <p:txBody>
              <a:bodyPr/>
              <a:lstStyle/>
              <a:p>
                <a:endParaRPr lang="en-US"/>
              </a:p>
            </p:txBody>
          </p:sp>
          <p:sp>
            <p:nvSpPr>
              <p:cNvPr id="8" name="TextBox 8"/>
              <p:cNvSpPr txBox="1"/>
              <p:nvPr/>
            </p:nvSpPr>
            <p:spPr>
              <a:xfrm>
                <a:off x="0" y="-47625"/>
                <a:ext cx="812800" cy="860425"/>
              </a:xfrm>
              <a:prstGeom prst="rect">
                <a:avLst/>
              </a:prstGeom>
            </p:spPr>
            <p:txBody>
              <a:bodyPr lIns="50800" tIns="50800" rIns="50800" bIns="50800" rtlCol="0" anchor="ctr"/>
              <a:lstStyle/>
              <a:p>
                <a:pPr algn="ctr">
                  <a:lnSpc>
                    <a:spcPts val="2659"/>
                  </a:lnSpc>
                </a:pPr>
                <a:endParaRPr/>
              </a:p>
            </p:txBody>
          </p:sp>
        </p:grpSp>
        <p:sp>
          <p:nvSpPr>
            <p:cNvPr id="9" name="Freeform 9"/>
            <p:cNvSpPr/>
            <p:nvPr/>
          </p:nvSpPr>
          <p:spPr>
            <a:xfrm>
              <a:off x="451748" y="225124"/>
              <a:ext cx="17038184" cy="7697392"/>
            </a:xfrm>
            <a:custGeom>
              <a:avLst/>
              <a:gdLst/>
              <a:ahLst/>
              <a:cxnLst/>
              <a:rect l="l" t="t" r="r" b="b"/>
              <a:pathLst>
                <a:path w="17038184" h="7697392">
                  <a:moveTo>
                    <a:pt x="0" y="0"/>
                  </a:moveTo>
                  <a:lnTo>
                    <a:pt x="17038183" y="0"/>
                  </a:lnTo>
                  <a:lnTo>
                    <a:pt x="17038183" y="7697392"/>
                  </a:lnTo>
                  <a:lnTo>
                    <a:pt x="0" y="7697392"/>
                  </a:lnTo>
                  <a:lnTo>
                    <a:pt x="0" y="0"/>
                  </a:lnTo>
                  <a:close/>
                </a:path>
              </a:pathLst>
            </a:custGeom>
            <a:blipFill>
              <a:blip r:embed="rId5"/>
              <a:stretch>
                <a:fillRect/>
              </a:stretch>
            </a:blipFill>
          </p:spPr>
          <p:txBody>
            <a:bodyPr/>
            <a:lstStyle/>
            <a:p>
              <a:endParaRPr lang="en-US"/>
            </a:p>
          </p:txBody>
        </p:sp>
      </p:grpSp>
      <p:sp>
        <p:nvSpPr>
          <p:cNvPr id="10" name="TextBox 10"/>
          <p:cNvSpPr txBox="1"/>
          <p:nvPr/>
        </p:nvSpPr>
        <p:spPr>
          <a:xfrm>
            <a:off x="2415870" y="8461908"/>
            <a:ext cx="12378779" cy="409575"/>
          </a:xfrm>
          <a:prstGeom prst="rect">
            <a:avLst/>
          </a:prstGeom>
        </p:spPr>
        <p:txBody>
          <a:bodyPr lIns="0" tIns="0" rIns="0" bIns="0" rtlCol="0" anchor="t">
            <a:spAutoFit/>
          </a:bodyPr>
          <a:lstStyle/>
          <a:p>
            <a:pPr algn="ctr">
              <a:lnSpc>
                <a:spcPts val="3240"/>
              </a:lnSpc>
              <a:spcBef>
                <a:spcPct val="0"/>
              </a:spcBef>
            </a:pPr>
            <a:r>
              <a:rPr lang="en-US" sz="2700">
                <a:solidFill>
                  <a:srgbClr val="FFFFFF"/>
                </a:solidFill>
                <a:latin typeface="Montserrat"/>
              </a:rPr>
              <a:t>Performance improvement from 6% - 15% depending on record number</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1E1E1F"/>
        </a:solidFill>
        <a:effectLst/>
      </p:bgPr>
    </p:bg>
    <p:spTree>
      <p:nvGrpSpPr>
        <p:cNvPr id="1" name=""/>
        <p:cNvGrpSpPr/>
        <p:nvPr/>
      </p:nvGrpSpPr>
      <p:grpSpPr>
        <a:xfrm>
          <a:off x="0" y="0"/>
          <a:ext cx="0" cy="0"/>
          <a:chOff x="0" y="0"/>
          <a:chExt cx="0" cy="0"/>
        </a:xfrm>
      </p:grpSpPr>
      <p:sp>
        <p:nvSpPr>
          <p:cNvPr id="2" name="TextBox 2"/>
          <p:cNvSpPr txBox="1"/>
          <p:nvPr/>
        </p:nvSpPr>
        <p:spPr>
          <a:xfrm>
            <a:off x="1028700" y="1057275"/>
            <a:ext cx="13567881" cy="697230"/>
          </a:xfrm>
          <a:prstGeom prst="rect">
            <a:avLst/>
          </a:prstGeom>
        </p:spPr>
        <p:txBody>
          <a:bodyPr lIns="0" tIns="0" rIns="0" bIns="0" rtlCol="0" anchor="t">
            <a:spAutoFit/>
          </a:bodyPr>
          <a:lstStyle/>
          <a:p>
            <a:pPr>
              <a:lnSpc>
                <a:spcPts val="5520"/>
              </a:lnSpc>
            </a:pPr>
            <a:r>
              <a:rPr lang="en-US" sz="4800">
                <a:solidFill>
                  <a:srgbClr val="14E6A8"/>
                </a:solidFill>
                <a:latin typeface="Montserrat Bold"/>
              </a:rPr>
              <a:t>ONGOING INVESTIGATION – TOOLS</a:t>
            </a:r>
          </a:p>
        </p:txBody>
      </p:sp>
      <p:sp>
        <p:nvSpPr>
          <p:cNvPr id="3" name="Freeform 3"/>
          <p:cNvSpPr/>
          <p:nvPr/>
        </p:nvSpPr>
        <p:spPr>
          <a:xfrm>
            <a:off x="9442171" y="1028700"/>
            <a:ext cx="16926818" cy="16926818"/>
          </a:xfrm>
          <a:custGeom>
            <a:avLst/>
            <a:gdLst/>
            <a:ahLst/>
            <a:cxnLst/>
            <a:rect l="l" t="t" r="r" b="b"/>
            <a:pathLst>
              <a:path w="16926818" h="16926818">
                <a:moveTo>
                  <a:pt x="0" y="0"/>
                </a:moveTo>
                <a:lnTo>
                  <a:pt x="16926818" y="0"/>
                </a:lnTo>
                <a:lnTo>
                  <a:pt x="16926818" y="16926818"/>
                </a:lnTo>
                <a:lnTo>
                  <a:pt x="0" y="16926818"/>
                </a:lnTo>
                <a:lnTo>
                  <a:pt x="0" y="0"/>
                </a:lnTo>
                <a:close/>
              </a:path>
            </a:pathLst>
          </a:custGeom>
          <a:blipFill>
            <a:blip r:embed="rId3">
              <a:alphaModFix amt="67000"/>
              <a:extLst>
                <a:ext uri="{96DAC541-7B7A-43D3-8B79-37D633B846F1}">
                  <asvg:svgBlip xmlns:asvg="http://schemas.microsoft.com/office/drawing/2016/SVG/main" r:embed="rId4"/>
                </a:ext>
              </a:extLst>
            </a:blip>
            <a:stretch>
              <a:fillRect/>
            </a:stretch>
          </a:blipFill>
        </p:spPr>
        <p:txBody>
          <a:bodyPr/>
          <a:lstStyle/>
          <a:p>
            <a:endParaRPr lang="en-US"/>
          </a:p>
        </p:txBody>
      </p:sp>
      <p:sp>
        <p:nvSpPr>
          <p:cNvPr id="4" name="Freeform 4"/>
          <p:cNvSpPr/>
          <p:nvPr/>
        </p:nvSpPr>
        <p:spPr>
          <a:xfrm>
            <a:off x="15127466" y="9365593"/>
            <a:ext cx="2588501" cy="511220"/>
          </a:xfrm>
          <a:custGeom>
            <a:avLst/>
            <a:gdLst/>
            <a:ahLst/>
            <a:cxnLst/>
            <a:rect l="l" t="t" r="r" b="b"/>
            <a:pathLst>
              <a:path w="2588501" h="511220">
                <a:moveTo>
                  <a:pt x="0" y="0"/>
                </a:moveTo>
                <a:lnTo>
                  <a:pt x="2588501" y="0"/>
                </a:lnTo>
                <a:lnTo>
                  <a:pt x="2588501" y="511219"/>
                </a:lnTo>
                <a:lnTo>
                  <a:pt x="0" y="511219"/>
                </a:lnTo>
                <a:lnTo>
                  <a:pt x="0" y="0"/>
                </a:lnTo>
                <a:close/>
              </a:path>
            </a:pathLst>
          </a:custGeom>
          <a:blipFill>
            <a:blip r:embed="rId5"/>
            <a:stretch>
              <a:fillRect/>
            </a:stretch>
          </a:blipFill>
        </p:spPr>
        <p:txBody>
          <a:bodyPr/>
          <a:lstStyle/>
          <a:p>
            <a:endParaRPr lang="en-US"/>
          </a:p>
        </p:txBody>
      </p:sp>
      <p:sp>
        <p:nvSpPr>
          <p:cNvPr id="5" name="TextBox 5"/>
          <p:cNvSpPr txBox="1"/>
          <p:nvPr/>
        </p:nvSpPr>
        <p:spPr>
          <a:xfrm>
            <a:off x="1027924" y="2570714"/>
            <a:ext cx="16231376" cy="1228725"/>
          </a:xfrm>
          <a:prstGeom prst="rect">
            <a:avLst/>
          </a:prstGeom>
        </p:spPr>
        <p:txBody>
          <a:bodyPr lIns="0" tIns="0" rIns="0" bIns="0" rtlCol="0" anchor="t">
            <a:spAutoFit/>
          </a:bodyPr>
          <a:lstStyle/>
          <a:p>
            <a:pPr marL="582930" lvl="1" indent="-291465">
              <a:lnSpc>
                <a:spcPts val="3240"/>
              </a:lnSpc>
              <a:buFont typeface="Arial"/>
              <a:buChar char="•"/>
            </a:pPr>
            <a:r>
              <a:rPr lang="en-US" sz="2700">
                <a:solidFill>
                  <a:srgbClr val="FFFFFF"/>
                </a:solidFill>
                <a:latin typeface="Montserrat Bold"/>
              </a:rPr>
              <a:t>XREF files</a:t>
            </a:r>
          </a:p>
          <a:p>
            <a:pPr>
              <a:lnSpc>
                <a:spcPts val="3240"/>
              </a:lnSpc>
            </a:pPr>
            <a:endParaRPr lang="en-US" sz="2700">
              <a:solidFill>
                <a:srgbClr val="FFFFFF"/>
              </a:solidFill>
              <a:latin typeface="Montserrat Bold"/>
            </a:endParaRPr>
          </a:p>
          <a:p>
            <a:pPr marL="582930" lvl="1" indent="-291465">
              <a:lnSpc>
                <a:spcPts val="3240"/>
              </a:lnSpc>
              <a:buFont typeface="Arial"/>
              <a:buChar char="•"/>
            </a:pPr>
            <a:r>
              <a:rPr lang="en-US" sz="2700">
                <a:solidFill>
                  <a:srgbClr val="FFFFFF"/>
                </a:solidFill>
                <a:latin typeface="Montserrat Bold"/>
              </a:rPr>
              <a:t>Index data</a:t>
            </a:r>
          </a:p>
        </p:txBody>
      </p:sp>
      <p:sp>
        <p:nvSpPr>
          <p:cNvPr id="6" name="TextBox 6"/>
          <p:cNvSpPr txBox="1"/>
          <p:nvPr/>
        </p:nvSpPr>
        <p:spPr>
          <a:xfrm>
            <a:off x="6939319" y="2570714"/>
            <a:ext cx="5458569" cy="1228725"/>
          </a:xfrm>
          <a:prstGeom prst="rect">
            <a:avLst/>
          </a:prstGeom>
        </p:spPr>
        <p:txBody>
          <a:bodyPr lIns="0" tIns="0" rIns="0" bIns="0" rtlCol="0" anchor="t">
            <a:spAutoFit/>
          </a:bodyPr>
          <a:lstStyle/>
          <a:p>
            <a:pPr>
              <a:lnSpc>
                <a:spcPts val="3240"/>
              </a:lnSpc>
              <a:spcBef>
                <a:spcPct val="0"/>
              </a:spcBef>
            </a:pPr>
            <a:r>
              <a:rPr lang="en-US" sz="2700">
                <a:solidFill>
                  <a:srgbClr val="FF914D"/>
                </a:solidFill>
                <a:latin typeface="Montserrat"/>
              </a:rPr>
              <a:t>compile </a:t>
            </a:r>
            <a:r>
              <a:rPr lang="en-US" sz="2700">
                <a:solidFill>
                  <a:srgbClr val="FFFFFF"/>
                </a:solidFill>
                <a:latin typeface="Montserrat"/>
              </a:rPr>
              <a:t>/path/to/proc.p </a:t>
            </a:r>
          </a:p>
          <a:p>
            <a:pPr>
              <a:lnSpc>
                <a:spcPts val="3240"/>
              </a:lnSpc>
              <a:spcBef>
                <a:spcPct val="0"/>
              </a:spcBef>
            </a:pPr>
            <a:r>
              <a:rPr lang="en-US" sz="2700">
                <a:solidFill>
                  <a:srgbClr val="FFFFFF"/>
                </a:solidFill>
                <a:latin typeface="Montserrat"/>
              </a:rPr>
              <a:t>                 </a:t>
            </a:r>
            <a:r>
              <a:rPr lang="en-US" sz="2700">
                <a:solidFill>
                  <a:srgbClr val="FF914D"/>
                </a:solidFill>
                <a:latin typeface="Montserrat"/>
              </a:rPr>
              <a:t>save into</a:t>
            </a:r>
            <a:r>
              <a:rPr lang="en-US" sz="2700">
                <a:solidFill>
                  <a:srgbClr val="FFFFFF"/>
                </a:solidFill>
                <a:latin typeface="Montserrat"/>
              </a:rPr>
              <a:t> “/build/dir" </a:t>
            </a:r>
          </a:p>
          <a:p>
            <a:pPr>
              <a:lnSpc>
                <a:spcPts val="3240"/>
              </a:lnSpc>
              <a:spcBef>
                <a:spcPct val="0"/>
              </a:spcBef>
            </a:pPr>
            <a:r>
              <a:rPr lang="en-US" sz="2700">
                <a:solidFill>
                  <a:srgbClr val="FFFFFF"/>
                </a:solidFill>
                <a:latin typeface="Montserrat"/>
              </a:rPr>
              <a:t>                 </a:t>
            </a:r>
            <a:r>
              <a:rPr lang="en-US" sz="2700">
                <a:solidFill>
                  <a:srgbClr val="FF914D"/>
                </a:solidFill>
                <a:latin typeface="Montserrat"/>
              </a:rPr>
              <a:t>xref </a:t>
            </a:r>
            <a:r>
              <a:rPr lang="en-US" sz="2700">
                <a:solidFill>
                  <a:srgbClr val="FFFFFF"/>
                </a:solidFill>
                <a:latin typeface="Montserrat"/>
              </a:rPr>
              <a:t>“/path/to/xref.xref".</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1E1E1F"/>
        </a:solidFill>
        <a:effectLst/>
      </p:bgPr>
    </p:bg>
    <p:spTree>
      <p:nvGrpSpPr>
        <p:cNvPr id="1" name=""/>
        <p:cNvGrpSpPr/>
        <p:nvPr/>
      </p:nvGrpSpPr>
      <p:grpSpPr>
        <a:xfrm>
          <a:off x="0" y="0"/>
          <a:ext cx="0" cy="0"/>
          <a:chOff x="0" y="0"/>
          <a:chExt cx="0" cy="0"/>
        </a:xfrm>
      </p:grpSpPr>
      <p:sp>
        <p:nvSpPr>
          <p:cNvPr id="2" name="TextBox 2"/>
          <p:cNvSpPr txBox="1"/>
          <p:nvPr/>
        </p:nvSpPr>
        <p:spPr>
          <a:xfrm>
            <a:off x="1028700" y="1057275"/>
            <a:ext cx="13567881" cy="697230"/>
          </a:xfrm>
          <a:prstGeom prst="rect">
            <a:avLst/>
          </a:prstGeom>
        </p:spPr>
        <p:txBody>
          <a:bodyPr lIns="0" tIns="0" rIns="0" bIns="0" rtlCol="0" anchor="t">
            <a:spAutoFit/>
          </a:bodyPr>
          <a:lstStyle/>
          <a:p>
            <a:pPr>
              <a:lnSpc>
                <a:spcPts val="5520"/>
              </a:lnSpc>
            </a:pPr>
            <a:r>
              <a:rPr lang="en-US" sz="4800">
                <a:solidFill>
                  <a:srgbClr val="14E6A8"/>
                </a:solidFill>
                <a:latin typeface="Montserrat Bold"/>
              </a:rPr>
              <a:t>ONGOING INVESTIGATION – TOOLS</a:t>
            </a:r>
          </a:p>
        </p:txBody>
      </p:sp>
      <p:sp>
        <p:nvSpPr>
          <p:cNvPr id="3" name="Freeform 3"/>
          <p:cNvSpPr/>
          <p:nvPr/>
        </p:nvSpPr>
        <p:spPr>
          <a:xfrm>
            <a:off x="9442171" y="1028700"/>
            <a:ext cx="16926818" cy="16926818"/>
          </a:xfrm>
          <a:custGeom>
            <a:avLst/>
            <a:gdLst/>
            <a:ahLst/>
            <a:cxnLst/>
            <a:rect l="l" t="t" r="r" b="b"/>
            <a:pathLst>
              <a:path w="16926818" h="16926818">
                <a:moveTo>
                  <a:pt x="0" y="0"/>
                </a:moveTo>
                <a:lnTo>
                  <a:pt x="16926818" y="0"/>
                </a:lnTo>
                <a:lnTo>
                  <a:pt x="16926818" y="16926818"/>
                </a:lnTo>
                <a:lnTo>
                  <a:pt x="0" y="16926818"/>
                </a:lnTo>
                <a:lnTo>
                  <a:pt x="0" y="0"/>
                </a:lnTo>
                <a:close/>
              </a:path>
            </a:pathLst>
          </a:custGeom>
          <a:blipFill>
            <a:blip r:embed="rId3">
              <a:alphaModFix amt="67000"/>
              <a:extLst>
                <a:ext uri="{96DAC541-7B7A-43D3-8B79-37D633B846F1}">
                  <asvg:svgBlip xmlns:asvg="http://schemas.microsoft.com/office/drawing/2016/SVG/main" r:embed="rId4"/>
                </a:ext>
              </a:extLst>
            </a:blip>
            <a:stretch>
              <a:fillRect/>
            </a:stretch>
          </a:blipFill>
        </p:spPr>
        <p:txBody>
          <a:bodyPr/>
          <a:lstStyle/>
          <a:p>
            <a:endParaRPr lang="en-US"/>
          </a:p>
        </p:txBody>
      </p:sp>
      <p:sp>
        <p:nvSpPr>
          <p:cNvPr id="4" name="Freeform 4"/>
          <p:cNvSpPr/>
          <p:nvPr/>
        </p:nvSpPr>
        <p:spPr>
          <a:xfrm>
            <a:off x="15127466" y="9365593"/>
            <a:ext cx="2588501" cy="511220"/>
          </a:xfrm>
          <a:custGeom>
            <a:avLst/>
            <a:gdLst/>
            <a:ahLst/>
            <a:cxnLst/>
            <a:rect l="l" t="t" r="r" b="b"/>
            <a:pathLst>
              <a:path w="2588501" h="511220">
                <a:moveTo>
                  <a:pt x="0" y="0"/>
                </a:moveTo>
                <a:lnTo>
                  <a:pt x="2588501" y="0"/>
                </a:lnTo>
                <a:lnTo>
                  <a:pt x="2588501" y="511219"/>
                </a:lnTo>
                <a:lnTo>
                  <a:pt x="0" y="511219"/>
                </a:lnTo>
                <a:lnTo>
                  <a:pt x="0" y="0"/>
                </a:lnTo>
                <a:close/>
              </a:path>
            </a:pathLst>
          </a:custGeom>
          <a:blipFill>
            <a:blip r:embed="rId5"/>
            <a:stretch>
              <a:fillRect/>
            </a:stretch>
          </a:blipFill>
        </p:spPr>
        <p:txBody>
          <a:bodyPr/>
          <a:lstStyle/>
          <a:p>
            <a:endParaRPr lang="en-US"/>
          </a:p>
        </p:txBody>
      </p:sp>
      <p:grpSp>
        <p:nvGrpSpPr>
          <p:cNvPr id="5" name="Group 5"/>
          <p:cNvGrpSpPr/>
          <p:nvPr/>
        </p:nvGrpSpPr>
        <p:grpSpPr>
          <a:xfrm>
            <a:off x="2415870" y="1969060"/>
            <a:ext cx="13456259" cy="6110730"/>
            <a:chOff x="0" y="0"/>
            <a:chExt cx="3544035" cy="1609410"/>
          </a:xfrm>
        </p:grpSpPr>
        <p:sp>
          <p:nvSpPr>
            <p:cNvPr id="6" name="Freeform 6"/>
            <p:cNvSpPr/>
            <p:nvPr/>
          </p:nvSpPr>
          <p:spPr>
            <a:xfrm>
              <a:off x="0" y="0"/>
              <a:ext cx="3544035" cy="1609410"/>
            </a:xfrm>
            <a:custGeom>
              <a:avLst/>
              <a:gdLst/>
              <a:ahLst/>
              <a:cxnLst/>
              <a:rect l="l" t="t" r="r" b="b"/>
              <a:pathLst>
                <a:path w="3544035" h="1609410">
                  <a:moveTo>
                    <a:pt x="0" y="0"/>
                  </a:moveTo>
                  <a:lnTo>
                    <a:pt x="3544035" y="0"/>
                  </a:lnTo>
                  <a:lnTo>
                    <a:pt x="3544035" y="1609410"/>
                  </a:lnTo>
                  <a:lnTo>
                    <a:pt x="0" y="1609410"/>
                  </a:lnTo>
                  <a:close/>
                </a:path>
              </a:pathLst>
            </a:custGeom>
            <a:solidFill>
              <a:srgbClr val="FFFFFF"/>
            </a:solidFill>
          </p:spPr>
          <p:txBody>
            <a:bodyPr/>
            <a:lstStyle/>
            <a:p>
              <a:endParaRPr lang="en-US"/>
            </a:p>
          </p:txBody>
        </p:sp>
        <p:sp>
          <p:nvSpPr>
            <p:cNvPr id="7" name="TextBox 7"/>
            <p:cNvSpPr txBox="1"/>
            <p:nvPr/>
          </p:nvSpPr>
          <p:spPr>
            <a:xfrm>
              <a:off x="0" y="-47625"/>
              <a:ext cx="812800" cy="860425"/>
            </a:xfrm>
            <a:prstGeom prst="rect">
              <a:avLst/>
            </a:prstGeom>
          </p:spPr>
          <p:txBody>
            <a:bodyPr lIns="50800" tIns="50800" rIns="50800" bIns="50800" rtlCol="0" anchor="ctr"/>
            <a:lstStyle/>
            <a:p>
              <a:pPr algn="ctr">
                <a:lnSpc>
                  <a:spcPts val="2659"/>
                </a:lnSpc>
              </a:pPr>
              <a:endParaRPr/>
            </a:p>
          </p:txBody>
        </p:sp>
      </p:grpSp>
      <p:sp>
        <p:nvSpPr>
          <p:cNvPr id="8" name="Freeform 8"/>
          <p:cNvSpPr/>
          <p:nvPr/>
        </p:nvSpPr>
        <p:spPr>
          <a:xfrm>
            <a:off x="3777488" y="2954494"/>
            <a:ext cx="10733023" cy="4307425"/>
          </a:xfrm>
          <a:custGeom>
            <a:avLst/>
            <a:gdLst/>
            <a:ahLst/>
            <a:cxnLst/>
            <a:rect l="l" t="t" r="r" b="b"/>
            <a:pathLst>
              <a:path w="10733023" h="4307425">
                <a:moveTo>
                  <a:pt x="0" y="0"/>
                </a:moveTo>
                <a:lnTo>
                  <a:pt x="10733024" y="0"/>
                </a:lnTo>
                <a:lnTo>
                  <a:pt x="10733024" y="4307425"/>
                </a:lnTo>
                <a:lnTo>
                  <a:pt x="0" y="4307425"/>
                </a:lnTo>
                <a:lnTo>
                  <a:pt x="0" y="0"/>
                </a:lnTo>
                <a:close/>
              </a:path>
            </a:pathLst>
          </a:custGeom>
          <a:blipFill>
            <a:blip r:embed="rId6"/>
            <a:stretch>
              <a:fillRect/>
            </a:stretch>
          </a:blipFill>
        </p:spPr>
        <p:txBody>
          <a:bodyPr/>
          <a:lstStyle/>
          <a:p>
            <a:endParaRPr lang="en-US"/>
          </a:p>
        </p:txBody>
      </p:sp>
      <p:sp>
        <p:nvSpPr>
          <p:cNvPr id="9" name="TextBox 9"/>
          <p:cNvSpPr txBox="1"/>
          <p:nvPr/>
        </p:nvSpPr>
        <p:spPr>
          <a:xfrm>
            <a:off x="2415870" y="8461908"/>
            <a:ext cx="12378779" cy="409575"/>
          </a:xfrm>
          <a:prstGeom prst="rect">
            <a:avLst/>
          </a:prstGeom>
        </p:spPr>
        <p:txBody>
          <a:bodyPr lIns="0" tIns="0" rIns="0" bIns="0" rtlCol="0" anchor="t">
            <a:spAutoFit/>
          </a:bodyPr>
          <a:lstStyle/>
          <a:p>
            <a:pPr algn="ctr">
              <a:lnSpc>
                <a:spcPts val="3240"/>
              </a:lnSpc>
              <a:spcBef>
                <a:spcPct val="0"/>
              </a:spcBef>
            </a:pPr>
            <a:r>
              <a:rPr lang="en-US" sz="2700">
                <a:solidFill>
                  <a:srgbClr val="FFFFFF"/>
                </a:solidFill>
                <a:latin typeface="Montserrat"/>
              </a:rPr>
              <a:t>Performance improvement from 6% - 15% depending on record number</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1E1E1F"/>
        </a:solidFill>
        <a:effectLst/>
      </p:bgPr>
    </p:bg>
    <p:spTree>
      <p:nvGrpSpPr>
        <p:cNvPr id="1" name=""/>
        <p:cNvGrpSpPr/>
        <p:nvPr/>
      </p:nvGrpSpPr>
      <p:grpSpPr>
        <a:xfrm>
          <a:off x="0" y="0"/>
          <a:ext cx="0" cy="0"/>
          <a:chOff x="0" y="0"/>
          <a:chExt cx="0" cy="0"/>
        </a:xfrm>
      </p:grpSpPr>
      <p:sp>
        <p:nvSpPr>
          <p:cNvPr id="2" name="TextBox 2"/>
          <p:cNvSpPr txBox="1"/>
          <p:nvPr/>
        </p:nvSpPr>
        <p:spPr>
          <a:xfrm>
            <a:off x="1028700" y="1057275"/>
            <a:ext cx="13567881" cy="697230"/>
          </a:xfrm>
          <a:prstGeom prst="rect">
            <a:avLst/>
          </a:prstGeom>
        </p:spPr>
        <p:txBody>
          <a:bodyPr lIns="0" tIns="0" rIns="0" bIns="0" rtlCol="0" anchor="t">
            <a:spAutoFit/>
          </a:bodyPr>
          <a:lstStyle/>
          <a:p>
            <a:pPr>
              <a:lnSpc>
                <a:spcPts val="5520"/>
              </a:lnSpc>
            </a:pPr>
            <a:r>
              <a:rPr lang="en-US" sz="4800">
                <a:solidFill>
                  <a:srgbClr val="14E6A8"/>
                </a:solidFill>
                <a:latin typeface="Montserrat Bold"/>
              </a:rPr>
              <a:t>ONGOING INVESTIGATION – CHANGES</a:t>
            </a:r>
          </a:p>
        </p:txBody>
      </p:sp>
      <p:sp>
        <p:nvSpPr>
          <p:cNvPr id="3" name="Freeform 3"/>
          <p:cNvSpPr/>
          <p:nvPr/>
        </p:nvSpPr>
        <p:spPr>
          <a:xfrm>
            <a:off x="9442171" y="1028700"/>
            <a:ext cx="16926818" cy="16926818"/>
          </a:xfrm>
          <a:custGeom>
            <a:avLst/>
            <a:gdLst/>
            <a:ahLst/>
            <a:cxnLst/>
            <a:rect l="l" t="t" r="r" b="b"/>
            <a:pathLst>
              <a:path w="16926818" h="16926818">
                <a:moveTo>
                  <a:pt x="0" y="0"/>
                </a:moveTo>
                <a:lnTo>
                  <a:pt x="16926818" y="0"/>
                </a:lnTo>
                <a:lnTo>
                  <a:pt x="16926818" y="16926818"/>
                </a:lnTo>
                <a:lnTo>
                  <a:pt x="0" y="16926818"/>
                </a:lnTo>
                <a:lnTo>
                  <a:pt x="0" y="0"/>
                </a:lnTo>
                <a:close/>
              </a:path>
            </a:pathLst>
          </a:custGeom>
          <a:blipFill>
            <a:blip r:embed="rId3">
              <a:alphaModFix amt="67000"/>
              <a:extLst>
                <a:ext uri="{96DAC541-7B7A-43D3-8B79-37D633B846F1}">
                  <asvg:svgBlip xmlns:asvg="http://schemas.microsoft.com/office/drawing/2016/SVG/main" r:embed="rId4"/>
                </a:ext>
              </a:extLst>
            </a:blip>
            <a:stretch>
              <a:fillRect/>
            </a:stretch>
          </a:blipFill>
        </p:spPr>
        <p:txBody>
          <a:bodyPr/>
          <a:lstStyle/>
          <a:p>
            <a:endParaRPr lang="en-US"/>
          </a:p>
        </p:txBody>
      </p:sp>
      <p:sp>
        <p:nvSpPr>
          <p:cNvPr id="4" name="Freeform 4"/>
          <p:cNvSpPr/>
          <p:nvPr/>
        </p:nvSpPr>
        <p:spPr>
          <a:xfrm>
            <a:off x="15127466" y="9365593"/>
            <a:ext cx="2588501" cy="511220"/>
          </a:xfrm>
          <a:custGeom>
            <a:avLst/>
            <a:gdLst/>
            <a:ahLst/>
            <a:cxnLst/>
            <a:rect l="l" t="t" r="r" b="b"/>
            <a:pathLst>
              <a:path w="2588501" h="511220">
                <a:moveTo>
                  <a:pt x="0" y="0"/>
                </a:moveTo>
                <a:lnTo>
                  <a:pt x="2588501" y="0"/>
                </a:lnTo>
                <a:lnTo>
                  <a:pt x="2588501" y="511219"/>
                </a:lnTo>
                <a:lnTo>
                  <a:pt x="0" y="511219"/>
                </a:lnTo>
                <a:lnTo>
                  <a:pt x="0" y="0"/>
                </a:lnTo>
                <a:close/>
              </a:path>
            </a:pathLst>
          </a:custGeom>
          <a:blipFill>
            <a:blip r:embed="rId5"/>
            <a:stretch>
              <a:fillRect/>
            </a:stretch>
          </a:blipFill>
        </p:spPr>
        <p:txBody>
          <a:bodyPr/>
          <a:lstStyle/>
          <a:p>
            <a:endParaRPr lang="en-US"/>
          </a:p>
        </p:txBody>
      </p:sp>
      <p:sp>
        <p:nvSpPr>
          <p:cNvPr id="5" name="TextBox 5"/>
          <p:cNvSpPr txBox="1"/>
          <p:nvPr/>
        </p:nvSpPr>
        <p:spPr>
          <a:xfrm>
            <a:off x="1027924" y="2570714"/>
            <a:ext cx="16231376" cy="2457450"/>
          </a:xfrm>
          <a:prstGeom prst="rect">
            <a:avLst/>
          </a:prstGeom>
        </p:spPr>
        <p:txBody>
          <a:bodyPr lIns="0" tIns="0" rIns="0" bIns="0" rtlCol="0" anchor="t">
            <a:spAutoFit/>
          </a:bodyPr>
          <a:lstStyle/>
          <a:p>
            <a:pPr marL="582930" lvl="1" indent="-291465">
              <a:lnSpc>
                <a:spcPts val="3240"/>
              </a:lnSpc>
              <a:buFont typeface="Arial"/>
              <a:buChar char="•"/>
            </a:pPr>
            <a:r>
              <a:rPr lang="en-US" sz="2700" dirty="0">
                <a:solidFill>
                  <a:srgbClr val="FFFFFF"/>
                </a:solidFill>
                <a:latin typeface="Montserrat Bold"/>
              </a:rPr>
              <a:t>FIND -&gt; FOR</a:t>
            </a:r>
          </a:p>
          <a:p>
            <a:pPr>
              <a:lnSpc>
                <a:spcPts val="3240"/>
              </a:lnSpc>
            </a:pPr>
            <a:endParaRPr lang="en-US" sz="2700" dirty="0">
              <a:solidFill>
                <a:srgbClr val="FFFFFF"/>
              </a:solidFill>
              <a:latin typeface="Montserrat Bold"/>
            </a:endParaRPr>
          </a:p>
          <a:p>
            <a:pPr marL="582930" lvl="1" indent="-291465">
              <a:lnSpc>
                <a:spcPts val="3240"/>
              </a:lnSpc>
              <a:buFont typeface="Arial"/>
              <a:buChar char="•"/>
            </a:pPr>
            <a:r>
              <a:rPr lang="en-US" sz="2700" dirty="0">
                <a:solidFill>
                  <a:srgbClr val="FFFFFF"/>
                </a:solidFill>
                <a:latin typeface="Montserrat Bold"/>
              </a:rPr>
              <a:t>Index changes for hot tables</a:t>
            </a:r>
          </a:p>
          <a:p>
            <a:pPr>
              <a:lnSpc>
                <a:spcPts val="3240"/>
              </a:lnSpc>
            </a:pPr>
            <a:endParaRPr lang="en-US" sz="2700" dirty="0">
              <a:solidFill>
                <a:srgbClr val="FFFFFF"/>
              </a:solidFill>
              <a:latin typeface="Montserrat Bold"/>
            </a:endParaRPr>
          </a:p>
          <a:p>
            <a:pPr marL="582930" lvl="1" indent="-291465">
              <a:lnSpc>
                <a:spcPts val="3240"/>
              </a:lnSpc>
              <a:buFont typeface="Arial"/>
              <a:buChar char="•"/>
            </a:pPr>
            <a:r>
              <a:rPr lang="en-US" sz="2700" dirty="0">
                <a:solidFill>
                  <a:srgbClr val="FFFFFF"/>
                </a:solidFill>
                <a:latin typeface="Montserrat Bold"/>
              </a:rPr>
              <a:t>Fixed a lot of small issues</a:t>
            </a:r>
          </a:p>
          <a:p>
            <a:pPr>
              <a:lnSpc>
                <a:spcPts val="3240"/>
              </a:lnSpc>
            </a:pPr>
            <a:endParaRPr lang="en-US" sz="2700" dirty="0">
              <a:solidFill>
                <a:srgbClr val="FFFFFF"/>
              </a:solidFill>
              <a:latin typeface="Montserrat Bold"/>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1E1E1F"/>
        </a:solidFill>
        <a:effectLst/>
      </p:bgPr>
    </p:bg>
    <p:spTree>
      <p:nvGrpSpPr>
        <p:cNvPr id="1" name=""/>
        <p:cNvGrpSpPr/>
        <p:nvPr/>
      </p:nvGrpSpPr>
      <p:grpSpPr>
        <a:xfrm>
          <a:off x="0" y="0"/>
          <a:ext cx="0" cy="0"/>
          <a:chOff x="0" y="0"/>
          <a:chExt cx="0" cy="0"/>
        </a:xfrm>
      </p:grpSpPr>
      <p:sp>
        <p:nvSpPr>
          <p:cNvPr id="2" name="TextBox 2"/>
          <p:cNvSpPr txBox="1"/>
          <p:nvPr/>
        </p:nvSpPr>
        <p:spPr>
          <a:xfrm>
            <a:off x="1028700" y="1057275"/>
            <a:ext cx="13567881" cy="697230"/>
          </a:xfrm>
          <a:prstGeom prst="rect">
            <a:avLst/>
          </a:prstGeom>
        </p:spPr>
        <p:txBody>
          <a:bodyPr lIns="0" tIns="0" rIns="0" bIns="0" rtlCol="0" anchor="t">
            <a:spAutoFit/>
          </a:bodyPr>
          <a:lstStyle/>
          <a:p>
            <a:pPr>
              <a:lnSpc>
                <a:spcPts val="5520"/>
              </a:lnSpc>
            </a:pPr>
            <a:r>
              <a:rPr lang="en-US" sz="4800">
                <a:solidFill>
                  <a:srgbClr val="14E6A8"/>
                </a:solidFill>
                <a:latin typeface="Montserrat Bold"/>
              </a:rPr>
              <a:t>ONGOING INVESTIGATION - TAKEAWAYS</a:t>
            </a:r>
          </a:p>
        </p:txBody>
      </p:sp>
      <p:sp>
        <p:nvSpPr>
          <p:cNvPr id="3" name="Freeform 3"/>
          <p:cNvSpPr/>
          <p:nvPr/>
        </p:nvSpPr>
        <p:spPr>
          <a:xfrm>
            <a:off x="9442171" y="1028700"/>
            <a:ext cx="16926818" cy="16926818"/>
          </a:xfrm>
          <a:custGeom>
            <a:avLst/>
            <a:gdLst/>
            <a:ahLst/>
            <a:cxnLst/>
            <a:rect l="l" t="t" r="r" b="b"/>
            <a:pathLst>
              <a:path w="16926818" h="16926818">
                <a:moveTo>
                  <a:pt x="0" y="0"/>
                </a:moveTo>
                <a:lnTo>
                  <a:pt x="16926818" y="0"/>
                </a:lnTo>
                <a:lnTo>
                  <a:pt x="16926818" y="16926818"/>
                </a:lnTo>
                <a:lnTo>
                  <a:pt x="0" y="16926818"/>
                </a:lnTo>
                <a:lnTo>
                  <a:pt x="0" y="0"/>
                </a:lnTo>
                <a:close/>
              </a:path>
            </a:pathLst>
          </a:custGeom>
          <a:blipFill>
            <a:blip r:embed="rId3">
              <a:alphaModFix amt="67000"/>
              <a:extLst>
                <a:ext uri="{96DAC541-7B7A-43D3-8B79-37D633B846F1}">
                  <asvg:svgBlip xmlns:asvg="http://schemas.microsoft.com/office/drawing/2016/SVG/main" r:embed="rId4"/>
                </a:ext>
              </a:extLst>
            </a:blip>
            <a:stretch>
              <a:fillRect/>
            </a:stretch>
          </a:blipFill>
        </p:spPr>
        <p:txBody>
          <a:bodyPr/>
          <a:lstStyle/>
          <a:p>
            <a:endParaRPr lang="en-US"/>
          </a:p>
        </p:txBody>
      </p:sp>
      <p:sp>
        <p:nvSpPr>
          <p:cNvPr id="4" name="Freeform 4"/>
          <p:cNvSpPr/>
          <p:nvPr/>
        </p:nvSpPr>
        <p:spPr>
          <a:xfrm>
            <a:off x="15127466" y="9365593"/>
            <a:ext cx="2588501" cy="511220"/>
          </a:xfrm>
          <a:custGeom>
            <a:avLst/>
            <a:gdLst/>
            <a:ahLst/>
            <a:cxnLst/>
            <a:rect l="l" t="t" r="r" b="b"/>
            <a:pathLst>
              <a:path w="2588501" h="511220">
                <a:moveTo>
                  <a:pt x="0" y="0"/>
                </a:moveTo>
                <a:lnTo>
                  <a:pt x="2588501" y="0"/>
                </a:lnTo>
                <a:lnTo>
                  <a:pt x="2588501" y="511219"/>
                </a:lnTo>
                <a:lnTo>
                  <a:pt x="0" y="511219"/>
                </a:lnTo>
                <a:lnTo>
                  <a:pt x="0" y="0"/>
                </a:lnTo>
                <a:close/>
              </a:path>
            </a:pathLst>
          </a:custGeom>
          <a:blipFill>
            <a:blip r:embed="rId5"/>
            <a:stretch>
              <a:fillRect/>
            </a:stretch>
          </a:blipFill>
        </p:spPr>
        <p:txBody>
          <a:bodyPr/>
          <a:lstStyle/>
          <a:p>
            <a:endParaRPr lang="en-US"/>
          </a:p>
        </p:txBody>
      </p:sp>
      <p:sp>
        <p:nvSpPr>
          <p:cNvPr id="5" name="TextBox 5"/>
          <p:cNvSpPr txBox="1"/>
          <p:nvPr/>
        </p:nvSpPr>
        <p:spPr>
          <a:xfrm>
            <a:off x="1027924" y="2570714"/>
            <a:ext cx="16231376" cy="2457450"/>
          </a:xfrm>
          <a:prstGeom prst="rect">
            <a:avLst/>
          </a:prstGeom>
        </p:spPr>
        <p:txBody>
          <a:bodyPr lIns="0" tIns="0" rIns="0" bIns="0" rtlCol="0" anchor="t">
            <a:spAutoFit/>
          </a:bodyPr>
          <a:lstStyle/>
          <a:p>
            <a:pPr marL="582930" lvl="1" indent="-291465">
              <a:lnSpc>
                <a:spcPts val="3240"/>
              </a:lnSpc>
              <a:buFont typeface="Arial"/>
              <a:buChar char="•"/>
            </a:pPr>
            <a:r>
              <a:rPr lang="en-US" sz="2700" dirty="0">
                <a:solidFill>
                  <a:srgbClr val="FFFFFF"/>
                </a:solidFill>
                <a:latin typeface="Montserrat Bold"/>
              </a:rPr>
              <a:t>Check your queries</a:t>
            </a:r>
          </a:p>
          <a:p>
            <a:pPr>
              <a:lnSpc>
                <a:spcPts val="3240"/>
              </a:lnSpc>
            </a:pPr>
            <a:endParaRPr lang="en-US" sz="2700" dirty="0">
              <a:solidFill>
                <a:srgbClr val="FFFFFF"/>
              </a:solidFill>
              <a:latin typeface="Montserrat Bold"/>
            </a:endParaRPr>
          </a:p>
          <a:p>
            <a:pPr marL="582930" lvl="1" indent="-291465">
              <a:lnSpc>
                <a:spcPts val="3240"/>
              </a:lnSpc>
              <a:buFont typeface="Arial"/>
              <a:buChar char="•"/>
            </a:pPr>
            <a:r>
              <a:rPr lang="en-US" sz="2700" dirty="0">
                <a:solidFill>
                  <a:srgbClr val="FFFFFF"/>
                </a:solidFill>
                <a:latin typeface="Montserrat Bold"/>
              </a:rPr>
              <a:t>Don’t trust in just your eyes</a:t>
            </a:r>
          </a:p>
          <a:p>
            <a:pPr>
              <a:lnSpc>
                <a:spcPts val="3240"/>
              </a:lnSpc>
            </a:pPr>
            <a:endParaRPr lang="en-US" sz="2700" dirty="0">
              <a:solidFill>
                <a:srgbClr val="FFFFFF"/>
              </a:solidFill>
              <a:latin typeface="Montserrat Bold"/>
            </a:endParaRPr>
          </a:p>
          <a:p>
            <a:pPr marL="582930" lvl="1" indent="-291465">
              <a:lnSpc>
                <a:spcPts val="3240"/>
              </a:lnSpc>
              <a:buFont typeface="Arial"/>
              <a:buChar char="•"/>
            </a:pPr>
            <a:r>
              <a:rPr lang="en-US" sz="2700" dirty="0">
                <a:solidFill>
                  <a:srgbClr val="FFFFFF"/>
                </a:solidFill>
                <a:latin typeface="Montserrat Bold"/>
              </a:rPr>
              <a:t>Many small changes add up</a:t>
            </a:r>
          </a:p>
          <a:p>
            <a:pPr>
              <a:lnSpc>
                <a:spcPts val="3240"/>
              </a:lnSpc>
            </a:pPr>
            <a:endParaRPr lang="en-US" sz="2700" dirty="0">
              <a:solidFill>
                <a:srgbClr val="FFFFFF"/>
              </a:solidFill>
              <a:latin typeface="Montserrat Bold"/>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1E1E1F"/>
        </a:solidFill>
        <a:effectLst/>
      </p:bgPr>
    </p:bg>
    <p:spTree>
      <p:nvGrpSpPr>
        <p:cNvPr id="1" name=""/>
        <p:cNvGrpSpPr/>
        <p:nvPr/>
      </p:nvGrpSpPr>
      <p:grpSpPr>
        <a:xfrm>
          <a:off x="0" y="0"/>
          <a:ext cx="0" cy="0"/>
          <a:chOff x="0" y="0"/>
          <a:chExt cx="0" cy="0"/>
        </a:xfrm>
      </p:grpSpPr>
      <p:sp>
        <p:nvSpPr>
          <p:cNvPr id="2" name="TextBox 2"/>
          <p:cNvSpPr txBox="1"/>
          <p:nvPr/>
        </p:nvSpPr>
        <p:spPr>
          <a:xfrm>
            <a:off x="1028700" y="1057275"/>
            <a:ext cx="13567881" cy="697230"/>
          </a:xfrm>
          <a:prstGeom prst="rect">
            <a:avLst/>
          </a:prstGeom>
        </p:spPr>
        <p:txBody>
          <a:bodyPr lIns="0" tIns="0" rIns="0" bIns="0" rtlCol="0" anchor="t">
            <a:spAutoFit/>
          </a:bodyPr>
          <a:lstStyle/>
          <a:p>
            <a:pPr>
              <a:lnSpc>
                <a:spcPts val="5520"/>
              </a:lnSpc>
            </a:pPr>
            <a:r>
              <a:rPr lang="en-US" sz="4800">
                <a:solidFill>
                  <a:srgbClr val="14E6A8"/>
                </a:solidFill>
                <a:latin typeface="Montserrat Bold"/>
              </a:rPr>
              <a:t>FINAL INVESTIGATION - TOOLS</a:t>
            </a:r>
          </a:p>
        </p:txBody>
      </p:sp>
      <p:sp>
        <p:nvSpPr>
          <p:cNvPr id="3" name="Freeform 3"/>
          <p:cNvSpPr/>
          <p:nvPr/>
        </p:nvSpPr>
        <p:spPr>
          <a:xfrm>
            <a:off x="9442171" y="1028700"/>
            <a:ext cx="16926818" cy="16926818"/>
          </a:xfrm>
          <a:custGeom>
            <a:avLst/>
            <a:gdLst/>
            <a:ahLst/>
            <a:cxnLst/>
            <a:rect l="l" t="t" r="r" b="b"/>
            <a:pathLst>
              <a:path w="16926818" h="16926818">
                <a:moveTo>
                  <a:pt x="0" y="0"/>
                </a:moveTo>
                <a:lnTo>
                  <a:pt x="16926818" y="0"/>
                </a:lnTo>
                <a:lnTo>
                  <a:pt x="16926818" y="16926818"/>
                </a:lnTo>
                <a:lnTo>
                  <a:pt x="0" y="16926818"/>
                </a:lnTo>
                <a:lnTo>
                  <a:pt x="0" y="0"/>
                </a:lnTo>
                <a:close/>
              </a:path>
            </a:pathLst>
          </a:custGeom>
          <a:blipFill>
            <a:blip r:embed="rId3">
              <a:alphaModFix amt="67000"/>
              <a:extLst>
                <a:ext uri="{96DAC541-7B7A-43D3-8B79-37D633B846F1}">
                  <asvg:svgBlip xmlns:asvg="http://schemas.microsoft.com/office/drawing/2016/SVG/main" r:embed="rId4"/>
                </a:ext>
              </a:extLst>
            </a:blip>
            <a:stretch>
              <a:fillRect/>
            </a:stretch>
          </a:blipFill>
        </p:spPr>
        <p:txBody>
          <a:bodyPr/>
          <a:lstStyle/>
          <a:p>
            <a:endParaRPr lang="en-US"/>
          </a:p>
        </p:txBody>
      </p:sp>
      <p:sp>
        <p:nvSpPr>
          <p:cNvPr id="4" name="Freeform 4"/>
          <p:cNvSpPr/>
          <p:nvPr/>
        </p:nvSpPr>
        <p:spPr>
          <a:xfrm>
            <a:off x="15127466" y="9365593"/>
            <a:ext cx="2588501" cy="511220"/>
          </a:xfrm>
          <a:custGeom>
            <a:avLst/>
            <a:gdLst/>
            <a:ahLst/>
            <a:cxnLst/>
            <a:rect l="l" t="t" r="r" b="b"/>
            <a:pathLst>
              <a:path w="2588501" h="511220">
                <a:moveTo>
                  <a:pt x="0" y="0"/>
                </a:moveTo>
                <a:lnTo>
                  <a:pt x="2588501" y="0"/>
                </a:lnTo>
                <a:lnTo>
                  <a:pt x="2588501" y="511219"/>
                </a:lnTo>
                <a:lnTo>
                  <a:pt x="0" y="511219"/>
                </a:lnTo>
                <a:lnTo>
                  <a:pt x="0" y="0"/>
                </a:lnTo>
                <a:close/>
              </a:path>
            </a:pathLst>
          </a:custGeom>
          <a:blipFill>
            <a:blip r:embed="rId5"/>
            <a:stretch>
              <a:fillRect/>
            </a:stretch>
          </a:blipFill>
        </p:spPr>
        <p:txBody>
          <a:bodyPr/>
          <a:lstStyle/>
          <a:p>
            <a:endParaRPr lang="en-US"/>
          </a:p>
        </p:txBody>
      </p:sp>
      <p:sp>
        <p:nvSpPr>
          <p:cNvPr id="5" name="TextBox 5"/>
          <p:cNvSpPr txBox="1"/>
          <p:nvPr/>
        </p:nvSpPr>
        <p:spPr>
          <a:xfrm>
            <a:off x="1027924" y="2570714"/>
            <a:ext cx="16231376" cy="3276600"/>
          </a:xfrm>
          <a:prstGeom prst="rect">
            <a:avLst/>
          </a:prstGeom>
        </p:spPr>
        <p:txBody>
          <a:bodyPr lIns="0" tIns="0" rIns="0" bIns="0" rtlCol="0" anchor="t">
            <a:spAutoFit/>
          </a:bodyPr>
          <a:lstStyle/>
          <a:p>
            <a:pPr marL="582930" lvl="1" indent="-291465">
              <a:lnSpc>
                <a:spcPts val="3240"/>
              </a:lnSpc>
              <a:buFont typeface="Arial"/>
              <a:buChar char="•"/>
            </a:pPr>
            <a:r>
              <a:rPr lang="en-US" sz="2700" dirty="0">
                <a:solidFill>
                  <a:srgbClr val="FFFFFF"/>
                </a:solidFill>
                <a:latin typeface="Montserrat Bold"/>
              </a:rPr>
              <a:t>DB Analysis</a:t>
            </a:r>
          </a:p>
          <a:p>
            <a:pPr>
              <a:lnSpc>
                <a:spcPts val="3240"/>
              </a:lnSpc>
            </a:pPr>
            <a:endParaRPr lang="en-US" sz="2700" dirty="0">
              <a:solidFill>
                <a:srgbClr val="FFFFFF"/>
              </a:solidFill>
              <a:latin typeface="Montserrat Bold"/>
            </a:endParaRPr>
          </a:p>
          <a:p>
            <a:pPr marL="582930" lvl="1" indent="-291465">
              <a:lnSpc>
                <a:spcPts val="3240"/>
              </a:lnSpc>
              <a:buFont typeface="Arial"/>
              <a:buChar char="•"/>
            </a:pPr>
            <a:r>
              <a:rPr lang="en-US" sz="2700" dirty="0">
                <a:solidFill>
                  <a:srgbClr val="FFFFFF"/>
                </a:solidFill>
                <a:latin typeface="Montserrat Bold"/>
              </a:rPr>
              <a:t>Table stats</a:t>
            </a:r>
          </a:p>
          <a:p>
            <a:pPr>
              <a:lnSpc>
                <a:spcPts val="3240"/>
              </a:lnSpc>
            </a:pPr>
            <a:endParaRPr lang="en-US" sz="2700" dirty="0">
              <a:solidFill>
                <a:srgbClr val="FFFFFF"/>
              </a:solidFill>
              <a:latin typeface="Montserrat Bold"/>
            </a:endParaRPr>
          </a:p>
          <a:p>
            <a:pPr marL="582930" lvl="1" indent="-291465">
              <a:lnSpc>
                <a:spcPts val="3240"/>
              </a:lnSpc>
              <a:buFont typeface="Arial"/>
              <a:buChar char="•"/>
            </a:pPr>
            <a:r>
              <a:rPr lang="en-US" sz="2700" dirty="0">
                <a:solidFill>
                  <a:srgbClr val="FFFFFF"/>
                </a:solidFill>
                <a:latin typeface="Montserrat Bold"/>
              </a:rPr>
              <a:t>Index stats</a:t>
            </a:r>
          </a:p>
          <a:p>
            <a:pPr>
              <a:lnSpc>
                <a:spcPts val="3240"/>
              </a:lnSpc>
            </a:pPr>
            <a:endParaRPr lang="en-US" sz="2700" dirty="0">
              <a:solidFill>
                <a:srgbClr val="FFFFFF"/>
              </a:solidFill>
              <a:latin typeface="Montserrat Bold"/>
            </a:endParaRPr>
          </a:p>
          <a:p>
            <a:pPr marL="582930" lvl="1" indent="-291465">
              <a:lnSpc>
                <a:spcPts val="3240"/>
              </a:lnSpc>
              <a:buFont typeface="Arial"/>
              <a:buChar char="•"/>
            </a:pPr>
            <a:r>
              <a:rPr lang="en-US" sz="2700" dirty="0">
                <a:solidFill>
                  <a:srgbClr val="FFFFFF"/>
                </a:solidFill>
                <a:latin typeface="Montserrat Bold"/>
              </a:rPr>
              <a:t>Process changes</a:t>
            </a:r>
          </a:p>
          <a:p>
            <a:pPr>
              <a:lnSpc>
                <a:spcPts val="3240"/>
              </a:lnSpc>
            </a:pPr>
            <a:endParaRPr lang="en-US" sz="2700" dirty="0">
              <a:solidFill>
                <a:srgbClr val="FFFFFF"/>
              </a:solidFill>
              <a:latin typeface="Montserrat Bold"/>
            </a:endParaRPr>
          </a:p>
        </p:txBody>
      </p:sp>
      <p:sp>
        <p:nvSpPr>
          <p:cNvPr id="6" name="TextBox 6"/>
          <p:cNvSpPr txBox="1"/>
          <p:nvPr/>
        </p:nvSpPr>
        <p:spPr>
          <a:xfrm>
            <a:off x="6581449" y="3019422"/>
            <a:ext cx="16231376" cy="2457450"/>
          </a:xfrm>
          <a:prstGeom prst="rect">
            <a:avLst/>
          </a:prstGeom>
        </p:spPr>
        <p:txBody>
          <a:bodyPr lIns="0" tIns="0" rIns="0" bIns="0" rtlCol="0" anchor="t">
            <a:spAutoFit/>
          </a:bodyPr>
          <a:lstStyle/>
          <a:p>
            <a:pPr marL="582930" lvl="1" indent="-291465">
              <a:lnSpc>
                <a:spcPts val="3240"/>
              </a:lnSpc>
              <a:buFont typeface="Arial"/>
              <a:buChar char="•"/>
            </a:pPr>
            <a:r>
              <a:rPr lang="en-US" sz="2700" dirty="0" err="1">
                <a:solidFill>
                  <a:srgbClr val="FFFFFF"/>
                </a:solidFill>
                <a:latin typeface="Montserrat Bold"/>
              </a:rPr>
              <a:t>proutildbanalysis</a:t>
            </a:r>
            <a:endParaRPr lang="en-US" sz="2700" dirty="0">
              <a:solidFill>
                <a:srgbClr val="FFFFFF"/>
              </a:solidFill>
              <a:latin typeface="Montserrat Bold"/>
            </a:endParaRPr>
          </a:p>
          <a:p>
            <a:pPr>
              <a:lnSpc>
                <a:spcPts val="3240"/>
              </a:lnSpc>
            </a:pPr>
            <a:endParaRPr lang="en-US" sz="2700" dirty="0">
              <a:solidFill>
                <a:srgbClr val="FFFFFF"/>
              </a:solidFill>
              <a:latin typeface="Montserrat Bold"/>
            </a:endParaRPr>
          </a:p>
          <a:p>
            <a:pPr marL="582930" lvl="1" indent="-291465">
              <a:lnSpc>
                <a:spcPts val="3240"/>
              </a:lnSpc>
              <a:buFont typeface="Arial"/>
              <a:buChar char="•"/>
            </a:pPr>
            <a:r>
              <a:rPr lang="en-US" sz="2700" dirty="0">
                <a:solidFill>
                  <a:srgbClr val="FFFFFF"/>
                </a:solidFill>
                <a:latin typeface="Montserrat"/>
              </a:rPr>
              <a:t>-</a:t>
            </a:r>
            <a:r>
              <a:rPr lang="en-US" sz="2700" dirty="0" err="1">
                <a:solidFill>
                  <a:srgbClr val="FFFFFF"/>
                </a:solidFill>
                <a:latin typeface="Montserrat Bold"/>
              </a:rPr>
              <a:t>basetable</a:t>
            </a:r>
            <a:r>
              <a:rPr lang="en-US" sz="2700" dirty="0">
                <a:solidFill>
                  <a:srgbClr val="FFFFFF"/>
                </a:solidFill>
                <a:latin typeface="Montserrat Bold"/>
              </a:rPr>
              <a:t> -</a:t>
            </a:r>
            <a:r>
              <a:rPr lang="en-US" sz="2700" dirty="0" err="1">
                <a:solidFill>
                  <a:srgbClr val="FFFFFF"/>
                </a:solidFill>
                <a:latin typeface="Montserrat Bold"/>
              </a:rPr>
              <a:t>tablerangesize</a:t>
            </a:r>
            <a:endParaRPr lang="en-US" sz="2700" dirty="0">
              <a:solidFill>
                <a:srgbClr val="FFFFFF"/>
              </a:solidFill>
              <a:latin typeface="Montserrat Bold"/>
            </a:endParaRPr>
          </a:p>
          <a:p>
            <a:pPr>
              <a:lnSpc>
                <a:spcPts val="3240"/>
              </a:lnSpc>
            </a:pPr>
            <a:endParaRPr lang="en-US" sz="2700" dirty="0">
              <a:solidFill>
                <a:srgbClr val="FFFFFF"/>
              </a:solidFill>
              <a:latin typeface="Montserrat Bold"/>
            </a:endParaRPr>
          </a:p>
          <a:p>
            <a:pPr marL="582930" lvl="1" indent="-291465">
              <a:lnSpc>
                <a:spcPts val="3240"/>
              </a:lnSpc>
              <a:buFont typeface="Arial"/>
              <a:buChar char="•"/>
            </a:pPr>
            <a:r>
              <a:rPr lang="en-US" sz="2700" dirty="0">
                <a:solidFill>
                  <a:srgbClr val="FFFFFF"/>
                </a:solidFill>
                <a:latin typeface="Montserrat Bold"/>
              </a:rPr>
              <a:t>-</a:t>
            </a:r>
            <a:r>
              <a:rPr lang="en-US" sz="2700" dirty="0" err="1">
                <a:solidFill>
                  <a:srgbClr val="FFFFFF"/>
                </a:solidFill>
                <a:latin typeface="Montserrat Bold"/>
              </a:rPr>
              <a:t>baseindex</a:t>
            </a:r>
            <a:r>
              <a:rPr lang="en-US" sz="2700" dirty="0">
                <a:solidFill>
                  <a:srgbClr val="FFFFFF"/>
                </a:solidFill>
                <a:latin typeface="Montserrat Bold"/>
              </a:rPr>
              <a:t> -</a:t>
            </a:r>
            <a:r>
              <a:rPr lang="en-US" sz="2700" dirty="0" err="1">
                <a:solidFill>
                  <a:srgbClr val="FFFFFF"/>
                </a:solidFill>
                <a:latin typeface="Montserrat Bold"/>
              </a:rPr>
              <a:t>indexrangesize</a:t>
            </a:r>
            <a:endParaRPr lang="en-US" sz="2700" dirty="0">
              <a:solidFill>
                <a:srgbClr val="FFFFFF"/>
              </a:solidFill>
              <a:latin typeface="Montserrat Bold"/>
            </a:endParaRPr>
          </a:p>
          <a:p>
            <a:pPr>
              <a:lnSpc>
                <a:spcPts val="3240"/>
              </a:lnSpc>
            </a:pPr>
            <a:endParaRPr lang="en-US" sz="2700" dirty="0">
              <a:solidFill>
                <a:srgbClr val="FFFFFF"/>
              </a:solidFill>
              <a:latin typeface="Montserrat Bold"/>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5">
                                            <p:txEl>
                                              <p:pRg st="2" end="2"/>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xEl>
                                              <p:pRg st="4" end="4"/>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6">
                                            <p:txEl>
                                              <p:pRg st="4" end="4"/>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5">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1E1E1F"/>
        </a:solidFill>
        <a:effectLst/>
      </p:bgPr>
    </p:bg>
    <p:spTree>
      <p:nvGrpSpPr>
        <p:cNvPr id="1" name=""/>
        <p:cNvGrpSpPr/>
        <p:nvPr/>
      </p:nvGrpSpPr>
      <p:grpSpPr>
        <a:xfrm>
          <a:off x="0" y="0"/>
          <a:ext cx="0" cy="0"/>
          <a:chOff x="0" y="0"/>
          <a:chExt cx="0" cy="0"/>
        </a:xfrm>
      </p:grpSpPr>
      <p:sp>
        <p:nvSpPr>
          <p:cNvPr id="2" name="TextBox 2"/>
          <p:cNvSpPr txBox="1"/>
          <p:nvPr/>
        </p:nvSpPr>
        <p:spPr>
          <a:xfrm>
            <a:off x="1028700" y="1057275"/>
            <a:ext cx="13567881" cy="697230"/>
          </a:xfrm>
          <a:prstGeom prst="rect">
            <a:avLst/>
          </a:prstGeom>
        </p:spPr>
        <p:txBody>
          <a:bodyPr lIns="0" tIns="0" rIns="0" bIns="0" rtlCol="0" anchor="t">
            <a:spAutoFit/>
          </a:bodyPr>
          <a:lstStyle/>
          <a:p>
            <a:pPr>
              <a:lnSpc>
                <a:spcPts val="5520"/>
              </a:lnSpc>
            </a:pPr>
            <a:r>
              <a:rPr lang="en-US" sz="4800">
                <a:solidFill>
                  <a:srgbClr val="14E6A8"/>
                </a:solidFill>
                <a:latin typeface="Montserrat Bold"/>
              </a:rPr>
              <a:t>FINAL INVESTIGATION – CHANGES</a:t>
            </a:r>
          </a:p>
        </p:txBody>
      </p:sp>
      <p:sp>
        <p:nvSpPr>
          <p:cNvPr id="3" name="Freeform 3"/>
          <p:cNvSpPr/>
          <p:nvPr/>
        </p:nvSpPr>
        <p:spPr>
          <a:xfrm>
            <a:off x="9442171" y="1028700"/>
            <a:ext cx="16926818" cy="16926818"/>
          </a:xfrm>
          <a:custGeom>
            <a:avLst/>
            <a:gdLst/>
            <a:ahLst/>
            <a:cxnLst/>
            <a:rect l="l" t="t" r="r" b="b"/>
            <a:pathLst>
              <a:path w="16926818" h="16926818">
                <a:moveTo>
                  <a:pt x="0" y="0"/>
                </a:moveTo>
                <a:lnTo>
                  <a:pt x="16926818" y="0"/>
                </a:lnTo>
                <a:lnTo>
                  <a:pt x="16926818" y="16926818"/>
                </a:lnTo>
                <a:lnTo>
                  <a:pt x="0" y="16926818"/>
                </a:lnTo>
                <a:lnTo>
                  <a:pt x="0" y="0"/>
                </a:lnTo>
                <a:close/>
              </a:path>
            </a:pathLst>
          </a:custGeom>
          <a:blipFill>
            <a:blip r:embed="rId3">
              <a:alphaModFix amt="67000"/>
              <a:extLst>
                <a:ext uri="{96DAC541-7B7A-43D3-8B79-37D633B846F1}">
                  <asvg:svgBlip xmlns:asvg="http://schemas.microsoft.com/office/drawing/2016/SVG/main" r:embed="rId4"/>
                </a:ext>
              </a:extLst>
            </a:blip>
            <a:stretch>
              <a:fillRect/>
            </a:stretch>
          </a:blipFill>
        </p:spPr>
        <p:txBody>
          <a:bodyPr/>
          <a:lstStyle/>
          <a:p>
            <a:endParaRPr lang="en-US"/>
          </a:p>
        </p:txBody>
      </p:sp>
      <p:sp>
        <p:nvSpPr>
          <p:cNvPr id="4" name="Freeform 4"/>
          <p:cNvSpPr/>
          <p:nvPr/>
        </p:nvSpPr>
        <p:spPr>
          <a:xfrm>
            <a:off x="15127466" y="9365593"/>
            <a:ext cx="2588501" cy="511220"/>
          </a:xfrm>
          <a:custGeom>
            <a:avLst/>
            <a:gdLst/>
            <a:ahLst/>
            <a:cxnLst/>
            <a:rect l="l" t="t" r="r" b="b"/>
            <a:pathLst>
              <a:path w="2588501" h="511220">
                <a:moveTo>
                  <a:pt x="0" y="0"/>
                </a:moveTo>
                <a:lnTo>
                  <a:pt x="2588501" y="0"/>
                </a:lnTo>
                <a:lnTo>
                  <a:pt x="2588501" y="511219"/>
                </a:lnTo>
                <a:lnTo>
                  <a:pt x="0" y="511219"/>
                </a:lnTo>
                <a:lnTo>
                  <a:pt x="0" y="0"/>
                </a:lnTo>
                <a:close/>
              </a:path>
            </a:pathLst>
          </a:custGeom>
          <a:blipFill>
            <a:blip r:embed="rId5"/>
            <a:stretch>
              <a:fillRect/>
            </a:stretch>
          </a:blipFill>
        </p:spPr>
        <p:txBody>
          <a:bodyPr/>
          <a:lstStyle/>
          <a:p>
            <a:endParaRPr lang="en-US"/>
          </a:p>
        </p:txBody>
      </p:sp>
      <p:sp>
        <p:nvSpPr>
          <p:cNvPr id="5" name="TextBox 5"/>
          <p:cNvSpPr txBox="1"/>
          <p:nvPr/>
        </p:nvSpPr>
        <p:spPr>
          <a:xfrm>
            <a:off x="1027924" y="2570714"/>
            <a:ext cx="16231376" cy="3276600"/>
          </a:xfrm>
          <a:prstGeom prst="rect">
            <a:avLst/>
          </a:prstGeom>
        </p:spPr>
        <p:txBody>
          <a:bodyPr lIns="0" tIns="0" rIns="0" bIns="0" rtlCol="0" anchor="t">
            <a:spAutoFit/>
          </a:bodyPr>
          <a:lstStyle/>
          <a:p>
            <a:pPr marL="582930" lvl="1" indent="-291465">
              <a:lnSpc>
                <a:spcPts val="3240"/>
              </a:lnSpc>
              <a:buFont typeface="Arial"/>
              <a:buChar char="•"/>
            </a:pPr>
            <a:r>
              <a:rPr lang="en-US" sz="2700" dirty="0">
                <a:solidFill>
                  <a:srgbClr val="FFFFFF"/>
                </a:solidFill>
                <a:latin typeface="Montserrat Bold"/>
              </a:rPr>
              <a:t>Architectural for highly used table</a:t>
            </a:r>
          </a:p>
          <a:p>
            <a:pPr>
              <a:lnSpc>
                <a:spcPts val="3240"/>
              </a:lnSpc>
            </a:pPr>
            <a:endParaRPr lang="en-US" sz="2700" dirty="0">
              <a:solidFill>
                <a:srgbClr val="FFFFFF"/>
              </a:solidFill>
              <a:latin typeface="Montserrat Bold"/>
            </a:endParaRPr>
          </a:p>
          <a:p>
            <a:pPr marL="582930" lvl="1" indent="-291465">
              <a:lnSpc>
                <a:spcPts val="3240"/>
              </a:lnSpc>
              <a:buFont typeface="Arial"/>
              <a:buChar char="•"/>
            </a:pPr>
            <a:r>
              <a:rPr lang="en-US" sz="2700" dirty="0">
                <a:solidFill>
                  <a:srgbClr val="FFFFFF"/>
                </a:solidFill>
                <a:latin typeface="Montserrat Bold"/>
              </a:rPr>
              <a:t>More index &amp; schema changes</a:t>
            </a:r>
          </a:p>
          <a:p>
            <a:pPr>
              <a:lnSpc>
                <a:spcPts val="3240"/>
              </a:lnSpc>
            </a:pPr>
            <a:endParaRPr lang="en-US" sz="2700" dirty="0">
              <a:solidFill>
                <a:srgbClr val="FFFFFF"/>
              </a:solidFill>
              <a:latin typeface="Montserrat Bold"/>
            </a:endParaRPr>
          </a:p>
          <a:p>
            <a:pPr marL="582930" lvl="1" indent="-291465">
              <a:lnSpc>
                <a:spcPts val="3240"/>
              </a:lnSpc>
              <a:buFont typeface="Arial"/>
              <a:buChar char="•"/>
            </a:pPr>
            <a:r>
              <a:rPr lang="en-US" sz="2700" dirty="0">
                <a:solidFill>
                  <a:srgbClr val="FFFFFF"/>
                </a:solidFill>
                <a:latin typeface="Montserrat Bold"/>
              </a:rPr>
              <a:t>Added some timeouts on the UI</a:t>
            </a:r>
          </a:p>
          <a:p>
            <a:pPr>
              <a:lnSpc>
                <a:spcPts val="3240"/>
              </a:lnSpc>
            </a:pPr>
            <a:endParaRPr lang="en-US" sz="2700" dirty="0">
              <a:solidFill>
                <a:srgbClr val="FFFFFF"/>
              </a:solidFill>
              <a:latin typeface="Montserrat Bold"/>
            </a:endParaRPr>
          </a:p>
          <a:p>
            <a:pPr marL="582930" lvl="1" indent="-291465">
              <a:lnSpc>
                <a:spcPts val="3240"/>
              </a:lnSpc>
              <a:buFont typeface="Arial"/>
              <a:buChar char="•"/>
            </a:pPr>
            <a:r>
              <a:rPr lang="en-US" sz="2700" dirty="0">
                <a:solidFill>
                  <a:srgbClr val="FFFFFF"/>
                </a:solidFill>
                <a:latin typeface="Montserrat Bold"/>
              </a:rPr>
              <a:t>Adding “multithreading”</a:t>
            </a:r>
          </a:p>
          <a:p>
            <a:pPr>
              <a:lnSpc>
                <a:spcPts val="3240"/>
              </a:lnSpc>
            </a:pPr>
            <a:endParaRPr lang="en-US" sz="2700" dirty="0">
              <a:solidFill>
                <a:srgbClr val="FFFFFF"/>
              </a:solidFill>
              <a:latin typeface="Montserrat Bold"/>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1E1E1F"/>
        </a:solidFill>
        <a:effectLst/>
      </p:bgPr>
    </p:bg>
    <p:spTree>
      <p:nvGrpSpPr>
        <p:cNvPr id="1" name=""/>
        <p:cNvGrpSpPr/>
        <p:nvPr/>
      </p:nvGrpSpPr>
      <p:grpSpPr>
        <a:xfrm>
          <a:off x="0" y="0"/>
          <a:ext cx="0" cy="0"/>
          <a:chOff x="0" y="0"/>
          <a:chExt cx="0" cy="0"/>
        </a:xfrm>
      </p:grpSpPr>
      <p:sp>
        <p:nvSpPr>
          <p:cNvPr id="2" name="TextBox 2"/>
          <p:cNvSpPr txBox="1"/>
          <p:nvPr/>
        </p:nvSpPr>
        <p:spPr>
          <a:xfrm>
            <a:off x="1028700" y="1057275"/>
            <a:ext cx="13567881" cy="697230"/>
          </a:xfrm>
          <a:prstGeom prst="rect">
            <a:avLst/>
          </a:prstGeom>
        </p:spPr>
        <p:txBody>
          <a:bodyPr lIns="0" tIns="0" rIns="0" bIns="0" rtlCol="0" anchor="t">
            <a:spAutoFit/>
          </a:bodyPr>
          <a:lstStyle/>
          <a:p>
            <a:pPr>
              <a:lnSpc>
                <a:spcPts val="5520"/>
              </a:lnSpc>
            </a:pPr>
            <a:r>
              <a:rPr lang="en-US" sz="4800">
                <a:solidFill>
                  <a:srgbClr val="14E6A8"/>
                </a:solidFill>
                <a:latin typeface="Montserrat Bold"/>
              </a:rPr>
              <a:t>OTHER FINDINGS</a:t>
            </a:r>
          </a:p>
        </p:txBody>
      </p:sp>
      <p:sp>
        <p:nvSpPr>
          <p:cNvPr id="3" name="Freeform 3"/>
          <p:cNvSpPr/>
          <p:nvPr/>
        </p:nvSpPr>
        <p:spPr>
          <a:xfrm>
            <a:off x="9442171" y="1028700"/>
            <a:ext cx="16926818" cy="16926818"/>
          </a:xfrm>
          <a:custGeom>
            <a:avLst/>
            <a:gdLst/>
            <a:ahLst/>
            <a:cxnLst/>
            <a:rect l="l" t="t" r="r" b="b"/>
            <a:pathLst>
              <a:path w="16926818" h="16926818">
                <a:moveTo>
                  <a:pt x="0" y="0"/>
                </a:moveTo>
                <a:lnTo>
                  <a:pt x="16926818" y="0"/>
                </a:lnTo>
                <a:lnTo>
                  <a:pt x="16926818" y="16926818"/>
                </a:lnTo>
                <a:lnTo>
                  <a:pt x="0" y="16926818"/>
                </a:lnTo>
                <a:lnTo>
                  <a:pt x="0" y="0"/>
                </a:lnTo>
                <a:close/>
              </a:path>
            </a:pathLst>
          </a:custGeom>
          <a:blipFill>
            <a:blip r:embed="rId3">
              <a:alphaModFix amt="67000"/>
              <a:extLst>
                <a:ext uri="{96DAC541-7B7A-43D3-8B79-37D633B846F1}">
                  <asvg:svgBlip xmlns:asvg="http://schemas.microsoft.com/office/drawing/2016/SVG/main" r:embed="rId4"/>
                </a:ext>
              </a:extLst>
            </a:blip>
            <a:stretch>
              <a:fillRect/>
            </a:stretch>
          </a:blipFill>
        </p:spPr>
        <p:txBody>
          <a:bodyPr/>
          <a:lstStyle/>
          <a:p>
            <a:endParaRPr lang="en-US"/>
          </a:p>
        </p:txBody>
      </p:sp>
      <p:sp>
        <p:nvSpPr>
          <p:cNvPr id="4" name="Freeform 4"/>
          <p:cNvSpPr/>
          <p:nvPr/>
        </p:nvSpPr>
        <p:spPr>
          <a:xfrm>
            <a:off x="15127466" y="9365593"/>
            <a:ext cx="2588501" cy="511220"/>
          </a:xfrm>
          <a:custGeom>
            <a:avLst/>
            <a:gdLst/>
            <a:ahLst/>
            <a:cxnLst/>
            <a:rect l="l" t="t" r="r" b="b"/>
            <a:pathLst>
              <a:path w="2588501" h="511220">
                <a:moveTo>
                  <a:pt x="0" y="0"/>
                </a:moveTo>
                <a:lnTo>
                  <a:pt x="2588501" y="0"/>
                </a:lnTo>
                <a:lnTo>
                  <a:pt x="2588501" y="511219"/>
                </a:lnTo>
                <a:lnTo>
                  <a:pt x="0" y="511219"/>
                </a:lnTo>
                <a:lnTo>
                  <a:pt x="0" y="0"/>
                </a:lnTo>
                <a:close/>
              </a:path>
            </a:pathLst>
          </a:custGeom>
          <a:blipFill>
            <a:blip r:embed="rId5"/>
            <a:stretch>
              <a:fillRect/>
            </a:stretch>
          </a:blipFill>
        </p:spPr>
        <p:txBody>
          <a:bodyPr/>
          <a:lstStyle/>
          <a:p>
            <a:endParaRPr lang="en-US"/>
          </a:p>
        </p:txBody>
      </p:sp>
      <p:sp>
        <p:nvSpPr>
          <p:cNvPr id="5" name="TextBox 5"/>
          <p:cNvSpPr txBox="1"/>
          <p:nvPr/>
        </p:nvSpPr>
        <p:spPr>
          <a:xfrm>
            <a:off x="1027924" y="2570714"/>
            <a:ext cx="16231376" cy="4914900"/>
          </a:xfrm>
          <a:prstGeom prst="rect">
            <a:avLst/>
          </a:prstGeom>
        </p:spPr>
        <p:txBody>
          <a:bodyPr lIns="0" tIns="0" rIns="0" bIns="0" rtlCol="0" anchor="t">
            <a:spAutoFit/>
          </a:bodyPr>
          <a:lstStyle/>
          <a:p>
            <a:pPr marL="582930" lvl="1" indent="-291465">
              <a:lnSpc>
                <a:spcPts val="3240"/>
              </a:lnSpc>
              <a:buFont typeface="Arial"/>
              <a:buChar char="•"/>
            </a:pPr>
            <a:r>
              <a:rPr lang="en-US" sz="2700" dirty="0" err="1">
                <a:solidFill>
                  <a:srgbClr val="FFFFFF"/>
                </a:solidFill>
                <a:latin typeface="Montserrat Bold"/>
              </a:rPr>
              <a:t>WebSpeed</a:t>
            </a:r>
            <a:r>
              <a:rPr lang="en-US" sz="2700" dirty="0">
                <a:solidFill>
                  <a:srgbClr val="FFFFFF"/>
                </a:solidFill>
                <a:latin typeface="Montserrat Bold"/>
              </a:rPr>
              <a:t> &amp; cookies</a:t>
            </a:r>
          </a:p>
          <a:p>
            <a:pPr>
              <a:lnSpc>
                <a:spcPts val="3240"/>
              </a:lnSpc>
            </a:pPr>
            <a:endParaRPr lang="en-US" sz="2700" dirty="0">
              <a:solidFill>
                <a:srgbClr val="FFFFFF"/>
              </a:solidFill>
              <a:latin typeface="Montserrat Bold"/>
            </a:endParaRPr>
          </a:p>
          <a:p>
            <a:pPr marL="582930" lvl="1" indent="-291465">
              <a:lnSpc>
                <a:spcPts val="3240"/>
              </a:lnSpc>
              <a:buFont typeface="Arial"/>
              <a:buChar char="•"/>
            </a:pPr>
            <a:r>
              <a:rPr lang="en-US" sz="2700" dirty="0">
                <a:solidFill>
                  <a:srgbClr val="FFFFFF"/>
                </a:solidFill>
                <a:latin typeface="Montserrat Bold"/>
              </a:rPr>
              <a:t>Profiler and pause statements</a:t>
            </a:r>
          </a:p>
          <a:p>
            <a:pPr>
              <a:lnSpc>
                <a:spcPts val="3240"/>
              </a:lnSpc>
            </a:pPr>
            <a:endParaRPr lang="en-US" sz="2700" dirty="0">
              <a:solidFill>
                <a:srgbClr val="FFFFFF"/>
              </a:solidFill>
              <a:latin typeface="Montserrat Bold"/>
            </a:endParaRPr>
          </a:p>
          <a:p>
            <a:pPr marL="582930" lvl="1" indent="-291465">
              <a:lnSpc>
                <a:spcPts val="3240"/>
              </a:lnSpc>
              <a:buFont typeface="Arial"/>
              <a:buChar char="•"/>
            </a:pPr>
            <a:r>
              <a:rPr lang="en-US" sz="2700" dirty="0">
                <a:solidFill>
                  <a:srgbClr val="FFFFFF"/>
                </a:solidFill>
                <a:latin typeface="Montserrat Bold"/>
              </a:rPr>
              <a:t>Waiting for locks</a:t>
            </a:r>
          </a:p>
          <a:p>
            <a:pPr>
              <a:lnSpc>
                <a:spcPts val="3240"/>
              </a:lnSpc>
            </a:pPr>
            <a:endParaRPr lang="en-US" sz="2700" dirty="0">
              <a:solidFill>
                <a:srgbClr val="FFFFFF"/>
              </a:solidFill>
              <a:latin typeface="Montserrat Bold"/>
            </a:endParaRPr>
          </a:p>
          <a:p>
            <a:pPr marL="582930" lvl="1" indent="-291465">
              <a:lnSpc>
                <a:spcPts val="3240"/>
              </a:lnSpc>
              <a:buFont typeface="Arial"/>
              <a:buChar char="•"/>
            </a:pPr>
            <a:r>
              <a:rPr lang="en-US" sz="2700" dirty="0">
                <a:solidFill>
                  <a:srgbClr val="FFFFFF"/>
                </a:solidFill>
                <a:latin typeface="Montserrat Bold"/>
              </a:rPr>
              <a:t>User input</a:t>
            </a:r>
          </a:p>
          <a:p>
            <a:pPr>
              <a:lnSpc>
                <a:spcPts val="3240"/>
              </a:lnSpc>
            </a:pPr>
            <a:endParaRPr lang="en-US" sz="2700" dirty="0">
              <a:solidFill>
                <a:srgbClr val="FFFFFF"/>
              </a:solidFill>
              <a:latin typeface="Montserrat Bold"/>
            </a:endParaRPr>
          </a:p>
          <a:p>
            <a:pPr marL="582930" lvl="1" indent="-291465">
              <a:lnSpc>
                <a:spcPts val="3240"/>
              </a:lnSpc>
              <a:buFont typeface="Arial"/>
              <a:buChar char="•"/>
            </a:pPr>
            <a:r>
              <a:rPr lang="en-US" sz="2700" dirty="0">
                <a:solidFill>
                  <a:srgbClr val="FFFFFF"/>
                </a:solidFill>
                <a:latin typeface="Montserrat Bold"/>
              </a:rPr>
              <a:t>Profiler tracing data</a:t>
            </a:r>
          </a:p>
          <a:p>
            <a:pPr>
              <a:lnSpc>
                <a:spcPts val="3240"/>
              </a:lnSpc>
            </a:pPr>
            <a:endParaRPr lang="en-US" sz="2700" dirty="0">
              <a:solidFill>
                <a:srgbClr val="FFFFFF"/>
              </a:solidFill>
              <a:latin typeface="Montserrat Bold"/>
            </a:endParaRPr>
          </a:p>
          <a:p>
            <a:pPr marL="582930" lvl="1" indent="-291465">
              <a:lnSpc>
                <a:spcPts val="3240"/>
              </a:lnSpc>
              <a:buFont typeface="Arial"/>
              <a:buChar char="•"/>
            </a:pPr>
            <a:r>
              <a:rPr lang="en-US" sz="2700" dirty="0">
                <a:solidFill>
                  <a:srgbClr val="FFFFFF"/>
                </a:solidFill>
                <a:latin typeface="Montserrat Bold"/>
              </a:rPr>
              <a:t>Dynamic queries and reflection</a:t>
            </a:r>
          </a:p>
          <a:p>
            <a:pPr>
              <a:lnSpc>
                <a:spcPts val="3240"/>
              </a:lnSpc>
            </a:pPr>
            <a:endParaRPr lang="en-US" sz="2700" dirty="0">
              <a:solidFill>
                <a:srgbClr val="FFFFFF"/>
              </a:solidFill>
              <a:latin typeface="Montserrat Bold"/>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5">
                                            <p:txEl>
                                              <p:pRg st="8" end="8"/>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5">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1E1E1F"/>
        </a:solidFill>
        <a:effectLst/>
      </p:bgPr>
    </p:bg>
    <p:spTree>
      <p:nvGrpSpPr>
        <p:cNvPr id="1" name=""/>
        <p:cNvGrpSpPr/>
        <p:nvPr/>
      </p:nvGrpSpPr>
      <p:grpSpPr>
        <a:xfrm>
          <a:off x="0" y="0"/>
          <a:ext cx="0" cy="0"/>
          <a:chOff x="0" y="0"/>
          <a:chExt cx="0" cy="0"/>
        </a:xfrm>
      </p:grpSpPr>
      <p:sp>
        <p:nvSpPr>
          <p:cNvPr id="2" name="Freeform 2"/>
          <p:cNvSpPr/>
          <p:nvPr/>
        </p:nvSpPr>
        <p:spPr>
          <a:xfrm>
            <a:off x="8586990" y="1239031"/>
            <a:ext cx="16926818" cy="16926818"/>
          </a:xfrm>
          <a:custGeom>
            <a:avLst/>
            <a:gdLst/>
            <a:ahLst/>
            <a:cxnLst/>
            <a:rect l="l" t="t" r="r" b="b"/>
            <a:pathLst>
              <a:path w="16926818" h="16926818">
                <a:moveTo>
                  <a:pt x="0" y="0"/>
                </a:moveTo>
                <a:lnTo>
                  <a:pt x="16926817" y="0"/>
                </a:lnTo>
                <a:lnTo>
                  <a:pt x="16926817" y="16926818"/>
                </a:lnTo>
                <a:lnTo>
                  <a:pt x="0" y="16926818"/>
                </a:lnTo>
                <a:lnTo>
                  <a:pt x="0" y="0"/>
                </a:lnTo>
                <a:close/>
              </a:path>
            </a:pathLst>
          </a:custGeom>
          <a:blipFill>
            <a:blip r:embed="rId2">
              <a:alphaModFix amt="67000"/>
              <a:extLst>
                <a:ext uri="{96DAC541-7B7A-43D3-8B79-37D633B846F1}">
                  <asvg:svgBlip xmlns:asvg="http://schemas.microsoft.com/office/drawing/2016/SVG/main" r:embed="rId3"/>
                </a:ext>
              </a:extLst>
            </a:blip>
            <a:stretch>
              <a:fillRect/>
            </a:stretch>
          </a:blipFill>
        </p:spPr>
        <p:txBody>
          <a:bodyPr/>
          <a:lstStyle/>
          <a:p>
            <a:endParaRPr lang="en-US"/>
          </a:p>
        </p:txBody>
      </p:sp>
      <p:sp>
        <p:nvSpPr>
          <p:cNvPr id="3" name="TextBox 3"/>
          <p:cNvSpPr txBox="1"/>
          <p:nvPr/>
        </p:nvSpPr>
        <p:spPr>
          <a:xfrm>
            <a:off x="0" y="4441480"/>
            <a:ext cx="18288000" cy="1104900"/>
          </a:xfrm>
          <a:prstGeom prst="rect">
            <a:avLst/>
          </a:prstGeom>
        </p:spPr>
        <p:txBody>
          <a:bodyPr lIns="0" tIns="0" rIns="0" bIns="0" rtlCol="0" anchor="t">
            <a:spAutoFit/>
          </a:bodyPr>
          <a:lstStyle/>
          <a:p>
            <a:pPr algn="ctr">
              <a:lnSpc>
                <a:spcPts val="8760"/>
              </a:lnSpc>
            </a:pPr>
            <a:r>
              <a:rPr lang="en-US" sz="7300">
                <a:solidFill>
                  <a:srgbClr val="14E6A8"/>
                </a:solidFill>
                <a:latin typeface="Montserrat Bold"/>
              </a:rPr>
              <a:t>Q&amp;A</a:t>
            </a:r>
          </a:p>
        </p:txBody>
      </p:sp>
      <p:sp>
        <p:nvSpPr>
          <p:cNvPr id="4" name="Freeform 4"/>
          <p:cNvSpPr/>
          <p:nvPr/>
        </p:nvSpPr>
        <p:spPr>
          <a:xfrm>
            <a:off x="9442171" y="1028700"/>
            <a:ext cx="16926818" cy="16926818"/>
          </a:xfrm>
          <a:custGeom>
            <a:avLst/>
            <a:gdLst/>
            <a:ahLst/>
            <a:cxnLst/>
            <a:rect l="l" t="t" r="r" b="b"/>
            <a:pathLst>
              <a:path w="16926818" h="16926818">
                <a:moveTo>
                  <a:pt x="0" y="0"/>
                </a:moveTo>
                <a:lnTo>
                  <a:pt x="16926818" y="0"/>
                </a:lnTo>
                <a:lnTo>
                  <a:pt x="16926818" y="16926818"/>
                </a:lnTo>
                <a:lnTo>
                  <a:pt x="0" y="16926818"/>
                </a:lnTo>
                <a:lnTo>
                  <a:pt x="0" y="0"/>
                </a:lnTo>
                <a:close/>
              </a:path>
            </a:pathLst>
          </a:custGeom>
          <a:blipFill>
            <a:blip r:embed="rId2">
              <a:alphaModFix amt="67000"/>
              <a:extLst>
                <a:ext uri="{96DAC541-7B7A-43D3-8B79-37D633B846F1}">
                  <asvg:svgBlip xmlns:asvg="http://schemas.microsoft.com/office/drawing/2016/SVG/main" r:embed="rId3"/>
                </a:ext>
              </a:extLst>
            </a:blip>
            <a:stretch>
              <a:fillRect/>
            </a:stretch>
          </a:blipFill>
        </p:spPr>
        <p:txBody>
          <a:bodyPr/>
          <a:lstStyle/>
          <a:p>
            <a:endParaRPr lang="en-US"/>
          </a:p>
        </p:txBody>
      </p:sp>
      <p:sp>
        <p:nvSpPr>
          <p:cNvPr id="5" name="Freeform 5"/>
          <p:cNvSpPr/>
          <p:nvPr/>
        </p:nvSpPr>
        <p:spPr>
          <a:xfrm>
            <a:off x="1028700" y="1028700"/>
            <a:ext cx="3791117" cy="748732"/>
          </a:xfrm>
          <a:custGeom>
            <a:avLst/>
            <a:gdLst/>
            <a:ahLst/>
            <a:cxnLst/>
            <a:rect l="l" t="t" r="r" b="b"/>
            <a:pathLst>
              <a:path w="3791117" h="748732">
                <a:moveTo>
                  <a:pt x="0" y="0"/>
                </a:moveTo>
                <a:lnTo>
                  <a:pt x="3791117" y="0"/>
                </a:lnTo>
                <a:lnTo>
                  <a:pt x="3791117" y="748732"/>
                </a:lnTo>
                <a:lnTo>
                  <a:pt x="0" y="748732"/>
                </a:lnTo>
                <a:lnTo>
                  <a:pt x="0" y="0"/>
                </a:lnTo>
                <a:close/>
              </a:path>
            </a:pathLst>
          </a:custGeom>
          <a:blipFill>
            <a:blip r:embed="rId4"/>
            <a:stretch>
              <a:fillRect/>
            </a:stretch>
          </a:blipFill>
        </p:spPr>
        <p:txBody>
          <a:bodyPr/>
          <a:lstStyle/>
          <a:p>
            <a:endParaRPr lang="en-US"/>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1E1E1F"/>
        </a:solidFill>
        <a:effectLst/>
      </p:bgPr>
    </p:bg>
    <p:spTree>
      <p:nvGrpSpPr>
        <p:cNvPr id="1" name=""/>
        <p:cNvGrpSpPr/>
        <p:nvPr/>
      </p:nvGrpSpPr>
      <p:grpSpPr>
        <a:xfrm>
          <a:off x="0" y="0"/>
          <a:ext cx="0" cy="0"/>
          <a:chOff x="0" y="0"/>
          <a:chExt cx="0" cy="0"/>
        </a:xfrm>
      </p:grpSpPr>
      <p:sp>
        <p:nvSpPr>
          <p:cNvPr id="2" name="Freeform 2"/>
          <p:cNvSpPr/>
          <p:nvPr/>
        </p:nvSpPr>
        <p:spPr>
          <a:xfrm>
            <a:off x="8586990" y="1239031"/>
            <a:ext cx="16926818" cy="16926818"/>
          </a:xfrm>
          <a:custGeom>
            <a:avLst/>
            <a:gdLst/>
            <a:ahLst/>
            <a:cxnLst/>
            <a:rect l="l" t="t" r="r" b="b"/>
            <a:pathLst>
              <a:path w="16926818" h="16926818">
                <a:moveTo>
                  <a:pt x="0" y="0"/>
                </a:moveTo>
                <a:lnTo>
                  <a:pt x="16926817" y="0"/>
                </a:lnTo>
                <a:lnTo>
                  <a:pt x="16926817" y="16926818"/>
                </a:lnTo>
                <a:lnTo>
                  <a:pt x="0" y="16926818"/>
                </a:lnTo>
                <a:lnTo>
                  <a:pt x="0" y="0"/>
                </a:lnTo>
                <a:close/>
              </a:path>
            </a:pathLst>
          </a:custGeom>
          <a:blipFill>
            <a:blip r:embed="rId2">
              <a:alphaModFix amt="67000"/>
              <a:extLst>
                <a:ext uri="{96DAC541-7B7A-43D3-8B79-37D633B846F1}">
                  <asvg:svgBlip xmlns:asvg="http://schemas.microsoft.com/office/drawing/2016/SVG/main" r:embed="rId3"/>
                </a:ext>
              </a:extLst>
            </a:blip>
            <a:stretch>
              <a:fillRect/>
            </a:stretch>
          </a:blipFill>
        </p:spPr>
        <p:txBody>
          <a:bodyPr/>
          <a:lstStyle/>
          <a:p>
            <a:endParaRPr lang="en-US"/>
          </a:p>
        </p:txBody>
      </p:sp>
      <p:sp>
        <p:nvSpPr>
          <p:cNvPr id="3" name="TextBox 3"/>
          <p:cNvSpPr txBox="1"/>
          <p:nvPr/>
        </p:nvSpPr>
        <p:spPr>
          <a:xfrm>
            <a:off x="916859" y="4484343"/>
            <a:ext cx="16454282" cy="1009650"/>
          </a:xfrm>
          <a:prstGeom prst="rect">
            <a:avLst/>
          </a:prstGeom>
        </p:spPr>
        <p:txBody>
          <a:bodyPr lIns="0" tIns="0" rIns="0" bIns="0" rtlCol="0" anchor="t">
            <a:spAutoFit/>
          </a:bodyPr>
          <a:lstStyle/>
          <a:p>
            <a:pPr algn="ctr">
              <a:lnSpc>
                <a:spcPts val="7920"/>
              </a:lnSpc>
            </a:pPr>
            <a:r>
              <a:rPr lang="en-US" sz="6600">
                <a:solidFill>
                  <a:srgbClr val="14E6A8"/>
                </a:solidFill>
                <a:latin typeface="Montserrat Heavy"/>
              </a:rPr>
              <a:t>THANK YOU </a:t>
            </a:r>
          </a:p>
        </p:txBody>
      </p:sp>
      <p:sp>
        <p:nvSpPr>
          <p:cNvPr id="4" name="Freeform 4"/>
          <p:cNvSpPr/>
          <p:nvPr/>
        </p:nvSpPr>
        <p:spPr>
          <a:xfrm>
            <a:off x="9442171" y="1028700"/>
            <a:ext cx="16926818" cy="16926818"/>
          </a:xfrm>
          <a:custGeom>
            <a:avLst/>
            <a:gdLst/>
            <a:ahLst/>
            <a:cxnLst/>
            <a:rect l="l" t="t" r="r" b="b"/>
            <a:pathLst>
              <a:path w="16926818" h="16926818">
                <a:moveTo>
                  <a:pt x="0" y="0"/>
                </a:moveTo>
                <a:lnTo>
                  <a:pt x="16926818" y="0"/>
                </a:lnTo>
                <a:lnTo>
                  <a:pt x="16926818" y="16926818"/>
                </a:lnTo>
                <a:lnTo>
                  <a:pt x="0" y="16926818"/>
                </a:lnTo>
                <a:lnTo>
                  <a:pt x="0" y="0"/>
                </a:lnTo>
                <a:close/>
              </a:path>
            </a:pathLst>
          </a:custGeom>
          <a:blipFill>
            <a:blip r:embed="rId2">
              <a:alphaModFix amt="67000"/>
              <a:extLst>
                <a:ext uri="{96DAC541-7B7A-43D3-8B79-37D633B846F1}">
                  <asvg:svgBlip xmlns:asvg="http://schemas.microsoft.com/office/drawing/2016/SVG/main" r:embed="rId3"/>
                </a:ext>
              </a:extLst>
            </a:blip>
            <a:stretch>
              <a:fillRect/>
            </a:stretch>
          </a:blipFill>
        </p:spPr>
        <p:txBody>
          <a:bodyPr/>
          <a:lstStyle/>
          <a:p>
            <a:endParaRPr lang="en-US"/>
          </a:p>
        </p:txBody>
      </p:sp>
      <p:sp>
        <p:nvSpPr>
          <p:cNvPr id="5" name="Freeform 5"/>
          <p:cNvSpPr/>
          <p:nvPr/>
        </p:nvSpPr>
        <p:spPr>
          <a:xfrm>
            <a:off x="1028700" y="1028700"/>
            <a:ext cx="3791117" cy="748732"/>
          </a:xfrm>
          <a:custGeom>
            <a:avLst/>
            <a:gdLst/>
            <a:ahLst/>
            <a:cxnLst/>
            <a:rect l="l" t="t" r="r" b="b"/>
            <a:pathLst>
              <a:path w="3791117" h="748732">
                <a:moveTo>
                  <a:pt x="0" y="0"/>
                </a:moveTo>
                <a:lnTo>
                  <a:pt x="3791117" y="0"/>
                </a:lnTo>
                <a:lnTo>
                  <a:pt x="3791117" y="748732"/>
                </a:lnTo>
                <a:lnTo>
                  <a:pt x="0" y="748732"/>
                </a:lnTo>
                <a:lnTo>
                  <a:pt x="0" y="0"/>
                </a:lnTo>
                <a:close/>
              </a:path>
            </a:pathLst>
          </a:custGeom>
          <a:blipFill>
            <a:blip r:embed="rId4"/>
            <a:stretch>
              <a:fillRect/>
            </a:stretch>
          </a:blipFill>
        </p:spPr>
        <p:txBody>
          <a:bodyPr/>
          <a:lstStyle/>
          <a:p>
            <a:endParaRPr lang="en-US"/>
          </a:p>
        </p:txBody>
      </p:sp>
      <p:sp>
        <p:nvSpPr>
          <p:cNvPr id="6" name="TextBox 6"/>
          <p:cNvSpPr txBox="1"/>
          <p:nvPr/>
        </p:nvSpPr>
        <p:spPr>
          <a:xfrm>
            <a:off x="819023" y="5865289"/>
            <a:ext cx="16231376" cy="547370"/>
          </a:xfrm>
          <a:prstGeom prst="rect">
            <a:avLst/>
          </a:prstGeom>
        </p:spPr>
        <p:txBody>
          <a:bodyPr lIns="0" tIns="0" rIns="0" bIns="0" rtlCol="0" anchor="t">
            <a:spAutoFit/>
          </a:bodyPr>
          <a:lstStyle/>
          <a:p>
            <a:pPr algn="ctr">
              <a:lnSpc>
                <a:spcPts val="4419"/>
              </a:lnSpc>
            </a:pPr>
            <a:r>
              <a:rPr lang="en-US" sz="3399" u="sng" dirty="0">
                <a:solidFill>
                  <a:schemeClr val="bg1"/>
                </a:solidFill>
                <a:latin typeface="Montserrat"/>
              </a:rPr>
              <a:t>www.</a:t>
            </a:r>
            <a:r>
              <a:rPr lang="en-US" sz="3399" u="sng" dirty="0">
                <a:solidFill>
                  <a:schemeClr val="bg1"/>
                </a:solidFill>
                <a:latin typeface="Montserrat"/>
                <a:hlinkClick r:id="rId5" tooltip="http://wayfare.ro">
                  <a:extLst>
                    <a:ext uri="{A12FA001-AC4F-418D-AE19-62706E023703}">
                      <ahyp:hlinkClr xmlns:ahyp="http://schemas.microsoft.com/office/drawing/2018/hyperlinkcolor" val="tx"/>
                    </a:ext>
                  </a:extLst>
                </a:hlinkClick>
              </a:rPr>
              <a:t>wayfare.ro</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3666</TotalTime>
  <Words>5371</Words>
  <Application>Microsoft Office PowerPoint</Application>
  <PresentationFormat>Custom</PresentationFormat>
  <Paragraphs>430</Paragraphs>
  <Slides>26</Slides>
  <Notes>20</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26</vt:i4>
      </vt:variant>
    </vt:vector>
  </HeadingPairs>
  <TitlesOfParts>
    <vt:vector size="35" baseType="lpstr">
      <vt:lpstr>Montserrat Bold</vt:lpstr>
      <vt:lpstr>Montserrat</vt:lpstr>
      <vt:lpstr>Montserrat Semi-Bold</vt:lpstr>
      <vt:lpstr>Montserrat Ultra-Bold</vt:lpstr>
      <vt:lpstr>Montserrat Classic</vt:lpstr>
      <vt:lpstr>Calibri</vt:lpstr>
      <vt:lpstr>Arial</vt:lpstr>
      <vt:lpstr>Montserrat Heavy</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Prezentare PUG Claudiu Application Performance</dc:title>
  <cp:lastModifiedBy>Claudiu Spac</cp:lastModifiedBy>
  <cp:revision>13</cp:revision>
  <dcterms:created xsi:type="dcterms:W3CDTF">2006-08-16T00:00:00Z</dcterms:created>
  <dcterms:modified xsi:type="dcterms:W3CDTF">2023-11-16T08:37:34Z</dcterms:modified>
  <dc:identifier>DAFuyQfx2nc</dc:identifier>
</cp:coreProperties>
</file>