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6" r:id="rId9"/>
    <p:sldId id="277" r:id="rId10"/>
    <p:sldId id="278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79" r:id="rId30"/>
    <p:sldId id="29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3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0B6F7-63E7-4A43-8C64-D170CD2C19B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04285-7C45-44DD-BB64-705870444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5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is a recent trend to provide a merged</a:t>
            </a:r>
            <a:r>
              <a:rPr lang="en-US" baseline="0" dirty="0" smtClean="0"/>
              <a:t> database solution. i.e. both SQL and </a:t>
            </a:r>
            <a:r>
              <a:rPr lang="en-US" baseline="0" smtClean="0"/>
              <a:t>NOSQL in one box.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4285-7C45-44DD-BB64-7058704448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8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Oracle 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 Server keeps by default 6 ERRORLOGs: ERRORLOG, ERRORLOG.1, etc.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C:\Program Files\Microsoft SQL Server\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MSSQL.</a:t>
            </a:r>
            <a:r>
              <a:rPr lang="en-US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\MSSQL\LOG\ERRORLOG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8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proutil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db-name -C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increaseto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-B n -L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1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Static and dynamic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9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 Writer, like BIW is only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70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Progress table has _file record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Oracle view has DBA_VIEW record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9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13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backup necessary in Full Recovery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70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compress backup CPU</a:t>
            </a:r>
            <a:r>
              <a:rPr lang="en-US" baseline="0" dirty="0" smtClean="0"/>
              <a:t> usage increases and I/O decreases. So it could be faster or slower then regular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32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8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Six types of Flashback in 10g. They are designed to fix human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55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listener</a:t>
            </a:r>
            <a:r>
              <a:rPr lang="en-US" baseline="0" dirty="0" smtClean="0"/>
              <a:t> is down existing users will be fine. New users will not be able to connect.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Server, Listener port, db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6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E6B-EEF4-43BB-ADC8-0D5C8F50FDDD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2825-C293-4178-AAAD-58947493D65B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5CFE-9378-4299-A608-50788C091529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86B44-8B92-4342-BACC-3E6D6A5BFDDB}" type="datetime1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FDDE-9AAF-4B17-95E1-DF7D6ABC77A2}" type="datetime1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1047-B2A2-46D6-932D-903367FF3967}" type="datetime1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4672F-14D7-44C9-BE55-56436A1FBD57}" type="datetime1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CF86-66C7-45A9-AF3A-FF1CBB2E923D}" type="datetime1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CE14-7593-4C29-A5A2-477C095F743F}" type="datetime1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88868-1AE4-49CB-BDE9-811470214F45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3627-44C0-41CB-BC75-590295D95D85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E2EC8-BB2F-46DE-8213-012CC86B1647}" type="datetime1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36F37-CB19-49B6-9FCB-75610D416E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r>
              <a:rPr lang="en-US" dirty="0"/>
              <a:t>Progress and Oracle in the world of other databases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52400" y="3843638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Dmitri Levin</a:t>
            </a:r>
          </a:p>
          <a:p>
            <a:r>
              <a:rPr lang="en-US" dirty="0" smtClean="0"/>
              <a:t>Progress, Oracle, SQL Server DBA</a:t>
            </a:r>
          </a:p>
          <a:p>
            <a:r>
              <a:rPr lang="en-US" dirty="0" smtClean="0"/>
              <a:t>   Alphabroder Co</a:t>
            </a:r>
          </a:p>
          <a:p>
            <a:r>
              <a:rPr lang="en-US" dirty="0" smtClean="0"/>
              <a:t>   Philadelphia PA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638800"/>
            <a:ext cx="1085850" cy="527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423" y="5737375"/>
            <a:ext cx="1358900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01" y="5667375"/>
            <a:ext cx="1384300" cy="469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</a:t>
            </a:r>
            <a:endParaRPr lang="en-US" dirty="0"/>
          </a:p>
        </p:txBody>
      </p:sp>
      <p:pic>
        <p:nvPicPr>
          <p:cNvPr id="4" name="Picture 3" descr="Progress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828800"/>
            <a:ext cx="3460928" cy="1162110"/>
          </a:xfrm>
          <a:prstGeom prst="rect">
            <a:avLst/>
          </a:prstGeom>
        </p:spPr>
      </p:pic>
      <p:pic>
        <p:nvPicPr>
          <p:cNvPr id="5" name="Picture 4" descr="orac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895600"/>
            <a:ext cx="2743200" cy="1700784"/>
          </a:xfrm>
          <a:prstGeom prst="rect">
            <a:avLst/>
          </a:prstGeom>
        </p:spPr>
      </p:pic>
      <p:pic>
        <p:nvPicPr>
          <p:cNvPr id="6" name="Picture 5" descr="sql-serv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572000"/>
            <a:ext cx="3505200" cy="1752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1828800"/>
            <a:ext cx="4419600" cy="4648200"/>
          </a:xfrm>
          <a:prstGeom prst="rect">
            <a:avLst/>
          </a:prstGeom>
          <a:noFill/>
          <a:ln>
            <a:solidFill>
              <a:schemeClr val="tx2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8200" y="1828800"/>
            <a:ext cx="4419600" cy="4648200"/>
          </a:xfrm>
          <a:prstGeom prst="rect">
            <a:avLst/>
          </a:prstGeom>
          <a:noFill/>
          <a:ln>
            <a:solidFill>
              <a:srgbClr val="92D050">
                <a:alpha val="9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MySQL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0" y="1905000"/>
            <a:ext cx="2895600" cy="1417447"/>
          </a:xfrm>
          <a:prstGeom prst="rect">
            <a:avLst/>
          </a:prstGeom>
        </p:spPr>
      </p:pic>
      <p:pic>
        <p:nvPicPr>
          <p:cNvPr id="10" name="Picture 9" descr="PostgreSQ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0600" y="3505200"/>
            <a:ext cx="2228850" cy="1733550"/>
          </a:xfrm>
          <a:prstGeom prst="rect">
            <a:avLst/>
          </a:prstGeom>
        </p:spPr>
      </p:pic>
      <p:pic>
        <p:nvPicPr>
          <p:cNvPr id="11" name="Picture 10" descr="mariadb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4267200"/>
            <a:ext cx="2143125" cy="214312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15535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RDBMS</a:t>
            </a:r>
          </a:p>
          <a:p>
            <a:r>
              <a:rPr lang="en-US" dirty="0" smtClean="0"/>
              <a:t>Oracle</a:t>
            </a:r>
          </a:p>
          <a:p>
            <a:r>
              <a:rPr lang="en-US" dirty="0" err="1" smtClean="0"/>
              <a:t>MySQL</a:t>
            </a:r>
            <a:endParaRPr lang="en-US" dirty="0" smtClean="0"/>
          </a:p>
          <a:p>
            <a:r>
              <a:rPr lang="en-US" dirty="0" smtClean="0"/>
              <a:t>MS SQL Server</a:t>
            </a:r>
          </a:p>
          <a:p>
            <a:r>
              <a:rPr lang="en-US" dirty="0" err="1" smtClean="0"/>
              <a:t>PostgreSQL</a:t>
            </a:r>
            <a:endParaRPr lang="en-US" dirty="0" smtClean="0"/>
          </a:p>
          <a:p>
            <a:r>
              <a:rPr lang="en-US" dirty="0" smtClean="0"/>
              <a:t>IBM DB2</a:t>
            </a:r>
          </a:p>
          <a:p>
            <a:r>
              <a:rPr lang="en-US" dirty="0" err="1" smtClean="0"/>
              <a:t>MariaDB</a:t>
            </a:r>
            <a:endParaRPr lang="en-US" dirty="0" smtClean="0"/>
          </a:p>
          <a:p>
            <a:r>
              <a:rPr lang="en-US" dirty="0" smtClean="0"/>
              <a:t>AWS Aurora</a:t>
            </a:r>
          </a:p>
          <a:p>
            <a:r>
              <a:rPr lang="en-US" dirty="0" smtClean="0"/>
              <a:t>Progress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1600200"/>
            <a:ext cx="18620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Key-Value Store</a:t>
            </a:r>
          </a:p>
          <a:p>
            <a:r>
              <a:rPr lang="en-US" dirty="0" err="1" smtClean="0"/>
              <a:t>Redis</a:t>
            </a:r>
            <a:endParaRPr lang="en-US" dirty="0" smtClean="0"/>
          </a:p>
          <a:p>
            <a:r>
              <a:rPr lang="en-US" dirty="0" smtClean="0"/>
              <a:t>AWS </a:t>
            </a:r>
            <a:r>
              <a:rPr lang="en-US" dirty="0" err="1" smtClean="0"/>
              <a:t>DynamoDB</a:t>
            </a:r>
            <a:endParaRPr lang="en-US" dirty="0" smtClean="0"/>
          </a:p>
          <a:p>
            <a:r>
              <a:rPr lang="en-US" dirty="0" err="1" smtClean="0"/>
              <a:t>Memcached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MS Azure Cosmos</a:t>
            </a:r>
          </a:p>
          <a:p>
            <a:r>
              <a:rPr lang="en-US" dirty="0" smtClean="0"/>
              <a:t>Oracle No-SQL Db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600200"/>
            <a:ext cx="2215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Document Databases</a:t>
            </a:r>
          </a:p>
          <a:p>
            <a:r>
              <a:rPr lang="en-US" dirty="0" err="1" smtClean="0"/>
              <a:t>MongoDB</a:t>
            </a:r>
            <a:endParaRPr lang="en-US" dirty="0" smtClean="0"/>
          </a:p>
          <a:p>
            <a:r>
              <a:rPr lang="en-US" dirty="0" err="1" smtClean="0"/>
              <a:t>Couchbase</a:t>
            </a:r>
            <a:endParaRPr lang="en-US" dirty="0" smtClean="0"/>
          </a:p>
          <a:p>
            <a:r>
              <a:rPr lang="en-US" dirty="0" err="1" smtClean="0"/>
              <a:t>CouchDB</a:t>
            </a:r>
            <a:endParaRPr lang="en-US" dirty="0" smtClean="0"/>
          </a:p>
          <a:p>
            <a:r>
              <a:rPr lang="en-US" dirty="0" smtClean="0"/>
              <a:t>Google Cloud</a:t>
            </a:r>
          </a:p>
          <a:p>
            <a:r>
              <a:rPr lang="en-US" dirty="0" err="1" smtClean="0"/>
              <a:t>PostgreSQL</a:t>
            </a:r>
            <a:r>
              <a:rPr lang="en-US" dirty="0" smtClean="0"/>
              <a:t> (EDB)</a:t>
            </a:r>
            <a:br>
              <a:rPr lang="en-US" dirty="0" smtClean="0"/>
            </a:br>
            <a:r>
              <a:rPr lang="en-US" dirty="0" smtClean="0"/>
              <a:t>AWS </a:t>
            </a:r>
            <a:r>
              <a:rPr lang="en-US" dirty="0" err="1" smtClean="0"/>
              <a:t>DocumentDB</a:t>
            </a:r>
            <a:endParaRPr lang="en-US" dirty="0" smtClean="0"/>
          </a:p>
          <a:p>
            <a:r>
              <a:rPr lang="en-US" dirty="0" err="1" smtClean="0"/>
              <a:t>FounaDB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667000" y="4343400"/>
            <a:ext cx="18036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In-Memory DB</a:t>
            </a:r>
          </a:p>
          <a:p>
            <a:r>
              <a:rPr lang="en-US" dirty="0"/>
              <a:t>IBM </a:t>
            </a:r>
            <a:r>
              <a:rPr lang="en-US" dirty="0" err="1" smtClean="0"/>
              <a:t>dashDB</a:t>
            </a:r>
            <a:r>
              <a:rPr lang="en-US" dirty="0" smtClean="0"/>
              <a:t>/DB2</a:t>
            </a:r>
          </a:p>
          <a:p>
            <a:r>
              <a:rPr lang="en-US" dirty="0" smtClean="0"/>
              <a:t>Oracle </a:t>
            </a:r>
            <a:r>
              <a:rPr lang="en-US" dirty="0"/>
              <a:t>Times </a:t>
            </a:r>
            <a:r>
              <a:rPr lang="en-US" dirty="0" smtClean="0"/>
              <a:t>Ten</a:t>
            </a:r>
            <a:br>
              <a:rPr lang="en-US" dirty="0" smtClean="0"/>
            </a:br>
            <a:r>
              <a:rPr lang="en-US" dirty="0" smtClean="0"/>
              <a:t>SAP HANA</a:t>
            </a:r>
          </a:p>
          <a:p>
            <a:r>
              <a:rPr lang="en-US" dirty="0" smtClean="0"/>
              <a:t>AWS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4343400"/>
            <a:ext cx="25070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Graph Databases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Neo4j</a:t>
            </a:r>
          </a:p>
          <a:p>
            <a:r>
              <a:rPr lang="en-US" dirty="0" smtClean="0"/>
              <a:t>MS Azure Cosmos</a:t>
            </a:r>
          </a:p>
          <a:p>
            <a:r>
              <a:rPr lang="en-US" dirty="0" smtClean="0"/>
              <a:t>Oracle </a:t>
            </a:r>
            <a:r>
              <a:rPr lang="en-US" dirty="0"/>
              <a:t>Spatial and </a:t>
            </a:r>
            <a:r>
              <a:rPr lang="en-US" dirty="0" smtClean="0"/>
              <a:t>Graph</a:t>
            </a:r>
          </a:p>
          <a:p>
            <a:r>
              <a:rPr lang="en-US" dirty="0" smtClean="0"/>
              <a:t>AWS Neptune</a:t>
            </a:r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26670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5486400" y="1905000"/>
            <a:ext cx="228600" cy="2286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066800" y="4648200"/>
            <a:ext cx="228600" cy="2286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10668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990600" y="63246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71600" y="6248400"/>
            <a:ext cx="145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popular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0" y="3124200"/>
            <a:ext cx="19191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Time Series DBMS</a:t>
            </a:r>
          </a:p>
          <a:p>
            <a:r>
              <a:rPr lang="en-US" dirty="0" err="1" smtClean="0"/>
              <a:t>InFluxDB</a:t>
            </a:r>
            <a:endParaRPr lang="en-US" dirty="0" smtClean="0"/>
          </a:p>
          <a:p>
            <a:r>
              <a:rPr lang="en-US" dirty="0" smtClean="0"/>
              <a:t>AWS </a:t>
            </a:r>
            <a:r>
              <a:rPr lang="en-US" dirty="0" err="1" smtClean="0"/>
              <a:t>Timestream</a:t>
            </a:r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7924800" y="3429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934200" y="1600200"/>
            <a:ext cx="18414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Search Engines</a:t>
            </a:r>
          </a:p>
          <a:p>
            <a:r>
              <a:rPr lang="en-US" dirty="0" err="1" smtClean="0"/>
              <a:t>Elasticsearch</a:t>
            </a:r>
            <a:endParaRPr lang="en-US" dirty="0" smtClean="0"/>
          </a:p>
          <a:p>
            <a:r>
              <a:rPr lang="en-US" dirty="0" err="1" smtClean="0"/>
              <a:t>Splunk</a:t>
            </a:r>
            <a:endParaRPr lang="en-US" dirty="0" smtClean="0"/>
          </a:p>
          <a:p>
            <a:r>
              <a:rPr lang="en-US" dirty="0" smtClean="0"/>
              <a:t>AWS </a:t>
            </a:r>
            <a:r>
              <a:rPr lang="en-US" dirty="0" err="1" smtClean="0"/>
              <a:t>CloudSearch</a:t>
            </a:r>
            <a:endParaRPr lang="en-US" dirty="0" smtClean="0"/>
          </a:p>
          <a:p>
            <a:r>
              <a:rPr lang="en-US" dirty="0" smtClean="0"/>
              <a:t>MS Azure Search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34200" y="426720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Wide Column Store</a:t>
            </a:r>
          </a:p>
          <a:p>
            <a:r>
              <a:rPr lang="en-US" dirty="0" smtClean="0"/>
              <a:t>Cassandra (FB)</a:t>
            </a:r>
          </a:p>
          <a:p>
            <a:r>
              <a:rPr lang="en-US" dirty="0" err="1" smtClean="0"/>
              <a:t>HBase</a:t>
            </a:r>
            <a:endParaRPr lang="en-US" dirty="0"/>
          </a:p>
        </p:txBody>
      </p:sp>
      <p:sp>
        <p:nvSpPr>
          <p:cNvPr id="20" name="5-Point Star 19"/>
          <p:cNvSpPr/>
          <p:nvPr/>
        </p:nvSpPr>
        <p:spPr>
          <a:xfrm>
            <a:off x="8458200" y="46482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8305800" y="1905000"/>
            <a:ext cx="228600" cy="228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3276600" y="6324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57912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29718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1219200" y="3276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1447800" y="2743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1143000" y="2209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6096000" y="3048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8610600" y="1905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733800" y="6248400"/>
            <a:ext cx="138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 Source</a:t>
            </a:r>
          </a:p>
        </p:txBody>
      </p:sp>
      <p:sp>
        <p:nvSpPr>
          <p:cNvPr id="36" name="5-Point Star 35"/>
          <p:cNvSpPr/>
          <p:nvPr/>
        </p:nvSpPr>
        <p:spPr>
          <a:xfrm>
            <a:off x="8763000" y="4648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/>
          <p:cNvSpPr/>
          <p:nvPr/>
        </p:nvSpPr>
        <p:spPr>
          <a:xfrm>
            <a:off x="1371600" y="46482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7696200" y="4876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/>
          <p:cNvSpPr/>
          <p:nvPr/>
        </p:nvSpPr>
        <p:spPr>
          <a:xfrm>
            <a:off x="3276600" y="25146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5638800" y="22098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5410200" y="24384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8229600" y="3429000"/>
            <a:ext cx="228600" cy="228600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B_sco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81000"/>
            <a:ext cx="8815552" cy="5334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pularity_Tre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9144000" cy="4231780"/>
          </a:xfrm>
          <a:prstGeom prst="rect">
            <a:avLst/>
          </a:prstGeom>
        </p:spPr>
      </p:pic>
      <p:pic>
        <p:nvPicPr>
          <p:cNvPr id="6" name="Picture 5" descr="comerc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95800"/>
            <a:ext cx="4955771" cy="2133600"/>
          </a:xfrm>
          <a:prstGeom prst="rect">
            <a:avLst/>
          </a:prstGeom>
        </p:spPr>
      </p:pic>
      <p:pic>
        <p:nvPicPr>
          <p:cNvPr id="8" name="Picture 7" descr="open_sourc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4495800"/>
            <a:ext cx="3895725" cy="210502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Prorgess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Oracle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397000"/>
          <a:ext cx="6858000" cy="1844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9000"/>
                <a:gridCol w="3429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pf</a:t>
                      </a:r>
                      <a:r>
                        <a:rPr lang="en-US" dirty="0" smtClean="0"/>
                        <a:t>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initSID.ora  or </a:t>
                      </a:r>
                      <a:r>
                        <a:rPr lang="en-US" dirty="0" err="1" smtClean="0"/>
                        <a:t>spfileSID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anywhere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ORACLE_HOME ( aka DLC 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proutil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db-name -C </a:t>
                      </a:r>
                      <a:r>
                        <a:rPr lang="en-US" sz="1800" i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VST _</a:t>
                      </a:r>
                      <a:r>
                        <a:rPr lang="en-US" dirty="0" err="1" smtClean="0"/>
                        <a:t>DbParams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sz="1200" dirty="0" smtClean="0"/>
                        <a:t>find _</a:t>
                      </a:r>
                      <a:r>
                        <a:rPr lang="en-US" sz="1200" dirty="0" err="1" smtClean="0"/>
                        <a:t>DbParams</a:t>
                      </a:r>
                      <a:r>
                        <a:rPr lang="en-US" sz="1200" dirty="0" smtClean="0"/>
                        <a:t> where _</a:t>
                      </a:r>
                      <a:r>
                        <a:rPr lang="en-US" sz="1200" dirty="0" err="1" smtClean="0"/>
                        <a:t>DbParams</a:t>
                      </a:r>
                      <a:r>
                        <a:rPr lang="en-US" sz="1200" dirty="0" smtClean="0"/>
                        <a:t>-Name = "-spin".</a:t>
                      </a:r>
                    </a:p>
                    <a:p>
                      <a:r>
                        <a:rPr lang="en-US" sz="1200" dirty="0" smtClean="0"/>
                        <a:t>assign _</a:t>
                      </a:r>
                      <a:r>
                        <a:rPr lang="en-US" sz="1200" dirty="0" err="1" smtClean="0"/>
                        <a:t>DbParams</a:t>
                      </a:r>
                      <a:r>
                        <a:rPr lang="en-US" sz="1200" dirty="0" smtClean="0"/>
                        <a:t>-value = "2000".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V$   V$PARAMETER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Prorgess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Oracle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1397000"/>
          <a:ext cx="60960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After-imaging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 default turned off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By default turned 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Does not remove old AI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Does remove old archive files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1600" y="31242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6200" y="31242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29400" y="3048000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SQL Server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43000" y="40386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0386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43000" y="4572000"/>
            <a:ext cx="7772400" cy="457200"/>
          </a:xfrm>
          <a:prstGeom prst="rect">
            <a:avLst/>
          </a:prstGeom>
          <a:solidFill>
            <a:srgbClr val="FFC00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572000"/>
            <a:ext cx="851515" cy="369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DEV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0" y="4038600"/>
            <a:ext cx="2005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After-images</a:t>
            </a:r>
          </a:p>
          <a:p>
            <a:endParaRPr lang="en-US" dirty="0" smtClean="0"/>
          </a:p>
          <a:p>
            <a:r>
              <a:rPr lang="en-US" dirty="0" smtClean="0"/>
              <a:t>W/O After-images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4038600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ARCHIVELOG Mode</a:t>
            </a:r>
          </a:p>
          <a:p>
            <a:endParaRPr lang="en-US" dirty="0" smtClean="0"/>
          </a:p>
          <a:p>
            <a:r>
              <a:rPr lang="en-US" dirty="0" smtClean="0"/>
              <a:t>NOARCHIVELOG Mode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7400" y="4038600"/>
            <a:ext cx="3134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 Recovery Model</a:t>
            </a:r>
          </a:p>
          <a:p>
            <a:endParaRPr lang="en-US" dirty="0" smtClean="0"/>
          </a:p>
          <a:p>
            <a:r>
              <a:rPr lang="en-US" dirty="0" smtClean="0"/>
              <a:t>SIMPLE Recovery Model</a:t>
            </a:r>
          </a:p>
          <a:p>
            <a:endParaRPr lang="en-US" dirty="0" smtClean="0"/>
          </a:p>
          <a:p>
            <a:r>
              <a:rPr lang="en-US" dirty="0" smtClean="0"/>
              <a:t>Bulk-logged Recovery Model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14423"/>
              </p:ext>
            </p:extLst>
          </p:nvPr>
        </p:nvGraphicFramePr>
        <p:xfrm>
          <a:off x="1371600" y="1447800"/>
          <a:ext cx="6553200" cy="441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06"/>
                <a:gridCol w="1287794"/>
                <a:gridCol w="1676400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sports_7.d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153400" y="3429000"/>
            <a:ext cx="1219200" cy="609600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OEM parameters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828800" y="1676400"/>
          <a:ext cx="5435600" cy="451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076"/>
                <a:gridCol w="3158524"/>
              </a:tblGrid>
              <a:tr h="655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Oracle</a:t>
                      </a:r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Area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Tablespace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System Area</a:t>
                      </a:r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/>
                        <a:t>System </a:t>
                      </a:r>
                      <a:r>
                        <a:rPr lang="en-US" sz="1800" i="1" dirty="0" err="1" smtClean="0"/>
                        <a:t>Tablespace</a:t>
                      </a:r>
                      <a:endParaRPr lang="en-US" sz="1800" i="1" dirty="0" smtClean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Object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Segment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smtClean="0"/>
                        <a:t>Cluster 8,64,512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Extent</a:t>
                      </a:r>
                    </a:p>
                    <a:p>
                      <a:r>
                        <a:rPr lang="en-US" sz="2800" dirty="0" smtClean="0"/>
                        <a:t>system managed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Block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1,2,4 or 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Block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2,4,8,16,32 or 64K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Structure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Processes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905000" y="2057400"/>
          <a:ext cx="5563402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966"/>
                <a:gridCol w="987105"/>
                <a:gridCol w="294533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Progress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Oracle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Description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Writer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BIW, AIW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LGWR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Writer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AIMGT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ARCn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</a:t>
                      </a:r>
                      <a:r>
                        <a:rPr lang="en-US" baseline="0" dirty="0" smtClean="0"/>
                        <a:t> Process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 Monitor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Monitor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CKPT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Checkpoint</a:t>
                      </a:r>
                      <a:r>
                        <a:rPr lang="en-US" baseline="0" dirty="0" smtClean="0"/>
                        <a:t> process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Many other …. 80 at least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304800"/>
            <a:ext cx="842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Progress:      </a:t>
            </a:r>
            <a:r>
              <a:rPr lang="en-US" sz="2800" dirty="0" err="1" smtClean="0"/>
              <a:t>ps</a:t>
            </a:r>
            <a:r>
              <a:rPr lang="en-US" sz="2800" dirty="0" smtClean="0"/>
              <a:t> –</a:t>
            </a:r>
            <a:r>
              <a:rPr lang="en-US" sz="2800" dirty="0" err="1" smtClean="0"/>
              <a:t>ef</a:t>
            </a:r>
            <a:r>
              <a:rPr lang="en-US" sz="2800" dirty="0" smtClean="0"/>
              <a:t> | </a:t>
            </a:r>
            <a:r>
              <a:rPr lang="en-US" sz="2800" dirty="0" err="1" smtClean="0"/>
              <a:t>grep</a:t>
            </a:r>
            <a:r>
              <a:rPr lang="en-US" sz="2800" dirty="0" smtClean="0"/>
              <a:t> </a:t>
            </a:r>
            <a:r>
              <a:rPr lang="en-US" sz="2800" dirty="0" err="1" smtClean="0"/>
              <a:t>db_name</a:t>
            </a:r>
            <a:r>
              <a:rPr lang="en-US" sz="2800" dirty="0" smtClean="0"/>
              <a:t>| </a:t>
            </a:r>
            <a:r>
              <a:rPr lang="en-US" sz="2800" dirty="0" err="1" smtClean="0"/>
              <a:t>grep</a:t>
            </a:r>
            <a:r>
              <a:rPr lang="en-US" sz="2800" dirty="0" smtClean="0"/>
              <a:t> _</a:t>
            </a:r>
            <a:r>
              <a:rPr lang="en-US" sz="2800" dirty="0" err="1" smtClean="0"/>
              <a:t>mprshut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Oracle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304800"/>
            <a:ext cx="6577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Oracle:      </a:t>
            </a:r>
            <a:r>
              <a:rPr lang="en-US" sz="2800" dirty="0" err="1" smtClean="0"/>
              <a:t>ps</a:t>
            </a:r>
            <a:r>
              <a:rPr lang="en-US" sz="2800" dirty="0" smtClean="0"/>
              <a:t> –</a:t>
            </a:r>
            <a:r>
              <a:rPr lang="en-US" sz="2800" dirty="0" err="1" smtClean="0"/>
              <a:t>ef</a:t>
            </a:r>
            <a:r>
              <a:rPr lang="en-US" sz="2800" dirty="0" smtClean="0"/>
              <a:t> | </a:t>
            </a:r>
            <a:r>
              <a:rPr lang="en-US" sz="2800" dirty="0" err="1" smtClean="0"/>
              <a:t>grep</a:t>
            </a:r>
            <a:r>
              <a:rPr lang="en-US" sz="2800" dirty="0" smtClean="0"/>
              <a:t> </a:t>
            </a:r>
            <a:r>
              <a:rPr lang="en-US" sz="2800" dirty="0" err="1" smtClean="0"/>
              <a:t>db_name</a:t>
            </a:r>
            <a:r>
              <a:rPr lang="en-US" sz="2800" dirty="0" smtClean="0"/>
              <a:t> | </a:t>
            </a:r>
            <a:r>
              <a:rPr lang="en-US" sz="2800" dirty="0" err="1" smtClean="0"/>
              <a:t>grep</a:t>
            </a:r>
            <a:r>
              <a:rPr lang="en-US" sz="2800" dirty="0" smtClean="0"/>
              <a:t> </a:t>
            </a:r>
            <a:r>
              <a:rPr lang="en-US" sz="2800" dirty="0" err="1" smtClean="0"/>
              <a:t>ora</a:t>
            </a:r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 descr="Oraclebackgrou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143000"/>
            <a:ext cx="7955280" cy="55092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304800"/>
            <a:ext cx="6176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Oracle:      select * from </a:t>
            </a:r>
            <a:r>
              <a:rPr lang="en-US" sz="2800" dirty="0" err="1" smtClean="0"/>
              <a:t>v$bgprocess</a:t>
            </a:r>
            <a:r>
              <a:rPr lang="en-US" sz="2800" dirty="0" smtClean="0"/>
              <a:t>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Meta-schema and VST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057400" y="2514600"/>
          <a:ext cx="5324230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2661"/>
                <a:gridCol w="29815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Progress 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Oracle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DBA_TABLESPACES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AreaExtent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DBA_DATA_FILES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StorageObject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DBA_OBJECTS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DBA_TAB_COLUMNS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DBA_INDEXES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_Index-field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DBA_IND_COLUMNS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DBA_SEQUENCES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1447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lang="en-US" dirty="0" smtClean="0"/>
              <a:t>Progress Meta-schema tables -80 &lt; _file-number &lt;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981200"/>
            <a:ext cx="394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VST _file-number &lt; -16384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VST/ Dynamic Performance/Management Views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057400" y="1524000"/>
          <a:ext cx="5105400" cy="3977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Dynamic Performance Views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 V$ (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dollar) Views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_Connect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v$session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v$process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DbStatus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v$instance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v$sysstat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_Trans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v$transaction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v$lock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v$latch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AreaStatus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v$tablespace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Filelist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v$datafile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DbParams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v$parameter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4600" y="685800"/>
            <a:ext cx="40767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Data Protection</a:t>
            </a:r>
            <a:endParaRPr lang="en-US" sz="4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905000"/>
          <a:ext cx="6096000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Backup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Replication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Clustering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Flashback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90600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9400" y="396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196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33400" y="1371600"/>
          <a:ext cx="8153400" cy="347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Progress –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Oracle  RMAN – More complicated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probkup</a:t>
                      </a:r>
                      <a:r>
                        <a:rPr lang="en-US" sz="2000" dirty="0" smtClean="0"/>
                        <a:t> online sports </a:t>
                      </a:r>
                      <a:r>
                        <a:rPr lang="en-US" sz="2000" dirty="0" err="1" smtClean="0"/>
                        <a:t>file_name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All databases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: Online and Offline (Hot and Cold)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All databases: Complete and Incremental/Differential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Oracle and SQL Server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could be Full and Partial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(some </a:t>
                      </a:r>
                      <a:r>
                        <a:rPr lang="en-US" sz="2000" dirty="0" err="1" smtClean="0"/>
                        <a:t>tablespaces</a:t>
                      </a:r>
                      <a:r>
                        <a:rPr lang="en-US" sz="2000" baseline="0" dirty="0" smtClean="0"/>
                        <a:t> or </a:t>
                      </a:r>
                      <a:r>
                        <a:rPr lang="en-US" sz="2000" baseline="0" dirty="0" err="1" smtClean="0"/>
                        <a:t>filegroups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Backup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2362200"/>
            <a:ext cx="71191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1528 </a:t>
            </a:r>
            <a:r>
              <a:rPr lang="en-US" sz="2400" dirty="0" smtClean="0">
                <a:latin typeface="+mn-lt"/>
              </a:rPr>
              <a:t>GB Progress DB makes about 1038 GB </a:t>
            </a:r>
            <a:r>
              <a:rPr lang="en-US" sz="2400" dirty="0" err="1" smtClean="0">
                <a:latin typeface="+mn-lt"/>
              </a:rPr>
              <a:t>probkup</a:t>
            </a:r>
            <a:r>
              <a:rPr lang="en-US" sz="2400" dirty="0" smtClean="0">
                <a:latin typeface="+mn-lt"/>
              </a:rPr>
              <a:t> 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1.7 </a:t>
            </a:r>
            <a:r>
              <a:rPr lang="en-US" sz="2400" dirty="0" smtClean="0">
                <a:latin typeface="+mn-lt"/>
              </a:rPr>
              <a:t>TB Oracle DB makes either </a:t>
            </a:r>
            <a:r>
              <a:rPr lang="en-US" sz="2400" dirty="0" smtClean="0">
                <a:latin typeface="+mn-lt"/>
              </a:rPr>
              <a:t>1.4 </a:t>
            </a:r>
            <a:r>
              <a:rPr lang="en-US" sz="2400" dirty="0" smtClean="0">
                <a:latin typeface="+mn-lt"/>
              </a:rPr>
              <a:t>TB regular backup or </a:t>
            </a:r>
          </a:p>
          <a:p>
            <a:r>
              <a:rPr lang="en-US" sz="2400" smtClean="0">
                <a:latin typeface="+mn-lt"/>
              </a:rPr>
              <a:t>300 </a:t>
            </a:r>
            <a:r>
              <a:rPr lang="en-US" sz="2400" dirty="0" smtClean="0">
                <a:latin typeface="+mn-lt"/>
              </a:rPr>
              <a:t>GB RMAN compressed backup (BZIP2 is default).</a:t>
            </a:r>
          </a:p>
          <a:p>
            <a:endParaRPr lang="en-US" sz="2400" dirty="0" smtClean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Magnetic Disk 12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620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 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590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16200000" flipH="1">
            <a:off x="5334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Magnetic Disk 20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876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LGWR </a:t>
                      </a:r>
                      <a:r>
                        <a:rPr lang="en-US" baseline="0" dirty="0" err="1" smtClean="0"/>
                        <a:t>ARCn</a:t>
                      </a:r>
                      <a:r>
                        <a:rPr lang="en-US" baseline="0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16200000" flipH="1">
            <a:off x="46482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200" y="68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- Passive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685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– Active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81200" y="648866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</a:t>
            </a:r>
          </a:p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 RAC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876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447800" y="3352800"/>
            <a:ext cx="2514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1000" y="1295400"/>
            <a:ext cx="21336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4800" y="1295400"/>
            <a:ext cx="2286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533900" y="1409700"/>
            <a:ext cx="2057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381500" y="1409700"/>
            <a:ext cx="21336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 idx="4294967295"/>
          </p:nvPr>
        </p:nvSpPr>
        <p:spPr>
          <a:xfrm>
            <a:off x="7543800" y="274638"/>
            <a:ext cx="1143000" cy="334962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Cluster db 2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020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562600" y="228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 RAC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Oracle Flashback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71600"/>
          <a:ext cx="6096000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Database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Table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Drop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Version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Transaction Query</a:t>
                      </a:r>
                      <a:endParaRPr lang="en-US" sz="32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1295400"/>
            <a:ext cx="576074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Oracle Flashback DB:</a:t>
            </a:r>
          </a:p>
          <a:p>
            <a:r>
              <a:rPr lang="en-US" sz="2000" dirty="0" smtClean="0">
                <a:latin typeface="+mn-lt"/>
              </a:rPr>
              <a:t>SQL&gt; flashback database to timestamp sysdate-1;</a:t>
            </a:r>
          </a:p>
          <a:p>
            <a:r>
              <a:rPr lang="en-US" sz="2000" dirty="0" smtClean="0">
                <a:latin typeface="+mn-lt"/>
              </a:rPr>
              <a:t>SQL&gt; flashback database to SCN 1234567;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Oracle Flashback Query:</a:t>
            </a:r>
          </a:p>
          <a:p>
            <a:r>
              <a:rPr lang="en-US" sz="2000" dirty="0" smtClean="0">
                <a:latin typeface="+mn-lt"/>
              </a:rPr>
              <a:t>SQL&gt; select * from </a:t>
            </a:r>
            <a:r>
              <a:rPr lang="en-US" sz="2000" dirty="0" err="1" smtClean="0">
                <a:latin typeface="+mn-lt"/>
              </a:rPr>
              <a:t>table_name</a:t>
            </a:r>
            <a:r>
              <a:rPr lang="en-US" sz="2000" dirty="0" smtClean="0">
                <a:latin typeface="+mn-lt"/>
              </a:rPr>
              <a:t> </a:t>
            </a:r>
          </a:p>
          <a:p>
            <a:r>
              <a:rPr lang="en-US" sz="2000" dirty="0" smtClean="0">
                <a:latin typeface="+mn-lt"/>
              </a:rPr>
              <a:t>  as of timestamp </a:t>
            </a:r>
            <a:r>
              <a:rPr lang="en-US" sz="2000" dirty="0" err="1" smtClean="0">
                <a:latin typeface="+mn-lt"/>
              </a:rPr>
              <a:t>systimestamp</a:t>
            </a:r>
            <a:r>
              <a:rPr lang="en-US" sz="2000" dirty="0" smtClean="0">
                <a:latin typeface="+mn-lt"/>
              </a:rPr>
              <a:t> - interval ‘30' minute;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Database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219200" y="1600200"/>
          <a:ext cx="6096000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4191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Client Server </a:t>
                      </a:r>
                    </a:p>
                    <a:p>
                      <a:r>
                        <a:rPr lang="en-US" sz="1800" dirty="0" smtClean="0"/>
                        <a:t>        -db </a:t>
                      </a:r>
                      <a:r>
                        <a:rPr lang="en-US" sz="1800" dirty="0" err="1" smtClean="0"/>
                        <a:t>db_name</a:t>
                      </a:r>
                      <a:r>
                        <a:rPr lang="en-US" sz="1800" dirty="0" smtClean="0"/>
                        <a:t> -H host -S service</a:t>
                      </a:r>
                      <a:endParaRPr lang="en-US" sz="1800" dirty="0" smtClean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Shared memory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  -db /</a:t>
                      </a:r>
                      <a:r>
                        <a:rPr lang="en-US" sz="1800" dirty="0" err="1" smtClean="0"/>
                        <a:t>full_path</a:t>
                      </a:r>
                      <a:r>
                        <a:rPr lang="en-US" sz="1800" dirty="0" smtClean="0"/>
                        <a:t>/db-name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Oracle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n-lt"/>
                        </a:rPr>
                        <a:t>Listener ( </a:t>
                      </a:r>
                      <a:r>
                        <a:rPr lang="en-US" sz="1800" dirty="0" smtClean="0"/>
                        <a:t>Client Server )</a:t>
                      </a:r>
                      <a:endParaRPr lang="en-US" sz="1800" dirty="0" smtClean="0">
                        <a:latin typeface="+mn-lt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83820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5000" y="1676400"/>
            <a:ext cx="18288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2438400" y="25908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2438400" y="3657600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8600" y="38862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" y="28956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8600" y="25146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-H host –S service1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342900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-H host –S service2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486400" y="1676400"/>
            <a:ext cx="30480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7391400" y="25908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7391400" y="3581400"/>
            <a:ext cx="914400" cy="612648"/>
          </a:xfrm>
          <a:prstGeom prst="flowChartMagneticDisk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>
            <a:off x="5638800" y="3048000"/>
            <a:ext cx="838200" cy="762000"/>
          </a:xfrm>
          <a:prstGeom prst="cloud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191000" y="32766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86200" y="28956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Host:port:SID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477000" y="28956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3200" y="26670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562600" y="4038600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Listener</a:t>
            </a:r>
          </a:p>
          <a:p>
            <a:r>
              <a:rPr lang="en-US" dirty="0" smtClean="0"/>
              <a:t>Port 1521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477000" y="3733800"/>
            <a:ext cx="838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05600" y="35052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SID2</a:t>
            </a:r>
            <a:endParaRPr lang="en-US" dirty="0"/>
          </a:p>
        </p:txBody>
      </p:sp>
      <p:sp>
        <p:nvSpPr>
          <p:cNvPr id="25" name="Title 2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Connecting to a database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86200" y="335280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Host:port:SID2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114800" y="37338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 animBg="1"/>
      <p:bldP spid="21" grpId="0"/>
      <p:bldP spid="26" grpId="0"/>
      <p:bldP spid="27" grpId="0"/>
      <p:bldP spid="28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4267200" cy="23622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Unconditional Shutdown</a:t>
            </a:r>
          </a:p>
          <a:p>
            <a:r>
              <a:rPr lang="en-US" dirty="0" smtClean="0"/>
              <a:t>Emergency Shutdown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2286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>Shutdown Normal</a:t>
            </a:r>
          </a:p>
          <a:p>
            <a:r>
              <a:rPr lang="en-US" dirty="0" smtClean="0"/>
              <a:t>Shutdown Transactional</a:t>
            </a:r>
          </a:p>
          <a:p>
            <a:r>
              <a:rPr lang="en-US" b="1" dirty="0" smtClean="0"/>
              <a:t>Shutdown Immediate</a:t>
            </a:r>
          </a:p>
          <a:p>
            <a:r>
              <a:rPr lang="en-US" dirty="0" smtClean="0"/>
              <a:t>Shutdown Abort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981200"/>
          <a:ext cx="6096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Nomount</a:t>
                      </a:r>
                      <a:r>
                        <a:rPr lang="en-US" sz="2800" dirty="0" smtClean="0"/>
                        <a:t>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Mount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0" y="1981200"/>
            <a:ext cx="1585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 err="1" smtClean="0">
                <a:solidFill>
                  <a:schemeClr val="accent1"/>
                </a:solidFill>
                <a:latin typeface="+mn-lt"/>
                <a:sym typeface="Wingdings" pitchFamily="2" charset="2"/>
              </a:rPr>
              <a:t>P</a:t>
            </a:r>
            <a:r>
              <a:rPr lang="en-US" sz="2800" dirty="0" err="1" smtClean="0">
                <a:solidFill>
                  <a:schemeClr val="accent1"/>
                </a:solidFill>
                <a:latin typeface="+mn-lt"/>
              </a:rPr>
              <a:t>rorest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6600" y="2514600"/>
            <a:ext cx="1644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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Restore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2514600"/>
            <a:ext cx="140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init*.ora</a:t>
            </a:r>
            <a:endParaRPr lang="en-US" sz="2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2971800"/>
            <a:ext cx="63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.</a:t>
            </a:r>
            <a:r>
              <a:rPr lang="en-US" sz="2800" dirty="0" err="1" smtClean="0">
                <a:latin typeface="+mn-lt"/>
              </a:rPr>
              <a:t>ctl</a:t>
            </a:r>
            <a:endParaRPr lang="en-US" sz="2800" dirty="0" smtClean="0">
              <a:latin typeface="+mn-lt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172200" y="1219200"/>
            <a:ext cx="2362200" cy="990600"/>
          </a:xfrm>
          <a:prstGeom prst="clou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00800" y="1371600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Shared Memory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Background Proc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5800" y="36576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20574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95800" y="25908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495800" y="3124200"/>
            <a:ext cx="2514600" cy="381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/>
      <p:bldP spid="18" grpId="0" animBg="1"/>
      <p:bldP spid="20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53200" y="38100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Questions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qa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066800"/>
            <a:ext cx="3810000" cy="261937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7800" y="4419600"/>
          <a:ext cx="6096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Web page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www.proora.com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Email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d_levin@hotmail.com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31" y="1268714"/>
            <a:ext cx="4361720" cy="449000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PUG Challenge Americas 2019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36F37-CB19-49B6-9FCB-75610D416E1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8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1046</Words>
  <Application>Microsoft Office PowerPoint</Application>
  <PresentationFormat>On-screen Show (4:3)</PresentationFormat>
  <Paragraphs>386</Paragraphs>
  <Slides>30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Office Theme</vt:lpstr>
      <vt:lpstr>Progress and Oracle in the world of other databases</vt:lpstr>
      <vt:lpstr>Databases</vt:lpstr>
      <vt:lpstr>Databases</vt:lpstr>
      <vt:lpstr>PowerPoint Presentation</vt:lpstr>
      <vt:lpstr>PowerPoint Presentation</vt:lpstr>
      <vt:lpstr>Prorgess vs Oracle</vt:lpstr>
      <vt:lpstr>Prorgess vs Oracle</vt:lpstr>
      <vt:lpstr>Physical Structure (data files)</vt:lpstr>
      <vt:lpstr>PowerPoint Presentation</vt:lpstr>
      <vt:lpstr>OEM parameters</vt:lpstr>
      <vt:lpstr>PowerPoint Presentation</vt:lpstr>
      <vt:lpstr>Background Processes</vt:lpstr>
      <vt:lpstr>PowerPoint Presentation</vt:lpstr>
      <vt:lpstr>PowerPoint Presentation</vt:lpstr>
      <vt:lpstr>PowerPoint Presentation</vt:lpstr>
      <vt:lpstr>Meta-schema and VST</vt:lpstr>
      <vt:lpstr>VST/ Dynamic Performance/Management Views</vt:lpstr>
      <vt:lpstr>PowerPoint Presentation</vt:lpstr>
      <vt:lpstr>Backup</vt:lpstr>
      <vt:lpstr>Compressed Backup</vt:lpstr>
      <vt:lpstr>PowerPoint Presentation</vt:lpstr>
      <vt:lpstr>Cluster db 2</vt:lpstr>
      <vt:lpstr>Oracle Flashback</vt:lpstr>
      <vt:lpstr>Flashback Database</vt:lpstr>
      <vt:lpstr>Connecting to a database</vt:lpstr>
      <vt:lpstr>Connecting to a database</vt:lpstr>
      <vt:lpstr>Shutdown</vt:lpstr>
      <vt:lpstr>Startup</vt:lpstr>
      <vt:lpstr>Questions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Dima</dc:creator>
  <cp:lastModifiedBy>Dmitri Levin</cp:lastModifiedBy>
  <cp:revision>80</cp:revision>
  <dcterms:created xsi:type="dcterms:W3CDTF">2019-07-22T00:31:51Z</dcterms:created>
  <dcterms:modified xsi:type="dcterms:W3CDTF">2019-10-02T21:56:45Z</dcterms:modified>
</cp:coreProperties>
</file>