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6"/>
  </p:notesMasterIdLst>
  <p:handoutMasterIdLst>
    <p:handoutMasterId r:id="rId107"/>
  </p:handoutMasterIdLst>
  <p:sldIdLst>
    <p:sldId id="460" r:id="rId2"/>
    <p:sldId id="357" r:id="rId3"/>
    <p:sldId id="459" r:id="rId4"/>
    <p:sldId id="490" r:id="rId5"/>
    <p:sldId id="461" r:id="rId6"/>
    <p:sldId id="476" r:id="rId7"/>
    <p:sldId id="484" r:id="rId8"/>
    <p:sldId id="483" r:id="rId9"/>
    <p:sldId id="482" r:id="rId10"/>
    <p:sldId id="583" r:id="rId11"/>
    <p:sldId id="537" r:id="rId12"/>
    <p:sldId id="477" r:id="rId13"/>
    <p:sldId id="478" r:id="rId14"/>
    <p:sldId id="479" r:id="rId15"/>
    <p:sldId id="480" r:id="rId16"/>
    <p:sldId id="502" r:id="rId17"/>
    <p:sldId id="511" r:id="rId18"/>
    <p:sldId id="543" r:id="rId19"/>
    <p:sldId id="481" r:id="rId20"/>
    <p:sldId id="485" r:id="rId21"/>
    <p:sldId id="525" r:id="rId22"/>
    <p:sldId id="526" r:id="rId23"/>
    <p:sldId id="530" r:id="rId24"/>
    <p:sldId id="486" r:id="rId25"/>
    <p:sldId id="524" r:id="rId26"/>
    <p:sldId id="534" r:id="rId27"/>
    <p:sldId id="535" r:id="rId28"/>
    <p:sldId id="547" r:id="rId29"/>
    <p:sldId id="549" r:id="rId30"/>
    <p:sldId id="582" r:id="rId31"/>
    <p:sldId id="550" r:id="rId32"/>
    <p:sldId id="551" r:id="rId33"/>
    <p:sldId id="462" r:id="rId34"/>
    <p:sldId id="531" r:id="rId35"/>
    <p:sldId id="528" r:id="rId36"/>
    <p:sldId id="527" r:id="rId37"/>
    <p:sldId id="529" r:id="rId38"/>
    <p:sldId id="532" r:id="rId39"/>
    <p:sldId id="491" r:id="rId40"/>
    <p:sldId id="492" r:id="rId41"/>
    <p:sldId id="493" r:id="rId42"/>
    <p:sldId id="494" r:id="rId43"/>
    <p:sldId id="495" r:id="rId44"/>
    <p:sldId id="496" r:id="rId45"/>
    <p:sldId id="497" r:id="rId46"/>
    <p:sldId id="498" r:id="rId47"/>
    <p:sldId id="499" r:id="rId48"/>
    <p:sldId id="501" r:id="rId49"/>
    <p:sldId id="500" r:id="rId50"/>
    <p:sldId id="510" r:id="rId51"/>
    <p:sldId id="463" r:id="rId52"/>
    <p:sldId id="509" r:id="rId53"/>
    <p:sldId id="507" r:id="rId54"/>
    <p:sldId id="581" r:id="rId55"/>
    <p:sldId id="517" r:id="rId56"/>
    <p:sldId id="508" r:id="rId57"/>
    <p:sldId id="516" r:id="rId58"/>
    <p:sldId id="544" r:id="rId59"/>
    <p:sldId id="518" r:id="rId60"/>
    <p:sldId id="465" r:id="rId61"/>
    <p:sldId id="513" r:id="rId62"/>
    <p:sldId id="514" r:id="rId63"/>
    <p:sldId id="515" r:id="rId64"/>
    <p:sldId id="521" r:id="rId65"/>
    <p:sldId id="519" r:id="rId66"/>
    <p:sldId id="545" r:id="rId67"/>
    <p:sldId id="522" r:id="rId68"/>
    <p:sldId id="523" r:id="rId69"/>
    <p:sldId id="464" r:id="rId70"/>
    <p:sldId id="533" r:id="rId71"/>
    <p:sldId id="539" r:id="rId72"/>
    <p:sldId id="538" r:id="rId73"/>
    <p:sldId id="466" r:id="rId74"/>
    <p:sldId id="540" r:id="rId75"/>
    <p:sldId id="541" r:id="rId76"/>
    <p:sldId id="542" r:id="rId77"/>
    <p:sldId id="546" r:id="rId78"/>
    <p:sldId id="475" r:id="rId79"/>
    <p:sldId id="570" r:id="rId80"/>
    <p:sldId id="474" r:id="rId81"/>
    <p:sldId id="471" r:id="rId82"/>
    <p:sldId id="565" r:id="rId83"/>
    <p:sldId id="564" r:id="rId84"/>
    <p:sldId id="562" r:id="rId85"/>
    <p:sldId id="560" r:id="rId86"/>
    <p:sldId id="566" r:id="rId87"/>
    <p:sldId id="559" r:id="rId88"/>
    <p:sldId id="578" r:id="rId89"/>
    <p:sldId id="579" r:id="rId90"/>
    <p:sldId id="580" r:id="rId91"/>
    <p:sldId id="571" r:id="rId92"/>
    <p:sldId id="572" r:id="rId93"/>
    <p:sldId id="574" r:id="rId94"/>
    <p:sldId id="573" r:id="rId95"/>
    <p:sldId id="575" r:id="rId96"/>
    <p:sldId id="577" r:id="rId97"/>
    <p:sldId id="468" r:id="rId98"/>
    <p:sldId id="470" r:id="rId99"/>
    <p:sldId id="469" r:id="rId100"/>
    <p:sldId id="552" r:id="rId101"/>
    <p:sldId id="553" r:id="rId102"/>
    <p:sldId id="554" r:id="rId103"/>
    <p:sldId id="555" r:id="rId104"/>
    <p:sldId id="453" r:id="rId105"/>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3BBC"/>
    <a:srgbClr val="18722D"/>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67" autoAdjust="0"/>
    <p:restoredTop sz="83104" autoAdjust="0"/>
  </p:normalViewPr>
  <p:slideViewPr>
    <p:cSldViewPr>
      <p:cViewPr varScale="1">
        <p:scale>
          <a:sx n="104" d="100"/>
          <a:sy n="104" d="100"/>
        </p:scale>
        <p:origin x="1176" y="208"/>
      </p:cViewPr>
      <p:guideLst>
        <p:guide orient="horz" pos="2160"/>
        <p:guide pos="384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handoutMaster" Target="handoutMasters/handout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10/6/19</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10/6/19</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a:t>
            </a:fld>
            <a:endParaRPr lang="en-US" dirty="0"/>
          </a:p>
        </p:txBody>
      </p:sp>
    </p:spTree>
    <p:extLst>
      <p:ext uri="{BB962C8B-B14F-4D97-AF65-F5344CB8AC3E}">
        <p14:creationId xmlns:p14="http://schemas.microsoft.com/office/powerpoint/2010/main" val="2051546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By default you get a window the size of a postage stamp with really ugly font and color selections.</a:t>
            </a:r>
          </a:p>
        </p:txBody>
      </p:sp>
      <p:sp>
        <p:nvSpPr>
          <p:cNvPr id="4" name="Slide Number Placeholder 3"/>
          <p:cNvSpPr>
            <a:spLocks noGrp="1"/>
          </p:cNvSpPr>
          <p:nvPr>
            <p:ph type="sldNum" sz="quarter" idx="5"/>
          </p:nvPr>
        </p:nvSpPr>
        <p:spPr/>
        <p:txBody>
          <a:bodyPr/>
          <a:lstStyle/>
          <a:p>
            <a:fld id="{0246C732-F687-4D21-B311-47CCDE8F8EA1}" type="slidenum">
              <a:rPr lang="en-US" smtClean="0"/>
              <a:pPr/>
              <a:t>6</a:t>
            </a:fld>
            <a:endParaRPr lang="en-US" dirty="0"/>
          </a:p>
        </p:txBody>
      </p:sp>
    </p:spTree>
    <p:extLst>
      <p:ext uri="{BB962C8B-B14F-4D97-AF65-F5344CB8AC3E}">
        <p14:creationId xmlns:p14="http://schemas.microsoft.com/office/powerpoint/2010/main" val="3469076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there is no reason to settle for that!</a:t>
            </a:r>
          </a:p>
        </p:txBody>
      </p:sp>
      <p:sp>
        <p:nvSpPr>
          <p:cNvPr id="4" name="Slide Number Placeholder 3"/>
          <p:cNvSpPr>
            <a:spLocks noGrp="1"/>
          </p:cNvSpPr>
          <p:nvPr>
            <p:ph type="sldNum" sz="quarter" idx="5"/>
          </p:nvPr>
        </p:nvSpPr>
        <p:spPr/>
        <p:txBody>
          <a:bodyPr/>
          <a:lstStyle/>
          <a:p>
            <a:fld id="{0246C732-F687-4D21-B311-47CCDE8F8EA1}" type="slidenum">
              <a:rPr lang="en-US" smtClean="0"/>
              <a:pPr/>
              <a:t>7</a:t>
            </a:fld>
            <a:endParaRPr lang="en-US" dirty="0"/>
          </a:p>
        </p:txBody>
      </p:sp>
    </p:spTree>
    <p:extLst>
      <p:ext uri="{BB962C8B-B14F-4D97-AF65-F5344CB8AC3E}">
        <p14:creationId xmlns:p14="http://schemas.microsoft.com/office/powerpoint/2010/main" val="3917944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give yourself a suitable amount of real estate to work with.</a:t>
            </a:r>
          </a:p>
          <a:p>
            <a:endParaRPr lang="en-US" dirty="0"/>
          </a:p>
          <a:p>
            <a:r>
              <a:rPr lang="en-US" dirty="0"/>
              <a:t>Pick a nice font while you’re at it – Lucida 16 for instance.</a:t>
            </a:r>
          </a:p>
        </p:txBody>
      </p:sp>
      <p:sp>
        <p:nvSpPr>
          <p:cNvPr id="4" name="Slide Number Placeholder 3"/>
          <p:cNvSpPr>
            <a:spLocks noGrp="1"/>
          </p:cNvSpPr>
          <p:nvPr>
            <p:ph type="sldNum" sz="quarter" idx="5"/>
          </p:nvPr>
        </p:nvSpPr>
        <p:spPr/>
        <p:txBody>
          <a:bodyPr/>
          <a:lstStyle/>
          <a:p>
            <a:fld id="{0246C732-F687-4D21-B311-47CCDE8F8EA1}" type="slidenum">
              <a:rPr lang="en-US" smtClean="0"/>
              <a:pPr/>
              <a:t>8</a:t>
            </a:fld>
            <a:endParaRPr lang="en-US" dirty="0"/>
          </a:p>
        </p:txBody>
      </p:sp>
    </p:spTree>
    <p:extLst>
      <p:ext uri="{BB962C8B-B14F-4D97-AF65-F5344CB8AC3E}">
        <p14:creationId xmlns:p14="http://schemas.microsoft.com/office/powerpoint/2010/main" val="683755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And it you are really brave pick some nice colors!</a:t>
            </a:r>
          </a:p>
          <a:p>
            <a:endParaRPr lang="en-US" dirty="0"/>
          </a:p>
          <a:p>
            <a:r>
              <a:rPr lang="en-US" dirty="0" err="1"/>
              <a:t>proenv</a:t>
            </a:r>
            <a:r>
              <a:rPr lang="en-US" dirty="0"/>
              <a:t>&gt;color /t</a:t>
            </a:r>
          </a:p>
          <a:p>
            <a:r>
              <a:rPr lang="en-US" dirty="0"/>
              <a:t>Sets the default console foreground and background colors.</a:t>
            </a:r>
          </a:p>
          <a:p>
            <a:endParaRPr lang="en-US" dirty="0"/>
          </a:p>
          <a:p>
            <a:r>
              <a:rPr lang="en-US" dirty="0"/>
              <a:t>COLOR [</a:t>
            </a:r>
            <a:r>
              <a:rPr lang="en-US" dirty="0" err="1"/>
              <a:t>attr</a:t>
            </a:r>
            <a:r>
              <a:rPr lang="en-US" dirty="0"/>
              <a:t>]</a:t>
            </a:r>
          </a:p>
          <a:p>
            <a:endParaRPr lang="en-US" dirty="0"/>
          </a:p>
          <a:p>
            <a:r>
              <a:rPr lang="en-US" dirty="0"/>
              <a:t>  </a:t>
            </a:r>
            <a:r>
              <a:rPr lang="en-US" dirty="0" err="1"/>
              <a:t>attr</a:t>
            </a:r>
            <a:r>
              <a:rPr lang="en-US" dirty="0"/>
              <a:t>        Specifies color attribute of console output</a:t>
            </a:r>
          </a:p>
          <a:p>
            <a:endParaRPr lang="en-US" dirty="0"/>
          </a:p>
          <a:p>
            <a:r>
              <a:rPr lang="en-US" dirty="0"/>
              <a:t>Color attributes are specified by TWO hex digits -- the first</a:t>
            </a:r>
          </a:p>
          <a:p>
            <a:r>
              <a:rPr lang="en-US" dirty="0"/>
              <a:t>corresponds to the background; the second the foreground.  Each digit</a:t>
            </a:r>
          </a:p>
          <a:p>
            <a:r>
              <a:rPr lang="en-US" dirty="0"/>
              <a:t>can be any of the following values:</a:t>
            </a:r>
          </a:p>
          <a:p>
            <a:endParaRPr lang="en-US" dirty="0"/>
          </a:p>
          <a:p>
            <a:r>
              <a:rPr lang="en-US" dirty="0"/>
              <a:t>    0 = Black       8 = Gray</a:t>
            </a:r>
          </a:p>
          <a:p>
            <a:r>
              <a:rPr lang="en-US" dirty="0"/>
              <a:t>    1 = Blue        9 = Light Blue</a:t>
            </a:r>
          </a:p>
          <a:p>
            <a:r>
              <a:rPr lang="en-US" dirty="0"/>
              <a:t>    2 = Green       A = Light Green</a:t>
            </a:r>
          </a:p>
          <a:p>
            <a:r>
              <a:rPr lang="en-US" dirty="0"/>
              <a:t>    3 = Aqua        B = Light Aqua</a:t>
            </a:r>
          </a:p>
          <a:p>
            <a:r>
              <a:rPr lang="en-US" dirty="0"/>
              <a:t>    4 = Red         C = Light Red</a:t>
            </a:r>
          </a:p>
          <a:p>
            <a:r>
              <a:rPr lang="en-US" dirty="0"/>
              <a:t>    5 = Purple      D = Light Purple</a:t>
            </a:r>
          </a:p>
          <a:p>
            <a:r>
              <a:rPr lang="en-US" dirty="0"/>
              <a:t>    6 = Yellow      E = Light Yellow</a:t>
            </a:r>
          </a:p>
          <a:p>
            <a:r>
              <a:rPr lang="en-US" dirty="0"/>
              <a:t>    7 = White       F = Bright White</a:t>
            </a:r>
          </a:p>
          <a:p>
            <a:endParaRPr lang="en-US" dirty="0"/>
          </a:p>
          <a:p>
            <a:r>
              <a:rPr lang="en-US" dirty="0"/>
              <a:t>If no argument is given, this command restores the color to what it was</a:t>
            </a:r>
          </a:p>
          <a:p>
            <a:r>
              <a:rPr lang="en-US" dirty="0"/>
              <a:t>when CMD.EXE started.  This value either comes from the current console</a:t>
            </a:r>
          </a:p>
          <a:p>
            <a:r>
              <a:rPr lang="en-US" dirty="0"/>
              <a:t>window, the /T command line switch or from the </a:t>
            </a:r>
            <a:r>
              <a:rPr lang="en-US" dirty="0" err="1"/>
              <a:t>DefaultColor</a:t>
            </a:r>
            <a:r>
              <a:rPr lang="en-US" dirty="0"/>
              <a:t> registry</a:t>
            </a:r>
          </a:p>
          <a:p>
            <a:r>
              <a:rPr lang="en-US" dirty="0"/>
              <a:t>value.</a:t>
            </a:r>
          </a:p>
          <a:p>
            <a:endParaRPr lang="en-US" dirty="0"/>
          </a:p>
          <a:p>
            <a:r>
              <a:rPr lang="en-US" dirty="0"/>
              <a:t>The COLOR command sets ERRORLEVEL to 1 if an attempt is made to execute</a:t>
            </a:r>
          </a:p>
          <a:p>
            <a:r>
              <a:rPr lang="en-US" dirty="0"/>
              <a:t>the COLOR command with a foreground and background color that are the</a:t>
            </a:r>
          </a:p>
          <a:p>
            <a:r>
              <a:rPr lang="en-US" dirty="0"/>
              <a:t>same.</a:t>
            </a:r>
          </a:p>
          <a:p>
            <a:endParaRPr lang="en-US" dirty="0"/>
          </a:p>
          <a:p>
            <a:r>
              <a:rPr lang="en-US" dirty="0"/>
              <a:t>Example: "COLOR fc" produces light red on bright white</a:t>
            </a:r>
          </a:p>
          <a:p>
            <a:endParaRPr lang="en-US" dirty="0"/>
          </a:p>
          <a:p>
            <a:r>
              <a:rPr lang="en-US" dirty="0" err="1"/>
              <a:t>proenv</a:t>
            </a:r>
            <a:r>
              <a:rPr lang="en-US" dirty="0"/>
              <a:t>&gt;color 80</a:t>
            </a:r>
          </a:p>
          <a:p>
            <a:endParaRPr lang="en-US" dirty="0"/>
          </a:p>
          <a:p>
            <a:r>
              <a:rPr lang="en-US" dirty="0"/>
              <a:t>### you can tweak the colors in properties-&gt;colors, for instance change color 8 to be 224,255,224 to get cool mint green as above…</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9</a:t>
            </a:fld>
            <a:endParaRPr lang="en-US" dirty="0"/>
          </a:p>
        </p:txBody>
      </p:sp>
    </p:spTree>
    <p:extLst>
      <p:ext uri="{BB962C8B-B14F-4D97-AF65-F5344CB8AC3E}">
        <p14:creationId xmlns:p14="http://schemas.microsoft.com/office/powerpoint/2010/main" val="1251173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And it you are really brave pick some nice colors!</a:t>
            </a:r>
          </a:p>
          <a:p>
            <a:endParaRPr lang="en-US" dirty="0"/>
          </a:p>
          <a:p>
            <a:r>
              <a:rPr lang="en-US" dirty="0" err="1"/>
              <a:t>proenv</a:t>
            </a:r>
            <a:r>
              <a:rPr lang="en-US" dirty="0"/>
              <a:t>&gt;color /t</a:t>
            </a:r>
          </a:p>
          <a:p>
            <a:r>
              <a:rPr lang="en-US" dirty="0"/>
              <a:t>Sets the default console foreground and background colors.</a:t>
            </a:r>
          </a:p>
          <a:p>
            <a:endParaRPr lang="en-US" dirty="0"/>
          </a:p>
          <a:p>
            <a:r>
              <a:rPr lang="en-US" dirty="0"/>
              <a:t>COLOR [</a:t>
            </a:r>
            <a:r>
              <a:rPr lang="en-US" dirty="0" err="1"/>
              <a:t>attr</a:t>
            </a:r>
            <a:r>
              <a:rPr lang="en-US" dirty="0"/>
              <a:t>]</a:t>
            </a:r>
          </a:p>
          <a:p>
            <a:endParaRPr lang="en-US" dirty="0"/>
          </a:p>
          <a:p>
            <a:r>
              <a:rPr lang="en-US" dirty="0"/>
              <a:t>  </a:t>
            </a:r>
            <a:r>
              <a:rPr lang="en-US" dirty="0" err="1"/>
              <a:t>attr</a:t>
            </a:r>
            <a:r>
              <a:rPr lang="en-US" dirty="0"/>
              <a:t>        Specifies color attribute of console output</a:t>
            </a:r>
          </a:p>
          <a:p>
            <a:endParaRPr lang="en-US" dirty="0"/>
          </a:p>
          <a:p>
            <a:r>
              <a:rPr lang="en-US" dirty="0"/>
              <a:t>Color attributes are specified by TWO hex digits -- the first</a:t>
            </a:r>
          </a:p>
          <a:p>
            <a:r>
              <a:rPr lang="en-US" dirty="0"/>
              <a:t>corresponds to the background; the second the foreground.  Each digit</a:t>
            </a:r>
          </a:p>
          <a:p>
            <a:r>
              <a:rPr lang="en-US" dirty="0"/>
              <a:t>can be any of the following values:</a:t>
            </a:r>
          </a:p>
          <a:p>
            <a:endParaRPr lang="en-US" dirty="0"/>
          </a:p>
          <a:p>
            <a:r>
              <a:rPr lang="en-US" dirty="0"/>
              <a:t>    0 = Black       8 = Gray</a:t>
            </a:r>
          </a:p>
          <a:p>
            <a:r>
              <a:rPr lang="en-US" dirty="0"/>
              <a:t>    1 = Blue        9 = Light Blue</a:t>
            </a:r>
          </a:p>
          <a:p>
            <a:r>
              <a:rPr lang="en-US" dirty="0"/>
              <a:t>    2 = Green       A = Light Green</a:t>
            </a:r>
          </a:p>
          <a:p>
            <a:r>
              <a:rPr lang="en-US" dirty="0"/>
              <a:t>    3 = Aqua        B = Light Aqua</a:t>
            </a:r>
          </a:p>
          <a:p>
            <a:r>
              <a:rPr lang="en-US" dirty="0"/>
              <a:t>    4 = Red         C = Light Red</a:t>
            </a:r>
          </a:p>
          <a:p>
            <a:r>
              <a:rPr lang="en-US" dirty="0"/>
              <a:t>    5 = Purple      D = Light Purple</a:t>
            </a:r>
          </a:p>
          <a:p>
            <a:r>
              <a:rPr lang="en-US" dirty="0"/>
              <a:t>    6 = Yellow      E = Light Yellow</a:t>
            </a:r>
          </a:p>
          <a:p>
            <a:r>
              <a:rPr lang="en-US" dirty="0"/>
              <a:t>    7 = White       F = Bright White</a:t>
            </a:r>
          </a:p>
          <a:p>
            <a:endParaRPr lang="en-US" dirty="0"/>
          </a:p>
          <a:p>
            <a:r>
              <a:rPr lang="en-US" dirty="0"/>
              <a:t>If no argument is given, this command restores the color to what it was</a:t>
            </a:r>
          </a:p>
          <a:p>
            <a:r>
              <a:rPr lang="en-US" dirty="0"/>
              <a:t>when CMD.EXE started.  This value either comes from the current console</a:t>
            </a:r>
          </a:p>
          <a:p>
            <a:r>
              <a:rPr lang="en-US" dirty="0"/>
              <a:t>window, the /T command line switch or from the </a:t>
            </a:r>
            <a:r>
              <a:rPr lang="en-US" dirty="0" err="1"/>
              <a:t>DefaultColor</a:t>
            </a:r>
            <a:r>
              <a:rPr lang="en-US" dirty="0"/>
              <a:t> registry</a:t>
            </a:r>
          </a:p>
          <a:p>
            <a:r>
              <a:rPr lang="en-US" dirty="0"/>
              <a:t>value.</a:t>
            </a:r>
          </a:p>
          <a:p>
            <a:endParaRPr lang="en-US" dirty="0"/>
          </a:p>
          <a:p>
            <a:r>
              <a:rPr lang="en-US" dirty="0"/>
              <a:t>The COLOR command sets ERRORLEVEL to 1 if an attempt is made to execute</a:t>
            </a:r>
          </a:p>
          <a:p>
            <a:r>
              <a:rPr lang="en-US" dirty="0"/>
              <a:t>the COLOR command with a foreground and background color that are the</a:t>
            </a:r>
          </a:p>
          <a:p>
            <a:r>
              <a:rPr lang="en-US" dirty="0"/>
              <a:t>same.</a:t>
            </a:r>
          </a:p>
          <a:p>
            <a:endParaRPr lang="en-US" dirty="0"/>
          </a:p>
          <a:p>
            <a:r>
              <a:rPr lang="en-US" dirty="0"/>
              <a:t>Example: "COLOR fc" produces light red on bright white</a:t>
            </a:r>
          </a:p>
          <a:p>
            <a:endParaRPr lang="en-US" dirty="0"/>
          </a:p>
          <a:p>
            <a:r>
              <a:rPr lang="en-US" dirty="0" err="1"/>
              <a:t>proenv</a:t>
            </a:r>
            <a:r>
              <a:rPr lang="en-US" dirty="0"/>
              <a:t>&gt;color 80</a:t>
            </a:r>
          </a:p>
          <a:p>
            <a:endParaRPr lang="en-US" dirty="0"/>
          </a:p>
          <a:p>
            <a:r>
              <a:rPr lang="en-US" dirty="0"/>
              <a:t>### you can tweak the colors in properties-&gt;colors, for instance change color 8 to be 224,255,224 to get cool mint green as above…</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10</a:t>
            </a:fld>
            <a:endParaRPr lang="en-US" dirty="0"/>
          </a:p>
        </p:txBody>
      </p:sp>
    </p:spTree>
    <p:extLst>
      <p:ext uri="{BB962C8B-B14F-4D97-AF65-F5344CB8AC3E}">
        <p14:creationId xmlns:p14="http://schemas.microsoft.com/office/powerpoint/2010/main" val="3674330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why settle for out of the box?</a:t>
            </a:r>
          </a:p>
        </p:txBody>
      </p:sp>
      <p:sp>
        <p:nvSpPr>
          <p:cNvPr id="4" name="Slide Number Placeholder 3"/>
          <p:cNvSpPr>
            <a:spLocks noGrp="1"/>
          </p:cNvSpPr>
          <p:nvPr>
            <p:ph type="sldNum" sz="quarter" idx="5"/>
          </p:nvPr>
        </p:nvSpPr>
        <p:spPr/>
        <p:txBody>
          <a:bodyPr/>
          <a:lstStyle/>
          <a:p>
            <a:fld id="{0246C732-F687-4D21-B311-47CCDE8F8EA1}" type="slidenum">
              <a:rPr lang="en-US" smtClean="0"/>
              <a:pPr/>
              <a:t>13</a:t>
            </a:fld>
            <a:endParaRPr lang="en-US" dirty="0"/>
          </a:p>
        </p:txBody>
      </p:sp>
    </p:spTree>
    <p:extLst>
      <p:ext uri="{BB962C8B-B14F-4D97-AF65-F5344CB8AC3E}">
        <p14:creationId xmlns:p14="http://schemas.microsoft.com/office/powerpoint/2010/main" val="1395898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Progress </a:t>
            </a:r>
            <a:r>
              <a:rPr lang="en-US" dirty="0" err="1"/>
              <a:t>AdminServer</a:t>
            </a:r>
            <a:r>
              <a:rPr lang="en-US" dirty="0"/>
              <a:t> is conveniently at the top of the list!</a:t>
            </a:r>
          </a:p>
        </p:txBody>
      </p:sp>
      <p:sp>
        <p:nvSpPr>
          <p:cNvPr id="4" name="Slide Number Placeholder 3"/>
          <p:cNvSpPr>
            <a:spLocks noGrp="1"/>
          </p:cNvSpPr>
          <p:nvPr>
            <p:ph type="sldNum" sz="quarter" idx="5"/>
          </p:nvPr>
        </p:nvSpPr>
        <p:spPr/>
        <p:txBody>
          <a:bodyPr/>
          <a:lstStyle/>
          <a:p>
            <a:fld id="{0246C732-F687-4D21-B311-47CCDE8F8EA1}" type="slidenum">
              <a:rPr lang="en-US" smtClean="0"/>
              <a:pPr/>
              <a:t>18</a:t>
            </a:fld>
            <a:endParaRPr lang="en-US" dirty="0"/>
          </a:p>
        </p:txBody>
      </p:sp>
    </p:spTree>
    <p:extLst>
      <p:ext uri="{BB962C8B-B14F-4D97-AF65-F5344CB8AC3E}">
        <p14:creationId xmlns:p14="http://schemas.microsoft.com/office/powerpoint/2010/main" val="798230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50</a:t>
            </a:fld>
            <a:endParaRPr lang="en-US" dirty="0"/>
          </a:p>
        </p:txBody>
      </p:sp>
    </p:spTree>
    <p:extLst>
      <p:ext uri="{BB962C8B-B14F-4D97-AF65-F5344CB8AC3E}">
        <p14:creationId xmlns:p14="http://schemas.microsoft.com/office/powerpoint/2010/main" val="140975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endParaRPr lang="en-US" dirty="0"/>
          </a:p>
          <a:p>
            <a:r>
              <a:rPr lang="en-US" dirty="0"/>
              <a:t>- the restore </a:t>
            </a:r>
            <a:r>
              <a:rPr lang="en-US" dirty="0" err="1"/>
              <a:t>db</a:t>
            </a:r>
            <a:r>
              <a:rPr lang="en-US" dirty="0"/>
              <a:t> name is not the same as the original </a:t>
            </a:r>
            <a:r>
              <a:rPr lang="en-US" dirty="0" err="1"/>
              <a:t>db</a:t>
            </a:r>
            <a:r>
              <a:rPr lang="en-US" dirty="0"/>
              <a:t> name</a:t>
            </a:r>
          </a:p>
          <a:p>
            <a:r>
              <a:rPr lang="en-US" dirty="0"/>
              <a:t>- there is an s2k.st already in the directory that has two fixed extents defined</a:t>
            </a:r>
          </a:p>
        </p:txBody>
      </p:sp>
      <p:sp>
        <p:nvSpPr>
          <p:cNvPr id="4" name="Slide Number Placeholder 3"/>
          <p:cNvSpPr>
            <a:spLocks noGrp="1"/>
          </p:cNvSpPr>
          <p:nvPr>
            <p:ph type="sldNum" sz="quarter" idx="5"/>
          </p:nvPr>
        </p:nvSpPr>
        <p:spPr/>
        <p:txBody>
          <a:bodyPr/>
          <a:lstStyle/>
          <a:p>
            <a:fld id="{0246C732-F687-4D21-B311-47CCDE8F8EA1}" type="slidenum">
              <a:rPr lang="en-US" smtClean="0"/>
              <a:pPr/>
              <a:t>53</a:t>
            </a:fld>
            <a:endParaRPr lang="en-US" dirty="0"/>
          </a:p>
        </p:txBody>
      </p:sp>
    </p:spTree>
    <p:extLst>
      <p:ext uri="{BB962C8B-B14F-4D97-AF65-F5344CB8AC3E}">
        <p14:creationId xmlns:p14="http://schemas.microsoft.com/office/powerpoint/2010/main" val="1379447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endParaRPr lang="en-US" dirty="0"/>
          </a:p>
          <a:p>
            <a:r>
              <a:rPr lang="en-US" dirty="0"/>
              <a:t>- the restore </a:t>
            </a:r>
            <a:r>
              <a:rPr lang="en-US" dirty="0" err="1"/>
              <a:t>db</a:t>
            </a:r>
            <a:r>
              <a:rPr lang="en-US" dirty="0"/>
              <a:t> name is not the same as the original </a:t>
            </a:r>
            <a:r>
              <a:rPr lang="en-US" dirty="0" err="1"/>
              <a:t>db</a:t>
            </a:r>
            <a:r>
              <a:rPr lang="en-US" dirty="0"/>
              <a:t> name</a:t>
            </a:r>
          </a:p>
          <a:p>
            <a:r>
              <a:rPr lang="en-US" dirty="0"/>
              <a:t>- there is an s2k.st already in the directory that has two fixed extents defined</a:t>
            </a:r>
          </a:p>
        </p:txBody>
      </p:sp>
      <p:sp>
        <p:nvSpPr>
          <p:cNvPr id="4" name="Slide Number Placeholder 3"/>
          <p:cNvSpPr>
            <a:spLocks noGrp="1"/>
          </p:cNvSpPr>
          <p:nvPr>
            <p:ph type="sldNum" sz="quarter" idx="5"/>
          </p:nvPr>
        </p:nvSpPr>
        <p:spPr/>
        <p:txBody>
          <a:bodyPr/>
          <a:lstStyle/>
          <a:p>
            <a:fld id="{0246C732-F687-4D21-B311-47CCDE8F8EA1}" type="slidenum">
              <a:rPr lang="en-US" smtClean="0"/>
              <a:pPr/>
              <a:t>54</a:t>
            </a:fld>
            <a:endParaRPr lang="en-US" dirty="0"/>
          </a:p>
        </p:txBody>
      </p:sp>
    </p:spTree>
    <p:extLst>
      <p:ext uri="{BB962C8B-B14F-4D97-AF65-F5344CB8AC3E}">
        <p14:creationId xmlns:p14="http://schemas.microsoft.com/office/powerpoint/2010/main" val="3639195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61</a:t>
            </a:fld>
            <a:endParaRPr lang="en-US" dirty="0"/>
          </a:p>
        </p:txBody>
      </p:sp>
    </p:spTree>
    <p:extLst>
      <p:ext uri="{BB962C8B-B14F-4D97-AF65-F5344CB8AC3E}">
        <p14:creationId xmlns:p14="http://schemas.microsoft.com/office/powerpoint/2010/main" val="407022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Size:  120</a:t>
            </a:r>
          </a:p>
          <a:p>
            <a:r>
              <a:rPr lang="en-US" sz="1200" dirty="0">
                <a:latin typeface="Consolas" panose="020B0609020204030204" pitchFamily="49" charset="0"/>
                <a:cs typeface="Consolas" panose="020B0609020204030204" pitchFamily="49" charset="0"/>
              </a:rPr>
              <a:t>  Used:  1</a:t>
            </a:r>
          </a:p>
          <a:p>
            <a:r>
              <a:rPr lang="en-US" sz="1200" dirty="0">
                <a:latin typeface="Consolas" panose="020B0609020204030204" pitchFamily="49" charset="0"/>
                <a:cs typeface="Consolas" panose="020B0609020204030204" pitchFamily="49" charset="0"/>
              </a:rPr>
              <a:t> Start:  Mon Feb 25 19:55:20 2019</a:t>
            </a:r>
          </a:p>
          <a:p>
            <a:r>
              <a:rPr lang="en-US" sz="1200" dirty="0" err="1">
                <a:latin typeface="Consolas" panose="020B0609020204030204" pitchFamily="49" charset="0"/>
                <a:cs typeface="Consolas" panose="020B0609020204030204" pitchFamily="49" charset="0"/>
              </a:rPr>
              <a:t>LastOp</a:t>
            </a:r>
            <a:r>
              <a:rPr lang="en-US" sz="1200" dirty="0">
                <a:latin typeface="Consolas" panose="020B0609020204030204" pitchFamily="49" charset="0"/>
                <a:cs typeface="Consolas" panose="020B0609020204030204" pitchFamily="49" charset="0"/>
              </a:rPr>
              <a:t>:  N/A</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Seqno</a:t>
            </a:r>
            <a:r>
              <a:rPr lang="en-US" sz="1200" dirty="0">
                <a:latin typeface="Consolas" panose="020B0609020204030204" pitchFamily="49" charset="0"/>
                <a:cs typeface="Consolas" panose="020B0609020204030204" pitchFamily="49" charset="0"/>
              </a:rPr>
              <a:t>:  1</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Extent:  2</a:t>
            </a:r>
          </a:p>
          <a:p>
            <a:r>
              <a:rPr lang="en-US" sz="1200" dirty="0">
                <a:latin typeface="Consolas" panose="020B0609020204030204" pitchFamily="49" charset="0"/>
                <a:cs typeface="Consolas" panose="020B0609020204030204" pitchFamily="49" charset="0"/>
              </a:rPr>
              <a:t>Status:  Empty</a:t>
            </a:r>
          </a:p>
          <a:p>
            <a:r>
              <a:rPr lang="en-US" sz="1200" dirty="0">
                <a:latin typeface="Consolas" panose="020B0609020204030204" pitchFamily="49" charset="0"/>
                <a:cs typeface="Consolas" panose="020B0609020204030204" pitchFamily="49" charset="0"/>
              </a:rPr>
              <a:t>  Type:  Variable Length</a:t>
            </a:r>
          </a:p>
          <a:p>
            <a:r>
              <a:rPr lang="en-US" sz="1200" dirty="0">
                <a:latin typeface="Consolas" panose="020B0609020204030204" pitchFamily="49" charset="0"/>
                <a:cs typeface="Consolas" panose="020B0609020204030204" pitchFamily="49" charset="0"/>
              </a:rPr>
              <a:t>  Path:  a:\</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\sports2000.a2</a:t>
            </a:r>
          </a:p>
          <a:p>
            <a:r>
              <a:rPr lang="en-US" sz="1200" dirty="0">
                <a:latin typeface="Consolas" panose="020B0609020204030204" pitchFamily="49" charset="0"/>
                <a:cs typeface="Consolas" panose="020B0609020204030204" pitchFamily="49" charset="0"/>
              </a:rPr>
              <a:t>  Size:  120</a:t>
            </a:r>
          </a:p>
          <a:p>
            <a:r>
              <a:rPr lang="en-US" sz="1200" dirty="0">
                <a:latin typeface="Consolas" panose="020B0609020204030204" pitchFamily="49" charset="0"/>
                <a:cs typeface="Consolas" panose="020B0609020204030204" pitchFamily="49" charset="0"/>
              </a:rPr>
              <a:t>  Used:  0</a:t>
            </a:r>
          </a:p>
          <a:p>
            <a:r>
              <a:rPr lang="en-US" sz="1200" dirty="0">
                <a:latin typeface="Consolas" panose="020B0609020204030204" pitchFamily="49" charset="0"/>
                <a:cs typeface="Consolas" panose="020B0609020204030204" pitchFamily="49" charset="0"/>
              </a:rPr>
              <a:t> Start:  N/A</a:t>
            </a:r>
          </a:p>
          <a:p>
            <a:r>
              <a:rPr lang="en-US" sz="1200" dirty="0" err="1">
                <a:latin typeface="Consolas" panose="020B0609020204030204" pitchFamily="49" charset="0"/>
                <a:cs typeface="Consolas" panose="020B0609020204030204" pitchFamily="49" charset="0"/>
              </a:rPr>
              <a:t>LastOp</a:t>
            </a:r>
            <a:r>
              <a:rPr lang="en-US" sz="1200" dirty="0">
                <a:latin typeface="Consolas" panose="020B0609020204030204" pitchFamily="49" charset="0"/>
                <a:cs typeface="Consolas" panose="020B0609020204030204" pitchFamily="49" charset="0"/>
              </a:rPr>
              <a:t>:  N/A</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Seqno</a:t>
            </a:r>
            <a:r>
              <a:rPr lang="en-US" sz="1200" dirty="0">
                <a:latin typeface="Consolas" panose="020B0609020204030204" pitchFamily="49" charset="0"/>
                <a:cs typeface="Consolas" panose="020B0609020204030204" pitchFamily="49" charset="0"/>
              </a:rPr>
              <a:t>:  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Extent:  3</a:t>
            </a:r>
          </a:p>
          <a:p>
            <a:r>
              <a:rPr lang="en-US" sz="1200" dirty="0">
                <a:latin typeface="Consolas" panose="020B0609020204030204" pitchFamily="49" charset="0"/>
                <a:cs typeface="Consolas" panose="020B0609020204030204" pitchFamily="49" charset="0"/>
              </a:rPr>
              <a:t>Status:  Empty</a:t>
            </a:r>
          </a:p>
          <a:p>
            <a:r>
              <a:rPr lang="en-US" sz="1200" dirty="0">
                <a:latin typeface="Consolas" panose="020B0609020204030204" pitchFamily="49" charset="0"/>
                <a:cs typeface="Consolas" panose="020B0609020204030204" pitchFamily="49" charset="0"/>
              </a:rPr>
              <a:t>  Type:  Variable Length</a:t>
            </a:r>
          </a:p>
          <a:p>
            <a:r>
              <a:rPr lang="en-US" sz="1200" dirty="0">
                <a:latin typeface="Consolas" panose="020B0609020204030204" pitchFamily="49" charset="0"/>
                <a:cs typeface="Consolas" panose="020B0609020204030204" pitchFamily="49" charset="0"/>
              </a:rPr>
              <a:t>  Path:  a:\</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\sports2000.a3</a:t>
            </a:r>
          </a:p>
          <a:p>
            <a:r>
              <a:rPr lang="en-US" sz="1200" dirty="0">
                <a:latin typeface="Consolas" panose="020B0609020204030204" pitchFamily="49" charset="0"/>
                <a:cs typeface="Consolas" panose="020B0609020204030204" pitchFamily="49" charset="0"/>
              </a:rPr>
              <a:t>  Size:  120</a:t>
            </a:r>
          </a:p>
          <a:p>
            <a:r>
              <a:rPr lang="en-US" sz="1200" dirty="0">
                <a:latin typeface="Consolas" panose="020B0609020204030204" pitchFamily="49" charset="0"/>
                <a:cs typeface="Consolas" panose="020B0609020204030204" pitchFamily="49" charset="0"/>
              </a:rPr>
              <a:t>  Used:  0</a:t>
            </a:r>
          </a:p>
          <a:p>
            <a:r>
              <a:rPr lang="en-US" sz="1200" dirty="0">
                <a:latin typeface="Consolas" panose="020B0609020204030204" pitchFamily="49" charset="0"/>
                <a:cs typeface="Consolas" panose="020B0609020204030204" pitchFamily="49" charset="0"/>
              </a:rPr>
              <a:t> Start:  N/A</a:t>
            </a:r>
          </a:p>
          <a:p>
            <a:r>
              <a:rPr lang="en-US" sz="1200" dirty="0" err="1">
                <a:latin typeface="Consolas" panose="020B0609020204030204" pitchFamily="49" charset="0"/>
                <a:cs typeface="Consolas" panose="020B0609020204030204" pitchFamily="49" charset="0"/>
              </a:rPr>
              <a:t>LastOp</a:t>
            </a:r>
            <a:r>
              <a:rPr lang="en-US" sz="1200" dirty="0">
                <a:latin typeface="Consolas" panose="020B0609020204030204" pitchFamily="49" charset="0"/>
                <a:cs typeface="Consolas" panose="020B0609020204030204" pitchFamily="49" charset="0"/>
              </a:rPr>
              <a:t>:  N/A</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Seqno</a:t>
            </a:r>
            <a:r>
              <a:rPr lang="en-US" sz="1200" dirty="0">
                <a:latin typeface="Consolas" panose="020B0609020204030204" pitchFamily="49" charset="0"/>
                <a:cs typeface="Consolas" panose="020B0609020204030204" pitchFamily="49" charset="0"/>
              </a:rPr>
              <a:t>:  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Extent:  4</a:t>
            </a:r>
          </a:p>
          <a:p>
            <a:r>
              <a:rPr lang="en-US" sz="1200" dirty="0">
                <a:latin typeface="Consolas" panose="020B0609020204030204" pitchFamily="49" charset="0"/>
                <a:cs typeface="Consolas" panose="020B0609020204030204" pitchFamily="49" charset="0"/>
              </a:rPr>
              <a:t>Status:  Empty</a:t>
            </a:r>
          </a:p>
          <a:p>
            <a:r>
              <a:rPr lang="en-US" sz="1200" dirty="0">
                <a:latin typeface="Consolas" panose="020B0609020204030204" pitchFamily="49" charset="0"/>
                <a:cs typeface="Consolas" panose="020B0609020204030204" pitchFamily="49" charset="0"/>
              </a:rPr>
              <a:t>  Type:  Variable Length</a:t>
            </a:r>
          </a:p>
          <a:p>
            <a:r>
              <a:rPr lang="en-US" sz="1200" dirty="0">
                <a:latin typeface="Consolas" panose="020B0609020204030204" pitchFamily="49" charset="0"/>
                <a:cs typeface="Consolas" panose="020B0609020204030204" pitchFamily="49" charset="0"/>
              </a:rPr>
              <a:t>  Path:  a:\</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\sports2000.a4</a:t>
            </a:r>
          </a:p>
          <a:p>
            <a:r>
              <a:rPr lang="en-US" sz="1200" dirty="0">
                <a:latin typeface="Consolas" panose="020B0609020204030204" pitchFamily="49" charset="0"/>
                <a:cs typeface="Consolas" panose="020B0609020204030204" pitchFamily="49" charset="0"/>
              </a:rPr>
              <a:t>  Size:  120</a:t>
            </a:r>
          </a:p>
          <a:p>
            <a:r>
              <a:rPr lang="en-US" sz="1200" dirty="0">
                <a:latin typeface="Consolas" panose="020B0609020204030204" pitchFamily="49" charset="0"/>
                <a:cs typeface="Consolas" panose="020B0609020204030204" pitchFamily="49" charset="0"/>
              </a:rPr>
              <a:t>  Used:  0</a:t>
            </a:r>
          </a:p>
          <a:p>
            <a:r>
              <a:rPr lang="en-US" sz="1200" dirty="0">
                <a:latin typeface="Consolas" panose="020B0609020204030204" pitchFamily="49" charset="0"/>
                <a:cs typeface="Consolas" panose="020B0609020204030204" pitchFamily="49" charset="0"/>
              </a:rPr>
              <a:t> Start:  N/A</a:t>
            </a:r>
          </a:p>
          <a:p>
            <a:r>
              <a:rPr lang="en-US" sz="1200" dirty="0" err="1">
                <a:latin typeface="Consolas" panose="020B0609020204030204" pitchFamily="49" charset="0"/>
                <a:cs typeface="Consolas" panose="020B0609020204030204" pitchFamily="49" charset="0"/>
              </a:rPr>
              <a:t>LastOp</a:t>
            </a:r>
            <a:r>
              <a:rPr lang="en-US" sz="1200" dirty="0">
                <a:latin typeface="Consolas" panose="020B0609020204030204" pitchFamily="49" charset="0"/>
                <a:cs typeface="Consolas" panose="020B0609020204030204" pitchFamily="49" charset="0"/>
              </a:rPr>
              <a:t>:  N/A</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Seqno</a:t>
            </a:r>
            <a:r>
              <a:rPr lang="en-US" sz="1200" dirty="0">
                <a:latin typeface="Consolas" panose="020B0609020204030204" pitchFamily="49" charset="0"/>
                <a:cs typeface="Consolas" panose="020B0609020204030204" pitchFamily="49" charset="0"/>
              </a:rPr>
              <a:t>:  0</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62</a:t>
            </a:fld>
            <a:endParaRPr lang="en-US" dirty="0"/>
          </a:p>
        </p:txBody>
      </p:sp>
    </p:spTree>
    <p:extLst>
      <p:ext uri="{BB962C8B-B14F-4D97-AF65-F5344CB8AC3E}">
        <p14:creationId xmlns:p14="http://schemas.microsoft.com/office/powerpoint/2010/main" val="3486527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point out that online changes are not persistent</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69</a:t>
            </a:fld>
            <a:endParaRPr lang="en-US" dirty="0"/>
          </a:p>
        </p:txBody>
      </p:sp>
    </p:spTree>
    <p:extLst>
      <p:ext uri="{BB962C8B-B14F-4D97-AF65-F5344CB8AC3E}">
        <p14:creationId xmlns:p14="http://schemas.microsoft.com/office/powerpoint/2010/main" val="2893044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default you probably need to add the “</a:t>
            </a:r>
            <a:r>
              <a:rPr lang="en-US" dirty="0" err="1"/>
              <a:t>sysprogress</a:t>
            </a:r>
            <a:r>
              <a:rPr lang="en-US" dirty="0"/>
              <a:t>” user and password to _user</a:t>
            </a:r>
          </a:p>
        </p:txBody>
      </p:sp>
      <p:sp>
        <p:nvSpPr>
          <p:cNvPr id="4" name="Slide Number Placeholder 3"/>
          <p:cNvSpPr>
            <a:spLocks noGrp="1"/>
          </p:cNvSpPr>
          <p:nvPr>
            <p:ph type="sldNum" sz="quarter" idx="5"/>
          </p:nvPr>
        </p:nvSpPr>
        <p:spPr/>
        <p:txBody>
          <a:bodyPr/>
          <a:lstStyle/>
          <a:p>
            <a:fld id="{0246C732-F687-4D21-B311-47CCDE8F8EA1}" type="slidenum">
              <a:rPr lang="en-US" smtClean="0"/>
              <a:pPr/>
              <a:t>73</a:t>
            </a:fld>
            <a:endParaRPr lang="en-US" dirty="0"/>
          </a:p>
        </p:txBody>
      </p:sp>
    </p:spTree>
    <p:extLst>
      <p:ext uri="{BB962C8B-B14F-4D97-AF65-F5344CB8AC3E}">
        <p14:creationId xmlns:p14="http://schemas.microsoft.com/office/powerpoint/2010/main" val="3740797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76</a:t>
            </a:fld>
            <a:endParaRPr lang="en-US" dirty="0"/>
          </a:p>
        </p:txBody>
      </p:sp>
    </p:spTree>
    <p:extLst>
      <p:ext uri="{BB962C8B-B14F-4D97-AF65-F5344CB8AC3E}">
        <p14:creationId xmlns:p14="http://schemas.microsoft.com/office/powerpoint/2010/main" val="517065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dirty="0">
                <a:latin typeface="Consolas" panose="020B0609020204030204" pitchFamily="49" charset="0"/>
                <a:cs typeface="Consolas" panose="020B0609020204030204" pitchFamily="49" charset="0"/>
              </a:rPr>
              <a:t>Country                       762           15            0           0    50.80   128 128 [Data]                                 </a:t>
            </a:r>
          </a:p>
          <a:p>
            <a:r>
              <a:rPr lang="en-US" sz="1200" dirty="0" err="1">
                <a:latin typeface="Consolas" panose="020B0609020204030204" pitchFamily="49" charset="0"/>
                <a:cs typeface="Consolas" panose="020B0609020204030204" pitchFamily="49" charset="0"/>
              </a:rPr>
              <a:t>LocalDefault</a:t>
            </a:r>
            <a:r>
              <a:rPr lang="en-US" sz="1200" dirty="0">
                <a:latin typeface="Consolas" panose="020B0609020204030204" pitchFamily="49" charset="0"/>
                <a:cs typeface="Consolas" panose="020B0609020204030204" pitchFamily="49" charset="0"/>
              </a:rPr>
              <a:t>                  724           10            0           0    72.40   128 128 [Data]                                 </a:t>
            </a:r>
          </a:p>
          <a:p>
            <a:r>
              <a:rPr lang="en-US" sz="1200" dirty="0">
                <a:latin typeface="Consolas" panose="020B0609020204030204" pitchFamily="49" charset="0"/>
                <a:cs typeface="Consolas" panose="020B0609020204030204" pitchFamily="49" charset="0"/>
              </a:rPr>
              <a:t>ShipTo                        311            3            0           0   103.67   128 128 [Data]                                 </a:t>
            </a:r>
          </a:p>
          <a:p>
            <a:r>
              <a:rPr lang="en-US" sz="1200" dirty="0" err="1">
                <a:latin typeface="Consolas" panose="020B0609020204030204" pitchFamily="49" charset="0"/>
                <a:cs typeface="Consolas" panose="020B0609020204030204" pitchFamily="49" charset="0"/>
              </a:rPr>
              <a:t>POLine</a:t>
            </a:r>
            <a:r>
              <a:rPr lang="en-US" sz="1200" dirty="0">
                <a:latin typeface="Consolas" panose="020B0609020204030204" pitchFamily="49" charset="0"/>
                <a:cs typeface="Consolas" panose="020B0609020204030204" pitchFamily="49" charset="0"/>
              </a:rPr>
              <a:t>                     222720         5337            0           0    41.73   256 256 [Data]                                 </a:t>
            </a:r>
          </a:p>
          <a:p>
            <a:r>
              <a:rPr lang="en-US" sz="1200" dirty="0" err="1">
                <a:latin typeface="Consolas" panose="020B0609020204030204" pitchFamily="49" charset="0"/>
                <a:cs typeface="Consolas" panose="020B0609020204030204" pitchFamily="49" charset="0"/>
              </a:rPr>
              <a:t>PurchaseOrder</a:t>
            </a:r>
            <a:r>
              <a:rPr lang="en-US" sz="1200" dirty="0">
                <a:latin typeface="Consolas" panose="020B0609020204030204" pitchFamily="49" charset="0"/>
                <a:cs typeface="Consolas" panose="020B0609020204030204" pitchFamily="49" charset="0"/>
              </a:rPr>
              <a:t>               70246         2129            0           0    33.00   256 256 [Data]                                 </a:t>
            </a:r>
          </a:p>
          <a:p>
            <a:r>
              <a:rPr lang="en-US" sz="1200" dirty="0">
                <a:latin typeface="Consolas" panose="020B0609020204030204" pitchFamily="49" charset="0"/>
                <a:cs typeface="Consolas" panose="020B0609020204030204" pitchFamily="49" charset="0"/>
              </a:rPr>
              <a:t>Bin                         26829          770            0           0    34.84   256 256 [Data]                                 </a:t>
            </a:r>
          </a:p>
          <a:p>
            <a:r>
              <a:rPr lang="en-US" sz="1200" dirty="0">
                <a:latin typeface="Consolas" panose="020B0609020204030204" pitchFamily="49" charset="0"/>
                <a:cs typeface="Consolas" panose="020B0609020204030204" pitchFamily="49" charset="0"/>
              </a:rPr>
              <a:t>Invoice                      5632          147            0           0    38.31   256 256 [Data]                                 </a:t>
            </a:r>
          </a:p>
          <a:p>
            <a:r>
              <a:rPr lang="en-US" sz="1200" dirty="0">
                <a:latin typeface="Consolas" panose="020B0609020204030204" pitchFamily="49" charset="0"/>
                <a:cs typeface="Consolas" panose="020B0609020204030204" pitchFamily="49" charset="0"/>
              </a:rPr>
              <a:t>State                        1741           51            0           0    34.13   256 256 [Data]                                 </a:t>
            </a:r>
          </a:p>
          <a:p>
            <a:r>
              <a:rPr lang="en-US" sz="1200" dirty="0" err="1">
                <a:latin typeface="Consolas" panose="020B0609020204030204" pitchFamily="49" charset="0"/>
                <a:cs typeface="Consolas" panose="020B0609020204030204" pitchFamily="49" charset="0"/>
              </a:rPr>
              <a:t>SupplierItemXref</a:t>
            </a:r>
            <a:r>
              <a:rPr lang="en-US" sz="1200" dirty="0">
                <a:latin typeface="Consolas" panose="020B0609020204030204" pitchFamily="49" charset="0"/>
                <a:cs typeface="Consolas" panose="020B0609020204030204" pitchFamily="49" charset="0"/>
              </a:rPr>
              <a:t>             1126           56            0           0    20.11   256 256 [Data]                                 </a:t>
            </a:r>
          </a:p>
          <a:p>
            <a:r>
              <a:rPr lang="en-US" sz="1200" dirty="0">
                <a:latin typeface="Consolas" panose="020B0609020204030204" pitchFamily="49" charset="0"/>
                <a:cs typeface="Consolas" panose="020B0609020204030204" pitchFamily="49" charset="0"/>
              </a:rPr>
              <a:t>Benefits                      848           21            0           0    40.38   256 256 [Data]                                 </a:t>
            </a:r>
          </a:p>
          <a:p>
            <a:r>
              <a:rPr lang="en-US" sz="1200" dirty="0">
                <a:latin typeface="Consolas" panose="020B0609020204030204" pitchFamily="49" charset="0"/>
                <a:cs typeface="Consolas" panose="020B0609020204030204" pitchFamily="49" charset="0"/>
              </a:rPr>
              <a:t>Vacation                      288           12            0           0    24.00   256 256 [Data]                                 </a:t>
            </a:r>
          </a:p>
          <a:p>
            <a:r>
              <a:rPr lang="en-US" sz="1200" dirty="0">
                <a:latin typeface="Consolas" panose="020B0609020204030204" pitchFamily="49" charset="0"/>
                <a:cs typeface="Consolas" panose="020B0609020204030204" pitchFamily="49" charset="0"/>
              </a:rPr>
              <a:t>Department                    211            7            0           0    30.14   256 256 [Data]</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94</a:t>
            </a:fld>
            <a:endParaRPr lang="en-US" dirty="0"/>
          </a:p>
        </p:txBody>
      </p:sp>
    </p:spTree>
    <p:extLst>
      <p:ext uri="{BB962C8B-B14F-4D97-AF65-F5344CB8AC3E}">
        <p14:creationId xmlns:p14="http://schemas.microsoft.com/office/powerpoint/2010/main" val="2452917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prowin</a:t>
            </a:r>
            <a:r>
              <a:rPr lang="en-US" dirty="0"/>
              <a:t> -1 sports2000 –p _</a:t>
            </a:r>
            <a:r>
              <a:rPr lang="en-US" dirty="0" err="1"/>
              <a:t>admin.p</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100</a:t>
            </a:fld>
            <a:endParaRPr lang="en-US" dirty="0"/>
          </a:p>
        </p:txBody>
      </p:sp>
    </p:spTree>
    <p:extLst>
      <p:ext uri="{BB962C8B-B14F-4D97-AF65-F5344CB8AC3E}">
        <p14:creationId xmlns:p14="http://schemas.microsoft.com/office/powerpoint/2010/main" val="499135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104</a:t>
            </a:fld>
            <a:endParaRPr lang="en-US" dirty="0"/>
          </a:p>
        </p:txBody>
      </p:sp>
    </p:spTree>
    <p:extLst>
      <p:ext uri="{BB962C8B-B14F-4D97-AF65-F5344CB8AC3E}">
        <p14:creationId xmlns:p14="http://schemas.microsoft.com/office/powerpoint/2010/main" val="109288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5"/>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28600" y="1600205"/>
            <a:ext cx="11734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19B4B966-CAC1-4D43-8474-40E4E4FD13A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flipH="1">
            <a:off x="12268200" y="-977900"/>
            <a:ext cx="990600" cy="990600"/>
          </a:xfrm>
          <a:prstGeom prst="rect">
            <a:avLst/>
          </a:prstGeom>
        </p:spPr>
      </p:pic>
      <p:pic>
        <p:nvPicPr>
          <p:cNvPr id="8" name="Picture 7">
            <a:extLst>
              <a:ext uri="{FF2B5EF4-FFF2-40B4-BE49-F238E27FC236}">
                <a16:creationId xmlns:a16="http://schemas.microsoft.com/office/drawing/2014/main" id="{99EEEAC2-D428-FA48-AEBC-7F89976ADFA3}"/>
              </a:ext>
            </a:extLst>
          </p:cNvPr>
          <p:cNvPicPr>
            <a:picLocks noChangeAspect="1"/>
          </p:cNvPicPr>
          <p:nvPr userDrawn="1"/>
        </p:nvPicPr>
        <p:blipFill>
          <a:blip r:embed="rId8"/>
          <a:stretch>
            <a:fillRect/>
          </a:stretch>
        </p:blipFill>
        <p:spPr>
          <a:xfrm>
            <a:off x="8801100" y="-4572"/>
            <a:ext cx="3390900" cy="1638300"/>
          </a:xfrm>
          <a:prstGeom prst="rect">
            <a:avLst/>
          </a:prstGeom>
        </p:spPr>
      </p:pic>
      <p:pic>
        <p:nvPicPr>
          <p:cNvPr id="9" name="Picture 8" descr="A picture containing object, sky&#10;&#10;Description automatically generated">
            <a:extLst>
              <a:ext uri="{FF2B5EF4-FFF2-40B4-BE49-F238E27FC236}">
                <a16:creationId xmlns:a16="http://schemas.microsoft.com/office/drawing/2014/main" id="{1658E15C-4B9F-034C-B86E-8AA25E60E6CC}"/>
              </a:ext>
            </a:extLst>
          </p:cNvPr>
          <p:cNvPicPr>
            <a:picLocks noChangeAspect="1"/>
          </p:cNvPicPr>
          <p:nvPr userDrawn="1"/>
        </p:nvPicPr>
        <p:blipFill>
          <a:blip r:embed="rId9"/>
          <a:stretch>
            <a:fillRect/>
          </a:stretch>
        </p:blipFill>
        <p:spPr>
          <a:xfrm>
            <a:off x="10003971" y="6096000"/>
            <a:ext cx="1959429" cy="73478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0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0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972800" y="6324606"/>
            <a:ext cx="609600" cy="365125"/>
          </a:xfrm>
          <a:prstGeom prst="rect">
            <a:avLst/>
          </a:prstGeom>
        </p:spPr>
        <p:txBody>
          <a:bodyPr/>
          <a:lstStyle/>
          <a:p>
            <a:fld id="{5657C8AD-9CD5-4FD6-B96A-EC63C8DD4688}" type="slidenum">
              <a:rPr lang="en-US" smtClean="0"/>
              <a:pPr/>
              <a:t>1</a:t>
            </a:fld>
            <a:endParaRPr lang="en-US" dirty="0"/>
          </a:p>
        </p:txBody>
      </p:sp>
      <p:sp>
        <p:nvSpPr>
          <p:cNvPr id="5" name="Title 1"/>
          <p:cNvSpPr txBox="1">
            <a:spLocks/>
          </p:cNvSpPr>
          <p:nvPr/>
        </p:nvSpPr>
        <p:spPr>
          <a:xfrm>
            <a:off x="457200" y="685800"/>
            <a:ext cx="11125200" cy="5257800"/>
          </a:xfrm>
          <a:prstGeom prst="rect">
            <a:avLst/>
          </a:prstGeom>
        </p:spPr>
        <p:txBody>
          <a:bodyPr>
            <a:noAutofit/>
          </a:bodyPr>
          <a:lstStyle/>
          <a:p>
            <a:r>
              <a:rPr lang="en-US" sz="2400" b="1" dirty="0"/>
              <a:t>Getting Started: DBA Basics</a:t>
            </a:r>
            <a:endParaRPr lang="en-US" sz="2400" dirty="0"/>
          </a:p>
          <a:p>
            <a:r>
              <a:rPr lang="en-US" dirty="0"/>
              <a:t>Congratulations!  You're Our New Progress DBA!  Now What?</a:t>
            </a:r>
          </a:p>
          <a:p>
            <a:r>
              <a:rPr lang="en-US" dirty="0"/>
              <a:t>Tom Bascom, White Star Software</a:t>
            </a:r>
          </a:p>
          <a:p>
            <a:endParaRPr lang="en-US" b="1" dirty="0"/>
          </a:p>
          <a:p>
            <a:r>
              <a:rPr lang="en-US" b="1" dirty="0"/>
              <a:t>Abstract:  </a:t>
            </a:r>
            <a:r>
              <a:rPr lang="en-US" dirty="0"/>
              <a:t>People often ask what tasks a newly minted </a:t>
            </a:r>
            <a:r>
              <a:rPr lang="en-US" dirty="0" err="1"/>
              <a:t>OpenEdge</a:t>
            </a:r>
            <a:r>
              <a:rPr lang="en-US" dirty="0"/>
              <a:t> DBA should be performing? What should my daily, weekly, monthly </a:t>
            </a:r>
            <a:r>
              <a:rPr lang="en-US" dirty="0" err="1"/>
              <a:t>etc</a:t>
            </a:r>
            <a:r>
              <a:rPr lang="en-US" dirty="0"/>
              <a:t> checklist have on it? What's good? What's BAD? Where do I even look to find out? What do I need to pay attention to? What can I ignore? What should I lose sleep over? When should I update my resume? Who can help me? In this hands on workshop we will show you the way through the challenges that lie in front of you and help bring peace to your weekends and evenings!</a:t>
            </a:r>
          </a:p>
          <a:p>
            <a:endParaRPr lang="en-US" dirty="0"/>
          </a:p>
          <a:p>
            <a:r>
              <a:rPr lang="en-US" dirty="0" err="1"/>
              <a:t>Wifi</a:t>
            </a:r>
            <a:r>
              <a:rPr lang="en-US" dirty="0"/>
              <a:t>:  Hilton Honors Meeting</a:t>
            </a:r>
          </a:p>
          <a:p>
            <a:r>
              <a:rPr lang="en-US" dirty="0"/>
              <a:t>Password: PUGAMER19</a:t>
            </a:r>
          </a:p>
          <a:p>
            <a:endParaRPr lang="en-US" dirty="0"/>
          </a:p>
          <a:p>
            <a:r>
              <a:rPr lang="en-US" dirty="0"/>
              <a:t>RDP Login:  Administrator</a:t>
            </a:r>
          </a:p>
          <a:p>
            <a:r>
              <a:rPr lang="en-US" dirty="0"/>
              <a:t>RDP Password: DB@Wsh0p</a:t>
            </a:r>
          </a:p>
          <a:p>
            <a:endParaRPr lang="en-US" dirty="0"/>
          </a:p>
        </p:txBody>
      </p:sp>
    </p:spTree>
    <p:extLst>
      <p:ext uri="{BB962C8B-B14F-4D97-AF65-F5344CB8AC3E}">
        <p14:creationId xmlns:p14="http://schemas.microsoft.com/office/powerpoint/2010/main" val="3789940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11125200" cy="1066800"/>
          </a:xfrm>
        </p:spPr>
        <p:txBody>
          <a:bodyPr>
            <a:noAutofit/>
          </a:bodyPr>
          <a:lstStyle/>
          <a:p>
            <a:pPr algn="ctr"/>
            <a:r>
              <a:rPr lang="en-US" b="1" dirty="0"/>
              <a:t>Getting Started: DBA Basics</a:t>
            </a:r>
            <a:br>
              <a:rPr lang="en-US" sz="3200" dirty="0"/>
            </a:br>
            <a:r>
              <a:rPr lang="en-US" sz="2800" dirty="0"/>
              <a:t>What A Newly Minted </a:t>
            </a:r>
            <a:r>
              <a:rPr lang="en-US" sz="2800" dirty="0" err="1"/>
              <a:t>OpenEdge</a:t>
            </a:r>
            <a:r>
              <a:rPr lang="en-US" sz="2800" dirty="0"/>
              <a:t> DBA Needs to Know</a:t>
            </a:r>
            <a:endParaRPr lang="en-US" sz="2800" b="1" dirty="0">
              <a:solidFill>
                <a:schemeClr val="accent1"/>
              </a:solidFill>
            </a:endParaRPr>
          </a:p>
        </p:txBody>
      </p:sp>
      <p:sp>
        <p:nvSpPr>
          <p:cNvPr id="7" name="TextBox 6"/>
          <p:cNvSpPr txBox="1"/>
          <p:nvPr/>
        </p:nvSpPr>
        <p:spPr>
          <a:xfrm>
            <a:off x="3429000" y="3886200"/>
            <a:ext cx="5410200" cy="954107"/>
          </a:xfrm>
          <a:prstGeom prst="rect">
            <a:avLst/>
          </a:prstGeom>
          <a:noFill/>
        </p:spPr>
        <p:txBody>
          <a:bodyPr wrap="square" rtlCol="0">
            <a:spAutoFit/>
          </a:bodyPr>
          <a:lstStyle/>
          <a:p>
            <a:pPr algn="ctr"/>
            <a:r>
              <a:rPr lang="en-US" sz="2800" dirty="0">
                <a:solidFill>
                  <a:schemeClr val="tx2"/>
                </a:solidFill>
                <a:latin typeface="+mj-lt"/>
              </a:rPr>
              <a:t>Tom Bascom, White Star Software</a:t>
            </a:r>
            <a:br>
              <a:rPr lang="en-US" sz="2800" dirty="0">
                <a:solidFill>
                  <a:schemeClr val="tx2"/>
                </a:solidFill>
                <a:latin typeface="+mj-lt"/>
              </a:rPr>
            </a:br>
            <a:r>
              <a:rPr lang="en-US" sz="2800" dirty="0" err="1">
                <a:solidFill>
                  <a:schemeClr val="tx2"/>
                </a:solidFill>
                <a:latin typeface="+mj-lt"/>
              </a:rPr>
              <a:t>tom@wss.com</a:t>
            </a:r>
            <a:endParaRPr lang="en-US" sz="2800" dirty="0">
              <a:solidFill>
                <a:schemeClr val="tx2"/>
              </a:solidFill>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4" name="Content Placeholder 3"/>
          <p:cNvSpPr>
            <a:spLocks noGrp="1"/>
          </p:cNvSpPr>
          <p:nvPr>
            <p:ph sz="half" idx="1"/>
          </p:nvPr>
        </p:nvSpPr>
        <p:spPr/>
        <p:txBody>
          <a:bodyPr>
            <a:normAutofit fontScale="85000" lnSpcReduction="20000"/>
          </a:bodyPr>
          <a:lstStyle/>
          <a:p>
            <a:r>
              <a:rPr lang="en-US" dirty="0" err="1"/>
              <a:t>proenv</a:t>
            </a:r>
            <a:r>
              <a:rPr lang="en-US" dirty="0"/>
              <a:t>: </a:t>
            </a:r>
            <a:r>
              <a:rPr lang="en-US" dirty="0" err="1"/>
              <a:t>proutil</a:t>
            </a:r>
            <a:r>
              <a:rPr lang="en-US" dirty="0"/>
              <a:t> describe, </a:t>
            </a:r>
            <a:r>
              <a:rPr lang="en-US" dirty="0" err="1"/>
              <a:t>prostrct</a:t>
            </a:r>
            <a:r>
              <a:rPr lang="en-US" dirty="0"/>
              <a:t> list, </a:t>
            </a:r>
            <a:r>
              <a:rPr lang="en-US" dirty="0" err="1"/>
              <a:t>dbanalys</a:t>
            </a:r>
            <a:r>
              <a:rPr lang="en-US" dirty="0"/>
              <a:t>, prolog, (333), </a:t>
            </a:r>
            <a:r>
              <a:rPr lang="en-US" dirty="0" err="1"/>
              <a:t>conmgr.properties</a:t>
            </a:r>
            <a:endParaRPr lang="en-US" dirty="0"/>
          </a:p>
          <a:p>
            <a:r>
              <a:rPr lang="en-US" dirty="0"/>
              <a:t>Starting &amp; stopping a </a:t>
            </a:r>
            <a:r>
              <a:rPr lang="en-US" dirty="0" err="1"/>
              <a:t>db</a:t>
            </a:r>
            <a:r>
              <a:rPr lang="en-US" dirty="0"/>
              <a:t>: exploder, </a:t>
            </a:r>
            <a:r>
              <a:rPr lang="en-US" dirty="0" err="1"/>
              <a:t>dbman</a:t>
            </a:r>
            <a:r>
              <a:rPr lang="en-US" dirty="0"/>
              <a:t>, </a:t>
            </a:r>
            <a:r>
              <a:rPr lang="en-US" dirty="0" err="1"/>
              <a:t>proserve</a:t>
            </a:r>
            <a:r>
              <a:rPr lang="en-US" dirty="0"/>
              <a:t>/</a:t>
            </a:r>
            <a:r>
              <a:rPr lang="en-US" dirty="0" err="1"/>
              <a:t>proshut</a:t>
            </a:r>
            <a:endParaRPr lang="en-US" dirty="0"/>
          </a:p>
          <a:p>
            <a:r>
              <a:rPr lang="en-US" dirty="0"/>
              <a:t>Backup (online) &amp; restore</a:t>
            </a:r>
          </a:p>
          <a:p>
            <a:r>
              <a:rPr lang="en-US" dirty="0"/>
              <a:t>Tweaking: </a:t>
            </a:r>
            <a:r>
              <a:rPr lang="en-US" dirty="0" err="1"/>
              <a:t>ai</a:t>
            </a:r>
            <a:r>
              <a:rPr lang="en-US" dirty="0"/>
              <a:t>/bi block &amp; cluster size</a:t>
            </a:r>
          </a:p>
          <a:p>
            <a:r>
              <a:rPr lang="en-US" dirty="0"/>
              <a:t>Setting </a:t>
            </a:r>
            <a:r>
              <a:rPr lang="en-US" dirty="0" err="1"/>
              <a:t>params</a:t>
            </a:r>
            <a:r>
              <a:rPr lang="en-US" dirty="0"/>
              <a:t>: *range </a:t>
            </a:r>
            <a:r>
              <a:rPr lang="mr-IN" dirty="0"/>
              <a:t>–</a:t>
            </a:r>
            <a:r>
              <a:rPr lang="en-US" dirty="0"/>
              <a:t> dangers of exploder (-hash</a:t>
            </a:r>
            <a:r>
              <a:rPr lang="mr-IN" dirty="0"/>
              <a:t>…</a:t>
            </a:r>
            <a:r>
              <a:rPr lang="en-US" dirty="0"/>
              <a:t>)</a:t>
            </a:r>
          </a:p>
          <a:p>
            <a:r>
              <a:rPr lang="en-US" dirty="0"/>
              <a:t>Enabling after imaging (online)</a:t>
            </a:r>
          </a:p>
          <a:p>
            <a:r>
              <a:rPr lang="en-US" dirty="0"/>
              <a:t>Add extents (online)</a:t>
            </a:r>
          </a:p>
          <a:p>
            <a:r>
              <a:rPr lang="en-US" dirty="0"/>
              <a:t>Install </a:t>
            </a:r>
            <a:r>
              <a:rPr lang="en-US" dirty="0" err="1"/>
              <a:t>ProTop</a:t>
            </a:r>
            <a:endParaRPr lang="en-US" dirty="0"/>
          </a:p>
          <a:p>
            <a:r>
              <a:rPr lang="en-US" dirty="0"/>
              <a:t>Setup SQL</a:t>
            </a:r>
          </a:p>
        </p:txBody>
      </p:sp>
      <p:sp>
        <p:nvSpPr>
          <p:cNvPr id="5" name="Content Placeholder 4"/>
          <p:cNvSpPr>
            <a:spLocks noGrp="1"/>
          </p:cNvSpPr>
          <p:nvPr>
            <p:ph sz="half" idx="2"/>
          </p:nvPr>
        </p:nvSpPr>
        <p:spPr/>
        <p:txBody>
          <a:bodyPr>
            <a:normAutofit fontScale="85000" lnSpcReduction="20000"/>
          </a:bodyPr>
          <a:lstStyle/>
          <a:p>
            <a:r>
              <a:rPr lang="en-US" dirty="0"/>
              <a:t>Dump .</a:t>
            </a:r>
            <a:r>
              <a:rPr lang="en-US" dirty="0" err="1"/>
              <a:t>df</a:t>
            </a:r>
            <a:r>
              <a:rPr lang="en-US" dirty="0"/>
              <a:t>, create .</a:t>
            </a:r>
            <a:r>
              <a:rPr lang="en-US" dirty="0" err="1"/>
              <a:t>st</a:t>
            </a:r>
            <a:r>
              <a:rPr lang="en-US" dirty="0"/>
              <a:t>, build an empty </a:t>
            </a:r>
            <a:r>
              <a:rPr lang="en-US" dirty="0" err="1"/>
              <a:t>db</a:t>
            </a:r>
            <a:endParaRPr lang="en-US" dirty="0"/>
          </a:p>
          <a:p>
            <a:r>
              <a:rPr lang="en-US" dirty="0"/>
              <a:t>Obtain delta .</a:t>
            </a:r>
            <a:r>
              <a:rPr lang="en-US" dirty="0" err="1"/>
              <a:t>df</a:t>
            </a:r>
            <a:endParaRPr lang="en-US" dirty="0"/>
          </a:p>
          <a:p>
            <a:r>
              <a:rPr lang="en-US" dirty="0"/>
              <a:t>Apply .</a:t>
            </a:r>
            <a:r>
              <a:rPr lang="en-US" dirty="0" err="1"/>
              <a:t>df</a:t>
            </a:r>
            <a:r>
              <a:rPr lang="en-US" dirty="0"/>
              <a:t> (online)</a:t>
            </a:r>
          </a:p>
          <a:p>
            <a:r>
              <a:rPr lang="en-US" dirty="0" err="1"/>
              <a:t>idxactivate</a:t>
            </a:r>
            <a:endParaRPr lang="en-US" dirty="0"/>
          </a:p>
          <a:p>
            <a:r>
              <a:rPr lang="en-US" dirty="0"/>
              <a:t>Monitor </a:t>
            </a:r>
            <a:r>
              <a:rPr lang="en-US" dirty="0" err="1"/>
              <a:t>db</a:t>
            </a:r>
            <a:r>
              <a:rPr lang="en-US" dirty="0"/>
              <a:t>, with </a:t>
            </a:r>
            <a:r>
              <a:rPr lang="en-US" dirty="0" err="1"/>
              <a:t>protop</a:t>
            </a:r>
            <a:r>
              <a:rPr lang="en-US" dirty="0"/>
              <a:t>, find problems</a:t>
            </a:r>
          </a:p>
          <a:p>
            <a:r>
              <a:rPr lang="en-US" dirty="0" err="1"/>
              <a:t>tablemove</a:t>
            </a:r>
            <a:r>
              <a:rPr lang="en-US" dirty="0"/>
              <a:t> improperly placed tables and indexes, </a:t>
            </a:r>
            <a:r>
              <a:rPr lang="en-US" dirty="0" err="1"/>
              <a:t>omsize</a:t>
            </a:r>
            <a:r>
              <a:rPr lang="en-US" dirty="0"/>
              <a:t>, -B, -Mm</a:t>
            </a:r>
          </a:p>
          <a:p>
            <a:r>
              <a:rPr lang="en-US" dirty="0" err="1"/>
              <a:t>proGetStack</a:t>
            </a:r>
            <a:r>
              <a:rPr lang="en-US" dirty="0"/>
              <a:t>, disconnect a </a:t>
            </a:r>
            <a:r>
              <a:rPr lang="en-US" dirty="0" err="1"/>
              <a:t>usr</a:t>
            </a:r>
            <a:endParaRPr lang="en-US" dirty="0"/>
          </a:p>
          <a:p>
            <a:r>
              <a:rPr lang="en-US" dirty="0" err="1"/>
              <a:t>dbtool</a:t>
            </a:r>
            <a:r>
              <a:rPr lang="en-US" dirty="0"/>
              <a:t> (</a:t>
            </a:r>
            <a:r>
              <a:rPr lang="en-US" dirty="0" err="1"/>
              <a:t>sql</a:t>
            </a:r>
            <a:r>
              <a:rPr lang="en-US" dirty="0"/>
              <a:t> width)</a:t>
            </a:r>
          </a:p>
          <a:p>
            <a:r>
              <a:rPr lang="en-US" dirty="0"/>
              <a:t>Update stats</a:t>
            </a:r>
          </a:p>
          <a:p>
            <a:r>
              <a:rPr lang="en-US" dirty="0"/>
              <a:t>Update to new release </a:t>
            </a:r>
          </a:p>
          <a:p>
            <a:r>
              <a:rPr lang="en-US" dirty="0" err="1"/>
              <a:t>Idxcompact</a:t>
            </a:r>
            <a:endParaRPr lang="en-US" dirty="0"/>
          </a:p>
        </p:txBody>
      </p:sp>
    </p:spTree>
    <p:extLst>
      <p:ext uri="{BB962C8B-B14F-4D97-AF65-F5344CB8AC3E}">
        <p14:creationId xmlns:p14="http://schemas.microsoft.com/office/powerpoint/2010/main" val="127171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71464-1E07-1248-861E-BEE0F5C39AEC}"/>
              </a:ext>
            </a:extLst>
          </p:cNvPr>
          <p:cNvSpPr>
            <a:spLocks noGrp="1"/>
          </p:cNvSpPr>
          <p:nvPr>
            <p:ph type="title"/>
          </p:nvPr>
        </p:nvSpPr>
        <p:spPr/>
        <p:txBody>
          <a:bodyPr/>
          <a:lstStyle/>
          <a:p>
            <a:r>
              <a:rPr lang="en-US" dirty="0"/>
              <a:t>The Workshop Environment</a:t>
            </a:r>
          </a:p>
        </p:txBody>
      </p:sp>
      <p:sp>
        <p:nvSpPr>
          <p:cNvPr id="3" name="Content Placeholder 2">
            <a:extLst>
              <a:ext uri="{FF2B5EF4-FFF2-40B4-BE49-F238E27FC236}">
                <a16:creationId xmlns:a16="http://schemas.microsoft.com/office/drawing/2014/main" id="{5EDF82C1-133E-4C44-A950-F5B25043576B}"/>
              </a:ext>
            </a:extLst>
          </p:cNvPr>
          <p:cNvSpPr>
            <a:spLocks noGrp="1"/>
          </p:cNvSpPr>
          <p:nvPr>
            <p:ph sz="half" idx="1"/>
          </p:nvPr>
        </p:nvSpPr>
        <p:spPr/>
        <p:txBody>
          <a:bodyPr/>
          <a:lstStyle/>
          <a:p>
            <a:r>
              <a:rPr lang="en-US" dirty="0"/>
              <a:t>AWS t3.medium instance with:</a:t>
            </a:r>
          </a:p>
          <a:p>
            <a:pPr lvl="1"/>
            <a:r>
              <a:rPr lang="en-US" dirty="0"/>
              <a:t>2 cores at 2.5GHz</a:t>
            </a:r>
          </a:p>
          <a:p>
            <a:pPr lvl="1"/>
            <a:r>
              <a:rPr lang="en-US" dirty="0"/>
              <a:t>4GB of RAM</a:t>
            </a:r>
          </a:p>
          <a:p>
            <a:pPr lvl="1"/>
            <a:r>
              <a:rPr lang="en-US" dirty="0"/>
              <a:t>7 filesystems, 20GB each</a:t>
            </a:r>
          </a:p>
          <a:p>
            <a:r>
              <a:rPr lang="en-US" dirty="0"/>
              <a:t>Windows Server 2012</a:t>
            </a:r>
          </a:p>
          <a:p>
            <a:r>
              <a:rPr lang="en-US" dirty="0" err="1"/>
              <a:t>OpenEdge</a:t>
            </a:r>
            <a:r>
              <a:rPr lang="en-US" dirty="0"/>
              <a:t> 12.0</a:t>
            </a:r>
          </a:p>
          <a:p>
            <a:endParaRPr lang="en-US" dirty="0"/>
          </a:p>
        </p:txBody>
      </p:sp>
      <p:sp>
        <p:nvSpPr>
          <p:cNvPr id="4" name="Content Placeholder 3">
            <a:extLst>
              <a:ext uri="{FF2B5EF4-FFF2-40B4-BE49-F238E27FC236}">
                <a16:creationId xmlns:a16="http://schemas.microsoft.com/office/drawing/2014/main" id="{15091BF9-7D35-C84C-8F1A-83AB3BFA3E46}"/>
              </a:ext>
            </a:extLst>
          </p:cNvPr>
          <p:cNvSpPr>
            <a:spLocks noGrp="1"/>
          </p:cNvSpPr>
          <p:nvPr>
            <p:ph sz="half" idx="2"/>
          </p:nvPr>
        </p:nvSpPr>
        <p:spPr/>
        <p:txBody>
          <a:bodyPr/>
          <a:lstStyle/>
          <a:p>
            <a:r>
              <a:rPr lang="en-US" dirty="0"/>
              <a:t>A copy of “</a:t>
            </a:r>
            <a:r>
              <a:rPr lang="en-US" dirty="0" err="1"/>
              <a:t>bigsports</a:t>
            </a:r>
            <a:r>
              <a:rPr lang="en-US" dirty="0"/>
              <a:t>”, a 1GB slightly tweaked version of the standard sports2000 </a:t>
            </a:r>
            <a:r>
              <a:rPr lang="en-US" dirty="0" err="1"/>
              <a:t>db</a:t>
            </a:r>
            <a:endParaRPr lang="en-US" dirty="0"/>
          </a:p>
          <a:p>
            <a:endParaRPr lang="en-US" dirty="0"/>
          </a:p>
        </p:txBody>
      </p:sp>
    </p:spTree>
    <p:extLst>
      <p:ext uri="{BB962C8B-B14F-4D97-AF65-F5344CB8AC3E}">
        <p14:creationId xmlns:p14="http://schemas.microsoft.com/office/powerpoint/2010/main" val="1602623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Fixing PROENV</a:t>
            </a:r>
          </a:p>
        </p:txBody>
      </p:sp>
      <p:sp>
        <p:nvSpPr>
          <p:cNvPr id="3" name="Content Placeholder 2"/>
          <p:cNvSpPr>
            <a:spLocks noGrp="1"/>
          </p:cNvSpPr>
          <p:nvPr>
            <p:ph idx="1"/>
          </p:nvPr>
        </p:nvSpPr>
        <p:spPr>
          <a:xfrm>
            <a:off x="228600" y="1570037"/>
            <a:ext cx="11734800" cy="4525963"/>
          </a:xfrm>
        </p:spPr>
        <p:txBody>
          <a:bodyPr/>
          <a:lstStyle/>
          <a:p>
            <a:r>
              <a:rPr lang="en-US" dirty="0" err="1"/>
              <a:t>proenv</a:t>
            </a:r>
            <a:r>
              <a:rPr lang="en-US" dirty="0"/>
              <a:t>&gt;</a:t>
            </a:r>
          </a:p>
        </p:txBody>
      </p:sp>
      <p:pic>
        <p:nvPicPr>
          <p:cNvPr id="5" name="Picture 6">
            <a:extLst>
              <a:ext uri="{FF2B5EF4-FFF2-40B4-BE49-F238E27FC236}">
                <a16:creationId xmlns:a16="http://schemas.microsoft.com/office/drawing/2014/main" id="{032BB043-F27E-F241-B15F-A6B5649F22F9}"/>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spTree>
    <p:extLst>
      <p:ext uri="{BB962C8B-B14F-4D97-AF65-F5344CB8AC3E}">
        <p14:creationId xmlns:p14="http://schemas.microsoft.com/office/powerpoint/2010/main" val="1603202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A94A-6A2A-924D-B94C-C5DF1E5DDD91}"/>
              </a:ext>
            </a:extLst>
          </p:cNvPr>
          <p:cNvSpPr>
            <a:spLocks noGrp="1"/>
          </p:cNvSpPr>
          <p:nvPr>
            <p:ph type="title"/>
          </p:nvPr>
        </p:nvSpPr>
        <p:spPr/>
        <p:txBody>
          <a:bodyPr/>
          <a:lstStyle/>
          <a:p>
            <a:r>
              <a:rPr lang="en-US" dirty="0" err="1"/>
              <a:t>proenv</a:t>
            </a:r>
            <a:endParaRPr lang="en-US" dirty="0"/>
          </a:p>
        </p:txBody>
      </p:sp>
      <p:pic>
        <p:nvPicPr>
          <p:cNvPr id="5" name="Picture 4">
            <a:extLst>
              <a:ext uri="{FF2B5EF4-FFF2-40B4-BE49-F238E27FC236}">
                <a16:creationId xmlns:a16="http://schemas.microsoft.com/office/drawing/2014/main" id="{940750FD-C7E2-774D-9C2C-88F1DC16F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777" y="1752600"/>
            <a:ext cx="3640334" cy="1847850"/>
          </a:xfrm>
          <a:prstGeom prst="rect">
            <a:avLst/>
          </a:prstGeom>
        </p:spPr>
      </p:pic>
    </p:spTree>
    <p:extLst>
      <p:ext uri="{BB962C8B-B14F-4D97-AF65-F5344CB8AC3E}">
        <p14:creationId xmlns:p14="http://schemas.microsoft.com/office/powerpoint/2010/main" val="2078018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A94A-6A2A-924D-B94C-C5DF1E5DDD91}"/>
              </a:ext>
            </a:extLst>
          </p:cNvPr>
          <p:cNvSpPr>
            <a:spLocks noGrp="1"/>
          </p:cNvSpPr>
          <p:nvPr>
            <p:ph type="title"/>
          </p:nvPr>
        </p:nvSpPr>
        <p:spPr/>
        <p:txBody>
          <a:bodyPr/>
          <a:lstStyle/>
          <a:p>
            <a:r>
              <a:rPr lang="en-US" dirty="0" err="1"/>
              <a:t>proenv</a:t>
            </a:r>
            <a:endParaRPr lang="en-US" dirty="0"/>
          </a:p>
        </p:txBody>
      </p:sp>
      <p:pic>
        <p:nvPicPr>
          <p:cNvPr id="4" name="Picture 3">
            <a:extLst>
              <a:ext uri="{FF2B5EF4-FFF2-40B4-BE49-F238E27FC236}">
                <a16:creationId xmlns:a16="http://schemas.microsoft.com/office/drawing/2014/main" id="{42D90774-BD54-3544-808F-6A593F0944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1752600"/>
            <a:ext cx="8604029" cy="4495799"/>
          </a:xfrm>
          <a:prstGeom prst="rect">
            <a:avLst/>
          </a:prstGeom>
        </p:spPr>
      </p:pic>
      <p:sp>
        <p:nvSpPr>
          <p:cNvPr id="6" name="Rectangle 5">
            <a:extLst>
              <a:ext uri="{FF2B5EF4-FFF2-40B4-BE49-F238E27FC236}">
                <a16:creationId xmlns:a16="http://schemas.microsoft.com/office/drawing/2014/main" id="{D690EAF7-A953-EC46-BD07-A8FF1E42F801}"/>
              </a:ext>
            </a:extLst>
          </p:cNvPr>
          <p:cNvSpPr/>
          <p:nvPr/>
        </p:nvSpPr>
        <p:spPr>
          <a:xfrm>
            <a:off x="4343400" y="3352800"/>
            <a:ext cx="1676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DBD2B5F-4509-0D4A-AAE3-7F8A2E75D37B}"/>
              </a:ext>
            </a:extLst>
          </p:cNvPr>
          <p:cNvSpPr/>
          <p:nvPr/>
        </p:nvSpPr>
        <p:spPr>
          <a:xfrm>
            <a:off x="6172200" y="5562600"/>
            <a:ext cx="27432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53E1A11-E888-2E41-AE5E-A82D143B8419}"/>
              </a:ext>
            </a:extLst>
          </p:cNvPr>
          <p:cNvSpPr/>
          <p:nvPr/>
        </p:nvSpPr>
        <p:spPr>
          <a:xfrm>
            <a:off x="76200" y="5562600"/>
            <a:ext cx="27432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058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A94A-6A2A-924D-B94C-C5DF1E5DDD91}"/>
              </a:ext>
            </a:extLst>
          </p:cNvPr>
          <p:cNvSpPr>
            <a:spLocks noGrp="1"/>
          </p:cNvSpPr>
          <p:nvPr>
            <p:ph type="title"/>
          </p:nvPr>
        </p:nvSpPr>
        <p:spPr/>
        <p:txBody>
          <a:bodyPr/>
          <a:lstStyle/>
          <a:p>
            <a:r>
              <a:rPr lang="en-US" dirty="0" err="1"/>
              <a:t>proenv</a:t>
            </a:r>
            <a:endParaRPr lang="en-US" dirty="0"/>
          </a:p>
        </p:txBody>
      </p:sp>
      <p:pic>
        <p:nvPicPr>
          <p:cNvPr id="5" name="Picture 4">
            <a:extLst>
              <a:ext uri="{FF2B5EF4-FFF2-40B4-BE49-F238E27FC236}">
                <a16:creationId xmlns:a16="http://schemas.microsoft.com/office/drawing/2014/main" id="{940750FD-C7E2-774D-9C2C-88F1DC16F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777" y="1752600"/>
            <a:ext cx="3640334" cy="1847850"/>
          </a:xfrm>
          <a:prstGeom prst="rect">
            <a:avLst/>
          </a:prstGeom>
        </p:spPr>
      </p:pic>
      <p:pic>
        <p:nvPicPr>
          <p:cNvPr id="7" name="Picture 6">
            <a:extLst>
              <a:ext uri="{FF2B5EF4-FFF2-40B4-BE49-F238E27FC236}">
                <a16:creationId xmlns:a16="http://schemas.microsoft.com/office/drawing/2014/main" id="{9B3A6D59-3037-DC44-9531-DB5B6B9A59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1905" y="1770017"/>
            <a:ext cx="6690895" cy="4953000"/>
          </a:xfrm>
          <a:prstGeom prst="rect">
            <a:avLst/>
          </a:prstGeom>
        </p:spPr>
      </p:pic>
    </p:spTree>
    <p:extLst>
      <p:ext uri="{BB962C8B-B14F-4D97-AF65-F5344CB8AC3E}">
        <p14:creationId xmlns:p14="http://schemas.microsoft.com/office/powerpoint/2010/main" val="3693825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A94A-6A2A-924D-B94C-C5DF1E5DDD91}"/>
              </a:ext>
            </a:extLst>
          </p:cNvPr>
          <p:cNvSpPr>
            <a:spLocks noGrp="1"/>
          </p:cNvSpPr>
          <p:nvPr>
            <p:ph type="title"/>
          </p:nvPr>
        </p:nvSpPr>
        <p:spPr/>
        <p:txBody>
          <a:bodyPr/>
          <a:lstStyle/>
          <a:p>
            <a:r>
              <a:rPr lang="en-US" dirty="0" err="1"/>
              <a:t>proenv</a:t>
            </a:r>
            <a:endParaRPr lang="en-US" dirty="0"/>
          </a:p>
        </p:txBody>
      </p:sp>
      <p:pic>
        <p:nvPicPr>
          <p:cNvPr id="5" name="Picture 4">
            <a:extLst>
              <a:ext uri="{FF2B5EF4-FFF2-40B4-BE49-F238E27FC236}">
                <a16:creationId xmlns:a16="http://schemas.microsoft.com/office/drawing/2014/main" id="{940750FD-C7E2-774D-9C2C-88F1DC16F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777" y="1752600"/>
            <a:ext cx="3640334" cy="1847850"/>
          </a:xfrm>
          <a:prstGeom prst="rect">
            <a:avLst/>
          </a:prstGeom>
        </p:spPr>
      </p:pic>
      <p:pic>
        <p:nvPicPr>
          <p:cNvPr id="7" name="Picture 6">
            <a:extLst>
              <a:ext uri="{FF2B5EF4-FFF2-40B4-BE49-F238E27FC236}">
                <a16:creationId xmlns:a16="http://schemas.microsoft.com/office/drawing/2014/main" id="{9B3A6D59-3037-DC44-9531-DB5B6B9A59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1905" y="1770017"/>
            <a:ext cx="6690895" cy="4953000"/>
          </a:xfrm>
          <a:prstGeom prst="rect">
            <a:avLst/>
          </a:prstGeom>
        </p:spPr>
      </p:pic>
      <p:pic>
        <p:nvPicPr>
          <p:cNvPr id="9" name="Picture 8">
            <a:extLst>
              <a:ext uri="{FF2B5EF4-FFF2-40B4-BE49-F238E27FC236}">
                <a16:creationId xmlns:a16="http://schemas.microsoft.com/office/drawing/2014/main" id="{832DB502-4186-1745-85CA-655959C11A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7893" y="1752600"/>
            <a:ext cx="6690896" cy="4953001"/>
          </a:xfrm>
          <a:prstGeom prst="rect">
            <a:avLst/>
          </a:prstGeom>
        </p:spPr>
      </p:pic>
    </p:spTree>
    <p:extLst>
      <p:ext uri="{BB962C8B-B14F-4D97-AF65-F5344CB8AC3E}">
        <p14:creationId xmlns:p14="http://schemas.microsoft.com/office/powerpoint/2010/main" val="2768362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A94A-6A2A-924D-B94C-C5DF1E5DDD91}"/>
              </a:ext>
            </a:extLst>
          </p:cNvPr>
          <p:cNvSpPr>
            <a:spLocks noGrp="1"/>
          </p:cNvSpPr>
          <p:nvPr>
            <p:ph type="title"/>
          </p:nvPr>
        </p:nvSpPr>
        <p:spPr/>
        <p:txBody>
          <a:bodyPr/>
          <a:lstStyle/>
          <a:p>
            <a:r>
              <a:rPr lang="en-US" dirty="0" err="1"/>
              <a:t>proenv</a:t>
            </a:r>
            <a:endParaRPr lang="en-US" dirty="0"/>
          </a:p>
        </p:txBody>
      </p:sp>
      <p:sp>
        <p:nvSpPr>
          <p:cNvPr id="4" name="TextBox 3">
            <a:extLst>
              <a:ext uri="{FF2B5EF4-FFF2-40B4-BE49-F238E27FC236}">
                <a16:creationId xmlns:a16="http://schemas.microsoft.com/office/drawing/2014/main" id="{69497322-30DF-964E-9645-D75E3CACDBDF}"/>
              </a:ext>
            </a:extLst>
          </p:cNvPr>
          <p:cNvSpPr txBox="1"/>
          <p:nvPr/>
        </p:nvSpPr>
        <p:spPr>
          <a:xfrm>
            <a:off x="381000" y="1828800"/>
            <a:ext cx="11201400" cy="830997"/>
          </a:xfrm>
          <a:prstGeom prst="rect">
            <a:avLst/>
          </a:prstGeom>
          <a:noFill/>
        </p:spPr>
        <p:txBody>
          <a:bodyPr wrap="square" rtlCol="0">
            <a:spAutoFit/>
          </a:bodyPr>
          <a:lstStyle/>
          <a:p>
            <a:r>
              <a:rPr lang="en-US" sz="2400" dirty="0" err="1"/>
              <a:t>proenv</a:t>
            </a:r>
            <a:r>
              <a:rPr lang="en-US" sz="2400" dirty="0"/>
              <a:t>&gt;  mode con cols=160 lines=72</a:t>
            </a:r>
          </a:p>
          <a:p>
            <a:r>
              <a:rPr lang="en-US" sz="2400" dirty="0" err="1"/>
              <a:t>proenv</a:t>
            </a:r>
            <a:r>
              <a:rPr lang="en-US" sz="2400" dirty="0"/>
              <a:t>&gt;  color c0</a:t>
            </a:r>
          </a:p>
        </p:txBody>
      </p:sp>
    </p:spTree>
    <p:extLst>
      <p:ext uri="{BB962C8B-B14F-4D97-AF65-F5344CB8AC3E}">
        <p14:creationId xmlns:p14="http://schemas.microsoft.com/office/powerpoint/2010/main" val="93488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Checking Out Your Database</a:t>
            </a:r>
          </a:p>
        </p:txBody>
      </p:sp>
      <p:sp>
        <p:nvSpPr>
          <p:cNvPr id="3" name="Content Placeholder 2"/>
          <p:cNvSpPr>
            <a:spLocks noGrp="1"/>
          </p:cNvSpPr>
          <p:nvPr>
            <p:ph idx="1"/>
          </p:nvPr>
        </p:nvSpPr>
        <p:spPr>
          <a:xfrm>
            <a:off x="228600" y="1570037"/>
            <a:ext cx="11734800" cy="4525963"/>
          </a:xfrm>
        </p:spPr>
        <p:txBody>
          <a:bodyPr/>
          <a:lstStyle/>
          <a:p>
            <a:r>
              <a:rPr lang="en-US" dirty="0" err="1"/>
              <a:t>proenv</a:t>
            </a:r>
            <a:r>
              <a:rPr lang="en-US" dirty="0"/>
              <a:t>&gt;</a:t>
            </a:r>
          </a:p>
          <a:p>
            <a:r>
              <a:rPr lang="en-US" dirty="0"/>
              <a:t>finding your databases…</a:t>
            </a:r>
          </a:p>
          <a:p>
            <a:pPr lvl="1"/>
            <a:r>
              <a:rPr lang="en-US" dirty="0"/>
              <a:t>Windows Explorer / find</a:t>
            </a:r>
          </a:p>
          <a:p>
            <a:pPr lvl="1"/>
            <a:r>
              <a:rPr lang="en-US" dirty="0" err="1"/>
              <a:t>taskmgr</a:t>
            </a:r>
            <a:r>
              <a:rPr lang="en-US" dirty="0"/>
              <a:t> / </a:t>
            </a:r>
            <a:r>
              <a:rPr lang="en-US" dirty="0" err="1"/>
              <a:t>ps</a:t>
            </a:r>
            <a:endParaRPr lang="en-US" dirty="0"/>
          </a:p>
          <a:p>
            <a:pPr lvl="1"/>
            <a:r>
              <a:rPr lang="en-US" dirty="0" err="1"/>
              <a:t>dbman</a:t>
            </a:r>
            <a:endParaRPr lang="en-US" dirty="0"/>
          </a:p>
          <a:p>
            <a:pPr lvl="1"/>
            <a:r>
              <a:rPr lang="en-US" dirty="0"/>
              <a:t>Open Edge Exploder</a:t>
            </a:r>
          </a:p>
          <a:p>
            <a:r>
              <a:rPr lang="en-US" dirty="0" err="1"/>
              <a:t>proutil</a:t>
            </a:r>
            <a:r>
              <a:rPr lang="en-US" dirty="0"/>
              <a:t> describe, </a:t>
            </a:r>
            <a:r>
              <a:rPr lang="en-US" dirty="0" err="1"/>
              <a:t>prostrct</a:t>
            </a:r>
            <a:r>
              <a:rPr lang="en-US" dirty="0"/>
              <a:t> list, </a:t>
            </a:r>
            <a:r>
              <a:rPr lang="en-US" dirty="0" err="1"/>
              <a:t>dbanalys</a:t>
            </a:r>
            <a:r>
              <a:rPr lang="en-US" dirty="0"/>
              <a:t>, prolog, (333), </a:t>
            </a:r>
            <a:r>
              <a:rPr lang="en-US" dirty="0" err="1"/>
              <a:t>conmgr.properties</a:t>
            </a:r>
            <a:endParaRPr lang="en-US" dirty="0"/>
          </a:p>
        </p:txBody>
      </p:sp>
      <p:pic>
        <p:nvPicPr>
          <p:cNvPr id="5" name="Picture 6">
            <a:extLst>
              <a:ext uri="{FF2B5EF4-FFF2-40B4-BE49-F238E27FC236}">
                <a16:creationId xmlns:a16="http://schemas.microsoft.com/office/drawing/2014/main" id="{032BB043-F27E-F241-B15F-A6B5649F22F9}"/>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spTree>
    <p:extLst>
      <p:ext uri="{BB962C8B-B14F-4D97-AF65-F5344CB8AC3E}">
        <p14:creationId xmlns:p14="http://schemas.microsoft.com/office/powerpoint/2010/main" val="932853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DD416-91FB-5447-BBC5-664C91F88496}"/>
              </a:ext>
            </a:extLst>
          </p:cNvPr>
          <p:cNvSpPr>
            <a:spLocks noGrp="1"/>
          </p:cNvSpPr>
          <p:nvPr>
            <p:ph type="title"/>
          </p:nvPr>
        </p:nvSpPr>
        <p:spPr/>
        <p:txBody>
          <a:bodyPr/>
          <a:lstStyle/>
          <a:p>
            <a:r>
              <a:rPr lang="en-US" dirty="0"/>
              <a:t>Finding Databases with Windows Explorer</a:t>
            </a:r>
          </a:p>
        </p:txBody>
      </p:sp>
      <p:pic>
        <p:nvPicPr>
          <p:cNvPr id="5" name="Picture 4">
            <a:extLst>
              <a:ext uri="{FF2B5EF4-FFF2-40B4-BE49-F238E27FC236}">
                <a16:creationId xmlns:a16="http://schemas.microsoft.com/office/drawing/2014/main" id="{590D88E8-CE34-E845-BBEC-81422FDB90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76400"/>
            <a:ext cx="8756650" cy="4596480"/>
          </a:xfrm>
          <a:prstGeom prst="rect">
            <a:avLst/>
          </a:prstGeom>
        </p:spPr>
      </p:pic>
    </p:spTree>
    <p:extLst>
      <p:ext uri="{BB962C8B-B14F-4D97-AF65-F5344CB8AC3E}">
        <p14:creationId xmlns:p14="http://schemas.microsoft.com/office/powerpoint/2010/main" val="2045112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D5A86-3FD3-984A-B8ED-165AF0AC1D5B}"/>
              </a:ext>
            </a:extLst>
          </p:cNvPr>
          <p:cNvSpPr>
            <a:spLocks noGrp="1"/>
          </p:cNvSpPr>
          <p:nvPr>
            <p:ph type="title"/>
          </p:nvPr>
        </p:nvSpPr>
        <p:spPr/>
        <p:txBody>
          <a:bodyPr/>
          <a:lstStyle/>
          <a:p>
            <a:r>
              <a:rPr lang="en-US" dirty="0" err="1"/>
              <a:t>Taskmgr</a:t>
            </a:r>
            <a:r>
              <a:rPr lang="en-US" dirty="0"/>
              <a:t> – fairly useless out of the box…</a:t>
            </a:r>
          </a:p>
        </p:txBody>
      </p:sp>
      <p:pic>
        <p:nvPicPr>
          <p:cNvPr id="5" name="Picture 4">
            <a:extLst>
              <a:ext uri="{FF2B5EF4-FFF2-40B4-BE49-F238E27FC236}">
                <a16:creationId xmlns:a16="http://schemas.microsoft.com/office/drawing/2014/main" id="{79568C69-772C-474C-B033-F36FC570D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1676400"/>
            <a:ext cx="7404275" cy="4572000"/>
          </a:xfrm>
          <a:prstGeom prst="rect">
            <a:avLst/>
          </a:prstGeom>
        </p:spPr>
      </p:pic>
    </p:spTree>
    <p:extLst>
      <p:ext uri="{BB962C8B-B14F-4D97-AF65-F5344CB8AC3E}">
        <p14:creationId xmlns:p14="http://schemas.microsoft.com/office/powerpoint/2010/main" val="1587341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D478-CD0F-B34B-B70B-7099DFF29678}"/>
              </a:ext>
            </a:extLst>
          </p:cNvPr>
          <p:cNvSpPr>
            <a:spLocks noGrp="1"/>
          </p:cNvSpPr>
          <p:nvPr>
            <p:ph type="title"/>
          </p:nvPr>
        </p:nvSpPr>
        <p:spPr/>
        <p:txBody>
          <a:bodyPr/>
          <a:lstStyle/>
          <a:p>
            <a:r>
              <a:rPr lang="en-US" dirty="0" err="1"/>
              <a:t>Taskmgr</a:t>
            </a:r>
            <a:r>
              <a:rPr lang="en-US" dirty="0"/>
              <a:t> – customize the columns!</a:t>
            </a:r>
          </a:p>
        </p:txBody>
      </p:sp>
      <p:pic>
        <p:nvPicPr>
          <p:cNvPr id="5" name="Picture 4">
            <a:extLst>
              <a:ext uri="{FF2B5EF4-FFF2-40B4-BE49-F238E27FC236}">
                <a16:creationId xmlns:a16="http://schemas.microsoft.com/office/drawing/2014/main" id="{76FE750B-6C45-B748-90E1-6EA281565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88072"/>
            <a:ext cx="7385371" cy="4560328"/>
          </a:xfrm>
          <a:prstGeom prst="rect">
            <a:avLst/>
          </a:prstGeom>
        </p:spPr>
      </p:pic>
    </p:spTree>
    <p:extLst>
      <p:ext uri="{BB962C8B-B14F-4D97-AF65-F5344CB8AC3E}">
        <p14:creationId xmlns:p14="http://schemas.microsoft.com/office/powerpoint/2010/main" val="3471897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666B-4BBA-9E4E-8B32-4F2A3CA3EC73}"/>
              </a:ext>
            </a:extLst>
          </p:cNvPr>
          <p:cNvSpPr>
            <a:spLocks noGrp="1"/>
          </p:cNvSpPr>
          <p:nvPr>
            <p:ph type="title"/>
          </p:nvPr>
        </p:nvSpPr>
        <p:spPr/>
        <p:txBody>
          <a:bodyPr/>
          <a:lstStyle/>
          <a:p>
            <a:r>
              <a:rPr lang="en-US" dirty="0" err="1"/>
              <a:t>Taskmgr</a:t>
            </a:r>
            <a:r>
              <a:rPr lang="en-US" dirty="0"/>
              <a:t> – much more useful!</a:t>
            </a:r>
          </a:p>
        </p:txBody>
      </p:sp>
      <p:pic>
        <p:nvPicPr>
          <p:cNvPr id="5" name="Content Placeholder 4">
            <a:extLst>
              <a:ext uri="{FF2B5EF4-FFF2-40B4-BE49-F238E27FC236}">
                <a16:creationId xmlns:a16="http://schemas.microsoft.com/office/drawing/2014/main" id="{B33D876B-B893-2942-9DB3-EA06A290CA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599" y="1600200"/>
            <a:ext cx="10180761" cy="4648200"/>
          </a:xfrm>
        </p:spPr>
      </p:pic>
    </p:spTree>
    <p:extLst>
      <p:ext uri="{BB962C8B-B14F-4D97-AF65-F5344CB8AC3E}">
        <p14:creationId xmlns:p14="http://schemas.microsoft.com/office/powerpoint/2010/main" val="396679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Mysterious Errors</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42871"/>
            <a:ext cx="11734800" cy="1200329"/>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-all</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ERROR: Unable to locate database plugin: </a:t>
            </a:r>
            <a:r>
              <a:rPr lang="en-US" dirty="0">
                <a:solidFill>
                  <a:srgbClr val="FF0000"/>
                </a:solidFill>
                <a:latin typeface="Consolas" panose="020B0609020204030204" pitchFamily="49" charset="0"/>
                <a:cs typeface="Consolas" panose="020B0609020204030204" pitchFamily="49" charset="0"/>
              </a:rPr>
              <a:t>ensure </a:t>
            </a:r>
            <a:r>
              <a:rPr lang="en-US" dirty="0" err="1">
                <a:solidFill>
                  <a:srgbClr val="FF0000"/>
                </a:solidFill>
                <a:latin typeface="Consolas" panose="020B0609020204030204" pitchFamily="49" charset="0"/>
                <a:cs typeface="Consolas" panose="020B0609020204030204" pitchFamily="49" charset="0"/>
              </a:rPr>
              <a:t>AdminServer</a:t>
            </a:r>
            <a:r>
              <a:rPr lang="en-US" dirty="0">
                <a:solidFill>
                  <a:srgbClr val="FF0000"/>
                </a:solidFill>
                <a:latin typeface="Consolas" panose="020B0609020204030204" pitchFamily="49" charset="0"/>
                <a:cs typeface="Consolas" panose="020B0609020204030204" pitchFamily="49" charset="0"/>
              </a:rPr>
              <a:t> is running</a:t>
            </a:r>
            <a:r>
              <a:rPr lang="en-US" dirty="0">
                <a:latin typeface="Consolas" panose="020B0609020204030204" pitchFamily="49" charset="0"/>
                <a:cs typeface="Consolas" panose="020B0609020204030204" pitchFamily="49" charset="0"/>
              </a:rPr>
              <a:t> and is properly configured (DBMan023)</a:t>
            </a:r>
          </a:p>
        </p:txBody>
      </p:sp>
    </p:spTree>
    <p:extLst>
      <p:ext uri="{BB962C8B-B14F-4D97-AF65-F5344CB8AC3E}">
        <p14:creationId xmlns:p14="http://schemas.microsoft.com/office/powerpoint/2010/main" val="4200796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AdminServer</a:t>
            </a:r>
            <a:r>
              <a:rPr lang="en-US" dirty="0"/>
              <a:t> not alive!</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50075"/>
            <a:ext cx="11734800" cy="2862322"/>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-all</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ERROR: Unable to locate database plugin: </a:t>
            </a:r>
            <a:r>
              <a:rPr lang="en-US" dirty="0">
                <a:solidFill>
                  <a:srgbClr val="FF0000"/>
                </a:solidFill>
                <a:latin typeface="Consolas" panose="020B0609020204030204" pitchFamily="49" charset="0"/>
                <a:cs typeface="Consolas" panose="020B0609020204030204" pitchFamily="49" charset="0"/>
              </a:rPr>
              <a:t>ensure </a:t>
            </a:r>
            <a:r>
              <a:rPr lang="en-US" dirty="0" err="1">
                <a:solidFill>
                  <a:srgbClr val="FF0000"/>
                </a:solidFill>
                <a:latin typeface="Consolas" panose="020B0609020204030204" pitchFamily="49" charset="0"/>
                <a:cs typeface="Consolas" panose="020B0609020204030204" pitchFamily="49" charset="0"/>
              </a:rPr>
              <a:t>AdminServer</a:t>
            </a:r>
            <a:r>
              <a:rPr lang="en-US" dirty="0">
                <a:latin typeface="Consolas" panose="020B0609020204030204" pitchFamily="49" charset="0"/>
                <a:cs typeface="Consolas" panose="020B0609020204030204" pitchFamily="49" charset="0"/>
              </a:rPr>
              <a:t> is running and is properly configured (DBMan023)</a:t>
            </a:r>
          </a:p>
          <a:p>
            <a:endParaRPr lang="en-US" dirty="0">
              <a:latin typeface="Consolas" panose="020B0609020204030204" pitchFamily="49" charset="0"/>
              <a:cs typeface="Consolas" panose="020B0609020204030204" pitchFamily="49" charset="0"/>
            </a:endParaRPr>
          </a:p>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proadsv</a:t>
            </a:r>
            <a:r>
              <a:rPr lang="en-US" dirty="0">
                <a:solidFill>
                  <a:srgbClr val="7030A0"/>
                </a:solidFill>
                <a:latin typeface="Consolas" panose="020B0609020204030204" pitchFamily="49" charset="0"/>
                <a:cs typeface="Consolas" panose="020B0609020204030204" pitchFamily="49" charset="0"/>
              </a:rPr>
              <a:t> -query</a:t>
            </a:r>
          </a:p>
          <a:p>
            <a:r>
              <a:rPr lang="en-US" dirty="0" err="1">
                <a:latin typeface="Consolas" panose="020B0609020204030204" pitchFamily="49" charset="0"/>
                <a:cs typeface="Consolas" panose="020B0609020204030204" pitchFamily="49" charset="0"/>
              </a:rPr>
              <a:t>AdminServer</a:t>
            </a:r>
            <a:r>
              <a:rPr lang="en-US" dirty="0">
                <a:latin typeface="Consolas" panose="020B0609020204030204" pitchFamily="49" charset="0"/>
                <a:cs typeface="Consolas" panose="020B0609020204030204" pitchFamily="49" charset="0"/>
              </a:rPr>
              <a:t> not alive. (8543)</a:t>
            </a:r>
          </a:p>
          <a:p>
            <a:endParaRPr lang="en-US" dirty="0">
              <a:latin typeface="Consolas" panose="020B0609020204030204" pitchFamily="49" charset="0"/>
              <a:cs typeface="Consolas" panose="020B0609020204030204" pitchFamily="49" charset="0"/>
            </a:endParaRPr>
          </a:p>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proadsv</a:t>
            </a:r>
            <a:r>
              <a:rPr lang="en-US" dirty="0">
                <a:solidFill>
                  <a:srgbClr val="7030A0"/>
                </a:solidFill>
                <a:latin typeface="Consolas" panose="020B0609020204030204" pitchFamily="49" charset="0"/>
                <a:cs typeface="Consolas" panose="020B0609020204030204" pitchFamily="49" charset="0"/>
              </a:rPr>
              <a:t> -start</a:t>
            </a: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98148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C2FC9-5AE7-6440-A8AC-2704E4F369D8}"/>
              </a:ext>
            </a:extLst>
          </p:cNvPr>
          <p:cNvSpPr>
            <a:spLocks noGrp="1"/>
          </p:cNvSpPr>
          <p:nvPr>
            <p:ph type="title"/>
          </p:nvPr>
        </p:nvSpPr>
        <p:spPr/>
        <p:txBody>
          <a:bodyPr/>
          <a:lstStyle/>
          <a:p>
            <a:r>
              <a:rPr lang="en-US" dirty="0"/>
              <a:t>Admin Server</a:t>
            </a:r>
          </a:p>
        </p:txBody>
      </p:sp>
      <p:pic>
        <p:nvPicPr>
          <p:cNvPr id="5" name="Picture 4">
            <a:extLst>
              <a:ext uri="{FF2B5EF4-FFF2-40B4-BE49-F238E27FC236}">
                <a16:creationId xmlns:a16="http://schemas.microsoft.com/office/drawing/2014/main" id="{7792C05F-DBB1-CC4A-9E4A-E1D306BABC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600200"/>
            <a:ext cx="8280400" cy="4533900"/>
          </a:xfrm>
          <a:prstGeom prst="rect">
            <a:avLst/>
          </a:prstGeom>
        </p:spPr>
      </p:pic>
    </p:spTree>
    <p:extLst>
      <p:ext uri="{BB962C8B-B14F-4D97-AF65-F5344CB8AC3E}">
        <p14:creationId xmlns:p14="http://schemas.microsoft.com/office/powerpoint/2010/main" val="1125141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DBMAN</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71685"/>
            <a:ext cx="11734800" cy="4524315"/>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-all</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Name: </a:t>
            </a:r>
            <a:r>
              <a:rPr lang="en-US" dirty="0" err="1">
                <a:latin typeface="Consolas" panose="020B0609020204030204" pitchFamily="49" charset="0"/>
                <a:cs typeface="Consolas" panose="020B0609020204030204" pitchFamily="49" charset="0"/>
              </a:rPr>
              <a:t>BigSports</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database path: d:\</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\sports2000</a:t>
            </a:r>
          </a:p>
          <a:p>
            <a:r>
              <a:rPr lang="en-US" dirty="0">
                <a:latin typeface="Consolas" panose="020B0609020204030204" pitchFamily="49" charset="0"/>
                <a:cs typeface="Consolas" panose="020B0609020204030204" pitchFamily="49" charset="0"/>
              </a:rPr>
              <a:t>   database is running:   Running    Uptime: 1-23:38:12</a:t>
            </a:r>
          </a:p>
          <a:p>
            <a:r>
              <a:rPr lang="en-US" dirty="0">
                <a:latin typeface="Consolas" panose="020B0609020204030204" pitchFamily="49" charset="0"/>
                <a:cs typeface="Consolas" panose="020B0609020204030204" pitchFamily="49" charset="0"/>
              </a:rPr>
              <a:t>   default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running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valid configurations: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agent: Running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auxiliary processes:</a:t>
            </a:r>
          </a:p>
          <a:p>
            <a:r>
              <a:rPr lang="en-US" dirty="0">
                <a:latin typeface="Consolas" panose="020B0609020204030204" pitchFamily="49" charset="0"/>
                <a:cs typeface="Consolas" panose="020B0609020204030204" pitchFamily="49" charset="0"/>
              </a:rPr>
              <a:t>   AI Writer:  Not Running</a:t>
            </a:r>
          </a:p>
          <a:p>
            <a:r>
              <a:rPr lang="en-US" dirty="0">
                <a:latin typeface="Consolas" panose="020B0609020204030204" pitchFamily="49" charset="0"/>
                <a:cs typeface="Consolas" panose="020B0609020204030204" pitchFamily="49" charset="0"/>
              </a:rPr>
              <a:t>   APW:        Running: 3</a:t>
            </a:r>
          </a:p>
          <a:p>
            <a:r>
              <a:rPr lang="en-US" dirty="0">
                <a:latin typeface="Consolas" panose="020B0609020204030204" pitchFamily="49" charset="0"/>
                <a:cs typeface="Consolas" panose="020B0609020204030204" pitchFamily="49" charset="0"/>
              </a:rPr>
              <a:t>   BI Writer:  Running</a:t>
            </a:r>
          </a:p>
          <a:p>
            <a:r>
              <a:rPr lang="en-US" dirty="0">
                <a:latin typeface="Consolas" panose="020B0609020204030204" pitchFamily="49" charset="0"/>
                <a:cs typeface="Consolas" panose="020B0609020204030204" pitchFamily="49" charset="0"/>
              </a:rPr>
              <a:t>   Watchdog:   Running</a:t>
            </a:r>
          </a:p>
        </p:txBody>
      </p:sp>
    </p:spTree>
    <p:extLst>
      <p:ext uri="{BB962C8B-B14F-4D97-AF65-F5344CB8AC3E}">
        <p14:creationId xmlns:p14="http://schemas.microsoft.com/office/powerpoint/2010/main" val="522706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ACA0-9260-4C46-85B4-4ADD6E7426EC}"/>
              </a:ext>
            </a:extLst>
          </p:cNvPr>
          <p:cNvSpPr>
            <a:spLocks noGrp="1"/>
          </p:cNvSpPr>
          <p:nvPr>
            <p:ph type="title"/>
          </p:nvPr>
        </p:nvSpPr>
        <p:spPr/>
        <p:txBody>
          <a:bodyPr/>
          <a:lstStyle/>
          <a:p>
            <a:r>
              <a:rPr lang="en-US" dirty="0"/>
              <a:t>OE Exploder</a:t>
            </a:r>
          </a:p>
        </p:txBody>
      </p:sp>
      <p:pic>
        <p:nvPicPr>
          <p:cNvPr id="5" name="Picture 4">
            <a:extLst>
              <a:ext uri="{FF2B5EF4-FFF2-40B4-BE49-F238E27FC236}">
                <a16:creationId xmlns:a16="http://schemas.microsoft.com/office/drawing/2014/main" id="{95401004-480C-564D-BA7B-8466C672E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00200"/>
            <a:ext cx="6390393" cy="4648200"/>
          </a:xfrm>
          <a:prstGeom prst="rect">
            <a:avLst/>
          </a:prstGeom>
        </p:spPr>
      </p:pic>
    </p:spTree>
    <p:extLst>
      <p:ext uri="{BB962C8B-B14F-4D97-AF65-F5344CB8AC3E}">
        <p14:creationId xmlns:p14="http://schemas.microsoft.com/office/powerpoint/2010/main" val="3658527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DD416-91FB-5447-BBC5-664C91F88496}"/>
              </a:ext>
            </a:extLst>
          </p:cNvPr>
          <p:cNvSpPr>
            <a:spLocks noGrp="1"/>
          </p:cNvSpPr>
          <p:nvPr>
            <p:ph type="title"/>
          </p:nvPr>
        </p:nvSpPr>
        <p:spPr/>
        <p:txBody>
          <a:bodyPr/>
          <a:lstStyle/>
          <a:p>
            <a:r>
              <a:rPr lang="en-US" dirty="0"/>
              <a:t>Finding Databases with OE Exploder</a:t>
            </a:r>
          </a:p>
        </p:txBody>
      </p:sp>
      <p:pic>
        <p:nvPicPr>
          <p:cNvPr id="3" name="Picture 2">
            <a:extLst>
              <a:ext uri="{FF2B5EF4-FFF2-40B4-BE49-F238E27FC236}">
                <a16:creationId xmlns:a16="http://schemas.microsoft.com/office/drawing/2014/main" id="{372A0B63-3F72-497C-9146-D7B9AA4654CC}"/>
              </a:ext>
            </a:extLst>
          </p:cNvPr>
          <p:cNvPicPr>
            <a:picLocks noChangeAspect="1"/>
          </p:cNvPicPr>
          <p:nvPr/>
        </p:nvPicPr>
        <p:blipFill>
          <a:blip r:embed="rId2"/>
          <a:stretch>
            <a:fillRect/>
          </a:stretch>
        </p:blipFill>
        <p:spPr>
          <a:xfrm>
            <a:off x="228600" y="1600200"/>
            <a:ext cx="5029200" cy="4719029"/>
          </a:xfrm>
          <a:prstGeom prst="rect">
            <a:avLst/>
          </a:prstGeom>
        </p:spPr>
      </p:pic>
    </p:spTree>
    <p:extLst>
      <p:ext uri="{BB962C8B-B14F-4D97-AF65-F5344CB8AC3E}">
        <p14:creationId xmlns:p14="http://schemas.microsoft.com/office/powerpoint/2010/main" val="3090467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DD416-91FB-5447-BBC5-664C91F88496}"/>
              </a:ext>
            </a:extLst>
          </p:cNvPr>
          <p:cNvSpPr>
            <a:spLocks noGrp="1"/>
          </p:cNvSpPr>
          <p:nvPr>
            <p:ph type="title"/>
          </p:nvPr>
        </p:nvSpPr>
        <p:spPr/>
        <p:txBody>
          <a:bodyPr/>
          <a:lstStyle/>
          <a:p>
            <a:r>
              <a:rPr lang="en-US" dirty="0"/>
              <a:t>Finding Databases with OE Exploder</a:t>
            </a:r>
          </a:p>
        </p:txBody>
      </p:sp>
      <p:pic>
        <p:nvPicPr>
          <p:cNvPr id="4" name="Picture 3">
            <a:extLst>
              <a:ext uri="{FF2B5EF4-FFF2-40B4-BE49-F238E27FC236}">
                <a16:creationId xmlns:a16="http://schemas.microsoft.com/office/drawing/2014/main" id="{84B56517-51CF-4574-94E7-D7DF457031F7}"/>
              </a:ext>
            </a:extLst>
          </p:cNvPr>
          <p:cNvPicPr>
            <a:picLocks noChangeAspect="1"/>
          </p:cNvPicPr>
          <p:nvPr/>
        </p:nvPicPr>
        <p:blipFill>
          <a:blip r:embed="rId2"/>
          <a:stretch>
            <a:fillRect/>
          </a:stretch>
        </p:blipFill>
        <p:spPr>
          <a:xfrm>
            <a:off x="228600" y="1600200"/>
            <a:ext cx="6762750" cy="4729456"/>
          </a:xfrm>
          <a:prstGeom prst="rect">
            <a:avLst/>
          </a:prstGeom>
        </p:spPr>
      </p:pic>
    </p:spTree>
    <p:extLst>
      <p:ext uri="{BB962C8B-B14F-4D97-AF65-F5344CB8AC3E}">
        <p14:creationId xmlns:p14="http://schemas.microsoft.com/office/powerpoint/2010/main" val="281819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Exploder</a:t>
            </a:r>
          </a:p>
        </p:txBody>
      </p:sp>
      <p:pic>
        <p:nvPicPr>
          <p:cNvPr id="3" name="Picture 2">
            <a:extLst>
              <a:ext uri="{FF2B5EF4-FFF2-40B4-BE49-F238E27FC236}">
                <a16:creationId xmlns:a16="http://schemas.microsoft.com/office/drawing/2014/main" id="{DEDC83DC-9801-4CEA-B995-20B7ACEF6128}"/>
              </a:ext>
            </a:extLst>
          </p:cNvPr>
          <p:cNvPicPr>
            <a:picLocks noChangeAspect="1"/>
          </p:cNvPicPr>
          <p:nvPr/>
        </p:nvPicPr>
        <p:blipFill>
          <a:blip r:embed="rId2"/>
          <a:stretch>
            <a:fillRect/>
          </a:stretch>
        </p:blipFill>
        <p:spPr>
          <a:xfrm>
            <a:off x="228600" y="1600200"/>
            <a:ext cx="7155543" cy="4419600"/>
          </a:xfrm>
          <a:prstGeom prst="rect">
            <a:avLst/>
          </a:prstGeom>
        </p:spPr>
      </p:pic>
    </p:spTree>
    <p:extLst>
      <p:ext uri="{BB962C8B-B14F-4D97-AF65-F5344CB8AC3E}">
        <p14:creationId xmlns:p14="http://schemas.microsoft.com/office/powerpoint/2010/main" val="1326712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133B-D290-E147-AB93-498E4F1FE031}"/>
              </a:ext>
            </a:extLst>
          </p:cNvPr>
          <p:cNvSpPr>
            <a:spLocks noGrp="1"/>
          </p:cNvSpPr>
          <p:nvPr>
            <p:ph type="title"/>
          </p:nvPr>
        </p:nvSpPr>
        <p:spPr/>
        <p:txBody>
          <a:bodyPr/>
          <a:lstStyle/>
          <a:p>
            <a:r>
              <a:rPr lang="en-US" dirty="0"/>
              <a:t>Poking around…</a:t>
            </a:r>
          </a:p>
        </p:txBody>
      </p:sp>
      <p:sp>
        <p:nvSpPr>
          <p:cNvPr id="3" name="Content Placeholder 2">
            <a:extLst>
              <a:ext uri="{FF2B5EF4-FFF2-40B4-BE49-F238E27FC236}">
                <a16:creationId xmlns:a16="http://schemas.microsoft.com/office/drawing/2014/main" id="{C5C5F664-17A7-014D-88BC-F976E69216EC}"/>
              </a:ext>
            </a:extLst>
          </p:cNvPr>
          <p:cNvSpPr>
            <a:spLocks noGrp="1"/>
          </p:cNvSpPr>
          <p:nvPr>
            <p:ph idx="1"/>
          </p:nvPr>
        </p:nvSpPr>
        <p:spPr/>
        <p:txBody>
          <a:bodyPr/>
          <a:lstStyle/>
          <a:p>
            <a:r>
              <a:rPr lang="en-US" dirty="0" err="1"/>
              <a:t>proutil</a:t>
            </a:r>
            <a:r>
              <a:rPr lang="en-US" dirty="0"/>
              <a:t> describe</a:t>
            </a:r>
          </a:p>
          <a:p>
            <a:r>
              <a:rPr lang="en-US" dirty="0" err="1"/>
              <a:t>prostrct</a:t>
            </a:r>
            <a:r>
              <a:rPr lang="en-US" dirty="0"/>
              <a:t> list</a:t>
            </a:r>
          </a:p>
          <a:p>
            <a:r>
              <a:rPr lang="en-US" dirty="0" err="1"/>
              <a:t>dbanalys</a:t>
            </a:r>
            <a:endParaRPr lang="en-US" dirty="0"/>
          </a:p>
          <a:p>
            <a:r>
              <a:rPr lang="en-US" dirty="0" err="1"/>
              <a:t>conmgr.properties</a:t>
            </a:r>
            <a:endParaRPr lang="en-US" dirty="0"/>
          </a:p>
          <a:p>
            <a:r>
              <a:rPr lang="en-US" dirty="0" err="1"/>
              <a:t>db.lg</a:t>
            </a:r>
            <a:r>
              <a:rPr lang="en-US" dirty="0"/>
              <a:t> (333)</a:t>
            </a:r>
          </a:p>
          <a:p>
            <a:endParaRPr lang="en-US" dirty="0"/>
          </a:p>
          <a:p>
            <a:pPr marL="0" indent="0">
              <a:buNone/>
            </a:pPr>
            <a:endParaRPr lang="en-US" dirty="0"/>
          </a:p>
        </p:txBody>
      </p:sp>
    </p:spTree>
    <p:extLst>
      <p:ext uri="{BB962C8B-B14F-4D97-AF65-F5344CB8AC3E}">
        <p14:creationId xmlns:p14="http://schemas.microsoft.com/office/powerpoint/2010/main" val="3214815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PROUTIL </a:t>
            </a:r>
            <a:r>
              <a:rPr lang="en-US" dirty="0" err="1"/>
              <a:t>dbName</a:t>
            </a:r>
            <a:r>
              <a:rPr lang="en-US" dirty="0"/>
              <a:t> –C describe</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599" y="1580614"/>
            <a:ext cx="5791200" cy="360098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cd /d d:\</a:t>
            </a:r>
            <a:r>
              <a:rPr lang="en-US" sz="1200" dirty="0" err="1">
                <a:solidFill>
                  <a:srgbClr val="7030A0"/>
                </a:solidFill>
                <a:latin typeface="Consolas" panose="020B0609020204030204" pitchFamily="49" charset="0"/>
                <a:cs typeface="Consolas" panose="020B0609020204030204" pitchFamily="49" charset="0"/>
              </a:rPr>
              <a:t>bigsports</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proutil</a:t>
            </a:r>
            <a:r>
              <a:rPr lang="en-US" sz="1200" dirty="0">
                <a:solidFill>
                  <a:srgbClr val="7030A0"/>
                </a:solidFill>
                <a:latin typeface="Consolas" panose="020B0609020204030204" pitchFamily="49" charset="0"/>
                <a:cs typeface="Consolas" panose="020B0609020204030204" pitchFamily="49" charset="0"/>
              </a:rPr>
              <a:t> sports2000 –C describe</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Database Name               : D:\</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a:t>
            </a:r>
          </a:p>
          <a:p>
            <a:r>
              <a:rPr lang="en-US" sz="1200" dirty="0">
                <a:solidFill>
                  <a:srgbClr val="7030A0"/>
                </a:solidFill>
                <a:latin typeface="Consolas" panose="020B0609020204030204" pitchFamily="49" charset="0"/>
                <a:cs typeface="Consolas" panose="020B0609020204030204" pitchFamily="49" charset="0"/>
              </a:rPr>
              <a:t>Version                     : 173.0</a:t>
            </a:r>
          </a:p>
          <a:p>
            <a:r>
              <a:rPr lang="en-US" sz="1200" dirty="0">
                <a:solidFill>
                  <a:srgbClr val="7030A0"/>
                </a:solidFill>
                <a:latin typeface="Consolas" panose="020B0609020204030204" pitchFamily="49" charset="0"/>
                <a:cs typeface="Consolas" panose="020B0609020204030204" pitchFamily="49" charset="0"/>
              </a:rPr>
              <a:t>Block Size                  : 8192</a:t>
            </a:r>
          </a:p>
          <a:p>
            <a:r>
              <a:rPr lang="en-US" sz="1200" dirty="0">
                <a:solidFill>
                  <a:srgbClr val="7030A0"/>
                </a:solidFill>
                <a:latin typeface="Consolas" panose="020B0609020204030204" pitchFamily="49" charset="0"/>
                <a:cs typeface="Consolas" panose="020B0609020204030204" pitchFamily="49" charset="0"/>
              </a:rPr>
              <a:t>Largest Cluster             : 64</a:t>
            </a:r>
          </a:p>
          <a:p>
            <a:r>
              <a:rPr lang="en-US" sz="1200" dirty="0">
                <a:solidFill>
                  <a:srgbClr val="7030A0"/>
                </a:solidFill>
                <a:latin typeface="Consolas" panose="020B0609020204030204" pitchFamily="49" charset="0"/>
                <a:cs typeface="Consolas" panose="020B0609020204030204" pitchFamily="49" charset="0"/>
              </a:rPr>
              <a:t>Create Date                 : Wed Feb  6 15:39:34 2019</a:t>
            </a:r>
          </a:p>
          <a:p>
            <a:r>
              <a:rPr lang="en-US" sz="1200" dirty="0">
                <a:solidFill>
                  <a:srgbClr val="7030A0"/>
                </a:solidFill>
                <a:latin typeface="Consolas" panose="020B0609020204030204" pitchFamily="49" charset="0"/>
                <a:cs typeface="Consolas" panose="020B0609020204030204" pitchFamily="49" charset="0"/>
              </a:rPr>
              <a:t>Last Open Date              : Mon Feb 25 18:46:18 2019</a:t>
            </a:r>
          </a:p>
          <a:p>
            <a:r>
              <a:rPr lang="en-US" sz="1200" dirty="0">
                <a:solidFill>
                  <a:srgbClr val="7030A0"/>
                </a:solidFill>
                <a:latin typeface="Consolas" panose="020B0609020204030204" pitchFamily="49" charset="0"/>
                <a:cs typeface="Consolas" panose="020B0609020204030204" pitchFamily="49" charset="0"/>
              </a:rPr>
              <a:t>Prior Open Date             : Mon Feb 25 18:46:18 2019</a:t>
            </a:r>
          </a:p>
          <a:p>
            <a:r>
              <a:rPr lang="en-US" sz="1200" dirty="0">
                <a:solidFill>
                  <a:srgbClr val="7030A0"/>
                </a:solidFill>
                <a:latin typeface="Consolas" panose="020B0609020204030204" pitchFamily="49" charset="0"/>
                <a:cs typeface="Consolas" panose="020B0609020204030204" pitchFamily="49" charset="0"/>
              </a:rPr>
              <a:t>Schema Change Date          : Wed Feb 20 19:05:57 2019</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Before Imaging information</a:t>
            </a:r>
          </a:p>
          <a:p>
            <a:r>
              <a:rPr lang="en-US" sz="1200" dirty="0">
                <a:solidFill>
                  <a:srgbClr val="7030A0"/>
                </a:solidFill>
                <a:latin typeface="Consolas" panose="020B0609020204030204" pitchFamily="49" charset="0"/>
                <a:cs typeface="Consolas" panose="020B0609020204030204" pitchFamily="49" charset="0"/>
              </a:rPr>
              <a:t>  Block Size                : 8192</a:t>
            </a:r>
          </a:p>
          <a:p>
            <a:r>
              <a:rPr lang="en-US" sz="1200" dirty="0">
                <a:solidFill>
                  <a:srgbClr val="7030A0"/>
                </a:solidFill>
                <a:latin typeface="Consolas" panose="020B0609020204030204" pitchFamily="49" charset="0"/>
                <a:cs typeface="Consolas" panose="020B0609020204030204" pitchFamily="49" charset="0"/>
              </a:rPr>
              <a:t>  Cluster Size (16K Units)  : 32</a:t>
            </a:r>
          </a:p>
          <a:p>
            <a:r>
              <a:rPr lang="en-US" sz="1200" dirty="0">
                <a:solidFill>
                  <a:srgbClr val="7030A0"/>
                </a:solidFill>
                <a:latin typeface="Consolas" panose="020B0609020204030204" pitchFamily="49" charset="0"/>
                <a:cs typeface="Consolas" panose="020B0609020204030204" pitchFamily="49" charset="0"/>
              </a:rPr>
              <a:t>  Last Open Date            : Mon Feb 25 18:46:17 2019</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 . .</a:t>
            </a:r>
          </a:p>
        </p:txBody>
      </p:sp>
      <p:sp>
        <p:nvSpPr>
          <p:cNvPr id="5" name="TextBox 4">
            <a:extLst>
              <a:ext uri="{FF2B5EF4-FFF2-40B4-BE49-F238E27FC236}">
                <a16:creationId xmlns:a16="http://schemas.microsoft.com/office/drawing/2014/main" id="{10D659D1-EC50-5940-8A5C-5FEF2B5CEDC4}"/>
              </a:ext>
            </a:extLst>
          </p:cNvPr>
          <p:cNvSpPr txBox="1"/>
          <p:nvPr/>
        </p:nvSpPr>
        <p:spPr>
          <a:xfrm>
            <a:off x="6172202" y="3995678"/>
            <a:ext cx="5791200" cy="2862322"/>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sz="1200" dirty="0">
                <a:solidFill>
                  <a:srgbClr val="7030A0"/>
                </a:solidFill>
                <a:latin typeface="Consolas" panose="020B0609020204030204" pitchFamily="49" charset="0"/>
                <a:cs typeface="Consolas" panose="020B0609020204030204" pitchFamily="49" charset="0"/>
              </a:rPr>
              <a:t>. . . </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Backup Information</a:t>
            </a:r>
          </a:p>
          <a:p>
            <a:r>
              <a:rPr lang="en-US" sz="1200" dirty="0">
                <a:solidFill>
                  <a:srgbClr val="7030A0"/>
                </a:solidFill>
                <a:latin typeface="Consolas" panose="020B0609020204030204" pitchFamily="49" charset="0"/>
                <a:cs typeface="Consolas" panose="020B0609020204030204" pitchFamily="49" charset="0"/>
              </a:rPr>
              <a:t>  Last Full Backup Date     : Mon Feb 25 19:55:20 2019</a:t>
            </a:r>
          </a:p>
          <a:p>
            <a:r>
              <a:rPr lang="en-US" sz="1200" dirty="0">
                <a:solidFill>
                  <a:srgbClr val="7030A0"/>
                </a:solidFill>
                <a:latin typeface="Consolas" panose="020B0609020204030204" pitchFamily="49" charset="0"/>
                <a:cs typeface="Consolas" panose="020B0609020204030204" pitchFamily="49" charset="0"/>
              </a:rPr>
              <a:t>  Last Incremental Backup   : *** Not yet performed ***</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Database Features</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   ID   Feature                            Active  Details</a:t>
            </a:r>
          </a:p>
          <a:p>
            <a:r>
              <a:rPr lang="en-US" sz="1200" dirty="0">
                <a:solidFill>
                  <a:srgbClr val="7030A0"/>
                </a:solidFill>
                <a:latin typeface="Consolas" panose="020B0609020204030204" pitchFamily="49" charset="0"/>
                <a:cs typeface="Consolas" panose="020B0609020204030204" pitchFamily="49" charset="0"/>
              </a:rPr>
              <a:t>  ----  ---------------------------------  ------  -------</a:t>
            </a:r>
          </a:p>
          <a:p>
            <a:r>
              <a:rPr lang="en-US" sz="1200" dirty="0">
                <a:solidFill>
                  <a:srgbClr val="7030A0"/>
                </a:solidFill>
                <a:latin typeface="Consolas" panose="020B0609020204030204" pitchFamily="49" charset="0"/>
                <a:cs typeface="Consolas" panose="020B0609020204030204" pitchFamily="49" charset="0"/>
              </a:rPr>
              <a:t>     5  Large Files                        Yes</a:t>
            </a:r>
          </a:p>
          <a:p>
            <a:r>
              <a:rPr lang="en-US" sz="1200" dirty="0">
                <a:solidFill>
                  <a:srgbClr val="7030A0"/>
                </a:solidFill>
                <a:latin typeface="Consolas" panose="020B0609020204030204" pitchFamily="49" charset="0"/>
                <a:cs typeface="Consolas" panose="020B0609020204030204" pitchFamily="49" charset="0"/>
              </a:rPr>
              <a:t>     9  64 Bit DBKEYS                      Yes</a:t>
            </a:r>
          </a:p>
          <a:p>
            <a:r>
              <a:rPr lang="en-US" sz="1200" dirty="0">
                <a:solidFill>
                  <a:srgbClr val="7030A0"/>
                </a:solidFill>
                <a:latin typeface="Consolas" panose="020B0609020204030204" pitchFamily="49" charset="0"/>
                <a:cs typeface="Consolas" panose="020B0609020204030204" pitchFamily="49" charset="0"/>
              </a:rPr>
              <a:t>    10  Large Keys                         Yes</a:t>
            </a:r>
          </a:p>
          <a:p>
            <a:r>
              <a:rPr lang="en-US" sz="1200" dirty="0">
                <a:solidFill>
                  <a:srgbClr val="7030A0"/>
                </a:solidFill>
                <a:latin typeface="Consolas" panose="020B0609020204030204" pitchFamily="49" charset="0"/>
                <a:cs typeface="Consolas" panose="020B0609020204030204" pitchFamily="49" charset="0"/>
              </a:rPr>
              <a:t>    11  64 Bit Sequences                   Yes</a:t>
            </a:r>
          </a:p>
          <a:p>
            <a:r>
              <a:rPr lang="en-US" sz="1200" dirty="0">
                <a:solidFill>
                  <a:srgbClr val="7030A0"/>
                </a:solidFill>
                <a:latin typeface="Consolas" panose="020B0609020204030204" pitchFamily="49" charset="0"/>
                <a:cs typeface="Consolas" panose="020B0609020204030204" pitchFamily="49" charset="0"/>
              </a:rPr>
              <a:t>    23  New VST Tables                     Yes</a:t>
            </a:r>
          </a:p>
        </p:txBody>
      </p:sp>
    </p:spTree>
    <p:extLst>
      <p:ext uri="{BB962C8B-B14F-4D97-AF65-F5344CB8AC3E}">
        <p14:creationId xmlns:p14="http://schemas.microsoft.com/office/powerpoint/2010/main" val="725934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a:t>PROSTRCT </a:t>
            </a:r>
            <a:r>
              <a:rPr lang="en-US" dirty="0"/>
              <a:t>list </a:t>
            </a:r>
            <a:r>
              <a:rPr lang="en-US" dirty="0" err="1"/>
              <a:t>dbName</a:t>
            </a:r>
            <a:endParaRPr lang="en-US" dirty="0"/>
          </a:p>
        </p:txBody>
      </p:sp>
      <p:sp>
        <p:nvSpPr>
          <p:cNvPr id="4" name="TextBox 3">
            <a:extLst>
              <a:ext uri="{FF2B5EF4-FFF2-40B4-BE49-F238E27FC236}">
                <a16:creationId xmlns:a16="http://schemas.microsoft.com/office/drawing/2014/main" id="{40EF46A5-F94F-5442-97CA-C891CA8506BE}"/>
              </a:ext>
            </a:extLst>
          </p:cNvPr>
          <p:cNvSpPr txBox="1"/>
          <p:nvPr/>
        </p:nvSpPr>
        <p:spPr>
          <a:xfrm>
            <a:off x="228598" y="1603950"/>
            <a:ext cx="11734802" cy="433965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cd /d d:\</a:t>
            </a:r>
            <a:r>
              <a:rPr lang="en-US" sz="1200" dirty="0" err="1">
                <a:solidFill>
                  <a:srgbClr val="7030A0"/>
                </a:solidFill>
                <a:latin typeface="Consolas" panose="020B0609020204030204" pitchFamily="49" charset="0"/>
                <a:cs typeface="Consolas" panose="020B0609020204030204" pitchFamily="49" charset="0"/>
              </a:rPr>
              <a:t>bigsports</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prostrct</a:t>
            </a:r>
            <a:r>
              <a:rPr lang="en-US" sz="1200" dirty="0">
                <a:solidFill>
                  <a:srgbClr val="7030A0"/>
                </a:solidFill>
                <a:latin typeface="Consolas" panose="020B0609020204030204" pitchFamily="49" charset="0"/>
                <a:cs typeface="Consolas" panose="020B0609020204030204" pitchFamily="49" charset="0"/>
              </a:rPr>
              <a:t> list sports2000</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Warning: another user is using this database in update mode.</a:t>
            </a:r>
          </a:p>
          <a:p>
            <a:r>
              <a:rPr lang="en-US" sz="1200" dirty="0">
                <a:solidFill>
                  <a:srgbClr val="7030A0"/>
                </a:solidFill>
                <a:latin typeface="Consolas" panose="020B0609020204030204" pitchFamily="49" charset="0"/>
                <a:cs typeface="Consolas" panose="020B0609020204030204" pitchFamily="49" charset="0"/>
              </a:rPr>
              <a:t>Accessing the database with -RO may give unexpected results. (1531)</a:t>
            </a:r>
          </a:p>
          <a:p>
            <a:r>
              <a:rPr lang="en-US" sz="1200" dirty="0">
                <a:solidFill>
                  <a:srgbClr val="7030A0"/>
                </a:solidFill>
                <a:latin typeface="Consolas" panose="020B0609020204030204" pitchFamily="49" charset="0"/>
                <a:cs typeface="Consolas" panose="020B0609020204030204" pitchFamily="49" charset="0"/>
              </a:rPr>
              <a:t>Area Name: Control Area, Type 6, Block Size 8192, Extents 1, Records/Block 64, Cluster Size 1</a:t>
            </a:r>
          </a:p>
          <a:p>
            <a:r>
              <a:rPr lang="en-US" sz="1200" dirty="0">
                <a:solidFill>
                  <a:srgbClr val="7030A0"/>
                </a:solidFill>
                <a:latin typeface="Consolas" panose="020B0609020204030204" pitchFamily="49" charset="0"/>
                <a:cs typeface="Consolas" panose="020B0609020204030204" pitchFamily="49" charset="0"/>
              </a:rPr>
              <a:t>   Ext # 1, Type VARIABLE, Size 640 </a:t>
            </a:r>
            <a:r>
              <a:rPr lang="en-US" sz="1200" dirty="0" err="1">
                <a:solidFill>
                  <a:srgbClr val="7030A0"/>
                </a:solidFill>
                <a:latin typeface="Consolas" panose="020B0609020204030204" pitchFamily="49" charset="0"/>
                <a:cs typeface="Consolas" panose="020B0609020204030204" pitchFamily="49" charset="0"/>
              </a:rPr>
              <a:t>KByte</a:t>
            </a:r>
            <a:r>
              <a:rPr lang="en-US" sz="1200" dirty="0">
                <a:solidFill>
                  <a:srgbClr val="7030A0"/>
                </a:solidFill>
                <a:latin typeface="Consolas" panose="020B0609020204030204" pitchFamily="49" charset="0"/>
                <a:cs typeface="Consolas" panose="020B0609020204030204" pitchFamily="49" charset="0"/>
              </a:rPr>
              <a:t>, Name: D:\</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\sports2000.db</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Area Name: Primary Recovery Area, Type 3, Block Size 8192, Extents 1</a:t>
            </a:r>
          </a:p>
          <a:p>
            <a:r>
              <a:rPr lang="en-US" sz="1200" dirty="0">
                <a:solidFill>
                  <a:srgbClr val="7030A0"/>
                </a:solidFill>
                <a:latin typeface="Consolas" panose="020B0609020204030204" pitchFamily="49" charset="0"/>
                <a:cs typeface="Consolas" panose="020B0609020204030204" pitchFamily="49" charset="0"/>
              </a:rPr>
              <a:t>   Ext # 1, Type VARIABLE, Size 2176 </a:t>
            </a:r>
            <a:r>
              <a:rPr lang="en-US" sz="1200" dirty="0" err="1">
                <a:solidFill>
                  <a:srgbClr val="7030A0"/>
                </a:solidFill>
                <a:latin typeface="Consolas" panose="020B0609020204030204" pitchFamily="49" charset="0"/>
                <a:cs typeface="Consolas" panose="020B0609020204030204" pitchFamily="49" charset="0"/>
              </a:rPr>
              <a:t>KByte</a:t>
            </a:r>
            <a:r>
              <a:rPr lang="en-US" sz="1200" dirty="0">
                <a:solidFill>
                  <a:srgbClr val="7030A0"/>
                </a:solidFill>
                <a:latin typeface="Consolas" panose="020B0609020204030204" pitchFamily="49" charset="0"/>
                <a:cs typeface="Consolas" panose="020B0609020204030204" pitchFamily="49" charset="0"/>
              </a:rPr>
              <a:t>, Name: B:\</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\sports2000.b1</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Area Name: Schema Area, Type 6, Block Size 8192, Extents 1, Records/Block 64, Cluster Size 1</a:t>
            </a:r>
          </a:p>
          <a:p>
            <a:r>
              <a:rPr lang="en-US" sz="1200" dirty="0">
                <a:solidFill>
                  <a:srgbClr val="7030A0"/>
                </a:solidFill>
                <a:latin typeface="Consolas" panose="020B0609020204030204" pitchFamily="49" charset="0"/>
                <a:cs typeface="Consolas" panose="020B0609020204030204" pitchFamily="49" charset="0"/>
              </a:rPr>
              <a:t>   Ext # 1, Type VARIABLE, Size 3200 </a:t>
            </a:r>
            <a:r>
              <a:rPr lang="en-US" sz="1200" dirty="0" err="1">
                <a:solidFill>
                  <a:srgbClr val="7030A0"/>
                </a:solidFill>
                <a:latin typeface="Consolas" panose="020B0609020204030204" pitchFamily="49" charset="0"/>
                <a:cs typeface="Consolas" panose="020B0609020204030204" pitchFamily="49" charset="0"/>
              </a:rPr>
              <a:t>KByte</a:t>
            </a:r>
            <a:r>
              <a:rPr lang="en-US" sz="1200" dirty="0">
                <a:solidFill>
                  <a:srgbClr val="7030A0"/>
                </a:solidFill>
                <a:latin typeface="Consolas" panose="020B0609020204030204" pitchFamily="49" charset="0"/>
                <a:cs typeface="Consolas" panose="020B0609020204030204" pitchFamily="49" charset="0"/>
              </a:rPr>
              <a:t>, Name: D:\</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\sports2000.d1</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Area Name: Data, Type 6, Block Size 8192, Extents 1, Records/Block 32, Cluster Size 8</a:t>
            </a:r>
          </a:p>
          <a:p>
            <a:r>
              <a:rPr lang="en-US" sz="1200" dirty="0">
                <a:solidFill>
                  <a:srgbClr val="7030A0"/>
                </a:solidFill>
                <a:latin typeface="Consolas" panose="020B0609020204030204" pitchFamily="49" charset="0"/>
                <a:cs typeface="Consolas" panose="020B0609020204030204" pitchFamily="49" charset="0"/>
              </a:rPr>
              <a:t>   Ext # 1, Type VARIABLE, Size 891520 </a:t>
            </a:r>
            <a:r>
              <a:rPr lang="en-US" sz="1200" dirty="0" err="1">
                <a:solidFill>
                  <a:srgbClr val="7030A0"/>
                </a:solidFill>
                <a:latin typeface="Consolas" panose="020B0609020204030204" pitchFamily="49" charset="0"/>
                <a:cs typeface="Consolas" panose="020B0609020204030204" pitchFamily="49" charset="0"/>
              </a:rPr>
              <a:t>KByte</a:t>
            </a:r>
            <a:r>
              <a:rPr lang="en-US" sz="1200" dirty="0">
                <a:solidFill>
                  <a:srgbClr val="7030A0"/>
                </a:solidFill>
                <a:latin typeface="Consolas" panose="020B0609020204030204" pitchFamily="49" charset="0"/>
                <a:cs typeface="Consolas" panose="020B0609020204030204" pitchFamily="49" charset="0"/>
              </a:rPr>
              <a:t>, Name: D:\</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\sports2000_7.d1</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Area Name: Index, Type 6, Block Size 8192, Extents 1, Records/Block 32, Cluster Size 64</a:t>
            </a:r>
          </a:p>
          <a:p>
            <a:r>
              <a:rPr lang="en-US" sz="1200" dirty="0">
                <a:solidFill>
                  <a:srgbClr val="7030A0"/>
                </a:solidFill>
                <a:latin typeface="Consolas" panose="020B0609020204030204" pitchFamily="49" charset="0"/>
                <a:cs typeface="Consolas" panose="020B0609020204030204" pitchFamily="49" charset="0"/>
              </a:rPr>
              <a:t>   Ext # 1, Type VARIABLE, Size 88576 </a:t>
            </a:r>
            <a:r>
              <a:rPr lang="en-US" sz="1200" dirty="0" err="1">
                <a:solidFill>
                  <a:srgbClr val="7030A0"/>
                </a:solidFill>
                <a:latin typeface="Consolas" panose="020B0609020204030204" pitchFamily="49" charset="0"/>
                <a:cs typeface="Consolas" panose="020B0609020204030204" pitchFamily="49" charset="0"/>
              </a:rPr>
              <a:t>KByte</a:t>
            </a:r>
            <a:r>
              <a:rPr lang="en-US" sz="1200" dirty="0">
                <a:solidFill>
                  <a:srgbClr val="7030A0"/>
                </a:solidFill>
                <a:latin typeface="Consolas" panose="020B0609020204030204" pitchFamily="49" charset="0"/>
                <a:cs typeface="Consolas" panose="020B0609020204030204" pitchFamily="49" charset="0"/>
              </a:rPr>
              <a:t>, Name: D:\</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\sports2000_8.d1</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Area Name: Lobs, Type 6, Block Size 8192, Extents 1, Records/Block 2, Cluster Size 64</a:t>
            </a:r>
          </a:p>
          <a:p>
            <a:r>
              <a:rPr lang="en-US" sz="1200" dirty="0">
                <a:solidFill>
                  <a:srgbClr val="7030A0"/>
                </a:solidFill>
                <a:latin typeface="Consolas" panose="020B0609020204030204" pitchFamily="49" charset="0"/>
                <a:cs typeface="Consolas" panose="020B0609020204030204" pitchFamily="49" charset="0"/>
              </a:rPr>
              <a:t>   Ext # 1, Type VARIABLE, Size 2560 </a:t>
            </a:r>
            <a:r>
              <a:rPr lang="en-US" sz="1200" dirty="0" err="1">
                <a:solidFill>
                  <a:srgbClr val="7030A0"/>
                </a:solidFill>
                <a:latin typeface="Consolas" panose="020B0609020204030204" pitchFamily="49" charset="0"/>
                <a:cs typeface="Consolas" panose="020B0609020204030204" pitchFamily="49" charset="0"/>
              </a:rPr>
              <a:t>KByte</a:t>
            </a:r>
            <a:r>
              <a:rPr lang="en-US" sz="1200" dirty="0">
                <a:solidFill>
                  <a:srgbClr val="7030A0"/>
                </a:solidFill>
                <a:latin typeface="Consolas" panose="020B0609020204030204" pitchFamily="49" charset="0"/>
                <a:cs typeface="Consolas" panose="020B0609020204030204" pitchFamily="49" charset="0"/>
              </a:rPr>
              <a:t>, Name: D:\</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\sports2000_9.d1</a:t>
            </a:r>
          </a:p>
        </p:txBody>
      </p:sp>
    </p:spTree>
    <p:extLst>
      <p:ext uri="{BB962C8B-B14F-4D97-AF65-F5344CB8AC3E}">
        <p14:creationId xmlns:p14="http://schemas.microsoft.com/office/powerpoint/2010/main" val="981170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PROUTIL </a:t>
            </a:r>
            <a:r>
              <a:rPr lang="en-US" dirty="0" err="1"/>
              <a:t>dbName</a:t>
            </a:r>
            <a:r>
              <a:rPr lang="en-US" dirty="0"/>
              <a:t> –C </a:t>
            </a:r>
            <a:r>
              <a:rPr lang="en-US" dirty="0" err="1"/>
              <a:t>dbanalys</a:t>
            </a:r>
            <a:endParaRPr lang="en-US" dirty="0"/>
          </a:p>
        </p:txBody>
      </p:sp>
      <p:sp>
        <p:nvSpPr>
          <p:cNvPr id="4" name="TextBox 3">
            <a:extLst>
              <a:ext uri="{FF2B5EF4-FFF2-40B4-BE49-F238E27FC236}">
                <a16:creationId xmlns:a16="http://schemas.microsoft.com/office/drawing/2014/main" id="{40EF46A5-F94F-5442-97CA-C891CA8506BE}"/>
              </a:ext>
            </a:extLst>
          </p:cNvPr>
          <p:cNvSpPr txBox="1"/>
          <p:nvPr/>
        </p:nvSpPr>
        <p:spPr>
          <a:xfrm>
            <a:off x="228598" y="1601212"/>
            <a:ext cx="8001001" cy="304698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cd /d d:\</a:t>
            </a:r>
            <a:r>
              <a:rPr lang="en-US" sz="1200" dirty="0" err="1">
                <a:solidFill>
                  <a:srgbClr val="7030A0"/>
                </a:solidFill>
                <a:latin typeface="Consolas" panose="020B0609020204030204" pitchFamily="49" charset="0"/>
                <a:cs typeface="Consolas" panose="020B0609020204030204" pitchFamily="49" charset="0"/>
              </a:rPr>
              <a:t>bigsports</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proutil</a:t>
            </a:r>
            <a:r>
              <a:rPr lang="en-US" sz="1200" dirty="0">
                <a:solidFill>
                  <a:srgbClr val="7030A0"/>
                </a:solidFill>
                <a:latin typeface="Consolas" panose="020B0609020204030204" pitchFamily="49" charset="0"/>
                <a:cs typeface="Consolas" panose="020B0609020204030204" pitchFamily="49" charset="0"/>
              </a:rPr>
              <a:t> sports2000 –C </a:t>
            </a:r>
            <a:r>
              <a:rPr lang="en-US" sz="1200" dirty="0" err="1">
                <a:solidFill>
                  <a:srgbClr val="7030A0"/>
                </a:solidFill>
                <a:latin typeface="Consolas" panose="020B0609020204030204" pitchFamily="49" charset="0"/>
                <a:cs typeface="Consolas" panose="020B0609020204030204" pitchFamily="49" charset="0"/>
              </a:rPr>
              <a:t>dbanalys</a:t>
            </a:r>
            <a:r>
              <a:rPr lang="en-US" sz="1200" dirty="0">
                <a:solidFill>
                  <a:srgbClr val="7030A0"/>
                </a:solidFill>
                <a:latin typeface="Consolas" panose="020B0609020204030204" pitchFamily="49" charset="0"/>
                <a:cs typeface="Consolas" panose="020B0609020204030204" pitchFamily="49" charset="0"/>
              </a:rPr>
              <a:t> &gt; sports2000.dba</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7030A0"/>
                </a:solidFill>
                <a:latin typeface="Consolas" panose="020B0609020204030204" pitchFamily="49" charset="0"/>
                <a:cs typeface="Consolas" panose="020B0609020204030204" pitchFamily="49" charset="0"/>
              </a:rPr>
              <a:t>OpenEdge</a:t>
            </a:r>
            <a:r>
              <a:rPr lang="en-US" sz="1200" dirty="0">
                <a:solidFill>
                  <a:srgbClr val="7030A0"/>
                </a:solidFill>
                <a:latin typeface="Consolas" panose="020B0609020204030204" pitchFamily="49" charset="0"/>
                <a:cs typeface="Consolas" panose="020B0609020204030204" pitchFamily="49" charset="0"/>
              </a:rPr>
              <a:t> Release 11.7 as of Mon Mar 27 10:21:54 EDT 2017</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PROGRESS Database Analysis</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Database: d:\</a:t>
            </a:r>
            <a:r>
              <a:rPr lang="en-US" sz="1200" dirty="0" err="1">
                <a:solidFill>
                  <a:srgbClr val="7030A0"/>
                </a:solidFill>
                <a:latin typeface="Consolas" panose="020B0609020204030204" pitchFamily="49" charset="0"/>
                <a:cs typeface="Consolas" panose="020B0609020204030204" pitchFamily="49" charset="0"/>
              </a:rPr>
              <a:t>bigsports</a:t>
            </a:r>
            <a:r>
              <a:rPr lang="en-US" sz="1200" dirty="0">
                <a:solidFill>
                  <a:srgbClr val="7030A0"/>
                </a:solidFill>
                <a:latin typeface="Consolas" panose="020B0609020204030204" pitchFamily="49" charset="0"/>
                <a:cs typeface="Consolas" panose="020B0609020204030204" pitchFamily="49" charset="0"/>
              </a:rPr>
              <a:t>\sports2000</a:t>
            </a:r>
          </a:p>
          <a:p>
            <a:r>
              <a:rPr lang="en-US" sz="1200" dirty="0" err="1">
                <a:solidFill>
                  <a:srgbClr val="7030A0"/>
                </a:solidFill>
                <a:latin typeface="Consolas" panose="020B0609020204030204" pitchFamily="49" charset="0"/>
                <a:cs typeface="Consolas" panose="020B0609020204030204" pitchFamily="49" charset="0"/>
              </a:rPr>
              <a:t>Blocksize</a:t>
            </a:r>
            <a:r>
              <a:rPr lang="en-US" sz="1200" dirty="0">
                <a:solidFill>
                  <a:srgbClr val="7030A0"/>
                </a:solidFill>
                <a:latin typeface="Consolas" panose="020B0609020204030204" pitchFamily="49" charset="0"/>
                <a:cs typeface="Consolas" panose="020B0609020204030204" pitchFamily="49" charset="0"/>
              </a:rPr>
              <a:t>: 8192</a:t>
            </a:r>
          </a:p>
          <a:p>
            <a:r>
              <a:rPr lang="en-US" sz="1200" dirty="0" err="1">
                <a:solidFill>
                  <a:srgbClr val="7030A0"/>
                </a:solidFill>
                <a:latin typeface="Consolas" panose="020B0609020204030204" pitchFamily="49" charset="0"/>
                <a:cs typeface="Consolas" panose="020B0609020204030204" pitchFamily="49" charset="0"/>
              </a:rPr>
              <a:t>RecSpaceSearchDepth</a:t>
            </a:r>
            <a:r>
              <a:rPr lang="en-US" sz="1200" dirty="0">
                <a:solidFill>
                  <a:srgbClr val="7030A0"/>
                </a:solidFill>
                <a:latin typeface="Consolas" panose="020B0609020204030204" pitchFamily="49" charset="0"/>
                <a:cs typeface="Consolas" panose="020B0609020204030204" pitchFamily="49" charset="0"/>
              </a:rPr>
              <a:t>: 5</a:t>
            </a:r>
          </a:p>
          <a:p>
            <a:r>
              <a:rPr lang="en-US" sz="1200" dirty="0">
                <a:solidFill>
                  <a:srgbClr val="7030A0"/>
                </a:solidFill>
                <a:latin typeface="Consolas" panose="020B0609020204030204" pitchFamily="49" charset="0"/>
                <a:cs typeface="Consolas" panose="020B0609020204030204" pitchFamily="49" charset="0"/>
              </a:rPr>
              <a:t>Options: </a:t>
            </a:r>
            <a:r>
              <a:rPr lang="en-US" sz="1200" dirty="0" err="1">
                <a:solidFill>
                  <a:srgbClr val="7030A0"/>
                </a:solidFill>
                <a:latin typeface="Consolas" panose="020B0609020204030204" pitchFamily="49" charset="0"/>
                <a:cs typeface="Consolas" panose="020B0609020204030204" pitchFamily="49" charset="0"/>
              </a:rPr>
              <a:t>chanalys</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ixanalys</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tabanalys</a:t>
            </a:r>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Date: Fri Feb 22 20:24:05 2019</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[Warning] database in use - reported statistics are approximations. (2486)</a:t>
            </a:r>
          </a:p>
          <a:p>
            <a:r>
              <a:rPr lang="en-US" sz="1200" dirty="0">
                <a:solidFill>
                  <a:srgbClr val="7030A0"/>
                </a:solidFill>
                <a:latin typeface="Consolas" panose="020B0609020204030204" pitchFamily="49" charset="0"/>
                <a:cs typeface="Consolas" panose="020B0609020204030204" pitchFamily="49" charset="0"/>
              </a:rPr>
              <a:t>. . .</a:t>
            </a:r>
          </a:p>
        </p:txBody>
      </p:sp>
      <p:sp>
        <p:nvSpPr>
          <p:cNvPr id="5" name="TextBox 4">
            <a:extLst>
              <a:ext uri="{FF2B5EF4-FFF2-40B4-BE49-F238E27FC236}">
                <a16:creationId xmlns:a16="http://schemas.microsoft.com/office/drawing/2014/main" id="{10D659D1-EC50-5940-8A5C-5FEF2B5CEDC4}"/>
              </a:ext>
            </a:extLst>
          </p:cNvPr>
          <p:cNvSpPr txBox="1"/>
          <p:nvPr/>
        </p:nvSpPr>
        <p:spPr>
          <a:xfrm>
            <a:off x="5181600" y="3072348"/>
            <a:ext cx="6858000" cy="3785652"/>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sz="1200" dirty="0">
                <a:solidFill>
                  <a:srgbClr val="7030A0"/>
                </a:solidFill>
                <a:latin typeface="Consolas" panose="020B0609020204030204" pitchFamily="49" charset="0"/>
                <a:cs typeface="Consolas" panose="020B0609020204030204" pitchFamily="49" charset="0"/>
              </a:rPr>
              <a:t>. . . </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DATABASE BLOCK ANALYSIS:</a:t>
            </a:r>
          </a:p>
          <a:p>
            <a:r>
              <a:rPr lang="en-US" sz="1200" dirty="0">
                <a:solidFill>
                  <a:srgbClr val="7030A0"/>
                </a:solidFill>
                <a:latin typeface="Consolas" panose="020B0609020204030204" pitchFamily="49" charset="0"/>
                <a:cs typeface="Consolas" panose="020B0609020204030204" pitchFamily="49" charset="0"/>
              </a:rPr>
              <a:t>-----------------------</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1 master block(s) found in the database.</a:t>
            </a:r>
          </a:p>
          <a:p>
            <a:r>
              <a:rPr lang="en-US" sz="1200" dirty="0">
                <a:solidFill>
                  <a:srgbClr val="7030A0"/>
                </a:solidFill>
                <a:latin typeface="Consolas" panose="020B0609020204030204" pitchFamily="49" charset="0"/>
                <a:cs typeface="Consolas" panose="020B0609020204030204" pitchFamily="49" charset="0"/>
              </a:rPr>
              <a:t>3 area block(s) found in the database.</a:t>
            </a:r>
          </a:p>
          <a:p>
            <a:r>
              <a:rPr lang="en-US" sz="1200" dirty="0">
                <a:solidFill>
                  <a:srgbClr val="7030A0"/>
                </a:solidFill>
                <a:latin typeface="Consolas" panose="020B0609020204030204" pitchFamily="49" charset="0"/>
                <a:cs typeface="Consolas" panose="020B0609020204030204" pitchFamily="49" charset="0"/>
              </a:rPr>
              <a:t>1 control block(s) found in the database.</a:t>
            </a:r>
          </a:p>
          <a:p>
            <a:r>
              <a:rPr lang="en-US" sz="1200" dirty="0">
                <a:solidFill>
                  <a:srgbClr val="7030A0"/>
                </a:solidFill>
                <a:latin typeface="Consolas" panose="020B0609020204030204" pitchFamily="49" charset="0"/>
                <a:cs typeface="Consolas" panose="020B0609020204030204" pitchFamily="49" charset="0"/>
              </a:rPr>
              <a:t>2 object block(s) found in the database.</a:t>
            </a:r>
          </a:p>
          <a:p>
            <a:r>
              <a:rPr lang="en-US" sz="1200" dirty="0">
                <a:solidFill>
                  <a:srgbClr val="7030A0"/>
                </a:solidFill>
                <a:latin typeface="Consolas" panose="020B0609020204030204" pitchFamily="49" charset="0"/>
                <a:cs typeface="Consolas" panose="020B0609020204030204" pitchFamily="49" charset="0"/>
              </a:rPr>
              <a:t>89 cluster list block(s) found in the database.</a:t>
            </a:r>
          </a:p>
          <a:p>
            <a:r>
              <a:rPr lang="en-US" sz="1200" dirty="0">
                <a:solidFill>
                  <a:srgbClr val="7030A0"/>
                </a:solidFill>
                <a:latin typeface="Consolas" panose="020B0609020204030204" pitchFamily="49" charset="0"/>
                <a:cs typeface="Consolas" panose="020B0609020204030204" pitchFamily="49" charset="0"/>
              </a:rPr>
              <a:t>89 cluster allocation block(s) found in the database.</a:t>
            </a:r>
          </a:p>
          <a:p>
            <a:r>
              <a:rPr lang="en-US" sz="1200" dirty="0">
                <a:solidFill>
                  <a:srgbClr val="7030A0"/>
                </a:solidFill>
                <a:latin typeface="Consolas" panose="020B0609020204030204" pitchFamily="49" charset="0"/>
                <a:cs typeface="Consolas" panose="020B0609020204030204" pitchFamily="49" charset="0"/>
              </a:rPr>
              <a:t>89 object block(s) found in the database.</a:t>
            </a:r>
          </a:p>
          <a:p>
            <a:r>
              <a:rPr lang="en-US" sz="1200" dirty="0">
                <a:solidFill>
                  <a:srgbClr val="7030A0"/>
                </a:solidFill>
                <a:latin typeface="Consolas" panose="020B0609020204030204" pitchFamily="49" charset="0"/>
                <a:cs typeface="Consolas" panose="020B0609020204030204" pitchFamily="49" charset="0"/>
              </a:rPr>
              <a:t>3 object list block(s) found in the database.</a:t>
            </a:r>
          </a:p>
          <a:p>
            <a:r>
              <a:rPr lang="en-US" sz="1200" dirty="0">
                <a:solidFill>
                  <a:srgbClr val="7030A0"/>
                </a:solidFill>
                <a:latin typeface="Consolas" panose="020B0609020204030204" pitchFamily="49" charset="0"/>
                <a:cs typeface="Consolas" panose="020B0609020204030204" pitchFamily="49" charset="0"/>
              </a:rPr>
              <a:t>89 object allocation block(s) found in the database.</a:t>
            </a:r>
          </a:p>
          <a:p>
            <a:r>
              <a:rPr lang="en-US" sz="1200" dirty="0">
                <a:solidFill>
                  <a:srgbClr val="7030A0"/>
                </a:solidFill>
                <a:latin typeface="Consolas" panose="020B0609020204030204" pitchFamily="49" charset="0"/>
                <a:cs typeface="Consolas" panose="020B0609020204030204" pitchFamily="49" charset="0"/>
              </a:rPr>
              <a:t>3472 free block(s) found in the database.</a:t>
            </a:r>
          </a:p>
          <a:p>
            <a:r>
              <a:rPr lang="en-US" sz="1200" dirty="0">
                <a:solidFill>
                  <a:srgbClr val="7030A0"/>
                </a:solidFill>
                <a:latin typeface="Consolas" panose="020B0609020204030204" pitchFamily="49" charset="0"/>
                <a:cs typeface="Consolas" panose="020B0609020204030204" pitchFamily="49" charset="0"/>
              </a:rPr>
              <a:t>1 sequence block(s) found in the database.</a:t>
            </a:r>
          </a:p>
          <a:p>
            <a:r>
              <a:rPr lang="en-US" sz="1200" dirty="0">
                <a:solidFill>
                  <a:srgbClr val="7030A0"/>
                </a:solidFill>
                <a:latin typeface="Consolas" panose="020B0609020204030204" pitchFamily="49" charset="0"/>
                <a:cs typeface="Consolas" panose="020B0609020204030204" pitchFamily="49" charset="0"/>
              </a:rPr>
              <a:t>127 empty block(s) found in the database.</a:t>
            </a:r>
          </a:p>
          <a:p>
            <a:r>
              <a:rPr lang="en-US" sz="1200" dirty="0">
                <a:solidFill>
                  <a:srgbClr val="7030A0"/>
                </a:solidFill>
                <a:latin typeface="Consolas" panose="020B0609020204030204" pitchFamily="49" charset="0"/>
                <a:cs typeface="Consolas" panose="020B0609020204030204" pitchFamily="49" charset="0"/>
              </a:rPr>
              <a:t>123307 total blocks found in the database.</a:t>
            </a:r>
          </a:p>
          <a:p>
            <a:r>
              <a:rPr lang="en-US" sz="1200" dirty="0">
                <a:solidFill>
                  <a:srgbClr val="7030A0"/>
                </a:solidFill>
                <a:latin typeface="Consolas" panose="020B0609020204030204" pitchFamily="49" charset="0"/>
                <a:cs typeface="Consolas" panose="020B0609020204030204" pitchFamily="49" charset="0"/>
              </a:rPr>
              <a:t>[Warning] database in use - reported statistics are approximations. (2486)</a:t>
            </a:r>
          </a:p>
          <a:p>
            <a:r>
              <a:rPr lang="en-US" sz="1200" dirty="0">
                <a:solidFill>
                  <a:srgbClr val="7030A0"/>
                </a:solidFill>
                <a:latin typeface="Consolas" panose="020B0609020204030204" pitchFamily="49" charset="0"/>
                <a:cs typeface="Consolas" panose="020B0609020204030204" pitchFamily="49" charset="0"/>
              </a:rPr>
              <a:t>Database analysis complete Fri Feb 22 20:24:07 2019</a:t>
            </a:r>
          </a:p>
        </p:txBody>
      </p:sp>
    </p:spTree>
    <p:extLst>
      <p:ext uri="{BB962C8B-B14F-4D97-AF65-F5344CB8AC3E}">
        <p14:creationId xmlns:p14="http://schemas.microsoft.com/office/powerpoint/2010/main" val="4113281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%DLC%\properties\</a:t>
            </a:r>
            <a:r>
              <a:rPr lang="en-US" dirty="0" err="1"/>
              <a:t>conmgr.properties</a:t>
            </a:r>
            <a:endParaRPr lang="en-US" dirty="0"/>
          </a:p>
        </p:txBody>
      </p:sp>
      <p:sp>
        <p:nvSpPr>
          <p:cNvPr id="4" name="TextBox 3">
            <a:extLst>
              <a:ext uri="{FF2B5EF4-FFF2-40B4-BE49-F238E27FC236}">
                <a16:creationId xmlns:a16="http://schemas.microsoft.com/office/drawing/2014/main" id="{40EF46A5-F94F-5442-97CA-C891CA8506BE}"/>
              </a:ext>
            </a:extLst>
          </p:cNvPr>
          <p:cNvSpPr txBox="1"/>
          <p:nvPr/>
        </p:nvSpPr>
        <p:spPr>
          <a:xfrm>
            <a:off x="228598" y="1603950"/>
            <a:ext cx="11734802" cy="24929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cd /d </a:t>
            </a:r>
            <a:r>
              <a:rPr lang="en-US" sz="1200" dirty="0">
                <a:solidFill>
                  <a:srgbClr val="7030A0"/>
                </a:solidFill>
              </a:rPr>
              <a:t>%DLC%\properties</a:t>
            </a:r>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copy </a:t>
            </a:r>
            <a:r>
              <a:rPr lang="en-US" sz="1200" dirty="0" err="1">
                <a:solidFill>
                  <a:srgbClr val="7030A0"/>
                </a:solidFill>
                <a:latin typeface="Consolas" panose="020B0609020204030204" pitchFamily="49" charset="0"/>
                <a:cs typeface="Consolas" panose="020B0609020204030204" pitchFamily="49" charset="0"/>
              </a:rPr>
              <a:t>conmgr.properties</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conmgr.properties.save</a:t>
            </a:r>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write </a:t>
            </a:r>
            <a:r>
              <a:rPr lang="en-US" sz="1200" dirty="0" err="1">
                <a:solidFill>
                  <a:srgbClr val="7030A0"/>
                </a:solidFill>
                <a:latin typeface="Consolas" panose="020B0609020204030204" pitchFamily="49" charset="0"/>
                <a:cs typeface="Consolas" panose="020B0609020204030204" pitchFamily="49" charset="0"/>
              </a:rPr>
              <a:t>conmgr.properties</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 . .</a:t>
            </a: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70690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694A-B0D5-3C42-90AA-0076C5B7D720}"/>
              </a:ext>
            </a:extLst>
          </p:cNvPr>
          <p:cNvSpPr>
            <a:spLocks noGrp="1"/>
          </p:cNvSpPr>
          <p:nvPr>
            <p:ph type="title"/>
          </p:nvPr>
        </p:nvSpPr>
        <p:spPr/>
        <p:txBody>
          <a:bodyPr/>
          <a:lstStyle/>
          <a:p>
            <a:r>
              <a:rPr lang="en-US" dirty="0" err="1"/>
              <a:t>conmgr.properties</a:t>
            </a:r>
            <a:endParaRPr lang="en-US" dirty="0"/>
          </a:p>
        </p:txBody>
      </p:sp>
      <p:sp>
        <p:nvSpPr>
          <p:cNvPr id="4" name="TextBox 3">
            <a:extLst>
              <a:ext uri="{FF2B5EF4-FFF2-40B4-BE49-F238E27FC236}">
                <a16:creationId xmlns:a16="http://schemas.microsoft.com/office/drawing/2014/main" id="{7425325B-48B4-AA4A-A70E-152ECE4B1813}"/>
              </a:ext>
            </a:extLst>
          </p:cNvPr>
          <p:cNvSpPr txBox="1"/>
          <p:nvPr/>
        </p:nvSpPr>
        <p:spPr>
          <a:xfrm>
            <a:off x="228600" y="1676400"/>
            <a:ext cx="11734800" cy="4832092"/>
          </a:xfrm>
          <a:prstGeom prst="rect">
            <a:avLst/>
          </a:prstGeom>
          <a:noFill/>
        </p:spPr>
        <p:txBody>
          <a:bodyPr wrap="square" rtlCol="0">
            <a:spAutoFit/>
          </a:bodyPr>
          <a:lstStyle/>
          <a:p>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Connection Manager Properties File</a:t>
            </a:r>
          </a:p>
          <a:p>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Juniper Properties File</a:t>
            </a:r>
          </a:p>
          <a:p>
            <a:r>
              <a:rPr lang="en-US" sz="1400" dirty="0">
                <a:latin typeface="Consolas" panose="020B0609020204030204" pitchFamily="49" charset="0"/>
                <a:cs typeface="Consolas" panose="020B0609020204030204" pitchFamily="49" charset="0"/>
              </a:rPr>
              <a:t>%% version 1.1</a:t>
            </a:r>
          </a:p>
          <a:p>
            <a:r>
              <a:rPr lang="en-US" sz="1400" dirty="0">
                <a:latin typeface="Consolas" panose="020B0609020204030204" pitchFamily="49" charset="0"/>
                <a:cs typeface="Consolas" panose="020B0609020204030204" pitchFamily="49" charset="0"/>
              </a:rPr>
              <a:t>%% Feb 26, 2019 5:20:04 PM</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configuration.bigsports.defaultconfiguration</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afterimageprocess</a:t>
            </a:r>
            <a:r>
              <a:rPr lang="en-US" sz="1400" dirty="0">
                <a:latin typeface="Consolas" panose="020B0609020204030204" pitchFamily="49" charset="0"/>
                <a:cs typeface="Consolas" panose="020B0609020204030204" pitchFamily="49" charset="0"/>
              </a:rPr>
              <a:t>=false</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alternatebufferpool</a:t>
            </a:r>
            <a:r>
              <a:rPr lang="en-US" sz="1400" dirty="0">
                <a:latin typeface="Consolas" panose="020B0609020204030204" pitchFamily="49" charset="0"/>
                <a:cs typeface="Consolas" panose="020B0609020204030204" pitchFamily="49" charset="0"/>
              </a:rPr>
              <a:t>=10000</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archivaldir</a:t>
            </a:r>
            <a:r>
              <a:rPr lang="en-US" sz="1400" dirty="0">
                <a:latin typeface="Consolas" panose="020B0609020204030204" pitchFamily="49" charset="0"/>
                <a:cs typeface="Consolas" panose="020B0609020204030204" pitchFamily="49" charset="0"/>
              </a:rPr>
              <a:t>=a:\</a:t>
            </a:r>
            <a:r>
              <a:rPr lang="en-US" sz="1400" dirty="0" err="1">
                <a:latin typeface="Consolas" panose="020B0609020204030204" pitchFamily="49" charset="0"/>
                <a:cs typeface="Consolas" panose="020B0609020204030204" pitchFamily="49" charset="0"/>
              </a:rPr>
              <a:t>bigsports</a:t>
            </a:r>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asynchronouspagewriters</a:t>
            </a:r>
            <a:r>
              <a:rPr lang="en-US" sz="1400" dirty="0">
                <a:latin typeface="Consolas" panose="020B0609020204030204" pitchFamily="49" charset="0"/>
                <a:cs typeface="Consolas" panose="020B0609020204030204" pitchFamily="49" charset="0"/>
              </a:rPr>
              <a:t>=3</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beforeimageprocess</a:t>
            </a:r>
            <a:r>
              <a:rPr lang="en-US" sz="1400" dirty="0">
                <a:latin typeface="Consolas" panose="020B0609020204030204" pitchFamily="49" charset="0"/>
                <a:cs typeface="Consolas" panose="020B0609020204030204" pitchFamily="49" charset="0"/>
              </a:rPr>
              <a:t>=true</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blocksindatabasebuffers</a:t>
            </a:r>
            <a:r>
              <a:rPr lang="en-US" sz="1400" dirty="0">
                <a:latin typeface="Consolas" panose="020B0609020204030204" pitchFamily="49" charset="0"/>
                <a:cs typeface="Consolas" panose="020B0609020204030204" pitchFamily="49" charset="0"/>
              </a:rPr>
              <a:t>=10000</a:t>
            </a:r>
          </a:p>
          <a:p>
            <a:r>
              <a:rPr lang="en-US" sz="1400" dirty="0">
                <a:latin typeface="Consolas" panose="020B0609020204030204" pitchFamily="49" charset="0"/>
                <a:cs typeface="Consolas" panose="020B0609020204030204" pitchFamily="49" charset="0"/>
              </a:rPr>
              <a:t>    database=</a:t>
            </a:r>
            <a:r>
              <a:rPr lang="en-US" sz="1400" dirty="0" err="1">
                <a:latin typeface="Consolas" panose="020B0609020204030204" pitchFamily="49" charset="0"/>
                <a:cs typeface="Consolas" panose="020B0609020204030204" pitchFamily="49" charset="0"/>
              </a:rPr>
              <a:t>bigsports</a:t>
            </a:r>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displayname</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defaultConfiguration</a:t>
            </a:r>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monitored=true</a:t>
            </a:r>
          </a:p>
          <a:p>
            <a:r>
              <a:rPr lang="en-US" sz="1400" dirty="0">
                <a:latin typeface="Consolas" panose="020B0609020204030204" pitchFamily="49" charset="0"/>
                <a:cs typeface="Consolas" panose="020B0609020204030204" pitchFamily="49" charset="0"/>
              </a:rPr>
              <a:t>    </a:t>
            </a:r>
            <a:r>
              <a:rPr lang="en-US" sz="1400" dirty="0" err="1">
                <a:solidFill>
                  <a:srgbClr val="FF0000"/>
                </a:solidFill>
                <a:latin typeface="Consolas" panose="020B0609020204030204" pitchFamily="49" charset="0"/>
                <a:cs typeface="Consolas" panose="020B0609020204030204" pitchFamily="49" charset="0"/>
              </a:rPr>
              <a:t>otherargs</a:t>
            </a:r>
            <a:r>
              <a:rPr lang="en-US" sz="1400" dirty="0">
                <a:solidFill>
                  <a:srgbClr val="FF0000"/>
                </a:solidFill>
                <a:latin typeface="Consolas" panose="020B0609020204030204" pitchFamily="49" charset="0"/>
                <a:cs typeface="Consolas" panose="020B0609020204030204" pitchFamily="49" charset="0"/>
              </a:rPr>
              <a:t>=-pf D:\</a:t>
            </a:r>
            <a:r>
              <a:rPr lang="en-US" sz="1400" dirty="0" err="1">
                <a:solidFill>
                  <a:srgbClr val="FF0000"/>
                </a:solidFill>
                <a:latin typeface="Consolas" panose="020B0609020204030204" pitchFamily="49" charset="0"/>
                <a:cs typeface="Consolas" panose="020B0609020204030204" pitchFamily="49" charset="0"/>
              </a:rPr>
              <a:t>bigsports</a:t>
            </a:r>
            <a:r>
              <a:rPr lang="en-US" sz="1400" dirty="0">
                <a:solidFill>
                  <a:srgbClr val="FF0000"/>
                </a:solidFill>
                <a:latin typeface="Consolas" panose="020B0609020204030204" pitchFamily="49" charset="0"/>
                <a:cs typeface="Consolas" panose="020B0609020204030204" pitchFamily="49" charset="0"/>
              </a:rPr>
              <a:t>\</a:t>
            </a:r>
            <a:r>
              <a:rPr lang="en-US" sz="1400" dirty="0" err="1">
                <a:solidFill>
                  <a:srgbClr val="FF0000"/>
                </a:solidFill>
                <a:latin typeface="Consolas" panose="020B0609020204030204" pitchFamily="49" charset="0"/>
                <a:cs typeface="Consolas" panose="020B0609020204030204" pitchFamily="49" charset="0"/>
              </a:rPr>
              <a:t>bigsports.pf</a:t>
            </a:r>
            <a:endParaRPr lang="en-US" sz="1400" dirty="0">
              <a:solidFill>
                <a:srgbClr val="FF0000"/>
              </a:solidFill>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servergroups</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bigsports.defaultconfiguration.defaultservergroup</a:t>
            </a:r>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watchdogprocess</a:t>
            </a:r>
            <a:r>
              <a:rPr lang="en-US" sz="1400" dirty="0">
                <a:latin typeface="Consolas" panose="020B0609020204030204" pitchFamily="49" charset="0"/>
                <a:cs typeface="Consolas" panose="020B0609020204030204" pitchFamily="49" charset="0"/>
              </a:rPr>
              <a:t>=true</a:t>
            </a:r>
          </a:p>
          <a:p>
            <a:r>
              <a:rPr lang="en-US" sz="1400" dirty="0">
                <a:latin typeface="Consolas" panose="020B0609020204030204" pitchFamily="49" charset="0"/>
                <a:cs typeface="Consolas" panose="020B0609020204030204" pitchFamily="49" charset="0"/>
              </a:rPr>
              <a:t>. . .</a:t>
            </a:r>
          </a:p>
          <a:p>
            <a:endParaRPr lang="en-US" sz="1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986889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Parameter File</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600200"/>
            <a:ext cx="11734800" cy="3785652"/>
          </a:xfrm>
          <a:prstGeom prst="rect">
            <a:avLst/>
          </a:prstGeom>
          <a:noFill/>
        </p:spPr>
        <p:txBody>
          <a:bodyPr wrap="square" rtlCol="0">
            <a:spAutoFit/>
          </a:bodyPr>
          <a:lstStyle/>
          <a:p>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bigsports.pf</a:t>
            </a:r>
            <a:endParaRPr lang="en-US" sz="2000" dirty="0">
              <a:latin typeface="Consolas" panose="020B0609020204030204" pitchFamily="49" charset="0"/>
              <a:cs typeface="Consolas" panose="020B0609020204030204" pitchFamily="49" charset="0"/>
            </a:endParaRPr>
          </a:p>
          <a:p>
            <a:r>
              <a:rPr lang="en-US" sz="2000" dirty="0">
                <a:latin typeface="Consolas" panose="020B0609020204030204" pitchFamily="49" charset="0"/>
                <a:cs typeface="Consolas" panose="020B0609020204030204" pitchFamily="49" charset="0"/>
              </a:rPr>
              <a:t>#</a:t>
            </a:r>
          </a:p>
          <a:p>
            <a:endParaRPr lang="en-US" sz="2000" dirty="0">
              <a:latin typeface="Consolas" panose="020B0609020204030204" pitchFamily="49" charset="0"/>
              <a:cs typeface="Consolas" panose="020B0609020204030204" pitchFamily="49" charset="0"/>
            </a:endParaRPr>
          </a:p>
          <a:p>
            <a:r>
              <a:rPr lang="en-US" sz="2000" dirty="0">
                <a:latin typeface="Consolas" panose="020B0609020204030204" pitchFamily="49" charset="0"/>
                <a:cs typeface="Consolas" panose="020B0609020204030204" pitchFamily="49" charset="0"/>
              </a:rPr>
              <a:t>-B 100000</a:t>
            </a:r>
          </a:p>
          <a:p>
            <a:r>
              <a:rPr lang="en-US" sz="2000" dirty="0">
                <a:latin typeface="Consolas" panose="020B0609020204030204" pitchFamily="49" charset="0"/>
                <a:cs typeface="Consolas" panose="020B0609020204030204" pitchFamily="49" charset="0"/>
              </a:rPr>
              <a:t>-spin 10000</a:t>
            </a:r>
          </a:p>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lruskips</a:t>
            </a:r>
            <a:r>
              <a:rPr lang="en-US" sz="2000" dirty="0">
                <a:latin typeface="Consolas" panose="020B0609020204030204" pitchFamily="49" charset="0"/>
                <a:cs typeface="Consolas" panose="020B0609020204030204" pitchFamily="49" charset="0"/>
              </a:rPr>
              <a:t> 50</a:t>
            </a:r>
          </a:p>
          <a:p>
            <a:endParaRPr lang="en-US" sz="2000" dirty="0">
              <a:latin typeface="Consolas" panose="020B0609020204030204" pitchFamily="49" charset="0"/>
              <a:cs typeface="Consolas" panose="020B0609020204030204" pitchFamily="49" charset="0"/>
            </a:endParaRPr>
          </a:p>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basetable</a:t>
            </a:r>
            <a:r>
              <a:rPr lang="en-US" sz="2000" dirty="0">
                <a:latin typeface="Consolas" panose="020B0609020204030204" pitchFamily="49" charset="0"/>
                <a:cs typeface="Consolas" panose="020B0609020204030204" pitchFamily="49" charset="0"/>
              </a:rPr>
              <a:t> -361</a:t>
            </a:r>
          </a:p>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tablerangesize</a:t>
            </a:r>
            <a:r>
              <a:rPr lang="en-US" sz="2000" dirty="0">
                <a:latin typeface="Consolas" panose="020B0609020204030204" pitchFamily="49" charset="0"/>
                <a:cs typeface="Consolas" panose="020B0609020204030204" pitchFamily="49" charset="0"/>
              </a:rPr>
              <a:t> 436</a:t>
            </a:r>
          </a:p>
          <a:p>
            <a:endParaRPr lang="en-US" sz="2000" dirty="0">
              <a:latin typeface="Consolas" panose="020B0609020204030204" pitchFamily="49" charset="0"/>
              <a:cs typeface="Consolas" panose="020B0609020204030204" pitchFamily="49" charset="0"/>
            </a:endParaRPr>
          </a:p>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baseindex</a:t>
            </a:r>
            <a:r>
              <a:rPr lang="en-US" sz="2000" dirty="0">
                <a:latin typeface="Consolas" panose="020B0609020204030204" pitchFamily="49" charset="0"/>
                <a:cs typeface="Consolas" panose="020B0609020204030204" pitchFamily="49" charset="0"/>
              </a:rPr>
              <a:t> -1610</a:t>
            </a:r>
          </a:p>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indexrangesize</a:t>
            </a:r>
            <a:r>
              <a:rPr lang="en-US" sz="2000" dirty="0">
                <a:latin typeface="Consolas" panose="020B0609020204030204" pitchFamily="49" charset="0"/>
                <a:cs typeface="Consolas" panose="020B0609020204030204" pitchFamily="49" charset="0"/>
              </a:rPr>
              <a:t> 2753</a:t>
            </a:r>
          </a:p>
        </p:txBody>
      </p:sp>
    </p:spTree>
    <p:extLst>
      <p:ext uri="{BB962C8B-B14F-4D97-AF65-F5344CB8AC3E}">
        <p14:creationId xmlns:p14="http://schemas.microsoft.com/office/powerpoint/2010/main" val="1634709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Editing %DLC%\properties\</a:t>
            </a:r>
            <a:r>
              <a:rPr lang="en-US" dirty="0" err="1"/>
              <a:t>conmgr.properties</a:t>
            </a:r>
            <a:endParaRPr lang="en-US" dirty="0"/>
          </a:p>
        </p:txBody>
      </p:sp>
      <p:sp>
        <p:nvSpPr>
          <p:cNvPr id="4" name="TextBox 3">
            <a:extLst>
              <a:ext uri="{FF2B5EF4-FFF2-40B4-BE49-F238E27FC236}">
                <a16:creationId xmlns:a16="http://schemas.microsoft.com/office/drawing/2014/main" id="{40EF46A5-F94F-5442-97CA-C891CA8506BE}"/>
              </a:ext>
            </a:extLst>
          </p:cNvPr>
          <p:cNvSpPr txBox="1"/>
          <p:nvPr/>
        </p:nvSpPr>
        <p:spPr>
          <a:xfrm>
            <a:off x="228598" y="1603950"/>
            <a:ext cx="11734802" cy="24929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cd /d </a:t>
            </a:r>
            <a:r>
              <a:rPr lang="en-US" sz="1200" dirty="0">
                <a:solidFill>
                  <a:srgbClr val="7030A0"/>
                </a:solidFill>
              </a:rPr>
              <a:t>%DLC%\properties</a:t>
            </a:r>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copy </a:t>
            </a:r>
            <a:r>
              <a:rPr lang="en-US" sz="1200" dirty="0" err="1">
                <a:solidFill>
                  <a:srgbClr val="7030A0"/>
                </a:solidFill>
                <a:latin typeface="Consolas" panose="020B0609020204030204" pitchFamily="49" charset="0"/>
                <a:cs typeface="Consolas" panose="020B0609020204030204" pitchFamily="49" charset="0"/>
              </a:rPr>
              <a:t>conmgr.properties</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conmgr.properties.save</a:t>
            </a:r>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write </a:t>
            </a:r>
            <a:r>
              <a:rPr lang="en-US" sz="1200" dirty="0" err="1">
                <a:solidFill>
                  <a:srgbClr val="7030A0"/>
                </a:solidFill>
                <a:latin typeface="Consolas" panose="020B0609020204030204" pitchFamily="49" charset="0"/>
                <a:cs typeface="Consolas" panose="020B0609020204030204" pitchFamily="49" charset="0"/>
              </a:rPr>
              <a:t>conmgr.properties</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 . .</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dbconfig</a:t>
            </a:r>
            <a:endParaRPr lang="en-US" sz="1200" dirty="0">
              <a:solidFill>
                <a:srgbClr val="7030A0"/>
              </a:solidFill>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Release 11.7 as of Mon Mar 27 10:21:54 EDT 2017</a:t>
            </a:r>
          </a:p>
          <a:p>
            <a:r>
              <a:rPr lang="en-US" sz="1200" dirty="0">
                <a:latin typeface="Consolas" panose="020B0609020204030204" pitchFamily="49" charset="0"/>
                <a:cs typeface="Consolas" panose="020B0609020204030204" pitchFamily="49" charset="0"/>
              </a:rPr>
              <a:t>Validating property file P:\Progress\oe117\properties\</a:t>
            </a:r>
            <a:r>
              <a:rPr lang="en-US" sz="1200" dirty="0" err="1">
                <a:latin typeface="Consolas" panose="020B0609020204030204" pitchFamily="49" charset="0"/>
                <a:cs typeface="Consolas" panose="020B0609020204030204" pitchFamily="49" charset="0"/>
              </a:rPr>
              <a:t>conmgr.properties</a:t>
            </a:r>
            <a:r>
              <a:rPr lang="en-US" sz="1200" dirty="0">
                <a:latin typeface="Consolas" panose="020B0609020204030204" pitchFamily="49" charset="0"/>
                <a:cs typeface="Consolas" panose="020B0609020204030204" pitchFamily="49" charset="0"/>
              </a:rPr>
              <a:t> (CMNMsg017)</a:t>
            </a:r>
          </a:p>
          <a:p>
            <a:r>
              <a:rPr lang="en-US" sz="1200" dirty="0">
                <a:latin typeface="Consolas" panose="020B0609020204030204" pitchFamily="49" charset="0"/>
                <a:cs typeface="Consolas" panose="020B0609020204030204" pitchFamily="49" charset="0"/>
              </a:rPr>
              <a:t>Validation successful (CMNMsg019)</a:t>
            </a: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22232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Startup Parameters and Configuration</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600200"/>
            <a:ext cx="11734800" cy="4339650"/>
          </a:xfrm>
          <a:prstGeom prst="rect">
            <a:avLst/>
          </a:prstGeom>
          <a:noFill/>
        </p:spPr>
        <p:txBody>
          <a:bodyPr wrap="square" rtlCol="0">
            <a:spAutoFit/>
          </a:bodyPr>
          <a:lstStyle/>
          <a:p>
            <a:r>
              <a:rPr lang="en-US" sz="1200" dirty="0">
                <a:latin typeface="Consolas" panose="020B0609020204030204" pitchFamily="49" charset="0"/>
                <a:cs typeface="Consolas" panose="020B0609020204030204" pitchFamily="49" charset="0"/>
              </a:rPr>
              <a:t>                Tue Feb 26 17:05:42 2019</a:t>
            </a:r>
          </a:p>
          <a:p>
            <a:r>
              <a:rPr lang="en-US" sz="1200" dirty="0">
                <a:latin typeface="Consolas" panose="020B0609020204030204" pitchFamily="49" charset="0"/>
                <a:cs typeface="Consolas" panose="020B0609020204030204" pitchFamily="49" charset="0"/>
              </a:rPr>
              <a:t>[2019/02/26@17:05:42.723+0000] P-5100       T-2320  I BROKER  0: </a:t>
            </a:r>
            <a:r>
              <a:rPr lang="en-US" sz="1200" dirty="0">
                <a:solidFill>
                  <a:srgbClr val="FF0000"/>
                </a:solidFill>
                <a:latin typeface="Consolas" panose="020B0609020204030204" pitchFamily="49" charset="0"/>
                <a:cs typeface="Consolas" panose="020B0609020204030204" pitchFamily="49" charset="0"/>
              </a:rPr>
              <a:t>(333)</a:t>
            </a:r>
            <a:r>
              <a:rPr lang="en-US" sz="1200" dirty="0">
                <a:latin typeface="Consolas" panose="020B0609020204030204" pitchFamily="49" charset="0"/>
                <a:cs typeface="Consolas" panose="020B0609020204030204" pitchFamily="49" charset="0"/>
              </a:rPr>
              <a:t>   Multi-user session begin. </a:t>
            </a:r>
          </a:p>
          <a:p>
            <a:r>
              <a:rPr lang="en-US" sz="1200" dirty="0">
                <a:latin typeface="Consolas" panose="020B0609020204030204" pitchFamily="49" charset="0"/>
                <a:cs typeface="Consolas" panose="020B0609020204030204" pitchFamily="49" charset="0"/>
              </a:rPr>
              <a:t>[2019/02/26@17:05:42.727+0000] P-5100       T-2320  I BROKER  0: (5326)  Begin Physical Redo Phase at 0 . </a:t>
            </a:r>
          </a:p>
          <a:p>
            <a:r>
              <a:rPr lang="en-US" sz="1200" dirty="0">
                <a:latin typeface="Consolas" panose="020B0609020204030204" pitchFamily="49" charset="0"/>
                <a:cs typeface="Consolas" panose="020B0609020204030204" pitchFamily="49" charset="0"/>
              </a:rPr>
              <a:t>[2019/02/26@17:05:42.739+0000] P-5100       T-2320  I BROKER  0: (7161)  Physical Redo Phase Completed at </a:t>
            </a:r>
            <a:r>
              <a:rPr lang="en-US" sz="1200" dirty="0" err="1">
                <a:latin typeface="Consolas" panose="020B0609020204030204" pitchFamily="49" charset="0"/>
                <a:cs typeface="Consolas" panose="020B0609020204030204" pitchFamily="49" charset="0"/>
              </a:rPr>
              <a:t>blk</a:t>
            </a:r>
            <a:r>
              <a:rPr lang="en-US" sz="1200" dirty="0">
                <a:latin typeface="Consolas" panose="020B0609020204030204" pitchFamily="49" charset="0"/>
                <a:cs typeface="Consolas" panose="020B0609020204030204" pitchFamily="49" charset="0"/>
              </a:rPr>
              <a:t> 8 off 2909 </a:t>
            </a:r>
            <a:r>
              <a:rPr lang="en-US" sz="1200" dirty="0" err="1">
                <a:latin typeface="Consolas" panose="020B0609020204030204" pitchFamily="49" charset="0"/>
                <a:cs typeface="Consolas" panose="020B0609020204030204" pitchFamily="49" charset="0"/>
              </a:rPr>
              <a:t>upd</a:t>
            </a:r>
            <a:r>
              <a:rPr lang="en-US" sz="1200" dirty="0">
                <a:latin typeface="Consolas" panose="020B0609020204030204" pitchFamily="49" charset="0"/>
                <a:cs typeface="Consolas" panose="020B0609020204030204" pitchFamily="49" charset="0"/>
              </a:rPr>
              <a:t> 303. </a:t>
            </a:r>
          </a:p>
          <a:p>
            <a:r>
              <a:rPr lang="en-US" sz="1200" dirty="0">
                <a:latin typeface="Consolas" panose="020B0609020204030204" pitchFamily="49" charset="0"/>
                <a:cs typeface="Consolas" panose="020B0609020204030204" pitchFamily="49" charset="0"/>
              </a:rPr>
              <a:t>[2019/02/26@17:05:42.740+0000] P-5100       T-2320  I BROKER  0: (13547) At end of Physical redo, transaction table size is 128. </a:t>
            </a:r>
          </a:p>
          <a:p>
            <a:r>
              <a:rPr lang="en-US" sz="1200" dirty="0">
                <a:latin typeface="Consolas" panose="020B0609020204030204" pitchFamily="49" charset="0"/>
                <a:cs typeface="Consolas" panose="020B0609020204030204" pitchFamily="49" charset="0"/>
              </a:rPr>
              <a:t>[2019/02/26@17:05:42.757+0000] P-5100       T-2320  I BROKER  0: (452)   Login by SYSTEM on batch.</a:t>
            </a:r>
          </a:p>
          <a:p>
            <a:r>
              <a:rPr lang="en-US" sz="1200" dirty="0">
                <a:latin typeface="Consolas" panose="020B0609020204030204" pitchFamily="49" charset="0"/>
                <a:cs typeface="Consolas" panose="020B0609020204030204" pitchFamily="49" charset="0"/>
              </a:rPr>
              <a:t>. . .  </a:t>
            </a:r>
          </a:p>
          <a:p>
            <a:r>
              <a:rPr lang="en-US" sz="1200" dirty="0">
                <a:latin typeface="Consolas" panose="020B0609020204030204" pitchFamily="49" charset="0"/>
                <a:cs typeface="Consolas" panose="020B0609020204030204" pitchFamily="49" charset="0"/>
              </a:rPr>
              <a:t>[2019/02/26@17:05:42.779+0000] P-5100       T-2320  I BROKER  0: (4250)  Before-Image Cluster Size: 524288. </a:t>
            </a:r>
          </a:p>
          <a:p>
            <a:r>
              <a:rPr lang="en-US" sz="1200" dirty="0">
                <a:latin typeface="Consolas" panose="020B0609020204030204" pitchFamily="49" charset="0"/>
                <a:cs typeface="Consolas" panose="020B0609020204030204" pitchFamily="49" charset="0"/>
              </a:rPr>
              <a:t>[2019/02/26@17:05:42.780+0000] P-5100       T-2320  I BROKER  0: (4251)  Before-Image Block Size: 8192. </a:t>
            </a:r>
          </a:p>
          <a:p>
            <a:r>
              <a:rPr lang="en-US" sz="1200" dirty="0">
                <a:latin typeface="Consolas" panose="020B0609020204030204" pitchFamily="49" charset="0"/>
                <a:cs typeface="Consolas" panose="020B0609020204030204" pitchFamily="49" charset="0"/>
              </a:rPr>
              <a:t>[2019/02/26@17:05:42.782+0000] P-5100       T-2320  I BROKER  0: (17555) Starting index number for statistics range (-</a:t>
            </a:r>
            <a:r>
              <a:rPr lang="en-US" sz="1200" dirty="0" err="1">
                <a:latin typeface="Consolas" panose="020B0609020204030204" pitchFamily="49" charset="0"/>
                <a:cs typeface="Consolas" panose="020B0609020204030204" pitchFamily="49" charset="0"/>
              </a:rPr>
              <a:t>baseindex</a:t>
            </a:r>
            <a:r>
              <a:rPr lang="en-US" sz="1200" dirty="0">
                <a:latin typeface="Consolas" panose="020B0609020204030204" pitchFamily="49" charset="0"/>
                <a:cs typeface="Consolas" panose="020B0609020204030204" pitchFamily="49" charset="0"/>
              </a:rPr>
              <a:t>): 1 </a:t>
            </a:r>
          </a:p>
          <a:p>
            <a:r>
              <a:rPr lang="en-US" sz="1200" dirty="0">
                <a:latin typeface="Consolas" panose="020B0609020204030204" pitchFamily="49" charset="0"/>
                <a:cs typeface="Consolas" panose="020B0609020204030204" pitchFamily="49" charset="0"/>
              </a:rPr>
              <a:t>[2019/02/26@17:05:42.782+0000] P-5100       T-2320  I BROKER  0: (17554) Starting table number for statistics range (-</a:t>
            </a:r>
            <a:r>
              <a:rPr lang="en-US" sz="1200" dirty="0" err="1">
                <a:latin typeface="Consolas" panose="020B0609020204030204" pitchFamily="49" charset="0"/>
                <a:cs typeface="Consolas" panose="020B0609020204030204" pitchFamily="49" charset="0"/>
              </a:rPr>
              <a:t>basetable</a:t>
            </a:r>
            <a:r>
              <a:rPr lang="en-US" sz="1200" dirty="0">
                <a:latin typeface="Consolas" panose="020B0609020204030204" pitchFamily="49" charset="0"/>
                <a:cs typeface="Consolas" panose="020B0609020204030204" pitchFamily="49" charset="0"/>
              </a:rPr>
              <a:t>): 1 </a:t>
            </a:r>
          </a:p>
          <a:p>
            <a:r>
              <a:rPr lang="en-US" sz="1200" dirty="0">
                <a:latin typeface="Consolas" panose="020B0609020204030204" pitchFamily="49" charset="0"/>
                <a:cs typeface="Consolas" panose="020B0609020204030204" pitchFamily="49" charset="0"/>
              </a:rPr>
              <a:t>[2019/02/26@17:05:42.783+0000] P-5100       T-2320  I BROKER  0: (4252)  Number of Before-Image Buffers (-</a:t>
            </a:r>
            <a:r>
              <a:rPr lang="en-US" sz="1200" dirty="0" err="1">
                <a:latin typeface="Consolas" panose="020B0609020204030204" pitchFamily="49" charset="0"/>
                <a:cs typeface="Consolas" panose="020B0609020204030204" pitchFamily="49" charset="0"/>
              </a:rPr>
              <a:t>bibufs</a:t>
            </a:r>
            <a:r>
              <a:rPr lang="en-US" sz="1200" dirty="0">
                <a:latin typeface="Consolas" panose="020B0609020204030204" pitchFamily="49" charset="0"/>
                <a:cs typeface="Consolas" panose="020B0609020204030204" pitchFamily="49" charset="0"/>
              </a:rPr>
              <a:t>): 20 </a:t>
            </a:r>
          </a:p>
          <a:p>
            <a:r>
              <a:rPr lang="en-US" sz="1200" dirty="0">
                <a:latin typeface="Consolas" panose="020B0609020204030204" pitchFamily="49" charset="0"/>
                <a:cs typeface="Consolas" panose="020B0609020204030204" pitchFamily="49" charset="0"/>
              </a:rPr>
              <a:t>[2019/02/26@17:05:42.783+0000] P-5100       T-2320  I BROKER  0: (6552)  BI File Threshold Stall (-</a:t>
            </a:r>
            <a:r>
              <a:rPr lang="en-US" sz="1200" dirty="0" err="1">
                <a:latin typeface="Consolas" panose="020B0609020204030204" pitchFamily="49" charset="0"/>
                <a:cs typeface="Consolas" panose="020B0609020204030204" pitchFamily="49" charset="0"/>
              </a:rPr>
              <a:t>bistall</a:t>
            </a:r>
            <a:r>
              <a:rPr lang="en-US" sz="1200" dirty="0">
                <a:latin typeface="Consolas" panose="020B0609020204030204" pitchFamily="49" charset="0"/>
                <a:cs typeface="Consolas" panose="020B0609020204030204" pitchFamily="49" charset="0"/>
              </a:rPr>
              <a:t>): Disabled. </a:t>
            </a:r>
          </a:p>
          <a:p>
            <a:r>
              <a:rPr lang="en-US" sz="1200" dirty="0">
                <a:latin typeface="Consolas" panose="020B0609020204030204" pitchFamily="49" charset="0"/>
                <a:cs typeface="Consolas" panose="020B0609020204030204" pitchFamily="49" charset="0"/>
              </a:rPr>
              <a:t>[2019/02/26@17:05:42.784+0000] P-5100       T-2320  I BROKER  0: (9238)  BI File Threshold size (-</a:t>
            </a:r>
            <a:r>
              <a:rPr lang="en-US" sz="1200" dirty="0" err="1">
                <a:latin typeface="Consolas" panose="020B0609020204030204" pitchFamily="49" charset="0"/>
                <a:cs typeface="Consolas" panose="020B0609020204030204" pitchFamily="49" charset="0"/>
              </a:rPr>
              <a:t>bithold</a:t>
            </a:r>
            <a:r>
              <a:rPr lang="en-US" sz="1200" dirty="0">
                <a:latin typeface="Consolas" panose="020B0609020204030204" pitchFamily="49" charset="0"/>
                <a:cs typeface="Consolas" panose="020B0609020204030204" pitchFamily="49" charset="0"/>
              </a:rPr>
              <a:t>): 0.0   Bytes </a:t>
            </a:r>
          </a:p>
          <a:p>
            <a:r>
              <a:rPr lang="en-US" sz="1200" dirty="0">
                <a:latin typeface="Consolas" panose="020B0609020204030204" pitchFamily="49" charset="0"/>
                <a:cs typeface="Consolas" panose="020B0609020204030204" pitchFamily="49" charset="0"/>
              </a:rPr>
              <a:t>[2019/02/26@17:05:42.784+0000] P-5100       T-2320  I BROKER  0: (6573)  Database </a:t>
            </a:r>
            <a:r>
              <a:rPr lang="en-US" sz="1200" dirty="0" err="1">
                <a:latin typeface="Consolas" panose="020B0609020204030204" pitchFamily="49" charset="0"/>
                <a:cs typeface="Consolas" panose="020B0609020204030204" pitchFamily="49" charset="0"/>
              </a:rPr>
              <a:t>Blocksize</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blocksize</a:t>
            </a:r>
            <a:r>
              <a:rPr lang="en-US" sz="1200" dirty="0">
                <a:latin typeface="Consolas" panose="020B0609020204030204" pitchFamily="49" charset="0"/>
                <a:cs typeface="Consolas" panose="020B0609020204030204" pitchFamily="49" charset="0"/>
              </a:rPr>
              <a:t>): 8192 </a:t>
            </a:r>
          </a:p>
          <a:p>
            <a:r>
              <a:rPr lang="en-US" sz="1200" dirty="0">
                <a:latin typeface="Consolas" panose="020B0609020204030204" pitchFamily="49" charset="0"/>
                <a:cs typeface="Consolas" panose="020B0609020204030204" pitchFamily="49" charset="0"/>
              </a:rPr>
              <a:t>[2019/02/26@17:05:42.784+0000] P-5100       T-2320  I BROKER  0: (12812) BIW writer delay (-</a:t>
            </a:r>
            <a:r>
              <a:rPr lang="en-US" sz="1200" dirty="0" err="1">
                <a:latin typeface="Consolas" panose="020B0609020204030204" pitchFamily="49" charset="0"/>
                <a:cs typeface="Consolas" panose="020B0609020204030204" pitchFamily="49" charset="0"/>
              </a:rPr>
              <a:t>bwdelay</a:t>
            </a:r>
            <a:r>
              <a:rPr lang="en-US" sz="1200" dirty="0">
                <a:latin typeface="Consolas" panose="020B0609020204030204" pitchFamily="49" charset="0"/>
                <a:cs typeface="Consolas" panose="020B0609020204030204" pitchFamily="49" charset="0"/>
              </a:rPr>
              <a:t>): 0 </a:t>
            </a:r>
          </a:p>
          <a:p>
            <a:r>
              <a:rPr lang="en-US" sz="1200" dirty="0">
                <a:latin typeface="Consolas" panose="020B0609020204030204" pitchFamily="49" charset="0"/>
                <a:cs typeface="Consolas" panose="020B0609020204030204" pitchFamily="49" charset="0"/>
              </a:rPr>
              <a:t>[2019/02/26@17:05:42.784+0000] P-5100       T-2320  I BROKER  0: (12813) Allowed index cursors (-c): 84 </a:t>
            </a:r>
          </a:p>
          <a:p>
            <a:r>
              <a:rPr lang="en-US" sz="1200" dirty="0">
                <a:latin typeface="Consolas" panose="020B0609020204030204" pitchFamily="49" charset="0"/>
                <a:cs typeface="Consolas" panose="020B0609020204030204" pitchFamily="49" charset="0"/>
              </a:rPr>
              <a:t>[2019/02/26@17:05:42.785+0000] P-5100       T-2320  I BROKER  0: (4264)  Character Set (-</a:t>
            </a:r>
            <a:r>
              <a:rPr lang="en-US" sz="1200" dirty="0" err="1">
                <a:latin typeface="Consolas" panose="020B0609020204030204" pitchFamily="49" charset="0"/>
                <a:cs typeface="Consolas" panose="020B0609020204030204" pitchFamily="49" charset="0"/>
              </a:rPr>
              <a:t>cpinternal</a:t>
            </a:r>
            <a:r>
              <a:rPr lang="en-US" sz="1200" dirty="0">
                <a:latin typeface="Consolas" panose="020B0609020204030204" pitchFamily="49" charset="0"/>
                <a:cs typeface="Consolas" panose="020B0609020204030204" pitchFamily="49" charset="0"/>
              </a:rPr>
              <a:t>): ISO8859-1 </a:t>
            </a:r>
          </a:p>
          <a:p>
            <a:r>
              <a:rPr lang="en-US" sz="1200" dirty="0">
                <a:latin typeface="Consolas" panose="020B0609020204030204" pitchFamily="49" charset="0"/>
                <a:cs typeface="Consolas" panose="020B0609020204030204" pitchFamily="49" charset="0"/>
              </a:rPr>
              <a:t>[2019/02/26@17:05:42.785+0000] P-5100       T-2320  I BROKER  0: (4235)  Physical Database Name (-</a:t>
            </a:r>
            <a:r>
              <a:rPr lang="en-US" sz="1200" dirty="0" err="1">
                <a:latin typeface="Consolas" panose="020B0609020204030204" pitchFamily="49" charset="0"/>
                <a:cs typeface="Consolas" panose="020B0609020204030204" pitchFamily="49" charset="0"/>
              </a:rPr>
              <a:t>db</a:t>
            </a:r>
            <a:r>
              <a:rPr lang="en-US" sz="1200" dirty="0">
                <a:latin typeface="Consolas" panose="020B0609020204030204" pitchFamily="49" charset="0"/>
                <a:cs typeface="Consolas" panose="020B0609020204030204" pitchFamily="49" charset="0"/>
              </a:rPr>
              <a:t>): d:\</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 </a:t>
            </a:r>
          </a:p>
          <a:p>
            <a:r>
              <a:rPr lang="en-US" sz="1200" dirty="0">
                <a:latin typeface="Consolas" panose="020B0609020204030204" pitchFamily="49" charset="0"/>
                <a:cs typeface="Consolas" panose="020B0609020204030204" pitchFamily="49" charset="0"/>
              </a:rPr>
              <a:t>[2019/02/26@17:05:42.791+0000] P-5100       T-2320  I BROKER  0: (4238)  Direct I/O (-</a:t>
            </a:r>
            <a:r>
              <a:rPr lang="en-US" sz="1200" dirty="0" err="1">
                <a:latin typeface="Consolas" panose="020B0609020204030204" pitchFamily="49" charset="0"/>
                <a:cs typeface="Consolas" panose="020B0609020204030204" pitchFamily="49" charset="0"/>
              </a:rPr>
              <a:t>directio</a:t>
            </a:r>
            <a:r>
              <a:rPr lang="en-US" sz="1200" dirty="0">
                <a:latin typeface="Consolas" panose="020B0609020204030204" pitchFamily="49" charset="0"/>
                <a:cs typeface="Consolas" panose="020B0609020204030204" pitchFamily="49" charset="0"/>
              </a:rPr>
              <a:t>): Not Enabled </a:t>
            </a:r>
          </a:p>
          <a:p>
            <a:r>
              <a:rPr lang="en-US" sz="1200" dirty="0">
                <a:latin typeface="Consolas" panose="020B0609020204030204" pitchFamily="49" charset="0"/>
                <a:cs typeface="Consolas" panose="020B0609020204030204" pitchFamily="49" charset="0"/>
              </a:rPr>
              <a:t>[2019/02/26@17:05:42.793+0000] P-5100       T-2320  I BROKER  0: (4244)  Crash Recovery (-</a:t>
            </a:r>
            <a:r>
              <a:rPr lang="en-US" sz="1200" dirty="0" err="1">
                <a:latin typeface="Consolas" panose="020B0609020204030204" pitchFamily="49" charset="0"/>
                <a:cs typeface="Consolas" panose="020B0609020204030204" pitchFamily="49" charset="0"/>
              </a:rPr>
              <a:t>i</a:t>
            </a:r>
            <a:r>
              <a:rPr lang="en-US" sz="1200" dirty="0">
                <a:latin typeface="Consolas" panose="020B0609020204030204" pitchFamily="49" charset="0"/>
                <a:cs typeface="Consolas" panose="020B0609020204030204" pitchFamily="49" charset="0"/>
              </a:rPr>
              <a:t>): Enabled </a:t>
            </a:r>
          </a:p>
          <a:p>
            <a:r>
              <a:rPr lang="en-US" sz="1200" dirty="0">
                <a:latin typeface="Consolas" panose="020B0609020204030204" pitchFamily="49" charset="0"/>
                <a:cs typeface="Consolas" panose="020B0609020204030204" pitchFamily="49" charset="0"/>
              </a:rPr>
              <a:t>[2019/02/26@17:05:42.797+0000] P-5100       T-2320  I BROKER  0: (17560) Number of LRU force skips (-</a:t>
            </a:r>
            <a:r>
              <a:rPr lang="en-US" sz="1200" dirty="0" err="1">
                <a:latin typeface="Consolas" panose="020B0609020204030204" pitchFamily="49" charset="0"/>
                <a:cs typeface="Consolas" panose="020B0609020204030204" pitchFamily="49" charset="0"/>
              </a:rPr>
              <a:t>lruskips</a:t>
            </a:r>
            <a:r>
              <a:rPr lang="en-US" sz="1200" dirty="0">
                <a:latin typeface="Consolas" panose="020B0609020204030204" pitchFamily="49" charset="0"/>
                <a:cs typeface="Consolas" panose="020B0609020204030204" pitchFamily="49" charset="0"/>
              </a:rPr>
              <a:t>): 0 </a:t>
            </a:r>
          </a:p>
          <a:p>
            <a:r>
              <a:rPr lang="en-US" sz="1200" dirty="0">
                <a:latin typeface="Consolas" panose="020B0609020204030204" pitchFamily="49" charset="0"/>
                <a:cs typeface="Consolas" panose="020B0609020204030204" pitchFamily="49" charset="0"/>
              </a:rPr>
              <a:t>. . .</a:t>
            </a:r>
          </a:p>
        </p:txBody>
      </p:sp>
    </p:spTree>
    <p:extLst>
      <p:ext uri="{BB962C8B-B14F-4D97-AF65-F5344CB8AC3E}">
        <p14:creationId xmlns:p14="http://schemas.microsoft.com/office/powerpoint/2010/main" val="1916159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Starting and Stopping a DB</a:t>
            </a:r>
          </a:p>
        </p:txBody>
      </p:sp>
      <p:sp>
        <p:nvSpPr>
          <p:cNvPr id="3" name="Content Placeholder 2"/>
          <p:cNvSpPr>
            <a:spLocks noGrp="1"/>
          </p:cNvSpPr>
          <p:nvPr>
            <p:ph idx="1"/>
          </p:nvPr>
        </p:nvSpPr>
        <p:spPr/>
        <p:txBody>
          <a:bodyPr/>
          <a:lstStyle/>
          <a:p>
            <a:r>
              <a:rPr lang="en-US" dirty="0"/>
              <a:t>exploder</a:t>
            </a:r>
          </a:p>
          <a:p>
            <a:r>
              <a:rPr lang="en-US" dirty="0" err="1"/>
              <a:t>dbman</a:t>
            </a:r>
            <a:endParaRPr lang="en-US" dirty="0"/>
          </a:p>
          <a:p>
            <a:r>
              <a:rPr lang="en-US" dirty="0" err="1"/>
              <a:t>proserve</a:t>
            </a:r>
            <a:r>
              <a:rPr lang="en-US" dirty="0"/>
              <a:t>/</a:t>
            </a:r>
            <a:r>
              <a:rPr lang="en-US" dirty="0" err="1"/>
              <a:t>proshut</a:t>
            </a:r>
            <a:endParaRPr lang="en-US" dirty="0"/>
          </a:p>
        </p:txBody>
      </p:sp>
      <p:pic>
        <p:nvPicPr>
          <p:cNvPr id="4" name="Picture 6">
            <a:extLst>
              <a:ext uri="{FF2B5EF4-FFF2-40B4-BE49-F238E27FC236}">
                <a16:creationId xmlns:a16="http://schemas.microsoft.com/office/drawing/2014/main" id="{9FA73722-906F-7442-B3AC-435D645B22F4}"/>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spTree>
    <p:extLst>
      <p:ext uri="{BB962C8B-B14F-4D97-AF65-F5344CB8AC3E}">
        <p14:creationId xmlns:p14="http://schemas.microsoft.com/office/powerpoint/2010/main" val="1325557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DFB5-8AD6-554D-B476-6ADA9D7E31AB}"/>
              </a:ext>
            </a:extLst>
          </p:cNvPr>
          <p:cNvSpPr>
            <a:spLocks noGrp="1"/>
          </p:cNvSpPr>
          <p:nvPr>
            <p:ph type="title"/>
          </p:nvPr>
        </p:nvSpPr>
        <p:spPr/>
        <p:txBody>
          <a:bodyPr/>
          <a:lstStyle/>
          <a:p>
            <a:r>
              <a:rPr lang="en-US" dirty="0"/>
              <a:t>Exploder – Stopping method 1</a:t>
            </a:r>
          </a:p>
        </p:txBody>
      </p:sp>
      <p:sp>
        <p:nvSpPr>
          <p:cNvPr id="3" name="Content Placeholder 2">
            <a:extLst>
              <a:ext uri="{FF2B5EF4-FFF2-40B4-BE49-F238E27FC236}">
                <a16:creationId xmlns:a16="http://schemas.microsoft.com/office/drawing/2014/main" id="{0964D02B-7FF3-684A-98D7-DF2BB5D8A65F}"/>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68B35B5E-0CAE-4E6E-A21E-E916D000ECBC}"/>
              </a:ext>
            </a:extLst>
          </p:cNvPr>
          <p:cNvPicPr>
            <a:picLocks noChangeAspect="1"/>
          </p:cNvPicPr>
          <p:nvPr/>
        </p:nvPicPr>
        <p:blipFill>
          <a:blip r:embed="rId2"/>
          <a:stretch>
            <a:fillRect/>
          </a:stretch>
        </p:blipFill>
        <p:spPr>
          <a:xfrm>
            <a:off x="228600" y="1600205"/>
            <a:ext cx="4038600" cy="2824351"/>
          </a:xfrm>
          <a:prstGeom prst="rect">
            <a:avLst/>
          </a:prstGeom>
        </p:spPr>
      </p:pic>
      <p:pic>
        <p:nvPicPr>
          <p:cNvPr id="5" name="Picture 4">
            <a:extLst>
              <a:ext uri="{FF2B5EF4-FFF2-40B4-BE49-F238E27FC236}">
                <a16:creationId xmlns:a16="http://schemas.microsoft.com/office/drawing/2014/main" id="{3313A634-3619-4D11-9D7E-240CA23222E4}"/>
              </a:ext>
            </a:extLst>
          </p:cNvPr>
          <p:cNvPicPr>
            <a:picLocks noChangeAspect="1"/>
          </p:cNvPicPr>
          <p:nvPr/>
        </p:nvPicPr>
        <p:blipFill>
          <a:blip r:embed="rId3"/>
          <a:stretch>
            <a:fillRect/>
          </a:stretch>
        </p:blipFill>
        <p:spPr>
          <a:xfrm>
            <a:off x="2667000" y="3385617"/>
            <a:ext cx="3562350" cy="1244103"/>
          </a:xfrm>
          <a:prstGeom prst="rect">
            <a:avLst/>
          </a:prstGeom>
        </p:spPr>
      </p:pic>
      <p:pic>
        <p:nvPicPr>
          <p:cNvPr id="6" name="Picture 5">
            <a:extLst>
              <a:ext uri="{FF2B5EF4-FFF2-40B4-BE49-F238E27FC236}">
                <a16:creationId xmlns:a16="http://schemas.microsoft.com/office/drawing/2014/main" id="{64673B1A-07FE-4D84-91EE-0B250CAE313E}"/>
              </a:ext>
            </a:extLst>
          </p:cNvPr>
          <p:cNvPicPr>
            <a:picLocks noChangeAspect="1"/>
          </p:cNvPicPr>
          <p:nvPr/>
        </p:nvPicPr>
        <p:blipFill>
          <a:blip r:embed="rId4"/>
          <a:stretch>
            <a:fillRect/>
          </a:stretch>
        </p:blipFill>
        <p:spPr>
          <a:xfrm>
            <a:off x="6400800" y="3870456"/>
            <a:ext cx="5248275" cy="2060237"/>
          </a:xfrm>
          <a:prstGeom prst="rect">
            <a:avLst/>
          </a:prstGeom>
        </p:spPr>
      </p:pic>
    </p:spTree>
    <p:extLst>
      <p:ext uri="{BB962C8B-B14F-4D97-AF65-F5344CB8AC3E}">
        <p14:creationId xmlns:p14="http://schemas.microsoft.com/office/powerpoint/2010/main" val="1914268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DFB5-8AD6-554D-B476-6ADA9D7E31AB}"/>
              </a:ext>
            </a:extLst>
          </p:cNvPr>
          <p:cNvSpPr>
            <a:spLocks noGrp="1"/>
          </p:cNvSpPr>
          <p:nvPr>
            <p:ph type="title"/>
          </p:nvPr>
        </p:nvSpPr>
        <p:spPr/>
        <p:txBody>
          <a:bodyPr/>
          <a:lstStyle/>
          <a:p>
            <a:r>
              <a:rPr lang="en-US" dirty="0"/>
              <a:t>Exploder – Stopping method 2</a:t>
            </a:r>
          </a:p>
        </p:txBody>
      </p:sp>
      <p:sp>
        <p:nvSpPr>
          <p:cNvPr id="3" name="Content Placeholder 2">
            <a:extLst>
              <a:ext uri="{FF2B5EF4-FFF2-40B4-BE49-F238E27FC236}">
                <a16:creationId xmlns:a16="http://schemas.microsoft.com/office/drawing/2014/main" id="{0964D02B-7FF3-684A-98D7-DF2BB5D8A65F}"/>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42F599F1-5C3C-4666-8ED7-7B2866CF5309}"/>
              </a:ext>
            </a:extLst>
          </p:cNvPr>
          <p:cNvPicPr>
            <a:picLocks noChangeAspect="1"/>
          </p:cNvPicPr>
          <p:nvPr/>
        </p:nvPicPr>
        <p:blipFill>
          <a:blip r:embed="rId2"/>
          <a:stretch>
            <a:fillRect/>
          </a:stretch>
        </p:blipFill>
        <p:spPr>
          <a:xfrm>
            <a:off x="228600" y="1600205"/>
            <a:ext cx="5548113" cy="2862262"/>
          </a:xfrm>
          <a:prstGeom prst="rect">
            <a:avLst/>
          </a:prstGeom>
        </p:spPr>
      </p:pic>
      <p:pic>
        <p:nvPicPr>
          <p:cNvPr id="8" name="Picture 7">
            <a:extLst>
              <a:ext uri="{FF2B5EF4-FFF2-40B4-BE49-F238E27FC236}">
                <a16:creationId xmlns:a16="http://schemas.microsoft.com/office/drawing/2014/main" id="{DDDBFD47-661B-42E1-8CC6-29BEC6096217}"/>
              </a:ext>
            </a:extLst>
          </p:cNvPr>
          <p:cNvPicPr>
            <a:picLocks noChangeAspect="1"/>
          </p:cNvPicPr>
          <p:nvPr/>
        </p:nvPicPr>
        <p:blipFill>
          <a:blip r:embed="rId3"/>
          <a:stretch>
            <a:fillRect/>
          </a:stretch>
        </p:blipFill>
        <p:spPr>
          <a:xfrm>
            <a:off x="4343200" y="3863186"/>
            <a:ext cx="2867025" cy="988629"/>
          </a:xfrm>
          <a:prstGeom prst="rect">
            <a:avLst/>
          </a:prstGeom>
        </p:spPr>
      </p:pic>
      <p:pic>
        <p:nvPicPr>
          <p:cNvPr id="9" name="Picture 8">
            <a:extLst>
              <a:ext uri="{FF2B5EF4-FFF2-40B4-BE49-F238E27FC236}">
                <a16:creationId xmlns:a16="http://schemas.microsoft.com/office/drawing/2014/main" id="{D16294CB-D0F3-498C-8001-3BC81092984E}"/>
              </a:ext>
            </a:extLst>
          </p:cNvPr>
          <p:cNvPicPr>
            <a:picLocks noChangeAspect="1"/>
          </p:cNvPicPr>
          <p:nvPr/>
        </p:nvPicPr>
        <p:blipFill>
          <a:blip r:embed="rId4"/>
          <a:stretch>
            <a:fillRect/>
          </a:stretch>
        </p:blipFill>
        <p:spPr>
          <a:xfrm>
            <a:off x="6248400" y="5034382"/>
            <a:ext cx="5124450" cy="784959"/>
          </a:xfrm>
          <a:prstGeom prst="rect">
            <a:avLst/>
          </a:prstGeom>
        </p:spPr>
      </p:pic>
    </p:spTree>
    <p:extLst>
      <p:ext uri="{BB962C8B-B14F-4D97-AF65-F5344CB8AC3E}">
        <p14:creationId xmlns:p14="http://schemas.microsoft.com/office/powerpoint/2010/main" val="3833669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DFB5-8AD6-554D-B476-6ADA9D7E31AB}"/>
              </a:ext>
            </a:extLst>
          </p:cNvPr>
          <p:cNvSpPr>
            <a:spLocks noGrp="1"/>
          </p:cNvSpPr>
          <p:nvPr>
            <p:ph type="title"/>
          </p:nvPr>
        </p:nvSpPr>
        <p:spPr/>
        <p:txBody>
          <a:bodyPr/>
          <a:lstStyle/>
          <a:p>
            <a:r>
              <a:rPr lang="en-US" dirty="0"/>
              <a:t>Exploder – Starting method 1</a:t>
            </a:r>
          </a:p>
        </p:txBody>
      </p:sp>
      <p:pic>
        <p:nvPicPr>
          <p:cNvPr id="8" name="Content Placeholder 7">
            <a:extLst>
              <a:ext uri="{FF2B5EF4-FFF2-40B4-BE49-F238E27FC236}">
                <a16:creationId xmlns:a16="http://schemas.microsoft.com/office/drawing/2014/main" id="{29FCB617-40A2-446A-99D6-B319CCB8FAD7}"/>
              </a:ext>
            </a:extLst>
          </p:cNvPr>
          <p:cNvPicPr>
            <a:picLocks noGrp="1" noChangeAspect="1"/>
          </p:cNvPicPr>
          <p:nvPr>
            <p:ph idx="1"/>
          </p:nvPr>
        </p:nvPicPr>
        <p:blipFill>
          <a:blip r:embed="rId2"/>
          <a:stretch>
            <a:fillRect/>
          </a:stretch>
        </p:blipFill>
        <p:spPr>
          <a:xfrm>
            <a:off x="6629400" y="2971800"/>
            <a:ext cx="4698631" cy="3482077"/>
          </a:xfrm>
          <a:prstGeom prst="rect">
            <a:avLst/>
          </a:prstGeom>
        </p:spPr>
      </p:pic>
      <p:pic>
        <p:nvPicPr>
          <p:cNvPr id="7" name="Picture 6">
            <a:extLst>
              <a:ext uri="{FF2B5EF4-FFF2-40B4-BE49-F238E27FC236}">
                <a16:creationId xmlns:a16="http://schemas.microsoft.com/office/drawing/2014/main" id="{E8F43C9A-6763-4639-A2E4-926BCCEBF74D}"/>
              </a:ext>
            </a:extLst>
          </p:cNvPr>
          <p:cNvPicPr>
            <a:picLocks noChangeAspect="1"/>
          </p:cNvPicPr>
          <p:nvPr/>
        </p:nvPicPr>
        <p:blipFill>
          <a:blip r:embed="rId3"/>
          <a:stretch>
            <a:fillRect/>
          </a:stretch>
        </p:blipFill>
        <p:spPr>
          <a:xfrm>
            <a:off x="228600" y="1611241"/>
            <a:ext cx="6171750" cy="2605087"/>
          </a:xfrm>
          <a:prstGeom prst="rect">
            <a:avLst/>
          </a:prstGeom>
        </p:spPr>
      </p:pic>
    </p:spTree>
    <p:extLst>
      <p:ext uri="{BB962C8B-B14F-4D97-AF65-F5344CB8AC3E}">
        <p14:creationId xmlns:p14="http://schemas.microsoft.com/office/powerpoint/2010/main" val="22589353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DFB5-8AD6-554D-B476-6ADA9D7E31AB}"/>
              </a:ext>
            </a:extLst>
          </p:cNvPr>
          <p:cNvSpPr>
            <a:spLocks noGrp="1"/>
          </p:cNvSpPr>
          <p:nvPr>
            <p:ph type="title"/>
          </p:nvPr>
        </p:nvSpPr>
        <p:spPr/>
        <p:txBody>
          <a:bodyPr/>
          <a:lstStyle/>
          <a:p>
            <a:r>
              <a:rPr lang="en-US" dirty="0"/>
              <a:t>Exploder – Starting method 2</a:t>
            </a:r>
          </a:p>
        </p:txBody>
      </p:sp>
      <p:sp>
        <p:nvSpPr>
          <p:cNvPr id="4" name="Content Placeholder 3">
            <a:extLst>
              <a:ext uri="{FF2B5EF4-FFF2-40B4-BE49-F238E27FC236}">
                <a16:creationId xmlns:a16="http://schemas.microsoft.com/office/drawing/2014/main" id="{64D1E49D-5ACC-438A-AB99-CA660FC90879}"/>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DE42A07C-CE3B-4FFA-A1C6-7376B7F43799}"/>
              </a:ext>
            </a:extLst>
          </p:cNvPr>
          <p:cNvPicPr>
            <a:picLocks noChangeAspect="1"/>
          </p:cNvPicPr>
          <p:nvPr/>
        </p:nvPicPr>
        <p:blipFill>
          <a:blip r:embed="rId2"/>
          <a:stretch>
            <a:fillRect/>
          </a:stretch>
        </p:blipFill>
        <p:spPr>
          <a:xfrm>
            <a:off x="228600" y="1600205"/>
            <a:ext cx="5400410" cy="2786062"/>
          </a:xfrm>
          <a:prstGeom prst="rect">
            <a:avLst/>
          </a:prstGeom>
        </p:spPr>
      </p:pic>
      <p:pic>
        <p:nvPicPr>
          <p:cNvPr id="6" name="Picture 5">
            <a:extLst>
              <a:ext uri="{FF2B5EF4-FFF2-40B4-BE49-F238E27FC236}">
                <a16:creationId xmlns:a16="http://schemas.microsoft.com/office/drawing/2014/main" id="{38C246EA-88C8-49CF-BE82-6E82791A90C5}"/>
              </a:ext>
            </a:extLst>
          </p:cNvPr>
          <p:cNvPicPr>
            <a:picLocks noChangeAspect="1"/>
          </p:cNvPicPr>
          <p:nvPr/>
        </p:nvPicPr>
        <p:blipFill>
          <a:blip r:embed="rId3"/>
          <a:stretch>
            <a:fillRect/>
          </a:stretch>
        </p:blipFill>
        <p:spPr>
          <a:xfrm>
            <a:off x="5486400" y="4598263"/>
            <a:ext cx="6191250" cy="912583"/>
          </a:xfrm>
          <a:prstGeom prst="rect">
            <a:avLst/>
          </a:prstGeom>
        </p:spPr>
      </p:pic>
    </p:spTree>
    <p:extLst>
      <p:ext uri="{BB962C8B-B14F-4D97-AF65-F5344CB8AC3E}">
        <p14:creationId xmlns:p14="http://schemas.microsoft.com/office/powerpoint/2010/main" val="1232474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DFB5-8AD6-554D-B476-6ADA9D7E31AB}"/>
              </a:ext>
            </a:extLst>
          </p:cNvPr>
          <p:cNvSpPr>
            <a:spLocks noGrp="1"/>
          </p:cNvSpPr>
          <p:nvPr>
            <p:ph type="title"/>
          </p:nvPr>
        </p:nvSpPr>
        <p:spPr/>
        <p:txBody>
          <a:bodyPr/>
          <a:lstStyle/>
          <a:p>
            <a:r>
              <a:rPr lang="en-US" dirty="0"/>
              <a:t>Exploder – Starting too soon after stop</a:t>
            </a:r>
          </a:p>
        </p:txBody>
      </p:sp>
      <p:sp>
        <p:nvSpPr>
          <p:cNvPr id="4" name="Content Placeholder 3">
            <a:extLst>
              <a:ext uri="{FF2B5EF4-FFF2-40B4-BE49-F238E27FC236}">
                <a16:creationId xmlns:a16="http://schemas.microsoft.com/office/drawing/2014/main" id="{64D1E49D-5ACC-438A-AB99-CA660FC90879}"/>
              </a:ext>
            </a:extLst>
          </p:cNvPr>
          <p:cNvSpPr>
            <a:spLocks noGrp="1"/>
          </p:cNvSpPr>
          <p:nvPr>
            <p:ph idx="1"/>
          </p:nvPr>
        </p:nvSpPr>
        <p:spPr/>
        <p:txBody>
          <a:bodyPr/>
          <a:lstStyle/>
          <a:p>
            <a:endParaRPr lang="en-GB" dirty="0"/>
          </a:p>
        </p:txBody>
      </p:sp>
      <p:pic>
        <p:nvPicPr>
          <p:cNvPr id="7" name="Picture 6">
            <a:extLst>
              <a:ext uri="{FF2B5EF4-FFF2-40B4-BE49-F238E27FC236}">
                <a16:creationId xmlns:a16="http://schemas.microsoft.com/office/drawing/2014/main" id="{A758B472-88E5-4930-B675-92B521D607AF}"/>
              </a:ext>
            </a:extLst>
          </p:cNvPr>
          <p:cNvPicPr>
            <a:picLocks noChangeAspect="1"/>
          </p:cNvPicPr>
          <p:nvPr/>
        </p:nvPicPr>
        <p:blipFill>
          <a:blip r:embed="rId2"/>
          <a:stretch>
            <a:fillRect/>
          </a:stretch>
        </p:blipFill>
        <p:spPr>
          <a:xfrm>
            <a:off x="3405187" y="2205037"/>
            <a:ext cx="5381625" cy="2447925"/>
          </a:xfrm>
          <a:prstGeom prst="rect">
            <a:avLst/>
          </a:prstGeom>
        </p:spPr>
      </p:pic>
    </p:spTree>
    <p:extLst>
      <p:ext uri="{BB962C8B-B14F-4D97-AF65-F5344CB8AC3E}">
        <p14:creationId xmlns:p14="http://schemas.microsoft.com/office/powerpoint/2010/main" val="1287417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DBMAN -query -</a:t>
            </a:r>
            <a:r>
              <a:rPr lang="en-US" dirty="0" err="1"/>
              <a:t>db</a:t>
            </a:r>
            <a:endParaRPr lang="en-US" dirty="0"/>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35668"/>
            <a:ext cx="11734800" cy="369332"/>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t>
            </a:r>
            <a:r>
              <a:rPr lang="en-US" dirty="0" err="1">
                <a:solidFill>
                  <a:srgbClr val="7030A0"/>
                </a:solidFill>
                <a:latin typeface="Consolas" panose="020B0609020204030204" pitchFamily="49" charset="0"/>
                <a:cs typeface="Consolas" panose="020B0609020204030204" pitchFamily="49" charset="0"/>
              </a:rPr>
              <a:t>db</a:t>
            </a:r>
            <a:r>
              <a:rPr lang="en-US" dirty="0">
                <a:solidFill>
                  <a:srgbClr val="7030A0"/>
                </a:solidFill>
                <a:latin typeface="Consolas" panose="020B0609020204030204" pitchFamily="49" charset="0"/>
                <a:cs typeface="Consolas" panose="020B0609020204030204" pitchFamily="49" charset="0"/>
              </a:rPr>
              <a:t> sports2000</a:t>
            </a:r>
          </a:p>
        </p:txBody>
      </p:sp>
    </p:spTree>
    <p:extLst>
      <p:ext uri="{BB962C8B-B14F-4D97-AF65-F5344CB8AC3E}">
        <p14:creationId xmlns:p14="http://schemas.microsoft.com/office/powerpoint/2010/main" val="24774975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DBMAN -query -</a:t>
            </a:r>
            <a:r>
              <a:rPr lang="en-US" dirty="0" err="1"/>
              <a:t>db</a:t>
            </a:r>
            <a:endParaRPr lang="en-US" dirty="0"/>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91270"/>
            <a:ext cx="11734800" cy="92333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t>
            </a:r>
            <a:r>
              <a:rPr lang="en-US" dirty="0" err="1">
                <a:solidFill>
                  <a:srgbClr val="7030A0"/>
                </a:solidFill>
                <a:latin typeface="Consolas" panose="020B0609020204030204" pitchFamily="49" charset="0"/>
                <a:cs typeface="Consolas" panose="020B0609020204030204" pitchFamily="49" charset="0"/>
              </a:rPr>
              <a:t>db</a:t>
            </a:r>
            <a:r>
              <a:rPr lang="en-US" dirty="0">
                <a:solidFill>
                  <a:srgbClr val="7030A0"/>
                </a:solidFill>
                <a:latin typeface="Consolas" panose="020B0609020204030204" pitchFamily="49" charset="0"/>
                <a:cs typeface="Consolas" panose="020B0609020204030204" pitchFamily="49" charset="0"/>
              </a:rPr>
              <a:t> sports2000</a:t>
            </a:r>
          </a:p>
          <a:p>
            <a:endParaRPr lang="en-US" dirty="0">
              <a:latin typeface="Consolas" panose="020B0609020204030204" pitchFamily="49" charset="0"/>
              <a:cs typeface="Consolas" panose="020B0609020204030204" pitchFamily="49" charset="0"/>
            </a:endParaRPr>
          </a:p>
          <a:p>
            <a:r>
              <a:rPr lang="en-US" dirty="0">
                <a:solidFill>
                  <a:srgbClr val="FF0000"/>
                </a:solidFill>
                <a:latin typeface="Consolas" panose="020B0609020204030204" pitchFamily="49" charset="0"/>
                <a:cs typeface="Consolas" panose="020B0609020204030204" pitchFamily="49" charset="0"/>
              </a:rPr>
              <a:t>ERROR: Unable to locate database sports2000 (DBMan005)</a:t>
            </a:r>
          </a:p>
        </p:txBody>
      </p:sp>
    </p:spTree>
    <p:extLst>
      <p:ext uri="{BB962C8B-B14F-4D97-AF65-F5344CB8AC3E}">
        <p14:creationId xmlns:p14="http://schemas.microsoft.com/office/powerpoint/2010/main" val="10398380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DBMAN -query -all</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71685"/>
            <a:ext cx="11734800" cy="4524315"/>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-all</a:t>
            </a:r>
          </a:p>
          <a:p>
            <a:endParaRPr lang="en-US" dirty="0">
              <a:latin typeface="Consolas" panose="020B0609020204030204" pitchFamily="49" charset="0"/>
              <a:cs typeface="Consolas" panose="020B0609020204030204" pitchFamily="49" charset="0"/>
            </a:endParaRPr>
          </a:p>
          <a:p>
            <a:r>
              <a:rPr lang="en-US" dirty="0">
                <a:solidFill>
                  <a:schemeClr val="accent6">
                    <a:lumMod val="75000"/>
                  </a:schemeClr>
                </a:solidFill>
                <a:latin typeface="Consolas" panose="020B0609020204030204" pitchFamily="49" charset="0"/>
                <a:cs typeface="Consolas" panose="020B0609020204030204" pitchFamily="49" charset="0"/>
              </a:rPr>
              <a:t>Database Name:</a:t>
            </a:r>
            <a:r>
              <a:rPr lang="en-US"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BigSports</a:t>
            </a:r>
            <a:endParaRPr lang="en-US" b="1" dirty="0">
              <a:solidFill>
                <a:srgbClr val="FF0000"/>
              </a:solidFill>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database path: d:\</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\sports2000</a:t>
            </a:r>
          </a:p>
          <a:p>
            <a:r>
              <a:rPr lang="en-US" dirty="0">
                <a:latin typeface="Consolas" panose="020B0609020204030204" pitchFamily="49" charset="0"/>
                <a:cs typeface="Consolas" panose="020B0609020204030204" pitchFamily="49" charset="0"/>
              </a:rPr>
              <a:t>   database is running:   Running    Uptime: 1-23:38:12</a:t>
            </a:r>
          </a:p>
          <a:p>
            <a:r>
              <a:rPr lang="en-US" dirty="0">
                <a:latin typeface="Consolas" panose="020B0609020204030204" pitchFamily="49" charset="0"/>
                <a:cs typeface="Consolas" panose="020B0609020204030204" pitchFamily="49" charset="0"/>
              </a:rPr>
              <a:t>   default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running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valid configurations: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agent: Running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auxiliary processes:</a:t>
            </a:r>
          </a:p>
          <a:p>
            <a:r>
              <a:rPr lang="en-US" dirty="0">
                <a:latin typeface="Consolas" panose="020B0609020204030204" pitchFamily="49" charset="0"/>
                <a:cs typeface="Consolas" panose="020B0609020204030204" pitchFamily="49" charset="0"/>
              </a:rPr>
              <a:t>   AI Writer:  Not Running</a:t>
            </a:r>
          </a:p>
          <a:p>
            <a:r>
              <a:rPr lang="en-US" dirty="0">
                <a:latin typeface="Consolas" panose="020B0609020204030204" pitchFamily="49" charset="0"/>
                <a:cs typeface="Consolas" panose="020B0609020204030204" pitchFamily="49" charset="0"/>
              </a:rPr>
              <a:t>   APW:        Running: 3</a:t>
            </a:r>
          </a:p>
          <a:p>
            <a:r>
              <a:rPr lang="en-US" dirty="0">
                <a:latin typeface="Consolas" panose="020B0609020204030204" pitchFamily="49" charset="0"/>
                <a:cs typeface="Consolas" panose="020B0609020204030204" pitchFamily="49" charset="0"/>
              </a:rPr>
              <a:t>   BI Writer:  Running</a:t>
            </a:r>
          </a:p>
          <a:p>
            <a:r>
              <a:rPr lang="en-US" dirty="0">
                <a:latin typeface="Consolas" panose="020B0609020204030204" pitchFamily="49" charset="0"/>
                <a:cs typeface="Consolas" panose="020B0609020204030204" pitchFamily="49" charset="0"/>
              </a:rPr>
              <a:t>   Watchdog:   Running</a:t>
            </a:r>
          </a:p>
        </p:txBody>
      </p:sp>
    </p:spTree>
    <p:extLst>
      <p:ext uri="{BB962C8B-B14F-4D97-AF65-F5344CB8AC3E}">
        <p14:creationId xmlns:p14="http://schemas.microsoft.com/office/powerpoint/2010/main" val="3628335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DBMAN -query -</a:t>
            </a:r>
            <a:r>
              <a:rPr lang="en-US" dirty="0" err="1"/>
              <a:t>db</a:t>
            </a:r>
            <a:endParaRPr lang="en-US" dirty="0"/>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71685"/>
            <a:ext cx="11734800" cy="452431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t>
            </a:r>
            <a:r>
              <a:rPr lang="en-US" dirty="0" err="1">
                <a:solidFill>
                  <a:srgbClr val="7030A0"/>
                </a:solidFill>
                <a:latin typeface="Consolas" panose="020B0609020204030204" pitchFamily="49" charset="0"/>
                <a:cs typeface="Consolas" panose="020B0609020204030204" pitchFamily="49" charset="0"/>
              </a:rPr>
              <a:t>db</a:t>
            </a:r>
            <a:r>
              <a:rPr lang="en-US" dirty="0">
                <a:solidFill>
                  <a:srgbClr val="7030A0"/>
                </a:solidFill>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bigsports</a:t>
            </a:r>
            <a:endParaRPr lang="en-US" dirty="0">
              <a:solidFill>
                <a:srgbClr val="7030A0"/>
              </a:solidFill>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Name: </a:t>
            </a:r>
            <a:r>
              <a:rPr lang="en-US" dirty="0" err="1">
                <a:latin typeface="Consolas" panose="020B0609020204030204" pitchFamily="49" charset="0"/>
                <a:cs typeface="Consolas" panose="020B0609020204030204" pitchFamily="49" charset="0"/>
              </a:rPr>
              <a:t>BigSports</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database path: d:\</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\sports2000</a:t>
            </a:r>
          </a:p>
          <a:p>
            <a:r>
              <a:rPr lang="en-US" dirty="0">
                <a:latin typeface="Consolas" panose="020B0609020204030204" pitchFamily="49" charset="0"/>
                <a:cs typeface="Consolas" panose="020B0609020204030204" pitchFamily="49" charset="0"/>
              </a:rPr>
              <a:t>   database is running:   Running    Uptime: 4-21:24:54</a:t>
            </a:r>
          </a:p>
          <a:p>
            <a:r>
              <a:rPr lang="en-US" dirty="0">
                <a:latin typeface="Consolas" panose="020B0609020204030204" pitchFamily="49" charset="0"/>
                <a:cs typeface="Consolas" panose="020B0609020204030204" pitchFamily="49" charset="0"/>
              </a:rPr>
              <a:t>   default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running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valid configurations: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agent: Running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auxiliary processes:</a:t>
            </a:r>
          </a:p>
          <a:p>
            <a:r>
              <a:rPr lang="en-US" dirty="0">
                <a:latin typeface="Consolas" panose="020B0609020204030204" pitchFamily="49" charset="0"/>
                <a:cs typeface="Consolas" panose="020B0609020204030204" pitchFamily="49" charset="0"/>
              </a:rPr>
              <a:t>   AI Writer:  Not Running</a:t>
            </a:r>
          </a:p>
          <a:p>
            <a:r>
              <a:rPr lang="en-US" dirty="0">
                <a:latin typeface="Consolas" panose="020B0609020204030204" pitchFamily="49" charset="0"/>
                <a:cs typeface="Consolas" panose="020B0609020204030204" pitchFamily="49" charset="0"/>
              </a:rPr>
              <a:t>   APW:        Running: 3</a:t>
            </a:r>
          </a:p>
          <a:p>
            <a:r>
              <a:rPr lang="en-US" dirty="0">
                <a:latin typeface="Consolas" panose="020B0609020204030204" pitchFamily="49" charset="0"/>
                <a:cs typeface="Consolas" panose="020B0609020204030204" pitchFamily="49" charset="0"/>
              </a:rPr>
              <a:t>   BI Writer:  Running</a:t>
            </a:r>
          </a:p>
          <a:p>
            <a:r>
              <a:rPr lang="en-US" dirty="0">
                <a:latin typeface="Consolas" panose="020B0609020204030204" pitchFamily="49" charset="0"/>
                <a:cs typeface="Consolas" panose="020B0609020204030204" pitchFamily="49" charset="0"/>
              </a:rPr>
              <a:t>   Watchdog:   Running</a:t>
            </a:r>
          </a:p>
        </p:txBody>
      </p:sp>
    </p:spTree>
    <p:extLst>
      <p:ext uri="{BB962C8B-B14F-4D97-AF65-F5344CB8AC3E}">
        <p14:creationId xmlns:p14="http://schemas.microsoft.com/office/powerpoint/2010/main" val="3042294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DBMAN -stop</a:t>
            </a:r>
          </a:p>
        </p:txBody>
      </p:sp>
      <p:sp>
        <p:nvSpPr>
          <p:cNvPr id="4" name="TextBox 3">
            <a:extLst>
              <a:ext uri="{FF2B5EF4-FFF2-40B4-BE49-F238E27FC236}">
                <a16:creationId xmlns:a16="http://schemas.microsoft.com/office/drawing/2014/main" id="{40EF46A5-F94F-5442-97CA-C891CA8506BE}"/>
              </a:ext>
            </a:extLst>
          </p:cNvPr>
          <p:cNvSpPr txBox="1"/>
          <p:nvPr/>
        </p:nvSpPr>
        <p:spPr>
          <a:xfrm>
            <a:off x="223520" y="1564481"/>
            <a:ext cx="11739880" cy="369331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-stop -</a:t>
            </a:r>
            <a:r>
              <a:rPr lang="en-US" dirty="0" err="1">
                <a:solidFill>
                  <a:srgbClr val="7030A0"/>
                </a:solidFill>
                <a:latin typeface="Consolas" panose="020B0609020204030204" pitchFamily="49" charset="0"/>
                <a:cs typeface="Consolas" panose="020B0609020204030204" pitchFamily="49" charset="0"/>
              </a:rPr>
              <a:t>db</a:t>
            </a:r>
            <a:r>
              <a:rPr lang="en-US" dirty="0">
                <a:solidFill>
                  <a:srgbClr val="7030A0"/>
                </a:solidFill>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bigsports</a:t>
            </a:r>
            <a:endParaRPr lang="en-US" dirty="0">
              <a:solidFill>
                <a:srgbClr val="7030A0"/>
              </a:solidFill>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configuration </a:t>
            </a:r>
            <a:r>
              <a:rPr lang="en-US" dirty="0" err="1">
                <a:latin typeface="Consolas" panose="020B0609020204030204" pitchFamily="49" charset="0"/>
                <a:cs typeface="Consolas" panose="020B0609020204030204" pitchFamily="49" charset="0"/>
              </a:rPr>
              <a:t>defaultConfiguration</a:t>
            </a:r>
            <a:r>
              <a:rPr lang="en-US" dirty="0">
                <a:latin typeface="Consolas" panose="020B0609020204030204" pitchFamily="49" charset="0"/>
                <a:cs typeface="Consolas" panose="020B0609020204030204" pitchFamily="49" charset="0"/>
              </a:rPr>
              <a:t> stopping... (18058)</a:t>
            </a: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configuration </a:t>
            </a:r>
            <a:r>
              <a:rPr lang="en-US" dirty="0" err="1">
                <a:latin typeface="Consolas" panose="020B0609020204030204" pitchFamily="49" charset="0"/>
                <a:cs typeface="Consolas" panose="020B0609020204030204" pitchFamily="49" charset="0"/>
              </a:rPr>
              <a:t>defaultConfiguration</a:t>
            </a:r>
            <a:r>
              <a:rPr lang="en-US" dirty="0">
                <a:latin typeface="Consolas" panose="020B0609020204030204" pitchFamily="49" charset="0"/>
                <a:cs typeface="Consolas" panose="020B0609020204030204" pitchFamily="49" charset="0"/>
              </a:rPr>
              <a:t> stopped (DBMan021)</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agent: Not Running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auxiliary processes:</a:t>
            </a:r>
          </a:p>
          <a:p>
            <a:r>
              <a:rPr lang="en-US" dirty="0">
                <a:latin typeface="Consolas" panose="020B0609020204030204" pitchFamily="49" charset="0"/>
                <a:cs typeface="Consolas" panose="020B0609020204030204" pitchFamily="49" charset="0"/>
              </a:rPr>
              <a:t>   AI Writer:  Not Running</a:t>
            </a:r>
          </a:p>
          <a:p>
            <a:r>
              <a:rPr lang="en-US" dirty="0">
                <a:latin typeface="Consolas" panose="020B0609020204030204" pitchFamily="49" charset="0"/>
                <a:cs typeface="Consolas" panose="020B0609020204030204" pitchFamily="49" charset="0"/>
              </a:rPr>
              <a:t>   APW:        None running</a:t>
            </a:r>
          </a:p>
          <a:p>
            <a:r>
              <a:rPr lang="en-US" dirty="0">
                <a:latin typeface="Consolas" panose="020B0609020204030204" pitchFamily="49" charset="0"/>
                <a:cs typeface="Consolas" panose="020B0609020204030204" pitchFamily="49" charset="0"/>
              </a:rPr>
              <a:t>   BI Writer:  Not Running</a:t>
            </a:r>
          </a:p>
          <a:p>
            <a:r>
              <a:rPr lang="en-US" dirty="0">
                <a:latin typeface="Consolas" panose="020B0609020204030204" pitchFamily="49" charset="0"/>
                <a:cs typeface="Consolas" panose="020B0609020204030204" pitchFamily="49" charset="0"/>
              </a:rPr>
              <a:t>   Watchdog:   Not Running</a:t>
            </a: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99279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DBMAN -start</a:t>
            </a:r>
          </a:p>
        </p:txBody>
      </p:sp>
      <p:sp>
        <p:nvSpPr>
          <p:cNvPr id="4" name="TextBox 3">
            <a:extLst>
              <a:ext uri="{FF2B5EF4-FFF2-40B4-BE49-F238E27FC236}">
                <a16:creationId xmlns:a16="http://schemas.microsoft.com/office/drawing/2014/main" id="{40EF46A5-F94F-5442-97CA-C891CA8506BE}"/>
              </a:ext>
            </a:extLst>
          </p:cNvPr>
          <p:cNvSpPr txBox="1"/>
          <p:nvPr/>
        </p:nvSpPr>
        <p:spPr>
          <a:xfrm>
            <a:off x="223520" y="1536680"/>
            <a:ext cx="11739880" cy="34163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-start -</a:t>
            </a:r>
            <a:r>
              <a:rPr lang="en-US" dirty="0" err="1">
                <a:solidFill>
                  <a:srgbClr val="7030A0"/>
                </a:solidFill>
                <a:latin typeface="Consolas" panose="020B0609020204030204" pitchFamily="49" charset="0"/>
                <a:cs typeface="Consolas" panose="020B0609020204030204" pitchFamily="49" charset="0"/>
              </a:rPr>
              <a:t>db</a:t>
            </a:r>
            <a:r>
              <a:rPr lang="en-US" dirty="0">
                <a:solidFill>
                  <a:srgbClr val="7030A0"/>
                </a:solidFill>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bigsports</a:t>
            </a:r>
            <a:endParaRPr lang="en-US" dirty="0">
              <a:solidFill>
                <a:srgbClr val="7030A0"/>
              </a:solidFill>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configuration </a:t>
            </a:r>
            <a:r>
              <a:rPr lang="en-US" dirty="0" err="1">
                <a:latin typeface="Consolas" panose="020B0609020204030204" pitchFamily="49" charset="0"/>
                <a:cs typeface="Consolas" panose="020B0609020204030204" pitchFamily="49" charset="0"/>
              </a:rPr>
              <a:t>defaultConfiguration</a:t>
            </a:r>
            <a:r>
              <a:rPr lang="en-US" dirty="0">
                <a:latin typeface="Consolas" panose="020B0609020204030204" pitchFamily="49" charset="0"/>
                <a:cs typeface="Consolas" panose="020B0609020204030204" pitchFamily="49" charset="0"/>
              </a:rPr>
              <a:t> starting... (18054)</a:t>
            </a: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configuration </a:t>
            </a:r>
            <a:r>
              <a:rPr lang="en-US" dirty="0" err="1">
                <a:latin typeface="Consolas" panose="020B0609020204030204" pitchFamily="49" charset="0"/>
                <a:cs typeface="Consolas" panose="020B0609020204030204" pitchFamily="49" charset="0"/>
              </a:rPr>
              <a:t>defaultConfiguration</a:t>
            </a:r>
            <a:r>
              <a:rPr lang="en-US" dirty="0">
                <a:latin typeface="Consolas" panose="020B0609020204030204" pitchFamily="49" charset="0"/>
                <a:cs typeface="Consolas" panose="020B0609020204030204" pitchFamily="49" charset="0"/>
              </a:rPr>
              <a:t> started (DBMan028)</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agent: Running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auxiliary processes:</a:t>
            </a:r>
          </a:p>
          <a:p>
            <a:r>
              <a:rPr lang="en-US" dirty="0">
                <a:latin typeface="Consolas" panose="020B0609020204030204" pitchFamily="49" charset="0"/>
                <a:cs typeface="Consolas" panose="020B0609020204030204" pitchFamily="49" charset="0"/>
              </a:rPr>
              <a:t>   AI Writer:  Not Running</a:t>
            </a:r>
          </a:p>
          <a:p>
            <a:r>
              <a:rPr lang="en-US" dirty="0">
                <a:latin typeface="Consolas" panose="020B0609020204030204" pitchFamily="49" charset="0"/>
                <a:cs typeface="Consolas" panose="020B0609020204030204" pitchFamily="49" charset="0"/>
              </a:rPr>
              <a:t>   APW:        Running: 3</a:t>
            </a:r>
          </a:p>
          <a:p>
            <a:r>
              <a:rPr lang="en-US" dirty="0">
                <a:latin typeface="Consolas" panose="020B0609020204030204" pitchFamily="49" charset="0"/>
                <a:cs typeface="Consolas" panose="020B0609020204030204" pitchFamily="49" charset="0"/>
              </a:rPr>
              <a:t>   BI Writer:  Running</a:t>
            </a:r>
          </a:p>
          <a:p>
            <a:r>
              <a:rPr lang="en-US" dirty="0">
                <a:latin typeface="Consolas" panose="020B0609020204030204" pitchFamily="49" charset="0"/>
                <a:cs typeface="Consolas" panose="020B0609020204030204" pitchFamily="49" charset="0"/>
              </a:rPr>
              <a:t>   Watchdog:   Running</a:t>
            </a:r>
          </a:p>
        </p:txBody>
      </p:sp>
    </p:spTree>
    <p:extLst>
      <p:ext uri="{BB962C8B-B14F-4D97-AF65-F5344CB8AC3E}">
        <p14:creationId xmlns:p14="http://schemas.microsoft.com/office/powerpoint/2010/main" val="23733761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PROSHUT</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98474"/>
            <a:ext cx="11734800" cy="17543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a:solidFill>
                  <a:srgbClr val="7030A0"/>
                </a:solidFill>
                <a:latin typeface="Consolas" panose="020B0609020204030204" pitchFamily="49" charset="0"/>
                <a:cs typeface="Consolas" panose="020B0609020204030204" pitchFamily="49" charset="0"/>
              </a:rPr>
              <a:t>cd /d d:\</a:t>
            </a:r>
            <a:r>
              <a:rPr lang="en-US" dirty="0" err="1">
                <a:solidFill>
                  <a:srgbClr val="7030A0"/>
                </a:solidFill>
                <a:latin typeface="Consolas" panose="020B0609020204030204" pitchFamily="49" charset="0"/>
                <a:cs typeface="Consolas" panose="020B0609020204030204" pitchFamily="49" charset="0"/>
              </a:rPr>
              <a:t>bigsports</a:t>
            </a:r>
            <a:endParaRPr lang="en-US" dirty="0">
              <a:solidFill>
                <a:srgbClr val="7030A0"/>
              </a:solidFill>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proshut</a:t>
            </a:r>
            <a:r>
              <a:rPr lang="en-US" dirty="0">
                <a:solidFill>
                  <a:srgbClr val="7030A0"/>
                </a:solidFill>
                <a:latin typeface="Consolas" panose="020B0609020204030204" pitchFamily="49" charset="0"/>
                <a:cs typeface="Consolas" panose="020B0609020204030204" pitchFamily="49" charset="0"/>
              </a:rPr>
              <a:t> -by sports2000</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Shutdown is executing. (1613)</a:t>
            </a:r>
          </a:p>
          <a:p>
            <a:r>
              <a:rPr lang="en-US" dirty="0">
                <a:latin typeface="Consolas" panose="020B0609020204030204" pitchFamily="49" charset="0"/>
                <a:cs typeface="Consolas" panose="020B0609020204030204" pitchFamily="49" charset="0"/>
              </a:rPr>
              <a:t>Shutdown complete. (1614)</a:t>
            </a:r>
          </a:p>
        </p:txBody>
      </p:sp>
    </p:spTree>
    <p:extLst>
      <p:ext uri="{BB962C8B-B14F-4D97-AF65-F5344CB8AC3E}">
        <p14:creationId xmlns:p14="http://schemas.microsoft.com/office/powerpoint/2010/main" val="3454250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PROSERVE</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50075"/>
            <a:ext cx="14630400" cy="20313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proserve</a:t>
            </a:r>
            <a:r>
              <a:rPr lang="en-US" dirty="0">
                <a:solidFill>
                  <a:srgbClr val="7030A0"/>
                </a:solidFill>
                <a:latin typeface="Consolas" panose="020B0609020204030204" pitchFamily="49" charset="0"/>
                <a:cs typeface="Consolas" panose="020B0609020204030204" pitchFamily="49" charset="0"/>
              </a:rPr>
              <a:t> sports2000</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16:31:01 BROKER     This broker will terminate when session ends. (5405)</a:t>
            </a:r>
          </a:p>
          <a:p>
            <a:r>
              <a:rPr lang="en-US" dirty="0">
                <a:latin typeface="Consolas" panose="020B0609020204030204" pitchFamily="49" charset="0"/>
                <a:cs typeface="Consolas" panose="020B0609020204030204" pitchFamily="49" charset="0"/>
              </a:rPr>
              <a:t>16:31:01 BROKER     The startup of this database requires 29Mb of shared memory.  Maximum segment size is 1024Mb.</a:t>
            </a:r>
          </a:p>
          <a:p>
            <a:r>
              <a:rPr lang="en-US" dirty="0">
                <a:latin typeface="Consolas" panose="020B0609020204030204" pitchFamily="49" charset="0"/>
                <a:cs typeface="Consolas" panose="020B0609020204030204" pitchFamily="49" charset="0"/>
              </a:rPr>
              <a:t>16:31:01 BROKER  0: Multi-user session begin. (333)</a:t>
            </a:r>
          </a:p>
          <a:p>
            <a:r>
              <a:rPr lang="en-US" dirty="0">
                <a:latin typeface="Consolas" panose="020B0609020204030204" pitchFamily="49" charset="0"/>
                <a:cs typeface="Consolas" panose="020B0609020204030204" pitchFamily="49" charset="0"/>
              </a:rPr>
              <a:t>16:31:01 BROKER  0: Before Image Log Initialization at block 7  offset 3810. (15321)</a:t>
            </a:r>
          </a:p>
          <a:p>
            <a:r>
              <a:rPr lang="en-US" dirty="0">
                <a:latin typeface="Consolas" panose="020B0609020204030204" pitchFamily="49" charset="0"/>
                <a:cs typeface="Consolas" panose="020B0609020204030204" pitchFamily="49" charset="0"/>
              </a:rPr>
              <a:t>16:31:01 BROKER  0: Login by Administrator on CON:. (452)</a:t>
            </a:r>
          </a:p>
        </p:txBody>
      </p:sp>
    </p:spTree>
    <p:extLst>
      <p:ext uri="{BB962C8B-B14F-4D97-AF65-F5344CB8AC3E}">
        <p14:creationId xmlns:p14="http://schemas.microsoft.com/office/powerpoint/2010/main" val="15398807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PROSERVE &amp; DBMAN</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71685"/>
            <a:ext cx="11734800" cy="452431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dbman</a:t>
            </a:r>
            <a:r>
              <a:rPr lang="en-US" dirty="0">
                <a:solidFill>
                  <a:srgbClr val="7030A0"/>
                </a:solidFill>
                <a:latin typeface="Consolas" panose="020B0609020204030204" pitchFamily="49" charset="0"/>
                <a:cs typeface="Consolas" panose="020B0609020204030204" pitchFamily="49" charset="0"/>
              </a:rPr>
              <a:t> -query -</a:t>
            </a:r>
            <a:r>
              <a:rPr lang="en-US" dirty="0" err="1">
                <a:solidFill>
                  <a:srgbClr val="7030A0"/>
                </a:solidFill>
                <a:latin typeface="Consolas" panose="020B0609020204030204" pitchFamily="49" charset="0"/>
                <a:cs typeface="Consolas" panose="020B0609020204030204" pitchFamily="49" charset="0"/>
              </a:rPr>
              <a:t>db</a:t>
            </a:r>
            <a:r>
              <a:rPr lang="en-US" dirty="0">
                <a:solidFill>
                  <a:srgbClr val="7030A0"/>
                </a:solidFill>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bigsports</a:t>
            </a:r>
            <a:endParaRPr lang="en-US" dirty="0">
              <a:solidFill>
                <a:srgbClr val="7030A0"/>
              </a:solidFill>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Name: </a:t>
            </a:r>
            <a:r>
              <a:rPr lang="en-US" dirty="0" err="1">
                <a:latin typeface="Consolas" panose="020B0609020204030204" pitchFamily="49" charset="0"/>
                <a:cs typeface="Consolas" panose="020B0609020204030204" pitchFamily="49" charset="0"/>
              </a:rPr>
              <a:t>BigSports</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database path: d:\</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\sports2000</a:t>
            </a:r>
          </a:p>
          <a:p>
            <a:r>
              <a:rPr lang="en-US" dirty="0">
                <a:latin typeface="Consolas" panose="020B0609020204030204" pitchFamily="49" charset="0"/>
                <a:cs typeface="Consolas" panose="020B0609020204030204" pitchFamily="49" charset="0"/>
              </a:rPr>
              <a:t>   database is running:   </a:t>
            </a:r>
            <a:r>
              <a:rPr lang="en-US" dirty="0">
                <a:solidFill>
                  <a:srgbClr val="FF0000"/>
                </a:solidFill>
                <a:latin typeface="Consolas" panose="020B0609020204030204" pitchFamily="49" charset="0"/>
                <a:cs typeface="Consolas" panose="020B0609020204030204" pitchFamily="49" charset="0"/>
              </a:rPr>
              <a:t>Not Running</a:t>
            </a:r>
          </a:p>
          <a:p>
            <a:r>
              <a:rPr lang="en-US" dirty="0">
                <a:latin typeface="Consolas" panose="020B0609020204030204" pitchFamily="49" charset="0"/>
                <a:cs typeface="Consolas" panose="020B0609020204030204" pitchFamily="49" charset="0"/>
              </a:rPr>
              <a:t>   default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running configuration: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valid configurations:  </a:t>
            </a:r>
            <a:r>
              <a:rPr lang="en-US" dirty="0" err="1">
                <a:latin typeface="Consolas" panose="020B0609020204030204" pitchFamily="49" charset="0"/>
                <a:cs typeface="Consolas" panose="020B0609020204030204" pitchFamily="49" charset="0"/>
              </a:rPr>
              <a:t>defaultConfiguration</a:t>
            </a:r>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agent: Not Running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Database </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 auxiliary processes:</a:t>
            </a:r>
          </a:p>
          <a:p>
            <a:r>
              <a:rPr lang="en-US" dirty="0">
                <a:latin typeface="Consolas" panose="020B0609020204030204" pitchFamily="49" charset="0"/>
                <a:cs typeface="Consolas" panose="020B0609020204030204" pitchFamily="49" charset="0"/>
              </a:rPr>
              <a:t>   AI Writer:  Not Running</a:t>
            </a:r>
          </a:p>
          <a:p>
            <a:r>
              <a:rPr lang="en-US" dirty="0">
                <a:latin typeface="Consolas" panose="020B0609020204030204" pitchFamily="49" charset="0"/>
                <a:cs typeface="Consolas" panose="020B0609020204030204" pitchFamily="49" charset="0"/>
              </a:rPr>
              <a:t>   APW:        None running</a:t>
            </a:r>
          </a:p>
          <a:p>
            <a:r>
              <a:rPr lang="en-US" dirty="0">
                <a:latin typeface="Consolas" panose="020B0609020204030204" pitchFamily="49" charset="0"/>
                <a:cs typeface="Consolas" panose="020B0609020204030204" pitchFamily="49" charset="0"/>
              </a:rPr>
              <a:t>   BI Writer:  Not Running</a:t>
            </a:r>
          </a:p>
          <a:p>
            <a:r>
              <a:rPr lang="en-US" dirty="0">
                <a:latin typeface="Consolas" panose="020B0609020204030204" pitchFamily="49" charset="0"/>
                <a:cs typeface="Consolas" panose="020B0609020204030204" pitchFamily="49" charset="0"/>
              </a:rPr>
              <a:t>   Watchdog:   Not Running</a:t>
            </a:r>
          </a:p>
        </p:txBody>
      </p:sp>
    </p:spTree>
    <p:extLst>
      <p:ext uri="{BB962C8B-B14F-4D97-AF65-F5344CB8AC3E}">
        <p14:creationId xmlns:p14="http://schemas.microsoft.com/office/powerpoint/2010/main" val="604179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F9D44-FF68-0343-BB34-71EE10ED325E}"/>
              </a:ext>
            </a:extLst>
          </p:cNvPr>
          <p:cNvSpPr>
            <a:spLocks noGrp="1"/>
          </p:cNvSpPr>
          <p:nvPr>
            <p:ph type="title"/>
          </p:nvPr>
        </p:nvSpPr>
        <p:spPr/>
        <p:txBody>
          <a:bodyPr/>
          <a:lstStyle/>
          <a:p>
            <a:r>
              <a:rPr lang="en-US" dirty="0"/>
              <a:t>PROSERVE is NOT a “Service”!</a:t>
            </a:r>
          </a:p>
        </p:txBody>
      </p:sp>
      <p:pic>
        <p:nvPicPr>
          <p:cNvPr id="5" name="Picture 4">
            <a:extLst>
              <a:ext uri="{FF2B5EF4-FFF2-40B4-BE49-F238E27FC236}">
                <a16:creationId xmlns:a16="http://schemas.microsoft.com/office/drawing/2014/main" id="{EE7DE751-EF06-BE4F-8097-B89B53EBA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76400"/>
            <a:ext cx="6616700" cy="3975100"/>
          </a:xfrm>
          <a:prstGeom prst="rect">
            <a:avLst/>
          </a:prstGeom>
        </p:spPr>
      </p:pic>
    </p:spTree>
    <p:extLst>
      <p:ext uri="{BB962C8B-B14F-4D97-AF65-F5344CB8AC3E}">
        <p14:creationId xmlns:p14="http://schemas.microsoft.com/office/powerpoint/2010/main" val="723814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PROSERVE &amp; logging out…</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99486"/>
            <a:ext cx="11734800" cy="480131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a:solidFill>
                  <a:srgbClr val="7030A0"/>
                </a:solidFill>
                <a:latin typeface="Consolas" panose="020B0609020204030204" pitchFamily="49" charset="0"/>
                <a:cs typeface="Consolas" panose="020B0609020204030204" pitchFamily="49" charset="0"/>
              </a:rPr>
              <a:t>cd /d d:\</a:t>
            </a:r>
            <a:r>
              <a:rPr lang="en-US" dirty="0" err="1">
                <a:solidFill>
                  <a:srgbClr val="7030A0"/>
                </a:solidFill>
                <a:latin typeface="Consolas" panose="020B0609020204030204" pitchFamily="49" charset="0"/>
                <a:cs typeface="Consolas" panose="020B0609020204030204" pitchFamily="49" charset="0"/>
              </a:rPr>
              <a:t>bigsports</a:t>
            </a:r>
            <a:endParaRPr lang="en-US" dirty="0">
              <a:solidFill>
                <a:srgbClr val="7030A0"/>
              </a:solidFill>
              <a:latin typeface="Consolas" panose="020B0609020204030204" pitchFamily="49" charset="0"/>
              <a:cs typeface="Consolas" panose="020B0609020204030204" pitchFamily="49" charset="0"/>
            </a:endParaRPr>
          </a:p>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mpro</a:t>
            </a:r>
            <a:r>
              <a:rPr lang="en-US" dirty="0">
                <a:solidFill>
                  <a:srgbClr val="7030A0"/>
                </a:solidFill>
                <a:latin typeface="Consolas" panose="020B0609020204030204" pitchFamily="49" charset="0"/>
                <a:cs typeface="Consolas" panose="020B0609020204030204" pitchFamily="49" charset="0"/>
              </a:rPr>
              <a:t> sports2000</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 Error ───────────────────────┐</a:t>
            </a:r>
          </a:p>
          <a:p>
            <a:r>
              <a:rPr lang="en-US" dirty="0">
                <a:latin typeface="Consolas" panose="020B0609020204030204" pitchFamily="49" charset="0"/>
                <a:cs typeface="Consolas" panose="020B0609020204030204" pitchFamily="49" charset="0"/>
              </a:rPr>
              <a:t>           │ There is no server for database sports2000. (1423) │</a:t>
            </a:r>
          </a:p>
          <a:p>
            <a:r>
              <a:rPr lang="en-US" dirty="0">
                <a:latin typeface="Consolas" panose="020B0609020204030204" pitchFamily="49" charset="0"/>
                <a:cs typeface="Consolas" panose="020B0609020204030204" pitchFamily="49" charset="0"/>
              </a:rPr>
              <a:t>           │                                                    │</a:t>
            </a:r>
          </a:p>
          <a:p>
            <a:r>
              <a:rPr lang="en-US" dirty="0">
                <a:latin typeface="Consolas" panose="020B0609020204030204" pitchFamily="49" charset="0"/>
                <a:cs typeface="Consolas" panose="020B0609020204030204" pitchFamily="49" charset="0"/>
              </a:rPr>
              <a:t>           │ ────────────────────────────────────────────────── │</a:t>
            </a:r>
          </a:p>
          <a:p>
            <a:r>
              <a:rPr lang="en-US" dirty="0">
                <a:latin typeface="Consolas" panose="020B0609020204030204" pitchFamily="49" charset="0"/>
                <a:cs typeface="Consolas" panose="020B0609020204030204" pitchFamily="49" charset="0"/>
              </a:rPr>
              <a:t>           │                        &lt;OK&gt;                        │</a:t>
            </a:r>
          </a:p>
          <a:p>
            <a:r>
              <a:rPr lang="en-US" dirty="0">
                <a:latin typeface="Consolas" panose="020B0609020204030204" pitchFamily="49" charset="0"/>
                <a:cs typeface="Consolas" panose="020B0609020204030204" pitchFamily="49" charset="0"/>
              </a:rPr>
              <a:t>           └────────────────────────────────────────────────────┘</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100251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Windows Console Logouts</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54063"/>
            <a:ext cx="14478000" cy="4770537"/>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p:spPr>
        <p:txBody>
          <a:bodyPr wrap="square" rtlCol="0">
            <a:spAutoFit/>
          </a:bodyPr>
          <a:lstStyle/>
          <a:p>
            <a:r>
              <a:rPr lang="en-US" sz="1600" dirty="0">
                <a:latin typeface="Consolas" panose="020B0609020204030204" pitchFamily="49" charset="0"/>
                <a:cs typeface="Consolas" panose="020B0609020204030204" pitchFamily="49" charset="0"/>
              </a:rPr>
              <a:t>[2019/02/25@17:04:21.595+0000] P-3280 T-592   I ABL    11: (452)   Login by Administrator on </a:t>
            </a:r>
            <a:r>
              <a:rPr lang="en-US" sz="1600" dirty="0">
                <a:solidFill>
                  <a:srgbClr val="FF0000"/>
                </a:solidFill>
                <a:latin typeface="Consolas" panose="020B0609020204030204" pitchFamily="49" charset="0"/>
                <a:cs typeface="Consolas" panose="020B0609020204030204" pitchFamily="49" charset="0"/>
              </a:rPr>
              <a:t>CON:</a:t>
            </a:r>
            <a:r>
              <a:rPr lang="en-US" sz="1600" dirty="0">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[2019/02/25@17:04:21.602+0000] P-3280 T-592   I ABL    11: (7129)  </a:t>
            </a:r>
            <a:r>
              <a:rPr lang="en-US" sz="1600" dirty="0" err="1">
                <a:latin typeface="Consolas" panose="020B0609020204030204" pitchFamily="49" charset="0"/>
                <a:cs typeface="Consolas" panose="020B0609020204030204" pitchFamily="49" charset="0"/>
              </a:rPr>
              <a:t>Usr</a:t>
            </a:r>
            <a:r>
              <a:rPr lang="en-US" sz="1600" dirty="0">
                <a:latin typeface="Consolas" panose="020B0609020204030204" pitchFamily="49" charset="0"/>
                <a:cs typeface="Consolas" panose="020B0609020204030204" pitchFamily="49" charset="0"/>
              </a:rPr>
              <a:t> 11 set name to .</a:t>
            </a:r>
          </a:p>
          <a:p>
            <a:r>
              <a:rPr lang="en-US" sz="1600" dirty="0">
                <a:latin typeface="Consolas" panose="020B0609020204030204" pitchFamily="49" charset="0"/>
                <a:cs typeface="Consolas" panose="020B0609020204030204" pitchFamily="49" charset="0"/>
              </a:rPr>
              <a:t>[2019/02/25@17:05:05.962+0000] P-3260 T-4080  I ABL    12: (452)   Login by Administrator on CON:.</a:t>
            </a:r>
          </a:p>
          <a:p>
            <a:r>
              <a:rPr lang="en-US" sz="1600" dirty="0">
                <a:latin typeface="Consolas" panose="020B0609020204030204" pitchFamily="49" charset="0"/>
                <a:cs typeface="Consolas" panose="020B0609020204030204" pitchFamily="49" charset="0"/>
              </a:rPr>
              <a:t>[2019/02/25@17:05:05.969+0000] P-3260 T-4080  I ABL    12: (7129)  </a:t>
            </a:r>
            <a:r>
              <a:rPr lang="en-US" sz="1600" dirty="0" err="1">
                <a:latin typeface="Consolas" panose="020B0609020204030204" pitchFamily="49" charset="0"/>
                <a:cs typeface="Consolas" panose="020B0609020204030204" pitchFamily="49" charset="0"/>
              </a:rPr>
              <a:t>Usr</a:t>
            </a:r>
            <a:r>
              <a:rPr lang="en-US" sz="1600" dirty="0">
                <a:latin typeface="Consolas" panose="020B0609020204030204" pitchFamily="49" charset="0"/>
                <a:cs typeface="Consolas" panose="020B0609020204030204" pitchFamily="49" charset="0"/>
              </a:rPr>
              <a:t> 12 set name to .</a:t>
            </a:r>
          </a:p>
          <a:p>
            <a:r>
              <a:rPr lang="en-US" sz="1600" dirty="0">
                <a:latin typeface="Consolas" panose="020B0609020204030204" pitchFamily="49" charset="0"/>
                <a:cs typeface="Consolas" panose="020B0609020204030204" pitchFamily="49" charset="0"/>
              </a:rPr>
              <a:t>[2019/02/25@17:05:27.501+0000] P-4496 T-1980  I WDOG    6: (2523)  </a:t>
            </a:r>
            <a:r>
              <a:rPr lang="en-US" sz="1600" dirty="0">
                <a:solidFill>
                  <a:srgbClr val="FF0000"/>
                </a:solidFill>
                <a:latin typeface="Consolas" panose="020B0609020204030204" pitchFamily="49" charset="0"/>
                <a:cs typeface="Consolas" panose="020B0609020204030204" pitchFamily="49" charset="0"/>
              </a:rPr>
              <a:t>User 11 died with 1 buffers locked.</a:t>
            </a:r>
          </a:p>
          <a:p>
            <a:r>
              <a:rPr lang="en-US" sz="1600" dirty="0">
                <a:latin typeface="Consolas" panose="020B0609020204030204" pitchFamily="49" charset="0"/>
                <a:cs typeface="Consolas" panose="020B0609020204030204" pitchFamily="49" charset="0"/>
              </a:rPr>
              <a:t>[2019/02/25@17:05:27.501+0000] P-4496 T-1980  I WDOG    6: (2527)  Disconnecting dead user 11.</a:t>
            </a:r>
          </a:p>
          <a:p>
            <a:r>
              <a:rPr lang="en-US" sz="1600" dirty="0">
                <a:latin typeface="Consolas" panose="020B0609020204030204" pitchFamily="49" charset="0"/>
                <a:cs typeface="Consolas" panose="020B0609020204030204" pitchFamily="49" charset="0"/>
              </a:rPr>
              <a:t>[2019/02/25@17:05:27.520+0000] P-3968 T-1328  I BIW     5: (2520)  Stopped.</a:t>
            </a:r>
          </a:p>
          <a:p>
            <a:r>
              <a:rPr lang="en-US" sz="1600" dirty="0">
                <a:latin typeface="Consolas" panose="020B0609020204030204" pitchFamily="49" charset="0"/>
                <a:cs typeface="Consolas" panose="020B0609020204030204" pitchFamily="49" charset="0"/>
              </a:rPr>
              <a:t>[2019/02/25@17:05:27.520+0000] P-3968 T-1328  I          : (453)   Logout by SYSTEM on batch.</a:t>
            </a:r>
          </a:p>
          <a:p>
            <a:r>
              <a:rPr lang="en-US" sz="1600" dirty="0">
                <a:latin typeface="Consolas" panose="020B0609020204030204" pitchFamily="49" charset="0"/>
                <a:cs typeface="Consolas" panose="020B0609020204030204" pitchFamily="49" charset="0"/>
              </a:rPr>
              <a:t>[2019/02/25@17:05:27.564+0000] P-4940 T-2572  I APW     8: (453)   Logout by SYSTEM on batch.</a:t>
            </a:r>
          </a:p>
          <a:p>
            <a:r>
              <a:rPr lang="en-US" sz="1600" dirty="0">
                <a:latin typeface="Consolas" panose="020B0609020204030204" pitchFamily="49" charset="0"/>
                <a:cs typeface="Consolas" panose="020B0609020204030204" pitchFamily="49" charset="0"/>
              </a:rPr>
              <a:t>[2019/02/25@17:05:28.502+0000] P-4496 T-1980  I WDOG    6: (2527)  Disconnecting dead user 12.</a:t>
            </a:r>
          </a:p>
          <a:p>
            <a:r>
              <a:rPr lang="en-US" sz="1600" dirty="0">
                <a:latin typeface="Consolas" panose="020B0609020204030204" pitchFamily="49" charset="0"/>
                <a:cs typeface="Consolas" panose="020B0609020204030204" pitchFamily="49" charset="0"/>
              </a:rPr>
              <a:t>[2019/02/25@17:05:28.503+0000] P-2300 T-4612  I BROKER  0: (15192) The database will complete shutdown… </a:t>
            </a:r>
          </a:p>
          <a:p>
            <a:r>
              <a:rPr lang="en-US" sz="1600" dirty="0">
                <a:latin typeface="Consolas" panose="020B0609020204030204" pitchFamily="49" charset="0"/>
                <a:cs typeface="Consolas" panose="020B0609020204030204" pitchFamily="49" charset="0"/>
              </a:rPr>
              <a:t>[2019/02/25@17:05:28.504+0000] P-2300 T-4612  I BROKER  0: (2249)  </a:t>
            </a:r>
            <a:r>
              <a:rPr lang="en-US" sz="1600" dirty="0">
                <a:solidFill>
                  <a:srgbClr val="FF0000"/>
                </a:solidFill>
                <a:latin typeface="Consolas" panose="020B0609020204030204" pitchFamily="49" charset="0"/>
                <a:cs typeface="Consolas" panose="020B0609020204030204" pitchFamily="49" charset="0"/>
              </a:rPr>
              <a:t>Begin ABNORMAL shutdown</a:t>
            </a:r>
            <a:r>
              <a:rPr lang="en-US" sz="1600" dirty="0">
                <a:latin typeface="Consolas" panose="020B0609020204030204" pitchFamily="49" charset="0"/>
                <a:cs typeface="Consolas" panose="020B0609020204030204" pitchFamily="49" charset="0"/>
              </a:rPr>
              <a:t> code 2</a:t>
            </a:r>
          </a:p>
          <a:p>
            <a:r>
              <a:rPr lang="en-US" sz="1600" dirty="0">
                <a:latin typeface="Consolas" panose="020B0609020204030204" pitchFamily="49" charset="0"/>
                <a:cs typeface="Consolas" panose="020B0609020204030204" pitchFamily="49" charset="0"/>
              </a:rPr>
              <a:t>[2019/02/25@17:05:29.503+0000] P-4496 T-1980  I WDOG    6: (2520)  Stopped.</a:t>
            </a:r>
          </a:p>
          <a:p>
            <a:r>
              <a:rPr lang="en-US" sz="1600" dirty="0">
                <a:latin typeface="Consolas" panose="020B0609020204030204" pitchFamily="49" charset="0"/>
                <a:cs typeface="Consolas" panose="020B0609020204030204" pitchFamily="49" charset="0"/>
              </a:rPr>
              <a:t>[2019/02/25@17:05:29.503+0000] P-4496 T-1980  I          : (453)   Logout by SYSTEM on batch.</a:t>
            </a:r>
          </a:p>
          <a:p>
            <a:r>
              <a:rPr lang="en-US" sz="1600" dirty="0">
                <a:latin typeface="Consolas" panose="020B0609020204030204" pitchFamily="49" charset="0"/>
                <a:cs typeface="Consolas" panose="020B0609020204030204" pitchFamily="49" charset="0"/>
              </a:rPr>
              <a:t>[2019/02/25@17:05:29.506+0000] P-2300 T-4612  I BROKER  0: (453)   Logout by SYSTEM on batch.</a:t>
            </a:r>
          </a:p>
          <a:p>
            <a:r>
              <a:rPr lang="en-US" sz="1600" dirty="0">
                <a:latin typeface="Consolas" panose="020B0609020204030204" pitchFamily="49" charset="0"/>
                <a:cs typeface="Consolas" panose="020B0609020204030204" pitchFamily="49" charset="0"/>
              </a:rPr>
              <a:t>[2019/02/25@17:05:30.511+0000] P-2300 T-4612  I BROKER   : (16869) Removed shared memory with </a:t>
            </a:r>
            <a:r>
              <a:rPr lang="en-US" sz="1600" dirty="0" err="1">
                <a:latin typeface="Consolas" panose="020B0609020204030204" pitchFamily="49" charset="0"/>
                <a:cs typeface="Consolas" panose="020B0609020204030204" pitchFamily="49" charset="0"/>
              </a:rPr>
              <a:t>segment_id</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[2019/02/25@17:05:30.512+0000] P-2300 T-4612  I BROKER   : (334)   </a:t>
            </a:r>
            <a:r>
              <a:rPr lang="en-US" sz="1600" dirty="0">
                <a:solidFill>
                  <a:srgbClr val="FF0000"/>
                </a:solidFill>
                <a:latin typeface="Consolas" panose="020B0609020204030204" pitchFamily="49" charset="0"/>
                <a:cs typeface="Consolas" panose="020B0609020204030204" pitchFamily="49" charset="0"/>
              </a:rPr>
              <a:t>Multi-user session end.</a:t>
            </a: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2376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Backup and Restore</a:t>
            </a:r>
          </a:p>
        </p:txBody>
      </p:sp>
      <p:sp>
        <p:nvSpPr>
          <p:cNvPr id="3" name="Content Placeholder 2"/>
          <p:cNvSpPr>
            <a:spLocks noGrp="1"/>
          </p:cNvSpPr>
          <p:nvPr>
            <p:ph idx="1"/>
          </p:nvPr>
        </p:nvSpPr>
        <p:spPr/>
        <p:txBody>
          <a:bodyPr/>
          <a:lstStyle/>
          <a:p>
            <a:r>
              <a:rPr lang="en-US" dirty="0" err="1"/>
              <a:t>probkup</a:t>
            </a:r>
            <a:r>
              <a:rPr lang="en-US" dirty="0"/>
              <a:t> (online), </a:t>
            </a:r>
            <a:r>
              <a:rPr lang="en-US" dirty="0" err="1"/>
              <a:t>prorest</a:t>
            </a:r>
            <a:endParaRPr lang="en-US" dirty="0"/>
          </a:p>
          <a:p>
            <a:r>
              <a:rPr lang="en-US" dirty="0">
                <a:solidFill>
                  <a:srgbClr val="FF0000"/>
                </a:solidFill>
              </a:rPr>
              <a:t>BAD IDEAS: backup strategies that will get you fired!</a:t>
            </a:r>
          </a:p>
          <a:p>
            <a:r>
              <a:rPr lang="en-US" dirty="0"/>
              <a:t>Safely automating backups</a:t>
            </a:r>
          </a:p>
        </p:txBody>
      </p:sp>
      <p:pic>
        <p:nvPicPr>
          <p:cNvPr id="4" name="Picture 6">
            <a:extLst>
              <a:ext uri="{FF2B5EF4-FFF2-40B4-BE49-F238E27FC236}">
                <a16:creationId xmlns:a16="http://schemas.microsoft.com/office/drawing/2014/main" id="{1205C864-B123-524C-89AE-922124B3F1C4}"/>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spTree>
    <p:extLst>
      <p:ext uri="{BB962C8B-B14F-4D97-AF65-F5344CB8AC3E}">
        <p14:creationId xmlns:p14="http://schemas.microsoft.com/office/powerpoint/2010/main" val="399388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PROBKUP</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55552"/>
            <a:ext cx="11734800" cy="4616648"/>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sz="1400" dirty="0" err="1">
                <a:solidFill>
                  <a:srgbClr val="00B050"/>
                </a:solidFill>
                <a:latin typeface="Consolas" panose="020B0609020204030204" pitchFamily="49" charset="0"/>
                <a:cs typeface="Consolas" panose="020B0609020204030204" pitchFamily="49" charset="0"/>
              </a:rPr>
              <a:t>proenv</a:t>
            </a:r>
            <a:r>
              <a:rPr lang="en-US" sz="1400" dirty="0">
                <a:solidFill>
                  <a:srgbClr val="00B050"/>
                </a:solidFill>
                <a:latin typeface="Consolas" panose="020B0609020204030204" pitchFamily="49" charset="0"/>
                <a:cs typeface="Consolas" panose="020B0609020204030204" pitchFamily="49" charset="0"/>
              </a:rPr>
              <a:t>&gt;</a:t>
            </a:r>
            <a:r>
              <a:rPr lang="en-US" sz="1400" dirty="0">
                <a:latin typeface="Consolas" panose="020B0609020204030204" pitchFamily="49" charset="0"/>
                <a:cs typeface="Consolas" panose="020B0609020204030204" pitchFamily="49" charset="0"/>
              </a:rPr>
              <a:t> </a:t>
            </a:r>
            <a:r>
              <a:rPr lang="en-US" sz="1400" b="1" dirty="0" err="1">
                <a:solidFill>
                  <a:srgbClr val="7030A0"/>
                </a:solidFill>
                <a:latin typeface="Consolas" panose="020B0609020204030204" pitchFamily="49" charset="0"/>
                <a:cs typeface="Consolas" panose="020B0609020204030204" pitchFamily="49" charset="0"/>
              </a:rPr>
              <a:t>probkup</a:t>
            </a:r>
            <a:r>
              <a:rPr lang="en-US" sz="1400" b="1" dirty="0">
                <a:solidFill>
                  <a:srgbClr val="7030A0"/>
                </a:solidFill>
                <a:latin typeface="Consolas" panose="020B0609020204030204" pitchFamily="49" charset="0"/>
                <a:cs typeface="Consolas" panose="020B0609020204030204" pitchFamily="49" charset="0"/>
              </a:rPr>
              <a:t> online sports2000 e:\</a:t>
            </a:r>
            <a:r>
              <a:rPr lang="en-US" sz="1400" b="1" dirty="0" err="1">
                <a:solidFill>
                  <a:srgbClr val="7030A0"/>
                </a:solidFill>
                <a:latin typeface="Consolas" panose="020B0609020204030204" pitchFamily="49" charset="0"/>
                <a:cs typeface="Consolas" panose="020B0609020204030204" pitchFamily="49" charset="0"/>
              </a:rPr>
              <a:t>pbkup</a:t>
            </a:r>
            <a:r>
              <a:rPr lang="en-US" sz="1400" b="1" dirty="0">
                <a:solidFill>
                  <a:srgbClr val="7030A0"/>
                </a:solidFill>
                <a:latin typeface="Consolas" panose="020B0609020204030204" pitchFamily="49" charset="0"/>
                <a:cs typeface="Consolas" panose="020B0609020204030204" pitchFamily="49" charset="0"/>
              </a:rPr>
              <a:t>\sports2000.pbk -com -Bp 10</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123175 active blocks out of 123228 blocks in sports2000 will be dumped. (6686)</a:t>
            </a:r>
          </a:p>
          <a:p>
            <a:r>
              <a:rPr lang="en-US" sz="1400" dirty="0">
                <a:latin typeface="Consolas" panose="020B0609020204030204" pitchFamily="49" charset="0"/>
                <a:cs typeface="Consolas" panose="020B0609020204030204" pitchFamily="49" charset="0"/>
              </a:rPr>
              <a:t>256 BI blocks will be dumped. (6688)</a:t>
            </a:r>
          </a:p>
          <a:p>
            <a:r>
              <a:rPr lang="en-US" sz="1400" dirty="0">
                <a:latin typeface="Consolas" panose="020B0609020204030204" pitchFamily="49" charset="0"/>
                <a:cs typeface="Consolas" panose="020B0609020204030204" pitchFamily="49" charset="0"/>
              </a:rPr>
              <a:t>Backup requires an estimated 965.3 </a:t>
            </a:r>
            <a:r>
              <a:rPr lang="en-US" sz="1400" dirty="0" err="1">
                <a:latin typeface="Consolas" panose="020B0609020204030204" pitchFamily="49" charset="0"/>
                <a:cs typeface="Consolas" panose="020B0609020204030204" pitchFamily="49" charset="0"/>
              </a:rPr>
              <a:t>MBytes</a:t>
            </a:r>
            <a:r>
              <a:rPr lang="en-US" sz="1400" dirty="0">
                <a:latin typeface="Consolas" panose="020B0609020204030204" pitchFamily="49" charset="0"/>
                <a:cs typeface="Consolas" panose="020B0609020204030204" pitchFamily="49" charset="0"/>
              </a:rPr>
              <a:t> of media. (9285)</a:t>
            </a:r>
          </a:p>
          <a:p>
            <a:r>
              <a:rPr lang="en-US" sz="1400" dirty="0">
                <a:latin typeface="Consolas" panose="020B0609020204030204" pitchFamily="49" charset="0"/>
                <a:cs typeface="Consolas" panose="020B0609020204030204" pitchFamily="49" charset="0"/>
              </a:rPr>
              <a:t>Restore would require an estimated 123558 </a:t>
            </a:r>
            <a:r>
              <a:rPr lang="en-US" sz="1400" dirty="0" err="1">
                <a:latin typeface="Consolas" panose="020B0609020204030204" pitchFamily="49" charset="0"/>
                <a:cs typeface="Consolas" panose="020B0609020204030204" pitchFamily="49" charset="0"/>
              </a:rPr>
              <a:t>db</a:t>
            </a:r>
            <a:r>
              <a:rPr lang="en-US" sz="1400" dirty="0">
                <a:latin typeface="Consolas" panose="020B0609020204030204" pitchFamily="49" charset="0"/>
                <a:cs typeface="Consolas" panose="020B0609020204030204" pitchFamily="49" charset="0"/>
              </a:rPr>
              <a:t> blocks using 964.3 </a:t>
            </a:r>
            <a:r>
              <a:rPr lang="en-US" sz="1400" dirty="0" err="1">
                <a:latin typeface="Consolas" panose="020B0609020204030204" pitchFamily="49" charset="0"/>
                <a:cs typeface="Consolas" panose="020B0609020204030204" pitchFamily="49" charset="0"/>
              </a:rPr>
              <a:t>MBytes</a:t>
            </a:r>
            <a:r>
              <a:rPr lang="en-US" sz="1400" dirty="0">
                <a:latin typeface="Consolas" panose="020B0609020204030204" pitchFamily="49" charset="0"/>
                <a:cs typeface="Consolas" panose="020B0609020204030204" pitchFamily="49" charset="0"/>
              </a:rPr>
              <a:t> of media. (9286)</a:t>
            </a:r>
          </a:p>
          <a:p>
            <a:r>
              <a:rPr lang="en-US" sz="1400" dirty="0">
                <a:latin typeface="Consolas" panose="020B0609020204030204" pitchFamily="49" charset="0"/>
                <a:cs typeface="Consolas" panose="020B0609020204030204" pitchFamily="49" charset="0"/>
              </a:rPr>
              <a:t>Backed up 123431 </a:t>
            </a:r>
            <a:r>
              <a:rPr lang="en-US" sz="1400" dirty="0" err="1">
                <a:latin typeface="Consolas" panose="020B0609020204030204" pitchFamily="49" charset="0"/>
                <a:cs typeface="Consolas" panose="020B0609020204030204" pitchFamily="49" charset="0"/>
              </a:rPr>
              <a:t>db</a:t>
            </a:r>
            <a:r>
              <a:rPr lang="en-US" sz="1400" dirty="0">
                <a:latin typeface="Consolas" panose="020B0609020204030204" pitchFamily="49" charset="0"/>
                <a:cs typeface="Consolas" panose="020B0609020204030204" pitchFamily="49" charset="0"/>
              </a:rPr>
              <a:t> blocks in 00:00:03</a:t>
            </a:r>
          </a:p>
          <a:p>
            <a:r>
              <a:rPr lang="en-US" sz="1400" dirty="0">
                <a:latin typeface="Consolas" panose="020B0609020204030204" pitchFamily="49" charset="0"/>
                <a:cs typeface="Consolas" panose="020B0609020204030204" pitchFamily="49" charset="0"/>
              </a:rPr>
              <a:t>Wrote a total of 1010 backup blocks using 268.3 </a:t>
            </a:r>
            <a:r>
              <a:rPr lang="en-US" sz="1400" dirty="0" err="1">
                <a:latin typeface="Consolas" panose="020B0609020204030204" pitchFamily="49" charset="0"/>
                <a:cs typeface="Consolas" panose="020B0609020204030204" pitchFamily="49" charset="0"/>
              </a:rPr>
              <a:t>MBytes</a:t>
            </a:r>
            <a:r>
              <a:rPr lang="en-US" sz="1400" dirty="0">
                <a:latin typeface="Consolas" panose="020B0609020204030204" pitchFamily="49" charset="0"/>
                <a:cs typeface="Consolas" panose="020B0609020204030204" pitchFamily="49" charset="0"/>
              </a:rPr>
              <a:t> of media. (13625)</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Backup complete. (3740)</a:t>
            </a:r>
          </a:p>
          <a:p>
            <a:endParaRPr lang="en-US" sz="1400" dirty="0">
              <a:latin typeface="Consolas" panose="020B0609020204030204" pitchFamily="49" charset="0"/>
              <a:cs typeface="Consolas" panose="020B0609020204030204" pitchFamily="49" charset="0"/>
            </a:endParaRPr>
          </a:p>
          <a:p>
            <a:r>
              <a:rPr lang="en-US" sz="1400" dirty="0" err="1">
                <a:solidFill>
                  <a:srgbClr val="00B050"/>
                </a:solidFill>
                <a:latin typeface="Consolas" panose="020B0609020204030204" pitchFamily="49" charset="0"/>
                <a:cs typeface="Consolas" panose="020B0609020204030204" pitchFamily="49" charset="0"/>
              </a:rPr>
              <a:t>proenv</a:t>
            </a:r>
            <a:r>
              <a:rPr lang="en-US" sz="1400" dirty="0">
                <a:solidFill>
                  <a:srgbClr val="00B050"/>
                </a:solidFill>
                <a:latin typeface="Consolas" panose="020B0609020204030204" pitchFamily="49" charset="0"/>
                <a:cs typeface="Consolas" panose="020B0609020204030204" pitchFamily="49" charset="0"/>
              </a:rPr>
              <a:t>&gt;</a:t>
            </a:r>
            <a:r>
              <a:rPr lang="en-US" sz="1400" dirty="0">
                <a:latin typeface="Consolas" panose="020B0609020204030204" pitchFamily="49" charset="0"/>
                <a:cs typeface="Consolas" panose="020B0609020204030204" pitchFamily="49" charset="0"/>
              </a:rPr>
              <a:t> </a:t>
            </a:r>
            <a:r>
              <a:rPr lang="en-US" sz="1400" dirty="0" err="1">
                <a:solidFill>
                  <a:srgbClr val="7030A0"/>
                </a:solidFill>
                <a:latin typeface="Consolas" panose="020B0609020204030204" pitchFamily="49" charset="0"/>
                <a:cs typeface="Consolas" panose="020B0609020204030204" pitchFamily="49" charset="0"/>
              </a:rPr>
              <a:t>dir</a:t>
            </a:r>
            <a:r>
              <a:rPr lang="en-US" sz="1400" dirty="0">
                <a:solidFill>
                  <a:srgbClr val="7030A0"/>
                </a:solidFill>
                <a:latin typeface="Consolas" panose="020B0609020204030204" pitchFamily="49" charset="0"/>
                <a:cs typeface="Consolas" panose="020B0609020204030204" pitchFamily="49" charset="0"/>
              </a:rPr>
              <a:t> e:\</a:t>
            </a:r>
            <a:r>
              <a:rPr lang="en-US" sz="1400" dirty="0" err="1">
                <a:solidFill>
                  <a:srgbClr val="7030A0"/>
                </a:solidFill>
                <a:latin typeface="Consolas" panose="020B0609020204030204" pitchFamily="49" charset="0"/>
                <a:cs typeface="Consolas" panose="020B0609020204030204" pitchFamily="49" charset="0"/>
              </a:rPr>
              <a:t>pbkup</a:t>
            </a:r>
            <a:r>
              <a:rPr lang="en-US" sz="1400" dirty="0">
                <a:solidFill>
                  <a:srgbClr val="7030A0"/>
                </a:solidFill>
                <a:latin typeface="Consolas" panose="020B0609020204030204" pitchFamily="49" charset="0"/>
                <a:cs typeface="Consolas" panose="020B0609020204030204" pitchFamily="49" charset="0"/>
              </a:rPr>
              <a:t>\sports2000.pbk</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Volume in drive E is Backup</a:t>
            </a:r>
          </a:p>
          <a:p>
            <a:r>
              <a:rPr lang="en-US" sz="1400" dirty="0">
                <a:latin typeface="Consolas" panose="020B0609020204030204" pitchFamily="49" charset="0"/>
                <a:cs typeface="Consolas" panose="020B0609020204030204" pitchFamily="49" charset="0"/>
              </a:rPr>
              <a:t> Volume Serial Number is F48F-F64E</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Directory of d:\</a:t>
            </a:r>
            <a:r>
              <a:rPr lang="en-US" sz="1400" dirty="0" err="1">
                <a:latin typeface="Consolas" panose="020B0609020204030204" pitchFamily="49" charset="0"/>
                <a:cs typeface="Consolas" panose="020B0609020204030204" pitchFamily="49" charset="0"/>
              </a:rPr>
              <a:t>bigsports</a:t>
            </a:r>
            <a:endParaRPr lang="en-US" sz="1400" dirty="0">
              <a:latin typeface="Consolas" panose="020B0609020204030204" pitchFamily="49" charset="0"/>
              <a:cs typeface="Consolas" panose="020B0609020204030204" pitchFamily="49" charset="0"/>
            </a:endParaRP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02/25/2019  06:47 PM       281,320,448 sports2000.pbk</a:t>
            </a:r>
          </a:p>
          <a:p>
            <a:r>
              <a:rPr lang="en-US" sz="1400" dirty="0">
                <a:latin typeface="Consolas" panose="020B0609020204030204" pitchFamily="49" charset="0"/>
                <a:cs typeface="Consolas" panose="020B0609020204030204" pitchFamily="49" charset="0"/>
              </a:rPr>
              <a:t>               1 File(s)    281,320,448 bytes</a:t>
            </a:r>
          </a:p>
          <a:p>
            <a:r>
              <a:rPr lang="en-US" sz="1400" dirty="0">
                <a:latin typeface="Consolas" panose="020B0609020204030204" pitchFamily="49" charset="0"/>
                <a:cs typeface="Consolas" panose="020B0609020204030204" pitchFamily="49" charset="0"/>
              </a:rPr>
              <a:t>               0 Dir(s)  18,475,999,232 bytes free</a:t>
            </a:r>
          </a:p>
        </p:txBody>
      </p:sp>
    </p:spTree>
    <p:extLst>
      <p:ext uri="{BB962C8B-B14F-4D97-AF65-F5344CB8AC3E}">
        <p14:creationId xmlns:p14="http://schemas.microsoft.com/office/powerpoint/2010/main" val="843027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PROREST</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50075"/>
            <a:ext cx="11734800" cy="20313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400" dirty="0" err="1">
                <a:solidFill>
                  <a:srgbClr val="00B050"/>
                </a:solidFill>
                <a:latin typeface="Consolas" panose="020B0609020204030204" pitchFamily="49" charset="0"/>
                <a:cs typeface="Consolas" panose="020B0609020204030204" pitchFamily="49" charset="0"/>
              </a:rPr>
              <a:t>proenv</a:t>
            </a:r>
            <a:r>
              <a:rPr lang="en-US" sz="1400" dirty="0">
                <a:solidFill>
                  <a:srgbClr val="00B050"/>
                </a:solidFill>
                <a:latin typeface="Consolas" panose="020B0609020204030204" pitchFamily="49" charset="0"/>
                <a:cs typeface="Consolas" panose="020B0609020204030204" pitchFamily="49" charset="0"/>
              </a:rPr>
              <a:t>&gt;</a:t>
            </a:r>
            <a:r>
              <a:rPr lang="en-US" sz="1400" dirty="0">
                <a:latin typeface="Consolas" panose="020B0609020204030204" pitchFamily="49" charset="0"/>
                <a:cs typeface="Consolas" panose="020B0609020204030204" pitchFamily="49" charset="0"/>
              </a:rPr>
              <a:t> </a:t>
            </a:r>
            <a:r>
              <a:rPr lang="en-US" sz="1400" dirty="0" err="1">
                <a:solidFill>
                  <a:srgbClr val="7030A0"/>
                </a:solidFill>
                <a:latin typeface="Consolas" panose="020B0609020204030204" pitchFamily="49" charset="0"/>
                <a:cs typeface="Consolas" panose="020B0609020204030204" pitchFamily="49" charset="0"/>
              </a:rPr>
              <a:t>prorest</a:t>
            </a:r>
            <a:r>
              <a:rPr lang="en-US" sz="1400" dirty="0">
                <a:solidFill>
                  <a:srgbClr val="7030A0"/>
                </a:solidFill>
                <a:latin typeface="Consolas" panose="020B0609020204030204" pitchFamily="49" charset="0"/>
                <a:cs typeface="Consolas" panose="020B0609020204030204" pitchFamily="49" charset="0"/>
              </a:rPr>
              <a:t> s2k e:\</a:t>
            </a:r>
            <a:r>
              <a:rPr lang="en-US" sz="1400" dirty="0" err="1">
                <a:solidFill>
                  <a:srgbClr val="7030A0"/>
                </a:solidFill>
                <a:latin typeface="Consolas" panose="020B0609020204030204" pitchFamily="49" charset="0"/>
                <a:cs typeface="Consolas" panose="020B0609020204030204" pitchFamily="49" charset="0"/>
              </a:rPr>
              <a:t>pbkup</a:t>
            </a:r>
            <a:r>
              <a:rPr lang="en-US" sz="1400" dirty="0">
                <a:solidFill>
                  <a:srgbClr val="7030A0"/>
                </a:solidFill>
                <a:latin typeface="Consolas" panose="020B0609020204030204" pitchFamily="49" charset="0"/>
                <a:cs typeface="Consolas" panose="020B0609020204030204" pitchFamily="49" charset="0"/>
              </a:rPr>
              <a:t>\sports2000.pbk</a:t>
            </a:r>
          </a:p>
          <a:p>
            <a:endParaRPr lang="en-US" sz="1400" dirty="0">
              <a:solidFill>
                <a:srgbClr val="7030A0"/>
              </a:solidFill>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This is a full backup of D:\</a:t>
            </a:r>
            <a:r>
              <a:rPr lang="en-US" sz="1400" dirty="0" err="1">
                <a:latin typeface="Consolas" panose="020B0609020204030204" pitchFamily="49" charset="0"/>
                <a:cs typeface="Consolas" panose="020B0609020204030204" pitchFamily="49" charset="0"/>
              </a:rPr>
              <a:t>bigsports</a:t>
            </a:r>
            <a:r>
              <a:rPr lang="en-US" sz="1400" dirty="0">
                <a:latin typeface="Consolas" panose="020B0609020204030204" pitchFamily="49" charset="0"/>
                <a:cs typeface="Consolas" panose="020B0609020204030204" pitchFamily="49" charset="0"/>
              </a:rPr>
              <a:t>\sports2000.db. (6759)</a:t>
            </a:r>
          </a:p>
          <a:p>
            <a:r>
              <a:rPr lang="en-US" sz="1400" dirty="0">
                <a:latin typeface="Consolas" panose="020B0609020204030204" pitchFamily="49" charset="0"/>
                <a:cs typeface="Consolas" panose="020B0609020204030204" pitchFamily="49" charset="0"/>
              </a:rPr>
              <a:t>This backup was taken Mon Feb 25 18:47:12 2019. (6760)</a:t>
            </a:r>
          </a:p>
          <a:p>
            <a:r>
              <a:rPr lang="en-US" sz="1400" dirty="0">
                <a:latin typeface="Consolas" panose="020B0609020204030204" pitchFamily="49" charset="0"/>
                <a:cs typeface="Consolas" panose="020B0609020204030204" pitchFamily="49" charset="0"/>
              </a:rPr>
              <a:t>The </a:t>
            </a:r>
            <a:r>
              <a:rPr lang="en-US" sz="1400" dirty="0" err="1">
                <a:latin typeface="Consolas" panose="020B0609020204030204" pitchFamily="49" charset="0"/>
                <a:cs typeface="Consolas" panose="020B0609020204030204" pitchFamily="49" charset="0"/>
              </a:rPr>
              <a:t>blocksize</a:t>
            </a:r>
            <a:r>
              <a:rPr lang="en-US" sz="1400" dirty="0">
                <a:latin typeface="Consolas" panose="020B0609020204030204" pitchFamily="49" charset="0"/>
                <a:cs typeface="Consolas" panose="020B0609020204030204" pitchFamily="49" charset="0"/>
              </a:rPr>
              <a:t> is 8192. (6994)</a:t>
            </a:r>
          </a:p>
          <a:p>
            <a:r>
              <a:rPr lang="en-US" sz="1400" dirty="0">
                <a:latin typeface="Consolas" panose="020B0609020204030204" pitchFamily="49" charset="0"/>
                <a:cs typeface="Consolas" panose="020B0609020204030204" pitchFamily="49" charset="0"/>
              </a:rPr>
              <a:t>Start of extending target DB to needed size... (9432)</a:t>
            </a:r>
          </a:p>
          <a:p>
            <a:r>
              <a:rPr lang="en-US" sz="1400" dirty="0">
                <a:latin typeface="Consolas" panose="020B0609020204030204" pitchFamily="49" charset="0"/>
                <a:cs typeface="Consolas" panose="020B0609020204030204" pitchFamily="49" charset="0"/>
              </a:rPr>
              <a:t>It will require a minimum of 123452 blocks to restore. (6763)</a:t>
            </a:r>
          </a:p>
          <a:p>
            <a:r>
              <a:rPr lang="en-US" sz="1400" dirty="0">
                <a:latin typeface="Consolas" panose="020B0609020204030204" pitchFamily="49" charset="0"/>
                <a:cs typeface="Consolas" panose="020B0609020204030204" pitchFamily="49" charset="0"/>
              </a:rPr>
              <a:t>Start of restoring the target DB... (9433)</a:t>
            </a:r>
          </a:p>
          <a:p>
            <a:r>
              <a:rPr lang="en-US" sz="1400" dirty="0">
                <a:latin typeface="Consolas" panose="020B0609020204030204" pitchFamily="49" charset="0"/>
                <a:cs typeface="Consolas" panose="020B0609020204030204" pitchFamily="49" charset="0"/>
              </a:rPr>
              <a:t>Read 123431 </a:t>
            </a:r>
            <a:r>
              <a:rPr lang="en-US" sz="1400" dirty="0" err="1">
                <a:latin typeface="Consolas" panose="020B0609020204030204" pitchFamily="49" charset="0"/>
                <a:cs typeface="Consolas" panose="020B0609020204030204" pitchFamily="49" charset="0"/>
              </a:rPr>
              <a:t>db</a:t>
            </a:r>
            <a:r>
              <a:rPr lang="en-US" sz="1400" dirty="0">
                <a:latin typeface="Consolas" panose="020B0609020204030204" pitchFamily="49" charset="0"/>
                <a:cs typeface="Consolas" panose="020B0609020204030204" pitchFamily="49" charset="0"/>
              </a:rPr>
              <a:t> blocks in 00:00:03</a:t>
            </a:r>
          </a:p>
        </p:txBody>
      </p:sp>
    </p:spTree>
    <p:extLst>
      <p:ext uri="{BB962C8B-B14F-4D97-AF65-F5344CB8AC3E}">
        <p14:creationId xmlns:p14="http://schemas.microsoft.com/office/powerpoint/2010/main" val="1942046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PROREST - Notes</a:t>
            </a:r>
          </a:p>
        </p:txBody>
      </p:sp>
      <p:sp>
        <p:nvSpPr>
          <p:cNvPr id="3" name="Content Placeholder 2">
            <a:extLst>
              <a:ext uri="{FF2B5EF4-FFF2-40B4-BE49-F238E27FC236}">
                <a16:creationId xmlns:a16="http://schemas.microsoft.com/office/drawing/2014/main" id="{205A8354-1281-8249-8A0B-9CF4DE2B7F02}"/>
              </a:ext>
            </a:extLst>
          </p:cNvPr>
          <p:cNvSpPr>
            <a:spLocks noGrp="1"/>
          </p:cNvSpPr>
          <p:nvPr>
            <p:ph idx="1"/>
          </p:nvPr>
        </p:nvSpPr>
        <p:spPr/>
        <p:txBody>
          <a:bodyPr/>
          <a:lstStyle/>
          <a:p>
            <a:r>
              <a:rPr lang="en-US" dirty="0"/>
              <a:t>Restored </a:t>
            </a:r>
            <a:r>
              <a:rPr lang="en-US" dirty="0" err="1"/>
              <a:t>db</a:t>
            </a:r>
            <a:r>
              <a:rPr lang="en-US" dirty="0"/>
              <a:t> does not need to have the same name as the source</a:t>
            </a:r>
          </a:p>
          <a:p>
            <a:r>
              <a:rPr lang="en-US" dirty="0"/>
              <a:t>If there is an existing </a:t>
            </a:r>
            <a:r>
              <a:rPr lang="en-US" dirty="0" err="1"/>
              <a:t>db</a:t>
            </a:r>
            <a:r>
              <a:rPr lang="en-US" dirty="0"/>
              <a:t> it will be over written!</a:t>
            </a:r>
          </a:p>
          <a:p>
            <a:r>
              <a:rPr lang="en-US" dirty="0"/>
              <a:t>If there is a structure file (</a:t>
            </a:r>
            <a:r>
              <a:rPr lang="en-US" dirty="0" err="1"/>
              <a:t>dbName.st</a:t>
            </a:r>
            <a:r>
              <a:rPr lang="en-US" dirty="0"/>
              <a:t>) it will be used</a:t>
            </a:r>
          </a:p>
          <a:p>
            <a:pPr lvl="1"/>
            <a:r>
              <a:rPr lang="en-US" dirty="0"/>
              <a:t>The structure must have the same </a:t>
            </a:r>
            <a:r>
              <a:rPr lang="en-US" dirty="0">
                <a:solidFill>
                  <a:schemeClr val="accent4">
                    <a:lumMod val="75000"/>
                  </a:schemeClr>
                </a:solidFill>
              </a:rPr>
              <a:t>logical</a:t>
            </a:r>
            <a:r>
              <a:rPr lang="en-US" dirty="0"/>
              <a:t> storage areas</a:t>
            </a:r>
          </a:p>
          <a:p>
            <a:pPr lvl="1"/>
            <a:r>
              <a:rPr lang="en-US" dirty="0"/>
              <a:t>The </a:t>
            </a:r>
            <a:r>
              <a:rPr lang="en-US" dirty="0">
                <a:solidFill>
                  <a:schemeClr val="accent4">
                    <a:lumMod val="75000"/>
                  </a:schemeClr>
                </a:solidFill>
              </a:rPr>
              <a:t>physical</a:t>
            </a:r>
            <a:r>
              <a:rPr lang="en-US" dirty="0"/>
              <a:t> extents can be differently sized and on different paths</a:t>
            </a:r>
          </a:p>
          <a:p>
            <a:pPr lvl="1"/>
            <a:r>
              <a:rPr lang="en-US" dirty="0"/>
              <a:t>This can be helpful when you want to change the physical structure</a:t>
            </a:r>
          </a:p>
        </p:txBody>
      </p:sp>
    </p:spTree>
    <p:extLst>
      <p:ext uri="{BB962C8B-B14F-4D97-AF65-F5344CB8AC3E}">
        <p14:creationId xmlns:p14="http://schemas.microsoft.com/office/powerpoint/2010/main" val="1134428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CE40-215E-6843-99DD-605316189474}"/>
              </a:ext>
            </a:extLst>
          </p:cNvPr>
          <p:cNvSpPr>
            <a:spLocks noGrp="1"/>
          </p:cNvSpPr>
          <p:nvPr>
            <p:ph type="title"/>
          </p:nvPr>
        </p:nvSpPr>
        <p:spPr/>
        <p:txBody>
          <a:bodyPr/>
          <a:lstStyle/>
          <a:p>
            <a:r>
              <a:rPr lang="en-US" dirty="0"/>
              <a:t>”Backups” That Will Get You Fired</a:t>
            </a:r>
          </a:p>
        </p:txBody>
      </p:sp>
      <p:sp>
        <p:nvSpPr>
          <p:cNvPr id="3" name="Content Placeholder 2">
            <a:extLst>
              <a:ext uri="{FF2B5EF4-FFF2-40B4-BE49-F238E27FC236}">
                <a16:creationId xmlns:a16="http://schemas.microsoft.com/office/drawing/2014/main" id="{35202409-D610-FA4B-90A6-3BFDAE02FEED}"/>
              </a:ext>
            </a:extLst>
          </p:cNvPr>
          <p:cNvSpPr>
            <a:spLocks noGrp="1"/>
          </p:cNvSpPr>
          <p:nvPr>
            <p:ph idx="1"/>
          </p:nvPr>
        </p:nvSpPr>
        <p:spPr/>
        <p:txBody>
          <a:bodyPr/>
          <a:lstStyle/>
          <a:p>
            <a:r>
              <a:rPr lang="en-US" dirty="0"/>
              <a:t>Virtual Machine Snapshots</a:t>
            </a:r>
          </a:p>
          <a:p>
            <a:r>
              <a:rPr lang="en-US" dirty="0"/>
              <a:t>SAN Snapshots</a:t>
            </a:r>
          </a:p>
          <a:p>
            <a:r>
              <a:rPr lang="en-US" dirty="0"/>
              <a:t>3</a:t>
            </a:r>
            <a:r>
              <a:rPr lang="en-US" baseline="30000" dirty="0"/>
              <a:t>rd</a:t>
            </a:r>
            <a:r>
              <a:rPr lang="en-US" dirty="0"/>
              <a:t> Party Backup Tools</a:t>
            </a:r>
          </a:p>
          <a:p>
            <a:r>
              <a:rPr lang="en-US" dirty="0"/>
              <a:t>OS Level Copy Commands</a:t>
            </a:r>
          </a:p>
          <a:p>
            <a:r>
              <a:rPr lang="en-US" dirty="0"/>
              <a:t>Untested Scripts</a:t>
            </a:r>
          </a:p>
          <a:p>
            <a:r>
              <a:rPr lang="en-US" dirty="0"/>
              <a:t>Deleting old backups before you have a new backup</a:t>
            </a:r>
          </a:p>
        </p:txBody>
      </p:sp>
    </p:spTree>
    <p:extLst>
      <p:ext uri="{BB962C8B-B14F-4D97-AF65-F5344CB8AC3E}">
        <p14:creationId xmlns:p14="http://schemas.microsoft.com/office/powerpoint/2010/main" val="21135446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Copying Files</a:t>
            </a:r>
          </a:p>
        </p:txBody>
      </p:sp>
      <p:sp>
        <p:nvSpPr>
          <p:cNvPr id="4" name="TextBox 3">
            <a:extLst>
              <a:ext uri="{FF2B5EF4-FFF2-40B4-BE49-F238E27FC236}">
                <a16:creationId xmlns:a16="http://schemas.microsoft.com/office/drawing/2014/main" id="{40EF46A5-F94F-5442-97CA-C891CA8506BE}"/>
              </a:ext>
            </a:extLst>
          </p:cNvPr>
          <p:cNvSpPr txBox="1"/>
          <p:nvPr/>
        </p:nvSpPr>
        <p:spPr>
          <a:xfrm>
            <a:off x="1626296" y="1600200"/>
            <a:ext cx="9372600" cy="375487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wrap="square" rtlCol="0">
            <a:spAutoFit/>
          </a:bodyPr>
          <a:lstStyle/>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 Error ────────────────────────────────────┐</a:t>
            </a:r>
          </a:p>
          <a:p>
            <a:r>
              <a:rPr lang="en-US" sz="1400" dirty="0">
                <a:latin typeface="Consolas" panose="020B0609020204030204" pitchFamily="49" charset="0"/>
                <a:cs typeface="Consolas" panose="020B0609020204030204" pitchFamily="49" charset="0"/>
              </a:rPr>
              <a:t>    │ T:\</a:t>
            </a:r>
            <a:r>
              <a:rPr lang="en-US" sz="1400" dirty="0" err="1">
                <a:latin typeface="Consolas" panose="020B0609020204030204" pitchFamily="49" charset="0"/>
                <a:cs typeface="Consolas" panose="020B0609020204030204" pitchFamily="49" charset="0"/>
              </a:rPr>
              <a:t>tmp</a:t>
            </a:r>
            <a:r>
              <a:rPr lang="en-US" sz="1400" dirty="0">
                <a:latin typeface="Consolas" panose="020B0609020204030204" pitchFamily="49" charset="0"/>
                <a:cs typeface="Consolas" panose="020B0609020204030204" pitchFamily="49" charset="0"/>
              </a:rPr>
              <a:t>\sports2000.db is a copy of D:\</a:t>
            </a:r>
            <a:r>
              <a:rPr lang="en-US" sz="1400" dirty="0" err="1">
                <a:latin typeface="Consolas" panose="020B0609020204030204" pitchFamily="49" charset="0"/>
                <a:cs typeface="Consolas" panose="020B0609020204030204" pitchFamily="49" charset="0"/>
              </a:rPr>
              <a:t>bigsports</a:t>
            </a:r>
            <a:r>
              <a:rPr lang="en-US" sz="1400" dirty="0">
                <a:latin typeface="Consolas" panose="020B0609020204030204" pitchFamily="49" charset="0"/>
                <a:cs typeface="Consolas" panose="020B0609020204030204" pitchFamily="49" charset="0"/>
              </a:rPr>
              <a:t>\sports2000.db. Database cannot │</a:t>
            </a:r>
          </a:p>
          <a:p>
            <a:r>
              <a:rPr lang="en-US" sz="1400" dirty="0">
                <a:latin typeface="Consolas" panose="020B0609020204030204" pitchFamily="49" charset="0"/>
                <a:cs typeface="Consolas" panose="020B0609020204030204" pitchFamily="49" charset="0"/>
              </a:rPr>
              <a:t>    │                               be opened. (598)                                │</a:t>
            </a:r>
          </a:p>
          <a:p>
            <a:r>
              <a:rPr lang="en-US" sz="1400" dirty="0">
                <a:latin typeface="Consolas" panose="020B0609020204030204" pitchFamily="49" charset="0"/>
                <a:cs typeface="Consolas" panose="020B0609020204030204" pitchFamily="49" charset="0"/>
              </a:rPr>
              <a:t>    │                                                                               │</a:t>
            </a:r>
          </a:p>
          <a:p>
            <a:r>
              <a:rPr lang="en-US" sz="1400" dirty="0">
                <a:latin typeface="Consolas" panose="020B0609020204030204" pitchFamily="49" charset="0"/>
                <a:cs typeface="Consolas" panose="020B0609020204030204" pitchFamily="49" charset="0"/>
              </a:rPr>
              <a:t>    │ ───────────────────────────────────────────────────────────────────────────── │</a:t>
            </a:r>
          </a:p>
          <a:p>
            <a:r>
              <a:rPr lang="en-US" sz="1400" dirty="0">
                <a:latin typeface="Consolas" panose="020B0609020204030204" pitchFamily="49" charset="0"/>
                <a:cs typeface="Consolas" panose="020B0609020204030204" pitchFamily="49" charset="0"/>
              </a:rPr>
              <a:t>    │                                     &lt;OK&gt;                                      │</a:t>
            </a:r>
          </a:p>
          <a:p>
            <a:r>
              <a:rPr lang="en-US" sz="1400" dirty="0">
                <a:latin typeface="Consolas" panose="020B0609020204030204" pitchFamily="49" charset="0"/>
                <a:cs typeface="Consolas" panose="020B0609020204030204" pitchFamily="49" charset="0"/>
              </a:rPr>
              <a:t>    └───────────────────────────────────────────────────────────────────────────────┘</a:t>
            </a:r>
          </a:p>
          <a:p>
            <a:endParaRPr lang="en-US" sz="1400" dirty="0">
              <a:latin typeface="Consolas" panose="020B0609020204030204" pitchFamily="49" charset="0"/>
              <a:cs typeface="Consolas" panose="020B0609020204030204" pitchFamily="49" charset="0"/>
            </a:endParaRP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 Error ───────────────────────────────┐</a:t>
            </a:r>
          </a:p>
          <a:p>
            <a:r>
              <a:rPr lang="en-US" sz="1400" dirty="0">
                <a:latin typeface="Consolas" panose="020B0609020204030204" pitchFamily="49" charset="0"/>
                <a:cs typeface="Consolas" panose="020B0609020204030204" pitchFamily="49" charset="0"/>
              </a:rPr>
              <a:t>         │ ** Cannot find or open file t:\</a:t>
            </a:r>
            <a:r>
              <a:rPr lang="en-US" sz="1400" dirty="0" err="1">
                <a:latin typeface="Consolas" panose="020B0609020204030204" pitchFamily="49" charset="0"/>
                <a:cs typeface="Consolas" panose="020B0609020204030204" pitchFamily="49" charset="0"/>
              </a:rPr>
              <a:t>tmp</a:t>
            </a:r>
            <a:r>
              <a:rPr lang="en-US" sz="1400" dirty="0">
                <a:latin typeface="Consolas" panose="020B0609020204030204" pitchFamily="49" charset="0"/>
                <a:cs typeface="Consolas" panose="020B0609020204030204" pitchFamily="49" charset="0"/>
              </a:rPr>
              <a:t>\sports2000_8.d1, </a:t>
            </a:r>
            <a:r>
              <a:rPr lang="en-US" sz="1400" dirty="0" err="1">
                <a:latin typeface="Consolas" panose="020B0609020204030204" pitchFamily="49" charset="0"/>
                <a:cs typeface="Consolas" panose="020B0609020204030204" pitchFamily="49" charset="0"/>
              </a:rPr>
              <a:t>errno</a:t>
            </a:r>
            <a:r>
              <a:rPr lang="en-US" sz="1400" dirty="0">
                <a:latin typeface="Consolas" panose="020B0609020204030204" pitchFamily="49" charset="0"/>
                <a:cs typeface="Consolas" panose="020B0609020204030204" pitchFamily="49" charset="0"/>
              </a:rPr>
              <a:t> = 2. (43) │</a:t>
            </a:r>
          </a:p>
          <a:p>
            <a:r>
              <a:rPr lang="en-US" sz="1400" dirty="0">
                <a:latin typeface="Consolas" panose="020B0609020204030204" pitchFamily="49" charset="0"/>
                <a:cs typeface="Consolas" panose="020B0609020204030204" pitchFamily="49" charset="0"/>
              </a:rPr>
              <a:t>         │                                                                     │</a:t>
            </a:r>
          </a:p>
          <a:p>
            <a:r>
              <a:rPr lang="en-US" sz="1400" dirty="0">
                <a:latin typeface="Consolas" panose="020B0609020204030204" pitchFamily="49" charset="0"/>
                <a:cs typeface="Consolas" panose="020B0609020204030204" pitchFamily="49" charset="0"/>
              </a:rPr>
              <a:t>         │ ─────────────────────────────────────────────────────────────────── │</a:t>
            </a:r>
          </a:p>
          <a:p>
            <a:r>
              <a:rPr lang="en-US" sz="1400" dirty="0">
                <a:latin typeface="Consolas" panose="020B0609020204030204" pitchFamily="49" charset="0"/>
                <a:cs typeface="Consolas" panose="020B0609020204030204" pitchFamily="49" charset="0"/>
              </a:rPr>
              <a:t>         │                                &lt;OK&gt;                                 │</a:t>
            </a:r>
          </a:p>
          <a:p>
            <a:r>
              <a:rPr lang="en-US" sz="1400" dirty="0">
                <a:latin typeface="Consolas" panose="020B0609020204030204" pitchFamily="49" charset="0"/>
                <a:cs typeface="Consolas" panose="020B0609020204030204" pitchFamily="49" charset="0"/>
              </a:rPr>
              <a:t>         └─────────────────────────────────────────────────────────────────────┘</a:t>
            </a:r>
          </a:p>
          <a:p>
            <a:endParaRPr lang="en-US" sz="1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672642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Copying Files</a:t>
            </a:r>
          </a:p>
        </p:txBody>
      </p:sp>
      <p:sp>
        <p:nvSpPr>
          <p:cNvPr id="4" name="TextBox 3">
            <a:extLst>
              <a:ext uri="{FF2B5EF4-FFF2-40B4-BE49-F238E27FC236}">
                <a16:creationId xmlns:a16="http://schemas.microsoft.com/office/drawing/2014/main" id="{40EF46A5-F94F-5442-97CA-C891CA8506BE}"/>
              </a:ext>
            </a:extLst>
          </p:cNvPr>
          <p:cNvSpPr txBox="1"/>
          <p:nvPr/>
        </p:nvSpPr>
        <p:spPr>
          <a:xfrm>
            <a:off x="1626296" y="1615857"/>
            <a:ext cx="9372600" cy="3108543"/>
          </a:xfrm>
          <a:prstGeom prst="rect">
            <a:avLst/>
          </a:prstGeo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wrap="square" rtlCol="0">
            <a:spAutoFit/>
          </a:bodyPr>
          <a:lstStyle/>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 Error ──────────────────────────────────┐</a:t>
            </a:r>
          </a:p>
          <a:p>
            <a:r>
              <a:rPr lang="en-US" sz="1400" dirty="0">
                <a:latin typeface="Consolas" panose="020B0609020204030204" pitchFamily="49" charset="0"/>
                <a:cs typeface="Consolas" panose="020B0609020204030204" pitchFamily="49" charset="0"/>
              </a:rPr>
              <a:t>      │                     Last open date mismatch. (9215)                      │</a:t>
            </a:r>
          </a:p>
          <a:p>
            <a:r>
              <a:rPr lang="en-US" sz="1400" dirty="0">
                <a:latin typeface="Consolas" panose="020B0609020204030204" pitchFamily="49" charset="0"/>
                <a:cs typeface="Consolas" panose="020B0609020204030204" pitchFamily="49" charset="0"/>
              </a:rPr>
              <a:t>      │ Extent t:\</a:t>
            </a:r>
            <a:r>
              <a:rPr lang="en-US" sz="1400" dirty="0" err="1">
                <a:latin typeface="Consolas" panose="020B0609020204030204" pitchFamily="49" charset="0"/>
                <a:cs typeface="Consolas" panose="020B0609020204030204" pitchFamily="49" charset="0"/>
              </a:rPr>
              <a:t>tmp</a:t>
            </a:r>
            <a:r>
              <a:rPr lang="en-US" sz="1400" dirty="0">
                <a:latin typeface="Consolas" panose="020B0609020204030204" pitchFamily="49" charset="0"/>
                <a:cs typeface="Consolas" panose="020B0609020204030204" pitchFamily="49" charset="0"/>
              </a:rPr>
              <a:t>\sports2000.b1 has a different last opened date Mon Feb 25  │</a:t>
            </a:r>
          </a:p>
          <a:p>
            <a:r>
              <a:rPr lang="en-US" sz="1400" dirty="0">
                <a:latin typeface="Consolas" panose="020B0609020204030204" pitchFamily="49" charset="0"/>
                <a:cs typeface="Consolas" panose="020B0609020204030204" pitchFamily="49" charset="0"/>
              </a:rPr>
              <a:t>      │                          18:46:17 2019, (9213)                           │</a:t>
            </a:r>
          </a:p>
          <a:p>
            <a:r>
              <a:rPr lang="en-US" sz="1400" dirty="0">
                <a:latin typeface="Consolas" panose="020B0609020204030204" pitchFamily="49" charset="0"/>
                <a:cs typeface="Consolas" panose="020B0609020204030204" pitchFamily="49" charset="0"/>
              </a:rPr>
              <a:t>      │  Control Area has a last open date of Mon Feb 25 18:58:08 2019. (9217)   │</a:t>
            </a:r>
          </a:p>
          <a:p>
            <a:r>
              <a:rPr lang="en-US" sz="1400" dirty="0">
                <a:latin typeface="Consolas" panose="020B0609020204030204" pitchFamily="49" charset="0"/>
                <a:cs typeface="Consolas" panose="020B0609020204030204" pitchFamily="49" charset="0"/>
              </a:rPr>
              <a:t>      │                   Probable backup/restore error. (605)                   │</a:t>
            </a:r>
          </a:p>
          <a:p>
            <a:r>
              <a:rPr lang="en-US" sz="1400" dirty="0">
                <a:latin typeface="Consolas" panose="020B0609020204030204" pitchFamily="49" charset="0"/>
                <a:cs typeface="Consolas" panose="020B0609020204030204" pitchFamily="49" charset="0"/>
              </a:rPr>
              <a:t>      │              Database is damaged, see documentation. (1486)              │</a:t>
            </a:r>
          </a:p>
          <a:p>
            <a:r>
              <a:rPr lang="en-US" sz="1400" dirty="0">
                <a:latin typeface="Consolas" panose="020B0609020204030204" pitchFamily="49" charset="0"/>
                <a:cs typeface="Consolas" panose="020B0609020204030204" pitchFamily="49" charset="0"/>
              </a:rPr>
              <a:t>      │                                                                          │</a:t>
            </a:r>
          </a:p>
          <a:p>
            <a:r>
              <a:rPr lang="en-US" sz="1400" dirty="0">
                <a:latin typeface="Consolas" panose="020B0609020204030204" pitchFamily="49" charset="0"/>
                <a:cs typeface="Consolas" panose="020B0609020204030204" pitchFamily="49" charset="0"/>
              </a:rPr>
              <a:t>      │ ──────────────────────────────────────────────────────────────────────── │</a:t>
            </a:r>
          </a:p>
          <a:p>
            <a:r>
              <a:rPr lang="en-US" sz="1400" dirty="0">
                <a:latin typeface="Consolas" panose="020B0609020204030204" pitchFamily="49" charset="0"/>
                <a:cs typeface="Consolas" panose="020B0609020204030204" pitchFamily="49" charset="0"/>
              </a:rPr>
              <a:t>      │                                   &lt;OK&gt;                                   │</a:t>
            </a:r>
          </a:p>
          <a:p>
            <a:r>
              <a:rPr lang="en-US" sz="1400" dirty="0">
                <a:latin typeface="Consolas" panose="020B0609020204030204" pitchFamily="49" charset="0"/>
                <a:cs typeface="Consolas" panose="020B0609020204030204" pitchFamily="49" charset="0"/>
              </a:rPr>
              <a:t>      └──────────────────────────────────────────────────────────────────────────┘</a:t>
            </a:r>
          </a:p>
          <a:p>
            <a:endParaRPr lang="en-US" sz="1400" dirty="0">
              <a:latin typeface="Consolas" panose="020B0609020204030204" pitchFamily="49" charset="0"/>
              <a:cs typeface="Consolas" panose="020B0609020204030204" pitchFamily="49" charset="0"/>
            </a:endParaRPr>
          </a:p>
          <a:p>
            <a:endParaRPr lang="en-US" sz="1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16578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C4A0-BA1F-C14B-911F-70BA79781794}"/>
              </a:ext>
            </a:extLst>
          </p:cNvPr>
          <p:cNvSpPr>
            <a:spLocks noGrp="1"/>
          </p:cNvSpPr>
          <p:nvPr>
            <p:ph type="title"/>
          </p:nvPr>
        </p:nvSpPr>
        <p:spPr>
          <a:noFill/>
        </p:spPr>
        <p:txBody>
          <a:bodyPr/>
          <a:lstStyle/>
          <a:p>
            <a:r>
              <a:rPr lang="en-US" dirty="0"/>
              <a:t>Safely Automating Backups</a:t>
            </a:r>
          </a:p>
        </p:txBody>
      </p:sp>
      <p:sp>
        <p:nvSpPr>
          <p:cNvPr id="3" name="Content Placeholder 2">
            <a:extLst>
              <a:ext uri="{FF2B5EF4-FFF2-40B4-BE49-F238E27FC236}">
                <a16:creationId xmlns:a16="http://schemas.microsoft.com/office/drawing/2014/main" id="{2E2DABCB-E9C2-2949-84DD-B33BE35CA097}"/>
              </a:ext>
            </a:extLst>
          </p:cNvPr>
          <p:cNvSpPr>
            <a:spLocks noGrp="1"/>
          </p:cNvSpPr>
          <p:nvPr>
            <p:ph idx="1"/>
          </p:nvPr>
        </p:nvSpPr>
        <p:spPr/>
        <p:txBody>
          <a:bodyPr>
            <a:normAutofit fontScale="92500" lnSpcReduction="20000"/>
          </a:bodyPr>
          <a:lstStyle/>
          <a:p>
            <a:r>
              <a:rPr lang="en-US" dirty="0"/>
              <a:t>If you are on Windows and using Task Scheduler:</a:t>
            </a:r>
          </a:p>
          <a:p>
            <a:pPr lvl="1"/>
            <a:r>
              <a:rPr lang="en-US" dirty="0"/>
              <a:t>Do NOT use a real user (or Administrator)</a:t>
            </a:r>
          </a:p>
          <a:p>
            <a:pPr lvl="1"/>
            <a:r>
              <a:rPr lang="en-US" dirty="0"/>
              <a:t>Use a </a:t>
            </a:r>
            <a:r>
              <a:rPr lang="en-US" dirty="0" err="1"/>
              <a:t>userid</a:t>
            </a:r>
            <a:r>
              <a:rPr lang="en-US" dirty="0"/>
              <a:t> that NEVER LOGS IN</a:t>
            </a:r>
          </a:p>
          <a:p>
            <a:pPr lvl="1"/>
            <a:r>
              <a:rPr lang="en-US" dirty="0"/>
              <a:t>Use a </a:t>
            </a:r>
            <a:r>
              <a:rPr lang="en-US" dirty="0" err="1"/>
              <a:t>userid</a:t>
            </a:r>
            <a:r>
              <a:rPr lang="en-US" dirty="0"/>
              <a:t> that does not have an expiring password</a:t>
            </a:r>
          </a:p>
          <a:p>
            <a:r>
              <a:rPr lang="en-US" dirty="0"/>
              <a:t>Windows does not like to overwrite old backups </a:t>
            </a:r>
            <a:r>
              <a:rPr lang="en-US" dirty="0">
                <a:sym typeface="Wingdings" pitchFamily="2" charset="2"/>
              </a:rPr>
              <a:t></a:t>
            </a:r>
            <a:endParaRPr lang="en-US" dirty="0"/>
          </a:p>
          <a:p>
            <a:r>
              <a:rPr lang="en-US" dirty="0"/>
              <a:t>3</a:t>
            </a:r>
            <a:r>
              <a:rPr lang="en-US" baseline="30000" dirty="0"/>
              <a:t>rd</a:t>
            </a:r>
            <a:r>
              <a:rPr lang="en-US" dirty="0"/>
              <a:t> Party tools need to:</a:t>
            </a:r>
          </a:p>
          <a:p>
            <a:pPr lvl="1"/>
            <a:r>
              <a:rPr lang="en-US" dirty="0"/>
              <a:t>First use </a:t>
            </a:r>
            <a:r>
              <a:rPr lang="en-US" dirty="0" err="1"/>
              <a:t>probkup</a:t>
            </a:r>
            <a:r>
              <a:rPr lang="en-US" dirty="0"/>
              <a:t> to disk</a:t>
            </a:r>
          </a:p>
          <a:p>
            <a:pPr lvl="1"/>
            <a:r>
              <a:rPr lang="en-US" dirty="0"/>
              <a:t>Or shutdown </a:t>
            </a:r>
            <a:r>
              <a:rPr lang="en-US" dirty="0" err="1"/>
              <a:t>db</a:t>
            </a:r>
            <a:endParaRPr lang="en-US" dirty="0"/>
          </a:p>
          <a:p>
            <a:pPr lvl="1"/>
            <a:r>
              <a:rPr lang="en-US" dirty="0"/>
              <a:t>Or properly script a quiet point</a:t>
            </a:r>
          </a:p>
          <a:p>
            <a:pPr lvl="2"/>
            <a:r>
              <a:rPr lang="en-US" dirty="0"/>
              <a:t>MUST wait for confirmation in the .</a:t>
            </a:r>
            <a:r>
              <a:rPr lang="en-US" dirty="0" err="1"/>
              <a:t>lg</a:t>
            </a:r>
            <a:r>
              <a:rPr lang="en-US" dirty="0"/>
              <a:t> file, return of </a:t>
            </a:r>
            <a:r>
              <a:rPr lang="en-US" dirty="0" err="1"/>
              <a:t>proquiet</a:t>
            </a:r>
            <a:r>
              <a:rPr lang="en-US" dirty="0"/>
              <a:t> is NOT sufficient</a:t>
            </a:r>
          </a:p>
          <a:p>
            <a:pPr lvl="1"/>
            <a:r>
              <a:rPr lang="en-US" dirty="0"/>
              <a:t>MUST backup ALL files (it is easy to miss some, especially if they are added later)</a:t>
            </a:r>
          </a:p>
        </p:txBody>
      </p:sp>
    </p:spTree>
    <p:extLst>
      <p:ext uri="{BB962C8B-B14F-4D97-AF65-F5344CB8AC3E}">
        <p14:creationId xmlns:p14="http://schemas.microsoft.com/office/powerpoint/2010/main" val="370393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6713-00AB-9F42-AE54-10C43359BEB8}"/>
              </a:ext>
            </a:extLst>
          </p:cNvPr>
          <p:cNvSpPr>
            <a:spLocks noGrp="1"/>
          </p:cNvSpPr>
          <p:nvPr>
            <p:ph type="title"/>
          </p:nvPr>
        </p:nvSpPr>
        <p:spPr/>
        <p:txBody>
          <a:bodyPr/>
          <a:lstStyle/>
          <a:p>
            <a:r>
              <a:rPr lang="en-US" dirty="0"/>
              <a:t>What is After-Imaging?</a:t>
            </a:r>
          </a:p>
        </p:txBody>
      </p:sp>
      <p:sp>
        <p:nvSpPr>
          <p:cNvPr id="3" name="Content Placeholder 2">
            <a:extLst>
              <a:ext uri="{FF2B5EF4-FFF2-40B4-BE49-F238E27FC236}">
                <a16:creationId xmlns:a16="http://schemas.microsoft.com/office/drawing/2014/main" id="{183C10DC-0805-164B-BE98-49C157D77E72}"/>
              </a:ext>
            </a:extLst>
          </p:cNvPr>
          <p:cNvSpPr>
            <a:spLocks noGrp="1"/>
          </p:cNvSpPr>
          <p:nvPr>
            <p:ph idx="1"/>
          </p:nvPr>
        </p:nvSpPr>
        <p:spPr/>
        <p:txBody>
          <a:bodyPr>
            <a:normAutofit fontScale="92500" lnSpcReduction="20000"/>
          </a:bodyPr>
          <a:lstStyle/>
          <a:p>
            <a:r>
              <a:rPr lang="en-US" dirty="0"/>
              <a:t>The Key to a robust recovery strategy.</a:t>
            </a:r>
          </a:p>
          <a:p>
            <a:r>
              <a:rPr lang="en-US" dirty="0"/>
              <a:t>Similar to other database’s “REDO LOG”.</a:t>
            </a:r>
          </a:p>
          <a:p>
            <a:r>
              <a:rPr lang="en-US" dirty="0"/>
              <a:t>ROLL FORWARD RECOVERY:</a:t>
            </a:r>
          </a:p>
          <a:p>
            <a:pPr lvl="1"/>
            <a:r>
              <a:rPr lang="en-US" dirty="0"/>
              <a:t>Restore a backup – even a very old backup.</a:t>
            </a:r>
          </a:p>
          <a:p>
            <a:pPr lvl="1"/>
            <a:r>
              <a:rPr lang="en-US" dirty="0"/>
              <a:t>Roll forward archived after-image logs.</a:t>
            </a:r>
          </a:p>
          <a:p>
            <a:pPr lvl="1"/>
            <a:r>
              <a:rPr lang="en-US" dirty="0"/>
              <a:t>Until you have recovered to a point in time or a specific transaction.</a:t>
            </a:r>
          </a:p>
          <a:p>
            <a:r>
              <a:rPr lang="en-US" dirty="0"/>
              <a:t>Protects your database from:</a:t>
            </a:r>
          </a:p>
          <a:p>
            <a:pPr lvl="1"/>
            <a:r>
              <a:rPr lang="en-US" dirty="0"/>
              <a:t>Hardware errors</a:t>
            </a:r>
          </a:p>
          <a:p>
            <a:pPr lvl="1"/>
            <a:r>
              <a:rPr lang="en-US" dirty="0"/>
              <a:t>Human errors (much more common)</a:t>
            </a:r>
          </a:p>
          <a:p>
            <a:pPr lvl="1"/>
            <a:r>
              <a:rPr lang="en-US" dirty="0"/>
              <a:t>Malfeasance of all sorts</a:t>
            </a:r>
          </a:p>
        </p:txBody>
      </p:sp>
    </p:spTree>
    <p:extLst>
      <p:ext uri="{BB962C8B-B14F-4D97-AF65-F5344CB8AC3E}">
        <p14:creationId xmlns:p14="http://schemas.microsoft.com/office/powerpoint/2010/main" val="14427651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After-Imaging</a:t>
            </a:r>
          </a:p>
        </p:txBody>
      </p:sp>
      <p:sp>
        <p:nvSpPr>
          <p:cNvPr id="3" name="Content Placeholder 2"/>
          <p:cNvSpPr>
            <a:spLocks noGrp="1"/>
          </p:cNvSpPr>
          <p:nvPr>
            <p:ph idx="1"/>
          </p:nvPr>
        </p:nvSpPr>
        <p:spPr/>
        <p:txBody>
          <a:bodyPr/>
          <a:lstStyle/>
          <a:p>
            <a:r>
              <a:rPr lang="en-US" dirty="0"/>
              <a:t>add extents (online)</a:t>
            </a:r>
          </a:p>
          <a:p>
            <a:r>
              <a:rPr lang="en-US" dirty="0" err="1"/>
              <a:t>probkup</a:t>
            </a:r>
            <a:r>
              <a:rPr lang="en-US" dirty="0"/>
              <a:t> online </a:t>
            </a:r>
            <a:r>
              <a:rPr lang="mr-IN" dirty="0"/>
              <a:t>…</a:t>
            </a:r>
            <a:r>
              <a:rPr lang="en-US" dirty="0"/>
              <a:t> enable after-imaging</a:t>
            </a:r>
          </a:p>
          <a:p>
            <a:r>
              <a:rPr lang="en-US" dirty="0"/>
              <a:t>process some transactions</a:t>
            </a:r>
            <a:r>
              <a:rPr lang="mr-IN" dirty="0"/>
              <a:t>…</a:t>
            </a:r>
            <a:endParaRPr lang="en-US" dirty="0"/>
          </a:p>
          <a:p>
            <a:r>
              <a:rPr lang="en-US" dirty="0"/>
              <a:t>restore and roll-forward, check the results</a:t>
            </a:r>
          </a:p>
          <a:p>
            <a:endParaRPr lang="en-US" dirty="0"/>
          </a:p>
        </p:txBody>
      </p:sp>
      <p:pic>
        <p:nvPicPr>
          <p:cNvPr id="4" name="Picture 6">
            <a:extLst>
              <a:ext uri="{FF2B5EF4-FFF2-40B4-BE49-F238E27FC236}">
                <a16:creationId xmlns:a16="http://schemas.microsoft.com/office/drawing/2014/main" id="{61BB4C43-FAB2-324E-AE7C-23877E4DE84A}"/>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spTree>
    <p:extLst>
      <p:ext uri="{BB962C8B-B14F-4D97-AF65-F5344CB8AC3E}">
        <p14:creationId xmlns:p14="http://schemas.microsoft.com/office/powerpoint/2010/main" val="21560232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EF46A5-F94F-5442-97CA-C891CA8506BE}"/>
              </a:ext>
            </a:extLst>
          </p:cNvPr>
          <p:cNvSpPr txBox="1"/>
          <p:nvPr/>
        </p:nvSpPr>
        <p:spPr>
          <a:xfrm>
            <a:off x="228600" y="1592282"/>
            <a:ext cx="11963400" cy="5262979"/>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sz="1400" dirty="0" err="1">
                <a:solidFill>
                  <a:srgbClr val="00B050"/>
                </a:solidFill>
                <a:latin typeface="Consolas" panose="020B0609020204030204" pitchFamily="49" charset="0"/>
                <a:cs typeface="Consolas" panose="020B0609020204030204" pitchFamily="49" charset="0"/>
              </a:rPr>
              <a:t>proenv</a:t>
            </a:r>
            <a:r>
              <a:rPr lang="en-US" sz="1400" dirty="0">
                <a:solidFill>
                  <a:srgbClr val="00B050"/>
                </a:solidFill>
                <a:latin typeface="Consolas" panose="020B0609020204030204" pitchFamily="49" charset="0"/>
                <a:cs typeface="Consolas" panose="020B0609020204030204" pitchFamily="49" charset="0"/>
              </a:rPr>
              <a:t>&gt; </a:t>
            </a:r>
            <a:r>
              <a:rPr lang="en-US" sz="1400" dirty="0" err="1">
                <a:solidFill>
                  <a:srgbClr val="7030A0"/>
                </a:solidFill>
                <a:latin typeface="Consolas" panose="020B0609020204030204" pitchFamily="49" charset="0"/>
                <a:cs typeface="Consolas" panose="020B0609020204030204" pitchFamily="49" charset="0"/>
              </a:rPr>
              <a:t>dbman</a:t>
            </a:r>
            <a:r>
              <a:rPr lang="en-US" sz="1400" dirty="0">
                <a:solidFill>
                  <a:srgbClr val="7030A0"/>
                </a:solidFill>
                <a:latin typeface="Consolas" panose="020B0609020204030204" pitchFamily="49" charset="0"/>
                <a:cs typeface="Consolas" panose="020B0609020204030204" pitchFamily="49" charset="0"/>
              </a:rPr>
              <a:t> –start –</a:t>
            </a:r>
            <a:r>
              <a:rPr lang="en-US" sz="1400" dirty="0" err="1">
                <a:solidFill>
                  <a:srgbClr val="7030A0"/>
                </a:solidFill>
                <a:latin typeface="Consolas" panose="020B0609020204030204" pitchFamily="49" charset="0"/>
                <a:cs typeface="Consolas" panose="020B0609020204030204" pitchFamily="49" charset="0"/>
              </a:rPr>
              <a:t>db</a:t>
            </a:r>
            <a:r>
              <a:rPr lang="en-US" sz="1400" dirty="0">
                <a:solidFill>
                  <a:srgbClr val="7030A0"/>
                </a:solidFill>
                <a:latin typeface="Consolas" panose="020B0609020204030204" pitchFamily="49" charset="0"/>
                <a:cs typeface="Consolas" panose="020B0609020204030204" pitchFamily="49" charset="0"/>
              </a:rPr>
              <a:t> </a:t>
            </a:r>
            <a:r>
              <a:rPr lang="en-US" sz="1400" dirty="0" err="1">
                <a:solidFill>
                  <a:srgbClr val="7030A0"/>
                </a:solidFill>
                <a:latin typeface="Consolas" panose="020B0609020204030204" pitchFamily="49" charset="0"/>
                <a:cs typeface="Consolas" panose="020B0609020204030204" pitchFamily="49" charset="0"/>
              </a:rPr>
              <a:t>bigsports</a:t>
            </a:r>
            <a:endParaRPr lang="en-US" sz="1400" dirty="0">
              <a:solidFill>
                <a:srgbClr val="7030A0"/>
              </a:solidFill>
              <a:latin typeface="Consolas" panose="020B0609020204030204" pitchFamily="49" charset="0"/>
              <a:cs typeface="Consolas" panose="020B0609020204030204" pitchFamily="49" charset="0"/>
            </a:endParaRPr>
          </a:p>
          <a:p>
            <a:endParaRPr lang="en-US" sz="1400" dirty="0">
              <a:solidFill>
                <a:srgbClr val="00B050"/>
              </a:solidFill>
              <a:latin typeface="Consolas" panose="020B0609020204030204" pitchFamily="49" charset="0"/>
              <a:cs typeface="Consolas" panose="020B0609020204030204" pitchFamily="49" charset="0"/>
            </a:endParaRPr>
          </a:p>
          <a:p>
            <a:r>
              <a:rPr lang="en-US" sz="1400" dirty="0" err="1">
                <a:solidFill>
                  <a:srgbClr val="00B050"/>
                </a:solidFill>
                <a:latin typeface="Consolas" panose="020B0609020204030204" pitchFamily="49" charset="0"/>
                <a:cs typeface="Consolas" panose="020B0609020204030204" pitchFamily="49" charset="0"/>
              </a:rPr>
              <a:t>proenv</a:t>
            </a:r>
            <a:r>
              <a:rPr lang="en-US" sz="1400" dirty="0">
                <a:solidFill>
                  <a:srgbClr val="00B050"/>
                </a:solidFill>
                <a:latin typeface="Consolas" panose="020B0609020204030204" pitchFamily="49" charset="0"/>
                <a:cs typeface="Consolas" panose="020B0609020204030204" pitchFamily="49" charset="0"/>
              </a:rPr>
              <a:t>&gt;</a:t>
            </a:r>
            <a:r>
              <a:rPr lang="en-US" sz="1400" dirty="0">
                <a:solidFill>
                  <a:srgbClr val="7030A0"/>
                </a:solidFill>
                <a:latin typeface="Consolas" panose="020B0609020204030204" pitchFamily="49" charset="0"/>
                <a:cs typeface="Consolas" panose="020B0609020204030204" pitchFamily="49" charset="0"/>
              </a:rPr>
              <a:t> type </a:t>
            </a:r>
            <a:r>
              <a:rPr lang="en-US" sz="1400" dirty="0" err="1">
                <a:solidFill>
                  <a:srgbClr val="7030A0"/>
                </a:solidFill>
                <a:latin typeface="Consolas" panose="020B0609020204030204" pitchFamily="49" charset="0"/>
                <a:cs typeface="Consolas" panose="020B0609020204030204" pitchFamily="49" charset="0"/>
              </a:rPr>
              <a:t>ai.st</a:t>
            </a:r>
            <a:endParaRPr lang="en-US" sz="1400" dirty="0">
              <a:solidFill>
                <a:srgbClr val="7030A0"/>
              </a:solidFill>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a a:\</a:t>
            </a:r>
            <a:r>
              <a:rPr lang="en-US" sz="1400" dirty="0" err="1">
                <a:latin typeface="Consolas" panose="020B0609020204030204" pitchFamily="49" charset="0"/>
                <a:cs typeface="Consolas" panose="020B0609020204030204" pitchFamily="49" charset="0"/>
              </a:rPr>
              <a:t>bigsports</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a a:\</a:t>
            </a:r>
            <a:r>
              <a:rPr lang="en-US" sz="1400" dirty="0" err="1">
                <a:latin typeface="Consolas" panose="020B0609020204030204" pitchFamily="49" charset="0"/>
                <a:cs typeface="Consolas" panose="020B0609020204030204" pitchFamily="49" charset="0"/>
              </a:rPr>
              <a:t>bigsports</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a a:\</a:t>
            </a:r>
            <a:r>
              <a:rPr lang="en-US" sz="1400" dirty="0" err="1">
                <a:latin typeface="Consolas" panose="020B0609020204030204" pitchFamily="49" charset="0"/>
                <a:cs typeface="Consolas" panose="020B0609020204030204" pitchFamily="49" charset="0"/>
              </a:rPr>
              <a:t>bigsports</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a a:\</a:t>
            </a:r>
            <a:r>
              <a:rPr lang="en-US" sz="1400" dirty="0" err="1">
                <a:latin typeface="Consolas" panose="020B0609020204030204" pitchFamily="49" charset="0"/>
                <a:cs typeface="Consolas" panose="020B0609020204030204" pitchFamily="49" charset="0"/>
              </a:rPr>
              <a:t>bigsports</a:t>
            </a:r>
            <a:r>
              <a:rPr lang="en-US" sz="1400" dirty="0">
                <a:latin typeface="Consolas" panose="020B0609020204030204" pitchFamily="49" charset="0"/>
                <a:cs typeface="Consolas" panose="020B0609020204030204" pitchFamily="49" charset="0"/>
              </a:rPr>
              <a:t>\</a:t>
            </a:r>
          </a:p>
          <a:p>
            <a:endParaRPr lang="en-US" sz="1400" dirty="0">
              <a:latin typeface="Consolas" panose="020B0609020204030204" pitchFamily="49" charset="0"/>
              <a:cs typeface="Consolas" panose="020B0609020204030204" pitchFamily="49" charset="0"/>
            </a:endParaRPr>
          </a:p>
          <a:p>
            <a:r>
              <a:rPr lang="en-US" sz="1400" dirty="0" err="1">
                <a:solidFill>
                  <a:srgbClr val="00B050"/>
                </a:solidFill>
                <a:latin typeface="Consolas" panose="020B0609020204030204" pitchFamily="49" charset="0"/>
                <a:cs typeface="Consolas" panose="020B0609020204030204" pitchFamily="49" charset="0"/>
              </a:rPr>
              <a:t>proenv</a:t>
            </a:r>
            <a:r>
              <a:rPr lang="en-US" sz="1400" dirty="0">
                <a:solidFill>
                  <a:srgbClr val="00B050"/>
                </a:solidFill>
                <a:latin typeface="Consolas" panose="020B0609020204030204" pitchFamily="49" charset="0"/>
                <a:cs typeface="Consolas" panose="020B0609020204030204" pitchFamily="49" charset="0"/>
              </a:rPr>
              <a:t>&gt;</a:t>
            </a:r>
            <a:r>
              <a:rPr lang="en-US" sz="1400" dirty="0">
                <a:solidFill>
                  <a:srgbClr val="7030A0"/>
                </a:solidFill>
                <a:latin typeface="Consolas" panose="020B0609020204030204" pitchFamily="49" charset="0"/>
                <a:cs typeface="Consolas" panose="020B0609020204030204" pitchFamily="49" charset="0"/>
              </a:rPr>
              <a:t> </a:t>
            </a:r>
            <a:r>
              <a:rPr lang="en-US" sz="1400" dirty="0" err="1">
                <a:solidFill>
                  <a:srgbClr val="7030A0"/>
                </a:solidFill>
                <a:latin typeface="Consolas" panose="020B0609020204030204" pitchFamily="49" charset="0"/>
                <a:cs typeface="Consolas" panose="020B0609020204030204" pitchFamily="49" charset="0"/>
              </a:rPr>
              <a:t>prostrct</a:t>
            </a:r>
            <a:r>
              <a:rPr lang="en-US" sz="1400" dirty="0">
                <a:solidFill>
                  <a:srgbClr val="7030A0"/>
                </a:solidFill>
                <a:latin typeface="Consolas" panose="020B0609020204030204" pitchFamily="49" charset="0"/>
                <a:cs typeface="Consolas" panose="020B0609020204030204" pitchFamily="49" charset="0"/>
              </a:rPr>
              <a:t> </a:t>
            </a:r>
            <a:r>
              <a:rPr lang="en-US" sz="1400" dirty="0" err="1">
                <a:solidFill>
                  <a:srgbClr val="7030A0"/>
                </a:solidFill>
                <a:latin typeface="Consolas" panose="020B0609020204030204" pitchFamily="49" charset="0"/>
                <a:cs typeface="Consolas" panose="020B0609020204030204" pitchFamily="49" charset="0"/>
              </a:rPr>
              <a:t>addonline</a:t>
            </a:r>
            <a:r>
              <a:rPr lang="en-US" sz="1400" dirty="0">
                <a:solidFill>
                  <a:srgbClr val="7030A0"/>
                </a:solidFill>
                <a:latin typeface="Consolas" panose="020B0609020204030204" pitchFamily="49" charset="0"/>
                <a:cs typeface="Consolas" panose="020B0609020204030204" pitchFamily="49" charset="0"/>
              </a:rPr>
              <a:t> sports2000 </a:t>
            </a:r>
            <a:r>
              <a:rPr lang="en-US" sz="1400" dirty="0" err="1">
                <a:solidFill>
                  <a:srgbClr val="7030A0"/>
                </a:solidFill>
                <a:latin typeface="Consolas" panose="020B0609020204030204" pitchFamily="49" charset="0"/>
                <a:cs typeface="Consolas" panose="020B0609020204030204" pitchFamily="49" charset="0"/>
              </a:rPr>
              <a:t>ai.st</a:t>
            </a:r>
            <a:r>
              <a:rPr lang="en-US" sz="1400" dirty="0">
                <a:latin typeface="Consolas" panose="020B0609020204030204" pitchFamily="49" charset="0"/>
                <a:cs typeface="Consolas" panose="020B0609020204030204" pitchFamily="49" charset="0"/>
              </a:rPr>
              <a:t> </a:t>
            </a:r>
            <a:r>
              <a:rPr lang="en-US" sz="1400" dirty="0">
                <a:solidFill>
                  <a:srgbClr val="FF0000"/>
                </a:solidFill>
                <a:latin typeface="Consolas" panose="020B0609020204030204" pitchFamily="49" charset="0"/>
                <a:cs typeface="Consolas" panose="020B0609020204030204" pitchFamily="49" charset="0"/>
              </a:rPr>
              <a:t>-validate</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The structure file format is valid. (12619)</a:t>
            </a:r>
          </a:p>
          <a:p>
            <a:r>
              <a:rPr lang="en-US" sz="1400" dirty="0">
                <a:latin typeface="Consolas" panose="020B0609020204030204" pitchFamily="49" charset="0"/>
                <a:cs typeface="Consolas" panose="020B0609020204030204" pitchFamily="49" charset="0"/>
              </a:rPr>
              <a:t>Device: a:, </a:t>
            </a:r>
            <a:r>
              <a:rPr lang="en-US" sz="1400" dirty="0" err="1">
                <a:latin typeface="Consolas" panose="020B0609020204030204" pitchFamily="49" charset="0"/>
                <a:cs typeface="Consolas" panose="020B0609020204030204" pitchFamily="49" charset="0"/>
              </a:rPr>
              <a:t>KBytes</a:t>
            </a:r>
            <a:r>
              <a:rPr lang="en-US" sz="1400" dirty="0">
                <a:latin typeface="Consolas" panose="020B0609020204030204" pitchFamily="49" charset="0"/>
                <a:cs typeface="Consolas" panose="020B0609020204030204" pitchFamily="49" charset="0"/>
              </a:rPr>
              <a:t> needed: 512, </a:t>
            </a:r>
            <a:r>
              <a:rPr lang="en-US" sz="1400" dirty="0" err="1">
                <a:latin typeface="Consolas" panose="020B0609020204030204" pitchFamily="49" charset="0"/>
                <a:cs typeface="Consolas" panose="020B0609020204030204" pitchFamily="49" charset="0"/>
              </a:rPr>
              <a:t>KBytes</a:t>
            </a:r>
            <a:r>
              <a:rPr lang="en-US" sz="1400" dirty="0">
                <a:latin typeface="Consolas" panose="020B0609020204030204" pitchFamily="49" charset="0"/>
                <a:cs typeface="Consolas" panose="020B0609020204030204" pitchFamily="49" charset="0"/>
              </a:rPr>
              <a:t> available: 20378253 (12616)</a:t>
            </a:r>
          </a:p>
          <a:p>
            <a:r>
              <a:rPr lang="en-US" sz="1400" dirty="0">
                <a:latin typeface="Consolas" panose="020B0609020204030204" pitchFamily="49" charset="0"/>
                <a:cs typeface="Consolas" panose="020B0609020204030204" pitchFamily="49" charset="0"/>
              </a:rPr>
              <a:t>There is sufficient free space to initialize the defined extents. (12618)</a:t>
            </a:r>
          </a:p>
          <a:p>
            <a:endParaRPr lang="en-US" sz="1400" dirty="0">
              <a:latin typeface="Consolas" panose="020B0609020204030204" pitchFamily="49" charset="0"/>
              <a:cs typeface="Consolas" panose="020B0609020204030204" pitchFamily="49" charset="0"/>
            </a:endParaRPr>
          </a:p>
          <a:p>
            <a:r>
              <a:rPr lang="en-US" sz="1400" dirty="0" err="1">
                <a:solidFill>
                  <a:srgbClr val="00B050"/>
                </a:solidFill>
                <a:latin typeface="Consolas" panose="020B0609020204030204" pitchFamily="49" charset="0"/>
                <a:cs typeface="Consolas" panose="020B0609020204030204" pitchFamily="49" charset="0"/>
              </a:rPr>
              <a:t>proenv</a:t>
            </a:r>
            <a:r>
              <a:rPr lang="en-US" sz="1400" dirty="0">
                <a:solidFill>
                  <a:srgbClr val="00B050"/>
                </a:solidFill>
                <a:latin typeface="Consolas" panose="020B0609020204030204" pitchFamily="49" charset="0"/>
                <a:cs typeface="Consolas" panose="020B0609020204030204" pitchFamily="49" charset="0"/>
              </a:rPr>
              <a:t>&gt;</a:t>
            </a:r>
            <a:r>
              <a:rPr lang="en-US" sz="1400" dirty="0">
                <a:latin typeface="Consolas" panose="020B0609020204030204" pitchFamily="49" charset="0"/>
                <a:cs typeface="Consolas" panose="020B0609020204030204" pitchFamily="49" charset="0"/>
              </a:rPr>
              <a:t> </a:t>
            </a:r>
            <a:r>
              <a:rPr lang="en-US" sz="1400" dirty="0" err="1">
                <a:solidFill>
                  <a:srgbClr val="7030A0"/>
                </a:solidFill>
                <a:latin typeface="Consolas" panose="020B0609020204030204" pitchFamily="49" charset="0"/>
                <a:cs typeface="Consolas" panose="020B0609020204030204" pitchFamily="49" charset="0"/>
              </a:rPr>
              <a:t>prostrct</a:t>
            </a:r>
            <a:r>
              <a:rPr lang="en-US" sz="1400" dirty="0">
                <a:solidFill>
                  <a:srgbClr val="7030A0"/>
                </a:solidFill>
                <a:latin typeface="Consolas" panose="020B0609020204030204" pitchFamily="49" charset="0"/>
                <a:cs typeface="Consolas" panose="020B0609020204030204" pitchFamily="49" charset="0"/>
              </a:rPr>
              <a:t> </a:t>
            </a:r>
            <a:r>
              <a:rPr lang="en-US" sz="1400" dirty="0" err="1">
                <a:solidFill>
                  <a:srgbClr val="7030A0"/>
                </a:solidFill>
                <a:latin typeface="Consolas" panose="020B0609020204030204" pitchFamily="49" charset="0"/>
                <a:cs typeface="Consolas" panose="020B0609020204030204" pitchFamily="49" charset="0"/>
              </a:rPr>
              <a:t>addonline</a:t>
            </a:r>
            <a:r>
              <a:rPr lang="en-US" sz="1400" dirty="0">
                <a:solidFill>
                  <a:srgbClr val="7030A0"/>
                </a:solidFill>
                <a:latin typeface="Consolas" panose="020B0609020204030204" pitchFamily="49" charset="0"/>
                <a:cs typeface="Consolas" panose="020B0609020204030204" pitchFamily="49" charset="0"/>
              </a:rPr>
              <a:t> sports2000 </a:t>
            </a:r>
            <a:r>
              <a:rPr lang="en-US" sz="1400" dirty="0" err="1">
                <a:solidFill>
                  <a:srgbClr val="7030A0"/>
                </a:solidFill>
                <a:latin typeface="Consolas" panose="020B0609020204030204" pitchFamily="49" charset="0"/>
                <a:cs typeface="Consolas" panose="020B0609020204030204" pitchFamily="49" charset="0"/>
              </a:rPr>
              <a:t>ai.st</a:t>
            </a:r>
            <a:endParaRPr lang="en-US" sz="1400" dirty="0">
              <a:solidFill>
                <a:srgbClr val="7030A0"/>
              </a:solidFill>
              <a:latin typeface="Consolas" panose="020B0609020204030204" pitchFamily="49" charset="0"/>
              <a:cs typeface="Consolas" panose="020B0609020204030204" pitchFamily="49" charset="0"/>
            </a:endParaRP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Formatting extents:</a:t>
            </a:r>
          </a:p>
          <a:p>
            <a:r>
              <a:rPr lang="en-US" sz="1400" dirty="0">
                <a:latin typeface="Consolas" panose="020B0609020204030204" pitchFamily="49" charset="0"/>
                <a:cs typeface="Consolas" panose="020B0609020204030204" pitchFamily="49" charset="0"/>
              </a:rPr>
              <a:t>   size                area name   path name</a:t>
            </a:r>
          </a:p>
          <a:p>
            <a:r>
              <a:rPr lang="en-US" sz="1400" dirty="0">
                <a:latin typeface="Consolas" panose="020B0609020204030204" pitchFamily="49" charset="0"/>
                <a:cs typeface="Consolas" panose="020B0609020204030204" pitchFamily="49" charset="0"/>
              </a:rPr>
              <a:t>     16       After Image Area 1 a:\</a:t>
            </a:r>
            <a:r>
              <a:rPr lang="en-US" sz="1400" dirty="0" err="1">
                <a:latin typeface="Consolas" panose="020B0609020204030204" pitchFamily="49" charset="0"/>
                <a:cs typeface="Consolas" panose="020B0609020204030204" pitchFamily="49" charset="0"/>
              </a:rPr>
              <a:t>bigsports</a:t>
            </a:r>
            <a:r>
              <a:rPr lang="en-US" sz="1400" dirty="0">
                <a:latin typeface="Consolas" panose="020B0609020204030204" pitchFamily="49" charset="0"/>
                <a:cs typeface="Consolas" panose="020B0609020204030204" pitchFamily="49" charset="0"/>
              </a:rPr>
              <a:t>\sports2000.a1 00:00:00</a:t>
            </a:r>
          </a:p>
          <a:p>
            <a:r>
              <a:rPr lang="en-US" sz="1400" dirty="0">
                <a:latin typeface="Consolas" panose="020B0609020204030204" pitchFamily="49" charset="0"/>
                <a:cs typeface="Consolas" panose="020B0609020204030204" pitchFamily="49" charset="0"/>
              </a:rPr>
              <a:t>    . . .</a:t>
            </a:r>
          </a:p>
          <a:p>
            <a:endParaRPr lang="en-US" sz="1400" dirty="0">
              <a:latin typeface="Consolas" panose="020B0609020204030204" pitchFamily="49" charset="0"/>
              <a:cs typeface="Consolas" panose="020B0609020204030204" pitchFamily="49" charset="0"/>
            </a:endParaRPr>
          </a:p>
          <a:p>
            <a:endParaRPr lang="en-US" sz="1400" dirty="0">
              <a:latin typeface="Consolas" panose="020B0609020204030204" pitchFamily="49" charset="0"/>
              <a:cs typeface="Consolas" panose="020B0609020204030204" pitchFamily="49" charset="0"/>
            </a:endParaRPr>
          </a:p>
          <a:p>
            <a:endParaRPr lang="en-US" sz="1400" dirty="0">
              <a:latin typeface="Consolas" panose="020B0609020204030204" pitchFamily="49" charset="0"/>
              <a:cs typeface="Consolas" panose="020B0609020204030204" pitchFamily="49" charset="0"/>
            </a:endParaRPr>
          </a:p>
          <a:p>
            <a:endParaRPr lang="en-US" sz="1400" dirty="0">
              <a:latin typeface="Consolas" panose="020B0609020204030204" pitchFamily="49" charset="0"/>
              <a:cs typeface="Consolas" panose="020B0609020204030204" pitchFamily="49" charset="0"/>
            </a:endParaRPr>
          </a:p>
        </p:txBody>
      </p:sp>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Add After-Image Extents</a:t>
            </a:r>
          </a:p>
        </p:txBody>
      </p:sp>
    </p:spTree>
    <p:extLst>
      <p:ext uri="{BB962C8B-B14F-4D97-AF65-F5344CB8AC3E}">
        <p14:creationId xmlns:p14="http://schemas.microsoft.com/office/powerpoint/2010/main" val="28042205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Enable After-Imagining with PROBKUP</a:t>
            </a:r>
          </a:p>
        </p:txBody>
      </p:sp>
      <p:sp>
        <p:nvSpPr>
          <p:cNvPr id="4" name="TextBox 3">
            <a:extLst>
              <a:ext uri="{FF2B5EF4-FFF2-40B4-BE49-F238E27FC236}">
                <a16:creationId xmlns:a16="http://schemas.microsoft.com/office/drawing/2014/main" id="{40EF46A5-F94F-5442-97CA-C891CA8506BE}"/>
              </a:ext>
            </a:extLst>
          </p:cNvPr>
          <p:cNvSpPr txBox="1"/>
          <p:nvPr/>
        </p:nvSpPr>
        <p:spPr>
          <a:xfrm>
            <a:off x="211898" y="1548408"/>
            <a:ext cx="11980101" cy="532453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2000" dirty="0" err="1">
                <a:solidFill>
                  <a:srgbClr val="00B050"/>
                </a:solidFill>
                <a:latin typeface="Consolas" panose="020B0609020204030204" pitchFamily="49" charset="0"/>
                <a:cs typeface="Consolas" panose="020B0609020204030204" pitchFamily="49" charset="0"/>
              </a:rPr>
              <a:t>proenv</a:t>
            </a:r>
            <a:r>
              <a:rPr lang="en-US" sz="2000" dirty="0">
                <a:solidFill>
                  <a:srgbClr val="00B050"/>
                </a:solidFill>
                <a:latin typeface="Consolas" panose="020B0609020204030204" pitchFamily="49" charset="0"/>
                <a:cs typeface="Consolas" panose="020B0609020204030204" pitchFamily="49" charset="0"/>
              </a:rPr>
              <a:t>&gt;</a:t>
            </a:r>
            <a:r>
              <a:rPr lang="en-US" sz="2000" dirty="0">
                <a:latin typeface="Consolas" panose="020B0609020204030204" pitchFamily="49" charset="0"/>
                <a:cs typeface="Consolas" panose="020B0609020204030204" pitchFamily="49" charset="0"/>
              </a:rPr>
              <a:t> </a:t>
            </a:r>
            <a:r>
              <a:rPr lang="en-US" sz="2000" dirty="0" err="1">
                <a:solidFill>
                  <a:srgbClr val="7030A0"/>
                </a:solidFill>
                <a:latin typeface="Consolas" panose="020B0609020204030204" pitchFamily="49" charset="0"/>
                <a:cs typeface="Consolas" panose="020B0609020204030204" pitchFamily="49" charset="0"/>
              </a:rPr>
              <a:t>probkup</a:t>
            </a:r>
            <a:r>
              <a:rPr lang="en-US" sz="2000" dirty="0">
                <a:solidFill>
                  <a:srgbClr val="7030A0"/>
                </a:solidFill>
                <a:latin typeface="Consolas" panose="020B0609020204030204" pitchFamily="49" charset="0"/>
                <a:cs typeface="Consolas" panose="020B0609020204030204" pitchFamily="49" charset="0"/>
              </a:rPr>
              <a:t> online sports2000 e:\</a:t>
            </a:r>
            <a:r>
              <a:rPr lang="en-US" sz="2000" dirty="0" err="1">
                <a:solidFill>
                  <a:srgbClr val="7030A0"/>
                </a:solidFill>
                <a:latin typeface="Consolas" panose="020B0609020204030204" pitchFamily="49" charset="0"/>
                <a:cs typeface="Consolas" panose="020B0609020204030204" pitchFamily="49" charset="0"/>
              </a:rPr>
              <a:t>pbkup</a:t>
            </a:r>
            <a:r>
              <a:rPr lang="en-US" sz="2000" dirty="0">
                <a:solidFill>
                  <a:srgbClr val="7030A0"/>
                </a:solidFill>
                <a:latin typeface="Consolas" panose="020B0609020204030204" pitchFamily="49" charset="0"/>
                <a:cs typeface="Consolas" panose="020B0609020204030204" pitchFamily="49" charset="0"/>
              </a:rPr>
              <a:t>\s2k_aiinit.pbk </a:t>
            </a:r>
            <a:r>
              <a:rPr lang="en-US" sz="2000" dirty="0" err="1">
                <a:solidFill>
                  <a:srgbClr val="7030A0"/>
                </a:solidFill>
                <a:latin typeface="Consolas" panose="020B0609020204030204" pitchFamily="49" charset="0"/>
                <a:cs typeface="Consolas" panose="020B0609020204030204" pitchFamily="49" charset="0"/>
              </a:rPr>
              <a:t>enableai</a:t>
            </a:r>
            <a:r>
              <a:rPr lang="en-US" sz="2000" dirty="0">
                <a:solidFill>
                  <a:srgbClr val="7030A0"/>
                </a:solidFill>
                <a:latin typeface="Consolas" panose="020B0609020204030204" pitchFamily="49" charset="0"/>
                <a:cs typeface="Consolas" panose="020B0609020204030204" pitchFamily="49" charset="0"/>
              </a:rPr>
              <a:t> </a:t>
            </a:r>
            <a:r>
              <a:rPr lang="en-US" sz="2000" dirty="0" err="1">
                <a:solidFill>
                  <a:srgbClr val="7030A0"/>
                </a:solidFill>
                <a:latin typeface="Consolas" panose="020B0609020204030204" pitchFamily="49" charset="0"/>
                <a:cs typeface="Consolas" panose="020B0609020204030204" pitchFamily="49" charset="0"/>
              </a:rPr>
              <a:t>enableaiarchiver</a:t>
            </a:r>
            <a:endParaRPr lang="en-US" sz="2000" dirty="0">
              <a:solidFill>
                <a:srgbClr val="7030A0"/>
              </a:solidFill>
              <a:latin typeface="Consolas" panose="020B0609020204030204" pitchFamily="49" charset="0"/>
              <a:cs typeface="Consolas" panose="020B0609020204030204" pitchFamily="49" charset="0"/>
            </a:endParaRPr>
          </a:p>
          <a:p>
            <a:r>
              <a:rPr lang="en-US" sz="2000" dirty="0">
                <a:solidFill>
                  <a:srgbClr val="7030A0"/>
                </a:solidFill>
                <a:latin typeface="Consolas" panose="020B0609020204030204" pitchFamily="49" charset="0"/>
                <a:cs typeface="Consolas" panose="020B0609020204030204" pitchFamily="49" charset="0"/>
              </a:rPr>
              <a:t>   -</a:t>
            </a:r>
            <a:r>
              <a:rPr lang="en-US" sz="2000" dirty="0" err="1">
                <a:solidFill>
                  <a:srgbClr val="7030A0"/>
                </a:solidFill>
                <a:latin typeface="Consolas" panose="020B0609020204030204" pitchFamily="49" charset="0"/>
                <a:cs typeface="Consolas" panose="020B0609020204030204" pitchFamily="49" charset="0"/>
              </a:rPr>
              <a:t>aiarcdir</a:t>
            </a:r>
            <a:r>
              <a:rPr lang="en-US" sz="2000" dirty="0">
                <a:solidFill>
                  <a:srgbClr val="7030A0"/>
                </a:solidFill>
                <a:latin typeface="Consolas" panose="020B0609020204030204" pitchFamily="49" charset="0"/>
                <a:cs typeface="Consolas" panose="020B0609020204030204" pitchFamily="49" charset="0"/>
              </a:rPr>
              <a:t> e:\</a:t>
            </a:r>
            <a:r>
              <a:rPr lang="en-US" sz="2000" dirty="0" err="1">
                <a:solidFill>
                  <a:srgbClr val="7030A0"/>
                </a:solidFill>
                <a:latin typeface="Consolas" panose="020B0609020204030204" pitchFamily="49" charset="0"/>
                <a:cs typeface="Consolas" panose="020B0609020204030204" pitchFamily="49" charset="0"/>
              </a:rPr>
              <a:t>ailogs</a:t>
            </a:r>
            <a:r>
              <a:rPr lang="en-US" sz="2000" dirty="0">
                <a:solidFill>
                  <a:srgbClr val="7030A0"/>
                </a:solidFill>
                <a:latin typeface="Consolas" panose="020B0609020204030204" pitchFamily="49" charset="0"/>
                <a:cs typeface="Consolas" panose="020B0609020204030204" pitchFamily="49" charset="0"/>
              </a:rPr>
              <a:t> -</a:t>
            </a:r>
            <a:r>
              <a:rPr lang="en-US" sz="2000" dirty="0" err="1">
                <a:solidFill>
                  <a:srgbClr val="7030A0"/>
                </a:solidFill>
                <a:latin typeface="Consolas" panose="020B0609020204030204" pitchFamily="49" charset="0"/>
                <a:cs typeface="Consolas" panose="020B0609020204030204" pitchFamily="49" charset="0"/>
              </a:rPr>
              <a:t>aiarcinterval</a:t>
            </a:r>
            <a:r>
              <a:rPr lang="en-US" sz="2000" dirty="0">
                <a:solidFill>
                  <a:srgbClr val="7030A0"/>
                </a:solidFill>
                <a:latin typeface="Consolas" panose="020B0609020204030204" pitchFamily="49" charset="0"/>
                <a:cs typeface="Consolas" panose="020B0609020204030204" pitchFamily="49" charset="0"/>
              </a:rPr>
              <a:t> 120 –com –Bp 10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123175 active blocks out of 123228 blocks in sports2000 will be dumped. (6686)</a:t>
            </a:r>
          </a:p>
          <a:p>
            <a:r>
              <a:rPr lang="en-US" sz="1200" dirty="0">
                <a:latin typeface="Consolas" panose="020B0609020204030204" pitchFamily="49" charset="0"/>
                <a:cs typeface="Consolas" panose="020B0609020204030204" pitchFamily="49" charset="0"/>
              </a:rPr>
              <a:t>256 BI blocks will be dumped. (6688)</a:t>
            </a:r>
          </a:p>
          <a:p>
            <a:r>
              <a:rPr lang="en-US" sz="1200" dirty="0">
                <a:latin typeface="Consolas" panose="020B0609020204030204" pitchFamily="49" charset="0"/>
                <a:cs typeface="Consolas" panose="020B0609020204030204" pitchFamily="49" charset="0"/>
              </a:rPr>
              <a:t>Backup requires an estimated 965.3 </a:t>
            </a:r>
            <a:r>
              <a:rPr lang="en-US" sz="1200" dirty="0" err="1">
                <a:latin typeface="Consolas" panose="020B0609020204030204" pitchFamily="49" charset="0"/>
                <a:cs typeface="Consolas" panose="020B0609020204030204" pitchFamily="49" charset="0"/>
              </a:rPr>
              <a:t>MBytes</a:t>
            </a:r>
            <a:r>
              <a:rPr lang="en-US" sz="1200" dirty="0">
                <a:latin typeface="Consolas" panose="020B0609020204030204" pitchFamily="49" charset="0"/>
                <a:cs typeface="Consolas" panose="020B0609020204030204" pitchFamily="49" charset="0"/>
              </a:rPr>
              <a:t> of media. (9285)</a:t>
            </a:r>
          </a:p>
          <a:p>
            <a:r>
              <a:rPr lang="en-US" sz="1200" dirty="0">
                <a:latin typeface="Consolas" panose="020B0609020204030204" pitchFamily="49" charset="0"/>
                <a:cs typeface="Consolas" panose="020B0609020204030204" pitchFamily="49" charset="0"/>
              </a:rPr>
              <a:t>Restore would require an estimated 123558 </a:t>
            </a:r>
            <a:r>
              <a:rPr lang="en-US" sz="1200" dirty="0" err="1">
                <a:latin typeface="Consolas" panose="020B0609020204030204" pitchFamily="49" charset="0"/>
                <a:cs typeface="Consolas" panose="020B0609020204030204" pitchFamily="49" charset="0"/>
              </a:rPr>
              <a:t>db</a:t>
            </a:r>
            <a:r>
              <a:rPr lang="en-US" sz="1200" dirty="0">
                <a:latin typeface="Consolas" panose="020B0609020204030204" pitchFamily="49" charset="0"/>
                <a:cs typeface="Consolas" panose="020B0609020204030204" pitchFamily="49" charset="0"/>
              </a:rPr>
              <a:t> blocks using 964.3 </a:t>
            </a:r>
            <a:r>
              <a:rPr lang="en-US" sz="1200" dirty="0" err="1">
                <a:latin typeface="Consolas" panose="020B0609020204030204" pitchFamily="49" charset="0"/>
                <a:cs typeface="Consolas" panose="020B0609020204030204" pitchFamily="49" charset="0"/>
              </a:rPr>
              <a:t>MBytes</a:t>
            </a:r>
            <a:r>
              <a:rPr lang="en-US" sz="1200" dirty="0">
                <a:latin typeface="Consolas" panose="020B0609020204030204" pitchFamily="49" charset="0"/>
                <a:cs typeface="Consolas" panose="020B0609020204030204" pitchFamily="49" charset="0"/>
              </a:rPr>
              <a:t> of media. (9286)</a:t>
            </a:r>
          </a:p>
          <a:p>
            <a:r>
              <a:rPr lang="en-US" sz="1200" dirty="0">
                <a:latin typeface="Consolas" panose="020B0609020204030204" pitchFamily="49" charset="0"/>
                <a:cs typeface="Consolas" panose="020B0609020204030204" pitchFamily="49" charset="0"/>
              </a:rPr>
              <a:t>After-image block size set to 8 kb (8192 bytes). (644)</a:t>
            </a:r>
          </a:p>
          <a:p>
            <a:r>
              <a:rPr lang="en-US" sz="1200" dirty="0">
                <a:latin typeface="Consolas" panose="020B0609020204030204" pitchFamily="49" charset="0"/>
                <a:cs typeface="Consolas" panose="020B0609020204030204" pitchFamily="49" charset="0"/>
              </a:rPr>
              <a:t>After-image has been enabled online successfully. (13781)</a:t>
            </a:r>
          </a:p>
          <a:p>
            <a:r>
              <a:rPr lang="en-US" sz="1200" dirty="0">
                <a:latin typeface="Consolas" panose="020B0609020204030204" pitchFamily="49" charset="0"/>
                <a:cs typeface="Consolas" panose="020B0609020204030204" pitchFamily="49" charset="0"/>
              </a:rPr>
              <a:t>The After-image Archiver has been enabled. (13918)</a:t>
            </a:r>
          </a:p>
          <a:p>
            <a:r>
              <a:rPr lang="en-US" sz="1200" dirty="0">
                <a:latin typeface="Consolas" panose="020B0609020204030204" pitchFamily="49" charset="0"/>
                <a:cs typeface="Consolas" panose="020B0609020204030204" pitchFamily="49" charset="0"/>
              </a:rPr>
              <a:t>The After-image Management Daemon will begin in a few moments. (13920)</a:t>
            </a:r>
          </a:p>
          <a:p>
            <a:r>
              <a:rPr lang="en-US" sz="1200" dirty="0">
                <a:latin typeface="Consolas" panose="020B0609020204030204" pitchFamily="49" charset="0"/>
                <a:cs typeface="Consolas" panose="020B0609020204030204" pitchFamily="49" charset="0"/>
              </a:rPr>
              <a:t>Backed up 123431 </a:t>
            </a:r>
            <a:r>
              <a:rPr lang="en-US" sz="1200" dirty="0" err="1">
                <a:latin typeface="Consolas" panose="020B0609020204030204" pitchFamily="49" charset="0"/>
                <a:cs typeface="Consolas" panose="020B0609020204030204" pitchFamily="49" charset="0"/>
              </a:rPr>
              <a:t>db</a:t>
            </a:r>
            <a:r>
              <a:rPr lang="en-US" sz="1200" dirty="0">
                <a:latin typeface="Consolas" panose="020B0609020204030204" pitchFamily="49" charset="0"/>
                <a:cs typeface="Consolas" panose="020B0609020204030204" pitchFamily="49" charset="0"/>
              </a:rPr>
              <a:t> blocks in 00:00:09</a:t>
            </a:r>
          </a:p>
          <a:p>
            <a:r>
              <a:rPr lang="en-US" sz="1200" dirty="0">
                <a:latin typeface="Consolas" panose="020B0609020204030204" pitchFamily="49" charset="0"/>
                <a:cs typeface="Consolas" panose="020B0609020204030204" pitchFamily="49" charset="0"/>
              </a:rPr>
              <a:t>Wrote a total of 3534 backup blocks using 938.7 </a:t>
            </a:r>
            <a:r>
              <a:rPr lang="en-US" sz="1200" dirty="0" err="1">
                <a:latin typeface="Consolas" panose="020B0609020204030204" pitchFamily="49" charset="0"/>
                <a:cs typeface="Consolas" panose="020B0609020204030204" pitchFamily="49" charset="0"/>
              </a:rPr>
              <a:t>MBytes</a:t>
            </a:r>
            <a:r>
              <a:rPr lang="en-US" sz="1200" dirty="0">
                <a:latin typeface="Consolas" panose="020B0609020204030204" pitchFamily="49" charset="0"/>
                <a:cs typeface="Consolas" panose="020B0609020204030204" pitchFamily="49" charset="0"/>
              </a:rPr>
              <a:t> of media. (13625)</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Backup complete. (3740)</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rfutil</a:t>
            </a:r>
            <a:r>
              <a:rPr lang="en-US" sz="1200" dirty="0">
                <a:solidFill>
                  <a:srgbClr val="7030A0"/>
                </a:solidFill>
                <a:latin typeface="Consolas" panose="020B0609020204030204" pitchFamily="49" charset="0"/>
                <a:cs typeface="Consolas" panose="020B0609020204030204" pitchFamily="49" charset="0"/>
              </a:rPr>
              <a:t> sports2000 –C </a:t>
            </a:r>
            <a:r>
              <a:rPr lang="en-US" sz="1200" dirty="0" err="1">
                <a:solidFill>
                  <a:srgbClr val="7030A0"/>
                </a:solidFill>
                <a:latin typeface="Consolas" panose="020B0609020204030204" pitchFamily="49" charset="0"/>
                <a:cs typeface="Consolas" panose="020B0609020204030204" pitchFamily="49" charset="0"/>
              </a:rPr>
              <a:t>aimage</a:t>
            </a:r>
            <a:r>
              <a:rPr lang="en-US" sz="1200" dirty="0">
                <a:solidFill>
                  <a:srgbClr val="7030A0"/>
                </a:solidFill>
                <a:latin typeface="Consolas" panose="020B0609020204030204" pitchFamily="49" charset="0"/>
                <a:cs typeface="Consolas" panose="020B0609020204030204" pitchFamily="49" charset="0"/>
              </a:rPr>
              <a:t> list</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Extent:  1</a:t>
            </a:r>
          </a:p>
          <a:p>
            <a:r>
              <a:rPr lang="en-US" sz="1200" dirty="0">
                <a:latin typeface="Consolas" panose="020B0609020204030204" pitchFamily="49" charset="0"/>
                <a:cs typeface="Consolas" panose="020B0609020204030204" pitchFamily="49" charset="0"/>
              </a:rPr>
              <a:t>Status:  </a:t>
            </a:r>
            <a:r>
              <a:rPr lang="en-US" sz="1200" dirty="0">
                <a:solidFill>
                  <a:srgbClr val="FF0000"/>
                </a:solidFill>
                <a:latin typeface="Consolas" panose="020B0609020204030204" pitchFamily="49" charset="0"/>
                <a:cs typeface="Consolas" panose="020B0609020204030204" pitchFamily="49" charset="0"/>
              </a:rPr>
              <a:t>Busy</a:t>
            </a:r>
          </a:p>
          <a:p>
            <a:r>
              <a:rPr lang="en-US" sz="1200" dirty="0">
                <a:latin typeface="Consolas" panose="020B0609020204030204" pitchFamily="49" charset="0"/>
                <a:cs typeface="Consolas" panose="020B0609020204030204" pitchFamily="49" charset="0"/>
              </a:rPr>
              <a:t>  Type:  Variable Length</a:t>
            </a:r>
          </a:p>
          <a:p>
            <a:r>
              <a:rPr lang="en-US" sz="1200" dirty="0">
                <a:latin typeface="Consolas" panose="020B0609020204030204" pitchFamily="49" charset="0"/>
                <a:cs typeface="Consolas" panose="020B0609020204030204" pitchFamily="49" charset="0"/>
              </a:rPr>
              <a:t>  Path:  a:\</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\sports2000.a1</a:t>
            </a:r>
          </a:p>
          <a:p>
            <a:r>
              <a:rPr lang="en-US" sz="1200" dirty="0">
                <a:latin typeface="Consolas" panose="020B0609020204030204" pitchFamily="49" charset="0"/>
                <a:cs typeface="Consolas" panose="020B0609020204030204" pitchFamily="49" charset="0"/>
              </a:rPr>
              <a:t>  . . .</a:t>
            </a: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895217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Update Some Data</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91270"/>
            <a:ext cx="11734800" cy="92333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a:t>
            </a:r>
            <a:r>
              <a:rPr lang="en-US" dirty="0" err="1">
                <a:solidFill>
                  <a:srgbClr val="7030A0"/>
                </a:solidFill>
                <a:latin typeface="Consolas" panose="020B0609020204030204" pitchFamily="49" charset="0"/>
                <a:cs typeface="Consolas" panose="020B0609020204030204" pitchFamily="49" charset="0"/>
              </a:rPr>
              <a:t>pro</a:t>
            </a:r>
            <a:r>
              <a:rPr lang="en-US" dirty="0">
                <a:solidFill>
                  <a:srgbClr val="7030A0"/>
                </a:solidFill>
                <a:latin typeface="Consolas" panose="020B0609020204030204" pitchFamily="49" charset="0"/>
                <a:cs typeface="Consolas" panose="020B0609020204030204" pitchFamily="49" charset="0"/>
              </a:rPr>
              <a:t> sports2000 –p </a:t>
            </a:r>
            <a:r>
              <a:rPr lang="en-US" dirty="0" err="1">
                <a:solidFill>
                  <a:srgbClr val="7030A0"/>
                </a:solidFill>
                <a:latin typeface="Consolas" panose="020B0609020204030204" pitchFamily="49" charset="0"/>
                <a:cs typeface="Consolas" panose="020B0609020204030204" pitchFamily="49" charset="0"/>
              </a:rPr>
              <a:t>putfirstcust.p</a:t>
            </a:r>
            <a:r>
              <a:rPr lang="en-US" dirty="0">
                <a:solidFill>
                  <a:srgbClr val="7030A0"/>
                </a:solidFill>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param</a:t>
            </a:r>
            <a:r>
              <a:rPr lang="en-US" dirty="0">
                <a:solidFill>
                  <a:srgbClr val="7030A0"/>
                </a:solidFill>
                <a:latin typeface="Consolas" panose="020B0609020204030204" pitchFamily="49" charset="0"/>
                <a:cs typeface="Consolas" panose="020B0609020204030204" pitchFamily="49" charset="0"/>
              </a:rPr>
              <a:t> “New Name”</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910922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Restore and </a:t>
            </a:r>
            <a:r>
              <a:rPr lang="en-US" dirty="0">
                <a:solidFill>
                  <a:schemeClr val="accent6"/>
                </a:solidFill>
              </a:rPr>
              <a:t>Safely</a:t>
            </a:r>
            <a:r>
              <a:rPr lang="en-US" dirty="0"/>
              <a:t> Check Data Values</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39419"/>
            <a:ext cx="11734800" cy="5447645"/>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cd /d t:\</a:t>
            </a:r>
            <a:r>
              <a:rPr lang="en-US" sz="1200" dirty="0" err="1">
                <a:solidFill>
                  <a:srgbClr val="7030A0"/>
                </a:solidFill>
                <a:latin typeface="Consolas" panose="020B0609020204030204" pitchFamily="49" charset="0"/>
                <a:cs typeface="Consolas" panose="020B0609020204030204" pitchFamily="49" charset="0"/>
              </a:rPr>
              <a:t>tmp</a:t>
            </a:r>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prorest</a:t>
            </a:r>
            <a:r>
              <a:rPr lang="en-US" sz="1200" dirty="0">
                <a:solidFill>
                  <a:srgbClr val="7030A0"/>
                </a:solidFill>
                <a:latin typeface="Consolas" panose="020B0609020204030204" pitchFamily="49" charset="0"/>
                <a:cs typeface="Consolas" panose="020B0609020204030204" pitchFamily="49" charset="0"/>
              </a:rPr>
              <a:t> sports2000 e:\</a:t>
            </a:r>
            <a:r>
              <a:rPr lang="en-US" sz="1200" dirty="0" err="1">
                <a:solidFill>
                  <a:srgbClr val="7030A0"/>
                </a:solidFill>
                <a:latin typeface="Consolas" panose="020B0609020204030204" pitchFamily="49" charset="0"/>
                <a:cs typeface="Consolas" panose="020B0609020204030204" pitchFamily="49" charset="0"/>
              </a:rPr>
              <a:t>pbkup</a:t>
            </a:r>
            <a:r>
              <a:rPr lang="en-US" sz="1200" dirty="0">
                <a:solidFill>
                  <a:srgbClr val="7030A0"/>
                </a:solidFill>
                <a:latin typeface="Consolas" panose="020B0609020204030204" pitchFamily="49" charset="0"/>
                <a:cs typeface="Consolas" panose="020B0609020204030204" pitchFamily="49" charset="0"/>
              </a:rPr>
              <a:t>\s2k_aiinit.pbk</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This is a full backup of D:\</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\sports2000.db. (6759)</a:t>
            </a:r>
          </a:p>
          <a:p>
            <a:r>
              <a:rPr lang="en-US" sz="1200" dirty="0">
                <a:latin typeface="Consolas" panose="020B0609020204030204" pitchFamily="49" charset="0"/>
                <a:cs typeface="Consolas" panose="020B0609020204030204" pitchFamily="49" charset="0"/>
              </a:rPr>
              <a:t>This backup was taken Mon Feb 25 19:55:20 2019. (6760)</a:t>
            </a:r>
          </a:p>
          <a:p>
            <a:r>
              <a:rPr lang="en-US" sz="1200" dirty="0">
                <a:latin typeface="Consolas" panose="020B0609020204030204" pitchFamily="49" charset="0"/>
                <a:cs typeface="Consolas" panose="020B0609020204030204" pitchFamily="49" charset="0"/>
              </a:rPr>
              <a:t>The </a:t>
            </a:r>
            <a:r>
              <a:rPr lang="en-US" sz="1200" dirty="0" err="1">
                <a:latin typeface="Consolas" panose="020B0609020204030204" pitchFamily="49" charset="0"/>
                <a:cs typeface="Consolas" panose="020B0609020204030204" pitchFamily="49" charset="0"/>
              </a:rPr>
              <a:t>blocksize</a:t>
            </a:r>
            <a:r>
              <a:rPr lang="en-US" sz="1200" dirty="0">
                <a:latin typeface="Consolas" panose="020B0609020204030204" pitchFamily="49" charset="0"/>
                <a:cs typeface="Consolas" panose="020B0609020204030204" pitchFamily="49" charset="0"/>
              </a:rPr>
              <a:t> is 8192. (6994)</a:t>
            </a:r>
          </a:p>
          <a:p>
            <a:r>
              <a:rPr lang="en-US" sz="1200" dirty="0">
                <a:latin typeface="Consolas" panose="020B0609020204030204" pitchFamily="49" charset="0"/>
                <a:cs typeface="Consolas" panose="020B0609020204030204" pitchFamily="49" charset="0"/>
              </a:rPr>
              <a:t>Start of extending target DB to needed size... (9432)</a:t>
            </a:r>
          </a:p>
          <a:p>
            <a:r>
              <a:rPr lang="en-US" sz="1200" dirty="0">
                <a:latin typeface="Consolas" panose="020B0609020204030204" pitchFamily="49" charset="0"/>
                <a:cs typeface="Consolas" panose="020B0609020204030204" pitchFamily="49" charset="0"/>
              </a:rPr>
              <a:t>It will require a minimum of 123452 blocks to restore. (6763)</a:t>
            </a:r>
          </a:p>
          <a:p>
            <a:r>
              <a:rPr lang="en-US" sz="1200" dirty="0">
                <a:latin typeface="Consolas" panose="020B0609020204030204" pitchFamily="49" charset="0"/>
                <a:cs typeface="Consolas" panose="020B0609020204030204" pitchFamily="49" charset="0"/>
              </a:rPr>
              <a:t>Start of restoring the target DB... (9433)</a:t>
            </a:r>
          </a:p>
          <a:p>
            <a:r>
              <a:rPr lang="en-US" sz="1200" dirty="0">
                <a:latin typeface="Consolas" panose="020B0609020204030204" pitchFamily="49" charset="0"/>
                <a:cs typeface="Consolas" panose="020B0609020204030204" pitchFamily="49" charset="0"/>
              </a:rPr>
              <a:t>Read 123431 </a:t>
            </a:r>
            <a:r>
              <a:rPr lang="en-US" sz="1200" dirty="0" err="1">
                <a:latin typeface="Consolas" panose="020B0609020204030204" pitchFamily="49" charset="0"/>
                <a:cs typeface="Consolas" panose="020B0609020204030204" pitchFamily="49" charset="0"/>
              </a:rPr>
              <a:t>db</a:t>
            </a:r>
            <a:r>
              <a:rPr lang="en-US" sz="1200" dirty="0">
                <a:latin typeface="Consolas" panose="020B0609020204030204" pitchFamily="49" charset="0"/>
                <a:cs typeface="Consolas" panose="020B0609020204030204" pitchFamily="49" charset="0"/>
              </a:rPr>
              <a:t> blocks in 00:00:05</a:t>
            </a:r>
          </a:p>
          <a:p>
            <a:r>
              <a:rPr lang="en-US" sz="1200" dirty="0">
                <a:solidFill>
                  <a:srgbClr val="FF0000"/>
                </a:solidFill>
                <a:latin typeface="Consolas" panose="020B0609020204030204" pitchFamily="49" charset="0"/>
                <a:cs typeface="Consolas" panose="020B0609020204030204" pitchFamily="49" charset="0"/>
              </a:rPr>
              <a:t>After-image Extent Management has been disabled for the database. (13292)</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 </a:t>
            </a:r>
            <a:r>
              <a:rPr lang="en-US" sz="1200" dirty="0">
                <a:solidFill>
                  <a:srgbClr val="7030A0"/>
                </a:solidFill>
                <a:latin typeface="Consolas" panose="020B0609020204030204" pitchFamily="49" charset="0"/>
                <a:cs typeface="Consolas" panose="020B0609020204030204" pitchFamily="49" charset="0"/>
              </a:rPr>
              <a:t>pro sports2000 -RO -p </a:t>
            </a:r>
            <a:r>
              <a:rPr lang="en-US" sz="1200" dirty="0" err="1">
                <a:solidFill>
                  <a:srgbClr val="7030A0"/>
                </a:solidFill>
                <a:latin typeface="Consolas" panose="020B0609020204030204" pitchFamily="49" charset="0"/>
                <a:cs typeface="Consolas" panose="020B0609020204030204" pitchFamily="49" charset="0"/>
              </a:rPr>
              <a:t>getfirstcust.p</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 Error ───────────────────────────────────┐</a:t>
            </a:r>
          </a:p>
          <a:p>
            <a:r>
              <a:rPr lang="en-US" sz="1200" dirty="0">
                <a:latin typeface="Consolas" panose="020B0609020204030204" pitchFamily="49" charset="0"/>
                <a:cs typeface="Consolas" panose="020B0609020204030204" pitchFamily="49" charset="0"/>
              </a:rPr>
              <a:t>              │ WARNING: Before-image file of database sports2000 is not truncated. (1552) │</a:t>
            </a:r>
          </a:p>
          <a:p>
            <a:r>
              <a:rPr lang="en-US" sz="1200" dirty="0">
                <a:latin typeface="Consolas" panose="020B0609020204030204" pitchFamily="49" charset="0"/>
                <a:cs typeface="Consolas" panose="020B0609020204030204" pitchFamily="49" charset="0"/>
              </a:rPr>
              <a:t>              │                                                                            │</a:t>
            </a:r>
          </a:p>
          <a:p>
            <a:r>
              <a:rPr lang="en-US" sz="1200" dirty="0">
                <a:latin typeface="Consolas" panose="020B0609020204030204" pitchFamily="49" charset="0"/>
                <a:cs typeface="Consolas" panose="020B0609020204030204" pitchFamily="49" charset="0"/>
              </a:rPr>
              <a:t>              │ ────────────────────────────────────────────────────────────────────────── │</a:t>
            </a:r>
          </a:p>
          <a:p>
            <a:r>
              <a:rPr lang="en-US" sz="1200" dirty="0">
                <a:latin typeface="Consolas" panose="020B0609020204030204" pitchFamily="49" charset="0"/>
                <a:cs typeface="Consolas" panose="020B0609020204030204" pitchFamily="49" charset="0"/>
              </a:rPr>
              <a:t>              │                                    &lt;OK&gt;                                    │</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│Cust </a:t>
            </a:r>
            <a:r>
              <a:rPr lang="en-US" sz="1200" dirty="0" err="1">
                <a:latin typeface="Consolas" panose="020B0609020204030204" pitchFamily="49" charset="0"/>
                <a:cs typeface="Consolas" panose="020B0609020204030204" pitchFamily="49" charset="0"/>
              </a:rPr>
              <a:t>Num</a:t>
            </a:r>
            <a:r>
              <a:rPr lang="en-US" sz="1200" dirty="0">
                <a:latin typeface="Consolas" panose="020B0609020204030204" pitchFamily="49" charset="0"/>
                <a:cs typeface="Consolas" panose="020B0609020204030204" pitchFamily="49" charset="0"/>
              </a:rPr>
              <a:t> Name                          │</a:t>
            </a:r>
          </a:p>
          <a:p>
            <a:r>
              <a:rPr lang="en-US" sz="1200" dirty="0">
                <a:latin typeface="Consolas" panose="020B0609020204030204" pitchFamily="49" charset="0"/>
                <a:cs typeface="Consolas" panose="020B0609020204030204" pitchFamily="49" charset="0"/>
              </a:rPr>
              <a:t>              │──────── ──────────────────────────────│</a:t>
            </a:r>
          </a:p>
          <a:p>
            <a:r>
              <a:rPr lang="en-US" sz="1200" dirty="0">
                <a:latin typeface="Consolas" panose="020B0609020204030204" pitchFamily="49" charset="0"/>
                <a:cs typeface="Consolas" panose="020B0609020204030204" pitchFamily="49" charset="0"/>
              </a:rPr>
              <a:t>              │       1 Lift Tours                    │</a:t>
            </a:r>
          </a:p>
          <a:p>
            <a:r>
              <a:rPr lang="en-US" sz="1200" dirty="0">
                <a:latin typeface="Consolas" panose="020B0609020204030204" pitchFamily="49" charset="0"/>
                <a:cs typeface="Consolas" panose="020B0609020204030204" pitchFamily="49" charset="0"/>
              </a:rPr>
              <a:t>              └───────────────────────────────────────┘</a:t>
            </a: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18211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Roll Forward</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71685"/>
            <a:ext cx="11734800" cy="526297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 </a:t>
            </a:r>
            <a:r>
              <a:rPr lang="en-US" sz="1200" dirty="0" err="1">
                <a:solidFill>
                  <a:srgbClr val="7030A0"/>
                </a:solidFill>
                <a:latin typeface="Consolas" panose="020B0609020204030204" pitchFamily="49" charset="0"/>
                <a:cs typeface="Consolas" panose="020B0609020204030204" pitchFamily="49" charset="0"/>
              </a:rPr>
              <a:t>dir</a:t>
            </a:r>
            <a:r>
              <a:rPr lang="en-US" sz="1200" dirty="0">
                <a:solidFill>
                  <a:srgbClr val="7030A0"/>
                </a:solidFill>
                <a:latin typeface="Consolas" panose="020B0609020204030204" pitchFamily="49" charset="0"/>
                <a:cs typeface="Consolas" panose="020B0609020204030204" pitchFamily="49" charset="0"/>
              </a:rPr>
              <a:t> e:\</a:t>
            </a:r>
            <a:r>
              <a:rPr lang="en-US" sz="1200" dirty="0" err="1">
                <a:solidFill>
                  <a:srgbClr val="7030A0"/>
                </a:solidFill>
                <a:latin typeface="Consolas" panose="020B0609020204030204" pitchFamily="49" charset="0"/>
                <a:cs typeface="Consolas" panose="020B0609020204030204" pitchFamily="49" charset="0"/>
              </a:rPr>
              <a:t>ailogs</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Directory of e:\</a:t>
            </a:r>
            <a:r>
              <a:rPr lang="en-US" sz="1200" dirty="0" err="1">
                <a:latin typeface="Consolas" panose="020B0609020204030204" pitchFamily="49" charset="0"/>
                <a:cs typeface="Consolas" panose="020B0609020204030204" pitchFamily="49" charset="0"/>
              </a:rPr>
              <a:t>ailogs</a:t>
            </a:r>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02/25/2019  08:15 PM    &lt;DIR&gt;          .</a:t>
            </a:r>
          </a:p>
          <a:p>
            <a:r>
              <a:rPr lang="en-US" sz="1200" dirty="0">
                <a:latin typeface="Consolas" panose="020B0609020204030204" pitchFamily="49" charset="0"/>
                <a:cs typeface="Consolas" panose="020B0609020204030204" pitchFamily="49" charset="0"/>
              </a:rPr>
              <a:t>02/25/2019  08:15 PM    &lt;DIR&gt;          ..</a:t>
            </a:r>
          </a:p>
          <a:p>
            <a:r>
              <a:rPr lang="en-US" sz="1200" dirty="0">
                <a:latin typeface="Consolas" panose="020B0609020204030204" pitchFamily="49" charset="0"/>
                <a:cs typeface="Consolas" panose="020B0609020204030204" pitchFamily="49" charset="0"/>
              </a:rPr>
              <a:t>02/25/2019  08:15 PM           131,072 d!~bigsports~sports2000.20190225.195520.00000001.sports2000.a1</a:t>
            </a:r>
          </a:p>
          <a:p>
            <a:r>
              <a:rPr lang="en-US" sz="1200" dirty="0">
                <a:latin typeface="Consolas" panose="020B0609020204030204" pitchFamily="49" charset="0"/>
                <a:cs typeface="Consolas" panose="020B0609020204030204" pitchFamily="49" charset="0"/>
              </a:rPr>
              <a:t>               1 File(s)        131,072 bytes</a:t>
            </a:r>
          </a:p>
          <a:p>
            <a:r>
              <a:rPr lang="en-US" sz="1200" dirty="0">
                <a:latin typeface="Consolas" panose="020B0609020204030204" pitchFamily="49" charset="0"/>
                <a:cs typeface="Consolas" panose="020B0609020204030204" pitchFamily="49" charset="0"/>
              </a:rPr>
              <a:t>               2 Dir(s)  20,867,198,976 bytes free</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rfutil</a:t>
            </a:r>
            <a:r>
              <a:rPr lang="en-US" sz="1200" dirty="0">
                <a:solidFill>
                  <a:srgbClr val="7030A0"/>
                </a:solidFill>
                <a:latin typeface="Consolas" panose="020B0609020204030204" pitchFamily="49" charset="0"/>
                <a:cs typeface="Consolas" panose="020B0609020204030204" pitchFamily="49" charset="0"/>
              </a:rPr>
              <a:t> sports2000 -C roll forward -a e:\</a:t>
            </a:r>
            <a:r>
              <a:rPr lang="en-US" sz="1200" dirty="0" err="1">
                <a:solidFill>
                  <a:srgbClr val="7030A0"/>
                </a:solidFill>
                <a:latin typeface="Consolas" panose="020B0609020204030204" pitchFamily="49" charset="0"/>
                <a:cs typeface="Consolas" panose="020B0609020204030204" pitchFamily="49" charset="0"/>
              </a:rPr>
              <a:t>ailogs</a:t>
            </a:r>
            <a:r>
              <a:rPr lang="en-US" sz="1200" dirty="0">
                <a:solidFill>
                  <a:srgbClr val="7030A0"/>
                </a:solidFill>
                <a:latin typeface="Consolas" panose="020B0609020204030204" pitchFamily="49" charset="0"/>
                <a:cs typeface="Consolas" panose="020B0609020204030204" pitchFamily="49" charset="0"/>
              </a:rPr>
              <a:t>\d!~bigsports~sports2000.20190225.195520.00000001.sports2000.a1</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After-image dates for this after-image file: (1633)</a:t>
            </a:r>
          </a:p>
          <a:p>
            <a:r>
              <a:rPr lang="en-US" sz="1200" dirty="0">
                <a:latin typeface="Consolas" panose="020B0609020204030204" pitchFamily="49" charset="0"/>
                <a:cs typeface="Consolas" panose="020B0609020204030204" pitchFamily="49" charset="0"/>
              </a:rPr>
              <a:t>    Last AIMAGE BEGIN Mon Feb 25 19:55:20 2019 (1640)</a:t>
            </a:r>
          </a:p>
          <a:p>
            <a:r>
              <a:rPr lang="en-US" sz="1200" dirty="0">
                <a:latin typeface="Consolas" panose="020B0609020204030204" pitchFamily="49" charset="0"/>
                <a:cs typeface="Consolas" panose="020B0609020204030204" pitchFamily="49" charset="0"/>
              </a:rPr>
              <a:t>    This is </a:t>
            </a:r>
            <a:r>
              <a:rPr lang="en-US" sz="1200" dirty="0" err="1">
                <a:latin typeface="Consolas" panose="020B0609020204030204" pitchFamily="49" charset="0"/>
                <a:cs typeface="Consolas" panose="020B0609020204030204" pitchFamily="49" charset="0"/>
              </a:rPr>
              <a:t>aimage</a:t>
            </a:r>
            <a:r>
              <a:rPr lang="en-US" sz="1200" dirty="0">
                <a:latin typeface="Consolas" panose="020B0609020204030204" pitchFamily="49" charset="0"/>
                <a:cs typeface="Consolas" panose="020B0609020204030204" pitchFamily="49" charset="0"/>
              </a:rPr>
              <a:t> file number 1 since the last AIMAGE BEGIN. (1642)</a:t>
            </a:r>
          </a:p>
          <a:p>
            <a:r>
              <a:rPr lang="en-US" sz="1200" dirty="0">
                <a:latin typeface="Consolas" panose="020B0609020204030204" pitchFamily="49" charset="0"/>
                <a:cs typeface="Consolas" panose="020B0609020204030204" pitchFamily="49" charset="0"/>
              </a:rPr>
              <a:t>    This file was last opened for output on Mon Feb 25 19:55:20 2019. (1643)</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20:38:25: 10% of </a:t>
            </a:r>
            <a:r>
              <a:rPr lang="en-US" sz="1200" dirty="0" err="1">
                <a:latin typeface="Consolas" panose="020B0609020204030204" pitchFamily="49" charset="0"/>
                <a:cs typeface="Consolas" panose="020B0609020204030204" pitchFamily="49" charset="0"/>
              </a:rPr>
              <a:t>aimage</a:t>
            </a:r>
            <a:r>
              <a:rPr lang="en-US" sz="1200" dirty="0">
                <a:latin typeface="Consolas" panose="020B0609020204030204" pitchFamily="49" charset="0"/>
                <a:cs typeface="Consolas" panose="020B0609020204030204" pitchFamily="49" charset="0"/>
              </a:rPr>
              <a:t> file processed (1 notes processed)... (17060)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1 notes were processed. (1634)</a:t>
            </a:r>
          </a:p>
          <a:p>
            <a:r>
              <a:rPr lang="en-US" sz="1200" dirty="0">
                <a:latin typeface="Consolas" panose="020B0609020204030204" pitchFamily="49" charset="0"/>
                <a:cs typeface="Consolas" panose="020B0609020204030204" pitchFamily="49" charset="0"/>
              </a:rPr>
              <a:t>0 in-flight transactions. (3785)</a:t>
            </a:r>
          </a:p>
          <a:p>
            <a:r>
              <a:rPr lang="en-US" sz="1200" dirty="0">
                <a:latin typeface="Consolas" panose="020B0609020204030204" pitchFamily="49" charset="0"/>
                <a:cs typeface="Consolas" panose="020B0609020204030204" pitchFamily="49" charset="0"/>
              </a:rPr>
              <a:t>0 transactions were started. (1635)</a:t>
            </a:r>
          </a:p>
          <a:p>
            <a:r>
              <a:rPr lang="en-US" sz="1200" dirty="0">
                <a:latin typeface="Consolas" panose="020B0609020204030204" pitchFamily="49" charset="0"/>
                <a:cs typeface="Consolas" panose="020B0609020204030204" pitchFamily="49" charset="0"/>
              </a:rPr>
              <a:t>0 transactions were completed. (11138)</a:t>
            </a:r>
          </a:p>
          <a:p>
            <a:r>
              <a:rPr lang="en-US" sz="1200" dirty="0">
                <a:latin typeface="Consolas" panose="020B0609020204030204" pitchFamily="49" charset="0"/>
                <a:cs typeface="Consolas" panose="020B0609020204030204" pitchFamily="49" charset="0"/>
              </a:rPr>
              <a:t>At the end of the .</a:t>
            </a:r>
            <a:r>
              <a:rPr lang="en-US" sz="1200" dirty="0" err="1">
                <a:latin typeface="Consolas" panose="020B0609020204030204" pitchFamily="49" charset="0"/>
                <a:cs typeface="Consolas" panose="020B0609020204030204" pitchFamily="49" charset="0"/>
              </a:rPr>
              <a:t>ai</a:t>
            </a:r>
            <a:r>
              <a:rPr lang="en-US" sz="1200" dirty="0">
                <a:latin typeface="Consolas" panose="020B0609020204030204" pitchFamily="49" charset="0"/>
                <a:cs typeface="Consolas" panose="020B0609020204030204" pitchFamily="49" charset="0"/>
              </a:rPr>
              <a:t> file, 0 transactions were still active. (1636)</a:t>
            </a: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657874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Roll Forward</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571685"/>
            <a:ext cx="11734800" cy="17543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rfutil</a:t>
            </a:r>
            <a:r>
              <a:rPr lang="en-US" sz="1200" dirty="0">
                <a:solidFill>
                  <a:srgbClr val="7030A0"/>
                </a:solidFill>
                <a:latin typeface="Consolas" panose="020B0609020204030204" pitchFamily="49" charset="0"/>
                <a:cs typeface="Consolas" panose="020B0609020204030204" pitchFamily="49" charset="0"/>
              </a:rPr>
              <a:t> sports2000 -C roll forward -a e:\</a:t>
            </a:r>
            <a:r>
              <a:rPr lang="en-US" sz="1200" dirty="0" err="1">
                <a:solidFill>
                  <a:srgbClr val="7030A0"/>
                </a:solidFill>
                <a:latin typeface="Consolas" panose="020B0609020204030204" pitchFamily="49" charset="0"/>
                <a:cs typeface="Consolas" panose="020B0609020204030204" pitchFamily="49" charset="0"/>
              </a:rPr>
              <a:t>ailogs</a:t>
            </a:r>
            <a:r>
              <a:rPr lang="en-US" sz="1200" dirty="0">
                <a:solidFill>
                  <a:srgbClr val="7030A0"/>
                </a:solidFill>
                <a:latin typeface="Consolas" panose="020B0609020204030204" pitchFamily="49" charset="0"/>
                <a:cs typeface="Consolas" panose="020B0609020204030204" pitchFamily="49" charset="0"/>
              </a:rPr>
              <a:t>\d!~bigsports~sports2000.20190225.195520.00000001.sports2000.a1</a:t>
            </a:r>
          </a:p>
          <a:p>
            <a:endParaRPr lang="en-US" sz="1200" dirty="0">
              <a:latin typeface="Consolas" panose="020B0609020204030204" pitchFamily="49" charset="0"/>
              <a:cs typeface="Consolas" panose="020B0609020204030204" pitchFamily="49" charset="0"/>
            </a:endParaRPr>
          </a:p>
          <a:p>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Release 11.7 as of Mon Mar 27 10:21:54 EDT 2017</a:t>
            </a:r>
          </a:p>
          <a:p>
            <a:r>
              <a:rPr lang="en-US" sz="1200" dirty="0">
                <a:solidFill>
                  <a:srgbClr val="FF0000"/>
                </a:solidFill>
                <a:latin typeface="Consolas" panose="020B0609020204030204" pitchFamily="49" charset="0"/>
                <a:cs typeface="Consolas" panose="020B0609020204030204" pitchFamily="49" charset="0"/>
              </a:rPr>
              <a:t>Expected </a:t>
            </a:r>
            <a:r>
              <a:rPr lang="en-US" sz="1200" dirty="0" err="1">
                <a:solidFill>
                  <a:srgbClr val="FF0000"/>
                </a:solidFill>
                <a:latin typeface="Consolas" panose="020B0609020204030204" pitchFamily="49" charset="0"/>
                <a:cs typeface="Consolas" panose="020B0609020204030204" pitchFamily="49" charset="0"/>
              </a:rPr>
              <a:t>ai</a:t>
            </a:r>
            <a:r>
              <a:rPr lang="en-US" sz="1200" dirty="0">
                <a:solidFill>
                  <a:srgbClr val="FF0000"/>
                </a:solidFill>
                <a:latin typeface="Consolas" panose="020B0609020204030204" pitchFamily="49" charset="0"/>
                <a:cs typeface="Consolas" panose="020B0609020204030204" pitchFamily="49" charset="0"/>
              </a:rPr>
              <a:t> file number 3 </a:t>
            </a:r>
            <a:r>
              <a:rPr lang="en-US" sz="1200" dirty="0">
                <a:latin typeface="Consolas" panose="020B0609020204030204" pitchFamily="49" charset="0"/>
                <a:cs typeface="Consolas" panose="020B0609020204030204" pitchFamily="49" charset="0"/>
              </a:rPr>
              <a:t>but file specified is 1 in sequence. (8019)</a:t>
            </a:r>
          </a:p>
          <a:p>
            <a:r>
              <a:rPr lang="en-US" sz="1200" dirty="0">
                <a:latin typeface="Consolas" panose="020B0609020204030204" pitchFamily="49" charset="0"/>
                <a:cs typeface="Consolas" panose="020B0609020204030204" pitchFamily="49" charset="0"/>
              </a:rPr>
              <a:t>** The database was last changed Mon Feb 25 20:27:28 2019. (831)</a:t>
            </a:r>
          </a:p>
          <a:p>
            <a:r>
              <a:rPr lang="en-US" sz="1200" dirty="0">
                <a:latin typeface="Consolas" panose="020B0609020204030204" pitchFamily="49" charset="0"/>
                <a:cs typeface="Consolas" panose="020B0609020204030204" pitchFamily="49" charset="0"/>
              </a:rPr>
              <a:t>** The after-image file expected Mon Feb 25 19:32:57 2019. (832)</a:t>
            </a:r>
          </a:p>
          <a:p>
            <a:r>
              <a:rPr lang="en-US" sz="1200" dirty="0">
                <a:solidFill>
                  <a:srgbClr val="FF0000"/>
                </a:solidFill>
                <a:latin typeface="Consolas" panose="020B0609020204030204" pitchFamily="49" charset="0"/>
                <a:cs typeface="Consolas" panose="020B0609020204030204" pitchFamily="49" charset="0"/>
              </a:rPr>
              <a:t>** Those dates don't match, so you have the wrong copy of one of them. (833)</a:t>
            </a:r>
          </a:p>
          <a:p>
            <a:r>
              <a:rPr lang="en-US" sz="1200" dirty="0">
                <a:latin typeface="Consolas" panose="020B0609020204030204" pitchFamily="49" charset="0"/>
                <a:cs typeface="Consolas" panose="020B0609020204030204" pitchFamily="49" charset="0"/>
              </a:rPr>
              <a:t>roll forward open e:\</a:t>
            </a:r>
            <a:r>
              <a:rPr lang="en-US" sz="1200" dirty="0" err="1">
                <a:latin typeface="Consolas" panose="020B0609020204030204" pitchFamily="49" charset="0"/>
                <a:cs typeface="Consolas" panose="020B0609020204030204" pitchFamily="49" charset="0"/>
              </a:rPr>
              <a:t>ailogs</a:t>
            </a:r>
            <a:r>
              <a:rPr lang="en-US" sz="1200" dirty="0">
                <a:latin typeface="Consolas" panose="020B0609020204030204" pitchFamily="49" charset="0"/>
                <a:cs typeface="Consolas" panose="020B0609020204030204" pitchFamily="49" charset="0"/>
              </a:rPr>
              <a:t>\d!~bigsports~sports2000.20190225.195520.00000001.sports2000.a1 error: -1. (11014)</a:t>
            </a:r>
          </a:p>
          <a:p>
            <a:endParaRPr lang="en-US" sz="1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4704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Safely Check Data Values</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734800" cy="286232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 </a:t>
            </a:r>
            <a:r>
              <a:rPr lang="en-US" sz="1200" dirty="0">
                <a:solidFill>
                  <a:srgbClr val="7030A0"/>
                </a:solidFill>
                <a:latin typeface="Consolas" panose="020B0609020204030204" pitchFamily="49" charset="0"/>
                <a:cs typeface="Consolas" panose="020B0609020204030204" pitchFamily="49" charset="0"/>
              </a:rPr>
              <a:t>pro sports2000 -RO -p </a:t>
            </a:r>
            <a:r>
              <a:rPr lang="en-US" sz="1200" dirty="0" err="1">
                <a:solidFill>
                  <a:srgbClr val="7030A0"/>
                </a:solidFill>
                <a:latin typeface="Consolas" panose="020B0609020204030204" pitchFamily="49" charset="0"/>
                <a:cs typeface="Consolas" panose="020B0609020204030204" pitchFamily="49" charset="0"/>
              </a:rPr>
              <a:t>getfirstcust.p</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 Error ───────────────────────────────────┐</a:t>
            </a:r>
          </a:p>
          <a:p>
            <a:r>
              <a:rPr lang="en-US" sz="1200" dirty="0">
                <a:latin typeface="Consolas" panose="020B0609020204030204" pitchFamily="49" charset="0"/>
                <a:cs typeface="Consolas" panose="020B0609020204030204" pitchFamily="49" charset="0"/>
              </a:rPr>
              <a:t>              │ WARNING: Before-image file of database sports2000 is not truncated. (1552) │</a:t>
            </a:r>
          </a:p>
          <a:p>
            <a:r>
              <a:rPr lang="en-US" sz="1200" dirty="0">
                <a:latin typeface="Consolas" panose="020B0609020204030204" pitchFamily="49" charset="0"/>
                <a:cs typeface="Consolas" panose="020B0609020204030204" pitchFamily="49" charset="0"/>
              </a:rPr>
              <a:t>              │                                                                            │</a:t>
            </a:r>
          </a:p>
          <a:p>
            <a:r>
              <a:rPr lang="en-US" sz="1200" dirty="0">
                <a:latin typeface="Consolas" panose="020B0609020204030204" pitchFamily="49" charset="0"/>
                <a:cs typeface="Consolas" panose="020B0609020204030204" pitchFamily="49" charset="0"/>
              </a:rPr>
              <a:t>              │ ────────────────────────────────────────────────────────────────────────── │</a:t>
            </a:r>
          </a:p>
          <a:p>
            <a:r>
              <a:rPr lang="en-US" sz="1200" dirty="0">
                <a:latin typeface="Consolas" panose="020B0609020204030204" pitchFamily="49" charset="0"/>
                <a:cs typeface="Consolas" panose="020B0609020204030204" pitchFamily="49" charset="0"/>
              </a:rPr>
              <a:t>              │                                    &lt;OK&gt;                                    │</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│Cust </a:t>
            </a:r>
            <a:r>
              <a:rPr lang="en-US" sz="1200" dirty="0" err="1">
                <a:latin typeface="Consolas" panose="020B0609020204030204" pitchFamily="49" charset="0"/>
                <a:cs typeface="Consolas" panose="020B0609020204030204" pitchFamily="49" charset="0"/>
              </a:rPr>
              <a:t>Num</a:t>
            </a:r>
            <a:r>
              <a:rPr lang="en-US" sz="1200" dirty="0">
                <a:latin typeface="Consolas" panose="020B0609020204030204" pitchFamily="49" charset="0"/>
                <a:cs typeface="Consolas" panose="020B0609020204030204" pitchFamily="49" charset="0"/>
              </a:rPr>
              <a:t> Name                          │</a:t>
            </a:r>
          </a:p>
          <a:p>
            <a:r>
              <a:rPr lang="en-US" sz="1200" dirty="0">
                <a:latin typeface="Consolas" panose="020B0609020204030204" pitchFamily="49" charset="0"/>
                <a:cs typeface="Consolas" panose="020B0609020204030204" pitchFamily="49" charset="0"/>
              </a:rPr>
              <a:t>              │──────── ──────────────────────────────│</a:t>
            </a:r>
          </a:p>
          <a:p>
            <a:r>
              <a:rPr lang="en-US" sz="1200" dirty="0">
                <a:latin typeface="Consolas" panose="020B0609020204030204" pitchFamily="49" charset="0"/>
                <a:cs typeface="Consolas" panose="020B0609020204030204" pitchFamily="49" charset="0"/>
              </a:rPr>
              <a:t>              │       1 New Name                      │</a:t>
            </a:r>
          </a:p>
          <a:p>
            <a:r>
              <a:rPr lang="en-US" sz="1200" dirty="0">
                <a:latin typeface="Consolas" panose="020B0609020204030204" pitchFamily="49" charset="0"/>
                <a:cs typeface="Consolas" panose="020B0609020204030204" pitchFamily="49" charset="0"/>
              </a:rPr>
              <a:t>              └───────────────────────────────────────┘</a:t>
            </a: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656122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70AA-148A-604D-8CD7-BBA62C3591A4}"/>
              </a:ext>
            </a:extLst>
          </p:cNvPr>
          <p:cNvSpPr>
            <a:spLocks noGrp="1"/>
          </p:cNvSpPr>
          <p:nvPr>
            <p:ph type="title"/>
          </p:nvPr>
        </p:nvSpPr>
        <p:spPr/>
        <p:txBody>
          <a:bodyPr/>
          <a:lstStyle/>
          <a:p>
            <a:r>
              <a:rPr lang="en-US" dirty="0"/>
              <a:t>Wrap-Up Comments About After-Imaging</a:t>
            </a:r>
          </a:p>
        </p:txBody>
      </p:sp>
      <p:sp>
        <p:nvSpPr>
          <p:cNvPr id="3" name="Content Placeholder 2">
            <a:extLst>
              <a:ext uri="{FF2B5EF4-FFF2-40B4-BE49-F238E27FC236}">
                <a16:creationId xmlns:a16="http://schemas.microsoft.com/office/drawing/2014/main" id="{818ED738-AAA2-3346-846E-61FDB2C0E514}"/>
              </a:ext>
            </a:extLst>
          </p:cNvPr>
          <p:cNvSpPr>
            <a:spLocks noGrp="1"/>
          </p:cNvSpPr>
          <p:nvPr>
            <p:ph idx="1"/>
          </p:nvPr>
        </p:nvSpPr>
        <p:spPr/>
        <p:txBody>
          <a:bodyPr/>
          <a:lstStyle/>
          <a:p>
            <a:r>
              <a:rPr lang="en-US" dirty="0"/>
              <a:t>The DBA’s Best Friend.</a:t>
            </a:r>
          </a:p>
          <a:p>
            <a:r>
              <a:rPr lang="en-US" dirty="0"/>
              <a:t>Easy to implement, easy to manage.</a:t>
            </a:r>
          </a:p>
          <a:p>
            <a:r>
              <a:rPr lang="en-US" dirty="0"/>
              <a:t>Running a database without after-imaging is grossly irresponsible.</a:t>
            </a:r>
          </a:p>
          <a:p>
            <a:r>
              <a:rPr lang="en-US" dirty="0"/>
              <a:t>Without after-imaging your data, and the business that depends on that data, is at risk!</a:t>
            </a:r>
          </a:p>
          <a:p>
            <a:r>
              <a:rPr lang="en-US" dirty="0"/>
              <a:t>After-imaging prevents DBA self-unemployment!</a:t>
            </a:r>
          </a:p>
          <a:p>
            <a:endParaRPr lang="en-US" dirty="0"/>
          </a:p>
        </p:txBody>
      </p:sp>
    </p:spTree>
    <p:extLst>
      <p:ext uri="{BB962C8B-B14F-4D97-AF65-F5344CB8AC3E}">
        <p14:creationId xmlns:p14="http://schemas.microsoft.com/office/powerpoint/2010/main" val="26303875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Tweaking Settings &amp; Parameters</a:t>
            </a:r>
          </a:p>
        </p:txBody>
      </p:sp>
      <p:sp>
        <p:nvSpPr>
          <p:cNvPr id="3" name="Content Placeholder 2"/>
          <p:cNvSpPr>
            <a:spLocks noGrp="1"/>
          </p:cNvSpPr>
          <p:nvPr>
            <p:ph idx="1"/>
          </p:nvPr>
        </p:nvSpPr>
        <p:spPr/>
        <p:txBody>
          <a:bodyPr/>
          <a:lstStyle/>
          <a:p>
            <a:r>
              <a:rPr lang="en-US" dirty="0"/>
              <a:t>bi cluster size, bi &amp; </a:t>
            </a:r>
            <a:r>
              <a:rPr lang="en-US" dirty="0" err="1"/>
              <a:t>ai</a:t>
            </a:r>
            <a:r>
              <a:rPr lang="en-US" dirty="0"/>
              <a:t> </a:t>
            </a:r>
            <a:r>
              <a:rPr lang="en-US" dirty="0" err="1"/>
              <a:t>blocksizes</a:t>
            </a:r>
            <a:r>
              <a:rPr lang="en-US" dirty="0"/>
              <a:t>, large files, etc.</a:t>
            </a:r>
          </a:p>
          <a:p>
            <a:r>
              <a:rPr lang="en-US" dirty="0"/>
              <a:t>-*</a:t>
            </a:r>
            <a:r>
              <a:rPr lang="en-US" dirty="0" err="1"/>
              <a:t>rangesize</a:t>
            </a:r>
            <a:r>
              <a:rPr lang="en-US" dirty="0"/>
              <a:t>, -</a:t>
            </a:r>
            <a:r>
              <a:rPr lang="en-US" dirty="0" err="1"/>
              <a:t>omsize</a:t>
            </a:r>
            <a:r>
              <a:rPr lang="en-US" dirty="0"/>
              <a:t>, -B, -L, -spin</a:t>
            </a:r>
          </a:p>
          <a:p>
            <a:r>
              <a:rPr lang="en-US" dirty="0" err="1"/>
              <a:t>proutil</a:t>
            </a:r>
            <a:r>
              <a:rPr lang="en-US" dirty="0"/>
              <a:t> </a:t>
            </a:r>
            <a:r>
              <a:rPr lang="en-US" dirty="0" err="1"/>
              <a:t>increaseto</a:t>
            </a:r>
            <a:r>
              <a:rPr lang="en-US" dirty="0"/>
              <a:t> (online changes)</a:t>
            </a:r>
          </a:p>
        </p:txBody>
      </p:sp>
      <p:pic>
        <p:nvPicPr>
          <p:cNvPr id="6" name="Picture 5">
            <a:extLst>
              <a:ext uri="{FF2B5EF4-FFF2-40B4-BE49-F238E27FC236}">
                <a16:creationId xmlns:a16="http://schemas.microsoft.com/office/drawing/2014/main" id="{24BD3043-92BD-B54A-BC53-10348674B2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81000"/>
            <a:ext cx="1066800" cy="990600"/>
          </a:xfrm>
          <a:prstGeom prst="rect">
            <a:avLst/>
          </a:prstGeom>
        </p:spPr>
      </p:pic>
    </p:spTree>
    <p:extLst>
      <p:ext uri="{BB962C8B-B14F-4D97-AF65-F5344CB8AC3E}">
        <p14:creationId xmlns:p14="http://schemas.microsoft.com/office/powerpoint/2010/main" val="1788315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ECE6BE5-ADE0-4558-945F-8A6084A2512F}"/>
              </a:ext>
            </a:extLst>
          </p:cNvPr>
          <p:cNvPicPr>
            <a:picLocks noChangeAspect="1"/>
          </p:cNvPicPr>
          <p:nvPr/>
        </p:nvPicPr>
        <p:blipFill>
          <a:blip r:embed="rId2"/>
          <a:stretch>
            <a:fillRect/>
          </a:stretch>
        </p:blipFill>
        <p:spPr>
          <a:xfrm>
            <a:off x="228600" y="2951158"/>
            <a:ext cx="6246449" cy="2424965"/>
          </a:xfrm>
          <a:prstGeom prst="rect">
            <a:avLst/>
          </a:prstGeom>
        </p:spPr>
      </p:pic>
      <p:sp>
        <p:nvSpPr>
          <p:cNvPr id="2" name="Title 1"/>
          <p:cNvSpPr>
            <a:spLocks noGrp="1"/>
          </p:cNvSpPr>
          <p:nvPr>
            <p:ph type="title"/>
          </p:nvPr>
        </p:nvSpPr>
        <p:spPr/>
        <p:txBody>
          <a:bodyPr/>
          <a:lstStyle/>
          <a:p>
            <a:r>
              <a:rPr lang="en-US" dirty="0"/>
              <a:t>Tweaking Settings &amp; Parameters</a:t>
            </a:r>
          </a:p>
        </p:txBody>
      </p:sp>
      <p:pic>
        <p:nvPicPr>
          <p:cNvPr id="6" name="Content Placeholder 5">
            <a:extLst>
              <a:ext uri="{FF2B5EF4-FFF2-40B4-BE49-F238E27FC236}">
                <a16:creationId xmlns:a16="http://schemas.microsoft.com/office/drawing/2014/main" id="{D2C3F55C-6137-46FD-8ADA-095DCBFF3813}"/>
              </a:ext>
            </a:extLst>
          </p:cNvPr>
          <p:cNvPicPr>
            <a:picLocks noGrp="1" noChangeAspect="1"/>
          </p:cNvPicPr>
          <p:nvPr>
            <p:ph idx="1"/>
          </p:nvPr>
        </p:nvPicPr>
        <p:blipFill>
          <a:blip r:embed="rId3"/>
          <a:stretch>
            <a:fillRect/>
          </a:stretch>
        </p:blipFill>
        <p:spPr>
          <a:xfrm>
            <a:off x="228600" y="1676400"/>
            <a:ext cx="4114800" cy="754947"/>
          </a:xfrm>
          <a:prstGeom prst="rect">
            <a:avLst/>
          </a:prstGeom>
        </p:spPr>
      </p:pic>
      <p:pic>
        <p:nvPicPr>
          <p:cNvPr id="7" name="Picture 6">
            <a:extLst>
              <a:ext uri="{FF2B5EF4-FFF2-40B4-BE49-F238E27FC236}">
                <a16:creationId xmlns:a16="http://schemas.microsoft.com/office/drawing/2014/main" id="{BACBE82D-F556-4DD7-9E35-18CCB5ABF5C7}"/>
              </a:ext>
            </a:extLst>
          </p:cNvPr>
          <p:cNvPicPr>
            <a:picLocks noChangeAspect="1"/>
          </p:cNvPicPr>
          <p:nvPr/>
        </p:nvPicPr>
        <p:blipFill>
          <a:blip r:embed="rId4"/>
          <a:stretch>
            <a:fillRect/>
          </a:stretch>
        </p:blipFill>
        <p:spPr>
          <a:xfrm>
            <a:off x="5134272" y="1766285"/>
            <a:ext cx="5024438" cy="1748350"/>
          </a:xfrm>
          <a:prstGeom prst="rect">
            <a:avLst/>
          </a:prstGeom>
        </p:spPr>
      </p:pic>
      <p:sp>
        <p:nvSpPr>
          <p:cNvPr id="8" name="TextBox 7">
            <a:extLst>
              <a:ext uri="{FF2B5EF4-FFF2-40B4-BE49-F238E27FC236}">
                <a16:creationId xmlns:a16="http://schemas.microsoft.com/office/drawing/2014/main" id="{DA9D5C3E-654C-4BE0-9E9A-365AE504F92F}"/>
              </a:ext>
            </a:extLst>
          </p:cNvPr>
          <p:cNvSpPr txBox="1"/>
          <p:nvPr/>
        </p:nvSpPr>
        <p:spPr>
          <a:xfrm>
            <a:off x="8610600" y="2611173"/>
            <a:ext cx="1600200" cy="369332"/>
          </a:xfrm>
          <a:prstGeom prst="rect">
            <a:avLst/>
          </a:prstGeom>
          <a:noFill/>
        </p:spPr>
        <p:txBody>
          <a:bodyPr wrap="square" rtlCol="0">
            <a:spAutoFit/>
          </a:bodyPr>
          <a:lstStyle/>
          <a:p>
            <a:r>
              <a:rPr lang="en-GB" dirty="0"/>
              <a:t>Broker</a:t>
            </a:r>
          </a:p>
        </p:txBody>
      </p:sp>
      <p:cxnSp>
        <p:nvCxnSpPr>
          <p:cNvPr id="11" name="Straight Arrow Connector 10">
            <a:extLst>
              <a:ext uri="{FF2B5EF4-FFF2-40B4-BE49-F238E27FC236}">
                <a16:creationId xmlns:a16="http://schemas.microsoft.com/office/drawing/2014/main" id="{245238A0-8E29-405F-890E-B6BF7932557E}"/>
              </a:ext>
            </a:extLst>
          </p:cNvPr>
          <p:cNvCxnSpPr/>
          <p:nvPr/>
        </p:nvCxnSpPr>
        <p:spPr>
          <a:xfrm flipH="1" flipV="1">
            <a:off x="5972472" y="3255958"/>
            <a:ext cx="76200" cy="300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55FEE83-B72C-4FB7-B258-D6A2980DF966}"/>
              </a:ext>
            </a:extLst>
          </p:cNvPr>
          <p:cNvSpPr txBox="1"/>
          <p:nvPr/>
        </p:nvSpPr>
        <p:spPr>
          <a:xfrm>
            <a:off x="5591472" y="3371349"/>
            <a:ext cx="1600200" cy="369332"/>
          </a:xfrm>
          <a:prstGeom prst="rect">
            <a:avLst/>
          </a:prstGeom>
          <a:noFill/>
        </p:spPr>
        <p:txBody>
          <a:bodyPr wrap="square" rtlCol="0">
            <a:spAutoFit/>
          </a:bodyPr>
          <a:lstStyle/>
          <a:p>
            <a:r>
              <a:rPr lang="en-GB" dirty="0"/>
              <a:t>Database</a:t>
            </a:r>
          </a:p>
        </p:txBody>
      </p:sp>
      <p:cxnSp>
        <p:nvCxnSpPr>
          <p:cNvPr id="13" name="Straight Arrow Connector 12">
            <a:extLst>
              <a:ext uri="{FF2B5EF4-FFF2-40B4-BE49-F238E27FC236}">
                <a16:creationId xmlns:a16="http://schemas.microsoft.com/office/drawing/2014/main" id="{6B808102-2105-4DE1-9CA5-B060EA4B9FD7}"/>
              </a:ext>
            </a:extLst>
          </p:cNvPr>
          <p:cNvCxnSpPr/>
          <p:nvPr/>
        </p:nvCxnSpPr>
        <p:spPr>
          <a:xfrm flipH="1">
            <a:off x="9096672" y="2951158"/>
            <a:ext cx="15240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F288B4B9-B66F-4640-8368-87D302EB20F6}"/>
              </a:ext>
            </a:extLst>
          </p:cNvPr>
          <p:cNvPicPr>
            <a:picLocks noChangeAspect="1"/>
          </p:cNvPicPr>
          <p:nvPr/>
        </p:nvPicPr>
        <p:blipFill>
          <a:blip r:embed="rId5"/>
          <a:stretch>
            <a:fillRect/>
          </a:stretch>
        </p:blipFill>
        <p:spPr>
          <a:xfrm>
            <a:off x="3581400" y="5177350"/>
            <a:ext cx="8320088" cy="707090"/>
          </a:xfrm>
          <a:prstGeom prst="rect">
            <a:avLst/>
          </a:prstGeom>
        </p:spPr>
      </p:pic>
    </p:spTree>
    <p:extLst>
      <p:ext uri="{BB962C8B-B14F-4D97-AF65-F5344CB8AC3E}">
        <p14:creationId xmlns:p14="http://schemas.microsoft.com/office/powerpoint/2010/main" val="17484802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Change -B with a PF file</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734800" cy="34163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type </a:t>
            </a:r>
            <a:r>
              <a:rPr lang="en-US" sz="1200" dirty="0" err="1">
                <a:solidFill>
                  <a:srgbClr val="7030A0"/>
                </a:solidFill>
                <a:latin typeface="Consolas" panose="020B0609020204030204" pitchFamily="49" charset="0"/>
                <a:cs typeface="Consolas" panose="020B0609020204030204" pitchFamily="49" charset="0"/>
              </a:rPr>
              <a:t>bigsports.pf</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00B050"/>
              </a:solidFill>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bigsports.pf</a:t>
            </a: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-B 100000</a:t>
            </a:r>
          </a:p>
          <a:p>
            <a:r>
              <a:rPr lang="en-US" sz="1200" dirty="0">
                <a:latin typeface="Consolas" panose="020B0609020204030204" pitchFamily="49" charset="0"/>
                <a:cs typeface="Consolas" panose="020B0609020204030204" pitchFamily="49" charset="0"/>
              </a:rPr>
              <a:t>-spin 10000</a:t>
            </a:r>
          </a:p>
          <a:p>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lruskips</a:t>
            </a:r>
            <a:r>
              <a:rPr lang="en-US" sz="1200" dirty="0">
                <a:latin typeface="Consolas" panose="020B0609020204030204" pitchFamily="49" charset="0"/>
                <a:cs typeface="Consolas" panose="020B0609020204030204" pitchFamily="49" charset="0"/>
              </a:rPr>
              <a:t> 50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basetable</a:t>
            </a:r>
            <a:r>
              <a:rPr lang="en-US" sz="1200" dirty="0">
                <a:latin typeface="Consolas" panose="020B0609020204030204" pitchFamily="49" charset="0"/>
                <a:cs typeface="Consolas" panose="020B0609020204030204" pitchFamily="49" charset="0"/>
              </a:rPr>
              <a:t> -361</a:t>
            </a:r>
          </a:p>
          <a:p>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tablerangesize</a:t>
            </a:r>
            <a:r>
              <a:rPr lang="en-US" sz="1200" dirty="0">
                <a:latin typeface="Consolas" panose="020B0609020204030204" pitchFamily="49" charset="0"/>
                <a:cs typeface="Consolas" panose="020B0609020204030204" pitchFamily="49" charset="0"/>
              </a:rPr>
              <a:t> 436</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baseindex</a:t>
            </a:r>
            <a:r>
              <a:rPr lang="en-US" sz="1200" dirty="0">
                <a:latin typeface="Consolas" panose="020B0609020204030204" pitchFamily="49" charset="0"/>
                <a:cs typeface="Consolas" panose="020B0609020204030204" pitchFamily="49" charset="0"/>
              </a:rPr>
              <a:t> -1610</a:t>
            </a:r>
          </a:p>
          <a:p>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indexrangesize</a:t>
            </a:r>
            <a:r>
              <a:rPr lang="en-US" sz="1200" dirty="0">
                <a:latin typeface="Consolas" panose="020B0609020204030204" pitchFamily="49" charset="0"/>
                <a:cs typeface="Consolas" panose="020B0609020204030204" pitchFamily="49" charset="0"/>
              </a:rPr>
              <a:t> 2753</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write </a:t>
            </a:r>
            <a:r>
              <a:rPr lang="en-US" sz="1200" dirty="0" err="1">
                <a:solidFill>
                  <a:srgbClr val="7030A0"/>
                </a:solidFill>
                <a:latin typeface="Consolas" panose="020B0609020204030204" pitchFamily="49" charset="0"/>
                <a:cs typeface="Consolas" panose="020B0609020204030204" pitchFamily="49" charset="0"/>
              </a:rPr>
              <a:t>bigsports.pf</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 . .</a:t>
            </a:r>
          </a:p>
        </p:txBody>
      </p:sp>
    </p:spTree>
    <p:extLst>
      <p:ext uri="{BB962C8B-B14F-4D97-AF65-F5344CB8AC3E}">
        <p14:creationId xmlns:p14="http://schemas.microsoft.com/office/powerpoint/2010/main" val="16571246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Change the BI Cluster Size</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734800" cy="433965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 </a:t>
            </a:r>
            <a:r>
              <a:rPr lang="en-US" sz="1200" dirty="0" err="1">
                <a:solidFill>
                  <a:srgbClr val="7030A0"/>
                </a:solidFill>
                <a:latin typeface="Consolas" panose="020B0609020204030204" pitchFamily="49" charset="0"/>
                <a:cs typeface="Consolas" panose="020B0609020204030204" pitchFamily="49" charset="0"/>
              </a:rPr>
              <a:t>proutil</a:t>
            </a:r>
            <a:r>
              <a:rPr lang="en-US" sz="1200" dirty="0">
                <a:solidFill>
                  <a:srgbClr val="7030A0"/>
                </a:solidFill>
                <a:latin typeface="Consolas" panose="020B0609020204030204" pitchFamily="49" charset="0"/>
                <a:cs typeface="Consolas" panose="020B0609020204030204" pitchFamily="49" charset="0"/>
              </a:rPr>
              <a:t> sports2000 -C truncate bi -bi 16384</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Before-image cluster size set to </a:t>
            </a:r>
            <a:r>
              <a:rPr lang="en-US" sz="1200" dirty="0">
                <a:solidFill>
                  <a:srgbClr val="FF0000"/>
                </a:solidFill>
                <a:latin typeface="Consolas" panose="020B0609020204030204" pitchFamily="49" charset="0"/>
                <a:cs typeface="Consolas" panose="020B0609020204030204" pitchFamily="49" charset="0"/>
              </a:rPr>
              <a:t>16384 kb</a:t>
            </a:r>
            <a:r>
              <a:rPr lang="en-US" sz="1200" dirty="0">
                <a:latin typeface="Consolas" panose="020B0609020204030204" pitchFamily="49" charset="0"/>
                <a:cs typeface="Consolas" panose="020B0609020204030204" pitchFamily="49" charset="0"/>
              </a:rPr>
              <a:t>. (1620)</a:t>
            </a:r>
          </a:p>
          <a:p>
            <a:br>
              <a:rPr lang="en-US" sz="1200" dirty="0">
                <a:latin typeface="Consolas" panose="020B0609020204030204" pitchFamily="49" charset="0"/>
                <a:cs typeface="Consolas" panose="020B0609020204030204" pitchFamily="49" charset="0"/>
              </a:rPr>
            </a:br>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proutil</a:t>
            </a:r>
            <a:r>
              <a:rPr lang="en-US" sz="1200" dirty="0">
                <a:solidFill>
                  <a:srgbClr val="7030A0"/>
                </a:solidFill>
                <a:latin typeface="Consolas" panose="020B0609020204030204" pitchFamily="49" charset="0"/>
                <a:cs typeface="Consolas" panose="020B0609020204030204" pitchFamily="49" charset="0"/>
              </a:rPr>
              <a:t> sports2000 -C describe</a:t>
            </a:r>
          </a:p>
          <a:p>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Database Name               : D:\</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a:t>
            </a:r>
          </a:p>
          <a:p>
            <a:r>
              <a:rPr lang="en-US" sz="1200" dirty="0">
                <a:latin typeface="Consolas" panose="020B0609020204030204" pitchFamily="49" charset="0"/>
                <a:cs typeface="Consolas" panose="020B0609020204030204" pitchFamily="49" charset="0"/>
              </a:rPr>
              <a:t>Version                     : 173.0</a:t>
            </a:r>
          </a:p>
          <a:p>
            <a:r>
              <a:rPr lang="en-US" sz="1200" dirty="0">
                <a:latin typeface="Consolas" panose="020B0609020204030204" pitchFamily="49" charset="0"/>
                <a:cs typeface="Consolas" panose="020B0609020204030204" pitchFamily="49" charset="0"/>
              </a:rPr>
              <a:t>Block Size                  : 8192</a:t>
            </a:r>
          </a:p>
          <a:p>
            <a:r>
              <a:rPr lang="en-US" sz="1200" dirty="0">
                <a:latin typeface="Consolas" panose="020B0609020204030204" pitchFamily="49" charset="0"/>
                <a:cs typeface="Consolas" panose="020B0609020204030204" pitchFamily="49" charset="0"/>
              </a:rPr>
              <a:t>Largest Cluster             : 64</a:t>
            </a:r>
          </a:p>
          <a:p>
            <a:r>
              <a:rPr lang="en-US" sz="1200" dirty="0">
                <a:latin typeface="Consolas" panose="020B0609020204030204" pitchFamily="49" charset="0"/>
                <a:cs typeface="Consolas" panose="020B0609020204030204" pitchFamily="49" charset="0"/>
              </a:rPr>
              <a:t>Create Date                 : Wed Feb  6 15:39:34 2019</a:t>
            </a:r>
          </a:p>
          <a:p>
            <a:r>
              <a:rPr lang="en-US" sz="1200" dirty="0">
                <a:latin typeface="Consolas" panose="020B0609020204030204" pitchFamily="49" charset="0"/>
                <a:cs typeface="Consolas" panose="020B0609020204030204" pitchFamily="49" charset="0"/>
              </a:rPr>
              <a:t>Last Open Date              : Wed Feb 27 18:03:03 2019</a:t>
            </a:r>
          </a:p>
          <a:p>
            <a:r>
              <a:rPr lang="en-US" sz="1200" dirty="0">
                <a:latin typeface="Consolas" panose="020B0609020204030204" pitchFamily="49" charset="0"/>
                <a:cs typeface="Consolas" panose="020B0609020204030204" pitchFamily="49" charset="0"/>
              </a:rPr>
              <a:t>Prior Open Date             : Wed Feb 27 18:03:03 2019</a:t>
            </a:r>
          </a:p>
          <a:p>
            <a:r>
              <a:rPr lang="en-US" sz="1200" dirty="0">
                <a:latin typeface="Consolas" panose="020B0609020204030204" pitchFamily="49" charset="0"/>
                <a:cs typeface="Consolas" panose="020B0609020204030204" pitchFamily="49" charset="0"/>
              </a:rPr>
              <a:t>Schema Change Date          : Wed Feb 20 19:05:57 2019</a:t>
            </a:r>
          </a:p>
          <a:p>
            <a:br>
              <a:rPr lang="en-US" sz="1200" dirty="0">
                <a:latin typeface="Consolas" panose="020B0609020204030204" pitchFamily="49" charset="0"/>
                <a:cs typeface="Consolas" panose="020B0609020204030204" pitchFamily="49" charset="0"/>
              </a:rPr>
            </a:br>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Before Imaging information</a:t>
            </a:r>
          </a:p>
          <a:p>
            <a:r>
              <a:rPr lang="en-US" sz="1200" dirty="0">
                <a:latin typeface="Consolas" panose="020B0609020204030204" pitchFamily="49" charset="0"/>
                <a:cs typeface="Consolas" panose="020B0609020204030204" pitchFamily="49" charset="0"/>
              </a:rPr>
              <a:t>  Block Size                : 8192</a:t>
            </a:r>
          </a:p>
          <a:p>
            <a:r>
              <a:rPr lang="en-US" sz="1200" dirty="0">
                <a:solidFill>
                  <a:srgbClr val="FF0000"/>
                </a:solidFill>
                <a:latin typeface="Consolas" panose="020B0609020204030204" pitchFamily="49" charset="0"/>
                <a:cs typeface="Consolas" panose="020B0609020204030204" pitchFamily="49" charset="0"/>
              </a:rPr>
              <a:t>  Cluster Size (16K Units)  : 1024</a:t>
            </a:r>
          </a:p>
          <a:p>
            <a:r>
              <a:rPr lang="en-US" sz="1200" dirty="0">
                <a:latin typeface="Consolas" panose="020B0609020204030204" pitchFamily="49" charset="0"/>
                <a:cs typeface="Consolas" panose="020B0609020204030204" pitchFamily="49" charset="0"/>
              </a:rPr>
              <a:t>  Last Open Date            : Wed Feb 27 18:02:52 2019</a:t>
            </a:r>
          </a:p>
          <a:p>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 . .</a:t>
            </a:r>
          </a:p>
          <a:p>
            <a:endParaRPr lang="en-US" sz="1200" dirty="0">
              <a:solidFill>
                <a:srgbClr val="7030A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551388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The Care and Feeding of SQL</a:t>
            </a:r>
          </a:p>
        </p:txBody>
      </p:sp>
      <p:sp>
        <p:nvSpPr>
          <p:cNvPr id="3" name="Content Placeholder 2"/>
          <p:cNvSpPr>
            <a:spLocks noGrp="1"/>
          </p:cNvSpPr>
          <p:nvPr>
            <p:ph idx="1"/>
          </p:nvPr>
        </p:nvSpPr>
        <p:spPr/>
        <p:txBody>
          <a:bodyPr/>
          <a:lstStyle/>
          <a:p>
            <a:r>
              <a:rPr lang="en-US" dirty="0"/>
              <a:t>Many 3</a:t>
            </a:r>
            <a:r>
              <a:rPr lang="en-US" baseline="30000" dirty="0"/>
              <a:t>rd</a:t>
            </a:r>
            <a:r>
              <a:rPr lang="en-US" dirty="0"/>
              <a:t> party tools require SQL</a:t>
            </a:r>
          </a:p>
          <a:p>
            <a:r>
              <a:rPr lang="en-US" dirty="0"/>
              <a:t>SQL is very different from </a:t>
            </a:r>
            <a:r>
              <a:rPr lang="en-US" dirty="0" err="1"/>
              <a:t>OpenEdge</a:t>
            </a:r>
            <a:endParaRPr lang="en-US" dirty="0"/>
          </a:p>
          <a:p>
            <a:r>
              <a:rPr lang="en-US" dirty="0"/>
              <a:t>SQL is often not configured or is poorly configured</a:t>
            </a:r>
          </a:p>
          <a:p>
            <a:r>
              <a:rPr lang="en-US" dirty="0"/>
              <a:t>The default SQL DBA user is “</a:t>
            </a:r>
            <a:r>
              <a:rPr lang="en-US" dirty="0" err="1"/>
              <a:t>sysprogress</a:t>
            </a:r>
            <a:r>
              <a:rPr lang="en-US" dirty="0"/>
              <a:t>”</a:t>
            </a:r>
          </a:p>
        </p:txBody>
      </p:sp>
      <p:pic>
        <p:nvPicPr>
          <p:cNvPr id="5" name="Picture 4">
            <a:extLst>
              <a:ext uri="{FF2B5EF4-FFF2-40B4-BE49-F238E27FC236}">
                <a16:creationId xmlns:a16="http://schemas.microsoft.com/office/drawing/2014/main" id="{4B04A69C-12E3-D244-AD80-9F163F255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81000"/>
            <a:ext cx="1066800" cy="990600"/>
          </a:xfrm>
          <a:prstGeom prst="rect">
            <a:avLst/>
          </a:prstGeom>
        </p:spPr>
      </p:pic>
    </p:spTree>
    <p:extLst>
      <p:ext uri="{BB962C8B-B14F-4D97-AF65-F5344CB8AC3E}">
        <p14:creationId xmlns:p14="http://schemas.microsoft.com/office/powerpoint/2010/main" val="23569486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SQLEXP – It Is Always Available</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734800" cy="39703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 </a:t>
            </a:r>
            <a:r>
              <a:rPr lang="en-US" sz="1200" dirty="0" err="1">
                <a:solidFill>
                  <a:srgbClr val="7030A0"/>
                </a:solidFill>
                <a:latin typeface="Consolas" panose="020B0609020204030204" pitchFamily="49" charset="0"/>
                <a:cs typeface="Consolas" panose="020B0609020204030204" pitchFamily="49" charset="0"/>
              </a:rPr>
              <a:t>sqlexp</a:t>
            </a:r>
            <a:r>
              <a:rPr lang="en-US" sz="1200" dirty="0">
                <a:solidFill>
                  <a:srgbClr val="7030A0"/>
                </a:solidFill>
                <a:latin typeface="Consolas" panose="020B0609020204030204" pitchFamily="49" charset="0"/>
                <a:cs typeface="Consolas" panose="020B0609020204030204" pitchFamily="49" charset="0"/>
              </a:rPr>
              <a:t> -user </a:t>
            </a:r>
            <a:r>
              <a:rPr lang="en-US" sz="1200" dirty="0" err="1">
                <a:solidFill>
                  <a:srgbClr val="7030A0"/>
                </a:solidFill>
                <a:latin typeface="Consolas" panose="020B0609020204030204" pitchFamily="49" charset="0"/>
                <a:cs typeface="Consolas" panose="020B0609020204030204" pitchFamily="49" charset="0"/>
              </a:rPr>
              <a:t>sysprogress</a:t>
            </a:r>
            <a:r>
              <a:rPr lang="en-US" sz="1200" dirty="0">
                <a:solidFill>
                  <a:srgbClr val="7030A0"/>
                </a:solidFill>
                <a:latin typeface="Consolas" panose="020B0609020204030204" pitchFamily="49" charset="0"/>
                <a:cs typeface="Consolas" panose="020B0609020204030204" pitchFamily="49" charset="0"/>
              </a:rPr>
              <a:t> -password </a:t>
            </a:r>
            <a:r>
              <a:rPr lang="en-US" sz="1200" dirty="0" err="1">
                <a:solidFill>
                  <a:srgbClr val="7030A0"/>
                </a:solidFill>
                <a:latin typeface="Consolas" panose="020B0609020204030204" pitchFamily="49" charset="0"/>
                <a:cs typeface="Consolas" panose="020B0609020204030204" pitchFamily="49" charset="0"/>
              </a:rPr>
              <a:t>sysprogress</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db</a:t>
            </a:r>
            <a:r>
              <a:rPr lang="en-US" sz="1200" dirty="0">
                <a:solidFill>
                  <a:srgbClr val="7030A0"/>
                </a:solidFill>
                <a:latin typeface="Consolas" panose="020B0609020204030204" pitchFamily="49" charset="0"/>
                <a:cs typeface="Consolas" panose="020B0609020204030204" pitchFamily="49" charset="0"/>
              </a:rPr>
              <a:t> sports2000 -H localhost -S 21012</a:t>
            </a:r>
          </a:p>
          <a:p>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Release 11.7 as of Mon Mar 27 10:21:54 EDT 2017</a:t>
            </a:r>
          </a:p>
          <a:p>
            <a:r>
              <a:rPr lang="en-US" sz="1200" dirty="0">
                <a:latin typeface="Consolas" panose="020B0609020204030204" pitchFamily="49" charset="0"/>
                <a:cs typeface="Consolas" panose="020B0609020204030204" pitchFamily="49" charset="0"/>
              </a:rPr>
              <a:t>Connecting user "</a:t>
            </a:r>
            <a:r>
              <a:rPr lang="en-US" sz="1200" dirty="0" err="1">
                <a:latin typeface="Consolas" panose="020B0609020204030204" pitchFamily="49" charset="0"/>
                <a:cs typeface="Consolas" panose="020B0609020204030204" pitchFamily="49" charset="0"/>
              </a:rPr>
              <a:t>sysprogress</a:t>
            </a:r>
            <a:r>
              <a:rPr lang="en-US" sz="1200" dirty="0">
                <a:latin typeface="Consolas" panose="020B0609020204030204" pitchFamily="49" charset="0"/>
                <a:cs typeface="Consolas" panose="020B0609020204030204" pitchFamily="49" charset="0"/>
              </a:rPr>
              <a:t>" to URL "</a:t>
            </a:r>
            <a:r>
              <a:rPr lang="en-US" sz="1200" dirty="0" err="1">
                <a:latin typeface="Consolas" panose="020B0609020204030204" pitchFamily="49" charset="0"/>
                <a:cs typeface="Consolas" panose="020B0609020204030204" pitchFamily="49" charset="0"/>
              </a:rPr>
              <a:t>jdbc:datadirect:openedge</a:t>
            </a:r>
            <a:r>
              <a:rPr lang="en-US" sz="1200" dirty="0">
                <a:latin typeface="Consolas" panose="020B0609020204030204" pitchFamily="49" charset="0"/>
                <a:cs typeface="Consolas" panose="020B0609020204030204" pitchFamily="49" charset="0"/>
              </a:rPr>
              <a:t>://localhost:21012;databaseName=sports2000"... (8920)</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SQLExplorer</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select count(*) from customer;</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SQL Exception</a:t>
            </a:r>
            <a:r>
              <a:rPr lang="en-US" sz="1200" dirty="0">
                <a:latin typeface="Consolas" panose="020B0609020204030204" pitchFamily="49" charset="0"/>
                <a:cs typeface="Consolas" panose="020B0609020204030204" pitchFamily="49" charset="0"/>
              </a:rPr>
              <a:t> 1 ===</a:t>
            </a:r>
          </a:p>
          <a:p>
            <a:r>
              <a:rPr lang="en-US" sz="1200" dirty="0" err="1">
                <a:latin typeface="Consolas" panose="020B0609020204030204" pitchFamily="49" charset="0"/>
                <a:cs typeface="Consolas" panose="020B0609020204030204" pitchFamily="49" charset="0"/>
              </a:rPr>
              <a:t>SQLState</a:t>
            </a:r>
            <a:r>
              <a:rPr lang="en-US" sz="1200" dirty="0">
                <a:latin typeface="Consolas" panose="020B0609020204030204" pitchFamily="49" charset="0"/>
                <a:cs typeface="Consolas" panose="020B0609020204030204" pitchFamily="49" charset="0"/>
              </a:rPr>
              <a:t>=42S02</a:t>
            </a:r>
          </a:p>
          <a:p>
            <a:r>
              <a:rPr lang="en-US" sz="1200" dirty="0" err="1">
                <a:latin typeface="Consolas" panose="020B0609020204030204" pitchFamily="49" charset="0"/>
                <a:cs typeface="Consolas" panose="020B0609020204030204" pitchFamily="49" charset="0"/>
              </a:rPr>
              <a:t>ErrorCode</a:t>
            </a:r>
            <a:r>
              <a:rPr lang="en-US" sz="1200" dirty="0">
                <a:latin typeface="Consolas" panose="020B0609020204030204" pitchFamily="49" charset="0"/>
                <a:cs typeface="Consolas" panose="020B0609020204030204" pitchFamily="49" charset="0"/>
              </a:rPr>
              <a:t>=-210083</a:t>
            </a:r>
          </a:p>
          <a:p>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DataDirect</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JDBC Driver][</a:t>
            </a:r>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Table/view/</a:t>
            </a:r>
            <a:r>
              <a:rPr lang="en-US" sz="1200" dirty="0" err="1">
                <a:latin typeface="Consolas" panose="020B0609020204030204" pitchFamily="49" charset="0"/>
                <a:cs typeface="Consolas" panose="020B0609020204030204" pitchFamily="49" charset="0"/>
              </a:rPr>
              <a:t>synonynm</a:t>
            </a:r>
            <a:r>
              <a:rPr lang="en-US" sz="1200" dirty="0">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"SYSPROGRESS.CUSTOMER" cannot be found</a:t>
            </a:r>
            <a:r>
              <a:rPr lang="en-US" sz="1200" dirty="0">
                <a:latin typeface="Consolas" panose="020B0609020204030204" pitchFamily="49" charset="0"/>
                <a:cs typeface="Consolas" panose="020B0609020204030204" pitchFamily="49" charset="0"/>
              </a:rPr>
              <a:t>. (15814)</a:t>
            </a: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7570588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SQLEXP</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734800" cy="39703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 </a:t>
            </a:r>
            <a:r>
              <a:rPr lang="en-US" sz="1200" dirty="0" err="1">
                <a:solidFill>
                  <a:srgbClr val="7030A0"/>
                </a:solidFill>
                <a:latin typeface="Consolas" panose="020B0609020204030204" pitchFamily="49" charset="0"/>
                <a:cs typeface="Consolas" panose="020B0609020204030204" pitchFamily="49" charset="0"/>
              </a:rPr>
              <a:t>sqlexp</a:t>
            </a:r>
            <a:r>
              <a:rPr lang="en-US" sz="1200" dirty="0">
                <a:solidFill>
                  <a:srgbClr val="7030A0"/>
                </a:solidFill>
                <a:latin typeface="Consolas" panose="020B0609020204030204" pitchFamily="49" charset="0"/>
                <a:cs typeface="Consolas" panose="020B0609020204030204" pitchFamily="49" charset="0"/>
              </a:rPr>
              <a:t> -user </a:t>
            </a:r>
            <a:r>
              <a:rPr lang="en-US" sz="1200" dirty="0" err="1">
                <a:solidFill>
                  <a:srgbClr val="7030A0"/>
                </a:solidFill>
                <a:latin typeface="Consolas" panose="020B0609020204030204" pitchFamily="49" charset="0"/>
                <a:cs typeface="Consolas" panose="020B0609020204030204" pitchFamily="49" charset="0"/>
              </a:rPr>
              <a:t>sysprogress</a:t>
            </a:r>
            <a:r>
              <a:rPr lang="en-US" sz="1200" dirty="0">
                <a:solidFill>
                  <a:srgbClr val="7030A0"/>
                </a:solidFill>
                <a:latin typeface="Consolas" panose="020B0609020204030204" pitchFamily="49" charset="0"/>
                <a:cs typeface="Consolas" panose="020B0609020204030204" pitchFamily="49" charset="0"/>
              </a:rPr>
              <a:t> -password </a:t>
            </a:r>
            <a:r>
              <a:rPr lang="en-US" sz="1200" dirty="0" err="1">
                <a:solidFill>
                  <a:srgbClr val="7030A0"/>
                </a:solidFill>
                <a:latin typeface="Consolas" panose="020B0609020204030204" pitchFamily="49" charset="0"/>
                <a:cs typeface="Consolas" panose="020B0609020204030204" pitchFamily="49" charset="0"/>
              </a:rPr>
              <a:t>sysprogress</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db</a:t>
            </a:r>
            <a:r>
              <a:rPr lang="en-US" sz="1200" dirty="0">
                <a:solidFill>
                  <a:srgbClr val="7030A0"/>
                </a:solidFill>
                <a:latin typeface="Consolas" panose="020B0609020204030204" pitchFamily="49" charset="0"/>
                <a:cs typeface="Consolas" panose="020B0609020204030204" pitchFamily="49" charset="0"/>
              </a:rPr>
              <a:t> sports2000 -H localhost -S 21012</a:t>
            </a:r>
          </a:p>
          <a:p>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Release 11.7 as of Mon Mar 27 10:21:54 EDT 2017</a:t>
            </a:r>
          </a:p>
          <a:p>
            <a:r>
              <a:rPr lang="en-US" sz="1200" dirty="0">
                <a:latin typeface="Consolas" panose="020B0609020204030204" pitchFamily="49" charset="0"/>
                <a:cs typeface="Consolas" panose="020B0609020204030204" pitchFamily="49" charset="0"/>
              </a:rPr>
              <a:t>Connecting user "</a:t>
            </a:r>
            <a:r>
              <a:rPr lang="en-US" sz="1200" dirty="0" err="1">
                <a:latin typeface="Consolas" panose="020B0609020204030204" pitchFamily="49" charset="0"/>
                <a:cs typeface="Consolas" panose="020B0609020204030204" pitchFamily="49" charset="0"/>
              </a:rPr>
              <a:t>sysprogress</a:t>
            </a:r>
            <a:r>
              <a:rPr lang="en-US" sz="1200" dirty="0">
                <a:latin typeface="Consolas" panose="020B0609020204030204" pitchFamily="49" charset="0"/>
                <a:cs typeface="Consolas" panose="020B0609020204030204" pitchFamily="49" charset="0"/>
              </a:rPr>
              <a:t>" to URL "</a:t>
            </a:r>
            <a:r>
              <a:rPr lang="en-US" sz="1200" dirty="0" err="1">
                <a:latin typeface="Consolas" panose="020B0609020204030204" pitchFamily="49" charset="0"/>
                <a:cs typeface="Consolas" panose="020B0609020204030204" pitchFamily="49" charset="0"/>
              </a:rPr>
              <a:t>jdbc:datadirect:openedge</a:t>
            </a:r>
            <a:r>
              <a:rPr lang="en-US" sz="1200" dirty="0">
                <a:latin typeface="Consolas" panose="020B0609020204030204" pitchFamily="49" charset="0"/>
                <a:cs typeface="Consolas" panose="020B0609020204030204" pitchFamily="49" charset="0"/>
              </a:rPr>
              <a:t>://localhost:21012;databaseName=sports2000"... (8920)</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SQLExplorer</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select count(*) from customer;</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SQL Exception</a:t>
            </a:r>
            <a:r>
              <a:rPr lang="en-US" sz="1200" dirty="0">
                <a:latin typeface="Consolas" panose="020B0609020204030204" pitchFamily="49" charset="0"/>
                <a:cs typeface="Consolas" panose="020B0609020204030204" pitchFamily="49" charset="0"/>
              </a:rPr>
              <a:t> 1 ===</a:t>
            </a:r>
          </a:p>
          <a:p>
            <a:r>
              <a:rPr lang="en-US" sz="1200" dirty="0" err="1">
                <a:latin typeface="Consolas" panose="020B0609020204030204" pitchFamily="49" charset="0"/>
                <a:cs typeface="Consolas" panose="020B0609020204030204" pitchFamily="49" charset="0"/>
              </a:rPr>
              <a:t>SQLState</a:t>
            </a:r>
            <a:r>
              <a:rPr lang="en-US" sz="1200" dirty="0">
                <a:latin typeface="Consolas" panose="020B0609020204030204" pitchFamily="49" charset="0"/>
                <a:cs typeface="Consolas" panose="020B0609020204030204" pitchFamily="49" charset="0"/>
              </a:rPr>
              <a:t>=42S02</a:t>
            </a:r>
          </a:p>
          <a:p>
            <a:r>
              <a:rPr lang="en-US" sz="1200" dirty="0" err="1">
                <a:latin typeface="Consolas" panose="020B0609020204030204" pitchFamily="49" charset="0"/>
                <a:cs typeface="Consolas" panose="020B0609020204030204" pitchFamily="49" charset="0"/>
              </a:rPr>
              <a:t>ErrorCode</a:t>
            </a:r>
            <a:r>
              <a:rPr lang="en-US" sz="1200" dirty="0">
                <a:latin typeface="Consolas" panose="020B0609020204030204" pitchFamily="49" charset="0"/>
                <a:cs typeface="Consolas" panose="020B0609020204030204" pitchFamily="49" charset="0"/>
              </a:rPr>
              <a:t>=-210083</a:t>
            </a:r>
          </a:p>
          <a:p>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DataDirect</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JDBC Driver][</a:t>
            </a:r>
            <a:r>
              <a:rPr lang="en-US" sz="1200" dirty="0" err="1">
                <a:latin typeface="Consolas" panose="020B0609020204030204" pitchFamily="49" charset="0"/>
                <a:cs typeface="Consolas" panose="020B0609020204030204" pitchFamily="49" charset="0"/>
              </a:rPr>
              <a:t>OpenEdge</a:t>
            </a:r>
            <a:r>
              <a:rPr lang="en-US" sz="1200" dirty="0">
                <a:latin typeface="Consolas" panose="020B0609020204030204" pitchFamily="49" charset="0"/>
                <a:cs typeface="Consolas" panose="020B0609020204030204" pitchFamily="49" charset="0"/>
              </a:rPr>
              <a:t>] Table/view/</a:t>
            </a:r>
            <a:r>
              <a:rPr lang="en-US" sz="1200" dirty="0" err="1">
                <a:latin typeface="Consolas" panose="020B0609020204030204" pitchFamily="49" charset="0"/>
                <a:cs typeface="Consolas" panose="020B0609020204030204" pitchFamily="49" charset="0"/>
              </a:rPr>
              <a:t>synonynm</a:t>
            </a:r>
            <a:r>
              <a:rPr lang="en-US" sz="1200" dirty="0">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"SYSPROGRESS.CUSTOMER" cannot be found</a:t>
            </a:r>
            <a:r>
              <a:rPr lang="en-US" sz="1200" dirty="0">
                <a:latin typeface="Consolas" panose="020B0609020204030204" pitchFamily="49" charset="0"/>
                <a:cs typeface="Consolas" panose="020B0609020204030204" pitchFamily="49" charset="0"/>
              </a:rPr>
              <a:t>. (15814)</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SQLExplorer</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select count(*) from </a:t>
            </a:r>
            <a:r>
              <a:rPr lang="en-US" sz="1200" dirty="0" err="1">
                <a:solidFill>
                  <a:srgbClr val="7030A0"/>
                </a:solidFill>
                <a:latin typeface="Consolas" panose="020B0609020204030204" pitchFamily="49" charset="0"/>
                <a:cs typeface="Consolas" panose="020B0609020204030204" pitchFamily="49" charset="0"/>
              </a:rPr>
              <a:t>pub.customer</a:t>
            </a:r>
            <a:r>
              <a:rPr lang="en-US" sz="1200" dirty="0">
                <a:solidFill>
                  <a:srgbClr val="7030A0"/>
                </a:solidFill>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count(*)</a:t>
            </a:r>
          </a:p>
          <a:p>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201120</a:t>
            </a:r>
          </a:p>
          <a:p>
            <a:endParaRPr lang="en-US" sz="1200" dirty="0">
              <a:solidFill>
                <a:srgbClr val="00B05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SQLExplorer</a:t>
            </a:r>
            <a:r>
              <a:rPr lang="en-US" sz="1200" dirty="0">
                <a:solidFill>
                  <a:srgbClr val="00B050"/>
                </a:solidFill>
                <a:latin typeface="Consolas" panose="020B0609020204030204" pitchFamily="49" charset="0"/>
                <a:cs typeface="Consolas" panose="020B0609020204030204" pitchFamily="49" charset="0"/>
              </a:rPr>
              <a:t>&gt;</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quit</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p>
          <a:p>
            <a:r>
              <a:rPr lang="en-US" sz="1200" dirty="0">
                <a:latin typeface="Consolas" panose="020B0609020204030204" pitchFamily="49" charset="0"/>
                <a:cs typeface="Consolas" panose="020B0609020204030204" pitchFamily="49" charset="0"/>
              </a:rPr>
              <a:t>. . .</a:t>
            </a:r>
          </a:p>
          <a:p>
            <a:endParaRPr lang="en-US" sz="1200" dirty="0">
              <a:solidFill>
                <a:srgbClr val="7030A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388424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DBTOOL and SQL Width</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838140" cy="526297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dbtool</a:t>
            </a:r>
            <a:r>
              <a:rPr lang="en-US" sz="1200" dirty="0">
                <a:solidFill>
                  <a:srgbClr val="7030A0"/>
                </a:solidFill>
                <a:latin typeface="Consolas" panose="020B0609020204030204" pitchFamily="49" charset="0"/>
                <a:cs typeface="Consolas" panose="020B0609020204030204" pitchFamily="49" charset="0"/>
              </a:rPr>
              <a:t> sports2000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DATABASE TOOLS MENU - 11.7</a:t>
            </a:r>
          </a:p>
          <a:p>
            <a:r>
              <a:rPr lang="en-US" sz="1200" dirty="0">
                <a:latin typeface="Consolas" panose="020B0609020204030204" pitchFamily="49" charset="0"/>
                <a:cs typeface="Consolas" panose="020B0609020204030204" pitchFamily="49" charset="0"/>
              </a:rPr>
              <a:t>                     ---------------------------</a:t>
            </a:r>
          </a:p>
          <a:p>
            <a:r>
              <a:rPr lang="en-US" sz="1200" dirty="0">
                <a:latin typeface="Consolas" panose="020B0609020204030204" pitchFamily="49" charset="0"/>
                <a:cs typeface="Consolas" panose="020B0609020204030204" pitchFamily="49" charset="0"/>
              </a:rPr>
              <a:t>                 1. SQL Width &amp; Date Scan w/Report Option</a:t>
            </a:r>
          </a:p>
          <a:p>
            <a:r>
              <a:rPr lang="en-US" sz="1200" dirty="0">
                <a:latin typeface="Consolas" panose="020B0609020204030204" pitchFamily="49" charset="0"/>
                <a:cs typeface="Consolas" panose="020B0609020204030204" pitchFamily="49" charset="0"/>
              </a:rPr>
              <a:t>                 2. SQL Width Scan w/Fix Option</a:t>
            </a:r>
          </a:p>
          <a:p>
            <a:r>
              <a:rPr lang="en-US" sz="1200" dirty="0">
                <a:latin typeface="Consolas" panose="020B0609020204030204" pitchFamily="49" charset="0"/>
                <a:cs typeface="Consolas" panose="020B0609020204030204" pitchFamily="49" charset="0"/>
              </a:rPr>
              <a:t>                 . . .</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Q. Quit</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a:solidFill>
                  <a:srgbClr val="00B050"/>
                </a:solidFill>
                <a:latin typeface="Consolas" panose="020B0609020204030204" pitchFamily="49" charset="0"/>
                <a:cs typeface="Consolas" panose="020B0609020204030204" pitchFamily="49" charset="0"/>
              </a:rPr>
              <a:t>Choice:</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2</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The option will process all records including template records in the specified range.</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t>
            </a:r>
            <a:r>
              <a:rPr lang="en-US" sz="1200" dirty="0">
                <a:solidFill>
                  <a:srgbClr val="00B050"/>
                </a:solidFill>
                <a:latin typeface="Consolas" panose="020B0609020204030204" pitchFamily="49" charset="0"/>
                <a:cs typeface="Consolas" panose="020B0609020204030204" pitchFamily="49" charset="0"/>
              </a:rPr>
              <a:t>&lt;connect&gt;:    (0=single-user 1=self-service &gt;1=#threads)?</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1</a:t>
            </a:r>
          </a:p>
          <a:p>
            <a:r>
              <a:rPr lang="en-US" sz="1200" dirty="0">
                <a:latin typeface="Consolas" panose="020B0609020204030204" pitchFamily="49" charset="0"/>
                <a:cs typeface="Consolas" panose="020B0609020204030204" pitchFamily="49" charset="0"/>
              </a:rPr>
              <a:t>        </a:t>
            </a:r>
            <a:r>
              <a:rPr lang="en-US" sz="1200" dirty="0">
                <a:solidFill>
                  <a:srgbClr val="00B050"/>
                </a:solidFill>
                <a:latin typeface="Consolas" panose="020B0609020204030204" pitchFamily="49" charset="0"/>
                <a:cs typeface="Consolas" panose="020B0609020204030204" pitchFamily="49" charset="0"/>
              </a:rPr>
              <a:t>Padding % above current max:</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25</a:t>
            </a:r>
          </a:p>
          <a:p>
            <a:r>
              <a:rPr lang="en-US" sz="1200" dirty="0">
                <a:latin typeface="Consolas" panose="020B0609020204030204" pitchFamily="49" charset="0"/>
                <a:cs typeface="Consolas" panose="020B0609020204030204" pitchFamily="49" charset="0"/>
              </a:rPr>
              <a:t>        </a:t>
            </a:r>
            <a:r>
              <a:rPr lang="en-US" sz="1200" dirty="0">
                <a:solidFill>
                  <a:srgbClr val="00B050"/>
                </a:solidFill>
                <a:latin typeface="Consolas" panose="020B0609020204030204" pitchFamily="49" charset="0"/>
                <a:cs typeface="Consolas" panose="020B0609020204030204" pitchFamily="49" charset="0"/>
              </a:rPr>
              <a:t>&lt;table&gt;:      (Table number or all)?</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all</a:t>
            </a:r>
          </a:p>
          <a:p>
            <a:r>
              <a:rPr lang="en-US" sz="1200" dirty="0">
                <a:latin typeface="Consolas" panose="020B0609020204030204" pitchFamily="49" charset="0"/>
                <a:cs typeface="Consolas" panose="020B0609020204030204" pitchFamily="49" charset="0"/>
              </a:rPr>
              <a:t>        </a:t>
            </a:r>
            <a:r>
              <a:rPr lang="en-US" sz="1200" dirty="0">
                <a:solidFill>
                  <a:srgbClr val="00B050"/>
                </a:solidFill>
                <a:latin typeface="Consolas" panose="020B0609020204030204" pitchFamily="49" charset="0"/>
                <a:cs typeface="Consolas" panose="020B0609020204030204" pitchFamily="49" charset="0"/>
              </a:rPr>
              <a:t>&lt;area&gt;:       (Area number or all)?</a:t>
            </a:r>
            <a:r>
              <a:rPr lang="en-US" sz="1200" dirty="0">
                <a:latin typeface="Consolas" panose="020B0609020204030204" pitchFamily="49" charset="0"/>
                <a:cs typeface="Consolas" panose="020B0609020204030204" pitchFamily="49" charset="0"/>
              </a:rPr>
              <a:t> </a:t>
            </a:r>
            <a:r>
              <a:rPr lang="en-US" sz="1200" dirty="0">
                <a:solidFill>
                  <a:srgbClr val="7030A0"/>
                </a:solidFill>
                <a:latin typeface="Consolas" panose="020B0609020204030204" pitchFamily="49" charset="0"/>
                <a:cs typeface="Consolas" panose="020B0609020204030204" pitchFamily="49" charset="0"/>
              </a:rPr>
              <a:t>all</a:t>
            </a:r>
          </a:p>
          <a:p>
            <a:r>
              <a:rPr lang="en-US" sz="1200" dirty="0">
                <a:latin typeface="Consolas" panose="020B0609020204030204" pitchFamily="49" charset="0"/>
                <a:cs typeface="Consolas" panose="020B0609020204030204" pitchFamily="49" charset="0"/>
              </a:rPr>
              <a:t>        </a:t>
            </a:r>
            <a:r>
              <a:rPr lang="en-US" sz="1200" dirty="0">
                <a:solidFill>
                  <a:srgbClr val="00B050"/>
                </a:solidFill>
                <a:latin typeface="Consolas" panose="020B0609020204030204" pitchFamily="49" charset="0"/>
                <a:cs typeface="Consolas" panose="020B0609020204030204" pitchFamily="49" charset="0"/>
              </a:rPr>
              <a:t>&lt;display&gt;:    (verbose level 0-4)?</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Total records read: 3561171</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SQLWidth</a:t>
            </a:r>
            <a:r>
              <a:rPr lang="en-US" sz="1200" dirty="0">
                <a:latin typeface="Consolas" panose="020B0609020204030204" pitchFamily="49" charset="0"/>
                <a:cs typeface="Consolas" panose="020B0609020204030204" pitchFamily="49" charset="0"/>
              </a:rPr>
              <a:t> errors found: 7, Date errors found: 0</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SQLWidth</a:t>
            </a:r>
            <a:r>
              <a:rPr lang="en-US" sz="1200" dirty="0">
                <a:latin typeface="Consolas" panose="020B0609020204030204" pitchFamily="49" charset="0"/>
                <a:cs typeface="Consolas" panose="020B0609020204030204" pitchFamily="49" charset="0"/>
              </a:rPr>
              <a:t> errors fixed: 7</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p>
          <a:p>
            <a:endParaRPr lang="en-US" sz="1200" dirty="0">
              <a:solidFill>
                <a:srgbClr val="00B050"/>
              </a:solidFill>
              <a:latin typeface="Consolas" panose="020B0609020204030204" pitchFamily="49" charset="0"/>
              <a:cs typeface="Consolas" panose="020B0609020204030204" pitchFamily="49" charset="0"/>
            </a:endParaRPr>
          </a:p>
          <a:p>
            <a:endParaRPr lang="en-US" sz="1200" dirty="0">
              <a:solidFill>
                <a:srgbClr val="00B050"/>
              </a:solidFill>
              <a:latin typeface="Consolas" panose="020B0609020204030204" pitchFamily="49" charset="0"/>
              <a:cs typeface="Consolas" panose="020B0609020204030204" pitchFamily="49" charset="0"/>
            </a:endParaRPr>
          </a:p>
          <a:p>
            <a:endParaRPr lang="en-US" sz="1200"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679194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Update SQL Statistics</a:t>
            </a:r>
          </a:p>
        </p:txBody>
      </p:sp>
      <p:sp>
        <p:nvSpPr>
          <p:cNvPr id="4" name="TextBox 3">
            <a:extLst>
              <a:ext uri="{FF2B5EF4-FFF2-40B4-BE49-F238E27FC236}">
                <a16:creationId xmlns:a16="http://schemas.microsoft.com/office/drawing/2014/main" id="{40EF46A5-F94F-5442-97CA-C891CA8506BE}"/>
              </a:ext>
            </a:extLst>
          </p:cNvPr>
          <p:cNvSpPr txBox="1"/>
          <p:nvPr/>
        </p:nvSpPr>
        <p:spPr>
          <a:xfrm>
            <a:off x="201460" y="1545610"/>
            <a:ext cx="11734800" cy="433965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mbpro</a:t>
            </a:r>
            <a:r>
              <a:rPr lang="en-US" sz="1200" dirty="0">
                <a:solidFill>
                  <a:srgbClr val="7030A0"/>
                </a:solidFill>
                <a:latin typeface="Consolas" panose="020B0609020204030204" pitchFamily="49" charset="0"/>
                <a:cs typeface="Consolas" panose="020B0609020204030204" pitchFamily="49" charset="0"/>
              </a:rPr>
              <a:t> sports2000 -p d:\</a:t>
            </a:r>
            <a:r>
              <a:rPr lang="en-US" sz="1200" dirty="0" err="1">
                <a:solidFill>
                  <a:srgbClr val="7030A0"/>
                </a:solidFill>
                <a:latin typeface="Consolas" panose="020B0609020204030204" pitchFamily="49" charset="0"/>
                <a:cs typeface="Consolas" panose="020B0609020204030204" pitchFamily="49" charset="0"/>
              </a:rPr>
              <a:t>protop</a:t>
            </a:r>
            <a:r>
              <a:rPr lang="en-US" sz="1200" dirty="0">
                <a:solidFill>
                  <a:srgbClr val="7030A0"/>
                </a:solidFill>
                <a:latin typeface="Consolas" panose="020B0609020204030204" pitchFamily="49" charset="0"/>
                <a:cs typeface="Consolas" panose="020B0609020204030204" pitchFamily="49" charset="0"/>
              </a:rPr>
              <a:t>\</a:t>
            </a:r>
            <a:r>
              <a:rPr lang="en-US" sz="1200" dirty="0" err="1">
                <a:solidFill>
                  <a:srgbClr val="7030A0"/>
                </a:solidFill>
                <a:latin typeface="Consolas" panose="020B0609020204030204" pitchFamily="49" charset="0"/>
                <a:cs typeface="Consolas" panose="020B0609020204030204" pitchFamily="49" charset="0"/>
              </a:rPr>
              <a:t>util</a:t>
            </a:r>
            <a:r>
              <a:rPr lang="en-US" sz="1200" dirty="0">
                <a:solidFill>
                  <a:srgbClr val="7030A0"/>
                </a:solidFill>
                <a:latin typeface="Consolas" panose="020B0609020204030204" pitchFamily="49" charset="0"/>
                <a:cs typeface="Consolas" panose="020B0609020204030204" pitchFamily="49" charset="0"/>
              </a:rPr>
              <a:t>\</a:t>
            </a:r>
            <a:r>
              <a:rPr lang="en-US" sz="1200" dirty="0" err="1">
                <a:solidFill>
                  <a:srgbClr val="7030A0"/>
                </a:solidFill>
                <a:latin typeface="Consolas" panose="020B0609020204030204" pitchFamily="49" charset="0"/>
                <a:cs typeface="Consolas" panose="020B0609020204030204" pitchFamily="49" charset="0"/>
              </a:rPr>
              <a:t>genUpdateSQL.p</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more </a:t>
            </a:r>
            <a:r>
              <a:rPr lang="en-US" sz="1200" dirty="0" err="1">
                <a:solidFill>
                  <a:srgbClr val="7030A0"/>
                </a:solidFill>
                <a:latin typeface="Consolas" panose="020B0609020204030204" pitchFamily="49" charset="0"/>
                <a:cs typeface="Consolas" panose="020B0609020204030204" pitchFamily="49" charset="0"/>
              </a:rPr>
              <a:t>updSQLStats.sql</a:t>
            </a:r>
            <a:endParaRPr lang="en-US" sz="1200" dirty="0">
              <a:solidFill>
                <a:srgbClr val="7030A0"/>
              </a:solidFill>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UPDATE TABLE STATISTICS AND INDEX STATISTICS AND ALL COLUMN STATISTICS FOR </a:t>
            </a:r>
            <a:r>
              <a:rPr lang="en-US" sz="1200" dirty="0" err="1">
                <a:latin typeface="Consolas" panose="020B0609020204030204" pitchFamily="49" charset="0"/>
                <a:cs typeface="Consolas" panose="020B0609020204030204" pitchFamily="49" charset="0"/>
              </a:rPr>
              <a:t>PUB."Benefits</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latin typeface="Consolas" panose="020B0609020204030204" pitchFamily="49" charset="0"/>
                <a:cs typeface="Consolas" panose="020B0609020204030204" pitchFamily="49" charset="0"/>
              </a:rPr>
              <a:t>UPDATE TABLE STATISTICS AND INDEX STATISTICS AND ALL COLUMN STATISTICS FOR PUB."</a:t>
            </a:r>
            <a:r>
              <a:rPr lang="en-US" sz="1200" dirty="0" err="1">
                <a:latin typeface="Consolas" panose="020B0609020204030204" pitchFamily="49" charset="0"/>
                <a:cs typeface="Consolas" panose="020B0609020204030204" pitchFamily="49" charset="0"/>
              </a:rPr>
              <a:t>BillTo</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latin typeface="Consolas" panose="020B0609020204030204" pitchFamily="49" charset="0"/>
                <a:cs typeface="Consolas" panose="020B0609020204030204" pitchFamily="49" charset="0"/>
              </a:rPr>
              <a:t>UPDATE TABLE STATISTICS AND INDEX STATISTICS AND ALL COLUMN STATISTICS FOR </a:t>
            </a:r>
            <a:r>
              <a:rPr lang="en-US" sz="1200" dirty="0" err="1">
                <a:latin typeface="Consolas" panose="020B0609020204030204" pitchFamily="49" charset="0"/>
                <a:cs typeface="Consolas" panose="020B0609020204030204" pitchFamily="49" charset="0"/>
              </a:rPr>
              <a:t>PUB."Bin</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latin typeface="Consolas" panose="020B0609020204030204" pitchFamily="49" charset="0"/>
                <a:cs typeface="Consolas" panose="020B0609020204030204" pitchFamily="49" charset="0"/>
              </a:rPr>
              <a:t>UPDATE TABLE STATISTICS AND INDEX STATISTICS AND ALL COLUMN STATISTICS FOR </a:t>
            </a:r>
            <a:r>
              <a:rPr lang="en-US" sz="1200" dirty="0" err="1">
                <a:latin typeface="Consolas" panose="020B0609020204030204" pitchFamily="49" charset="0"/>
                <a:cs typeface="Consolas" panose="020B0609020204030204" pitchFamily="49" charset="0"/>
              </a:rPr>
              <a:t>PUB."Country</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latin typeface="Consolas" panose="020B0609020204030204" pitchFamily="49" charset="0"/>
                <a:cs typeface="Consolas" panose="020B0609020204030204" pitchFamily="49" charset="0"/>
              </a:rPr>
              <a:t>UPDATE TABLE STATISTICS AND INDEX STATISTICS AND ALL COLUMN STATISTICS FOR </a:t>
            </a:r>
            <a:r>
              <a:rPr lang="en-US" sz="1200" dirty="0" err="1">
                <a:latin typeface="Consolas" panose="020B0609020204030204" pitchFamily="49" charset="0"/>
                <a:cs typeface="Consolas" panose="020B0609020204030204" pitchFamily="49" charset="0"/>
              </a:rPr>
              <a:t>PUB."Customer</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latin typeface="Consolas" panose="020B0609020204030204" pitchFamily="49" charset="0"/>
                <a:cs typeface="Consolas" panose="020B0609020204030204" pitchFamily="49" charset="0"/>
              </a:rPr>
              <a:t>UPDATE TABLE STATISTICS AND INDEX STATISTICS AND ALL COLUMN STATISTICS FOR </a:t>
            </a:r>
            <a:r>
              <a:rPr lang="en-US" sz="1200" dirty="0" err="1">
                <a:latin typeface="Consolas" panose="020B0609020204030204" pitchFamily="49" charset="0"/>
                <a:cs typeface="Consolas" panose="020B0609020204030204" pitchFamily="49" charset="0"/>
              </a:rPr>
              <a:t>PUB."Department</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latin typeface="Consolas" panose="020B0609020204030204" pitchFamily="49" charset="0"/>
                <a:cs typeface="Consolas" panose="020B0609020204030204" pitchFamily="49" charset="0"/>
              </a:rPr>
              <a:t>UPDATE TABLE STATISTICS AND INDEX STATISTICS AND ALL COLUMN STATISTICS FOR </a:t>
            </a:r>
            <a:r>
              <a:rPr lang="en-US" sz="1200" dirty="0" err="1">
                <a:latin typeface="Consolas" panose="020B0609020204030204" pitchFamily="49" charset="0"/>
                <a:cs typeface="Consolas" panose="020B0609020204030204" pitchFamily="49" charset="0"/>
              </a:rPr>
              <a:t>PUB."Employee</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latin typeface="Consolas" panose="020B0609020204030204" pitchFamily="49" charset="0"/>
                <a:cs typeface="Consolas" panose="020B0609020204030204" pitchFamily="49" charset="0"/>
              </a:rPr>
              <a:t>UPDATE TABLE STATISTICS AND INDEX STATISTICS AND ALL COLUMN STATISTICS FOR </a:t>
            </a:r>
            <a:r>
              <a:rPr lang="en-US" sz="1200" dirty="0" err="1">
                <a:latin typeface="Consolas" panose="020B0609020204030204" pitchFamily="49" charset="0"/>
                <a:cs typeface="Consolas" panose="020B0609020204030204" pitchFamily="49" charset="0"/>
              </a:rPr>
              <a:t>PUB."Family</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commit work;</a:t>
            </a:r>
          </a:p>
          <a:p>
            <a:r>
              <a:rPr lang="en-US" sz="1200" dirty="0">
                <a:solidFill>
                  <a:srgbClr val="7030A0"/>
                </a:solidFill>
                <a:latin typeface="Consolas" panose="020B0609020204030204" pitchFamily="49" charset="0"/>
                <a:cs typeface="Consolas" panose="020B0609020204030204" pitchFamily="49" charset="0"/>
              </a:rPr>
              <a:t>. . .</a:t>
            </a:r>
          </a:p>
          <a:p>
            <a:endParaRPr lang="en-US" sz="1200" dirty="0">
              <a:solidFill>
                <a:srgbClr val="7030A0"/>
              </a:solidFill>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sqlexp</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db</a:t>
            </a:r>
            <a:r>
              <a:rPr lang="en-US" sz="1200" dirty="0">
                <a:solidFill>
                  <a:srgbClr val="7030A0"/>
                </a:solidFill>
                <a:latin typeface="Consolas" panose="020B0609020204030204" pitchFamily="49" charset="0"/>
                <a:cs typeface="Consolas" panose="020B0609020204030204" pitchFamily="49" charset="0"/>
              </a:rPr>
              <a:t> sports2000 -S 21012 -user </a:t>
            </a:r>
            <a:r>
              <a:rPr lang="en-US" sz="1200" dirty="0" err="1">
                <a:solidFill>
                  <a:srgbClr val="7030A0"/>
                </a:solidFill>
                <a:latin typeface="Consolas" panose="020B0609020204030204" pitchFamily="49" charset="0"/>
                <a:cs typeface="Consolas" panose="020B0609020204030204" pitchFamily="49" charset="0"/>
              </a:rPr>
              <a:t>sysprogress</a:t>
            </a:r>
            <a:r>
              <a:rPr lang="en-US" sz="1200" dirty="0">
                <a:solidFill>
                  <a:srgbClr val="7030A0"/>
                </a:solidFill>
                <a:latin typeface="Consolas" panose="020B0609020204030204" pitchFamily="49" charset="0"/>
                <a:cs typeface="Consolas" panose="020B0609020204030204" pitchFamily="49" charset="0"/>
              </a:rPr>
              <a:t> -password </a:t>
            </a:r>
            <a:r>
              <a:rPr lang="en-US" sz="1200" dirty="0" err="1">
                <a:solidFill>
                  <a:srgbClr val="7030A0"/>
                </a:solidFill>
                <a:latin typeface="Consolas" panose="020B0609020204030204" pitchFamily="49" charset="0"/>
                <a:cs typeface="Consolas" panose="020B0609020204030204" pitchFamily="49" charset="0"/>
              </a:rPr>
              <a:t>sysprogress</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infile</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updSQLStats.sql</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outfile</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updSQLStats.log</a:t>
            </a:r>
            <a:endParaRPr lang="en-US" sz="1200" dirty="0">
              <a:solidFill>
                <a:srgbClr val="7030A0"/>
              </a:solidFill>
              <a:latin typeface="Consolas" panose="020B0609020204030204" pitchFamily="49" charset="0"/>
              <a:cs typeface="Consolas" panose="020B0609020204030204" pitchFamily="49" charset="0"/>
            </a:endParaRPr>
          </a:p>
          <a:p>
            <a:r>
              <a:rPr lang="en-US" sz="1200" dirty="0">
                <a:solidFill>
                  <a:srgbClr val="7030A0"/>
                </a:solidFill>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679518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2DACF-BC36-974A-AC84-189E9EDDB400}"/>
              </a:ext>
            </a:extLst>
          </p:cNvPr>
          <p:cNvSpPr>
            <a:spLocks noGrp="1"/>
          </p:cNvSpPr>
          <p:nvPr>
            <p:ph type="title"/>
          </p:nvPr>
        </p:nvSpPr>
        <p:spPr/>
        <p:txBody>
          <a:bodyPr/>
          <a:lstStyle/>
          <a:p>
            <a:r>
              <a:rPr lang="en-US" dirty="0"/>
              <a:t>Applying Service Packs</a:t>
            </a:r>
          </a:p>
        </p:txBody>
      </p:sp>
      <p:sp>
        <p:nvSpPr>
          <p:cNvPr id="3" name="Content Placeholder 2">
            <a:extLst>
              <a:ext uri="{FF2B5EF4-FFF2-40B4-BE49-F238E27FC236}">
                <a16:creationId xmlns:a16="http://schemas.microsoft.com/office/drawing/2014/main" id="{6C7B7DE6-C86F-1049-8148-369CDC486270}"/>
              </a:ext>
            </a:extLst>
          </p:cNvPr>
          <p:cNvSpPr>
            <a:spLocks noGrp="1"/>
          </p:cNvSpPr>
          <p:nvPr>
            <p:ph idx="1"/>
          </p:nvPr>
        </p:nvSpPr>
        <p:spPr/>
        <p:txBody>
          <a:bodyPr/>
          <a:lstStyle/>
          <a:p>
            <a:r>
              <a:rPr lang="en-US" dirty="0"/>
              <a:t>Download SP from </a:t>
            </a:r>
            <a:r>
              <a:rPr lang="en-US" dirty="0" err="1"/>
              <a:t>progress.com</a:t>
            </a:r>
            <a:r>
              <a:rPr lang="en-US" dirty="0"/>
              <a:t> and unzip</a:t>
            </a:r>
          </a:p>
          <a:p>
            <a:r>
              <a:rPr lang="en-US" dirty="0"/>
              <a:t>Shutdown</a:t>
            </a:r>
          </a:p>
          <a:p>
            <a:r>
              <a:rPr lang="en-US" dirty="0"/>
              <a:t>Truncate BI</a:t>
            </a:r>
          </a:p>
          <a:p>
            <a:r>
              <a:rPr lang="en-US" dirty="0"/>
              <a:t>Install service pack</a:t>
            </a:r>
          </a:p>
          <a:p>
            <a:r>
              <a:rPr lang="en-US" dirty="0" err="1"/>
              <a:t>updatevst</a:t>
            </a:r>
            <a:r>
              <a:rPr lang="en-US" dirty="0"/>
              <a:t>, </a:t>
            </a:r>
            <a:r>
              <a:rPr lang="en-US" dirty="0" err="1"/>
              <a:t>updateschema</a:t>
            </a:r>
            <a:endParaRPr lang="en-US" dirty="0"/>
          </a:p>
          <a:p>
            <a:r>
              <a:rPr lang="en-US" dirty="0"/>
              <a:t>Take advantage of the downtime to adjust startup parameters</a:t>
            </a:r>
          </a:p>
          <a:p>
            <a:r>
              <a:rPr lang="en-US" dirty="0"/>
              <a:t>Restart</a:t>
            </a:r>
          </a:p>
        </p:txBody>
      </p:sp>
    </p:spTree>
    <p:extLst>
      <p:ext uri="{BB962C8B-B14F-4D97-AF65-F5344CB8AC3E}">
        <p14:creationId xmlns:p14="http://schemas.microsoft.com/office/powerpoint/2010/main" val="16561172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Installing a Service Pack</a:t>
            </a:r>
          </a:p>
        </p:txBody>
      </p:sp>
      <p:pic>
        <p:nvPicPr>
          <p:cNvPr id="4" name="Picture 6">
            <a:extLst>
              <a:ext uri="{FF2B5EF4-FFF2-40B4-BE49-F238E27FC236}">
                <a16:creationId xmlns:a16="http://schemas.microsoft.com/office/drawing/2014/main" id="{17969014-59E2-2A40-BF72-590A0928B0D7}"/>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pic>
        <p:nvPicPr>
          <p:cNvPr id="5" name="Picture 4">
            <a:extLst>
              <a:ext uri="{FF2B5EF4-FFF2-40B4-BE49-F238E27FC236}">
                <a16:creationId xmlns:a16="http://schemas.microsoft.com/office/drawing/2014/main" id="{5AFF73AD-6CE7-514A-950C-D0A3D93C2105}"/>
              </a:ext>
            </a:extLst>
          </p:cNvPr>
          <p:cNvPicPr>
            <a:picLocks noChangeAspect="1"/>
          </p:cNvPicPr>
          <p:nvPr/>
        </p:nvPicPr>
        <p:blipFill>
          <a:blip r:embed="rId3"/>
          <a:stretch>
            <a:fillRect/>
          </a:stretch>
        </p:blipFill>
        <p:spPr>
          <a:xfrm>
            <a:off x="228600" y="1688910"/>
            <a:ext cx="2057400" cy="368490"/>
          </a:xfrm>
          <a:prstGeom prst="rect">
            <a:avLst/>
          </a:prstGeom>
        </p:spPr>
      </p:pic>
      <p:pic>
        <p:nvPicPr>
          <p:cNvPr id="6" name="Picture 5">
            <a:extLst>
              <a:ext uri="{FF2B5EF4-FFF2-40B4-BE49-F238E27FC236}">
                <a16:creationId xmlns:a16="http://schemas.microsoft.com/office/drawing/2014/main" id="{D356A68C-F1D7-2645-B86B-92B8B0AE75B4}"/>
              </a:ext>
            </a:extLst>
          </p:cNvPr>
          <p:cNvPicPr>
            <a:picLocks noChangeAspect="1"/>
          </p:cNvPicPr>
          <p:nvPr/>
        </p:nvPicPr>
        <p:blipFill>
          <a:blip r:embed="rId4"/>
          <a:stretch>
            <a:fillRect/>
          </a:stretch>
        </p:blipFill>
        <p:spPr>
          <a:xfrm>
            <a:off x="171449" y="2183298"/>
            <a:ext cx="4391025" cy="514350"/>
          </a:xfrm>
          <a:prstGeom prst="rect">
            <a:avLst/>
          </a:prstGeom>
        </p:spPr>
      </p:pic>
      <p:pic>
        <p:nvPicPr>
          <p:cNvPr id="7" name="Picture 6">
            <a:extLst>
              <a:ext uri="{FF2B5EF4-FFF2-40B4-BE49-F238E27FC236}">
                <a16:creationId xmlns:a16="http://schemas.microsoft.com/office/drawing/2014/main" id="{F1F742F2-F1BB-BE47-83E9-261217CAD359}"/>
              </a:ext>
            </a:extLst>
          </p:cNvPr>
          <p:cNvPicPr>
            <a:picLocks noChangeAspect="1"/>
          </p:cNvPicPr>
          <p:nvPr/>
        </p:nvPicPr>
        <p:blipFill>
          <a:blip r:embed="rId5"/>
          <a:stretch>
            <a:fillRect/>
          </a:stretch>
        </p:blipFill>
        <p:spPr>
          <a:xfrm>
            <a:off x="228602" y="3242254"/>
            <a:ext cx="4644363" cy="325502"/>
          </a:xfrm>
          <a:prstGeom prst="rect">
            <a:avLst/>
          </a:prstGeom>
        </p:spPr>
      </p:pic>
      <p:pic>
        <p:nvPicPr>
          <p:cNvPr id="8" name="Picture 7">
            <a:extLst>
              <a:ext uri="{FF2B5EF4-FFF2-40B4-BE49-F238E27FC236}">
                <a16:creationId xmlns:a16="http://schemas.microsoft.com/office/drawing/2014/main" id="{4F14D5B8-9E55-8A45-BBE3-6148594CD823}"/>
              </a:ext>
            </a:extLst>
          </p:cNvPr>
          <p:cNvPicPr>
            <a:picLocks noChangeAspect="1"/>
          </p:cNvPicPr>
          <p:nvPr/>
        </p:nvPicPr>
        <p:blipFill>
          <a:blip r:embed="rId6"/>
          <a:stretch>
            <a:fillRect/>
          </a:stretch>
        </p:blipFill>
        <p:spPr>
          <a:xfrm>
            <a:off x="228601" y="3677722"/>
            <a:ext cx="4644364" cy="352940"/>
          </a:xfrm>
          <a:prstGeom prst="rect">
            <a:avLst/>
          </a:prstGeom>
        </p:spPr>
      </p:pic>
      <p:sp>
        <p:nvSpPr>
          <p:cNvPr id="9" name="Rectangle 8">
            <a:extLst>
              <a:ext uri="{FF2B5EF4-FFF2-40B4-BE49-F238E27FC236}">
                <a16:creationId xmlns:a16="http://schemas.microsoft.com/office/drawing/2014/main" id="{6F8BAE43-58FC-034D-9E00-B180A2D51081}"/>
              </a:ext>
            </a:extLst>
          </p:cNvPr>
          <p:cNvSpPr/>
          <p:nvPr/>
        </p:nvSpPr>
        <p:spPr>
          <a:xfrm>
            <a:off x="152400" y="4269782"/>
            <a:ext cx="6858000" cy="369332"/>
          </a:xfrm>
          <a:prstGeom prst="rect">
            <a:avLst/>
          </a:prstGeom>
        </p:spPr>
        <p:txBody>
          <a:bodyPr wrap="square">
            <a:spAutoFit/>
          </a:bodyPr>
          <a:lstStyle/>
          <a:p>
            <a:r>
              <a:rPr lang="en-GB" dirty="0"/>
              <a:t>"P:\Download\Service Pack\PROGRESS_OE_11.7.4_WIN_64\setup.exe"</a:t>
            </a:r>
          </a:p>
        </p:txBody>
      </p:sp>
      <p:pic>
        <p:nvPicPr>
          <p:cNvPr id="10" name="Picture 9">
            <a:extLst>
              <a:ext uri="{FF2B5EF4-FFF2-40B4-BE49-F238E27FC236}">
                <a16:creationId xmlns:a16="http://schemas.microsoft.com/office/drawing/2014/main" id="{ACD31FBA-7F0A-F947-A42F-45EEE607137A}"/>
              </a:ext>
            </a:extLst>
          </p:cNvPr>
          <p:cNvPicPr>
            <a:picLocks noChangeAspect="1"/>
          </p:cNvPicPr>
          <p:nvPr/>
        </p:nvPicPr>
        <p:blipFill>
          <a:blip r:embed="rId7"/>
          <a:stretch>
            <a:fillRect/>
          </a:stretch>
        </p:blipFill>
        <p:spPr>
          <a:xfrm>
            <a:off x="228600" y="2790500"/>
            <a:ext cx="4276725" cy="371475"/>
          </a:xfrm>
          <a:prstGeom prst="rect">
            <a:avLst/>
          </a:prstGeom>
        </p:spPr>
      </p:pic>
      <p:pic>
        <p:nvPicPr>
          <p:cNvPr id="11" name="Picture 10">
            <a:extLst>
              <a:ext uri="{FF2B5EF4-FFF2-40B4-BE49-F238E27FC236}">
                <a16:creationId xmlns:a16="http://schemas.microsoft.com/office/drawing/2014/main" id="{BEB7299C-70DB-2E43-B678-6FCBA89C8A89}"/>
              </a:ext>
            </a:extLst>
          </p:cNvPr>
          <p:cNvPicPr>
            <a:picLocks noChangeAspect="1"/>
          </p:cNvPicPr>
          <p:nvPr/>
        </p:nvPicPr>
        <p:blipFill>
          <a:blip r:embed="rId8"/>
          <a:stretch>
            <a:fillRect/>
          </a:stretch>
        </p:blipFill>
        <p:spPr>
          <a:xfrm>
            <a:off x="304800" y="4596124"/>
            <a:ext cx="2182279" cy="1668552"/>
          </a:xfrm>
          <a:prstGeom prst="rect">
            <a:avLst/>
          </a:prstGeom>
        </p:spPr>
      </p:pic>
      <p:pic>
        <p:nvPicPr>
          <p:cNvPr id="12" name="Picture 11">
            <a:extLst>
              <a:ext uri="{FF2B5EF4-FFF2-40B4-BE49-F238E27FC236}">
                <a16:creationId xmlns:a16="http://schemas.microsoft.com/office/drawing/2014/main" id="{0A459B3A-0693-444F-8EA4-3B0B868BC737}"/>
              </a:ext>
            </a:extLst>
          </p:cNvPr>
          <p:cNvPicPr>
            <a:picLocks noChangeAspect="1"/>
          </p:cNvPicPr>
          <p:nvPr/>
        </p:nvPicPr>
        <p:blipFill>
          <a:blip r:embed="rId9"/>
          <a:stretch>
            <a:fillRect/>
          </a:stretch>
        </p:blipFill>
        <p:spPr>
          <a:xfrm>
            <a:off x="2819400" y="4628865"/>
            <a:ext cx="2547585" cy="1947862"/>
          </a:xfrm>
          <a:prstGeom prst="rect">
            <a:avLst/>
          </a:prstGeom>
        </p:spPr>
      </p:pic>
      <p:pic>
        <p:nvPicPr>
          <p:cNvPr id="13" name="Picture 12">
            <a:extLst>
              <a:ext uri="{FF2B5EF4-FFF2-40B4-BE49-F238E27FC236}">
                <a16:creationId xmlns:a16="http://schemas.microsoft.com/office/drawing/2014/main" id="{41560274-114F-5F46-B214-CDCCFE5B5065}"/>
              </a:ext>
            </a:extLst>
          </p:cNvPr>
          <p:cNvPicPr>
            <a:picLocks noChangeAspect="1"/>
          </p:cNvPicPr>
          <p:nvPr/>
        </p:nvPicPr>
        <p:blipFill>
          <a:blip r:embed="rId10"/>
          <a:stretch>
            <a:fillRect/>
          </a:stretch>
        </p:blipFill>
        <p:spPr>
          <a:xfrm>
            <a:off x="5776912" y="1803039"/>
            <a:ext cx="6186488" cy="427379"/>
          </a:xfrm>
          <a:prstGeom prst="rect">
            <a:avLst/>
          </a:prstGeom>
        </p:spPr>
      </p:pic>
      <p:pic>
        <p:nvPicPr>
          <p:cNvPr id="14" name="Picture 13">
            <a:extLst>
              <a:ext uri="{FF2B5EF4-FFF2-40B4-BE49-F238E27FC236}">
                <a16:creationId xmlns:a16="http://schemas.microsoft.com/office/drawing/2014/main" id="{245CD879-E3F0-D942-AB00-8BCCC8CA690E}"/>
              </a:ext>
            </a:extLst>
          </p:cNvPr>
          <p:cNvPicPr>
            <a:picLocks noChangeAspect="1"/>
          </p:cNvPicPr>
          <p:nvPr/>
        </p:nvPicPr>
        <p:blipFill>
          <a:blip r:embed="rId11"/>
          <a:stretch>
            <a:fillRect/>
          </a:stretch>
        </p:blipFill>
        <p:spPr>
          <a:xfrm>
            <a:off x="7162800" y="2362200"/>
            <a:ext cx="2667839" cy="4067500"/>
          </a:xfrm>
          <a:prstGeom prst="rect">
            <a:avLst/>
          </a:prstGeom>
        </p:spPr>
      </p:pic>
    </p:spTree>
    <p:extLst>
      <p:ext uri="{BB962C8B-B14F-4D97-AF65-F5344CB8AC3E}">
        <p14:creationId xmlns:p14="http://schemas.microsoft.com/office/powerpoint/2010/main" val="23553960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2659559"/>
            <a:ext cx="8382000" cy="769441"/>
          </a:xfrm>
          <a:prstGeom prst="rect">
            <a:avLst/>
          </a:prstGeom>
          <a:noFill/>
        </p:spPr>
        <p:txBody>
          <a:bodyPr wrap="square" rtlCol="0">
            <a:spAutoFit/>
          </a:bodyPr>
          <a:lstStyle/>
          <a:p>
            <a:pPr algn="ctr"/>
            <a:r>
              <a:rPr lang="en-US" sz="4400" dirty="0"/>
              <a:t>Production Support</a:t>
            </a:r>
          </a:p>
        </p:txBody>
      </p:sp>
    </p:spTree>
    <p:extLst>
      <p:ext uri="{BB962C8B-B14F-4D97-AF65-F5344CB8AC3E}">
        <p14:creationId xmlns:p14="http://schemas.microsoft.com/office/powerpoint/2010/main" val="6289827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Solving Problems with </a:t>
            </a:r>
            <a:r>
              <a:rPr lang="en-US" dirty="0" err="1"/>
              <a:t>ProTop</a:t>
            </a:r>
            <a:r>
              <a:rPr lang="en-US" dirty="0"/>
              <a:t> </a:t>
            </a:r>
          </a:p>
        </p:txBody>
      </p:sp>
      <p:sp>
        <p:nvSpPr>
          <p:cNvPr id="3" name="Content Placeholder 2"/>
          <p:cNvSpPr>
            <a:spLocks noGrp="1"/>
          </p:cNvSpPr>
          <p:nvPr>
            <p:ph idx="1"/>
          </p:nvPr>
        </p:nvSpPr>
        <p:spPr/>
        <p:txBody>
          <a:bodyPr>
            <a:normAutofit/>
          </a:bodyPr>
          <a:lstStyle/>
          <a:p>
            <a:r>
              <a:rPr lang="en-US" dirty="0"/>
              <a:t>Blocked user</a:t>
            </a:r>
          </a:p>
          <a:p>
            <a:r>
              <a:rPr lang="en-US" dirty="0"/>
              <a:t>Rapid reader</a:t>
            </a:r>
          </a:p>
          <a:p>
            <a:r>
              <a:rPr lang="en-US" dirty="0"/>
              <a:t>Long transaction</a:t>
            </a:r>
          </a:p>
          <a:p>
            <a:r>
              <a:rPr lang="en-US" dirty="0"/>
              <a:t>Lots of Locks in use</a:t>
            </a:r>
          </a:p>
          <a:p>
            <a:r>
              <a:rPr lang="en-US" dirty="0" err="1"/>
              <a:t>proGetStack</a:t>
            </a:r>
            <a:endParaRPr lang="en-US" dirty="0"/>
          </a:p>
          <a:p>
            <a:r>
              <a:rPr lang="en-US" dirty="0"/>
              <a:t>Disconnecting a user</a:t>
            </a:r>
          </a:p>
          <a:p>
            <a:endParaRPr lang="en-US" dirty="0"/>
          </a:p>
        </p:txBody>
      </p:sp>
      <p:pic>
        <p:nvPicPr>
          <p:cNvPr id="4" name="Picture 6">
            <a:extLst>
              <a:ext uri="{FF2B5EF4-FFF2-40B4-BE49-F238E27FC236}">
                <a16:creationId xmlns:a16="http://schemas.microsoft.com/office/drawing/2014/main" id="{6644F446-E8F8-5D43-BCCF-971D2DBAC3F8}"/>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spTree>
    <p:extLst>
      <p:ext uri="{BB962C8B-B14F-4D97-AF65-F5344CB8AC3E}">
        <p14:creationId xmlns:p14="http://schemas.microsoft.com/office/powerpoint/2010/main" val="15733517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D36DF0-FA4B-7849-BD2D-52B35B759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1" y="1600200"/>
            <a:ext cx="6324600" cy="4666201"/>
          </a:xfrm>
          <a:prstGeom prst="rect">
            <a:avLst/>
          </a:prstGeom>
        </p:spPr>
      </p:pic>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Enable Client Statement Cache</a:t>
            </a:r>
          </a:p>
        </p:txBody>
      </p:sp>
      <p:sp>
        <p:nvSpPr>
          <p:cNvPr id="5" name="TextBox 4">
            <a:extLst>
              <a:ext uri="{FF2B5EF4-FFF2-40B4-BE49-F238E27FC236}">
                <a16:creationId xmlns:a16="http://schemas.microsoft.com/office/drawing/2014/main" id="{90E8FAC6-D983-804A-A6C0-6CA9918B7687}"/>
              </a:ext>
            </a:extLst>
          </p:cNvPr>
          <p:cNvSpPr txBox="1"/>
          <p:nvPr/>
        </p:nvSpPr>
        <p:spPr>
          <a:xfrm>
            <a:off x="7696200" y="1676400"/>
            <a:ext cx="4267198" cy="369332"/>
          </a:xfrm>
          <a:prstGeom prst="rect">
            <a:avLst/>
          </a:prstGeom>
          <a:noFill/>
        </p:spPr>
        <p:txBody>
          <a:bodyPr wrap="square" rtlCol="0">
            <a:spAutoFit/>
          </a:bodyPr>
          <a:lstStyle/>
          <a:p>
            <a:r>
              <a:rPr lang="en-US" dirty="0"/>
              <a:t>“*” to bring up the dialog, “on” to enable</a:t>
            </a:r>
          </a:p>
        </p:txBody>
      </p:sp>
      <p:sp>
        <p:nvSpPr>
          <p:cNvPr id="6" name="Donut 5">
            <a:extLst>
              <a:ext uri="{FF2B5EF4-FFF2-40B4-BE49-F238E27FC236}">
                <a16:creationId xmlns:a16="http://schemas.microsoft.com/office/drawing/2014/main" id="{9D2C7D64-8793-C748-B534-6DA6ECA01F91}"/>
              </a:ext>
            </a:extLst>
          </p:cNvPr>
          <p:cNvSpPr/>
          <p:nvPr/>
        </p:nvSpPr>
        <p:spPr>
          <a:xfrm flipV="1">
            <a:off x="5977760" y="7848600"/>
            <a:ext cx="533400" cy="369332"/>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Arrow Connector 7">
            <a:extLst>
              <a:ext uri="{FF2B5EF4-FFF2-40B4-BE49-F238E27FC236}">
                <a16:creationId xmlns:a16="http://schemas.microsoft.com/office/drawing/2014/main" id="{518B0F57-B3D2-8A4C-8FC5-D7197C691A79}"/>
              </a:ext>
            </a:extLst>
          </p:cNvPr>
          <p:cNvCxnSpPr>
            <a:cxnSpLocks/>
            <a:stCxn id="5" idx="1"/>
          </p:cNvCxnSpPr>
          <p:nvPr/>
        </p:nvCxnSpPr>
        <p:spPr>
          <a:xfrm flipH="1">
            <a:off x="3581400" y="1861066"/>
            <a:ext cx="4114800" cy="8059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Donut 10">
            <a:extLst>
              <a:ext uri="{FF2B5EF4-FFF2-40B4-BE49-F238E27FC236}">
                <a16:creationId xmlns:a16="http://schemas.microsoft.com/office/drawing/2014/main" id="{C29E97CE-7C30-3745-A8DB-84E073761325}"/>
              </a:ext>
            </a:extLst>
          </p:cNvPr>
          <p:cNvSpPr/>
          <p:nvPr/>
        </p:nvSpPr>
        <p:spPr>
          <a:xfrm>
            <a:off x="5334000" y="7239000"/>
            <a:ext cx="533400" cy="381000"/>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Arrow Connector 11">
            <a:extLst>
              <a:ext uri="{FF2B5EF4-FFF2-40B4-BE49-F238E27FC236}">
                <a16:creationId xmlns:a16="http://schemas.microsoft.com/office/drawing/2014/main" id="{91B378B4-FD18-E042-9A4B-7524E27BC3A9}"/>
              </a:ext>
            </a:extLst>
          </p:cNvPr>
          <p:cNvCxnSpPr>
            <a:cxnSpLocks/>
          </p:cNvCxnSpPr>
          <p:nvPr/>
        </p:nvCxnSpPr>
        <p:spPr>
          <a:xfrm flipH="1">
            <a:off x="6857999" y="72390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4822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Find Problems</a:t>
            </a:r>
          </a:p>
        </p:txBody>
      </p:sp>
      <p:pic>
        <p:nvPicPr>
          <p:cNvPr id="4" name="Picture 3">
            <a:extLst>
              <a:ext uri="{FF2B5EF4-FFF2-40B4-BE49-F238E27FC236}">
                <a16:creationId xmlns:a16="http://schemas.microsoft.com/office/drawing/2014/main" id="{238856B8-11F7-694D-B2A3-9BA5222A4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00200"/>
            <a:ext cx="6300201" cy="4648200"/>
          </a:xfrm>
          <a:prstGeom prst="rect">
            <a:avLst/>
          </a:prstGeom>
        </p:spPr>
      </p:pic>
      <p:sp>
        <p:nvSpPr>
          <p:cNvPr id="5" name="TextBox 4">
            <a:extLst>
              <a:ext uri="{FF2B5EF4-FFF2-40B4-BE49-F238E27FC236}">
                <a16:creationId xmlns:a16="http://schemas.microsoft.com/office/drawing/2014/main" id="{E508AA28-886E-FD42-B2D3-47A193A040A0}"/>
              </a:ext>
            </a:extLst>
          </p:cNvPr>
          <p:cNvSpPr txBox="1"/>
          <p:nvPr/>
        </p:nvSpPr>
        <p:spPr>
          <a:xfrm>
            <a:off x="7696200" y="1676400"/>
            <a:ext cx="4267198" cy="1754326"/>
          </a:xfrm>
          <a:prstGeom prst="rect">
            <a:avLst/>
          </a:prstGeom>
          <a:noFill/>
        </p:spPr>
        <p:txBody>
          <a:bodyPr wrap="square" rtlCol="0">
            <a:spAutoFit/>
          </a:bodyPr>
          <a:lstStyle/>
          <a:p>
            <a:r>
              <a:rPr lang="en-US" dirty="0"/>
              <a:t>Notice:</a:t>
            </a:r>
          </a:p>
          <a:p>
            <a:endParaRPr lang="en-US" dirty="0"/>
          </a:p>
          <a:p>
            <a:r>
              <a:rPr lang="en-US" dirty="0"/>
              <a:t>Roughly 130k record reads per second.</a:t>
            </a:r>
          </a:p>
          <a:p>
            <a:r>
              <a:rPr lang="en-US" dirty="0"/>
              <a:t>1 user blocked on a record lock.</a:t>
            </a:r>
          </a:p>
          <a:p>
            <a:r>
              <a:rPr lang="en-US" dirty="0"/>
              <a:t>Enormous “churn” on vacation (12 records).</a:t>
            </a:r>
          </a:p>
          <a:p>
            <a:r>
              <a:rPr lang="en-US" dirty="0"/>
              <a:t>A session with quite a few record locks.</a:t>
            </a:r>
          </a:p>
        </p:txBody>
      </p:sp>
      <p:cxnSp>
        <p:nvCxnSpPr>
          <p:cNvPr id="6" name="Straight Arrow Connector 5">
            <a:extLst>
              <a:ext uri="{FF2B5EF4-FFF2-40B4-BE49-F238E27FC236}">
                <a16:creationId xmlns:a16="http://schemas.microsoft.com/office/drawing/2014/main" id="{7953AC69-E1F3-5045-B3CC-802E535B212C}"/>
              </a:ext>
            </a:extLst>
          </p:cNvPr>
          <p:cNvCxnSpPr>
            <a:cxnSpLocks/>
          </p:cNvCxnSpPr>
          <p:nvPr/>
        </p:nvCxnSpPr>
        <p:spPr>
          <a:xfrm flipH="1" flipV="1">
            <a:off x="1295400" y="2133600"/>
            <a:ext cx="6400800" cy="2921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32A53AE-3C62-674C-8E0B-521D46A10E16}"/>
              </a:ext>
            </a:extLst>
          </p:cNvPr>
          <p:cNvCxnSpPr>
            <a:cxnSpLocks/>
          </p:cNvCxnSpPr>
          <p:nvPr/>
        </p:nvCxnSpPr>
        <p:spPr>
          <a:xfrm flipH="1">
            <a:off x="6528802" y="2684462"/>
            <a:ext cx="1167398" cy="2873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EA3633D-54E9-E245-9550-0476AC1D9808}"/>
              </a:ext>
            </a:extLst>
          </p:cNvPr>
          <p:cNvCxnSpPr>
            <a:cxnSpLocks/>
          </p:cNvCxnSpPr>
          <p:nvPr/>
        </p:nvCxnSpPr>
        <p:spPr>
          <a:xfrm flipH="1">
            <a:off x="4152900" y="2984500"/>
            <a:ext cx="3543300" cy="3857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6136BA3-34CD-DD49-B97C-246225186581}"/>
              </a:ext>
            </a:extLst>
          </p:cNvPr>
          <p:cNvCxnSpPr>
            <a:cxnSpLocks/>
          </p:cNvCxnSpPr>
          <p:nvPr/>
        </p:nvCxnSpPr>
        <p:spPr>
          <a:xfrm flipH="1">
            <a:off x="4152900" y="3181352"/>
            <a:ext cx="3505200" cy="21970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882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Blocked Sessions</a:t>
            </a:r>
          </a:p>
        </p:txBody>
      </p:sp>
      <p:pic>
        <p:nvPicPr>
          <p:cNvPr id="4" name="Picture 3">
            <a:extLst>
              <a:ext uri="{FF2B5EF4-FFF2-40B4-BE49-F238E27FC236}">
                <a16:creationId xmlns:a16="http://schemas.microsoft.com/office/drawing/2014/main" id="{98527495-8BBD-6E4C-83B0-40CAFAD728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00200"/>
            <a:ext cx="6324600" cy="4666202"/>
          </a:xfrm>
          <a:prstGeom prst="rect">
            <a:avLst/>
          </a:prstGeom>
        </p:spPr>
      </p:pic>
      <p:sp>
        <p:nvSpPr>
          <p:cNvPr id="5" name="TextBox 4">
            <a:extLst>
              <a:ext uri="{FF2B5EF4-FFF2-40B4-BE49-F238E27FC236}">
                <a16:creationId xmlns:a16="http://schemas.microsoft.com/office/drawing/2014/main" id="{3CB29EB0-8E37-A64A-BC0F-B77DC3EDD18E}"/>
              </a:ext>
            </a:extLst>
          </p:cNvPr>
          <p:cNvSpPr txBox="1"/>
          <p:nvPr/>
        </p:nvSpPr>
        <p:spPr>
          <a:xfrm>
            <a:off x="7620000" y="1676400"/>
            <a:ext cx="4343398" cy="1754326"/>
          </a:xfrm>
          <a:prstGeom prst="rect">
            <a:avLst/>
          </a:prstGeom>
          <a:noFill/>
        </p:spPr>
        <p:txBody>
          <a:bodyPr wrap="square" rtlCol="0">
            <a:spAutoFit/>
          </a:bodyPr>
          <a:lstStyle/>
          <a:p>
            <a:r>
              <a:rPr lang="en-US" dirty="0"/>
              <a:t>“b” to bring up “blocked sessions”</a:t>
            </a:r>
          </a:p>
          <a:p>
            <a:endParaRPr lang="en-US" dirty="0"/>
          </a:p>
          <a:p>
            <a:r>
              <a:rPr lang="en-US" dirty="0"/>
              <a:t>User 18 (aka “victim”) is blocked, waiting for an exclusive-lock on RECID 2433 of </a:t>
            </a:r>
            <a:r>
              <a:rPr lang="en-US" dirty="0" err="1"/>
              <a:t>FeedBack</a:t>
            </a:r>
            <a:r>
              <a:rPr lang="en-US" dirty="0"/>
              <a:t> which is currently being held by user 16 who is executing line 17 of </a:t>
            </a:r>
            <a:r>
              <a:rPr lang="en-US" dirty="0" err="1"/>
              <a:t>blocker.p</a:t>
            </a:r>
            <a:r>
              <a:rPr lang="en-US" dirty="0"/>
              <a:t>.</a:t>
            </a:r>
          </a:p>
        </p:txBody>
      </p:sp>
      <p:cxnSp>
        <p:nvCxnSpPr>
          <p:cNvPr id="6" name="Straight Arrow Connector 5">
            <a:extLst>
              <a:ext uri="{FF2B5EF4-FFF2-40B4-BE49-F238E27FC236}">
                <a16:creationId xmlns:a16="http://schemas.microsoft.com/office/drawing/2014/main" id="{4EE76456-5C33-F448-9290-D9700AC8085B}"/>
              </a:ext>
            </a:extLst>
          </p:cNvPr>
          <p:cNvCxnSpPr>
            <a:cxnSpLocks/>
          </p:cNvCxnSpPr>
          <p:nvPr/>
        </p:nvCxnSpPr>
        <p:spPr>
          <a:xfrm flipH="1">
            <a:off x="4724400" y="2438400"/>
            <a:ext cx="2895600" cy="914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7660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a:t>Disconnect a User</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600200"/>
            <a:ext cx="11734800" cy="17543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err="1">
                <a:solidFill>
                  <a:srgbClr val="00B050"/>
                </a:solidFill>
                <a:latin typeface="Consolas" panose="020B0609020204030204" pitchFamily="49" charset="0"/>
                <a:cs typeface="Consolas" panose="020B0609020204030204" pitchFamily="49" charset="0"/>
              </a:rPr>
              <a:t>proenv</a:t>
            </a:r>
            <a:r>
              <a:rPr lang="en-US" dirty="0">
                <a:solidFill>
                  <a:srgbClr val="00B050"/>
                </a:solidFill>
                <a:latin typeface="Consolas" panose="020B0609020204030204" pitchFamily="49" charset="0"/>
                <a:cs typeface="Consolas" panose="020B0609020204030204" pitchFamily="49" charset="0"/>
              </a:rPr>
              <a:t>&gt;</a:t>
            </a:r>
            <a:r>
              <a:rPr lang="en-US" dirty="0">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proshut</a:t>
            </a:r>
            <a:r>
              <a:rPr lang="en-US" dirty="0">
                <a:solidFill>
                  <a:srgbClr val="7030A0"/>
                </a:solidFill>
                <a:latin typeface="Consolas" panose="020B0609020204030204" pitchFamily="49" charset="0"/>
                <a:cs typeface="Consolas" panose="020B0609020204030204" pitchFamily="49" charset="0"/>
              </a:rPr>
              <a:t> sports2000 -C disconnect 16</a:t>
            </a:r>
          </a:p>
          <a:p>
            <a:endParaRPr lang="en-US" dirty="0">
              <a:solidFill>
                <a:srgbClr val="7030A0"/>
              </a:solidFill>
              <a:latin typeface="Consolas" panose="020B0609020204030204" pitchFamily="49" charset="0"/>
              <a:cs typeface="Consolas" panose="020B0609020204030204" pitchFamily="49" charset="0"/>
            </a:endParaRPr>
          </a:p>
          <a:p>
            <a:r>
              <a:rPr lang="en-US" dirty="0" err="1">
                <a:latin typeface="Consolas" panose="020B0609020204030204" pitchFamily="49" charset="0"/>
                <a:cs typeface="Consolas" panose="020B0609020204030204" pitchFamily="49" charset="0"/>
              </a:rPr>
              <a:t>OpenEdge</a:t>
            </a:r>
            <a:r>
              <a:rPr lang="en-US" dirty="0">
                <a:latin typeface="Consolas" panose="020B0609020204030204" pitchFamily="49" charset="0"/>
                <a:cs typeface="Consolas" panose="020B0609020204030204" pitchFamily="49" charset="0"/>
              </a:rPr>
              <a:t> Release 11.7 as of Mon Mar 27 10:21:54 EDT 2017</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User 16 disconnect initiated. (6796)</a:t>
            </a: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23602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Long Transaction</a:t>
            </a:r>
          </a:p>
        </p:txBody>
      </p:sp>
      <p:pic>
        <p:nvPicPr>
          <p:cNvPr id="4" name="Picture 3">
            <a:extLst>
              <a:ext uri="{FF2B5EF4-FFF2-40B4-BE49-F238E27FC236}">
                <a16:creationId xmlns:a16="http://schemas.microsoft.com/office/drawing/2014/main" id="{9B9B81B6-F843-3247-BB2E-6B8CC6D30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1" y="1600200"/>
            <a:ext cx="6324600" cy="4666202"/>
          </a:xfrm>
          <a:prstGeom prst="rect">
            <a:avLst/>
          </a:prstGeom>
        </p:spPr>
      </p:pic>
      <p:sp>
        <p:nvSpPr>
          <p:cNvPr id="5" name="TextBox 4">
            <a:extLst>
              <a:ext uri="{FF2B5EF4-FFF2-40B4-BE49-F238E27FC236}">
                <a16:creationId xmlns:a16="http://schemas.microsoft.com/office/drawing/2014/main" id="{8205B226-AC8F-5446-9C17-8B98684DEBF5}"/>
              </a:ext>
            </a:extLst>
          </p:cNvPr>
          <p:cNvSpPr txBox="1"/>
          <p:nvPr/>
        </p:nvSpPr>
        <p:spPr>
          <a:xfrm>
            <a:off x="7924801" y="1676400"/>
            <a:ext cx="4495798" cy="2585323"/>
          </a:xfrm>
          <a:prstGeom prst="rect">
            <a:avLst/>
          </a:prstGeom>
          <a:noFill/>
        </p:spPr>
        <p:txBody>
          <a:bodyPr wrap="square" rtlCol="0">
            <a:spAutoFit/>
          </a:bodyPr>
          <a:lstStyle/>
          <a:p>
            <a:r>
              <a:rPr lang="en-US" dirty="0"/>
              <a:t>“x” to bring up “Active Transactions”</a:t>
            </a:r>
          </a:p>
          <a:p>
            <a:endParaRPr lang="en-US" dirty="0"/>
          </a:p>
          <a:p>
            <a:r>
              <a:rPr lang="en-US" dirty="0"/>
              <a:t>Notice:</a:t>
            </a:r>
          </a:p>
          <a:p>
            <a:endParaRPr lang="en-US" dirty="0"/>
          </a:p>
          <a:p>
            <a:r>
              <a:rPr lang="en-US" dirty="0"/>
              <a:t>Oldest TRX is 46 seconds</a:t>
            </a:r>
          </a:p>
          <a:p>
            <a:r>
              <a:rPr lang="en-US" dirty="0"/>
              <a:t>Gap of 5 bi clusters</a:t>
            </a:r>
          </a:p>
          <a:p>
            <a:r>
              <a:rPr lang="en-US" dirty="0"/>
              <a:t>3MB of BI in use</a:t>
            </a:r>
          </a:p>
          <a:p>
            <a:r>
              <a:rPr lang="en-US" dirty="0"/>
              <a:t>Oldest TRX is not actually doing anything…</a:t>
            </a:r>
          </a:p>
          <a:p>
            <a:r>
              <a:rPr lang="en-US" dirty="0"/>
              <a:t>TRX that is really updating records</a:t>
            </a:r>
          </a:p>
        </p:txBody>
      </p:sp>
      <p:cxnSp>
        <p:nvCxnSpPr>
          <p:cNvPr id="6" name="Straight Arrow Connector 5">
            <a:extLst>
              <a:ext uri="{FF2B5EF4-FFF2-40B4-BE49-F238E27FC236}">
                <a16:creationId xmlns:a16="http://schemas.microsoft.com/office/drawing/2014/main" id="{0D66D8A0-A5B1-9941-A7C9-A7328EB5F252}"/>
              </a:ext>
            </a:extLst>
          </p:cNvPr>
          <p:cNvCxnSpPr>
            <a:cxnSpLocks/>
          </p:cNvCxnSpPr>
          <p:nvPr/>
        </p:nvCxnSpPr>
        <p:spPr>
          <a:xfrm flipH="1" flipV="1">
            <a:off x="4572001" y="3352800"/>
            <a:ext cx="3352798"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B81379D-3929-F94C-BDF6-0B4AE9EA74FC}"/>
              </a:ext>
            </a:extLst>
          </p:cNvPr>
          <p:cNvCxnSpPr>
            <a:cxnSpLocks/>
          </p:cNvCxnSpPr>
          <p:nvPr/>
        </p:nvCxnSpPr>
        <p:spPr>
          <a:xfrm flipH="1" flipV="1">
            <a:off x="4648200" y="3657600"/>
            <a:ext cx="3276602" cy="40619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CB9D680-09AD-4B4B-9FB7-5458A5419994}"/>
              </a:ext>
            </a:extLst>
          </p:cNvPr>
          <p:cNvCxnSpPr>
            <a:cxnSpLocks/>
            <a:stCxn id="5" idx="1"/>
          </p:cNvCxnSpPr>
          <p:nvPr/>
        </p:nvCxnSpPr>
        <p:spPr>
          <a:xfrm flipH="1" flipV="1">
            <a:off x="5600701" y="2219916"/>
            <a:ext cx="2324100" cy="74914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AF3161D-C8F5-CC4C-B85E-B73B160308EC}"/>
              </a:ext>
            </a:extLst>
          </p:cNvPr>
          <p:cNvCxnSpPr>
            <a:cxnSpLocks/>
          </p:cNvCxnSpPr>
          <p:nvPr/>
        </p:nvCxnSpPr>
        <p:spPr>
          <a:xfrm flipH="1">
            <a:off x="2438400" y="4063796"/>
            <a:ext cx="5486402" cy="16512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0351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proGetStack</a:t>
            </a:r>
            <a:r>
              <a:rPr lang="en-US" dirty="0"/>
              <a:t> - Client Stack Trace</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1600200"/>
            <a:ext cx="11734800" cy="526297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proGetStack</a:t>
            </a:r>
            <a:r>
              <a:rPr lang="en-US" sz="1200" dirty="0">
                <a:solidFill>
                  <a:srgbClr val="7030A0"/>
                </a:solidFill>
                <a:latin typeface="Consolas" panose="020B0609020204030204" pitchFamily="49" charset="0"/>
                <a:cs typeface="Consolas" panose="020B0609020204030204" pitchFamily="49" charset="0"/>
              </a:rPr>
              <a:t> 1576</a:t>
            </a:r>
          </a:p>
          <a:p>
            <a:endParaRPr lang="en-US" sz="1200" dirty="0">
              <a:latin typeface="Consolas" panose="020B0609020204030204" pitchFamily="49" charset="0"/>
              <a:cs typeface="Consolas" panose="020B0609020204030204" pitchFamily="49" charset="0"/>
            </a:endParaRPr>
          </a:p>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type \</a:t>
            </a:r>
            <a:r>
              <a:rPr lang="en-US" sz="1200" dirty="0" err="1">
                <a:solidFill>
                  <a:srgbClr val="7030A0"/>
                </a:solidFill>
                <a:latin typeface="Consolas" panose="020B0609020204030204" pitchFamily="49" charset="0"/>
                <a:cs typeface="Consolas" panose="020B0609020204030204" pitchFamily="49" charset="0"/>
              </a:rPr>
              <a:t>protop</a:t>
            </a:r>
            <a:r>
              <a:rPr lang="en-US" sz="1200" dirty="0">
                <a:solidFill>
                  <a:srgbClr val="7030A0"/>
                </a:solidFill>
                <a:latin typeface="Consolas" panose="020B0609020204030204" pitchFamily="49" charset="0"/>
                <a:cs typeface="Consolas" panose="020B0609020204030204" pitchFamily="49" charset="0"/>
              </a:rPr>
              <a:t>\s2k_demo\protrace.1576</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PROGRESS stack trace as of Fri Mar  1 15:46:49 2019</a:t>
            </a:r>
          </a:p>
          <a:p>
            <a:r>
              <a:rPr lang="en-US" sz="1200" dirty="0">
                <a:latin typeface="Consolas" panose="020B0609020204030204" pitchFamily="49" charset="0"/>
                <a:cs typeface="Consolas" panose="020B0609020204030204" pitchFamily="49" charset="0"/>
              </a:rPr>
              <a:t>=====================================================</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Startup parameters:</a:t>
            </a:r>
          </a:p>
          <a:p>
            <a:r>
              <a:rPr lang="en-US" sz="1200" dirty="0">
                <a:latin typeface="Consolas" panose="020B0609020204030204" pitchFamily="49" charset="0"/>
                <a:cs typeface="Consolas" panose="020B0609020204030204" pitchFamily="49" charset="0"/>
              </a:rPr>
              <a:t>-pf P:\oe117\startup.pf,-</a:t>
            </a:r>
            <a:r>
              <a:rPr lang="en-US" sz="1200" dirty="0" err="1">
                <a:latin typeface="Consolas" panose="020B0609020204030204" pitchFamily="49" charset="0"/>
                <a:cs typeface="Consolas" panose="020B0609020204030204" pitchFamily="49" charset="0"/>
              </a:rPr>
              <a:t>cpinternal</a:t>
            </a:r>
            <a:r>
              <a:rPr lang="en-US" sz="1200" dirty="0">
                <a:latin typeface="Consolas" panose="020B0609020204030204" pitchFamily="49" charset="0"/>
                <a:cs typeface="Consolas" panose="020B0609020204030204" pitchFamily="49" charset="0"/>
              </a:rPr>
              <a:t> ISO8859-1,-cpstream ISO8859-1 . . . (end .pf),-b,-</a:t>
            </a:r>
            <a:r>
              <a:rPr lang="en-US" sz="1200" dirty="0" err="1">
                <a:latin typeface="Consolas" panose="020B0609020204030204" pitchFamily="49" charset="0"/>
                <a:cs typeface="Consolas" panose="020B0609020204030204" pitchFamily="49" charset="0"/>
              </a:rPr>
              <a:t>db</a:t>
            </a:r>
            <a:r>
              <a:rPr lang="en-US" sz="1200" dirty="0">
                <a:latin typeface="Consolas" panose="020B0609020204030204" pitchFamily="49" charset="0"/>
                <a:cs typeface="Consolas" panose="020B0609020204030204" pitchFamily="49" charset="0"/>
              </a:rPr>
              <a:t> d:\</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\sports2000,-rand 2,-p </a:t>
            </a:r>
            <a:r>
              <a:rPr lang="en-US" sz="1200" dirty="0" err="1">
                <a:latin typeface="Consolas" panose="020B0609020204030204" pitchFamily="49" charset="0"/>
                <a:cs typeface="Consolas" panose="020B0609020204030204" pitchFamily="49" charset="0"/>
              </a:rPr>
              <a:t>updorder.p</a:t>
            </a:r>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ABL Stack Trace **</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--&gt; </a:t>
            </a:r>
            <a:r>
              <a:rPr lang="en-US" sz="1200" dirty="0" err="1">
                <a:latin typeface="Consolas" panose="020B0609020204030204" pitchFamily="49" charset="0"/>
                <a:cs typeface="Consolas" panose="020B0609020204030204" pitchFamily="49" charset="0"/>
              </a:rPr>
              <a:t>updSalesRep</a:t>
            </a:r>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updorder.p</a:t>
            </a:r>
            <a:r>
              <a:rPr lang="en-US" sz="1200" dirty="0">
                <a:latin typeface="Consolas" panose="020B0609020204030204" pitchFamily="49" charset="0"/>
                <a:cs typeface="Consolas" panose="020B0609020204030204" pitchFamily="49" charset="0"/>
              </a:rPr>
              <a:t> at line 67  (.\</a:t>
            </a:r>
            <a:r>
              <a:rPr lang="en-US" sz="1200" dirty="0" err="1">
                <a:latin typeface="Consolas" panose="020B0609020204030204" pitchFamily="49" charset="0"/>
                <a:cs typeface="Consolas" panose="020B0609020204030204" pitchFamily="49" charset="0"/>
              </a:rPr>
              <a:t>updorder.p</a:t>
            </a:r>
            <a:r>
              <a:rPr lang="en-US" sz="1200" dirty="0">
                <a:latin typeface="Consolas" panose="020B0609020204030204" pitchFamily="49" charset="0"/>
                <a:cs typeface="Consolas" panose="020B0609020204030204" pitchFamily="49" charset="0"/>
              </a:rPr>
              <a:t>)</a:t>
            </a:r>
          </a:p>
          <a:p>
            <a:r>
              <a:rPr lang="en-US" sz="1200" dirty="0">
                <a:latin typeface="Consolas" panose="020B0609020204030204" pitchFamily="49" charset="0"/>
                <a:cs typeface="Consolas" panose="020B0609020204030204" pitchFamily="49" charset="0"/>
              </a:rPr>
              <a:t>    </a:t>
            </a:r>
            <a:r>
              <a:rPr lang="en-US" sz="1200" dirty="0" err="1">
                <a:latin typeface="Consolas" panose="020B0609020204030204" pitchFamily="49" charset="0"/>
                <a:cs typeface="Consolas" panose="020B0609020204030204" pitchFamily="49" charset="0"/>
              </a:rPr>
              <a:t>updorder.p</a:t>
            </a:r>
            <a:r>
              <a:rPr lang="en-US" sz="1200" dirty="0">
                <a:latin typeface="Consolas" panose="020B0609020204030204" pitchFamily="49" charset="0"/>
                <a:cs typeface="Consolas" panose="020B0609020204030204" pitchFamily="49" charset="0"/>
              </a:rPr>
              <a:t> at line 29  (.\</a:t>
            </a:r>
            <a:r>
              <a:rPr lang="en-US" sz="1200" dirty="0" err="1">
                <a:latin typeface="Consolas" panose="020B0609020204030204" pitchFamily="49" charset="0"/>
                <a:cs typeface="Consolas" panose="020B0609020204030204" pitchFamily="49" charset="0"/>
              </a:rPr>
              <a:t>updorder.p</a:t>
            </a:r>
            <a:r>
              <a:rPr lang="en-US" sz="1200" dirty="0">
                <a:latin typeface="Consolas" panose="020B0609020204030204" pitchFamily="49" charset="0"/>
                <a:cs typeface="Consolas" panose="020B0609020204030204" pitchFamily="49" charset="0"/>
              </a:rPr>
              <a:t>)</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Persistent procedures/Classes **</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PROPATH **</a:t>
            </a:r>
          </a:p>
          <a:p>
            <a:r>
              <a:rPr lang="en-US" sz="1200" dirty="0">
                <a:latin typeface="Consolas" panose="020B0609020204030204" pitchFamily="49" charset="0"/>
                <a:cs typeface="Consolas" panose="020B0609020204030204" pitchFamily="49" charset="0"/>
              </a:rPr>
              <a:t>.,P:\oe117\</a:t>
            </a:r>
            <a:r>
              <a:rPr lang="en-US" sz="1200" dirty="0" err="1">
                <a:latin typeface="Consolas" panose="020B0609020204030204" pitchFamily="49" charset="0"/>
                <a:cs typeface="Consolas" panose="020B0609020204030204" pitchFamily="49" charset="0"/>
              </a:rPr>
              <a:t>tty,P</a:t>
            </a:r>
            <a:r>
              <a:rPr lang="en-US" sz="1200" dirty="0">
                <a:latin typeface="Consolas" panose="020B0609020204030204" pitchFamily="49" charset="0"/>
                <a:cs typeface="Consolas" panose="020B0609020204030204" pitchFamily="49" charset="0"/>
              </a:rPr>
              <a:t>:\oe117\</a:t>
            </a:r>
            <a:r>
              <a:rPr lang="en-US" sz="1200" dirty="0" err="1">
                <a:latin typeface="Consolas" panose="020B0609020204030204" pitchFamily="49" charset="0"/>
                <a:cs typeface="Consolas" panose="020B0609020204030204" pitchFamily="49" charset="0"/>
              </a:rPr>
              <a:t>tty</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adecomm.pl,P</a:t>
            </a:r>
            <a:r>
              <a:rPr lang="en-US" sz="1200" dirty="0">
                <a:latin typeface="Consolas" panose="020B0609020204030204" pitchFamily="49" charset="0"/>
                <a:cs typeface="Consolas" panose="020B0609020204030204" pitchFamily="49" charset="0"/>
              </a:rPr>
              <a:t>:\oe117\</a:t>
            </a:r>
            <a:r>
              <a:rPr lang="en-US" sz="1200" dirty="0" err="1">
                <a:latin typeface="Consolas" panose="020B0609020204030204" pitchFamily="49" charset="0"/>
                <a:cs typeface="Consolas" panose="020B0609020204030204" pitchFamily="49" charset="0"/>
              </a:rPr>
              <a:t>tty</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adecomp.pl,P</a:t>
            </a:r>
            <a:r>
              <a:rPr lang="en-US" sz="1200" dirty="0">
                <a:latin typeface="Consolas" panose="020B0609020204030204" pitchFamily="49" charset="0"/>
                <a:cs typeface="Consolas" panose="020B0609020204030204" pitchFamily="49" charset="0"/>
              </a:rPr>
              <a:t>:\Progress\oe117\</a:t>
            </a:r>
            <a:r>
              <a:rPr lang="en-US" sz="1200" dirty="0" err="1">
                <a:latin typeface="Consolas" panose="020B0609020204030204" pitchFamily="49" charset="0"/>
                <a:cs typeface="Consolas" panose="020B0609020204030204" pitchFamily="49" charset="0"/>
              </a:rPr>
              <a:t>tty</a:t>
            </a: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prodict.pl,P</a:t>
            </a:r>
            <a:r>
              <a:rPr lang="en-US" sz="1200" dirty="0">
                <a:latin typeface="Consolas" panose="020B0609020204030204" pitchFamily="49" charset="0"/>
                <a:cs typeface="Consolas" panose="020B0609020204030204" pitchFamily="49" charset="0"/>
              </a:rPr>
              <a:t>:\Progress\oe117,P:\Progress\oe117\bin</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Databases (logical/type/physical) **</a:t>
            </a:r>
          </a:p>
          <a:p>
            <a:r>
              <a:rPr lang="en-US" sz="1200" dirty="0">
                <a:latin typeface="Consolas" panose="020B0609020204030204" pitchFamily="49" charset="0"/>
                <a:cs typeface="Consolas" panose="020B0609020204030204" pitchFamily="49" charset="0"/>
              </a:rPr>
              <a:t>   sports2000          PROGRESS  d:\</a:t>
            </a:r>
            <a:r>
              <a:rPr lang="en-US" sz="1200" dirty="0" err="1">
                <a:latin typeface="Consolas" panose="020B0609020204030204" pitchFamily="49" charset="0"/>
                <a:cs typeface="Consolas" panose="020B0609020204030204" pitchFamily="49" charset="0"/>
              </a:rPr>
              <a:t>bigsports</a:t>
            </a:r>
            <a:r>
              <a:rPr lang="en-US" sz="1200" dirty="0">
                <a:latin typeface="Consolas" panose="020B0609020204030204" pitchFamily="49" charset="0"/>
                <a:cs typeface="Consolas" panose="020B0609020204030204" pitchFamily="49" charset="0"/>
              </a:rPr>
              <a:t>\sports2000</a:t>
            </a:r>
          </a:p>
          <a:p>
            <a:endParaRPr lang="en-US" sz="1200" dirty="0">
              <a:latin typeface="Consolas" panose="020B0609020204030204" pitchFamily="49" charset="0"/>
              <a:cs typeface="Consolas" panose="020B0609020204030204" pitchFamily="49" charset="0"/>
            </a:endParaRPr>
          </a:p>
          <a:p>
            <a:r>
              <a:rPr lang="en-US" sz="1200" dirty="0">
                <a:latin typeface="Consolas" panose="020B0609020204030204" pitchFamily="49" charset="0"/>
                <a:cs typeface="Consolas" panose="020B0609020204030204" pitchFamily="49" charset="0"/>
              </a:rPr>
              <a:t>** End of </a:t>
            </a:r>
            <a:r>
              <a:rPr lang="en-US" sz="1200" dirty="0" err="1">
                <a:latin typeface="Consolas" panose="020B0609020204030204" pitchFamily="49" charset="0"/>
                <a:cs typeface="Consolas" panose="020B0609020204030204" pitchFamily="49" charset="0"/>
              </a:rPr>
              <a:t>Protrace</a:t>
            </a:r>
            <a:r>
              <a:rPr lang="en-US" sz="1200" dirty="0">
                <a:latin typeface="Consolas" panose="020B0609020204030204" pitchFamily="49" charset="0"/>
                <a:cs typeface="Consolas" panose="020B0609020204030204" pitchFamily="49" charset="0"/>
              </a:rPr>
              <a:t> **</a:t>
            </a: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801130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288BDE-C479-1546-8B84-9532C56C66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76400"/>
            <a:ext cx="5946862" cy="4648196"/>
          </a:xfrm>
          <a:prstGeom prst="rect">
            <a:avLst/>
          </a:prstGeom>
        </p:spPr>
      </p:pic>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User Drill Down</a:t>
            </a:r>
          </a:p>
        </p:txBody>
      </p:sp>
      <p:sp>
        <p:nvSpPr>
          <p:cNvPr id="5" name="TextBox 4">
            <a:extLst>
              <a:ext uri="{FF2B5EF4-FFF2-40B4-BE49-F238E27FC236}">
                <a16:creationId xmlns:a16="http://schemas.microsoft.com/office/drawing/2014/main" id="{90E8FAC6-D983-804A-A6C0-6CA9918B7687}"/>
              </a:ext>
            </a:extLst>
          </p:cNvPr>
          <p:cNvSpPr txBox="1"/>
          <p:nvPr/>
        </p:nvSpPr>
        <p:spPr>
          <a:xfrm>
            <a:off x="7696200" y="1676400"/>
            <a:ext cx="4267198" cy="1477328"/>
          </a:xfrm>
          <a:prstGeom prst="rect">
            <a:avLst/>
          </a:prstGeom>
          <a:noFill/>
        </p:spPr>
        <p:txBody>
          <a:bodyPr wrap="square" rtlCol="0">
            <a:spAutoFit/>
          </a:bodyPr>
          <a:lstStyle/>
          <a:p>
            <a:r>
              <a:rPr lang="en-US" dirty="0"/>
              <a:t>Select user # or PID</a:t>
            </a:r>
          </a:p>
          <a:p>
            <a:endParaRPr lang="en-US" dirty="0"/>
          </a:p>
          <a:p>
            <a:r>
              <a:rPr lang="en-US" dirty="0"/>
              <a:t>“U” to drill down to user info</a:t>
            </a:r>
          </a:p>
          <a:p>
            <a:endParaRPr lang="en-US" dirty="0"/>
          </a:p>
          <a:p>
            <a:endParaRPr lang="en-US" dirty="0"/>
          </a:p>
        </p:txBody>
      </p:sp>
      <p:sp>
        <p:nvSpPr>
          <p:cNvPr id="6" name="Donut 5">
            <a:extLst>
              <a:ext uri="{FF2B5EF4-FFF2-40B4-BE49-F238E27FC236}">
                <a16:creationId xmlns:a16="http://schemas.microsoft.com/office/drawing/2014/main" id="{9D2C7D64-8793-C748-B534-6DA6ECA01F91}"/>
              </a:ext>
            </a:extLst>
          </p:cNvPr>
          <p:cNvSpPr/>
          <p:nvPr/>
        </p:nvSpPr>
        <p:spPr>
          <a:xfrm flipV="1">
            <a:off x="5977760" y="7848600"/>
            <a:ext cx="533400" cy="369332"/>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Arrow Connector 7">
            <a:extLst>
              <a:ext uri="{FF2B5EF4-FFF2-40B4-BE49-F238E27FC236}">
                <a16:creationId xmlns:a16="http://schemas.microsoft.com/office/drawing/2014/main" id="{518B0F57-B3D2-8A4C-8FC5-D7197C691A79}"/>
              </a:ext>
            </a:extLst>
          </p:cNvPr>
          <p:cNvCxnSpPr>
            <a:cxnSpLocks/>
          </p:cNvCxnSpPr>
          <p:nvPr/>
        </p:nvCxnSpPr>
        <p:spPr>
          <a:xfrm flipH="1">
            <a:off x="2286000" y="2411465"/>
            <a:ext cx="5410200" cy="5603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Donut 10">
            <a:extLst>
              <a:ext uri="{FF2B5EF4-FFF2-40B4-BE49-F238E27FC236}">
                <a16:creationId xmlns:a16="http://schemas.microsoft.com/office/drawing/2014/main" id="{C29E97CE-7C30-3745-A8DB-84E073761325}"/>
              </a:ext>
            </a:extLst>
          </p:cNvPr>
          <p:cNvSpPr/>
          <p:nvPr/>
        </p:nvSpPr>
        <p:spPr>
          <a:xfrm>
            <a:off x="5334000" y="7239000"/>
            <a:ext cx="533400" cy="381000"/>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Arrow Connector 11">
            <a:extLst>
              <a:ext uri="{FF2B5EF4-FFF2-40B4-BE49-F238E27FC236}">
                <a16:creationId xmlns:a16="http://schemas.microsoft.com/office/drawing/2014/main" id="{91B378B4-FD18-E042-9A4B-7524E27BC3A9}"/>
              </a:ext>
            </a:extLst>
          </p:cNvPr>
          <p:cNvCxnSpPr>
            <a:cxnSpLocks/>
          </p:cNvCxnSpPr>
          <p:nvPr/>
        </p:nvCxnSpPr>
        <p:spPr>
          <a:xfrm flipH="1">
            <a:off x="6857999" y="72390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48A7A97-8DDE-0343-84D3-8BA5C1774D19}"/>
              </a:ext>
            </a:extLst>
          </p:cNvPr>
          <p:cNvCxnSpPr>
            <a:cxnSpLocks/>
          </p:cNvCxnSpPr>
          <p:nvPr/>
        </p:nvCxnSpPr>
        <p:spPr>
          <a:xfrm flipH="1">
            <a:off x="3276600" y="1878065"/>
            <a:ext cx="4419600" cy="10937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34908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426A11-711D-CE42-9F42-FABC4FCAAD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1" y="1600200"/>
            <a:ext cx="6096000" cy="4764765"/>
          </a:xfrm>
          <a:prstGeom prst="rect">
            <a:avLst/>
          </a:prstGeom>
        </p:spPr>
      </p:pic>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User Selection</a:t>
            </a:r>
          </a:p>
        </p:txBody>
      </p:sp>
      <p:sp>
        <p:nvSpPr>
          <p:cNvPr id="5" name="TextBox 4">
            <a:extLst>
              <a:ext uri="{FF2B5EF4-FFF2-40B4-BE49-F238E27FC236}">
                <a16:creationId xmlns:a16="http://schemas.microsoft.com/office/drawing/2014/main" id="{90E8FAC6-D983-804A-A6C0-6CA9918B7687}"/>
              </a:ext>
            </a:extLst>
          </p:cNvPr>
          <p:cNvSpPr txBox="1"/>
          <p:nvPr/>
        </p:nvSpPr>
        <p:spPr>
          <a:xfrm>
            <a:off x="7696200" y="1676400"/>
            <a:ext cx="4267198" cy="1754326"/>
          </a:xfrm>
          <a:prstGeom prst="rect">
            <a:avLst/>
          </a:prstGeom>
          <a:noFill/>
        </p:spPr>
        <p:txBody>
          <a:bodyPr wrap="square" rtlCol="0">
            <a:spAutoFit/>
          </a:bodyPr>
          <a:lstStyle/>
          <a:p>
            <a:r>
              <a:rPr lang="en-US" dirty="0"/>
              <a:t>Specify user#…</a:t>
            </a:r>
          </a:p>
          <a:p>
            <a:endParaRPr lang="en-US" dirty="0"/>
          </a:p>
          <a:p>
            <a:r>
              <a:rPr lang="en-US" dirty="0"/>
              <a:t>Optionally enable Client Statement Cache (if relevant)</a:t>
            </a:r>
          </a:p>
          <a:p>
            <a:endParaRPr lang="en-US" dirty="0"/>
          </a:p>
          <a:p>
            <a:endParaRPr lang="en-US" dirty="0"/>
          </a:p>
        </p:txBody>
      </p:sp>
      <p:sp>
        <p:nvSpPr>
          <p:cNvPr id="6" name="Donut 5">
            <a:extLst>
              <a:ext uri="{FF2B5EF4-FFF2-40B4-BE49-F238E27FC236}">
                <a16:creationId xmlns:a16="http://schemas.microsoft.com/office/drawing/2014/main" id="{9D2C7D64-8793-C748-B534-6DA6ECA01F91}"/>
              </a:ext>
            </a:extLst>
          </p:cNvPr>
          <p:cNvSpPr/>
          <p:nvPr/>
        </p:nvSpPr>
        <p:spPr>
          <a:xfrm flipV="1">
            <a:off x="5977760" y="7848600"/>
            <a:ext cx="533400" cy="369332"/>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Arrow Connector 7">
            <a:extLst>
              <a:ext uri="{FF2B5EF4-FFF2-40B4-BE49-F238E27FC236}">
                <a16:creationId xmlns:a16="http://schemas.microsoft.com/office/drawing/2014/main" id="{518B0F57-B3D2-8A4C-8FC5-D7197C691A79}"/>
              </a:ext>
            </a:extLst>
          </p:cNvPr>
          <p:cNvCxnSpPr>
            <a:cxnSpLocks/>
          </p:cNvCxnSpPr>
          <p:nvPr/>
        </p:nvCxnSpPr>
        <p:spPr>
          <a:xfrm flipH="1">
            <a:off x="3962400" y="2411465"/>
            <a:ext cx="3733800" cy="301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Donut 10">
            <a:extLst>
              <a:ext uri="{FF2B5EF4-FFF2-40B4-BE49-F238E27FC236}">
                <a16:creationId xmlns:a16="http://schemas.microsoft.com/office/drawing/2014/main" id="{C29E97CE-7C30-3745-A8DB-84E073761325}"/>
              </a:ext>
            </a:extLst>
          </p:cNvPr>
          <p:cNvSpPr/>
          <p:nvPr/>
        </p:nvSpPr>
        <p:spPr>
          <a:xfrm>
            <a:off x="5334000" y="7239000"/>
            <a:ext cx="533400" cy="381000"/>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Arrow Connector 11">
            <a:extLst>
              <a:ext uri="{FF2B5EF4-FFF2-40B4-BE49-F238E27FC236}">
                <a16:creationId xmlns:a16="http://schemas.microsoft.com/office/drawing/2014/main" id="{91B378B4-FD18-E042-9A4B-7524E27BC3A9}"/>
              </a:ext>
            </a:extLst>
          </p:cNvPr>
          <p:cNvCxnSpPr>
            <a:cxnSpLocks/>
          </p:cNvCxnSpPr>
          <p:nvPr/>
        </p:nvCxnSpPr>
        <p:spPr>
          <a:xfrm flipH="1">
            <a:off x="6857999" y="72390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48A7A97-8DDE-0343-84D3-8BA5C1774D19}"/>
              </a:ext>
            </a:extLst>
          </p:cNvPr>
          <p:cNvCxnSpPr>
            <a:cxnSpLocks/>
          </p:cNvCxnSpPr>
          <p:nvPr/>
        </p:nvCxnSpPr>
        <p:spPr>
          <a:xfrm flipH="1">
            <a:off x="2133600" y="1878065"/>
            <a:ext cx="556260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9976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E109D1-7D4F-D346-85C2-3A046A71F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599" y="1600200"/>
            <a:ext cx="6052729" cy="4724400"/>
          </a:xfrm>
          <a:prstGeom prst="rect">
            <a:avLst/>
          </a:prstGeom>
        </p:spPr>
      </p:pic>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User Drill Down Details</a:t>
            </a:r>
          </a:p>
        </p:txBody>
      </p:sp>
      <p:sp>
        <p:nvSpPr>
          <p:cNvPr id="5" name="TextBox 4">
            <a:extLst>
              <a:ext uri="{FF2B5EF4-FFF2-40B4-BE49-F238E27FC236}">
                <a16:creationId xmlns:a16="http://schemas.microsoft.com/office/drawing/2014/main" id="{90E8FAC6-D983-804A-A6C0-6CA9918B7687}"/>
              </a:ext>
            </a:extLst>
          </p:cNvPr>
          <p:cNvSpPr txBox="1"/>
          <p:nvPr/>
        </p:nvSpPr>
        <p:spPr>
          <a:xfrm>
            <a:off x="7696200" y="1676400"/>
            <a:ext cx="4267198" cy="2308324"/>
          </a:xfrm>
          <a:prstGeom prst="rect">
            <a:avLst/>
          </a:prstGeom>
          <a:noFill/>
        </p:spPr>
        <p:txBody>
          <a:bodyPr wrap="square" rtlCol="0">
            <a:spAutoFit/>
          </a:bodyPr>
          <a:lstStyle/>
          <a:p>
            <a:r>
              <a:rPr lang="en-US" dirty="0"/>
              <a:t>General Session Info</a:t>
            </a:r>
          </a:p>
          <a:p>
            <a:endParaRPr lang="en-US" dirty="0"/>
          </a:p>
          <a:p>
            <a:r>
              <a:rPr lang="en-US" dirty="0"/>
              <a:t>Connection specific table and index usage</a:t>
            </a:r>
          </a:p>
          <a:p>
            <a:endParaRPr lang="en-US" dirty="0"/>
          </a:p>
          <a:p>
            <a:r>
              <a:rPr lang="en-US" dirty="0"/>
              <a:t>Client Statement Cache</a:t>
            </a:r>
          </a:p>
          <a:p>
            <a:endParaRPr lang="en-US" dirty="0"/>
          </a:p>
          <a:p>
            <a:r>
              <a:rPr lang="en-US" dirty="0"/>
              <a:t>Other Sessions logged in with this user name.</a:t>
            </a:r>
          </a:p>
        </p:txBody>
      </p:sp>
      <p:sp>
        <p:nvSpPr>
          <p:cNvPr id="6" name="Donut 5">
            <a:extLst>
              <a:ext uri="{FF2B5EF4-FFF2-40B4-BE49-F238E27FC236}">
                <a16:creationId xmlns:a16="http://schemas.microsoft.com/office/drawing/2014/main" id="{9D2C7D64-8793-C748-B534-6DA6ECA01F91}"/>
              </a:ext>
            </a:extLst>
          </p:cNvPr>
          <p:cNvSpPr/>
          <p:nvPr/>
        </p:nvSpPr>
        <p:spPr>
          <a:xfrm flipV="1">
            <a:off x="5977760" y="7848600"/>
            <a:ext cx="533400" cy="369332"/>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Arrow Connector 7">
            <a:extLst>
              <a:ext uri="{FF2B5EF4-FFF2-40B4-BE49-F238E27FC236}">
                <a16:creationId xmlns:a16="http://schemas.microsoft.com/office/drawing/2014/main" id="{518B0F57-B3D2-8A4C-8FC5-D7197C691A79}"/>
              </a:ext>
            </a:extLst>
          </p:cNvPr>
          <p:cNvCxnSpPr>
            <a:cxnSpLocks/>
          </p:cNvCxnSpPr>
          <p:nvPr/>
        </p:nvCxnSpPr>
        <p:spPr>
          <a:xfrm flipH="1">
            <a:off x="6400800" y="2411465"/>
            <a:ext cx="1295400" cy="5301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Donut 10">
            <a:extLst>
              <a:ext uri="{FF2B5EF4-FFF2-40B4-BE49-F238E27FC236}">
                <a16:creationId xmlns:a16="http://schemas.microsoft.com/office/drawing/2014/main" id="{C29E97CE-7C30-3745-A8DB-84E073761325}"/>
              </a:ext>
            </a:extLst>
          </p:cNvPr>
          <p:cNvSpPr/>
          <p:nvPr/>
        </p:nvSpPr>
        <p:spPr>
          <a:xfrm>
            <a:off x="5334000" y="7239000"/>
            <a:ext cx="533400" cy="381000"/>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Arrow Connector 11">
            <a:extLst>
              <a:ext uri="{FF2B5EF4-FFF2-40B4-BE49-F238E27FC236}">
                <a16:creationId xmlns:a16="http://schemas.microsoft.com/office/drawing/2014/main" id="{91B378B4-FD18-E042-9A4B-7524E27BC3A9}"/>
              </a:ext>
            </a:extLst>
          </p:cNvPr>
          <p:cNvCxnSpPr>
            <a:cxnSpLocks/>
          </p:cNvCxnSpPr>
          <p:nvPr/>
        </p:nvCxnSpPr>
        <p:spPr>
          <a:xfrm flipH="1">
            <a:off x="6857999" y="72390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48A7A97-8DDE-0343-84D3-8BA5C1774D19}"/>
              </a:ext>
            </a:extLst>
          </p:cNvPr>
          <p:cNvCxnSpPr>
            <a:cxnSpLocks/>
          </p:cNvCxnSpPr>
          <p:nvPr/>
        </p:nvCxnSpPr>
        <p:spPr>
          <a:xfrm flipH="1">
            <a:off x="5410200" y="1878065"/>
            <a:ext cx="2286000" cy="2746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182C0FA-7020-A040-A6B0-F28F45D9CD57}"/>
              </a:ext>
            </a:extLst>
          </p:cNvPr>
          <p:cNvCxnSpPr>
            <a:cxnSpLocks/>
          </p:cNvCxnSpPr>
          <p:nvPr/>
        </p:nvCxnSpPr>
        <p:spPr>
          <a:xfrm flipH="1">
            <a:off x="6281328" y="3001963"/>
            <a:ext cx="1414872" cy="14431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D3B5B96-EC0E-554F-A042-9AEE923DB797}"/>
              </a:ext>
            </a:extLst>
          </p:cNvPr>
          <p:cNvCxnSpPr>
            <a:cxnSpLocks/>
          </p:cNvCxnSpPr>
          <p:nvPr/>
        </p:nvCxnSpPr>
        <p:spPr>
          <a:xfrm flipH="1">
            <a:off x="6400800" y="3916363"/>
            <a:ext cx="1295400" cy="16462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63818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288BDE-C479-1546-8B84-9532C56C66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76400"/>
            <a:ext cx="5946862" cy="4648196"/>
          </a:xfrm>
          <a:prstGeom prst="rect">
            <a:avLst/>
          </a:prstGeom>
        </p:spPr>
      </p:pic>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Reports</a:t>
            </a:r>
          </a:p>
        </p:txBody>
      </p:sp>
      <p:sp>
        <p:nvSpPr>
          <p:cNvPr id="5" name="TextBox 4">
            <a:extLst>
              <a:ext uri="{FF2B5EF4-FFF2-40B4-BE49-F238E27FC236}">
                <a16:creationId xmlns:a16="http://schemas.microsoft.com/office/drawing/2014/main" id="{90E8FAC6-D983-804A-A6C0-6CA9918B7687}"/>
              </a:ext>
            </a:extLst>
          </p:cNvPr>
          <p:cNvSpPr txBox="1"/>
          <p:nvPr/>
        </p:nvSpPr>
        <p:spPr>
          <a:xfrm>
            <a:off x="7696200" y="1676400"/>
            <a:ext cx="4267198" cy="1477328"/>
          </a:xfrm>
          <a:prstGeom prst="rect">
            <a:avLst/>
          </a:prstGeom>
          <a:noFill/>
        </p:spPr>
        <p:txBody>
          <a:bodyPr wrap="square" rtlCol="0">
            <a:spAutoFit/>
          </a:bodyPr>
          <a:lstStyle/>
          <a:p>
            <a:r>
              <a:rPr lang="en-US" dirty="0" err="1"/>
              <a:t>dbanalys</a:t>
            </a:r>
            <a:r>
              <a:rPr lang="en-US" dirty="0"/>
              <a:t> first…</a:t>
            </a:r>
          </a:p>
          <a:p>
            <a:endParaRPr lang="en-US" dirty="0"/>
          </a:p>
          <a:p>
            <a:r>
              <a:rPr lang="en-US" dirty="0"/>
              <a:t>“control-r” to generate reports</a:t>
            </a:r>
          </a:p>
          <a:p>
            <a:endParaRPr lang="en-US" dirty="0"/>
          </a:p>
          <a:p>
            <a:endParaRPr lang="en-US" dirty="0"/>
          </a:p>
        </p:txBody>
      </p:sp>
      <p:sp>
        <p:nvSpPr>
          <p:cNvPr id="6" name="Donut 5">
            <a:extLst>
              <a:ext uri="{FF2B5EF4-FFF2-40B4-BE49-F238E27FC236}">
                <a16:creationId xmlns:a16="http://schemas.microsoft.com/office/drawing/2014/main" id="{9D2C7D64-8793-C748-B534-6DA6ECA01F91}"/>
              </a:ext>
            </a:extLst>
          </p:cNvPr>
          <p:cNvSpPr/>
          <p:nvPr/>
        </p:nvSpPr>
        <p:spPr>
          <a:xfrm flipV="1">
            <a:off x="5977760" y="7848600"/>
            <a:ext cx="533400" cy="369332"/>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Arrow Connector 7">
            <a:extLst>
              <a:ext uri="{FF2B5EF4-FFF2-40B4-BE49-F238E27FC236}">
                <a16:creationId xmlns:a16="http://schemas.microsoft.com/office/drawing/2014/main" id="{518B0F57-B3D2-8A4C-8FC5-D7197C691A79}"/>
              </a:ext>
            </a:extLst>
          </p:cNvPr>
          <p:cNvCxnSpPr>
            <a:cxnSpLocks/>
          </p:cNvCxnSpPr>
          <p:nvPr/>
        </p:nvCxnSpPr>
        <p:spPr>
          <a:xfrm flipH="1">
            <a:off x="3810000" y="2411465"/>
            <a:ext cx="3886200" cy="10175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Donut 10">
            <a:extLst>
              <a:ext uri="{FF2B5EF4-FFF2-40B4-BE49-F238E27FC236}">
                <a16:creationId xmlns:a16="http://schemas.microsoft.com/office/drawing/2014/main" id="{C29E97CE-7C30-3745-A8DB-84E073761325}"/>
              </a:ext>
            </a:extLst>
          </p:cNvPr>
          <p:cNvSpPr/>
          <p:nvPr/>
        </p:nvSpPr>
        <p:spPr>
          <a:xfrm>
            <a:off x="5334000" y="7239000"/>
            <a:ext cx="533400" cy="381000"/>
          </a:xfrm>
          <a:prstGeom prst="donut">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Arrow Connector 11">
            <a:extLst>
              <a:ext uri="{FF2B5EF4-FFF2-40B4-BE49-F238E27FC236}">
                <a16:creationId xmlns:a16="http://schemas.microsoft.com/office/drawing/2014/main" id="{91B378B4-FD18-E042-9A4B-7524E27BC3A9}"/>
              </a:ext>
            </a:extLst>
          </p:cNvPr>
          <p:cNvCxnSpPr>
            <a:cxnSpLocks/>
          </p:cNvCxnSpPr>
          <p:nvPr/>
        </p:nvCxnSpPr>
        <p:spPr>
          <a:xfrm flipH="1">
            <a:off x="6857999" y="72390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48A7A97-8DDE-0343-84D3-8BA5C1774D19}"/>
              </a:ext>
            </a:extLst>
          </p:cNvPr>
          <p:cNvCxnSpPr>
            <a:cxnSpLocks/>
          </p:cNvCxnSpPr>
          <p:nvPr/>
        </p:nvCxnSpPr>
        <p:spPr>
          <a:xfrm flipH="1">
            <a:off x="2362200" y="1878065"/>
            <a:ext cx="5334000" cy="13985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7031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Reports</a:t>
            </a:r>
          </a:p>
        </p:txBody>
      </p:sp>
      <p:sp>
        <p:nvSpPr>
          <p:cNvPr id="4" name="TextBox 3">
            <a:extLst>
              <a:ext uri="{FF2B5EF4-FFF2-40B4-BE49-F238E27FC236}">
                <a16:creationId xmlns:a16="http://schemas.microsoft.com/office/drawing/2014/main" id="{40EF46A5-F94F-5442-97CA-C891CA8506BE}"/>
              </a:ext>
            </a:extLst>
          </p:cNvPr>
          <p:cNvSpPr txBox="1"/>
          <p:nvPr/>
        </p:nvSpPr>
        <p:spPr>
          <a:xfrm>
            <a:off x="228600" y="2630269"/>
            <a:ext cx="11734800"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err="1">
                <a:solidFill>
                  <a:srgbClr val="00B050"/>
                </a:solidFill>
                <a:latin typeface="Consolas" panose="020B0609020204030204" pitchFamily="49" charset="0"/>
                <a:cs typeface="Consolas" panose="020B0609020204030204" pitchFamily="49" charset="0"/>
              </a:rPr>
              <a:t>proenv</a:t>
            </a:r>
            <a:r>
              <a:rPr lang="en-US" sz="1200" dirty="0">
                <a:solidFill>
                  <a:srgbClr val="00B050"/>
                </a:solidFill>
                <a:latin typeface="Consolas" panose="020B0609020204030204" pitchFamily="49" charset="0"/>
                <a:cs typeface="Consolas" panose="020B0609020204030204" pitchFamily="49" charset="0"/>
              </a:rPr>
              <a:t>&gt;</a:t>
            </a:r>
            <a:r>
              <a:rPr lang="en-US" sz="1200" dirty="0">
                <a:solidFill>
                  <a:srgbClr val="7030A0"/>
                </a:solidFill>
                <a:latin typeface="Consolas" panose="020B0609020204030204" pitchFamily="49" charset="0"/>
                <a:cs typeface="Consolas" panose="020B0609020204030204" pitchFamily="49" charset="0"/>
              </a:rPr>
              <a:t> </a:t>
            </a:r>
            <a:r>
              <a:rPr lang="en-US" sz="1200" dirty="0" err="1">
                <a:solidFill>
                  <a:srgbClr val="7030A0"/>
                </a:solidFill>
                <a:latin typeface="Consolas" panose="020B0609020204030204" pitchFamily="49" charset="0"/>
                <a:cs typeface="Consolas" panose="020B0609020204030204" pitchFamily="49" charset="0"/>
              </a:rPr>
              <a:t>dir</a:t>
            </a:r>
            <a:r>
              <a:rPr lang="en-US" sz="1200" dirty="0">
                <a:solidFill>
                  <a:srgbClr val="7030A0"/>
                </a:solidFill>
                <a:latin typeface="Consolas" panose="020B0609020204030204" pitchFamily="49" charset="0"/>
                <a:cs typeface="Consolas" panose="020B0609020204030204" pitchFamily="49" charset="0"/>
              </a:rPr>
              <a:t> d:\</a:t>
            </a:r>
            <a:r>
              <a:rPr lang="en-US" sz="1200" dirty="0" err="1">
                <a:solidFill>
                  <a:srgbClr val="7030A0"/>
                </a:solidFill>
                <a:latin typeface="Consolas" panose="020B0609020204030204" pitchFamily="49" charset="0"/>
                <a:cs typeface="Consolas" panose="020B0609020204030204" pitchFamily="49" charset="0"/>
              </a:rPr>
              <a:t>protop</a:t>
            </a:r>
            <a:r>
              <a:rPr lang="en-US" sz="1200" dirty="0">
                <a:solidFill>
                  <a:srgbClr val="7030A0"/>
                </a:solidFill>
                <a:latin typeface="Consolas" panose="020B0609020204030204" pitchFamily="49" charset="0"/>
                <a:cs typeface="Consolas" panose="020B0609020204030204" pitchFamily="49" charset="0"/>
              </a:rPr>
              <a:t>\</a:t>
            </a:r>
            <a:r>
              <a:rPr lang="en-US" sz="1200" dirty="0" err="1">
                <a:solidFill>
                  <a:srgbClr val="7030A0"/>
                </a:solidFill>
                <a:latin typeface="Consolas" panose="020B0609020204030204" pitchFamily="49" charset="0"/>
                <a:cs typeface="Consolas" panose="020B0609020204030204" pitchFamily="49" charset="0"/>
              </a:rPr>
              <a:t>rpt</a:t>
            </a:r>
            <a:endParaRPr lang="en-US" sz="1200" dirty="0">
              <a:solidFill>
                <a:srgbClr val="7030A0"/>
              </a:solidFill>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a:p>
            <a:endParaRPr lang="en-US" sz="12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9B3F0C2F-9F77-9347-B776-5C11AFED37D3}"/>
              </a:ext>
            </a:extLst>
          </p:cNvPr>
          <p:cNvSpPr txBox="1"/>
          <p:nvPr/>
        </p:nvSpPr>
        <p:spPr>
          <a:xfrm>
            <a:off x="228600" y="1676400"/>
            <a:ext cx="11658600" cy="369332"/>
          </a:xfrm>
          <a:prstGeom prst="rect">
            <a:avLst/>
          </a:prstGeom>
          <a:noFill/>
        </p:spPr>
        <p:txBody>
          <a:bodyPr wrap="square" rtlCol="0">
            <a:spAutoFit/>
          </a:bodyPr>
          <a:lstStyle/>
          <a:p>
            <a:r>
              <a:rPr lang="en-US" dirty="0"/>
              <a:t>Within </a:t>
            </a:r>
            <a:r>
              <a:rPr lang="en-US" dirty="0" err="1"/>
              <a:t>ProTop</a:t>
            </a:r>
            <a:r>
              <a:rPr lang="en-US" dirty="0"/>
              <a:t>:  Control-R to generate reports…</a:t>
            </a:r>
          </a:p>
        </p:txBody>
      </p:sp>
    </p:spTree>
    <p:extLst>
      <p:ext uri="{BB962C8B-B14F-4D97-AF65-F5344CB8AC3E}">
        <p14:creationId xmlns:p14="http://schemas.microsoft.com/office/powerpoint/2010/main" val="32550811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sports2000.dict.rpt</a:t>
            </a:r>
          </a:p>
        </p:txBody>
      </p:sp>
      <p:sp>
        <p:nvSpPr>
          <p:cNvPr id="3" name="TextBox 2">
            <a:extLst>
              <a:ext uri="{FF2B5EF4-FFF2-40B4-BE49-F238E27FC236}">
                <a16:creationId xmlns:a16="http://schemas.microsoft.com/office/drawing/2014/main" id="{95F1D439-45B2-F445-B154-3A3AB8998A92}"/>
              </a:ext>
            </a:extLst>
          </p:cNvPr>
          <p:cNvSpPr txBox="1"/>
          <p:nvPr/>
        </p:nvSpPr>
        <p:spPr>
          <a:xfrm>
            <a:off x="228600" y="1600200"/>
            <a:ext cx="11734800" cy="4770537"/>
          </a:xfrm>
          <a:prstGeom prst="rect">
            <a:avLst/>
          </a:prstGeom>
          <a:noFill/>
        </p:spPr>
        <p:txBody>
          <a:bodyPr wrap="square" rtlCol="0">
            <a:spAutoFit/>
          </a:bodyPr>
          <a:lstStyle/>
          <a:p>
            <a:r>
              <a:rPr lang="en-US" sz="1600" dirty="0">
                <a:latin typeface="Consolas" panose="020B0609020204030204" pitchFamily="49" charset="0"/>
                <a:cs typeface="Consolas" panose="020B0609020204030204" pitchFamily="49" charset="0"/>
              </a:rPr>
              <a:t>Table       Indexes Field                           Order  Type         Extent   Format</a:t>
            </a:r>
          </a:p>
          <a:p>
            <a:r>
              <a:rPr lang="en-US" sz="1600" dirty="0">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Benefits          U </a:t>
            </a:r>
            <a:r>
              <a:rPr lang="en-US" sz="1600" dirty="0" err="1">
                <a:latin typeface="Consolas" panose="020B0609020204030204" pitchFamily="49" charset="0"/>
                <a:cs typeface="Consolas" panose="020B0609020204030204" pitchFamily="49" charset="0"/>
              </a:rPr>
              <a:t>EmpNum</a:t>
            </a:r>
            <a:r>
              <a:rPr lang="en-US" sz="1600" dirty="0">
                <a:latin typeface="Consolas" panose="020B0609020204030204" pitchFamily="49" charset="0"/>
                <a:cs typeface="Consolas" panose="020B0609020204030204" pitchFamily="49" charset="0"/>
              </a:rPr>
              <a:t>                           10    integer      0        zzzzzzzzz9</a:t>
            </a:r>
          </a:p>
          <a:p>
            <a:r>
              <a:rPr lang="en-US" sz="1600" dirty="0">
                <a:latin typeface="Consolas" panose="020B0609020204030204" pitchFamily="49" charset="0"/>
                <a:cs typeface="Consolas" panose="020B0609020204030204" pitchFamily="49" charset="0"/>
              </a:rPr>
              <a:t>                    HealthCare                       20    character    0        x(8)</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LifeInsurance</a:t>
            </a:r>
            <a:r>
              <a:rPr lang="en-US" sz="1600" dirty="0">
                <a:latin typeface="Consolas" panose="020B0609020204030204" pitchFamily="49" charset="0"/>
                <a:cs typeface="Consolas" panose="020B0609020204030204" pitchFamily="49" charset="0"/>
              </a:rPr>
              <a:t>                    30    integer      0        $&gt;&gt;,&gt;&gt;&gt;,&gt;&gt;&gt;</a:t>
            </a:r>
          </a:p>
          <a:p>
            <a:r>
              <a:rPr lang="en-US" sz="1600" dirty="0">
                <a:latin typeface="Consolas" panose="020B0609020204030204" pitchFamily="49" charset="0"/>
                <a:cs typeface="Consolas" panose="020B0609020204030204" pitchFamily="49" charset="0"/>
              </a:rPr>
              <a:t>                    Pension401K                      40    integer      0        &gt;&gt;,&gt;&gt;9</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StockPurchase</a:t>
            </a:r>
            <a:r>
              <a:rPr lang="en-US" sz="1600" dirty="0">
                <a:latin typeface="Consolas" panose="020B0609020204030204" pitchFamily="49" charset="0"/>
                <a:cs typeface="Consolas" panose="020B0609020204030204" pitchFamily="49" charset="0"/>
              </a:rPr>
              <a:t>                    50    integer      0        &gt;&gt;,&gt;&gt;9</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MedicalSpending</a:t>
            </a:r>
            <a:r>
              <a:rPr lang="en-US" sz="1600" dirty="0">
                <a:latin typeface="Consolas" panose="020B0609020204030204" pitchFamily="49" charset="0"/>
                <a:cs typeface="Consolas" panose="020B0609020204030204" pitchFamily="49" charset="0"/>
              </a:rPr>
              <a:t>                  60    integer      0        &gt;&gt;,&gt;&gt;9</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DependentCare</a:t>
            </a:r>
            <a:r>
              <a:rPr lang="en-US" sz="1600" dirty="0">
                <a:latin typeface="Consolas" panose="020B0609020204030204" pitchFamily="49" charset="0"/>
                <a:cs typeface="Consolas" panose="020B0609020204030204" pitchFamily="49" charset="0"/>
              </a:rPr>
              <a:t>                    70    integer      0        &gt;&gt;,&gt;&gt;9</a:t>
            </a:r>
          </a:p>
          <a:p>
            <a:endParaRPr lang="en-US" sz="1600" dirty="0">
              <a:latin typeface="Consolas" panose="020B0609020204030204" pitchFamily="49" charset="0"/>
              <a:cs typeface="Consolas" panose="020B0609020204030204" pitchFamily="49" charset="0"/>
            </a:endParaRPr>
          </a:p>
          <a:p>
            <a:r>
              <a:rPr lang="en-US" sz="1600" dirty="0" err="1">
                <a:latin typeface="Consolas" panose="020B0609020204030204" pitchFamily="49" charset="0"/>
                <a:cs typeface="Consolas" panose="020B0609020204030204" pitchFamily="49" charset="0"/>
              </a:rPr>
              <a:t>BillTo</a:t>
            </a:r>
            <a:r>
              <a:rPr lang="en-US" sz="1600" dirty="0">
                <a:latin typeface="Consolas" panose="020B0609020204030204" pitchFamily="49" charset="0"/>
                <a:cs typeface="Consolas" panose="020B0609020204030204" pitchFamily="49" charset="0"/>
              </a:rPr>
              <a:t>            U </a:t>
            </a:r>
            <a:r>
              <a:rPr lang="en-US" sz="1600" dirty="0" err="1">
                <a:latin typeface="Consolas" panose="020B0609020204030204" pitchFamily="49" charset="0"/>
                <a:cs typeface="Consolas" panose="020B0609020204030204" pitchFamily="49" charset="0"/>
              </a:rPr>
              <a:t>CustNum</a:t>
            </a:r>
            <a:r>
              <a:rPr lang="en-US" sz="1600" dirty="0">
                <a:latin typeface="Consolas" panose="020B0609020204030204" pitchFamily="49" charset="0"/>
                <a:cs typeface="Consolas" panose="020B0609020204030204" pitchFamily="49" charset="0"/>
              </a:rPr>
              <a:t>                          10    integer      0        &gt;&gt;&gt;&gt;9</a:t>
            </a:r>
          </a:p>
          <a:p>
            <a:r>
              <a:rPr lang="en-US" sz="1600" dirty="0">
                <a:latin typeface="Consolas" panose="020B0609020204030204" pitchFamily="49" charset="0"/>
                <a:cs typeface="Consolas" panose="020B0609020204030204" pitchFamily="49" charset="0"/>
              </a:rPr>
              <a:t>                  U </a:t>
            </a:r>
            <a:r>
              <a:rPr lang="en-US" sz="1600" dirty="0" err="1">
                <a:latin typeface="Consolas" panose="020B0609020204030204" pitchFamily="49" charset="0"/>
                <a:cs typeface="Consolas" panose="020B0609020204030204" pitchFamily="49" charset="0"/>
              </a:rPr>
              <a:t>BillToID</a:t>
            </a:r>
            <a:r>
              <a:rPr lang="en-US" sz="1600" dirty="0">
                <a:latin typeface="Consolas" panose="020B0609020204030204" pitchFamily="49" charset="0"/>
                <a:cs typeface="Consolas" panose="020B0609020204030204" pitchFamily="49" charset="0"/>
              </a:rPr>
              <a:t>                         20    integer      0        zzzzzzzzz9</a:t>
            </a:r>
          </a:p>
          <a:p>
            <a:r>
              <a:rPr lang="en-US" sz="1600" dirty="0">
                <a:latin typeface="Consolas" panose="020B0609020204030204" pitchFamily="49" charset="0"/>
                <a:cs typeface="Consolas" panose="020B0609020204030204" pitchFamily="49" charset="0"/>
              </a:rPr>
              <a:t>                    Name                             30    character    0        x(30)</a:t>
            </a:r>
          </a:p>
          <a:p>
            <a:r>
              <a:rPr lang="en-US" sz="1600" dirty="0">
                <a:latin typeface="Consolas" panose="020B0609020204030204" pitchFamily="49" charset="0"/>
                <a:cs typeface="Consolas" panose="020B0609020204030204" pitchFamily="49" charset="0"/>
              </a:rPr>
              <a:t>                    Address                          40    character    0        x(35)</a:t>
            </a:r>
          </a:p>
          <a:p>
            <a:r>
              <a:rPr lang="en-US" sz="1600" dirty="0">
                <a:latin typeface="Consolas" panose="020B0609020204030204" pitchFamily="49" charset="0"/>
                <a:cs typeface="Consolas" panose="020B0609020204030204" pitchFamily="49" charset="0"/>
              </a:rPr>
              <a:t>                    Address2                         50    character    0        x(35)</a:t>
            </a:r>
          </a:p>
          <a:p>
            <a:r>
              <a:rPr lang="en-US" sz="1600" dirty="0">
                <a:latin typeface="Consolas" panose="020B0609020204030204" pitchFamily="49" charset="0"/>
                <a:cs typeface="Consolas" panose="020B0609020204030204" pitchFamily="49" charset="0"/>
              </a:rPr>
              <a:t>                    City                             60    character    0        x(25)</a:t>
            </a:r>
          </a:p>
          <a:p>
            <a:r>
              <a:rPr lang="en-US" sz="1600" dirty="0">
                <a:latin typeface="Consolas" panose="020B0609020204030204" pitchFamily="49" charset="0"/>
                <a:cs typeface="Consolas" panose="020B0609020204030204" pitchFamily="49" charset="0"/>
              </a:rPr>
              <a:t>                    State                            70    character    0        x(20)</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PostalCode</a:t>
            </a:r>
            <a:r>
              <a:rPr lang="en-US" sz="1600" dirty="0">
                <a:latin typeface="Consolas" panose="020B0609020204030204" pitchFamily="49" charset="0"/>
                <a:cs typeface="Consolas" panose="020B0609020204030204" pitchFamily="49" charset="0"/>
              </a:rPr>
              <a:t>                       80    character    0        x(10)</a:t>
            </a:r>
          </a:p>
          <a:p>
            <a:r>
              <a:rPr lang="en-US" sz="1600" dirty="0">
                <a:latin typeface="Consolas" panose="020B0609020204030204" pitchFamily="49" charset="0"/>
                <a:cs typeface="Consolas" panose="020B0609020204030204" pitchFamily="49" charset="0"/>
              </a:rPr>
              <a:t>                    Contact                          90    character    0        x(30)</a:t>
            </a:r>
          </a:p>
        </p:txBody>
      </p:sp>
    </p:spTree>
    <p:extLst>
      <p:ext uri="{BB962C8B-B14F-4D97-AF65-F5344CB8AC3E}">
        <p14:creationId xmlns:p14="http://schemas.microsoft.com/office/powerpoint/2010/main" val="4651802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sports2000.tbl.rpt</a:t>
            </a:r>
          </a:p>
        </p:txBody>
      </p:sp>
      <p:sp>
        <p:nvSpPr>
          <p:cNvPr id="3" name="TextBox 2">
            <a:extLst>
              <a:ext uri="{FF2B5EF4-FFF2-40B4-BE49-F238E27FC236}">
                <a16:creationId xmlns:a16="http://schemas.microsoft.com/office/drawing/2014/main" id="{90ED9CC1-D587-6A4E-AF38-7A9BA61FF8B9}"/>
              </a:ext>
            </a:extLst>
          </p:cNvPr>
          <p:cNvSpPr txBox="1"/>
          <p:nvPr/>
        </p:nvSpPr>
        <p:spPr>
          <a:xfrm>
            <a:off x="228600" y="1600200"/>
            <a:ext cx="11734800" cy="4524315"/>
          </a:xfrm>
          <a:prstGeom prst="rect">
            <a:avLst/>
          </a:prstGeom>
          <a:noFill/>
        </p:spPr>
        <p:txBody>
          <a:bodyPr wrap="square" rtlCol="0">
            <a:spAutoFit/>
          </a:bodyPr>
          <a:lstStyle/>
          <a:p>
            <a:r>
              <a:rPr lang="en-US" sz="1600" dirty="0">
                <a:latin typeface="Consolas" panose="020B0609020204030204" pitchFamily="49" charset="0"/>
                <a:cs typeface="Consolas" panose="020B0609020204030204" pitchFamily="49" charset="0"/>
              </a:rPr>
              <a:t>Table Summary Report for sports2000 d:\</a:t>
            </a:r>
            <a:r>
              <a:rPr lang="en-US" sz="1600" dirty="0" err="1">
                <a:latin typeface="Consolas" panose="020B0609020204030204" pitchFamily="49" charset="0"/>
                <a:cs typeface="Consolas" panose="020B0609020204030204" pitchFamily="49" charset="0"/>
              </a:rPr>
              <a:t>bigsports</a:t>
            </a:r>
            <a:r>
              <a:rPr lang="en-US" sz="1600" dirty="0">
                <a:latin typeface="Consolas" panose="020B0609020204030204" pitchFamily="49" charset="0"/>
                <a:cs typeface="Consolas" panose="020B0609020204030204" pitchFamily="49" charset="0"/>
              </a:rPr>
              <a:t>\sports2000</a:t>
            </a:r>
          </a:p>
          <a:p>
            <a:r>
              <a:rPr lang="en-US" sz="1600" dirty="0">
                <a:latin typeface="Consolas" panose="020B0609020204030204" pitchFamily="49" charset="0"/>
                <a:cs typeface="Consolas" panose="020B0609020204030204" pitchFamily="49" charset="0"/>
              </a:rPr>
              <a:t>                                                                                 Suggested</a:t>
            </a:r>
          </a:p>
          <a:p>
            <a:r>
              <a:rPr lang="en-US" sz="1600" dirty="0">
                <a:latin typeface="Consolas" panose="020B0609020204030204" pitchFamily="49" charset="0"/>
                <a:cs typeface="Consolas" panose="020B0609020204030204" pitchFamily="49" charset="0"/>
              </a:rPr>
              <a:t>Table Nam                    Size      Records    Reads/sec     </a:t>
            </a:r>
            <a:r>
              <a:rPr lang="en-US" sz="1600" dirty="0" err="1">
                <a:latin typeface="Consolas" panose="020B0609020204030204" pitchFamily="49" charset="0"/>
                <a:cs typeface="Consolas" panose="020B0609020204030204" pitchFamily="49" charset="0"/>
              </a:rPr>
              <a:t>Upd</a:t>
            </a:r>
            <a:r>
              <a:rPr lang="en-US" sz="1600" dirty="0">
                <a:latin typeface="Consolas" panose="020B0609020204030204" pitchFamily="49" charset="0"/>
                <a:cs typeface="Consolas" panose="020B0609020204030204" pitchFamily="49" charset="0"/>
              </a:rPr>
              <a:t>/sec  </a:t>
            </a:r>
            <a:r>
              <a:rPr lang="en-US" sz="1600" dirty="0" err="1">
                <a:latin typeface="Consolas" panose="020B0609020204030204" pitchFamily="49" charset="0"/>
                <a:cs typeface="Consolas" panose="020B0609020204030204" pitchFamily="49" charset="0"/>
              </a:rPr>
              <a:t>Avg</a:t>
            </a:r>
            <a:r>
              <a:rPr lang="en-US" sz="1600" dirty="0">
                <a:latin typeface="Consolas" panose="020B0609020204030204" pitchFamily="49" charset="0"/>
                <a:cs typeface="Consolas" panose="020B0609020204030204" pitchFamily="49" charset="0"/>
              </a:rPr>
              <a:t> Rec   RPB Ord</a:t>
            </a:r>
          </a:p>
          <a:p>
            <a:r>
              <a:rPr lang="en-US" sz="1600" dirty="0">
                <a:latin typeface="Consolas" panose="020B0609020204030204" pitchFamily="49" charset="0"/>
                <a:cs typeface="Consolas" panose="020B0609020204030204" pitchFamily="49" charset="0"/>
              </a:rPr>
              <a:t>=================== =============  =========== ============  ==========  =======   === ===</a:t>
            </a:r>
          </a:p>
          <a:p>
            <a:r>
              <a:rPr lang="en-US" sz="1600" dirty="0">
                <a:latin typeface="Consolas" panose="020B0609020204030204" pitchFamily="49" charset="0"/>
                <a:cs typeface="Consolas" panose="020B0609020204030204" pitchFamily="49" charset="0"/>
              </a:rPr>
              <a:t>Customer                 32610714       201120            0           0   162.15    64  64 [Data]                                 </a:t>
            </a:r>
          </a:p>
          <a:p>
            <a:r>
              <a:rPr lang="en-US" sz="1600" dirty="0">
                <a:latin typeface="Consolas" panose="020B0609020204030204" pitchFamily="49" charset="0"/>
                <a:cs typeface="Consolas" panose="020B0609020204030204" pitchFamily="49" charset="0"/>
              </a:rPr>
              <a:t>Item                         8192           69            0           0   118.72    64  64 [Data]                                 </a:t>
            </a:r>
          </a:p>
          <a:p>
            <a:r>
              <a:rPr lang="en-US" sz="1600" dirty="0">
                <a:latin typeface="Consolas" panose="020B0609020204030204" pitchFamily="49" charset="0"/>
                <a:cs typeface="Consolas" panose="020B0609020204030204" pitchFamily="49" charset="0"/>
              </a:rPr>
              <a:t>Employee                     6349           55            0           0   115.43    64  64 [Index]                                </a:t>
            </a:r>
          </a:p>
          <a:p>
            <a:r>
              <a:rPr lang="en-US" sz="1600" dirty="0" err="1">
                <a:latin typeface="Consolas" panose="020B0609020204030204" pitchFamily="49" charset="0"/>
                <a:cs typeface="Consolas" panose="020B0609020204030204" pitchFamily="49" charset="0"/>
              </a:rPr>
              <a:t>RefCall</a:t>
            </a:r>
            <a:r>
              <a:rPr lang="en-US" sz="1600" dirty="0">
                <a:latin typeface="Consolas" panose="020B0609020204030204" pitchFamily="49" charset="0"/>
                <a:cs typeface="Consolas" panose="020B0609020204030204" pitchFamily="49" charset="0"/>
              </a:rPr>
              <a:t>                      2458           13            0           0   189.05    64  64 [Data]                                 </a:t>
            </a:r>
          </a:p>
          <a:p>
            <a:r>
              <a:rPr lang="en-US" sz="1600" dirty="0" err="1">
                <a:latin typeface="Consolas" panose="020B0609020204030204" pitchFamily="49" charset="0"/>
                <a:cs typeface="Consolas" panose="020B0609020204030204" pitchFamily="49" charset="0"/>
              </a:rPr>
              <a:t>Salesrep</a:t>
            </a:r>
            <a:r>
              <a:rPr lang="en-US" sz="1600" dirty="0">
                <a:latin typeface="Consolas" panose="020B0609020204030204" pitchFamily="49" charset="0"/>
                <a:cs typeface="Consolas" panose="020B0609020204030204" pitchFamily="49" charset="0"/>
              </a:rPr>
              <a:t>                     1331            9            0           0   147.91    64  64 [Data]                                 </a:t>
            </a:r>
          </a:p>
          <a:p>
            <a:r>
              <a:rPr lang="en-US" sz="1600" dirty="0">
                <a:latin typeface="Consolas" panose="020B0609020204030204" pitchFamily="49" charset="0"/>
                <a:cs typeface="Consolas" panose="020B0609020204030204" pitchFamily="49" charset="0"/>
              </a:rPr>
              <a:t>Supplier                     1126           10            0           0   112.64    64  64 [Data]                                 </a:t>
            </a:r>
          </a:p>
          <a:p>
            <a:r>
              <a:rPr lang="en-US" sz="1600" dirty="0">
                <a:latin typeface="Consolas" panose="020B0609020204030204" pitchFamily="49" charset="0"/>
                <a:cs typeface="Consolas" panose="020B0609020204030204" pitchFamily="49" charset="0"/>
              </a:rPr>
              <a:t>Feedback                     1024            8            0           0   128.00    64  64 [Data]                                 </a:t>
            </a:r>
          </a:p>
          <a:p>
            <a:r>
              <a:rPr lang="en-US" sz="1600" dirty="0" err="1">
                <a:latin typeface="Consolas" panose="020B0609020204030204" pitchFamily="49" charset="0"/>
                <a:cs typeface="Consolas" panose="020B0609020204030204" pitchFamily="49" charset="0"/>
              </a:rPr>
              <a:t>BillTo</a:t>
            </a:r>
            <a:r>
              <a:rPr lang="en-US" sz="1600" dirty="0">
                <a:latin typeface="Consolas" panose="020B0609020204030204" pitchFamily="49" charset="0"/>
                <a:cs typeface="Consolas" panose="020B0609020204030204" pitchFamily="49" charset="0"/>
              </a:rPr>
              <a:t>                        221            2            0           0   110.50    64  64 [Lobs]                                 </a:t>
            </a:r>
          </a:p>
          <a:p>
            <a:r>
              <a:rPr lang="en-US" sz="1600" dirty="0" err="1">
                <a:latin typeface="Consolas" panose="020B0609020204030204" pitchFamily="49" charset="0"/>
                <a:cs typeface="Consolas" panose="020B0609020204030204" pitchFamily="49" charset="0"/>
              </a:rPr>
              <a:t>OrderLine</a:t>
            </a:r>
            <a:r>
              <a:rPr lang="en-US" sz="1600" dirty="0">
                <a:latin typeface="Consolas" panose="020B0609020204030204" pitchFamily="49" charset="0"/>
                <a:cs typeface="Consolas" panose="020B0609020204030204" pitchFamily="49" charset="0"/>
              </a:rPr>
              <a:t>               115553075      2619963            0           0    44.10   128 128 [Data]                                 </a:t>
            </a:r>
          </a:p>
          <a:p>
            <a:r>
              <a:rPr lang="en-US" sz="1600" dirty="0">
                <a:latin typeface="Consolas" panose="020B0609020204030204" pitchFamily="49" charset="0"/>
                <a:cs typeface="Consolas" panose="020B0609020204030204" pitchFamily="49" charset="0"/>
              </a:rPr>
              <a:t>Order                    67004006       727285            0           0    92.13   128 128 [Data]                                 </a:t>
            </a:r>
          </a:p>
          <a:p>
            <a:r>
              <a:rPr lang="en-US" sz="1600" dirty="0" err="1">
                <a:latin typeface="Consolas" panose="020B0609020204030204" pitchFamily="49" charset="0"/>
                <a:cs typeface="Consolas" panose="020B0609020204030204" pitchFamily="49" charset="0"/>
              </a:rPr>
              <a:t>InventoryTrans</a:t>
            </a:r>
            <a:r>
              <a:rPr lang="en-US" sz="1600" dirty="0">
                <a:latin typeface="Consolas" panose="020B0609020204030204" pitchFamily="49" charset="0"/>
                <a:cs typeface="Consolas" panose="020B0609020204030204" pitchFamily="49" charset="0"/>
              </a:rPr>
              <a:t>               3686           75            0           0    49.15   128 128 [Data]                                 </a:t>
            </a:r>
          </a:p>
          <a:p>
            <a:r>
              <a:rPr lang="en-US" sz="1600" dirty="0">
                <a:latin typeface="Consolas" panose="020B0609020204030204" pitchFamily="49" charset="0"/>
                <a:cs typeface="Consolas" panose="020B0609020204030204" pitchFamily="49" charset="0"/>
              </a:rPr>
              <a:t>Family                       3174           72            0           0    44.09   128 128 [Data]                                 </a:t>
            </a:r>
          </a:p>
          <a:p>
            <a:r>
              <a:rPr lang="en-US" sz="1600" dirty="0">
                <a:latin typeface="Consolas" panose="020B0609020204030204" pitchFamily="49" charset="0"/>
                <a:cs typeface="Consolas" panose="020B0609020204030204" pitchFamily="49" charset="0"/>
              </a:rPr>
              <a:t>Warehouse                    1331           14            0           0    95.09   128 128 [Data]                                 </a:t>
            </a:r>
          </a:p>
          <a:p>
            <a:r>
              <a:rPr lang="en-US" sz="1600" dirty="0" err="1">
                <a:latin typeface="Consolas" panose="020B0609020204030204" pitchFamily="49" charset="0"/>
                <a:cs typeface="Consolas" panose="020B0609020204030204" pitchFamily="49" charset="0"/>
              </a:rPr>
              <a:t>TimeSheet</a:t>
            </a:r>
            <a:r>
              <a:rPr lang="en-US" sz="1600" dirty="0">
                <a:latin typeface="Consolas" panose="020B0609020204030204" pitchFamily="49" charset="0"/>
                <a:cs typeface="Consolas" panose="020B0609020204030204" pitchFamily="49" charset="0"/>
              </a:rPr>
              <a:t>                    1126           25            0           0    45.06   128 128 [Data]                                 </a:t>
            </a:r>
          </a:p>
        </p:txBody>
      </p:sp>
    </p:spTree>
    <p:extLst>
      <p:ext uri="{BB962C8B-B14F-4D97-AF65-F5344CB8AC3E}">
        <p14:creationId xmlns:p14="http://schemas.microsoft.com/office/powerpoint/2010/main" val="27811656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sports2000.area.rpt</a:t>
            </a:r>
          </a:p>
        </p:txBody>
      </p:sp>
      <p:sp>
        <p:nvSpPr>
          <p:cNvPr id="3" name="TextBox 2">
            <a:extLst>
              <a:ext uri="{FF2B5EF4-FFF2-40B4-BE49-F238E27FC236}">
                <a16:creationId xmlns:a16="http://schemas.microsoft.com/office/drawing/2014/main" id="{954B23E6-BBEB-584C-AD06-C5B417964306}"/>
              </a:ext>
            </a:extLst>
          </p:cNvPr>
          <p:cNvSpPr txBox="1"/>
          <p:nvPr/>
        </p:nvSpPr>
        <p:spPr>
          <a:xfrm>
            <a:off x="152400" y="1600200"/>
            <a:ext cx="12801600" cy="4770537"/>
          </a:xfrm>
          <a:prstGeom prst="rect">
            <a:avLst/>
          </a:prstGeom>
          <a:noFill/>
        </p:spPr>
        <p:txBody>
          <a:bodyPr wrap="square" rtlCol="0">
            <a:spAutoFit/>
          </a:bodyPr>
          <a:lstStyle/>
          <a:p>
            <a:r>
              <a:rPr lang="en-US" sz="1600" dirty="0">
                <a:latin typeface="Consolas" panose="020B0609020204030204" pitchFamily="49" charset="0"/>
                <a:cs typeface="Consolas" panose="020B0609020204030204" pitchFamily="49" charset="0"/>
              </a:rPr>
              <a:t>Existing Storage Area Summary for sports2000 d:\</a:t>
            </a:r>
            <a:r>
              <a:rPr lang="en-US" sz="1600" dirty="0" err="1">
                <a:latin typeface="Consolas" panose="020B0609020204030204" pitchFamily="49" charset="0"/>
                <a:cs typeface="Consolas" panose="020B0609020204030204" pitchFamily="49" charset="0"/>
              </a:rPr>
              <a:t>bigsports</a:t>
            </a:r>
            <a:r>
              <a:rPr lang="en-US" sz="1600" dirty="0">
                <a:latin typeface="Consolas" panose="020B0609020204030204" pitchFamily="49" charset="0"/>
                <a:cs typeface="Consolas" panose="020B0609020204030204" pitchFamily="49" charset="0"/>
              </a:rPr>
              <a:t>\sports2000</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Area Name              Data Size  Num Recs  Avg Rec  Blk  CSZ  RPB    Frag   Scat  %</a:t>
            </a:r>
            <a:r>
              <a:rPr lang="en-US" sz="1600" dirty="0" err="1">
                <a:latin typeface="Consolas" panose="020B0609020204030204" pitchFamily="49" charset="0"/>
                <a:cs typeface="Consolas" panose="020B0609020204030204" pitchFamily="49" charset="0"/>
              </a:rPr>
              <a:t>MaxRecs</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Tbls</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Idxs</a:t>
            </a:r>
            <a:r>
              <a:rPr lang="en-US" sz="1600" dirty="0">
                <a:latin typeface="Consolas" panose="020B0609020204030204" pitchFamily="49" charset="0"/>
                <a:cs typeface="Consolas" panose="020B0609020204030204" pitchFamily="49" charset="0"/>
              </a:rPr>
              <a:t> LOBs</a:t>
            </a:r>
          </a:p>
          <a:p>
            <a:r>
              <a:rPr lang="en-US" sz="1600" dirty="0">
                <a:latin typeface="Consolas" panose="020B0609020204030204" pitchFamily="49" charset="0"/>
                <a:cs typeface="Consolas" panose="020B0609020204030204" pitchFamily="49" charset="0"/>
              </a:rPr>
              <a:t>================  ==============  ========  =======  ===  ===  ===   =====  =====  ======== ==== ==== ====</a:t>
            </a:r>
          </a:p>
          <a:p>
            <a:r>
              <a:rPr lang="en-US" sz="1600" dirty="0">
                <a:latin typeface="Consolas" panose="020B0609020204030204" pitchFamily="49" charset="0"/>
                <a:cs typeface="Consolas" panose="020B0609020204030204" pitchFamily="49" charset="0"/>
              </a:rPr>
              <a:t>Data                   215522683   3557221    60.59    8    8   32   0.00%   1.00     0.17%   24    3    0</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Table Name          </a:t>
            </a:r>
          </a:p>
          <a:p>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Benefits                   848        21    40.38            </a:t>
            </a:r>
            <a:r>
              <a:rPr lang="en-US" sz="1600" dirty="0">
                <a:solidFill>
                  <a:srgbClr val="FF0000"/>
                </a:solidFill>
                <a:latin typeface="Consolas" panose="020B0609020204030204" pitchFamily="49" charset="0"/>
                <a:cs typeface="Consolas" panose="020B0609020204030204" pitchFamily="49" charset="0"/>
              </a:rPr>
              <a:t>256*</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Bin                      26829       770    34.84            </a:t>
            </a:r>
            <a:r>
              <a:rPr lang="en-US" sz="1600" dirty="0">
                <a:solidFill>
                  <a:srgbClr val="FF0000"/>
                </a:solidFill>
                <a:latin typeface="Consolas" panose="020B0609020204030204" pitchFamily="49" charset="0"/>
                <a:cs typeface="Consolas" panose="020B0609020204030204" pitchFamily="49" charset="0"/>
              </a:rPr>
              <a:t>256* </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Country                    762        15    50.80            </a:t>
            </a:r>
            <a:r>
              <a:rPr lang="en-US" sz="1600" dirty="0">
                <a:solidFill>
                  <a:srgbClr val="FF0000"/>
                </a:solidFill>
                <a:latin typeface="Consolas" panose="020B0609020204030204" pitchFamily="49" charset="0"/>
                <a:cs typeface="Consolas" panose="020B0609020204030204" pitchFamily="49" charset="0"/>
              </a:rPr>
              <a:t>128*</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Customer              32610714    201120   162.15             </a:t>
            </a:r>
            <a:r>
              <a:rPr lang="en-US" sz="1600" dirty="0">
                <a:solidFill>
                  <a:srgbClr val="FF0000"/>
                </a:solidFill>
                <a:latin typeface="Consolas" panose="020B0609020204030204" pitchFamily="49" charset="0"/>
                <a:cs typeface="Consolas" panose="020B0609020204030204" pitchFamily="49" charset="0"/>
              </a:rPr>
              <a:t>64* </a:t>
            </a:r>
            <a:r>
              <a:rPr lang="en-US" sz="1600" dirty="0">
                <a:latin typeface="Consolas" panose="020B0609020204030204" pitchFamily="49" charset="0"/>
                <a:cs typeface="Consolas" panose="020B0609020204030204" pitchFamily="49" charset="0"/>
              </a:rPr>
              <a:t> 0.00%   1.00     0.01%</a:t>
            </a:r>
          </a:p>
          <a:p>
            <a:r>
              <a:rPr lang="en-US" sz="1600" dirty="0">
                <a:latin typeface="Consolas" panose="020B0609020204030204" pitchFamily="49" charset="0"/>
                <a:cs typeface="Consolas" panose="020B0609020204030204" pitchFamily="49" charset="0"/>
              </a:rPr>
              <a:t>  Department                 211         7    30.14            </a:t>
            </a:r>
            <a:r>
              <a:rPr lang="en-US" sz="1600" dirty="0">
                <a:solidFill>
                  <a:srgbClr val="FF0000"/>
                </a:solidFill>
                <a:latin typeface="Consolas" panose="020B0609020204030204" pitchFamily="49" charset="0"/>
                <a:cs typeface="Consolas" panose="020B0609020204030204" pitchFamily="49" charset="0"/>
              </a:rPr>
              <a:t>256* </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Family                    3174        72    44.09            </a:t>
            </a:r>
            <a:r>
              <a:rPr lang="en-US" sz="1600" dirty="0">
                <a:solidFill>
                  <a:srgbClr val="FF0000"/>
                </a:solidFill>
                <a:latin typeface="Consolas" panose="020B0609020204030204" pitchFamily="49" charset="0"/>
                <a:cs typeface="Consolas" panose="020B0609020204030204" pitchFamily="49" charset="0"/>
              </a:rPr>
              <a:t>128*</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Feedback                  1024         8   128.00             </a:t>
            </a:r>
            <a:r>
              <a:rPr lang="en-US" sz="1600" dirty="0">
                <a:solidFill>
                  <a:srgbClr val="FF0000"/>
                </a:solidFill>
                <a:latin typeface="Consolas" panose="020B0609020204030204" pitchFamily="49" charset="0"/>
                <a:cs typeface="Consolas" panose="020B0609020204030204" pitchFamily="49" charset="0"/>
              </a:rPr>
              <a:t>64* </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InventoryTrans</a:t>
            </a:r>
            <a:r>
              <a:rPr lang="en-US" sz="1600" dirty="0">
                <a:latin typeface="Consolas" panose="020B0609020204030204" pitchFamily="49" charset="0"/>
                <a:cs typeface="Consolas" panose="020B0609020204030204" pitchFamily="49" charset="0"/>
              </a:rPr>
              <a:t>            3686        75    49.15            </a:t>
            </a:r>
            <a:r>
              <a:rPr lang="en-US" sz="1600" dirty="0">
                <a:solidFill>
                  <a:srgbClr val="FF0000"/>
                </a:solidFill>
                <a:latin typeface="Consolas" panose="020B0609020204030204" pitchFamily="49" charset="0"/>
                <a:cs typeface="Consolas" panose="020B0609020204030204" pitchFamily="49" charset="0"/>
              </a:rPr>
              <a:t>128*</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Invoice                   5632       147    38.31            </a:t>
            </a:r>
            <a:r>
              <a:rPr lang="en-US" sz="1600" dirty="0">
                <a:solidFill>
                  <a:srgbClr val="FF0000"/>
                </a:solidFill>
                <a:latin typeface="Consolas" panose="020B0609020204030204" pitchFamily="49" charset="0"/>
                <a:cs typeface="Consolas" panose="020B0609020204030204" pitchFamily="49" charset="0"/>
              </a:rPr>
              <a:t>256* </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Item                      8192        69   118.72             </a:t>
            </a:r>
            <a:r>
              <a:rPr lang="en-US" sz="1600" dirty="0">
                <a:solidFill>
                  <a:srgbClr val="FF0000"/>
                </a:solidFill>
                <a:latin typeface="Consolas" panose="020B0609020204030204" pitchFamily="49" charset="0"/>
                <a:cs typeface="Consolas" panose="020B0609020204030204" pitchFamily="49" charset="0"/>
              </a:rPr>
              <a:t>64*</a:t>
            </a:r>
            <a:r>
              <a:rPr lang="en-US" sz="1600" dirty="0">
                <a:latin typeface="Consolas" panose="020B0609020204030204" pitchFamily="49" charset="0"/>
                <a:cs typeface="Consolas" panose="020B0609020204030204" pitchFamily="49" charset="0"/>
              </a:rPr>
              <a:t>  0.00%   1.00     0.00%</a:t>
            </a:r>
          </a:p>
          <a:p>
            <a:r>
              <a:rPr lang="en-US" sz="1600" dirty="0">
                <a:latin typeface="Consolas" panose="020B0609020204030204" pitchFamily="49" charset="0"/>
                <a:cs typeface="Consolas" panose="020B0609020204030204" pitchFamily="49" charset="0"/>
              </a:rPr>
              <a:t>  . . .</a:t>
            </a:r>
          </a:p>
        </p:txBody>
      </p:sp>
    </p:spTree>
    <p:extLst>
      <p:ext uri="{BB962C8B-B14F-4D97-AF65-F5344CB8AC3E}">
        <p14:creationId xmlns:p14="http://schemas.microsoft.com/office/powerpoint/2010/main" val="4572877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EA9-9A3B-1840-97F4-A26CFD454A3E}"/>
              </a:ext>
            </a:extLst>
          </p:cNvPr>
          <p:cNvSpPr>
            <a:spLocks noGrp="1"/>
          </p:cNvSpPr>
          <p:nvPr>
            <p:ph type="title"/>
          </p:nvPr>
        </p:nvSpPr>
        <p:spPr/>
        <p:txBody>
          <a:bodyPr/>
          <a:lstStyle/>
          <a:p>
            <a:r>
              <a:rPr lang="en-US" dirty="0" err="1"/>
              <a:t>ProTop</a:t>
            </a:r>
            <a:r>
              <a:rPr lang="en-US" dirty="0"/>
              <a:t> – sports2000.idxcompact.rpt</a:t>
            </a:r>
          </a:p>
        </p:txBody>
      </p:sp>
      <p:sp>
        <p:nvSpPr>
          <p:cNvPr id="3" name="TextBox 2">
            <a:extLst>
              <a:ext uri="{FF2B5EF4-FFF2-40B4-BE49-F238E27FC236}">
                <a16:creationId xmlns:a16="http://schemas.microsoft.com/office/drawing/2014/main" id="{5E1F0B3D-13B8-754D-95F1-F7E45777FC52}"/>
              </a:ext>
            </a:extLst>
          </p:cNvPr>
          <p:cNvSpPr txBox="1"/>
          <p:nvPr/>
        </p:nvSpPr>
        <p:spPr>
          <a:xfrm>
            <a:off x="228600" y="1600200"/>
            <a:ext cx="11734800" cy="286232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Index Compaction Summary for sports2000 d:\</a:t>
            </a:r>
            <a:r>
              <a:rPr lang="en-US" dirty="0" err="1">
                <a:latin typeface="Consolas" panose="020B0609020204030204" pitchFamily="49" charset="0"/>
                <a:cs typeface="Consolas" panose="020B0609020204030204" pitchFamily="49" charset="0"/>
              </a:rPr>
              <a:t>bigsports</a:t>
            </a:r>
            <a:r>
              <a:rPr lang="en-US" dirty="0">
                <a:latin typeface="Consolas" panose="020B0609020204030204" pitchFamily="49" charset="0"/>
                <a:cs typeface="Consolas" panose="020B0609020204030204" pitchFamily="49" charset="0"/>
              </a:rPr>
              <a:t>\sports2000</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Table.Index</a:t>
            </a:r>
            <a:r>
              <a:rPr lang="en-US" dirty="0">
                <a:latin typeface="Consolas" panose="020B0609020204030204" pitchFamily="49" charset="0"/>
                <a:cs typeface="Consolas" panose="020B0609020204030204" pitchFamily="49" charset="0"/>
              </a:rPr>
              <a:t> Name                              Blocks         </a:t>
            </a:r>
            <a:r>
              <a:rPr lang="en-US" dirty="0" err="1">
                <a:latin typeface="Consolas" panose="020B0609020204030204" pitchFamily="49" charset="0"/>
                <a:cs typeface="Consolas" panose="020B0609020204030204" pitchFamily="49" charset="0"/>
              </a:rPr>
              <a:t>Util</a:t>
            </a:r>
            <a:r>
              <a:rPr lang="en-US" dirty="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    --------------------                  --------------  ------------</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OrderLine.itemnum</a:t>
            </a:r>
            <a:r>
              <a:rPr lang="en-US" dirty="0">
                <a:latin typeface="Consolas" panose="020B0609020204030204" pitchFamily="49" charset="0"/>
                <a:cs typeface="Consolas" panose="020B0609020204030204" pitchFamily="49" charset="0"/>
              </a:rPr>
              <a:t>                               1164        51.20%</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7500974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2659559"/>
            <a:ext cx="8382000" cy="769441"/>
          </a:xfrm>
          <a:prstGeom prst="rect">
            <a:avLst/>
          </a:prstGeom>
          <a:noFill/>
        </p:spPr>
        <p:txBody>
          <a:bodyPr wrap="square" rtlCol="0">
            <a:spAutoFit/>
          </a:bodyPr>
          <a:lstStyle/>
          <a:p>
            <a:pPr algn="ctr"/>
            <a:r>
              <a:rPr lang="en-US" sz="4400" dirty="0"/>
              <a:t>Developer Support</a:t>
            </a:r>
          </a:p>
        </p:txBody>
      </p:sp>
    </p:spTree>
    <p:extLst>
      <p:ext uri="{BB962C8B-B14F-4D97-AF65-F5344CB8AC3E}">
        <p14:creationId xmlns:p14="http://schemas.microsoft.com/office/powerpoint/2010/main" val="38241201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Build a Fresh Database</a:t>
            </a:r>
          </a:p>
        </p:txBody>
      </p:sp>
      <p:sp>
        <p:nvSpPr>
          <p:cNvPr id="3" name="Content Placeholder 2"/>
          <p:cNvSpPr>
            <a:spLocks noGrp="1"/>
          </p:cNvSpPr>
          <p:nvPr>
            <p:ph idx="1"/>
          </p:nvPr>
        </p:nvSpPr>
        <p:spPr/>
        <p:txBody>
          <a:bodyPr/>
          <a:lstStyle/>
          <a:p>
            <a:r>
              <a:rPr lang="en-US" dirty="0"/>
              <a:t>Structure File</a:t>
            </a:r>
          </a:p>
          <a:p>
            <a:r>
              <a:rPr lang="en-US" dirty="0" err="1"/>
              <a:t>Prostrct</a:t>
            </a:r>
            <a:r>
              <a:rPr lang="en-US" dirty="0"/>
              <a:t> create, </a:t>
            </a:r>
            <a:r>
              <a:rPr lang="en-US" dirty="0" err="1"/>
              <a:t>prodb</a:t>
            </a:r>
            <a:r>
              <a:rPr lang="en-US" dirty="0"/>
              <a:t> </a:t>
            </a:r>
            <a:r>
              <a:rPr lang="en-US" dirty="0" err="1"/>
              <a:t>etc</a:t>
            </a:r>
            <a:r>
              <a:rPr lang="mr-IN" dirty="0"/>
              <a:t>…</a:t>
            </a:r>
            <a:endParaRPr lang="en-US" dirty="0"/>
          </a:p>
          <a:p>
            <a:r>
              <a:rPr lang="en-US" dirty="0"/>
              <a:t>Load .</a:t>
            </a:r>
            <a:r>
              <a:rPr lang="en-US" dirty="0" err="1"/>
              <a:t>df</a:t>
            </a:r>
            <a:endParaRPr lang="en-US" dirty="0"/>
          </a:p>
        </p:txBody>
      </p:sp>
      <p:pic>
        <p:nvPicPr>
          <p:cNvPr id="5" name="Picture 4">
            <a:extLst>
              <a:ext uri="{FF2B5EF4-FFF2-40B4-BE49-F238E27FC236}">
                <a16:creationId xmlns:a16="http://schemas.microsoft.com/office/drawing/2014/main" id="{0CC1F0F8-D79F-F045-8046-5AD9190EC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81000"/>
            <a:ext cx="1066800" cy="990600"/>
          </a:xfrm>
          <a:prstGeom prst="rect">
            <a:avLst/>
          </a:prstGeom>
        </p:spPr>
      </p:pic>
    </p:spTree>
    <p:extLst>
      <p:ext uri="{BB962C8B-B14F-4D97-AF65-F5344CB8AC3E}">
        <p14:creationId xmlns:p14="http://schemas.microsoft.com/office/powerpoint/2010/main" val="22561021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Working with .</a:t>
            </a:r>
            <a:r>
              <a:rPr lang="en-US" dirty="0" err="1"/>
              <a:t>df</a:t>
            </a:r>
            <a:r>
              <a:rPr lang="en-US" dirty="0"/>
              <a:t> Files</a:t>
            </a:r>
          </a:p>
        </p:txBody>
      </p:sp>
      <p:sp>
        <p:nvSpPr>
          <p:cNvPr id="3" name="Content Placeholder 2"/>
          <p:cNvSpPr>
            <a:spLocks noGrp="1"/>
          </p:cNvSpPr>
          <p:nvPr>
            <p:ph idx="1"/>
          </p:nvPr>
        </p:nvSpPr>
        <p:spPr/>
        <p:txBody>
          <a:bodyPr/>
          <a:lstStyle/>
          <a:p>
            <a:r>
              <a:rPr lang="en-US" dirty="0"/>
              <a:t>Dump .</a:t>
            </a:r>
            <a:r>
              <a:rPr lang="en-US" dirty="0" err="1"/>
              <a:t>df</a:t>
            </a:r>
            <a:endParaRPr lang="en-US" dirty="0"/>
          </a:p>
          <a:p>
            <a:r>
              <a:rPr lang="en-US" dirty="0"/>
              <a:t>Create incremental .</a:t>
            </a:r>
            <a:r>
              <a:rPr lang="en-US" dirty="0" err="1"/>
              <a:t>df</a:t>
            </a:r>
            <a:endParaRPr lang="en-US" dirty="0"/>
          </a:p>
          <a:p>
            <a:r>
              <a:rPr lang="en-US" dirty="0"/>
              <a:t>Load .</a:t>
            </a:r>
            <a:r>
              <a:rPr lang="en-US" dirty="0" err="1"/>
              <a:t>df</a:t>
            </a:r>
            <a:endParaRPr lang="en-US" dirty="0"/>
          </a:p>
          <a:p>
            <a:pPr lvl="1"/>
            <a:r>
              <a:rPr lang="en-US" dirty="0"/>
              <a:t>Online</a:t>
            </a:r>
          </a:p>
          <a:p>
            <a:r>
              <a:rPr lang="en-US" dirty="0" err="1"/>
              <a:t>Idxactivate</a:t>
            </a:r>
            <a:endParaRPr lang="en-US" dirty="0"/>
          </a:p>
        </p:txBody>
      </p:sp>
      <p:pic>
        <p:nvPicPr>
          <p:cNvPr id="4" name="Picture 6">
            <a:extLst>
              <a:ext uri="{FF2B5EF4-FFF2-40B4-BE49-F238E27FC236}">
                <a16:creationId xmlns:a16="http://schemas.microsoft.com/office/drawing/2014/main" id="{CB531D18-82FB-E54A-9CDA-3B741CD23566}"/>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spTree>
    <p:extLst>
      <p:ext uri="{BB962C8B-B14F-4D97-AF65-F5344CB8AC3E}">
        <p14:creationId xmlns:p14="http://schemas.microsoft.com/office/powerpoint/2010/main" val="28892811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Load a .df</a:t>
            </a:r>
          </a:p>
        </p:txBody>
      </p:sp>
      <p:sp>
        <p:nvSpPr>
          <p:cNvPr id="3" name="Content Placeholder 2"/>
          <p:cNvSpPr>
            <a:spLocks noGrp="1"/>
          </p:cNvSpPr>
          <p:nvPr>
            <p:ph idx="1"/>
          </p:nvPr>
        </p:nvSpPr>
        <p:spPr/>
        <p:txBody>
          <a:bodyPr/>
          <a:lstStyle/>
          <a:p>
            <a:endParaRPr lang="en-US" dirty="0"/>
          </a:p>
        </p:txBody>
      </p:sp>
      <p:pic>
        <p:nvPicPr>
          <p:cNvPr id="4" name="Picture 6">
            <a:extLst>
              <a:ext uri="{FF2B5EF4-FFF2-40B4-BE49-F238E27FC236}">
                <a16:creationId xmlns:a16="http://schemas.microsoft.com/office/drawing/2014/main" id="{CB531D18-82FB-E54A-9CDA-3B741CD23566}"/>
              </a:ext>
            </a:extLst>
          </p:cNvPr>
          <p:cNvPicPr>
            <a:picLocks noChangeAspect="1" noChangeArrowheads="1"/>
          </p:cNvPicPr>
          <p:nvPr/>
        </p:nvPicPr>
        <p:blipFill>
          <a:blip r:embed="rId3" cstate="print"/>
          <a:srcRect/>
          <a:stretch>
            <a:fillRect/>
          </a:stretch>
        </p:blipFill>
        <p:spPr bwMode="auto">
          <a:xfrm>
            <a:off x="228600" y="452282"/>
            <a:ext cx="1066800" cy="1000846"/>
          </a:xfrm>
          <a:prstGeom prst="rect">
            <a:avLst/>
          </a:prstGeom>
          <a:noFill/>
          <a:ln w="9525">
            <a:noFill/>
            <a:miter lim="800000"/>
            <a:headEnd/>
            <a:tailEnd/>
          </a:ln>
        </p:spPr>
      </p:pic>
      <p:pic>
        <p:nvPicPr>
          <p:cNvPr id="5" name="Picture 4">
            <a:extLst>
              <a:ext uri="{FF2B5EF4-FFF2-40B4-BE49-F238E27FC236}">
                <a16:creationId xmlns:a16="http://schemas.microsoft.com/office/drawing/2014/main" id="{05222FA4-9CFD-41AC-A11A-B88B8D3FD584}"/>
              </a:ext>
            </a:extLst>
          </p:cNvPr>
          <p:cNvPicPr>
            <a:picLocks noChangeAspect="1"/>
          </p:cNvPicPr>
          <p:nvPr/>
        </p:nvPicPr>
        <p:blipFill>
          <a:blip r:embed="rId4"/>
          <a:stretch>
            <a:fillRect/>
          </a:stretch>
        </p:blipFill>
        <p:spPr>
          <a:xfrm>
            <a:off x="228600" y="1630772"/>
            <a:ext cx="4268057" cy="4259672"/>
          </a:xfrm>
          <a:prstGeom prst="rect">
            <a:avLst/>
          </a:prstGeom>
        </p:spPr>
      </p:pic>
      <p:pic>
        <p:nvPicPr>
          <p:cNvPr id="6" name="Picture 5">
            <a:extLst>
              <a:ext uri="{FF2B5EF4-FFF2-40B4-BE49-F238E27FC236}">
                <a16:creationId xmlns:a16="http://schemas.microsoft.com/office/drawing/2014/main" id="{1E03D020-392B-4AFA-AF49-2F4552D69741}"/>
              </a:ext>
            </a:extLst>
          </p:cNvPr>
          <p:cNvPicPr>
            <a:picLocks noChangeAspect="1"/>
          </p:cNvPicPr>
          <p:nvPr/>
        </p:nvPicPr>
        <p:blipFill>
          <a:blip r:embed="rId5"/>
          <a:stretch>
            <a:fillRect/>
          </a:stretch>
        </p:blipFill>
        <p:spPr>
          <a:xfrm>
            <a:off x="4724400" y="2455468"/>
            <a:ext cx="2899063" cy="2815436"/>
          </a:xfrm>
          <a:prstGeom prst="rect">
            <a:avLst/>
          </a:prstGeom>
        </p:spPr>
      </p:pic>
      <p:pic>
        <p:nvPicPr>
          <p:cNvPr id="7" name="Picture 6">
            <a:extLst>
              <a:ext uri="{FF2B5EF4-FFF2-40B4-BE49-F238E27FC236}">
                <a16:creationId xmlns:a16="http://schemas.microsoft.com/office/drawing/2014/main" id="{C4AC2940-96EE-4F1F-8277-AE3BF54DE2FF}"/>
              </a:ext>
            </a:extLst>
          </p:cNvPr>
          <p:cNvPicPr>
            <a:picLocks noChangeAspect="1"/>
          </p:cNvPicPr>
          <p:nvPr/>
        </p:nvPicPr>
        <p:blipFill>
          <a:blip r:embed="rId6"/>
          <a:stretch>
            <a:fillRect/>
          </a:stretch>
        </p:blipFill>
        <p:spPr>
          <a:xfrm>
            <a:off x="4724400" y="1886904"/>
            <a:ext cx="2676525" cy="304800"/>
          </a:xfrm>
          <a:prstGeom prst="rect">
            <a:avLst/>
          </a:prstGeom>
        </p:spPr>
      </p:pic>
      <p:pic>
        <p:nvPicPr>
          <p:cNvPr id="8" name="Picture 7">
            <a:extLst>
              <a:ext uri="{FF2B5EF4-FFF2-40B4-BE49-F238E27FC236}">
                <a16:creationId xmlns:a16="http://schemas.microsoft.com/office/drawing/2014/main" id="{818D99CC-4FD3-49B5-8B11-86A79E053614}"/>
              </a:ext>
            </a:extLst>
          </p:cNvPr>
          <p:cNvPicPr>
            <a:picLocks noChangeAspect="1"/>
          </p:cNvPicPr>
          <p:nvPr/>
        </p:nvPicPr>
        <p:blipFill>
          <a:blip r:embed="rId7"/>
          <a:stretch>
            <a:fillRect/>
          </a:stretch>
        </p:blipFill>
        <p:spPr>
          <a:xfrm>
            <a:off x="8253590" y="2689045"/>
            <a:ext cx="2549121" cy="2143125"/>
          </a:xfrm>
          <a:prstGeom prst="rect">
            <a:avLst/>
          </a:prstGeom>
        </p:spPr>
      </p:pic>
    </p:spTree>
    <p:extLst>
      <p:ext uri="{BB962C8B-B14F-4D97-AF65-F5344CB8AC3E}">
        <p14:creationId xmlns:p14="http://schemas.microsoft.com/office/powerpoint/2010/main" val="30897412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Make an incremental .df</a:t>
            </a:r>
          </a:p>
        </p:txBody>
      </p:sp>
      <p:pic>
        <p:nvPicPr>
          <p:cNvPr id="4" name="Picture 6">
            <a:extLst>
              <a:ext uri="{FF2B5EF4-FFF2-40B4-BE49-F238E27FC236}">
                <a16:creationId xmlns:a16="http://schemas.microsoft.com/office/drawing/2014/main" id="{CB531D18-82FB-E54A-9CDA-3B741CD23566}"/>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pic>
        <p:nvPicPr>
          <p:cNvPr id="9" name="Picture 8">
            <a:extLst>
              <a:ext uri="{FF2B5EF4-FFF2-40B4-BE49-F238E27FC236}">
                <a16:creationId xmlns:a16="http://schemas.microsoft.com/office/drawing/2014/main" id="{630749B6-BE8D-46FF-B56A-22B29316A2D5}"/>
              </a:ext>
            </a:extLst>
          </p:cNvPr>
          <p:cNvPicPr>
            <a:picLocks noChangeAspect="1"/>
          </p:cNvPicPr>
          <p:nvPr/>
        </p:nvPicPr>
        <p:blipFill>
          <a:blip r:embed="rId3"/>
          <a:stretch>
            <a:fillRect/>
          </a:stretch>
        </p:blipFill>
        <p:spPr>
          <a:xfrm>
            <a:off x="228600" y="1981200"/>
            <a:ext cx="3694655" cy="2602322"/>
          </a:xfrm>
          <a:prstGeom prst="rect">
            <a:avLst/>
          </a:prstGeom>
        </p:spPr>
      </p:pic>
      <p:pic>
        <p:nvPicPr>
          <p:cNvPr id="10" name="Picture 9">
            <a:extLst>
              <a:ext uri="{FF2B5EF4-FFF2-40B4-BE49-F238E27FC236}">
                <a16:creationId xmlns:a16="http://schemas.microsoft.com/office/drawing/2014/main" id="{5CE9D2B9-4772-416B-A6BD-9A526DB7457B}"/>
              </a:ext>
            </a:extLst>
          </p:cNvPr>
          <p:cNvPicPr>
            <a:picLocks noChangeAspect="1"/>
          </p:cNvPicPr>
          <p:nvPr/>
        </p:nvPicPr>
        <p:blipFill>
          <a:blip r:embed="rId4"/>
          <a:stretch>
            <a:fillRect/>
          </a:stretch>
        </p:blipFill>
        <p:spPr>
          <a:xfrm>
            <a:off x="4031639" y="2038530"/>
            <a:ext cx="2717204" cy="2424112"/>
          </a:xfrm>
          <a:prstGeom prst="rect">
            <a:avLst/>
          </a:prstGeom>
        </p:spPr>
      </p:pic>
      <p:pic>
        <p:nvPicPr>
          <p:cNvPr id="22" name="Picture 21">
            <a:extLst>
              <a:ext uri="{FF2B5EF4-FFF2-40B4-BE49-F238E27FC236}">
                <a16:creationId xmlns:a16="http://schemas.microsoft.com/office/drawing/2014/main" id="{7624BABC-B1B8-497F-A0F4-7BA638EFE618}"/>
              </a:ext>
            </a:extLst>
          </p:cNvPr>
          <p:cNvPicPr>
            <a:picLocks noChangeAspect="1"/>
          </p:cNvPicPr>
          <p:nvPr/>
        </p:nvPicPr>
        <p:blipFill>
          <a:blip r:embed="rId5"/>
          <a:stretch>
            <a:fillRect/>
          </a:stretch>
        </p:blipFill>
        <p:spPr>
          <a:xfrm>
            <a:off x="4721111" y="4719401"/>
            <a:ext cx="2367850" cy="1990725"/>
          </a:xfrm>
          <a:prstGeom prst="rect">
            <a:avLst/>
          </a:prstGeom>
        </p:spPr>
      </p:pic>
      <p:pic>
        <p:nvPicPr>
          <p:cNvPr id="24" name="Picture 23">
            <a:extLst>
              <a:ext uri="{FF2B5EF4-FFF2-40B4-BE49-F238E27FC236}">
                <a16:creationId xmlns:a16="http://schemas.microsoft.com/office/drawing/2014/main" id="{D2AFF4DE-B22E-47AC-8322-3B3DF0838698}"/>
              </a:ext>
            </a:extLst>
          </p:cNvPr>
          <p:cNvPicPr>
            <a:picLocks noChangeAspect="1"/>
          </p:cNvPicPr>
          <p:nvPr/>
        </p:nvPicPr>
        <p:blipFill>
          <a:blip r:embed="rId6"/>
          <a:stretch>
            <a:fillRect/>
          </a:stretch>
        </p:blipFill>
        <p:spPr>
          <a:xfrm>
            <a:off x="7168386" y="3164294"/>
            <a:ext cx="1398444" cy="1990726"/>
          </a:xfrm>
          <a:prstGeom prst="rect">
            <a:avLst/>
          </a:prstGeom>
        </p:spPr>
      </p:pic>
      <p:pic>
        <p:nvPicPr>
          <p:cNvPr id="27" name="Picture 26">
            <a:extLst>
              <a:ext uri="{FF2B5EF4-FFF2-40B4-BE49-F238E27FC236}">
                <a16:creationId xmlns:a16="http://schemas.microsoft.com/office/drawing/2014/main" id="{24163E6A-1468-4D8C-8A24-E6F5BC2C03D8}"/>
              </a:ext>
            </a:extLst>
          </p:cNvPr>
          <p:cNvPicPr>
            <a:picLocks noChangeAspect="1"/>
          </p:cNvPicPr>
          <p:nvPr/>
        </p:nvPicPr>
        <p:blipFill>
          <a:blip r:embed="rId7"/>
          <a:stretch>
            <a:fillRect/>
          </a:stretch>
        </p:blipFill>
        <p:spPr>
          <a:xfrm>
            <a:off x="225311" y="4847956"/>
            <a:ext cx="3962400" cy="342900"/>
          </a:xfrm>
          <a:prstGeom prst="rect">
            <a:avLst/>
          </a:prstGeom>
        </p:spPr>
      </p:pic>
      <p:pic>
        <p:nvPicPr>
          <p:cNvPr id="28" name="Picture 27">
            <a:extLst>
              <a:ext uri="{FF2B5EF4-FFF2-40B4-BE49-F238E27FC236}">
                <a16:creationId xmlns:a16="http://schemas.microsoft.com/office/drawing/2014/main" id="{D2F20BF0-60CD-4FB6-AA13-566749D97092}"/>
              </a:ext>
            </a:extLst>
          </p:cNvPr>
          <p:cNvPicPr>
            <a:picLocks noChangeAspect="1"/>
          </p:cNvPicPr>
          <p:nvPr/>
        </p:nvPicPr>
        <p:blipFill>
          <a:blip r:embed="rId8"/>
          <a:stretch>
            <a:fillRect/>
          </a:stretch>
        </p:blipFill>
        <p:spPr>
          <a:xfrm>
            <a:off x="7007111" y="2119801"/>
            <a:ext cx="3119438" cy="898443"/>
          </a:xfrm>
          <a:prstGeom prst="rect">
            <a:avLst/>
          </a:prstGeom>
        </p:spPr>
      </p:pic>
      <p:pic>
        <p:nvPicPr>
          <p:cNvPr id="29" name="Picture 28">
            <a:extLst>
              <a:ext uri="{FF2B5EF4-FFF2-40B4-BE49-F238E27FC236}">
                <a16:creationId xmlns:a16="http://schemas.microsoft.com/office/drawing/2014/main" id="{6DD15875-8E3C-4C2F-8909-6F92EF63A2F4}"/>
              </a:ext>
            </a:extLst>
          </p:cNvPr>
          <p:cNvPicPr>
            <a:picLocks noChangeAspect="1"/>
          </p:cNvPicPr>
          <p:nvPr/>
        </p:nvPicPr>
        <p:blipFill>
          <a:blip r:embed="rId9"/>
          <a:stretch>
            <a:fillRect/>
          </a:stretch>
        </p:blipFill>
        <p:spPr>
          <a:xfrm>
            <a:off x="8835911" y="3282361"/>
            <a:ext cx="1652586" cy="728662"/>
          </a:xfrm>
          <a:prstGeom prst="rect">
            <a:avLst/>
          </a:prstGeom>
        </p:spPr>
      </p:pic>
      <p:sp>
        <p:nvSpPr>
          <p:cNvPr id="30" name="TextBox 29">
            <a:extLst>
              <a:ext uri="{FF2B5EF4-FFF2-40B4-BE49-F238E27FC236}">
                <a16:creationId xmlns:a16="http://schemas.microsoft.com/office/drawing/2014/main" id="{AE1476B8-7A5D-4A88-8792-6EEA5E0F39F1}"/>
              </a:ext>
            </a:extLst>
          </p:cNvPr>
          <p:cNvSpPr txBox="1"/>
          <p:nvPr/>
        </p:nvSpPr>
        <p:spPr>
          <a:xfrm>
            <a:off x="762000" y="1576378"/>
            <a:ext cx="6442405" cy="369332"/>
          </a:xfrm>
          <a:prstGeom prst="rect">
            <a:avLst/>
          </a:prstGeom>
          <a:noFill/>
        </p:spPr>
        <p:txBody>
          <a:bodyPr wrap="none" rtlCol="0">
            <a:spAutoFit/>
          </a:bodyPr>
          <a:lstStyle/>
          <a:p>
            <a:r>
              <a:rPr lang="en-GB" dirty="0"/>
              <a:t>OOOPS! I gave you the wrong file! Here’s a full .df from my system!</a:t>
            </a:r>
          </a:p>
        </p:txBody>
      </p:sp>
    </p:spTree>
    <p:extLst>
      <p:ext uri="{BB962C8B-B14F-4D97-AF65-F5344CB8AC3E}">
        <p14:creationId xmlns:p14="http://schemas.microsoft.com/office/powerpoint/2010/main" val="100526617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Make an incremental .df</a:t>
            </a:r>
          </a:p>
        </p:txBody>
      </p:sp>
      <p:pic>
        <p:nvPicPr>
          <p:cNvPr id="4" name="Picture 6">
            <a:extLst>
              <a:ext uri="{FF2B5EF4-FFF2-40B4-BE49-F238E27FC236}">
                <a16:creationId xmlns:a16="http://schemas.microsoft.com/office/drawing/2014/main" id="{CB531D18-82FB-E54A-9CDA-3B741CD23566}"/>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pic>
        <p:nvPicPr>
          <p:cNvPr id="5" name="Picture 4">
            <a:extLst>
              <a:ext uri="{FF2B5EF4-FFF2-40B4-BE49-F238E27FC236}">
                <a16:creationId xmlns:a16="http://schemas.microsoft.com/office/drawing/2014/main" id="{97F27176-4348-4093-82D1-E92D4D8E87B2}"/>
              </a:ext>
            </a:extLst>
          </p:cNvPr>
          <p:cNvPicPr>
            <a:picLocks noChangeAspect="1"/>
          </p:cNvPicPr>
          <p:nvPr/>
        </p:nvPicPr>
        <p:blipFill>
          <a:blip r:embed="rId3"/>
          <a:stretch>
            <a:fillRect/>
          </a:stretch>
        </p:blipFill>
        <p:spPr>
          <a:xfrm>
            <a:off x="3581400" y="1981200"/>
            <a:ext cx="4362450" cy="3800475"/>
          </a:xfrm>
          <a:prstGeom prst="rect">
            <a:avLst/>
          </a:prstGeom>
        </p:spPr>
      </p:pic>
    </p:spTree>
    <p:extLst>
      <p:ext uri="{BB962C8B-B14F-4D97-AF65-F5344CB8AC3E}">
        <p14:creationId xmlns:p14="http://schemas.microsoft.com/office/powerpoint/2010/main" val="4164406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Lab: Add Schema Object Online</a:t>
            </a:r>
          </a:p>
        </p:txBody>
      </p:sp>
      <p:pic>
        <p:nvPicPr>
          <p:cNvPr id="4" name="Picture 6">
            <a:extLst>
              <a:ext uri="{FF2B5EF4-FFF2-40B4-BE49-F238E27FC236}">
                <a16:creationId xmlns:a16="http://schemas.microsoft.com/office/drawing/2014/main" id="{CB531D18-82FB-E54A-9CDA-3B741CD23566}"/>
              </a:ext>
            </a:extLst>
          </p:cNvPr>
          <p:cNvPicPr>
            <a:picLocks noChangeAspect="1" noChangeArrowheads="1"/>
          </p:cNvPicPr>
          <p:nvPr/>
        </p:nvPicPr>
        <p:blipFill>
          <a:blip r:embed="rId2" cstate="print"/>
          <a:srcRect/>
          <a:stretch>
            <a:fillRect/>
          </a:stretch>
        </p:blipFill>
        <p:spPr bwMode="auto">
          <a:xfrm>
            <a:off x="228600" y="452282"/>
            <a:ext cx="1066800" cy="1000846"/>
          </a:xfrm>
          <a:prstGeom prst="rect">
            <a:avLst/>
          </a:prstGeom>
          <a:noFill/>
          <a:ln w="9525">
            <a:noFill/>
            <a:miter lim="800000"/>
            <a:headEnd/>
            <a:tailEnd/>
          </a:ln>
        </p:spPr>
      </p:pic>
      <p:pic>
        <p:nvPicPr>
          <p:cNvPr id="6" name="Picture 5">
            <a:extLst>
              <a:ext uri="{FF2B5EF4-FFF2-40B4-BE49-F238E27FC236}">
                <a16:creationId xmlns:a16="http://schemas.microsoft.com/office/drawing/2014/main" id="{68582797-E0C0-4EC8-8A95-D82444F4340F}"/>
              </a:ext>
            </a:extLst>
          </p:cNvPr>
          <p:cNvPicPr>
            <a:picLocks noChangeAspect="1"/>
          </p:cNvPicPr>
          <p:nvPr/>
        </p:nvPicPr>
        <p:blipFill>
          <a:blip r:embed="rId3"/>
          <a:stretch>
            <a:fillRect/>
          </a:stretch>
        </p:blipFill>
        <p:spPr>
          <a:xfrm>
            <a:off x="5105400" y="2286000"/>
            <a:ext cx="2890838" cy="2430417"/>
          </a:xfrm>
          <a:prstGeom prst="rect">
            <a:avLst/>
          </a:prstGeom>
        </p:spPr>
      </p:pic>
      <p:pic>
        <p:nvPicPr>
          <p:cNvPr id="7" name="Picture 6">
            <a:extLst>
              <a:ext uri="{FF2B5EF4-FFF2-40B4-BE49-F238E27FC236}">
                <a16:creationId xmlns:a16="http://schemas.microsoft.com/office/drawing/2014/main" id="{285B9370-16E8-4AC2-AD63-5884A9823C3D}"/>
              </a:ext>
            </a:extLst>
          </p:cNvPr>
          <p:cNvPicPr>
            <a:picLocks noChangeAspect="1"/>
          </p:cNvPicPr>
          <p:nvPr/>
        </p:nvPicPr>
        <p:blipFill>
          <a:blip r:embed="rId4"/>
          <a:stretch>
            <a:fillRect/>
          </a:stretch>
        </p:blipFill>
        <p:spPr>
          <a:xfrm>
            <a:off x="457200" y="2514600"/>
            <a:ext cx="3505200" cy="1608817"/>
          </a:xfrm>
          <a:prstGeom prst="rect">
            <a:avLst/>
          </a:prstGeom>
        </p:spPr>
      </p:pic>
    </p:spTree>
    <p:extLst>
      <p:ext uri="{BB962C8B-B14F-4D97-AF65-F5344CB8AC3E}">
        <p14:creationId xmlns:p14="http://schemas.microsoft.com/office/powerpoint/2010/main" val="26941648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3429000" y="2514601"/>
            <a:ext cx="5257800" cy="1323975"/>
          </a:xfrm>
          <a:prstGeom prst="rect">
            <a:avLst/>
          </a:prstGeom>
          <a:noFill/>
          <a:ln w="9525">
            <a:noFill/>
            <a:miter lim="800000"/>
            <a:headEnd/>
            <a:tailEnd/>
          </a:ln>
        </p:spPr>
        <p:txBody>
          <a:bodyPr>
            <a:spAutoFit/>
          </a:bodyPr>
          <a:lstStyle/>
          <a:p>
            <a:r>
              <a:rPr lang="en-US" sz="8000" dirty="0">
                <a:latin typeface="Calibri" pitchFamily="34" charset="0"/>
              </a:rPr>
              <a:t>Thank You!</a:t>
            </a:r>
          </a:p>
        </p:txBody>
      </p:sp>
    </p:spTree>
    <p:extLst>
      <p:ext uri="{BB962C8B-B14F-4D97-AF65-F5344CB8AC3E}">
        <p14:creationId xmlns:p14="http://schemas.microsoft.com/office/powerpoint/2010/main" val="729649819"/>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 Master Template</Template>
  <TotalTime>124996</TotalTime>
  <Words>7410</Words>
  <Application>Microsoft Macintosh PowerPoint</Application>
  <PresentationFormat>Widescreen</PresentationFormat>
  <Paragraphs>1151</Paragraphs>
  <Slides>104</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104</vt:i4>
      </vt:variant>
    </vt:vector>
  </HeadingPairs>
  <TitlesOfParts>
    <vt:vector size="108" baseType="lpstr">
      <vt:lpstr>Arial</vt:lpstr>
      <vt:lpstr>Calibri</vt:lpstr>
      <vt:lpstr>Consolas</vt:lpstr>
      <vt:lpstr>WSS Master Template</vt:lpstr>
      <vt:lpstr>PowerPoint Presentation</vt:lpstr>
      <vt:lpstr>Getting Started: DBA Basics What A Newly Minted OpenEdge DBA Needs to Know</vt:lpstr>
      <vt:lpstr>Agenda</vt:lpstr>
      <vt:lpstr>The Workshop Environment</vt:lpstr>
      <vt:lpstr>         Lab: Fixing PROENV</vt:lpstr>
      <vt:lpstr>proenv</vt:lpstr>
      <vt:lpstr>proenv</vt:lpstr>
      <vt:lpstr>proenv</vt:lpstr>
      <vt:lpstr>proenv</vt:lpstr>
      <vt:lpstr>proenv</vt:lpstr>
      <vt:lpstr>         Lab: Checking Out Your Database</vt:lpstr>
      <vt:lpstr>Finding Databases with Windows Explorer</vt:lpstr>
      <vt:lpstr>Taskmgr – fairly useless out of the box…</vt:lpstr>
      <vt:lpstr>Taskmgr – customize the columns!</vt:lpstr>
      <vt:lpstr>Taskmgr – much more useful!</vt:lpstr>
      <vt:lpstr>Mysterious Errors</vt:lpstr>
      <vt:lpstr>AdminServer not alive!</vt:lpstr>
      <vt:lpstr>Admin Server</vt:lpstr>
      <vt:lpstr>DBMAN</vt:lpstr>
      <vt:lpstr>OE Exploder</vt:lpstr>
      <vt:lpstr>Finding Databases with OE Exploder</vt:lpstr>
      <vt:lpstr>Finding Databases with OE Exploder</vt:lpstr>
      <vt:lpstr>Exploder</vt:lpstr>
      <vt:lpstr>Poking around…</vt:lpstr>
      <vt:lpstr>PROUTIL dbName –C describe</vt:lpstr>
      <vt:lpstr>PROSTRCT list dbName</vt:lpstr>
      <vt:lpstr>PROUTIL dbName –C dbanalys</vt:lpstr>
      <vt:lpstr>%DLC%\properties\conmgr.properties</vt:lpstr>
      <vt:lpstr>conmgr.properties</vt:lpstr>
      <vt:lpstr>Parameter File</vt:lpstr>
      <vt:lpstr>Editing %DLC%\properties\conmgr.properties</vt:lpstr>
      <vt:lpstr>Startup Parameters and Configuration</vt:lpstr>
      <vt:lpstr>          Lab: Starting and Stopping a DB</vt:lpstr>
      <vt:lpstr>Exploder – Stopping method 1</vt:lpstr>
      <vt:lpstr>Exploder – Stopping method 2</vt:lpstr>
      <vt:lpstr>Exploder – Starting method 1</vt:lpstr>
      <vt:lpstr>Exploder – Starting method 2</vt:lpstr>
      <vt:lpstr>Exploder – Starting too soon after stop</vt:lpstr>
      <vt:lpstr>DBMAN -query -db</vt:lpstr>
      <vt:lpstr>DBMAN -query -db</vt:lpstr>
      <vt:lpstr>DBMAN -query -all</vt:lpstr>
      <vt:lpstr>DBMAN -query -db</vt:lpstr>
      <vt:lpstr>DBMAN -stop</vt:lpstr>
      <vt:lpstr>DBMAN -start</vt:lpstr>
      <vt:lpstr>PROSHUT</vt:lpstr>
      <vt:lpstr>PROSERVE</vt:lpstr>
      <vt:lpstr>PROSERVE &amp; DBMAN</vt:lpstr>
      <vt:lpstr>PROSERVE is NOT a “Service”!</vt:lpstr>
      <vt:lpstr>PROSERVE &amp; logging out…</vt:lpstr>
      <vt:lpstr>Windows Console Logouts</vt:lpstr>
      <vt:lpstr>         Lab: Backup and Restore</vt:lpstr>
      <vt:lpstr>PROBKUP</vt:lpstr>
      <vt:lpstr>PROREST</vt:lpstr>
      <vt:lpstr>PROREST - Notes</vt:lpstr>
      <vt:lpstr>”Backups” That Will Get You Fired</vt:lpstr>
      <vt:lpstr>Copying Files</vt:lpstr>
      <vt:lpstr>Copying Files</vt:lpstr>
      <vt:lpstr>Safely Automating Backups</vt:lpstr>
      <vt:lpstr>What is After-Imaging?</vt:lpstr>
      <vt:lpstr>   Lab: After-Imaging</vt:lpstr>
      <vt:lpstr>Add After-Image Extents</vt:lpstr>
      <vt:lpstr>Enable After-Imagining with PROBKUP</vt:lpstr>
      <vt:lpstr>Update Some Data</vt:lpstr>
      <vt:lpstr>Restore and Safely Check Data Values</vt:lpstr>
      <vt:lpstr>Roll Forward</vt:lpstr>
      <vt:lpstr>Roll Forward</vt:lpstr>
      <vt:lpstr>Safely Check Data Values</vt:lpstr>
      <vt:lpstr>Wrap-Up Comments About After-Imaging</vt:lpstr>
      <vt:lpstr>         Lab:  Tweaking Settings &amp; Parameters</vt:lpstr>
      <vt:lpstr>Tweaking Settings &amp; Parameters</vt:lpstr>
      <vt:lpstr>Change -B with a PF file</vt:lpstr>
      <vt:lpstr>Change the BI Cluster Size</vt:lpstr>
      <vt:lpstr>         Lab: The Care and Feeding of SQL</vt:lpstr>
      <vt:lpstr>SQLEXP – It Is Always Available</vt:lpstr>
      <vt:lpstr>SQLEXP</vt:lpstr>
      <vt:lpstr>DBTOOL and SQL Width</vt:lpstr>
      <vt:lpstr>Update SQL Statistics</vt:lpstr>
      <vt:lpstr>Applying Service Packs</vt:lpstr>
      <vt:lpstr>         Lab: Installing a Service Pack</vt:lpstr>
      <vt:lpstr>PowerPoint Presentation</vt:lpstr>
      <vt:lpstr>         Lab: Solving Problems with ProTop </vt:lpstr>
      <vt:lpstr>ProTop – Enable Client Statement Cache</vt:lpstr>
      <vt:lpstr>ProTop – Find Problems</vt:lpstr>
      <vt:lpstr>ProTop - Blocked Sessions</vt:lpstr>
      <vt:lpstr>Disconnect a User</vt:lpstr>
      <vt:lpstr>ProTop - Long Transaction</vt:lpstr>
      <vt:lpstr>proGetStack - Client Stack Trace</vt:lpstr>
      <vt:lpstr>ProTop – User Drill Down</vt:lpstr>
      <vt:lpstr>ProTop – User Selection</vt:lpstr>
      <vt:lpstr>ProTop – User Drill Down Details</vt:lpstr>
      <vt:lpstr>ProTop – Reports</vt:lpstr>
      <vt:lpstr>ProTop - Reports</vt:lpstr>
      <vt:lpstr>ProTop – sports2000.dict.rpt</vt:lpstr>
      <vt:lpstr>ProTop – sports2000.tbl.rpt</vt:lpstr>
      <vt:lpstr>ProTop – sports2000.area.rpt</vt:lpstr>
      <vt:lpstr>ProTop – sports2000.idxcompact.rpt</vt:lpstr>
      <vt:lpstr>PowerPoint Presentation</vt:lpstr>
      <vt:lpstr>         Lab: Build a Fresh Database</vt:lpstr>
      <vt:lpstr>         Lab: Working with .df Files</vt:lpstr>
      <vt:lpstr>         Lab: Load a .df</vt:lpstr>
      <vt:lpstr>         Lab: Make an incremental .df</vt:lpstr>
      <vt:lpstr>         Lab: Make an incremental .df</vt:lpstr>
      <vt:lpstr>         Lab: Add Schema Object Online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Tom Bascom</cp:lastModifiedBy>
  <cp:revision>949</cp:revision>
  <cp:lastPrinted>2016-06-21T00:59:27Z</cp:lastPrinted>
  <dcterms:created xsi:type="dcterms:W3CDTF">2009-05-28T13:01:27Z</dcterms:created>
  <dcterms:modified xsi:type="dcterms:W3CDTF">2019-10-10T14:08:19Z</dcterms:modified>
</cp:coreProperties>
</file>