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70" r:id="rId5"/>
    <p:sldId id="273" r:id="rId6"/>
    <p:sldId id="272" r:id="rId7"/>
    <p:sldId id="264" r:id="rId8"/>
    <p:sldId id="258" r:id="rId9"/>
    <p:sldId id="274" r:id="rId10"/>
    <p:sldId id="277" r:id="rId11"/>
    <p:sldId id="269" r:id="rId12"/>
    <p:sldId id="280" r:id="rId13"/>
    <p:sldId id="279" r:id="rId14"/>
    <p:sldId id="275" r:id="rId15"/>
    <p:sldId id="262" r:id="rId16"/>
    <p:sldId id="283" r:id="rId17"/>
    <p:sldId id="284" r:id="rId18"/>
    <p:sldId id="266" r:id="rId19"/>
    <p:sldId id="281" r:id="rId20"/>
    <p:sldId id="260" r:id="rId21"/>
    <p:sldId id="259" r:id="rId22"/>
    <p:sldId id="267" r:id="rId23"/>
    <p:sldId id="268" r:id="rId24"/>
    <p:sldId id="278" r:id="rId25"/>
    <p:sldId id="263" r:id="rId26"/>
    <p:sldId id="285" r:id="rId27"/>
    <p:sldId id="28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87" autoAdjust="0"/>
    <p:restoredTop sz="86410" autoAdjust="0"/>
  </p:normalViewPr>
  <p:slideViewPr>
    <p:cSldViewPr snapToGrid="0">
      <p:cViewPr varScale="1">
        <p:scale>
          <a:sx n="63" d="100"/>
          <a:sy n="63" d="100"/>
        </p:scale>
        <p:origin x="7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5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15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78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85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39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785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26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823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64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035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737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52912-A869-4A0C-B76C-9A0458B58968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BA793-DB88-49BA-A824-2DE64540A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8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1.xlsx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Wireless Primer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Bob Brennan</a:t>
            </a:r>
          </a:p>
          <a:p>
            <a:r>
              <a:rPr lang="en-US" dirty="0" smtClean="0"/>
              <a:t>IMS, </a:t>
            </a:r>
            <a:r>
              <a:rPr lang="en-US" dirty="0" err="1" smtClean="0"/>
              <a:t>Inc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00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nothing specific in this talk to Open Edge</a:t>
            </a:r>
          </a:p>
          <a:p>
            <a:endParaRPr lang="en-US" dirty="0"/>
          </a:p>
          <a:p>
            <a:r>
              <a:rPr lang="en-US" dirty="0" smtClean="0"/>
              <a:t>No matter how good your code, you will not make up for poor network design.</a:t>
            </a:r>
          </a:p>
          <a:p>
            <a:endParaRPr lang="en-US" dirty="0"/>
          </a:p>
          <a:p>
            <a:r>
              <a:rPr lang="en-US" dirty="0" smtClean="0"/>
              <a:t>Wifi in the air is similar to Light in a fiber optic cable</a:t>
            </a:r>
          </a:p>
          <a:p>
            <a:endParaRPr lang="en-US" dirty="0"/>
          </a:p>
          <a:p>
            <a:r>
              <a:rPr lang="en-US" dirty="0" smtClean="0"/>
              <a:t>This talk is contains partial truths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15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Medium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2.4 </a:t>
            </a:r>
            <a:r>
              <a:rPr lang="en-US" dirty="0" err="1" smtClean="0"/>
              <a:t>Ghz</a:t>
            </a:r>
            <a:r>
              <a:rPr lang="en-US" dirty="0" smtClean="0"/>
              <a:t> and 5 </a:t>
            </a:r>
            <a:r>
              <a:rPr lang="en-US" dirty="0" err="1" smtClean="0"/>
              <a:t>Ghz</a:t>
            </a:r>
            <a:endParaRPr lang="en-US" dirty="0" smtClean="0"/>
          </a:p>
          <a:p>
            <a:r>
              <a:rPr lang="en-US" dirty="0" smtClean="0"/>
              <a:t>It’s just energy</a:t>
            </a:r>
          </a:p>
          <a:p>
            <a:r>
              <a:rPr lang="en-US" dirty="0" smtClean="0"/>
              <a:t>Everything in the spectrum counts not just </a:t>
            </a:r>
            <a:r>
              <a:rPr lang="en-US" dirty="0" err="1" smtClean="0"/>
              <a:t>WiFi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52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r>
              <a:rPr lang="en-US" baseline="0" dirty="0" smtClean="0"/>
              <a:t> and Take </a:t>
            </a:r>
            <a:r>
              <a:rPr lang="en-US" baseline="0" dirty="0" err="1" smtClean="0"/>
              <a:t>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Wireless is</a:t>
            </a:r>
            <a:r>
              <a:rPr lang="en-US" baseline="0" dirty="0" smtClean="0"/>
              <a:t> a Shared Medium, play well with your</a:t>
            </a:r>
            <a:r>
              <a:rPr lang="en-US" dirty="0" smtClean="0"/>
              <a:t> neighbors</a:t>
            </a:r>
            <a:endParaRPr lang="en-US" baseline="0" dirty="0" smtClean="0"/>
          </a:p>
          <a:p>
            <a:r>
              <a:rPr lang="en-US" baseline="0" dirty="0" smtClean="0"/>
              <a:t>Try and stick to 5 GHz if possible</a:t>
            </a:r>
          </a:p>
          <a:p>
            <a:r>
              <a:rPr lang="en-US" baseline="0" dirty="0" smtClean="0"/>
              <a:t>Avoid 2.4 GHz if possible</a:t>
            </a:r>
          </a:p>
          <a:p>
            <a:r>
              <a:rPr lang="en-US" baseline="0" dirty="0" smtClean="0"/>
              <a:t>Match equipment to task at hand</a:t>
            </a:r>
          </a:p>
          <a:p>
            <a:r>
              <a:rPr lang="en-US" baseline="0" dirty="0" smtClean="0"/>
              <a:t>Used the most capable equipment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34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At the Beach</a:t>
            </a:r>
            <a:endParaRPr lang="en-US" dirty="0"/>
          </a:p>
        </p:txBody>
      </p:sp>
      <p:pic>
        <p:nvPicPr>
          <p:cNvPr id="4098" name="Picture 2" descr="Pictu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73" y="1482942"/>
            <a:ext cx="6245164" cy="511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78672" y="1482942"/>
            <a:ext cx="413804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Frequency (Period)</a:t>
            </a:r>
          </a:p>
          <a:p>
            <a:endParaRPr lang="en-US" sz="3200" dirty="0" smtClean="0"/>
          </a:p>
          <a:p>
            <a:r>
              <a:rPr lang="en-US" sz="3200" dirty="0" smtClean="0"/>
              <a:t>Amplitude</a:t>
            </a:r>
          </a:p>
          <a:p>
            <a:endParaRPr lang="en-US" sz="3200" dirty="0" smtClean="0"/>
          </a:p>
          <a:p>
            <a:r>
              <a:rPr lang="en-US" sz="3200" dirty="0" smtClean="0"/>
              <a:t>Crest/Peak</a:t>
            </a:r>
          </a:p>
          <a:p>
            <a:endParaRPr lang="en-US" sz="3200" dirty="0"/>
          </a:p>
          <a:p>
            <a:r>
              <a:rPr lang="en-US" sz="3200" dirty="0" smtClean="0"/>
              <a:t>Trough</a:t>
            </a:r>
          </a:p>
          <a:p>
            <a:endParaRPr lang="en-US" sz="3200" dirty="0"/>
          </a:p>
          <a:p>
            <a:r>
              <a:rPr lang="en-US" sz="3200" dirty="0" smtClean="0"/>
              <a:t>Hz = Frequency per Second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993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Modulation Methods</a:t>
            </a:r>
            <a:endParaRPr lang="en-US" dirty="0"/>
          </a:p>
        </p:txBody>
      </p:sp>
      <p:pic>
        <p:nvPicPr>
          <p:cNvPr id="3074" name="Picture 2" descr="Animation of audio, AM and FM modulated carriers.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214" y="1690688"/>
            <a:ext cx="6617776" cy="516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31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 Waves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Energy leaves the antenna on a plane perpendicular to the antenna</a:t>
            </a:r>
          </a:p>
          <a:p>
            <a:r>
              <a:rPr lang="en-US" dirty="0" smtClean="0"/>
              <a:t>It travels in a wave </a:t>
            </a:r>
          </a:p>
          <a:p>
            <a:r>
              <a:rPr lang="en-US" dirty="0" smtClean="0"/>
              <a:t>The wave is Polarized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3074" name="Picture 2" descr="http://hyperphysics.phy-astr.gsu.edu/hbase/phyopt/imgpho/poll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2320924"/>
            <a:ext cx="5734050" cy="399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16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-com.com/blog/image.axd?picture=2015%2f5%2fCh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585" y="824315"/>
            <a:ext cx="9801225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8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2.4 GHz</a:t>
            </a:r>
            <a:endParaRPr lang="en-US" dirty="0"/>
          </a:p>
        </p:txBody>
      </p:sp>
      <p:pic>
        <p:nvPicPr>
          <p:cNvPr id="1026" name="Picture 2" descr="Image result for wifi chann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2" y="1690688"/>
            <a:ext cx="9439275" cy="37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7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GHz</a:t>
            </a:r>
            <a:endParaRPr lang="en-US" dirty="0"/>
          </a:p>
        </p:txBody>
      </p:sp>
      <p:pic>
        <p:nvPicPr>
          <p:cNvPr id="2052" name="Picture 4" descr="https://www.ekahau.com/wp-content/uploads/2019/04/Detailed-5-GHz-Channel-Allocat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690688"/>
            <a:ext cx="11353800" cy="473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65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ireless standa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51" y="309967"/>
            <a:ext cx="10679097" cy="635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93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Capacity Versus Use = Efficiency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299072"/>
              </p:ext>
            </p:extLst>
          </p:nvPr>
        </p:nvGraphicFramePr>
        <p:xfrm>
          <a:off x="1170593" y="1825625"/>
          <a:ext cx="9850813" cy="4078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Worksheet" r:id="rId4" imgW="5105350" imgH="1343125" progId="Excel.Sheet.12">
                  <p:embed/>
                </p:oleObj>
              </mc:Choice>
              <mc:Fallback>
                <p:oleObj name="Worksheet" r:id="rId4" imgW="5105350" imgH="13431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70593" y="1825625"/>
                        <a:ext cx="9850813" cy="4078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168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-com.com/blog/image.axd?picture=2015%2f5%2fCh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585" y="824315"/>
            <a:ext cx="9801225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15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School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Speed of Light(m/s) = Frequency(cycles/s) * </a:t>
            </a:r>
            <a:r>
              <a:rPr lang="en-US" b="1" dirty="0" smtClean="0"/>
              <a:t>Wavelength(m/s)</a:t>
            </a:r>
          </a:p>
          <a:p>
            <a:pPr marL="0" indent="0">
              <a:buNone/>
            </a:pPr>
            <a:r>
              <a:rPr lang="en-US" b="1" dirty="0" smtClean="0"/>
              <a:t>                                     Or restated</a:t>
            </a:r>
            <a:endParaRPr lang="en-US" b="1" dirty="0"/>
          </a:p>
          <a:p>
            <a:r>
              <a:rPr lang="en-US" b="1" dirty="0"/>
              <a:t>Speed of Light(m/s) </a:t>
            </a:r>
            <a:r>
              <a:rPr lang="en-US" b="1" dirty="0" smtClean="0"/>
              <a:t>/ </a:t>
            </a:r>
            <a:r>
              <a:rPr lang="en-US" b="1" dirty="0"/>
              <a:t>Frequency(cycles/s) </a:t>
            </a:r>
            <a:r>
              <a:rPr lang="en-US" b="1" dirty="0" smtClean="0"/>
              <a:t>= </a:t>
            </a:r>
            <a:r>
              <a:rPr lang="en-US" b="1" dirty="0"/>
              <a:t>Wavelength(m/s)</a:t>
            </a:r>
          </a:p>
          <a:p>
            <a:endParaRPr lang="en-US" b="1" dirty="0"/>
          </a:p>
          <a:p>
            <a:r>
              <a:rPr lang="en-US" dirty="0"/>
              <a:t>Speed of Light is 299,792,458 meters per second (300,000 m/s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Wave Length </a:t>
            </a:r>
          </a:p>
          <a:p>
            <a:pPr lvl="1"/>
            <a:r>
              <a:rPr lang="en-US" dirty="0"/>
              <a:t>2.4 </a:t>
            </a:r>
            <a:r>
              <a:rPr lang="en-US" dirty="0" err="1"/>
              <a:t>Ghz</a:t>
            </a:r>
            <a:r>
              <a:rPr lang="en-US" dirty="0"/>
              <a:t> is 12.5 cm or 4.92 inches</a:t>
            </a:r>
          </a:p>
          <a:p>
            <a:pPr lvl="1"/>
            <a:r>
              <a:rPr lang="en-US" dirty="0"/>
              <a:t>5 </a:t>
            </a:r>
            <a:r>
              <a:rPr lang="en-US" dirty="0" err="1"/>
              <a:t>Ghz</a:t>
            </a:r>
            <a:r>
              <a:rPr lang="en-US" dirty="0"/>
              <a:t> is  </a:t>
            </a:r>
            <a:r>
              <a:rPr lang="en-US" dirty="0" err="1"/>
              <a:t>is</a:t>
            </a:r>
            <a:r>
              <a:rPr lang="en-US" dirty="0"/>
              <a:t> 6.25 cm or 2.46 inches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27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Absorption of a wave as it travels through different medium</a:t>
            </a:r>
          </a:p>
          <a:p>
            <a:endParaRPr lang="en-US" dirty="0"/>
          </a:p>
          <a:p>
            <a:r>
              <a:rPr lang="en-US" dirty="0" smtClean="0"/>
              <a:t>Sound Wave through a house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2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 and Collisions</a:t>
            </a:r>
            <a:endParaRPr lang="en-US" dirty="0"/>
          </a:p>
        </p:txBody>
      </p:sp>
      <p:pic>
        <p:nvPicPr>
          <p:cNvPr id="8194" name="Picture 2" descr="Image result for wave cancel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86840"/>
            <a:ext cx="9010330" cy="530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20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Cocktail Party</a:t>
            </a:r>
            <a:endParaRPr lang="en-US" dirty="0"/>
          </a:p>
        </p:txBody>
      </p:sp>
      <p:pic>
        <p:nvPicPr>
          <p:cNvPr id="9218" name="Picture 2" descr="Image result for cocktail part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765" y="1388899"/>
            <a:ext cx="7856915" cy="524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01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Radio Power is Regulated by the FCC in the USA</a:t>
            </a:r>
          </a:p>
          <a:p>
            <a:endParaRPr lang="en-US" dirty="0"/>
          </a:p>
          <a:p>
            <a:r>
              <a:rPr lang="en-US" dirty="0" smtClean="0"/>
              <a:t>By Rule, WIFI can only broadcast at a limited Power Setting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9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Antenna Pattern </a:t>
            </a:r>
            <a:endParaRPr lang="en-US" dirty="0"/>
          </a:p>
        </p:txBody>
      </p:sp>
      <p:pic>
        <p:nvPicPr>
          <p:cNvPr id="7170" name="Picture 2" descr="Image result for antenna gai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199" y="1825625"/>
            <a:ext cx="746360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7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Gain</a:t>
            </a:r>
            <a:endParaRPr lang="en-US" dirty="0"/>
          </a:p>
        </p:txBody>
      </p:sp>
      <p:pic>
        <p:nvPicPr>
          <p:cNvPr id="6148" name="Picture 4" descr="https://dreamdth.com/community/proxy.php?image=https%3A%2F%2Fi.imgur.com%2FgSJZ49e.png&amp;hash=3af8618d314cb2ae359b32174bebb30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09" y="1690689"/>
            <a:ext cx="10330353" cy="385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20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the orientation of the antenna</a:t>
            </a:r>
          </a:p>
          <a:p>
            <a:r>
              <a:rPr lang="en-US" dirty="0" smtClean="0"/>
              <a:t>Vertical and Horizontal </a:t>
            </a:r>
          </a:p>
          <a:p>
            <a:r>
              <a:rPr lang="en-US" dirty="0" smtClean="0"/>
              <a:t>Matching the sender and receiver</a:t>
            </a:r>
          </a:p>
          <a:p>
            <a:endParaRPr lang="en-US" dirty="0"/>
          </a:p>
          <a:p>
            <a:r>
              <a:rPr lang="en-US" dirty="0" smtClean="0"/>
              <a:t>The more they match, the more efficient the communication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7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more done 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Users</a:t>
            </a:r>
          </a:p>
          <a:p>
            <a:endParaRPr lang="en-US" dirty="0" smtClean="0"/>
          </a:p>
          <a:p>
            <a:r>
              <a:rPr lang="en-US" dirty="0" smtClean="0"/>
              <a:t>More requests</a:t>
            </a:r>
          </a:p>
          <a:p>
            <a:endParaRPr lang="en-US" dirty="0"/>
          </a:p>
          <a:p>
            <a:r>
              <a:rPr lang="en-US" dirty="0" smtClean="0"/>
              <a:t>Get clients on and off the medium as quickly as possible while maximizing their time slice.</a:t>
            </a:r>
          </a:p>
          <a:p>
            <a:endParaRPr lang="en-US" dirty="0"/>
          </a:p>
          <a:p>
            <a:r>
              <a:rPr lang="en-US" dirty="0" smtClean="0"/>
              <a:t>Doing More Per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54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Driving Efficiencies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things go faster – limited by frequency</a:t>
            </a:r>
          </a:p>
          <a:p>
            <a:r>
              <a:rPr lang="en-US" dirty="0" smtClean="0"/>
              <a:t>Do more with the available bandwidth – multiplex</a:t>
            </a:r>
          </a:p>
          <a:p>
            <a:r>
              <a:rPr lang="en-US" dirty="0" smtClean="0"/>
              <a:t>Do more in parallel – multiple radios, multiple streams</a:t>
            </a:r>
          </a:p>
          <a:p>
            <a:r>
              <a:rPr lang="en-US" dirty="0" smtClean="0"/>
              <a:t>Reduce/Remove things that slow you down – collisions, contention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42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GHz Options</a:t>
            </a:r>
            <a:endParaRPr lang="en-US" dirty="0"/>
          </a:p>
        </p:txBody>
      </p:sp>
      <p:pic>
        <p:nvPicPr>
          <p:cNvPr id="4" name="Picture 2" descr="Image result for 5 ghz wifi chann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77" y="2085733"/>
            <a:ext cx="10583408" cy="457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48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we rely more and more on wireless as the standard method of networking, we need to make sure it works and remains performant.</a:t>
            </a:r>
          </a:p>
          <a:p>
            <a:endParaRPr lang="en-US" dirty="0"/>
          </a:p>
          <a:p>
            <a:r>
              <a:rPr lang="en-US" dirty="0" smtClean="0"/>
              <a:t>Great Code will run poorly on a poor wireless network.</a:t>
            </a:r>
          </a:p>
          <a:p>
            <a:endParaRPr lang="en-US" dirty="0"/>
          </a:p>
          <a:p>
            <a:r>
              <a:rPr lang="en-US" dirty="0" smtClean="0"/>
              <a:t>You can not always dictate the environment since it is a </a:t>
            </a:r>
            <a:r>
              <a:rPr lang="en-US" smtClean="0"/>
              <a:t>shared medium.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8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r>
              <a:rPr lang="en-US" baseline="0" dirty="0" smtClean="0"/>
              <a:t> and Take </a:t>
            </a:r>
            <a:r>
              <a:rPr lang="en-US" baseline="0" dirty="0" err="1" smtClean="0"/>
              <a:t>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Wireless is</a:t>
            </a:r>
            <a:r>
              <a:rPr lang="en-US" baseline="0" dirty="0" smtClean="0"/>
              <a:t> a Shared Medium, play well with your</a:t>
            </a:r>
            <a:r>
              <a:rPr lang="en-US" dirty="0" smtClean="0"/>
              <a:t> neighbors</a:t>
            </a:r>
            <a:endParaRPr lang="en-US" baseline="0" dirty="0" smtClean="0"/>
          </a:p>
          <a:p>
            <a:r>
              <a:rPr lang="en-US" baseline="0" dirty="0" smtClean="0"/>
              <a:t>Try and stick to 5 GHz if possible</a:t>
            </a:r>
          </a:p>
          <a:p>
            <a:r>
              <a:rPr lang="en-US" baseline="0" dirty="0" smtClean="0"/>
              <a:t>Avoid 2.4 GHz if possible</a:t>
            </a:r>
          </a:p>
          <a:p>
            <a:r>
              <a:rPr lang="en-US" baseline="0" dirty="0" smtClean="0"/>
              <a:t>Match equipment to task at hand</a:t>
            </a:r>
          </a:p>
          <a:p>
            <a:r>
              <a:rPr lang="en-US" baseline="0" dirty="0" smtClean="0"/>
              <a:t>Used the most capable equipment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1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56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457</Words>
  <Application>Microsoft Office PowerPoint</Application>
  <PresentationFormat>Widescreen</PresentationFormat>
  <Paragraphs>96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Worksheet</vt:lpstr>
      <vt:lpstr>Wireless Primer</vt:lpstr>
      <vt:lpstr>Disclaimer</vt:lpstr>
      <vt:lpstr>Shared Medium</vt:lpstr>
      <vt:lpstr>Conclusions and Take Aways</vt:lpstr>
      <vt:lpstr>Day At the Beach</vt:lpstr>
      <vt:lpstr>Modulation Methods</vt:lpstr>
      <vt:lpstr>Radio Waves</vt:lpstr>
      <vt:lpstr>PowerPoint Presentation</vt:lpstr>
      <vt:lpstr>2.4 GHz</vt:lpstr>
      <vt:lpstr>5 GHz</vt:lpstr>
      <vt:lpstr>PowerPoint Presentation</vt:lpstr>
      <vt:lpstr>Capacity Versus Use = Efficiency</vt:lpstr>
      <vt:lpstr>PowerPoint Presentation</vt:lpstr>
      <vt:lpstr>High School Physics</vt:lpstr>
      <vt:lpstr>Attenuation</vt:lpstr>
      <vt:lpstr>Interference and Collisions</vt:lpstr>
      <vt:lpstr>Cocktail Party</vt:lpstr>
      <vt:lpstr>Power Limits</vt:lpstr>
      <vt:lpstr>Antenna Pattern </vt:lpstr>
      <vt:lpstr>Gain</vt:lpstr>
      <vt:lpstr>Polarity</vt:lpstr>
      <vt:lpstr>How to get more done ? </vt:lpstr>
      <vt:lpstr>Driving Efficiencies</vt:lpstr>
      <vt:lpstr>5 GHz Options</vt:lpstr>
      <vt:lpstr>Importance</vt:lpstr>
      <vt:lpstr>Conclusions and Take Aways</vt:lpstr>
      <vt:lpstr>PowerPoint Presentation</vt:lpstr>
    </vt:vector>
  </TitlesOfParts>
  <Company>Integrated Manufacturing Systems,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</dc:title>
  <dc:creator>Bob Brennan</dc:creator>
  <cp:lastModifiedBy>Bob Brennan</cp:lastModifiedBy>
  <cp:revision>18</cp:revision>
  <dcterms:created xsi:type="dcterms:W3CDTF">2019-09-16T11:10:16Z</dcterms:created>
  <dcterms:modified xsi:type="dcterms:W3CDTF">2019-10-08T16:22:42Z</dcterms:modified>
</cp:coreProperties>
</file>