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01" r:id="rId1"/>
  </p:sldMasterIdLst>
  <p:notesMasterIdLst>
    <p:notesMasterId r:id="rId41"/>
  </p:notesMasterIdLst>
  <p:handoutMasterIdLst>
    <p:handoutMasterId r:id="rId42"/>
  </p:handoutMasterIdLst>
  <p:sldIdLst>
    <p:sldId id="1113" r:id="rId2"/>
    <p:sldId id="1159" r:id="rId3"/>
    <p:sldId id="1254" r:id="rId4"/>
    <p:sldId id="1255" r:id="rId5"/>
    <p:sldId id="1256" r:id="rId6"/>
    <p:sldId id="1259" r:id="rId7"/>
    <p:sldId id="1280" r:id="rId8"/>
    <p:sldId id="1276" r:id="rId9"/>
    <p:sldId id="1277" r:id="rId10"/>
    <p:sldId id="1275" r:id="rId11"/>
    <p:sldId id="1287" r:id="rId12"/>
    <p:sldId id="1283" r:id="rId13"/>
    <p:sldId id="1285" r:id="rId14"/>
    <p:sldId id="1284" r:id="rId15"/>
    <p:sldId id="1300" r:id="rId16"/>
    <p:sldId id="1262" r:id="rId17"/>
    <p:sldId id="1298" r:id="rId18"/>
    <p:sldId id="1294" r:id="rId19"/>
    <p:sldId id="1271" r:id="rId20"/>
    <p:sldId id="1297" r:id="rId21"/>
    <p:sldId id="1272" r:id="rId22"/>
    <p:sldId id="1270" r:id="rId23"/>
    <p:sldId id="1286" r:id="rId24"/>
    <p:sldId id="1301" r:id="rId25"/>
    <p:sldId id="1292" r:id="rId26"/>
    <p:sldId id="1291" r:id="rId27"/>
    <p:sldId id="1290" r:id="rId28"/>
    <p:sldId id="1274" r:id="rId29"/>
    <p:sldId id="1295" r:id="rId30"/>
    <p:sldId id="1278" r:id="rId31"/>
    <p:sldId id="1281" r:id="rId32"/>
    <p:sldId id="1279" r:id="rId33"/>
    <p:sldId id="1273" r:id="rId34"/>
    <p:sldId id="1299" r:id="rId35"/>
    <p:sldId id="1288" r:id="rId36"/>
    <p:sldId id="1296" r:id="rId37"/>
    <p:sldId id="1282" r:id="rId38"/>
    <p:sldId id="1289" r:id="rId39"/>
    <p:sldId id="1137" r:id="rId40"/>
  </p:sldIdLst>
  <p:sldSz cx="9144000" cy="6858000" type="screen4x3"/>
  <p:notesSz cx="7027863" cy="9313863"/>
  <p:custDataLst>
    <p:tags r:id="rId43"/>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69">
          <p15:clr>
            <a:srgbClr val="A4A3A4"/>
          </p15:clr>
        </p15:guide>
        <p15:guide id="2" orient="horz" pos="4212">
          <p15:clr>
            <a:srgbClr val="A4A3A4"/>
          </p15:clr>
        </p15:guide>
        <p15:guide id="3" orient="horz" pos="2314">
          <p15:clr>
            <a:srgbClr val="A4A3A4"/>
          </p15:clr>
        </p15:guide>
        <p15:guide id="4" orient="horz" pos="1992" userDrawn="1">
          <p15:clr>
            <a:srgbClr val="A4A3A4"/>
          </p15:clr>
        </p15:guide>
        <p15:guide id="5" orient="horz" pos="1942">
          <p15:clr>
            <a:srgbClr val="A4A3A4"/>
          </p15:clr>
        </p15:guide>
        <p15:guide id="6" pos="5526">
          <p15:clr>
            <a:srgbClr val="A4A3A4"/>
          </p15:clr>
        </p15:guide>
        <p15:guide id="7" pos="4814">
          <p15:clr>
            <a:srgbClr val="A4A3A4"/>
          </p15:clr>
        </p15:guide>
        <p15:guide id="8" pos="3484">
          <p15:clr>
            <a:srgbClr val="A4A3A4"/>
          </p15:clr>
        </p15:guide>
      </p15:sldGuideLst>
    </p:ext>
    <p:ext uri="{2D200454-40CA-4A62-9FC3-DE9A4176ACB9}">
      <p15:notesGuideLst xmlns:p15="http://schemas.microsoft.com/office/powerpoint/2012/main">
        <p15:guide id="1" orient="horz" pos="2933">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1" clrIdx="1"/>
  <p:cmAuthor id="2" name="Progress Software" initials=""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00"/>
    <a:srgbClr val="23C78C"/>
    <a:srgbClr val="FF82D4"/>
    <a:srgbClr val="FFD24F"/>
    <a:srgbClr val="A7D101"/>
    <a:srgbClr val="6D6E71"/>
    <a:srgbClr val="24D997"/>
    <a:srgbClr val="F199AE"/>
    <a:srgbClr val="A21636"/>
    <a:srgbClr val="FF81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1001" autoAdjust="0"/>
  </p:normalViewPr>
  <p:slideViewPr>
    <p:cSldViewPr snapToGrid="0" showGuides="1">
      <p:cViewPr varScale="1">
        <p:scale>
          <a:sx n="70" d="100"/>
          <a:sy n="70" d="100"/>
        </p:scale>
        <p:origin x="1204" y="48"/>
      </p:cViewPr>
      <p:guideLst>
        <p:guide orient="horz" pos="269"/>
        <p:guide orient="horz" pos="4212"/>
        <p:guide orient="horz" pos="2314"/>
        <p:guide orient="horz" pos="1992"/>
        <p:guide orient="horz" pos="1942"/>
        <p:guide pos="5526"/>
        <p:guide pos="4814"/>
        <p:guide pos="348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52" d="100"/>
          <a:sy n="52" d="100"/>
        </p:scale>
        <p:origin x="2652" y="64"/>
      </p:cViewPr>
      <p:guideLst>
        <p:guide orient="horz" pos="2933"/>
        <p:guide pos="221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dirty="0" smtClean="0"/>
              <a:t>Progress Software</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val="4140713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1187450" y="700088"/>
            <a:ext cx="4656138"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smtClean="0"/>
              <a:t>Progress Software</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val="6364466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4" name="Picture 3"/>
          <p:cNvPicPr>
            <a:picLocks noChangeAspect="1" noChangeArrowheads="1"/>
          </p:cNvPicPr>
          <p:nvPr userDrawn="1"/>
        </p:nvPicPr>
        <p:blipFill>
          <a:blip r:embed="rId2"/>
          <a:srcRect/>
          <a:stretch>
            <a:fillRect/>
          </a:stretch>
        </p:blipFill>
        <p:spPr bwMode="auto">
          <a:xfrm>
            <a:off x="426757" y="6400800"/>
            <a:ext cx="1595605" cy="386380"/>
          </a:xfrm>
          <a:prstGeom prst="rect">
            <a:avLst/>
          </a:prstGeom>
          <a:noFill/>
          <a:ln w="12700">
            <a:noFill/>
            <a:miter lim="800000"/>
            <a:headEnd/>
            <a:tailEnd/>
          </a:ln>
        </p:spPr>
      </p:pic>
      <p:sp>
        <p:nvSpPr>
          <p:cNvPr id="5" name="&quot;No&quot; Symbol 4"/>
          <p:cNvSpPr/>
          <p:nvPr userDrawn="1"/>
        </p:nvSpPr>
        <p:spPr>
          <a:xfrm>
            <a:off x="923364" y="6400800"/>
            <a:ext cx="699247" cy="394447"/>
          </a:xfrm>
          <a:prstGeom prst="noSmoking">
            <a:avLst/>
          </a:prstGeom>
          <a:solidFill>
            <a:srgbClr val="FF0000">
              <a:alpha val="5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92960" y="6400800"/>
            <a:ext cx="1162050" cy="386380"/>
          </a:xfrm>
          <a:prstGeom prst="rect">
            <a:avLst/>
          </a:prstGeom>
        </p:spPr>
      </p:pic>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597325" y="6318078"/>
            <a:ext cx="1812441" cy="469102"/>
          </a:xfrm>
          <a:prstGeom prst="rect">
            <a:avLst/>
          </a:prstGeom>
        </p:spPr>
      </p:pic>
      <p:sp>
        <p:nvSpPr>
          <p:cNvPr id="8" name="&quot;No&quot; Symbol 7"/>
          <p:cNvSpPr/>
          <p:nvPr userDrawn="1"/>
        </p:nvSpPr>
        <p:spPr>
          <a:xfrm>
            <a:off x="2924361" y="6400800"/>
            <a:ext cx="699247" cy="394447"/>
          </a:xfrm>
          <a:prstGeom prst="noSmoking">
            <a:avLst/>
          </a:prstGeom>
          <a:solidFill>
            <a:srgbClr val="FF0000">
              <a:alpha val="5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07392762"/>
      </p:ext>
    </p:extLst>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82612" y="1600200"/>
            <a:ext cx="391318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199" y="1600200"/>
            <a:ext cx="413226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12012538"/>
      </p:ext>
    </p:extLst>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82612" y="1535113"/>
            <a:ext cx="3914775" cy="639762"/>
          </a:xfrm>
        </p:spPr>
        <p:txBody>
          <a:bodyPr anchor="b"/>
          <a:lstStyle>
            <a:lvl1pPr marL="0" indent="0">
              <a:buNone/>
              <a:defRPr sz="2400" b="1">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582612" y="2174875"/>
            <a:ext cx="3914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135438" cy="639762"/>
          </a:xfrm>
        </p:spPr>
        <p:txBody>
          <a:bodyPr anchor="b"/>
          <a:lstStyle>
            <a:lvl1pPr marL="0" indent="0">
              <a:buNone/>
              <a:defRPr sz="2400" b="1">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1354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87860567"/>
      </p:ext>
    </p:extLst>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867797594"/>
      </p:ext>
    </p:extLst>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59666080"/>
      </p:ext>
    </p:extLst>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Rectangle 7"/>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p:cNvCxnSpPr/>
          <p:nvPr userDrawn="1"/>
        </p:nvCxnSpPr>
        <p:spPr bwMode="auto">
          <a:xfrm>
            <a:off x="582613" y="2817092"/>
            <a:ext cx="8197850" cy="0"/>
          </a:xfrm>
          <a:prstGeom prst="line">
            <a:avLst/>
          </a:prstGeom>
          <a:solidFill>
            <a:schemeClr val="accent1"/>
          </a:solidFill>
          <a:ln w="6350" cap="flat" cmpd="sng" algn="ctr">
            <a:solidFill>
              <a:srgbClr val="6D6E71"/>
            </a:solidFill>
            <a:prstDash val="solid"/>
            <a:round/>
            <a:headEnd type="none" w="med" len="med"/>
            <a:tailEnd type="none" w="med" len="med"/>
          </a:ln>
          <a:effectLst/>
        </p:spPr>
      </p:cxnSp>
      <p:sp>
        <p:nvSpPr>
          <p:cNvPr id="6" name="Rectangle 5"/>
          <p:cNvSpPr/>
          <p:nvPr userDrawn="1"/>
        </p:nvSpPr>
        <p:spPr bwMode="auto">
          <a:xfrm>
            <a:off x="0" y="6796424"/>
            <a:ext cx="9144000" cy="61576"/>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 name="Title Placeholder 2"/>
          <p:cNvSpPr txBox="1">
            <a:spLocks/>
          </p:cNvSpPr>
          <p:nvPr userDrawn="1"/>
        </p:nvSpPr>
        <p:spPr>
          <a:xfrm>
            <a:off x="550863" y="3082925"/>
            <a:ext cx="8229600" cy="773257"/>
          </a:xfrm>
          <a:prstGeom prst="rect">
            <a:avLst/>
          </a:prstGeom>
        </p:spPr>
        <p:txBody>
          <a:bodyPr vert="horz" lIns="91440" tIns="45720" rIns="91440" bIns="45720" rtlCol="0" anchor="t" anchorCtr="0">
            <a:normAutofit/>
          </a:bodyPr>
          <a:lstStyle>
            <a:lvl1pPr algn="l" defTabSz="457200" rtl="0" eaLnBrk="1" latinLnBrk="0" hangingPunct="1">
              <a:spcBef>
                <a:spcPct val="0"/>
              </a:spcBef>
              <a:buNone/>
              <a:defRPr sz="2800" kern="1200">
                <a:solidFill>
                  <a:schemeClr val="bg1"/>
                </a:solidFill>
                <a:latin typeface="Arial"/>
                <a:ea typeface="+mj-ea"/>
                <a:cs typeface="Arial"/>
              </a:defRPr>
            </a:lvl1pPr>
          </a:lstStyle>
          <a:p>
            <a:r>
              <a:rPr lang="en-US" smtClean="0"/>
              <a:t>Click to edit Master title style</a:t>
            </a:r>
            <a:endParaRPr lang="en-US" dirty="0"/>
          </a:p>
        </p:txBody>
      </p:sp>
      <p:sp>
        <p:nvSpPr>
          <p:cNvPr id="2" name="Title 1"/>
          <p:cNvSpPr>
            <a:spLocks noGrp="1"/>
          </p:cNvSpPr>
          <p:nvPr>
            <p:ph type="title"/>
          </p:nvPr>
        </p:nvSpPr>
        <p:spPr>
          <a:xfrm>
            <a:off x="582613" y="3082925"/>
            <a:ext cx="8229600" cy="582613"/>
          </a:xfrm>
          <a:prstGeom prst="rect">
            <a:avLst/>
          </a:prstGeom>
        </p:spPr>
        <p:txBody>
          <a:bodyPr vert="horz"/>
          <a:lstStyle>
            <a:lvl1pPr>
              <a:defRPr sz="3200">
                <a:solidFill>
                  <a:schemeClr val="tx1">
                    <a:lumMod val="65000"/>
                    <a:lumOff val="35000"/>
                  </a:schemeClr>
                </a:solidFill>
              </a:defRPr>
            </a:lvl1pPr>
          </a:lstStyle>
          <a:p>
            <a:r>
              <a:rPr lang="en-US" dirty="0" smtClean="0"/>
              <a:t>Click to edit Master title style</a:t>
            </a:r>
            <a:endParaRPr lang="en-US" dirty="0"/>
          </a:p>
        </p:txBody>
      </p:sp>
      <p:sp>
        <p:nvSpPr>
          <p:cNvPr id="9" name="Rectangle 8"/>
          <p:cNvSpPr/>
          <p:nvPr userDrawn="1"/>
        </p:nvSpPr>
        <p:spPr>
          <a:xfrm>
            <a:off x="0" y="-2"/>
            <a:ext cx="9144000" cy="500186"/>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userDrawn="1"/>
        </p:nvSpPr>
        <p:spPr>
          <a:xfrm>
            <a:off x="575814" y="1135904"/>
            <a:ext cx="8432120" cy="1538883"/>
          </a:xfrm>
          <a:prstGeom prst="rect">
            <a:avLst/>
          </a:prstGeom>
          <a:noFill/>
        </p:spPr>
        <p:txBody>
          <a:bodyPr wrap="square" rtlCol="0">
            <a:spAutoFit/>
          </a:bodyPr>
          <a:lstStyle/>
          <a:p>
            <a:pPr algn="l"/>
            <a:r>
              <a:rPr lang="en-US" sz="4000" i="0" dirty="0" smtClean="0">
                <a:latin typeface="Myriad Pro"/>
                <a:cs typeface="Myriad Pro"/>
              </a:rPr>
              <a:t>PUG Challenge</a:t>
            </a:r>
            <a:r>
              <a:rPr lang="en-US" sz="4000" i="0" baseline="0" dirty="0" smtClean="0">
                <a:latin typeface="Myriad Pro"/>
                <a:cs typeface="Myriad Pro"/>
              </a:rPr>
              <a:t> USA</a:t>
            </a:r>
            <a:endParaRPr lang="en-US" sz="4000" i="0" dirty="0" smtClean="0">
              <a:latin typeface="Myriad Pro"/>
              <a:cs typeface="Myriad Pro"/>
            </a:endParaRPr>
          </a:p>
          <a:p>
            <a:pPr algn="l"/>
            <a:r>
              <a:rPr lang="en-US" sz="3600" i="0" dirty="0" smtClean="0">
                <a:latin typeface="Myriad Pro"/>
                <a:cs typeface="Myriad Pro"/>
              </a:rPr>
              <a:t>2019</a:t>
            </a:r>
            <a:endParaRPr lang="en-US" sz="3600" i="0" dirty="0">
              <a:latin typeface="Myriad Pro"/>
              <a:cs typeface="Myriad Pro"/>
            </a:endParaRP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86151" y="643331"/>
            <a:ext cx="1983118" cy="1983118"/>
          </a:xfrm>
          <a:prstGeom prst="rect">
            <a:avLst/>
          </a:prstGeom>
        </p:spPr>
      </p:pic>
    </p:spTree>
    <p:extLst>
      <p:ext uri="{BB962C8B-B14F-4D97-AF65-F5344CB8AC3E}">
        <p14:creationId xmlns:p14="http://schemas.microsoft.com/office/powerpoint/2010/main" val="1778750145"/>
      </p:ext>
    </p:extLst>
  </p:cSld>
  <p:clrMapOvr>
    <a:masterClrMapping/>
  </p:clrMapOvr>
  <p:transition>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p:cNvSpPr/>
          <p:nvPr userDrawn="1"/>
        </p:nvSpPr>
        <p:spPr>
          <a:xfrm>
            <a:off x="0" y="0"/>
            <a:ext cx="9144000" cy="768126"/>
          </a:xfrm>
          <a:prstGeom prst="rect">
            <a:avLst/>
          </a:prstGeom>
          <a:gradFill flip="none" rotWithShape="1">
            <a:gsLst>
              <a:gs pos="60000">
                <a:schemeClr val="tx2"/>
              </a:gs>
              <a:gs pos="91000">
                <a:srgbClr val="FFFFFF"/>
              </a:gs>
            </a:gsLst>
            <a:lin ang="0" scaled="1"/>
            <a:tileRect/>
          </a:gradFill>
          <a:ln>
            <a:noFill/>
          </a:ln>
          <a:effectLst>
            <a:outerShdw blurRad="40000" dist="23000" dir="5400000"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49828" y="76908"/>
            <a:ext cx="7292397" cy="713149"/>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49829" y="1004593"/>
            <a:ext cx="8475518" cy="480599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Rectangle 6"/>
          <p:cNvSpPr>
            <a:spLocks noChangeArrowheads="1"/>
          </p:cNvSpPr>
          <p:nvPr/>
        </p:nvSpPr>
        <p:spPr bwMode="auto">
          <a:xfrm>
            <a:off x="152405" y="6565084"/>
            <a:ext cx="157094"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Arial"/>
                <a:cs typeface="Arial"/>
              </a:rPr>
              <a:pPr algn="l" defTabSz="1033463" eaLnBrk="0" hangingPunct="0">
                <a:spcBef>
                  <a:spcPct val="0"/>
                </a:spcBef>
                <a:buSzTx/>
                <a:defRPr/>
              </a:pPr>
              <a:t>‹#›</a:t>
            </a:fld>
            <a:endParaRPr lang="en-US" sz="900" i="0" dirty="0">
              <a:solidFill>
                <a:schemeClr val="tx1">
                  <a:lumMod val="50000"/>
                  <a:lumOff val="50000"/>
                </a:schemeClr>
              </a:solidFill>
              <a:latin typeface="Arial"/>
              <a:cs typeface="Arial"/>
            </a:endParaRPr>
          </a:p>
        </p:txBody>
      </p:sp>
      <p:sp>
        <p:nvSpPr>
          <p:cNvPr id="9" name="TextBox 8"/>
          <p:cNvSpPr txBox="1"/>
          <p:nvPr userDrawn="1"/>
        </p:nvSpPr>
        <p:spPr>
          <a:xfrm>
            <a:off x="6972866" y="6465003"/>
            <a:ext cx="2171134" cy="246221"/>
          </a:xfrm>
          <a:prstGeom prst="rect">
            <a:avLst/>
          </a:prstGeom>
          <a:noFill/>
        </p:spPr>
        <p:txBody>
          <a:bodyPr wrap="square" rtlCol="0">
            <a:spAutoFit/>
          </a:bodyPr>
          <a:lstStyle/>
          <a:p>
            <a:r>
              <a:rPr lang="en-US" sz="1000" i="0" dirty="0" smtClean="0">
                <a:solidFill>
                  <a:schemeClr val="tx1">
                    <a:lumMod val="50000"/>
                    <a:lumOff val="50000"/>
                  </a:schemeClr>
                </a:solidFill>
              </a:rPr>
              <a:t>PUG Challenge </a:t>
            </a:r>
            <a:r>
              <a:rPr lang="en-US" sz="1000" i="0" baseline="0" dirty="0" smtClean="0">
                <a:solidFill>
                  <a:schemeClr val="tx1">
                    <a:lumMod val="50000"/>
                    <a:lumOff val="50000"/>
                  </a:schemeClr>
                </a:solidFill>
              </a:rPr>
              <a:t>2019</a:t>
            </a:r>
            <a:endParaRPr lang="en-US" sz="1000" i="0" dirty="0">
              <a:solidFill>
                <a:schemeClr val="tx1">
                  <a:lumMod val="50000"/>
                  <a:lumOff val="50000"/>
                </a:schemeClr>
              </a:solidFill>
            </a:endParaRPr>
          </a:p>
        </p:txBody>
      </p:sp>
      <p:sp>
        <p:nvSpPr>
          <p:cNvPr id="12" name="Rectangle 11"/>
          <p:cNvSpPr/>
          <p:nvPr userDrawn="1"/>
        </p:nvSpPr>
        <p:spPr bwMode="auto">
          <a:xfrm>
            <a:off x="0" y="6796424"/>
            <a:ext cx="9144000" cy="61576"/>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4" name="Picture 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173995" y="49423"/>
            <a:ext cx="686590" cy="686590"/>
          </a:xfrm>
          <a:prstGeom prst="rect">
            <a:avLst/>
          </a:prstGeom>
        </p:spPr>
      </p:pic>
    </p:spTree>
    <p:extLst>
      <p:ext uri="{BB962C8B-B14F-4D97-AF65-F5344CB8AC3E}">
        <p14:creationId xmlns:p14="http://schemas.microsoft.com/office/powerpoint/2010/main" val="1691435895"/>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22" r:id="rId6"/>
  </p:sldLayoutIdLst>
  <p:transition>
    <p:wipe dir="r"/>
  </p:transition>
  <p:timing>
    <p:tnLst>
      <p:par>
        <p:cTn id="1" dur="indefinite" restart="never" nodeType="tmRoot"/>
      </p:par>
    </p:tnLst>
  </p:timing>
  <p:txStyles>
    <p:titleStyle>
      <a:lvl1pPr algn="l" defTabSz="457200" rtl="0" eaLnBrk="1" latinLnBrk="0" hangingPunct="1">
        <a:spcBef>
          <a:spcPct val="0"/>
        </a:spcBef>
        <a:buNone/>
        <a:defRPr sz="2800" kern="1200">
          <a:solidFill>
            <a:schemeClr val="bg1"/>
          </a:solidFill>
          <a:latin typeface="DIN-MediumAlternate"/>
          <a:ea typeface="+mj-ea"/>
          <a:cs typeface="DIN-MediumAlternate"/>
        </a:defRPr>
      </a:lvl1pPr>
    </p:titleStyle>
    <p:bodyStyle>
      <a:lvl1pPr marL="457200" indent="-457200" algn="l" defTabSz="457200" rtl="0" eaLnBrk="1" latinLnBrk="0" hangingPunct="1">
        <a:spcBef>
          <a:spcPct val="20000"/>
        </a:spcBef>
        <a:buClr>
          <a:schemeClr val="tx2"/>
        </a:buClr>
        <a:buFont typeface="Arial"/>
        <a:buChar char="•"/>
        <a:defRPr sz="2400" kern="1200">
          <a:solidFill>
            <a:schemeClr val="tx1"/>
          </a:solidFill>
          <a:latin typeface="DIN-MediumAlternate"/>
          <a:ea typeface="+mn-ea"/>
          <a:cs typeface="DIN-MediumAlternate"/>
        </a:defRPr>
      </a:lvl1pPr>
      <a:lvl2pPr marL="742950" indent="-285750" algn="l" defTabSz="457200" rtl="0" eaLnBrk="1" latinLnBrk="0" hangingPunct="1">
        <a:spcBef>
          <a:spcPct val="20000"/>
        </a:spcBef>
        <a:buClr>
          <a:schemeClr val="tx2"/>
        </a:buClr>
        <a:buFont typeface="Arial"/>
        <a:buChar char="–"/>
        <a:defRPr sz="2200" kern="1200">
          <a:solidFill>
            <a:schemeClr val="tx1"/>
          </a:solidFill>
          <a:latin typeface="DIN-MediumAlternate"/>
          <a:ea typeface="+mn-ea"/>
          <a:cs typeface="DIN-MediumAlternate"/>
        </a:defRPr>
      </a:lvl2pPr>
      <a:lvl3pPr marL="1143000" indent="-228600" algn="l" defTabSz="457200" rtl="0" eaLnBrk="1" latinLnBrk="0" hangingPunct="1">
        <a:spcBef>
          <a:spcPct val="20000"/>
        </a:spcBef>
        <a:buClr>
          <a:schemeClr val="tx2"/>
        </a:buClr>
        <a:buFont typeface="Arial"/>
        <a:buChar char="•"/>
        <a:defRPr sz="2000" kern="1200">
          <a:solidFill>
            <a:schemeClr val="tx1"/>
          </a:solidFill>
          <a:latin typeface="DIN-MediumAlternate"/>
          <a:ea typeface="+mn-ea"/>
          <a:cs typeface="DIN-MediumAlternate"/>
        </a:defRPr>
      </a:lvl3pPr>
      <a:lvl4pPr marL="1600200" indent="-228600" algn="l" defTabSz="457200" rtl="0" eaLnBrk="1" latinLnBrk="0" hangingPunct="1">
        <a:spcBef>
          <a:spcPct val="20000"/>
        </a:spcBef>
        <a:buClr>
          <a:schemeClr val="tx2"/>
        </a:buClr>
        <a:buSzPct val="80000"/>
        <a:buFont typeface="Courier New"/>
        <a:buChar char="o"/>
        <a:defRPr sz="2000" kern="1200">
          <a:solidFill>
            <a:schemeClr val="tx1"/>
          </a:solidFill>
          <a:latin typeface="DIN-MediumAlternate"/>
          <a:ea typeface="+mn-ea"/>
          <a:cs typeface="DIN-MediumAlternate"/>
        </a:defRPr>
      </a:lvl4pPr>
      <a:lvl5pPr marL="2057400" indent="-228600" algn="l" defTabSz="457200" rtl="0" eaLnBrk="1" latinLnBrk="0" hangingPunct="1">
        <a:spcBef>
          <a:spcPct val="20000"/>
        </a:spcBef>
        <a:buClr>
          <a:schemeClr val="tx2"/>
        </a:buClr>
        <a:buSzPct val="80000"/>
        <a:buFont typeface="Courier New"/>
        <a:buChar char="o"/>
        <a:defRPr sz="2000" kern="1200">
          <a:solidFill>
            <a:schemeClr val="tx1"/>
          </a:solidFill>
          <a:latin typeface="DIN-MediumAlternate"/>
          <a:ea typeface="+mn-ea"/>
          <a:cs typeface="DIN-MediumAlternat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hyperlink" Target="https://www.progress.com/papers/whitepaper-autonomous-update-statistics"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hyperlink" Target="https://community.progress.com/community_groups/openedge_rdbms/f/18/t/58282" TargetMode="Externa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5109" y="3869309"/>
            <a:ext cx="8229600" cy="896408"/>
          </a:xfrm>
        </p:spPr>
        <p:txBody>
          <a:bodyPr>
            <a:noAutofit/>
          </a:bodyPr>
          <a:lstStyle/>
          <a:p>
            <a:pPr>
              <a:defRPr/>
            </a:pPr>
            <a:r>
              <a:rPr lang="en-US" sz="4000" dirty="0" smtClean="0">
                <a:solidFill>
                  <a:srgbClr val="191919"/>
                </a:solidFill>
                <a:latin typeface="DIN-RegularAlternate" charset="0"/>
                <a:ea typeface="DIN-RegularAlternate" charset="0"/>
                <a:cs typeface="DIN-RegularAlternate" charset="0"/>
                <a:sym typeface="DIN-RegularAlternate" charset="0"/>
              </a:rPr>
              <a:t>Master of Parameters</a:t>
            </a:r>
            <a:br>
              <a:rPr lang="en-US" sz="4000" dirty="0" smtClean="0">
                <a:solidFill>
                  <a:srgbClr val="191919"/>
                </a:solidFill>
                <a:latin typeface="DIN-RegularAlternate" charset="0"/>
                <a:ea typeface="DIN-RegularAlternate" charset="0"/>
                <a:cs typeface="DIN-RegularAlternate" charset="0"/>
                <a:sym typeface="DIN-RegularAlternate" charset="0"/>
              </a:rPr>
            </a:br>
            <a:r>
              <a:rPr lang="en-US" dirty="0">
                <a:solidFill>
                  <a:srgbClr val="191919"/>
                </a:solidFill>
                <a:latin typeface="DIN-RegularAlternate" charset="0"/>
                <a:ea typeface="DIN-RegularAlternate" charset="0"/>
                <a:cs typeface="DIN-RegularAlternate" charset="0"/>
                <a:sym typeface="DIN-RegularAlternate" charset="0"/>
              </a:rPr>
              <a:t/>
            </a:r>
            <a:br>
              <a:rPr lang="en-US" dirty="0">
                <a:solidFill>
                  <a:srgbClr val="191919"/>
                </a:solidFill>
                <a:latin typeface="DIN-RegularAlternate" charset="0"/>
                <a:ea typeface="DIN-RegularAlternate" charset="0"/>
                <a:cs typeface="DIN-RegularAlternate" charset="0"/>
                <a:sym typeface="DIN-RegularAlternate" charset="0"/>
              </a:rPr>
            </a:br>
            <a:r>
              <a:rPr lang="en-US" sz="2400" dirty="0" smtClean="0">
                <a:solidFill>
                  <a:srgbClr val="191919"/>
                </a:solidFill>
                <a:latin typeface="DIN-RegularAlternate" charset="0"/>
                <a:ea typeface="DIN-RegularAlternate" charset="0"/>
                <a:cs typeface="DIN-RegularAlternate" charset="0"/>
                <a:sym typeface="DIN-RegularAlternate" charset="0"/>
              </a:rPr>
              <a:t>Stupid Title, Right?  What would you call it?</a:t>
            </a:r>
            <a:endParaRPr lang="en-US" sz="2400" dirty="0">
              <a:solidFill>
                <a:srgbClr val="191919"/>
              </a:solidFill>
              <a:latin typeface="DIN-RegularAlternate" charset="0"/>
              <a:ea typeface="DIN-RegularAlternate" charset="0"/>
              <a:cs typeface="DIN-RegularAlternate" charset="0"/>
              <a:sym typeface="DIN-RegularAlternate" charset="0"/>
            </a:endParaRPr>
          </a:p>
        </p:txBody>
      </p:sp>
      <p:sp>
        <p:nvSpPr>
          <p:cNvPr id="4" name="Rectangle 2"/>
          <p:cNvSpPr>
            <a:spLocks/>
          </p:cNvSpPr>
          <p:nvPr/>
        </p:nvSpPr>
        <p:spPr bwMode="auto">
          <a:xfrm>
            <a:off x="655109" y="5564617"/>
            <a:ext cx="3868047" cy="369332"/>
          </a:xfrm>
          <a:prstGeom prst="rect">
            <a:avLst/>
          </a:prstGeom>
          <a:noFill/>
          <a:ln w="12700">
            <a:noFill/>
            <a:miter lim="800000"/>
            <a:headEnd/>
            <a:tailEnd/>
          </a:ln>
        </p:spPr>
        <p:txBody>
          <a:bodyPr wrap="none" lIns="0" tIns="0" rIns="0" bIns="0" anchor="ctr">
            <a:prstTxWarp prst="textNoShape">
              <a:avLst/>
            </a:prstTxWarp>
            <a:spAutoFit/>
          </a:bodyPr>
          <a:lstStyle/>
          <a:p>
            <a:pPr algn="l"/>
            <a:r>
              <a:rPr lang="en-US" dirty="0">
                <a:solidFill>
                  <a:srgbClr val="191919"/>
                </a:solidFill>
                <a:latin typeface="DIN-RegularAlternate" charset="0"/>
                <a:ea typeface="DIN-RegularAlternate" charset="0"/>
                <a:cs typeface="DIN-RegularAlternate" charset="0"/>
                <a:sym typeface="DIN-RegularAlternate" charset="0"/>
              </a:rPr>
              <a:t>Presented by:</a:t>
            </a:r>
            <a:r>
              <a:rPr lang="en-US" dirty="0" smtClean="0">
                <a:solidFill>
                  <a:srgbClr val="191919"/>
                </a:solidFill>
                <a:latin typeface="DIN-RegularAlternate" charset="0"/>
                <a:ea typeface="DIN-RegularAlternate" charset="0"/>
                <a:cs typeface="DIN-RegularAlternate" charset="0"/>
                <a:sym typeface="DIN-RegularAlternate" charset="0"/>
              </a:rPr>
              <a:t> Dan Foreman</a:t>
            </a:r>
            <a:endParaRPr lang="en-US" dirty="0">
              <a:solidFill>
                <a:srgbClr val="191919"/>
              </a:solidFill>
              <a:latin typeface="DIN-RegularAlternate" charset="0"/>
              <a:ea typeface="DIN-RegularAlternate" charset="0"/>
              <a:cs typeface="DIN-RegularAlternate" charset="0"/>
              <a:sym typeface="DIN-RegularAlternate" charset="0"/>
            </a:endParaRPr>
          </a:p>
        </p:txBody>
      </p:sp>
    </p:spTree>
    <p:extLst>
      <p:ext uri="{BB962C8B-B14F-4D97-AF65-F5344CB8AC3E}">
        <p14:creationId xmlns:p14="http://schemas.microsoft.com/office/powerpoint/2010/main" val="4216693640"/>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Dan Foreman</a:t>
            </a:r>
            <a:endParaRPr lang="en-US" dirty="0"/>
          </a:p>
        </p:txBody>
      </p:sp>
      <p:sp>
        <p:nvSpPr>
          <p:cNvPr id="6" name="Content Placeholder 5"/>
          <p:cNvSpPr>
            <a:spLocks noGrp="1"/>
          </p:cNvSpPr>
          <p:nvPr>
            <p:ph idx="1"/>
          </p:nvPr>
        </p:nvSpPr>
        <p:spPr>
          <a:xfrm>
            <a:off x="349829" y="1004592"/>
            <a:ext cx="8475518" cy="5368775"/>
          </a:xfrm>
        </p:spPr>
        <p:txBody>
          <a:bodyPr>
            <a:normAutofit/>
          </a:bodyPr>
          <a:lstStyle/>
          <a:p>
            <a:r>
              <a:rPr lang="en-US" dirty="0" smtClean="0"/>
              <a:t>Progress User since 1984</a:t>
            </a:r>
          </a:p>
          <a:p>
            <a:r>
              <a:rPr lang="en-US" dirty="0" smtClean="0"/>
              <a:t>Author of several Progress related Publications</a:t>
            </a:r>
          </a:p>
          <a:p>
            <a:pPr lvl="1"/>
            <a:r>
              <a:rPr lang="en-US" sz="2400" i="1" dirty="0" smtClean="0"/>
              <a:t>Progress Performance Tuning Guide</a:t>
            </a:r>
          </a:p>
          <a:p>
            <a:pPr lvl="1"/>
            <a:r>
              <a:rPr lang="en-US" sz="2400" i="1" dirty="0" smtClean="0"/>
              <a:t>Progress Database Administration Guide</a:t>
            </a:r>
          </a:p>
          <a:p>
            <a:pPr lvl="1"/>
            <a:r>
              <a:rPr lang="en-US" sz="2400" i="1" dirty="0" smtClean="0"/>
              <a:t>Progress System Tables</a:t>
            </a:r>
          </a:p>
          <a:p>
            <a:r>
              <a:rPr lang="en-US" dirty="0" smtClean="0"/>
              <a:t>Author of several Progress DBA Tools</a:t>
            </a:r>
          </a:p>
          <a:p>
            <a:pPr lvl="1"/>
            <a:r>
              <a:rPr lang="en-US" sz="2400" dirty="0" smtClean="0"/>
              <a:t>ProMonitor</a:t>
            </a:r>
          </a:p>
          <a:p>
            <a:pPr lvl="1"/>
            <a:r>
              <a:rPr lang="en-US" sz="2400" dirty="0" smtClean="0"/>
              <a:t>Pro </a:t>
            </a:r>
            <a:r>
              <a:rPr lang="en-US" sz="2400" dirty="0" err="1" smtClean="0"/>
              <a:t>Dump&amp;Load</a:t>
            </a:r>
            <a:endParaRPr lang="en-US" sz="2400" dirty="0" smtClean="0"/>
          </a:p>
          <a:p>
            <a:pPr lvl="1"/>
            <a:r>
              <a:rPr lang="en-US" sz="2400" dirty="0" smtClean="0"/>
              <a:t>Balanced Benchmark</a:t>
            </a:r>
          </a:p>
          <a:p>
            <a:r>
              <a:rPr lang="en-US" sz="2600" dirty="0" smtClean="0"/>
              <a:t>Getting closer to retirement!  I probably have one or two birthdays left that have a zero in the number</a:t>
            </a:r>
          </a:p>
        </p:txBody>
      </p:sp>
    </p:spTree>
    <p:extLst>
      <p:ext uri="{BB962C8B-B14F-4D97-AF65-F5344CB8AC3E}">
        <p14:creationId xmlns:p14="http://schemas.microsoft.com/office/powerpoint/2010/main" val="416392384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Dan Foreman – Part 2</a:t>
            </a:r>
            <a:endParaRPr lang="en-US" dirty="0"/>
          </a:p>
        </p:txBody>
      </p:sp>
      <p:sp>
        <p:nvSpPr>
          <p:cNvPr id="6" name="Content Placeholder 5"/>
          <p:cNvSpPr>
            <a:spLocks noGrp="1"/>
          </p:cNvSpPr>
          <p:nvPr>
            <p:ph idx="1"/>
          </p:nvPr>
        </p:nvSpPr>
        <p:spPr/>
        <p:txBody>
          <a:bodyPr>
            <a:normAutofit/>
          </a:bodyPr>
          <a:lstStyle/>
          <a:p>
            <a:r>
              <a:rPr lang="en-US" dirty="0" smtClean="0"/>
              <a:t>Interests</a:t>
            </a:r>
          </a:p>
          <a:p>
            <a:pPr lvl="1"/>
            <a:r>
              <a:rPr lang="en-US" sz="2400" dirty="0" smtClean="0"/>
              <a:t>Playing Basketball (risky for an old guy)</a:t>
            </a:r>
          </a:p>
          <a:p>
            <a:pPr lvl="1"/>
            <a:r>
              <a:rPr lang="en-US" sz="2400" dirty="0" smtClean="0"/>
              <a:t>Cycling (my trike is made in the UK)</a:t>
            </a:r>
          </a:p>
          <a:p>
            <a:pPr marL="457200" lvl="1" indent="0">
              <a:buNone/>
            </a:pPr>
            <a:r>
              <a:rPr lang="en-US" sz="2400" dirty="0"/>
              <a:t>	</a:t>
            </a:r>
            <a:r>
              <a:rPr lang="en-US" sz="2400" dirty="0" smtClean="0"/>
              <a:t>	</a:t>
            </a:r>
          </a:p>
          <a:p>
            <a:pPr lvl="1"/>
            <a:endParaRPr lang="en-US" sz="2400" dirty="0" smtClean="0"/>
          </a:p>
          <a:p>
            <a:pPr lvl="1"/>
            <a:endParaRPr lang="en-US" sz="2400" dirty="0"/>
          </a:p>
          <a:p>
            <a:pPr lvl="1"/>
            <a:endParaRPr lang="en-US" sz="2400" dirty="0" smtClean="0"/>
          </a:p>
          <a:p>
            <a:pPr lvl="1"/>
            <a:r>
              <a:rPr lang="en-US" sz="2400" dirty="0" smtClean="0"/>
              <a:t>Backcountry </a:t>
            </a:r>
            <a:r>
              <a:rPr lang="en-US" sz="2400" dirty="0"/>
              <a:t>skiing, also called </a:t>
            </a:r>
            <a:r>
              <a:rPr lang="en-US" sz="2400" dirty="0" err="1"/>
              <a:t>randonee</a:t>
            </a:r>
            <a:r>
              <a:rPr lang="en-US" sz="2400" dirty="0"/>
              <a:t> or ski </a:t>
            </a:r>
            <a:r>
              <a:rPr lang="en-US" sz="2400" dirty="0" smtClean="0"/>
              <a:t>mountaineering</a:t>
            </a:r>
          </a:p>
          <a:p>
            <a:pPr lvl="1"/>
            <a:r>
              <a:rPr lang="en-US" sz="2400" dirty="0" smtClean="0"/>
              <a:t>Japan (</a:t>
            </a:r>
            <a:r>
              <a:rPr lang="ja-JP" altLang="en-US" sz="2400" b="1" dirty="0"/>
              <a:t>日</a:t>
            </a:r>
            <a:r>
              <a:rPr lang="ja-JP" altLang="en-US" sz="2400" b="1" dirty="0" smtClean="0"/>
              <a:t>本</a:t>
            </a:r>
            <a:r>
              <a:rPr lang="en-US" altLang="ja-JP" sz="2400" dirty="0" smtClean="0"/>
              <a:t>) – I used to live there</a:t>
            </a:r>
          </a:p>
          <a:p>
            <a:pPr lvl="1"/>
            <a:r>
              <a:rPr lang="en-US" altLang="ja-JP" sz="2400" dirty="0" smtClean="0"/>
              <a:t>World Travel</a:t>
            </a:r>
          </a:p>
          <a:p>
            <a:pPr lvl="1"/>
            <a:endParaRPr lang="en-US" sz="2400" dirty="0"/>
          </a:p>
          <a:p>
            <a:pPr lvl="1"/>
            <a:endParaRPr lang="en-US"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52977" y="2345502"/>
            <a:ext cx="2347624" cy="1565083"/>
          </a:xfrm>
          <a:prstGeom prst="rect">
            <a:avLst/>
          </a:prstGeom>
          <a:ln>
            <a:solidFill>
              <a:schemeClr val="accent1"/>
            </a:solidFill>
          </a:ln>
        </p:spPr>
      </p:pic>
    </p:spTree>
    <p:extLst>
      <p:ext uri="{BB962C8B-B14F-4D97-AF65-F5344CB8AC3E}">
        <p14:creationId xmlns:p14="http://schemas.microsoft.com/office/powerpoint/2010/main" val="1436736192"/>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 History Test – Unix Platforms</a:t>
            </a:r>
            <a:endParaRPr lang="en-US" dirty="0"/>
          </a:p>
        </p:txBody>
      </p:sp>
      <p:sp>
        <p:nvSpPr>
          <p:cNvPr id="3" name="Content Placeholder 2"/>
          <p:cNvSpPr>
            <a:spLocks noGrp="1"/>
          </p:cNvSpPr>
          <p:nvPr>
            <p:ph sz="half" idx="1"/>
          </p:nvPr>
        </p:nvSpPr>
        <p:spPr>
          <a:xfrm>
            <a:off x="412512" y="1175657"/>
            <a:ext cx="4083288" cy="5362647"/>
          </a:xfrm>
        </p:spPr>
        <p:txBody>
          <a:bodyPr>
            <a:normAutofit/>
          </a:bodyPr>
          <a:lstStyle/>
          <a:p>
            <a:r>
              <a:rPr lang="en-US" sz="2400" dirty="0" smtClean="0"/>
              <a:t>Plexus</a:t>
            </a:r>
          </a:p>
          <a:p>
            <a:r>
              <a:rPr lang="en-US" sz="2400" dirty="0" err="1" smtClean="0"/>
              <a:t>Arete</a:t>
            </a:r>
            <a:r>
              <a:rPr lang="en-US" sz="2400" dirty="0" smtClean="0"/>
              <a:t> / </a:t>
            </a:r>
            <a:r>
              <a:rPr lang="en-US" sz="2400" dirty="0" err="1" smtClean="0"/>
              <a:t>Arix</a:t>
            </a:r>
            <a:endParaRPr lang="en-US" sz="2400" dirty="0" smtClean="0"/>
          </a:p>
          <a:p>
            <a:r>
              <a:rPr lang="en-US" sz="2400" dirty="0" smtClean="0"/>
              <a:t>Convergent Technology</a:t>
            </a:r>
          </a:p>
          <a:p>
            <a:r>
              <a:rPr lang="en-US" sz="2400" dirty="0" smtClean="0"/>
              <a:t>Fortune</a:t>
            </a:r>
          </a:p>
          <a:p>
            <a:r>
              <a:rPr lang="en-US" sz="2400" dirty="0" smtClean="0"/>
              <a:t>Sanyo Icon</a:t>
            </a:r>
          </a:p>
          <a:p>
            <a:r>
              <a:rPr lang="en-US" sz="2400" dirty="0" smtClean="0"/>
              <a:t>DEC (VMS &amp; Ultrix)</a:t>
            </a:r>
          </a:p>
          <a:p>
            <a:r>
              <a:rPr lang="en-US" sz="2400" dirty="0" smtClean="0"/>
              <a:t>NCR</a:t>
            </a:r>
          </a:p>
          <a:p>
            <a:r>
              <a:rPr lang="en-US" sz="2400" dirty="0" smtClean="0"/>
              <a:t>AT&amp;T (Unix PC)</a:t>
            </a:r>
          </a:p>
          <a:p>
            <a:r>
              <a:rPr lang="en-US" sz="2400" dirty="0" smtClean="0"/>
              <a:t>Harris</a:t>
            </a:r>
          </a:p>
          <a:p>
            <a:r>
              <a:rPr lang="en-US" sz="2400" dirty="0" smtClean="0"/>
              <a:t>ICL</a:t>
            </a:r>
          </a:p>
          <a:p>
            <a:r>
              <a:rPr lang="en-US" sz="2400" dirty="0" smtClean="0"/>
              <a:t>NEC</a:t>
            </a:r>
          </a:p>
          <a:p>
            <a:r>
              <a:rPr lang="en-US" sz="2400" dirty="0" smtClean="0"/>
              <a:t>Olivetti</a:t>
            </a:r>
          </a:p>
          <a:p>
            <a:endParaRPr lang="en-US" sz="2400" dirty="0" smtClean="0"/>
          </a:p>
          <a:p>
            <a:endParaRPr lang="en-US" sz="2400" dirty="0" smtClean="0"/>
          </a:p>
          <a:p>
            <a:endParaRPr lang="en-US" sz="2400" dirty="0" smtClean="0"/>
          </a:p>
          <a:p>
            <a:endParaRPr lang="en-US" dirty="0"/>
          </a:p>
        </p:txBody>
      </p:sp>
      <p:sp>
        <p:nvSpPr>
          <p:cNvPr id="4" name="Content Placeholder 3"/>
          <p:cNvSpPr>
            <a:spLocks noGrp="1"/>
          </p:cNvSpPr>
          <p:nvPr>
            <p:ph sz="half" idx="2"/>
          </p:nvPr>
        </p:nvSpPr>
        <p:spPr>
          <a:xfrm>
            <a:off x="4613823" y="1175657"/>
            <a:ext cx="4200168" cy="5362647"/>
          </a:xfrm>
        </p:spPr>
        <p:txBody>
          <a:bodyPr>
            <a:normAutofit/>
          </a:bodyPr>
          <a:lstStyle/>
          <a:p>
            <a:r>
              <a:rPr lang="en-US" sz="2400" dirty="0" smtClean="0"/>
              <a:t>Siemens Nixdorf</a:t>
            </a:r>
          </a:p>
          <a:p>
            <a:r>
              <a:rPr lang="en-US" sz="2400" dirty="0" smtClean="0"/>
              <a:t>Prime</a:t>
            </a:r>
          </a:p>
          <a:p>
            <a:r>
              <a:rPr lang="en-US" sz="2400" dirty="0" smtClean="0"/>
              <a:t>Pyramid</a:t>
            </a:r>
          </a:p>
          <a:p>
            <a:r>
              <a:rPr lang="en-US" sz="2400" dirty="0" smtClean="0"/>
              <a:t>Sequent</a:t>
            </a:r>
          </a:p>
          <a:p>
            <a:r>
              <a:rPr lang="en-US" sz="2400" dirty="0" smtClean="0"/>
              <a:t>Sun</a:t>
            </a:r>
          </a:p>
          <a:p>
            <a:r>
              <a:rPr lang="en-US" sz="2400" dirty="0" smtClean="0"/>
              <a:t>Unisys</a:t>
            </a:r>
          </a:p>
          <a:p>
            <a:r>
              <a:rPr lang="en-US" sz="2400" dirty="0" smtClean="0"/>
              <a:t>Honeywell</a:t>
            </a:r>
          </a:p>
          <a:p>
            <a:r>
              <a:rPr lang="en-US" sz="2400" dirty="0" smtClean="0"/>
              <a:t>Silicon Graphics</a:t>
            </a:r>
          </a:p>
          <a:p>
            <a:r>
              <a:rPr lang="en-US" sz="2400" dirty="0" err="1" smtClean="0"/>
              <a:t>Wicat</a:t>
            </a:r>
            <a:endParaRPr lang="en-US" sz="2400" dirty="0"/>
          </a:p>
          <a:p>
            <a:r>
              <a:rPr lang="en-US" sz="2400" dirty="0" smtClean="0"/>
              <a:t>Apollo</a:t>
            </a:r>
          </a:p>
          <a:p>
            <a:r>
              <a:rPr lang="en-US" sz="2400" dirty="0" smtClean="0"/>
              <a:t>MIPS</a:t>
            </a:r>
          </a:p>
          <a:p>
            <a:endParaRPr lang="en-US" sz="2400" dirty="0" smtClean="0"/>
          </a:p>
          <a:p>
            <a:endParaRPr lang="en-US" sz="2400" dirty="0"/>
          </a:p>
        </p:txBody>
      </p:sp>
    </p:spTree>
    <p:extLst>
      <p:ext uri="{BB962C8B-B14F-4D97-AF65-F5344CB8AC3E}">
        <p14:creationId xmlns:p14="http://schemas.microsoft.com/office/powerpoint/2010/main" val="2554976300"/>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Obsolete OS formerly supported by Progress</a:t>
            </a:r>
            <a:endParaRPr lang="en-US" dirty="0"/>
          </a:p>
        </p:txBody>
      </p:sp>
      <p:sp>
        <p:nvSpPr>
          <p:cNvPr id="3" name="Content Placeholder 2"/>
          <p:cNvSpPr>
            <a:spLocks noGrp="1"/>
          </p:cNvSpPr>
          <p:nvPr>
            <p:ph sz="half" idx="1"/>
          </p:nvPr>
        </p:nvSpPr>
        <p:spPr>
          <a:xfrm>
            <a:off x="582612" y="1097280"/>
            <a:ext cx="3913187" cy="4525963"/>
          </a:xfrm>
        </p:spPr>
        <p:txBody>
          <a:bodyPr/>
          <a:lstStyle/>
          <a:p>
            <a:r>
              <a:rPr lang="en-US" dirty="0"/>
              <a:t>BSD</a:t>
            </a:r>
          </a:p>
          <a:p>
            <a:r>
              <a:rPr lang="en-US" dirty="0"/>
              <a:t>Ultrix</a:t>
            </a:r>
          </a:p>
          <a:p>
            <a:r>
              <a:rPr lang="en-US" dirty="0"/>
              <a:t>BTOS/CTOS</a:t>
            </a:r>
          </a:p>
          <a:p>
            <a:r>
              <a:rPr lang="en-US" dirty="0" err="1" smtClean="0"/>
              <a:t>Xenix</a:t>
            </a:r>
            <a:endParaRPr lang="en-US" dirty="0" smtClean="0"/>
          </a:p>
          <a:p>
            <a:r>
              <a:rPr lang="en-US" dirty="0" smtClean="0"/>
              <a:t>OS/1</a:t>
            </a:r>
          </a:p>
          <a:p>
            <a:r>
              <a:rPr lang="en-US" dirty="0" smtClean="0"/>
              <a:t>Netware</a:t>
            </a:r>
          </a:p>
          <a:p>
            <a:r>
              <a:rPr lang="en-US" dirty="0" smtClean="0"/>
              <a:t>OS/400</a:t>
            </a:r>
          </a:p>
          <a:p>
            <a:r>
              <a:rPr lang="en-US" dirty="0" smtClean="0"/>
              <a:t>Apple/UX</a:t>
            </a:r>
          </a:p>
          <a:p>
            <a:endParaRPr lang="en-US" dirty="0"/>
          </a:p>
          <a:p>
            <a:endParaRPr lang="en-US" dirty="0"/>
          </a:p>
        </p:txBody>
      </p:sp>
      <p:sp>
        <p:nvSpPr>
          <p:cNvPr id="4" name="Content Placeholder 3"/>
          <p:cNvSpPr>
            <a:spLocks noGrp="1"/>
          </p:cNvSpPr>
          <p:nvPr>
            <p:ph sz="half" idx="2"/>
          </p:nvPr>
        </p:nvSpPr>
        <p:spPr>
          <a:xfrm>
            <a:off x="4648199" y="1115568"/>
            <a:ext cx="4132263" cy="4525963"/>
          </a:xfrm>
        </p:spPr>
        <p:txBody>
          <a:bodyPr/>
          <a:lstStyle/>
          <a:p>
            <a:r>
              <a:rPr lang="en-US" dirty="0" smtClean="0"/>
              <a:t>SunOS</a:t>
            </a:r>
          </a:p>
          <a:p>
            <a:r>
              <a:rPr lang="en-US" dirty="0" smtClean="0"/>
              <a:t>MS-DOS</a:t>
            </a:r>
          </a:p>
          <a:p>
            <a:r>
              <a:rPr lang="en-US" dirty="0" smtClean="0"/>
              <a:t>HP9000</a:t>
            </a:r>
            <a:endParaRPr lang="en-US" dirty="0"/>
          </a:p>
        </p:txBody>
      </p:sp>
    </p:spTree>
    <p:extLst>
      <p:ext uri="{BB962C8B-B14F-4D97-AF65-F5344CB8AC3E}">
        <p14:creationId xmlns:p14="http://schemas.microsoft.com/office/powerpoint/2010/main" val="1609535180"/>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9828" y="0"/>
            <a:ext cx="8217702" cy="790057"/>
          </a:xfrm>
        </p:spPr>
        <p:txBody>
          <a:bodyPr>
            <a:normAutofit/>
          </a:bodyPr>
          <a:lstStyle/>
          <a:p>
            <a:r>
              <a:rPr lang="en-US" dirty="0" smtClean="0"/>
              <a:t>Agenda</a:t>
            </a:r>
            <a:endParaRPr lang="en-US" dirty="0"/>
          </a:p>
        </p:txBody>
      </p:sp>
      <p:sp>
        <p:nvSpPr>
          <p:cNvPr id="6" name="Content Placeholder 5"/>
          <p:cNvSpPr>
            <a:spLocks noGrp="1"/>
          </p:cNvSpPr>
          <p:nvPr>
            <p:ph idx="1"/>
          </p:nvPr>
        </p:nvSpPr>
        <p:spPr>
          <a:xfrm>
            <a:off x="349829" y="1004592"/>
            <a:ext cx="8475518" cy="5350487"/>
          </a:xfrm>
        </p:spPr>
        <p:txBody>
          <a:bodyPr>
            <a:normAutofit/>
          </a:bodyPr>
          <a:lstStyle/>
          <a:p>
            <a:r>
              <a:rPr lang="en-US" dirty="0" smtClean="0"/>
              <a:t>Why am I doing this?</a:t>
            </a:r>
          </a:p>
          <a:p>
            <a:r>
              <a:rPr lang="en-US" dirty="0" smtClean="0"/>
              <a:t>Parameter Classes</a:t>
            </a:r>
          </a:p>
          <a:p>
            <a:r>
              <a:rPr lang="en-US" dirty="0" smtClean="0"/>
              <a:t>New Stuff (V12 &amp; V11.*)</a:t>
            </a:r>
          </a:p>
          <a:p>
            <a:r>
              <a:rPr lang="en-US" dirty="0" smtClean="0"/>
              <a:t>Important Stuff (wide range of versions)</a:t>
            </a:r>
          </a:p>
          <a:p>
            <a:r>
              <a:rPr lang="en-US" dirty="0" smtClean="0"/>
              <a:t>Underutilized Parameters</a:t>
            </a:r>
          </a:p>
          <a:p>
            <a:r>
              <a:rPr lang="en-US" dirty="0" smtClean="0"/>
              <a:t>Undocumented </a:t>
            </a:r>
            <a:r>
              <a:rPr lang="en-US" dirty="0" smtClean="0"/>
              <a:t>(or poorly documented ) </a:t>
            </a:r>
            <a:r>
              <a:rPr lang="en-US" dirty="0" smtClean="0"/>
              <a:t>Parameters</a:t>
            </a:r>
          </a:p>
          <a:p>
            <a:r>
              <a:rPr lang="en-US" dirty="0" smtClean="0"/>
              <a:t>Obsolete Parameters</a:t>
            </a:r>
          </a:p>
          <a:p>
            <a:r>
              <a:rPr lang="en-US" dirty="0" smtClean="0"/>
              <a:t>Parameter Settings</a:t>
            </a:r>
          </a:p>
          <a:p>
            <a:r>
              <a:rPr lang="en-US" dirty="0" smtClean="0"/>
              <a:t>Parameter Trivia &amp; Humor</a:t>
            </a:r>
          </a:p>
          <a:p>
            <a:r>
              <a:rPr lang="en-US" dirty="0" smtClean="0"/>
              <a:t>Resources</a:t>
            </a:r>
          </a:p>
          <a:p>
            <a:r>
              <a:rPr lang="en-US" dirty="0" smtClean="0"/>
              <a:t>Questions</a:t>
            </a:r>
            <a:endParaRPr lang="en-US" dirty="0"/>
          </a:p>
          <a:p>
            <a:pPr marL="0" indent="0">
              <a:buNone/>
            </a:pPr>
            <a:endParaRPr lang="en-US" dirty="0"/>
          </a:p>
        </p:txBody>
      </p:sp>
    </p:spTree>
    <p:extLst>
      <p:ext uri="{BB962C8B-B14F-4D97-AF65-F5344CB8AC3E}">
        <p14:creationId xmlns:p14="http://schemas.microsoft.com/office/powerpoint/2010/main" val="1407712732"/>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am I doing this?</a:t>
            </a:r>
            <a:endParaRPr lang="en-US" dirty="0"/>
          </a:p>
        </p:txBody>
      </p:sp>
      <p:sp>
        <p:nvSpPr>
          <p:cNvPr id="5" name="Content Placeholder 4"/>
          <p:cNvSpPr>
            <a:spLocks noGrp="1"/>
          </p:cNvSpPr>
          <p:nvPr>
            <p:ph idx="1"/>
          </p:nvPr>
        </p:nvSpPr>
        <p:spPr>
          <a:xfrm>
            <a:off x="349829" y="1004592"/>
            <a:ext cx="8475518" cy="5268191"/>
          </a:xfrm>
        </p:spPr>
        <p:txBody>
          <a:bodyPr/>
          <a:lstStyle/>
          <a:p>
            <a:r>
              <a:rPr lang="en-US" dirty="0" smtClean="0"/>
              <a:t>I enjoy finding a new topic for a presentation</a:t>
            </a:r>
          </a:p>
          <a:p>
            <a:r>
              <a:rPr lang="en-US" dirty="0" smtClean="0"/>
              <a:t>However that entails some risk since I don’t know how interesting the topic will be to everyone</a:t>
            </a:r>
          </a:p>
          <a:p>
            <a:r>
              <a:rPr lang="en-US" dirty="0" smtClean="0"/>
              <a:t>Therefore you are Beta Testers for this session because it be presented again @ PUG Challenge EMEA in Barcelona later this month</a:t>
            </a:r>
          </a:p>
          <a:p>
            <a:r>
              <a:rPr lang="en-US" dirty="0" smtClean="0"/>
              <a:t>Technical reasons:</a:t>
            </a:r>
          </a:p>
          <a:p>
            <a:pPr lvl="1"/>
            <a:r>
              <a:rPr lang="en-US" dirty="0" smtClean="0"/>
              <a:t>Parameters can reveal features that you might not previously have been aware of</a:t>
            </a:r>
          </a:p>
          <a:p>
            <a:pPr lvl="1"/>
            <a:r>
              <a:rPr lang="en-US" dirty="0" smtClean="0"/>
              <a:t>There are some useful undocumented </a:t>
            </a:r>
            <a:r>
              <a:rPr lang="en-US" dirty="0" smtClean="0"/>
              <a:t>parameters</a:t>
            </a:r>
          </a:p>
          <a:p>
            <a:pPr lvl="1"/>
            <a:r>
              <a:rPr lang="en-US" dirty="0" smtClean="0"/>
              <a:t>Awareness of new parameters/features may be an incentive to upgrade your version Progress </a:t>
            </a:r>
            <a:endParaRPr lang="en-US" dirty="0" smtClean="0"/>
          </a:p>
          <a:p>
            <a:pPr lvl="1"/>
            <a:endParaRPr lang="en-US" dirty="0"/>
          </a:p>
        </p:txBody>
      </p:sp>
    </p:spTree>
    <p:extLst>
      <p:ext uri="{BB962C8B-B14F-4D97-AF65-F5344CB8AC3E}">
        <p14:creationId xmlns:p14="http://schemas.microsoft.com/office/powerpoint/2010/main" val="1386452402"/>
      </p:ext>
    </p:extLst>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Parameters</a:t>
            </a:r>
            <a:endParaRPr lang="en-US" dirty="0"/>
          </a:p>
        </p:txBody>
      </p:sp>
      <p:sp>
        <p:nvSpPr>
          <p:cNvPr id="5" name="Content Placeholder 4"/>
          <p:cNvSpPr>
            <a:spLocks noGrp="1"/>
          </p:cNvSpPr>
          <p:nvPr>
            <p:ph idx="1"/>
          </p:nvPr>
        </p:nvSpPr>
        <p:spPr/>
        <p:txBody>
          <a:bodyPr/>
          <a:lstStyle/>
          <a:p>
            <a:r>
              <a:rPr lang="en-US" dirty="0" smtClean="0"/>
              <a:t>Ultimate!</a:t>
            </a:r>
          </a:p>
          <a:p>
            <a:pPr lvl="1"/>
            <a:r>
              <a:rPr lang="en-US" dirty="0" smtClean="0"/>
              <a:t>-pf	Parameter File</a:t>
            </a:r>
          </a:p>
          <a:p>
            <a:r>
              <a:rPr lang="en-US" dirty="0" smtClean="0"/>
              <a:t>Client</a:t>
            </a:r>
          </a:p>
          <a:p>
            <a:pPr lvl="1"/>
            <a:r>
              <a:rPr lang="en-US" dirty="0" smtClean="0"/>
              <a:t>-</a:t>
            </a:r>
            <a:r>
              <a:rPr lang="en-US" dirty="0" err="1" smtClean="0"/>
              <a:t>rereadnolock</a:t>
            </a:r>
            <a:endParaRPr lang="en-US" dirty="0" smtClean="0"/>
          </a:p>
          <a:p>
            <a:pPr lvl="1"/>
            <a:r>
              <a:rPr lang="en-US" dirty="0"/>
              <a:t>-</a:t>
            </a:r>
            <a:r>
              <a:rPr lang="en-US" dirty="0" smtClean="0"/>
              <a:t>rand because the Progress RANDOM Function isn’t Random</a:t>
            </a:r>
          </a:p>
          <a:p>
            <a:r>
              <a:rPr lang="en-US" dirty="0" smtClean="0"/>
              <a:t>Database</a:t>
            </a:r>
          </a:p>
          <a:p>
            <a:pPr lvl="1"/>
            <a:r>
              <a:rPr lang="en-US" dirty="0" smtClean="0"/>
              <a:t>-</a:t>
            </a:r>
            <a:r>
              <a:rPr lang="en-US" dirty="0" err="1" smtClean="0"/>
              <a:t>omsize</a:t>
            </a:r>
            <a:endParaRPr lang="en-US" dirty="0" smtClean="0"/>
          </a:p>
          <a:p>
            <a:pPr lvl="1"/>
            <a:r>
              <a:rPr lang="en-US" dirty="0" smtClean="0"/>
              <a:t>-bithold  (and maybe –</a:t>
            </a:r>
            <a:r>
              <a:rPr lang="en-US" dirty="0" err="1" smtClean="0"/>
              <a:t>bistall</a:t>
            </a:r>
            <a:r>
              <a:rPr lang="en-US" dirty="0" smtClean="0"/>
              <a:t>)</a:t>
            </a:r>
          </a:p>
          <a:p>
            <a:endParaRPr lang="en-US" dirty="0"/>
          </a:p>
        </p:txBody>
      </p:sp>
    </p:spTree>
    <p:extLst>
      <p:ext uri="{BB962C8B-B14F-4D97-AF65-F5344CB8AC3E}">
        <p14:creationId xmlns:p14="http://schemas.microsoft.com/office/powerpoint/2010/main" val="1640174267"/>
      </p:ext>
    </p:extLst>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Parameter Use Classes</a:t>
            </a:r>
            <a:endParaRPr lang="en-US" dirty="0"/>
          </a:p>
        </p:txBody>
      </p:sp>
      <p:sp>
        <p:nvSpPr>
          <p:cNvPr id="5" name="Content Placeholder 4"/>
          <p:cNvSpPr>
            <a:spLocks noGrp="1"/>
          </p:cNvSpPr>
          <p:nvPr>
            <p:ph idx="1"/>
          </p:nvPr>
        </p:nvSpPr>
        <p:spPr/>
        <p:txBody>
          <a:bodyPr/>
          <a:lstStyle/>
          <a:p>
            <a:r>
              <a:rPr lang="en-US" dirty="0" smtClean="0"/>
              <a:t>Database Startup</a:t>
            </a:r>
          </a:p>
          <a:p>
            <a:r>
              <a:rPr lang="en-US" dirty="0" smtClean="0"/>
              <a:t>4GL Client Startup</a:t>
            </a:r>
          </a:p>
          <a:p>
            <a:r>
              <a:rPr lang="en-US" dirty="0" smtClean="0"/>
              <a:t>SQL</a:t>
            </a:r>
          </a:p>
          <a:p>
            <a:r>
              <a:rPr lang="en-US" dirty="0" smtClean="0"/>
              <a:t>Utilities</a:t>
            </a:r>
          </a:p>
          <a:p>
            <a:endParaRPr lang="en-US" dirty="0"/>
          </a:p>
          <a:p>
            <a:r>
              <a:rPr lang="en-US" dirty="0" smtClean="0"/>
              <a:t>Some other Categories</a:t>
            </a:r>
          </a:p>
          <a:p>
            <a:pPr lvl="1"/>
            <a:r>
              <a:rPr lang="en-US" dirty="0" smtClean="0"/>
              <a:t>Security</a:t>
            </a:r>
          </a:p>
          <a:p>
            <a:pPr lvl="1"/>
            <a:r>
              <a:rPr lang="en-US" dirty="0" smtClean="0"/>
              <a:t>Remote </a:t>
            </a:r>
            <a:r>
              <a:rPr lang="en-US" dirty="0" smtClean="0"/>
              <a:t>Client Configuration &amp; Connections</a:t>
            </a:r>
            <a:endParaRPr lang="en-US" dirty="0" smtClean="0"/>
          </a:p>
          <a:p>
            <a:pPr lvl="1"/>
            <a:r>
              <a:rPr lang="en-US" dirty="0" smtClean="0"/>
              <a:t>Log File Maintenance</a:t>
            </a:r>
          </a:p>
          <a:p>
            <a:endParaRPr lang="en-US" dirty="0"/>
          </a:p>
        </p:txBody>
      </p:sp>
    </p:spTree>
    <p:extLst>
      <p:ext uri="{BB962C8B-B14F-4D97-AF65-F5344CB8AC3E}">
        <p14:creationId xmlns:p14="http://schemas.microsoft.com/office/powerpoint/2010/main" val="4201319866"/>
      </p:ext>
    </p:extLst>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Trivia &amp; Humor</a:t>
            </a:r>
            <a:endParaRPr lang="en-US" dirty="0"/>
          </a:p>
        </p:txBody>
      </p:sp>
      <p:sp>
        <p:nvSpPr>
          <p:cNvPr id="6" name="Content Placeholder 5"/>
          <p:cNvSpPr>
            <a:spLocks noGrp="1"/>
          </p:cNvSpPr>
          <p:nvPr>
            <p:ph idx="1"/>
          </p:nvPr>
        </p:nvSpPr>
        <p:spPr/>
        <p:txBody>
          <a:bodyPr/>
          <a:lstStyle/>
          <a:p>
            <a:r>
              <a:rPr lang="en-US" dirty="0" smtClean="0"/>
              <a:t>The –z* “family parameters was possibly named by a former Progress Developer named </a:t>
            </a:r>
            <a:r>
              <a:rPr lang="en-US" dirty="0" err="1" smtClean="0"/>
              <a:t>Amnon</a:t>
            </a:r>
            <a:r>
              <a:rPr lang="en-US" dirty="0" smtClean="0"/>
              <a:t> </a:t>
            </a:r>
          </a:p>
          <a:p>
            <a:r>
              <a:rPr lang="en-US" dirty="0" err="1" smtClean="0"/>
              <a:t>Amnon</a:t>
            </a:r>
            <a:r>
              <a:rPr lang="en-US" dirty="0" smtClean="0"/>
              <a:t> is from Israel &amp; commanded a tank during the 6-day war</a:t>
            </a:r>
          </a:p>
          <a:p>
            <a:r>
              <a:rPr lang="en-US" dirty="0" smtClean="0"/>
              <a:t>He said that this set of parameters is (in a thick middle east accent) “</a:t>
            </a:r>
            <a:r>
              <a:rPr lang="en-US" dirty="0" err="1" smtClean="0"/>
              <a:t>zecret</a:t>
            </a:r>
            <a:r>
              <a:rPr lang="en-US" dirty="0" smtClean="0"/>
              <a:t>” so they all start with “z”</a:t>
            </a:r>
          </a:p>
          <a:p>
            <a:r>
              <a:rPr lang="en-US" dirty="0" smtClean="0"/>
              <a:t>Normally I’d put this slide later in the session but it’s important to know the meaning of “z” when we start seeing some </a:t>
            </a:r>
            <a:r>
              <a:rPr lang="en-US" dirty="0" smtClean="0"/>
              <a:t>members of </a:t>
            </a:r>
            <a:r>
              <a:rPr lang="en-US" dirty="0" smtClean="0"/>
              <a:t>the z-family</a:t>
            </a:r>
          </a:p>
        </p:txBody>
      </p:sp>
    </p:spTree>
    <p:extLst>
      <p:ext uri="{BB962C8B-B14F-4D97-AF65-F5344CB8AC3E}">
        <p14:creationId xmlns:p14="http://schemas.microsoft.com/office/powerpoint/2010/main" val="1492737755"/>
      </p:ext>
    </p:extLst>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Underutilized Parameters	</a:t>
            </a:r>
            <a:endParaRPr lang="en-US" dirty="0"/>
          </a:p>
        </p:txBody>
      </p:sp>
      <p:sp>
        <p:nvSpPr>
          <p:cNvPr id="6" name="Content Placeholder 5"/>
          <p:cNvSpPr>
            <a:spLocks noGrp="1"/>
          </p:cNvSpPr>
          <p:nvPr>
            <p:ph idx="1"/>
          </p:nvPr>
        </p:nvSpPr>
        <p:spPr/>
        <p:txBody>
          <a:bodyPr/>
          <a:lstStyle/>
          <a:p>
            <a:r>
              <a:rPr lang="en-US" dirty="0" smtClean="0"/>
              <a:t>-B2 – Alternate Buffer Cache</a:t>
            </a:r>
          </a:p>
          <a:p>
            <a:r>
              <a:rPr lang="en-US" dirty="0" smtClean="0"/>
              <a:t>The ABC allows you to actually “lock” a table(s) and/or indexes </a:t>
            </a:r>
            <a:r>
              <a:rPr lang="en-US" dirty="0" smtClean="0"/>
              <a:t>into a Buffer Cache in Shared Memory</a:t>
            </a:r>
            <a:endParaRPr lang="en-US" dirty="0" smtClean="0"/>
          </a:p>
          <a:p>
            <a:r>
              <a:rPr lang="en-US" dirty="0" smtClean="0"/>
              <a:t>Assuming the table (or index) “fits</a:t>
            </a:r>
            <a:r>
              <a:rPr lang="en-US" dirty="0" smtClean="0"/>
              <a:t>” in the ABC, </a:t>
            </a:r>
            <a:r>
              <a:rPr lang="en-US" dirty="0" smtClean="0"/>
              <a:t>this would totally eliminate:</a:t>
            </a:r>
          </a:p>
          <a:p>
            <a:pPr lvl="1"/>
            <a:r>
              <a:rPr lang="en-US" dirty="0" smtClean="0"/>
              <a:t>LRU </a:t>
            </a:r>
            <a:r>
              <a:rPr lang="en-US" dirty="0" smtClean="0"/>
              <a:t>Latch Activity</a:t>
            </a:r>
            <a:endParaRPr lang="en-US" dirty="0" smtClean="0"/>
          </a:p>
          <a:p>
            <a:pPr lvl="1"/>
            <a:r>
              <a:rPr lang="en-US" dirty="0" smtClean="0"/>
              <a:t>Database Reads (except to </a:t>
            </a:r>
            <a:r>
              <a:rPr lang="en-US" dirty="0" smtClean="0"/>
              <a:t>populate the ABC)</a:t>
            </a:r>
          </a:p>
          <a:p>
            <a:r>
              <a:rPr lang="en-US" dirty="0" smtClean="0"/>
              <a:t>Quick Trick to pre-populate the ABC</a:t>
            </a:r>
          </a:p>
          <a:p>
            <a:pPr lvl="1"/>
            <a:r>
              <a:rPr lang="en-US" dirty="0"/>
              <a:t>p</a:t>
            </a:r>
            <a:r>
              <a:rPr lang="en-US" dirty="0" smtClean="0"/>
              <a:t>routil &lt;</a:t>
            </a:r>
            <a:r>
              <a:rPr lang="en-US" dirty="0" err="1" smtClean="0"/>
              <a:t>db</a:t>
            </a:r>
            <a:r>
              <a:rPr lang="en-US" dirty="0" smtClean="0"/>
              <a:t>&gt; -C </a:t>
            </a:r>
            <a:r>
              <a:rPr lang="en-US" dirty="0" err="1" smtClean="0"/>
              <a:t>dbanalys</a:t>
            </a:r>
            <a:r>
              <a:rPr lang="en-US" dirty="0" smtClean="0"/>
              <a:t> &lt;area-name&gt;</a:t>
            </a:r>
            <a:endParaRPr lang="en-US" dirty="0" smtClean="0"/>
          </a:p>
          <a:p>
            <a:r>
              <a:rPr lang="en-US" dirty="0" smtClean="0"/>
              <a:t>It is usually a non-trivial amount of work to analyze &amp; implement </a:t>
            </a:r>
            <a:r>
              <a:rPr lang="en-US" dirty="0" smtClean="0"/>
              <a:t>an ABC but </a:t>
            </a:r>
            <a:r>
              <a:rPr lang="en-US" dirty="0" smtClean="0"/>
              <a:t>the payoff can be tremendous</a:t>
            </a:r>
          </a:p>
        </p:txBody>
      </p:sp>
    </p:spTree>
    <p:extLst>
      <p:ext uri="{BB962C8B-B14F-4D97-AF65-F5344CB8AC3E}">
        <p14:creationId xmlns:p14="http://schemas.microsoft.com/office/powerpoint/2010/main" val="3570544040"/>
      </p:ext>
    </p:extLst>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Parameters in V12.0	</a:t>
            </a:r>
            <a:endParaRPr lang="en-US" dirty="0"/>
          </a:p>
        </p:txBody>
      </p:sp>
      <p:sp>
        <p:nvSpPr>
          <p:cNvPr id="5" name="Content Placeholder 4"/>
          <p:cNvSpPr>
            <a:spLocks noGrp="1"/>
          </p:cNvSpPr>
          <p:nvPr>
            <p:ph idx="1"/>
          </p:nvPr>
        </p:nvSpPr>
        <p:spPr>
          <a:xfrm>
            <a:off x="349829" y="1004592"/>
            <a:ext cx="8475518" cy="5377919"/>
          </a:xfrm>
        </p:spPr>
        <p:txBody>
          <a:bodyPr>
            <a:normAutofit/>
          </a:bodyPr>
          <a:lstStyle/>
          <a:p>
            <a:r>
              <a:rPr lang="en-US" dirty="0" smtClean="0"/>
              <a:t>To facilitate </a:t>
            </a:r>
            <a:r>
              <a:rPr lang="en-US" dirty="0" smtClean="0"/>
              <a:t>Large Object (LOB) </a:t>
            </a:r>
            <a:r>
              <a:rPr lang="en-US" dirty="0" smtClean="0"/>
              <a:t>monitoring</a:t>
            </a:r>
          </a:p>
          <a:p>
            <a:pPr lvl="1"/>
            <a:r>
              <a:rPr lang="en-US" dirty="0" smtClean="0"/>
              <a:t>-</a:t>
            </a:r>
            <a:r>
              <a:rPr lang="en-US" dirty="0" err="1" smtClean="0"/>
              <a:t>baselob</a:t>
            </a:r>
            <a:r>
              <a:rPr lang="en-US" dirty="0" smtClean="0"/>
              <a:t>         		Starting LOB# </a:t>
            </a:r>
            <a:r>
              <a:rPr lang="en-US" dirty="0"/>
              <a:t>for statistics range</a:t>
            </a:r>
          </a:p>
          <a:p>
            <a:pPr lvl="1"/>
            <a:r>
              <a:rPr lang="en-US" dirty="0" smtClean="0"/>
              <a:t>-</a:t>
            </a:r>
            <a:r>
              <a:rPr lang="en-US" dirty="0" err="1"/>
              <a:t>lobrangesize</a:t>
            </a:r>
            <a:r>
              <a:rPr lang="en-US" dirty="0"/>
              <a:t>     </a:t>
            </a:r>
            <a:r>
              <a:rPr lang="en-US" dirty="0" smtClean="0"/>
              <a:t>	Number </a:t>
            </a:r>
            <a:r>
              <a:rPr lang="en-US" dirty="0"/>
              <a:t>of LOBs </a:t>
            </a:r>
            <a:r>
              <a:rPr lang="en-US" dirty="0" smtClean="0"/>
              <a:t>monitored</a:t>
            </a:r>
            <a:endParaRPr lang="en-US" dirty="0"/>
          </a:p>
          <a:p>
            <a:pPr lvl="1"/>
            <a:r>
              <a:rPr lang="en-US" dirty="0" smtClean="0"/>
              <a:t>-</a:t>
            </a:r>
            <a:r>
              <a:rPr lang="en-US" dirty="0" err="1" smtClean="0"/>
              <a:t>baseuserlob</a:t>
            </a:r>
            <a:r>
              <a:rPr lang="en-US" dirty="0" smtClean="0"/>
              <a:t>      	Starting LOB# per Client</a:t>
            </a:r>
            <a:endParaRPr lang="en-US" dirty="0"/>
          </a:p>
          <a:p>
            <a:pPr lvl="1"/>
            <a:r>
              <a:rPr lang="en-US" dirty="0" smtClean="0"/>
              <a:t>-</a:t>
            </a:r>
            <a:r>
              <a:rPr lang="en-US" dirty="0" err="1" smtClean="0"/>
              <a:t>userlobrangesize</a:t>
            </a:r>
            <a:r>
              <a:rPr lang="en-US" dirty="0" smtClean="0"/>
              <a:t>	Number </a:t>
            </a:r>
            <a:r>
              <a:rPr lang="en-US" dirty="0"/>
              <a:t>of lobs per </a:t>
            </a:r>
            <a:r>
              <a:rPr lang="en-US" dirty="0" smtClean="0"/>
              <a:t>Client</a:t>
            </a:r>
            <a:endParaRPr lang="en-US" dirty="0"/>
          </a:p>
          <a:p>
            <a:pPr lvl="1"/>
            <a:r>
              <a:rPr lang="en-US" dirty="0" smtClean="0"/>
              <a:t>-</a:t>
            </a:r>
            <a:r>
              <a:rPr lang="en-US" dirty="0" err="1"/>
              <a:t>ttbaselob</a:t>
            </a:r>
            <a:r>
              <a:rPr lang="en-US" dirty="0"/>
              <a:t>        </a:t>
            </a:r>
            <a:r>
              <a:rPr lang="en-US" dirty="0" smtClean="0"/>
              <a:t>		Starting LOB# </a:t>
            </a:r>
            <a:r>
              <a:rPr lang="en-US" dirty="0"/>
              <a:t>for statistics range</a:t>
            </a:r>
          </a:p>
          <a:p>
            <a:pPr lvl="1"/>
            <a:r>
              <a:rPr lang="en-US" dirty="0" smtClean="0"/>
              <a:t>-</a:t>
            </a:r>
            <a:r>
              <a:rPr lang="en-US" dirty="0" err="1"/>
              <a:t>ttlobrangesize</a:t>
            </a:r>
            <a:r>
              <a:rPr lang="en-US" dirty="0"/>
              <a:t>   </a:t>
            </a:r>
            <a:r>
              <a:rPr lang="en-US" dirty="0" smtClean="0"/>
              <a:t>	Number </a:t>
            </a:r>
            <a:r>
              <a:rPr lang="en-US" dirty="0"/>
              <a:t>of LOBs </a:t>
            </a:r>
            <a:r>
              <a:rPr lang="en-US" dirty="0" smtClean="0"/>
              <a:t>per Client</a:t>
            </a:r>
            <a:endParaRPr lang="en-US" dirty="0"/>
          </a:p>
          <a:p>
            <a:endParaRPr lang="en-US" dirty="0"/>
          </a:p>
          <a:p>
            <a:r>
              <a:rPr lang="en-US" dirty="0" smtClean="0"/>
              <a:t>-</a:t>
            </a:r>
            <a:r>
              <a:rPr lang="en-US" dirty="0" err="1"/>
              <a:t>picanap</a:t>
            </a:r>
            <a:r>
              <a:rPr lang="en-US" dirty="0"/>
              <a:t> &lt;milliseconds&gt;  Maximum nap time when blocked to access PICA </a:t>
            </a:r>
            <a:r>
              <a:rPr lang="en-US" dirty="0" smtClean="0"/>
              <a:t>queue; Default</a:t>
            </a:r>
            <a:r>
              <a:rPr lang="en-US" dirty="0"/>
              <a:t>: 1 </a:t>
            </a:r>
            <a:r>
              <a:rPr lang="en-US" dirty="0" err="1"/>
              <a:t>ms</a:t>
            </a:r>
            <a:endParaRPr lang="en-US" dirty="0"/>
          </a:p>
          <a:p>
            <a:endParaRPr lang="en-US" dirty="0"/>
          </a:p>
          <a:p>
            <a:endParaRPr lang="en-US" dirty="0"/>
          </a:p>
        </p:txBody>
      </p:sp>
    </p:spTree>
    <p:extLst>
      <p:ext uri="{BB962C8B-B14F-4D97-AF65-F5344CB8AC3E}">
        <p14:creationId xmlns:p14="http://schemas.microsoft.com/office/powerpoint/2010/main" val="1067993332"/>
      </p:ext>
    </p:extLst>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New Parameters in V12.0	</a:t>
            </a:r>
          </a:p>
        </p:txBody>
      </p:sp>
      <p:sp>
        <p:nvSpPr>
          <p:cNvPr id="6" name="Content Placeholder 5"/>
          <p:cNvSpPr>
            <a:spLocks noGrp="1"/>
          </p:cNvSpPr>
          <p:nvPr>
            <p:ph idx="1"/>
          </p:nvPr>
        </p:nvSpPr>
        <p:spPr>
          <a:xfrm>
            <a:off x="349829" y="1004592"/>
            <a:ext cx="8475518" cy="5259047"/>
          </a:xfrm>
        </p:spPr>
        <p:txBody>
          <a:bodyPr/>
          <a:lstStyle/>
          <a:p>
            <a:r>
              <a:rPr lang="en-US" dirty="0"/>
              <a:t>-</a:t>
            </a:r>
            <a:r>
              <a:rPr lang="en-US" dirty="0" err="1"/>
              <a:t>retryAfterCatch</a:t>
            </a:r>
            <a:r>
              <a:rPr lang="en-US" dirty="0"/>
              <a:t>  </a:t>
            </a:r>
            <a:endParaRPr lang="en-US" dirty="0" smtClean="0"/>
          </a:p>
          <a:p>
            <a:pPr lvl="1"/>
            <a:r>
              <a:rPr lang="en-US" dirty="0" smtClean="0"/>
              <a:t>Retry </a:t>
            </a:r>
            <a:r>
              <a:rPr lang="en-US" dirty="0"/>
              <a:t>After </a:t>
            </a:r>
            <a:r>
              <a:rPr lang="en-US" dirty="0" smtClean="0"/>
              <a:t>Error Catch</a:t>
            </a:r>
            <a:endParaRPr lang="en-US" dirty="0"/>
          </a:p>
          <a:p>
            <a:pPr lvl="1"/>
            <a:r>
              <a:rPr lang="en-US" dirty="0" smtClean="0"/>
              <a:t>Client </a:t>
            </a:r>
            <a:r>
              <a:rPr lang="en-US" dirty="0"/>
              <a:t>startup </a:t>
            </a:r>
            <a:r>
              <a:rPr lang="en-US" dirty="0" smtClean="0"/>
              <a:t>parameter</a:t>
            </a:r>
          </a:p>
          <a:p>
            <a:pPr lvl="1"/>
            <a:r>
              <a:rPr lang="en-US" dirty="0" smtClean="0"/>
              <a:t>Reverts </a:t>
            </a:r>
            <a:r>
              <a:rPr lang="en-US" dirty="0"/>
              <a:t>to the old behavior after an error is caught in a FOR EACH </a:t>
            </a:r>
            <a:r>
              <a:rPr lang="en-US" dirty="0" smtClean="0"/>
              <a:t>block.</a:t>
            </a:r>
          </a:p>
          <a:p>
            <a:pPr lvl="1"/>
            <a:r>
              <a:rPr lang="en-US" dirty="0" smtClean="0"/>
              <a:t>Since </a:t>
            </a:r>
            <a:r>
              <a:rPr lang="en-US" dirty="0"/>
              <a:t>V12.0 the default action after an error is </a:t>
            </a:r>
            <a:r>
              <a:rPr lang="en-US" dirty="0" smtClean="0"/>
              <a:t>caught in </a:t>
            </a:r>
            <a:r>
              <a:rPr lang="en-US" dirty="0"/>
              <a:t>a FOR EACH block will be NEXT.</a:t>
            </a:r>
          </a:p>
          <a:p>
            <a:pPr lvl="1"/>
            <a:r>
              <a:rPr lang="en-US" dirty="0"/>
              <a:t>The </a:t>
            </a:r>
            <a:r>
              <a:rPr lang="en-US" dirty="0" smtClean="0"/>
              <a:t>original behavior was </a:t>
            </a:r>
            <a:r>
              <a:rPr lang="en-US" dirty="0"/>
              <a:t>RETRY.</a:t>
            </a:r>
          </a:p>
          <a:p>
            <a:endParaRPr lang="en-US" dirty="0"/>
          </a:p>
        </p:txBody>
      </p:sp>
    </p:spTree>
    <p:extLst>
      <p:ext uri="{BB962C8B-B14F-4D97-AF65-F5344CB8AC3E}">
        <p14:creationId xmlns:p14="http://schemas.microsoft.com/office/powerpoint/2010/main" val="560843298"/>
      </p:ext>
    </p:extLst>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New Parameters in V12.0	</a:t>
            </a:r>
          </a:p>
        </p:txBody>
      </p:sp>
      <p:sp>
        <p:nvSpPr>
          <p:cNvPr id="6" name="Content Placeholder 5"/>
          <p:cNvSpPr>
            <a:spLocks noGrp="1"/>
          </p:cNvSpPr>
          <p:nvPr>
            <p:ph idx="1"/>
          </p:nvPr>
        </p:nvSpPr>
        <p:spPr>
          <a:xfrm>
            <a:off x="349828" y="1004592"/>
            <a:ext cx="8647868" cy="5259047"/>
          </a:xfrm>
        </p:spPr>
        <p:txBody>
          <a:bodyPr>
            <a:normAutofit fontScale="77500" lnSpcReduction="20000"/>
          </a:bodyPr>
          <a:lstStyle/>
          <a:p>
            <a:r>
              <a:rPr lang="en-US" dirty="0" smtClean="0"/>
              <a:t>-</a:t>
            </a:r>
            <a:r>
              <a:rPr lang="en-US" dirty="0" err="1"/>
              <a:t>ssj</a:t>
            </a:r>
            <a:r>
              <a:rPr lang="en-US" dirty="0"/>
              <a:t> </a:t>
            </a:r>
            <a:r>
              <a:rPr lang="en-US" dirty="0" smtClean="0"/>
              <a:t>[0|1]             </a:t>
            </a:r>
            <a:r>
              <a:rPr lang="en-US" dirty="0"/>
              <a:t>Database server side join support [Login Broker]</a:t>
            </a:r>
          </a:p>
          <a:p>
            <a:pPr lvl="1"/>
            <a:r>
              <a:rPr lang="en-US" dirty="0"/>
              <a:t>0 — Server-side JOIN processing is disabled for this server. </a:t>
            </a:r>
            <a:r>
              <a:rPr lang="en-US" dirty="0" smtClean="0"/>
              <a:t>Default </a:t>
            </a:r>
            <a:r>
              <a:rPr lang="en-US" dirty="0"/>
              <a:t>for a non-threaded </a:t>
            </a:r>
            <a:r>
              <a:rPr lang="en-US" dirty="0" smtClean="0"/>
              <a:t>DB server.</a:t>
            </a:r>
          </a:p>
          <a:p>
            <a:pPr lvl="1"/>
            <a:r>
              <a:rPr lang="en-US" dirty="0" smtClean="0"/>
              <a:t>1 </a:t>
            </a:r>
            <a:r>
              <a:rPr lang="en-US" dirty="0"/>
              <a:t>— Server-side JOIN processing is enabled for this server. </a:t>
            </a:r>
            <a:r>
              <a:rPr lang="en-US" dirty="0" smtClean="0"/>
              <a:t>Default </a:t>
            </a:r>
            <a:r>
              <a:rPr lang="en-US" dirty="0"/>
              <a:t>for a threaded </a:t>
            </a:r>
            <a:r>
              <a:rPr lang="en-US" dirty="0" smtClean="0"/>
              <a:t>DB server.</a:t>
            </a:r>
          </a:p>
          <a:p>
            <a:pPr lvl="1"/>
            <a:r>
              <a:rPr lang="en-US" dirty="0" smtClean="0"/>
              <a:t>Server-side </a:t>
            </a:r>
            <a:r>
              <a:rPr lang="en-US" dirty="0"/>
              <a:t>JOIN is only enabled for certain queries if the tables to be joined are in the same logical database and there are ten or fewer tables. </a:t>
            </a:r>
            <a:endParaRPr lang="en-US" dirty="0" smtClean="0"/>
          </a:p>
          <a:p>
            <a:pPr lvl="1"/>
            <a:r>
              <a:rPr lang="en-US" dirty="0" smtClean="0"/>
              <a:t>For </a:t>
            </a:r>
            <a:r>
              <a:rPr lang="en-US" dirty="0"/>
              <a:t>12.0 Server-side JOIN is limited to queries that use NO-LOCK.</a:t>
            </a:r>
          </a:p>
          <a:p>
            <a:endParaRPr lang="en-US" dirty="0"/>
          </a:p>
          <a:p>
            <a:r>
              <a:rPr lang="en-US" dirty="0" smtClean="0"/>
              <a:t>-</a:t>
            </a:r>
            <a:r>
              <a:rPr lang="en-US" dirty="0" err="1"/>
              <a:t>threadedServer</a:t>
            </a:r>
            <a:r>
              <a:rPr lang="en-US" dirty="0"/>
              <a:t> </a:t>
            </a:r>
            <a:r>
              <a:rPr lang="en-US" dirty="0" smtClean="0"/>
              <a:t>[0|1] </a:t>
            </a:r>
            <a:r>
              <a:rPr lang="en-US" dirty="0"/>
              <a:t>Threaded Server [Login </a:t>
            </a:r>
            <a:r>
              <a:rPr lang="en-US" dirty="0" smtClean="0"/>
              <a:t>Broker]</a:t>
            </a:r>
          </a:p>
          <a:p>
            <a:pPr lvl="1"/>
            <a:r>
              <a:rPr lang="en-US" dirty="0" smtClean="0"/>
              <a:t>0 </a:t>
            </a:r>
            <a:r>
              <a:rPr lang="en-US" dirty="0"/>
              <a:t>indicates that servers spawned by the broker are not </a:t>
            </a:r>
            <a:r>
              <a:rPr lang="en-US" dirty="0" smtClean="0"/>
              <a:t>threaded.</a:t>
            </a:r>
          </a:p>
          <a:p>
            <a:pPr lvl="1"/>
            <a:r>
              <a:rPr lang="en-US" dirty="0" smtClean="0"/>
              <a:t>1 </a:t>
            </a:r>
            <a:r>
              <a:rPr lang="en-US" dirty="0"/>
              <a:t>indicates that the servers spawned by the broker are threaded. </a:t>
            </a:r>
            <a:r>
              <a:rPr lang="en-US" dirty="0" smtClean="0"/>
              <a:t>Servers </a:t>
            </a:r>
            <a:r>
              <a:rPr lang="en-US" dirty="0"/>
              <a:t>spawned by this database broker service remote client requests using individual threads, one thread per remote </a:t>
            </a:r>
            <a:r>
              <a:rPr lang="en-US" dirty="0" smtClean="0"/>
              <a:t>connection.  The </a:t>
            </a:r>
            <a:r>
              <a:rPr lang="en-US" dirty="0"/>
              <a:t>default is 1.</a:t>
            </a:r>
          </a:p>
          <a:p>
            <a:endParaRPr lang="en-US" dirty="0"/>
          </a:p>
          <a:p>
            <a:r>
              <a:rPr lang="en-US" dirty="0" smtClean="0"/>
              <a:t>-</a:t>
            </a:r>
            <a:r>
              <a:rPr lang="en-US" dirty="0" err="1"/>
              <a:t>threadedServerStack</a:t>
            </a:r>
            <a:r>
              <a:rPr lang="en-US" dirty="0"/>
              <a:t> </a:t>
            </a:r>
            <a:r>
              <a:rPr lang="en-US" dirty="0" smtClean="0"/>
              <a:t>[Kbytes]  </a:t>
            </a:r>
            <a:r>
              <a:rPr lang="en-US" dirty="0"/>
              <a:t>Threaded Server Stack [Login </a:t>
            </a:r>
            <a:r>
              <a:rPr lang="en-US" dirty="0" smtClean="0"/>
              <a:t>Broker]</a:t>
            </a:r>
          </a:p>
          <a:p>
            <a:pPr lvl="1"/>
            <a:r>
              <a:rPr lang="en-US" dirty="0" smtClean="0"/>
              <a:t>Specifies </a:t>
            </a:r>
            <a:r>
              <a:rPr lang="en-US" dirty="0"/>
              <a:t>the size of a stack allocated for each thread spawned by a threaded server.</a:t>
            </a:r>
          </a:p>
          <a:p>
            <a:endParaRPr lang="en-US" dirty="0"/>
          </a:p>
        </p:txBody>
      </p:sp>
    </p:spTree>
    <p:extLst>
      <p:ext uri="{BB962C8B-B14F-4D97-AF65-F5344CB8AC3E}">
        <p14:creationId xmlns:p14="http://schemas.microsoft.com/office/powerpoint/2010/main" val="375478035"/>
      </p:ext>
    </p:extLst>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New Parameters in V12.0	</a:t>
            </a:r>
          </a:p>
        </p:txBody>
      </p:sp>
      <p:sp>
        <p:nvSpPr>
          <p:cNvPr id="6" name="Content Placeholder 5"/>
          <p:cNvSpPr>
            <a:spLocks noGrp="1"/>
          </p:cNvSpPr>
          <p:nvPr>
            <p:ph idx="1"/>
          </p:nvPr>
        </p:nvSpPr>
        <p:spPr/>
        <p:txBody>
          <a:bodyPr/>
          <a:lstStyle/>
          <a:p>
            <a:r>
              <a:rPr lang="en-US" dirty="0" smtClean="0"/>
              <a:t>Autonomous Update Statistics (AUS)</a:t>
            </a:r>
          </a:p>
          <a:p>
            <a:r>
              <a:rPr lang="en-US" dirty="0" smtClean="0"/>
              <a:t>A way to keep SQL Query Optimizer Statistics up-to-date automatically</a:t>
            </a:r>
          </a:p>
          <a:p>
            <a:r>
              <a:rPr lang="en-US" dirty="0">
                <a:hlinkClick r:id="rId2"/>
              </a:rPr>
              <a:t>https://</a:t>
            </a:r>
            <a:r>
              <a:rPr lang="en-US" dirty="0" smtClean="0">
                <a:hlinkClick r:id="rId2"/>
              </a:rPr>
              <a:t>www.progress.com/papers/whitepaper-autonomous-update-statistics</a:t>
            </a:r>
            <a:endParaRPr lang="en-US" dirty="0" smtClean="0"/>
          </a:p>
          <a:p>
            <a:r>
              <a:rPr lang="en-US" dirty="0" smtClean="0"/>
              <a:t>-</a:t>
            </a:r>
            <a:r>
              <a:rPr lang="en-US" dirty="0" err="1" smtClean="0"/>
              <a:t>SQLAutoStats</a:t>
            </a:r>
            <a:endParaRPr lang="en-US" dirty="0"/>
          </a:p>
          <a:p>
            <a:r>
              <a:rPr lang="en-US" dirty="0"/>
              <a:t>-</a:t>
            </a:r>
            <a:r>
              <a:rPr lang="en-US" dirty="0" err="1" smtClean="0"/>
              <a:t>SQLAutoStatsThreshold</a:t>
            </a:r>
            <a:endParaRPr lang="en-US" dirty="0"/>
          </a:p>
        </p:txBody>
      </p:sp>
    </p:spTree>
    <p:extLst>
      <p:ext uri="{BB962C8B-B14F-4D97-AF65-F5344CB8AC3E}">
        <p14:creationId xmlns:p14="http://schemas.microsoft.com/office/powerpoint/2010/main" val="1750766981"/>
      </p:ext>
    </p:extLst>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New V11.7 Parameters (since 11.7.1)</a:t>
            </a:r>
            <a:endParaRPr lang="en-US" dirty="0"/>
          </a:p>
        </p:txBody>
      </p:sp>
      <p:sp>
        <p:nvSpPr>
          <p:cNvPr id="6" name="Content Placeholder 5"/>
          <p:cNvSpPr>
            <a:spLocks noGrp="1"/>
          </p:cNvSpPr>
          <p:nvPr>
            <p:ph idx="1"/>
          </p:nvPr>
        </p:nvSpPr>
        <p:spPr>
          <a:xfrm>
            <a:off x="349829" y="1004593"/>
            <a:ext cx="8575510" cy="4805994"/>
          </a:xfrm>
        </p:spPr>
        <p:txBody>
          <a:bodyPr>
            <a:normAutofit/>
          </a:bodyPr>
          <a:lstStyle/>
          <a:p>
            <a:r>
              <a:rPr lang="en-US" dirty="0" smtClean="0"/>
              <a:t>DB Log Maintenance</a:t>
            </a:r>
          </a:p>
          <a:p>
            <a:pPr lvl="1"/>
            <a:r>
              <a:rPr lang="en-US" dirty="0" smtClean="0"/>
              <a:t>These parameters give us a Progress supported method to archive &amp; truncate the DB log without writing scripts</a:t>
            </a:r>
          </a:p>
          <a:p>
            <a:pPr lvl="1"/>
            <a:r>
              <a:rPr lang="en-US" dirty="0" smtClean="0"/>
              <a:t>-</a:t>
            </a:r>
            <a:r>
              <a:rPr lang="en-US" dirty="0" err="1"/>
              <a:t>lgArchiveDir</a:t>
            </a:r>
            <a:endParaRPr lang="en-US" dirty="0"/>
          </a:p>
          <a:p>
            <a:pPr lvl="1"/>
            <a:r>
              <a:rPr lang="en-US" dirty="0" smtClean="0"/>
              <a:t>-</a:t>
            </a:r>
            <a:r>
              <a:rPr lang="en-US" dirty="0" err="1"/>
              <a:t>lgArchiveEnable</a:t>
            </a:r>
            <a:endParaRPr lang="en-US" dirty="0"/>
          </a:p>
          <a:p>
            <a:pPr lvl="1"/>
            <a:r>
              <a:rPr lang="en-US" dirty="0" smtClean="0"/>
              <a:t>-</a:t>
            </a:r>
            <a:r>
              <a:rPr lang="en-US" dirty="0" err="1"/>
              <a:t>lgTruncateFrequ</a:t>
            </a:r>
            <a:endParaRPr lang="en-US" dirty="0"/>
          </a:p>
          <a:p>
            <a:pPr lvl="1"/>
            <a:r>
              <a:rPr lang="en-US" dirty="0" smtClean="0"/>
              <a:t>-</a:t>
            </a:r>
            <a:r>
              <a:rPr lang="en-US" dirty="0" err="1"/>
              <a:t>lgTruncateSize</a:t>
            </a:r>
            <a:endParaRPr lang="en-US" dirty="0"/>
          </a:p>
          <a:p>
            <a:pPr lvl="1"/>
            <a:r>
              <a:rPr lang="en-US" dirty="0" smtClean="0"/>
              <a:t>-</a:t>
            </a:r>
            <a:r>
              <a:rPr lang="en-US" dirty="0" err="1" smtClean="0"/>
              <a:t>lgTruncateTime</a:t>
            </a:r>
            <a:endParaRPr lang="en-US" dirty="0" smtClean="0"/>
          </a:p>
          <a:p>
            <a:pPr marL="457200" lvl="1" indent="0">
              <a:buNone/>
            </a:pPr>
            <a:r>
              <a:rPr lang="en-US" dirty="0" smtClean="0"/>
              <a:t>More log related parameters on the next slide.</a:t>
            </a:r>
            <a:endParaRPr lang="en-US" dirty="0"/>
          </a:p>
          <a:p>
            <a:endParaRPr lang="en-US" dirty="0"/>
          </a:p>
        </p:txBody>
      </p:sp>
    </p:spTree>
    <p:extLst>
      <p:ext uri="{BB962C8B-B14F-4D97-AF65-F5344CB8AC3E}">
        <p14:creationId xmlns:p14="http://schemas.microsoft.com/office/powerpoint/2010/main" val="3920826358"/>
      </p:ext>
    </p:extLst>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New V11.7 Parameters (since 11.7.1)</a:t>
            </a:r>
          </a:p>
        </p:txBody>
      </p:sp>
      <p:sp>
        <p:nvSpPr>
          <p:cNvPr id="6" name="Content Placeholder 5"/>
          <p:cNvSpPr>
            <a:spLocks noGrp="1"/>
          </p:cNvSpPr>
          <p:nvPr>
            <p:ph idx="1"/>
          </p:nvPr>
        </p:nvSpPr>
        <p:spPr/>
        <p:txBody>
          <a:bodyPr/>
          <a:lstStyle/>
          <a:p>
            <a:r>
              <a:rPr lang="en-US" dirty="0"/>
              <a:t>-</a:t>
            </a:r>
            <a:r>
              <a:rPr lang="en-US" dirty="0" err="1"/>
              <a:t>limitLgPayload</a:t>
            </a:r>
            <a:r>
              <a:rPr lang="en-US" dirty="0"/>
              <a:t> </a:t>
            </a:r>
          </a:p>
          <a:p>
            <a:pPr lvl="1"/>
            <a:r>
              <a:rPr lang="en-US" dirty="0"/>
              <a:t>DB Startup Parameter</a:t>
            </a:r>
          </a:p>
          <a:p>
            <a:pPr lvl="1"/>
            <a:r>
              <a:rPr lang="en-US" dirty="0"/>
              <a:t>reduce the payload, by stripping out certain parts of the .</a:t>
            </a:r>
            <a:r>
              <a:rPr lang="en-US" dirty="0" err="1"/>
              <a:t>lg</a:t>
            </a:r>
            <a:r>
              <a:rPr lang="en-US" dirty="0"/>
              <a:t> entry</a:t>
            </a:r>
          </a:p>
          <a:p>
            <a:r>
              <a:rPr lang="en-US" dirty="0"/>
              <a:t>-</a:t>
            </a:r>
            <a:r>
              <a:rPr lang="en-US" dirty="0" err="1" smtClean="0"/>
              <a:t>omitLgMsgs</a:t>
            </a:r>
            <a:endParaRPr lang="en-US" dirty="0" smtClean="0"/>
          </a:p>
          <a:p>
            <a:pPr lvl="1"/>
            <a:r>
              <a:rPr lang="en-US" dirty="0" smtClean="0"/>
              <a:t>DB Startup Parameter</a:t>
            </a:r>
          </a:p>
          <a:p>
            <a:pPr lvl="1"/>
            <a:r>
              <a:rPr lang="en-US" dirty="0" smtClean="0"/>
              <a:t>Ability to filter </a:t>
            </a:r>
            <a:r>
              <a:rPr lang="en-US" dirty="0" smtClean="0"/>
              <a:t>out, i.e. don’t write the DB .</a:t>
            </a:r>
            <a:r>
              <a:rPr lang="en-US" dirty="0" err="1" smtClean="0"/>
              <a:t>lg</a:t>
            </a:r>
            <a:r>
              <a:rPr lang="en-US" dirty="0" smtClean="0"/>
              <a:t>, </a:t>
            </a:r>
            <a:r>
              <a:rPr lang="en-US" dirty="0" smtClean="0"/>
              <a:t>to up to 16 log file message numbers</a:t>
            </a:r>
            <a:endParaRPr lang="en-US" dirty="0"/>
          </a:p>
          <a:p>
            <a:pPr marL="0" indent="0">
              <a:buNone/>
            </a:pPr>
            <a:endParaRPr lang="en-US" dirty="0"/>
          </a:p>
        </p:txBody>
      </p:sp>
    </p:spTree>
    <p:extLst>
      <p:ext uri="{BB962C8B-B14F-4D97-AF65-F5344CB8AC3E}">
        <p14:creationId xmlns:p14="http://schemas.microsoft.com/office/powerpoint/2010/main" val="1622703731"/>
      </p:ext>
    </p:extLst>
  </p:cSld>
  <p:clrMapOvr>
    <a:masterClrMapping/>
  </p:clrMapOvr>
  <p:transition>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New V11.7 Parameters (since 11.7.1)</a:t>
            </a:r>
          </a:p>
        </p:txBody>
      </p:sp>
      <p:sp>
        <p:nvSpPr>
          <p:cNvPr id="6" name="Content Placeholder 5"/>
          <p:cNvSpPr>
            <a:spLocks noGrp="1"/>
          </p:cNvSpPr>
          <p:nvPr>
            <p:ph idx="1"/>
          </p:nvPr>
        </p:nvSpPr>
        <p:spPr/>
        <p:txBody>
          <a:bodyPr/>
          <a:lstStyle/>
          <a:p>
            <a:r>
              <a:rPr lang="en-US" dirty="0"/>
              <a:t>-</a:t>
            </a:r>
            <a:r>
              <a:rPr lang="en-US" dirty="0" err="1" smtClean="0"/>
              <a:t>hashLatchFactor</a:t>
            </a:r>
            <a:r>
              <a:rPr lang="en-US" dirty="0" smtClean="0"/>
              <a:t>			</a:t>
            </a:r>
            <a:endParaRPr lang="en-US" dirty="0" smtClean="0"/>
          </a:p>
          <a:p>
            <a:pPr lvl="1"/>
            <a:r>
              <a:rPr lang="en-US" dirty="0" smtClean="0"/>
              <a:t>V11.7.3</a:t>
            </a:r>
          </a:p>
          <a:p>
            <a:pPr lvl="1"/>
            <a:r>
              <a:rPr lang="en-US" dirty="0" smtClean="0"/>
              <a:t>Mentioned by Tom Bascom in his </a:t>
            </a:r>
            <a:r>
              <a:rPr lang="en-US" i="1" dirty="0" smtClean="0"/>
              <a:t>Latch Contention</a:t>
            </a:r>
            <a:r>
              <a:rPr lang="en-US" dirty="0" smtClean="0"/>
              <a:t> presentation</a:t>
            </a: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2570713266"/>
      </p:ext>
    </p:extLst>
  </p:cSld>
  <p:clrMapOvr>
    <a:masterClrMapping/>
  </p:clrMapOvr>
  <p:transition>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DB </a:t>
            </a:r>
            <a:r>
              <a:rPr lang="en-US" dirty="0" err="1" smtClean="0"/>
              <a:t>Parms</a:t>
            </a:r>
            <a:r>
              <a:rPr lang="en-US" dirty="0" smtClean="0"/>
              <a:t> Between V11.6.2 and V11.7.1</a:t>
            </a:r>
            <a:endParaRPr lang="en-US" dirty="0"/>
          </a:p>
        </p:txBody>
      </p:sp>
      <p:sp>
        <p:nvSpPr>
          <p:cNvPr id="6" name="Content Placeholder 5"/>
          <p:cNvSpPr>
            <a:spLocks noGrp="1"/>
          </p:cNvSpPr>
          <p:nvPr>
            <p:ph idx="1"/>
          </p:nvPr>
        </p:nvSpPr>
        <p:spPr/>
        <p:txBody>
          <a:bodyPr>
            <a:normAutofit lnSpcReduction="10000"/>
          </a:bodyPr>
          <a:lstStyle/>
          <a:p>
            <a:r>
              <a:rPr lang="en-US" dirty="0" smtClean="0"/>
              <a:t>These parameters give us the ability to limit the amount of shared memory consumed at DB startup</a:t>
            </a:r>
          </a:p>
          <a:p>
            <a:pPr lvl="1"/>
            <a:r>
              <a:rPr lang="en-US" dirty="0" smtClean="0"/>
              <a:t>-</a:t>
            </a:r>
            <a:r>
              <a:rPr lang="en-US" dirty="0" err="1"/>
              <a:t>baseuserindex</a:t>
            </a:r>
            <a:endParaRPr lang="en-US" dirty="0"/>
          </a:p>
          <a:p>
            <a:pPr lvl="1"/>
            <a:r>
              <a:rPr lang="en-US" dirty="0" smtClean="0"/>
              <a:t>-</a:t>
            </a:r>
            <a:r>
              <a:rPr lang="en-US" dirty="0" err="1" smtClean="0"/>
              <a:t>baseusertable</a:t>
            </a:r>
            <a:endParaRPr lang="en-US" dirty="0" smtClean="0"/>
          </a:p>
          <a:p>
            <a:pPr lvl="1"/>
            <a:r>
              <a:rPr lang="en-US" dirty="0"/>
              <a:t>-</a:t>
            </a:r>
            <a:r>
              <a:rPr lang="en-US" dirty="0" err="1"/>
              <a:t>userindexrangesize</a:t>
            </a:r>
            <a:endParaRPr lang="en-US" dirty="0"/>
          </a:p>
          <a:p>
            <a:pPr lvl="1"/>
            <a:r>
              <a:rPr lang="en-US" dirty="0"/>
              <a:t>-</a:t>
            </a:r>
            <a:r>
              <a:rPr lang="en-US" dirty="0" err="1"/>
              <a:t>usertablerangesize</a:t>
            </a:r>
            <a:endParaRPr lang="en-US" dirty="0"/>
          </a:p>
          <a:p>
            <a:endParaRPr lang="en-US" dirty="0"/>
          </a:p>
          <a:p>
            <a:r>
              <a:rPr lang="en-US" dirty="0" smtClean="0"/>
              <a:t>-</a:t>
            </a:r>
            <a:r>
              <a:rPr lang="en-US" dirty="0" err="1"/>
              <a:t>cdcsize</a:t>
            </a:r>
            <a:endParaRPr lang="en-US" dirty="0"/>
          </a:p>
          <a:p>
            <a:r>
              <a:rPr lang="en-US" dirty="0" smtClean="0"/>
              <a:t>-</a:t>
            </a:r>
            <a:r>
              <a:rPr lang="en-US" dirty="0" err="1" smtClean="0"/>
              <a:t>numCheckpointStats</a:t>
            </a:r>
            <a:endParaRPr lang="en-US" dirty="0"/>
          </a:p>
          <a:p>
            <a:r>
              <a:rPr lang="en-US" dirty="0" smtClean="0"/>
              <a:t>-</a:t>
            </a:r>
            <a:r>
              <a:rPr lang="en-US" dirty="0" err="1"/>
              <a:t>stslogginglevel</a:t>
            </a:r>
            <a:endParaRPr lang="en-US" dirty="0"/>
          </a:p>
          <a:p>
            <a:r>
              <a:rPr lang="en-US" dirty="0" smtClean="0"/>
              <a:t>-</a:t>
            </a:r>
            <a:r>
              <a:rPr lang="en-US" dirty="0" err="1" smtClean="0"/>
              <a:t>usernotifytime</a:t>
            </a:r>
            <a:endParaRPr lang="en-US" dirty="0" smtClean="0"/>
          </a:p>
          <a:p>
            <a:pPr lvl="1"/>
            <a:r>
              <a:rPr lang="en-US" dirty="0"/>
              <a:t> Database Client </a:t>
            </a:r>
            <a:r>
              <a:rPr lang="en-US" dirty="0" smtClean="0"/>
              <a:t>Notification</a:t>
            </a:r>
            <a:endParaRPr lang="en-US" dirty="0"/>
          </a:p>
        </p:txBody>
      </p:sp>
    </p:spTree>
    <p:extLst>
      <p:ext uri="{BB962C8B-B14F-4D97-AF65-F5344CB8AC3E}">
        <p14:creationId xmlns:p14="http://schemas.microsoft.com/office/powerpoint/2010/main" val="566759663"/>
      </p:ext>
    </p:extLst>
  </p:cSld>
  <p:clrMapOvr>
    <a:masterClrMapping/>
  </p:clrMapOvr>
  <p:transition>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DB </a:t>
            </a:r>
            <a:r>
              <a:rPr lang="en-US" dirty="0" err="1"/>
              <a:t>Parms</a:t>
            </a:r>
            <a:r>
              <a:rPr lang="en-US" dirty="0"/>
              <a:t> Between V11.6.2 and V11.7.1</a:t>
            </a:r>
          </a:p>
        </p:txBody>
      </p:sp>
      <p:sp>
        <p:nvSpPr>
          <p:cNvPr id="6" name="Content Placeholder 5"/>
          <p:cNvSpPr>
            <a:spLocks noGrp="1"/>
          </p:cNvSpPr>
          <p:nvPr>
            <p:ph idx="1"/>
          </p:nvPr>
        </p:nvSpPr>
        <p:spPr>
          <a:xfrm>
            <a:off x="349829" y="1004592"/>
            <a:ext cx="8475518" cy="5313911"/>
          </a:xfrm>
        </p:spPr>
        <p:txBody>
          <a:bodyPr>
            <a:normAutofit lnSpcReduction="10000"/>
          </a:bodyPr>
          <a:lstStyle/>
          <a:p>
            <a:r>
              <a:rPr lang="en-US" dirty="0"/>
              <a:t>Diagnostic </a:t>
            </a:r>
            <a:r>
              <a:rPr lang="en-US" dirty="0" smtClean="0"/>
              <a:t>Family; used to create a log separate from the DB for capturing select DB problem events</a:t>
            </a:r>
          </a:p>
          <a:p>
            <a:r>
              <a:rPr lang="en-US" dirty="0"/>
              <a:t>Valid triggering events are:</a:t>
            </a:r>
          </a:p>
          <a:p>
            <a:pPr lvl="1"/>
            <a:r>
              <a:rPr lang="en-US" dirty="0" err="1" smtClean="0"/>
              <a:t>locktable</a:t>
            </a:r>
            <a:endParaRPr lang="en-US" dirty="0"/>
          </a:p>
          <a:p>
            <a:pPr lvl="1"/>
            <a:r>
              <a:rPr lang="en-US" dirty="0" smtClean="0"/>
              <a:t>bithold</a:t>
            </a:r>
            <a:endParaRPr lang="en-US" dirty="0"/>
          </a:p>
          <a:p>
            <a:pPr lvl="1"/>
            <a:r>
              <a:rPr lang="en-US" dirty="0" err="1" smtClean="0"/>
              <a:t>Syserror</a:t>
            </a:r>
            <a:endParaRPr lang="en-US" dirty="0" smtClean="0"/>
          </a:p>
          <a:p>
            <a:r>
              <a:rPr lang="en-US" dirty="0" smtClean="0"/>
              <a:t>Parameters</a:t>
            </a:r>
            <a:endParaRPr lang="en-US" dirty="0"/>
          </a:p>
          <a:p>
            <a:pPr lvl="1"/>
            <a:r>
              <a:rPr lang="en-US" dirty="0"/>
              <a:t>-</a:t>
            </a:r>
            <a:r>
              <a:rPr lang="en-US" dirty="0" err="1"/>
              <a:t>diagDir</a:t>
            </a:r>
            <a:endParaRPr lang="en-US" dirty="0"/>
          </a:p>
          <a:p>
            <a:pPr lvl="1"/>
            <a:r>
              <a:rPr lang="en-US" dirty="0"/>
              <a:t>-</a:t>
            </a:r>
            <a:r>
              <a:rPr lang="en-US" dirty="0" err="1"/>
              <a:t>diagEvent</a:t>
            </a:r>
            <a:endParaRPr lang="en-US" dirty="0"/>
          </a:p>
          <a:p>
            <a:pPr lvl="1"/>
            <a:r>
              <a:rPr lang="en-US" dirty="0"/>
              <a:t>-</a:t>
            </a:r>
            <a:r>
              <a:rPr lang="en-US" dirty="0" err="1"/>
              <a:t>diagEvtLevel</a:t>
            </a:r>
            <a:endParaRPr lang="en-US" dirty="0"/>
          </a:p>
          <a:p>
            <a:pPr lvl="1"/>
            <a:r>
              <a:rPr lang="en-US" dirty="0"/>
              <a:t>-</a:t>
            </a:r>
            <a:r>
              <a:rPr lang="en-US" dirty="0" err="1"/>
              <a:t>diagFS</a:t>
            </a:r>
            <a:endParaRPr lang="en-US" dirty="0"/>
          </a:p>
          <a:p>
            <a:pPr lvl="1"/>
            <a:r>
              <a:rPr lang="en-US" dirty="0"/>
              <a:t>-</a:t>
            </a:r>
            <a:r>
              <a:rPr lang="en-US" dirty="0" err="1"/>
              <a:t>diagFormat</a:t>
            </a:r>
            <a:endParaRPr lang="en-US" dirty="0"/>
          </a:p>
          <a:p>
            <a:pPr lvl="1"/>
            <a:r>
              <a:rPr lang="en-US" dirty="0"/>
              <a:t>-</a:t>
            </a:r>
            <a:r>
              <a:rPr lang="en-US" dirty="0" err="1"/>
              <a:t>diagPause</a:t>
            </a:r>
            <a:endParaRPr lang="en-US" dirty="0"/>
          </a:p>
          <a:p>
            <a:pPr lvl="1"/>
            <a:r>
              <a:rPr lang="en-US" dirty="0"/>
              <a:t>-</a:t>
            </a:r>
            <a:r>
              <a:rPr lang="en-US" dirty="0" err="1"/>
              <a:t>diagPrefix</a:t>
            </a:r>
            <a:endParaRPr lang="en-US" dirty="0"/>
          </a:p>
          <a:p>
            <a:endParaRPr lang="en-US" dirty="0"/>
          </a:p>
        </p:txBody>
      </p:sp>
    </p:spTree>
    <p:extLst>
      <p:ext uri="{BB962C8B-B14F-4D97-AF65-F5344CB8AC3E}">
        <p14:creationId xmlns:p14="http://schemas.microsoft.com/office/powerpoint/2010/main" val="3016678301"/>
      </p:ext>
    </p:extLst>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Client </a:t>
            </a:r>
            <a:r>
              <a:rPr lang="en-US" dirty="0" err="1" smtClean="0"/>
              <a:t>Parms</a:t>
            </a:r>
            <a:r>
              <a:rPr lang="en-US" dirty="0" smtClean="0"/>
              <a:t> </a:t>
            </a:r>
            <a:r>
              <a:rPr lang="en-US" dirty="0"/>
              <a:t>Between V11.6.2 and V11.7.1</a:t>
            </a:r>
          </a:p>
        </p:txBody>
      </p:sp>
      <p:sp>
        <p:nvSpPr>
          <p:cNvPr id="6" name="Content Placeholder 5"/>
          <p:cNvSpPr>
            <a:spLocks noGrp="1"/>
          </p:cNvSpPr>
          <p:nvPr>
            <p:ph idx="1"/>
          </p:nvPr>
        </p:nvSpPr>
        <p:spPr/>
        <p:txBody>
          <a:bodyPr>
            <a:normAutofit/>
          </a:bodyPr>
          <a:lstStyle/>
          <a:p>
            <a:r>
              <a:rPr lang="en-US" dirty="0" smtClean="0"/>
              <a:t>-</a:t>
            </a:r>
            <a:r>
              <a:rPr lang="en-US" dirty="0" err="1"/>
              <a:t>ttbaselob</a:t>
            </a:r>
            <a:endParaRPr lang="en-US" dirty="0"/>
          </a:p>
          <a:p>
            <a:r>
              <a:rPr lang="en-US" dirty="0" smtClean="0"/>
              <a:t>-</a:t>
            </a:r>
            <a:r>
              <a:rPr lang="en-US" dirty="0" err="1"/>
              <a:t>ttlobrangesize</a:t>
            </a:r>
            <a:endParaRPr lang="en-US" dirty="0"/>
          </a:p>
          <a:p>
            <a:r>
              <a:rPr lang="en-US" dirty="0" smtClean="0"/>
              <a:t>-</a:t>
            </a:r>
            <a:r>
              <a:rPr lang="en-US" dirty="0" err="1"/>
              <a:t>emptyFields</a:t>
            </a:r>
            <a:endParaRPr lang="en-US" dirty="0"/>
          </a:p>
          <a:p>
            <a:r>
              <a:rPr lang="en-US" dirty="0" smtClean="0"/>
              <a:t>-</a:t>
            </a:r>
            <a:r>
              <a:rPr lang="en-US" dirty="0" err="1"/>
              <a:t>lgTruncateSize</a:t>
            </a:r>
            <a:endParaRPr lang="en-US" dirty="0"/>
          </a:p>
          <a:p>
            <a:r>
              <a:rPr lang="en-US" dirty="0" smtClean="0"/>
              <a:t>-</a:t>
            </a:r>
            <a:r>
              <a:rPr lang="en-US" dirty="0" err="1"/>
              <a:t>noUnicodePrinters</a:t>
            </a:r>
            <a:endParaRPr lang="en-US" dirty="0"/>
          </a:p>
          <a:p>
            <a:r>
              <a:rPr lang="en-US" dirty="0" smtClean="0"/>
              <a:t>-</a:t>
            </a:r>
            <a:r>
              <a:rPr lang="en-US" dirty="0" err="1"/>
              <a:t>nodupttidxerror</a:t>
            </a:r>
            <a:endParaRPr lang="en-US" dirty="0"/>
          </a:p>
          <a:p>
            <a:r>
              <a:rPr lang="en-US" dirty="0" smtClean="0"/>
              <a:t>-</a:t>
            </a:r>
            <a:r>
              <a:rPr lang="en-US" dirty="0" err="1"/>
              <a:t>retryAfterCatch</a:t>
            </a:r>
            <a:endParaRPr lang="en-US" dirty="0"/>
          </a:p>
          <a:p>
            <a:r>
              <a:rPr lang="en-US" dirty="0" smtClean="0"/>
              <a:t>-</a:t>
            </a:r>
            <a:r>
              <a:rPr lang="en-US" dirty="0" err="1"/>
              <a:t>ssj</a:t>
            </a:r>
            <a:endParaRPr lang="en-US" dirty="0"/>
          </a:p>
          <a:p>
            <a:r>
              <a:rPr lang="en-US" dirty="0" smtClean="0"/>
              <a:t>-</a:t>
            </a:r>
            <a:r>
              <a:rPr lang="en-US" dirty="0"/>
              <a:t>zbdumpOE11enc</a:t>
            </a:r>
          </a:p>
          <a:p>
            <a:r>
              <a:rPr lang="en-US" dirty="0" smtClean="0"/>
              <a:t>-</a:t>
            </a:r>
            <a:r>
              <a:rPr lang="en-US" dirty="0"/>
              <a:t>zm2</a:t>
            </a:r>
          </a:p>
          <a:p>
            <a:endParaRPr lang="en-US" dirty="0"/>
          </a:p>
        </p:txBody>
      </p:sp>
    </p:spTree>
    <p:extLst>
      <p:ext uri="{BB962C8B-B14F-4D97-AF65-F5344CB8AC3E}">
        <p14:creationId xmlns:p14="http://schemas.microsoft.com/office/powerpoint/2010/main" val="2175610823"/>
      </p:ext>
    </p:extLst>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Between V11.5.0 and V11.6.2</a:t>
            </a:r>
            <a:endParaRPr lang="en-US" dirty="0"/>
          </a:p>
        </p:txBody>
      </p:sp>
      <p:sp>
        <p:nvSpPr>
          <p:cNvPr id="5" name="Content Placeholder 4"/>
          <p:cNvSpPr>
            <a:spLocks noGrp="1"/>
          </p:cNvSpPr>
          <p:nvPr>
            <p:ph idx="1"/>
          </p:nvPr>
        </p:nvSpPr>
        <p:spPr>
          <a:xfrm>
            <a:off x="349829" y="1004592"/>
            <a:ext cx="8475518" cy="5176751"/>
          </a:xfrm>
        </p:spPr>
        <p:txBody>
          <a:bodyPr>
            <a:normAutofit/>
          </a:bodyPr>
          <a:lstStyle/>
          <a:p>
            <a:r>
              <a:rPr lang="en-US" dirty="0" smtClean="0"/>
              <a:t>Related to Security</a:t>
            </a:r>
          </a:p>
          <a:p>
            <a:pPr lvl="1"/>
            <a:r>
              <a:rPr lang="en-US" dirty="0" smtClean="0"/>
              <a:t>-</a:t>
            </a:r>
            <a:r>
              <a:rPr lang="en-US" dirty="0" err="1" smtClean="0"/>
              <a:t>nohostverify</a:t>
            </a:r>
            <a:r>
              <a:rPr lang="en-US" dirty="0" smtClean="0"/>
              <a:t>					SSL</a:t>
            </a:r>
            <a:endParaRPr lang="en-US" dirty="0"/>
          </a:p>
          <a:p>
            <a:pPr lvl="1"/>
            <a:r>
              <a:rPr lang="en-US" dirty="0" smtClean="0"/>
              <a:t>-</a:t>
            </a:r>
            <a:r>
              <a:rPr lang="en-US" dirty="0" err="1" smtClean="0"/>
              <a:t>nosessioncache</a:t>
            </a:r>
            <a:r>
              <a:rPr lang="en-US" dirty="0" smtClean="0"/>
              <a:t>				SSL</a:t>
            </a:r>
            <a:endParaRPr lang="en-US" dirty="0"/>
          </a:p>
          <a:p>
            <a:pPr lvl="1"/>
            <a:r>
              <a:rPr lang="en-US" dirty="0" smtClean="0"/>
              <a:t>-</a:t>
            </a:r>
            <a:r>
              <a:rPr lang="en-US" dirty="0" err="1" smtClean="0"/>
              <a:t>nosessionreuse</a:t>
            </a:r>
            <a:r>
              <a:rPr lang="en-US" dirty="0" smtClean="0"/>
              <a:t>				SSL</a:t>
            </a:r>
            <a:endParaRPr lang="en-US" dirty="0"/>
          </a:p>
          <a:p>
            <a:pPr lvl="1"/>
            <a:r>
              <a:rPr lang="en-US" dirty="0" smtClean="0"/>
              <a:t>-</a:t>
            </a:r>
            <a:r>
              <a:rPr lang="en-US" dirty="0" err="1" smtClean="0"/>
              <a:t>secsize</a:t>
            </a:r>
            <a:r>
              <a:rPr lang="en-US" dirty="0" smtClean="0"/>
              <a:t>				</a:t>
            </a:r>
          </a:p>
          <a:p>
            <a:pPr lvl="2"/>
            <a:r>
              <a:rPr lang="en-US" dirty="0" smtClean="0"/>
              <a:t>Security Cache Size (Authentication Gateway)</a:t>
            </a:r>
            <a:endParaRPr lang="en-US" dirty="0"/>
          </a:p>
          <a:p>
            <a:endParaRPr lang="en-US" dirty="0"/>
          </a:p>
        </p:txBody>
      </p:sp>
    </p:spTree>
    <p:extLst>
      <p:ext uri="{BB962C8B-B14F-4D97-AF65-F5344CB8AC3E}">
        <p14:creationId xmlns:p14="http://schemas.microsoft.com/office/powerpoint/2010/main" val="4035957121"/>
      </p:ext>
    </p:extLst>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V11.6.0</a:t>
            </a:r>
            <a:endParaRPr lang="en-US" dirty="0"/>
          </a:p>
        </p:txBody>
      </p:sp>
      <p:sp>
        <p:nvSpPr>
          <p:cNvPr id="6" name="Content Placeholder 5"/>
          <p:cNvSpPr>
            <a:spLocks noGrp="1"/>
          </p:cNvSpPr>
          <p:nvPr>
            <p:ph idx="1"/>
          </p:nvPr>
        </p:nvSpPr>
        <p:spPr>
          <a:xfrm>
            <a:off x="349829" y="1004592"/>
            <a:ext cx="8475518" cy="5332199"/>
          </a:xfrm>
        </p:spPr>
        <p:txBody>
          <a:bodyPr>
            <a:normAutofit fontScale="77500" lnSpcReduction="20000"/>
          </a:bodyPr>
          <a:lstStyle/>
          <a:p>
            <a:r>
              <a:rPr lang="en-US" dirty="0" smtClean="0"/>
              <a:t>-</a:t>
            </a:r>
            <a:r>
              <a:rPr lang="en-US" dirty="0" err="1"/>
              <a:t>SQLTruncateTooLarge</a:t>
            </a:r>
            <a:r>
              <a:rPr lang="en-US" dirty="0"/>
              <a:t> {ON|ALL|OFF|OUTPUT} </a:t>
            </a:r>
            <a:endParaRPr lang="en-US" dirty="0" smtClean="0"/>
          </a:p>
          <a:p>
            <a:pPr lvl="1"/>
            <a:r>
              <a:rPr lang="en-US" dirty="0" smtClean="0"/>
              <a:t>Authorized </a:t>
            </a:r>
            <a:r>
              <a:rPr lang="en-US" dirty="0"/>
              <a:t>Data </a:t>
            </a:r>
            <a:r>
              <a:rPr lang="en-US" dirty="0" smtClean="0"/>
              <a:t>Truncation (ADT)</a:t>
            </a:r>
          </a:p>
          <a:p>
            <a:pPr lvl="1"/>
            <a:r>
              <a:rPr lang="en-US" dirty="0" smtClean="0"/>
              <a:t>Client </a:t>
            </a:r>
            <a:r>
              <a:rPr lang="en-US" dirty="0"/>
              <a:t>Connection, Database Startup </a:t>
            </a:r>
            <a:r>
              <a:rPr lang="en-US" dirty="0" smtClean="0"/>
              <a:t>Parameter</a:t>
            </a:r>
          </a:p>
          <a:p>
            <a:pPr lvl="1"/>
            <a:r>
              <a:rPr lang="en-US" dirty="0" smtClean="0"/>
              <a:t>OUTPUT </a:t>
            </a:r>
            <a:r>
              <a:rPr lang="en-US" dirty="0"/>
              <a:t>- Set this parameter to OUTPUT to truncate the data returned to the user when its size exceeds the column size. All SQL operations such as comparison, sorting use actual data and only the output is truncated</a:t>
            </a:r>
            <a:r>
              <a:rPr lang="en-US" dirty="0" smtClean="0"/>
              <a:t>.</a:t>
            </a:r>
          </a:p>
          <a:p>
            <a:pPr lvl="1"/>
            <a:r>
              <a:rPr lang="en-US" dirty="0" smtClean="0"/>
              <a:t>ON/ALL </a:t>
            </a:r>
            <a:r>
              <a:rPr lang="en-US" dirty="0"/>
              <a:t>- Set this parameter to ON or ALL to perform SQL operations on truncated data. Also the data returned to the user is also truncated when its size exceeds the column </a:t>
            </a:r>
            <a:r>
              <a:rPr lang="en-US" dirty="0" err="1" smtClean="0"/>
              <a:t>ize</a:t>
            </a:r>
            <a:r>
              <a:rPr lang="en-US" dirty="0" smtClean="0"/>
              <a:t>.</a:t>
            </a:r>
          </a:p>
          <a:p>
            <a:pPr lvl="1"/>
            <a:r>
              <a:rPr lang="en-US" dirty="0" smtClean="0"/>
              <a:t>OFF </a:t>
            </a:r>
            <a:r>
              <a:rPr lang="en-US" dirty="0"/>
              <a:t>- When the parameter value is set to OFF, data will not be truncated and an error is returned.</a:t>
            </a:r>
          </a:p>
          <a:p>
            <a:endParaRPr lang="en-US" dirty="0"/>
          </a:p>
          <a:p>
            <a:r>
              <a:rPr lang="en-US" dirty="0" smtClean="0"/>
              <a:t>-</a:t>
            </a:r>
            <a:r>
              <a:rPr lang="en-US" dirty="0" err="1"/>
              <a:t>SQLWidthUpdate</a:t>
            </a:r>
            <a:r>
              <a:rPr lang="en-US" dirty="0"/>
              <a:t> ON  Autonomous Schema Update </a:t>
            </a:r>
            <a:endParaRPr lang="en-US" dirty="0" smtClean="0"/>
          </a:p>
          <a:p>
            <a:pPr lvl="1"/>
            <a:r>
              <a:rPr lang="en-US" dirty="0" smtClean="0"/>
              <a:t>Database </a:t>
            </a:r>
            <a:r>
              <a:rPr lang="en-US" dirty="0"/>
              <a:t>Startup </a:t>
            </a:r>
            <a:r>
              <a:rPr lang="en-US" dirty="0" smtClean="0"/>
              <a:t>Parameter</a:t>
            </a:r>
          </a:p>
          <a:p>
            <a:pPr lvl="1"/>
            <a:r>
              <a:rPr lang="en-US" dirty="0" smtClean="0"/>
              <a:t>Set </a:t>
            </a:r>
            <a:r>
              <a:rPr lang="en-US" dirty="0"/>
              <a:t>the value of this parameter as ON, during startup, to resolve the SQL width problem by updating the SQL column width in schema automatically when Authorized Data </a:t>
            </a:r>
            <a:r>
              <a:rPr lang="en-US" dirty="0" smtClean="0"/>
              <a:t>Truncation (</a:t>
            </a:r>
            <a:r>
              <a:rPr lang="en-US" dirty="0"/>
              <a:t>ADT) occurs for data in a column. Once the value of the parameter is set, it is remembered for the lifetime of the server and for all connections. If this parameter is set to ON during startup, the Authorized Data </a:t>
            </a:r>
            <a:r>
              <a:rPr lang="en-US" dirty="0" smtClean="0"/>
              <a:t>Truncation (_</a:t>
            </a:r>
            <a:r>
              <a:rPr lang="en-US" dirty="0" err="1"/>
              <a:t>SQLTruncateTooLarge</a:t>
            </a:r>
            <a:r>
              <a:rPr lang="en-US" dirty="0"/>
              <a:t>) parameter is also enabled irrespective of whether ADT was enabled during startup unless specified otherwise using connection URL.</a:t>
            </a:r>
          </a:p>
          <a:p>
            <a:endParaRPr lang="en-US" dirty="0"/>
          </a:p>
        </p:txBody>
      </p:sp>
    </p:spTree>
    <p:extLst>
      <p:ext uri="{BB962C8B-B14F-4D97-AF65-F5344CB8AC3E}">
        <p14:creationId xmlns:p14="http://schemas.microsoft.com/office/powerpoint/2010/main" val="3718595551"/>
      </p:ext>
    </p:extLst>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V11.5</a:t>
            </a:r>
            <a:endParaRPr lang="en-US" dirty="0"/>
          </a:p>
        </p:txBody>
      </p:sp>
      <p:sp>
        <p:nvSpPr>
          <p:cNvPr id="6" name="Content Placeholder 5"/>
          <p:cNvSpPr>
            <a:spLocks noGrp="1"/>
          </p:cNvSpPr>
          <p:nvPr>
            <p:ph idx="1"/>
          </p:nvPr>
        </p:nvSpPr>
        <p:spPr>
          <a:xfrm>
            <a:off x="349829" y="1004592"/>
            <a:ext cx="8475518" cy="5140175"/>
          </a:xfrm>
        </p:spPr>
        <p:txBody>
          <a:bodyPr>
            <a:normAutofit/>
          </a:bodyPr>
          <a:lstStyle/>
          <a:p>
            <a:r>
              <a:rPr lang="en-US" dirty="0" smtClean="0"/>
              <a:t>_</a:t>
            </a:r>
            <a:r>
              <a:rPr lang="en-US" dirty="0" err="1" smtClean="0"/>
              <a:t>DbParams</a:t>
            </a:r>
            <a:r>
              <a:rPr lang="en-US" dirty="0" smtClean="0"/>
              <a:t> Virtual System Table</a:t>
            </a:r>
          </a:p>
          <a:p>
            <a:r>
              <a:rPr lang="en-US" dirty="0" smtClean="0"/>
              <a:t>Has info about all DB startup options</a:t>
            </a:r>
          </a:p>
          <a:p>
            <a:r>
              <a:rPr lang="en-US" dirty="0" smtClean="0"/>
              <a:t>Is also a mechanism that can be used to update many startup parameters online (and more are being added in each release)</a:t>
            </a:r>
          </a:p>
          <a:p>
            <a:pPr lvl="1"/>
            <a:r>
              <a:rPr lang="en-US" dirty="0"/>
              <a:t>_</a:t>
            </a:r>
            <a:r>
              <a:rPr lang="en-US" dirty="0" err="1" smtClean="0"/>
              <a:t>DbParams</a:t>
            </a:r>
            <a:r>
              <a:rPr lang="en-US" dirty="0" smtClean="0"/>
              <a:t>-Name</a:t>
            </a:r>
          </a:p>
          <a:p>
            <a:pPr lvl="1"/>
            <a:r>
              <a:rPr lang="en-US" dirty="0"/>
              <a:t>_</a:t>
            </a:r>
            <a:r>
              <a:rPr lang="en-US" dirty="0" err="1" smtClean="0"/>
              <a:t>DbParams</a:t>
            </a:r>
            <a:r>
              <a:rPr lang="en-US" dirty="0" smtClean="0"/>
              <a:t>-Value</a:t>
            </a:r>
          </a:p>
          <a:p>
            <a:pPr lvl="1"/>
            <a:r>
              <a:rPr lang="en-US" dirty="0"/>
              <a:t>_</a:t>
            </a:r>
            <a:r>
              <a:rPr lang="en-US" dirty="0" err="1" smtClean="0"/>
              <a:t>DbParams-dtype</a:t>
            </a:r>
            <a:endParaRPr lang="en-US" dirty="0" smtClean="0"/>
          </a:p>
          <a:p>
            <a:pPr lvl="1"/>
            <a:r>
              <a:rPr lang="en-US" dirty="0"/>
              <a:t>_</a:t>
            </a:r>
            <a:r>
              <a:rPr lang="en-US" dirty="0" err="1" smtClean="0"/>
              <a:t>DbParams-Desc</a:t>
            </a:r>
            <a:endParaRPr lang="en-US" dirty="0" smtClean="0"/>
          </a:p>
          <a:p>
            <a:pPr lvl="1"/>
            <a:r>
              <a:rPr lang="en-US" dirty="0"/>
              <a:t>_</a:t>
            </a:r>
            <a:r>
              <a:rPr lang="en-US" dirty="0" err="1" smtClean="0"/>
              <a:t>DbParams-Msg-Num</a:t>
            </a:r>
            <a:endParaRPr lang="en-US" dirty="0" smtClean="0"/>
          </a:p>
          <a:p>
            <a:pPr lvl="1"/>
            <a:r>
              <a:rPr lang="en-US" dirty="0"/>
              <a:t>_</a:t>
            </a:r>
            <a:r>
              <a:rPr lang="en-US" dirty="0" err="1" smtClean="0"/>
              <a:t>DbParams</a:t>
            </a:r>
            <a:r>
              <a:rPr lang="en-US" dirty="0" smtClean="0"/>
              <a:t>-Is-Default</a:t>
            </a:r>
          </a:p>
          <a:p>
            <a:pPr lvl="1"/>
            <a:r>
              <a:rPr lang="en-US" dirty="0"/>
              <a:t>_</a:t>
            </a:r>
            <a:r>
              <a:rPr lang="en-US" dirty="0" err="1"/>
              <a:t>DbParams</a:t>
            </a:r>
            <a:r>
              <a:rPr lang="en-US" dirty="0"/>
              <a:t>-Is-Modifiable</a:t>
            </a:r>
          </a:p>
        </p:txBody>
      </p:sp>
    </p:spTree>
    <p:extLst>
      <p:ext uri="{BB962C8B-B14F-4D97-AF65-F5344CB8AC3E}">
        <p14:creationId xmlns:p14="http://schemas.microsoft.com/office/powerpoint/2010/main" val="4162368695"/>
      </p:ext>
    </p:extLst>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Undocumented (and Useful) Parameters</a:t>
            </a:r>
          </a:p>
        </p:txBody>
      </p:sp>
      <p:sp>
        <p:nvSpPr>
          <p:cNvPr id="6" name="Content Placeholder 5"/>
          <p:cNvSpPr>
            <a:spLocks noGrp="1"/>
          </p:cNvSpPr>
          <p:nvPr>
            <p:ph idx="1"/>
          </p:nvPr>
        </p:nvSpPr>
        <p:spPr/>
        <p:txBody>
          <a:bodyPr/>
          <a:lstStyle/>
          <a:p>
            <a:r>
              <a:rPr lang="en-US" dirty="0" smtClean="0"/>
              <a:t>For this presentation “Undocumented</a:t>
            </a:r>
            <a:r>
              <a:rPr lang="en-US" dirty="0" smtClean="0"/>
              <a:t>” doesn’t mean that you can’t find info in a </a:t>
            </a:r>
            <a:r>
              <a:rPr lang="en-US" dirty="0" err="1" smtClean="0"/>
              <a:t>Kbase</a:t>
            </a:r>
            <a:r>
              <a:rPr lang="en-US" dirty="0" smtClean="0"/>
              <a:t> article or some other source</a:t>
            </a:r>
          </a:p>
          <a:p>
            <a:r>
              <a:rPr lang="en-US" dirty="0" smtClean="0"/>
              <a:t>It means that the parameter doesn’t appear in the Progress Documentation </a:t>
            </a:r>
            <a:r>
              <a:rPr lang="en-US" dirty="0"/>
              <a:t>titled </a:t>
            </a:r>
            <a:r>
              <a:rPr lang="en-US" b="1" i="1" dirty="0"/>
              <a:t>Startup Command and </a:t>
            </a:r>
            <a:r>
              <a:rPr lang="en-US" b="1" i="1" dirty="0" smtClean="0"/>
              <a:t>Parameter Reference</a:t>
            </a:r>
            <a:endParaRPr lang="en-US" b="1" i="1" dirty="0"/>
          </a:p>
        </p:txBody>
      </p:sp>
    </p:spTree>
    <p:extLst>
      <p:ext uri="{BB962C8B-B14F-4D97-AF65-F5344CB8AC3E}">
        <p14:creationId xmlns:p14="http://schemas.microsoft.com/office/powerpoint/2010/main" val="30216029"/>
      </p:ext>
    </p:extLst>
  </p:cSld>
  <p:clrMapOvr>
    <a:masterClrMapping/>
  </p:clrMapOvr>
  <p:transition>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Undocumented (and Useful) Parameters</a:t>
            </a:r>
          </a:p>
        </p:txBody>
      </p:sp>
      <p:sp>
        <p:nvSpPr>
          <p:cNvPr id="6" name="Content Placeholder 5"/>
          <p:cNvSpPr>
            <a:spLocks noGrp="1"/>
          </p:cNvSpPr>
          <p:nvPr>
            <p:ph idx="1"/>
          </p:nvPr>
        </p:nvSpPr>
        <p:spPr/>
        <p:txBody>
          <a:bodyPr/>
          <a:lstStyle/>
          <a:p>
            <a:r>
              <a:rPr lang="en-US" dirty="0" smtClean="0"/>
              <a:t>-</a:t>
            </a:r>
            <a:r>
              <a:rPr lang="en-US" dirty="0" err="1" smtClean="0"/>
              <a:t>zprofile</a:t>
            </a:r>
            <a:r>
              <a:rPr lang="en-US" dirty="0" smtClean="0"/>
              <a:t> </a:t>
            </a:r>
            <a:r>
              <a:rPr lang="en-US" dirty="0" smtClean="0"/>
              <a:t>(V8.2)</a:t>
            </a:r>
          </a:p>
          <a:p>
            <a:r>
              <a:rPr lang="en-US" dirty="0" smtClean="0"/>
              <a:t>-profile (V9 onward)</a:t>
            </a:r>
            <a:endParaRPr lang="en-US" dirty="0" smtClean="0"/>
          </a:p>
          <a:p>
            <a:r>
              <a:rPr lang="en-US" dirty="0" smtClean="0"/>
              <a:t>Application Profiler</a:t>
            </a:r>
          </a:p>
          <a:p>
            <a:r>
              <a:rPr lang="en-US" dirty="0" smtClean="0"/>
              <a:t>4GL Client Parameter</a:t>
            </a:r>
            <a:endParaRPr lang="en-US" dirty="0"/>
          </a:p>
        </p:txBody>
      </p:sp>
    </p:spTree>
    <p:extLst>
      <p:ext uri="{BB962C8B-B14F-4D97-AF65-F5344CB8AC3E}">
        <p14:creationId xmlns:p14="http://schemas.microsoft.com/office/powerpoint/2010/main" val="2110634578"/>
      </p:ext>
    </p:extLst>
  </p:cSld>
  <p:clrMapOvr>
    <a:masterClrMapping/>
  </p:clrMapOvr>
  <p:transition>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Undocumented (and Useful) Parameters</a:t>
            </a:r>
          </a:p>
        </p:txBody>
      </p:sp>
      <p:sp>
        <p:nvSpPr>
          <p:cNvPr id="6" name="Content Placeholder 5"/>
          <p:cNvSpPr>
            <a:spLocks noGrp="1"/>
          </p:cNvSpPr>
          <p:nvPr>
            <p:ph idx="1"/>
          </p:nvPr>
        </p:nvSpPr>
        <p:spPr/>
        <p:txBody>
          <a:bodyPr/>
          <a:lstStyle/>
          <a:p>
            <a:r>
              <a:rPr lang="en-US" dirty="0"/>
              <a:t>-</a:t>
            </a:r>
            <a:r>
              <a:rPr lang="en-US" dirty="0" err="1"/>
              <a:t>zqil</a:t>
            </a:r>
            <a:r>
              <a:rPr lang="en-US" dirty="0"/>
              <a:t> &amp; -</a:t>
            </a:r>
            <a:r>
              <a:rPr lang="en-US" dirty="0" err="1" smtClean="0"/>
              <a:t>zqilv</a:t>
            </a:r>
            <a:endParaRPr lang="en-US" dirty="0" smtClean="0"/>
          </a:p>
          <a:p>
            <a:r>
              <a:rPr lang="en-US" dirty="0" smtClean="0"/>
              <a:t>QIL = Query Info Log (V = Verbose)</a:t>
            </a:r>
          </a:p>
          <a:p>
            <a:r>
              <a:rPr lang="en-US" dirty="0" smtClean="0"/>
              <a:t>4GL Client Parameter</a:t>
            </a:r>
          </a:p>
          <a:p>
            <a:r>
              <a:rPr lang="en-US" dirty="0" smtClean="0"/>
              <a:t>The one thing this parameter does that can’t be done is show how many fields in a bracketed query are </a:t>
            </a:r>
            <a:r>
              <a:rPr lang="en-US" dirty="0" smtClean="0"/>
              <a:t>actually bracketed.</a:t>
            </a:r>
          </a:p>
          <a:p>
            <a:r>
              <a:rPr lang="en-US" dirty="0" smtClean="0"/>
              <a:t>Broken in some odd way in V11.4</a:t>
            </a:r>
            <a:endParaRPr lang="en-US" dirty="0" smtClean="0"/>
          </a:p>
          <a:p>
            <a:r>
              <a:rPr lang="en-US" dirty="0" smtClean="0"/>
              <a:t>Full details &amp; examples can be found in Dan’s </a:t>
            </a:r>
            <a:r>
              <a:rPr lang="en-US" b="1" i="1" dirty="0" smtClean="0"/>
              <a:t>Progress Performance Tuning Guide</a:t>
            </a:r>
            <a:endParaRPr lang="en-US" dirty="0"/>
          </a:p>
          <a:p>
            <a:endParaRPr lang="en-US" dirty="0"/>
          </a:p>
        </p:txBody>
      </p:sp>
    </p:spTree>
    <p:extLst>
      <p:ext uri="{BB962C8B-B14F-4D97-AF65-F5344CB8AC3E}">
        <p14:creationId xmlns:p14="http://schemas.microsoft.com/office/powerpoint/2010/main" val="116926876"/>
      </p:ext>
    </p:extLst>
  </p:cSld>
  <p:clrMapOvr>
    <a:masterClrMapping/>
  </p:clrMapOvr>
  <p:transition>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Undocumented (and Useful) Parameters</a:t>
            </a:r>
            <a:endParaRPr lang="en-US" dirty="0"/>
          </a:p>
        </p:txBody>
      </p:sp>
      <p:sp>
        <p:nvSpPr>
          <p:cNvPr id="6" name="Content Placeholder 5"/>
          <p:cNvSpPr>
            <a:spLocks noGrp="1"/>
          </p:cNvSpPr>
          <p:nvPr>
            <p:ph idx="1"/>
          </p:nvPr>
        </p:nvSpPr>
        <p:spPr>
          <a:xfrm>
            <a:off x="349829" y="1004592"/>
            <a:ext cx="8475518" cy="5451071"/>
          </a:xfrm>
        </p:spPr>
        <p:txBody>
          <a:bodyPr>
            <a:normAutofit/>
          </a:bodyPr>
          <a:lstStyle/>
          <a:p>
            <a:r>
              <a:rPr lang="en-US" dirty="0" smtClean="0"/>
              <a:t>-</a:t>
            </a:r>
            <a:r>
              <a:rPr lang="en-US" dirty="0" err="1"/>
              <a:t>zextendSyncIO</a:t>
            </a:r>
            <a:r>
              <a:rPr lang="en-US" dirty="0"/>
              <a:t> </a:t>
            </a:r>
            <a:endParaRPr lang="en-US" dirty="0" smtClean="0"/>
          </a:p>
          <a:p>
            <a:pPr lvl="1"/>
            <a:r>
              <a:rPr lang="en-US" dirty="0" smtClean="0"/>
              <a:t>proutil </a:t>
            </a:r>
            <a:r>
              <a:rPr lang="en-US" dirty="0"/>
              <a:t>-C bigrow, Unix </a:t>
            </a:r>
            <a:r>
              <a:rPr lang="en-US" dirty="0" smtClean="0"/>
              <a:t>only</a:t>
            </a:r>
            <a:endParaRPr lang="en-US" dirty="0"/>
          </a:p>
          <a:p>
            <a:pPr lvl="1"/>
            <a:r>
              <a:rPr lang="en-US" dirty="0"/>
              <a:t>Since </a:t>
            </a:r>
            <a:r>
              <a:rPr lang="en-US" dirty="0" smtClean="0"/>
              <a:t>11.3.0</a:t>
            </a:r>
          </a:p>
          <a:p>
            <a:pPr lvl="1"/>
            <a:r>
              <a:rPr lang="en-US" dirty="0" smtClean="0"/>
              <a:t>BI </a:t>
            </a:r>
            <a:r>
              <a:rPr lang="en-US" dirty="0"/>
              <a:t>extents written are flushed from the file system cache with an </a:t>
            </a:r>
            <a:r>
              <a:rPr lang="en-US" dirty="0" err="1"/>
              <a:t>fdatasync</a:t>
            </a:r>
            <a:r>
              <a:rPr lang="en-US" dirty="0"/>
              <a:t>() call and buffered I/O is only used again once </a:t>
            </a:r>
            <a:r>
              <a:rPr lang="en-US" dirty="0" smtClean="0"/>
              <a:t>Clusters growth/formatting is complete.</a:t>
            </a:r>
          </a:p>
          <a:p>
            <a:pPr lvl="1"/>
            <a:r>
              <a:rPr lang="en-US" dirty="0" smtClean="0"/>
              <a:t>This </a:t>
            </a:r>
            <a:r>
              <a:rPr lang="en-US" dirty="0"/>
              <a:t>rework also extends to the runtime database </a:t>
            </a:r>
            <a:r>
              <a:rPr lang="en-US" dirty="0" smtClean="0"/>
              <a:t>when, </a:t>
            </a:r>
            <a:r>
              <a:rPr lang="en-US" dirty="0"/>
              <a:t>for </a:t>
            </a:r>
            <a:r>
              <a:rPr lang="en-US" dirty="0" smtClean="0"/>
              <a:t>example, </a:t>
            </a:r>
            <a:r>
              <a:rPr lang="en-US" dirty="0"/>
              <a:t>a long running transaction necessitates the </a:t>
            </a:r>
            <a:r>
              <a:rPr lang="en-US" dirty="0" smtClean="0"/>
              <a:t>formatting </a:t>
            </a:r>
            <a:r>
              <a:rPr lang="en-US" dirty="0"/>
              <a:t>of new </a:t>
            </a:r>
            <a:r>
              <a:rPr lang="en-US" dirty="0" smtClean="0"/>
              <a:t>BI Clusters </a:t>
            </a:r>
            <a:r>
              <a:rPr lang="en-US" dirty="0"/>
              <a:t>added to the </a:t>
            </a:r>
            <a:r>
              <a:rPr lang="en-US" dirty="0" smtClean="0"/>
              <a:t>BI Ring.</a:t>
            </a:r>
          </a:p>
          <a:p>
            <a:pPr lvl="1"/>
            <a:r>
              <a:rPr lang="en-US" dirty="0" smtClean="0"/>
              <a:t>The </a:t>
            </a:r>
            <a:r>
              <a:rPr lang="en-US" dirty="0"/>
              <a:t>-</a:t>
            </a:r>
            <a:r>
              <a:rPr lang="en-US" dirty="0" err="1"/>
              <a:t>zextendSyncIO</a:t>
            </a:r>
            <a:r>
              <a:rPr lang="en-US" dirty="0"/>
              <a:t> parameter restores the </a:t>
            </a:r>
            <a:r>
              <a:rPr lang="en-US" dirty="0" smtClean="0"/>
              <a:t>original behavior: bigrow uses </a:t>
            </a:r>
            <a:r>
              <a:rPr lang="en-US" dirty="0"/>
              <a:t>a buffered file handle to grow the </a:t>
            </a:r>
            <a:r>
              <a:rPr lang="en-US" dirty="0" smtClean="0"/>
              <a:t>BI file </a:t>
            </a:r>
            <a:r>
              <a:rPr lang="en-US" dirty="0"/>
              <a:t>and the buffered file handle does unbuffered </a:t>
            </a:r>
            <a:r>
              <a:rPr lang="en-US" dirty="0" smtClean="0"/>
              <a:t>I/O</a:t>
            </a:r>
          </a:p>
          <a:p>
            <a:pPr lvl="1"/>
            <a:r>
              <a:rPr lang="en-US" dirty="0" smtClean="0"/>
              <a:t>Very important if you rely on the Furgal Storage Device Test</a:t>
            </a:r>
          </a:p>
          <a:p>
            <a:pPr lvl="1"/>
            <a:endParaRPr lang="en-US" dirty="0"/>
          </a:p>
        </p:txBody>
      </p:sp>
    </p:spTree>
    <p:extLst>
      <p:ext uri="{BB962C8B-B14F-4D97-AF65-F5344CB8AC3E}">
        <p14:creationId xmlns:p14="http://schemas.microsoft.com/office/powerpoint/2010/main" val="3421820773"/>
      </p:ext>
    </p:extLst>
  </p:cSld>
  <p:clrMapOvr>
    <a:masterClrMapping/>
  </p:clrMapOvr>
  <p:transition>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Typo in the Formal </a:t>
            </a:r>
            <a:r>
              <a:rPr lang="en-US" dirty="0" err="1" smtClean="0"/>
              <a:t>Documentaiton</a:t>
            </a:r>
            <a:r>
              <a:rPr lang="en-US" dirty="0" smtClean="0"/>
              <a:t> &lt;&lt; </a:t>
            </a:r>
            <a:r>
              <a:rPr lang="en-US" dirty="0" err="1" smtClean="0"/>
              <a:t>haha</a:t>
            </a:r>
            <a:endParaRPr lang="en-US" dirty="0"/>
          </a:p>
        </p:txBody>
      </p:sp>
      <p:sp>
        <p:nvSpPr>
          <p:cNvPr id="5" name="Content Placeholder 4"/>
          <p:cNvSpPr>
            <a:spLocks noGrp="1"/>
          </p:cNvSpPr>
          <p:nvPr>
            <p:ph idx="1"/>
          </p:nvPr>
        </p:nvSpPr>
        <p:spPr/>
        <p:txBody>
          <a:bodyPr/>
          <a:lstStyle/>
          <a:p>
            <a:r>
              <a:rPr lang="en-US" dirty="0" smtClean="0"/>
              <a:t>-direction (-</a:t>
            </a:r>
            <a:r>
              <a:rPr lang="en-US" dirty="0" err="1" smtClean="0"/>
              <a:t>directio</a:t>
            </a:r>
            <a:r>
              <a:rPr lang="en-US" dirty="0" smtClean="0"/>
              <a:t>)</a:t>
            </a:r>
            <a:endParaRPr lang="en-US" dirty="0"/>
          </a:p>
        </p:txBody>
      </p:sp>
    </p:spTree>
    <p:extLst>
      <p:ext uri="{BB962C8B-B14F-4D97-AF65-F5344CB8AC3E}">
        <p14:creationId xmlns:p14="http://schemas.microsoft.com/office/powerpoint/2010/main" val="266427331"/>
      </p:ext>
    </p:extLst>
  </p:cSld>
  <p:clrMapOvr>
    <a:masterClrMapping/>
  </p:clrMapOvr>
  <p:transition>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Swiss Army Parameters</a:t>
            </a:r>
            <a:endParaRPr lang="en-US" dirty="0"/>
          </a:p>
        </p:txBody>
      </p:sp>
      <p:sp>
        <p:nvSpPr>
          <p:cNvPr id="6" name="Content Placeholder 5"/>
          <p:cNvSpPr>
            <a:spLocks noGrp="1"/>
          </p:cNvSpPr>
          <p:nvPr>
            <p:ph idx="1"/>
          </p:nvPr>
        </p:nvSpPr>
        <p:spPr/>
        <p:txBody>
          <a:bodyPr/>
          <a:lstStyle/>
          <a:p>
            <a:r>
              <a:rPr lang="en-US" dirty="0" smtClean="0"/>
              <a:t>-F has 3 different uses in varying and increasing degrees of danger</a:t>
            </a:r>
          </a:p>
          <a:p>
            <a:pPr lvl="1"/>
            <a:r>
              <a:rPr lang="en-US" dirty="0" smtClean="0"/>
              <a:t>Start promon “lock free” (promon –F)</a:t>
            </a:r>
          </a:p>
          <a:p>
            <a:pPr lvl="1"/>
            <a:r>
              <a:rPr lang="en-US" dirty="0" smtClean="0"/>
              <a:t>Emergency Shutdown (proshut –F)</a:t>
            </a:r>
          </a:p>
          <a:p>
            <a:pPr lvl="1"/>
            <a:r>
              <a:rPr lang="en-US" dirty="0" smtClean="0"/>
              <a:t>Force Access (proutil truncate bi –F)</a:t>
            </a:r>
            <a:endParaRPr lang="en-US" dirty="0"/>
          </a:p>
        </p:txBody>
      </p:sp>
    </p:spTree>
    <p:extLst>
      <p:ext uri="{BB962C8B-B14F-4D97-AF65-F5344CB8AC3E}">
        <p14:creationId xmlns:p14="http://schemas.microsoft.com/office/powerpoint/2010/main" val="4279352999"/>
      </p:ext>
    </p:extLst>
  </p:cSld>
  <p:clrMapOvr>
    <a:masterClrMapping/>
  </p:clrMapOvr>
  <p:transition>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Trivia &amp; Humor</a:t>
            </a:r>
          </a:p>
        </p:txBody>
      </p:sp>
      <p:sp>
        <p:nvSpPr>
          <p:cNvPr id="6" name="Content Placeholder 5"/>
          <p:cNvSpPr>
            <a:spLocks noGrp="1"/>
          </p:cNvSpPr>
          <p:nvPr>
            <p:ph idx="1"/>
          </p:nvPr>
        </p:nvSpPr>
        <p:spPr/>
        <p:txBody>
          <a:bodyPr/>
          <a:lstStyle/>
          <a:p>
            <a:r>
              <a:rPr lang="en-US" dirty="0"/>
              <a:t>My </a:t>
            </a:r>
            <a:r>
              <a:rPr lang="en-US" dirty="0" smtClean="0"/>
              <a:t>favorite candidate </a:t>
            </a:r>
            <a:r>
              <a:rPr lang="en-US" dirty="0"/>
              <a:t>for the most strangely named parameter </a:t>
            </a:r>
            <a:r>
              <a:rPr lang="en-US" dirty="0" smtClean="0"/>
              <a:t>is: </a:t>
            </a:r>
            <a:endParaRPr lang="en-US" dirty="0"/>
          </a:p>
          <a:p>
            <a:pPr marL="0" indent="0">
              <a:buNone/>
            </a:pPr>
            <a:r>
              <a:rPr lang="en-US" dirty="0"/>
              <a:t>	</a:t>
            </a:r>
            <a:r>
              <a:rPr lang="en-US" dirty="0" smtClean="0"/>
              <a:t>	-</a:t>
            </a:r>
            <a:r>
              <a:rPr lang="en-US" dirty="0" err="1"/>
              <a:t>norecover</a:t>
            </a:r>
            <a:r>
              <a:rPr lang="en-US" dirty="0"/>
              <a:t> </a:t>
            </a:r>
          </a:p>
          <a:p>
            <a:pPr marL="0" indent="0">
              <a:buNone/>
            </a:pPr>
            <a:r>
              <a:rPr lang="en-US" dirty="0"/>
              <a:t>	It’s </a:t>
            </a:r>
            <a:r>
              <a:rPr lang="en-US" dirty="0" smtClean="0"/>
              <a:t>can be used </a:t>
            </a:r>
            <a:r>
              <a:rPr lang="en-US" dirty="0"/>
              <a:t>on </a:t>
            </a:r>
            <a:r>
              <a:rPr lang="en-US" dirty="0" err="1"/>
              <a:t>probkup</a:t>
            </a:r>
            <a:r>
              <a:rPr lang="en-US" dirty="0"/>
              <a:t> to backup the DB without </a:t>
            </a:r>
            <a:r>
              <a:rPr lang="en-US" dirty="0" smtClean="0"/>
              <a:t>	initiating crash </a:t>
            </a:r>
            <a:r>
              <a:rPr lang="en-US" dirty="0"/>
              <a:t>recovery… </a:t>
            </a:r>
            <a:endParaRPr lang="en-US" dirty="0" smtClean="0"/>
          </a:p>
          <a:p>
            <a:r>
              <a:rPr lang="en-US" dirty="0" smtClean="0"/>
              <a:t>So </a:t>
            </a:r>
            <a:r>
              <a:rPr lang="en-US" dirty="0"/>
              <a:t>would you trust a </a:t>
            </a:r>
            <a:r>
              <a:rPr lang="en-US" dirty="0" smtClean="0"/>
              <a:t>backup that </a:t>
            </a:r>
            <a:r>
              <a:rPr lang="en-US" dirty="0"/>
              <a:t>was </a:t>
            </a:r>
            <a:r>
              <a:rPr lang="en-US" dirty="0" smtClean="0"/>
              <a:t>run with something like –</a:t>
            </a:r>
            <a:r>
              <a:rPr lang="en-US" dirty="0" err="1" smtClean="0"/>
              <a:t>norecover</a:t>
            </a:r>
            <a:r>
              <a:rPr lang="en-US" dirty="0" smtClean="0"/>
              <a:t> ?</a:t>
            </a:r>
          </a:p>
          <a:p>
            <a:r>
              <a:rPr lang="en-US" dirty="0" smtClean="0"/>
              <a:t>BTW are there any DBAs here who don’t when this parameter might be helpful?</a:t>
            </a:r>
            <a:endParaRPr lang="en-US" dirty="0"/>
          </a:p>
          <a:p>
            <a:endParaRPr lang="en-US" dirty="0"/>
          </a:p>
        </p:txBody>
      </p:sp>
    </p:spTree>
    <p:extLst>
      <p:ext uri="{BB962C8B-B14F-4D97-AF65-F5344CB8AC3E}">
        <p14:creationId xmlns:p14="http://schemas.microsoft.com/office/powerpoint/2010/main" val="601448414"/>
      </p:ext>
    </p:extLst>
  </p:cSld>
  <p:clrMapOvr>
    <a:masterClrMapping/>
  </p:clrMapOvr>
  <p:transition>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Longest Parameter Names (as of V12.0)</a:t>
            </a:r>
            <a:endParaRPr lang="en-US" dirty="0"/>
          </a:p>
        </p:txBody>
      </p:sp>
      <p:sp>
        <p:nvSpPr>
          <p:cNvPr id="6" name="Content Placeholder 5"/>
          <p:cNvSpPr>
            <a:spLocks noGrp="1"/>
          </p:cNvSpPr>
          <p:nvPr>
            <p:ph idx="1"/>
          </p:nvPr>
        </p:nvSpPr>
        <p:spPr>
          <a:xfrm>
            <a:off x="349829" y="1004593"/>
            <a:ext cx="8608820" cy="4805994"/>
          </a:xfrm>
        </p:spPr>
        <p:txBody>
          <a:bodyPr>
            <a:normAutofit/>
          </a:bodyPr>
          <a:lstStyle/>
          <a:p>
            <a:r>
              <a:rPr lang="en-US" dirty="0" smtClean="0"/>
              <a:t>Longest Parameter Names</a:t>
            </a:r>
          </a:p>
          <a:p>
            <a:pPr lvl="1"/>
            <a:r>
              <a:rPr lang="en-US" dirty="0"/>
              <a:t>-</a:t>
            </a:r>
            <a:r>
              <a:rPr lang="en-US" dirty="0" err="1" smtClean="0"/>
              <a:t>nsClientPicklistExpiration</a:t>
            </a:r>
            <a:r>
              <a:rPr lang="en-US" dirty="0"/>
              <a:t>	</a:t>
            </a:r>
            <a:r>
              <a:rPr lang="en-US" dirty="0" smtClean="0"/>
              <a:t>(26</a:t>
            </a:r>
            <a:r>
              <a:rPr lang="en-US" dirty="0" smtClean="0"/>
              <a:t>) </a:t>
            </a:r>
            <a:r>
              <a:rPr lang="en-US" dirty="0"/>
              <a:t>Winner</a:t>
            </a:r>
            <a:r>
              <a:rPr lang="en-US" dirty="0" smtClean="0"/>
              <a:t>! (but no info in docs)</a:t>
            </a:r>
            <a:endParaRPr lang="en-US" dirty="0"/>
          </a:p>
          <a:p>
            <a:pPr lvl="1"/>
            <a:r>
              <a:rPr lang="en-US" dirty="0"/>
              <a:t>-</a:t>
            </a:r>
            <a:r>
              <a:rPr lang="en-US" dirty="0" err="1" smtClean="0"/>
              <a:t>strictEntityResolution</a:t>
            </a:r>
            <a:r>
              <a:rPr lang="en-US" dirty="0"/>
              <a:t>	</a:t>
            </a:r>
            <a:r>
              <a:rPr lang="en-US" dirty="0" smtClean="0"/>
              <a:t>	</a:t>
            </a:r>
            <a:r>
              <a:rPr lang="en-US" dirty="0" smtClean="0"/>
              <a:t>(22</a:t>
            </a:r>
            <a:r>
              <a:rPr lang="en-US" dirty="0" smtClean="0"/>
              <a:t>)		</a:t>
            </a:r>
            <a:r>
              <a:rPr lang="en-US" dirty="0" smtClean="0"/>
              <a:t>XML </a:t>
            </a:r>
            <a:r>
              <a:rPr lang="en-US" dirty="0" smtClean="0"/>
              <a:t>Parser</a:t>
            </a:r>
            <a:endParaRPr lang="en-US" dirty="0"/>
          </a:p>
          <a:p>
            <a:pPr lvl="1"/>
            <a:r>
              <a:rPr lang="en-US" dirty="0" smtClean="0"/>
              <a:t>-</a:t>
            </a:r>
            <a:r>
              <a:rPr lang="en-US" dirty="0" err="1" smtClean="0"/>
              <a:t>SQLAutoStatsThreshold</a:t>
            </a:r>
            <a:r>
              <a:rPr lang="en-US" dirty="0"/>
              <a:t>	</a:t>
            </a:r>
            <a:r>
              <a:rPr lang="en-US" dirty="0" smtClean="0"/>
              <a:t>(21</a:t>
            </a:r>
            <a:r>
              <a:rPr lang="en-US" dirty="0"/>
              <a:t>) 	</a:t>
            </a:r>
            <a:r>
              <a:rPr lang="en-US" dirty="0" smtClean="0"/>
              <a:t>	(but no info in docs)</a:t>
            </a:r>
          </a:p>
          <a:p>
            <a:pPr lvl="1"/>
            <a:r>
              <a:rPr lang="en-US" dirty="0" smtClean="0"/>
              <a:t>-</a:t>
            </a:r>
            <a:r>
              <a:rPr lang="en-US" dirty="0" err="1" smtClean="0"/>
              <a:t>entityExpansionLimit</a:t>
            </a:r>
            <a:r>
              <a:rPr lang="en-US" dirty="0"/>
              <a:t>	</a:t>
            </a:r>
            <a:r>
              <a:rPr lang="en-US" dirty="0" smtClean="0"/>
              <a:t>	</a:t>
            </a:r>
            <a:r>
              <a:rPr lang="en-US" dirty="0" smtClean="0"/>
              <a:t>(20</a:t>
            </a:r>
            <a:r>
              <a:rPr lang="en-US" dirty="0" smtClean="0"/>
              <a:t>)		</a:t>
            </a:r>
            <a:r>
              <a:rPr lang="en-US" dirty="0" smtClean="0"/>
              <a:t>XML </a:t>
            </a:r>
            <a:r>
              <a:rPr lang="en-US" dirty="0" smtClean="0"/>
              <a:t>Parser</a:t>
            </a:r>
          </a:p>
          <a:p>
            <a:pPr lvl="1"/>
            <a:r>
              <a:rPr lang="en-US" dirty="0"/>
              <a:t>-</a:t>
            </a:r>
            <a:r>
              <a:rPr lang="en-US" dirty="0" err="1" smtClean="0"/>
              <a:t>SOAPEndpointPassword</a:t>
            </a:r>
            <a:r>
              <a:rPr lang="en-US" dirty="0"/>
              <a:t>	</a:t>
            </a:r>
            <a:r>
              <a:rPr lang="en-US" dirty="0" smtClean="0"/>
              <a:t>(20</a:t>
            </a:r>
            <a:r>
              <a:rPr lang="en-US" dirty="0" smtClean="0"/>
              <a:t>)</a:t>
            </a:r>
            <a:endParaRPr lang="en-US" dirty="0"/>
          </a:p>
          <a:p>
            <a:pPr lvl="1"/>
            <a:r>
              <a:rPr lang="en-US" dirty="0" smtClean="0"/>
              <a:t>-</a:t>
            </a:r>
            <a:r>
              <a:rPr lang="en-US" dirty="0" err="1" smtClean="0"/>
              <a:t>SQLTruncateTooLarge</a:t>
            </a:r>
            <a:r>
              <a:rPr lang="en-US" dirty="0"/>
              <a:t>	</a:t>
            </a:r>
            <a:r>
              <a:rPr lang="en-US" dirty="0" smtClean="0"/>
              <a:t>	</a:t>
            </a:r>
            <a:r>
              <a:rPr lang="en-US" dirty="0" smtClean="0"/>
              <a:t>(19</a:t>
            </a:r>
            <a:r>
              <a:rPr lang="en-US" dirty="0" smtClean="0"/>
              <a:t>)</a:t>
            </a:r>
            <a:endParaRPr lang="en-US" dirty="0"/>
          </a:p>
          <a:p>
            <a:pPr lvl="1"/>
            <a:r>
              <a:rPr lang="en-US" dirty="0" smtClean="0"/>
              <a:t>-</a:t>
            </a:r>
            <a:r>
              <a:rPr lang="en-US" dirty="0" err="1" smtClean="0"/>
              <a:t>recspacesearchdepth</a:t>
            </a:r>
            <a:r>
              <a:rPr lang="en-US" dirty="0"/>
              <a:t>	</a:t>
            </a:r>
            <a:r>
              <a:rPr lang="en-US" dirty="0" smtClean="0"/>
              <a:t>	</a:t>
            </a:r>
            <a:r>
              <a:rPr lang="en-US" dirty="0" smtClean="0"/>
              <a:t>(19</a:t>
            </a:r>
            <a:r>
              <a:rPr lang="en-US" dirty="0" smtClean="0"/>
              <a:t>)</a:t>
            </a:r>
            <a:endParaRPr lang="en-US" dirty="0"/>
          </a:p>
          <a:p>
            <a:pPr lvl="1"/>
            <a:r>
              <a:rPr lang="en-US" dirty="0"/>
              <a:t>-</a:t>
            </a:r>
            <a:r>
              <a:rPr lang="en-US" dirty="0" err="1" smtClean="0"/>
              <a:t>threadedServerStack</a:t>
            </a:r>
            <a:r>
              <a:rPr lang="en-US" dirty="0"/>
              <a:t>	</a:t>
            </a:r>
            <a:r>
              <a:rPr lang="en-US" dirty="0" smtClean="0"/>
              <a:t>	</a:t>
            </a:r>
            <a:r>
              <a:rPr lang="en-US" dirty="0" smtClean="0"/>
              <a:t>(19</a:t>
            </a:r>
            <a:r>
              <a:rPr lang="en-US" dirty="0" smtClean="0"/>
              <a:t>)			</a:t>
            </a:r>
          </a:p>
          <a:p>
            <a:pPr lvl="1"/>
            <a:r>
              <a:rPr lang="en-US" dirty="0" smtClean="0"/>
              <a:t>-</a:t>
            </a:r>
            <a:r>
              <a:rPr lang="en-US" dirty="0" err="1" smtClean="0"/>
              <a:t>lgTruncateFrequency</a:t>
            </a:r>
            <a:r>
              <a:rPr lang="en-US" dirty="0"/>
              <a:t>	</a:t>
            </a:r>
            <a:r>
              <a:rPr lang="en-US" dirty="0" smtClean="0"/>
              <a:t>	</a:t>
            </a:r>
            <a:r>
              <a:rPr lang="en-US" dirty="0" smtClean="0"/>
              <a:t>(19</a:t>
            </a:r>
            <a:r>
              <a:rPr lang="en-US" dirty="0" smtClean="0"/>
              <a:t>)</a:t>
            </a:r>
          </a:p>
          <a:p>
            <a:pPr lvl="1"/>
            <a:r>
              <a:rPr lang="en-US" dirty="0"/>
              <a:t>-</a:t>
            </a:r>
            <a:r>
              <a:rPr lang="en-US" dirty="0" err="1" smtClean="0"/>
              <a:t>compileroptionsfile</a:t>
            </a:r>
            <a:r>
              <a:rPr lang="en-US" dirty="0"/>
              <a:t>	</a:t>
            </a:r>
            <a:r>
              <a:rPr lang="en-US" dirty="0" smtClean="0"/>
              <a:t>		</a:t>
            </a:r>
            <a:r>
              <a:rPr lang="en-US" dirty="0" smtClean="0"/>
              <a:t>(19</a:t>
            </a:r>
            <a:r>
              <a:rPr lang="en-US" dirty="0" smtClean="0"/>
              <a:t>)</a:t>
            </a:r>
          </a:p>
          <a:p>
            <a:pPr marL="457200" lvl="1" indent="0">
              <a:buNone/>
            </a:pPr>
            <a:endParaRPr lang="en-US" dirty="0"/>
          </a:p>
        </p:txBody>
      </p:sp>
    </p:spTree>
    <p:extLst>
      <p:ext uri="{BB962C8B-B14F-4D97-AF65-F5344CB8AC3E}">
        <p14:creationId xmlns:p14="http://schemas.microsoft.com/office/powerpoint/2010/main" val="1978445750"/>
      </p:ext>
    </p:extLst>
  </p:cSld>
  <p:clrMapOvr>
    <a:masterClrMapping/>
  </p:clrMapOvr>
  <p:transition>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Obsolete Parameters</a:t>
            </a:r>
            <a:endParaRPr lang="en-US" dirty="0"/>
          </a:p>
        </p:txBody>
      </p:sp>
      <p:sp>
        <p:nvSpPr>
          <p:cNvPr id="6" name="Content Placeholder 5"/>
          <p:cNvSpPr>
            <a:spLocks noGrp="1"/>
          </p:cNvSpPr>
          <p:nvPr>
            <p:ph idx="1"/>
          </p:nvPr>
        </p:nvSpPr>
        <p:spPr/>
        <p:txBody>
          <a:bodyPr/>
          <a:lstStyle/>
          <a:p>
            <a:r>
              <a:rPr lang="en-US" dirty="0" smtClean="0"/>
              <a:t>-N		Network Protocol (IPX, </a:t>
            </a:r>
            <a:r>
              <a:rPr lang="en-US" dirty="0" err="1" smtClean="0"/>
              <a:t>NetBUI</a:t>
            </a:r>
            <a:r>
              <a:rPr lang="en-US" dirty="0" smtClean="0"/>
              <a:t>, </a:t>
            </a:r>
            <a:r>
              <a:rPr lang="en-US" dirty="0" err="1" smtClean="0"/>
              <a:t>DecNet</a:t>
            </a:r>
            <a:r>
              <a:rPr lang="en-US" dirty="0" smtClean="0"/>
              <a:t>, etc.)</a:t>
            </a:r>
          </a:p>
          <a:p>
            <a:r>
              <a:rPr lang="en-US" dirty="0" smtClean="0"/>
              <a:t>-XRO	Read Only Target for OpenEdge Replication</a:t>
            </a:r>
          </a:p>
          <a:p>
            <a:endParaRPr lang="en-US" dirty="0"/>
          </a:p>
        </p:txBody>
      </p:sp>
    </p:spTree>
    <p:extLst>
      <p:ext uri="{BB962C8B-B14F-4D97-AF65-F5344CB8AC3E}">
        <p14:creationId xmlns:p14="http://schemas.microsoft.com/office/powerpoint/2010/main" val="2980061738"/>
      </p:ext>
    </p:extLst>
  </p:cSld>
  <p:clrMapOvr>
    <a:masterClrMapping/>
  </p:clrMapOvr>
  <p:transitio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Parameter Values &amp; </a:t>
            </a:r>
            <a:r>
              <a:rPr lang="en-US" dirty="0" smtClean="0"/>
              <a:t>Arguments in V12.1</a:t>
            </a:r>
            <a:endParaRPr lang="en-US" dirty="0"/>
          </a:p>
        </p:txBody>
      </p:sp>
      <p:sp>
        <p:nvSpPr>
          <p:cNvPr id="6" name="Content Placeholder 5"/>
          <p:cNvSpPr>
            <a:spLocks noGrp="1"/>
          </p:cNvSpPr>
          <p:nvPr>
            <p:ph idx="1"/>
          </p:nvPr>
        </p:nvSpPr>
        <p:spPr>
          <a:xfrm>
            <a:off x="349829" y="1004592"/>
            <a:ext cx="8475518" cy="5368775"/>
          </a:xfrm>
        </p:spPr>
        <p:txBody>
          <a:bodyPr>
            <a:normAutofit/>
          </a:bodyPr>
          <a:lstStyle/>
          <a:p>
            <a:r>
              <a:rPr lang="en-US" dirty="0" smtClean="0"/>
              <a:t>Parameter				Old   		New value</a:t>
            </a:r>
          </a:p>
          <a:p>
            <a:pPr lvl="1"/>
            <a:r>
              <a:rPr lang="en-US" dirty="0" smtClean="0"/>
              <a:t>-</a:t>
            </a:r>
            <a:r>
              <a:rPr lang="en-US" dirty="0" err="1" smtClean="0"/>
              <a:t>aibufs</a:t>
            </a:r>
            <a:r>
              <a:rPr lang="en-US" dirty="0" smtClean="0"/>
              <a:t>					20			64</a:t>
            </a:r>
          </a:p>
          <a:p>
            <a:pPr lvl="1"/>
            <a:r>
              <a:rPr lang="en-US" dirty="0" smtClean="0"/>
              <a:t>-</a:t>
            </a:r>
            <a:r>
              <a:rPr lang="en-US" dirty="0" err="1" smtClean="0"/>
              <a:t>bibufs</a:t>
            </a:r>
            <a:r>
              <a:rPr lang="en-US" dirty="0"/>
              <a:t>	</a:t>
            </a:r>
            <a:r>
              <a:rPr lang="en-US" dirty="0" smtClean="0"/>
              <a:t>				20			64</a:t>
            </a:r>
          </a:p>
          <a:p>
            <a:pPr lvl="1"/>
            <a:r>
              <a:rPr lang="en-US" dirty="0" smtClean="0"/>
              <a:t>-</a:t>
            </a:r>
            <a:r>
              <a:rPr lang="en-US" dirty="0" err="1" smtClean="0"/>
              <a:t>lruskips</a:t>
            </a:r>
            <a:r>
              <a:rPr lang="en-US" dirty="0"/>
              <a:t>	</a:t>
            </a:r>
            <a:r>
              <a:rPr lang="en-US" dirty="0" smtClean="0"/>
              <a:t>				0			100</a:t>
            </a:r>
          </a:p>
          <a:p>
            <a:pPr lvl="1"/>
            <a:r>
              <a:rPr lang="en-US" dirty="0" smtClean="0"/>
              <a:t>-lru2skips				0			100</a:t>
            </a:r>
          </a:p>
          <a:p>
            <a:pPr lvl="1"/>
            <a:r>
              <a:rPr lang="en-US" dirty="0" smtClean="0"/>
              <a:t>-pica						64K		128K</a:t>
            </a:r>
          </a:p>
          <a:p>
            <a:pPr lvl="1"/>
            <a:r>
              <a:rPr lang="en-US" dirty="0" smtClean="0"/>
              <a:t>-</a:t>
            </a:r>
            <a:r>
              <a:rPr lang="en-US" dirty="0" err="1" smtClean="0"/>
              <a:t>prefetchDelay</a:t>
            </a:r>
            <a:r>
              <a:rPr lang="en-US" dirty="0" smtClean="0"/>
              <a:t>			0			1</a:t>
            </a:r>
          </a:p>
          <a:p>
            <a:pPr lvl="1"/>
            <a:r>
              <a:rPr lang="en-US" dirty="0" smtClean="0"/>
              <a:t>-</a:t>
            </a:r>
            <a:r>
              <a:rPr lang="en-US" dirty="0" err="1" smtClean="0"/>
              <a:t>prefetchFactor</a:t>
            </a:r>
            <a:r>
              <a:rPr lang="en-US" dirty="0"/>
              <a:t>	</a:t>
            </a:r>
            <a:r>
              <a:rPr lang="en-US" dirty="0" smtClean="0"/>
              <a:t>		0			100</a:t>
            </a:r>
          </a:p>
          <a:p>
            <a:pPr lvl="1"/>
            <a:r>
              <a:rPr lang="en-US" dirty="0" smtClean="0"/>
              <a:t>-</a:t>
            </a:r>
            <a:r>
              <a:rPr lang="en-US" dirty="0" err="1" smtClean="0"/>
              <a:t>prefetchNumRecs</a:t>
            </a:r>
            <a:r>
              <a:rPr lang="en-US" dirty="0" smtClean="0"/>
              <a:t>		16			64</a:t>
            </a:r>
          </a:p>
          <a:p>
            <a:pPr lvl="1"/>
            <a:r>
              <a:rPr lang="en-US" dirty="0" smtClean="0"/>
              <a:t>-</a:t>
            </a:r>
            <a:r>
              <a:rPr lang="en-US" dirty="0" err="1" smtClean="0"/>
              <a:t>prefetchPriority</a:t>
            </a:r>
            <a:r>
              <a:rPr lang="en-US" dirty="0"/>
              <a:t>	</a:t>
            </a:r>
            <a:r>
              <a:rPr lang="en-US" dirty="0" smtClean="0"/>
              <a:t>		0			1</a:t>
            </a:r>
          </a:p>
          <a:p>
            <a:pPr lvl="1"/>
            <a:r>
              <a:rPr lang="en-US" dirty="0" smtClean="0"/>
              <a:t>-Mm						1024		8192</a:t>
            </a:r>
          </a:p>
          <a:p>
            <a:pPr lvl="1"/>
            <a:r>
              <a:rPr lang="en-US" dirty="0" smtClean="0"/>
              <a:t>-</a:t>
            </a:r>
            <a:r>
              <a:rPr lang="en-US" dirty="0" err="1" smtClean="0"/>
              <a:t>Mxs</a:t>
            </a:r>
            <a:r>
              <a:rPr lang="en-US" dirty="0"/>
              <a:t>	</a:t>
            </a:r>
            <a:r>
              <a:rPr lang="en-US" dirty="0" smtClean="0"/>
              <a:t>					16K		32K</a:t>
            </a:r>
            <a:endParaRPr lang="en-US" dirty="0"/>
          </a:p>
        </p:txBody>
      </p:sp>
    </p:spTree>
    <p:extLst>
      <p:ext uri="{BB962C8B-B14F-4D97-AF65-F5344CB8AC3E}">
        <p14:creationId xmlns:p14="http://schemas.microsoft.com/office/powerpoint/2010/main" val="2596612199"/>
      </p:ext>
    </p:extLst>
  </p:cSld>
  <p:clrMapOvr>
    <a:masterClrMapping/>
  </p:clrMapOvr>
  <p:transition>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Parameter Values</a:t>
            </a:r>
            <a:r>
              <a:rPr lang="en-US" dirty="0"/>
              <a:t> </a:t>
            </a:r>
            <a:r>
              <a:rPr lang="en-US" dirty="0" smtClean="0"/>
              <a:t>&amp; Arguments</a:t>
            </a:r>
            <a:endParaRPr lang="en-US" dirty="0"/>
          </a:p>
        </p:txBody>
      </p:sp>
      <p:sp>
        <p:nvSpPr>
          <p:cNvPr id="6" name="Content Placeholder 5"/>
          <p:cNvSpPr>
            <a:spLocks noGrp="1"/>
          </p:cNvSpPr>
          <p:nvPr>
            <p:ph idx="1"/>
          </p:nvPr>
        </p:nvSpPr>
        <p:spPr/>
        <p:txBody>
          <a:bodyPr/>
          <a:lstStyle/>
          <a:p>
            <a:r>
              <a:rPr lang="en-US" dirty="0" smtClean="0"/>
              <a:t>-</a:t>
            </a:r>
            <a:r>
              <a:rPr lang="en-US" dirty="0" err="1" smtClean="0"/>
              <a:t>tablebase</a:t>
            </a:r>
            <a:endParaRPr lang="en-US" dirty="0" smtClean="0"/>
          </a:p>
          <a:p>
            <a:r>
              <a:rPr lang="en-US" dirty="0" smtClean="0"/>
              <a:t>Can be set to a negative value to report on System Tables (not VSTs) in addition to application tables</a:t>
            </a:r>
          </a:p>
          <a:p>
            <a:r>
              <a:rPr lang="en-US" dirty="0" smtClean="0"/>
              <a:t>Sometimes System Tables have unusual or unexpected activity but it would be impossible to detect/monitor that activity with the _</a:t>
            </a:r>
            <a:r>
              <a:rPr lang="en-US" dirty="0" err="1" smtClean="0"/>
              <a:t>tablestat</a:t>
            </a:r>
            <a:r>
              <a:rPr lang="en-US" dirty="0" smtClean="0"/>
              <a:t> VST without a negative starting value</a:t>
            </a:r>
            <a:endParaRPr lang="en-US" dirty="0"/>
          </a:p>
        </p:txBody>
      </p:sp>
    </p:spTree>
    <p:extLst>
      <p:ext uri="{BB962C8B-B14F-4D97-AF65-F5344CB8AC3E}">
        <p14:creationId xmlns:p14="http://schemas.microsoft.com/office/powerpoint/2010/main" val="2174647745"/>
      </p:ext>
    </p:extLst>
  </p:cSld>
  <p:clrMapOvr>
    <a:masterClrMapping/>
  </p:clrMapOvr>
  <p:transition>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Parameter Values &amp; Arguments</a:t>
            </a:r>
          </a:p>
        </p:txBody>
      </p:sp>
      <p:sp>
        <p:nvSpPr>
          <p:cNvPr id="6" name="Content Placeholder 5"/>
          <p:cNvSpPr>
            <a:spLocks noGrp="1"/>
          </p:cNvSpPr>
          <p:nvPr>
            <p:ph idx="1"/>
          </p:nvPr>
        </p:nvSpPr>
        <p:spPr/>
        <p:txBody>
          <a:bodyPr/>
          <a:lstStyle/>
          <a:p>
            <a:r>
              <a:rPr lang="en-US" dirty="0" smtClean="0"/>
              <a:t>-</a:t>
            </a:r>
            <a:r>
              <a:rPr lang="en-US" dirty="0" err="1" smtClean="0"/>
              <a:t>minport</a:t>
            </a:r>
            <a:endParaRPr lang="en-US" dirty="0" smtClean="0"/>
          </a:p>
          <a:p>
            <a:r>
              <a:rPr lang="en-US" dirty="0" smtClean="0"/>
              <a:t>-</a:t>
            </a:r>
            <a:r>
              <a:rPr lang="en-US" dirty="0" err="1" smtClean="0"/>
              <a:t>maxport</a:t>
            </a:r>
            <a:endParaRPr lang="en-US" dirty="0" smtClean="0"/>
          </a:p>
          <a:p>
            <a:r>
              <a:rPr lang="en-US" dirty="0" smtClean="0"/>
              <a:t>Default values can be too “narrow” when there are lots of DB &amp; Login Brokers supporting Remote Clients</a:t>
            </a:r>
            <a:endParaRPr lang="en-US" dirty="0"/>
          </a:p>
        </p:txBody>
      </p:sp>
    </p:spTree>
    <p:extLst>
      <p:ext uri="{BB962C8B-B14F-4D97-AF65-F5344CB8AC3E}">
        <p14:creationId xmlns:p14="http://schemas.microsoft.com/office/powerpoint/2010/main" val="534085815"/>
      </p:ext>
    </p:extLst>
  </p:cSld>
  <p:clrMapOvr>
    <a:masterClrMapping/>
  </p:clrMapOvr>
  <p:transition>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saved the best for last</a:t>
            </a:r>
            <a:endParaRPr lang="en-US" dirty="0"/>
          </a:p>
        </p:txBody>
      </p:sp>
      <p:sp>
        <p:nvSpPr>
          <p:cNvPr id="5" name="Content Placeholder 4"/>
          <p:cNvSpPr>
            <a:spLocks noGrp="1"/>
          </p:cNvSpPr>
          <p:nvPr>
            <p:ph idx="1"/>
          </p:nvPr>
        </p:nvSpPr>
        <p:spPr>
          <a:xfrm>
            <a:off x="349828" y="1004593"/>
            <a:ext cx="8684443" cy="4805994"/>
          </a:xfrm>
        </p:spPr>
        <p:txBody>
          <a:bodyPr/>
          <a:lstStyle/>
          <a:p>
            <a:pPr marL="0" indent="0">
              <a:buNone/>
            </a:pPr>
            <a:r>
              <a:rPr lang="en-US" dirty="0" smtClean="0"/>
              <a:t>George Potemkin, a friend and true Progress expert from Russia has maintained an excellent list of Progress parameters that can be found at this URL</a:t>
            </a:r>
          </a:p>
          <a:p>
            <a:pPr marL="0" indent="0">
              <a:buNone/>
            </a:pPr>
            <a:endParaRPr lang="en-US" dirty="0"/>
          </a:p>
          <a:p>
            <a:pPr marL="0" indent="0">
              <a:buNone/>
            </a:pPr>
            <a:r>
              <a:rPr lang="en-US" sz="2000" dirty="0" smtClean="0">
                <a:hlinkClick r:id="rId2"/>
              </a:rPr>
              <a:t>community.progress.com/</a:t>
            </a:r>
            <a:r>
              <a:rPr lang="en-US" sz="2000" dirty="0" err="1" smtClean="0">
                <a:hlinkClick r:id="rId2"/>
              </a:rPr>
              <a:t>community_groups</a:t>
            </a:r>
            <a:r>
              <a:rPr lang="en-US" sz="2000" dirty="0" smtClean="0">
                <a:hlinkClick r:id="rId2"/>
              </a:rPr>
              <a:t>/</a:t>
            </a:r>
            <a:r>
              <a:rPr lang="en-US" sz="2000" dirty="0" err="1" smtClean="0">
                <a:hlinkClick r:id="rId2"/>
              </a:rPr>
              <a:t>openedge_rdbms</a:t>
            </a:r>
            <a:r>
              <a:rPr lang="en-US" sz="2000" dirty="0" smtClean="0">
                <a:hlinkClick r:id="rId2"/>
              </a:rPr>
              <a:t>/f/18/t/58282</a:t>
            </a:r>
            <a:endParaRPr lang="en-US" sz="2000" dirty="0"/>
          </a:p>
        </p:txBody>
      </p:sp>
    </p:spTree>
    <p:extLst>
      <p:ext uri="{BB962C8B-B14F-4D97-AF65-F5344CB8AC3E}">
        <p14:creationId xmlns:p14="http://schemas.microsoft.com/office/powerpoint/2010/main" val="3305525958"/>
      </p:ext>
    </p:extLst>
  </p:cSld>
  <p:clrMapOvr>
    <a:masterClrMapping/>
  </p:clrMapOvr>
  <p:transition>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828" y="76909"/>
            <a:ext cx="7715180" cy="599748"/>
          </a:xfrm>
        </p:spPr>
        <p:txBody>
          <a:bodyPr>
            <a:normAutofit/>
          </a:bodyPr>
          <a:lstStyle/>
          <a:p>
            <a:r>
              <a:rPr lang="en-US" dirty="0" smtClean="0"/>
              <a:t>Anything You’d Like to Add to the Discussion?</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Tree>
    <p:extLst>
      <p:ext uri="{BB962C8B-B14F-4D97-AF65-F5344CB8AC3E}">
        <p14:creationId xmlns:p14="http://schemas.microsoft.com/office/powerpoint/2010/main" val="2307600076"/>
      </p:ext>
    </p:extLst>
  </p:cSld>
  <p:clrMapOvr>
    <a:masterClrMapping/>
  </p:clrMapOvr>
  <p:transition>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Thank You!</a:t>
            </a:r>
            <a:endParaRPr lang="en-US" dirty="0"/>
          </a:p>
        </p:txBody>
      </p:sp>
      <p:sp>
        <p:nvSpPr>
          <p:cNvPr id="4" name="Content Placeholder 3"/>
          <p:cNvSpPr>
            <a:spLocks noGrp="1"/>
          </p:cNvSpPr>
          <p:nvPr>
            <p:ph idx="1"/>
          </p:nvPr>
        </p:nvSpPr>
        <p:spPr>
          <a:xfrm>
            <a:off x="0" y="867432"/>
            <a:ext cx="8825347" cy="5416833"/>
          </a:xfrm>
        </p:spPr>
        <p:txBody>
          <a:bodyPr>
            <a:normAutofit/>
          </a:bodyPr>
          <a:lstStyle/>
          <a:p>
            <a:pPr marL="527050" indent="-311150" algn="ctr">
              <a:spcBef>
                <a:spcPts val="500"/>
              </a:spcBef>
              <a:buNone/>
              <a:defRPr/>
            </a:pPr>
            <a:r>
              <a:rPr lang="en-US" sz="5200" dirty="0" smtClean="0">
                <a:solidFill>
                  <a:schemeClr val="tx1">
                    <a:lumMod val="95000"/>
                    <a:lumOff val="5000"/>
                  </a:schemeClr>
                </a:solidFill>
              </a:rPr>
              <a:t>Questions?</a:t>
            </a:r>
            <a:endParaRPr lang="en-US" sz="5200" dirty="0" smtClean="0">
              <a:solidFill>
                <a:schemeClr val="tx1">
                  <a:lumMod val="95000"/>
                  <a:lumOff val="5000"/>
                </a:schemeClr>
              </a:solidFill>
              <a:latin typeface="Arial"/>
              <a:cs typeface="Arial"/>
            </a:endParaRPr>
          </a:p>
          <a:p>
            <a:pPr marL="558800" indent="-342900">
              <a:spcBef>
                <a:spcPts val="500"/>
              </a:spcBef>
              <a:defRPr/>
            </a:pPr>
            <a:r>
              <a:rPr lang="en-US" sz="2800" dirty="0" smtClean="0">
                <a:solidFill>
                  <a:schemeClr val="tx1">
                    <a:lumMod val="95000"/>
                    <a:lumOff val="5000"/>
                  </a:schemeClr>
                </a:solidFill>
                <a:latin typeface="Arial"/>
                <a:cs typeface="Arial"/>
              </a:rPr>
              <a:t>dforeman@bravepoint.com</a:t>
            </a:r>
          </a:p>
          <a:p>
            <a:pPr marL="558800" indent="-342900">
              <a:spcBef>
                <a:spcPts val="500"/>
              </a:spcBef>
              <a:defRPr/>
            </a:pPr>
            <a:r>
              <a:rPr lang="en-US" sz="2800" dirty="0" smtClean="0">
                <a:solidFill>
                  <a:schemeClr val="tx1">
                    <a:lumMod val="95000"/>
                    <a:lumOff val="5000"/>
                  </a:schemeClr>
                </a:solidFill>
                <a:latin typeface="Arial"/>
                <a:cs typeface="Arial"/>
              </a:rPr>
              <a:t>dforeman@progress.com</a:t>
            </a:r>
          </a:p>
          <a:p>
            <a:pPr marL="558800" indent="-342900">
              <a:spcBef>
                <a:spcPts val="500"/>
              </a:spcBef>
              <a:defRPr/>
            </a:pPr>
            <a:r>
              <a:rPr lang="en-US" sz="2800" dirty="0" smtClean="0">
                <a:solidFill>
                  <a:schemeClr val="tx1">
                    <a:lumMod val="95000"/>
                    <a:lumOff val="5000"/>
                  </a:schemeClr>
                </a:solidFill>
                <a:latin typeface="Arial"/>
                <a:cs typeface="Arial"/>
              </a:rPr>
              <a:t>danf@prodb.com / dan@wss.com</a:t>
            </a:r>
          </a:p>
          <a:p>
            <a:pPr marL="558800" indent="-342900">
              <a:spcBef>
                <a:spcPts val="500"/>
              </a:spcBef>
              <a:defRPr/>
            </a:pPr>
            <a:r>
              <a:rPr lang="en-US" sz="2800" dirty="0" smtClean="0">
                <a:solidFill>
                  <a:schemeClr val="tx1">
                    <a:lumMod val="95000"/>
                    <a:lumOff val="5000"/>
                  </a:schemeClr>
                </a:solidFill>
                <a:latin typeface="Arial"/>
                <a:cs typeface="Arial"/>
              </a:rPr>
              <a:t>Mobile: +1 541 908 </a:t>
            </a:r>
            <a:r>
              <a:rPr lang="en-US" sz="2800" dirty="0" smtClean="0">
                <a:solidFill>
                  <a:schemeClr val="tx1">
                    <a:lumMod val="95000"/>
                    <a:lumOff val="5000"/>
                  </a:schemeClr>
                </a:solidFill>
                <a:latin typeface="Arial"/>
                <a:cs typeface="Arial"/>
              </a:rPr>
              <a:t>3437</a:t>
            </a:r>
          </a:p>
          <a:p>
            <a:pPr marL="558800" indent="-342900">
              <a:spcBef>
                <a:spcPts val="500"/>
              </a:spcBef>
              <a:defRPr/>
            </a:pPr>
            <a:r>
              <a:rPr lang="en-US" sz="2800" dirty="0">
                <a:solidFill>
                  <a:schemeClr val="tx1">
                    <a:lumMod val="95000"/>
                    <a:lumOff val="5000"/>
                  </a:schemeClr>
                </a:solidFill>
                <a:latin typeface="Arial"/>
                <a:cs typeface="Arial"/>
              </a:rPr>
              <a:t>UTC/GMT -8 (when I’m home</a:t>
            </a:r>
            <a:r>
              <a:rPr lang="en-US" sz="2800" dirty="0" smtClean="0">
                <a:solidFill>
                  <a:schemeClr val="tx1">
                    <a:lumMod val="95000"/>
                    <a:lumOff val="5000"/>
                  </a:schemeClr>
                </a:solidFill>
                <a:latin typeface="Arial"/>
                <a:cs typeface="Arial"/>
              </a:rPr>
              <a:t>)</a:t>
            </a:r>
            <a:endParaRPr lang="en-US" sz="2800" dirty="0" smtClean="0">
              <a:solidFill>
                <a:schemeClr val="tx1">
                  <a:lumMod val="95000"/>
                  <a:lumOff val="5000"/>
                </a:schemeClr>
              </a:solidFill>
              <a:latin typeface="Arial"/>
              <a:cs typeface="Arial"/>
            </a:endParaRPr>
          </a:p>
          <a:p>
            <a:pPr marL="558800" indent="-342900">
              <a:spcBef>
                <a:spcPts val="500"/>
              </a:spcBef>
              <a:defRPr/>
            </a:pPr>
            <a:r>
              <a:rPr lang="en-US" sz="2800" dirty="0" smtClean="0">
                <a:solidFill>
                  <a:schemeClr val="tx1">
                    <a:lumMod val="95000"/>
                    <a:lumOff val="5000"/>
                  </a:schemeClr>
                </a:solidFill>
                <a:latin typeface="Arial"/>
                <a:cs typeface="Arial"/>
              </a:rPr>
              <a:t>Please thank the conference organizers for their hard work in putting together an excellent conference</a:t>
            </a:r>
          </a:p>
        </p:txBody>
      </p:sp>
      <p:sp>
        <p:nvSpPr>
          <p:cNvPr id="5" name="Multiply 4"/>
          <p:cNvSpPr/>
          <p:nvPr/>
        </p:nvSpPr>
        <p:spPr>
          <a:xfrm>
            <a:off x="1519415" y="1688595"/>
            <a:ext cx="2846328" cy="666893"/>
          </a:xfrm>
          <a:prstGeom prst="mathMultiply">
            <a:avLst/>
          </a:prstGeom>
          <a:gradFill>
            <a:gsLst>
              <a:gs pos="0">
                <a:schemeClr val="accent1">
                  <a:tint val="100000"/>
                  <a:shade val="100000"/>
                  <a:satMod val="130000"/>
                  <a:alpha val="21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Multiply 5"/>
          <p:cNvSpPr/>
          <p:nvPr/>
        </p:nvSpPr>
        <p:spPr>
          <a:xfrm>
            <a:off x="1656918" y="2222842"/>
            <a:ext cx="2571322" cy="632518"/>
          </a:xfrm>
          <a:prstGeom prst="mathMultiply">
            <a:avLst/>
          </a:prstGeom>
          <a:gradFill>
            <a:gsLst>
              <a:gs pos="0">
                <a:schemeClr val="accent1">
                  <a:tint val="100000"/>
                  <a:shade val="100000"/>
                  <a:satMod val="130000"/>
                  <a:alpha val="27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0177457"/>
      </p:ext>
    </p:extLst>
  </p:cSld>
  <p:clrMapOvr>
    <a:masterClrMapping/>
  </p:clrMapOvr>
  <p:transition>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2_Custom Design">
  <a:themeElements>
    <a:clrScheme name="Progress Revolution 1">
      <a:dk1>
        <a:srgbClr val="000000"/>
      </a:dk1>
      <a:lt1>
        <a:srgbClr val="FFFFFF"/>
      </a:lt1>
      <a:dk2>
        <a:srgbClr val="005F97"/>
      </a:dk2>
      <a:lt2>
        <a:srgbClr val="FFFFFF"/>
      </a:lt2>
      <a:accent1>
        <a:srgbClr val="005F97"/>
      </a:accent1>
      <a:accent2>
        <a:srgbClr val="4BACC6"/>
      </a:accent2>
      <a:accent3>
        <a:srgbClr val="FF7C00"/>
      </a:accent3>
      <a:accent4>
        <a:srgbClr val="8064A2"/>
      </a:accent4>
      <a:accent5>
        <a:srgbClr val="9BBF01"/>
      </a:accent5>
      <a:accent6>
        <a:srgbClr val="A6A6A6"/>
      </a:accent6>
      <a:hlink>
        <a:srgbClr val="FF7C00"/>
      </a:hlink>
      <a:folHlink>
        <a:srgbClr val="797C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PRB_PPT_Template_standard_v2-cp.potx</Template>
  <TotalTime>38309</TotalTime>
  <Words>1761</Words>
  <Application>Microsoft Office PowerPoint</Application>
  <PresentationFormat>On-screen Show (4:3)</PresentationFormat>
  <Paragraphs>322</Paragraphs>
  <Slides>39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DIN-MediumAlternate</vt:lpstr>
      <vt:lpstr>DIN-RegularAlternate</vt:lpstr>
      <vt:lpstr>ＭＳ Ｐゴシック</vt:lpstr>
      <vt:lpstr>Myriad Pro</vt:lpstr>
      <vt:lpstr>Arial</vt:lpstr>
      <vt:lpstr>Calibri</vt:lpstr>
      <vt:lpstr>Courier New</vt:lpstr>
      <vt:lpstr>2_Custom Design</vt:lpstr>
      <vt:lpstr>Master of Parameters  Stupid Title, Right?  What would you call it?</vt:lpstr>
      <vt:lpstr>Dan Foreman</vt:lpstr>
      <vt:lpstr>Dan Foreman – Part 2</vt:lpstr>
      <vt:lpstr>Progress History Test – Unix Platforms</vt:lpstr>
      <vt:lpstr>Obsolete OS formerly supported by Progress</vt:lpstr>
      <vt:lpstr>Agenda</vt:lpstr>
      <vt:lpstr>Why am I doing this?</vt:lpstr>
      <vt:lpstr>Important Parameters</vt:lpstr>
      <vt:lpstr>Parameter Use Classes</vt:lpstr>
      <vt:lpstr>Trivia &amp; Humor</vt:lpstr>
      <vt:lpstr>Underutilized Parameters </vt:lpstr>
      <vt:lpstr>New Parameters in V12.0 </vt:lpstr>
      <vt:lpstr>New Parameters in V12.0 </vt:lpstr>
      <vt:lpstr>New Parameters in V12.0 </vt:lpstr>
      <vt:lpstr>New Parameters in V12.0 </vt:lpstr>
      <vt:lpstr>New V11.7 Parameters (since 11.7.1)</vt:lpstr>
      <vt:lpstr>New V11.7 Parameters (since 11.7.1)</vt:lpstr>
      <vt:lpstr>New V11.7 Parameters (since 11.7.1)</vt:lpstr>
      <vt:lpstr>DB Parms Between V11.6.2 and V11.7.1</vt:lpstr>
      <vt:lpstr>DB Parms Between V11.6.2 and V11.7.1</vt:lpstr>
      <vt:lpstr>Client Parms Between V11.6.2 and V11.7.1</vt:lpstr>
      <vt:lpstr>Between V11.5.0 and V11.6.2</vt:lpstr>
      <vt:lpstr>V11.6.0</vt:lpstr>
      <vt:lpstr>V11.5</vt:lpstr>
      <vt:lpstr>Undocumented (and Useful) Parameters</vt:lpstr>
      <vt:lpstr>Undocumented (and Useful) Parameters</vt:lpstr>
      <vt:lpstr>Undocumented (and Useful) Parameters</vt:lpstr>
      <vt:lpstr>Undocumented (and Useful) Parameters</vt:lpstr>
      <vt:lpstr>Typo in the Formal Documentaiton &lt;&lt; haha</vt:lpstr>
      <vt:lpstr>Swiss Army Parameters</vt:lpstr>
      <vt:lpstr>Trivia &amp; Humor</vt:lpstr>
      <vt:lpstr>Longest Parameter Names (as of V12.0)</vt:lpstr>
      <vt:lpstr>Obsolete Parameters</vt:lpstr>
      <vt:lpstr>Parameter Values &amp; Arguments in V12.1</vt:lpstr>
      <vt:lpstr>Parameter Values &amp; Arguments</vt:lpstr>
      <vt:lpstr>Parameter Values &amp; Arguments</vt:lpstr>
      <vt:lpstr>I saved the best for last</vt:lpstr>
      <vt:lpstr>Anything You’d Like to Add to the Discussion?</vt:lpstr>
      <vt:lpstr>Thank You!</vt:lpstr>
    </vt:vector>
  </TitlesOfParts>
  <Company>Progress Software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Progress Software Corporation</dc:creator>
  <cp:lastModifiedBy>Dan Foreman</cp:lastModifiedBy>
  <cp:revision>1726</cp:revision>
  <cp:lastPrinted>1999-09-24T14:02:08Z</cp:lastPrinted>
  <dcterms:created xsi:type="dcterms:W3CDTF">2013-05-02T13:57:25Z</dcterms:created>
  <dcterms:modified xsi:type="dcterms:W3CDTF">2019-10-09T00:35:42Z</dcterms:modified>
</cp:coreProperties>
</file>