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40" r:id="rId1"/>
  </p:sldMasterIdLst>
  <p:notesMasterIdLst>
    <p:notesMasterId r:id="rId28"/>
  </p:notesMasterIdLst>
  <p:handoutMasterIdLst>
    <p:handoutMasterId r:id="rId29"/>
  </p:handoutMasterIdLst>
  <p:sldIdLst>
    <p:sldId id="256" r:id="rId2"/>
    <p:sldId id="261" r:id="rId3"/>
    <p:sldId id="266" r:id="rId4"/>
    <p:sldId id="267" r:id="rId5"/>
    <p:sldId id="259" r:id="rId6"/>
    <p:sldId id="260" r:id="rId7"/>
    <p:sldId id="268" r:id="rId8"/>
    <p:sldId id="269" r:id="rId9"/>
    <p:sldId id="263" r:id="rId10"/>
    <p:sldId id="270" r:id="rId11"/>
    <p:sldId id="271" r:id="rId12"/>
    <p:sldId id="272" r:id="rId13"/>
    <p:sldId id="278" r:id="rId14"/>
    <p:sldId id="273" r:id="rId15"/>
    <p:sldId id="274" r:id="rId16"/>
    <p:sldId id="275" r:id="rId17"/>
    <p:sldId id="276" r:id="rId18"/>
    <p:sldId id="277" r:id="rId19"/>
    <p:sldId id="279" r:id="rId20"/>
    <p:sldId id="280" r:id="rId21"/>
    <p:sldId id="281" r:id="rId22"/>
    <p:sldId id="282" r:id="rId23"/>
    <p:sldId id="283" r:id="rId24"/>
    <p:sldId id="284" r:id="rId25"/>
    <p:sldId id="285" r:id="rId26"/>
    <p:sldId id="262" r:id="rId2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A5A5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4514"/>
    <p:restoredTop sz="96925"/>
  </p:normalViewPr>
  <p:slideViewPr>
    <p:cSldViewPr snapToGrid="0" snapToObjects="1">
      <p:cViewPr varScale="1">
        <p:scale>
          <a:sx n="121" d="100"/>
          <a:sy n="121" d="100"/>
        </p:scale>
        <p:origin x="176" y="904"/>
      </p:cViewPr>
      <p:guideLst/>
    </p:cSldViewPr>
  </p:slideViewPr>
  <p:outlineViewPr>
    <p:cViewPr>
      <p:scale>
        <a:sx n="33" d="100"/>
        <a:sy n="33" d="100"/>
      </p:scale>
      <p:origin x="-56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94" d="100"/>
          <a:sy n="94" d="100"/>
        </p:scale>
        <p:origin x="3648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38235CA5-EA91-3344-B349-624D3A89A2A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7F033BF-80E1-784C-B74A-BF3D65444E0E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7EE95A-730A-D74A-91F5-7FC1E870C963}" type="datetimeFigureOut">
              <a:rPr lang="en-US" smtClean="0"/>
              <a:t>10/1/19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E8DC7BE-9025-7A46-B18A-74BC5679D4BF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6D6779F-6753-4A4F-A8C4-F6A89EE08E7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D61068-A1CC-8D4F-A044-939FE0C58B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2594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EA4228B-FD12-AD44-8ECC-561978DD93E6}" type="datetimeFigureOut">
              <a:rPr lang="en-US" smtClean="0"/>
              <a:t>10/1/19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810E9D-F20B-B84A-9EBE-3129617AEB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65915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810E9D-F20B-B84A-9EBE-3129617AEB24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12121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Medical</a:t>
            </a:r>
            <a:r>
              <a:rPr lang="en-US" baseline="0" dirty="0"/>
              <a:t> checklists with discussion are proving to be problematic for the medical profession as it encourages interruptions to the process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A83587-907D-CF41-8F35-1A0F4DE6D2AB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246100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There need to be</a:t>
            </a:r>
            <a:r>
              <a:rPr lang="en-US" baseline="0" dirty="0"/>
              <a:t> a finite number of questions and each question should have a finite number of answers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A83587-907D-CF41-8F35-1A0F4DE6D2AB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90978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Pag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sky, ceiling, plane, airplane&#10;&#10;Description automatically generated">
            <a:extLst>
              <a:ext uri="{FF2B5EF4-FFF2-40B4-BE49-F238E27FC236}">
                <a16:creationId xmlns:a16="http://schemas.microsoft.com/office/drawing/2014/main" id="{466483F9-98FA-0A40-A221-485C85278B9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8176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9848" y="737418"/>
            <a:ext cx="7315200" cy="2492761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6400" spc="-100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9200" y="3344516"/>
            <a:ext cx="7315200" cy="914400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l">
              <a:buNone/>
              <a:defRPr sz="2200" cap="none" spc="0" baseline="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picture containing water&#10;&#10;Description automatically generated">
            <a:extLst>
              <a:ext uri="{FF2B5EF4-FFF2-40B4-BE49-F238E27FC236}">
                <a16:creationId xmlns:a16="http://schemas.microsoft.com/office/drawing/2014/main" id="{3EF83CF1-B439-E742-87DB-99CA7A9D26A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340651"/>
            <a:ext cx="608400" cy="551734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E7B0911-0567-F245-9043-15C0CBAEF8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aseline="0">
                <a:latin typeface="Calibri" panose="020F050202020403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15790B3-A375-C043-B0AC-1026074FA03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B84FB01-E09C-0C46-9AF8-AC80C7927DF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D7328A15-802D-DC4B-A7A9-FC3DB1B1569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969950" y="1813878"/>
            <a:ext cx="7894638" cy="4313237"/>
          </a:xfrm>
          <a:prstGeom prst="rect">
            <a:avLst/>
          </a:prstGeom>
        </p:spPr>
        <p:txBody>
          <a:bodyPr wrap="square" lIns="0" tIns="0" rIns="0" bIns="0" anchor="ctr" anchorCtr="0">
            <a:noAutofit/>
          </a:bodyPr>
          <a:lstStyle>
            <a:lvl1pPr>
              <a:lnSpc>
                <a:spcPct val="100000"/>
              </a:lnSpc>
              <a:defRPr sz="2800" baseline="0">
                <a:solidFill>
                  <a:srgbClr val="5A5A5A"/>
                </a:solidFill>
                <a:latin typeface="Calibri Light" panose="020F0302020204030204" pitchFamily="34" charset="0"/>
              </a:defRPr>
            </a:lvl1pPr>
            <a:lvl2pPr>
              <a:lnSpc>
                <a:spcPct val="100000"/>
              </a:lnSpc>
              <a:defRPr>
                <a:solidFill>
                  <a:srgbClr val="5A5A5A"/>
                </a:solidFill>
                <a:latin typeface="Calibri Light" panose="020F0302020204030204" pitchFamily="34" charset="0"/>
              </a:defRPr>
            </a:lvl2pPr>
            <a:lvl3pPr>
              <a:lnSpc>
                <a:spcPct val="100000"/>
              </a:lnSpc>
              <a:defRPr>
                <a:solidFill>
                  <a:srgbClr val="5A5A5A"/>
                </a:solidFill>
                <a:latin typeface="Calibri Light" panose="020F0302020204030204" pitchFamily="34" charset="0"/>
              </a:defRPr>
            </a:lvl3pPr>
            <a:lvl4pPr>
              <a:lnSpc>
                <a:spcPct val="100000"/>
              </a:lnSpc>
              <a:defRPr>
                <a:solidFill>
                  <a:srgbClr val="5A5A5A"/>
                </a:solidFill>
                <a:latin typeface="Calibri Light" panose="020F0302020204030204" pitchFamily="34" charset="0"/>
              </a:defRPr>
            </a:lvl4pPr>
            <a:lvl5pPr>
              <a:lnSpc>
                <a:spcPct val="100000"/>
              </a:lnSpc>
              <a:defRPr>
                <a:solidFill>
                  <a:srgbClr val="5A5A5A"/>
                </a:solidFill>
                <a:latin typeface="Calibri Light" panose="020F0302020204030204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17657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691C65-ED01-534B-9199-071F0D8E3E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0B5EB8D-3937-E847-8E13-88F4108A716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5DD50AE-83A3-4149-80FD-F133E22DAEC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62514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000" y="1412875"/>
            <a:ext cx="11176000" cy="2210862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  <a:lvl2pPr>
              <a:lnSpc>
                <a:spcPct val="90000"/>
              </a:lnSpc>
              <a:defRPr/>
            </a:lvl2pPr>
            <a:lvl3pPr>
              <a:lnSpc>
                <a:spcPct val="90000"/>
              </a:lnSpc>
              <a:defRPr/>
            </a:lvl3pPr>
            <a:lvl4pPr>
              <a:lnSpc>
                <a:spcPct val="90000"/>
              </a:lnSpc>
              <a:defRPr/>
            </a:lvl4pPr>
            <a:lvl5pPr>
              <a:lnSpc>
                <a:spcPct val="90000"/>
              </a:lnSpc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4038191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0B8C1597-9044-794F-8A02-257071EA4AD7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8801100" y="-4572"/>
            <a:ext cx="3390900" cy="1638300"/>
          </a:xfrm>
          <a:prstGeom prst="rect">
            <a:avLst/>
          </a:prstGeom>
        </p:spPr>
      </p:pic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69950" y="6356350"/>
            <a:ext cx="59115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6701" y="6356350"/>
            <a:ext cx="541699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bg1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1" name="Picture 10" descr="A picture containing object, sky&#10;&#10;Description automatically generated">
            <a:extLst>
              <a:ext uri="{FF2B5EF4-FFF2-40B4-BE49-F238E27FC236}">
                <a16:creationId xmlns:a16="http://schemas.microsoft.com/office/drawing/2014/main" id="{A1807D98-3127-D94D-8CD3-AB3D4341DB8B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9780785" y="5969743"/>
            <a:ext cx="1959429" cy="734786"/>
          </a:xfrm>
          <a:prstGeom prst="rect">
            <a:avLst/>
          </a:prstGeom>
        </p:spPr>
      </p:pic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BCD1DCE1-1460-4B42-9F24-C0A4D3A9C3D7}"/>
              </a:ext>
            </a:extLst>
          </p:cNvPr>
          <p:cNvSpPr txBox="1">
            <a:spLocks/>
          </p:cNvSpPr>
          <p:nvPr userDrawn="1"/>
        </p:nvSpPr>
        <p:spPr>
          <a:xfrm>
            <a:off x="262465" y="2320933"/>
            <a:ext cx="7315200" cy="512064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/>
              </a:buClr>
              <a:buFont typeface="Wingdings 2" pitchFamily="18" charset="2"/>
              <a:buChar char=""/>
              <a:defRPr sz="24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20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1" indent="0"/>
            <a:endParaRPr lang="en-US"/>
          </a:p>
        </p:txBody>
      </p:sp>
      <p:sp>
        <p:nvSpPr>
          <p:cNvPr id="14" name="Title Placeholder 13">
            <a:extLst>
              <a:ext uri="{FF2B5EF4-FFF2-40B4-BE49-F238E27FC236}">
                <a16:creationId xmlns:a16="http://schemas.microsoft.com/office/drawing/2014/main" id="{14929A67-DAF8-4A44-B832-9D5CBB8784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796" y="541813"/>
            <a:ext cx="10272623" cy="734786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/>
          <a:p>
            <a:r>
              <a:rPr lang="en-US" dirty="0"/>
              <a:t>Case Study : variable performance across customers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8" r:id="rId2"/>
    <p:sldLayoutId id="2147483849" r:id="rId3"/>
    <p:sldLayoutId id="2147483850" r:id="rId4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0" i="0" kern="1200" spc="-60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Font typeface="Wingdings 2" pitchFamily="18" charset="2"/>
        <a:buChar char=""/>
        <a:defRPr sz="28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20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info@wss.com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wss.com/" TargetMode="Externa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hyperlink" Target="mailto:adam@wss.com" TargetMode="External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Making Good Checklists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25000" lnSpcReduction="20000"/>
          </a:bodyPr>
          <a:lstStyle/>
          <a:p>
            <a:r>
              <a:rPr lang="en-US" dirty="0"/>
              <a:t>Adam Backman</a:t>
            </a:r>
          </a:p>
          <a:p>
            <a:r>
              <a:rPr lang="en-US" dirty="0"/>
              <a:t>Checklist Maker</a:t>
            </a:r>
          </a:p>
          <a:p>
            <a:r>
              <a:rPr lang="en-US" dirty="0"/>
              <a:t>Cat Herder</a:t>
            </a:r>
          </a:p>
          <a:p>
            <a:r>
              <a:rPr lang="en-US" dirty="0"/>
              <a:t>DBAppraise</a:t>
            </a:r>
          </a:p>
          <a:p>
            <a:r>
              <a:rPr lang="en-US" dirty="0" err="1"/>
              <a:t>adam@dbappraise.com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95521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1B3F60-6747-204E-9F18-7498AF52A9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About White Star Software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00B4824-14C3-0B4C-B759-1BBC04CDDC4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969950" y="1813879"/>
            <a:ext cx="7894638" cy="4081596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sz="2400" dirty="0"/>
              <a:t>The Oldest and Most Respected Independent Progress </a:t>
            </a:r>
            <a:r>
              <a:rPr lang="en-US" sz="2400" dirty="0" err="1"/>
              <a:t>OpenEdge</a:t>
            </a:r>
            <a:r>
              <a:rPr lang="en-US" sz="2400" dirty="0"/>
              <a:t> Consulting Firm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/>
              <a:t>5 of the top </a:t>
            </a:r>
            <a:r>
              <a:rPr lang="en-US" sz="2400" dirty="0" err="1"/>
              <a:t>OpenEdge</a:t>
            </a:r>
            <a:r>
              <a:rPr lang="en-US" sz="2400" dirty="0"/>
              <a:t> DBAs in the world: Adam Backman, Tom Bascom, Dan Foreman, Paul </a:t>
            </a:r>
            <a:r>
              <a:rPr lang="en-US" sz="2400" dirty="0" err="1"/>
              <a:t>Koufalis</a:t>
            </a:r>
            <a:r>
              <a:rPr lang="en-US" sz="2400" dirty="0"/>
              <a:t> and </a:t>
            </a:r>
            <a:r>
              <a:rPr lang="en-US" sz="2400" dirty="0" err="1"/>
              <a:t>Nectarios</a:t>
            </a:r>
            <a:r>
              <a:rPr lang="en-US" sz="2400" dirty="0"/>
              <a:t> </a:t>
            </a:r>
            <a:r>
              <a:rPr lang="en-US" sz="2400" dirty="0" err="1"/>
              <a:t>Daloglou</a:t>
            </a:r>
            <a:endParaRPr lang="en-US" sz="24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/>
              <a:t>Our Performance, Monitoring and Alerting Tool, </a:t>
            </a:r>
            <a:r>
              <a:rPr lang="en-US" sz="2400" dirty="0" err="1"/>
              <a:t>ProTop</a:t>
            </a:r>
            <a:r>
              <a:rPr lang="en-US" sz="2400" dirty="0"/>
              <a:t>. An incredibly powerful single-pane-of-glass view of your entire OpenEdge ecosystems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/>
              <a:t>Real World Training From Real World DBAs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74D4A7B0-33D2-CD44-B0AD-DF7CEC59497E}"/>
              </a:ext>
            </a:extLst>
          </p:cNvPr>
          <p:cNvSpPr txBox="1">
            <a:spLocks/>
          </p:cNvSpPr>
          <p:nvPr/>
        </p:nvSpPr>
        <p:spPr>
          <a:xfrm>
            <a:off x="1969950" y="6135975"/>
            <a:ext cx="7894638" cy="296780"/>
          </a:xfrm>
          <a:prstGeom prst="rect">
            <a:avLst/>
          </a:prstGeom>
        </p:spPr>
        <p:txBody>
          <a:bodyPr wrap="square" lIns="0" tIns="0" rIns="0" bIns="0" anchor="ctr" anchorCtr="0">
            <a:noAutofit/>
          </a:bodyPr>
          <a:lstStyle>
            <a:lvl1pPr marL="182880" indent="-18288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Clr>
                <a:schemeClr val="accent1"/>
              </a:buClr>
              <a:buFont typeface="Wingdings 2" pitchFamily="18" charset="2"/>
              <a:buChar char=""/>
              <a:defRPr sz="2800" kern="1200" baseline="0">
                <a:solidFill>
                  <a:srgbClr val="5A5A5A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685800" indent="-182880" algn="l" defTabSz="914400" rtl="0" eaLnBrk="1" latinLnBrk="0" hangingPunct="1">
              <a:lnSpc>
                <a:spcPct val="10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2000" kern="1200" baseline="0">
                <a:solidFill>
                  <a:srgbClr val="5A5A5A"/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1143000" indent="-182880" algn="l" defTabSz="914400" rtl="0" eaLnBrk="1" latinLnBrk="0" hangingPunct="1">
              <a:lnSpc>
                <a:spcPct val="10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600" kern="1200">
                <a:solidFill>
                  <a:srgbClr val="5A5A5A"/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600200" indent="-182880" algn="l" defTabSz="914400" rtl="0" eaLnBrk="1" latinLnBrk="0" hangingPunct="1">
              <a:lnSpc>
                <a:spcPct val="10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rgbClr val="5A5A5A"/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2057400" indent="-182880" algn="l" defTabSz="914400" rtl="0" eaLnBrk="1" latinLnBrk="0" hangingPunct="1">
              <a:lnSpc>
                <a:spcPct val="10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rgbClr val="5A5A5A"/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dirty="0">
                <a:solidFill>
                  <a:schemeClr val="accent3"/>
                </a:solidFill>
                <a:hlinkClick r:id="rId3"/>
              </a:rPr>
              <a:t>info@wss.com</a:t>
            </a:r>
            <a:r>
              <a:rPr lang="en-US" sz="2000" dirty="0">
                <a:solidFill>
                  <a:schemeClr val="accent3"/>
                </a:solidFill>
              </a:rPr>
              <a:t>   |  </a:t>
            </a:r>
            <a:r>
              <a:rPr lang="en-US" sz="2000" dirty="0" err="1">
                <a:solidFill>
                  <a:schemeClr val="accent3"/>
                </a:solidFill>
                <a:hlinkClick r:id="rId4"/>
              </a:rPr>
              <a:t>wss.com</a:t>
            </a:r>
            <a:endParaRPr lang="en-US" sz="2000" dirty="0">
              <a:solidFill>
                <a:schemeClr val="accent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60747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Why make checklists?</a:t>
            </a:r>
          </a:p>
          <a:p>
            <a:r>
              <a:rPr lang="en-US" dirty="0"/>
              <a:t>Complicated vs. complex</a:t>
            </a:r>
          </a:p>
          <a:p>
            <a:r>
              <a:rPr lang="en-US" dirty="0"/>
              <a:t>Types of checklists</a:t>
            </a:r>
          </a:p>
          <a:p>
            <a:r>
              <a:rPr lang="en-US" dirty="0"/>
              <a:t>Roles</a:t>
            </a:r>
          </a:p>
          <a:p>
            <a:r>
              <a:rPr lang="en-US" dirty="0"/>
              <a:t>What makes an effective checklist?</a:t>
            </a:r>
          </a:p>
          <a:p>
            <a:r>
              <a:rPr lang="en-US" dirty="0"/>
              <a:t>What to avoid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0213730"/>
      </p:ext>
    </p:extLst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Make Checklists?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To reduce human error</a:t>
            </a:r>
          </a:p>
          <a:p>
            <a:r>
              <a:rPr lang="en-US" dirty="0"/>
              <a:t>Rote processes tend to breed forgotten steps</a:t>
            </a:r>
          </a:p>
          <a:p>
            <a:r>
              <a:rPr lang="en-US" dirty="0"/>
              <a:t>To reduce missed or out of sequence steps</a:t>
            </a:r>
          </a:p>
          <a:p>
            <a:pPr lvl="1"/>
            <a:r>
              <a:rPr lang="en-US" dirty="0"/>
              <a:t>Ready, Fire, Aim </a:t>
            </a:r>
            <a:r>
              <a:rPr lang="mr-IN" dirty="0"/>
              <a:t>–</a:t>
            </a:r>
            <a:r>
              <a:rPr lang="en-US" dirty="0"/>
              <a:t> Bad</a:t>
            </a:r>
          </a:p>
          <a:p>
            <a:pPr lvl="1"/>
            <a:r>
              <a:rPr lang="en-US" dirty="0"/>
              <a:t>Ready, Aim, Fire </a:t>
            </a:r>
            <a:r>
              <a:rPr lang="mr-IN" dirty="0"/>
              <a:t>–</a:t>
            </a:r>
            <a:r>
              <a:rPr lang="en-US" dirty="0"/>
              <a:t> Good </a:t>
            </a:r>
          </a:p>
          <a:p>
            <a:r>
              <a:rPr lang="en-US" dirty="0"/>
              <a:t>Reduce interruptions</a:t>
            </a:r>
          </a:p>
        </p:txBody>
      </p:sp>
    </p:spTree>
    <p:extLst>
      <p:ext uri="{BB962C8B-B14F-4D97-AF65-F5344CB8AC3E}">
        <p14:creationId xmlns:p14="http://schemas.microsoft.com/office/powerpoint/2010/main" val="3026284249"/>
      </p:ext>
    </p:extLst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Complicated vs. Complex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Complicated </a:t>
            </a:r>
            <a:r>
              <a:rPr lang="mr-IN" dirty="0"/>
              <a:t>–</a:t>
            </a:r>
            <a:r>
              <a:rPr lang="en-US" dirty="0"/>
              <a:t> consisting of many interconnected parts</a:t>
            </a:r>
          </a:p>
          <a:p>
            <a:r>
              <a:rPr lang="en-US" dirty="0"/>
              <a:t>Complex </a:t>
            </a:r>
            <a:r>
              <a:rPr lang="mr-IN" dirty="0"/>
              <a:t>–</a:t>
            </a:r>
            <a:r>
              <a:rPr lang="en-US" dirty="0"/>
              <a:t> consisting of many different and connected parts</a:t>
            </a:r>
          </a:p>
          <a:p>
            <a:endParaRPr lang="en-US" dirty="0"/>
          </a:p>
          <a:p>
            <a:r>
              <a:rPr lang="en-US" dirty="0"/>
              <a:t>So, Who cares?</a:t>
            </a:r>
          </a:p>
        </p:txBody>
      </p:sp>
    </p:spTree>
    <p:extLst>
      <p:ext uri="{BB962C8B-B14F-4D97-AF65-F5344CB8AC3E}">
        <p14:creationId xmlns:p14="http://schemas.microsoft.com/office/powerpoint/2010/main" val="257242395"/>
      </p:ext>
    </p:extLst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Complicated vs. Complex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Checklists are most effective with </a:t>
            </a:r>
            <a:r>
              <a:rPr lang="en-US" u="sng" dirty="0"/>
              <a:t>complicated</a:t>
            </a:r>
            <a:r>
              <a:rPr lang="en-US" dirty="0"/>
              <a:t> processes</a:t>
            </a:r>
          </a:p>
          <a:p>
            <a:r>
              <a:rPr lang="en-US" dirty="0"/>
              <a:t>Complex processes with their </a:t>
            </a:r>
            <a:r>
              <a:rPr lang="en-US" u="sng" dirty="0"/>
              <a:t>different</a:t>
            </a:r>
            <a:r>
              <a:rPr lang="en-US" dirty="0"/>
              <a:t> parts are generally not good candidates for checklists because of the less limited avenues to completion</a:t>
            </a:r>
          </a:p>
          <a:p>
            <a:r>
              <a:rPr lang="en-US" dirty="0"/>
              <a:t>Most technical problems are complicated not complex</a:t>
            </a:r>
          </a:p>
        </p:txBody>
      </p:sp>
    </p:spTree>
    <p:extLst>
      <p:ext uri="{BB962C8B-B14F-4D97-AF65-F5344CB8AC3E}">
        <p14:creationId xmlns:p14="http://schemas.microsoft.com/office/powerpoint/2010/main" val="4240523785"/>
      </p:ext>
    </p:extLst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Types of checklists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Normal procedures</a:t>
            </a:r>
          </a:p>
          <a:p>
            <a:pPr lvl="1"/>
            <a:r>
              <a:rPr lang="en-US" dirty="0"/>
              <a:t>Report checks</a:t>
            </a:r>
          </a:p>
          <a:p>
            <a:pPr lvl="1"/>
            <a:r>
              <a:rPr lang="en-US" dirty="0"/>
              <a:t>Backup</a:t>
            </a:r>
          </a:p>
          <a:p>
            <a:pPr lvl="1"/>
            <a:r>
              <a:rPr lang="en-US" dirty="0"/>
              <a:t>Performance checks</a:t>
            </a:r>
          </a:p>
          <a:p>
            <a:r>
              <a:rPr lang="en-US" dirty="0"/>
              <a:t>Non-normal</a:t>
            </a:r>
          </a:p>
          <a:p>
            <a:pPr lvl="1"/>
            <a:r>
              <a:rPr lang="en-US" dirty="0"/>
              <a:t>Disk failure</a:t>
            </a:r>
          </a:p>
          <a:p>
            <a:r>
              <a:rPr lang="en-US" dirty="0"/>
              <a:t>Emergency</a:t>
            </a:r>
          </a:p>
          <a:p>
            <a:pPr lvl="1"/>
            <a:r>
              <a:rPr lang="en-US" dirty="0"/>
              <a:t>Database/Application interruption </a:t>
            </a:r>
          </a:p>
        </p:txBody>
      </p:sp>
    </p:spTree>
    <p:extLst>
      <p:ext uri="{BB962C8B-B14F-4D97-AF65-F5344CB8AC3E}">
        <p14:creationId xmlns:p14="http://schemas.microsoft.com/office/powerpoint/2010/main" val="435021728"/>
      </p:ext>
    </p:extLst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Examples of Industries that depend on checklists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Aviation</a:t>
            </a:r>
          </a:p>
          <a:p>
            <a:pPr lvl="1"/>
            <a:r>
              <a:rPr lang="en-US" dirty="0"/>
              <a:t>Pilot preflight check</a:t>
            </a:r>
          </a:p>
          <a:p>
            <a:pPr lvl="1"/>
            <a:r>
              <a:rPr lang="en-US" dirty="0"/>
              <a:t>Maintenance</a:t>
            </a:r>
          </a:p>
          <a:p>
            <a:pPr lvl="2"/>
            <a:r>
              <a:rPr lang="en-US" dirty="0"/>
              <a:t>Checklists</a:t>
            </a:r>
          </a:p>
          <a:p>
            <a:pPr lvl="2"/>
            <a:r>
              <a:rPr lang="en-US" dirty="0"/>
              <a:t>Procedures</a:t>
            </a:r>
          </a:p>
          <a:p>
            <a:r>
              <a:rPr lang="en-US" dirty="0"/>
              <a:t>Medical </a:t>
            </a:r>
          </a:p>
          <a:p>
            <a:r>
              <a:rPr lang="en-US" dirty="0"/>
              <a:t>Technology</a:t>
            </a:r>
          </a:p>
        </p:txBody>
      </p:sp>
    </p:spTree>
    <p:extLst>
      <p:ext uri="{BB962C8B-B14F-4D97-AF65-F5344CB8AC3E}">
        <p14:creationId xmlns:p14="http://schemas.microsoft.com/office/powerpoint/2010/main" val="3209684867"/>
      </p:ext>
    </p:extLst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Types of Checklists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Procedural</a:t>
            </a:r>
          </a:p>
          <a:p>
            <a:pPr lvl="1"/>
            <a:r>
              <a:rPr lang="en-US" dirty="0"/>
              <a:t>Technical</a:t>
            </a:r>
          </a:p>
          <a:p>
            <a:pPr lvl="1"/>
            <a:r>
              <a:rPr lang="en-US" dirty="0"/>
              <a:t>Aviation</a:t>
            </a:r>
          </a:p>
          <a:p>
            <a:r>
              <a:rPr lang="en-US" dirty="0"/>
              <a:t>Procedural with discussion</a:t>
            </a:r>
          </a:p>
          <a:p>
            <a:pPr lvl="1"/>
            <a:r>
              <a:rPr lang="en-US" dirty="0"/>
              <a:t>Medical (proving problematic)</a:t>
            </a:r>
          </a:p>
          <a:p>
            <a:r>
              <a:rPr lang="en-US" dirty="0"/>
              <a:t>Non-procedural (simple)</a:t>
            </a:r>
          </a:p>
          <a:p>
            <a:pPr lvl="1"/>
            <a:r>
              <a:rPr lang="en-US" dirty="0"/>
              <a:t>Shopping list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5789580"/>
      </p:ext>
    </p:extLst>
  </p:cSld>
  <p:clrMapOvr>
    <a:masterClrMapping/>
  </p:clrMapOvr>
  <p:transition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Simple checklist (Thanks Jake)</a:t>
            </a:r>
          </a:p>
        </p:txBody>
      </p:sp>
      <p:pic>
        <p:nvPicPr>
          <p:cNvPr id="4" name="Content Placeholder 3" descr="William Diamond Checklist.pdf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365" b="27104"/>
          <a:stretch/>
        </p:blipFill>
        <p:spPr>
          <a:xfrm>
            <a:off x="1828800" y="1600201"/>
            <a:ext cx="7617581" cy="4773990"/>
          </a:xfrm>
        </p:spPr>
      </p:pic>
    </p:spTree>
    <p:extLst>
      <p:ext uri="{BB962C8B-B14F-4D97-AF65-F5344CB8AC3E}">
        <p14:creationId xmlns:p14="http://schemas.microsoft.com/office/powerpoint/2010/main" val="4284854037"/>
      </p:ext>
    </p:extLst>
  </p:cSld>
  <p:clrMapOvr>
    <a:masterClrMapping/>
  </p:clrMapOvr>
  <p:transition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Example: Over designed shopping list (Thanks Dad)</a:t>
            </a:r>
          </a:p>
        </p:txBody>
      </p:sp>
      <p:pic>
        <p:nvPicPr>
          <p:cNvPr id="8" name="Picture 7" descr="Screen Shot 2016-09-30 at 2.42.19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7190" y="1572381"/>
            <a:ext cx="7202715" cy="4862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2139924"/>
      </p:ext>
    </p:extLst>
  </p:cSld>
  <p:clrMapOvr>
    <a:masterClrMapping/>
  </p:clrMapOvr>
  <p:transition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Tech Procedural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1200" y="1480610"/>
            <a:ext cx="8229600" cy="4525963"/>
          </a:xfrm>
        </p:spPr>
        <p:txBody>
          <a:bodyPr>
            <a:noAutofit/>
          </a:bodyPr>
          <a:lstStyle/>
          <a:p>
            <a:pPr marL="914400" indent="-914400">
              <a:buFont typeface="+mj-lt"/>
              <a:buAutoNum type="alphaUcPeriod"/>
            </a:pPr>
            <a:r>
              <a:rPr lang="en-US" sz="1200" b="1" dirty="0"/>
              <a:t>Truncate BI on the old machine</a:t>
            </a:r>
          </a:p>
          <a:p>
            <a:pPr marL="1314450" lvl="1" indent="-914400">
              <a:buFont typeface="+mj-ea"/>
              <a:buAutoNum type="circleNumDbPlain"/>
            </a:pPr>
            <a:r>
              <a:rPr lang="en-US" sz="1200" dirty="0" err="1"/>
              <a:t>proenv</a:t>
            </a:r>
            <a:r>
              <a:rPr lang="en-US" sz="1200" dirty="0"/>
              <a:t> (START --&gt; Progress --&gt; </a:t>
            </a:r>
            <a:r>
              <a:rPr lang="en-US" sz="1200" dirty="0" err="1"/>
              <a:t>proenv</a:t>
            </a:r>
            <a:r>
              <a:rPr lang="en-US" sz="1200" dirty="0"/>
              <a:t>)</a:t>
            </a:r>
          </a:p>
          <a:p>
            <a:pPr marL="1314450" lvl="1" indent="-914400">
              <a:buFont typeface="+mj-ea"/>
              <a:buAutoNum type="circleNumDbPlain"/>
            </a:pPr>
            <a:r>
              <a:rPr lang="en-US" sz="1200" dirty="0" err="1"/>
              <a:t>proutil</a:t>
            </a:r>
            <a:r>
              <a:rPr lang="en-US" sz="1200" dirty="0"/>
              <a:t> </a:t>
            </a:r>
            <a:r>
              <a:rPr lang="en-US" sz="1200" dirty="0" err="1"/>
              <a:t>hfc_fis</a:t>
            </a:r>
            <a:r>
              <a:rPr lang="en-US" sz="1200" dirty="0"/>
              <a:t> -C truncate bi -G 0</a:t>
            </a:r>
          </a:p>
          <a:p>
            <a:pPr marL="914400" indent="-914400">
              <a:buFont typeface="+mj-lt"/>
              <a:buAutoNum type="alphaUcPeriod"/>
            </a:pPr>
            <a:r>
              <a:rPr lang="en-US" sz="1200" b="1" dirty="0"/>
              <a:t>Backup database on old machine</a:t>
            </a:r>
          </a:p>
          <a:p>
            <a:pPr marL="1314450" lvl="1" indent="-914400">
              <a:buFont typeface="+mj-ea"/>
              <a:buAutoNum type="circleNumDbPlain"/>
            </a:pPr>
            <a:r>
              <a:rPr lang="en-US" sz="1200" dirty="0" err="1"/>
              <a:t>proenv</a:t>
            </a:r>
            <a:r>
              <a:rPr lang="en-US" sz="1200" dirty="0"/>
              <a:t> (START --&gt; Progress --&gt; </a:t>
            </a:r>
            <a:r>
              <a:rPr lang="en-US" sz="1200" dirty="0" err="1"/>
              <a:t>proenv</a:t>
            </a:r>
            <a:r>
              <a:rPr lang="en-US" sz="1200" dirty="0"/>
              <a:t>)</a:t>
            </a:r>
          </a:p>
          <a:p>
            <a:pPr marL="1314450" lvl="1" indent="-914400">
              <a:buFont typeface="+mj-ea"/>
              <a:buAutoNum type="circleNumDbPlain"/>
            </a:pPr>
            <a:r>
              <a:rPr lang="en-US" sz="1200" dirty="0" err="1"/>
              <a:t>probkup</a:t>
            </a:r>
            <a:r>
              <a:rPr lang="en-US" sz="1200" dirty="0"/>
              <a:t> </a:t>
            </a:r>
            <a:r>
              <a:rPr lang="en-US" sz="1200" dirty="0" err="1"/>
              <a:t>hfc_fis</a:t>
            </a:r>
            <a:r>
              <a:rPr lang="en-US" sz="1200" dirty="0"/>
              <a:t> </a:t>
            </a:r>
            <a:r>
              <a:rPr lang="en-US" sz="1200" dirty="0" err="1"/>
              <a:t>hfc_fis.bck</a:t>
            </a:r>
            <a:endParaRPr lang="en-US" sz="1200" dirty="0"/>
          </a:p>
          <a:p>
            <a:pPr marL="914400" indent="-914400">
              <a:buFont typeface="+mj-lt"/>
              <a:buAutoNum type="alphaUcPeriod"/>
            </a:pPr>
            <a:r>
              <a:rPr lang="en-US" sz="1200" b="1" dirty="0"/>
              <a:t>Transfer to new machine</a:t>
            </a:r>
          </a:p>
          <a:p>
            <a:pPr marL="1314450" lvl="1" indent="-914400">
              <a:buFont typeface="+mj-ea"/>
              <a:buAutoNum type="circleNumDbPlain"/>
            </a:pPr>
            <a:r>
              <a:rPr lang="en-US" sz="1200" dirty="0"/>
              <a:t>Use Windows Explorer to copy </a:t>
            </a:r>
            <a:r>
              <a:rPr lang="en-US" sz="1200" dirty="0" err="1"/>
              <a:t>hfc_fis.bck</a:t>
            </a:r>
            <a:r>
              <a:rPr lang="en-US" sz="1200" dirty="0"/>
              <a:t> to D:\</a:t>
            </a:r>
            <a:r>
              <a:rPr lang="en-US" sz="1200" dirty="0" err="1"/>
              <a:t>db</a:t>
            </a:r>
            <a:r>
              <a:rPr lang="en-US" sz="1200" dirty="0"/>
              <a:t>\</a:t>
            </a:r>
            <a:r>
              <a:rPr lang="en-US" sz="1200" dirty="0" err="1"/>
              <a:t>hfc</a:t>
            </a:r>
            <a:r>
              <a:rPr lang="en-US" sz="1200" dirty="0"/>
              <a:t>\production</a:t>
            </a:r>
          </a:p>
          <a:p>
            <a:pPr marL="914400" indent="-914400">
              <a:buFont typeface="+mj-lt"/>
              <a:buAutoNum type="alphaUcPeriod"/>
            </a:pPr>
            <a:r>
              <a:rPr lang="en-US" sz="1200" b="1" dirty="0"/>
              <a:t>Restore to new machine</a:t>
            </a:r>
          </a:p>
          <a:p>
            <a:pPr marL="1314450" lvl="1" indent="-914400">
              <a:buFont typeface="+mj-ea"/>
              <a:buAutoNum type="circleNumDbPlain"/>
            </a:pPr>
            <a:r>
              <a:rPr lang="en-US" sz="1200" dirty="0" err="1"/>
              <a:t>proenv</a:t>
            </a:r>
            <a:r>
              <a:rPr lang="en-US" sz="1200" dirty="0"/>
              <a:t> (START --&gt; OpenEdge --&gt; </a:t>
            </a:r>
            <a:r>
              <a:rPr lang="en-US" sz="1200" dirty="0" err="1"/>
              <a:t>proenv</a:t>
            </a:r>
            <a:r>
              <a:rPr lang="en-US" sz="1200" dirty="0"/>
              <a:t>)</a:t>
            </a:r>
          </a:p>
          <a:p>
            <a:pPr marL="1314450" lvl="1" indent="-914400">
              <a:buFont typeface="+mj-ea"/>
              <a:buAutoNum type="circleNumDbPlain"/>
            </a:pPr>
            <a:r>
              <a:rPr lang="en-US" sz="1200" dirty="0"/>
              <a:t>d:</a:t>
            </a:r>
          </a:p>
          <a:p>
            <a:pPr marL="1314450" lvl="1" indent="-914400">
              <a:buFont typeface="+mj-ea"/>
              <a:buAutoNum type="circleNumDbPlain"/>
            </a:pPr>
            <a:r>
              <a:rPr lang="en-US" sz="1200" dirty="0"/>
              <a:t>cd \</a:t>
            </a:r>
            <a:r>
              <a:rPr lang="en-US" sz="1200" dirty="0" err="1"/>
              <a:t>db</a:t>
            </a:r>
            <a:r>
              <a:rPr lang="en-US" sz="1200" dirty="0"/>
              <a:t>\</a:t>
            </a:r>
            <a:r>
              <a:rPr lang="en-US" sz="1200" dirty="0" err="1"/>
              <a:t>hfc</a:t>
            </a:r>
            <a:r>
              <a:rPr lang="en-US" sz="1200" dirty="0"/>
              <a:t>\production</a:t>
            </a:r>
          </a:p>
          <a:p>
            <a:pPr marL="1314450" lvl="1" indent="-914400">
              <a:buFont typeface="+mj-ea"/>
              <a:buAutoNum type="circleNumDbPlain"/>
            </a:pPr>
            <a:r>
              <a:rPr lang="en-US" sz="1200" dirty="0"/>
              <a:t>set DLC=c:\progress\</a:t>
            </a:r>
            <a:r>
              <a:rPr lang="en-US" sz="1200" dirty="0" err="1"/>
              <a:t>openedge</a:t>
            </a:r>
            <a:r>
              <a:rPr lang="en-US" sz="1200" dirty="0"/>
              <a:t>\bin\101_dbutils</a:t>
            </a:r>
          </a:p>
          <a:p>
            <a:pPr marL="1314450" lvl="1" indent="-914400">
              <a:buFont typeface="+mj-ea"/>
              <a:buAutoNum type="circleNumDbPlain"/>
            </a:pPr>
            <a:r>
              <a:rPr lang="en-US" sz="1200" dirty="0"/>
              <a:t>set PATH=%DLC%;%PATH%</a:t>
            </a:r>
          </a:p>
          <a:p>
            <a:pPr marL="1314450" lvl="1" indent="-914400">
              <a:buFont typeface="+mj-ea"/>
              <a:buAutoNum type="circleNumDbPlain"/>
            </a:pPr>
            <a:r>
              <a:rPr lang="en-US" sz="1200" dirty="0"/>
              <a:t>101_dbutil </a:t>
            </a:r>
            <a:r>
              <a:rPr lang="en-US" sz="1200" dirty="0" err="1"/>
              <a:t>prorest</a:t>
            </a:r>
            <a:r>
              <a:rPr lang="en-US" sz="1200" dirty="0"/>
              <a:t> </a:t>
            </a:r>
            <a:r>
              <a:rPr lang="en-US" sz="1200" dirty="0" err="1"/>
              <a:t>hfc</a:t>
            </a:r>
            <a:r>
              <a:rPr lang="en-US" sz="1200" dirty="0"/>
              <a:t> </a:t>
            </a:r>
            <a:r>
              <a:rPr lang="en-US" sz="1200" dirty="0" err="1"/>
              <a:t>hfc_fis.bck</a:t>
            </a:r>
            <a:endParaRPr lang="en-US" sz="1200" dirty="0"/>
          </a:p>
          <a:p>
            <a:pPr marL="914400" indent="-914400">
              <a:buFont typeface="+mj-lt"/>
              <a:buAutoNum type="alphaUcPeriod"/>
            </a:pPr>
            <a:r>
              <a:rPr lang="en-US" sz="1200" b="1" dirty="0"/>
              <a:t>Conv1011</a:t>
            </a:r>
          </a:p>
          <a:p>
            <a:pPr marL="1314450" lvl="1" indent="-914400">
              <a:buFont typeface="+mj-ea"/>
              <a:buAutoNum type="circleNumDbPlain"/>
            </a:pPr>
            <a:r>
              <a:rPr lang="en-US" sz="1200" dirty="0" err="1"/>
              <a:t>proenv</a:t>
            </a:r>
            <a:r>
              <a:rPr lang="en-US" sz="1200" dirty="0"/>
              <a:t> (START --&gt; OpenEdge --&gt; </a:t>
            </a:r>
            <a:r>
              <a:rPr lang="en-US" sz="1200" dirty="0" err="1"/>
              <a:t>proenv</a:t>
            </a:r>
            <a:r>
              <a:rPr lang="en-US" sz="1200" dirty="0"/>
              <a:t>)</a:t>
            </a:r>
          </a:p>
          <a:p>
            <a:pPr marL="1314450" lvl="1" indent="-914400">
              <a:buFont typeface="+mj-ea"/>
              <a:buAutoNum type="circleNumDbPlain"/>
            </a:pPr>
            <a:r>
              <a:rPr lang="en-US" sz="1200" dirty="0"/>
              <a:t>d:</a:t>
            </a:r>
          </a:p>
          <a:p>
            <a:pPr marL="1314450" lvl="1" indent="-914400">
              <a:buFont typeface="+mj-ea"/>
              <a:buAutoNum type="circleNumDbPlain"/>
            </a:pPr>
            <a:r>
              <a:rPr lang="en-US" sz="1200" dirty="0"/>
              <a:t>cd \</a:t>
            </a:r>
            <a:r>
              <a:rPr lang="en-US" sz="1200" dirty="0" err="1"/>
              <a:t>db</a:t>
            </a:r>
            <a:r>
              <a:rPr lang="en-US" sz="1200" dirty="0"/>
              <a:t>\</a:t>
            </a:r>
            <a:r>
              <a:rPr lang="en-US" sz="1200" dirty="0" err="1"/>
              <a:t>hfc</a:t>
            </a:r>
            <a:r>
              <a:rPr lang="en-US" sz="1200" dirty="0"/>
              <a:t>\production</a:t>
            </a:r>
          </a:p>
          <a:p>
            <a:pPr marL="1314450" lvl="1" indent="-914400">
              <a:buFont typeface="+mj-ea"/>
              <a:buAutoNum type="circleNumDbPlain"/>
            </a:pPr>
            <a:r>
              <a:rPr lang="en-US" sz="1200" dirty="0" err="1"/>
              <a:t>proutil</a:t>
            </a:r>
            <a:r>
              <a:rPr lang="en-US" sz="1200" dirty="0"/>
              <a:t> </a:t>
            </a:r>
            <a:r>
              <a:rPr lang="en-US" sz="1200" dirty="0" err="1"/>
              <a:t>hfc</a:t>
            </a:r>
            <a:r>
              <a:rPr lang="en-US" sz="1200" dirty="0"/>
              <a:t> -C conv1011</a:t>
            </a:r>
          </a:p>
        </p:txBody>
      </p:sp>
    </p:spTree>
    <p:extLst>
      <p:ext uri="{BB962C8B-B14F-4D97-AF65-F5344CB8AC3E}">
        <p14:creationId xmlns:p14="http://schemas.microsoft.com/office/powerpoint/2010/main" val="2127059038"/>
      </p:ext>
    </p:extLst>
  </p:cSld>
  <p:clrMapOvr>
    <a:masterClrMapping/>
  </p:clrMapOvr>
  <p:transition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The process of creating checklists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/>
              <a:t>Two people.  One who knows the process very well and another that has little or no experience with the task.</a:t>
            </a:r>
          </a:p>
          <a:p>
            <a:r>
              <a:rPr lang="en-US" dirty="0"/>
              <a:t>The expert writes down exactly what happens to the keystroke  (Why not the novice?)</a:t>
            </a:r>
          </a:p>
          <a:p>
            <a:r>
              <a:rPr lang="en-US" dirty="0"/>
              <a:t>Once the procedure has been done once or twice by the initial team a third person (the worst case scenario) executes the list exactly to determine if the instructions are correct </a:t>
            </a:r>
          </a:p>
        </p:txBody>
      </p:sp>
    </p:spTree>
    <p:extLst>
      <p:ext uri="{BB962C8B-B14F-4D97-AF65-F5344CB8AC3E}">
        <p14:creationId xmlns:p14="http://schemas.microsoft.com/office/powerpoint/2010/main" val="2052196714"/>
      </p:ext>
    </p:extLst>
  </p:cSld>
  <p:clrMapOvr>
    <a:masterClrMapping/>
  </p:clrMapOvr>
  <p:transition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Decision Tree</a:t>
            </a:r>
          </a:p>
        </p:txBody>
      </p:sp>
      <p:pic>
        <p:nvPicPr>
          <p:cNvPr id="6" name="Content Placeholder 5" descr="Screen Shot 2016-10-06 at 7.50.15 AM.png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699" y="1412875"/>
            <a:ext cx="3768603" cy="2211388"/>
          </a:xfrm>
        </p:spPr>
      </p:pic>
    </p:spTree>
    <p:extLst>
      <p:ext uri="{BB962C8B-B14F-4D97-AF65-F5344CB8AC3E}">
        <p14:creationId xmlns:p14="http://schemas.microsoft.com/office/powerpoint/2010/main" val="2626443345"/>
      </p:ext>
    </p:extLst>
  </p:cSld>
  <p:clrMapOvr>
    <a:masterClrMapping/>
  </p:clrMapOvr>
  <p:transition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Simple Decision Tree</a:t>
            </a:r>
          </a:p>
        </p:txBody>
      </p:sp>
      <p:sp>
        <p:nvSpPr>
          <p:cNvPr id="4" name="Decision 3"/>
          <p:cNvSpPr/>
          <p:nvPr/>
        </p:nvSpPr>
        <p:spPr>
          <a:xfrm>
            <a:off x="3045245" y="1971242"/>
            <a:ext cx="6058520" cy="3929252"/>
          </a:xfrm>
          <a:prstGeom prst="flowChartDecisio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dirty="0"/>
              <a:t>Bacon?</a:t>
            </a:r>
          </a:p>
        </p:txBody>
      </p:sp>
    </p:spTree>
    <p:extLst>
      <p:ext uri="{BB962C8B-B14F-4D97-AF65-F5344CB8AC3E}">
        <p14:creationId xmlns:p14="http://schemas.microsoft.com/office/powerpoint/2010/main" val="2252904923"/>
      </p:ext>
    </p:extLst>
  </p:cSld>
  <p:clrMapOvr>
    <a:masterClrMapping/>
  </p:clrMapOvr>
  <p:transition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Important Checklist Features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Having it accessible (part of the process)</a:t>
            </a:r>
          </a:p>
          <a:p>
            <a:r>
              <a:rPr lang="en-US" dirty="0"/>
              <a:t>Using numbers for procedural items</a:t>
            </a:r>
          </a:p>
          <a:p>
            <a:r>
              <a:rPr lang="en-US" dirty="0"/>
              <a:t>Using </a:t>
            </a:r>
            <a:r>
              <a:rPr lang="en-US" b="1" dirty="0"/>
              <a:t>bold</a:t>
            </a:r>
            <a:r>
              <a:rPr lang="en-US" dirty="0"/>
              <a:t> and </a:t>
            </a:r>
            <a:r>
              <a:rPr lang="en-US" u="sng" dirty="0"/>
              <a:t>underline</a:t>
            </a:r>
            <a:r>
              <a:rPr lang="en-US" dirty="0"/>
              <a:t> for critical items</a:t>
            </a:r>
          </a:p>
          <a:p>
            <a:r>
              <a:rPr lang="en-US" dirty="0"/>
              <a:t>Having actual boxes ◻︎ to check, yes it sounds dumb but it improves compliance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8670526"/>
      </p:ext>
    </p:extLst>
  </p:cSld>
  <p:clrMapOvr>
    <a:masterClrMapping/>
  </p:clrMapOvr>
  <p:transition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Technical Procedural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Audience is someone who is not technical</a:t>
            </a:r>
          </a:p>
          <a:p>
            <a:r>
              <a:rPr lang="en-US" dirty="0"/>
              <a:t>Find the person with the least technical experience </a:t>
            </a:r>
          </a:p>
          <a:p>
            <a:r>
              <a:rPr lang="en-US" dirty="0"/>
              <a:t>Find the person who refers to applications and things.  “I can’t open that thing”</a:t>
            </a:r>
          </a:p>
          <a:p>
            <a:r>
              <a:rPr lang="en-US" dirty="0"/>
              <a:t>Really, a knuckle dragger </a:t>
            </a:r>
          </a:p>
          <a:p>
            <a:r>
              <a:rPr lang="en-US" dirty="0"/>
              <a:t>Oh, yeah, your boss is always handy and never busy, so there is your worst case scenario </a:t>
            </a:r>
          </a:p>
        </p:txBody>
      </p:sp>
    </p:spTree>
    <p:extLst>
      <p:ext uri="{BB962C8B-B14F-4D97-AF65-F5344CB8AC3E}">
        <p14:creationId xmlns:p14="http://schemas.microsoft.com/office/powerpoint/2010/main" val="4035861774"/>
      </p:ext>
    </p:extLst>
  </p:cSld>
  <p:clrMapOvr>
    <a:masterClrMapping/>
  </p:clrMapOvr>
  <p:transition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Tech Procedural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1200" y="1480610"/>
            <a:ext cx="8229600" cy="4525963"/>
          </a:xfrm>
        </p:spPr>
        <p:txBody>
          <a:bodyPr>
            <a:noAutofit/>
          </a:bodyPr>
          <a:lstStyle/>
          <a:p>
            <a:pPr marL="914400" indent="-914400">
              <a:buFont typeface="+mj-lt"/>
              <a:buAutoNum type="alphaUcPeriod"/>
            </a:pPr>
            <a:r>
              <a:rPr lang="en-US" sz="1200" b="1" dirty="0"/>
              <a:t>Truncate BI on the old machine</a:t>
            </a:r>
          </a:p>
          <a:p>
            <a:pPr marL="1314450" lvl="1" indent="-914400">
              <a:buFont typeface="+mj-ea"/>
              <a:buAutoNum type="circleNumDbPlain"/>
            </a:pPr>
            <a:r>
              <a:rPr lang="en-US" sz="1200" dirty="0" err="1"/>
              <a:t>proenv</a:t>
            </a:r>
            <a:r>
              <a:rPr lang="en-US" sz="1200" dirty="0"/>
              <a:t> (START --&gt; Progress --&gt; </a:t>
            </a:r>
            <a:r>
              <a:rPr lang="en-US" sz="1200" dirty="0" err="1"/>
              <a:t>proenv</a:t>
            </a:r>
            <a:r>
              <a:rPr lang="en-US" sz="1200" dirty="0"/>
              <a:t>)</a:t>
            </a:r>
          </a:p>
          <a:p>
            <a:pPr marL="1314450" lvl="1" indent="-914400">
              <a:buFont typeface="+mj-ea"/>
              <a:buAutoNum type="circleNumDbPlain"/>
            </a:pPr>
            <a:r>
              <a:rPr lang="en-US" sz="1200" dirty="0" err="1"/>
              <a:t>proutil</a:t>
            </a:r>
            <a:r>
              <a:rPr lang="en-US" sz="1200" dirty="0"/>
              <a:t> </a:t>
            </a:r>
            <a:r>
              <a:rPr lang="en-US" sz="1200" dirty="0" err="1"/>
              <a:t>hfc_fis</a:t>
            </a:r>
            <a:r>
              <a:rPr lang="en-US" sz="1200" dirty="0"/>
              <a:t> -C truncate bi -G 0</a:t>
            </a:r>
          </a:p>
          <a:p>
            <a:pPr marL="914400" indent="-914400">
              <a:buFont typeface="+mj-lt"/>
              <a:buAutoNum type="alphaUcPeriod"/>
            </a:pPr>
            <a:r>
              <a:rPr lang="en-US" sz="1200" b="1" dirty="0"/>
              <a:t>Backup database on old machine</a:t>
            </a:r>
          </a:p>
          <a:p>
            <a:pPr marL="1314450" lvl="1" indent="-914400">
              <a:buFont typeface="+mj-ea"/>
              <a:buAutoNum type="circleNumDbPlain"/>
            </a:pPr>
            <a:r>
              <a:rPr lang="en-US" sz="1200" dirty="0" err="1"/>
              <a:t>proenv</a:t>
            </a:r>
            <a:r>
              <a:rPr lang="en-US" sz="1200" dirty="0"/>
              <a:t> (START --&gt; Progress --&gt; </a:t>
            </a:r>
            <a:r>
              <a:rPr lang="en-US" sz="1200" dirty="0" err="1"/>
              <a:t>proenv</a:t>
            </a:r>
            <a:r>
              <a:rPr lang="en-US" sz="1200" dirty="0"/>
              <a:t>)</a:t>
            </a:r>
          </a:p>
          <a:p>
            <a:pPr marL="1314450" lvl="1" indent="-914400">
              <a:buFont typeface="+mj-ea"/>
              <a:buAutoNum type="circleNumDbPlain"/>
            </a:pPr>
            <a:r>
              <a:rPr lang="en-US" sz="1200" dirty="0" err="1"/>
              <a:t>probkup</a:t>
            </a:r>
            <a:r>
              <a:rPr lang="en-US" sz="1200" dirty="0"/>
              <a:t> </a:t>
            </a:r>
            <a:r>
              <a:rPr lang="en-US" sz="1200" dirty="0" err="1"/>
              <a:t>hfc_fis</a:t>
            </a:r>
            <a:r>
              <a:rPr lang="en-US" sz="1200" dirty="0"/>
              <a:t> </a:t>
            </a:r>
            <a:r>
              <a:rPr lang="en-US" sz="1200" dirty="0" err="1"/>
              <a:t>hfc_fis.bck</a:t>
            </a:r>
            <a:endParaRPr lang="en-US" sz="1200" dirty="0"/>
          </a:p>
          <a:p>
            <a:pPr marL="914400" indent="-914400">
              <a:buFont typeface="+mj-lt"/>
              <a:buAutoNum type="alphaUcPeriod"/>
            </a:pPr>
            <a:r>
              <a:rPr lang="en-US" sz="1200" b="1" dirty="0"/>
              <a:t>Transfer to new machine</a:t>
            </a:r>
          </a:p>
          <a:p>
            <a:pPr marL="1314450" lvl="1" indent="-914400">
              <a:buFont typeface="+mj-ea"/>
              <a:buAutoNum type="circleNumDbPlain"/>
            </a:pPr>
            <a:r>
              <a:rPr lang="en-US" sz="1200" dirty="0"/>
              <a:t>Use Windows Explorer to copy </a:t>
            </a:r>
            <a:r>
              <a:rPr lang="en-US" sz="1200" dirty="0" err="1"/>
              <a:t>hfc_fis.bck</a:t>
            </a:r>
            <a:r>
              <a:rPr lang="en-US" sz="1200" dirty="0"/>
              <a:t> to D:\</a:t>
            </a:r>
            <a:r>
              <a:rPr lang="en-US" sz="1200" dirty="0" err="1"/>
              <a:t>db</a:t>
            </a:r>
            <a:r>
              <a:rPr lang="en-US" sz="1200" dirty="0"/>
              <a:t>\</a:t>
            </a:r>
            <a:r>
              <a:rPr lang="en-US" sz="1200" dirty="0" err="1"/>
              <a:t>hfc</a:t>
            </a:r>
            <a:r>
              <a:rPr lang="en-US" sz="1200" dirty="0"/>
              <a:t>\production</a:t>
            </a:r>
          </a:p>
          <a:p>
            <a:pPr marL="914400" indent="-914400">
              <a:buFont typeface="+mj-lt"/>
              <a:buAutoNum type="alphaUcPeriod"/>
            </a:pPr>
            <a:r>
              <a:rPr lang="en-US" sz="1200" b="1" dirty="0"/>
              <a:t>Restore to new machine</a:t>
            </a:r>
          </a:p>
          <a:p>
            <a:pPr marL="1314450" lvl="1" indent="-914400">
              <a:buFont typeface="+mj-ea"/>
              <a:buAutoNum type="circleNumDbPlain"/>
            </a:pPr>
            <a:r>
              <a:rPr lang="en-US" sz="1200" dirty="0" err="1"/>
              <a:t>proenv</a:t>
            </a:r>
            <a:r>
              <a:rPr lang="en-US" sz="1200" dirty="0"/>
              <a:t> (START --&gt; OpenEdge --&gt; </a:t>
            </a:r>
            <a:r>
              <a:rPr lang="en-US" sz="1200" dirty="0" err="1"/>
              <a:t>proenv</a:t>
            </a:r>
            <a:r>
              <a:rPr lang="en-US" sz="1200" dirty="0"/>
              <a:t>)</a:t>
            </a:r>
          </a:p>
          <a:p>
            <a:pPr marL="1314450" lvl="1" indent="-914400">
              <a:buFont typeface="+mj-ea"/>
              <a:buAutoNum type="circleNumDbPlain"/>
            </a:pPr>
            <a:r>
              <a:rPr lang="en-US" sz="1200" dirty="0"/>
              <a:t>d:</a:t>
            </a:r>
          </a:p>
          <a:p>
            <a:pPr marL="1314450" lvl="1" indent="-914400">
              <a:buFont typeface="+mj-ea"/>
              <a:buAutoNum type="circleNumDbPlain"/>
            </a:pPr>
            <a:r>
              <a:rPr lang="en-US" sz="1200" dirty="0"/>
              <a:t>cd \</a:t>
            </a:r>
            <a:r>
              <a:rPr lang="en-US" sz="1200" dirty="0" err="1"/>
              <a:t>db</a:t>
            </a:r>
            <a:r>
              <a:rPr lang="en-US" sz="1200" dirty="0"/>
              <a:t>\</a:t>
            </a:r>
            <a:r>
              <a:rPr lang="en-US" sz="1200" dirty="0" err="1"/>
              <a:t>hfc</a:t>
            </a:r>
            <a:r>
              <a:rPr lang="en-US" sz="1200" dirty="0"/>
              <a:t>\production</a:t>
            </a:r>
          </a:p>
          <a:p>
            <a:pPr marL="1314450" lvl="1" indent="-914400">
              <a:buFont typeface="+mj-ea"/>
              <a:buAutoNum type="circleNumDbPlain"/>
            </a:pPr>
            <a:r>
              <a:rPr lang="en-US" sz="1200" dirty="0"/>
              <a:t>set DLC=c:\progress\</a:t>
            </a:r>
            <a:r>
              <a:rPr lang="en-US" sz="1200" dirty="0" err="1"/>
              <a:t>openedge</a:t>
            </a:r>
            <a:r>
              <a:rPr lang="en-US" sz="1200" dirty="0"/>
              <a:t>\bin\101_dbutils</a:t>
            </a:r>
          </a:p>
          <a:p>
            <a:pPr marL="1314450" lvl="1" indent="-914400">
              <a:buFont typeface="+mj-ea"/>
              <a:buAutoNum type="circleNumDbPlain"/>
            </a:pPr>
            <a:r>
              <a:rPr lang="en-US" sz="1200" dirty="0"/>
              <a:t>set PATH=%DLC%;%PATH%</a:t>
            </a:r>
          </a:p>
          <a:p>
            <a:pPr marL="1314450" lvl="1" indent="-914400">
              <a:buFont typeface="+mj-ea"/>
              <a:buAutoNum type="circleNumDbPlain"/>
            </a:pPr>
            <a:r>
              <a:rPr lang="en-US" sz="1200" dirty="0"/>
              <a:t>101_dbutil </a:t>
            </a:r>
            <a:r>
              <a:rPr lang="en-US" sz="1200" dirty="0" err="1"/>
              <a:t>prorest</a:t>
            </a:r>
            <a:r>
              <a:rPr lang="en-US" sz="1200" dirty="0"/>
              <a:t> </a:t>
            </a:r>
            <a:r>
              <a:rPr lang="en-US" sz="1200" dirty="0" err="1"/>
              <a:t>hfc</a:t>
            </a:r>
            <a:r>
              <a:rPr lang="en-US" sz="1200" dirty="0"/>
              <a:t> </a:t>
            </a:r>
            <a:r>
              <a:rPr lang="en-US" sz="1200" dirty="0" err="1"/>
              <a:t>hfc_fis.bck</a:t>
            </a:r>
            <a:endParaRPr lang="en-US" sz="1200" dirty="0"/>
          </a:p>
          <a:p>
            <a:pPr marL="914400" indent="-914400">
              <a:buFont typeface="+mj-lt"/>
              <a:buAutoNum type="alphaUcPeriod"/>
            </a:pPr>
            <a:r>
              <a:rPr lang="en-US" sz="1200" b="1" dirty="0"/>
              <a:t>Conv1011</a:t>
            </a:r>
          </a:p>
          <a:p>
            <a:pPr marL="1314450" lvl="1" indent="-914400">
              <a:buFont typeface="+mj-ea"/>
              <a:buAutoNum type="circleNumDbPlain"/>
            </a:pPr>
            <a:r>
              <a:rPr lang="en-US" sz="1200" dirty="0" err="1"/>
              <a:t>proenv</a:t>
            </a:r>
            <a:r>
              <a:rPr lang="en-US" sz="1200" dirty="0"/>
              <a:t> (START --&gt; OpenEdge --&gt; </a:t>
            </a:r>
            <a:r>
              <a:rPr lang="en-US" sz="1200" dirty="0" err="1"/>
              <a:t>proenv</a:t>
            </a:r>
            <a:r>
              <a:rPr lang="en-US" sz="1200" dirty="0"/>
              <a:t>)</a:t>
            </a:r>
          </a:p>
          <a:p>
            <a:pPr marL="1314450" lvl="1" indent="-914400">
              <a:buFont typeface="+mj-ea"/>
              <a:buAutoNum type="circleNumDbPlain"/>
            </a:pPr>
            <a:r>
              <a:rPr lang="en-US" sz="1200" dirty="0"/>
              <a:t>d:</a:t>
            </a:r>
          </a:p>
          <a:p>
            <a:pPr marL="1314450" lvl="1" indent="-914400">
              <a:buFont typeface="+mj-ea"/>
              <a:buAutoNum type="circleNumDbPlain"/>
            </a:pPr>
            <a:r>
              <a:rPr lang="en-US" sz="1200" dirty="0"/>
              <a:t>cd \</a:t>
            </a:r>
            <a:r>
              <a:rPr lang="en-US" sz="1200" dirty="0" err="1"/>
              <a:t>db</a:t>
            </a:r>
            <a:r>
              <a:rPr lang="en-US" sz="1200" dirty="0"/>
              <a:t>\</a:t>
            </a:r>
            <a:r>
              <a:rPr lang="en-US" sz="1200" dirty="0" err="1"/>
              <a:t>hfc</a:t>
            </a:r>
            <a:r>
              <a:rPr lang="en-US" sz="1200" dirty="0"/>
              <a:t>\production</a:t>
            </a:r>
          </a:p>
          <a:p>
            <a:pPr marL="1314450" lvl="1" indent="-914400">
              <a:buFont typeface="+mj-ea"/>
              <a:buAutoNum type="circleNumDbPlain"/>
            </a:pPr>
            <a:r>
              <a:rPr lang="en-US" sz="1200" dirty="0" err="1"/>
              <a:t>proutil</a:t>
            </a:r>
            <a:r>
              <a:rPr lang="en-US" sz="1200" dirty="0"/>
              <a:t> </a:t>
            </a:r>
            <a:r>
              <a:rPr lang="en-US" sz="1200" dirty="0" err="1"/>
              <a:t>hfc</a:t>
            </a:r>
            <a:r>
              <a:rPr lang="en-US" sz="1200" dirty="0"/>
              <a:t> -C conv1011</a:t>
            </a:r>
          </a:p>
        </p:txBody>
      </p:sp>
    </p:spTree>
    <p:extLst>
      <p:ext uri="{BB962C8B-B14F-4D97-AF65-F5344CB8AC3E}">
        <p14:creationId xmlns:p14="http://schemas.microsoft.com/office/powerpoint/2010/main" val="3533273200"/>
      </p:ext>
    </p:extLst>
  </p:cSld>
  <p:clrMapOvr>
    <a:masterClrMapping/>
  </p:clrMapOvr>
  <p:transition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Roles </a:t>
            </a:r>
            <a:r>
              <a:rPr lang="mr-IN" dirty="0"/>
              <a:t>–</a:t>
            </a:r>
            <a:r>
              <a:rPr lang="en-US" dirty="0"/>
              <a:t> Always Determined in Advance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Who does what</a:t>
            </a:r>
          </a:p>
          <a:p>
            <a:pPr lvl="1"/>
            <a:r>
              <a:rPr lang="en-US" dirty="0"/>
              <a:t>Who executes and who is the second set of eyes</a:t>
            </a:r>
          </a:p>
          <a:p>
            <a:r>
              <a:rPr lang="en-US" dirty="0"/>
              <a:t>Who make decisions</a:t>
            </a:r>
          </a:p>
          <a:p>
            <a:pPr lvl="1"/>
            <a:r>
              <a:rPr lang="en-US" dirty="0"/>
              <a:t>The people executing the checklist will make some/all of the decisions but only with very clear guidelines </a:t>
            </a:r>
          </a:p>
          <a:p>
            <a:pPr lvl="1"/>
            <a:r>
              <a:rPr lang="en-US" dirty="0"/>
              <a:t>ALL data loss vs. downtime decisions should have high-level clearance BEFORE moving forward</a:t>
            </a:r>
          </a:p>
          <a:p>
            <a:r>
              <a:rPr lang="en-US" dirty="0"/>
              <a:t>What happens if someone is missing</a:t>
            </a:r>
          </a:p>
          <a:p>
            <a:pPr lvl="1"/>
            <a:r>
              <a:rPr lang="en-US" dirty="0"/>
              <a:t>Primary and backup with call tree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2856953"/>
      </p:ext>
    </p:extLst>
  </p:cSld>
  <p:clrMapOvr>
    <a:masterClrMapping/>
  </p:clrMapOvr>
  <p:transition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Roles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Important to have a primary and secondary on all items</a:t>
            </a:r>
          </a:p>
          <a:p>
            <a:r>
              <a:rPr lang="en-US" dirty="0"/>
              <a:t>Call tree for notification and decision support</a:t>
            </a:r>
          </a:p>
          <a:p>
            <a:r>
              <a:rPr lang="en-US" dirty="0"/>
              <a:t>Data owners (usually not tech staff) need to be in recovery process</a:t>
            </a:r>
          </a:p>
        </p:txBody>
      </p:sp>
    </p:spTree>
    <p:extLst>
      <p:ext uri="{BB962C8B-B14F-4D97-AF65-F5344CB8AC3E}">
        <p14:creationId xmlns:p14="http://schemas.microsoft.com/office/powerpoint/2010/main" val="742649130"/>
      </p:ext>
    </p:extLst>
  </p:cSld>
  <p:clrMapOvr>
    <a:masterClrMapping/>
  </p:clrMapOvr>
  <p:transition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Goals of Effective Checklists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Should be part of normal workflow</a:t>
            </a:r>
          </a:p>
          <a:p>
            <a:r>
              <a:rPr lang="en-US" dirty="0"/>
              <a:t>Should not impose additional burden or workload</a:t>
            </a:r>
          </a:p>
          <a:p>
            <a:r>
              <a:rPr lang="en-US" dirty="0"/>
              <a:t>Perceived as something that makes the task easier (Remove pressure)</a:t>
            </a:r>
          </a:p>
          <a:p>
            <a:r>
              <a:rPr lang="en-US" dirty="0"/>
              <a:t>Eliminate decision making during stressful events</a:t>
            </a:r>
          </a:p>
        </p:txBody>
      </p:sp>
    </p:spTree>
    <p:extLst>
      <p:ext uri="{BB962C8B-B14F-4D97-AF65-F5344CB8AC3E}">
        <p14:creationId xmlns:p14="http://schemas.microsoft.com/office/powerpoint/2010/main" val="2008525019"/>
      </p:ext>
    </p:extLst>
  </p:cSld>
  <p:clrMapOvr>
    <a:masterClrMapping/>
  </p:clrMapOvr>
  <p:transition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Location and completeness is important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There should be a procedure for maintaining extra copies of checklists so you do not run out</a:t>
            </a:r>
          </a:p>
          <a:p>
            <a:r>
              <a:rPr lang="en-US" dirty="0"/>
              <a:t>If the checklist is not there then it will be ignored because it broke the workflow rule</a:t>
            </a:r>
          </a:p>
          <a:p>
            <a:r>
              <a:rPr lang="en-US" dirty="0"/>
              <a:t>If checklists are incomplete them users will stop using them as they will not make the process </a:t>
            </a:r>
            <a:r>
              <a:rPr lang="en-US" b="1" u="sng" dirty="0"/>
              <a:t>easier!</a:t>
            </a:r>
          </a:p>
        </p:txBody>
      </p:sp>
    </p:spTree>
    <p:extLst>
      <p:ext uri="{BB962C8B-B14F-4D97-AF65-F5344CB8AC3E}">
        <p14:creationId xmlns:p14="http://schemas.microsoft.com/office/powerpoint/2010/main" val="2353507135"/>
      </p:ext>
    </p:extLst>
  </p:cSld>
  <p:clrMapOvr>
    <a:masterClrMapping/>
  </p:clrMapOvr>
  <p:transition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Points to remember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Checklists are important </a:t>
            </a:r>
          </a:p>
          <a:p>
            <a:pPr lvl="1"/>
            <a:r>
              <a:rPr lang="en-US" dirty="0"/>
              <a:t>To ensure processes are standardized</a:t>
            </a:r>
          </a:p>
          <a:p>
            <a:pPr lvl="1"/>
            <a:r>
              <a:rPr lang="en-US" dirty="0"/>
              <a:t>To eliminate missed or out of sequence steps</a:t>
            </a:r>
          </a:p>
          <a:p>
            <a:pPr lvl="1"/>
            <a:r>
              <a:rPr lang="en-US" dirty="0"/>
              <a:t>To make the process easier/less stressful</a:t>
            </a:r>
          </a:p>
          <a:p>
            <a:r>
              <a:rPr lang="en-US" dirty="0"/>
              <a:t>Checklist types</a:t>
            </a:r>
          </a:p>
          <a:p>
            <a:pPr lvl="1"/>
            <a:r>
              <a:rPr lang="en-US" dirty="0"/>
              <a:t>Shopping list (non-procedural)</a:t>
            </a:r>
          </a:p>
          <a:p>
            <a:pPr lvl="1"/>
            <a:r>
              <a:rPr lang="en-US" dirty="0"/>
              <a:t>Procedural</a:t>
            </a:r>
          </a:p>
          <a:p>
            <a:pPr lvl="1"/>
            <a:r>
              <a:rPr lang="en-US" dirty="0"/>
              <a:t>Decision tree</a:t>
            </a:r>
          </a:p>
        </p:txBody>
      </p:sp>
    </p:spTree>
    <p:extLst>
      <p:ext uri="{BB962C8B-B14F-4D97-AF65-F5344CB8AC3E}">
        <p14:creationId xmlns:p14="http://schemas.microsoft.com/office/powerpoint/2010/main" val="1644631435"/>
      </p:ext>
    </p:extLst>
  </p:cSld>
  <p:clrMapOvr>
    <a:masterClrMapping/>
  </p:clrMapOvr>
  <p:transition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Questions?</a:t>
            </a:r>
          </a:p>
          <a:p>
            <a:r>
              <a:rPr lang="en-US" dirty="0"/>
              <a:t>Comments?</a:t>
            </a:r>
          </a:p>
          <a:p>
            <a:r>
              <a:rPr lang="en-US" dirty="0"/>
              <a:t>Personal problems?</a:t>
            </a:r>
          </a:p>
        </p:txBody>
      </p:sp>
    </p:spTree>
    <p:extLst>
      <p:ext uri="{BB962C8B-B14F-4D97-AF65-F5344CB8AC3E}">
        <p14:creationId xmlns:p14="http://schemas.microsoft.com/office/powerpoint/2010/main" val="1042107482"/>
      </p:ext>
    </p:extLst>
  </p:cSld>
  <p:clrMapOvr>
    <a:masterClrMapping/>
  </p:clrMapOvr>
  <p:transition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Thank you very much for your time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pPr marL="0" indent="0">
              <a:buNone/>
            </a:pPr>
            <a:r>
              <a:rPr lang="en-US" dirty="0"/>
              <a:t>Any follow-up questions:</a:t>
            </a:r>
          </a:p>
          <a:p>
            <a:pPr marL="0" indent="0">
              <a:buNone/>
            </a:pPr>
            <a:endParaRPr lang="en-US" sz="1200" dirty="0"/>
          </a:p>
          <a:p>
            <a:pPr marL="0" indent="0">
              <a:buNone/>
            </a:pPr>
            <a:endParaRPr lang="en-US" sz="1200" dirty="0"/>
          </a:p>
          <a:p>
            <a:pPr marL="0" indent="0" algn="ctr">
              <a:buNone/>
            </a:pPr>
            <a:r>
              <a:rPr lang="en-US" dirty="0"/>
              <a:t>Adam Backman</a:t>
            </a:r>
          </a:p>
          <a:p>
            <a:pPr marL="0" indent="0" algn="ctr">
              <a:buNone/>
            </a:pPr>
            <a:r>
              <a:rPr lang="en-US" dirty="0">
                <a:hlinkClick r:id="rId2"/>
              </a:rPr>
              <a:t>adam@wss.com</a:t>
            </a:r>
            <a:endParaRPr lang="en-US" dirty="0"/>
          </a:p>
          <a:p>
            <a:pPr marL="0" indent="0" algn="ctr">
              <a:buNone/>
            </a:pPr>
            <a:r>
              <a:rPr lang="en-US" dirty="0"/>
              <a:t>+1.603.661.5581</a:t>
            </a:r>
          </a:p>
        </p:txBody>
      </p:sp>
    </p:spTree>
    <p:extLst>
      <p:ext uri="{BB962C8B-B14F-4D97-AF65-F5344CB8AC3E}">
        <p14:creationId xmlns:p14="http://schemas.microsoft.com/office/powerpoint/2010/main" val="4203650114"/>
      </p:ext>
    </p:extLst>
  </p:cSld>
  <p:clrMapOvr>
    <a:masterClrMapping/>
  </p:clrMapOvr>
  <p:transition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FCAA8D4-A461-40A6-9667-9A71FE5B0B8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CA" dirty="0"/>
              <a:t>Questions?</a:t>
            </a:r>
          </a:p>
        </p:txBody>
      </p:sp>
    </p:spTree>
    <p:extLst>
      <p:ext uri="{BB962C8B-B14F-4D97-AF65-F5344CB8AC3E}">
        <p14:creationId xmlns:p14="http://schemas.microsoft.com/office/powerpoint/2010/main" val="2326653111"/>
      </p:ext>
    </p:extLst>
  </p:cSld>
  <p:clrMapOvr>
    <a:masterClrMapping/>
  </p:clrMapOvr>
</p:sld>
</file>

<file path=ppt/theme/theme1.xml><?xml version="1.0" encoding="utf-8"?>
<a:theme xmlns:a="http://schemas.openxmlformats.org/drawingml/2006/main" name="Frame">
  <a:themeElements>
    <a:clrScheme name="Custom 1">
      <a:dk1>
        <a:srgbClr val="4C4D4C"/>
      </a:dk1>
      <a:lt1>
        <a:srgbClr val="FFFFFF"/>
      </a:lt1>
      <a:dk2>
        <a:srgbClr val="545454"/>
      </a:dk2>
      <a:lt2>
        <a:srgbClr val="BFBFBF"/>
      </a:lt2>
      <a:accent1>
        <a:srgbClr val="304EA1"/>
      </a:accent1>
      <a:accent2>
        <a:srgbClr val="44C7F3"/>
      </a:accent2>
      <a:accent3>
        <a:srgbClr val="53A0D7"/>
      </a:accent3>
      <a:accent4>
        <a:srgbClr val="201A5B"/>
      </a:accent4>
      <a:accent5>
        <a:srgbClr val="9BDDF3"/>
      </a:accent5>
      <a:accent6>
        <a:srgbClr val="AAC4D7"/>
      </a:accent6>
      <a:hlink>
        <a:srgbClr val="53A0D7"/>
      </a:hlink>
      <a:folHlink>
        <a:srgbClr val="53A0D7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Fram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20000"/>
                <a:lumMod val="102000"/>
              </a:schemeClr>
            </a:gs>
            <a:gs pos="48000">
              <a:schemeClr val="phClr">
                <a:tint val="98000"/>
                <a:shade val="90000"/>
                <a:satMod val="110000"/>
                <a:lumMod val="103000"/>
              </a:schemeClr>
            </a:gs>
            <a:gs pos="100000">
              <a:schemeClr val="phClr">
                <a:tint val="98000"/>
                <a:shade val="8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SS_PPT Template v3" id="{E2B0158F-2D12-414D-9368-74A7BC64F491}" vid="{74C04EEE-AB43-F04D-A1C9-06DC5CEC3DB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Frame</Template>
  <TotalTime>2</TotalTime>
  <Words>1062</Words>
  <Application>Microsoft Macintosh PowerPoint</Application>
  <PresentationFormat>Widescreen</PresentationFormat>
  <Paragraphs>170</Paragraphs>
  <Slides>26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2" baseType="lpstr">
      <vt:lpstr>Arial</vt:lpstr>
      <vt:lpstr>Calibri</vt:lpstr>
      <vt:lpstr>Calibri Light</vt:lpstr>
      <vt:lpstr>Mangal</vt:lpstr>
      <vt:lpstr>Wingdings 2</vt:lpstr>
      <vt:lpstr>Frame</vt:lpstr>
      <vt:lpstr>Making Good Checklists</vt:lpstr>
      <vt:lpstr>About White Star Software</vt:lpstr>
      <vt:lpstr>Agenda</vt:lpstr>
      <vt:lpstr>Why Make Checklists?</vt:lpstr>
      <vt:lpstr>Complicated vs. Complex</vt:lpstr>
      <vt:lpstr>Complicated vs. Complex</vt:lpstr>
      <vt:lpstr>Types of checklists</vt:lpstr>
      <vt:lpstr>Examples of Industries that depend on checklists</vt:lpstr>
      <vt:lpstr>Types of Checklists</vt:lpstr>
      <vt:lpstr>Simple checklist (Thanks Jake)</vt:lpstr>
      <vt:lpstr>Example: Over designed shopping list (Thanks Dad)</vt:lpstr>
      <vt:lpstr>Example: Tech Procedural</vt:lpstr>
      <vt:lpstr>The process of creating checklists</vt:lpstr>
      <vt:lpstr>Decision Tree</vt:lpstr>
      <vt:lpstr>Simple Decision Tree</vt:lpstr>
      <vt:lpstr>Important Checklist Features</vt:lpstr>
      <vt:lpstr>Technical Procedural</vt:lpstr>
      <vt:lpstr>Example: Tech Procedural</vt:lpstr>
      <vt:lpstr>Roles – Always Determined in Advance</vt:lpstr>
      <vt:lpstr>Roles</vt:lpstr>
      <vt:lpstr>Goals of Effective Checklists</vt:lpstr>
      <vt:lpstr>Location and completeness is important </vt:lpstr>
      <vt:lpstr>Points to remember</vt:lpstr>
      <vt:lpstr>Questions</vt:lpstr>
      <vt:lpstr>Thank you very much for your time</vt:lpstr>
      <vt:lpstr>Questions?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Making Good Checklists</dc:title>
  <dc:creator>Backman Family</dc:creator>
  <cp:lastModifiedBy>Backman Family</cp:lastModifiedBy>
  <cp:revision>1</cp:revision>
  <dcterms:created xsi:type="dcterms:W3CDTF">2019-10-01T16:53:01Z</dcterms:created>
  <dcterms:modified xsi:type="dcterms:W3CDTF">2019-10-01T16:55:42Z</dcterms:modified>
</cp:coreProperties>
</file>