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32"/>
  </p:notesMasterIdLst>
  <p:handoutMasterIdLst>
    <p:handoutMasterId r:id="rId33"/>
  </p:handoutMasterIdLst>
  <p:sldIdLst>
    <p:sldId id="257" r:id="rId2"/>
    <p:sldId id="267" r:id="rId3"/>
    <p:sldId id="266" r:id="rId4"/>
    <p:sldId id="306" r:id="rId5"/>
    <p:sldId id="303" r:id="rId6"/>
    <p:sldId id="289" r:id="rId7"/>
    <p:sldId id="271" r:id="rId8"/>
    <p:sldId id="258" r:id="rId9"/>
    <p:sldId id="259" r:id="rId10"/>
    <p:sldId id="298" r:id="rId11"/>
    <p:sldId id="301" r:id="rId12"/>
    <p:sldId id="272" r:id="rId13"/>
    <p:sldId id="274" r:id="rId14"/>
    <p:sldId id="288" r:id="rId15"/>
    <p:sldId id="297" r:id="rId16"/>
    <p:sldId id="290" r:id="rId17"/>
    <p:sldId id="273" r:id="rId18"/>
    <p:sldId id="304" r:id="rId19"/>
    <p:sldId id="296" r:id="rId20"/>
    <p:sldId id="269" r:id="rId21"/>
    <p:sldId id="299" r:id="rId22"/>
    <p:sldId id="270" r:id="rId23"/>
    <p:sldId id="292" r:id="rId24"/>
    <p:sldId id="294" r:id="rId25"/>
    <p:sldId id="293" r:id="rId26"/>
    <p:sldId id="295" r:id="rId27"/>
    <p:sldId id="300" r:id="rId28"/>
    <p:sldId id="302" r:id="rId29"/>
    <p:sldId id="305" r:id="rId30"/>
    <p:sldId id="26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/>
    <p:restoredTop sz="96925"/>
  </p:normalViewPr>
  <p:slideViewPr>
    <p:cSldViewPr snapToGrid="0" snapToObjects="1">
      <p:cViewPr varScale="1">
        <p:scale>
          <a:sx n="128" d="100"/>
          <a:sy n="128" d="100"/>
        </p:scale>
        <p:origin x="200" y="752"/>
      </p:cViewPr>
      <p:guideLst/>
    </p:cSldViewPr>
  </p:slideViewPr>
  <p:outlineViewPr>
    <p:cViewPr>
      <p:scale>
        <a:sx n="33" d="100"/>
        <a:sy n="33" d="100"/>
      </p:scale>
      <p:origin x="-5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6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235CA5-EA91-3344-B349-624D3A89A2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033BF-80E1-784C-B74A-BF3D65444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E95A-730A-D74A-91F5-7FC1E870C963}" type="datetimeFigureOut">
              <a:rPr lang="en-US" smtClean="0"/>
              <a:t>10/7/19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DC7BE-9025-7A46-B18A-74BC5679D4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6779F-6753-4A4F-A8C4-F6A89EE08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61068-A1CC-8D4F-A044-939FE0C58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4228B-FD12-AD44-8ECC-561978DD93E6}" type="datetimeFigureOut">
              <a:rPr lang="en-US" smtClean="0"/>
              <a:t>10/7/19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10E9D-F20B-B84A-9EBE-3129617AE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4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ceiling, plane, airplane&#10;&#10;Description automatically generated">
            <a:extLst>
              <a:ext uri="{FF2B5EF4-FFF2-40B4-BE49-F238E27FC236}">
                <a16:creationId xmlns:a16="http://schemas.microsoft.com/office/drawing/2014/main" id="{466483F9-98FA-0A40-A221-485C85278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737418"/>
            <a:ext cx="7315200" cy="2492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200" y="3344516"/>
            <a:ext cx="7315200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:a16="http://schemas.microsoft.com/office/drawing/2014/main" id="{3EF83CF1-B439-E742-87DB-99CA7A9D26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0651"/>
            <a:ext cx="608400" cy="5517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B0911-0567-F245-9043-15C0CBAE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90B3-A375-C043-B0AC-1026074FA0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4FB01-E09C-0C46-9AF8-AC80C7927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328A15-802D-DC4B-A7A9-FC3DB1B156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94638" cy="431323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5A5A5A"/>
                </a:solidFill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6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1C65-ED01-534B-9199-071F0D8E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5EB8D-3937-E847-8E13-88F4108A71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50AE-83A3-4149-80FD-F133E22DAE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5504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36800" y="6400800"/>
            <a:ext cx="1219200" cy="381000"/>
          </a:xfrm>
        </p:spPr>
        <p:txBody>
          <a:bodyPr/>
          <a:lstStyle/>
          <a:p>
            <a:fld id="{528FC5F6-F338-4AE4-BB23-26385BCFC423}" type="datetimeFigureOut">
              <a:rPr lang="en-US" smtClean="0"/>
              <a:t>10/7/19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522412"/>
            <a:ext cx="109728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607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8C1597-9044-794F-8A02-257071EA4AD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01100" y="-4572"/>
            <a:ext cx="3390900" cy="16383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9950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01" y="6356350"/>
            <a:ext cx="5416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object, sky&#10;&#10;Description automatically generated">
            <a:extLst>
              <a:ext uri="{FF2B5EF4-FFF2-40B4-BE49-F238E27FC236}">
                <a16:creationId xmlns:a16="http://schemas.microsoft.com/office/drawing/2014/main" id="{A1807D98-3127-D94D-8CD3-AB3D4341DB8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780785" y="5969743"/>
            <a:ext cx="1959429" cy="73478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D1DCE1-1460-4B42-9F24-C0A4D3A9C3D7}"/>
              </a:ext>
            </a:extLst>
          </p:cNvPr>
          <p:cNvSpPr txBox="1">
            <a:spLocks/>
          </p:cNvSpPr>
          <p:nvPr userDrawn="1"/>
        </p:nvSpPr>
        <p:spPr>
          <a:xfrm>
            <a:off x="262465" y="2320933"/>
            <a:ext cx="7315200" cy="5120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/>
            <a:endParaRPr lang="en-US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14929A67-DAF8-4A44-B832-9D5CBB8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6" y="541813"/>
            <a:ext cx="10272623" cy="7347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Case Study : variable performance across customers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8" r:id="rId2"/>
    <p:sldLayoutId id="2147483849" r:id="rId3"/>
    <p:sldLayoutId id="2147483850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spc="-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8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w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s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Lions and Tigers and Bears, Oh My!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72F84E-7841-411B-8DC1-A37D43E4C2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Adam Backman – Head </a:t>
            </a:r>
            <a:r>
              <a:rPr lang="en-CA" dirty="0" err="1"/>
              <a:t>Punkhawallah</a:t>
            </a:r>
            <a:endParaRPr lang="en-CA" dirty="0"/>
          </a:p>
          <a:p>
            <a:r>
              <a:rPr lang="en-CA" dirty="0"/>
              <a:t>White Star Software</a:t>
            </a:r>
          </a:p>
        </p:txBody>
      </p:sp>
    </p:spTree>
    <p:extLst>
      <p:ext uri="{BB962C8B-B14F-4D97-AF65-F5344CB8AC3E}">
        <p14:creationId xmlns:p14="http://schemas.microsoft.com/office/powerpoint/2010/main" val="4071542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B3F60-6747-204E-9F18-7498AF52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White Star Software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B4824-14C3-0B4C-B759-1BBC04CDDC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9"/>
            <a:ext cx="7894638" cy="40815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oldest and most respected independent Progress OpenEdge consulting firm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top OpenEdge DBAs in the world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Our performance, monitoring and alerting tool, ProTop. An incredibly powerful single-pane-of-glass view of your entire OpenEdge ecosystems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Mentoring and skills transfer from real world DBAs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D4A7B0-33D2-CD44-B0AD-DF7CEC59497E}"/>
              </a:ext>
            </a:extLst>
          </p:cNvPr>
          <p:cNvSpPr txBox="1">
            <a:spLocks/>
          </p:cNvSpPr>
          <p:nvPr/>
        </p:nvSpPr>
        <p:spPr>
          <a:xfrm>
            <a:off x="1969950" y="6135975"/>
            <a:ext cx="7894638" cy="29678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hlinkClick r:id="rId3"/>
              </a:rPr>
              <a:t>info@wss.com</a:t>
            </a:r>
            <a:r>
              <a:rPr lang="en-US" sz="2000" dirty="0">
                <a:solidFill>
                  <a:schemeClr val="accent3"/>
                </a:solidFill>
              </a:rPr>
              <a:t>   |  </a:t>
            </a:r>
            <a:r>
              <a:rPr lang="en-US" sz="2000" dirty="0" err="1">
                <a:solidFill>
                  <a:schemeClr val="accent3"/>
                </a:solidFill>
                <a:hlinkClick r:id="rId4"/>
              </a:rPr>
              <a:t>wss.com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1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D285B-A758-D443-94F8-B04A6E18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Adam Backman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47743-8654-E34B-A4CB-062DC21786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Worked for Progress when there were only </a:t>
            </a:r>
            <a:r>
              <a:rPr lang="en-US"/>
              <a:t>80 employees worldwide </a:t>
            </a:r>
            <a:r>
              <a:rPr lang="en-US" dirty="0"/>
              <a:t>(Yes, he is old)</a:t>
            </a:r>
          </a:p>
          <a:p>
            <a:r>
              <a:rPr lang="en-US" dirty="0"/>
              <a:t>Wrote a book for Progress Software about database administration and OpenEdge management</a:t>
            </a:r>
          </a:p>
          <a:p>
            <a:r>
              <a:rPr lang="en-US" dirty="0"/>
              <a:t>Loves solving problems with a focus on the operation of the business</a:t>
            </a:r>
          </a:p>
        </p:txBody>
      </p:sp>
    </p:spTree>
    <p:extLst>
      <p:ext uri="{BB962C8B-B14F-4D97-AF65-F5344CB8AC3E}">
        <p14:creationId xmlns:p14="http://schemas.microsoft.com/office/powerpoint/2010/main" val="341783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23F5-865A-B141-93F3-C2E9D0E8A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8B783-D918-0F40-BB42-6889B05AB2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We will discuss</a:t>
            </a:r>
          </a:p>
          <a:p>
            <a:pPr lvl="1"/>
            <a:r>
              <a:rPr lang="en-US" dirty="0"/>
              <a:t>Who </a:t>
            </a:r>
          </a:p>
          <a:p>
            <a:pPr lvl="1"/>
            <a:r>
              <a:rPr lang="en-US" dirty="0"/>
              <a:t>What </a:t>
            </a:r>
          </a:p>
          <a:p>
            <a:pPr lvl="1"/>
            <a:r>
              <a:rPr lang="en-US" dirty="0"/>
              <a:t>Where</a:t>
            </a:r>
          </a:p>
          <a:p>
            <a:pPr lvl="1"/>
            <a:r>
              <a:rPr lang="en-US" dirty="0"/>
              <a:t>When</a:t>
            </a:r>
          </a:p>
          <a:p>
            <a:pPr lvl="1"/>
            <a:r>
              <a:rPr lang="en-US" dirty="0"/>
              <a:t>Why</a:t>
            </a:r>
          </a:p>
          <a:p>
            <a:r>
              <a:rPr lang="en-US" dirty="0"/>
              <a:t>Of recovery planning </a:t>
            </a:r>
          </a:p>
        </p:txBody>
      </p:sp>
    </p:spTree>
    <p:extLst>
      <p:ext uri="{BB962C8B-B14F-4D97-AF65-F5344CB8AC3E}">
        <p14:creationId xmlns:p14="http://schemas.microsoft.com/office/powerpoint/2010/main" val="212169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0569-EAF3-1E40-8CEE-D2295A70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recovery planning?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9D02B-94C5-AF45-86C4-55849F67AE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best answer is so it works when you need it</a:t>
            </a:r>
          </a:p>
          <a:p>
            <a:r>
              <a:rPr lang="en-US" dirty="0"/>
              <a:t>To establish an understanding of what is possible</a:t>
            </a:r>
          </a:p>
          <a:p>
            <a:r>
              <a:rPr lang="en-US" dirty="0"/>
              <a:t>To define what you care about and what you don’t </a:t>
            </a:r>
          </a:p>
          <a:p>
            <a:r>
              <a:rPr lang="en-US" dirty="0"/>
              <a:t>To eliminate second guessing after the fact</a:t>
            </a:r>
          </a:p>
          <a:p>
            <a:r>
              <a:rPr lang="en-US" dirty="0"/>
              <a:t>To look to the outside world as if business is as usual</a:t>
            </a:r>
          </a:p>
        </p:txBody>
      </p:sp>
    </p:spTree>
    <p:extLst>
      <p:ext uri="{BB962C8B-B14F-4D97-AF65-F5344CB8AC3E}">
        <p14:creationId xmlns:p14="http://schemas.microsoft.com/office/powerpoint/2010/main" val="1625240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is the key to success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93" y="2057401"/>
            <a:ext cx="6034617" cy="3394472"/>
          </a:xfr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330BBC5A-056C-AD4D-9E79-39C504EA6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54" y="2057401"/>
            <a:ext cx="6416491" cy="360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4359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1779-7E7A-4849-87CC-F2C05DED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43CBB-3469-124F-AEF0-49182AD446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Perceived security</a:t>
            </a:r>
          </a:p>
          <a:p>
            <a:pPr lvl="1"/>
            <a:r>
              <a:rPr lang="en-US" dirty="0"/>
              <a:t>This is how you feel</a:t>
            </a:r>
          </a:p>
          <a:p>
            <a:r>
              <a:rPr lang="en-US" dirty="0"/>
              <a:t>Actual security</a:t>
            </a:r>
          </a:p>
          <a:p>
            <a:pPr lvl="1"/>
            <a:r>
              <a:rPr lang="en-US" dirty="0"/>
              <a:t>This is what will actually work</a:t>
            </a:r>
          </a:p>
          <a:p>
            <a:r>
              <a:rPr lang="en-US" dirty="0"/>
              <a:t>Both are important but it is important to understand the difference</a:t>
            </a:r>
          </a:p>
        </p:txBody>
      </p:sp>
    </p:spTree>
    <p:extLst>
      <p:ext uri="{BB962C8B-B14F-4D97-AF65-F5344CB8AC3E}">
        <p14:creationId xmlns:p14="http://schemas.microsoft.com/office/powerpoint/2010/main" val="68382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Lucky person?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/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02B4B53-8C25-0F4E-B92C-1796C96DD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491" y="2057401"/>
            <a:ext cx="6034617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4981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what do you see?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1DB2B-D5E5-3742-B0D2-AAA6FFDA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337" y="2224557"/>
            <a:ext cx="4736925" cy="236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3313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F2C7-761C-CA46-83F7-6A44BE0E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do you involve in the planning phase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C8138-E62A-BB41-948E-1D254E2BBC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Be inclusive</a:t>
            </a:r>
          </a:p>
          <a:p>
            <a:r>
              <a:rPr lang="en-US" dirty="0"/>
              <a:t>You don’t own the data the users own the data</a:t>
            </a:r>
          </a:p>
          <a:p>
            <a:r>
              <a:rPr lang="en-US" dirty="0"/>
              <a:t>People to involve</a:t>
            </a:r>
          </a:p>
          <a:p>
            <a:pPr lvl="1"/>
            <a:r>
              <a:rPr lang="en-US" dirty="0"/>
              <a:t>End users</a:t>
            </a:r>
          </a:p>
          <a:p>
            <a:pPr lvl="1"/>
            <a:r>
              <a:rPr lang="en-US" dirty="0"/>
              <a:t>Management – you need funding</a:t>
            </a:r>
          </a:p>
          <a:p>
            <a:pPr lvl="1"/>
            <a:r>
              <a:rPr lang="en-US" dirty="0"/>
              <a:t>Technical people – multiple silos</a:t>
            </a:r>
          </a:p>
          <a:p>
            <a:pPr lvl="1"/>
            <a:r>
              <a:rPr lang="en-US" dirty="0"/>
              <a:t>More people can provide a complete view of your environment</a:t>
            </a:r>
          </a:p>
        </p:txBody>
      </p:sp>
    </p:spTree>
    <p:extLst>
      <p:ext uri="{BB962C8B-B14F-4D97-AF65-F5344CB8AC3E}">
        <p14:creationId xmlns:p14="http://schemas.microsoft.com/office/powerpoint/2010/main" val="3344428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8AB5E-537C-6741-96B0-8C4BD691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B9507-98F5-A04D-BE2B-C7E8AD98D4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For backup</a:t>
            </a:r>
          </a:p>
          <a:p>
            <a:r>
              <a:rPr lang="en-US" dirty="0"/>
              <a:t>For recovery</a:t>
            </a:r>
          </a:p>
          <a:p>
            <a:r>
              <a:rPr lang="en-US" dirty="0"/>
              <a:t>For decision making during recovery</a:t>
            </a:r>
          </a:p>
          <a:p>
            <a:r>
              <a:rPr lang="en-US" dirty="0"/>
              <a:t>For contacting people </a:t>
            </a:r>
          </a:p>
          <a:p>
            <a:pPr lvl="1"/>
            <a:r>
              <a:rPr lang="en-US" dirty="0"/>
              <a:t>Status reporting during incident</a:t>
            </a:r>
          </a:p>
          <a:p>
            <a:pPr lvl="1"/>
            <a:r>
              <a:rPr lang="en-US" dirty="0"/>
              <a:t>Contacting staff after major incident</a:t>
            </a:r>
          </a:p>
        </p:txBody>
      </p:sp>
    </p:spTree>
    <p:extLst>
      <p:ext uri="{BB962C8B-B14F-4D97-AF65-F5344CB8AC3E}">
        <p14:creationId xmlns:p14="http://schemas.microsoft.com/office/powerpoint/2010/main" val="3086155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AAB03-7630-D049-BBB9-CED230C22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important?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E94A8-550A-5A4B-995A-2AC56C285D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High probability risks</a:t>
            </a:r>
          </a:p>
          <a:p>
            <a:r>
              <a:rPr lang="en-US" dirty="0"/>
              <a:t>High impact risks </a:t>
            </a:r>
          </a:p>
          <a:p>
            <a:r>
              <a:rPr lang="en-US" dirty="0"/>
              <a:t>High cost risks</a:t>
            </a:r>
          </a:p>
        </p:txBody>
      </p:sp>
    </p:spTree>
    <p:extLst>
      <p:ext uri="{BB962C8B-B14F-4D97-AF65-F5344CB8AC3E}">
        <p14:creationId xmlns:p14="http://schemas.microsoft.com/office/powerpoint/2010/main" val="304799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6E577-57C6-4B42-ACFB-E52D7AF5C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68AC8-9A97-AE41-AD39-15741BC92D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Human errors</a:t>
            </a:r>
          </a:p>
          <a:p>
            <a:r>
              <a:rPr lang="en-US" dirty="0"/>
              <a:t>More human errors (really)</a:t>
            </a:r>
          </a:p>
          <a:p>
            <a:r>
              <a:rPr lang="en-US" dirty="0"/>
              <a:t>Application code</a:t>
            </a:r>
          </a:p>
          <a:p>
            <a:r>
              <a:rPr lang="en-US" dirty="0"/>
              <a:t>Hardware/software system failures</a:t>
            </a:r>
          </a:p>
          <a:p>
            <a:r>
              <a:rPr lang="en-US" dirty="0"/>
              <a:t>Man-made disasters</a:t>
            </a:r>
          </a:p>
          <a:p>
            <a:r>
              <a:rPr lang="en-US" dirty="0"/>
              <a:t>Natural disasters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5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 source of system problems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2421136"/>
            <a:ext cx="2667000" cy="2667000"/>
          </a:xfr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36BCE8F-9094-FA49-B49F-415860026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765153"/>
            <a:ext cx="4096578" cy="409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458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0F485-4729-364B-A1B3-02BE2D1D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impact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76C37-3260-D643-B34D-AE025E312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Loss of environment</a:t>
            </a:r>
          </a:p>
          <a:p>
            <a:pPr lvl="1"/>
            <a:r>
              <a:rPr lang="en-US" dirty="0"/>
              <a:t>Fire may only impact a portion of the building</a:t>
            </a:r>
          </a:p>
          <a:p>
            <a:pPr lvl="1"/>
            <a:r>
              <a:rPr lang="en-US" dirty="0"/>
              <a:t>Earthquake may impact entire region</a:t>
            </a:r>
          </a:p>
          <a:p>
            <a:r>
              <a:rPr lang="en-US" dirty="0"/>
              <a:t>Loss of infrastructure </a:t>
            </a:r>
          </a:p>
          <a:p>
            <a:pPr lvl="1"/>
            <a:r>
              <a:rPr lang="en-US" dirty="0"/>
              <a:t>Network</a:t>
            </a:r>
          </a:p>
          <a:p>
            <a:pPr lvl="1"/>
            <a:r>
              <a:rPr lang="en-US" dirty="0"/>
              <a:t>Client machines</a:t>
            </a:r>
          </a:p>
          <a:p>
            <a:pPr lvl="1"/>
            <a:r>
              <a:rPr lang="en-US" dirty="0"/>
              <a:t>Phones</a:t>
            </a:r>
          </a:p>
          <a:p>
            <a:pPr lvl="1"/>
            <a:r>
              <a:rPr lang="en-US" dirty="0"/>
              <a:t>Chairs</a:t>
            </a:r>
          </a:p>
        </p:txBody>
      </p:sp>
    </p:spTree>
    <p:extLst>
      <p:ext uri="{BB962C8B-B14F-4D97-AF65-F5344CB8AC3E}">
        <p14:creationId xmlns:p14="http://schemas.microsoft.com/office/powerpoint/2010/main" val="3856398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9FE8-FFA7-914D-862F-FE394F68B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impact of downtime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2AC9F-B2B8-B34F-934F-5DCD3E025C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Cost of lost business</a:t>
            </a:r>
          </a:p>
          <a:p>
            <a:r>
              <a:rPr lang="en-US" dirty="0"/>
              <a:t>Cost of additional employee time</a:t>
            </a:r>
          </a:p>
          <a:p>
            <a:r>
              <a:rPr lang="en-US" dirty="0"/>
              <a:t>Cost to rekey/lost data</a:t>
            </a:r>
          </a:p>
          <a:p>
            <a:r>
              <a:rPr lang="en-US" dirty="0"/>
              <a:t>Cost to switch to other (manual) system</a:t>
            </a:r>
          </a:p>
          <a:p>
            <a:r>
              <a:rPr lang="en-US" dirty="0"/>
              <a:t>Cost to reputation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0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569D5-4A26-1747-BA16-10EAA45F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worry about things that are unlikely to happen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06242-851E-7D4C-9117-95424FD414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People in Hawaii really don’t need to worry about blizzards</a:t>
            </a:r>
          </a:p>
          <a:p>
            <a:r>
              <a:rPr lang="en-US" dirty="0"/>
              <a:t>People on the east coast don’t really need to worry about earthquakes</a:t>
            </a:r>
          </a:p>
          <a:p>
            <a:r>
              <a:rPr lang="en-US" dirty="0"/>
              <a:t>Zombie Apocalypse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EE7DA-6B3B-0648-82CE-516A31992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400398"/>
            <a:ext cx="3074275" cy="172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25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8796-A55A-8247-9427-3C6879A6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build a solution that costs more than 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EA9D9-B49C-B447-8A07-3256CAFF39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This underscores the importance of knowing the cost of downtime</a:t>
            </a:r>
          </a:p>
          <a:p>
            <a:r>
              <a:rPr lang="en-US" dirty="0"/>
              <a:t>A daily backup is fine for many businesses</a:t>
            </a:r>
          </a:p>
          <a:p>
            <a:r>
              <a:rPr lang="en-US" dirty="0"/>
              <a:t>Using after imaging is cheap and easy to archive off site frequently </a:t>
            </a:r>
          </a:p>
          <a:p>
            <a:r>
              <a:rPr lang="en-US" dirty="0"/>
              <a:t>Some people need a second set of hardware with replication to keep downtime to a minimum</a:t>
            </a:r>
          </a:p>
        </p:txBody>
      </p:sp>
    </p:spTree>
    <p:extLst>
      <p:ext uri="{BB962C8B-B14F-4D97-AF65-F5344CB8AC3E}">
        <p14:creationId xmlns:p14="http://schemas.microsoft.com/office/powerpoint/2010/main" val="581374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59355-67C8-2048-B805-32F5F92B7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solution vs. probability of problem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A94FA-8496-CB47-B333-C428F5DD3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732" y="2192219"/>
            <a:ext cx="52387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15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9B90-DD72-744F-9F49-ABFC884F3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good recovery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6254D-7BAF-E248-8263-E41DCD6CAE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Create your </a:t>
            </a:r>
            <a:r>
              <a:rPr lang="en-US" b="1" u="sng" dirty="0"/>
              <a:t>plans</a:t>
            </a:r>
            <a:r>
              <a:rPr lang="en-US" dirty="0"/>
              <a:t> based on recovery</a:t>
            </a:r>
          </a:p>
          <a:p>
            <a:r>
              <a:rPr lang="en-US" dirty="0"/>
              <a:t>Do not focus on the process until the end</a:t>
            </a:r>
          </a:p>
          <a:p>
            <a:r>
              <a:rPr lang="en-US" dirty="0"/>
              <a:t>Understand the cost of losing each portion of your business and infrastructure</a:t>
            </a:r>
          </a:p>
          <a:p>
            <a:r>
              <a:rPr lang="en-US" dirty="0"/>
              <a:t>Recovery planning is </a:t>
            </a:r>
            <a:r>
              <a:rPr lang="en-US" b="1" u="sng" dirty="0"/>
              <a:t>way</a:t>
            </a:r>
            <a:r>
              <a:rPr lang="en-US" dirty="0"/>
              <a:t> more than just data</a:t>
            </a:r>
          </a:p>
        </p:txBody>
      </p:sp>
    </p:spTree>
    <p:extLst>
      <p:ext uri="{BB962C8B-B14F-4D97-AF65-F5344CB8AC3E}">
        <p14:creationId xmlns:p14="http://schemas.microsoft.com/office/powerpoint/2010/main" val="1424594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38C0-981E-0247-8186-895503FD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include in your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43196-7D1A-0C4A-A1AA-D38BDFA485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  <a:p>
            <a:r>
              <a:rPr lang="en-US" dirty="0"/>
              <a:t>Application(s)</a:t>
            </a:r>
          </a:p>
          <a:p>
            <a:r>
              <a:rPr lang="en-US" dirty="0"/>
              <a:t>Hardware </a:t>
            </a:r>
          </a:p>
          <a:p>
            <a:pPr lvl="1"/>
            <a:r>
              <a:rPr lang="en-US" dirty="0"/>
              <a:t>Compute</a:t>
            </a:r>
          </a:p>
          <a:p>
            <a:pPr lvl="1"/>
            <a:r>
              <a:rPr lang="en-US" dirty="0"/>
              <a:t>Network</a:t>
            </a:r>
          </a:p>
          <a:p>
            <a:pPr lvl="1"/>
            <a:r>
              <a:rPr lang="en-US" dirty="0"/>
              <a:t>Client machines</a:t>
            </a:r>
          </a:p>
          <a:p>
            <a:pPr lvl="1"/>
            <a:r>
              <a:rPr lang="en-US" dirty="0"/>
              <a:t>Phones and other supporting hardware</a:t>
            </a:r>
          </a:p>
          <a:p>
            <a:r>
              <a:rPr lang="en-US" dirty="0"/>
              <a:t>What happens if you lose a/the building</a:t>
            </a:r>
          </a:p>
        </p:txBody>
      </p:sp>
    </p:spTree>
    <p:extLst>
      <p:ext uri="{BB962C8B-B14F-4D97-AF65-F5344CB8AC3E}">
        <p14:creationId xmlns:p14="http://schemas.microsoft.com/office/powerpoint/2010/main" val="61548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0834-6806-604E-920C-AC9F9A25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recovery plans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58252-E5DD-BC44-82DE-8DFD1B99D8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Focus on the likelihood of the issue</a:t>
            </a:r>
          </a:p>
          <a:p>
            <a:r>
              <a:rPr lang="en-US" dirty="0"/>
              <a:t>Most common failures first</a:t>
            </a:r>
          </a:p>
          <a:p>
            <a:r>
              <a:rPr lang="en-US" dirty="0"/>
              <a:t>Not having to recover is always best</a:t>
            </a:r>
          </a:p>
          <a:p>
            <a:r>
              <a:rPr lang="en-US" dirty="0"/>
              <a:t>Humans are always the weak link so start there</a:t>
            </a:r>
          </a:p>
          <a:p>
            <a:pPr lvl="1"/>
            <a:r>
              <a:rPr lang="en-US" dirty="0"/>
              <a:t>Deletion of files/database</a:t>
            </a:r>
          </a:p>
          <a:p>
            <a:pPr lvl="1"/>
            <a:r>
              <a:rPr lang="en-US" dirty="0"/>
              <a:t>Security for the system (internal and external threats)</a:t>
            </a:r>
          </a:p>
        </p:txBody>
      </p:sp>
    </p:spTree>
    <p:extLst>
      <p:ext uri="{BB962C8B-B14F-4D97-AF65-F5344CB8AC3E}">
        <p14:creationId xmlns:p14="http://schemas.microsoft.com/office/powerpoint/2010/main" val="4076428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0CDF7-6C26-EF43-9D0A-F2F6D575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Eliminate the human element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DCEA2-FA31-0D41-899F-6A94D2B20F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Automation of all tasks </a:t>
            </a:r>
          </a:p>
          <a:p>
            <a:r>
              <a:rPr lang="en-US" dirty="0"/>
              <a:t>Reporting on all outcomes</a:t>
            </a:r>
          </a:p>
          <a:p>
            <a:r>
              <a:rPr lang="en-US" dirty="0"/>
              <a:t>Alerting on all variances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61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C2FDF-64F9-6143-89FD-6E2DDEFF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Eliminate the human element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289D-CE8B-B444-BD31-61D5A60C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1217276-4E1A-9640-BC68-DCC9B106A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198" y="2441014"/>
            <a:ext cx="3341204" cy="334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6545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080F-3C93-9941-8610-38F190DE7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reliable solutions (software)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9DD6E-9252-6246-AC6F-027237D3A9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Standards</a:t>
            </a:r>
          </a:p>
          <a:p>
            <a:pPr lvl="1"/>
            <a:r>
              <a:rPr lang="en-US" dirty="0"/>
              <a:t>Naming standards</a:t>
            </a:r>
          </a:p>
          <a:p>
            <a:pPr lvl="1"/>
            <a:r>
              <a:rPr lang="en-US" dirty="0"/>
              <a:t>Source code control</a:t>
            </a:r>
          </a:p>
          <a:p>
            <a:r>
              <a:rPr lang="en-US" dirty="0"/>
              <a:t>Standard release process</a:t>
            </a:r>
          </a:p>
          <a:p>
            <a:pPr lvl="1"/>
            <a:r>
              <a:rPr lang="en-US" dirty="0"/>
              <a:t>Separate development, test and production environments</a:t>
            </a:r>
          </a:p>
          <a:p>
            <a:r>
              <a:rPr lang="en-US" dirty="0"/>
              <a:t>Testing</a:t>
            </a:r>
          </a:p>
          <a:p>
            <a:pPr lvl="1"/>
            <a:r>
              <a:rPr lang="en-US" dirty="0"/>
              <a:t>Manual and automated testing</a:t>
            </a:r>
          </a:p>
        </p:txBody>
      </p:sp>
    </p:spTree>
    <p:extLst>
      <p:ext uri="{BB962C8B-B14F-4D97-AF65-F5344CB8AC3E}">
        <p14:creationId xmlns:p14="http://schemas.microsoft.com/office/powerpoint/2010/main" val="483623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111FE-127A-494E-9569-804DDA1C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peer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8D3B-7E44-4D4F-98DF-9DE9541AF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BC3DCB3-C597-D44D-B2C3-E484FD4D5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2254863"/>
            <a:ext cx="60579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5600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EF1E-59D1-4F4E-84A7-4C4A8C96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CF788-28DC-C347-AC3C-46910BE14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Where does the backup go?</a:t>
            </a:r>
          </a:p>
          <a:p>
            <a:pPr lvl="1"/>
            <a:r>
              <a:rPr lang="en-US" dirty="0"/>
              <a:t>Second machine – where</a:t>
            </a:r>
          </a:p>
          <a:p>
            <a:pPr lvl="1"/>
            <a:r>
              <a:rPr lang="en-US" dirty="0"/>
              <a:t>Tape – then where</a:t>
            </a:r>
          </a:p>
          <a:p>
            <a:r>
              <a:rPr lang="en-US" dirty="0"/>
              <a:t>Where is the replica machine?</a:t>
            </a:r>
          </a:p>
          <a:p>
            <a:r>
              <a:rPr lang="en-US" dirty="0"/>
              <a:t>Where do people go if there building is not there?</a:t>
            </a:r>
          </a:p>
          <a:p>
            <a:r>
              <a:rPr lang="en-US" dirty="0"/>
              <a:t>Where is the backup hardware?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292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FA9FB-2FFC-684D-9145-DCABC833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764F7-219F-A54D-A11D-1CF2B91093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When to backup</a:t>
            </a:r>
          </a:p>
          <a:p>
            <a:r>
              <a:rPr lang="en-US" dirty="0"/>
              <a:t>When to try a workaround</a:t>
            </a:r>
          </a:p>
          <a:p>
            <a:r>
              <a:rPr lang="en-US" dirty="0"/>
              <a:t>When to recover</a:t>
            </a:r>
          </a:p>
          <a:p>
            <a:r>
              <a:rPr lang="en-US" dirty="0"/>
              <a:t>When to test your recovery plan</a:t>
            </a:r>
          </a:p>
        </p:txBody>
      </p:sp>
    </p:spTree>
    <p:extLst>
      <p:ext uri="{BB962C8B-B14F-4D97-AF65-F5344CB8AC3E}">
        <p14:creationId xmlns:p14="http://schemas.microsoft.com/office/powerpoint/2010/main" val="3320061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A7F8-9BD7-2146-95BF-1B297253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good recovery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4AE9C-C892-6245-8B3E-E280E92C23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Who – involve many in the initial planning</a:t>
            </a:r>
          </a:p>
          <a:p>
            <a:r>
              <a:rPr lang="en-US" dirty="0"/>
              <a:t>What – remember that you application is more than just data and application code</a:t>
            </a:r>
          </a:p>
          <a:p>
            <a:r>
              <a:rPr lang="en-US" dirty="0"/>
              <a:t>Where – second sites or the cloud can act as repositories for your backups/AIs/replica DBs</a:t>
            </a:r>
          </a:p>
          <a:p>
            <a:r>
              <a:rPr lang="en-US" dirty="0"/>
              <a:t>When – full backup daily and test at least annually</a:t>
            </a:r>
          </a:p>
          <a:p>
            <a:r>
              <a:rPr lang="en-US" dirty="0"/>
              <a:t>Why – look to the outside world as if nothing is wrong</a:t>
            </a:r>
          </a:p>
        </p:txBody>
      </p:sp>
    </p:spTree>
    <p:extLst>
      <p:ext uri="{BB962C8B-B14F-4D97-AF65-F5344CB8AC3E}">
        <p14:creationId xmlns:p14="http://schemas.microsoft.com/office/powerpoint/2010/main" val="603200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2665311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4C4D4C"/>
      </a:dk1>
      <a:lt1>
        <a:srgbClr val="FFFFFF"/>
      </a:lt1>
      <a:dk2>
        <a:srgbClr val="545454"/>
      </a:dk2>
      <a:lt2>
        <a:srgbClr val="BFBFBF"/>
      </a:lt2>
      <a:accent1>
        <a:srgbClr val="304EA1"/>
      </a:accent1>
      <a:accent2>
        <a:srgbClr val="44C7F3"/>
      </a:accent2>
      <a:accent3>
        <a:srgbClr val="53A0D7"/>
      </a:accent3>
      <a:accent4>
        <a:srgbClr val="201A5B"/>
      </a:accent4>
      <a:accent5>
        <a:srgbClr val="9BDDF3"/>
      </a:accent5>
      <a:accent6>
        <a:srgbClr val="AAC4D7"/>
      </a:accent6>
      <a:hlink>
        <a:srgbClr val="53A0D7"/>
      </a:hlink>
      <a:folHlink>
        <a:srgbClr val="53A0D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S_PPT Template v3" id="{E2B0158F-2D12-414D-9368-74A7BC64F491}" vid="{74C04EEE-AB43-F04D-A1C9-06DC5CEC3D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9009</TotalTime>
  <Words>788</Words>
  <Application>Microsoft Macintosh PowerPoint</Application>
  <PresentationFormat>Widescreen</PresentationFormat>
  <Paragraphs>143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 2</vt:lpstr>
      <vt:lpstr>Frame</vt:lpstr>
      <vt:lpstr>Lions and Tigers and Bears, Oh My!</vt:lpstr>
      <vt:lpstr>About White Star Software</vt:lpstr>
      <vt:lpstr>About Adam Backman</vt:lpstr>
      <vt:lpstr>Recovery planning</vt:lpstr>
      <vt:lpstr>Why do recovery planning?</vt:lpstr>
      <vt:lpstr>Planning is the key to success</vt:lpstr>
      <vt:lpstr>Security</vt:lpstr>
      <vt:lpstr>Lucky person?</vt:lpstr>
      <vt:lpstr>Now what do you see?</vt:lpstr>
      <vt:lpstr>Who do you involve in the planning phase</vt:lpstr>
      <vt:lpstr>Who is responsible</vt:lpstr>
      <vt:lpstr>What is important?</vt:lpstr>
      <vt:lpstr>Sources of problems</vt:lpstr>
      <vt:lpstr>The REAL source of system problems</vt:lpstr>
      <vt:lpstr>High impact issues</vt:lpstr>
      <vt:lpstr>Cost impact of downtime</vt:lpstr>
      <vt:lpstr>Don’t worry about things that are unlikely to happen</vt:lpstr>
      <vt:lpstr>Don’t build a solution that costs more than the problem</vt:lpstr>
      <vt:lpstr>Cost of solution vs. probability of problem </vt:lpstr>
      <vt:lpstr>Building a good recovery plan</vt:lpstr>
      <vt:lpstr>What to include in your planning</vt:lpstr>
      <vt:lpstr>Creating recovery plans  </vt:lpstr>
      <vt:lpstr>Eliminate the human element</vt:lpstr>
      <vt:lpstr>Eliminate the human element</vt:lpstr>
      <vt:lpstr>Building reliable solutions (software)</vt:lpstr>
      <vt:lpstr>Importance of peer review</vt:lpstr>
      <vt:lpstr>Where?</vt:lpstr>
      <vt:lpstr>When?</vt:lpstr>
      <vt:lpstr>Building a good recovery plan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Lions and Tigers and Bears, Oh My!</dc:title>
  <dc:creator>Backman Family</dc:creator>
  <cp:lastModifiedBy>Backman Family</cp:lastModifiedBy>
  <cp:revision>24</cp:revision>
  <dcterms:created xsi:type="dcterms:W3CDTF">2019-09-27T18:35:29Z</dcterms:created>
  <dcterms:modified xsi:type="dcterms:W3CDTF">2019-10-09T14:04:03Z</dcterms:modified>
</cp:coreProperties>
</file>