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8"/>
  </p:notesMasterIdLst>
  <p:handoutMasterIdLst>
    <p:handoutMasterId r:id="rId79"/>
  </p:handoutMasterIdLst>
  <p:sldIdLst>
    <p:sldId id="414" r:id="rId2"/>
    <p:sldId id="357" r:id="rId3"/>
    <p:sldId id="257" r:id="rId4"/>
    <p:sldId id="617" r:id="rId5"/>
    <p:sldId id="706" r:id="rId6"/>
    <p:sldId id="707" r:id="rId7"/>
    <p:sldId id="622" r:id="rId8"/>
    <p:sldId id="623" r:id="rId9"/>
    <p:sldId id="624" r:id="rId10"/>
    <p:sldId id="692" r:id="rId11"/>
    <p:sldId id="665" r:id="rId12"/>
    <p:sldId id="666" r:id="rId13"/>
    <p:sldId id="652" r:id="rId14"/>
    <p:sldId id="705" r:id="rId15"/>
    <p:sldId id="619" r:id="rId16"/>
    <p:sldId id="636" r:id="rId17"/>
    <p:sldId id="621" r:id="rId18"/>
    <p:sldId id="654" r:id="rId19"/>
    <p:sldId id="655" r:id="rId20"/>
    <p:sldId id="726" r:id="rId21"/>
    <p:sldId id="722" r:id="rId22"/>
    <p:sldId id="517" r:id="rId23"/>
    <p:sldId id="544" r:id="rId24"/>
    <p:sldId id="518" r:id="rId25"/>
    <p:sldId id="523" r:id="rId26"/>
    <p:sldId id="727" r:id="rId27"/>
    <p:sldId id="656" r:id="rId28"/>
    <p:sldId id="466" r:id="rId29"/>
    <p:sldId id="541" r:id="rId30"/>
    <p:sldId id="542" r:id="rId31"/>
    <p:sldId id="724" r:id="rId32"/>
    <p:sldId id="645" r:id="rId33"/>
    <p:sldId id="647" r:id="rId34"/>
    <p:sldId id="708" r:id="rId35"/>
    <p:sldId id="709" r:id="rId36"/>
    <p:sldId id="661" r:id="rId37"/>
    <p:sldId id="662" r:id="rId38"/>
    <p:sldId id="660" r:id="rId39"/>
    <p:sldId id="688" r:id="rId40"/>
    <p:sldId id="691" r:id="rId41"/>
    <p:sldId id="716" r:id="rId42"/>
    <p:sldId id="717" r:id="rId43"/>
    <p:sldId id="718" r:id="rId44"/>
    <p:sldId id="703" r:id="rId45"/>
    <p:sldId id="704" r:id="rId46"/>
    <p:sldId id="559" r:id="rId47"/>
    <p:sldId id="630" r:id="rId48"/>
    <p:sldId id="631" r:id="rId49"/>
    <p:sldId id="713" r:id="rId50"/>
    <p:sldId id="714" r:id="rId51"/>
    <p:sldId id="637" r:id="rId52"/>
    <p:sldId id="638" r:id="rId53"/>
    <p:sldId id="700" r:id="rId54"/>
    <p:sldId id="701" r:id="rId55"/>
    <p:sldId id="702" r:id="rId56"/>
    <p:sldId id="670" r:id="rId57"/>
    <p:sldId id="710" r:id="rId58"/>
    <p:sldId id="672" r:id="rId59"/>
    <p:sldId id="673" r:id="rId60"/>
    <p:sldId id="674" r:id="rId61"/>
    <p:sldId id="697" r:id="rId62"/>
    <p:sldId id="728" r:id="rId63"/>
    <p:sldId id="684" r:id="rId64"/>
    <p:sldId id="685" r:id="rId65"/>
    <p:sldId id="723" r:id="rId66"/>
    <p:sldId id="729" r:id="rId67"/>
    <p:sldId id="677" r:id="rId68"/>
    <p:sldId id="678" r:id="rId69"/>
    <p:sldId id="679" r:id="rId70"/>
    <p:sldId id="651" r:id="rId71"/>
    <p:sldId id="648" r:id="rId72"/>
    <p:sldId id="629" r:id="rId73"/>
    <p:sldId id="628" r:id="rId74"/>
    <p:sldId id="681" r:id="rId75"/>
    <p:sldId id="682" r:id="rId76"/>
    <p:sldId id="730" r:id="rId77"/>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3BBC"/>
    <a:srgbClr val="18722D"/>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2" autoAdjust="0"/>
    <p:restoredTop sz="90110" autoAdjust="0"/>
  </p:normalViewPr>
  <p:slideViewPr>
    <p:cSldViewPr>
      <p:cViewPr varScale="1">
        <p:scale>
          <a:sx n="275" d="100"/>
          <a:sy n="275" d="100"/>
        </p:scale>
        <p:origin x="1112" y="168"/>
      </p:cViewPr>
      <p:guideLst>
        <p:guide orient="horz" pos="2160"/>
        <p:guide pos="3840"/>
      </p:guideLst>
    </p:cSldViewPr>
  </p:slideViewPr>
  <p:notesTextViewPr>
    <p:cViewPr>
      <p:scale>
        <a:sx n="100" d="100"/>
        <a:sy n="100" d="100"/>
      </p:scale>
      <p:origin x="0" y="0"/>
    </p:cViewPr>
  </p:notesTextViewPr>
  <p:sorterViewPr>
    <p:cViewPr>
      <p:scale>
        <a:sx n="170" d="100"/>
        <a:sy n="170" d="100"/>
      </p:scale>
      <p:origin x="0" y="3635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10/4/19</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10/4/19</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 have been working with Progress since 1987</a:t>
            </a:r>
          </a:p>
          <a:p>
            <a:endParaRPr lang="en-US" dirty="0"/>
          </a:p>
          <a:p>
            <a:r>
              <a:rPr lang="en-US" dirty="0"/>
              <a:t>… and today I am both President of </a:t>
            </a:r>
            <a:r>
              <a:rPr lang="en-US" dirty="0" err="1"/>
              <a:t>DBAppraise</a:t>
            </a:r>
            <a:r>
              <a:rPr lang="en-US" dirty="0"/>
              <a:t>;</a:t>
            </a:r>
          </a:p>
          <a:p>
            <a:endParaRPr lang="en-US" dirty="0"/>
          </a:p>
          <a:p>
            <a:r>
              <a:rPr lang="en-US" dirty="0"/>
              <a:t>The remote database management service…</a:t>
            </a:r>
          </a:p>
          <a:p>
            <a:endParaRPr lang="en-US" dirty="0"/>
          </a:p>
          <a:p>
            <a:r>
              <a:rPr lang="en-US" dirty="0"/>
              <a:t>where we simplify the job of managing and monitoring the worlds best business applications;</a:t>
            </a:r>
          </a:p>
          <a:p>
            <a:endParaRPr lang="en-US" dirty="0"/>
          </a:p>
          <a:p>
            <a:r>
              <a:rPr lang="en-US" dirty="0"/>
              <a:t>and Vice President of White Star Software;</a:t>
            </a:r>
          </a:p>
          <a:p>
            <a:endParaRPr lang="en-US" dirty="0"/>
          </a:p>
          <a:p>
            <a:r>
              <a:rPr lang="en-US" dirty="0"/>
              <a:t>where we offer </a:t>
            </a:r>
            <a:r>
              <a:rPr lang="en-US" b="1" dirty="0"/>
              <a:t>expert</a:t>
            </a:r>
            <a:r>
              <a:rPr lang="en-US" dirty="0"/>
              <a:t> consulting services covering all aspects of Progress and </a:t>
            </a:r>
            <a:r>
              <a:rPr lang="en-US" dirty="0" err="1"/>
              <a:t>OpenEdge</a:t>
            </a:r>
            <a:r>
              <a:rPr lang="en-US" dirty="0"/>
              <a:t>.</a:t>
            </a:r>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3</a:t>
            </a:fld>
            <a:endParaRPr lang="en-US" dirty="0"/>
          </a:p>
        </p:txBody>
      </p:sp>
    </p:spTree>
    <p:extLst>
      <p:ext uri="{BB962C8B-B14F-4D97-AF65-F5344CB8AC3E}">
        <p14:creationId xmlns:p14="http://schemas.microsoft.com/office/powerpoint/2010/main" val="2116399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 – 9.1E = major performance improvements in 4GL execution speed.</a:t>
            </a:r>
          </a:p>
          <a:p>
            <a:endParaRPr lang="en-US" dirty="0"/>
          </a:p>
          <a:p>
            <a:r>
              <a:rPr lang="en-US" dirty="0"/>
              <a:t>Not just Progress -- Hardware is almost always cheaper than people’s time.  You may be able to tweak things or rewrite some code to get results.  But it may be cheaper and faster to “throw hardware” at a lot of problems – “throwing hardware” is only bad when you aren’t aiming it…</a:t>
            </a:r>
          </a:p>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5</a:t>
            </a:fld>
            <a:endParaRPr lang="en-US"/>
          </a:p>
        </p:txBody>
      </p:sp>
    </p:spTree>
    <p:extLst>
      <p:ext uri="{BB962C8B-B14F-4D97-AF65-F5344CB8AC3E}">
        <p14:creationId xmlns:p14="http://schemas.microsoft.com/office/powerpoint/2010/main" val="176588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These</a:t>
            </a:r>
            <a:r>
              <a:rPr lang="en-US" baseline="0" dirty="0"/>
              <a:t> improvements require </a:t>
            </a:r>
            <a:r>
              <a:rPr lang="en-US" b="1" baseline="0" dirty="0"/>
              <a:t>no</a:t>
            </a:r>
            <a:r>
              <a:rPr lang="en-US" baseline="0" dirty="0"/>
              <a:t> effort on your part – no dump &amp; load, no migration to type 2 storage areas…</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6</a:t>
            </a:fld>
            <a:endParaRPr lang="en-US"/>
          </a:p>
        </p:txBody>
      </p:sp>
    </p:spTree>
    <p:extLst>
      <p:ext uri="{BB962C8B-B14F-4D97-AF65-F5344CB8AC3E}">
        <p14:creationId xmlns:p14="http://schemas.microsoft.com/office/powerpoint/2010/main" val="1507282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The Foundation … Is To Always Use Type 2 Storage Areas</a:t>
            </a:r>
          </a:p>
          <a:p>
            <a:r>
              <a:rPr lang="en-US" sz="1200" dirty="0"/>
              <a:t> </a:t>
            </a:r>
          </a:p>
          <a:p>
            <a:r>
              <a:rPr lang="en-US" sz="1200" dirty="0"/>
              <a:t>If you do not already know, “type 2” areas were introduced with Progress </a:t>
            </a:r>
            <a:r>
              <a:rPr lang="en-US" sz="1200" dirty="0" err="1"/>
              <a:t>OpenEdge</a:t>
            </a:r>
            <a:r>
              <a:rPr lang="en-US" sz="1200" dirty="0"/>
              <a:t> release 10.</a:t>
            </a:r>
          </a:p>
          <a:p>
            <a:endParaRPr lang="en-US" sz="1200" dirty="0"/>
          </a:p>
          <a:p>
            <a:r>
              <a:rPr lang="en-US" sz="1200" dirty="0"/>
              <a:t>The primary external characteristic of type 2 areas is that they have a “Cluster Size”.</a:t>
            </a:r>
          </a:p>
          <a:p>
            <a:endParaRPr lang="en-US" sz="1200" dirty="0"/>
          </a:p>
          <a:p>
            <a:r>
              <a:rPr lang="en-US" sz="1200" dirty="0"/>
              <a:t>To support this feature the OE10 structure file contains a new field for “cluster size”.  As you can see in the example a storage area is defined with a name followed by colon, a storage area id followed by comma,  rows per block followed by semi-colon and then the cluster size.</a:t>
            </a:r>
          </a:p>
          <a:p>
            <a:endParaRPr lang="en-US" sz="1200" dirty="0"/>
          </a:p>
          <a:p>
            <a:r>
              <a:rPr lang="en-US" sz="1200" dirty="0"/>
              <a:t>A storage area may contain many “storage objects” (tables, indexes and LOBs are storage objects) .</a:t>
            </a:r>
          </a:p>
          <a:p>
            <a:endParaRPr lang="en-US" sz="1200" dirty="0"/>
          </a:p>
          <a:p>
            <a:r>
              <a:rPr lang="en-US" sz="1200" dirty="0"/>
              <a:t>Internally, Data Blocks in Type 2 Areas contain data from just one table.</a:t>
            </a:r>
          </a:p>
          <a:p>
            <a:endParaRPr lang="en-US" sz="1200" dirty="0"/>
          </a:p>
          <a:p>
            <a:r>
              <a:rPr lang="en-US" sz="1200" dirty="0"/>
              <a:t>Record data is not mixed in type 2 areas as it is in type 1 areas.  </a:t>
            </a:r>
            <a:r>
              <a:rPr lang="en-US" sz="1200" b="1" dirty="0"/>
              <a:t>This is a significant change</a:t>
            </a:r>
            <a:r>
              <a:rPr lang="en-US" sz="1200" dirty="0"/>
              <a:t> and the source of many advantages.</a:t>
            </a:r>
          </a:p>
        </p:txBody>
      </p:sp>
      <p:sp>
        <p:nvSpPr>
          <p:cNvPr id="4" name="Slide Number Placeholder 3"/>
          <p:cNvSpPr>
            <a:spLocks noGrp="1"/>
          </p:cNvSpPr>
          <p:nvPr>
            <p:ph type="sldNum" sz="quarter" idx="10"/>
          </p:nvPr>
        </p:nvSpPr>
        <p:spPr/>
        <p:txBody>
          <a:bodyPr/>
          <a:lstStyle/>
          <a:p>
            <a:fld id="{0246C732-F687-4D21-B311-47CCDE8F8EA1}" type="slidenum">
              <a:rPr lang="en-US" smtClean="0"/>
              <a:pPr/>
              <a:t>7</a:t>
            </a:fld>
            <a:endParaRPr lang="en-US" dirty="0"/>
          </a:p>
        </p:txBody>
      </p:sp>
    </p:spTree>
    <p:extLst>
      <p:ext uri="{BB962C8B-B14F-4D97-AF65-F5344CB8AC3E}">
        <p14:creationId xmlns:p14="http://schemas.microsoft.com/office/powerpoint/2010/main" val="1197485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t>OpenEdge</a:t>
            </a:r>
            <a:r>
              <a:rPr lang="en-US" sz="1200" dirty="0"/>
              <a:t> Type 2 Storage Areas are also the foundation for all advanced features of the </a:t>
            </a:r>
            <a:r>
              <a:rPr lang="en-US" sz="1200" dirty="0" err="1"/>
              <a:t>OpenEdge</a:t>
            </a:r>
            <a:r>
              <a:rPr lang="en-US" sz="1200" dirty="0"/>
              <a:t> database.  New features will almost always require that type 2 areas be in use in order to be leveraged.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All data and all indexes should always be assigned to a type 2 area.  There are no known situations where a type 1 area is superior and it is not correct to assume that type 2 areas are only relevant for certain types of data.</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Unless you have a repeatable and provable case where a type 1 area is superior in a significant manner you should </a:t>
            </a:r>
            <a:r>
              <a:rPr lang="en-US" sz="1200" b="1" dirty="0"/>
              <a:t>always</a:t>
            </a:r>
            <a:r>
              <a:rPr lang="en-US" sz="1200" dirty="0"/>
              <a:t> use type 2 areas.</a:t>
            </a:r>
          </a:p>
          <a:p>
            <a:endParaRPr lang="en-US" dirty="0"/>
          </a:p>
          <a:p>
            <a:r>
              <a:rPr lang="en-US" dirty="0"/>
              <a:t>For areas that contain data – the schema area is type 1 and therefore should not contain any data!</a:t>
            </a:r>
          </a:p>
          <a:p>
            <a:endParaRPr lang="en-US" sz="1200"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126581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t>OpenEdge</a:t>
            </a:r>
            <a:r>
              <a:rPr lang="en-US" sz="1200" dirty="0"/>
              <a:t> Type 2 Storage Areas are also the foundation for all advanced features of the </a:t>
            </a:r>
            <a:r>
              <a:rPr lang="en-US" sz="1200" dirty="0" err="1"/>
              <a:t>OpenEdge</a:t>
            </a:r>
            <a:r>
              <a:rPr lang="en-US" sz="1200" dirty="0"/>
              <a:t> database.  New features will almost always require that type 2 areas be in use in order to be leveraged.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All data and all indexes should always be assigned to a type 2 area.  There are no known situations where a type 1 area is superior and it is not correct to assume that type 2 areas are only relevant for certain types of data.</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Unless you have a repeatable and provable case where a type 1 area is superior in a significant manner you should </a:t>
            </a:r>
            <a:r>
              <a:rPr lang="en-US" sz="1200" b="1" dirty="0"/>
              <a:t>always</a:t>
            </a:r>
            <a:r>
              <a:rPr lang="en-US" sz="1200" dirty="0"/>
              <a:t> use type 2 areas.</a:t>
            </a:r>
          </a:p>
          <a:p>
            <a:endParaRPr lang="en-US" dirty="0"/>
          </a:p>
          <a:p>
            <a:r>
              <a:rPr lang="en-US" dirty="0"/>
              <a:t>For areas that contain data – the schema area is type 1 and therefore should not contain any data!</a:t>
            </a:r>
          </a:p>
          <a:p>
            <a:endParaRPr lang="en-US" sz="1200"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9</a:t>
            </a:fld>
            <a:endParaRPr lang="en-US" dirty="0"/>
          </a:p>
        </p:txBody>
      </p:sp>
    </p:spTree>
    <p:extLst>
      <p:ext uri="{BB962C8B-B14F-4D97-AF65-F5344CB8AC3E}">
        <p14:creationId xmlns:p14="http://schemas.microsoft.com/office/powerpoint/2010/main" val="779984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t>OpenEdge</a:t>
            </a:r>
            <a:r>
              <a:rPr lang="en-US" sz="1200" dirty="0"/>
              <a:t> Type 2 Storage Areas are also the foundation for all advanced features of the </a:t>
            </a:r>
            <a:r>
              <a:rPr lang="en-US" sz="1200" dirty="0" err="1"/>
              <a:t>OpenEdge</a:t>
            </a:r>
            <a:r>
              <a:rPr lang="en-US" sz="1200" dirty="0"/>
              <a:t> database.  New features will almost always require that type 2 areas be in use in order to be leveraged.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All data and all indexes should always be assigned to a type 2 area.  There are no known situations where a type 1 area is superior and it is not correct to assume that type 2 areas are only relevant for certain types of data.</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Unless you have a repeatable and provable case where a type 1 area is superior in a significant manner you should </a:t>
            </a:r>
            <a:r>
              <a:rPr lang="en-US" sz="1200" b="1" dirty="0"/>
              <a:t>always</a:t>
            </a:r>
            <a:r>
              <a:rPr lang="en-US" sz="1200" dirty="0"/>
              <a:t> use type 2 areas.</a:t>
            </a:r>
          </a:p>
          <a:p>
            <a:endParaRPr lang="en-US" dirty="0"/>
          </a:p>
          <a:p>
            <a:r>
              <a:rPr lang="en-US" dirty="0"/>
              <a:t>For areas that contain data – the schema area is type 1 and therefore should not contain any data!</a:t>
            </a:r>
          </a:p>
          <a:p>
            <a:endParaRPr lang="en-US" sz="1200"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10</a:t>
            </a:fld>
            <a:endParaRPr lang="en-US" dirty="0"/>
          </a:p>
        </p:txBody>
      </p:sp>
    </p:spTree>
    <p:extLst>
      <p:ext uri="{BB962C8B-B14F-4D97-AF65-F5344CB8AC3E}">
        <p14:creationId xmlns:p14="http://schemas.microsoft.com/office/powerpoint/2010/main" val="126581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Multiple runs of the same query under carefully controlled conditions with various db restarts, system reboots and SAN restarts in order to clear the various caches.  Some </a:t>
            </a:r>
            <a:r>
              <a:rPr lang="en-US" b="1" dirty="0"/>
              <a:t>very</a:t>
            </a:r>
            <a:r>
              <a:rPr lang="en-US" b="0" dirty="0"/>
              <a:t> expensive hardware instrumentation was employed to ensure that data really did flow between the layers as expected.</a:t>
            </a:r>
            <a:endParaRPr lang="en-US" dirty="0"/>
          </a:p>
          <a:p>
            <a:endParaRPr lang="en-US" dirty="0"/>
          </a:p>
          <a:p>
            <a:r>
              <a:rPr lang="en-US" dirty="0"/>
              <a:t>The</a:t>
            </a:r>
            <a:r>
              <a:rPr lang="en-US" baseline="0" dirty="0"/>
              <a:t> ultimate outcome of the testing was to show that poor performance was due to poor SAN configuration rather than some exotic Progress misbehavior.</a:t>
            </a:r>
          </a:p>
          <a:p>
            <a:endParaRPr lang="en-US" baseline="0" dirty="0"/>
          </a:p>
          <a:p>
            <a:r>
              <a:rPr lang="en-US" baseline="0" dirty="0"/>
              <a:t>This is roughly 4 records per read in the non –B portions </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12</a:t>
            </a:fld>
            <a:endParaRPr lang="en-US"/>
          </a:p>
        </p:txBody>
      </p:sp>
    </p:spTree>
    <p:extLst>
      <p:ext uri="{BB962C8B-B14F-4D97-AF65-F5344CB8AC3E}">
        <p14:creationId xmlns:p14="http://schemas.microsoft.com/office/powerpoint/2010/main" val="681450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13</a:t>
            </a:fld>
            <a:endParaRPr lang="en-US"/>
          </a:p>
        </p:txBody>
      </p:sp>
    </p:spTree>
    <p:extLst>
      <p:ext uri="{BB962C8B-B14F-4D97-AF65-F5344CB8AC3E}">
        <p14:creationId xmlns:p14="http://schemas.microsoft.com/office/powerpoint/2010/main" val="2140511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“Occasional”</a:t>
            </a:r>
            <a:r>
              <a:rPr lang="en-US" baseline="0" dirty="0"/>
              <a:t> is subjective.</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14</a:t>
            </a:fld>
            <a:endParaRPr lang="en-US"/>
          </a:p>
        </p:txBody>
      </p:sp>
    </p:spTree>
    <p:extLst>
      <p:ext uri="{BB962C8B-B14F-4D97-AF65-F5344CB8AC3E}">
        <p14:creationId xmlns:p14="http://schemas.microsoft.com/office/powerpoint/2010/main" val="1464175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“Occasional”</a:t>
            </a:r>
            <a:r>
              <a:rPr lang="en-US" baseline="0" dirty="0"/>
              <a:t> is subjective.</a:t>
            </a:r>
          </a:p>
          <a:p>
            <a:endParaRPr lang="en-US" baseline="0" dirty="0"/>
          </a:p>
          <a:p>
            <a:r>
              <a:rPr lang="en-US" baseline="0" dirty="0"/>
              <a:t>user*range and user*base are new with 11.6</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15</a:t>
            </a:fld>
            <a:endParaRPr lang="en-US"/>
          </a:p>
        </p:txBody>
      </p:sp>
    </p:spTree>
    <p:extLst>
      <p:ext uri="{BB962C8B-B14F-4D97-AF65-F5344CB8AC3E}">
        <p14:creationId xmlns:p14="http://schemas.microsoft.com/office/powerpoint/2010/main" val="1202835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“Occasional”</a:t>
            </a:r>
            <a:r>
              <a:rPr lang="en-US" baseline="0" dirty="0"/>
              <a:t> is subjective.</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16</a:t>
            </a:fld>
            <a:endParaRPr lang="en-US"/>
          </a:p>
        </p:txBody>
      </p:sp>
    </p:spTree>
    <p:extLst>
      <p:ext uri="{BB962C8B-B14F-4D97-AF65-F5344CB8AC3E}">
        <p14:creationId xmlns:p14="http://schemas.microsoft.com/office/powerpoint/2010/main" val="1848997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(You are running after-imaging?  Right?)</a:t>
            </a:r>
          </a:p>
        </p:txBody>
      </p:sp>
      <p:sp>
        <p:nvSpPr>
          <p:cNvPr id="4" name="Slide Number Placeholder 3"/>
          <p:cNvSpPr>
            <a:spLocks noGrp="1"/>
          </p:cNvSpPr>
          <p:nvPr>
            <p:ph type="sldNum" sz="quarter" idx="10"/>
          </p:nvPr>
        </p:nvSpPr>
        <p:spPr/>
        <p:txBody>
          <a:bodyPr/>
          <a:lstStyle/>
          <a:p>
            <a:fld id="{C3EAE66A-63EA-446C-816B-3FF0DA38A5AF}" type="slidenum">
              <a:rPr lang="en-US" smtClean="0"/>
              <a:pPr/>
              <a:t>27</a:t>
            </a:fld>
            <a:endParaRPr lang="en-US"/>
          </a:p>
        </p:txBody>
      </p:sp>
    </p:spTree>
    <p:extLst>
      <p:ext uri="{BB962C8B-B14F-4D97-AF65-F5344CB8AC3E}">
        <p14:creationId xmlns:p14="http://schemas.microsoft.com/office/powerpoint/2010/main" val="1228167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default you probably need to add the “</a:t>
            </a:r>
            <a:r>
              <a:rPr lang="en-US" dirty="0" err="1"/>
              <a:t>sysprogress</a:t>
            </a:r>
            <a:r>
              <a:rPr lang="en-US" dirty="0"/>
              <a:t>” user and password to _user</a:t>
            </a:r>
          </a:p>
        </p:txBody>
      </p:sp>
      <p:sp>
        <p:nvSpPr>
          <p:cNvPr id="4" name="Slide Number Placeholder 3"/>
          <p:cNvSpPr>
            <a:spLocks noGrp="1"/>
          </p:cNvSpPr>
          <p:nvPr>
            <p:ph type="sldNum" sz="quarter" idx="5"/>
          </p:nvPr>
        </p:nvSpPr>
        <p:spPr/>
        <p:txBody>
          <a:bodyPr/>
          <a:lstStyle/>
          <a:p>
            <a:fld id="{0246C732-F687-4D21-B311-47CCDE8F8EA1}" type="slidenum">
              <a:rPr lang="en-US" smtClean="0"/>
              <a:pPr/>
              <a:t>28</a:t>
            </a:fld>
            <a:endParaRPr lang="en-US" dirty="0"/>
          </a:p>
        </p:txBody>
      </p:sp>
    </p:spTree>
    <p:extLst>
      <p:ext uri="{BB962C8B-B14F-4D97-AF65-F5344CB8AC3E}">
        <p14:creationId xmlns:p14="http://schemas.microsoft.com/office/powerpoint/2010/main" val="2319594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30</a:t>
            </a:fld>
            <a:endParaRPr lang="en-US" dirty="0"/>
          </a:p>
        </p:txBody>
      </p:sp>
    </p:spTree>
    <p:extLst>
      <p:ext uri="{BB962C8B-B14F-4D97-AF65-F5344CB8AC3E}">
        <p14:creationId xmlns:p14="http://schemas.microsoft.com/office/powerpoint/2010/main" val="2208860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SQLWidthUpdate</a:t>
            </a:r>
            <a:r>
              <a:rPr lang="en-US" dirty="0"/>
              <a:t> = Autonomous Schema Update</a:t>
            </a:r>
          </a:p>
          <a:p>
            <a:r>
              <a:rPr lang="en-US" dirty="0"/>
              <a:t>-</a:t>
            </a:r>
            <a:r>
              <a:rPr lang="en-US" dirty="0" err="1"/>
              <a:t>SQLTruncateTooLarge</a:t>
            </a:r>
            <a:r>
              <a:rPr lang="en-US" dirty="0"/>
              <a:t> = Authorized Data Truncation</a:t>
            </a:r>
          </a:p>
        </p:txBody>
      </p:sp>
      <p:sp>
        <p:nvSpPr>
          <p:cNvPr id="4" name="Slide Number Placeholder 3"/>
          <p:cNvSpPr>
            <a:spLocks noGrp="1"/>
          </p:cNvSpPr>
          <p:nvPr>
            <p:ph type="sldNum" sz="quarter" idx="5"/>
          </p:nvPr>
        </p:nvSpPr>
        <p:spPr/>
        <p:txBody>
          <a:bodyPr/>
          <a:lstStyle/>
          <a:p>
            <a:fld id="{0246C732-F687-4D21-B311-47CCDE8F8EA1}" type="slidenum">
              <a:rPr lang="en-US" smtClean="0"/>
              <a:pPr/>
              <a:t>31</a:t>
            </a:fld>
            <a:endParaRPr lang="en-US" dirty="0"/>
          </a:p>
        </p:txBody>
      </p:sp>
    </p:spTree>
    <p:extLst>
      <p:ext uri="{BB962C8B-B14F-4D97-AF65-F5344CB8AC3E}">
        <p14:creationId xmlns:p14="http://schemas.microsoft.com/office/powerpoint/2010/main" val="2613171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 do I know when 20% of my data has changed?</a:t>
            </a:r>
          </a:p>
          <a:p>
            <a:endParaRPr lang="en-US" dirty="0"/>
          </a:p>
          <a:p>
            <a:pPr marL="228600" indent="-228600">
              <a:buFont typeface="+mj-lt"/>
              <a:buAutoNum type="arabicPeriod"/>
            </a:pPr>
            <a:r>
              <a:rPr lang="en-US" dirty="0"/>
              <a:t>Table growth rates</a:t>
            </a:r>
          </a:p>
          <a:p>
            <a:pPr marL="228600" indent="-228600">
              <a:buFont typeface="+mj-lt"/>
              <a:buAutoNum type="arabicPeriod"/>
            </a:pPr>
            <a:r>
              <a:rPr lang="en-US" dirty="0"/>
              <a:t>Experience</a:t>
            </a:r>
          </a:p>
          <a:p>
            <a:pPr marL="228600" indent="-228600">
              <a:buFont typeface="+mj-lt"/>
              <a:buAutoNum type="arabicPeriod"/>
            </a:pPr>
            <a:r>
              <a:rPr lang="en-US" dirty="0"/>
              <a:t>WAG</a:t>
            </a:r>
          </a:p>
        </p:txBody>
      </p:sp>
      <p:sp>
        <p:nvSpPr>
          <p:cNvPr id="4" name="Slide Number Placeholder 3"/>
          <p:cNvSpPr>
            <a:spLocks noGrp="1"/>
          </p:cNvSpPr>
          <p:nvPr>
            <p:ph type="sldNum" sz="quarter" idx="10"/>
          </p:nvPr>
        </p:nvSpPr>
        <p:spPr/>
        <p:txBody>
          <a:bodyPr/>
          <a:lstStyle/>
          <a:p>
            <a:fld id="{C3EAE66A-63EA-446C-816B-3FF0DA38A5AF}" type="slidenum">
              <a:rPr lang="en-US" smtClean="0"/>
              <a:pPr/>
              <a:t>32</a:t>
            </a:fld>
            <a:endParaRPr lang="en-US"/>
          </a:p>
        </p:txBody>
      </p:sp>
    </p:spTree>
    <p:extLst>
      <p:ext uri="{BB962C8B-B14F-4D97-AF65-F5344CB8AC3E}">
        <p14:creationId xmlns:p14="http://schemas.microsoft.com/office/powerpoint/2010/main" val="2456506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Default compact % is 80%  It</a:t>
            </a:r>
            <a:r>
              <a:rPr lang="en-US" baseline="0" dirty="0"/>
              <a:t> is a minimum target – actual results are usually better.</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35</a:t>
            </a:fld>
            <a:endParaRPr lang="en-US"/>
          </a:p>
        </p:txBody>
      </p:sp>
    </p:spTree>
    <p:extLst>
      <p:ext uri="{BB962C8B-B14F-4D97-AF65-F5344CB8AC3E}">
        <p14:creationId xmlns:p14="http://schemas.microsoft.com/office/powerpoint/2010/main" val="1402788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36</a:t>
            </a:fld>
            <a:endParaRPr lang="en-US"/>
          </a:p>
        </p:txBody>
      </p:sp>
    </p:spTree>
    <p:extLst>
      <p:ext uri="{BB962C8B-B14F-4D97-AF65-F5344CB8AC3E}">
        <p14:creationId xmlns:p14="http://schemas.microsoft.com/office/powerpoint/2010/main" val="31458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37</a:t>
            </a:fld>
            <a:endParaRPr lang="en-US"/>
          </a:p>
        </p:txBody>
      </p:sp>
    </p:spTree>
    <p:extLst>
      <p:ext uri="{BB962C8B-B14F-4D97-AF65-F5344CB8AC3E}">
        <p14:creationId xmlns:p14="http://schemas.microsoft.com/office/powerpoint/2010/main" val="1765479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-Mm =</a:t>
            </a:r>
            <a:r>
              <a:rPr lang="en-US" baseline="0" dirty="0"/>
              <a:t> message buffer size</a:t>
            </a:r>
            <a:endParaRPr lang="en-US" dirty="0"/>
          </a:p>
          <a:p>
            <a:endParaRPr lang="en-US" dirty="0"/>
          </a:p>
          <a:p>
            <a:r>
              <a:rPr lang="en-US" dirty="0"/>
              <a:t>-</a:t>
            </a:r>
            <a:r>
              <a:rPr lang="en-US" dirty="0" err="1"/>
              <a:t>pls</a:t>
            </a:r>
            <a:r>
              <a:rPr lang="en-US" dirty="0"/>
              <a:t> = </a:t>
            </a:r>
            <a:r>
              <a:rPr lang="en-US" dirty="0" err="1"/>
              <a:t>prolib</a:t>
            </a:r>
            <a:r>
              <a:rPr lang="en-US" dirty="0"/>
              <a:t> swap; When accessing </a:t>
            </a:r>
            <a:r>
              <a:rPr lang="en-US" dirty="0" err="1"/>
              <a:t>r‑code</a:t>
            </a:r>
            <a:r>
              <a:rPr lang="en-US" dirty="0"/>
              <a:t> files stored in a standard library, the AVM generally reads the files directly from the library instead of swapping the files into temporary sort files. However, over a network, direct reads might actually take longer than reading </a:t>
            </a:r>
            <a:r>
              <a:rPr lang="en-US" dirty="0" err="1"/>
              <a:t>r‑code</a:t>
            </a:r>
            <a:r>
              <a:rPr lang="en-US" dirty="0"/>
              <a:t> files once and storing them locally in temporary sort files.</a:t>
            </a:r>
            <a:r>
              <a:rPr lang="en-US" baseline="0" dirty="0"/>
              <a:t>  </a:t>
            </a:r>
            <a:r>
              <a:rPr lang="en-US" dirty="0"/>
              <a:t>If you specify -</a:t>
            </a:r>
            <a:r>
              <a:rPr lang="en-US" dirty="0" err="1"/>
              <a:t>pls</a:t>
            </a:r>
            <a:r>
              <a:rPr lang="en-US" dirty="0"/>
              <a:t> with </a:t>
            </a:r>
            <a:r>
              <a:rPr lang="en-US" dirty="0" err="1"/>
              <a:t>memory‑mapped</a:t>
            </a:r>
            <a:r>
              <a:rPr lang="en-US" dirty="0"/>
              <a:t> libraries, the AVM ignores it.</a:t>
            </a:r>
          </a:p>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38</a:t>
            </a:fld>
            <a:endParaRPr lang="en-US"/>
          </a:p>
        </p:txBody>
      </p:sp>
    </p:spTree>
    <p:extLst>
      <p:ext uri="{BB962C8B-B14F-4D97-AF65-F5344CB8AC3E}">
        <p14:creationId xmlns:p14="http://schemas.microsoft.com/office/powerpoint/2010/main" val="794076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time” assumes 1ms per</a:t>
            </a:r>
            <a:r>
              <a:rPr lang="en-US" baseline="0" dirty="0"/>
              <a:t> message -  this is a decent approximation of uncongested LAN performance, WAN performance will be much worse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39</a:t>
            </a:fld>
            <a:endParaRPr lang="en-US" dirty="0"/>
          </a:p>
        </p:txBody>
      </p:sp>
    </p:spTree>
    <p:extLst>
      <p:ext uri="{BB962C8B-B14F-4D97-AF65-F5344CB8AC3E}">
        <p14:creationId xmlns:p14="http://schemas.microsoft.com/office/powerpoint/2010/main" val="1325670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time” assumes 1ms per</a:t>
            </a:r>
            <a:r>
              <a:rPr lang="en-US" baseline="0" dirty="0"/>
              <a:t> message -  this is a decent approximation of uncongested LAN performance, WAN performance will be much worse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40</a:t>
            </a:fld>
            <a:endParaRPr lang="en-US" dirty="0"/>
          </a:p>
        </p:txBody>
      </p:sp>
    </p:spTree>
    <p:extLst>
      <p:ext uri="{BB962C8B-B14F-4D97-AF65-F5344CB8AC3E}">
        <p14:creationId xmlns:p14="http://schemas.microsoft.com/office/powerpoint/2010/main" val="2103648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Srt</a:t>
            </a:r>
            <a:r>
              <a:rPr lang="en-US" dirty="0"/>
              <a:t> file = 0; good!</a:t>
            </a:r>
          </a:p>
          <a:p>
            <a:r>
              <a:rPr lang="en-US" dirty="0" err="1"/>
              <a:t>Srt</a:t>
            </a:r>
            <a:r>
              <a:rPr lang="en-US" dirty="0"/>
              <a:t> file &lt;&gt; 0;</a:t>
            </a:r>
            <a:r>
              <a:rPr lang="en-US" baseline="0" dirty="0"/>
              <a:t> bad </a:t>
            </a:r>
            <a:r>
              <a:rPr lang="en-US" baseline="0" dirty="0">
                <a:sym typeface="Wingdings" pitchFamily="2" charset="2"/>
              </a:rPr>
              <a:t></a:t>
            </a:r>
          </a:p>
          <a:p>
            <a:endParaRPr lang="en-US" baseline="0" dirty="0">
              <a:sym typeface="Wingdings" pitchFamily="2" charset="2"/>
            </a:endParaRPr>
          </a:p>
          <a:p>
            <a:r>
              <a:rPr lang="en-US" baseline="0" dirty="0">
                <a:sym typeface="Wingdings" pitchFamily="2" charset="2"/>
              </a:rPr>
              <a:t>DBI file = 8192; good!</a:t>
            </a:r>
          </a:p>
          <a:p>
            <a:r>
              <a:rPr lang="en-US" baseline="0" dirty="0">
                <a:sym typeface="Wingdings" pitchFamily="2" charset="2"/>
              </a:rPr>
              <a:t>DBI file &lt;&gt; minimum for your system; bad </a:t>
            </a:r>
          </a:p>
          <a:p>
            <a:endParaRPr lang="en-US" baseline="0" dirty="0">
              <a:sym typeface="Wingdings" pitchFamily="2" charset="2"/>
            </a:endParaRPr>
          </a:p>
          <a:p>
            <a:r>
              <a:rPr lang="en-US" baseline="0" dirty="0" err="1">
                <a:sym typeface="Wingdings" pitchFamily="2" charset="2"/>
              </a:rPr>
              <a:t>Lbi</a:t>
            </a:r>
            <a:r>
              <a:rPr lang="en-US" baseline="0" dirty="0">
                <a:sym typeface="Wingdings" pitchFamily="2" charset="2"/>
              </a:rPr>
              <a:t> file – not much that can be done.  Worse yet root owns it so tying it back to real user is difficult.</a:t>
            </a:r>
          </a:p>
          <a:p>
            <a:endParaRPr lang="en-US" baseline="0" dirty="0">
              <a:sym typeface="Wingdings" pitchFamily="2" charset="2"/>
            </a:endParaRPr>
          </a:p>
          <a:p>
            <a:r>
              <a:rPr lang="en-US" baseline="0" dirty="0">
                <a:sym typeface="Wingdings" pitchFamily="2" charset="2"/>
              </a:rPr>
              <a:t>Client.mon writes to temp file = -</a:t>
            </a:r>
            <a:r>
              <a:rPr lang="en-US" baseline="0" dirty="0" err="1">
                <a:sym typeface="Wingdings" pitchFamily="2" charset="2"/>
              </a:rPr>
              <a:t>mmax</a:t>
            </a:r>
            <a:r>
              <a:rPr lang="en-US" baseline="0" dirty="0">
                <a:sym typeface="Wingdings" pitchFamily="2" charset="2"/>
              </a:rPr>
              <a:t> too low.</a:t>
            </a:r>
          </a:p>
          <a:p>
            <a:r>
              <a:rPr lang="en-US" baseline="0" dirty="0">
                <a:sym typeface="Wingdings" pitchFamily="2" charset="2"/>
              </a:rPr>
              <a:t>Checks of files with stat = lack of –q.</a:t>
            </a:r>
          </a:p>
          <a:p>
            <a:endParaRPr lang="en-US" baseline="0" dirty="0">
              <a:sym typeface="Wingdings" pitchFamily="2" charset="2"/>
            </a:endParaRPr>
          </a:p>
        </p:txBody>
      </p:sp>
      <p:sp>
        <p:nvSpPr>
          <p:cNvPr id="4" name="Slide Number Placeholder 3"/>
          <p:cNvSpPr>
            <a:spLocks noGrp="1"/>
          </p:cNvSpPr>
          <p:nvPr>
            <p:ph type="sldNum" sz="quarter" idx="10"/>
          </p:nvPr>
        </p:nvSpPr>
        <p:spPr/>
        <p:txBody>
          <a:bodyPr/>
          <a:lstStyle/>
          <a:p>
            <a:fld id="{C3EAE66A-63EA-446C-816B-3FF0DA38A5AF}" type="slidenum">
              <a:rPr lang="en-US" smtClean="0"/>
              <a:pPr/>
              <a:t>42</a:t>
            </a:fld>
            <a:endParaRPr lang="en-US"/>
          </a:p>
        </p:txBody>
      </p:sp>
    </p:spTree>
    <p:extLst>
      <p:ext uri="{BB962C8B-B14F-4D97-AF65-F5344CB8AC3E}">
        <p14:creationId xmlns:p14="http://schemas.microsoft.com/office/powerpoint/2010/main" val="1598562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47</a:t>
            </a:fld>
            <a:endParaRPr lang="en-US"/>
          </a:p>
        </p:txBody>
      </p:sp>
    </p:spTree>
    <p:extLst>
      <p:ext uri="{BB962C8B-B14F-4D97-AF65-F5344CB8AC3E}">
        <p14:creationId xmlns:p14="http://schemas.microsoft.com/office/powerpoint/2010/main" val="293603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48</a:t>
            </a:fld>
            <a:endParaRPr lang="en-US"/>
          </a:p>
        </p:txBody>
      </p:sp>
    </p:spTree>
    <p:extLst>
      <p:ext uri="{BB962C8B-B14F-4D97-AF65-F5344CB8AC3E}">
        <p14:creationId xmlns:p14="http://schemas.microsoft.com/office/powerpoint/2010/main" val="275458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kern="1200" dirty="0">
                <a:solidFill>
                  <a:schemeClr val="tx1"/>
                </a:solidFill>
                <a:latin typeface="+mn-lt"/>
                <a:ea typeface="+mn-ea"/>
                <a:cs typeface="+mn-cs"/>
              </a:rPr>
              <a:t>Use the Largest DB Block Size Available</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There are those who would say</a:t>
            </a:r>
            <a:r>
              <a:rPr lang="en-US" sz="1200" kern="1200" baseline="0" dirty="0">
                <a:solidFill>
                  <a:schemeClr val="tx1"/>
                </a:solidFill>
                <a:latin typeface="+mn-lt"/>
                <a:ea typeface="+mn-ea"/>
                <a:cs typeface="+mn-cs"/>
              </a:rPr>
              <a:t> “except for windows”.</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Larger block sizes improve performance by reducing the number of IO operations.  This occurs because more records can be packed into one block than will fit into a single, smaller, block.  Furthermore more records can be can be packed into one larger block than two smaller blocks because the combined overhead of two smaller blocks is greater than that of the larger block and the excess space is combined more effectively.   Likewise larger blocks fill less frequently than either one or two smaller blocks thereby needing to be written less often.  Finally, larger blocks have a slight advantage in the buffer pool replacement process since they are somewhat more likely to contain data needed by future data references.</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Additionally slightly better compression of index values is obtained by having larger blocks available.</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In older releases of Progress there were several reasons why people sometimes preferred a smaller block:</a:t>
            </a:r>
          </a:p>
          <a:p>
            <a:r>
              <a:rPr lang="en-US" sz="1200" kern="1200" dirty="0">
                <a:solidFill>
                  <a:schemeClr val="tx1"/>
                </a:solidFill>
                <a:latin typeface="+mn-lt"/>
                <a:ea typeface="+mn-ea"/>
                <a:cs typeface="+mn-cs"/>
              </a:rPr>
              <a:t> </a:t>
            </a:r>
          </a:p>
          <a:p>
            <a:pPr lvl="0"/>
            <a:r>
              <a:rPr lang="en-US" sz="1200" kern="1200" dirty="0">
                <a:solidFill>
                  <a:schemeClr val="tx1"/>
                </a:solidFill>
                <a:latin typeface="+mn-lt"/>
                <a:ea typeface="+mn-ea"/>
                <a:cs typeface="+mn-cs"/>
              </a:rPr>
              <a:t>Too reduce record fragmentation (especially prior to </a:t>
            </a:r>
            <a:r>
              <a:rPr lang="en-US" sz="1200" kern="1200" dirty="0" err="1">
                <a:solidFill>
                  <a:schemeClr val="tx1"/>
                </a:solidFill>
                <a:latin typeface="+mn-lt"/>
                <a:ea typeface="+mn-ea"/>
                <a:cs typeface="+mn-cs"/>
              </a:rPr>
              <a:t>OpenEdge</a:t>
            </a:r>
            <a:r>
              <a:rPr lang="en-US" sz="1200" kern="1200" dirty="0">
                <a:solidFill>
                  <a:schemeClr val="tx1"/>
                </a:solidFill>
                <a:latin typeface="+mn-lt"/>
                <a:ea typeface="+mn-ea"/>
                <a:cs typeface="+mn-cs"/>
              </a:rPr>
              <a:t> 10.1) Progress suggested leaving very large amounts of free space in data blocks.  Using smaller blocks could, sometimes, decrease the amount of “wasted” space.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Since 10.1A Progress automatically defragments records during forward processing whenever possible.  This greatly reduces the degree of potential fragmentation from tightly packing record blocks.</a:t>
            </a:r>
            <a:br>
              <a:rPr lang="en-US" sz="1200" kern="1200" dirty="0">
                <a:solidFill>
                  <a:schemeClr val="tx1"/>
                </a:solidFill>
                <a:latin typeface="+mn-lt"/>
                <a:ea typeface="+mn-ea"/>
                <a:cs typeface="+mn-cs"/>
              </a:rPr>
            </a:br>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Matching the database block size to the OS and disk subsystem block size avoided the possibility of “torn pages”.  That is situation where a system crash might result in one half of a data block being written to disk and the other half being lost.  This “torn page” would then not be detected until much later when a user attempted to reconstruct the block.</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(Actual instances of this problem occurring have been very rare and, so far as we know, isolated to Linux systems.)</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Starting with </a:t>
            </a:r>
            <a:r>
              <a:rPr lang="en-US" sz="1200" kern="1200" dirty="0" err="1">
                <a:solidFill>
                  <a:schemeClr val="tx1"/>
                </a:solidFill>
                <a:latin typeface="+mn-lt"/>
                <a:ea typeface="+mn-ea"/>
                <a:cs typeface="+mn-cs"/>
              </a:rPr>
              <a:t>OpenEdge</a:t>
            </a:r>
            <a:r>
              <a:rPr lang="en-US" sz="1200" kern="1200" dirty="0">
                <a:solidFill>
                  <a:schemeClr val="tx1"/>
                </a:solidFill>
                <a:latin typeface="+mn-lt"/>
                <a:ea typeface="+mn-ea"/>
                <a:cs typeface="+mn-cs"/>
              </a:rPr>
              <a:t> 10.1C Progress has introduced several integrity checks into the database that detect these, and many similar, conditions and prevent the corruption from propagating.</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In summary – choosing an 8k block over a 4k block can reduce IO operations by 50% (or more), can have a significant impact on the time required to dump and load or rebuild indexes and is beneficial to OLTP performance as well.</a:t>
            </a:r>
          </a:p>
        </p:txBody>
      </p:sp>
      <p:sp>
        <p:nvSpPr>
          <p:cNvPr id="4" name="Slide Number Placeholder 3"/>
          <p:cNvSpPr>
            <a:spLocks noGrp="1"/>
          </p:cNvSpPr>
          <p:nvPr>
            <p:ph type="sldNum" sz="quarter" idx="10"/>
          </p:nvPr>
        </p:nvSpPr>
        <p:spPr/>
        <p:txBody>
          <a:bodyPr/>
          <a:lstStyle/>
          <a:p>
            <a:fld id="{C3EAE66A-63EA-446C-816B-3FF0DA38A5AF}" type="slidenum">
              <a:rPr lang="en-US" smtClean="0"/>
              <a:pPr/>
              <a:t>50</a:t>
            </a:fld>
            <a:endParaRPr lang="en-US"/>
          </a:p>
        </p:txBody>
      </p:sp>
    </p:spTree>
    <p:extLst>
      <p:ext uri="{BB962C8B-B14F-4D97-AF65-F5344CB8AC3E}">
        <p14:creationId xmlns:p14="http://schemas.microsoft.com/office/powerpoint/2010/main" val="2012438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“Occasional”</a:t>
            </a:r>
            <a:r>
              <a:rPr lang="en-US" baseline="0" dirty="0"/>
              <a:t> is subjective.</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51</a:t>
            </a:fld>
            <a:endParaRPr lang="en-US"/>
          </a:p>
        </p:txBody>
      </p:sp>
    </p:spTree>
    <p:extLst>
      <p:ext uri="{BB962C8B-B14F-4D97-AF65-F5344CB8AC3E}">
        <p14:creationId xmlns:p14="http://schemas.microsoft.com/office/powerpoint/2010/main" val="131932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“Occasional”</a:t>
            </a:r>
            <a:r>
              <a:rPr lang="en-US" baseline="0" dirty="0"/>
              <a:t> is subjective.</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53</a:t>
            </a:fld>
            <a:endParaRPr lang="en-US"/>
          </a:p>
        </p:txBody>
      </p:sp>
    </p:spTree>
    <p:extLst>
      <p:ext uri="{BB962C8B-B14F-4D97-AF65-F5344CB8AC3E}">
        <p14:creationId xmlns:p14="http://schemas.microsoft.com/office/powerpoint/2010/main" val="1025526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56</a:t>
            </a:fld>
            <a:endParaRPr lang="en-US" dirty="0"/>
          </a:p>
        </p:txBody>
      </p:sp>
    </p:spTree>
    <p:extLst>
      <p:ext uri="{BB962C8B-B14F-4D97-AF65-F5344CB8AC3E}">
        <p14:creationId xmlns:p14="http://schemas.microsoft.com/office/powerpoint/2010/main" val="3143662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“Occasional”</a:t>
            </a:r>
            <a:r>
              <a:rPr lang="en-US" baseline="0" dirty="0"/>
              <a:t> is subjective.</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61</a:t>
            </a:fld>
            <a:endParaRPr lang="en-US"/>
          </a:p>
        </p:txBody>
      </p:sp>
    </p:spTree>
    <p:extLst>
      <p:ext uri="{BB962C8B-B14F-4D97-AF65-F5344CB8AC3E}">
        <p14:creationId xmlns:p14="http://schemas.microsoft.com/office/powerpoint/2010/main" val="1798972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63</a:t>
            </a:fld>
            <a:endParaRPr lang="en-US" dirty="0"/>
          </a:p>
        </p:txBody>
      </p:sp>
    </p:spTree>
    <p:extLst>
      <p:ext uri="{BB962C8B-B14F-4D97-AF65-F5344CB8AC3E}">
        <p14:creationId xmlns:p14="http://schemas.microsoft.com/office/powerpoint/2010/main" val="55452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64</a:t>
            </a:fld>
            <a:endParaRPr lang="en-US" dirty="0"/>
          </a:p>
        </p:txBody>
      </p:sp>
    </p:spTree>
    <p:extLst>
      <p:ext uri="{BB962C8B-B14F-4D97-AF65-F5344CB8AC3E}">
        <p14:creationId xmlns:p14="http://schemas.microsoft.com/office/powerpoint/2010/main" val="10928835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66</a:t>
            </a:fld>
            <a:endParaRPr lang="en-US" dirty="0"/>
          </a:p>
        </p:txBody>
      </p:sp>
    </p:spTree>
    <p:extLst>
      <p:ext uri="{BB962C8B-B14F-4D97-AF65-F5344CB8AC3E}">
        <p14:creationId xmlns:p14="http://schemas.microsoft.com/office/powerpoint/2010/main" val="3789519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“Pattern” is on the wrong side</a:t>
            </a:r>
            <a:r>
              <a:rPr lang="en-US" baseline="0" dirty="0"/>
              <a:t> for MATCHES example.  This will prevent wild-cards from working (if that was the intent).</a:t>
            </a:r>
          </a:p>
          <a:p>
            <a:endParaRPr lang="en-US" baseline="0" dirty="0"/>
          </a:p>
          <a:p>
            <a:r>
              <a:rPr lang="en-US" baseline="0" dirty="0"/>
              <a:t>USE-INDEX is obviously a stupid 4gl trick.</a:t>
            </a:r>
          </a:p>
          <a:p>
            <a:endParaRPr lang="en-US" baseline="0" dirty="0"/>
          </a:p>
          <a:p>
            <a:r>
              <a:rPr lang="en-US" baseline="0" dirty="0"/>
              <a:t>FIRST is being used to obscure the performance problems being caused by MATCHES, USE-INDEX and CAN-DO. </a:t>
            </a:r>
          </a:p>
          <a:p>
            <a:endParaRPr lang="en-US" baseline="0" dirty="0"/>
          </a:p>
          <a:p>
            <a:r>
              <a:rPr lang="en-US" baseline="0" dirty="0"/>
              <a:t>Note the lack of a LOCK specification too…</a:t>
            </a:r>
          </a:p>
          <a:p>
            <a:endParaRPr lang="en-US" baseline="0" dirty="0"/>
          </a:p>
          <a:p>
            <a:r>
              <a:rPr lang="en-US" baseline="0" dirty="0"/>
              <a:t>CAN-DO is a </a:t>
            </a:r>
            <a:r>
              <a:rPr lang="en-US" b="1" baseline="0" dirty="0"/>
              <a:t>security</a:t>
            </a:r>
            <a:r>
              <a:rPr lang="en-US" b="0" baseline="0" dirty="0"/>
              <a:t> function.  It is always evaluated by the client.  It is also sensitive to the data in both arguments.  Comma, splat and bang can all change your results.  Being “root” will too – when you are “root” tests that should fail will succeed unless root is specifically excluded (i.e. !root) in the </a:t>
            </a:r>
            <a:r>
              <a:rPr lang="en-US" b="0" baseline="0" dirty="0" err="1"/>
              <a:t>idlist</a:t>
            </a:r>
            <a:r>
              <a:rPr lang="en-US" b="0" baseline="0" dirty="0"/>
              <a:t> argument.  (</a:t>
            </a:r>
            <a:r>
              <a:rPr lang="en-US" b="0" baseline="0" dirty="0" err="1"/>
              <a:t>idlist</a:t>
            </a:r>
            <a:r>
              <a:rPr lang="en-US" b="0" baseline="0" dirty="0"/>
              <a:t> is the 1</a:t>
            </a:r>
            <a:r>
              <a:rPr lang="en-US" b="0" baseline="30000" dirty="0"/>
              <a:t>st</a:t>
            </a:r>
            <a:r>
              <a:rPr lang="en-US" b="0" baseline="0" dirty="0"/>
              <a:t> </a:t>
            </a:r>
            <a:r>
              <a:rPr lang="en-US" b="0" baseline="0" dirty="0" err="1"/>
              <a:t>arg</a:t>
            </a:r>
            <a:r>
              <a:rPr lang="en-US" b="0" baseline="0" dirty="0"/>
              <a:t>)</a:t>
            </a:r>
          </a:p>
          <a:p>
            <a:endParaRPr lang="en-US" b="0" baseline="0" dirty="0"/>
          </a:p>
          <a:p>
            <a:r>
              <a:rPr lang="en-US" b="0" baseline="0" dirty="0"/>
              <a:t>CAN-FIND is also easily abused…</a:t>
            </a:r>
            <a:endParaRPr lang="en-US" dirty="0"/>
          </a:p>
        </p:txBody>
      </p:sp>
      <p:sp>
        <p:nvSpPr>
          <p:cNvPr id="4" name="Slide Number Placeholder 3"/>
          <p:cNvSpPr>
            <a:spLocks noGrp="1"/>
          </p:cNvSpPr>
          <p:nvPr>
            <p:ph type="sldNum" sz="quarter" idx="10"/>
          </p:nvPr>
        </p:nvSpPr>
        <p:spPr/>
        <p:txBody>
          <a:bodyPr/>
          <a:lstStyle/>
          <a:p>
            <a:fld id="{C3EAE66A-63EA-446C-816B-3FF0DA38A5AF}" type="slidenum">
              <a:rPr lang="en-US" smtClean="0"/>
              <a:pPr/>
              <a:t>68</a:t>
            </a:fld>
            <a:endParaRPr lang="en-US"/>
          </a:p>
        </p:txBody>
      </p:sp>
    </p:spTree>
    <p:extLst>
      <p:ext uri="{BB962C8B-B14F-4D97-AF65-F5344CB8AC3E}">
        <p14:creationId xmlns:p14="http://schemas.microsoft.com/office/powerpoint/2010/main" val="32593099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 that stat() is an especially good thing – but it is way better than fork() &amp; exec().  And it does happen to be the right tool for this particular job.</a:t>
            </a:r>
          </a:p>
        </p:txBody>
      </p:sp>
      <p:sp>
        <p:nvSpPr>
          <p:cNvPr id="4" name="Slide Number Placeholder 3"/>
          <p:cNvSpPr>
            <a:spLocks noGrp="1"/>
          </p:cNvSpPr>
          <p:nvPr>
            <p:ph type="sldNum" sz="quarter" idx="10"/>
          </p:nvPr>
        </p:nvSpPr>
        <p:spPr/>
        <p:txBody>
          <a:bodyPr/>
          <a:lstStyle/>
          <a:p>
            <a:fld id="{C3EAE66A-63EA-446C-816B-3FF0DA38A5AF}" type="slidenum">
              <a:rPr lang="en-US" smtClean="0"/>
              <a:pPr/>
              <a:t>70</a:t>
            </a:fld>
            <a:endParaRPr lang="en-US"/>
          </a:p>
        </p:txBody>
      </p:sp>
    </p:spTree>
    <p:extLst>
      <p:ext uri="{BB962C8B-B14F-4D97-AF65-F5344CB8AC3E}">
        <p14:creationId xmlns:p14="http://schemas.microsoft.com/office/powerpoint/2010/main" val="13439451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C3EE3B-1DD5-4367-BD14-F1B1BC7098CE}" type="slidenum">
              <a:rPr lang="en-US"/>
              <a:pPr/>
              <a:t>72</a:t>
            </a:fld>
            <a:endParaRPr lang="en-US"/>
          </a:p>
        </p:txBody>
      </p:sp>
      <p:sp>
        <p:nvSpPr>
          <p:cNvPr id="407554" name="Rectangle 2"/>
          <p:cNvSpPr>
            <a:spLocks noGrp="1" noRot="1" noChangeAspect="1" noChangeArrowheads="1" noTextEdit="1"/>
          </p:cNvSpPr>
          <p:nvPr>
            <p:ph type="sldImg"/>
          </p:nvPr>
        </p:nvSpPr>
        <p:spPr>
          <a:ln/>
        </p:spPr>
      </p:sp>
      <p:sp>
        <p:nvSpPr>
          <p:cNvPr id="407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015768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C3EE3B-1DD5-4367-BD14-F1B1BC7098CE}" type="slidenum">
              <a:rPr lang="en-US"/>
              <a:pPr/>
              <a:t>73</a:t>
            </a:fld>
            <a:endParaRPr lang="en-US"/>
          </a:p>
        </p:txBody>
      </p:sp>
      <p:sp>
        <p:nvSpPr>
          <p:cNvPr id="407554" name="Rectangle 2"/>
          <p:cNvSpPr>
            <a:spLocks noGrp="1" noRot="1" noChangeAspect="1" noChangeArrowheads="1" noTextEdit="1"/>
          </p:cNvSpPr>
          <p:nvPr>
            <p:ph type="sldImg"/>
          </p:nvPr>
        </p:nvSpPr>
        <p:spPr>
          <a:ln/>
        </p:spPr>
      </p:sp>
      <p:sp>
        <p:nvSpPr>
          <p:cNvPr id="407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09705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5"/>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28600" y="1600205"/>
            <a:ext cx="11734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A3176D45-AC72-5C4E-9E61-0BD6648DDAF6}"/>
              </a:ext>
            </a:extLst>
          </p:cNvPr>
          <p:cNvPicPr>
            <a:picLocks noChangeAspect="1"/>
          </p:cNvPicPr>
          <p:nvPr userDrawn="1"/>
        </p:nvPicPr>
        <p:blipFill>
          <a:blip r:embed="rId7"/>
          <a:stretch>
            <a:fillRect/>
          </a:stretch>
        </p:blipFill>
        <p:spPr>
          <a:xfrm>
            <a:off x="8801100" y="-4572"/>
            <a:ext cx="3390900" cy="1638300"/>
          </a:xfrm>
          <a:prstGeom prst="rect">
            <a:avLst/>
          </a:prstGeom>
        </p:spPr>
      </p:pic>
      <p:pic>
        <p:nvPicPr>
          <p:cNvPr id="7" name="Picture 6" descr="A picture containing object, sky&#10;&#10;Description automatically generated">
            <a:extLst>
              <a:ext uri="{FF2B5EF4-FFF2-40B4-BE49-F238E27FC236}">
                <a16:creationId xmlns:a16="http://schemas.microsoft.com/office/drawing/2014/main" id="{1CE29A2B-E82F-B143-805B-472E23BBDDFE}"/>
              </a:ext>
            </a:extLst>
          </p:cNvPr>
          <p:cNvPicPr>
            <a:picLocks noChangeAspect="1"/>
          </p:cNvPicPr>
          <p:nvPr userDrawn="1"/>
        </p:nvPicPr>
        <p:blipFill>
          <a:blip r:embed="rId8"/>
          <a:stretch>
            <a:fillRect/>
          </a:stretch>
        </p:blipFill>
        <p:spPr>
          <a:xfrm>
            <a:off x="10003971" y="6096000"/>
            <a:ext cx="1959429" cy="73478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facebook.com/pages/BAARF" TargetMode="External"/><Relationship Id="rId2" Type="http://schemas.openxmlformats.org/officeDocument/2006/relationships/hyperlink" Target="http://www.miracleas.com/BAARF/RAID5_versus_RAID10.txt" TargetMode="External"/><Relationship Id="rId1" Type="http://schemas.openxmlformats.org/officeDocument/2006/relationships/slideLayout" Target="../slideLayouts/slideLayout2.xml"/><Relationship Id="rId5" Type="http://schemas.openxmlformats.org/officeDocument/2006/relationships/hyperlink" Target="http://www.unitrends.com/documents/whitepapers/unitrends-wp-russian-roulette-and-raid-5.pdf" TargetMode="External"/><Relationship Id="rId4" Type="http://schemas.openxmlformats.org/officeDocument/2006/relationships/hyperlink" Target="http://gurucollege.net/rants/baarf-or-why-raid5-isnt-safe/"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685800"/>
            <a:ext cx="11125200" cy="5257800"/>
          </a:xfrm>
          <a:prstGeom prst="rect">
            <a:avLst/>
          </a:prstGeom>
        </p:spPr>
        <p:txBody>
          <a:bodyPr>
            <a:noAutofit/>
          </a:bodyPr>
          <a:lstStyle/>
          <a:p>
            <a:r>
              <a:rPr lang="en-US" sz="2400" b="1" dirty="0"/>
              <a:t>369  </a:t>
            </a:r>
            <a:r>
              <a:rPr lang="en-US" sz="2400" b="1" dirty="0" err="1"/>
              <a:t>OpenEdge</a:t>
            </a:r>
            <a:r>
              <a:rPr lang="en-US" sz="2400" b="1" dirty="0"/>
              <a:t> Database Best Practices</a:t>
            </a:r>
          </a:p>
          <a:p>
            <a:endParaRPr lang="en-US" dirty="0"/>
          </a:p>
          <a:p>
            <a:r>
              <a:rPr lang="en-US" dirty="0"/>
              <a:t>Tom Bascom, White Star Software</a:t>
            </a:r>
          </a:p>
          <a:p>
            <a:r>
              <a:rPr lang="en-US" dirty="0">
                <a:solidFill>
                  <a:srgbClr val="FF0000"/>
                </a:solidFill>
              </a:rPr>
              <a:t>Wednesday 9:45am</a:t>
            </a:r>
          </a:p>
          <a:p>
            <a:endParaRPr lang="en-US" b="1" dirty="0"/>
          </a:p>
          <a:p>
            <a:r>
              <a:rPr lang="en-US" b="1" dirty="0"/>
              <a:t>Abstract:</a:t>
            </a:r>
            <a:r>
              <a:rPr lang="en-US" dirty="0"/>
              <a:t> Whether you have a single 10 user system or a horde of large systems with thousands of users, come to this session to gather the latest tips and techniques for keeping your databases up and running, your users happy, your boss smiling, and your nights and weekends worry free! </a:t>
            </a:r>
          </a:p>
        </p:txBody>
      </p:sp>
    </p:spTree>
    <p:extLst>
      <p:ext uri="{BB962C8B-B14F-4D97-AF65-F5344CB8AC3E}">
        <p14:creationId xmlns:p14="http://schemas.microsoft.com/office/powerpoint/2010/main" val="1779887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90600"/>
            <a:ext cx="11125200" cy="4495800"/>
          </a:xfrm>
        </p:spPr>
        <p:txBody>
          <a:bodyPr>
            <a:noAutofit/>
          </a:bodyPr>
          <a:lstStyle/>
          <a:p>
            <a:pPr algn="ctr"/>
            <a:r>
              <a:rPr lang="en-US" b="1" dirty="0" err="1"/>
              <a:t>OpenEdge</a:t>
            </a:r>
            <a:r>
              <a:rPr lang="en-US" b="1" dirty="0"/>
              <a:t> Database Best Practices</a:t>
            </a:r>
            <a:br>
              <a:rPr lang="en-US" b="1" dirty="0"/>
            </a:br>
            <a:br>
              <a:rPr lang="en-US" sz="4000" dirty="0"/>
            </a:br>
            <a:r>
              <a:rPr lang="en-US" sz="2800" dirty="0"/>
              <a:t>Tom Bascom, White Star Software</a:t>
            </a:r>
            <a:br>
              <a:rPr lang="en-US" sz="2800" dirty="0"/>
            </a:br>
            <a:r>
              <a:rPr lang="en-US" sz="2800" dirty="0" err="1"/>
              <a:t>tom@wss.com</a:t>
            </a:r>
            <a:endParaRPr lang="en-US" sz="2800" b="1" dirty="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10744200" cy="1143000"/>
          </a:xfrm>
          <a:ln>
            <a:noFill/>
          </a:ln>
        </p:spPr>
        <p:txBody>
          <a:bodyPr/>
          <a:lstStyle/>
          <a:p>
            <a:pPr eaLnBrk="1" hangingPunct="1">
              <a:defRPr/>
            </a:pPr>
            <a:r>
              <a:rPr lang="en-US" dirty="0"/>
              <a:t>A Few Words about the Speaker</a:t>
            </a:r>
          </a:p>
        </p:txBody>
      </p:sp>
      <p:sp>
        <p:nvSpPr>
          <p:cNvPr id="13315" name="Content Placeholder 2"/>
          <p:cNvSpPr>
            <a:spLocks noGrp="1"/>
          </p:cNvSpPr>
          <p:nvPr>
            <p:ph idx="1"/>
          </p:nvPr>
        </p:nvSpPr>
        <p:spPr>
          <a:xfrm>
            <a:off x="228600" y="1676400"/>
            <a:ext cx="11734800" cy="4724400"/>
          </a:xfrm>
        </p:spPr>
        <p:txBody>
          <a:bodyPr>
            <a:normAutofit/>
          </a:bodyPr>
          <a:lstStyle/>
          <a:p>
            <a:pPr>
              <a:defRPr/>
            </a:pPr>
            <a:r>
              <a:rPr lang="en-US" sz="3600" dirty="0"/>
              <a:t>Tom Bascom:  Progress user &amp; roaming DBA since 1987</a:t>
            </a:r>
          </a:p>
          <a:p>
            <a:pPr eaLnBrk="1" hangingPunct="1">
              <a:defRPr/>
            </a:pPr>
            <a:r>
              <a:rPr lang="en-US" sz="3600" dirty="0"/>
              <a:t>Partner:  White Star Software, LLC</a:t>
            </a:r>
          </a:p>
          <a:p>
            <a:pPr lvl="1">
              <a:defRPr/>
            </a:pPr>
            <a:r>
              <a:rPr lang="en-US" dirty="0"/>
              <a:t>Expert consulting services related to all aspects of Progress and </a:t>
            </a:r>
            <a:r>
              <a:rPr lang="en-US" dirty="0" err="1"/>
              <a:t>OpenEdge</a:t>
            </a:r>
            <a:r>
              <a:rPr lang="en-US" dirty="0"/>
              <a:t>.</a:t>
            </a:r>
          </a:p>
          <a:p>
            <a:pPr lvl="1">
              <a:defRPr/>
            </a:pPr>
            <a:r>
              <a:rPr lang="en-US" dirty="0"/>
              <a:t>Remote database management service for </a:t>
            </a:r>
            <a:r>
              <a:rPr lang="en-US" dirty="0" err="1"/>
              <a:t>OpenEdge</a:t>
            </a:r>
            <a:r>
              <a:rPr lang="en-US" dirty="0"/>
              <a:t>.</a:t>
            </a:r>
          </a:p>
          <a:p>
            <a:pPr lvl="1">
              <a:defRPr/>
            </a:pPr>
            <a:r>
              <a:rPr lang="en-US" dirty="0"/>
              <a:t>Author of:</a:t>
            </a:r>
          </a:p>
          <a:p>
            <a:pPr lvl="1">
              <a:defRPr/>
            </a:pPr>
            <a:r>
              <a:rPr lang="en-US" dirty="0"/>
              <a:t>Simplifying the job of managing and monitoring the world’s best business applications.</a:t>
            </a:r>
          </a:p>
          <a:p>
            <a:pPr lvl="1">
              <a:defRPr/>
            </a:pPr>
            <a:r>
              <a:rPr lang="en-US" b="1" dirty="0" err="1">
                <a:solidFill>
                  <a:schemeClr val="accent5"/>
                </a:solidFill>
              </a:rPr>
              <a:t>tom@wss.com</a:t>
            </a:r>
            <a:r>
              <a:rPr lang="en-US" b="1" dirty="0">
                <a:solidFill>
                  <a:schemeClr val="accent5"/>
                </a:solidFill>
              </a:rPr>
              <a:t> </a:t>
            </a:r>
          </a:p>
          <a:p>
            <a:pPr marL="0" indent="0">
              <a:buNone/>
              <a:defRPr/>
            </a:pPr>
            <a:endParaRPr lang="en-US" b="1" dirty="0">
              <a:solidFill>
                <a:schemeClr val="accent6">
                  <a:lumMod val="75000"/>
                </a:schemeClr>
              </a:solidFill>
            </a:endParaRPr>
          </a:p>
        </p:txBody>
      </p:sp>
      <p:pic>
        <p:nvPicPr>
          <p:cNvPr id="5" name="Picture 4" descr="PROTOP logo_RG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4080737"/>
            <a:ext cx="1752600" cy="41506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6600" y="2685872"/>
            <a:ext cx="5486400" cy="1200329"/>
          </a:xfrm>
          <a:prstGeom prst="rect">
            <a:avLst/>
          </a:prstGeom>
          <a:noFill/>
        </p:spPr>
        <p:txBody>
          <a:bodyPr wrap="square" rtlCol="0">
            <a:spAutoFit/>
          </a:bodyPr>
          <a:lstStyle/>
          <a:p>
            <a:pPr algn="ctr"/>
            <a:r>
              <a:rPr lang="en-US" sz="7200" dirty="0">
                <a:solidFill>
                  <a:schemeClr val="tx2"/>
                </a:solidFill>
              </a:rPr>
              <a:t>The List!</a:t>
            </a:r>
          </a:p>
        </p:txBody>
      </p:sp>
    </p:spTree>
    <p:extLst>
      <p:ext uri="{BB962C8B-B14F-4D97-AF65-F5344CB8AC3E}">
        <p14:creationId xmlns:p14="http://schemas.microsoft.com/office/powerpoint/2010/main" val="670703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Stay Current</a:t>
            </a:r>
          </a:p>
        </p:txBody>
      </p:sp>
      <p:sp>
        <p:nvSpPr>
          <p:cNvPr id="5" name="Content Placeholder 2"/>
          <p:cNvSpPr>
            <a:spLocks noGrp="1"/>
          </p:cNvSpPr>
          <p:nvPr>
            <p:ph idx="1"/>
          </p:nvPr>
        </p:nvSpPr>
        <p:spPr>
          <a:xfrm>
            <a:off x="304800" y="1524000"/>
            <a:ext cx="11582400" cy="4525963"/>
          </a:xfrm>
        </p:spPr>
        <p:txBody>
          <a:bodyPr>
            <a:normAutofit/>
          </a:bodyPr>
          <a:lstStyle/>
          <a:p>
            <a:pPr>
              <a:lnSpc>
                <a:spcPct val="120000"/>
              </a:lnSpc>
              <a:defRPr/>
            </a:pPr>
            <a:r>
              <a:rPr lang="en-US" dirty="0"/>
              <a:t>Up to date releases of Progress, your OS and your application are essential components of a well tuned system.</a:t>
            </a:r>
          </a:p>
          <a:p>
            <a:pPr>
              <a:lnSpc>
                <a:spcPct val="120000"/>
              </a:lnSpc>
              <a:defRPr/>
            </a:pPr>
            <a:r>
              <a:rPr lang="en-US" dirty="0"/>
              <a:t>You cannot take advantage of the best techniques, improved algorithms or new hardware without staying up to date.</a:t>
            </a:r>
          </a:p>
          <a:p>
            <a:pPr>
              <a:lnSpc>
                <a:spcPct val="120000"/>
              </a:lnSpc>
              <a:defRPr/>
            </a:pPr>
            <a:r>
              <a:rPr lang="en-US" dirty="0"/>
              <a:t>Failure to stay up to date may mean poor performance, increased costs and general </a:t>
            </a:r>
            <a:r>
              <a:rPr lang="en-US" dirty="0" err="1"/>
              <a:t>uncompetitiveness</a:t>
            </a:r>
            <a:r>
              <a:rPr lang="en-US" dirty="0"/>
              <a:t>.</a:t>
            </a:r>
          </a:p>
        </p:txBody>
      </p:sp>
    </p:spTree>
    <p:extLst>
      <p:ext uri="{BB962C8B-B14F-4D97-AF65-F5344CB8AC3E}">
        <p14:creationId xmlns:p14="http://schemas.microsoft.com/office/powerpoint/2010/main" val="2669217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Stay Current</a:t>
            </a:r>
          </a:p>
        </p:txBody>
      </p:sp>
      <p:sp>
        <p:nvSpPr>
          <p:cNvPr id="5" name="Content Placeholder 2"/>
          <p:cNvSpPr>
            <a:spLocks noGrp="1"/>
          </p:cNvSpPr>
          <p:nvPr>
            <p:ph idx="1"/>
          </p:nvPr>
        </p:nvSpPr>
        <p:spPr>
          <a:xfrm>
            <a:off x="228600" y="1524000"/>
            <a:ext cx="11506200" cy="4525963"/>
          </a:xfrm>
        </p:spPr>
        <p:txBody>
          <a:bodyPr>
            <a:normAutofit fontScale="85000" lnSpcReduction="20000"/>
          </a:bodyPr>
          <a:lstStyle/>
          <a:p>
            <a:pPr>
              <a:defRPr/>
            </a:pPr>
            <a:r>
              <a:rPr lang="en-US" dirty="0"/>
              <a:t>TRX throughput in v8 -&gt; v9 (CCLP)</a:t>
            </a:r>
          </a:p>
          <a:p>
            <a:pPr>
              <a:defRPr/>
            </a:pPr>
            <a:r>
              <a:rPr lang="en-US" dirty="0"/>
              <a:t>Major 4GL execution speed improvements in 9.1E and OE10</a:t>
            </a:r>
          </a:p>
          <a:p>
            <a:pPr>
              <a:defRPr/>
            </a:pPr>
            <a:r>
              <a:rPr lang="en-US" dirty="0"/>
              <a:t>64 bit platform support and large memory.</a:t>
            </a:r>
          </a:p>
          <a:p>
            <a:pPr>
              <a:defRPr/>
            </a:pPr>
            <a:r>
              <a:rPr lang="en-US" dirty="0"/>
              <a:t>OE 10 </a:t>
            </a:r>
            <a:r>
              <a:rPr lang="mr-IN" dirty="0"/>
              <a:t>–</a:t>
            </a:r>
            <a:r>
              <a:rPr lang="en-US" dirty="0"/>
              <a:t> Type 2 Storage Areas</a:t>
            </a:r>
          </a:p>
          <a:p>
            <a:pPr>
              <a:defRPr/>
            </a:pPr>
            <a:r>
              <a:rPr lang="en-US" dirty="0"/>
              <a:t>Significant improvements in DB read performance</a:t>
            </a:r>
          </a:p>
          <a:p>
            <a:pPr>
              <a:defRPr/>
            </a:pPr>
            <a:r>
              <a:rPr lang="en-US" dirty="0"/>
              <a:t>10.2b06 and oe11 added –</a:t>
            </a:r>
            <a:r>
              <a:rPr lang="en-US" dirty="0" err="1"/>
              <a:t>lruskips</a:t>
            </a:r>
            <a:r>
              <a:rPr lang="en-US" dirty="0"/>
              <a:t> and –</a:t>
            </a:r>
            <a:r>
              <a:rPr lang="en-US" dirty="0" err="1"/>
              <a:t>prefetch</a:t>
            </a:r>
            <a:r>
              <a:rPr lang="en-US" dirty="0"/>
              <a:t>*</a:t>
            </a:r>
          </a:p>
          <a:p>
            <a:pPr>
              <a:defRPr/>
            </a:pPr>
            <a:r>
              <a:rPr lang="en-US" dirty="0"/>
              <a:t>11.4 adds table partitioning</a:t>
            </a:r>
          </a:p>
          <a:p>
            <a:pPr>
              <a:defRPr/>
            </a:pPr>
            <a:r>
              <a:rPr lang="en-US" dirty="0"/>
              <a:t>11.6 rolls out big improvements to OE Replication</a:t>
            </a:r>
          </a:p>
          <a:p>
            <a:pPr>
              <a:defRPr/>
            </a:pPr>
            <a:r>
              <a:rPr lang="en-US" dirty="0"/>
              <a:t>11.7 brings CDC and -</a:t>
            </a:r>
            <a:r>
              <a:rPr lang="en-US" dirty="0" err="1"/>
              <a:t>hashLatchFactor</a:t>
            </a:r>
            <a:endParaRPr lang="en-US" dirty="0"/>
          </a:p>
          <a:p>
            <a:pPr>
              <a:defRPr/>
            </a:pPr>
            <a:r>
              <a:rPr lang="en-US" dirty="0"/>
              <a:t>12.0 Introduces SSJ and MT Servers</a:t>
            </a:r>
          </a:p>
        </p:txBody>
      </p:sp>
    </p:spTree>
    <p:extLst>
      <p:ext uri="{BB962C8B-B14F-4D97-AF65-F5344CB8AC3E}">
        <p14:creationId xmlns:p14="http://schemas.microsoft.com/office/powerpoint/2010/main" val="1123182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11201400" cy="4800600"/>
          </a:xfrm>
        </p:spPr>
        <p:txBody>
          <a:bodyPr>
            <a:normAutofit/>
          </a:bodyPr>
          <a:lstStyle/>
          <a:p>
            <a:r>
              <a:rPr lang="en-US" dirty="0"/>
              <a:t>Type 2 storage areas are the foundation for all advanced features of the </a:t>
            </a:r>
            <a:r>
              <a:rPr lang="en-US" dirty="0" err="1"/>
              <a:t>OpenEdge</a:t>
            </a:r>
            <a:r>
              <a:rPr lang="en-US" dirty="0"/>
              <a:t> database.</a:t>
            </a:r>
          </a:p>
          <a:p>
            <a:r>
              <a:rPr lang="en-US" dirty="0"/>
              <a:t>Data blocks in Type 2 areas contain data from just one table!</a:t>
            </a:r>
          </a:p>
          <a:p>
            <a:r>
              <a:rPr lang="en-US" dirty="0"/>
              <a:t>Type 2 areas have “cluster sizes” of 8, 64 or 512.</a:t>
            </a:r>
            <a:br>
              <a:rPr lang="en-US" dirty="0"/>
            </a:br>
            <a:br>
              <a:rPr lang="en-US" dirty="0"/>
            </a:br>
            <a:endParaRPr lang="en-US" dirty="0"/>
          </a:p>
          <a:p>
            <a:r>
              <a:rPr lang="en-US" dirty="0"/>
              <a:t>Cluster sizes of 0 or 1 are Type 1 areas </a:t>
            </a:r>
            <a:r>
              <a:rPr lang="en-US" dirty="0">
                <a:sym typeface="Wingdings"/>
              </a:rPr>
              <a:t></a:t>
            </a:r>
            <a:endParaRPr lang="en-US" dirty="0"/>
          </a:p>
        </p:txBody>
      </p:sp>
      <p:sp>
        <p:nvSpPr>
          <p:cNvPr id="6" name="Rectangle 5"/>
          <p:cNvSpPr/>
          <p:nvPr/>
        </p:nvSpPr>
        <p:spPr>
          <a:xfrm>
            <a:off x="12649200" y="3276600"/>
            <a:ext cx="228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dirty="0"/>
              <a:t>Type 2 Storage Areas</a:t>
            </a:r>
          </a:p>
        </p:txBody>
      </p:sp>
      <p:sp>
        <p:nvSpPr>
          <p:cNvPr id="4" name="TextBox 3"/>
          <p:cNvSpPr txBox="1"/>
          <p:nvPr/>
        </p:nvSpPr>
        <p:spPr>
          <a:xfrm>
            <a:off x="1295400" y="3810000"/>
            <a:ext cx="8763000" cy="1323439"/>
          </a:xfrm>
          <a:prstGeom prst="rect">
            <a:avLst/>
          </a:prstGeom>
          <a:noFill/>
        </p:spPr>
        <p:txBody>
          <a:bodyPr wrap="square" rtlCol="0">
            <a:spAutoFit/>
          </a:bodyPr>
          <a:lstStyle/>
          <a:p>
            <a:r>
              <a:rPr lang="en-US" sz="2000" dirty="0">
                <a:latin typeface="Courier"/>
                <a:cs typeface="Courier"/>
              </a:rPr>
              <a:t>d "Data":20,128</a:t>
            </a:r>
            <a:r>
              <a:rPr lang="en-US" sz="2000" dirty="0">
                <a:solidFill>
                  <a:srgbClr val="FF0000"/>
                </a:solidFill>
                <a:latin typeface="Courier"/>
                <a:cs typeface="Courier"/>
              </a:rPr>
              <a:t>;512</a:t>
            </a:r>
            <a:r>
              <a:rPr lang="en-US" sz="2000" dirty="0">
                <a:latin typeface="Courier"/>
                <a:cs typeface="Courier"/>
              </a:rPr>
              <a:t> /</a:t>
            </a:r>
            <a:r>
              <a:rPr lang="en-US" sz="2000" dirty="0" err="1">
                <a:latin typeface="Courier"/>
                <a:cs typeface="Courier"/>
              </a:rPr>
              <a:t>db</a:t>
            </a:r>
            <a:r>
              <a:rPr lang="en-US" sz="2000" dirty="0">
                <a:latin typeface="Courier"/>
                <a:cs typeface="Courier"/>
              </a:rPr>
              <a:t>/dbname_20.d1</a:t>
            </a:r>
          </a:p>
          <a:p>
            <a:r>
              <a:rPr lang="en-US" sz="2000" dirty="0">
                <a:latin typeface="Courier"/>
                <a:cs typeface="Courier"/>
              </a:rPr>
              <a:t>d "Indexes":21,1</a:t>
            </a:r>
            <a:r>
              <a:rPr lang="en-US" sz="2000" dirty="0">
                <a:solidFill>
                  <a:srgbClr val="FF0000"/>
                </a:solidFill>
                <a:latin typeface="Courier"/>
                <a:cs typeface="Courier"/>
              </a:rPr>
              <a:t>;8</a:t>
            </a:r>
            <a:r>
              <a:rPr lang="en-US" sz="2000" dirty="0">
                <a:latin typeface="Courier"/>
                <a:cs typeface="Courier"/>
              </a:rPr>
              <a:t> /</a:t>
            </a:r>
            <a:r>
              <a:rPr lang="en-US" sz="2000" dirty="0" err="1">
                <a:latin typeface="Courier"/>
                <a:cs typeface="Courier"/>
              </a:rPr>
              <a:t>db</a:t>
            </a:r>
            <a:r>
              <a:rPr lang="en-US" sz="2000" dirty="0">
                <a:latin typeface="Courier"/>
                <a:cs typeface="Courier"/>
              </a:rPr>
              <a:t>/dbname_21.d1</a:t>
            </a:r>
          </a:p>
          <a:p>
            <a:r>
              <a:rPr lang="en-US" sz="2000" dirty="0">
                <a:latin typeface="Courier"/>
                <a:cs typeface="Courier"/>
              </a:rPr>
              <a:t>d "LOBs":22,64</a:t>
            </a:r>
            <a:r>
              <a:rPr lang="en-US" sz="2000" dirty="0">
                <a:solidFill>
                  <a:srgbClr val="FF0000"/>
                </a:solidFill>
                <a:latin typeface="Courier"/>
                <a:cs typeface="Courier"/>
              </a:rPr>
              <a:t>;512</a:t>
            </a:r>
            <a:r>
              <a:rPr lang="en-US" sz="2000" dirty="0">
                <a:latin typeface="Courier"/>
                <a:cs typeface="Courier"/>
              </a:rPr>
              <a:t> /</a:t>
            </a:r>
            <a:r>
              <a:rPr lang="en-US" sz="2000" dirty="0" err="1">
                <a:latin typeface="Courier"/>
                <a:cs typeface="Courier"/>
              </a:rPr>
              <a:t>db</a:t>
            </a:r>
            <a:r>
              <a:rPr lang="en-US" sz="2000" dirty="0">
                <a:latin typeface="Courier"/>
                <a:cs typeface="Courier"/>
              </a:rPr>
              <a:t>/dbname_22.d1</a:t>
            </a:r>
          </a:p>
          <a:p>
            <a:endParaRPr lang="en-US" sz="2000" dirty="0"/>
          </a:p>
        </p:txBody>
      </p:sp>
    </p:spTree>
    <p:extLst>
      <p:ext uri="{BB962C8B-B14F-4D97-AF65-F5344CB8AC3E}">
        <p14:creationId xmlns:p14="http://schemas.microsoft.com/office/powerpoint/2010/main" val="90023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 2 Storage Areas</a:t>
            </a:r>
            <a:endParaRPr lang="en-US" sz="2700" dirty="0"/>
          </a:p>
        </p:txBody>
      </p:sp>
      <p:sp>
        <p:nvSpPr>
          <p:cNvPr id="3" name="Content Placeholder 2"/>
          <p:cNvSpPr>
            <a:spLocks noGrp="1"/>
          </p:cNvSpPr>
          <p:nvPr>
            <p:ph idx="1"/>
          </p:nvPr>
        </p:nvSpPr>
        <p:spPr>
          <a:xfrm>
            <a:off x="304800" y="1524000"/>
            <a:ext cx="11277600" cy="4343400"/>
          </a:xfrm>
        </p:spPr>
        <p:txBody>
          <a:bodyPr>
            <a:normAutofit/>
          </a:bodyPr>
          <a:lstStyle/>
          <a:p>
            <a:r>
              <a:rPr lang="en-US" b="1" dirty="0"/>
              <a:t>Always </a:t>
            </a:r>
            <a:r>
              <a:rPr lang="en-US" dirty="0"/>
              <a:t>use type 2 areas…</a:t>
            </a:r>
          </a:p>
          <a:p>
            <a:r>
              <a:rPr lang="en-US" dirty="0"/>
              <a:t>… for areas that contain data, indexes or LOBS.</a:t>
            </a:r>
          </a:p>
          <a:p>
            <a:r>
              <a:rPr lang="en-US" dirty="0"/>
              <a:t>The schema area is a type 1 area </a:t>
            </a:r>
            <a:r>
              <a:rPr lang="en-US" dirty="0">
                <a:sym typeface="Wingdings" pitchFamily="2" charset="2"/>
              </a:rPr>
              <a:t></a:t>
            </a:r>
          </a:p>
          <a:p>
            <a:endParaRPr lang="en-US" dirty="0">
              <a:sym typeface="Wingdings" pitchFamily="2" charset="2"/>
            </a:endParaRPr>
          </a:p>
        </p:txBody>
      </p:sp>
    </p:spTree>
    <p:extLst>
      <p:ext uri="{BB962C8B-B14F-4D97-AF65-F5344CB8AC3E}">
        <p14:creationId xmlns:p14="http://schemas.microsoft.com/office/powerpoint/2010/main" val="2068399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 2 Storage Areas</a:t>
            </a:r>
            <a:endParaRPr lang="en-US" sz="2700" dirty="0"/>
          </a:p>
        </p:txBody>
      </p:sp>
      <p:sp>
        <p:nvSpPr>
          <p:cNvPr id="3" name="Content Placeholder 2"/>
          <p:cNvSpPr>
            <a:spLocks noGrp="1"/>
          </p:cNvSpPr>
          <p:nvPr>
            <p:ph idx="1"/>
          </p:nvPr>
        </p:nvSpPr>
        <p:spPr>
          <a:xfrm>
            <a:off x="304800" y="1524000"/>
            <a:ext cx="11353800" cy="4343400"/>
          </a:xfrm>
        </p:spPr>
        <p:txBody>
          <a:bodyPr>
            <a:normAutofit/>
          </a:bodyPr>
          <a:lstStyle/>
          <a:p>
            <a:r>
              <a:rPr lang="en-US" b="1" dirty="0"/>
              <a:t>Always </a:t>
            </a:r>
            <a:r>
              <a:rPr lang="en-US" dirty="0"/>
              <a:t>use type 2 areas…</a:t>
            </a:r>
          </a:p>
          <a:p>
            <a:r>
              <a:rPr lang="en-US" dirty="0"/>
              <a:t>… for areas that contain data, indexes or LOBS.</a:t>
            </a:r>
          </a:p>
          <a:p>
            <a:r>
              <a:rPr lang="en-US" dirty="0"/>
              <a:t>The schema area is a type 1 area </a:t>
            </a:r>
            <a:r>
              <a:rPr lang="en-US" dirty="0">
                <a:sym typeface="Wingdings" pitchFamily="2" charset="2"/>
              </a:rPr>
              <a:t></a:t>
            </a:r>
          </a:p>
          <a:p>
            <a:endParaRPr lang="en-US" dirty="0">
              <a:sym typeface="Wingdings" pitchFamily="2" charset="2"/>
            </a:endParaRPr>
          </a:p>
          <a:p>
            <a:r>
              <a:rPr lang="en-US" sz="3600" b="1" dirty="0">
                <a:solidFill>
                  <a:srgbClr val="FF0000"/>
                </a:solidFill>
                <a:sym typeface="Wingdings" pitchFamily="2" charset="2"/>
              </a:rPr>
              <a:t> Thus NO application data should ever be in the schema area!</a:t>
            </a:r>
            <a:endParaRPr lang="en-US" sz="3600" b="1" dirty="0">
              <a:solidFill>
                <a:srgbClr val="FF0000"/>
              </a:solidFill>
            </a:endParaRPr>
          </a:p>
        </p:txBody>
      </p:sp>
    </p:spTree>
    <p:extLst>
      <p:ext uri="{BB962C8B-B14F-4D97-AF65-F5344CB8AC3E}">
        <p14:creationId xmlns:p14="http://schemas.microsoft.com/office/powerpoint/2010/main" val="1439283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 2 Storage Areas</a:t>
            </a:r>
            <a:endParaRPr lang="en-US" sz="2700" dirty="0"/>
          </a:p>
        </p:txBody>
      </p:sp>
      <p:sp>
        <p:nvSpPr>
          <p:cNvPr id="3" name="Content Placeholder 2"/>
          <p:cNvSpPr>
            <a:spLocks noGrp="1"/>
          </p:cNvSpPr>
          <p:nvPr>
            <p:ph idx="1"/>
          </p:nvPr>
        </p:nvSpPr>
        <p:spPr>
          <a:xfrm>
            <a:off x="304800" y="1524000"/>
            <a:ext cx="11277600" cy="4343400"/>
          </a:xfrm>
        </p:spPr>
        <p:txBody>
          <a:bodyPr>
            <a:normAutofit/>
          </a:bodyPr>
          <a:lstStyle/>
          <a:p>
            <a:r>
              <a:rPr lang="en-US" b="1" dirty="0"/>
              <a:t>Always </a:t>
            </a:r>
            <a:r>
              <a:rPr lang="en-US" dirty="0"/>
              <a:t>use type 2 areas…</a:t>
            </a:r>
          </a:p>
          <a:p>
            <a:r>
              <a:rPr lang="en-US" dirty="0"/>
              <a:t>… for areas that contain data, indexes or LOBS.</a:t>
            </a:r>
          </a:p>
          <a:p>
            <a:r>
              <a:rPr lang="en-US" dirty="0"/>
              <a:t>The schema area is a type 1 area </a:t>
            </a:r>
            <a:r>
              <a:rPr lang="en-US" dirty="0">
                <a:sym typeface="Wingdings" pitchFamily="2" charset="2"/>
              </a:rPr>
              <a:t></a:t>
            </a:r>
          </a:p>
          <a:p>
            <a:endParaRPr lang="en-US" dirty="0">
              <a:sym typeface="Wingdings" pitchFamily="2" charset="2"/>
            </a:endParaRPr>
          </a:p>
          <a:p>
            <a:r>
              <a:rPr lang="en-US" b="1" dirty="0">
                <a:solidFill>
                  <a:srgbClr val="660066"/>
                </a:solidFill>
                <a:sym typeface="Wingdings" pitchFamily="2" charset="2"/>
              </a:rPr>
              <a:t>If you think that you have a legitimate exception I expect to see a detailed talk about it next year.</a:t>
            </a:r>
          </a:p>
        </p:txBody>
      </p:sp>
    </p:spTree>
    <p:extLst>
      <p:ext uri="{BB962C8B-B14F-4D97-AF65-F5344CB8AC3E}">
        <p14:creationId xmlns:p14="http://schemas.microsoft.com/office/powerpoint/2010/main" val="2440173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Buffer Cache</a:t>
            </a:r>
          </a:p>
        </p:txBody>
      </p:sp>
      <p:sp>
        <p:nvSpPr>
          <p:cNvPr id="3" name="Content Placeholder 2"/>
          <p:cNvSpPr>
            <a:spLocks noGrp="1"/>
          </p:cNvSpPr>
          <p:nvPr>
            <p:ph idx="1"/>
          </p:nvPr>
        </p:nvSpPr>
        <p:spPr>
          <a:xfrm>
            <a:off x="304800" y="1524000"/>
            <a:ext cx="11277600" cy="4876800"/>
          </a:xfrm>
        </p:spPr>
        <p:txBody>
          <a:bodyPr>
            <a:noAutofit/>
          </a:bodyPr>
          <a:lstStyle/>
          <a:p>
            <a:r>
              <a:rPr lang="en-US" sz="2800" dirty="0"/>
              <a:t>The cure for disk IO is RAM.</a:t>
            </a:r>
          </a:p>
          <a:p>
            <a:r>
              <a:rPr lang="en-US" sz="2800" dirty="0"/>
              <a:t>Use RAM to buffer and cache IO ops.</a:t>
            </a:r>
          </a:p>
          <a:p>
            <a:r>
              <a:rPr lang="en-US" sz="2800" dirty="0"/>
              <a:t>Efficiency of –B: </a:t>
            </a:r>
          </a:p>
          <a:p>
            <a:pPr lvl="1"/>
            <a:r>
              <a:rPr lang="en-US" sz="2000" dirty="0"/>
              <a:t>Is loosely measured by </a:t>
            </a:r>
            <a:r>
              <a:rPr lang="en-US" sz="2000" b="1" dirty="0"/>
              <a:t>hit ratio</a:t>
            </a:r>
            <a:r>
              <a:rPr lang="en-US" sz="2000" dirty="0"/>
              <a:t>.</a:t>
            </a:r>
          </a:p>
          <a:p>
            <a:pPr lvl="1"/>
            <a:r>
              <a:rPr lang="en-US" sz="2000" dirty="0"/>
              <a:t>Changes follow an inverse square law.</a:t>
            </a:r>
          </a:p>
          <a:p>
            <a:pPr lvl="1"/>
            <a:r>
              <a:rPr lang="en-US" sz="2000" dirty="0"/>
              <a:t>To make a noticeable change you must make a </a:t>
            </a:r>
            <a:r>
              <a:rPr lang="en-US" sz="2000" b="1" dirty="0"/>
              <a:t>large</a:t>
            </a:r>
            <a:r>
              <a:rPr lang="en-US" sz="2000" dirty="0"/>
              <a:t> change to –B.</a:t>
            </a:r>
          </a:p>
          <a:p>
            <a:r>
              <a:rPr lang="en-US" sz="2800" dirty="0"/>
              <a:t>100,000 is “a good start” (800MB @ 8k blocks)</a:t>
            </a:r>
          </a:p>
          <a:p>
            <a:r>
              <a:rPr lang="en-US" sz="2800" dirty="0"/>
              <a:t>1,000,000 (a mere 8GB) is not at all unusual</a:t>
            </a:r>
          </a:p>
          <a:p>
            <a:r>
              <a:rPr lang="en-US" sz="2800" dirty="0"/>
              <a:t>10,000,000 (80GB) is my current largest customer value in production</a:t>
            </a:r>
          </a:p>
        </p:txBody>
      </p:sp>
    </p:spTree>
    <p:extLst>
      <p:ext uri="{BB962C8B-B14F-4D97-AF65-F5344CB8AC3E}">
        <p14:creationId xmlns:p14="http://schemas.microsoft.com/office/powerpoint/2010/main" val="152677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Buffer Cache</a:t>
            </a:r>
          </a:p>
        </p:txBody>
      </p:sp>
      <p:graphicFrame>
        <p:nvGraphicFramePr>
          <p:cNvPr id="4" name="Table 3"/>
          <p:cNvGraphicFramePr>
            <a:graphicFrameLocks noGrp="1"/>
          </p:cNvGraphicFramePr>
          <p:nvPr>
            <p:extLst>
              <p:ext uri="{D42A27DB-BD31-4B8C-83A1-F6EECF244321}">
                <p14:modId xmlns:p14="http://schemas.microsoft.com/office/powerpoint/2010/main" val="2411061081"/>
              </p:ext>
            </p:extLst>
          </p:nvPr>
        </p:nvGraphicFramePr>
        <p:xfrm>
          <a:off x="1905001" y="2743200"/>
          <a:ext cx="8229601" cy="307848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952745">
                  <a:extLst>
                    <a:ext uri="{9D8B030D-6E8A-4147-A177-3AD203B41FA5}">
                      <a16:colId xmlns:a16="http://schemas.microsoft.com/office/drawing/2014/main" val="20001"/>
                    </a:ext>
                  </a:extLst>
                </a:gridCol>
                <a:gridCol w="1028455">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gridCol w="1524001">
                  <a:extLst>
                    <a:ext uri="{9D8B030D-6E8A-4147-A177-3AD203B41FA5}">
                      <a16:colId xmlns:a16="http://schemas.microsoft.com/office/drawing/2014/main" val="20005"/>
                    </a:ext>
                  </a:extLst>
                </a:gridCol>
              </a:tblGrid>
              <a:tr h="370840">
                <a:tc>
                  <a:txBody>
                    <a:bodyPr/>
                    <a:lstStyle/>
                    <a:p>
                      <a:pPr algn="ctr"/>
                      <a:r>
                        <a:rPr lang="en-US" sz="2000" dirty="0"/>
                        <a:t>Layer</a:t>
                      </a:r>
                    </a:p>
                  </a:txBody>
                  <a:tcPr/>
                </a:tc>
                <a:tc>
                  <a:txBody>
                    <a:bodyPr/>
                    <a:lstStyle/>
                    <a:p>
                      <a:pPr algn="ctr"/>
                      <a:r>
                        <a:rPr lang="en-US" sz="2000" baseline="0" dirty="0"/>
                        <a:t>Time</a:t>
                      </a:r>
                      <a:endParaRPr lang="en-US" sz="2000" dirty="0"/>
                    </a:p>
                  </a:txBody>
                  <a:tcPr/>
                </a:tc>
                <a:tc>
                  <a:txBody>
                    <a:bodyPr/>
                    <a:lstStyle/>
                    <a:p>
                      <a:pPr algn="ctr"/>
                      <a:r>
                        <a:rPr lang="en-US" sz="2000" dirty="0"/>
                        <a:t># of </a:t>
                      </a:r>
                      <a:r>
                        <a:rPr lang="en-US" sz="2000" dirty="0" err="1"/>
                        <a:t>Recs</a:t>
                      </a:r>
                      <a:endParaRPr lang="en-US" sz="2000" dirty="0"/>
                    </a:p>
                  </a:txBody>
                  <a:tcPr/>
                </a:tc>
                <a:tc>
                  <a:txBody>
                    <a:bodyPr/>
                    <a:lstStyle/>
                    <a:p>
                      <a:pPr algn="ctr"/>
                      <a:r>
                        <a:rPr lang="en-US" sz="2000" dirty="0"/>
                        <a:t># of Ops</a:t>
                      </a:r>
                    </a:p>
                  </a:txBody>
                  <a:tcPr/>
                </a:tc>
                <a:tc>
                  <a:txBody>
                    <a:bodyPr/>
                    <a:lstStyle/>
                    <a:p>
                      <a:pPr algn="ctr"/>
                      <a:r>
                        <a:rPr lang="en-US" sz="2000" dirty="0"/>
                        <a:t>Cost per Op</a:t>
                      </a:r>
                    </a:p>
                  </a:txBody>
                  <a:tcPr/>
                </a:tc>
                <a:tc>
                  <a:txBody>
                    <a:bodyPr/>
                    <a:lstStyle/>
                    <a:p>
                      <a:pPr algn="ctr"/>
                      <a:r>
                        <a:rPr lang="en-US" sz="2000" dirty="0"/>
                        <a:t>Relative</a:t>
                      </a:r>
                    </a:p>
                  </a:txBody>
                  <a:tcPr/>
                </a:tc>
                <a:extLst>
                  <a:ext uri="{0D108BD9-81ED-4DB2-BD59-A6C34878D82A}">
                    <a16:rowId xmlns:a16="http://schemas.microsoft.com/office/drawing/2014/main" val="10000"/>
                  </a:ext>
                </a:extLst>
              </a:tr>
              <a:tr h="370840">
                <a:tc>
                  <a:txBody>
                    <a:bodyPr/>
                    <a:lstStyle/>
                    <a:p>
                      <a:pPr algn="ctr"/>
                      <a:r>
                        <a:rPr lang="en-US" sz="2000" b="1" dirty="0">
                          <a:solidFill>
                            <a:schemeClr val="bg1"/>
                          </a:solidFill>
                        </a:rPr>
                        <a:t>Progress</a:t>
                      </a:r>
                      <a:r>
                        <a:rPr lang="en-US" sz="2000" b="1" baseline="0" dirty="0">
                          <a:solidFill>
                            <a:schemeClr val="bg1"/>
                          </a:solidFill>
                        </a:rPr>
                        <a:t> to  –B</a:t>
                      </a:r>
                      <a:endParaRPr lang="en-US" sz="2000" b="1" dirty="0">
                        <a:solidFill>
                          <a:schemeClr val="bg1"/>
                        </a:solidFill>
                      </a:endParaRPr>
                    </a:p>
                  </a:txBody>
                  <a:tcPr>
                    <a:solidFill>
                      <a:srgbClr val="92D050"/>
                    </a:solidFill>
                  </a:tcPr>
                </a:tc>
                <a:tc>
                  <a:txBody>
                    <a:bodyPr/>
                    <a:lstStyle/>
                    <a:p>
                      <a:pPr algn="ctr"/>
                      <a:r>
                        <a:rPr lang="en-US" sz="2000" dirty="0">
                          <a:solidFill>
                            <a:schemeClr val="bg1"/>
                          </a:solidFill>
                        </a:rPr>
                        <a:t>0.96</a:t>
                      </a:r>
                    </a:p>
                  </a:txBody>
                  <a:tcPr>
                    <a:solidFill>
                      <a:srgbClr val="92D050"/>
                    </a:solidFill>
                  </a:tcPr>
                </a:tc>
                <a:tc>
                  <a:txBody>
                    <a:bodyPr/>
                    <a:lstStyle/>
                    <a:p>
                      <a:pPr algn="ctr"/>
                      <a:r>
                        <a:rPr lang="en-US" sz="2000" dirty="0">
                          <a:solidFill>
                            <a:schemeClr val="bg1"/>
                          </a:solidFill>
                        </a:rPr>
                        <a:t>100,000</a:t>
                      </a:r>
                    </a:p>
                  </a:txBody>
                  <a:tcPr>
                    <a:solidFill>
                      <a:srgbClr val="92D050"/>
                    </a:solidFill>
                  </a:tcPr>
                </a:tc>
                <a:tc>
                  <a:txBody>
                    <a:bodyPr/>
                    <a:lstStyle/>
                    <a:p>
                      <a:pPr algn="ctr"/>
                      <a:r>
                        <a:rPr lang="en-US" sz="2000" dirty="0">
                          <a:solidFill>
                            <a:schemeClr val="bg1"/>
                          </a:solidFill>
                        </a:rPr>
                        <a:t>203,473</a:t>
                      </a:r>
                    </a:p>
                  </a:txBody>
                  <a:tcPr>
                    <a:solidFill>
                      <a:srgbClr val="92D050"/>
                    </a:solidFill>
                  </a:tcPr>
                </a:tc>
                <a:tc>
                  <a:txBody>
                    <a:bodyPr/>
                    <a:lstStyle/>
                    <a:p>
                      <a:pPr algn="ctr"/>
                      <a:r>
                        <a:rPr lang="en-US" sz="2000" dirty="0">
                          <a:solidFill>
                            <a:schemeClr val="bg1"/>
                          </a:solidFill>
                        </a:rPr>
                        <a:t>0.000005</a:t>
                      </a:r>
                    </a:p>
                  </a:txBody>
                  <a:tcPr>
                    <a:solidFill>
                      <a:srgbClr val="92D050"/>
                    </a:solidFill>
                  </a:tcPr>
                </a:tc>
                <a:tc>
                  <a:txBody>
                    <a:bodyPr/>
                    <a:lstStyle/>
                    <a:p>
                      <a:pPr algn="ctr"/>
                      <a:r>
                        <a:rPr lang="en-US" sz="2000" dirty="0">
                          <a:solidFill>
                            <a:schemeClr val="bg1"/>
                          </a:solidFill>
                        </a:rPr>
                        <a:t>1</a:t>
                      </a:r>
                    </a:p>
                  </a:txBody>
                  <a:tcPr>
                    <a:solidFill>
                      <a:srgbClr val="92D050"/>
                    </a:solidFill>
                  </a:tcPr>
                </a:tc>
                <a:extLst>
                  <a:ext uri="{0D108BD9-81ED-4DB2-BD59-A6C34878D82A}">
                    <a16:rowId xmlns:a16="http://schemas.microsoft.com/office/drawing/2014/main" val="10001"/>
                  </a:ext>
                </a:extLst>
              </a:tr>
              <a:tr h="370840">
                <a:tc>
                  <a:txBody>
                    <a:bodyPr/>
                    <a:lstStyle/>
                    <a:p>
                      <a:pPr algn="ctr"/>
                      <a:r>
                        <a:rPr lang="en-US" sz="2000" baseline="0" dirty="0"/>
                        <a:t>-B  to FS Cache</a:t>
                      </a:r>
                      <a:endParaRPr lang="en-US" sz="2000" dirty="0"/>
                    </a:p>
                  </a:txBody>
                  <a:tcPr/>
                </a:tc>
                <a:tc>
                  <a:txBody>
                    <a:bodyPr/>
                    <a:lstStyle/>
                    <a:p>
                      <a:pPr algn="ctr"/>
                      <a:r>
                        <a:rPr lang="en-US" sz="2000" dirty="0"/>
                        <a:t>10.24</a:t>
                      </a:r>
                    </a:p>
                  </a:txBody>
                  <a:tcPr/>
                </a:tc>
                <a:tc>
                  <a:txBody>
                    <a:bodyPr/>
                    <a:lstStyle/>
                    <a:p>
                      <a:pPr algn="ctr"/>
                      <a:r>
                        <a:rPr lang="en-US" sz="2000" dirty="0"/>
                        <a:t>100,000</a:t>
                      </a:r>
                    </a:p>
                  </a:txBody>
                  <a:tcPr/>
                </a:tc>
                <a:tc>
                  <a:txBody>
                    <a:bodyPr/>
                    <a:lstStyle/>
                    <a:p>
                      <a:pPr algn="ctr"/>
                      <a:r>
                        <a:rPr lang="en-US" sz="2000" dirty="0"/>
                        <a:t>26,711</a:t>
                      </a:r>
                    </a:p>
                  </a:txBody>
                  <a:tcPr/>
                </a:tc>
                <a:tc>
                  <a:txBody>
                    <a:bodyPr/>
                    <a:lstStyle/>
                    <a:p>
                      <a:pPr algn="ctr"/>
                      <a:r>
                        <a:rPr lang="en-US" sz="2000" dirty="0"/>
                        <a:t>0.000383</a:t>
                      </a:r>
                    </a:p>
                  </a:txBody>
                  <a:tcPr/>
                </a:tc>
                <a:tc>
                  <a:txBody>
                    <a:bodyPr/>
                    <a:lstStyle/>
                    <a:p>
                      <a:pPr algn="ctr"/>
                      <a:r>
                        <a:rPr lang="en-US" sz="2000" dirty="0"/>
                        <a:t>75</a:t>
                      </a:r>
                    </a:p>
                  </a:txBody>
                  <a:tcPr/>
                </a:tc>
                <a:extLst>
                  <a:ext uri="{0D108BD9-81ED-4DB2-BD59-A6C34878D82A}">
                    <a16:rowId xmlns:a16="http://schemas.microsoft.com/office/drawing/2014/main" val="10002"/>
                  </a:ext>
                </a:extLst>
              </a:tr>
              <a:tr h="370840">
                <a:tc>
                  <a:txBody>
                    <a:bodyPr/>
                    <a:lstStyle/>
                    <a:p>
                      <a:pPr algn="ctr"/>
                      <a:r>
                        <a:rPr lang="en-US" sz="2000" dirty="0"/>
                        <a:t>FS</a:t>
                      </a:r>
                      <a:r>
                        <a:rPr lang="en-US" sz="2000" baseline="0" dirty="0"/>
                        <a:t> Cache to SAN</a:t>
                      </a:r>
                      <a:endParaRPr lang="en-US" sz="2000" dirty="0"/>
                    </a:p>
                  </a:txBody>
                  <a:tcPr/>
                </a:tc>
                <a:tc>
                  <a:txBody>
                    <a:bodyPr/>
                    <a:lstStyle/>
                    <a:p>
                      <a:pPr algn="ctr"/>
                      <a:r>
                        <a:rPr lang="en-US" sz="2000" dirty="0"/>
                        <a:t>5.93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100,000</a:t>
                      </a:r>
                    </a:p>
                  </a:txBody>
                  <a:tcPr/>
                </a:tc>
                <a:tc>
                  <a:txBody>
                    <a:bodyPr/>
                    <a:lstStyle/>
                    <a:p>
                      <a:pPr algn="ctr"/>
                      <a:r>
                        <a:rPr lang="en-US" sz="2000" dirty="0"/>
                        <a:t>26,711</a:t>
                      </a:r>
                    </a:p>
                  </a:txBody>
                  <a:tcPr/>
                </a:tc>
                <a:tc>
                  <a:txBody>
                    <a:bodyPr/>
                    <a:lstStyle/>
                    <a:p>
                      <a:pPr algn="ctr"/>
                      <a:r>
                        <a:rPr lang="en-US" sz="2000" dirty="0"/>
                        <a:t>0.000222</a:t>
                      </a:r>
                    </a:p>
                  </a:txBody>
                  <a:tcPr/>
                </a:tc>
                <a:tc>
                  <a:txBody>
                    <a:bodyPr/>
                    <a:lstStyle/>
                    <a:p>
                      <a:pPr algn="ctr"/>
                      <a:r>
                        <a:rPr lang="en-US" sz="2000" dirty="0"/>
                        <a:t>45</a:t>
                      </a:r>
                    </a:p>
                  </a:txBody>
                  <a:tcPr/>
                </a:tc>
                <a:extLst>
                  <a:ext uri="{0D108BD9-81ED-4DB2-BD59-A6C34878D82A}">
                    <a16:rowId xmlns:a16="http://schemas.microsoft.com/office/drawing/2014/main" val="10003"/>
                  </a:ext>
                </a:extLst>
              </a:tr>
              <a:tr h="370840">
                <a:tc>
                  <a:txBody>
                    <a:bodyPr/>
                    <a:lstStyle/>
                    <a:p>
                      <a:pPr algn="ctr"/>
                      <a:r>
                        <a:rPr lang="en-US" sz="2000" baseline="0" dirty="0"/>
                        <a:t>-B  to SAN Cache</a:t>
                      </a:r>
                      <a:endParaRPr lang="en-US" sz="2000" dirty="0"/>
                    </a:p>
                  </a:txBody>
                  <a:tcPr/>
                </a:tc>
                <a:tc>
                  <a:txBody>
                    <a:bodyPr/>
                    <a:lstStyle/>
                    <a:p>
                      <a:pPr algn="ctr"/>
                      <a:r>
                        <a:rPr lang="en-US" sz="2000" dirty="0"/>
                        <a:t>11.17</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100,000</a:t>
                      </a:r>
                    </a:p>
                  </a:txBody>
                  <a:tcPr/>
                </a:tc>
                <a:tc>
                  <a:txBody>
                    <a:bodyPr/>
                    <a:lstStyle/>
                    <a:p>
                      <a:pPr algn="ctr"/>
                      <a:r>
                        <a:rPr lang="en-US" sz="2000" dirty="0"/>
                        <a:t>26,711</a:t>
                      </a:r>
                    </a:p>
                  </a:txBody>
                  <a:tcPr/>
                </a:tc>
                <a:tc>
                  <a:txBody>
                    <a:bodyPr/>
                    <a:lstStyle/>
                    <a:p>
                      <a:pPr algn="ctr"/>
                      <a:r>
                        <a:rPr lang="en-US" sz="2000" dirty="0"/>
                        <a:t>0.000605</a:t>
                      </a:r>
                    </a:p>
                  </a:txBody>
                  <a:tcPr/>
                </a:tc>
                <a:tc>
                  <a:txBody>
                    <a:bodyPr/>
                    <a:lstStyle/>
                    <a:p>
                      <a:pPr algn="ctr"/>
                      <a:r>
                        <a:rPr lang="en-US" sz="2000" dirty="0"/>
                        <a:t>120</a:t>
                      </a:r>
                    </a:p>
                  </a:txBody>
                  <a:tcPr/>
                </a:tc>
                <a:extLst>
                  <a:ext uri="{0D108BD9-81ED-4DB2-BD59-A6C34878D82A}">
                    <a16:rowId xmlns:a16="http://schemas.microsoft.com/office/drawing/2014/main" val="10004"/>
                  </a:ext>
                </a:extLst>
              </a:tr>
              <a:tr h="370840">
                <a:tc>
                  <a:txBody>
                    <a:bodyPr/>
                    <a:lstStyle/>
                    <a:p>
                      <a:pPr algn="ctr"/>
                      <a:r>
                        <a:rPr lang="en-US" sz="2000" dirty="0"/>
                        <a:t>SAN</a:t>
                      </a:r>
                      <a:r>
                        <a:rPr lang="en-US" sz="2000" baseline="0" dirty="0"/>
                        <a:t> Cache to Disk</a:t>
                      </a:r>
                      <a:endParaRPr lang="en-US" sz="2000" dirty="0"/>
                    </a:p>
                  </a:txBody>
                  <a:tcPr/>
                </a:tc>
                <a:tc>
                  <a:txBody>
                    <a:bodyPr/>
                    <a:lstStyle/>
                    <a:p>
                      <a:pPr algn="ctr"/>
                      <a:r>
                        <a:rPr lang="en-US" sz="2000" dirty="0"/>
                        <a:t>200.35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100,000</a:t>
                      </a:r>
                    </a:p>
                  </a:txBody>
                  <a:tcPr/>
                </a:tc>
                <a:tc>
                  <a:txBody>
                    <a:bodyPr/>
                    <a:lstStyle/>
                    <a:p>
                      <a:pPr algn="ctr"/>
                      <a:r>
                        <a:rPr lang="en-US" sz="2000" dirty="0"/>
                        <a:t>26,711</a:t>
                      </a:r>
                    </a:p>
                  </a:txBody>
                  <a:tcPr/>
                </a:tc>
                <a:tc>
                  <a:txBody>
                    <a:bodyPr/>
                    <a:lstStyle/>
                    <a:p>
                      <a:pPr algn="ctr"/>
                      <a:r>
                        <a:rPr lang="en-US" sz="2000" dirty="0"/>
                        <a:t>0.007500</a:t>
                      </a:r>
                    </a:p>
                  </a:txBody>
                  <a:tcPr/>
                </a:tc>
                <a:tc>
                  <a:txBody>
                    <a:bodyPr/>
                    <a:lstStyle/>
                    <a:p>
                      <a:pPr algn="ctr"/>
                      <a:r>
                        <a:rPr lang="en-US" sz="2000" dirty="0"/>
                        <a:t>1500</a:t>
                      </a:r>
                    </a:p>
                  </a:txBody>
                  <a:tcPr/>
                </a:tc>
                <a:extLst>
                  <a:ext uri="{0D108BD9-81ED-4DB2-BD59-A6C34878D82A}">
                    <a16:rowId xmlns:a16="http://schemas.microsoft.com/office/drawing/2014/main" val="10005"/>
                  </a:ext>
                </a:extLst>
              </a:tr>
              <a:tr h="370840">
                <a:tc>
                  <a:txBody>
                    <a:bodyPr/>
                    <a:lstStyle/>
                    <a:p>
                      <a:pPr algn="ctr"/>
                      <a:r>
                        <a:rPr lang="en-US" sz="2000" dirty="0"/>
                        <a:t>-B  to Disk</a:t>
                      </a:r>
                    </a:p>
                  </a:txBody>
                  <a:tcPr/>
                </a:tc>
                <a:tc>
                  <a:txBody>
                    <a:bodyPr/>
                    <a:lstStyle/>
                    <a:p>
                      <a:pPr algn="ctr"/>
                      <a:r>
                        <a:rPr lang="en-US" sz="2000" dirty="0"/>
                        <a:t>211.52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100,000</a:t>
                      </a:r>
                    </a:p>
                  </a:txBody>
                  <a:tcPr/>
                </a:tc>
                <a:tc>
                  <a:txBody>
                    <a:bodyPr/>
                    <a:lstStyle/>
                    <a:p>
                      <a:pPr algn="ctr"/>
                      <a:r>
                        <a:rPr lang="en-US" sz="2000" dirty="0"/>
                        <a:t>26,711</a:t>
                      </a:r>
                    </a:p>
                  </a:txBody>
                  <a:tcPr/>
                </a:tc>
                <a:tc>
                  <a:txBody>
                    <a:bodyPr/>
                    <a:lstStyle/>
                    <a:p>
                      <a:pPr algn="ctr"/>
                      <a:r>
                        <a:rPr lang="en-US" sz="2000" dirty="0"/>
                        <a:t>0.007919</a:t>
                      </a:r>
                    </a:p>
                  </a:txBody>
                  <a:tcPr/>
                </a:tc>
                <a:tc>
                  <a:txBody>
                    <a:bodyPr/>
                    <a:lstStyle/>
                    <a:p>
                      <a:pPr algn="ctr"/>
                      <a:r>
                        <a:rPr lang="en-US" sz="2000" dirty="0"/>
                        <a:t>1585</a:t>
                      </a:r>
                    </a:p>
                  </a:txBody>
                  <a:tcPr/>
                </a:tc>
                <a:extLst>
                  <a:ext uri="{0D108BD9-81ED-4DB2-BD59-A6C34878D82A}">
                    <a16:rowId xmlns:a16="http://schemas.microsoft.com/office/drawing/2014/main" val="10006"/>
                  </a:ext>
                </a:extLst>
              </a:tr>
            </a:tbl>
          </a:graphicData>
        </a:graphic>
      </p:graphicFrame>
      <p:sp>
        <p:nvSpPr>
          <p:cNvPr id="6" name="TextBox 5"/>
          <p:cNvSpPr txBox="1"/>
          <p:nvPr/>
        </p:nvSpPr>
        <p:spPr>
          <a:xfrm>
            <a:off x="1828801" y="1828800"/>
            <a:ext cx="5576591" cy="707886"/>
          </a:xfrm>
          <a:prstGeom prst="rect">
            <a:avLst/>
          </a:prstGeom>
          <a:noFill/>
        </p:spPr>
        <p:txBody>
          <a:bodyPr wrap="none" rtlCol="0">
            <a:spAutoFit/>
          </a:bodyPr>
          <a:lstStyle/>
          <a:p>
            <a:r>
              <a:rPr lang="en-US" sz="4000" dirty="0">
                <a:solidFill>
                  <a:schemeClr val="tx2">
                    <a:lumMod val="75000"/>
                  </a:schemeClr>
                </a:solidFill>
              </a:rPr>
              <a:t>In Big B You Should Trust!</a:t>
            </a:r>
          </a:p>
        </p:txBody>
      </p:sp>
      <p:sp>
        <p:nvSpPr>
          <p:cNvPr id="7" name="TextBox 6"/>
          <p:cNvSpPr txBox="1"/>
          <p:nvPr/>
        </p:nvSpPr>
        <p:spPr>
          <a:xfrm>
            <a:off x="5270212" y="5867400"/>
            <a:ext cx="5321589" cy="369332"/>
          </a:xfrm>
          <a:prstGeom prst="rect">
            <a:avLst/>
          </a:prstGeom>
          <a:noFill/>
        </p:spPr>
        <p:txBody>
          <a:bodyPr wrap="none" rtlCol="0">
            <a:spAutoFit/>
          </a:bodyPr>
          <a:lstStyle/>
          <a:p>
            <a:r>
              <a:rPr lang="en-US" dirty="0"/>
              <a:t>(Approximately 4 records per read op in non –B cases.)</a:t>
            </a:r>
          </a:p>
        </p:txBody>
      </p:sp>
    </p:spTree>
    <p:extLst>
      <p:ext uri="{BB962C8B-B14F-4D97-AF65-F5344CB8AC3E}">
        <p14:creationId xmlns:p14="http://schemas.microsoft.com/office/powerpoint/2010/main" val="157073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-spin</a:t>
            </a:r>
          </a:p>
        </p:txBody>
      </p:sp>
      <p:sp>
        <p:nvSpPr>
          <p:cNvPr id="3" name="Content Placeholder 2"/>
          <p:cNvSpPr>
            <a:spLocks noGrp="1"/>
          </p:cNvSpPr>
          <p:nvPr>
            <p:ph idx="1"/>
          </p:nvPr>
        </p:nvSpPr>
        <p:spPr>
          <a:xfrm>
            <a:off x="304800" y="1524000"/>
            <a:ext cx="11277600" cy="4724400"/>
          </a:xfrm>
        </p:spPr>
        <p:txBody>
          <a:bodyPr>
            <a:normAutofit/>
          </a:bodyPr>
          <a:lstStyle/>
          <a:p>
            <a:r>
              <a:rPr lang="en-US" dirty="0"/>
              <a:t>All new computers: servers, desktops, laptops; even phones and watches are now multi-core.</a:t>
            </a:r>
          </a:p>
          <a:p>
            <a:r>
              <a:rPr lang="en-US" dirty="0"/>
              <a:t>Do </a:t>
            </a:r>
            <a:r>
              <a:rPr lang="en-US" b="1" dirty="0"/>
              <a:t>NOT</a:t>
            </a:r>
            <a:r>
              <a:rPr lang="en-US" dirty="0"/>
              <a:t> use the old X * # of CPUs rule to set –spin.  </a:t>
            </a:r>
            <a:r>
              <a:rPr lang="en-US" b="1" dirty="0">
                <a:solidFill>
                  <a:srgbClr val="FF0000"/>
                </a:solidFill>
              </a:rPr>
              <a:t>It is bogus.</a:t>
            </a:r>
          </a:p>
          <a:p>
            <a:r>
              <a:rPr lang="en-US" dirty="0"/>
              <a:t>Bigger is not always better with –spin!</a:t>
            </a:r>
          </a:p>
          <a:p>
            <a:r>
              <a:rPr lang="en-US" dirty="0"/>
              <a:t>Modest values (5,000 to 10,000) </a:t>
            </a:r>
            <a:r>
              <a:rPr lang="en-US" i="1" dirty="0"/>
              <a:t>generally</a:t>
            </a:r>
            <a:r>
              <a:rPr lang="en-US" dirty="0"/>
              <a:t> provide the best and most consistent results for the vast majority of people.</a:t>
            </a:r>
          </a:p>
          <a:p>
            <a:r>
              <a:rPr lang="en-US" dirty="0"/>
              <a:t>Use </a:t>
            </a:r>
            <a:r>
              <a:rPr lang="en-US" b="1" dirty="0" err="1"/>
              <a:t>readprobe.p</a:t>
            </a:r>
            <a:r>
              <a:rPr lang="en-US" dirty="0"/>
              <a:t> to explore.</a:t>
            </a:r>
          </a:p>
          <a:p>
            <a:r>
              <a:rPr lang="en-US" dirty="0"/>
              <a:t>Check out Rich </a:t>
            </a:r>
            <a:r>
              <a:rPr lang="en-US" dirty="0" err="1"/>
              <a:t>Banville’s</a:t>
            </a:r>
            <a:r>
              <a:rPr lang="en-US" dirty="0"/>
              <a:t> Superb Exchange 2008 Presentation!</a:t>
            </a:r>
          </a:p>
        </p:txBody>
      </p:sp>
    </p:spTree>
    <p:extLst>
      <p:ext uri="{BB962C8B-B14F-4D97-AF65-F5344CB8AC3E}">
        <p14:creationId xmlns:p14="http://schemas.microsoft.com/office/powerpoint/2010/main" val="452699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lruskips</a:t>
            </a:r>
            <a:r>
              <a:rPr lang="en-US" dirty="0"/>
              <a:t> 100</a:t>
            </a:r>
          </a:p>
        </p:txBody>
      </p:sp>
      <p:sp>
        <p:nvSpPr>
          <p:cNvPr id="3" name="Content Placeholder 2"/>
          <p:cNvSpPr>
            <a:spLocks noGrp="1"/>
          </p:cNvSpPr>
          <p:nvPr>
            <p:ph idx="1"/>
          </p:nvPr>
        </p:nvSpPr>
        <p:spPr>
          <a:xfrm>
            <a:off x="304800" y="1524000"/>
            <a:ext cx="11277600" cy="4525963"/>
          </a:xfrm>
        </p:spPr>
        <p:txBody>
          <a:bodyPr/>
          <a:lstStyle/>
          <a:p>
            <a:r>
              <a:rPr lang="en-US" dirty="0"/>
              <a:t>It is simple and effective.</a:t>
            </a:r>
          </a:p>
          <a:p>
            <a:r>
              <a:rPr lang="en-US" dirty="0"/>
              <a:t>Eliminates a lot of pointless internal housekeeping.</a:t>
            </a:r>
          </a:p>
          <a:p>
            <a:r>
              <a:rPr lang="en-US" dirty="0"/>
              <a:t>Big benefit for busy systems!</a:t>
            </a:r>
          </a:p>
          <a:p>
            <a:r>
              <a:rPr lang="en-US" dirty="0"/>
              <a:t>No negative impact on quiet systems.</a:t>
            </a:r>
          </a:p>
          <a:p>
            <a:r>
              <a:rPr lang="en-US" dirty="0"/>
              <a:t>Makes the impact of bad code slightly less awful.</a:t>
            </a:r>
          </a:p>
          <a:p>
            <a:r>
              <a:rPr lang="en-US" dirty="0"/>
              <a:t>Go ahead and set –lruskips2  100  while you’re at it.</a:t>
            </a:r>
          </a:p>
        </p:txBody>
      </p:sp>
    </p:spTree>
    <p:extLst>
      <p:ext uri="{BB962C8B-B14F-4D97-AF65-F5344CB8AC3E}">
        <p14:creationId xmlns:p14="http://schemas.microsoft.com/office/powerpoint/2010/main" val="3467820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a:t>
            </a:r>
            <a:r>
              <a:rPr lang="en-US" dirty="0" err="1"/>
              <a:t>rangesize</a:t>
            </a:r>
            <a:endParaRPr lang="en-US" dirty="0"/>
          </a:p>
        </p:txBody>
      </p:sp>
      <p:sp>
        <p:nvSpPr>
          <p:cNvPr id="3" name="Content Placeholder 2"/>
          <p:cNvSpPr>
            <a:spLocks noGrp="1"/>
          </p:cNvSpPr>
          <p:nvPr>
            <p:ph idx="1"/>
          </p:nvPr>
        </p:nvSpPr>
        <p:spPr/>
        <p:txBody>
          <a:bodyPr>
            <a:normAutofit/>
          </a:bodyPr>
          <a:lstStyle/>
          <a:p>
            <a:r>
              <a:rPr lang="en-US" dirty="0"/>
              <a:t>The default value of 50 is useless.</a:t>
            </a:r>
          </a:p>
          <a:p>
            <a:r>
              <a:rPr lang="en-US" dirty="0"/>
              <a:t>Without the full set of tables enabled for monitoring many diagnostic techniques cannot be used.</a:t>
            </a:r>
          </a:p>
          <a:p>
            <a:r>
              <a:rPr lang="en-US" dirty="0"/>
              <a:t>You need to restart the </a:t>
            </a:r>
            <a:r>
              <a:rPr lang="en-US" dirty="0" err="1"/>
              <a:t>db</a:t>
            </a:r>
            <a:r>
              <a:rPr lang="en-US" dirty="0"/>
              <a:t> to change these so do it proactively:</a:t>
            </a:r>
          </a:p>
          <a:p>
            <a:pPr lvl="1"/>
            <a:r>
              <a:rPr lang="en-US" dirty="0"/>
              <a:t>Not when you already have a problem. </a:t>
            </a:r>
          </a:p>
          <a:p>
            <a:pPr lvl="1"/>
            <a:r>
              <a:rPr lang="en-US" dirty="0"/>
              <a:t>Round up a bit to avoid needing to adjust with every schema change.</a:t>
            </a:r>
          </a:p>
          <a:p>
            <a:pPr lvl="1"/>
            <a:r>
              <a:rPr lang="en-US" dirty="0"/>
              <a:t>Keep an eye on your coverage!  Don’t get out of sync.</a:t>
            </a:r>
          </a:p>
          <a:p>
            <a:r>
              <a:rPr lang="en-US" dirty="0" err="1"/>
              <a:t>ProTop</a:t>
            </a:r>
            <a:r>
              <a:rPr lang="en-US" dirty="0"/>
              <a:t> will generate a suggested .pf file for you</a:t>
            </a:r>
          </a:p>
        </p:txBody>
      </p:sp>
    </p:spTree>
    <p:extLst>
      <p:ext uri="{BB962C8B-B14F-4D97-AF65-F5344CB8AC3E}">
        <p14:creationId xmlns:p14="http://schemas.microsoft.com/office/powerpoint/2010/main" val="98558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Otherargs</a:t>
            </a:r>
            <a:r>
              <a:rPr lang="en-US" dirty="0"/>
              <a:t>  </a:t>
            </a:r>
          </a:p>
        </p:txBody>
      </p:sp>
      <p:sp>
        <p:nvSpPr>
          <p:cNvPr id="3" name="Content Placeholder 2"/>
          <p:cNvSpPr>
            <a:spLocks noGrp="1"/>
          </p:cNvSpPr>
          <p:nvPr>
            <p:ph idx="1"/>
          </p:nvPr>
        </p:nvSpPr>
        <p:spPr/>
        <p:txBody>
          <a:bodyPr>
            <a:normAutofit/>
          </a:bodyPr>
          <a:lstStyle/>
          <a:p>
            <a:r>
              <a:rPr lang="en-US" dirty="0"/>
              <a:t>The most important property in </a:t>
            </a:r>
            <a:r>
              <a:rPr lang="en-US" dirty="0" err="1"/>
              <a:t>conmgr.properties</a:t>
            </a:r>
            <a:endParaRPr lang="en-US" dirty="0"/>
          </a:p>
          <a:p>
            <a:r>
              <a:rPr lang="en-US" dirty="0"/>
              <a:t>Use for parameters that are not supported by exploder.</a:t>
            </a:r>
          </a:p>
          <a:p>
            <a:r>
              <a:rPr lang="en-US" dirty="0"/>
              <a:t>Also allows you to point to a .</a:t>
            </a:r>
            <a:r>
              <a:rPr lang="en-US" dirty="0" err="1"/>
              <a:t>pf</a:t>
            </a:r>
            <a:r>
              <a:rPr lang="en-US" dirty="0"/>
              <a:t> file and maybe even avoid having to use </a:t>
            </a:r>
            <a:r>
              <a:rPr lang="en-US" dirty="0" err="1"/>
              <a:t>OpenEdge</a:t>
            </a:r>
            <a:r>
              <a:rPr lang="en-US" dirty="0"/>
              <a:t> Explorer at all!</a:t>
            </a:r>
          </a:p>
        </p:txBody>
      </p:sp>
    </p:spTree>
    <p:extLst>
      <p:ext uri="{BB962C8B-B14F-4D97-AF65-F5344CB8AC3E}">
        <p14:creationId xmlns:p14="http://schemas.microsoft.com/office/powerpoint/2010/main" val="912154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 -</a:t>
            </a:r>
            <a:r>
              <a:rPr lang="en-US" dirty="0" err="1"/>
              <a:t>bithold</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a:t>The bi file should not be allowed to grow beyond approximately 1/4</a:t>
            </a:r>
            <a:r>
              <a:rPr lang="en-US" sz="2800" baseline="30000" dirty="0"/>
              <a:t>th</a:t>
            </a:r>
            <a:r>
              <a:rPr lang="en-US" sz="2800" dirty="0"/>
              <a:t> the free space of the </a:t>
            </a:r>
            <a:r>
              <a:rPr lang="en-US" sz="2800" dirty="0" err="1"/>
              <a:t>filesystem</a:t>
            </a:r>
            <a:r>
              <a:rPr lang="en-US" sz="2800" dirty="0"/>
              <a:t> holding it.</a:t>
            </a:r>
          </a:p>
          <a:p>
            <a:r>
              <a:rPr lang="en-US" sz="2800" dirty="0"/>
              <a:t>That is because crash recovery may require 2x to 3x the size of the bi file to complete and requesting extra disk space at that point in time is generally not possible.</a:t>
            </a:r>
          </a:p>
          <a:p>
            <a:r>
              <a:rPr lang="en-US" sz="2800" dirty="0"/>
              <a:t>If you have never had a problem with excess bi growth, this is a way to ensure that you never do.</a:t>
            </a:r>
          </a:p>
          <a:p>
            <a:endParaRPr lang="en-US" sz="2800" dirty="0"/>
          </a:p>
          <a:p>
            <a:r>
              <a:rPr lang="en-US" sz="2800" dirty="0"/>
              <a:t>If you decide to implement –</a:t>
            </a:r>
            <a:r>
              <a:rPr lang="en-US" sz="2800" dirty="0" err="1"/>
              <a:t>bistall</a:t>
            </a:r>
            <a:r>
              <a:rPr lang="en-US" sz="2800" dirty="0"/>
              <a:t> or –</a:t>
            </a:r>
            <a:r>
              <a:rPr lang="en-US" sz="2800" dirty="0" err="1"/>
              <a:t>aistall</a:t>
            </a:r>
            <a:r>
              <a:rPr lang="en-US" sz="2800" dirty="0"/>
              <a:t> you need good documentation!</a:t>
            </a:r>
          </a:p>
          <a:p>
            <a:pPr lvl="1"/>
            <a:r>
              <a:rPr lang="en-US" sz="2400" dirty="0"/>
              <a:t>You will not be present when it happens.</a:t>
            </a:r>
          </a:p>
          <a:p>
            <a:pPr lvl="1"/>
            <a:r>
              <a:rPr lang="en-US" sz="2400" dirty="0"/>
              <a:t>And even if you are you might not remember how to recognize a stall or how to address it.</a:t>
            </a:r>
          </a:p>
        </p:txBody>
      </p:sp>
      <p:sp>
        <p:nvSpPr>
          <p:cNvPr id="4" name="TextBox 3"/>
          <p:cNvSpPr txBox="1"/>
          <p:nvPr/>
        </p:nvSpPr>
        <p:spPr>
          <a:xfrm>
            <a:off x="1600200" y="4355068"/>
            <a:ext cx="8650111" cy="369332"/>
          </a:xfrm>
          <a:prstGeom prst="rect">
            <a:avLst/>
          </a:prstGeom>
          <a:noFill/>
        </p:spPr>
        <p:txBody>
          <a:bodyPr wrap="square" rtlCol="0">
            <a:spAutoFit/>
          </a:bodyPr>
          <a:lstStyle/>
          <a:p>
            <a:r>
              <a:rPr lang="en-US" dirty="0">
                <a:latin typeface="Lucida Console"/>
                <a:cs typeface="Lucida Console"/>
              </a:rPr>
              <a:t>-</a:t>
            </a:r>
            <a:r>
              <a:rPr lang="en-US" dirty="0" err="1">
                <a:latin typeface="Lucida Console"/>
                <a:cs typeface="Lucida Console"/>
              </a:rPr>
              <a:t>bithold</a:t>
            </a:r>
            <a:r>
              <a:rPr lang="en-US" dirty="0">
                <a:latin typeface="Lucida Console"/>
                <a:cs typeface="Lucida Console"/>
              </a:rPr>
              <a:t> 500</a:t>
            </a:r>
          </a:p>
        </p:txBody>
      </p:sp>
    </p:spTree>
    <p:extLst>
      <p:ext uri="{BB962C8B-B14F-4D97-AF65-F5344CB8AC3E}">
        <p14:creationId xmlns:p14="http://schemas.microsoft.com/office/powerpoint/2010/main" val="381408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 cluster size</a:t>
            </a:r>
          </a:p>
        </p:txBody>
      </p:sp>
      <p:sp>
        <p:nvSpPr>
          <p:cNvPr id="3" name="Content Placeholder 2"/>
          <p:cNvSpPr>
            <a:spLocks noGrp="1"/>
          </p:cNvSpPr>
          <p:nvPr>
            <p:ph idx="1"/>
          </p:nvPr>
        </p:nvSpPr>
        <p:spPr>
          <a:xfrm>
            <a:off x="304800" y="1600200"/>
            <a:ext cx="11430000" cy="4724400"/>
          </a:xfrm>
        </p:spPr>
        <p:txBody>
          <a:bodyPr>
            <a:normAutofit fontScale="85000" lnSpcReduction="20000"/>
          </a:bodyPr>
          <a:lstStyle/>
          <a:p>
            <a:r>
              <a:rPr lang="en-US" dirty="0"/>
              <a:t>The idea is to reduce the number and frequency of checkpoints giving APWs plenty of time to work.</a:t>
            </a:r>
          </a:p>
          <a:p>
            <a:r>
              <a:rPr lang="en-US" dirty="0"/>
              <a:t>Larger bi clusters permit spikes in the workload to take place without ambushing the APWs.</a:t>
            </a:r>
          </a:p>
          <a:p>
            <a:r>
              <a:rPr lang="en-US" dirty="0"/>
              <a:t>Easy to overlook when building new db via </a:t>
            </a:r>
            <a:r>
              <a:rPr lang="en-US" dirty="0" err="1"/>
              <a:t>prostrct</a:t>
            </a:r>
            <a:r>
              <a:rPr lang="en-US" dirty="0"/>
              <a:t> create…</a:t>
            </a:r>
          </a:p>
          <a:p>
            <a:r>
              <a:rPr lang="en-US" dirty="0"/>
              <a:t>512 is the default OE 10 bi cluster size.</a:t>
            </a:r>
          </a:p>
          <a:p>
            <a:r>
              <a:rPr lang="en-US" dirty="0"/>
              <a:t>8192 is reasonable for small systems.</a:t>
            </a:r>
          </a:p>
          <a:p>
            <a:r>
              <a:rPr lang="en-US" dirty="0"/>
              <a:t>16384 is “a good start” for larger systems.</a:t>
            </a:r>
          </a:p>
          <a:p>
            <a:r>
              <a:rPr lang="en-US" dirty="0"/>
              <a:t>Longer REDO phase on startup so don’t get crazy.</a:t>
            </a:r>
          </a:p>
          <a:p>
            <a:r>
              <a:rPr lang="en-US" b="1" dirty="0"/>
              <a:t>NOT</a:t>
            </a:r>
            <a:r>
              <a:rPr lang="en-US" dirty="0"/>
              <a:t> a good idea for “Workgroup” database licenses.</a:t>
            </a:r>
          </a:p>
          <a:p>
            <a:pPr lvl="1"/>
            <a:r>
              <a:rPr lang="en-US" dirty="0"/>
              <a:t>For WG small values (512 or 1024) are better.</a:t>
            </a:r>
            <a:endParaRPr lang="en-US" b="1" dirty="0"/>
          </a:p>
        </p:txBody>
      </p:sp>
    </p:spTree>
    <p:extLst>
      <p:ext uri="{BB962C8B-B14F-4D97-AF65-F5344CB8AC3E}">
        <p14:creationId xmlns:p14="http://schemas.microsoft.com/office/powerpoint/2010/main" val="902966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 cluster size</a:t>
            </a:r>
          </a:p>
        </p:txBody>
      </p:sp>
      <p:sp>
        <p:nvSpPr>
          <p:cNvPr id="4" name="TextBox 3"/>
          <p:cNvSpPr txBox="1"/>
          <p:nvPr/>
        </p:nvSpPr>
        <p:spPr>
          <a:xfrm>
            <a:off x="304800" y="1600200"/>
            <a:ext cx="8600549" cy="4708982"/>
          </a:xfrm>
          <a:prstGeom prst="rect">
            <a:avLst/>
          </a:prstGeom>
          <a:noFill/>
        </p:spPr>
        <p:txBody>
          <a:bodyPr wrap="square" rtlCol="0">
            <a:spAutoFit/>
          </a:bodyPr>
          <a:lstStyle/>
          <a:p>
            <a:r>
              <a:rPr lang="en-US" sz="2800" dirty="0"/>
              <a:t>$  </a:t>
            </a:r>
            <a:r>
              <a:rPr lang="en-US" sz="2800" dirty="0" err="1"/>
              <a:t>grep</a:t>
            </a:r>
            <a:r>
              <a:rPr lang="en-US" sz="2800" dirty="0"/>
              <a:t>  ‘(4250)’  </a:t>
            </a:r>
            <a:r>
              <a:rPr lang="en-US" sz="2800" dirty="0" err="1"/>
              <a:t>dbname.lg</a:t>
            </a:r>
            <a:endParaRPr lang="en-US" sz="2800" dirty="0"/>
          </a:p>
          <a:p>
            <a:pPr marL="342900" indent="-342900">
              <a:buAutoNum type="arabicParenBoth" startAt="4250"/>
            </a:pPr>
            <a:r>
              <a:rPr lang="en-US" sz="2800" dirty="0"/>
              <a:t>Before-Image Cluster Size: 524288.  	</a:t>
            </a:r>
            <a:r>
              <a:rPr lang="en-US" sz="2400" i="1" dirty="0">
                <a:solidFill>
                  <a:srgbClr val="299323"/>
                </a:solidFill>
              </a:rPr>
              <a:t>( = 512k )</a:t>
            </a:r>
            <a:endParaRPr lang="en-US" sz="2800" i="1" dirty="0">
              <a:solidFill>
                <a:srgbClr val="299323"/>
              </a:solidFill>
            </a:endParaRPr>
          </a:p>
          <a:p>
            <a:pPr marL="342900" indent="-342900"/>
            <a:endParaRPr lang="en-US" sz="2800" dirty="0"/>
          </a:p>
          <a:p>
            <a:pPr marL="342900" indent="-342900"/>
            <a:r>
              <a:rPr lang="en-US" sz="2000" dirty="0">
                <a:solidFill>
                  <a:srgbClr val="299323"/>
                </a:solidFill>
              </a:rPr>
              <a:t>The value above is the oe10 default value of 512k so let’s make it larger:</a:t>
            </a:r>
          </a:p>
          <a:p>
            <a:pPr marL="342900" indent="-342900"/>
            <a:endParaRPr lang="en-US" sz="2800" dirty="0"/>
          </a:p>
          <a:p>
            <a:r>
              <a:rPr lang="en-US" sz="2800" dirty="0"/>
              <a:t>$  </a:t>
            </a:r>
            <a:r>
              <a:rPr lang="en-US" sz="2800" dirty="0" err="1"/>
              <a:t>proutil</a:t>
            </a:r>
            <a:r>
              <a:rPr lang="en-US" sz="2800" dirty="0"/>
              <a:t> </a:t>
            </a:r>
            <a:r>
              <a:rPr lang="en-US" sz="2800" dirty="0" err="1"/>
              <a:t>dbname</a:t>
            </a:r>
            <a:r>
              <a:rPr lang="en-US" sz="2800" dirty="0"/>
              <a:t>  -C truncate bi  -bi 16384</a:t>
            </a:r>
          </a:p>
          <a:p>
            <a:r>
              <a:rPr lang="en-US" sz="2800" dirty="0"/>
              <a:t>…</a:t>
            </a:r>
          </a:p>
          <a:p>
            <a:pPr marL="228600" indent="-228600"/>
            <a:r>
              <a:rPr lang="en-US" sz="2800" dirty="0"/>
              <a:t>(1620)  Before-image cluster size set to 16384 kb.</a:t>
            </a:r>
          </a:p>
          <a:p>
            <a:pPr marL="342900" indent="-342900">
              <a:buAutoNum type="arabicParenBoth" startAt="1621"/>
            </a:pPr>
            <a:r>
              <a:rPr lang="en-US" sz="2800" dirty="0"/>
              <a:t>Before-Image Cluster Size: 16777216.     </a:t>
            </a:r>
            <a:r>
              <a:rPr lang="en-US" sz="2400" i="1" dirty="0">
                <a:solidFill>
                  <a:srgbClr val="299323"/>
                </a:solidFill>
              </a:rPr>
              <a:t>( = 16384k )</a:t>
            </a:r>
            <a:endParaRPr lang="en-US" sz="2800" dirty="0"/>
          </a:p>
          <a:p>
            <a:pPr marL="342900" indent="-342900"/>
            <a:endParaRPr lang="en-US" sz="2800" dirty="0"/>
          </a:p>
          <a:p>
            <a:pPr marL="342900" indent="-342900"/>
            <a:r>
              <a:rPr lang="en-US" sz="2800" dirty="0"/>
              <a:t>$   </a:t>
            </a:r>
            <a:r>
              <a:rPr lang="en-US" sz="2800" dirty="0" err="1"/>
              <a:t>proutil</a:t>
            </a:r>
            <a:r>
              <a:rPr lang="en-US" sz="2800" dirty="0"/>
              <a:t> </a:t>
            </a:r>
            <a:r>
              <a:rPr lang="en-US" sz="2800" dirty="0" err="1"/>
              <a:t>dbname</a:t>
            </a:r>
            <a:r>
              <a:rPr lang="en-US" sz="2800" dirty="0"/>
              <a:t> -C -</a:t>
            </a:r>
            <a:r>
              <a:rPr lang="en-US" sz="2800" dirty="0" err="1"/>
              <a:t>bigrow</a:t>
            </a:r>
            <a:r>
              <a:rPr lang="en-US" sz="2800" dirty="0"/>
              <a:t> 8</a:t>
            </a:r>
          </a:p>
        </p:txBody>
      </p:sp>
    </p:spTree>
    <p:extLst>
      <p:ext uri="{BB962C8B-B14F-4D97-AF65-F5344CB8AC3E}">
        <p14:creationId xmlns:p14="http://schemas.microsoft.com/office/powerpoint/2010/main" val="2033742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EA12-36B0-D240-8B21-D73F2F14F9DA}"/>
              </a:ext>
            </a:extLst>
          </p:cNvPr>
          <p:cNvSpPr>
            <a:spLocks noGrp="1"/>
          </p:cNvSpPr>
          <p:nvPr>
            <p:ph type="title"/>
          </p:nvPr>
        </p:nvSpPr>
        <p:spPr/>
        <p:txBody>
          <a:bodyPr/>
          <a:lstStyle/>
          <a:p>
            <a:r>
              <a:rPr lang="en-US" dirty="0"/>
              <a:t>Miscellaneous </a:t>
            </a:r>
            <a:r>
              <a:rPr lang="en-US" dirty="0" err="1"/>
              <a:t>proutil</a:t>
            </a:r>
            <a:r>
              <a:rPr lang="en-US" dirty="0"/>
              <a:t> (and </a:t>
            </a:r>
            <a:r>
              <a:rPr lang="en-US" dirty="0" err="1"/>
              <a:t>rfutil</a:t>
            </a:r>
            <a:r>
              <a:rPr lang="en-US" dirty="0"/>
              <a:t>)</a:t>
            </a:r>
          </a:p>
        </p:txBody>
      </p:sp>
      <p:sp>
        <p:nvSpPr>
          <p:cNvPr id="4" name="TextBox 3">
            <a:extLst>
              <a:ext uri="{FF2B5EF4-FFF2-40B4-BE49-F238E27FC236}">
                <a16:creationId xmlns:a16="http://schemas.microsoft.com/office/drawing/2014/main" id="{5A1FE9C5-0F8A-5D49-9511-6CE13C8769A5}"/>
              </a:ext>
            </a:extLst>
          </p:cNvPr>
          <p:cNvSpPr txBox="1"/>
          <p:nvPr/>
        </p:nvSpPr>
        <p:spPr>
          <a:xfrm>
            <a:off x="304800" y="1615618"/>
            <a:ext cx="11582400" cy="3539430"/>
          </a:xfrm>
          <a:prstGeom prst="rect">
            <a:avLst/>
          </a:prstGeom>
          <a:noFill/>
        </p:spPr>
        <p:txBody>
          <a:bodyPr wrap="square" rtlCol="0">
            <a:spAutoFit/>
          </a:bodyPr>
          <a:lstStyle/>
          <a:p>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truncate bi -</a:t>
            </a:r>
            <a:r>
              <a:rPr lang="en-US" sz="2800" dirty="0" err="1">
                <a:latin typeface="Consolas" panose="020B0609020204030204" pitchFamily="49" charset="0"/>
                <a:cs typeface="Consolas" panose="020B0609020204030204" pitchFamily="49" charset="0"/>
              </a:rPr>
              <a:t>biblocksize</a:t>
            </a:r>
            <a:r>
              <a:rPr lang="en-US" sz="2800" dirty="0">
                <a:latin typeface="Consolas" panose="020B0609020204030204" pitchFamily="49" charset="0"/>
                <a:cs typeface="Consolas" panose="020B0609020204030204" pitchFamily="49" charset="0"/>
              </a:rPr>
              <a:t> 16</a:t>
            </a: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rfutil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a:t>
            </a:r>
            <a:r>
              <a:rPr lang="en-US" sz="2800" dirty="0" err="1">
                <a:latin typeface="Consolas" panose="020B0609020204030204" pitchFamily="49" charset="0"/>
                <a:cs typeface="Consolas" panose="020B0609020204030204" pitchFamily="49" charset="0"/>
              </a:rPr>
              <a:t>aimage</a:t>
            </a:r>
            <a:r>
              <a:rPr lang="en-US" sz="2800" dirty="0">
                <a:latin typeface="Consolas" panose="020B0609020204030204" pitchFamily="49" charset="0"/>
                <a:cs typeface="Consolas" panose="020B0609020204030204" pitchFamily="49" charset="0"/>
              </a:rPr>
              <a:t> truncate -</a:t>
            </a:r>
            <a:r>
              <a:rPr lang="en-US" sz="2800" dirty="0" err="1">
                <a:latin typeface="Consolas" panose="020B0609020204030204" pitchFamily="49" charset="0"/>
                <a:cs typeface="Consolas" panose="020B0609020204030204" pitchFamily="49" charset="0"/>
              </a:rPr>
              <a:t>aiblocksize</a:t>
            </a:r>
            <a:r>
              <a:rPr lang="en-US" sz="2800" dirty="0">
                <a:latin typeface="Consolas" panose="020B0609020204030204" pitchFamily="49" charset="0"/>
                <a:cs typeface="Consolas" panose="020B0609020204030204" pitchFamily="49" charset="0"/>
              </a:rPr>
              <a:t> 16</a:t>
            </a: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a:t>
            </a:r>
            <a:r>
              <a:rPr lang="en-US" sz="2800" dirty="0" err="1">
                <a:latin typeface="Consolas" panose="020B0609020204030204" pitchFamily="49" charset="0"/>
                <a:cs typeface="Consolas" panose="020B0609020204030204" pitchFamily="49" charset="0"/>
              </a:rPr>
              <a:t>enablelargefiles</a:t>
            </a:r>
            <a:endParaRPr lang="en-US" sz="2800" dirty="0">
              <a:latin typeface="Consolas" panose="020B0609020204030204" pitchFamily="49" charset="0"/>
              <a:cs typeface="Consolas" panose="020B0609020204030204" pitchFamily="49" charset="0"/>
            </a:endParaRP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a:t>
            </a:r>
            <a:r>
              <a:rPr lang="en-US" sz="2800" dirty="0" err="1">
                <a:latin typeface="Consolas" panose="020B0609020204030204" pitchFamily="49" charset="0"/>
                <a:cs typeface="Consolas" panose="020B0609020204030204" pitchFamily="49" charset="0"/>
              </a:rPr>
              <a:t>enablelargekeys</a:t>
            </a:r>
            <a:endParaRPr lang="en-US" sz="2800" dirty="0">
              <a:latin typeface="Consolas" panose="020B0609020204030204" pitchFamily="49" charset="0"/>
              <a:cs typeface="Consolas" panose="020B0609020204030204" pitchFamily="49" charset="0"/>
            </a:endParaRP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a:t>
            </a:r>
            <a:r>
              <a:rPr lang="en-US" sz="2800" dirty="0" err="1">
                <a:latin typeface="Consolas" panose="020B0609020204030204" pitchFamily="49" charset="0"/>
                <a:cs typeface="Consolas" panose="020B0609020204030204" pitchFamily="49" charset="0"/>
              </a:rPr>
              <a:t>updateschema</a:t>
            </a:r>
            <a:endParaRPr lang="en-US" sz="2800" dirty="0">
              <a:latin typeface="Consolas" panose="020B0609020204030204" pitchFamily="49" charset="0"/>
              <a:cs typeface="Consolas" panose="020B0609020204030204" pitchFamily="49" charset="0"/>
            </a:endParaRP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a:t>
            </a:r>
            <a:r>
              <a:rPr lang="en-US" sz="2800" dirty="0" err="1">
                <a:latin typeface="Consolas" panose="020B0609020204030204" pitchFamily="49" charset="0"/>
                <a:cs typeface="Consolas" panose="020B0609020204030204" pitchFamily="49" charset="0"/>
              </a:rPr>
              <a:t>updatevst</a:t>
            </a:r>
            <a:endParaRPr lang="en-US" sz="2800" dirty="0">
              <a:latin typeface="Consolas" panose="020B0609020204030204" pitchFamily="49" charset="0"/>
              <a:cs typeface="Consolas" panose="020B0609020204030204" pitchFamily="49" charset="0"/>
            </a:endParaRP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enableb2 “Schema Area”</a:t>
            </a:r>
          </a:p>
          <a:p>
            <a:pPr marL="342900" indent="-342900"/>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proutil</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-C -</a:t>
            </a:r>
            <a:r>
              <a:rPr lang="en-US" sz="2800" dirty="0" err="1">
                <a:latin typeface="Consolas" panose="020B0609020204030204" pitchFamily="49" charset="0"/>
                <a:cs typeface="Consolas" panose="020B0609020204030204" pitchFamily="49" charset="0"/>
              </a:rPr>
              <a:t>bigrow</a:t>
            </a:r>
            <a:r>
              <a:rPr lang="en-US" sz="2800" dirty="0">
                <a:latin typeface="Consolas" panose="020B0609020204030204" pitchFamily="49" charset="0"/>
                <a:cs typeface="Consolas" panose="020B0609020204030204" pitchFamily="49" charset="0"/>
              </a:rPr>
              <a:t> 8</a:t>
            </a:r>
          </a:p>
        </p:txBody>
      </p:sp>
    </p:spTree>
    <p:extLst>
      <p:ext uri="{BB962C8B-B14F-4D97-AF65-F5344CB8AC3E}">
        <p14:creationId xmlns:p14="http://schemas.microsoft.com/office/powerpoint/2010/main" val="1273236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69D4-1896-4C4A-8904-B9E9955AAC8D}"/>
              </a:ext>
            </a:extLst>
          </p:cNvPr>
          <p:cNvSpPr>
            <a:spLocks noGrp="1"/>
          </p:cNvSpPr>
          <p:nvPr>
            <p:ph type="title"/>
          </p:nvPr>
        </p:nvSpPr>
        <p:spPr/>
        <p:txBody>
          <a:bodyPr/>
          <a:lstStyle/>
          <a:p>
            <a:r>
              <a:rPr lang="en-US" dirty="0"/>
              <a:t>PROBKUP</a:t>
            </a:r>
          </a:p>
        </p:txBody>
      </p:sp>
      <p:sp>
        <p:nvSpPr>
          <p:cNvPr id="3" name="Content Placeholder 2">
            <a:extLst>
              <a:ext uri="{FF2B5EF4-FFF2-40B4-BE49-F238E27FC236}">
                <a16:creationId xmlns:a16="http://schemas.microsoft.com/office/drawing/2014/main" id="{7A32B21C-27BF-6C46-952F-12558D035EF3}"/>
              </a:ext>
            </a:extLst>
          </p:cNvPr>
          <p:cNvSpPr>
            <a:spLocks noGrp="1"/>
          </p:cNvSpPr>
          <p:nvPr>
            <p:ph idx="1"/>
          </p:nvPr>
        </p:nvSpPr>
        <p:spPr/>
        <p:txBody>
          <a:bodyPr/>
          <a:lstStyle/>
          <a:p>
            <a:r>
              <a:rPr lang="en-US" dirty="0"/>
              <a:t>The approved way to backup an </a:t>
            </a:r>
            <a:r>
              <a:rPr lang="en-US" dirty="0" err="1"/>
              <a:t>OpenEdge</a:t>
            </a:r>
            <a:r>
              <a:rPr lang="en-US" dirty="0"/>
              <a:t> database.</a:t>
            </a:r>
          </a:p>
          <a:p>
            <a:r>
              <a:rPr lang="en-US" dirty="0"/>
              <a:t>PROBKUP knows where all parts of the database are.</a:t>
            </a:r>
          </a:p>
          <a:p>
            <a:r>
              <a:rPr lang="en-US" dirty="0"/>
              <a:t>PROBKUP can be run online.</a:t>
            </a:r>
          </a:p>
          <a:p>
            <a:r>
              <a:rPr lang="en-US" dirty="0"/>
              <a:t>Always use –com and –Bp 10</a:t>
            </a:r>
          </a:p>
        </p:txBody>
      </p:sp>
      <p:sp>
        <p:nvSpPr>
          <p:cNvPr id="4" name="TextBox 3">
            <a:extLst>
              <a:ext uri="{FF2B5EF4-FFF2-40B4-BE49-F238E27FC236}">
                <a16:creationId xmlns:a16="http://schemas.microsoft.com/office/drawing/2014/main" id="{AE14D690-2BFD-4F46-9E04-9131CD850B1A}"/>
              </a:ext>
            </a:extLst>
          </p:cNvPr>
          <p:cNvSpPr txBox="1"/>
          <p:nvPr/>
        </p:nvSpPr>
        <p:spPr>
          <a:xfrm>
            <a:off x="876300" y="4572000"/>
            <a:ext cx="10439400" cy="52322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r>
              <a:rPr lang="en-US" sz="2800" dirty="0" err="1">
                <a:latin typeface="Consolas" panose="020B0609020204030204" pitchFamily="49" charset="0"/>
                <a:cs typeface="Consolas" panose="020B0609020204030204" pitchFamily="49" charset="0"/>
              </a:rPr>
              <a:t>probkup</a:t>
            </a:r>
            <a:r>
              <a:rPr lang="en-US" sz="2800" dirty="0">
                <a:latin typeface="Consolas" panose="020B0609020204030204" pitchFamily="49" charset="0"/>
                <a:cs typeface="Consolas" panose="020B0609020204030204" pitchFamily="49" charset="0"/>
              </a:rPr>
              <a:t> online </a:t>
            </a:r>
            <a:r>
              <a:rPr lang="en-US" sz="2800" dirty="0" err="1">
                <a:latin typeface="Consolas" panose="020B0609020204030204" pitchFamily="49" charset="0"/>
                <a:cs typeface="Consolas" panose="020B0609020204030204" pitchFamily="49" charset="0"/>
              </a:rPr>
              <a:t>dbName</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dbName.pbk</a:t>
            </a:r>
            <a:r>
              <a:rPr lang="en-US" sz="2800" dirty="0">
                <a:latin typeface="Consolas" panose="020B0609020204030204" pitchFamily="49" charset="0"/>
                <a:cs typeface="Consolas" panose="020B0609020204030204" pitchFamily="49" charset="0"/>
              </a:rPr>
              <a:t> –com –Bp 10</a:t>
            </a:r>
          </a:p>
        </p:txBody>
      </p:sp>
    </p:spTree>
    <p:extLst>
      <p:ext uri="{BB962C8B-B14F-4D97-AF65-F5344CB8AC3E}">
        <p14:creationId xmlns:p14="http://schemas.microsoft.com/office/powerpoint/2010/main" val="1917339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CE40-215E-6843-99DD-605316189474}"/>
              </a:ext>
            </a:extLst>
          </p:cNvPr>
          <p:cNvSpPr>
            <a:spLocks noGrp="1"/>
          </p:cNvSpPr>
          <p:nvPr>
            <p:ph type="title"/>
          </p:nvPr>
        </p:nvSpPr>
        <p:spPr/>
        <p:txBody>
          <a:bodyPr/>
          <a:lstStyle/>
          <a:p>
            <a:r>
              <a:rPr lang="en-US" dirty="0"/>
              <a:t>”Backups” That Will Get You Fired</a:t>
            </a:r>
          </a:p>
        </p:txBody>
      </p:sp>
      <p:sp>
        <p:nvSpPr>
          <p:cNvPr id="3" name="Content Placeholder 2">
            <a:extLst>
              <a:ext uri="{FF2B5EF4-FFF2-40B4-BE49-F238E27FC236}">
                <a16:creationId xmlns:a16="http://schemas.microsoft.com/office/drawing/2014/main" id="{35202409-D610-FA4B-90A6-3BFDAE02FEED}"/>
              </a:ext>
            </a:extLst>
          </p:cNvPr>
          <p:cNvSpPr>
            <a:spLocks noGrp="1"/>
          </p:cNvSpPr>
          <p:nvPr>
            <p:ph idx="1"/>
          </p:nvPr>
        </p:nvSpPr>
        <p:spPr/>
        <p:txBody>
          <a:bodyPr/>
          <a:lstStyle/>
          <a:p>
            <a:r>
              <a:rPr lang="en-US" dirty="0"/>
              <a:t>Virtual Machine Snapshots</a:t>
            </a:r>
          </a:p>
          <a:p>
            <a:r>
              <a:rPr lang="en-US" dirty="0"/>
              <a:t>SAN Snapshots</a:t>
            </a:r>
          </a:p>
          <a:p>
            <a:r>
              <a:rPr lang="en-US" dirty="0"/>
              <a:t>3</a:t>
            </a:r>
            <a:r>
              <a:rPr lang="en-US" baseline="30000" dirty="0"/>
              <a:t>rd</a:t>
            </a:r>
            <a:r>
              <a:rPr lang="en-US" dirty="0"/>
              <a:t> Party Backup Tools</a:t>
            </a:r>
          </a:p>
          <a:p>
            <a:r>
              <a:rPr lang="en-US" dirty="0"/>
              <a:t>OS Level Copy Commands</a:t>
            </a:r>
          </a:p>
          <a:p>
            <a:r>
              <a:rPr lang="en-US" dirty="0"/>
              <a:t>Untested Scripts</a:t>
            </a:r>
          </a:p>
          <a:p>
            <a:r>
              <a:rPr lang="en-US" dirty="0"/>
              <a:t>Deleting old backups before you have a new backup</a:t>
            </a:r>
          </a:p>
        </p:txBody>
      </p:sp>
    </p:spTree>
    <p:extLst>
      <p:ext uri="{BB962C8B-B14F-4D97-AF65-F5344CB8AC3E}">
        <p14:creationId xmlns:p14="http://schemas.microsoft.com/office/powerpoint/2010/main" val="2992239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C4A0-BA1F-C14B-911F-70BA79781794}"/>
              </a:ext>
            </a:extLst>
          </p:cNvPr>
          <p:cNvSpPr>
            <a:spLocks noGrp="1"/>
          </p:cNvSpPr>
          <p:nvPr>
            <p:ph type="title"/>
          </p:nvPr>
        </p:nvSpPr>
        <p:spPr>
          <a:noFill/>
        </p:spPr>
        <p:txBody>
          <a:bodyPr/>
          <a:lstStyle/>
          <a:p>
            <a:r>
              <a:rPr lang="en-US" dirty="0"/>
              <a:t>Backup Caveats</a:t>
            </a:r>
          </a:p>
        </p:txBody>
      </p:sp>
      <p:sp>
        <p:nvSpPr>
          <p:cNvPr id="3" name="Content Placeholder 2">
            <a:extLst>
              <a:ext uri="{FF2B5EF4-FFF2-40B4-BE49-F238E27FC236}">
                <a16:creationId xmlns:a16="http://schemas.microsoft.com/office/drawing/2014/main" id="{2E2DABCB-E9C2-2949-84DD-B33BE35CA097}"/>
              </a:ext>
            </a:extLst>
          </p:cNvPr>
          <p:cNvSpPr>
            <a:spLocks noGrp="1"/>
          </p:cNvSpPr>
          <p:nvPr>
            <p:ph idx="1"/>
          </p:nvPr>
        </p:nvSpPr>
        <p:spPr/>
        <p:txBody>
          <a:bodyPr>
            <a:normAutofit fontScale="92500" lnSpcReduction="20000"/>
          </a:bodyPr>
          <a:lstStyle/>
          <a:p>
            <a:r>
              <a:rPr lang="en-US" dirty="0"/>
              <a:t>3</a:t>
            </a:r>
            <a:r>
              <a:rPr lang="en-US" baseline="30000" dirty="0"/>
              <a:t>rd</a:t>
            </a:r>
            <a:r>
              <a:rPr lang="en-US" dirty="0"/>
              <a:t> Party tools need to:</a:t>
            </a:r>
          </a:p>
          <a:p>
            <a:pPr lvl="1"/>
            <a:r>
              <a:rPr lang="en-US" dirty="0"/>
              <a:t>First use </a:t>
            </a:r>
            <a:r>
              <a:rPr lang="en-US" dirty="0" err="1"/>
              <a:t>probkup</a:t>
            </a:r>
            <a:r>
              <a:rPr lang="en-US" dirty="0"/>
              <a:t> to disk</a:t>
            </a:r>
          </a:p>
          <a:p>
            <a:pPr lvl="1"/>
            <a:r>
              <a:rPr lang="en-US" dirty="0"/>
              <a:t>Or shutdown </a:t>
            </a:r>
            <a:r>
              <a:rPr lang="en-US" dirty="0" err="1"/>
              <a:t>db</a:t>
            </a:r>
            <a:endParaRPr lang="en-US" dirty="0"/>
          </a:p>
          <a:p>
            <a:pPr lvl="1"/>
            <a:r>
              <a:rPr lang="en-US" dirty="0"/>
              <a:t>Or properly script a quiet point</a:t>
            </a:r>
          </a:p>
          <a:p>
            <a:pPr lvl="2"/>
            <a:r>
              <a:rPr lang="en-US" dirty="0"/>
              <a:t>MUST wait for confirmation in the .lg file, return of </a:t>
            </a:r>
            <a:r>
              <a:rPr lang="en-US" dirty="0" err="1"/>
              <a:t>proquiet</a:t>
            </a:r>
            <a:r>
              <a:rPr lang="en-US" dirty="0"/>
              <a:t> is NOT sufficient</a:t>
            </a:r>
          </a:p>
          <a:p>
            <a:pPr lvl="1"/>
            <a:r>
              <a:rPr lang="en-US" dirty="0"/>
              <a:t>MUST backup ALL files (it is easy to miss some, especially if they are added later)</a:t>
            </a:r>
          </a:p>
          <a:p>
            <a:r>
              <a:rPr lang="en-US" dirty="0"/>
              <a:t>If you are on Windows and using Task Scheduler:</a:t>
            </a:r>
          </a:p>
          <a:p>
            <a:pPr lvl="1"/>
            <a:r>
              <a:rPr lang="en-US" dirty="0"/>
              <a:t>Do NOT use a real user (or Administrator)</a:t>
            </a:r>
          </a:p>
          <a:p>
            <a:pPr lvl="1"/>
            <a:r>
              <a:rPr lang="en-US" dirty="0"/>
              <a:t>Use a </a:t>
            </a:r>
            <a:r>
              <a:rPr lang="en-US" dirty="0" err="1"/>
              <a:t>userid</a:t>
            </a:r>
            <a:r>
              <a:rPr lang="en-US" dirty="0"/>
              <a:t> that NEVER LOGS IN</a:t>
            </a:r>
          </a:p>
          <a:p>
            <a:pPr lvl="1"/>
            <a:r>
              <a:rPr lang="en-US" dirty="0"/>
              <a:t>Use a </a:t>
            </a:r>
            <a:r>
              <a:rPr lang="en-US" dirty="0" err="1"/>
              <a:t>userid</a:t>
            </a:r>
            <a:r>
              <a:rPr lang="en-US" dirty="0"/>
              <a:t> that does not have an expiring password</a:t>
            </a:r>
          </a:p>
          <a:p>
            <a:r>
              <a:rPr lang="en-US" dirty="0"/>
              <a:t>Windows does not like to overwrite old backups </a:t>
            </a:r>
            <a:r>
              <a:rPr lang="en-US" dirty="0">
                <a:sym typeface="Wingdings" pitchFamily="2" charset="2"/>
              </a:rPr>
              <a:t></a:t>
            </a:r>
            <a:endParaRPr lang="en-US" dirty="0"/>
          </a:p>
        </p:txBody>
      </p:sp>
    </p:spTree>
    <p:extLst>
      <p:ext uri="{BB962C8B-B14F-4D97-AF65-F5344CB8AC3E}">
        <p14:creationId xmlns:p14="http://schemas.microsoft.com/office/powerpoint/2010/main" val="3725302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6713-00AB-9F42-AE54-10C43359BEB8}"/>
              </a:ext>
            </a:extLst>
          </p:cNvPr>
          <p:cNvSpPr>
            <a:spLocks noGrp="1"/>
          </p:cNvSpPr>
          <p:nvPr>
            <p:ph type="title"/>
          </p:nvPr>
        </p:nvSpPr>
        <p:spPr/>
        <p:txBody>
          <a:bodyPr/>
          <a:lstStyle/>
          <a:p>
            <a:r>
              <a:rPr lang="en-US" dirty="0"/>
              <a:t>Use After-Imaging</a:t>
            </a:r>
          </a:p>
        </p:txBody>
      </p:sp>
      <p:sp>
        <p:nvSpPr>
          <p:cNvPr id="3" name="Content Placeholder 2">
            <a:extLst>
              <a:ext uri="{FF2B5EF4-FFF2-40B4-BE49-F238E27FC236}">
                <a16:creationId xmlns:a16="http://schemas.microsoft.com/office/drawing/2014/main" id="{183C10DC-0805-164B-BE98-49C157D77E72}"/>
              </a:ext>
            </a:extLst>
          </p:cNvPr>
          <p:cNvSpPr>
            <a:spLocks noGrp="1"/>
          </p:cNvSpPr>
          <p:nvPr>
            <p:ph idx="1"/>
          </p:nvPr>
        </p:nvSpPr>
        <p:spPr/>
        <p:txBody>
          <a:bodyPr>
            <a:normAutofit fontScale="92500" lnSpcReduction="20000"/>
          </a:bodyPr>
          <a:lstStyle/>
          <a:p>
            <a:r>
              <a:rPr lang="en-US" dirty="0"/>
              <a:t>The Key to a robust recovery strategy.</a:t>
            </a:r>
          </a:p>
          <a:p>
            <a:r>
              <a:rPr lang="en-US" dirty="0"/>
              <a:t>Similar to other database’s “REDO LOG”.</a:t>
            </a:r>
          </a:p>
          <a:p>
            <a:r>
              <a:rPr lang="en-US" dirty="0"/>
              <a:t>ROLL FORWARD RECOVERY:</a:t>
            </a:r>
          </a:p>
          <a:p>
            <a:pPr lvl="1"/>
            <a:r>
              <a:rPr lang="en-US" dirty="0"/>
              <a:t>Restore a backup – even a very old backup.</a:t>
            </a:r>
          </a:p>
          <a:p>
            <a:pPr lvl="1"/>
            <a:r>
              <a:rPr lang="en-US" dirty="0"/>
              <a:t>Roll forward archived after-image logs.</a:t>
            </a:r>
          </a:p>
          <a:p>
            <a:pPr lvl="1"/>
            <a:r>
              <a:rPr lang="en-US" dirty="0"/>
              <a:t>Until you have recovered to a point in time or a specific transaction.</a:t>
            </a:r>
          </a:p>
          <a:p>
            <a:r>
              <a:rPr lang="en-US" dirty="0"/>
              <a:t>Protects your database from:</a:t>
            </a:r>
          </a:p>
          <a:p>
            <a:pPr lvl="1"/>
            <a:r>
              <a:rPr lang="en-US" dirty="0"/>
              <a:t>Hardware errors</a:t>
            </a:r>
          </a:p>
          <a:p>
            <a:pPr lvl="1"/>
            <a:r>
              <a:rPr lang="en-US" dirty="0"/>
              <a:t>Human errors (much more common)</a:t>
            </a:r>
          </a:p>
          <a:p>
            <a:pPr lvl="1"/>
            <a:r>
              <a:rPr lang="en-US" dirty="0"/>
              <a:t>Malfeasance of all sorts</a:t>
            </a:r>
          </a:p>
        </p:txBody>
      </p:sp>
    </p:spTree>
    <p:extLst>
      <p:ext uri="{BB962C8B-B14F-4D97-AF65-F5344CB8AC3E}">
        <p14:creationId xmlns:p14="http://schemas.microsoft.com/office/powerpoint/2010/main" val="2879680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70AA-148A-604D-8CD7-BBA62C3591A4}"/>
              </a:ext>
            </a:extLst>
          </p:cNvPr>
          <p:cNvSpPr>
            <a:spLocks noGrp="1"/>
          </p:cNvSpPr>
          <p:nvPr>
            <p:ph type="title"/>
          </p:nvPr>
        </p:nvSpPr>
        <p:spPr/>
        <p:txBody>
          <a:bodyPr/>
          <a:lstStyle/>
          <a:p>
            <a:r>
              <a:rPr lang="en-US" dirty="0"/>
              <a:t>More About After-Imaging</a:t>
            </a:r>
          </a:p>
        </p:txBody>
      </p:sp>
      <p:sp>
        <p:nvSpPr>
          <p:cNvPr id="3" name="Content Placeholder 2">
            <a:extLst>
              <a:ext uri="{FF2B5EF4-FFF2-40B4-BE49-F238E27FC236}">
                <a16:creationId xmlns:a16="http://schemas.microsoft.com/office/drawing/2014/main" id="{818ED738-AAA2-3346-846E-61FDB2C0E514}"/>
              </a:ext>
            </a:extLst>
          </p:cNvPr>
          <p:cNvSpPr>
            <a:spLocks noGrp="1"/>
          </p:cNvSpPr>
          <p:nvPr>
            <p:ph idx="1"/>
          </p:nvPr>
        </p:nvSpPr>
        <p:spPr/>
        <p:txBody>
          <a:bodyPr/>
          <a:lstStyle/>
          <a:p>
            <a:r>
              <a:rPr lang="en-US" dirty="0"/>
              <a:t>The DBA’s Best Friend.</a:t>
            </a:r>
          </a:p>
          <a:p>
            <a:r>
              <a:rPr lang="en-US" dirty="0"/>
              <a:t>Easy to implement, easy to manage.</a:t>
            </a:r>
          </a:p>
          <a:p>
            <a:r>
              <a:rPr lang="en-US" dirty="0"/>
              <a:t>Running a database without after-imaging is grossly irresponsible.</a:t>
            </a:r>
          </a:p>
          <a:p>
            <a:r>
              <a:rPr lang="en-US" dirty="0"/>
              <a:t>Without after-imaging your data, and the business that depends on that data, is at risk!</a:t>
            </a:r>
          </a:p>
          <a:p>
            <a:r>
              <a:rPr lang="en-US" dirty="0"/>
              <a:t>After-imaging prevents DBA self-unemployment!</a:t>
            </a:r>
          </a:p>
          <a:p>
            <a:endParaRPr lang="en-US" dirty="0"/>
          </a:p>
        </p:txBody>
      </p:sp>
    </p:spTree>
    <p:extLst>
      <p:ext uri="{BB962C8B-B14F-4D97-AF65-F5344CB8AC3E}">
        <p14:creationId xmlns:p14="http://schemas.microsoft.com/office/powerpoint/2010/main" val="3302555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E50-4891-9547-93EA-64DB291C2C19}"/>
              </a:ext>
            </a:extLst>
          </p:cNvPr>
          <p:cNvSpPr>
            <a:spLocks noGrp="1"/>
          </p:cNvSpPr>
          <p:nvPr>
            <p:ph type="title"/>
          </p:nvPr>
        </p:nvSpPr>
        <p:spPr/>
        <p:txBody>
          <a:bodyPr/>
          <a:lstStyle/>
          <a:p>
            <a:r>
              <a:rPr lang="en-US" dirty="0"/>
              <a:t>Periodically TEST your recovery procedures</a:t>
            </a:r>
          </a:p>
        </p:txBody>
      </p:sp>
      <p:sp>
        <p:nvSpPr>
          <p:cNvPr id="3" name="Content Placeholder 2">
            <a:extLst>
              <a:ext uri="{FF2B5EF4-FFF2-40B4-BE49-F238E27FC236}">
                <a16:creationId xmlns:a16="http://schemas.microsoft.com/office/drawing/2014/main" id="{5BD74430-104C-824B-A156-923FA0543494}"/>
              </a:ext>
            </a:extLst>
          </p:cNvPr>
          <p:cNvSpPr>
            <a:spLocks noGrp="1"/>
          </p:cNvSpPr>
          <p:nvPr>
            <p:ph idx="1"/>
          </p:nvPr>
        </p:nvSpPr>
        <p:spPr/>
        <p:txBody>
          <a:bodyPr/>
          <a:lstStyle/>
          <a:p>
            <a:r>
              <a:rPr lang="en-US" dirty="0"/>
              <a:t>Untested recovery procedures WILL fail</a:t>
            </a:r>
          </a:p>
          <a:p>
            <a:endParaRPr lang="en-US" dirty="0"/>
          </a:p>
        </p:txBody>
      </p:sp>
    </p:spTree>
    <p:extLst>
      <p:ext uri="{BB962C8B-B14F-4D97-AF65-F5344CB8AC3E}">
        <p14:creationId xmlns:p14="http://schemas.microsoft.com/office/powerpoint/2010/main" val="3898037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APW, AIW, BIW &amp; WDOG</a:t>
            </a:r>
          </a:p>
        </p:txBody>
      </p:sp>
      <p:sp>
        <p:nvSpPr>
          <p:cNvPr id="3" name="Content Placeholder 2"/>
          <p:cNvSpPr>
            <a:spLocks noGrp="1"/>
          </p:cNvSpPr>
          <p:nvPr>
            <p:ph idx="1"/>
          </p:nvPr>
        </p:nvSpPr>
        <p:spPr/>
        <p:txBody>
          <a:bodyPr>
            <a:normAutofit/>
          </a:bodyPr>
          <a:lstStyle/>
          <a:p>
            <a:r>
              <a:rPr lang="en-US" dirty="0"/>
              <a:t>Always start a BIW</a:t>
            </a:r>
          </a:p>
          <a:p>
            <a:r>
              <a:rPr lang="en-US" dirty="0"/>
              <a:t>Always start an AIW</a:t>
            </a:r>
          </a:p>
          <a:p>
            <a:r>
              <a:rPr lang="en-US" dirty="0"/>
              <a:t>Start WDOG</a:t>
            </a:r>
          </a:p>
          <a:p>
            <a:r>
              <a:rPr lang="en-US" dirty="0"/>
              <a:t>One or Two APWs are usually enough:</a:t>
            </a:r>
          </a:p>
          <a:p>
            <a:pPr lvl="1"/>
            <a:r>
              <a:rPr lang="en-US" dirty="0"/>
              <a:t>Do </a:t>
            </a:r>
            <a:r>
              <a:rPr lang="en-US" b="1" dirty="0"/>
              <a:t>NOT</a:t>
            </a:r>
            <a:r>
              <a:rPr lang="en-US" dirty="0"/>
              <a:t> follow the old “1 APW per disk” suggestion.</a:t>
            </a:r>
          </a:p>
          <a:p>
            <a:pPr lvl="1"/>
            <a:r>
              <a:rPr lang="en-US" dirty="0"/>
              <a:t>Too many is just a (small) waste of CPU cycles.</a:t>
            </a:r>
          </a:p>
          <a:p>
            <a:pPr lvl="1"/>
            <a:r>
              <a:rPr lang="en-US" dirty="0"/>
              <a:t>If you are consistently flushing buffers at checkpoints increase bi cluster size and add an APW (one at a time until buffer flushes stop).</a:t>
            </a:r>
          </a:p>
        </p:txBody>
      </p:sp>
    </p:spTree>
    <p:extLst>
      <p:ext uri="{BB962C8B-B14F-4D97-AF65-F5344CB8AC3E}">
        <p14:creationId xmlns:p14="http://schemas.microsoft.com/office/powerpoint/2010/main" val="1762320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Care and Feeding of SQL</a:t>
            </a:r>
          </a:p>
        </p:txBody>
      </p:sp>
      <p:sp>
        <p:nvSpPr>
          <p:cNvPr id="3" name="Content Placeholder 2"/>
          <p:cNvSpPr>
            <a:spLocks noGrp="1"/>
          </p:cNvSpPr>
          <p:nvPr>
            <p:ph idx="1"/>
          </p:nvPr>
        </p:nvSpPr>
        <p:spPr/>
        <p:txBody>
          <a:bodyPr/>
          <a:lstStyle/>
          <a:p>
            <a:r>
              <a:rPr lang="en-US" dirty="0"/>
              <a:t>Many 3</a:t>
            </a:r>
            <a:r>
              <a:rPr lang="en-US" baseline="30000" dirty="0"/>
              <a:t>rd</a:t>
            </a:r>
            <a:r>
              <a:rPr lang="en-US" dirty="0"/>
              <a:t> party tools require SQL</a:t>
            </a:r>
          </a:p>
          <a:p>
            <a:r>
              <a:rPr lang="en-US" dirty="0"/>
              <a:t>SQL is very different from </a:t>
            </a:r>
            <a:r>
              <a:rPr lang="en-US" dirty="0" err="1"/>
              <a:t>OpenEdge</a:t>
            </a:r>
            <a:endParaRPr lang="en-US" dirty="0"/>
          </a:p>
          <a:p>
            <a:r>
              <a:rPr lang="en-US" dirty="0"/>
              <a:t>SQL is often not configured or is poorly configured</a:t>
            </a:r>
          </a:p>
          <a:p>
            <a:r>
              <a:rPr lang="en-US" dirty="0"/>
              <a:t>The default SQL DBA user is “</a:t>
            </a:r>
            <a:r>
              <a:rPr lang="en-US" dirty="0" err="1"/>
              <a:t>sysprogress</a:t>
            </a:r>
            <a:r>
              <a:rPr lang="en-US" dirty="0"/>
              <a:t>”</a:t>
            </a:r>
          </a:p>
        </p:txBody>
      </p:sp>
    </p:spTree>
    <p:extLst>
      <p:ext uri="{BB962C8B-B14F-4D97-AF65-F5344CB8AC3E}">
        <p14:creationId xmlns:p14="http://schemas.microsoft.com/office/powerpoint/2010/main" val="3627482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SQLEXP – It Is Always Available</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2523940" cy="3046988"/>
          </a:xfrm>
          <a:prstGeom prst="rect">
            <a:avLst/>
          </a:prstGeom>
          <a:noFill/>
        </p:spPr>
        <p:txBody>
          <a:bodyPr wrap="square" rtlCol="0">
            <a:spAutoFit/>
          </a:bodyPr>
          <a:lstStyle/>
          <a:p>
            <a:r>
              <a:rPr lang="en-US" sz="1600" dirty="0" err="1">
                <a:solidFill>
                  <a:srgbClr val="00B050"/>
                </a:solidFill>
                <a:latin typeface="Consolas" panose="020B0609020204030204" pitchFamily="49" charset="0"/>
                <a:cs typeface="Consolas" panose="020B0609020204030204" pitchFamily="49" charset="0"/>
              </a:rPr>
              <a:t>proenv</a:t>
            </a:r>
            <a:r>
              <a:rPr lang="en-US" sz="1600" dirty="0">
                <a:solidFill>
                  <a:srgbClr val="00B050"/>
                </a:solidFill>
                <a:latin typeface="Consolas" panose="020B0609020204030204" pitchFamily="49" charset="0"/>
                <a:cs typeface="Consolas" panose="020B0609020204030204" pitchFamily="49" charset="0"/>
              </a:rPr>
              <a:t>&gt; </a:t>
            </a:r>
            <a:r>
              <a:rPr lang="en-US" sz="1600" dirty="0" err="1">
                <a:solidFill>
                  <a:srgbClr val="7030A0"/>
                </a:solidFill>
                <a:latin typeface="Consolas" panose="020B0609020204030204" pitchFamily="49" charset="0"/>
                <a:cs typeface="Consolas" panose="020B0609020204030204" pitchFamily="49" charset="0"/>
              </a:rPr>
              <a:t>sqlexp</a:t>
            </a:r>
            <a:r>
              <a:rPr lang="en-US" sz="1600" dirty="0">
                <a:solidFill>
                  <a:srgbClr val="7030A0"/>
                </a:solidFill>
                <a:latin typeface="Consolas" panose="020B0609020204030204" pitchFamily="49" charset="0"/>
                <a:cs typeface="Consolas" panose="020B0609020204030204" pitchFamily="49" charset="0"/>
              </a:rPr>
              <a:t> -user </a:t>
            </a:r>
            <a:r>
              <a:rPr lang="en-US" sz="1600" dirty="0" err="1">
                <a:solidFill>
                  <a:srgbClr val="7030A0"/>
                </a:solidFill>
                <a:latin typeface="Consolas" panose="020B0609020204030204" pitchFamily="49" charset="0"/>
                <a:cs typeface="Consolas" panose="020B0609020204030204" pitchFamily="49" charset="0"/>
              </a:rPr>
              <a:t>sysprogress</a:t>
            </a:r>
            <a:r>
              <a:rPr lang="en-US" sz="1600" dirty="0">
                <a:solidFill>
                  <a:srgbClr val="7030A0"/>
                </a:solidFill>
                <a:latin typeface="Consolas" panose="020B0609020204030204" pitchFamily="49" charset="0"/>
                <a:cs typeface="Consolas" panose="020B0609020204030204" pitchFamily="49" charset="0"/>
              </a:rPr>
              <a:t> -password </a:t>
            </a:r>
            <a:r>
              <a:rPr lang="en-US" sz="1600" dirty="0" err="1">
                <a:solidFill>
                  <a:srgbClr val="7030A0"/>
                </a:solidFill>
                <a:latin typeface="Consolas" panose="020B0609020204030204" pitchFamily="49" charset="0"/>
                <a:cs typeface="Consolas" panose="020B0609020204030204" pitchFamily="49" charset="0"/>
              </a:rPr>
              <a:t>sysprogress</a:t>
            </a:r>
            <a:r>
              <a:rPr lang="en-US" sz="1600" dirty="0">
                <a:solidFill>
                  <a:srgbClr val="7030A0"/>
                </a:solidFill>
                <a:latin typeface="Consolas" panose="020B0609020204030204" pitchFamily="49" charset="0"/>
                <a:cs typeface="Consolas" panose="020B0609020204030204" pitchFamily="49" charset="0"/>
              </a:rPr>
              <a:t> -</a:t>
            </a:r>
            <a:r>
              <a:rPr lang="en-US" sz="1600" dirty="0" err="1">
                <a:solidFill>
                  <a:srgbClr val="7030A0"/>
                </a:solidFill>
                <a:latin typeface="Consolas" panose="020B0609020204030204" pitchFamily="49" charset="0"/>
                <a:cs typeface="Consolas" panose="020B0609020204030204" pitchFamily="49" charset="0"/>
              </a:rPr>
              <a:t>db</a:t>
            </a:r>
            <a:r>
              <a:rPr lang="en-US" sz="1600" dirty="0">
                <a:solidFill>
                  <a:srgbClr val="7030A0"/>
                </a:solidFill>
                <a:latin typeface="Consolas" panose="020B0609020204030204" pitchFamily="49" charset="0"/>
                <a:cs typeface="Consolas" panose="020B0609020204030204" pitchFamily="49" charset="0"/>
              </a:rPr>
              <a:t> sports2000 -H localhost -S 21012</a:t>
            </a:r>
          </a:p>
          <a:p>
            <a:r>
              <a:rPr lang="en-US" sz="1600" dirty="0" err="1">
                <a:latin typeface="Consolas" panose="020B0609020204030204" pitchFamily="49" charset="0"/>
                <a:cs typeface="Consolas" panose="020B0609020204030204" pitchFamily="49" charset="0"/>
              </a:rPr>
              <a:t>OpenEdge</a:t>
            </a:r>
            <a:r>
              <a:rPr lang="en-US" sz="1600" dirty="0">
                <a:latin typeface="Consolas" panose="020B0609020204030204" pitchFamily="49" charset="0"/>
                <a:cs typeface="Consolas" panose="020B0609020204030204" pitchFamily="49" charset="0"/>
              </a:rPr>
              <a:t> Release 11.7 as of Mon Mar 27 10:21:54 EDT 2017</a:t>
            </a:r>
          </a:p>
          <a:p>
            <a:r>
              <a:rPr lang="en-US" sz="1600" dirty="0">
                <a:latin typeface="Consolas" panose="020B0609020204030204" pitchFamily="49" charset="0"/>
                <a:cs typeface="Consolas" panose="020B0609020204030204" pitchFamily="49" charset="0"/>
              </a:rPr>
              <a:t>Connecting user "</a:t>
            </a:r>
            <a:r>
              <a:rPr lang="en-US" sz="1600" dirty="0" err="1">
                <a:latin typeface="Consolas" panose="020B0609020204030204" pitchFamily="49" charset="0"/>
                <a:cs typeface="Consolas" panose="020B0609020204030204" pitchFamily="49" charset="0"/>
              </a:rPr>
              <a:t>sysprogress</a:t>
            </a:r>
            <a:r>
              <a:rPr lang="en-US" sz="1600" dirty="0">
                <a:latin typeface="Consolas" panose="020B0609020204030204" pitchFamily="49" charset="0"/>
                <a:cs typeface="Consolas" panose="020B0609020204030204" pitchFamily="49" charset="0"/>
              </a:rPr>
              <a:t>" to URL "</a:t>
            </a:r>
            <a:r>
              <a:rPr lang="en-US" sz="1600" dirty="0" err="1">
                <a:latin typeface="Consolas" panose="020B0609020204030204" pitchFamily="49" charset="0"/>
                <a:cs typeface="Consolas" panose="020B0609020204030204" pitchFamily="49" charset="0"/>
              </a:rPr>
              <a:t>jdbc:datadirect:openedge</a:t>
            </a:r>
            <a:r>
              <a:rPr lang="en-US" sz="1600" dirty="0">
                <a:latin typeface="Consolas" panose="020B0609020204030204" pitchFamily="49" charset="0"/>
                <a:cs typeface="Consolas" panose="020B0609020204030204" pitchFamily="49" charset="0"/>
              </a:rPr>
              <a:t>://localhost:21012;databaseName=sports2000"</a:t>
            </a:r>
          </a:p>
          <a:p>
            <a:endParaRPr lang="en-US" sz="1600" dirty="0">
              <a:latin typeface="Consolas" panose="020B0609020204030204" pitchFamily="49" charset="0"/>
              <a:cs typeface="Consolas" panose="020B0609020204030204" pitchFamily="49" charset="0"/>
            </a:endParaRPr>
          </a:p>
          <a:p>
            <a:r>
              <a:rPr lang="en-US" sz="1600" dirty="0" err="1">
                <a:solidFill>
                  <a:srgbClr val="00B050"/>
                </a:solidFill>
                <a:latin typeface="Consolas" panose="020B0609020204030204" pitchFamily="49" charset="0"/>
                <a:cs typeface="Consolas" panose="020B0609020204030204" pitchFamily="49" charset="0"/>
              </a:rPr>
              <a:t>SQLExplorer</a:t>
            </a:r>
            <a:r>
              <a:rPr lang="en-US" sz="1600" dirty="0">
                <a:solidFill>
                  <a:srgbClr val="00B050"/>
                </a:solidFill>
                <a:latin typeface="Consolas" panose="020B0609020204030204" pitchFamily="49" charset="0"/>
                <a:cs typeface="Consolas" panose="020B0609020204030204" pitchFamily="49" charset="0"/>
              </a:rPr>
              <a:t>&gt;</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select count(*) from customer;</a:t>
            </a:r>
          </a:p>
          <a:p>
            <a:endParaRPr lang="en-US" sz="1600" dirty="0">
              <a:latin typeface="Consolas" panose="020B0609020204030204" pitchFamily="49" charset="0"/>
              <a:cs typeface="Consolas" panose="020B0609020204030204" pitchFamily="49" charset="0"/>
            </a:endParaRPr>
          </a:p>
          <a:p>
            <a:r>
              <a:rPr lang="en-US" sz="1600" dirty="0" err="1">
                <a:solidFill>
                  <a:srgbClr val="00B050"/>
                </a:solidFill>
                <a:latin typeface="Consolas" panose="020B0609020204030204" pitchFamily="49" charset="0"/>
                <a:cs typeface="Consolas" panose="020B0609020204030204" pitchFamily="49" charset="0"/>
              </a:rPr>
              <a:t>SQLExplorer</a:t>
            </a:r>
            <a:r>
              <a:rPr lang="en-US" sz="1600" dirty="0">
                <a:solidFill>
                  <a:srgbClr val="00B050"/>
                </a:solidFill>
                <a:latin typeface="Consolas" panose="020B0609020204030204" pitchFamily="49" charset="0"/>
                <a:cs typeface="Consolas" panose="020B0609020204030204" pitchFamily="49" charset="0"/>
              </a:rPr>
              <a:t>&gt;</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select count(*) from </a:t>
            </a:r>
            <a:r>
              <a:rPr lang="en-US" sz="1600" dirty="0" err="1">
                <a:solidFill>
                  <a:srgbClr val="7030A0"/>
                </a:solidFill>
                <a:latin typeface="Consolas" panose="020B0609020204030204" pitchFamily="49" charset="0"/>
                <a:cs typeface="Consolas" panose="020B0609020204030204" pitchFamily="49" charset="0"/>
              </a:rPr>
              <a:t>pub.customer</a:t>
            </a:r>
            <a:r>
              <a:rPr lang="en-US" sz="1600" dirty="0">
                <a:solidFill>
                  <a:srgbClr val="7030A0"/>
                </a:solidFill>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            count(*)</a:t>
            </a:r>
          </a:p>
          <a:p>
            <a:r>
              <a:rPr lang="en-US" sz="1600" dirty="0">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              201120</a:t>
            </a:r>
          </a:p>
          <a:p>
            <a:endParaRPr lang="en-US" sz="1600" dirty="0">
              <a:solidFill>
                <a:srgbClr val="00B050"/>
              </a:solidFill>
              <a:latin typeface="Consolas" panose="020B0609020204030204" pitchFamily="49" charset="0"/>
              <a:cs typeface="Consolas" panose="020B0609020204030204" pitchFamily="49" charset="0"/>
            </a:endParaRPr>
          </a:p>
          <a:p>
            <a:r>
              <a:rPr lang="en-US" sz="1600" dirty="0" err="1">
                <a:solidFill>
                  <a:srgbClr val="00B050"/>
                </a:solidFill>
                <a:latin typeface="Consolas" panose="020B0609020204030204" pitchFamily="49" charset="0"/>
                <a:cs typeface="Consolas" panose="020B0609020204030204" pitchFamily="49" charset="0"/>
              </a:rPr>
              <a:t>SQLExplorer</a:t>
            </a:r>
            <a:r>
              <a:rPr lang="en-US" sz="1600" dirty="0">
                <a:solidFill>
                  <a:srgbClr val="00B050"/>
                </a:solidFill>
                <a:latin typeface="Consolas" panose="020B0609020204030204" pitchFamily="49" charset="0"/>
                <a:cs typeface="Consolas" panose="020B0609020204030204" pitchFamily="49" charset="0"/>
              </a:rPr>
              <a:t>&gt;</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quit</a:t>
            </a:r>
          </a:p>
        </p:txBody>
      </p:sp>
      <p:sp>
        <p:nvSpPr>
          <p:cNvPr id="5" name="Content Placeholder 2">
            <a:extLst>
              <a:ext uri="{FF2B5EF4-FFF2-40B4-BE49-F238E27FC236}">
                <a16:creationId xmlns:a16="http://schemas.microsoft.com/office/drawing/2014/main" id="{F6220080-A1EA-9842-BB1B-D1593BFFE1D2}"/>
              </a:ext>
            </a:extLst>
          </p:cNvPr>
          <p:cNvSpPr>
            <a:spLocks noGrp="1"/>
          </p:cNvSpPr>
          <p:nvPr>
            <p:ph idx="1"/>
          </p:nvPr>
        </p:nvSpPr>
        <p:spPr>
          <a:xfrm>
            <a:off x="201460" y="5029205"/>
            <a:ext cx="11734800" cy="914395"/>
          </a:xfrm>
        </p:spPr>
        <p:txBody>
          <a:bodyPr>
            <a:normAutofit fontScale="92500" lnSpcReduction="20000"/>
          </a:bodyPr>
          <a:lstStyle/>
          <a:p>
            <a:r>
              <a:rPr lang="en-US" dirty="0"/>
              <a:t>A simple way to verify SQL issues without depending on external software!</a:t>
            </a:r>
          </a:p>
          <a:p>
            <a:endParaRPr lang="en-US" dirty="0"/>
          </a:p>
        </p:txBody>
      </p:sp>
    </p:spTree>
    <p:extLst>
      <p:ext uri="{BB962C8B-B14F-4D97-AF65-F5344CB8AC3E}">
        <p14:creationId xmlns:p14="http://schemas.microsoft.com/office/powerpoint/2010/main" val="290999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DBTOOL and SQL Width</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838140" cy="5262979"/>
          </a:xfrm>
          <a:prstGeom prst="rect">
            <a:avLst/>
          </a:prstGeom>
          <a:noFill/>
        </p:spPr>
        <p:txBody>
          <a:bodyPr wrap="square" rtlCol="0">
            <a:spAutoFit/>
          </a:bodyPr>
          <a:lstStyle/>
          <a:p>
            <a:r>
              <a:rPr lang="en-US" sz="1600" dirty="0" err="1">
                <a:solidFill>
                  <a:srgbClr val="00B050"/>
                </a:solidFill>
                <a:latin typeface="Consolas" panose="020B0609020204030204" pitchFamily="49" charset="0"/>
                <a:cs typeface="Consolas" panose="020B0609020204030204" pitchFamily="49" charset="0"/>
              </a:rPr>
              <a:t>proenv</a:t>
            </a:r>
            <a:r>
              <a:rPr lang="en-US" sz="1600" dirty="0">
                <a:solidFill>
                  <a:srgbClr val="00B050"/>
                </a:solidFill>
                <a:latin typeface="Consolas" panose="020B0609020204030204" pitchFamily="49" charset="0"/>
                <a:cs typeface="Consolas" panose="020B0609020204030204" pitchFamily="49" charset="0"/>
              </a:rPr>
              <a:t>&gt;</a:t>
            </a:r>
            <a:r>
              <a:rPr lang="en-US" sz="1600" dirty="0">
                <a:solidFill>
                  <a:srgbClr val="7030A0"/>
                </a:solidFill>
                <a:latin typeface="Consolas" panose="020B0609020204030204" pitchFamily="49" charset="0"/>
                <a:cs typeface="Consolas" panose="020B0609020204030204" pitchFamily="49" charset="0"/>
              </a:rPr>
              <a:t> </a:t>
            </a:r>
            <a:r>
              <a:rPr lang="en-US" sz="1600" dirty="0" err="1">
                <a:solidFill>
                  <a:srgbClr val="7030A0"/>
                </a:solidFill>
                <a:latin typeface="Consolas" panose="020B0609020204030204" pitchFamily="49" charset="0"/>
                <a:cs typeface="Consolas" panose="020B0609020204030204" pitchFamily="49" charset="0"/>
              </a:rPr>
              <a:t>dbtool</a:t>
            </a:r>
            <a:r>
              <a:rPr lang="en-US" sz="1600" dirty="0">
                <a:solidFill>
                  <a:srgbClr val="7030A0"/>
                </a:solidFill>
                <a:latin typeface="Consolas" panose="020B0609020204030204" pitchFamily="49" charset="0"/>
                <a:cs typeface="Consolas" panose="020B0609020204030204" pitchFamily="49" charset="0"/>
              </a:rPr>
              <a:t> sports2000</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DATABASE TOOLS MENU - 11.7</a:t>
            </a:r>
          </a:p>
          <a:p>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1. SQL Width &amp; Date Scan w/Report Option</a:t>
            </a:r>
          </a:p>
          <a:p>
            <a:r>
              <a:rPr lang="en-US" sz="1600" dirty="0">
                <a:latin typeface="Consolas" panose="020B0609020204030204" pitchFamily="49" charset="0"/>
                <a:cs typeface="Consolas" panose="020B0609020204030204" pitchFamily="49" charset="0"/>
              </a:rPr>
              <a:t>                 2. SQL Width Scan w/Fix Option</a:t>
            </a:r>
          </a:p>
          <a:p>
            <a:r>
              <a:rPr lang="en-US" sz="1600" dirty="0">
                <a:latin typeface="Consolas" panose="020B0609020204030204" pitchFamily="49" charset="0"/>
                <a:cs typeface="Consolas" panose="020B0609020204030204" pitchFamily="49" charset="0"/>
              </a:rPr>
              <a:t>                 . . .</a:t>
            </a:r>
          </a:p>
          <a:p>
            <a:r>
              <a:rPr lang="en-US" sz="1600" dirty="0">
                <a:latin typeface="Consolas" panose="020B0609020204030204" pitchFamily="49" charset="0"/>
                <a:cs typeface="Consolas" panose="020B0609020204030204" pitchFamily="49" charset="0"/>
              </a:rPr>
              <a:t>                Q. Quit</a:t>
            </a:r>
          </a:p>
          <a:p>
            <a:r>
              <a:rPr lang="en-US" sz="1600" dirty="0">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Choice:</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2</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The option will process all records including template records in the specified range.</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&lt;connect&gt;:    (0=single-user 1=self-service &gt;1=#threads)?</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1</a:t>
            </a:r>
          </a:p>
          <a:p>
            <a:r>
              <a:rPr lang="en-US" sz="1600" dirty="0">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Padding % above current max:</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25</a:t>
            </a:r>
          </a:p>
          <a:p>
            <a:r>
              <a:rPr lang="en-US" sz="1600" dirty="0">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&lt;table&gt;:      (Table number or all)?</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all</a:t>
            </a:r>
          </a:p>
          <a:p>
            <a:r>
              <a:rPr lang="en-US" sz="1600" dirty="0">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&lt;area&gt;:       (Area number or all)?</a:t>
            </a:r>
            <a:r>
              <a:rPr lang="en-US" sz="1600" dirty="0">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all</a:t>
            </a:r>
          </a:p>
          <a:p>
            <a:r>
              <a:rPr lang="en-US" sz="1600" dirty="0">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&lt;display&gt;:    (verbose level 0-4)?</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Total records read: 3561171</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SQLWidth</a:t>
            </a:r>
            <a:r>
              <a:rPr lang="en-US" sz="1600" dirty="0">
                <a:latin typeface="Consolas" panose="020B0609020204030204" pitchFamily="49" charset="0"/>
                <a:cs typeface="Consolas" panose="020B0609020204030204" pitchFamily="49" charset="0"/>
              </a:rPr>
              <a:t> errors found: 7, Date errors found: 0</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SQLWidth</a:t>
            </a:r>
            <a:r>
              <a:rPr lang="en-US" sz="1600" dirty="0">
                <a:latin typeface="Consolas" panose="020B0609020204030204" pitchFamily="49" charset="0"/>
                <a:cs typeface="Consolas" panose="020B0609020204030204" pitchFamily="49" charset="0"/>
              </a:rPr>
              <a:t> errors fixed: 7</a:t>
            </a:r>
          </a:p>
        </p:txBody>
      </p:sp>
    </p:spTree>
    <p:extLst>
      <p:ext uri="{BB962C8B-B14F-4D97-AF65-F5344CB8AC3E}">
        <p14:creationId xmlns:p14="http://schemas.microsoft.com/office/powerpoint/2010/main" val="1809940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1A297-461D-AE4D-83E8-FB2C26DBCE8D}"/>
              </a:ext>
            </a:extLst>
          </p:cNvPr>
          <p:cNvSpPr>
            <a:spLocks noGrp="1"/>
          </p:cNvSpPr>
          <p:nvPr>
            <p:ph type="title"/>
          </p:nvPr>
        </p:nvSpPr>
        <p:spPr/>
        <p:txBody>
          <a:bodyPr/>
          <a:lstStyle/>
          <a:p>
            <a:r>
              <a:rPr lang="en-US" dirty="0"/>
              <a:t>OE 11.4+  Autonomous SQL Width Updates</a:t>
            </a:r>
          </a:p>
        </p:txBody>
      </p:sp>
      <p:sp>
        <p:nvSpPr>
          <p:cNvPr id="3" name="Content Placeholder 2">
            <a:extLst>
              <a:ext uri="{FF2B5EF4-FFF2-40B4-BE49-F238E27FC236}">
                <a16:creationId xmlns:a16="http://schemas.microsoft.com/office/drawing/2014/main" id="{7D9D35C7-DB87-AB42-91E8-1566DBDA7F2D}"/>
              </a:ext>
            </a:extLst>
          </p:cNvPr>
          <p:cNvSpPr>
            <a:spLocks noGrp="1"/>
          </p:cNvSpPr>
          <p:nvPr>
            <p:ph idx="1"/>
          </p:nvPr>
        </p:nvSpPr>
        <p:spPr/>
        <p:txBody>
          <a:bodyPr/>
          <a:lstStyle/>
          <a:p>
            <a:r>
              <a:rPr lang="en-US" dirty="0"/>
              <a:t>-</a:t>
            </a:r>
            <a:r>
              <a:rPr lang="en-US" dirty="0" err="1"/>
              <a:t>SQLTruncateTooLarge</a:t>
            </a:r>
            <a:r>
              <a:rPr lang="en-US" dirty="0"/>
              <a:t> </a:t>
            </a:r>
            <a:r>
              <a:rPr lang="en-US" dirty="0">
                <a:solidFill>
                  <a:srgbClr val="FF0000"/>
                </a:solidFill>
              </a:rPr>
              <a:t>ON</a:t>
            </a:r>
            <a:r>
              <a:rPr lang="en-US" dirty="0"/>
              <a:t>|</a:t>
            </a:r>
            <a:r>
              <a:rPr lang="en-US" dirty="0">
                <a:solidFill>
                  <a:srgbClr val="FF0000"/>
                </a:solidFill>
              </a:rPr>
              <a:t>ALL</a:t>
            </a:r>
            <a:r>
              <a:rPr lang="en-US" dirty="0"/>
              <a:t>|OFF|</a:t>
            </a:r>
            <a:r>
              <a:rPr lang="en-US" dirty="0">
                <a:solidFill>
                  <a:srgbClr val="00B050"/>
                </a:solidFill>
              </a:rPr>
              <a:t>OUTPUT</a:t>
            </a:r>
          </a:p>
          <a:p>
            <a:r>
              <a:rPr lang="en-US" dirty="0"/>
              <a:t>-</a:t>
            </a:r>
            <a:r>
              <a:rPr lang="en-US" dirty="0" err="1"/>
              <a:t>SQLWidthUpdate</a:t>
            </a:r>
            <a:r>
              <a:rPr lang="en-US" dirty="0"/>
              <a:t> </a:t>
            </a:r>
            <a:r>
              <a:rPr lang="en-US" dirty="0">
                <a:solidFill>
                  <a:srgbClr val="00B050"/>
                </a:solidFill>
              </a:rPr>
              <a:t>ON</a:t>
            </a:r>
            <a:r>
              <a:rPr lang="en-US" dirty="0"/>
              <a:t>|OFF</a:t>
            </a:r>
          </a:p>
          <a:p>
            <a:endParaRPr lang="en-US" dirty="0"/>
          </a:p>
          <a:p>
            <a:r>
              <a:rPr lang="en-US" dirty="0"/>
              <a:t>Truncation is tricky – if you use ON or ALL the data is truncated when evaluating the WHERE clause which can unexpectedly impact your result set.  OUTPUT only impacts the data that is returned to the client.</a:t>
            </a:r>
          </a:p>
        </p:txBody>
      </p:sp>
    </p:spTree>
    <p:extLst>
      <p:ext uri="{BB962C8B-B14F-4D97-AF65-F5344CB8AC3E}">
        <p14:creationId xmlns:p14="http://schemas.microsoft.com/office/powerpoint/2010/main" val="3096904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 Statistics</a:t>
            </a:r>
          </a:p>
        </p:txBody>
      </p:sp>
      <p:sp>
        <p:nvSpPr>
          <p:cNvPr id="3" name="Content Placeholder 2"/>
          <p:cNvSpPr>
            <a:spLocks noGrp="1"/>
          </p:cNvSpPr>
          <p:nvPr>
            <p:ph idx="1"/>
          </p:nvPr>
        </p:nvSpPr>
        <p:spPr/>
        <p:txBody>
          <a:bodyPr>
            <a:normAutofit lnSpcReduction="10000"/>
          </a:bodyPr>
          <a:lstStyle/>
          <a:p>
            <a:r>
              <a:rPr lang="en-US" dirty="0"/>
              <a:t>SQL-92 uses a cost based optimizer</a:t>
            </a:r>
          </a:p>
          <a:p>
            <a:r>
              <a:rPr lang="en-US" dirty="0"/>
              <a:t>But it cannot optimize without knowledge of the cost!  (data distribution).</a:t>
            </a:r>
          </a:p>
          <a:p>
            <a:r>
              <a:rPr lang="en-US" dirty="0"/>
              <a:t>Monthly or quarterly “update statistics” is appropriate for most people.</a:t>
            </a:r>
          </a:p>
          <a:p>
            <a:r>
              <a:rPr lang="en-US" dirty="0"/>
              <a:t>Or when 20% of your data has changed.</a:t>
            </a:r>
          </a:p>
          <a:p>
            <a:r>
              <a:rPr lang="en-US" dirty="0"/>
              <a:t>This is a data intense process:</a:t>
            </a:r>
          </a:p>
          <a:p>
            <a:pPr lvl="1"/>
            <a:r>
              <a:rPr lang="en-US" dirty="0"/>
              <a:t>Run it during off hours if you can</a:t>
            </a:r>
          </a:p>
          <a:p>
            <a:pPr lvl="1"/>
            <a:r>
              <a:rPr lang="en-US" dirty="0"/>
              <a:t>You might want to only do a few tables/indexes at a time</a:t>
            </a:r>
          </a:p>
        </p:txBody>
      </p:sp>
    </p:spTree>
    <p:extLst>
      <p:ext uri="{BB962C8B-B14F-4D97-AF65-F5344CB8AC3E}">
        <p14:creationId xmlns:p14="http://schemas.microsoft.com/office/powerpoint/2010/main" val="1504749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 STATISTICS</a:t>
            </a:r>
          </a:p>
        </p:txBody>
      </p:sp>
      <p:sp>
        <p:nvSpPr>
          <p:cNvPr id="5" name="TextBox 4"/>
          <p:cNvSpPr txBox="1"/>
          <p:nvPr/>
        </p:nvSpPr>
        <p:spPr>
          <a:xfrm>
            <a:off x="228600" y="1554063"/>
            <a:ext cx="11734800" cy="4524315"/>
          </a:xfrm>
          <a:prstGeom prst="rect">
            <a:avLst/>
          </a:prstGeom>
          <a:noFill/>
        </p:spPr>
        <p:txBody>
          <a:bodyPr wrap="square" rtlCol="0">
            <a:spAutoFit/>
          </a:bodyPr>
          <a:lstStyle/>
          <a:p>
            <a:r>
              <a:rPr lang="en-US" sz="1600" dirty="0">
                <a:latin typeface="Consolas" charset="0"/>
                <a:ea typeface="Consolas" charset="0"/>
                <a:cs typeface="Consolas" charset="0"/>
              </a:rPr>
              <a:t>/* </a:t>
            </a:r>
            <a:r>
              <a:rPr lang="en-US" sz="1600" dirty="0" err="1">
                <a:latin typeface="Consolas" charset="0"/>
                <a:ea typeface="Consolas" charset="0"/>
                <a:cs typeface="Consolas" charset="0"/>
              </a:rPr>
              <a:t>genUpdateSQL.p</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p>
          <a:p>
            <a:r>
              <a:rPr lang="en-US" sz="1600" dirty="0">
                <a:latin typeface="Consolas" charset="0"/>
                <a:ea typeface="Consolas" charset="0"/>
                <a:cs typeface="Consolas" charset="0"/>
              </a:rPr>
              <a:t> * </a:t>
            </a:r>
            <a:r>
              <a:rPr lang="en-US" sz="1600" dirty="0" err="1">
                <a:latin typeface="Consolas" charset="0"/>
                <a:ea typeface="Consolas" charset="0"/>
                <a:cs typeface="Consolas" charset="0"/>
              </a:rPr>
              <a:t>mpro</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dbName</a:t>
            </a:r>
            <a:r>
              <a:rPr lang="en-US" sz="1600" dirty="0">
                <a:latin typeface="Consolas" charset="0"/>
                <a:ea typeface="Consolas" charset="0"/>
                <a:cs typeface="Consolas" charset="0"/>
              </a:rPr>
              <a:t> –p </a:t>
            </a:r>
            <a:r>
              <a:rPr lang="en-US" sz="1600" dirty="0" err="1">
                <a:latin typeface="Consolas" charset="0"/>
                <a:ea typeface="Consolas" charset="0"/>
                <a:cs typeface="Consolas" charset="0"/>
              </a:rPr>
              <a:t>genUpdateSQL.p</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param</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updstats.sql</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a:t>
            </a:r>
          </a:p>
          <a:p>
            <a:r>
              <a:rPr lang="en-US" sz="1600" dirty="0">
                <a:latin typeface="Consolas" charset="0"/>
                <a:ea typeface="Consolas" charset="0"/>
                <a:cs typeface="Consolas" charset="0"/>
              </a:rPr>
              <a:t> * </a:t>
            </a:r>
            <a:r>
              <a:rPr lang="en-US" sz="1600" dirty="0" err="1">
                <a:latin typeface="Consolas" charset="0"/>
                <a:ea typeface="Consolas" charset="0"/>
                <a:cs typeface="Consolas" charset="0"/>
              </a:rPr>
              <a:t>sqlexp</a:t>
            </a:r>
            <a:r>
              <a:rPr lang="en-US" sz="1600" dirty="0">
                <a:latin typeface="Consolas" charset="0"/>
                <a:ea typeface="Consolas" charset="0"/>
                <a:cs typeface="Consolas" charset="0"/>
              </a:rPr>
              <a:t> -user user -password </a:t>
            </a:r>
            <a:r>
              <a:rPr lang="en-US" sz="1600" dirty="0" err="1">
                <a:latin typeface="Consolas" charset="0"/>
                <a:ea typeface="Consolas" charset="0"/>
                <a:cs typeface="Consolas" charset="0"/>
              </a:rPr>
              <a:t>passWord</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db</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dbName</a:t>
            </a:r>
            <a:r>
              <a:rPr lang="en-US" sz="1600" dirty="0">
                <a:latin typeface="Consolas" charset="0"/>
                <a:ea typeface="Consolas" charset="0"/>
                <a:cs typeface="Consolas" charset="0"/>
              </a:rPr>
              <a:t> -S port -</a:t>
            </a:r>
            <a:r>
              <a:rPr lang="en-US" sz="1600" dirty="0" err="1">
                <a:latin typeface="Consolas" charset="0"/>
                <a:ea typeface="Consolas" charset="0"/>
                <a:cs typeface="Consolas" charset="0"/>
              </a:rPr>
              <a:t>infile</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updstats.sql</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outfile</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updstats.log</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output to value( </a:t>
            </a:r>
            <a:r>
              <a:rPr lang="en-US" sz="1600" dirty="0" err="1">
                <a:latin typeface="Consolas" charset="0"/>
                <a:ea typeface="Consolas" charset="0"/>
                <a:cs typeface="Consolas" charset="0"/>
              </a:rPr>
              <a:t>session:parameter</a:t>
            </a:r>
            <a:r>
              <a:rPr lang="en-US" sz="1600" dirty="0">
                <a:latin typeface="Consolas" charset="0"/>
                <a:ea typeface="Consolas" charset="0"/>
                <a:cs typeface="Consolas" charset="0"/>
              </a:rPr>
              <a:t> ).</a:t>
            </a:r>
          </a:p>
          <a:p>
            <a:r>
              <a:rPr lang="en-US" sz="1600" dirty="0">
                <a:latin typeface="Consolas" charset="0"/>
                <a:ea typeface="Consolas" charset="0"/>
                <a:cs typeface="Consolas" charset="0"/>
              </a:rPr>
              <a:t>for each _file no-lock where _hidden = no:</a:t>
            </a:r>
          </a:p>
          <a:p>
            <a:r>
              <a:rPr lang="en-US" sz="1600" dirty="0">
                <a:latin typeface="Consolas" charset="0"/>
                <a:ea typeface="Consolas" charset="0"/>
                <a:cs typeface="Consolas" charset="0"/>
              </a:rPr>
              <a:t>  put unformatted</a:t>
            </a:r>
          </a:p>
          <a:p>
            <a:r>
              <a:rPr lang="en-US" sz="1600" dirty="0">
                <a:latin typeface="Consolas" charset="0"/>
                <a:ea typeface="Consolas" charset="0"/>
                <a:cs typeface="Consolas" charset="0"/>
              </a:rPr>
              <a:t>     "UPDATE TABLE STATISTICS AND INDEX STATISTICS AND ”</a:t>
            </a:r>
          </a:p>
          <a:p>
            <a:r>
              <a:rPr lang="en-US" sz="1600" dirty="0">
                <a:latin typeface="Consolas" charset="0"/>
                <a:ea typeface="Consolas" charset="0"/>
                <a:cs typeface="Consolas" charset="0"/>
              </a:rPr>
              <a:t>     “ALL COLUMN STATISTICS FOR PUB."</a:t>
            </a:r>
          </a:p>
          <a:p>
            <a:r>
              <a:rPr lang="en-US" sz="1600" dirty="0">
                <a:latin typeface="Consolas" charset="0"/>
                <a:ea typeface="Consolas" charset="0"/>
                <a:cs typeface="Consolas" charset="0"/>
              </a:rPr>
              <a:t>     '"' _</a:t>
            </a:r>
            <a:r>
              <a:rPr lang="en-US" sz="1600" dirty="0" err="1">
                <a:latin typeface="Consolas" charset="0"/>
                <a:ea typeface="Consolas" charset="0"/>
                <a:cs typeface="Consolas" charset="0"/>
              </a:rPr>
              <a:t>file._file</a:t>
            </a:r>
            <a:r>
              <a:rPr lang="en-US" sz="1600" dirty="0">
                <a:latin typeface="Consolas" charset="0"/>
                <a:ea typeface="Consolas" charset="0"/>
                <a:cs typeface="Consolas" charset="0"/>
              </a:rPr>
              <a:t>-name '"' ";"</a:t>
            </a:r>
          </a:p>
          <a:p>
            <a:r>
              <a:rPr lang="en-US" sz="1600" dirty="0">
                <a:latin typeface="Consolas" charset="0"/>
                <a:ea typeface="Consolas" charset="0"/>
                <a:cs typeface="Consolas" charset="0"/>
              </a:rPr>
              <a:t>    skip</a:t>
            </a:r>
          </a:p>
          <a:p>
            <a:r>
              <a:rPr lang="en-US" sz="1600" dirty="0">
                <a:latin typeface="Consolas" charset="0"/>
                <a:ea typeface="Consolas" charset="0"/>
                <a:cs typeface="Consolas" charset="0"/>
              </a:rPr>
              <a:t>    "</a:t>
            </a:r>
            <a:r>
              <a:rPr lang="en-US" sz="1600" dirty="0">
                <a:solidFill>
                  <a:srgbClr val="FF0000"/>
                </a:solidFill>
                <a:latin typeface="Consolas" charset="0"/>
                <a:ea typeface="Consolas" charset="0"/>
                <a:cs typeface="Consolas" charset="0"/>
              </a:rPr>
              <a:t>commit work;</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skip.</a:t>
            </a:r>
          </a:p>
          <a:p>
            <a:r>
              <a:rPr lang="en-US" sz="1600" dirty="0">
                <a:latin typeface="Consolas" charset="0"/>
                <a:ea typeface="Consolas" charset="0"/>
                <a:cs typeface="Consolas" charset="0"/>
              </a:rPr>
              <a:t>end.</a:t>
            </a:r>
          </a:p>
          <a:p>
            <a:r>
              <a:rPr lang="en-US" sz="1600" dirty="0">
                <a:latin typeface="Consolas" charset="0"/>
                <a:ea typeface="Consolas" charset="0"/>
                <a:cs typeface="Consolas" charset="0"/>
              </a:rPr>
              <a:t>output close.</a:t>
            </a:r>
          </a:p>
        </p:txBody>
      </p:sp>
    </p:spTree>
    <p:extLst>
      <p:ext uri="{BB962C8B-B14F-4D97-AF65-F5344CB8AC3E}">
        <p14:creationId xmlns:p14="http://schemas.microsoft.com/office/powerpoint/2010/main" val="1881938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 Compact</a:t>
            </a:r>
          </a:p>
        </p:txBody>
      </p:sp>
      <p:sp>
        <p:nvSpPr>
          <p:cNvPr id="3" name="Content Placeholder 2"/>
          <p:cNvSpPr>
            <a:spLocks noGrp="1"/>
          </p:cNvSpPr>
          <p:nvPr>
            <p:ph idx="1"/>
          </p:nvPr>
        </p:nvSpPr>
        <p:spPr/>
        <p:txBody>
          <a:bodyPr/>
          <a:lstStyle/>
          <a:p>
            <a:r>
              <a:rPr lang="en-US" dirty="0"/>
              <a:t>Compacts Indexes.</a:t>
            </a:r>
          </a:p>
          <a:p>
            <a:r>
              <a:rPr lang="en-US" dirty="0"/>
              <a:t>Removes deleted record placeholders.</a:t>
            </a:r>
          </a:p>
          <a:p>
            <a:r>
              <a:rPr lang="en-US" dirty="0"/>
              <a:t>Improves “utilization” = fewer levels &amp; blocks and more index entries per read.</a:t>
            </a:r>
          </a:p>
          <a:p>
            <a:r>
              <a:rPr lang="en-US" dirty="0"/>
              <a:t>Runs online or offline.</a:t>
            </a:r>
          </a:p>
          <a:p>
            <a:r>
              <a:rPr lang="en-US" dirty="0"/>
              <a:t>Available since version 9.</a:t>
            </a:r>
          </a:p>
        </p:txBody>
      </p:sp>
    </p:spTree>
    <p:extLst>
      <p:ext uri="{BB962C8B-B14F-4D97-AF65-F5344CB8AC3E}">
        <p14:creationId xmlns:p14="http://schemas.microsoft.com/office/powerpoint/2010/main" val="1854153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 Compact </a:t>
            </a:r>
          </a:p>
        </p:txBody>
      </p:sp>
      <p:sp>
        <p:nvSpPr>
          <p:cNvPr id="3" name="Content Placeholder 2"/>
          <p:cNvSpPr>
            <a:spLocks noGrp="1"/>
          </p:cNvSpPr>
          <p:nvPr>
            <p:ph idx="1"/>
          </p:nvPr>
        </p:nvSpPr>
        <p:spPr>
          <a:xfrm>
            <a:off x="1981200" y="2133601"/>
            <a:ext cx="8229600" cy="1752600"/>
          </a:xfrm>
        </p:spPr>
        <p:txBody>
          <a:bodyPr/>
          <a:lstStyle/>
          <a:p>
            <a:r>
              <a:rPr lang="en-US" dirty="0"/>
              <a:t>Do </a:t>
            </a:r>
            <a:r>
              <a:rPr lang="en-US" b="1" dirty="0"/>
              <a:t>NOT</a:t>
            </a:r>
            <a:r>
              <a:rPr lang="en-US" dirty="0"/>
              <a:t> set target % for 100!</a:t>
            </a:r>
          </a:p>
          <a:p>
            <a:r>
              <a:rPr lang="en-US" dirty="0"/>
              <a:t>Consider compacting when utilization &lt; 70%</a:t>
            </a:r>
          </a:p>
          <a:p>
            <a:r>
              <a:rPr lang="en-US" dirty="0"/>
              <a:t>… and blocks &gt; 1,000.</a:t>
            </a:r>
          </a:p>
        </p:txBody>
      </p:sp>
      <p:sp>
        <p:nvSpPr>
          <p:cNvPr id="4" name="TextBox 3"/>
          <p:cNvSpPr txBox="1"/>
          <p:nvPr/>
        </p:nvSpPr>
        <p:spPr>
          <a:xfrm>
            <a:off x="1905000" y="1600200"/>
            <a:ext cx="8229600" cy="369332"/>
          </a:xfrm>
          <a:prstGeom prst="rect">
            <a:avLst/>
          </a:prstGeom>
          <a:noFill/>
        </p:spPr>
        <p:txBody>
          <a:bodyPr wrap="square" rtlCol="0">
            <a:spAutoFit/>
          </a:bodyPr>
          <a:lstStyle/>
          <a:p>
            <a:r>
              <a:rPr lang="en-US" dirty="0" err="1"/>
              <a:t>proutil</a:t>
            </a:r>
            <a:r>
              <a:rPr lang="en-US" dirty="0"/>
              <a:t> </a:t>
            </a:r>
            <a:r>
              <a:rPr lang="en-US" dirty="0" err="1"/>
              <a:t>dbname</a:t>
            </a:r>
            <a:r>
              <a:rPr lang="en-US" dirty="0"/>
              <a:t> –C </a:t>
            </a:r>
            <a:r>
              <a:rPr lang="en-US" dirty="0" err="1"/>
              <a:t>idxcompact</a:t>
            </a:r>
            <a:r>
              <a:rPr lang="en-US" dirty="0"/>
              <a:t> </a:t>
            </a:r>
            <a:r>
              <a:rPr lang="en-US" dirty="0" err="1"/>
              <a:t>table.index</a:t>
            </a:r>
            <a:r>
              <a:rPr lang="en-US" dirty="0"/>
              <a:t> target%</a:t>
            </a:r>
          </a:p>
        </p:txBody>
      </p:sp>
      <p:sp>
        <p:nvSpPr>
          <p:cNvPr id="5" name="TextBox 4"/>
          <p:cNvSpPr txBox="1"/>
          <p:nvPr/>
        </p:nvSpPr>
        <p:spPr>
          <a:xfrm>
            <a:off x="1905001" y="4038600"/>
            <a:ext cx="8701421" cy="5755422"/>
          </a:xfrm>
          <a:prstGeom prst="rect">
            <a:avLst/>
          </a:prstGeom>
          <a:noFill/>
        </p:spPr>
        <p:txBody>
          <a:bodyPr wrap="none" rtlCol="0">
            <a:spAutoFit/>
          </a:bodyPr>
          <a:lstStyle/>
          <a:p>
            <a:r>
              <a:rPr lang="en-US" sz="1600" b="1" dirty="0">
                <a:latin typeface="Courier New" pitchFamily="49" charset="0"/>
                <a:cs typeface="Courier New" pitchFamily="49" charset="0"/>
              </a:rPr>
              <a:t>INDEX BLOCK SUMMARY FOR AREA "</a:t>
            </a:r>
            <a:r>
              <a:rPr lang="en-US" sz="1600" b="1" dirty="0" err="1">
                <a:latin typeface="Courier New" pitchFamily="49" charset="0"/>
                <a:cs typeface="Courier New" pitchFamily="49" charset="0"/>
              </a:rPr>
              <a:t>APP_FLAGS_Idx</a:t>
            </a:r>
            <a:r>
              <a:rPr lang="en-US" sz="1600" b="1" dirty="0">
                <a:latin typeface="Courier New" pitchFamily="49" charset="0"/>
                <a:cs typeface="Courier New" pitchFamily="49" charset="0"/>
              </a:rPr>
              <a:t>" : 96</a:t>
            </a:r>
          </a:p>
          <a:p>
            <a:r>
              <a:rPr lang="en-US" sz="1600" b="1" dirty="0">
                <a:latin typeface="Courier New" pitchFamily="49" charset="0"/>
                <a:cs typeface="Courier New" pitchFamily="49" charset="0"/>
              </a:rPr>
              <a:t>-------------------------------------------------------</a:t>
            </a:r>
          </a:p>
          <a:p>
            <a:r>
              <a:rPr lang="en-US" sz="1600" b="1" dirty="0">
                <a:latin typeface="Courier New" pitchFamily="49" charset="0"/>
                <a:cs typeface="Courier New" pitchFamily="49" charset="0"/>
              </a:rPr>
              <a:t>Table               Index Fields Levels  Blocks    Size %</a:t>
            </a:r>
            <a:r>
              <a:rPr lang="en-US" sz="1600" b="1" dirty="0" err="1">
                <a:latin typeface="Courier New" pitchFamily="49" charset="0"/>
                <a:cs typeface="Courier New" pitchFamily="49" charset="0"/>
              </a:rPr>
              <a:t>Util</a:t>
            </a:r>
            <a:r>
              <a:rPr lang="en-US" sz="1600" b="1" dirty="0">
                <a:latin typeface="Courier New" pitchFamily="49" charset="0"/>
                <a:cs typeface="Courier New" pitchFamily="49" charset="0"/>
              </a:rPr>
              <a:t>  Factor</a:t>
            </a:r>
          </a:p>
          <a:p>
            <a:r>
              <a:rPr lang="en-US" sz="1600" b="1" dirty="0">
                <a:latin typeface="Courier New" pitchFamily="49" charset="0"/>
                <a:cs typeface="Courier New" pitchFamily="49" charset="0"/>
              </a:rPr>
              <a:t>PUB.APP_FLAGS</a:t>
            </a:r>
          </a:p>
          <a:p>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AppNo</a:t>
            </a:r>
            <a:r>
              <a:rPr lang="en-US" sz="1600" b="1" dirty="0">
                <a:latin typeface="Courier New" pitchFamily="49" charset="0"/>
                <a:cs typeface="Courier New" pitchFamily="49" charset="0"/>
              </a:rPr>
              <a:t>               183      1      3    </a:t>
            </a:r>
            <a:r>
              <a:rPr lang="en-US" sz="1600" b="1" dirty="0">
                <a:solidFill>
                  <a:srgbClr val="C00000"/>
                </a:solidFill>
                <a:latin typeface="Courier New" pitchFamily="49" charset="0"/>
                <a:cs typeface="Courier New" pitchFamily="49" charset="0"/>
              </a:rPr>
              <a:t>4764</a:t>
            </a:r>
            <a:r>
              <a:rPr lang="en-US" sz="1600" b="1" dirty="0">
                <a:latin typeface="Courier New" pitchFamily="49" charset="0"/>
                <a:cs typeface="Courier New" pitchFamily="49" charset="0"/>
              </a:rPr>
              <a:t>   37.1M  </a:t>
            </a:r>
            <a:r>
              <a:rPr lang="en-US" sz="1600" b="1" dirty="0">
                <a:solidFill>
                  <a:srgbClr val="FF0000"/>
                </a:solidFill>
                <a:latin typeface="Courier New" pitchFamily="49" charset="0"/>
                <a:cs typeface="Courier New" pitchFamily="49" charset="0"/>
              </a:rPr>
              <a:t>89.9</a:t>
            </a:r>
            <a:r>
              <a:rPr lang="en-US" sz="1600" b="1" dirty="0">
                <a:latin typeface="Courier New" pitchFamily="49" charset="0"/>
                <a:cs typeface="Courier New" pitchFamily="49" charset="0"/>
              </a:rPr>
              <a:t>     1.2</a:t>
            </a:r>
          </a:p>
          <a:p>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FaxDateTime</a:t>
            </a:r>
            <a:r>
              <a:rPr lang="en-US" sz="1600" b="1" dirty="0">
                <a:latin typeface="Courier New" pitchFamily="49" charset="0"/>
                <a:cs typeface="Courier New" pitchFamily="49" charset="0"/>
              </a:rPr>
              <a:t>         184      2      2      </a:t>
            </a:r>
            <a:r>
              <a:rPr lang="en-US" sz="1600" b="1" dirty="0">
                <a:solidFill>
                  <a:srgbClr val="C00000"/>
                </a:solidFill>
                <a:latin typeface="Courier New" pitchFamily="49" charset="0"/>
                <a:cs typeface="Courier New" pitchFamily="49" charset="0"/>
              </a:rPr>
              <a:t>45</a:t>
            </a:r>
            <a:r>
              <a:rPr lang="en-US" sz="1600" b="1" dirty="0">
                <a:latin typeface="Courier New" pitchFamily="49" charset="0"/>
                <a:cs typeface="Courier New" pitchFamily="49" charset="0"/>
              </a:rPr>
              <a:t>  259.8K  </a:t>
            </a:r>
            <a:r>
              <a:rPr lang="en-US" sz="1600" b="1" dirty="0">
                <a:solidFill>
                  <a:srgbClr val="FF0000"/>
                </a:solidFill>
                <a:latin typeface="Courier New" pitchFamily="49" charset="0"/>
                <a:cs typeface="Courier New" pitchFamily="49" charset="0"/>
              </a:rPr>
              <a:t>72.4</a:t>
            </a:r>
            <a:r>
              <a:rPr lang="en-US" sz="1600" b="1" dirty="0">
                <a:latin typeface="Courier New" pitchFamily="49" charset="0"/>
                <a:cs typeface="Courier New" pitchFamily="49" charset="0"/>
              </a:rPr>
              <a:t>     1.6</a:t>
            </a:r>
          </a:p>
          <a:p>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FaxUserNotified</a:t>
            </a:r>
            <a:r>
              <a:rPr lang="en-US" sz="1600" b="1" dirty="0">
                <a:latin typeface="Courier New" pitchFamily="49" charset="0"/>
                <a:cs typeface="Courier New" pitchFamily="49" charset="0"/>
              </a:rPr>
              <a:t>     185      2      2      </a:t>
            </a:r>
            <a:r>
              <a:rPr lang="en-US" sz="1600" b="1" dirty="0">
                <a:solidFill>
                  <a:srgbClr val="C00000"/>
                </a:solidFill>
                <a:latin typeface="Courier New" pitchFamily="49" charset="0"/>
                <a:cs typeface="Courier New" pitchFamily="49" charset="0"/>
              </a:rPr>
              <a:t>86</a:t>
            </a:r>
            <a:r>
              <a:rPr lang="en-US" sz="1600" b="1" dirty="0">
                <a:latin typeface="Courier New" pitchFamily="49" charset="0"/>
                <a:cs typeface="Courier New" pitchFamily="49" charset="0"/>
              </a:rPr>
              <a:t>  450.1K  </a:t>
            </a:r>
            <a:r>
              <a:rPr lang="en-US" sz="1600" b="1" dirty="0">
                <a:solidFill>
                  <a:srgbClr val="FF0000"/>
                </a:solidFill>
                <a:latin typeface="Courier New" pitchFamily="49" charset="0"/>
                <a:cs typeface="Courier New" pitchFamily="49" charset="0"/>
              </a:rPr>
              <a:t>65.6</a:t>
            </a:r>
            <a:r>
              <a:rPr lang="en-US" sz="1600" b="1" dirty="0">
                <a:latin typeface="Courier New" pitchFamily="49" charset="0"/>
                <a:cs typeface="Courier New" pitchFamily="49" charset="0"/>
              </a:rPr>
              <a:t>     1.7</a:t>
            </a:r>
          </a:p>
          <a:p>
            <a:endParaRPr lang="en-US" sz="1600" b="1" dirty="0">
              <a:latin typeface="Courier New" pitchFamily="49" charset="0"/>
              <a:cs typeface="Courier New" pitchFamily="49" charset="0"/>
            </a:endParaRPr>
          </a:p>
          <a:p>
            <a:endParaRPr lang="en-US" sz="1600" b="1" dirty="0">
              <a:latin typeface="Courier New" pitchFamily="49" charset="0"/>
              <a:cs typeface="Courier New" pitchFamily="49" charset="0"/>
            </a:endParaRPr>
          </a:p>
          <a:p>
            <a:endParaRPr lang="en-US" sz="1600" b="1" dirty="0">
              <a:latin typeface="Courier New" pitchFamily="49" charset="0"/>
              <a:cs typeface="Courier New" pitchFamily="49" charset="0"/>
            </a:endParaRPr>
          </a:p>
          <a:p>
            <a:endParaRPr lang="en-US" sz="1600" b="1" dirty="0">
              <a:latin typeface="Courier New" pitchFamily="49" charset="0"/>
              <a:cs typeface="Courier New" pitchFamily="49" charset="0"/>
            </a:endParaRPr>
          </a:p>
          <a:p>
            <a:endParaRPr lang="en-US" sz="1600" b="1" dirty="0">
              <a:latin typeface="Courier New" pitchFamily="49" charset="0"/>
              <a:cs typeface="Courier New" pitchFamily="49" charset="0"/>
            </a:endParaRPr>
          </a:p>
          <a:p>
            <a:endParaRPr lang="en-US" sz="1600" b="1" dirty="0">
              <a:latin typeface="Courier New" pitchFamily="49" charset="0"/>
              <a:cs typeface="Courier New" pitchFamily="49" charset="0"/>
            </a:endParaRPr>
          </a:p>
          <a:p>
            <a:endParaRPr lang="en-US" sz="1600" b="1" dirty="0">
              <a:latin typeface="Courier New" pitchFamily="49" charset="0"/>
              <a:cs typeface="Courier New" pitchFamily="49" charset="0"/>
            </a:endParaRPr>
          </a:p>
          <a:p>
            <a:r>
              <a:rPr lang="en-US" sz="1600" b="1" dirty="0">
                <a:latin typeface="Courier New" pitchFamily="49" charset="0"/>
                <a:cs typeface="Courier New" pitchFamily="49" charset="0"/>
              </a:rPr>
              <a:t>INDEX BLOCK SUMMARY FOR AREA "</a:t>
            </a:r>
            <a:r>
              <a:rPr lang="en-US" sz="1600" b="1" dirty="0" err="1">
                <a:latin typeface="Courier New" pitchFamily="49" charset="0"/>
                <a:cs typeface="Courier New" pitchFamily="49" charset="0"/>
              </a:rPr>
              <a:t>Cust_Index</a:t>
            </a:r>
            <a:r>
              <a:rPr lang="en-US" sz="1600" b="1" dirty="0">
                <a:latin typeface="Courier New" pitchFamily="49" charset="0"/>
                <a:cs typeface="Courier New" pitchFamily="49" charset="0"/>
              </a:rPr>
              <a:t>" : 10</a:t>
            </a:r>
          </a:p>
          <a:p>
            <a:r>
              <a:rPr lang="en-US" sz="1600" b="1" dirty="0">
                <a:latin typeface="Courier New" pitchFamily="49" charset="0"/>
                <a:cs typeface="Courier New" pitchFamily="49" charset="0"/>
              </a:rPr>
              <a:t>-------------------------------------------------------</a:t>
            </a:r>
          </a:p>
          <a:p>
            <a:r>
              <a:rPr lang="en-US" sz="1600" b="1" dirty="0">
                <a:latin typeface="Courier New" pitchFamily="49" charset="0"/>
                <a:cs typeface="Courier New" pitchFamily="49" charset="0"/>
              </a:rPr>
              <a:t>Table         Index  Fields Levels  Blocks    Size  % </a:t>
            </a:r>
            <a:r>
              <a:rPr lang="en-US" sz="1600" b="1" dirty="0" err="1">
                <a:latin typeface="Courier New" pitchFamily="49" charset="0"/>
                <a:cs typeface="Courier New" pitchFamily="49" charset="0"/>
              </a:rPr>
              <a:t>Util</a:t>
            </a:r>
            <a:r>
              <a:rPr lang="en-US" sz="1600" b="1" dirty="0">
                <a:latin typeface="Courier New" pitchFamily="49" charset="0"/>
                <a:cs typeface="Courier New" pitchFamily="49" charset="0"/>
              </a:rPr>
              <a:t> Factor</a:t>
            </a:r>
          </a:p>
          <a:p>
            <a:r>
              <a:rPr lang="en-US" sz="1600" b="1" dirty="0" err="1">
                <a:latin typeface="Courier New" pitchFamily="49" charset="0"/>
                <a:cs typeface="Courier New" pitchFamily="49" charset="0"/>
              </a:rPr>
              <a:t>PUB.Customer</a:t>
            </a:r>
            <a:endParaRPr lang="en-US" sz="1600" b="1" dirty="0">
              <a:latin typeface="Courier New" pitchFamily="49" charset="0"/>
              <a:cs typeface="Courier New" pitchFamily="49" charset="0"/>
            </a:endParaRPr>
          </a:p>
          <a:p>
            <a:r>
              <a:rPr lang="en-US" sz="1600" b="1" dirty="0">
                <a:latin typeface="Courier New" pitchFamily="49" charset="0"/>
                <a:cs typeface="Courier New" pitchFamily="49" charset="0"/>
              </a:rPr>
              <a:t>  Comments       13       1      1       1  874.0B   21.5     1.0</a:t>
            </a:r>
          </a:p>
          <a:p>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CountryPost</a:t>
            </a:r>
            <a:r>
              <a:rPr lang="en-US" sz="1600" b="1" dirty="0">
                <a:latin typeface="Courier New" pitchFamily="49" charset="0"/>
                <a:cs typeface="Courier New" pitchFamily="49" charset="0"/>
              </a:rPr>
              <a:t>    14       2      2       4    9.0K   56.5     1.9</a:t>
            </a:r>
          </a:p>
          <a:p>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CustNum</a:t>
            </a:r>
            <a:r>
              <a:rPr lang="en-US" sz="1600" b="1" dirty="0">
                <a:latin typeface="Courier New" pitchFamily="49" charset="0"/>
                <a:cs typeface="Courier New" pitchFamily="49" charset="0"/>
              </a:rPr>
              <a:t>        12       1      2       4    9.9K   62.2     1.8</a:t>
            </a:r>
          </a:p>
          <a:p>
            <a:r>
              <a:rPr lang="en-US" sz="1600" b="1" dirty="0">
                <a:latin typeface="Courier New" pitchFamily="49" charset="0"/>
                <a:cs typeface="Courier New" pitchFamily="49" charset="0"/>
              </a:rPr>
              <a:t>  Name           15       1      2       9   22.5K   62.9     1.7</a:t>
            </a:r>
          </a:p>
          <a:p>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SalesRep</a:t>
            </a:r>
            <a:r>
              <a:rPr lang="en-US" sz="1600" b="1" dirty="0">
                <a:latin typeface="Courier New" pitchFamily="49" charset="0"/>
                <a:cs typeface="Courier New" pitchFamily="49" charset="0"/>
              </a:rPr>
              <a:t>       16       1      1       1    1.3K   33.6     1.0</a:t>
            </a:r>
          </a:p>
        </p:txBody>
      </p:sp>
    </p:spTree>
    <p:extLst>
      <p:ext uri="{BB962C8B-B14F-4D97-AF65-F5344CB8AC3E}">
        <p14:creationId xmlns:p14="http://schemas.microsoft.com/office/powerpoint/2010/main" val="2857721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Minimize Network Traffic</a:t>
            </a:r>
          </a:p>
        </p:txBody>
      </p:sp>
      <p:sp>
        <p:nvSpPr>
          <p:cNvPr id="3" name="Content Placeholder 2"/>
          <p:cNvSpPr>
            <a:spLocks noGrp="1"/>
          </p:cNvSpPr>
          <p:nvPr>
            <p:ph idx="1"/>
          </p:nvPr>
        </p:nvSpPr>
        <p:spPr/>
        <p:txBody>
          <a:bodyPr>
            <a:normAutofit/>
          </a:bodyPr>
          <a:lstStyle/>
          <a:p>
            <a:r>
              <a:rPr lang="en-US" dirty="0"/>
              <a:t>Use a secondary broker to isolate high activity clients (such as reports).</a:t>
            </a:r>
          </a:p>
          <a:p>
            <a:r>
              <a:rPr lang="en-US" dirty="0"/>
              <a:t>Use –</a:t>
            </a:r>
            <a:r>
              <a:rPr lang="en-US" dirty="0" err="1"/>
              <a:t>ServerType</a:t>
            </a:r>
            <a:r>
              <a:rPr lang="en-US" dirty="0"/>
              <a:t> SQL or 4GL.  Do NOT use “BOTH”.</a:t>
            </a:r>
          </a:p>
          <a:p>
            <a:r>
              <a:rPr lang="en-US" dirty="0"/>
              <a:t>Set –Mm to 8192 or larger.</a:t>
            </a:r>
          </a:p>
          <a:p>
            <a:r>
              <a:rPr lang="en-US" dirty="0"/>
              <a:t>Use –Mn and –Ma to keep the number of clients per server low on old pre OE12 systems without multi-threaded servers.</a:t>
            </a:r>
          </a:p>
          <a:p>
            <a:r>
              <a:rPr lang="en-US" dirty="0"/>
              <a:t>Use –Mi 1 to spread 4GL connections across servers.</a:t>
            </a:r>
          </a:p>
        </p:txBody>
      </p:sp>
    </p:spTree>
    <p:extLst>
      <p:ext uri="{BB962C8B-B14F-4D97-AF65-F5344CB8AC3E}">
        <p14:creationId xmlns:p14="http://schemas.microsoft.com/office/powerpoint/2010/main" val="1587327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Minimize Network Traffic</a:t>
            </a:r>
          </a:p>
        </p:txBody>
      </p:sp>
      <p:sp>
        <p:nvSpPr>
          <p:cNvPr id="3" name="Content Placeholder 2"/>
          <p:cNvSpPr>
            <a:spLocks noGrp="1"/>
          </p:cNvSpPr>
          <p:nvPr>
            <p:ph idx="1"/>
          </p:nvPr>
        </p:nvSpPr>
        <p:spPr/>
        <p:txBody>
          <a:bodyPr>
            <a:normAutofit/>
          </a:bodyPr>
          <a:lstStyle/>
          <a:p>
            <a:pPr marL="514350" indent="-457200"/>
            <a:r>
              <a:rPr lang="en-US" dirty="0"/>
              <a:t>-</a:t>
            </a:r>
            <a:r>
              <a:rPr lang="en-US" dirty="0" err="1"/>
              <a:t>prefetchDelay</a:t>
            </a:r>
            <a:endParaRPr lang="en-US" dirty="0"/>
          </a:p>
          <a:p>
            <a:pPr marL="514350" indent="-457200"/>
            <a:r>
              <a:rPr lang="en-US" dirty="0"/>
              <a:t>-</a:t>
            </a:r>
            <a:r>
              <a:rPr lang="en-US" dirty="0" err="1"/>
              <a:t>prefetchFactor</a:t>
            </a:r>
            <a:r>
              <a:rPr lang="en-US" dirty="0"/>
              <a:t> 100</a:t>
            </a:r>
          </a:p>
          <a:p>
            <a:pPr marL="514350" indent="-457200"/>
            <a:r>
              <a:rPr lang="en-US" dirty="0"/>
              <a:t>-</a:t>
            </a:r>
            <a:r>
              <a:rPr lang="en-US" dirty="0" err="1"/>
              <a:t>prefetchNumRecs</a:t>
            </a:r>
            <a:r>
              <a:rPr lang="en-US" dirty="0"/>
              <a:t> 1000</a:t>
            </a:r>
          </a:p>
        </p:txBody>
      </p:sp>
    </p:spTree>
    <p:extLst>
      <p:ext uri="{BB962C8B-B14F-4D97-AF65-F5344CB8AC3E}">
        <p14:creationId xmlns:p14="http://schemas.microsoft.com/office/powerpoint/2010/main" val="442839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Minimize Network Traffic</a:t>
            </a:r>
          </a:p>
        </p:txBody>
      </p:sp>
      <p:sp>
        <p:nvSpPr>
          <p:cNvPr id="3" name="Content Placeholder 2"/>
          <p:cNvSpPr>
            <a:spLocks noGrp="1"/>
          </p:cNvSpPr>
          <p:nvPr>
            <p:ph idx="1"/>
          </p:nvPr>
        </p:nvSpPr>
        <p:spPr/>
        <p:txBody>
          <a:bodyPr>
            <a:normAutofit/>
          </a:bodyPr>
          <a:lstStyle/>
          <a:p>
            <a:r>
              <a:rPr lang="en-US" dirty="0"/>
              <a:t>Use FIELDS list in queries.</a:t>
            </a:r>
          </a:p>
          <a:p>
            <a:r>
              <a:rPr lang="en-US" dirty="0"/>
              <a:t>NO-LOCK queries pack multiple records into a request.</a:t>
            </a:r>
          </a:p>
          <a:p>
            <a:r>
              <a:rPr lang="en-US" dirty="0"/>
              <a:t>Watch out for client-side sorting and selection on queries.</a:t>
            </a:r>
          </a:p>
          <a:p>
            <a:r>
              <a:rPr lang="en-US" dirty="0"/>
              <a:t>Remember that CAN-DO is evaluated on the CLIENT (yet another reason not to use it).</a:t>
            </a:r>
          </a:p>
          <a:p>
            <a:r>
              <a:rPr lang="en-US" dirty="0"/>
              <a:t>Use -</a:t>
            </a:r>
            <a:r>
              <a:rPr lang="en-US" dirty="0" err="1"/>
              <a:t>noautoresultlist</a:t>
            </a:r>
            <a:r>
              <a:rPr lang="en-US" dirty="0"/>
              <a:t>/FORWARD-ONLY for dynamic queries.</a:t>
            </a:r>
          </a:p>
        </p:txBody>
      </p:sp>
    </p:spTree>
    <p:extLst>
      <p:ext uri="{BB962C8B-B14F-4D97-AF65-F5344CB8AC3E}">
        <p14:creationId xmlns:p14="http://schemas.microsoft.com/office/powerpoint/2010/main" val="259171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Message Size &amp; </a:t>
            </a:r>
            <a:r>
              <a:rPr lang="en-US" dirty="0" err="1"/>
              <a:t>Prefetch</a:t>
            </a:r>
            <a:r>
              <a:rPr lang="en-US" dirty="0"/>
              <a:t> Options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67192712"/>
              </p:ext>
            </p:extLst>
          </p:nvPr>
        </p:nvGraphicFramePr>
        <p:xfrm>
          <a:off x="266218" y="2684545"/>
          <a:ext cx="11734800" cy="335788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5334000">
                  <a:extLst>
                    <a:ext uri="{9D8B030D-6E8A-4147-A177-3AD203B41FA5}">
                      <a16:colId xmlns:a16="http://schemas.microsoft.com/office/drawing/2014/main" val="20006"/>
                    </a:ext>
                  </a:extLst>
                </a:gridCol>
              </a:tblGrid>
              <a:tr h="370840">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a16="http://schemas.microsoft.com/office/drawing/2014/main" val="10000"/>
                  </a:ext>
                </a:extLst>
              </a:tr>
              <a:tr h="391160">
                <a:tc>
                  <a:txBody>
                    <a:bodyPr/>
                    <a:lstStyle/>
                    <a:p>
                      <a:pPr algn="ctr" fontAlgn="b"/>
                      <a:r>
                        <a:rPr lang="en-US" sz="1600" b="0" i="0" u="none" strike="noStrike" dirty="0">
                          <a:solidFill>
                            <a:srgbClr val="000000"/>
                          </a:solidFill>
                          <a:effectLst/>
                          <a:latin typeface="Menlo" charset="0"/>
                        </a:rPr>
                        <a:t>198</a:t>
                      </a:r>
                    </a:p>
                  </a:txBody>
                  <a:tcPr marL="12700" marR="12700" marT="12700" marB="0" anchor="ctr"/>
                </a:tc>
                <a:tc>
                  <a:txBody>
                    <a:bodyPr/>
                    <a:lstStyle/>
                    <a:p>
                      <a:pPr algn="ctr" fontAlgn="b"/>
                      <a:r>
                        <a:rPr lang="cs-CZ" sz="1600" b="0" i="0" u="none" strike="noStrike">
                          <a:solidFill>
                            <a:srgbClr val="000000"/>
                          </a:solidFill>
                          <a:effectLst/>
                          <a:latin typeface="Calibri" charset="0"/>
                        </a:rPr>
                        <a:t>97</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18</a:t>
                      </a:r>
                    </a:p>
                  </a:txBody>
                  <a:tcPr marL="12700" marR="12700" marT="12700" marB="0" anchor="ctr"/>
                </a:tc>
                <a:tc>
                  <a:txBody>
                    <a:bodyPr/>
                    <a:lstStyle/>
                    <a:p>
                      <a:pPr algn="ctr" fontAlgn="b"/>
                      <a:r>
                        <a:rPr lang="en-US" sz="1600" b="0" i="0" u="none" strike="noStrike">
                          <a:solidFill>
                            <a:srgbClr val="000000"/>
                          </a:solidFill>
                          <a:effectLst/>
                          <a:latin typeface="Calibri" charset="0"/>
                        </a:rPr>
                        <a:t>10</a:t>
                      </a:r>
                    </a:p>
                  </a:txBody>
                  <a:tcPr marL="12700" marR="12700" marT="12700" marB="0" anchor="ctr"/>
                </a:tc>
                <a:tc>
                  <a:txBody>
                    <a:bodyPr/>
                    <a:lstStyle/>
                    <a:p>
                      <a:pPr algn="ctr" fontAlgn="b"/>
                      <a:r>
                        <a:rPr lang="is-IS" sz="1600" b="0" i="0" u="none" strike="noStrike">
                          <a:solidFill>
                            <a:srgbClr val="000000"/>
                          </a:solidFill>
                          <a:effectLst/>
                          <a:latin typeface="Calibri" charset="0"/>
                        </a:rPr>
                        <a:t>208</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1024</a:t>
                      </a:r>
                    </a:p>
                  </a:txBody>
                  <a:tcPr marL="12700" marR="12700" marT="12700" marB="0" anchor="ctr"/>
                </a:tc>
                <a:extLst>
                  <a:ext uri="{0D108BD9-81ED-4DB2-BD59-A6C34878D82A}">
                    <a16:rowId xmlns:a16="http://schemas.microsoft.com/office/drawing/2014/main" val="10001"/>
                  </a:ext>
                </a:extLst>
              </a:tr>
              <a:tr h="370840">
                <a:tc>
                  <a:txBody>
                    <a:bodyPr/>
                    <a:lstStyle/>
                    <a:p>
                      <a:pPr algn="ctr" fontAlgn="b"/>
                      <a:r>
                        <a:rPr lang="is-IS" sz="1600" b="0" i="0" u="none" strike="noStrike" dirty="0">
                          <a:solidFill>
                            <a:srgbClr val="000000"/>
                          </a:solidFill>
                          <a:effectLst/>
                          <a:latin typeface="Menlo" charset="0"/>
                        </a:rPr>
                        <a:t>208</a:t>
                      </a:r>
                    </a:p>
                  </a:txBody>
                  <a:tcPr marL="12700" marR="12700" marT="12700" marB="0" anchor="ctr"/>
                </a:tc>
                <a:tc>
                  <a:txBody>
                    <a:bodyPr/>
                    <a:lstStyle/>
                    <a:p>
                      <a:pPr algn="ctr" fontAlgn="b"/>
                      <a:r>
                        <a:rPr lang="fi-FI" sz="1600" b="0" i="0" u="none" strike="noStrike" dirty="0">
                          <a:solidFill>
                            <a:schemeClr val="accent2"/>
                          </a:solidFill>
                          <a:effectLst/>
                          <a:latin typeface="Calibri" charset="0"/>
                        </a:rPr>
                        <a:t>102</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chemeClr val="accent2"/>
                          </a:solidFill>
                          <a:effectLst/>
                          <a:latin typeface="Calibri" charset="0"/>
                        </a:rPr>
                        <a:t>17</a:t>
                      </a:r>
                    </a:p>
                  </a:txBody>
                  <a:tcPr marL="12700" marR="12700" marT="12700" marB="0" anchor="ctr"/>
                </a:tc>
                <a:tc>
                  <a:txBody>
                    <a:bodyPr/>
                    <a:lstStyle/>
                    <a:p>
                      <a:pPr algn="ctr" fontAlgn="b"/>
                      <a:r>
                        <a:rPr lang="en-US" sz="1600" b="0" i="0" u="none" strike="noStrike">
                          <a:solidFill>
                            <a:srgbClr val="000000"/>
                          </a:solidFill>
                          <a:effectLst/>
                          <a:latin typeface="Calibri" charset="0"/>
                        </a:rPr>
                        <a:t>14</a:t>
                      </a:r>
                    </a:p>
                  </a:txBody>
                  <a:tcPr marL="12700" marR="12700" marT="12700" marB="0" anchor="ctr"/>
                </a:tc>
                <a:tc>
                  <a:txBody>
                    <a:bodyPr/>
                    <a:lstStyle/>
                    <a:p>
                      <a:pPr algn="ctr" fontAlgn="b"/>
                      <a:r>
                        <a:rPr lang="cs-CZ" sz="1600" b="0" i="0" u="none" strike="noStrike">
                          <a:solidFill>
                            <a:srgbClr val="000000"/>
                          </a:solidFill>
                          <a:effectLst/>
                          <a:latin typeface="Calibri" charset="0"/>
                        </a:rPr>
                        <a:t>222</a:t>
                      </a:r>
                    </a:p>
                  </a:txBody>
                  <a:tcPr marL="12700" marR="12700" marT="12700" marB="0" anchor="ctr"/>
                </a:tc>
                <a:tc>
                  <a:txBody>
                    <a:bodyPr/>
                    <a:lstStyle/>
                    <a:p>
                      <a:pPr algn="l" fontAlgn="b"/>
                      <a:r>
                        <a:rPr lang="en-US" sz="1600" b="0" i="0" u="none" strike="noStrike" dirty="0">
                          <a:solidFill>
                            <a:srgbClr val="000000"/>
                          </a:solidFill>
                          <a:effectLst/>
                          <a:latin typeface="Calibri" charset="0"/>
                        </a:rPr>
                        <a:t>-Mm  4096</a:t>
                      </a:r>
                    </a:p>
                  </a:txBody>
                  <a:tcPr marL="12700" marR="12700" marT="12700" marB="0" anchor="ctr"/>
                </a:tc>
                <a:extLst>
                  <a:ext uri="{0D108BD9-81ED-4DB2-BD59-A6C34878D82A}">
                    <a16:rowId xmlns:a16="http://schemas.microsoft.com/office/drawing/2014/main" val="10002"/>
                  </a:ext>
                </a:extLst>
              </a:tr>
              <a:tr h="370840">
                <a:tc>
                  <a:txBody>
                    <a:bodyPr/>
                    <a:lstStyle/>
                    <a:p>
                      <a:pPr algn="ctr" fontAlgn="b"/>
                      <a:r>
                        <a:rPr lang="is-IS" sz="1600" b="0" i="0" u="none" strike="noStrike" dirty="0">
                          <a:solidFill>
                            <a:srgbClr val="000000"/>
                          </a:solidFill>
                          <a:effectLst/>
                          <a:latin typeface="Menlo" charset="0"/>
                        </a:rPr>
                        <a:t>192</a:t>
                      </a:r>
                    </a:p>
                  </a:txBody>
                  <a:tcPr marL="12700" marR="12700" marT="12700" marB="0" anchor="ctr"/>
                </a:tc>
                <a:tc>
                  <a:txBody>
                    <a:bodyPr/>
                    <a:lstStyle/>
                    <a:p>
                      <a:pPr algn="ctr" fontAlgn="b"/>
                      <a:r>
                        <a:rPr lang="cs-CZ" sz="1600" b="0" i="0" u="none" strike="noStrike">
                          <a:solidFill>
                            <a:srgbClr val="000000"/>
                          </a:solidFill>
                          <a:effectLst/>
                          <a:latin typeface="Calibri" charset="0"/>
                        </a:rPr>
                        <a:t>94</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tr-TR" sz="1600" b="0" i="0" u="none" strike="noStrike" dirty="0">
                          <a:solidFill>
                            <a:srgbClr val="000000"/>
                          </a:solidFill>
                          <a:effectLst/>
                          <a:latin typeface="Calibri" charset="0"/>
                        </a:rPr>
                        <a:t>19</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is-IS" sz="1600" b="0" i="0" u="none" strike="noStrike">
                          <a:solidFill>
                            <a:srgbClr val="000000"/>
                          </a:solidFill>
                          <a:effectLst/>
                          <a:latin typeface="Calibri" charset="0"/>
                        </a:rPr>
                        <a:t>201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8192</a:t>
                      </a:r>
                    </a:p>
                  </a:txBody>
                  <a:tcPr marL="12700" marR="12700" marT="12700" marB="0" anchor="ctr"/>
                </a:tc>
                <a:extLst>
                  <a:ext uri="{0D108BD9-81ED-4DB2-BD59-A6C34878D82A}">
                    <a16:rowId xmlns:a16="http://schemas.microsoft.com/office/drawing/2014/main" val="10003"/>
                  </a:ext>
                </a:extLst>
              </a:tr>
              <a:tr h="370840">
                <a:tc>
                  <a:txBody>
                    <a:bodyPr/>
                    <a:lstStyle/>
                    <a:p>
                      <a:pPr algn="ctr" fontAlgn="b"/>
                      <a:r>
                        <a:rPr lang="fi-FI" sz="1600" b="0" i="0" u="none" strike="noStrike" dirty="0">
                          <a:solidFill>
                            <a:srgbClr val="000000"/>
                          </a:solidFill>
                          <a:effectLst/>
                          <a:latin typeface="Menlo" charset="0"/>
                        </a:rPr>
                        <a:t>180</a:t>
                      </a:r>
                    </a:p>
                  </a:txBody>
                  <a:tcPr marL="12700" marR="12700" marT="12700" marB="0" anchor="ctr"/>
                </a:tc>
                <a:tc>
                  <a:txBody>
                    <a:bodyPr/>
                    <a:lstStyle/>
                    <a:p>
                      <a:pPr algn="ctr" fontAlgn="b"/>
                      <a:r>
                        <a:rPr lang="en-US" sz="1600" b="0" i="0" u="none" strike="noStrike">
                          <a:solidFill>
                            <a:srgbClr val="000000"/>
                          </a:solidFill>
                          <a:effectLst/>
                          <a:latin typeface="Calibri" charset="0"/>
                        </a:rPr>
                        <a:t>88</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20</a:t>
                      </a:r>
                    </a:p>
                  </a:txBody>
                  <a:tcPr marL="12700" marR="12700" marT="12700" marB="0" anchor="ctr"/>
                </a:tc>
                <a:tc>
                  <a:txBody>
                    <a:bodyPr/>
                    <a:lstStyle/>
                    <a:p>
                      <a:pPr algn="ctr" fontAlgn="b"/>
                      <a:r>
                        <a:rPr lang="cs-CZ" sz="1600" b="0" i="0" u="none" strike="noStrike">
                          <a:solidFill>
                            <a:srgbClr val="000000"/>
                          </a:solidFill>
                          <a:effectLst/>
                          <a:latin typeface="Calibri" charset="0"/>
                        </a:rPr>
                        <a:t>11</a:t>
                      </a:r>
                    </a:p>
                  </a:txBody>
                  <a:tcPr marL="12700" marR="12700" marT="12700" marB="0" anchor="ctr"/>
                </a:tc>
                <a:tc>
                  <a:txBody>
                    <a:bodyPr/>
                    <a:lstStyle/>
                    <a:p>
                      <a:pPr algn="ctr" fontAlgn="b"/>
                      <a:r>
                        <a:rPr lang="en-US" sz="1600" b="0" i="0" u="none" strike="noStrike">
                          <a:solidFill>
                            <a:srgbClr val="000000"/>
                          </a:solidFill>
                          <a:effectLst/>
                          <a:latin typeface="Calibri" charset="0"/>
                        </a:rPr>
                        <a:t>191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16384</a:t>
                      </a:r>
                    </a:p>
                  </a:txBody>
                  <a:tcPr marL="12700" marR="12700" marT="12700" marB="0" anchor="ctr"/>
                </a:tc>
                <a:extLst>
                  <a:ext uri="{0D108BD9-81ED-4DB2-BD59-A6C34878D82A}">
                    <a16:rowId xmlns:a16="http://schemas.microsoft.com/office/drawing/2014/main" val="10004"/>
                  </a:ext>
                </a:extLst>
              </a:tr>
              <a:tr h="370840">
                <a:tc>
                  <a:txBody>
                    <a:bodyPr/>
                    <a:lstStyle/>
                    <a:p>
                      <a:pPr algn="ctr" fontAlgn="b"/>
                      <a:r>
                        <a:rPr lang="is-IS" sz="1600" b="0" i="0" u="none" strike="noStrike" dirty="0">
                          <a:solidFill>
                            <a:srgbClr val="000000"/>
                          </a:solidFill>
                          <a:effectLst/>
                          <a:latin typeface="Menlo" charset="0"/>
                        </a:rPr>
                        <a:t>162</a:t>
                      </a:r>
                    </a:p>
                  </a:txBody>
                  <a:tcPr marL="12700" marR="12700" marT="12700" marB="0" anchor="ctr"/>
                </a:tc>
                <a:tc>
                  <a:txBody>
                    <a:bodyPr/>
                    <a:lstStyle/>
                    <a:p>
                      <a:pPr algn="ctr" fontAlgn="b"/>
                      <a:r>
                        <a:rPr lang="fi-FI" sz="1600" b="0" i="0" u="none" strike="noStrike">
                          <a:solidFill>
                            <a:srgbClr val="000000"/>
                          </a:solidFill>
                          <a:effectLst/>
                          <a:latin typeface="Calibri" charset="0"/>
                        </a:rPr>
                        <a:t>79</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22</a:t>
                      </a:r>
                    </a:p>
                  </a:txBody>
                  <a:tcPr marL="12700" marR="12700" marT="12700" marB="0" anchor="ctr"/>
                </a:tc>
                <a:tc>
                  <a:txBody>
                    <a:bodyPr/>
                    <a:lstStyle/>
                    <a:p>
                      <a:pPr algn="ctr" fontAlgn="b"/>
                      <a:r>
                        <a:rPr lang="en-US" sz="1600" b="0" i="0" u="none" strike="noStrike">
                          <a:solidFill>
                            <a:srgbClr val="000000"/>
                          </a:solidFill>
                          <a:effectLst/>
                          <a:latin typeface="Calibri" charset="0"/>
                        </a:rPr>
                        <a:t>14</a:t>
                      </a:r>
                    </a:p>
                  </a:txBody>
                  <a:tcPr marL="12700" marR="12700" marT="12700" marB="0" anchor="ctr"/>
                </a:tc>
                <a:tc>
                  <a:txBody>
                    <a:bodyPr/>
                    <a:lstStyle/>
                    <a:p>
                      <a:pPr algn="ctr" fontAlgn="b"/>
                      <a:r>
                        <a:rPr lang="en-US" sz="1600" b="0" i="0" u="none" strike="noStrike">
                          <a:solidFill>
                            <a:srgbClr val="000000"/>
                          </a:solidFill>
                          <a:effectLst/>
                          <a:latin typeface="Calibri" charset="0"/>
                        </a:rPr>
                        <a:t>176</a:t>
                      </a:r>
                    </a:p>
                  </a:txBody>
                  <a:tcPr marL="12700" marR="12700" marT="12700" marB="0" anchor="ctr"/>
                </a:tc>
                <a:tc>
                  <a:txBody>
                    <a:bodyPr/>
                    <a:lstStyle/>
                    <a:p>
                      <a:pPr algn="l" fontAlgn="b"/>
                      <a:r>
                        <a:rPr lang="en-US" sz="1600" b="0" i="0" u="none" strike="noStrike" dirty="0">
                          <a:solidFill>
                            <a:srgbClr val="000000"/>
                          </a:solidFill>
                          <a:effectLst/>
                          <a:latin typeface="Calibri" charset="0"/>
                        </a:rPr>
                        <a:t>-Mm 32600</a:t>
                      </a:r>
                    </a:p>
                  </a:txBody>
                  <a:tcPr marL="12700" marR="12700" marT="12700" marB="0" anchor="ctr"/>
                </a:tc>
                <a:extLst>
                  <a:ext uri="{0D108BD9-81ED-4DB2-BD59-A6C34878D82A}">
                    <a16:rowId xmlns:a16="http://schemas.microsoft.com/office/drawing/2014/main" val="10005"/>
                  </a:ext>
                </a:extLst>
              </a:tr>
              <a:tr h="370840">
                <a:tc>
                  <a:txBody>
                    <a:bodyPr/>
                    <a:lstStyle/>
                    <a:p>
                      <a:pPr algn="ctr" fontAlgn="b"/>
                      <a:r>
                        <a:rPr lang="is-IS" sz="1600" b="0" i="0" u="none" strike="noStrike" dirty="0">
                          <a:solidFill>
                            <a:srgbClr val="000000"/>
                          </a:solidFill>
                          <a:effectLst/>
                          <a:latin typeface="Menlo" charset="0"/>
                        </a:rPr>
                        <a:t>152</a:t>
                      </a:r>
                    </a:p>
                  </a:txBody>
                  <a:tcPr marL="12700" marR="12700" marT="12700" marB="0" anchor="ctr"/>
                </a:tc>
                <a:tc>
                  <a:txBody>
                    <a:bodyPr/>
                    <a:lstStyle/>
                    <a:p>
                      <a:pPr algn="ctr" fontAlgn="b"/>
                      <a:r>
                        <a:rPr lang="ru-RU" sz="1600" b="0" i="0" u="none" strike="noStrike">
                          <a:solidFill>
                            <a:srgbClr val="000000"/>
                          </a:solidFill>
                          <a:effectLst/>
                          <a:latin typeface="Calibri" charset="0"/>
                        </a:rPr>
                        <a:t>74</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rgbClr val="000000"/>
                          </a:solidFill>
                          <a:effectLst/>
                          <a:latin typeface="Calibri" charset="0"/>
                        </a:rPr>
                        <a:t>24</a:t>
                      </a:r>
                    </a:p>
                  </a:txBody>
                  <a:tcPr marL="12700" marR="12700" marT="12700" marB="0" anchor="ctr"/>
                </a:tc>
                <a:tc>
                  <a:txBody>
                    <a:bodyPr/>
                    <a:lstStyle/>
                    <a:p>
                      <a:pPr algn="ctr" fontAlgn="b"/>
                      <a:r>
                        <a:rPr lang="en-US" sz="1600" b="0" i="0" u="none" strike="noStrike" dirty="0">
                          <a:solidFill>
                            <a:srgbClr val="000000"/>
                          </a:solidFill>
                          <a:effectLst/>
                          <a:latin typeface="Calibri" charset="0"/>
                        </a:rPr>
                        <a:t>8</a:t>
                      </a:r>
                    </a:p>
                  </a:txBody>
                  <a:tcPr marL="12700" marR="12700" marT="12700" marB="0" anchor="ctr"/>
                </a:tc>
                <a:tc>
                  <a:txBody>
                    <a:bodyPr/>
                    <a:lstStyle/>
                    <a:p>
                      <a:pPr algn="ctr" fontAlgn="b"/>
                      <a:r>
                        <a:rPr lang="en-US" sz="1600" b="0" i="0" u="none" strike="noStrike">
                          <a:solidFill>
                            <a:srgbClr val="000000"/>
                          </a:solidFill>
                          <a:effectLst/>
                          <a:latin typeface="Calibri" charset="0"/>
                        </a:rPr>
                        <a:t>160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endParaRPr lang="en-US" sz="16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6"/>
                  </a:ext>
                </a:extLst>
              </a:tr>
              <a:tr h="370840">
                <a:tc>
                  <a:txBody>
                    <a:bodyPr/>
                    <a:lstStyle/>
                    <a:p>
                      <a:pPr algn="ctr" fontAlgn="b"/>
                      <a:r>
                        <a:rPr lang="en-US" sz="1600" b="0" i="0" u="none" strike="noStrike" dirty="0">
                          <a:solidFill>
                            <a:srgbClr val="000000"/>
                          </a:solidFill>
                          <a:effectLst/>
                          <a:latin typeface="Menlo" charset="0"/>
                        </a:rPr>
                        <a:t>154</a:t>
                      </a:r>
                    </a:p>
                  </a:txBody>
                  <a:tcPr marL="12700" marR="12700" marT="12700" marB="0" anchor="ctr"/>
                </a:tc>
                <a:tc>
                  <a:txBody>
                    <a:bodyPr/>
                    <a:lstStyle/>
                    <a:p>
                      <a:pPr algn="ctr" fontAlgn="b"/>
                      <a:r>
                        <a:rPr lang="en-US" sz="1600" b="0" i="0" u="none" strike="noStrike">
                          <a:solidFill>
                            <a:srgbClr val="000000"/>
                          </a:solidFill>
                          <a:effectLst/>
                          <a:latin typeface="Calibri" charset="0"/>
                        </a:rPr>
                        <a:t>75</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rgbClr val="000000"/>
                          </a:solidFill>
                          <a:effectLst/>
                          <a:latin typeface="Calibri" charset="0"/>
                        </a:rPr>
                        <a:t>23</a:t>
                      </a:r>
                    </a:p>
                  </a:txBody>
                  <a:tcPr marL="12700" marR="12700" marT="12700" marB="0" anchor="ctr"/>
                </a:tc>
                <a:tc>
                  <a:txBody>
                    <a:bodyPr/>
                    <a:lstStyle/>
                    <a:p>
                      <a:pPr algn="ctr" fontAlgn="b"/>
                      <a:r>
                        <a:rPr lang="is-IS" sz="1600" b="0" i="0" u="none" strike="noStrike">
                          <a:solidFill>
                            <a:srgbClr val="000000"/>
                          </a:solidFill>
                          <a:effectLst/>
                          <a:latin typeface="Calibri" charset="0"/>
                        </a:rPr>
                        <a:t>12</a:t>
                      </a:r>
                    </a:p>
                  </a:txBody>
                  <a:tcPr marL="12700" marR="12700" marT="12700" marB="0" anchor="ctr"/>
                </a:tc>
                <a:tc>
                  <a:txBody>
                    <a:bodyPr/>
                    <a:lstStyle/>
                    <a:p>
                      <a:pPr algn="ctr" fontAlgn="b"/>
                      <a:r>
                        <a:rPr lang="is-IS" sz="1600" b="0" i="0" u="none" strike="noStrike" dirty="0">
                          <a:solidFill>
                            <a:srgbClr val="000000"/>
                          </a:solidFill>
                          <a:effectLst/>
                          <a:latin typeface="Calibri" charset="0"/>
                        </a:rPr>
                        <a:t>166</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a:solidFill>
                            <a:srgbClr val="7030A0"/>
                          </a:solidFill>
                          <a:effectLst/>
                          <a:latin typeface="Calibri" charset="0"/>
                        </a:rPr>
                        <a:t>-</a:t>
                      </a:r>
                      <a:r>
                        <a:rPr lang="en-US" sz="1600" b="0" i="0" u="none" strike="noStrike" dirty="0" err="1">
                          <a:solidFill>
                            <a:srgbClr val="7030A0"/>
                          </a:solidFill>
                          <a:effectLst/>
                          <a:latin typeface="Calibri" charset="0"/>
                        </a:rPr>
                        <a:t>prefetchFactor</a:t>
                      </a:r>
                      <a:r>
                        <a:rPr lang="en-US" sz="1600" b="0" i="0" u="none" strike="noStrike" dirty="0">
                          <a:solidFill>
                            <a:srgbClr val="7030A0"/>
                          </a:solidFill>
                          <a:effectLst/>
                          <a:latin typeface="Calibri" charset="0"/>
                        </a:rPr>
                        <a:t> 100</a:t>
                      </a:r>
                    </a:p>
                  </a:txBody>
                  <a:tcPr marL="12700" marR="12700" marT="12700" marB="0" anchor="ctr"/>
                </a:tc>
                <a:extLst>
                  <a:ext uri="{0D108BD9-81ED-4DB2-BD59-A6C34878D82A}">
                    <a16:rowId xmlns:a16="http://schemas.microsoft.com/office/drawing/2014/main" val="10007"/>
                  </a:ext>
                </a:extLst>
              </a:tr>
              <a:tr h="370840">
                <a:tc>
                  <a:txBody>
                    <a:bodyPr/>
                    <a:lstStyle/>
                    <a:p>
                      <a:pPr algn="ctr" fontAlgn="b"/>
                      <a:r>
                        <a:rPr lang="en-US" sz="1600" b="0" i="0" u="none" strike="noStrike" dirty="0">
                          <a:solidFill>
                            <a:srgbClr val="00B050"/>
                          </a:solidFill>
                          <a:effectLst/>
                          <a:latin typeface="Menlo" charset="0"/>
                        </a:rPr>
                        <a:t>8</a:t>
                      </a:r>
                    </a:p>
                  </a:txBody>
                  <a:tcPr marL="12700" marR="12700" marT="12700" marB="0" anchor="ctr"/>
                </a:tc>
                <a:tc>
                  <a:txBody>
                    <a:bodyPr/>
                    <a:lstStyle/>
                    <a:p>
                      <a:pPr algn="ctr" fontAlgn="b"/>
                      <a:r>
                        <a:rPr lang="is-IS" sz="1600" b="0" i="0" u="none" strike="noStrike" dirty="0">
                          <a:solidFill>
                            <a:srgbClr val="00B05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B05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B05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 </a:t>
                      </a:r>
                      <a:r>
                        <a:rPr lang="en-US" sz="1600" b="0" i="0" u="none" strike="noStrike" dirty="0">
                          <a:solidFill>
                            <a:srgbClr val="7030A0"/>
                          </a:solidFill>
                          <a:effectLst/>
                          <a:latin typeface="Calibri" charset="0"/>
                        </a:rPr>
                        <a:t>-</a:t>
                      </a:r>
                      <a:r>
                        <a:rPr lang="en-US" sz="1600" b="0" i="0" u="none" strike="noStrike" dirty="0" err="1">
                          <a:solidFill>
                            <a:srgbClr val="7030A0"/>
                          </a:solidFill>
                          <a:effectLst/>
                          <a:latin typeface="Calibri" charset="0"/>
                        </a:rPr>
                        <a:t>prefetchNumRecs</a:t>
                      </a:r>
                      <a:r>
                        <a:rPr lang="en-US" sz="1600" b="0" i="0" u="none" strike="noStrike" dirty="0">
                          <a:solidFill>
                            <a:srgbClr val="7030A0"/>
                          </a:solidFill>
                          <a:effectLst/>
                          <a:latin typeface="Calibri" charset="0"/>
                        </a:rPr>
                        <a:t> 10000</a:t>
                      </a:r>
                    </a:p>
                  </a:txBody>
                  <a:tcPr marL="12700" marR="12700" marT="12700" marB="0" anchor="ctr"/>
                </a:tc>
                <a:extLst>
                  <a:ext uri="{0D108BD9-81ED-4DB2-BD59-A6C34878D82A}">
                    <a16:rowId xmlns:a16="http://schemas.microsoft.com/office/drawing/2014/main" val="10008"/>
                  </a:ext>
                </a:extLst>
              </a:tr>
            </a:tbl>
          </a:graphicData>
        </a:graphic>
      </p:graphicFrame>
      <p:sp>
        <p:nvSpPr>
          <p:cNvPr id="5" name="TextBox 4"/>
          <p:cNvSpPr txBox="1"/>
          <p:nvPr/>
        </p:nvSpPr>
        <p:spPr>
          <a:xfrm>
            <a:off x="228600" y="1715869"/>
            <a:ext cx="9144000" cy="707886"/>
          </a:xfrm>
          <a:prstGeom prst="rect">
            <a:avLst/>
          </a:prstGeom>
          <a:noFill/>
        </p:spPr>
        <p:txBody>
          <a:bodyPr wrap="square" rtlCol="0">
            <a:spAutoFit/>
          </a:bodyPr>
          <a:lstStyle/>
          <a:p>
            <a:r>
              <a:rPr lang="en-US" sz="2000" dirty="0">
                <a:solidFill>
                  <a:schemeClr val="tx2"/>
                </a:solidFill>
                <a:latin typeface="Consolas" charset="0"/>
                <a:ea typeface="Consolas" charset="0"/>
                <a:cs typeface="Consolas" charset="0"/>
              </a:rPr>
              <a:t>for each _index fields(_field-name) no-lock:</a:t>
            </a:r>
          </a:p>
          <a:p>
            <a:r>
              <a:rPr lang="en-US" sz="2000" dirty="0">
                <a:solidFill>
                  <a:schemeClr val="tx2"/>
                </a:solidFill>
                <a:latin typeface="Consolas" charset="0"/>
                <a:ea typeface="Consolas" charset="0"/>
                <a:cs typeface="Consolas" charset="0"/>
              </a:rPr>
              <a:t>end.</a:t>
            </a:r>
          </a:p>
        </p:txBody>
      </p:sp>
    </p:spTree>
    <p:extLst>
      <p:ext uri="{BB962C8B-B14F-4D97-AF65-F5344CB8AC3E}">
        <p14:creationId xmlns:p14="http://schemas.microsoft.com/office/powerpoint/2010/main" val="773949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Message Size &amp; </a:t>
            </a:r>
            <a:r>
              <a:rPr lang="en-US" dirty="0" err="1"/>
              <a:t>PrefetchNumRecs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3199623"/>
              </p:ext>
            </p:extLst>
          </p:nvPr>
        </p:nvGraphicFramePr>
        <p:xfrm>
          <a:off x="266218" y="2684545"/>
          <a:ext cx="11734800" cy="339852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5334000">
                  <a:extLst>
                    <a:ext uri="{9D8B030D-6E8A-4147-A177-3AD203B41FA5}">
                      <a16:colId xmlns:a16="http://schemas.microsoft.com/office/drawing/2014/main" val="20006"/>
                    </a:ext>
                  </a:extLst>
                </a:gridCol>
              </a:tblGrid>
              <a:tr h="370840">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a16="http://schemas.microsoft.com/office/drawing/2014/main" val="10000"/>
                  </a:ext>
                </a:extLst>
              </a:tr>
              <a:tr h="391160">
                <a:tc>
                  <a:txBody>
                    <a:bodyPr/>
                    <a:lstStyle/>
                    <a:p>
                      <a:pPr algn="ctr" fontAlgn="b"/>
                      <a:r>
                        <a:rPr lang="en-US" sz="1600" b="0" i="0" u="none" strike="noStrike" dirty="0">
                          <a:solidFill>
                            <a:srgbClr val="000000"/>
                          </a:solidFill>
                          <a:effectLst/>
                          <a:latin typeface="Arial Unicode MS" charset="0"/>
                        </a:rPr>
                        <a:t>146</a:t>
                      </a:r>
                    </a:p>
                  </a:txBody>
                  <a:tcPr marL="12700" marR="12700" marT="12700" marB="0" anchor="ctr"/>
                </a:tc>
                <a:tc>
                  <a:txBody>
                    <a:bodyPr/>
                    <a:lstStyle/>
                    <a:p>
                      <a:pPr algn="ctr" fontAlgn="b"/>
                      <a:r>
                        <a:rPr lang="is-IS" sz="1600" b="0" i="0" u="none" strike="noStrike" dirty="0">
                          <a:solidFill>
                            <a:srgbClr val="000000"/>
                          </a:solidFill>
                          <a:effectLst/>
                          <a:latin typeface="Calibri" charset="0"/>
                        </a:rPr>
                        <a:t>71</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25</a:t>
                      </a:r>
                    </a:p>
                  </a:txBody>
                  <a:tcPr marL="12700" marR="12700" marT="12700" marB="0" anchor="ctr"/>
                </a:tc>
                <a:tc>
                  <a:txBody>
                    <a:bodyPr/>
                    <a:lstStyle/>
                    <a:p>
                      <a:pPr algn="ctr" fontAlgn="b"/>
                      <a:r>
                        <a:rPr lang="is-IS" sz="1600" b="0" i="0" u="none" strike="noStrike" dirty="0">
                          <a:solidFill>
                            <a:srgbClr val="000000"/>
                          </a:solidFill>
                          <a:effectLst/>
                          <a:latin typeface="Calibri" charset="0"/>
                        </a:rPr>
                        <a:t>13</a:t>
                      </a:r>
                    </a:p>
                  </a:txBody>
                  <a:tcPr marL="12700" marR="12700" marT="12700" marB="0" anchor="ctr"/>
                </a:tc>
                <a:tc>
                  <a:txBody>
                    <a:bodyPr/>
                    <a:lstStyle/>
                    <a:p>
                      <a:pPr algn="ctr" fontAlgn="b"/>
                      <a:r>
                        <a:rPr lang="en-US" sz="1600" b="0" i="0" u="none" strike="noStrike" dirty="0">
                          <a:solidFill>
                            <a:srgbClr val="000000"/>
                          </a:solidFill>
                          <a:effectLst/>
                          <a:latin typeface="Calibri" charset="0"/>
                        </a:rPr>
                        <a:t>159</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a:t>
                      </a:r>
                    </a:p>
                  </a:txBody>
                  <a:tcPr marL="12700" marR="12700" marT="12700" marB="0" anchor="ctr"/>
                </a:tc>
                <a:extLst>
                  <a:ext uri="{0D108BD9-81ED-4DB2-BD59-A6C34878D82A}">
                    <a16:rowId xmlns:a16="http://schemas.microsoft.com/office/drawing/2014/main" val="10001"/>
                  </a:ext>
                </a:extLst>
              </a:tr>
              <a:tr h="391160">
                <a:tc>
                  <a:txBody>
                    <a:bodyPr/>
                    <a:lstStyle/>
                    <a:p>
                      <a:pPr algn="ctr" fontAlgn="b"/>
                      <a:r>
                        <a:rPr lang="fi-FI" sz="1600" b="0" i="0" u="none" strike="noStrike" dirty="0">
                          <a:solidFill>
                            <a:srgbClr val="000000"/>
                          </a:solidFill>
                          <a:effectLst/>
                          <a:latin typeface="Arial Unicode MS" charset="0"/>
                        </a:rPr>
                        <a:t>102</a:t>
                      </a:r>
                    </a:p>
                  </a:txBody>
                  <a:tcPr marL="12700" marR="12700" marT="12700" marB="0" anchor="ctr"/>
                </a:tc>
                <a:tc>
                  <a:txBody>
                    <a:bodyPr/>
                    <a:lstStyle/>
                    <a:p>
                      <a:pPr algn="ctr" fontAlgn="b"/>
                      <a:r>
                        <a:rPr lang="cs-CZ" sz="1600" b="0" i="0" u="none" strike="noStrike" dirty="0">
                          <a:solidFill>
                            <a:srgbClr val="000000"/>
                          </a:solidFill>
                          <a:effectLst/>
                          <a:latin typeface="Calibri" charset="0"/>
                        </a:rPr>
                        <a:t>49</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cs-CZ" sz="1600" b="0" i="0" u="none" strike="noStrike" dirty="0">
                          <a:solidFill>
                            <a:srgbClr val="000000"/>
                          </a:solidFill>
                          <a:effectLst/>
                          <a:latin typeface="Calibri" charset="0"/>
                        </a:rPr>
                        <a:t>36</a:t>
                      </a:r>
                    </a:p>
                  </a:txBody>
                  <a:tcPr marL="12700" marR="12700" marT="12700" marB="0" anchor="ctr"/>
                </a:tc>
                <a:tc>
                  <a:txBody>
                    <a:bodyPr/>
                    <a:lstStyle/>
                    <a:p>
                      <a:pPr algn="ctr" fontAlgn="b"/>
                      <a:r>
                        <a:rPr lang="en-US" sz="1600" b="0" i="0" u="none" strike="noStrike" dirty="0">
                          <a:solidFill>
                            <a:srgbClr val="000000"/>
                          </a:solidFill>
                          <a:effectLst/>
                          <a:latin typeface="Calibri" charset="0"/>
                        </a:rPr>
                        <a:t>8</a:t>
                      </a:r>
                    </a:p>
                  </a:txBody>
                  <a:tcPr marL="12700" marR="12700" marT="12700" marB="0" anchor="ctr"/>
                </a:tc>
                <a:tc>
                  <a:txBody>
                    <a:bodyPr/>
                    <a:lstStyle/>
                    <a:p>
                      <a:pPr algn="ctr" fontAlgn="b"/>
                      <a:r>
                        <a:rPr lang="cs-CZ" sz="1600" b="0" i="0" u="none" strike="noStrike" dirty="0">
                          <a:solidFill>
                            <a:srgbClr val="000000"/>
                          </a:solidFill>
                          <a:effectLst/>
                          <a:latin typeface="Calibri" charset="0"/>
                        </a:rPr>
                        <a:t>110</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1024 -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2"/>
                  </a:ext>
                </a:extLst>
              </a:tr>
              <a:tr h="391160">
                <a:tc>
                  <a:txBody>
                    <a:bodyPr/>
                    <a:lstStyle/>
                    <a:p>
                      <a:pPr algn="ctr" fontAlgn="b"/>
                      <a:r>
                        <a:rPr lang="is-IS" sz="1600" b="0" i="0" u="none" strike="noStrike">
                          <a:solidFill>
                            <a:srgbClr val="000000"/>
                          </a:solidFill>
                          <a:effectLst/>
                          <a:latin typeface="Arial Unicode MS" charset="0"/>
                        </a:rPr>
                        <a:t>28</a:t>
                      </a:r>
                    </a:p>
                  </a:txBody>
                  <a:tcPr marL="12700" marR="12700" marT="12700" marB="0" anchor="ctr"/>
                </a:tc>
                <a:tc>
                  <a:txBody>
                    <a:bodyPr/>
                    <a:lstStyle/>
                    <a:p>
                      <a:pPr algn="ctr" fontAlgn="b"/>
                      <a:r>
                        <a:rPr lang="is-IS" sz="1600" b="0" i="0" u="none" strike="noStrike">
                          <a:solidFill>
                            <a:srgbClr val="000000"/>
                          </a:solidFill>
                          <a:effectLst/>
                          <a:latin typeface="Calibri" charset="0"/>
                        </a:rPr>
                        <a:t>12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en-US" sz="1600" b="0" i="0" u="none" strike="noStrike">
                          <a:solidFill>
                            <a:srgbClr val="000000"/>
                          </a:solidFill>
                          <a:effectLst/>
                          <a:latin typeface="Calibri" charset="0"/>
                        </a:rPr>
                        <a:t>147</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is-IS" sz="1600" b="0" i="0" u="none" strike="noStrike" dirty="0">
                          <a:solidFill>
                            <a:srgbClr val="000000"/>
                          </a:solidFill>
                          <a:effectLst/>
                          <a:latin typeface="Calibri" charset="0"/>
                        </a:rPr>
                        <a:t>37</a:t>
                      </a:r>
                    </a:p>
                  </a:txBody>
                  <a:tcPr marL="12700" marR="12700" marT="12700" marB="0" anchor="ctr"/>
                </a:tc>
                <a:tc>
                  <a:txBody>
                    <a:bodyPr/>
                    <a:lstStyle/>
                    <a:p>
                      <a:pPr algn="l" fontAlgn="b"/>
                      <a:r>
                        <a:rPr lang="en-US" sz="1600" b="0" i="0" u="none" strike="noStrike" dirty="0">
                          <a:solidFill>
                            <a:srgbClr val="000000"/>
                          </a:solidFill>
                          <a:effectLst/>
                          <a:latin typeface="Calibri" charset="0"/>
                        </a:rPr>
                        <a:t>-Mm  4096 -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3"/>
                  </a:ext>
                </a:extLst>
              </a:tr>
              <a:tr h="370840">
                <a:tc>
                  <a:txBody>
                    <a:bodyPr/>
                    <a:lstStyle/>
                    <a:p>
                      <a:pPr algn="ctr" fontAlgn="b"/>
                      <a:r>
                        <a:rPr lang="en-US" sz="1600" b="0" i="0" u="none" strike="noStrike">
                          <a:solidFill>
                            <a:srgbClr val="000000"/>
                          </a:solidFill>
                          <a:effectLst/>
                          <a:latin typeface="Arial Unicode MS" charset="0"/>
                        </a:rPr>
                        <a:t>16</a:t>
                      </a:r>
                    </a:p>
                  </a:txBody>
                  <a:tcPr marL="12700" marR="12700" marT="12700" marB="0" anchor="ctr"/>
                </a:tc>
                <a:tc>
                  <a:txBody>
                    <a:bodyPr/>
                    <a:lstStyle/>
                    <a:p>
                      <a:pPr algn="ctr" fontAlgn="b"/>
                      <a:r>
                        <a:rPr lang="en-US" sz="1600" b="0" i="0" u="none" strike="noStrike">
                          <a:solidFill>
                            <a:srgbClr val="000000"/>
                          </a:solidFill>
                          <a:effectLst/>
                          <a:latin typeface="Calibri" charset="0"/>
                        </a:rPr>
                        <a:t>6</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a:solidFill>
                            <a:srgbClr val="000000"/>
                          </a:solidFill>
                          <a:effectLst/>
                          <a:latin typeface="Calibri" charset="0"/>
                        </a:rPr>
                        <a:t>293</a:t>
                      </a:r>
                    </a:p>
                  </a:txBody>
                  <a:tcPr marL="12700" marR="12700" marT="12700" marB="0" anchor="ctr"/>
                </a:tc>
                <a:tc>
                  <a:txBody>
                    <a:bodyPr/>
                    <a:lstStyle/>
                    <a:p>
                      <a:pPr algn="ctr" fontAlgn="b"/>
                      <a:r>
                        <a:rPr lang="is-IS" sz="1600" b="0" i="0" u="none" strike="noStrike">
                          <a:solidFill>
                            <a:srgbClr val="000000"/>
                          </a:solidFill>
                          <a:effectLst/>
                          <a:latin typeface="Calibri" charset="0"/>
                        </a:rPr>
                        <a:t>13</a:t>
                      </a:r>
                    </a:p>
                  </a:txBody>
                  <a:tcPr marL="12700" marR="12700" marT="12700" marB="0" anchor="ctr"/>
                </a:tc>
                <a:tc>
                  <a:txBody>
                    <a:bodyPr/>
                    <a:lstStyle/>
                    <a:p>
                      <a:pPr algn="ctr" fontAlgn="b"/>
                      <a:r>
                        <a:rPr lang="is-IS" sz="1600" b="0" i="0" u="none" strike="noStrike" dirty="0">
                          <a:solidFill>
                            <a:srgbClr val="000000"/>
                          </a:solidFill>
                          <a:effectLst/>
                          <a:latin typeface="Calibri" charset="0"/>
                        </a:rPr>
                        <a:t>29</a:t>
                      </a:r>
                    </a:p>
                  </a:txBody>
                  <a:tcPr marL="12700" marR="12700" marT="12700" marB="0" anchor="ctr"/>
                </a:tc>
                <a:tc>
                  <a:txBody>
                    <a:bodyPr/>
                    <a:lstStyle/>
                    <a:p>
                      <a:pPr algn="l" fontAlgn="b"/>
                      <a:r>
                        <a:rPr lang="en-US" sz="1600" b="0" i="0" u="none" strike="noStrike" dirty="0">
                          <a:solidFill>
                            <a:srgbClr val="000000"/>
                          </a:solidFill>
                          <a:effectLst/>
                          <a:latin typeface="Calibri" charset="0"/>
                        </a:rPr>
                        <a:t>-Mm  8192 -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4"/>
                  </a:ext>
                </a:extLst>
              </a:tr>
              <a:tr h="370840">
                <a:tc>
                  <a:txBody>
                    <a:bodyPr/>
                    <a:lstStyle/>
                    <a:p>
                      <a:pPr algn="ctr" fontAlgn="b"/>
                      <a:r>
                        <a:rPr lang="en-US" sz="1600" b="0" i="0" u="none" strike="noStrike">
                          <a:solidFill>
                            <a:srgbClr val="000000"/>
                          </a:solidFill>
                          <a:effectLst/>
                          <a:latin typeface="Arial Unicode MS" charset="0"/>
                        </a:rPr>
                        <a:t>10</a:t>
                      </a:r>
                    </a:p>
                  </a:txBody>
                  <a:tcPr marL="12700" marR="12700" marT="12700" marB="0" anchor="ctr"/>
                </a:tc>
                <a:tc>
                  <a:txBody>
                    <a:bodyPr/>
                    <a:lstStyle/>
                    <a:p>
                      <a:pPr algn="ctr" fontAlgn="b"/>
                      <a:r>
                        <a:rPr lang="en-US" sz="1600" b="0" i="0" u="none" strike="noStrike">
                          <a:solidFill>
                            <a:srgbClr val="000000"/>
                          </a:solidFill>
                          <a:effectLst/>
                          <a:latin typeface="Calibri" charset="0"/>
                        </a:rPr>
                        <a:t>3</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ru-RU" sz="1600" b="0" i="0" u="none" strike="noStrike">
                          <a:solidFill>
                            <a:srgbClr val="000000"/>
                          </a:solidFill>
                          <a:effectLst/>
                          <a:latin typeface="Calibri" charset="0"/>
                        </a:rPr>
                        <a:t>586</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en-US" sz="1600" b="0" i="0" u="none" strike="noStrike" dirty="0">
                          <a:solidFill>
                            <a:srgbClr val="000000"/>
                          </a:solidFill>
                          <a:effectLst/>
                          <a:latin typeface="Calibri" charset="0"/>
                        </a:rPr>
                        <a:t>19</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16384 -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5"/>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23</a:t>
                      </a:r>
                    </a:p>
                  </a:txBody>
                  <a:tcPr marL="12700" marR="12700" marT="12700" marB="0" anchor="ctr"/>
                </a:tc>
                <a:tc>
                  <a:txBody>
                    <a:bodyPr/>
                    <a:lstStyle/>
                    <a:p>
                      <a:pPr algn="ctr" fontAlgn="b"/>
                      <a:r>
                        <a:rPr lang="en-US" sz="1600" b="0" i="0" u="none" strike="noStrike" dirty="0">
                          <a:solidFill>
                            <a:srgbClr val="000000"/>
                          </a:solidFill>
                          <a:effectLst/>
                          <a:latin typeface="Calibri" charset="0"/>
                        </a:rPr>
                        <a:t>31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32600 -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6"/>
                  </a:ext>
                </a:extLst>
              </a:tr>
              <a:tr h="370840">
                <a:tc>
                  <a:txBody>
                    <a:bodyPr/>
                    <a:lstStyle/>
                    <a:p>
                      <a:pPr algn="ctr" fontAlgn="b"/>
                      <a:r>
                        <a:rPr lang="en-US" sz="1600" b="0" i="0" u="none" strike="noStrike" dirty="0">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000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7"/>
                  </a:ext>
                </a:extLst>
              </a:tr>
              <a:tr h="370840">
                <a:tc>
                  <a:txBody>
                    <a:bodyPr/>
                    <a:lstStyle/>
                    <a:p>
                      <a:pPr algn="ctr" fontAlgn="b"/>
                      <a:r>
                        <a:rPr lang="en-US" sz="1600" b="0" i="0" u="none" strike="noStrike" dirty="0">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000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8"/>
                  </a:ext>
                </a:extLst>
              </a:tr>
            </a:tbl>
          </a:graphicData>
        </a:graphic>
      </p:graphicFrame>
      <p:sp>
        <p:nvSpPr>
          <p:cNvPr id="5" name="TextBox 4"/>
          <p:cNvSpPr txBox="1"/>
          <p:nvPr/>
        </p:nvSpPr>
        <p:spPr>
          <a:xfrm>
            <a:off x="228600" y="1715869"/>
            <a:ext cx="9144000" cy="461665"/>
          </a:xfrm>
          <a:prstGeom prst="rect">
            <a:avLst/>
          </a:prstGeom>
          <a:noFill/>
        </p:spPr>
        <p:txBody>
          <a:bodyPr wrap="square" rtlCol="0">
            <a:spAutoFit/>
          </a:bodyPr>
          <a:lstStyle/>
          <a:p>
            <a:r>
              <a:rPr lang="en-US" sz="2000" dirty="0">
                <a:solidFill>
                  <a:schemeClr val="tx2"/>
                </a:solidFill>
                <a:latin typeface="Consolas" charset="0"/>
                <a:ea typeface="Consolas" charset="0"/>
                <a:cs typeface="Consolas" charset="0"/>
              </a:rPr>
              <a:t>-</a:t>
            </a:r>
            <a:r>
              <a:rPr lang="en-US" sz="2000" dirty="0" err="1">
                <a:solidFill>
                  <a:schemeClr val="tx2"/>
                </a:solidFill>
                <a:latin typeface="Consolas" charset="0"/>
                <a:ea typeface="Consolas" charset="0"/>
                <a:cs typeface="Consolas" charset="0"/>
              </a:rPr>
              <a:t>prefetchNumRecs</a:t>
            </a:r>
            <a:r>
              <a:rPr lang="en-US" sz="2000" dirty="0">
                <a:solidFill>
                  <a:schemeClr val="tx2"/>
                </a:solidFill>
                <a:latin typeface="Consolas" charset="0"/>
                <a:ea typeface="Consolas" charset="0"/>
                <a:cs typeface="Consolas" charset="0"/>
              </a:rPr>
              <a:t> </a:t>
            </a:r>
            <a:r>
              <a:rPr lang="en-US" sz="2400" b="1" i="1" dirty="0">
                <a:solidFill>
                  <a:schemeClr val="tx2"/>
                </a:solidFill>
                <a:ea typeface="Consolas" charset="0"/>
                <a:cs typeface="Consolas" charset="0"/>
              </a:rPr>
              <a:t>dominates!</a:t>
            </a:r>
          </a:p>
        </p:txBody>
      </p:sp>
    </p:spTree>
    <p:extLst>
      <p:ext uri="{BB962C8B-B14F-4D97-AF65-F5344CB8AC3E}">
        <p14:creationId xmlns:p14="http://schemas.microsoft.com/office/powerpoint/2010/main" val="123082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 Temp File IO</a:t>
            </a:r>
          </a:p>
        </p:txBody>
      </p:sp>
      <p:sp>
        <p:nvSpPr>
          <p:cNvPr id="3" name="Content Placeholder 2"/>
          <p:cNvSpPr>
            <a:spLocks noGrp="1"/>
          </p:cNvSpPr>
          <p:nvPr>
            <p:ph idx="1"/>
          </p:nvPr>
        </p:nvSpPr>
        <p:spPr/>
        <p:txBody>
          <a:bodyPr>
            <a:noAutofit/>
          </a:bodyPr>
          <a:lstStyle/>
          <a:p>
            <a:r>
              <a:rPr lang="en-US" sz="2800" dirty="0"/>
              <a:t>Temp-file IO can exceed db IO.</a:t>
            </a:r>
          </a:p>
          <a:p>
            <a:r>
              <a:rPr lang="en-US" sz="2800" dirty="0"/>
              <a:t>Sometimes by 2:1, 3:1 or more!</a:t>
            </a:r>
          </a:p>
          <a:p>
            <a:r>
              <a:rPr lang="en-US" sz="2800" dirty="0"/>
              <a:t>-T  isolates temp file IO.</a:t>
            </a:r>
          </a:p>
          <a:p>
            <a:r>
              <a:rPr lang="en-US" sz="2800" dirty="0"/>
              <a:t>-t  helps you to crudely diagnose the source of IO.</a:t>
            </a:r>
          </a:p>
          <a:p>
            <a:r>
              <a:rPr lang="en-US" sz="2800" dirty="0"/>
              <a:t>-y provides some detail regarding r-code swapping.</a:t>
            </a:r>
          </a:p>
          <a:p>
            <a:r>
              <a:rPr lang="en-US" sz="2800" dirty="0"/>
              <a:t>-</a:t>
            </a:r>
            <a:r>
              <a:rPr lang="en-US" sz="2800" dirty="0" err="1"/>
              <a:t>mmax</a:t>
            </a:r>
            <a:r>
              <a:rPr lang="en-US" sz="2800" dirty="0"/>
              <a:t> buffers r-code, 4096 is a good start for </a:t>
            </a:r>
            <a:r>
              <a:rPr lang="en-US" sz="2800" dirty="0" err="1"/>
              <a:t>ChUI</a:t>
            </a:r>
            <a:r>
              <a:rPr lang="en-US" sz="2800" dirty="0"/>
              <a:t>, 16384 for GUI.</a:t>
            </a:r>
          </a:p>
          <a:p>
            <a:r>
              <a:rPr lang="en-US" sz="2800" dirty="0"/>
              <a:t>Memory mapped procedure libraries cache r-code.</a:t>
            </a:r>
          </a:p>
          <a:p>
            <a:r>
              <a:rPr lang="en-US" sz="2800" dirty="0"/>
              <a:t>Use –Bt &amp; -</a:t>
            </a:r>
            <a:r>
              <a:rPr lang="en-US" sz="2800" dirty="0" err="1"/>
              <a:t>tmpbsize</a:t>
            </a:r>
            <a:r>
              <a:rPr lang="en-US" sz="2800" dirty="0"/>
              <a:t> to tune 4GL temp-tables.</a:t>
            </a:r>
          </a:p>
        </p:txBody>
      </p:sp>
    </p:spTree>
    <p:extLst>
      <p:ext uri="{BB962C8B-B14F-4D97-AF65-F5344CB8AC3E}">
        <p14:creationId xmlns:p14="http://schemas.microsoft.com/office/powerpoint/2010/main" val="18204319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 Temp File IO</a:t>
            </a:r>
          </a:p>
        </p:txBody>
      </p:sp>
      <p:sp>
        <p:nvSpPr>
          <p:cNvPr id="4" name="TextBox 3"/>
          <p:cNvSpPr txBox="1"/>
          <p:nvPr/>
        </p:nvSpPr>
        <p:spPr>
          <a:xfrm>
            <a:off x="1905001" y="1524001"/>
            <a:ext cx="8594019" cy="2585323"/>
          </a:xfrm>
          <a:prstGeom prst="rect">
            <a:avLst/>
          </a:prstGeom>
          <a:noFill/>
        </p:spPr>
        <p:txBody>
          <a:bodyPr wrap="none" rtlCol="0">
            <a:spAutoFit/>
          </a:bodyPr>
          <a:lstStyle/>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VEILLELA users    579312 Oct 19 15:16 </a:t>
            </a:r>
            <a:r>
              <a:rPr lang="en-US" dirty="0" err="1">
                <a:latin typeface="Courier New" pitchFamily="49" charset="0"/>
                <a:cs typeface="Courier New" pitchFamily="49" charset="0"/>
              </a:rPr>
              <a:t>srtrAyhEb</a:t>
            </a:r>
            <a:endParaRPr lang="en-US" dirty="0">
              <a:latin typeface="Courier New" pitchFamily="49" charset="0"/>
              <a:cs typeface="Courier New" pitchFamily="49" charset="0"/>
            </a:endParaRP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a:t>
            </a:r>
            <a:r>
              <a:rPr lang="en-US" dirty="0" err="1">
                <a:latin typeface="Courier New" pitchFamily="49" charset="0"/>
                <a:cs typeface="Courier New" pitchFamily="49" charset="0"/>
              </a:rPr>
              <a:t>wrightb</a:t>
            </a:r>
            <a:r>
              <a:rPr lang="en-US" dirty="0">
                <a:latin typeface="Courier New" pitchFamily="49" charset="0"/>
                <a:cs typeface="Courier New" pitchFamily="49" charset="0"/>
              </a:rPr>
              <a:t>  users  35697664 Oct 19 15:16 srtH6miqb</a:t>
            </a: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STEELEJL users  36772864 Oct 19 15:16 srtz37kyb</a:t>
            </a: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THERRIKS users         0 Oct 19 07:12 </a:t>
            </a:r>
            <a:r>
              <a:rPr lang="en-US" dirty="0" err="1">
                <a:latin typeface="Courier New" pitchFamily="49" charset="0"/>
                <a:cs typeface="Courier New" pitchFamily="49" charset="0"/>
              </a:rPr>
              <a:t>srt</a:t>
            </a:r>
            <a:r>
              <a:rPr lang="en-US" dirty="0">
                <a:latin typeface="Courier New" pitchFamily="49" charset="0"/>
                <a:cs typeface="Courier New" pitchFamily="49" charset="0"/>
              </a:rPr>
              <a:t>--</a:t>
            </a:r>
            <a:r>
              <a:rPr lang="en-US" dirty="0" err="1">
                <a:latin typeface="Courier New" pitchFamily="49" charset="0"/>
                <a:cs typeface="Courier New" pitchFamily="49" charset="0"/>
              </a:rPr>
              <a:t>Elab</a:t>
            </a:r>
            <a:endParaRPr lang="en-US" dirty="0">
              <a:latin typeface="Courier New" pitchFamily="49" charset="0"/>
              <a:cs typeface="Courier New" pitchFamily="49" charset="0"/>
            </a:endParaRP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root     users     17649 Oct 19 15:16 lbiV6Qp7a</a:t>
            </a: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root     users     34704 Oct 19 15:16 </a:t>
            </a:r>
            <a:r>
              <a:rPr lang="en-US" dirty="0" err="1">
                <a:latin typeface="Courier New" pitchFamily="49" charset="0"/>
                <a:cs typeface="Courier New" pitchFamily="49" charset="0"/>
              </a:rPr>
              <a:t>lbi-TymMa</a:t>
            </a:r>
            <a:endParaRPr lang="en-US" dirty="0">
              <a:latin typeface="Courier New" pitchFamily="49" charset="0"/>
              <a:cs typeface="Courier New" pitchFamily="49" charset="0"/>
            </a:endParaRP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a:t>
            </a:r>
            <a:r>
              <a:rPr lang="en-US" dirty="0" err="1">
                <a:latin typeface="Courier New" pitchFamily="49" charset="0"/>
                <a:cs typeface="Courier New" pitchFamily="49" charset="0"/>
              </a:rPr>
              <a:t>wrightb</a:t>
            </a:r>
            <a:r>
              <a:rPr lang="en-US" dirty="0">
                <a:latin typeface="Courier New" pitchFamily="49" charset="0"/>
                <a:cs typeface="Courier New" pitchFamily="49" charset="0"/>
              </a:rPr>
              <a:t>  users    811008 Oct 19 15:16 </a:t>
            </a:r>
            <a:r>
              <a:rPr lang="en-US" dirty="0" err="1">
                <a:latin typeface="Courier New" pitchFamily="49" charset="0"/>
                <a:cs typeface="Courier New" pitchFamily="49" charset="0"/>
              </a:rPr>
              <a:t>DBIHDmiqc</a:t>
            </a:r>
            <a:endParaRPr lang="en-US" dirty="0">
              <a:latin typeface="Courier New" pitchFamily="49" charset="0"/>
              <a:cs typeface="Courier New" pitchFamily="49" charset="0"/>
            </a:endParaRP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BECKERLM users      8192 Oct 19 11:06 DBI--</a:t>
            </a:r>
            <a:r>
              <a:rPr lang="en-US" dirty="0" err="1">
                <a:latin typeface="Courier New" pitchFamily="49" charset="0"/>
                <a:cs typeface="Courier New" pitchFamily="49" charset="0"/>
              </a:rPr>
              <a:t>Abac</a:t>
            </a:r>
            <a:endParaRPr lang="en-US" dirty="0">
              <a:latin typeface="Courier New" pitchFamily="49" charset="0"/>
              <a:cs typeface="Courier New" pitchFamily="49" charset="0"/>
            </a:endParaRPr>
          </a:p>
          <a:p>
            <a:r>
              <a:rPr lang="en-US" dirty="0">
                <a:latin typeface="Courier New" pitchFamily="49" charset="0"/>
                <a:cs typeface="Courier New" pitchFamily="49" charset="0"/>
              </a:rPr>
              <a:t>-</a:t>
            </a:r>
            <a:r>
              <a:rPr lang="en-US" dirty="0" err="1">
                <a:latin typeface="Courier New" pitchFamily="49" charset="0"/>
                <a:cs typeface="Courier New" pitchFamily="49" charset="0"/>
              </a:rPr>
              <a:t>rw</a:t>
            </a:r>
            <a:r>
              <a:rPr lang="en-US" dirty="0">
                <a:latin typeface="Courier New" pitchFamily="49" charset="0"/>
                <a:cs typeface="Courier New" pitchFamily="49" charset="0"/>
              </a:rPr>
              <a:t>-r--r--  1 CALUBACJ users      8192 Oct 19 09:16 DBI--</a:t>
            </a:r>
            <a:r>
              <a:rPr lang="en-US" dirty="0" err="1">
                <a:latin typeface="Courier New" pitchFamily="49" charset="0"/>
                <a:cs typeface="Courier New" pitchFamily="49" charset="0"/>
              </a:rPr>
              <a:t>Abyc</a:t>
            </a:r>
            <a:endParaRPr lang="en-US" dirty="0">
              <a:latin typeface="Courier New" pitchFamily="49" charset="0"/>
              <a:cs typeface="Courier New" pitchFamily="49" charset="0"/>
            </a:endParaRPr>
          </a:p>
        </p:txBody>
      </p:sp>
      <p:sp>
        <p:nvSpPr>
          <p:cNvPr id="5" name="TextBox 4"/>
          <p:cNvSpPr txBox="1"/>
          <p:nvPr/>
        </p:nvSpPr>
        <p:spPr>
          <a:xfrm>
            <a:off x="1905000" y="4114800"/>
            <a:ext cx="6712094" cy="2308324"/>
          </a:xfrm>
          <a:prstGeom prst="rect">
            <a:avLst/>
          </a:prstGeom>
          <a:noFill/>
        </p:spPr>
        <p:txBody>
          <a:bodyPr wrap="none" rtlCol="0">
            <a:spAutoFit/>
          </a:bodyPr>
          <a:lstStyle/>
          <a:p>
            <a:r>
              <a:rPr lang="en-US" dirty="0">
                <a:latin typeface="Courier New" pitchFamily="49" charset="0"/>
                <a:cs typeface="Courier New" pitchFamily="49" charset="0"/>
              </a:rPr>
              <a:t>CLIENT.MON (-y)</a:t>
            </a:r>
          </a:p>
          <a:p>
            <a:pPr lvl="1"/>
            <a:r>
              <a:rPr lang="en-US" dirty="0">
                <a:latin typeface="Courier New" pitchFamily="49" charset="0"/>
                <a:cs typeface="Courier New" pitchFamily="49" charset="0"/>
              </a:rPr>
              <a:t>Program access statistics:    Times    Bytes</a:t>
            </a:r>
          </a:p>
          <a:p>
            <a:pPr lvl="1"/>
            <a:r>
              <a:rPr lang="en-US" dirty="0">
                <a:latin typeface="Courier New" pitchFamily="49" charset="0"/>
                <a:cs typeface="Courier New" pitchFamily="49" charset="0"/>
              </a:rPr>
              <a:t>Reads from temp file:             0        0</a:t>
            </a:r>
          </a:p>
          <a:p>
            <a:pPr lvl="1"/>
            <a:r>
              <a:rPr lang="en-US" b="1" dirty="0">
                <a:solidFill>
                  <a:srgbClr val="FF0000"/>
                </a:solidFill>
                <a:latin typeface="Courier New" pitchFamily="49" charset="0"/>
                <a:cs typeface="Courier New" pitchFamily="49" charset="0"/>
              </a:rPr>
              <a:t>Writes to temp file:              0        0</a:t>
            </a:r>
          </a:p>
          <a:p>
            <a:pPr lvl="1"/>
            <a:r>
              <a:rPr lang="en-US" dirty="0">
                <a:latin typeface="Courier New" pitchFamily="49" charset="0"/>
                <a:cs typeface="Courier New" pitchFamily="49" charset="0"/>
              </a:rPr>
              <a:t>Loads of .r programs:            14   524594</a:t>
            </a:r>
          </a:p>
          <a:p>
            <a:pPr lvl="1"/>
            <a:r>
              <a:rPr lang="en-US" dirty="0">
                <a:latin typeface="Courier New" pitchFamily="49" charset="0"/>
                <a:cs typeface="Courier New" pitchFamily="49" charset="0"/>
              </a:rPr>
              <a:t>Saves of compilation .</a:t>
            </a:r>
            <a:r>
              <a:rPr lang="en-US" dirty="0" err="1">
                <a:latin typeface="Courier New" pitchFamily="49" charset="0"/>
                <a:cs typeface="Courier New" pitchFamily="49" charset="0"/>
              </a:rPr>
              <a:t>r's</a:t>
            </a:r>
            <a:r>
              <a:rPr lang="en-US" dirty="0">
                <a:latin typeface="Courier New" pitchFamily="49" charset="0"/>
                <a:cs typeface="Courier New" pitchFamily="49" charset="0"/>
              </a:rPr>
              <a:t>:        0        0</a:t>
            </a:r>
          </a:p>
          <a:p>
            <a:pPr lvl="1"/>
            <a:r>
              <a:rPr lang="en-US" dirty="0">
                <a:latin typeface="Courier New" pitchFamily="49" charset="0"/>
                <a:cs typeface="Courier New" pitchFamily="49" charset="0"/>
              </a:rPr>
              <a:t>Compilations of .</a:t>
            </a:r>
            <a:r>
              <a:rPr lang="en-US" dirty="0" err="1">
                <a:latin typeface="Courier New" pitchFamily="49" charset="0"/>
                <a:cs typeface="Courier New" pitchFamily="49" charset="0"/>
              </a:rPr>
              <a:t>p's</a:t>
            </a:r>
            <a:r>
              <a:rPr lang="en-US" dirty="0">
                <a:latin typeface="Courier New" pitchFamily="49" charset="0"/>
                <a:cs typeface="Courier New" pitchFamily="49" charset="0"/>
              </a:rPr>
              <a:t>:             0        0</a:t>
            </a:r>
          </a:p>
          <a:p>
            <a:pPr lvl="1"/>
            <a:r>
              <a:rPr lang="en-US" b="1" dirty="0">
                <a:solidFill>
                  <a:srgbClr val="FF0000"/>
                </a:solidFill>
                <a:latin typeface="Courier New" pitchFamily="49" charset="0"/>
                <a:cs typeface="Courier New" pitchFamily="49" charset="0"/>
              </a:rPr>
              <a:t>Checks of files with stat:      165</a:t>
            </a:r>
            <a:r>
              <a:rPr lang="en-US" dirty="0">
                <a:latin typeface="Courier New" pitchFamily="49" charset="0"/>
                <a:cs typeface="Courier New" pitchFamily="49" charset="0"/>
              </a:rPr>
              <a:t>        0</a:t>
            </a:r>
          </a:p>
        </p:txBody>
      </p:sp>
    </p:spTree>
    <p:extLst>
      <p:ext uri="{BB962C8B-B14F-4D97-AF65-F5344CB8AC3E}">
        <p14:creationId xmlns:p14="http://schemas.microsoft.com/office/powerpoint/2010/main" val="3256969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801F-9F60-2A41-B76E-8F398C3D2A40}"/>
              </a:ext>
            </a:extLst>
          </p:cNvPr>
          <p:cNvSpPr>
            <a:spLocks noGrp="1"/>
          </p:cNvSpPr>
          <p:nvPr>
            <p:ph type="title"/>
          </p:nvPr>
        </p:nvSpPr>
        <p:spPr/>
        <p:txBody>
          <a:bodyPr/>
          <a:lstStyle/>
          <a:p>
            <a:r>
              <a:rPr lang="en-US" dirty="0"/>
              <a:t>Monitor</a:t>
            </a:r>
          </a:p>
        </p:txBody>
      </p:sp>
      <p:sp>
        <p:nvSpPr>
          <p:cNvPr id="3" name="Content Placeholder 2">
            <a:extLst>
              <a:ext uri="{FF2B5EF4-FFF2-40B4-BE49-F238E27FC236}">
                <a16:creationId xmlns:a16="http://schemas.microsoft.com/office/drawing/2014/main" id="{C79DD389-D4A8-F84E-B851-9BFF6F540E0D}"/>
              </a:ext>
            </a:extLst>
          </p:cNvPr>
          <p:cNvSpPr>
            <a:spLocks noGrp="1"/>
          </p:cNvSpPr>
          <p:nvPr>
            <p:ph idx="1"/>
          </p:nvPr>
        </p:nvSpPr>
        <p:spPr/>
        <p:txBody>
          <a:bodyPr/>
          <a:lstStyle/>
          <a:p>
            <a:r>
              <a:rPr lang="en-US" dirty="0"/>
              <a:t>Familiarize yourself with baseline performance so that you will recognize exceptions when they occur.</a:t>
            </a:r>
          </a:p>
          <a:p>
            <a:r>
              <a:rPr lang="en-US" dirty="0"/>
              <a:t>Collect historical statistics to facilitate both forward planning (trending) and forensic performance analysis.</a:t>
            </a:r>
          </a:p>
          <a:p>
            <a:r>
              <a:rPr lang="en-US" dirty="0"/>
              <a:t>Implement availability and performance monitoring systems so that issues are identified and resolved </a:t>
            </a:r>
            <a:r>
              <a:rPr lang="en-US" b="1" u="sng" dirty="0"/>
              <a:t>before</a:t>
            </a:r>
            <a:r>
              <a:rPr lang="en-US" dirty="0"/>
              <a:t> they cause outages.</a:t>
            </a:r>
          </a:p>
          <a:p>
            <a:endParaRPr lang="en-US" dirty="0"/>
          </a:p>
        </p:txBody>
      </p:sp>
    </p:spTree>
    <p:extLst>
      <p:ext uri="{BB962C8B-B14F-4D97-AF65-F5344CB8AC3E}">
        <p14:creationId xmlns:p14="http://schemas.microsoft.com/office/powerpoint/2010/main" val="8565626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Rapid Readers</a:t>
            </a:r>
          </a:p>
        </p:txBody>
      </p:sp>
      <p:sp>
        <p:nvSpPr>
          <p:cNvPr id="3" name="Content Placeholder 2"/>
          <p:cNvSpPr>
            <a:spLocks noGrp="1"/>
          </p:cNvSpPr>
          <p:nvPr>
            <p:ph idx="1"/>
          </p:nvPr>
        </p:nvSpPr>
        <p:spPr/>
        <p:txBody>
          <a:bodyPr/>
          <a:lstStyle/>
          <a:p>
            <a:r>
              <a:rPr lang="en-US" dirty="0"/>
              <a:t>Similar to a “runaway” – consumes a whole CPU</a:t>
            </a:r>
          </a:p>
          <a:p>
            <a:r>
              <a:rPr lang="en-US" dirty="0"/>
              <a:t>But is actually doing </a:t>
            </a:r>
            <a:r>
              <a:rPr lang="en-US" dirty="0" err="1"/>
              <a:t>db</a:t>
            </a:r>
            <a:r>
              <a:rPr lang="en-US" dirty="0"/>
              <a:t> “logical” IO</a:t>
            </a:r>
          </a:p>
          <a:p>
            <a:r>
              <a:rPr lang="en-US" dirty="0"/>
              <a:t>Usually caused by:</a:t>
            </a:r>
          </a:p>
          <a:p>
            <a:pPr lvl="1"/>
            <a:r>
              <a:rPr lang="en-US" dirty="0"/>
              <a:t>Table scans</a:t>
            </a:r>
          </a:p>
          <a:p>
            <a:pPr lvl="1"/>
            <a:r>
              <a:rPr lang="en-US" dirty="0"/>
              <a:t>Poor index selection</a:t>
            </a:r>
          </a:p>
          <a:p>
            <a:pPr lvl="1"/>
            <a:r>
              <a:rPr lang="en-US" dirty="0"/>
              <a:t>Unmonitored batch processes and app-servers</a:t>
            </a:r>
          </a:p>
          <a:p>
            <a:pPr lvl="1"/>
            <a:r>
              <a:rPr lang="en-US" dirty="0"/>
              <a:t>Really bad algorithm choices</a:t>
            </a:r>
          </a:p>
        </p:txBody>
      </p:sp>
    </p:spTree>
    <p:extLst>
      <p:ext uri="{BB962C8B-B14F-4D97-AF65-F5344CB8AC3E}">
        <p14:creationId xmlns:p14="http://schemas.microsoft.com/office/powerpoint/2010/main" val="3472664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Rapid Readers</a:t>
            </a:r>
          </a:p>
        </p:txBody>
      </p:sp>
      <p:sp>
        <p:nvSpPr>
          <p:cNvPr id="4" name="TextBox 3"/>
          <p:cNvSpPr txBox="1"/>
          <p:nvPr/>
        </p:nvSpPr>
        <p:spPr>
          <a:xfrm>
            <a:off x="1981200" y="1828801"/>
            <a:ext cx="9601200" cy="3785653"/>
          </a:xfrm>
          <a:prstGeom prst="rect">
            <a:avLst/>
          </a:prstGeom>
          <a:noFill/>
        </p:spPr>
        <p:txBody>
          <a:bodyPr wrap="square" rtlCol="0">
            <a:spAutoFit/>
          </a:bodyPr>
          <a:lstStyle/>
          <a:p>
            <a:r>
              <a:rPr lang="nl-NL" sz="800" dirty="0">
                <a:latin typeface="Courier New"/>
                <a:cs typeface="Courier New"/>
              </a:rPr>
              <a:t>Direct Auto Sampling JSON 15255 4576 0.227             </a:t>
            </a:r>
            <a:r>
              <a:rPr lang="nl-NL" sz="800" dirty="0" err="1">
                <a:latin typeface="Courier New"/>
                <a:cs typeface="Courier New"/>
              </a:rPr>
              <a:t>ProTop</a:t>
            </a:r>
            <a:r>
              <a:rPr lang="nl-NL" sz="800" dirty="0">
                <a:latin typeface="Courier New"/>
                <a:cs typeface="Courier New"/>
              </a:rPr>
              <a:t> Version 3.3h                                       2015/09/27 18:49:53</a:t>
            </a:r>
          </a:p>
          <a:p>
            <a:r>
              <a:rPr lang="fr-FR" sz="800" dirty="0" err="1">
                <a:latin typeface="Courier New"/>
                <a:cs typeface="Courier New"/>
              </a:rPr>
              <a:t>dbappraise</a:t>
            </a:r>
            <a:r>
              <a:rPr lang="fr-FR" sz="800" dirty="0">
                <a:latin typeface="Courier New"/>
                <a:cs typeface="Courier New"/>
              </a:rPr>
              <a:t> 28 0                                           /</a:t>
            </a:r>
            <a:r>
              <a:rPr lang="fr-FR" sz="800" dirty="0" err="1">
                <a:latin typeface="Courier New"/>
                <a:cs typeface="Courier New"/>
              </a:rPr>
              <a:t>db</a:t>
            </a:r>
            <a:r>
              <a:rPr lang="fr-FR" sz="800" dirty="0">
                <a:latin typeface="Courier New"/>
                <a:cs typeface="Courier New"/>
              </a:rPr>
              <a:t>/</a:t>
            </a:r>
            <a:r>
              <a:rPr lang="fr-FR" sz="800" dirty="0" err="1">
                <a:latin typeface="Courier New"/>
                <a:cs typeface="Courier New"/>
              </a:rPr>
              <a:t>dbappraise</a:t>
            </a:r>
            <a:r>
              <a:rPr lang="fr-FR" sz="800" dirty="0">
                <a:latin typeface="Courier New"/>
                <a:cs typeface="Courier New"/>
              </a:rPr>
              <a:t>                                                  </a:t>
            </a:r>
            <a:r>
              <a:rPr lang="fr-FR" sz="800" dirty="0" err="1">
                <a:latin typeface="Courier New"/>
                <a:cs typeface="Courier New"/>
              </a:rPr>
              <a:t>dbappraise</a:t>
            </a:r>
            <a:endParaRPr lang="fr-FR" sz="800" dirty="0">
              <a:latin typeface="Courier New"/>
              <a:cs typeface="Courier New"/>
            </a:endParaRPr>
          </a:p>
          <a:p>
            <a:r>
              <a:rPr lang="fr-FR" sz="800" dirty="0">
                <a:latin typeface="Courier New"/>
                <a:cs typeface="Courier New"/>
              </a:rPr>
              <a:t>                              </a:t>
            </a:r>
          </a:p>
          <a:p>
            <a:r>
              <a:rPr lang="en-US" sz="800" dirty="0">
                <a:latin typeface="Courier New"/>
                <a:cs typeface="Courier New"/>
              </a:rPr>
              <a:t>         Hit%     99.06          Commits:         0         New RM:        0       Oldest TRX:  00:00:00   Connections:      10</a:t>
            </a:r>
          </a:p>
          <a:p>
            <a:r>
              <a:rPr lang="sv-SE" sz="800" dirty="0">
                <a:latin typeface="Courier New"/>
                <a:cs typeface="Courier New"/>
              </a:rPr>
              <a:t>   Log </a:t>
            </a:r>
            <a:r>
              <a:rPr lang="sv-SE" sz="800" dirty="0" err="1">
                <a:latin typeface="Courier New"/>
                <a:cs typeface="Courier New"/>
              </a:rPr>
              <a:t>Reads</a:t>
            </a:r>
            <a:r>
              <a:rPr lang="sv-SE" sz="800" dirty="0">
                <a:latin typeface="Courier New"/>
                <a:cs typeface="Courier New"/>
              </a:rPr>
              <a:t>:   194,472            </a:t>
            </a:r>
            <a:r>
              <a:rPr lang="sv-SE" sz="800" dirty="0" err="1">
                <a:latin typeface="Courier New"/>
                <a:cs typeface="Courier New"/>
              </a:rPr>
              <a:t>Undos</a:t>
            </a:r>
            <a:r>
              <a:rPr lang="sv-SE" sz="800" dirty="0">
                <a:latin typeface="Courier New"/>
                <a:cs typeface="Courier New"/>
              </a:rPr>
              <a:t>:         0        From RM:        0     </a:t>
            </a:r>
            <a:r>
              <a:rPr lang="sv-SE" sz="800" dirty="0" err="1">
                <a:latin typeface="Courier New"/>
                <a:cs typeface="Courier New"/>
              </a:rPr>
              <a:t>Curr</a:t>
            </a:r>
            <a:r>
              <a:rPr lang="sv-SE" sz="800" dirty="0">
                <a:latin typeface="Courier New"/>
                <a:cs typeface="Courier New"/>
              </a:rPr>
              <a:t> </a:t>
            </a:r>
            <a:r>
              <a:rPr lang="sv-SE" sz="800" dirty="0" err="1">
                <a:latin typeface="Courier New"/>
                <a:cs typeface="Courier New"/>
              </a:rPr>
              <a:t>BIClstr</a:t>
            </a:r>
            <a:r>
              <a:rPr lang="sv-SE" sz="800" dirty="0">
                <a:latin typeface="Courier New"/>
                <a:cs typeface="Courier New"/>
              </a:rPr>
              <a:t>:         0       </a:t>
            </a:r>
            <a:r>
              <a:rPr lang="sv-SE" sz="800" dirty="0" err="1">
                <a:latin typeface="Courier New"/>
                <a:cs typeface="Courier New"/>
              </a:rPr>
              <a:t>Brokers</a:t>
            </a:r>
            <a:r>
              <a:rPr lang="sv-SE" sz="800" dirty="0">
                <a:latin typeface="Courier New"/>
                <a:cs typeface="Courier New"/>
              </a:rPr>
              <a:t>:       1</a:t>
            </a:r>
          </a:p>
          <a:p>
            <a:r>
              <a:rPr lang="en-US" sz="800" dirty="0">
                <a:latin typeface="Courier New"/>
                <a:cs typeface="Courier New"/>
              </a:rPr>
              <a:t>    OS Reads:     1,835     Lock </a:t>
            </a:r>
            <a:r>
              <a:rPr lang="en-US" sz="800" dirty="0" err="1">
                <a:latin typeface="Courier New"/>
                <a:cs typeface="Courier New"/>
              </a:rPr>
              <a:t>Tbl</a:t>
            </a:r>
            <a:r>
              <a:rPr lang="en-US" sz="800" dirty="0">
                <a:latin typeface="Courier New"/>
                <a:cs typeface="Courier New"/>
              </a:rPr>
              <a:t> HWM:        48      From Free:        0   Oldest </a:t>
            </a:r>
            <a:r>
              <a:rPr lang="en-US" sz="800" dirty="0" err="1">
                <a:latin typeface="Courier New"/>
                <a:cs typeface="Courier New"/>
              </a:rPr>
              <a:t>BIClstr</a:t>
            </a:r>
            <a:r>
              <a:rPr lang="en-US" sz="800" dirty="0">
                <a:latin typeface="Courier New"/>
                <a:cs typeface="Courier New"/>
              </a:rPr>
              <a:t>:         0   4gl Servers:       0</a:t>
            </a:r>
          </a:p>
          <a:p>
            <a:r>
              <a:rPr lang="en-US" sz="800" dirty="0">
                <a:latin typeface="Courier New"/>
                <a:cs typeface="Courier New"/>
              </a:rPr>
              <a:t>   Rec Reads:    95,269     </a:t>
            </a:r>
            <a:r>
              <a:rPr lang="en-US" sz="800" dirty="0" err="1">
                <a:latin typeface="Courier New"/>
                <a:cs typeface="Courier New"/>
              </a:rPr>
              <a:t>Curr</a:t>
            </a:r>
            <a:r>
              <a:rPr lang="en-US" sz="800" dirty="0">
                <a:latin typeface="Courier New"/>
                <a:cs typeface="Courier New"/>
              </a:rPr>
              <a:t> # Locks:         0       Examined:        0      Checkpoints:     1,139   SQL Servers:       0</a:t>
            </a:r>
          </a:p>
          <a:p>
            <a:r>
              <a:rPr lang="en-US" sz="800" dirty="0">
                <a:latin typeface="Courier New"/>
                <a:cs typeface="Courier New"/>
              </a:rPr>
              <a:t> </a:t>
            </a:r>
            <a:r>
              <a:rPr lang="en-US" sz="800" dirty="0" err="1">
                <a:latin typeface="Courier New"/>
                <a:cs typeface="Courier New"/>
              </a:rPr>
              <a:t>LogRd</a:t>
            </a:r>
            <a:r>
              <a:rPr lang="en-US" sz="800" dirty="0">
                <a:latin typeface="Courier New"/>
                <a:cs typeface="Courier New"/>
              </a:rPr>
              <a:t>/</a:t>
            </a:r>
            <a:r>
              <a:rPr lang="en-US" sz="800" dirty="0" err="1">
                <a:latin typeface="Courier New"/>
                <a:cs typeface="Courier New"/>
              </a:rPr>
              <a:t>RecRd</a:t>
            </a:r>
            <a:r>
              <a:rPr lang="en-US" sz="800" dirty="0">
                <a:latin typeface="Courier New"/>
                <a:cs typeface="Courier New"/>
              </a:rPr>
              <a:t>:      2.04    Modified </a:t>
            </a:r>
            <a:r>
              <a:rPr lang="en-US" sz="800" dirty="0" err="1">
                <a:latin typeface="Courier New"/>
                <a:cs typeface="Courier New"/>
              </a:rPr>
              <a:t>Bufs</a:t>
            </a:r>
            <a:r>
              <a:rPr lang="en-US" sz="800" dirty="0">
                <a:latin typeface="Courier New"/>
                <a:cs typeface="Courier New"/>
              </a:rPr>
              <a:t>:       -16       Front2Bk:        0   </a:t>
            </a:r>
            <a:r>
              <a:rPr lang="en-US" sz="800" dirty="0" err="1">
                <a:latin typeface="Courier New"/>
                <a:cs typeface="Courier New"/>
              </a:rPr>
              <a:t>Curr</a:t>
            </a:r>
            <a:r>
              <a:rPr lang="en-US" sz="800" dirty="0">
                <a:latin typeface="Courier New"/>
                <a:cs typeface="Courier New"/>
              </a:rPr>
              <a:t> AI Extent:  Disabled   4gl Clients:       6</a:t>
            </a:r>
          </a:p>
          <a:p>
            <a:r>
              <a:rPr lang="en-US" sz="800" dirty="0">
                <a:latin typeface="Courier New"/>
                <a:cs typeface="Courier New"/>
              </a:rPr>
              <a:t>  Log Writes:         0      IO Response:      3.33      Remove </a:t>
            </a:r>
            <a:r>
              <a:rPr lang="en-US" sz="800" dirty="0" err="1">
                <a:latin typeface="Courier New"/>
                <a:cs typeface="Courier New"/>
              </a:rPr>
              <a:t>Lk</a:t>
            </a:r>
            <a:r>
              <a:rPr lang="en-US" sz="800" dirty="0">
                <a:latin typeface="Courier New"/>
                <a:cs typeface="Courier New"/>
              </a:rPr>
              <a:t>:        0     </a:t>
            </a:r>
            <a:r>
              <a:rPr lang="en-US" sz="800" dirty="0" err="1">
                <a:latin typeface="Courier New"/>
                <a:cs typeface="Courier New"/>
              </a:rPr>
              <a:t>Curr</a:t>
            </a:r>
            <a:r>
              <a:rPr lang="en-US" sz="800" dirty="0">
                <a:latin typeface="Courier New"/>
                <a:cs typeface="Courier New"/>
              </a:rPr>
              <a:t> AI </a:t>
            </a:r>
            <a:r>
              <a:rPr lang="en-US" sz="800" dirty="0" err="1">
                <a:latin typeface="Courier New"/>
                <a:cs typeface="Courier New"/>
              </a:rPr>
              <a:t>Seq</a:t>
            </a:r>
            <a:r>
              <a:rPr lang="en-US" sz="800" dirty="0">
                <a:latin typeface="Courier New"/>
                <a:cs typeface="Courier New"/>
              </a:rPr>
              <a:t>#:         0   SQL Clients:       0</a:t>
            </a:r>
          </a:p>
          <a:p>
            <a:r>
              <a:rPr lang="en-US" sz="800" dirty="0">
                <a:latin typeface="Courier New"/>
                <a:cs typeface="Courier New"/>
              </a:rPr>
              <a:t>   OS Writes:         0         </a:t>
            </a:r>
            <a:r>
              <a:rPr lang="en-US" sz="800" dirty="0" err="1">
                <a:latin typeface="Courier New"/>
                <a:cs typeface="Courier New"/>
              </a:rPr>
              <a:t>BogoMIPS</a:t>
            </a:r>
            <a:r>
              <a:rPr lang="en-US" sz="800" dirty="0">
                <a:latin typeface="Courier New"/>
                <a:cs typeface="Courier New"/>
              </a:rPr>
              <a:t>:      0.00                             Empty AI </a:t>
            </a:r>
            <a:r>
              <a:rPr lang="en-US" sz="800" dirty="0" err="1">
                <a:latin typeface="Courier New"/>
                <a:cs typeface="Courier New"/>
              </a:rPr>
              <a:t>Exts</a:t>
            </a:r>
            <a:r>
              <a:rPr lang="en-US" sz="800" dirty="0">
                <a:latin typeface="Courier New"/>
                <a:cs typeface="Courier New"/>
              </a:rPr>
              <a:t>:        -1    App Server:       0</a:t>
            </a:r>
          </a:p>
          <a:p>
            <a:r>
              <a:rPr lang="en-US" sz="800" dirty="0">
                <a:latin typeface="Courier New"/>
                <a:cs typeface="Courier New"/>
              </a:rPr>
              <a:t> Rec Creates:         0         </a:t>
            </a:r>
            <a:r>
              <a:rPr lang="en-US" sz="800" dirty="0" err="1">
                <a:latin typeface="Courier New"/>
                <a:cs typeface="Courier New"/>
              </a:rPr>
              <a:t>BogoMIP</a:t>
            </a:r>
            <a:r>
              <a:rPr lang="en-US" sz="800" dirty="0">
                <a:latin typeface="Courier New"/>
                <a:cs typeface="Courier New"/>
              </a:rPr>
              <a:t>%:      0.00                              Full AI </a:t>
            </a:r>
            <a:r>
              <a:rPr lang="en-US" sz="800" dirty="0" err="1">
                <a:latin typeface="Courier New"/>
                <a:cs typeface="Courier New"/>
              </a:rPr>
              <a:t>Exts</a:t>
            </a:r>
            <a:r>
              <a:rPr lang="en-US" sz="800" dirty="0">
                <a:latin typeface="Courier New"/>
                <a:cs typeface="Courier New"/>
              </a:rPr>
              <a:t>:        -1           BIW:       1</a:t>
            </a:r>
          </a:p>
          <a:p>
            <a:r>
              <a:rPr lang="fr-FR" sz="800" dirty="0">
                <a:latin typeface="Courier New"/>
                <a:cs typeface="Courier New"/>
              </a:rPr>
              <a:t> </a:t>
            </a:r>
            <a:r>
              <a:rPr lang="fr-FR" sz="800" dirty="0" err="1">
                <a:latin typeface="Courier New"/>
                <a:cs typeface="Courier New"/>
              </a:rPr>
              <a:t>Rec</a:t>
            </a:r>
            <a:r>
              <a:rPr lang="fr-FR" sz="800" dirty="0">
                <a:latin typeface="Courier New"/>
                <a:cs typeface="Courier New"/>
              </a:rPr>
              <a:t> Updates:         0                                                                                            AIW:       0</a:t>
            </a:r>
          </a:p>
          <a:p>
            <a:r>
              <a:rPr lang="hu-HU" sz="800" dirty="0">
                <a:latin typeface="Courier New"/>
                <a:cs typeface="Courier New"/>
              </a:rPr>
              <a:t> Rec Deletes:         0            Notes:         0               0                APW Writes:         0          APWs:       2</a:t>
            </a:r>
          </a:p>
          <a:p>
            <a:r>
              <a:rPr lang="sv-SE" sz="800" dirty="0">
                <a:latin typeface="Courier New"/>
                <a:cs typeface="Courier New"/>
              </a:rPr>
              <a:t>   </a:t>
            </a:r>
            <a:r>
              <a:rPr lang="sv-SE" sz="800" dirty="0" err="1">
                <a:latin typeface="Courier New"/>
                <a:cs typeface="Courier New"/>
              </a:rPr>
              <a:t>Rec</a:t>
            </a:r>
            <a:r>
              <a:rPr lang="sv-SE" sz="800" dirty="0">
                <a:latin typeface="Courier New"/>
                <a:cs typeface="Courier New"/>
              </a:rPr>
              <a:t> Locks:        10    BIW/AIW </a:t>
            </a:r>
            <a:r>
              <a:rPr lang="sv-SE" sz="800" dirty="0" err="1">
                <a:latin typeface="Courier New"/>
                <a:cs typeface="Courier New"/>
              </a:rPr>
              <a:t>Write</a:t>
            </a:r>
            <a:r>
              <a:rPr lang="sv-SE" sz="800" dirty="0">
                <a:latin typeface="Courier New"/>
                <a:cs typeface="Courier New"/>
              </a:rPr>
              <a:t>%         0               0                 APW </a:t>
            </a:r>
            <a:r>
              <a:rPr lang="sv-SE" sz="800" dirty="0" err="1">
                <a:latin typeface="Courier New"/>
                <a:cs typeface="Courier New"/>
              </a:rPr>
              <a:t>Write</a:t>
            </a:r>
            <a:r>
              <a:rPr lang="sv-SE" sz="800" dirty="0">
                <a:latin typeface="Courier New"/>
                <a:cs typeface="Courier New"/>
              </a:rPr>
              <a:t>%         0          WDOG:       0</a:t>
            </a:r>
          </a:p>
          <a:p>
            <a:r>
              <a:rPr lang="en-US" sz="800" dirty="0">
                <a:latin typeface="Courier New"/>
                <a:cs typeface="Courier New"/>
              </a:rPr>
              <a:t>   Rec Waits:         0    Writes to Log:         0               0              </a:t>
            </a:r>
            <a:r>
              <a:rPr lang="en-US" sz="800" dirty="0" err="1">
                <a:latin typeface="Courier New"/>
                <a:cs typeface="Courier New"/>
              </a:rPr>
              <a:t>Bufs</a:t>
            </a:r>
            <a:r>
              <a:rPr lang="en-US" sz="800" dirty="0">
                <a:latin typeface="Courier New"/>
                <a:cs typeface="Courier New"/>
              </a:rPr>
              <a:t> Scanned:         0         Local:       2</a:t>
            </a:r>
          </a:p>
          <a:p>
            <a:r>
              <a:rPr lang="pl-PL" sz="800" dirty="0">
                <a:latin typeface="Courier New"/>
                <a:cs typeface="Courier New"/>
              </a:rPr>
              <a:t> </a:t>
            </a:r>
            <a:r>
              <a:rPr lang="pl-PL" sz="800" dirty="0" err="1">
                <a:latin typeface="Courier New"/>
                <a:cs typeface="Courier New"/>
              </a:rPr>
              <a:t>Idx</a:t>
            </a:r>
            <a:r>
              <a:rPr lang="pl-PL" sz="800" dirty="0">
                <a:latin typeface="Courier New"/>
                <a:cs typeface="Courier New"/>
              </a:rPr>
              <a:t> </a:t>
            </a:r>
            <a:r>
              <a:rPr lang="pl-PL" sz="800" dirty="0" err="1">
                <a:latin typeface="Courier New"/>
                <a:cs typeface="Courier New"/>
              </a:rPr>
              <a:t>Blk</a:t>
            </a:r>
            <a:r>
              <a:rPr lang="pl-PL" sz="800" dirty="0">
                <a:latin typeface="Courier New"/>
                <a:cs typeface="Courier New"/>
              </a:rPr>
              <a:t> </a:t>
            </a:r>
            <a:r>
              <a:rPr lang="pl-PL" sz="800" dirty="0" err="1">
                <a:latin typeface="Courier New"/>
                <a:cs typeface="Courier New"/>
              </a:rPr>
              <a:t>Spl</a:t>
            </a:r>
            <a:r>
              <a:rPr lang="pl-PL" sz="800" dirty="0">
                <a:latin typeface="Courier New"/>
                <a:cs typeface="Courier New"/>
              </a:rPr>
              <a:t>:         0   BIW/AIW </a:t>
            </a:r>
            <a:r>
              <a:rPr lang="pl-PL" sz="800" dirty="0" err="1">
                <a:latin typeface="Courier New"/>
                <a:cs typeface="Courier New"/>
              </a:rPr>
              <a:t>Writes</a:t>
            </a:r>
            <a:r>
              <a:rPr lang="pl-PL" sz="800" dirty="0">
                <a:latin typeface="Courier New"/>
                <a:cs typeface="Courier New"/>
              </a:rPr>
              <a:t>:         0               0             APW Scan </a:t>
            </a:r>
            <a:r>
              <a:rPr lang="pl-PL" sz="800" dirty="0" err="1">
                <a:latin typeface="Courier New"/>
                <a:cs typeface="Courier New"/>
              </a:rPr>
              <a:t>Wrts</a:t>
            </a:r>
            <a:r>
              <a:rPr lang="pl-PL" sz="800" dirty="0">
                <a:latin typeface="Courier New"/>
                <a:cs typeface="Courier New"/>
              </a:rPr>
              <a:t>:         0        Remote:       0</a:t>
            </a:r>
          </a:p>
          <a:p>
            <a:r>
              <a:rPr lang="de-DE" sz="800" dirty="0">
                <a:latin typeface="Courier New"/>
                <a:cs typeface="Courier New"/>
              </a:rPr>
              <a:t> </a:t>
            </a:r>
            <a:r>
              <a:rPr lang="de-DE" sz="800" dirty="0" err="1">
                <a:latin typeface="Courier New"/>
                <a:cs typeface="Courier New"/>
              </a:rPr>
              <a:t>Resrc</a:t>
            </a:r>
            <a:r>
              <a:rPr lang="de-DE" sz="800" dirty="0">
                <a:latin typeface="Courier New"/>
                <a:cs typeface="Courier New"/>
              </a:rPr>
              <a:t> </a:t>
            </a:r>
            <a:r>
              <a:rPr lang="de-DE" sz="800" dirty="0" err="1">
                <a:latin typeface="Courier New"/>
                <a:cs typeface="Courier New"/>
              </a:rPr>
              <a:t>Waits</a:t>
            </a:r>
            <a:r>
              <a:rPr lang="de-DE" sz="800" dirty="0">
                <a:latin typeface="Courier New"/>
                <a:cs typeface="Courier New"/>
              </a:rPr>
              <a:t>:         0   Partial </a:t>
            </a:r>
            <a:r>
              <a:rPr lang="de-DE" sz="800" dirty="0" err="1">
                <a:latin typeface="Courier New"/>
                <a:cs typeface="Courier New"/>
              </a:rPr>
              <a:t>Buf</a:t>
            </a:r>
            <a:r>
              <a:rPr lang="de-DE" sz="800" dirty="0">
                <a:latin typeface="Courier New"/>
                <a:cs typeface="Courier New"/>
              </a:rPr>
              <a:t> </a:t>
            </a:r>
            <a:r>
              <a:rPr lang="de-DE" sz="800" dirty="0" err="1">
                <a:latin typeface="Courier New"/>
                <a:cs typeface="Courier New"/>
              </a:rPr>
              <a:t>Wr</a:t>
            </a:r>
            <a:r>
              <a:rPr lang="de-DE" sz="800" dirty="0">
                <a:latin typeface="Courier New"/>
                <a:cs typeface="Courier New"/>
              </a:rPr>
              <a:t>:         0               0                APW Q </a:t>
            </a:r>
            <a:r>
              <a:rPr lang="de-DE" sz="800" dirty="0" err="1">
                <a:latin typeface="Courier New"/>
                <a:cs typeface="Courier New"/>
              </a:rPr>
              <a:t>Wrts</a:t>
            </a:r>
            <a:r>
              <a:rPr lang="de-DE" sz="800" dirty="0">
                <a:latin typeface="Courier New"/>
                <a:cs typeface="Courier New"/>
              </a:rPr>
              <a:t>:         0         Batch:       4</a:t>
            </a:r>
          </a:p>
          <a:p>
            <a:r>
              <a:rPr lang="fr-FR" sz="800" dirty="0">
                <a:latin typeface="Courier New"/>
                <a:cs typeface="Courier New"/>
              </a:rPr>
              <a:t> </a:t>
            </a:r>
            <a:r>
              <a:rPr lang="fr-FR" sz="800" dirty="0" err="1">
                <a:latin typeface="Courier New"/>
                <a:cs typeface="Courier New"/>
              </a:rPr>
              <a:t>Latch</a:t>
            </a:r>
            <a:r>
              <a:rPr lang="fr-FR" sz="800" dirty="0">
                <a:latin typeface="Courier New"/>
                <a:cs typeface="Courier New"/>
              </a:rPr>
              <a:t> </a:t>
            </a:r>
            <a:r>
              <a:rPr lang="fr-FR" sz="800" dirty="0" err="1">
                <a:latin typeface="Courier New"/>
                <a:cs typeface="Courier New"/>
              </a:rPr>
              <a:t>Waits</a:t>
            </a:r>
            <a:r>
              <a:rPr lang="fr-FR" sz="800" dirty="0">
                <a:latin typeface="Courier New"/>
                <a:cs typeface="Courier New"/>
              </a:rPr>
              <a:t>:         2   </a:t>
            </a:r>
            <a:r>
              <a:rPr lang="fr-FR" sz="800" dirty="0" err="1">
                <a:latin typeface="Courier New"/>
                <a:cs typeface="Courier New"/>
              </a:rPr>
              <a:t>Busy</a:t>
            </a:r>
            <a:r>
              <a:rPr lang="fr-FR" sz="800" dirty="0">
                <a:latin typeface="Courier New"/>
                <a:cs typeface="Courier New"/>
              </a:rPr>
              <a:t> </a:t>
            </a:r>
            <a:r>
              <a:rPr lang="fr-FR" sz="800" dirty="0" err="1">
                <a:latin typeface="Courier New"/>
                <a:cs typeface="Courier New"/>
              </a:rPr>
              <a:t>Buf</a:t>
            </a:r>
            <a:r>
              <a:rPr lang="fr-FR" sz="800" dirty="0">
                <a:latin typeface="Courier New"/>
                <a:cs typeface="Courier New"/>
              </a:rPr>
              <a:t> </a:t>
            </a:r>
            <a:r>
              <a:rPr lang="fr-FR" sz="800" dirty="0" err="1">
                <a:latin typeface="Courier New"/>
                <a:cs typeface="Courier New"/>
              </a:rPr>
              <a:t>Waits</a:t>
            </a:r>
            <a:r>
              <a:rPr lang="fr-FR" sz="800" dirty="0">
                <a:latin typeface="Courier New"/>
                <a:cs typeface="Courier New"/>
              </a:rPr>
              <a:t>:         0               0              </a:t>
            </a:r>
            <a:r>
              <a:rPr lang="fr-FR" sz="800" dirty="0" err="1">
                <a:latin typeface="Courier New"/>
                <a:cs typeface="Courier New"/>
              </a:rPr>
              <a:t>Chkpt</a:t>
            </a:r>
            <a:r>
              <a:rPr lang="fr-FR" sz="800" dirty="0">
                <a:latin typeface="Courier New"/>
                <a:cs typeface="Courier New"/>
              </a:rPr>
              <a:t> Q </a:t>
            </a:r>
            <a:r>
              <a:rPr lang="fr-FR" sz="800" dirty="0" err="1">
                <a:latin typeface="Courier New"/>
                <a:cs typeface="Courier New"/>
              </a:rPr>
              <a:t>Wrts</a:t>
            </a:r>
            <a:r>
              <a:rPr lang="fr-FR" sz="800" dirty="0">
                <a:latin typeface="Courier New"/>
                <a:cs typeface="Courier New"/>
              </a:rPr>
              <a:t>:         0           TRX:       0</a:t>
            </a:r>
          </a:p>
          <a:p>
            <a:r>
              <a:rPr lang="en-US" sz="800" dirty="0">
                <a:latin typeface="Courier New"/>
                <a:cs typeface="Courier New"/>
              </a:rPr>
              <a:t>                           Empty </a:t>
            </a:r>
            <a:r>
              <a:rPr lang="en-US" sz="800" dirty="0" err="1">
                <a:latin typeface="Courier New"/>
                <a:cs typeface="Courier New"/>
              </a:rPr>
              <a:t>Buf</a:t>
            </a:r>
            <a:r>
              <a:rPr lang="en-US" sz="800" dirty="0">
                <a:latin typeface="Courier New"/>
                <a:cs typeface="Courier New"/>
              </a:rPr>
              <a:t> </a:t>
            </a:r>
            <a:r>
              <a:rPr lang="en-US" sz="800" dirty="0" err="1">
                <a:latin typeface="Courier New"/>
                <a:cs typeface="Courier New"/>
              </a:rPr>
              <a:t>Wts</a:t>
            </a:r>
            <a:r>
              <a:rPr lang="en-US" sz="800" dirty="0">
                <a:latin typeface="Courier New"/>
                <a:cs typeface="Courier New"/>
              </a:rPr>
              <a:t>:         0               0              Flushed </a:t>
            </a:r>
            <a:r>
              <a:rPr lang="en-US" sz="800" dirty="0" err="1">
                <a:latin typeface="Courier New"/>
                <a:cs typeface="Courier New"/>
              </a:rPr>
              <a:t>Bufs</a:t>
            </a:r>
            <a:r>
              <a:rPr lang="en-US" sz="800" dirty="0">
                <a:latin typeface="Courier New"/>
                <a:cs typeface="Courier New"/>
              </a:rPr>
              <a:t>:         0       Blocked:       0</a:t>
            </a:r>
          </a:p>
          <a:p>
            <a:r>
              <a:rPr lang="en-US" sz="800" dirty="0">
                <a:latin typeface="Courier New"/>
                <a:cs typeface="Courier New"/>
              </a:rPr>
              <a:t>                              </a:t>
            </a:r>
          </a:p>
          <a:p>
            <a:r>
              <a:rPr lang="en-US" sz="800" dirty="0">
                <a:latin typeface="Courier New"/>
                <a:cs typeface="Courier New"/>
              </a:rPr>
              <a:t>┌───────────────────────────────────────────────────────── Table Activity ─────────────────────────────────────────────────────────┐</a:t>
            </a:r>
          </a:p>
          <a:p>
            <a:r>
              <a:rPr lang="en-US" sz="800" dirty="0">
                <a:latin typeface="Courier New"/>
                <a:cs typeface="Courier New"/>
              </a:rPr>
              <a:t>│    </a:t>
            </a:r>
            <a:r>
              <a:rPr lang="en-US" sz="800" dirty="0" err="1">
                <a:latin typeface="Courier New"/>
                <a:cs typeface="Courier New"/>
              </a:rPr>
              <a:t>Tbl</a:t>
            </a:r>
            <a:r>
              <a:rPr lang="en-US" sz="800" dirty="0">
                <a:latin typeface="Courier New"/>
                <a:cs typeface="Courier New"/>
              </a:rPr>
              <a:t># Area# Table Name                            #Records        Turns     Create     Read v     Update     Delete    OS Read │</a:t>
            </a:r>
          </a:p>
          <a:p>
            <a:r>
              <a:rPr lang="en-US" sz="800" dirty="0">
                <a:latin typeface="Courier New"/>
                <a:cs typeface="Courier New"/>
              </a:rPr>
              <a:t>│  ─────────────────────────────────────────────────────────────────────────────────────────────────────────────────────────────── │</a:t>
            </a:r>
          </a:p>
          <a:p>
            <a:r>
              <a:rPr lang="en-US" sz="800" dirty="0">
                <a:latin typeface="Courier New"/>
                <a:cs typeface="Courier New"/>
              </a:rPr>
              <a:t>│ &gt;     8    22 activity                                               0.00          0     57,351          0          0      1,731 │</a:t>
            </a:r>
          </a:p>
          <a:p>
            <a:r>
              <a:rPr lang="en-US" sz="800" dirty="0">
                <a:latin typeface="Courier New"/>
                <a:cs typeface="Courier New"/>
              </a:rPr>
              <a:t>│       6    10 site                                                   0.00          0     37,874          0          0          0 │</a:t>
            </a:r>
          </a:p>
          <a:p>
            <a:r>
              <a:rPr lang="en-US" sz="800" dirty="0">
                <a:latin typeface="Courier New"/>
                <a:cs typeface="Courier New"/>
              </a:rPr>
              <a:t>┌──────────────────────────────────────────────────────── User IO Activity ────────────────────────────────────────────────────────┐</a:t>
            </a:r>
          </a:p>
          <a:p>
            <a:r>
              <a:rPr lang="de-DE" sz="800" dirty="0">
                <a:latin typeface="Courier New"/>
                <a:cs typeface="Courier New"/>
              </a:rPr>
              <a:t>│   </a:t>
            </a:r>
            <a:r>
              <a:rPr lang="de-DE" sz="800" dirty="0" err="1">
                <a:latin typeface="Courier New"/>
                <a:cs typeface="Courier New"/>
              </a:rPr>
              <a:t>Usr</a:t>
            </a:r>
            <a:r>
              <a:rPr lang="de-DE" sz="800" dirty="0">
                <a:latin typeface="Courier New"/>
                <a:cs typeface="Courier New"/>
              </a:rPr>
              <a:t># Name            PID      Flags </a:t>
            </a:r>
            <a:r>
              <a:rPr lang="de-DE" sz="800" dirty="0" err="1">
                <a:latin typeface="Courier New"/>
                <a:cs typeface="Courier New"/>
              </a:rPr>
              <a:t>Blk</a:t>
            </a:r>
            <a:r>
              <a:rPr lang="de-DE" sz="800" dirty="0">
                <a:latin typeface="Courier New"/>
                <a:cs typeface="Courier New"/>
              </a:rPr>
              <a:t> </a:t>
            </a:r>
            <a:r>
              <a:rPr lang="de-DE" sz="800" dirty="0" err="1">
                <a:latin typeface="Courier New"/>
                <a:cs typeface="Courier New"/>
              </a:rPr>
              <a:t>Ac</a:t>
            </a:r>
            <a:r>
              <a:rPr lang="de-DE" sz="800" dirty="0">
                <a:latin typeface="Courier New"/>
                <a:cs typeface="Courier New"/>
              </a:rPr>
              <a:t> v    OS </a:t>
            </a:r>
            <a:r>
              <a:rPr lang="de-DE" sz="800" dirty="0" err="1">
                <a:latin typeface="Courier New"/>
                <a:cs typeface="Courier New"/>
              </a:rPr>
              <a:t>Rd</a:t>
            </a:r>
            <a:r>
              <a:rPr lang="de-DE" sz="800" dirty="0">
                <a:latin typeface="Courier New"/>
                <a:cs typeface="Courier New"/>
              </a:rPr>
              <a:t>    OS </a:t>
            </a:r>
            <a:r>
              <a:rPr lang="de-DE" sz="800" dirty="0" err="1">
                <a:latin typeface="Courier New"/>
                <a:cs typeface="Courier New"/>
              </a:rPr>
              <a:t>Wr</a:t>
            </a:r>
            <a:r>
              <a:rPr lang="de-DE" sz="800" dirty="0">
                <a:latin typeface="Courier New"/>
                <a:cs typeface="Courier New"/>
              </a:rPr>
              <a:t>     Hit%  </a:t>
            </a:r>
            <a:r>
              <a:rPr lang="de-DE" sz="800" dirty="0" err="1">
                <a:latin typeface="Courier New"/>
                <a:cs typeface="Courier New"/>
              </a:rPr>
              <a:t>Rec</a:t>
            </a:r>
            <a:r>
              <a:rPr lang="de-DE" sz="800" dirty="0">
                <a:latin typeface="Courier New"/>
                <a:cs typeface="Courier New"/>
              </a:rPr>
              <a:t> </a:t>
            </a:r>
            <a:r>
              <a:rPr lang="de-DE" sz="800" dirty="0" err="1">
                <a:latin typeface="Courier New"/>
                <a:cs typeface="Courier New"/>
              </a:rPr>
              <a:t>Lck</a:t>
            </a:r>
            <a:r>
              <a:rPr lang="de-DE" sz="800" dirty="0">
                <a:latin typeface="Courier New"/>
                <a:cs typeface="Courier New"/>
              </a:rPr>
              <a:t>  </a:t>
            </a:r>
            <a:r>
              <a:rPr lang="de-DE" sz="800" dirty="0" err="1">
                <a:latin typeface="Courier New"/>
                <a:cs typeface="Courier New"/>
              </a:rPr>
              <a:t>Rec</a:t>
            </a:r>
            <a:r>
              <a:rPr lang="de-DE" sz="800" dirty="0">
                <a:latin typeface="Courier New"/>
                <a:cs typeface="Courier New"/>
              </a:rPr>
              <a:t> </a:t>
            </a:r>
            <a:r>
              <a:rPr lang="de-DE" sz="800" dirty="0" err="1">
                <a:latin typeface="Courier New"/>
                <a:cs typeface="Courier New"/>
              </a:rPr>
              <a:t>Wts</a:t>
            </a:r>
            <a:r>
              <a:rPr lang="de-DE" sz="800" dirty="0">
                <a:latin typeface="Courier New"/>
                <a:cs typeface="Courier New"/>
              </a:rPr>
              <a:t>  Line# </a:t>
            </a:r>
            <a:r>
              <a:rPr lang="de-DE" sz="800" dirty="0" err="1">
                <a:latin typeface="Courier New"/>
                <a:cs typeface="Courier New"/>
              </a:rPr>
              <a:t>Program</a:t>
            </a:r>
            <a:r>
              <a:rPr lang="de-DE" sz="800" dirty="0">
                <a:latin typeface="Courier New"/>
                <a:cs typeface="Courier New"/>
              </a:rPr>
              <a:t> Name                  │</a:t>
            </a:r>
          </a:p>
          <a:p>
            <a:r>
              <a:rPr lang="de-DE" sz="800" dirty="0">
                <a:latin typeface="Courier New"/>
                <a:cs typeface="Courier New"/>
              </a:rPr>
              <a:t>│  ─────────────────────────────────────────────────────────────────────────────────────────────────────────────────────────────── │</a:t>
            </a:r>
          </a:p>
          <a:p>
            <a:r>
              <a:rPr lang="hr-HR" sz="800" dirty="0">
                <a:latin typeface="Courier New"/>
                <a:cs typeface="Courier New"/>
              </a:rPr>
              <a:t>│ &gt;   16 tom             14505    S4B     194216     1826        0   99.06%        0        0     34 ./test/churn.p                │</a:t>
            </a:r>
          </a:p>
          <a:p>
            <a:r>
              <a:rPr lang="hr-HR" sz="800" dirty="0">
                <a:latin typeface="Courier New"/>
                <a:cs typeface="Courier New"/>
              </a:rPr>
              <a:t>│     12 tom             22668    S4          62        0        0  100.00%        6        0    630 lib/vstlib.p                  │</a:t>
            </a:r>
            <a:endParaRPr lang="en-US" sz="800" dirty="0">
              <a:latin typeface="Courier New"/>
              <a:cs typeface="Courier New"/>
            </a:endParaRPr>
          </a:p>
        </p:txBody>
      </p:sp>
    </p:spTree>
    <p:extLst>
      <p:ext uri="{BB962C8B-B14F-4D97-AF65-F5344CB8AC3E}">
        <p14:creationId xmlns:p14="http://schemas.microsoft.com/office/powerpoint/2010/main" val="18896370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proGetStack</a:t>
            </a:r>
            <a:r>
              <a:rPr lang="en-US" dirty="0"/>
              <a:t> - Client Stack Trace</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600200"/>
            <a:ext cx="11734800" cy="5262979"/>
          </a:xfrm>
          <a:prstGeom prst="rect">
            <a:avLst/>
          </a:prstGeom>
          <a:no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proGetStack</a:t>
            </a:r>
            <a:r>
              <a:rPr lang="en-US" sz="1200" dirty="0">
                <a:solidFill>
                  <a:srgbClr val="7030A0"/>
                </a:solidFill>
                <a:latin typeface="Consolas" panose="020B0609020204030204" pitchFamily="49" charset="0"/>
                <a:cs typeface="Consolas" panose="020B0609020204030204" pitchFamily="49" charset="0"/>
              </a:rPr>
              <a:t> 1576</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type \</a:t>
            </a:r>
            <a:r>
              <a:rPr lang="en-US" sz="1200" dirty="0" err="1">
                <a:solidFill>
                  <a:srgbClr val="7030A0"/>
                </a:solidFill>
                <a:latin typeface="Consolas" panose="020B0609020204030204" pitchFamily="49" charset="0"/>
                <a:cs typeface="Consolas" panose="020B0609020204030204" pitchFamily="49" charset="0"/>
              </a:rPr>
              <a:t>protop</a:t>
            </a:r>
            <a:r>
              <a:rPr lang="en-US" sz="1200" dirty="0">
                <a:solidFill>
                  <a:srgbClr val="7030A0"/>
                </a:solidFill>
                <a:latin typeface="Consolas" panose="020B0609020204030204" pitchFamily="49" charset="0"/>
                <a:cs typeface="Consolas" panose="020B0609020204030204" pitchFamily="49" charset="0"/>
              </a:rPr>
              <a:t>\s2k_demo\protrace.1576</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PROGRESS stack trace as of Fri Mar  1 15:46:49 2019</a:t>
            </a:r>
          </a:p>
          <a:p>
            <a:r>
              <a:rPr lang="en-US" sz="1200" dirty="0">
                <a:latin typeface="Consolas" panose="020B0609020204030204" pitchFamily="49" charset="0"/>
                <a:cs typeface="Consolas" panose="020B0609020204030204" pitchFamily="49" charset="0"/>
              </a:rPr>
              <a:t>=====================================================</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Startup parameters:</a:t>
            </a:r>
          </a:p>
          <a:p>
            <a:r>
              <a:rPr lang="en-US" sz="1200" dirty="0">
                <a:latin typeface="Consolas" panose="020B0609020204030204" pitchFamily="49" charset="0"/>
                <a:cs typeface="Consolas" panose="020B0609020204030204" pitchFamily="49" charset="0"/>
              </a:rPr>
              <a:t>-pf P:\oe117\startup.pf,-</a:t>
            </a:r>
            <a:r>
              <a:rPr lang="en-US" sz="1200" dirty="0" err="1">
                <a:latin typeface="Consolas" panose="020B0609020204030204" pitchFamily="49" charset="0"/>
                <a:cs typeface="Consolas" panose="020B0609020204030204" pitchFamily="49" charset="0"/>
              </a:rPr>
              <a:t>cpinternal</a:t>
            </a:r>
            <a:r>
              <a:rPr lang="en-US" sz="1200" dirty="0">
                <a:latin typeface="Consolas" panose="020B0609020204030204" pitchFamily="49" charset="0"/>
                <a:cs typeface="Consolas" panose="020B0609020204030204" pitchFamily="49" charset="0"/>
              </a:rPr>
              <a:t> ISO8859-1,-cpstream ISO8859-1 . . . (end .pf),-b,-</a:t>
            </a:r>
            <a:r>
              <a:rPr lang="en-US" sz="1200" dirty="0" err="1">
                <a:latin typeface="Consolas" panose="020B0609020204030204" pitchFamily="49" charset="0"/>
                <a:cs typeface="Consolas" panose="020B0609020204030204" pitchFamily="49" charset="0"/>
              </a:rPr>
              <a:t>db</a:t>
            </a:r>
            <a:r>
              <a:rPr lang="en-US" sz="1200" dirty="0">
                <a:latin typeface="Consolas" panose="020B0609020204030204" pitchFamily="49" charset="0"/>
                <a:cs typeface="Consolas" panose="020B0609020204030204" pitchFamily="49" charset="0"/>
              </a:rPr>
              <a:t>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\sports2000,-rand 2,-p </a:t>
            </a:r>
            <a:r>
              <a:rPr lang="en-US" sz="1200" dirty="0" err="1">
                <a:latin typeface="Consolas" panose="020B0609020204030204" pitchFamily="49" charset="0"/>
                <a:cs typeface="Consolas" panose="020B0609020204030204" pitchFamily="49" charset="0"/>
              </a:rPr>
              <a:t>updorder.p</a:t>
            </a:r>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solidFill>
                  <a:schemeClr val="accent4">
                    <a:lumMod val="75000"/>
                  </a:schemeClr>
                </a:solidFill>
                <a:latin typeface="Consolas" panose="020B0609020204030204" pitchFamily="49" charset="0"/>
                <a:cs typeface="Consolas" panose="020B0609020204030204" pitchFamily="49" charset="0"/>
              </a:rPr>
              <a:t>** ABL Stack Trace **</a:t>
            </a:r>
          </a:p>
          <a:p>
            <a:endParaRPr lang="en-US" sz="1200" dirty="0">
              <a:solidFill>
                <a:schemeClr val="accent4">
                  <a:lumMod val="75000"/>
                </a:schemeClr>
              </a:solidFill>
              <a:latin typeface="Consolas" panose="020B0609020204030204" pitchFamily="49" charset="0"/>
              <a:cs typeface="Consolas" panose="020B0609020204030204" pitchFamily="49" charset="0"/>
            </a:endParaRPr>
          </a:p>
          <a:p>
            <a:r>
              <a:rPr lang="en-US" sz="1200" dirty="0">
                <a:solidFill>
                  <a:schemeClr val="accent4">
                    <a:lumMod val="75000"/>
                  </a:schemeClr>
                </a:solidFill>
                <a:latin typeface="Consolas" panose="020B0609020204030204" pitchFamily="49" charset="0"/>
                <a:cs typeface="Consolas" panose="020B0609020204030204" pitchFamily="49" charset="0"/>
              </a:rPr>
              <a:t>--&gt; </a:t>
            </a:r>
            <a:r>
              <a:rPr lang="en-US" sz="1200" dirty="0" err="1">
                <a:solidFill>
                  <a:schemeClr val="accent4">
                    <a:lumMod val="75000"/>
                  </a:schemeClr>
                </a:solidFill>
                <a:latin typeface="Consolas" panose="020B0609020204030204" pitchFamily="49" charset="0"/>
                <a:cs typeface="Consolas" panose="020B0609020204030204" pitchFamily="49" charset="0"/>
              </a:rPr>
              <a:t>updSalesRep</a:t>
            </a:r>
            <a:r>
              <a:rPr lang="en-US" sz="1200" dirty="0">
                <a:solidFill>
                  <a:schemeClr val="accent4">
                    <a:lumMod val="75000"/>
                  </a:schemeClr>
                </a:solidFill>
                <a:latin typeface="Consolas" panose="020B0609020204030204" pitchFamily="49" charset="0"/>
                <a:cs typeface="Consolas" panose="020B0609020204030204" pitchFamily="49" charset="0"/>
              </a:rPr>
              <a:t> </a:t>
            </a:r>
            <a:r>
              <a:rPr lang="en-US" sz="1200" dirty="0" err="1">
                <a:solidFill>
                  <a:schemeClr val="accent4">
                    <a:lumMod val="75000"/>
                  </a:schemeClr>
                </a:solidFill>
                <a:latin typeface="Consolas" panose="020B0609020204030204" pitchFamily="49" charset="0"/>
                <a:cs typeface="Consolas" panose="020B0609020204030204" pitchFamily="49" charset="0"/>
              </a:rPr>
              <a:t>updorder.p</a:t>
            </a:r>
            <a:r>
              <a:rPr lang="en-US" sz="1200" dirty="0">
                <a:solidFill>
                  <a:schemeClr val="accent4">
                    <a:lumMod val="75000"/>
                  </a:schemeClr>
                </a:solidFill>
                <a:latin typeface="Consolas" panose="020B0609020204030204" pitchFamily="49" charset="0"/>
                <a:cs typeface="Consolas" panose="020B0609020204030204" pitchFamily="49" charset="0"/>
              </a:rPr>
              <a:t> at line 67  (.\</a:t>
            </a:r>
            <a:r>
              <a:rPr lang="en-US" sz="1200" dirty="0" err="1">
                <a:solidFill>
                  <a:schemeClr val="accent4">
                    <a:lumMod val="75000"/>
                  </a:schemeClr>
                </a:solidFill>
                <a:latin typeface="Consolas" panose="020B0609020204030204" pitchFamily="49" charset="0"/>
                <a:cs typeface="Consolas" panose="020B0609020204030204" pitchFamily="49" charset="0"/>
              </a:rPr>
              <a:t>updorder.p</a:t>
            </a:r>
            <a:r>
              <a:rPr lang="en-US" sz="1200" dirty="0">
                <a:solidFill>
                  <a:schemeClr val="accent4">
                    <a:lumMod val="75000"/>
                  </a:schemeClr>
                </a:solidFill>
                <a:latin typeface="Consolas" panose="020B0609020204030204" pitchFamily="49" charset="0"/>
                <a:cs typeface="Consolas" panose="020B0609020204030204" pitchFamily="49" charset="0"/>
              </a:rPr>
              <a:t>)</a:t>
            </a:r>
          </a:p>
          <a:p>
            <a:r>
              <a:rPr lang="en-US" sz="1200" dirty="0">
                <a:solidFill>
                  <a:schemeClr val="accent4">
                    <a:lumMod val="75000"/>
                  </a:schemeClr>
                </a:solidFill>
                <a:latin typeface="Consolas" panose="020B0609020204030204" pitchFamily="49" charset="0"/>
                <a:cs typeface="Consolas" panose="020B0609020204030204" pitchFamily="49" charset="0"/>
              </a:rPr>
              <a:t>    </a:t>
            </a:r>
            <a:r>
              <a:rPr lang="en-US" sz="1200" dirty="0" err="1">
                <a:solidFill>
                  <a:schemeClr val="accent4">
                    <a:lumMod val="75000"/>
                  </a:schemeClr>
                </a:solidFill>
                <a:latin typeface="Consolas" panose="020B0609020204030204" pitchFamily="49" charset="0"/>
                <a:cs typeface="Consolas" panose="020B0609020204030204" pitchFamily="49" charset="0"/>
              </a:rPr>
              <a:t>updorder.p</a:t>
            </a:r>
            <a:r>
              <a:rPr lang="en-US" sz="1200" dirty="0">
                <a:solidFill>
                  <a:schemeClr val="accent4">
                    <a:lumMod val="75000"/>
                  </a:schemeClr>
                </a:solidFill>
                <a:latin typeface="Consolas" panose="020B0609020204030204" pitchFamily="49" charset="0"/>
                <a:cs typeface="Consolas" panose="020B0609020204030204" pitchFamily="49" charset="0"/>
              </a:rPr>
              <a:t> at line 29  (.\</a:t>
            </a:r>
            <a:r>
              <a:rPr lang="en-US" sz="1200" dirty="0" err="1">
                <a:solidFill>
                  <a:schemeClr val="accent4">
                    <a:lumMod val="75000"/>
                  </a:schemeClr>
                </a:solidFill>
                <a:latin typeface="Consolas" panose="020B0609020204030204" pitchFamily="49" charset="0"/>
                <a:cs typeface="Consolas" panose="020B0609020204030204" pitchFamily="49" charset="0"/>
              </a:rPr>
              <a:t>updorder.p</a:t>
            </a:r>
            <a:r>
              <a:rPr lang="en-US" sz="1200" dirty="0">
                <a:solidFill>
                  <a:schemeClr val="accent4">
                    <a:lumMod val="75000"/>
                  </a:schemeClr>
                </a:solidFill>
                <a:latin typeface="Consolas" panose="020B0609020204030204" pitchFamily="49" charset="0"/>
                <a:cs typeface="Consolas" panose="020B0609020204030204" pitchFamily="49" charset="0"/>
              </a:rPr>
              <a:t>)</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Persistent procedures/Classes **</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PROPATH **</a:t>
            </a:r>
          </a:p>
          <a:p>
            <a:r>
              <a:rPr lang="en-US" sz="1200" dirty="0">
                <a:latin typeface="Consolas" panose="020B0609020204030204" pitchFamily="49" charset="0"/>
                <a:cs typeface="Consolas" panose="020B0609020204030204" pitchFamily="49" charset="0"/>
              </a:rPr>
              <a:t>.,P:\oe117\</a:t>
            </a:r>
            <a:r>
              <a:rPr lang="en-US" sz="1200" dirty="0" err="1">
                <a:latin typeface="Consolas" panose="020B0609020204030204" pitchFamily="49" charset="0"/>
                <a:cs typeface="Consolas" panose="020B0609020204030204" pitchFamily="49" charset="0"/>
              </a:rPr>
              <a:t>tty,P</a:t>
            </a:r>
            <a:r>
              <a:rPr lang="en-US" sz="1200" dirty="0">
                <a:latin typeface="Consolas" panose="020B0609020204030204" pitchFamily="49" charset="0"/>
                <a:cs typeface="Consolas" panose="020B0609020204030204" pitchFamily="49" charset="0"/>
              </a:rPr>
              <a:t>:\oe117\</a:t>
            </a:r>
            <a:r>
              <a:rPr lang="en-US" sz="1200" dirty="0" err="1">
                <a:latin typeface="Consolas" panose="020B0609020204030204" pitchFamily="49" charset="0"/>
                <a:cs typeface="Consolas" panose="020B0609020204030204" pitchFamily="49" charset="0"/>
              </a:rPr>
              <a:t>tty</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adecomm.pl,P</a:t>
            </a:r>
            <a:r>
              <a:rPr lang="en-US" sz="1200" dirty="0">
                <a:latin typeface="Consolas" panose="020B0609020204030204" pitchFamily="49" charset="0"/>
                <a:cs typeface="Consolas" panose="020B0609020204030204" pitchFamily="49" charset="0"/>
              </a:rPr>
              <a:t>:\oe117\</a:t>
            </a:r>
            <a:r>
              <a:rPr lang="en-US" sz="1200" dirty="0" err="1">
                <a:latin typeface="Consolas" panose="020B0609020204030204" pitchFamily="49" charset="0"/>
                <a:cs typeface="Consolas" panose="020B0609020204030204" pitchFamily="49" charset="0"/>
              </a:rPr>
              <a:t>tty</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adecomp.pl,P</a:t>
            </a:r>
            <a:r>
              <a:rPr lang="en-US" sz="1200" dirty="0">
                <a:latin typeface="Consolas" panose="020B0609020204030204" pitchFamily="49" charset="0"/>
                <a:cs typeface="Consolas" panose="020B0609020204030204" pitchFamily="49" charset="0"/>
              </a:rPr>
              <a:t>:\Progress\oe117\</a:t>
            </a:r>
            <a:r>
              <a:rPr lang="en-US" sz="1200" dirty="0" err="1">
                <a:latin typeface="Consolas" panose="020B0609020204030204" pitchFamily="49" charset="0"/>
                <a:cs typeface="Consolas" panose="020B0609020204030204" pitchFamily="49" charset="0"/>
              </a:rPr>
              <a:t>tty</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prodict.pl,P</a:t>
            </a:r>
            <a:r>
              <a:rPr lang="en-US" sz="1200" dirty="0">
                <a:latin typeface="Consolas" panose="020B0609020204030204" pitchFamily="49" charset="0"/>
                <a:cs typeface="Consolas" panose="020B0609020204030204" pitchFamily="49" charset="0"/>
              </a:rPr>
              <a:t>:\Progress\oe117,P:\Progress\oe117\bin</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Databases (logical/type/physical) **</a:t>
            </a:r>
          </a:p>
          <a:p>
            <a:r>
              <a:rPr lang="en-US" sz="1200" dirty="0">
                <a:latin typeface="Consolas" panose="020B0609020204030204" pitchFamily="49" charset="0"/>
                <a:cs typeface="Consolas" panose="020B0609020204030204" pitchFamily="49" charset="0"/>
              </a:rPr>
              <a:t>   sports2000          PROGRESS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End of </a:t>
            </a:r>
            <a:r>
              <a:rPr lang="en-US" sz="1200" dirty="0" err="1">
                <a:latin typeface="Consolas" panose="020B0609020204030204" pitchFamily="49" charset="0"/>
                <a:cs typeface="Consolas" panose="020B0609020204030204" pitchFamily="49" charset="0"/>
              </a:rPr>
              <a:t>Protrace</a:t>
            </a:r>
            <a:r>
              <a:rPr lang="en-US" sz="1200" dirty="0">
                <a:latin typeface="Consolas" panose="020B0609020204030204" pitchFamily="49" charset="0"/>
                <a:cs typeface="Consolas" panose="020B0609020204030204" pitchFamily="49" charset="0"/>
              </a:rPr>
              <a:t> **</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09921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Parallelize</a:t>
            </a:r>
          </a:p>
        </p:txBody>
      </p:sp>
      <p:sp>
        <p:nvSpPr>
          <p:cNvPr id="5" name="Content Placeholder 2"/>
          <p:cNvSpPr>
            <a:spLocks noGrp="1"/>
          </p:cNvSpPr>
          <p:nvPr>
            <p:ph idx="1"/>
          </p:nvPr>
        </p:nvSpPr>
        <p:spPr>
          <a:xfrm>
            <a:off x="304800" y="1524000"/>
            <a:ext cx="11277600" cy="4525963"/>
          </a:xfrm>
        </p:spPr>
        <p:txBody>
          <a:bodyPr>
            <a:normAutofit/>
          </a:bodyPr>
          <a:lstStyle/>
          <a:p>
            <a:r>
              <a:rPr lang="en-US" dirty="0"/>
              <a:t>Many legacy processes were designed when the system was much smaller or when multiple CPUs were unusual. </a:t>
            </a:r>
          </a:p>
          <a:p>
            <a:r>
              <a:rPr lang="en-US" dirty="0"/>
              <a:t>Step outside of the single-threaded box and consider what portions of your system could benefit from being parallelized:</a:t>
            </a:r>
          </a:p>
          <a:p>
            <a:pPr lvl="2"/>
            <a:r>
              <a:rPr lang="en-US" dirty="0"/>
              <a:t>MRP Runs</a:t>
            </a:r>
          </a:p>
          <a:p>
            <a:pPr lvl="2"/>
            <a:r>
              <a:rPr lang="en-US" dirty="0"/>
              <a:t>Nightly Processing</a:t>
            </a:r>
          </a:p>
          <a:p>
            <a:pPr lvl="2"/>
            <a:r>
              <a:rPr lang="en-US" dirty="0"/>
              <a:t>Reports</a:t>
            </a:r>
          </a:p>
          <a:p>
            <a:pPr lvl="2"/>
            <a:r>
              <a:rPr lang="en-US" dirty="0"/>
              <a:t>Data Extracts</a:t>
            </a:r>
          </a:p>
          <a:p>
            <a:pPr lvl="2"/>
            <a:r>
              <a:rPr lang="en-US" dirty="0"/>
              <a:t>Data Imports</a:t>
            </a:r>
          </a:p>
        </p:txBody>
      </p:sp>
    </p:spTree>
    <p:extLst>
      <p:ext uri="{BB962C8B-B14F-4D97-AF65-F5344CB8AC3E}">
        <p14:creationId xmlns:p14="http://schemas.microsoft.com/office/powerpoint/2010/main" val="15249902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Parallelize</a:t>
            </a:r>
          </a:p>
        </p:txBody>
      </p:sp>
      <p:sp>
        <p:nvSpPr>
          <p:cNvPr id="4" name="TextBox 3"/>
          <p:cNvSpPr txBox="1"/>
          <p:nvPr/>
        </p:nvSpPr>
        <p:spPr>
          <a:xfrm>
            <a:off x="304800" y="1600201"/>
            <a:ext cx="11658600" cy="5078313"/>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mbpro</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dbname</a:t>
            </a:r>
            <a:r>
              <a:rPr lang="en-US" dirty="0">
                <a:latin typeface="Consolas" panose="020B0609020204030204" pitchFamily="49" charset="0"/>
                <a:cs typeface="Consolas" panose="020B0609020204030204" pitchFamily="49" charset="0"/>
              </a:rPr>
              <a:t> –p </a:t>
            </a:r>
            <a:r>
              <a:rPr lang="en-US" dirty="0" err="1">
                <a:latin typeface="Consolas" panose="020B0609020204030204" pitchFamily="49" charset="0"/>
                <a:cs typeface="Consolas" panose="020B0609020204030204" pitchFamily="49" charset="0"/>
              </a:rPr>
              <a:t>exp.p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param</a:t>
            </a:r>
            <a:r>
              <a:rPr lang="en-US" dirty="0">
                <a:latin typeface="Consolas" panose="020B0609020204030204" pitchFamily="49" charset="0"/>
                <a:cs typeface="Consolas" panose="020B0609020204030204" pitchFamily="49" charset="0"/>
              </a:rPr>
              <a:t> “01|0,3000”</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mbpro</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dbname</a:t>
            </a:r>
            <a:r>
              <a:rPr lang="en-US" dirty="0">
                <a:latin typeface="Consolas" panose="020B0609020204030204" pitchFamily="49" charset="0"/>
                <a:cs typeface="Consolas" panose="020B0609020204030204" pitchFamily="49" charset="0"/>
              </a:rPr>
              <a:t> –p </a:t>
            </a:r>
            <a:r>
              <a:rPr lang="en-US" dirty="0" err="1">
                <a:latin typeface="Consolas" panose="020B0609020204030204" pitchFamily="49" charset="0"/>
                <a:cs typeface="Consolas" panose="020B0609020204030204" pitchFamily="49" charset="0"/>
              </a:rPr>
              <a:t>exp.p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param</a:t>
            </a:r>
            <a:r>
              <a:rPr lang="en-US" dirty="0">
                <a:latin typeface="Consolas" panose="020B0609020204030204" pitchFamily="49" charset="0"/>
                <a:cs typeface="Consolas" panose="020B0609020204030204" pitchFamily="49" charset="0"/>
              </a:rPr>
              <a:t> “02|3000,6000”</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mbpro</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dbname</a:t>
            </a:r>
            <a:r>
              <a:rPr lang="en-US" dirty="0">
                <a:latin typeface="Consolas" panose="020B0609020204030204" pitchFamily="49" charset="0"/>
                <a:cs typeface="Consolas" panose="020B0609020204030204" pitchFamily="49" charset="0"/>
              </a:rPr>
              <a:t> –p </a:t>
            </a:r>
            <a:r>
              <a:rPr lang="en-US" dirty="0" err="1">
                <a:latin typeface="Consolas" panose="020B0609020204030204" pitchFamily="49" charset="0"/>
                <a:cs typeface="Consolas" panose="020B0609020204030204" pitchFamily="49" charset="0"/>
              </a:rPr>
              <a:t>exp.p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param</a:t>
            </a:r>
            <a:r>
              <a:rPr lang="en-US" dirty="0">
                <a:latin typeface="Consolas" panose="020B0609020204030204" pitchFamily="49" charset="0"/>
                <a:cs typeface="Consolas" panose="020B0609020204030204" pitchFamily="49" charset="0"/>
              </a:rPr>
              <a:t> “03|6000,9999”</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exp.p</a:t>
            </a:r>
            <a:r>
              <a:rPr lang="en-US" dirty="0">
                <a:latin typeface="Consolas" panose="020B0609020204030204" pitchFamily="49" charset="0"/>
                <a:cs typeface="Consolas" panose="020B0609020204030204" pitchFamily="49" charset="0"/>
              </a:rPr>
              <a:t>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define variable </a:t>
            </a:r>
            <a:r>
              <a:rPr lang="en-US" dirty="0" err="1">
                <a:latin typeface="Consolas" panose="020B0609020204030204" pitchFamily="49" charset="0"/>
                <a:cs typeface="Consolas" panose="020B0609020204030204" pitchFamily="49" charset="0"/>
              </a:rPr>
              <a:t>startCust</a:t>
            </a:r>
            <a:r>
              <a:rPr lang="en-US" dirty="0">
                <a:latin typeface="Consolas" panose="020B0609020204030204" pitchFamily="49" charset="0"/>
                <a:cs typeface="Consolas" panose="020B0609020204030204" pitchFamily="49" charset="0"/>
              </a:rPr>
              <a:t> as integer no-undo.</a:t>
            </a:r>
          </a:p>
          <a:p>
            <a:r>
              <a:rPr lang="en-US" dirty="0">
                <a:latin typeface="Consolas" panose="020B0609020204030204" pitchFamily="49" charset="0"/>
                <a:cs typeface="Consolas" panose="020B0609020204030204" pitchFamily="49" charset="0"/>
              </a:rPr>
              <a:t>define variable </a:t>
            </a:r>
            <a:r>
              <a:rPr lang="en-US" dirty="0" err="1">
                <a:latin typeface="Consolas" panose="020B0609020204030204" pitchFamily="49" charset="0"/>
                <a:cs typeface="Consolas" panose="020B0609020204030204" pitchFamily="49" charset="0"/>
              </a:rPr>
              <a:t>endCust</a:t>
            </a:r>
            <a:r>
              <a:rPr lang="en-US" dirty="0">
                <a:latin typeface="Consolas" panose="020B0609020204030204" pitchFamily="49" charset="0"/>
                <a:cs typeface="Consolas" panose="020B0609020204030204" pitchFamily="49" charset="0"/>
              </a:rPr>
              <a:t>  as integer no-undo.</a:t>
            </a:r>
          </a:p>
          <a:p>
            <a:endParaRPr lang="en-US" dirty="0">
              <a:latin typeface="Consolas" panose="020B0609020204030204" pitchFamily="49" charset="0"/>
              <a:cs typeface="Consolas" panose="020B0609020204030204" pitchFamily="49" charset="0"/>
            </a:endParaRPr>
          </a:p>
          <a:p>
            <a:r>
              <a:rPr lang="en-US" dirty="0" err="1">
                <a:latin typeface="Consolas" panose="020B0609020204030204" pitchFamily="49" charset="0"/>
                <a:cs typeface="Consolas" panose="020B0609020204030204" pitchFamily="49" charset="0"/>
              </a:rPr>
              <a:t>startCust</a:t>
            </a:r>
            <a:r>
              <a:rPr lang="en-US" dirty="0">
                <a:latin typeface="Consolas" panose="020B0609020204030204" pitchFamily="49" charset="0"/>
                <a:cs typeface="Consolas" panose="020B0609020204030204" pitchFamily="49" charset="0"/>
              </a:rPr>
              <a:t> = integer( entry( 1, entry( 2, </a:t>
            </a:r>
            <a:r>
              <a:rPr lang="en-US" dirty="0" err="1">
                <a:latin typeface="Consolas" panose="020B0609020204030204" pitchFamily="49" charset="0"/>
                <a:cs typeface="Consolas" panose="020B0609020204030204" pitchFamily="49" charset="0"/>
              </a:rPr>
              <a:t>session:parameter</a:t>
            </a:r>
            <a:r>
              <a:rPr lang="en-US" dirty="0">
                <a:latin typeface="Consolas" panose="020B0609020204030204" pitchFamily="49" charset="0"/>
                <a:cs typeface="Consolas" panose="020B0609020204030204" pitchFamily="49" charset="0"/>
              </a:rPr>
              <a:t>, “|” ))).</a:t>
            </a:r>
          </a:p>
          <a:p>
            <a:r>
              <a:rPr lang="en-US" dirty="0" err="1">
                <a:latin typeface="Consolas" panose="020B0609020204030204" pitchFamily="49" charset="0"/>
                <a:cs typeface="Consolas" panose="020B0609020204030204" pitchFamily="49" charset="0"/>
              </a:rPr>
              <a:t>endCust</a:t>
            </a:r>
            <a:r>
              <a:rPr lang="en-US" dirty="0">
                <a:latin typeface="Consolas" panose="020B0609020204030204" pitchFamily="49" charset="0"/>
                <a:cs typeface="Consolas" panose="020B0609020204030204" pitchFamily="49" charset="0"/>
              </a:rPr>
              <a:t> = integer( entry( 2, entry( 2, </a:t>
            </a:r>
            <a:r>
              <a:rPr lang="en-US" dirty="0" err="1">
                <a:latin typeface="Consolas" panose="020B0609020204030204" pitchFamily="49" charset="0"/>
                <a:cs typeface="Consolas" panose="020B0609020204030204" pitchFamily="49" charset="0"/>
              </a:rPr>
              <a:t>session:parameter</a:t>
            </a:r>
            <a:r>
              <a:rPr lang="en-US" dirty="0">
                <a:latin typeface="Consolas" panose="020B0609020204030204" pitchFamily="49" charset="0"/>
                <a:cs typeface="Consolas" panose="020B0609020204030204" pitchFamily="49" charset="0"/>
              </a:rPr>
              <a:t>, “|”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output to value( “export.” + entry( 1, </a:t>
            </a:r>
            <a:r>
              <a:rPr lang="en-US" dirty="0" err="1">
                <a:latin typeface="Consolas" panose="020B0609020204030204" pitchFamily="49" charset="0"/>
                <a:cs typeface="Consolas" panose="020B0609020204030204" pitchFamily="49" charset="0"/>
              </a:rPr>
              <a:t>session:parameter</a:t>
            </a:r>
            <a:r>
              <a:rPr lang="en-US" dirty="0">
                <a:latin typeface="Consolas" panose="020B0609020204030204" pitchFamily="49" charset="0"/>
                <a:cs typeface="Consolas" panose="020B0609020204030204" pitchFamily="49" charset="0"/>
              </a:rPr>
              <a:t>, “|” ).</a:t>
            </a:r>
          </a:p>
          <a:p>
            <a:r>
              <a:rPr lang="en-US" dirty="0">
                <a:latin typeface="Consolas" panose="020B0609020204030204" pitchFamily="49" charset="0"/>
                <a:cs typeface="Consolas" panose="020B0609020204030204" pitchFamily="49" charset="0"/>
              </a:rPr>
              <a:t>for each customer no-lock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&gt;= </a:t>
            </a:r>
            <a:r>
              <a:rPr lang="en-US" dirty="0" err="1">
                <a:latin typeface="Consolas" panose="020B0609020204030204" pitchFamily="49" charset="0"/>
                <a:cs typeface="Consolas" panose="020B0609020204030204" pitchFamily="49" charset="0"/>
              </a:rPr>
              <a:t>startCust</a:t>
            </a:r>
            <a:r>
              <a:rPr lang="en-US" dirty="0">
                <a:latin typeface="Consolas" panose="020B0609020204030204" pitchFamily="49" charset="0"/>
                <a:cs typeface="Consolas" panose="020B0609020204030204" pitchFamily="49" charset="0"/>
              </a:rPr>
              <a:t> and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endCust</a:t>
            </a:r>
            <a:r>
              <a:rPr lang="en-US" dirty="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    export customer.</a:t>
            </a:r>
          </a:p>
          <a:p>
            <a:r>
              <a:rPr lang="en-US" dirty="0">
                <a:latin typeface="Consolas" panose="020B0609020204030204" pitchFamily="49" charset="0"/>
                <a:cs typeface="Consolas" panose="020B0609020204030204" pitchFamily="49" charset="0"/>
              </a:rPr>
              <a:t>end.</a:t>
            </a:r>
          </a:p>
          <a:p>
            <a:r>
              <a:rPr lang="en-US" dirty="0">
                <a:latin typeface="Consolas" panose="020B0609020204030204" pitchFamily="49" charset="0"/>
                <a:cs typeface="Consolas" panose="020B0609020204030204" pitchFamily="49" charset="0"/>
              </a:rPr>
              <a:t>output close.</a:t>
            </a:r>
          </a:p>
          <a:p>
            <a:r>
              <a:rPr lang="en-US" dirty="0">
                <a:latin typeface="Consolas" panose="020B0609020204030204" pitchFamily="49" charset="0"/>
                <a:cs typeface="Consolas" panose="020B0609020204030204" pitchFamily="49" charset="0"/>
              </a:rPr>
              <a:t>quit.</a:t>
            </a:r>
          </a:p>
        </p:txBody>
      </p:sp>
    </p:spTree>
    <p:extLst>
      <p:ext uri="{BB962C8B-B14F-4D97-AF65-F5344CB8AC3E}">
        <p14:creationId xmlns:p14="http://schemas.microsoft.com/office/powerpoint/2010/main" val="1817717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Larger db Blocks</a:t>
            </a:r>
          </a:p>
        </p:txBody>
      </p:sp>
      <p:sp>
        <p:nvSpPr>
          <p:cNvPr id="3" name="Content Placeholder 2"/>
          <p:cNvSpPr>
            <a:spLocks noGrp="1"/>
          </p:cNvSpPr>
          <p:nvPr>
            <p:ph idx="1"/>
          </p:nvPr>
        </p:nvSpPr>
        <p:spPr/>
        <p:txBody>
          <a:bodyPr>
            <a:normAutofit/>
          </a:bodyPr>
          <a:lstStyle/>
          <a:p>
            <a:r>
              <a:rPr lang="en-US" dirty="0"/>
              <a:t>Larger blocks result in </a:t>
            </a:r>
            <a:r>
              <a:rPr lang="en-US" b="1" dirty="0"/>
              <a:t>much</a:t>
            </a:r>
            <a:r>
              <a:rPr lang="en-US" dirty="0"/>
              <a:t> more efficient IO.</a:t>
            </a:r>
          </a:p>
          <a:p>
            <a:r>
              <a:rPr lang="en-US" dirty="0"/>
              <a:t>Fewer IO ops mean less contention for disk.</a:t>
            </a:r>
          </a:p>
          <a:p>
            <a:r>
              <a:rPr lang="en-US" dirty="0"/>
              <a:t>Moving from 1k to 4k is huge.  4k to 8k is relatively less huge but still valuable.</a:t>
            </a:r>
          </a:p>
          <a:p>
            <a:r>
              <a:rPr lang="en-US" dirty="0"/>
              <a:t>8k works best in most cases.  Especially read-heavy workloads.</a:t>
            </a:r>
          </a:p>
          <a:p>
            <a:r>
              <a:rPr lang="en-US" dirty="0"/>
              <a:t>Better disk space efficiency (tighter packing, less overhead).</a:t>
            </a:r>
            <a:br>
              <a:rPr lang="en-US" dirty="0"/>
            </a:br>
            <a:endParaRPr lang="en-US" dirty="0"/>
          </a:p>
          <a:p>
            <a:r>
              <a:rPr lang="en-US" dirty="0"/>
              <a:t>Don’t forget to adjust –B and Rows Per Block!</a:t>
            </a:r>
          </a:p>
        </p:txBody>
      </p:sp>
    </p:spTree>
    <p:extLst>
      <p:ext uri="{BB962C8B-B14F-4D97-AF65-F5344CB8AC3E}">
        <p14:creationId xmlns:p14="http://schemas.microsoft.com/office/powerpoint/2010/main" val="794714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Larger db Blocks</a:t>
            </a:r>
          </a:p>
        </p:txBody>
      </p:sp>
      <p:sp>
        <p:nvSpPr>
          <p:cNvPr id="3" name="Content Placeholder 2"/>
          <p:cNvSpPr>
            <a:spLocks noGrp="1"/>
          </p:cNvSpPr>
          <p:nvPr>
            <p:ph idx="1"/>
          </p:nvPr>
        </p:nvSpPr>
        <p:spPr/>
        <p:txBody>
          <a:bodyPr/>
          <a:lstStyle/>
          <a:p>
            <a:r>
              <a:rPr lang="en-US" dirty="0"/>
              <a:t>Large Blocks reduce IO, fewer operations are needed to move the same amount of data.</a:t>
            </a:r>
          </a:p>
          <a:p>
            <a:r>
              <a:rPr lang="en-US" dirty="0"/>
              <a:t>More data can be packed into the same space because there is proportionally less overhead.</a:t>
            </a:r>
          </a:p>
          <a:p>
            <a:r>
              <a:rPr lang="en-US" dirty="0"/>
              <a:t>Because a large block can contain more data it has improved odds of being a cache “hit”.</a:t>
            </a:r>
          </a:p>
          <a:p>
            <a:r>
              <a:rPr lang="en-US" dirty="0"/>
              <a:t>Large blocks enable HW features to be leveraged.  Especially SAN HW.</a:t>
            </a:r>
          </a:p>
        </p:txBody>
      </p:sp>
    </p:spTree>
    <p:extLst>
      <p:ext uri="{BB962C8B-B14F-4D97-AF65-F5344CB8AC3E}">
        <p14:creationId xmlns:p14="http://schemas.microsoft.com/office/powerpoint/2010/main" val="38582092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Dump &amp; Load</a:t>
            </a:r>
          </a:p>
        </p:txBody>
      </p:sp>
      <p:sp>
        <p:nvSpPr>
          <p:cNvPr id="3" name="Content Placeholder 2"/>
          <p:cNvSpPr>
            <a:spLocks noGrp="1"/>
          </p:cNvSpPr>
          <p:nvPr>
            <p:ph idx="1"/>
          </p:nvPr>
        </p:nvSpPr>
        <p:spPr/>
        <p:txBody>
          <a:bodyPr/>
          <a:lstStyle/>
          <a:p>
            <a:r>
              <a:rPr lang="en-US" dirty="0"/>
              <a:t>You </a:t>
            </a:r>
            <a:r>
              <a:rPr lang="en-US" b="1" i="1" dirty="0"/>
              <a:t>shouldn’t</a:t>
            </a:r>
            <a:r>
              <a:rPr lang="en-US" dirty="0"/>
              <a:t> need to </a:t>
            </a:r>
            <a:r>
              <a:rPr lang="en-US" dirty="0">
                <a:solidFill>
                  <a:schemeClr val="accent6">
                    <a:lumMod val="75000"/>
                  </a:schemeClr>
                </a:solidFill>
              </a:rPr>
              <a:t>routinely</a:t>
            </a:r>
            <a:r>
              <a:rPr lang="en-US" dirty="0"/>
              <a:t> dump &amp; load.</a:t>
            </a:r>
          </a:p>
          <a:p>
            <a:r>
              <a:rPr lang="en-US" dirty="0"/>
              <a:t>If you’re on OE10+,</a:t>
            </a:r>
          </a:p>
          <a:p>
            <a:r>
              <a:rPr lang="en-US" dirty="0"/>
              <a:t>Using type 2 areas,</a:t>
            </a:r>
          </a:p>
          <a:p>
            <a:r>
              <a:rPr lang="en-US" dirty="0"/>
              <a:t>That have been well defined,</a:t>
            </a:r>
          </a:p>
          <a:p>
            <a:r>
              <a:rPr lang="en-US" dirty="0"/>
              <a:t>And you have a well-behaved application.</a:t>
            </a:r>
            <a:br>
              <a:rPr lang="en-US" dirty="0"/>
            </a:br>
            <a:endParaRPr lang="en-US" dirty="0"/>
          </a:p>
          <a:p>
            <a:r>
              <a:rPr lang="en-US" dirty="0"/>
              <a:t>The rest of us benefit from an occasional D&amp;L. </a:t>
            </a:r>
          </a:p>
        </p:txBody>
      </p:sp>
    </p:spTree>
    <p:extLst>
      <p:ext uri="{BB962C8B-B14F-4D97-AF65-F5344CB8AC3E}">
        <p14:creationId xmlns:p14="http://schemas.microsoft.com/office/powerpoint/2010/main" val="2013585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Dump &amp; Load</a:t>
            </a:r>
          </a:p>
        </p:txBody>
      </p:sp>
      <p:sp>
        <p:nvSpPr>
          <p:cNvPr id="3" name="Content Placeholder 2"/>
          <p:cNvSpPr>
            <a:spLocks noGrp="1"/>
          </p:cNvSpPr>
          <p:nvPr>
            <p:ph idx="1"/>
          </p:nvPr>
        </p:nvSpPr>
        <p:spPr>
          <a:xfrm>
            <a:off x="304800" y="1524000"/>
            <a:ext cx="11277600" cy="4724399"/>
          </a:xfrm>
        </p:spPr>
        <p:txBody>
          <a:bodyPr>
            <a:normAutofit/>
          </a:bodyPr>
          <a:lstStyle/>
          <a:p>
            <a:r>
              <a:rPr lang="en-US" dirty="0"/>
              <a:t>Do not be afraid to use the </a:t>
            </a:r>
            <a:r>
              <a:rPr lang="en-US" dirty="0" err="1"/>
              <a:t>proutil</a:t>
            </a:r>
            <a:r>
              <a:rPr lang="en-US" dirty="0"/>
              <a:t> binary dump &amp; load.</a:t>
            </a:r>
          </a:p>
          <a:p>
            <a:r>
              <a:rPr lang="en-US" dirty="0"/>
              <a:t>“Binary” refers to the record contents – not the block structure.</a:t>
            </a:r>
          </a:p>
          <a:p>
            <a:r>
              <a:rPr lang="en-US" dirty="0"/>
              <a:t>Binary dump is portable:</a:t>
            </a:r>
          </a:p>
          <a:p>
            <a:pPr lvl="1"/>
            <a:r>
              <a:rPr lang="en-US" dirty="0"/>
              <a:t>Upwards across Progress versions (i.e. v9 to oe11)</a:t>
            </a:r>
          </a:p>
          <a:p>
            <a:pPr lvl="1"/>
            <a:r>
              <a:rPr lang="en-US" dirty="0"/>
              <a:t>Between all Platforms (i.e. Solaris to Windows)</a:t>
            </a:r>
          </a:p>
          <a:p>
            <a:pPr lvl="1"/>
            <a:r>
              <a:rPr lang="en-US" dirty="0"/>
              <a:t>Between “</a:t>
            </a:r>
            <a:r>
              <a:rPr lang="en-US" dirty="0" err="1"/>
              <a:t>bitness</a:t>
            </a:r>
            <a:r>
              <a:rPr lang="en-US" dirty="0"/>
              <a:t>” (i.e. 32 bit Windows v9 to 64 bit Linux OE11)</a:t>
            </a:r>
          </a:p>
          <a:p>
            <a:r>
              <a:rPr lang="en-US" dirty="0"/>
              <a:t>Most people can get by with some simple scripts.</a:t>
            </a:r>
          </a:p>
          <a:p>
            <a:pPr lvl="1"/>
            <a:endParaRPr lang="en-US" dirty="0"/>
          </a:p>
        </p:txBody>
      </p:sp>
    </p:spTree>
    <p:extLst>
      <p:ext uri="{BB962C8B-B14F-4D97-AF65-F5344CB8AC3E}">
        <p14:creationId xmlns:p14="http://schemas.microsoft.com/office/powerpoint/2010/main" val="1182017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 Wary of Virtualization  </a:t>
            </a:r>
          </a:p>
        </p:txBody>
      </p:sp>
      <p:sp>
        <p:nvSpPr>
          <p:cNvPr id="3" name="Content Placeholder 2"/>
          <p:cNvSpPr>
            <a:spLocks noGrp="1"/>
          </p:cNvSpPr>
          <p:nvPr>
            <p:ph idx="1"/>
          </p:nvPr>
        </p:nvSpPr>
        <p:spPr>
          <a:xfrm>
            <a:off x="304800" y="1524000"/>
            <a:ext cx="11430000" cy="4525963"/>
          </a:xfrm>
        </p:spPr>
        <p:txBody>
          <a:bodyPr>
            <a:normAutofit lnSpcReduction="10000"/>
          </a:bodyPr>
          <a:lstStyle/>
          <a:p>
            <a:r>
              <a:rPr lang="en-US" dirty="0"/>
              <a:t>Virtualization is not magic!</a:t>
            </a:r>
          </a:p>
          <a:p>
            <a:r>
              <a:rPr lang="en-US" dirty="0"/>
              <a:t>The default assumption with virtualization is that you do not </a:t>
            </a:r>
            <a:r>
              <a:rPr lang="en-US" b="1" dirty="0"/>
              <a:t>really</a:t>
            </a:r>
            <a:r>
              <a:rPr lang="en-US" dirty="0"/>
              <a:t> need all of the resources available to you. </a:t>
            </a:r>
          </a:p>
          <a:p>
            <a:r>
              <a:rPr lang="en-US" dirty="0"/>
              <a:t>Overcommitting resources </a:t>
            </a:r>
            <a:r>
              <a:rPr lang="en-US" b="1" dirty="0"/>
              <a:t>will</a:t>
            </a:r>
            <a:r>
              <a:rPr lang="en-US" dirty="0"/>
              <a:t> hurt performance.</a:t>
            </a:r>
          </a:p>
          <a:p>
            <a:r>
              <a:rPr lang="en-US" dirty="0"/>
              <a:t>Virtualization can not create capacity from thin air.</a:t>
            </a:r>
          </a:p>
          <a:p>
            <a:r>
              <a:rPr lang="en-US" dirty="0"/>
              <a:t>As a DBA you must size </a:t>
            </a:r>
            <a:r>
              <a:rPr lang="en-US" dirty="0" err="1"/>
              <a:t>db</a:t>
            </a:r>
            <a:r>
              <a:rPr lang="en-US" dirty="0"/>
              <a:t> servers for </a:t>
            </a:r>
            <a:r>
              <a:rPr lang="en-US" b="1" dirty="0"/>
              <a:t>peak</a:t>
            </a:r>
            <a:r>
              <a:rPr lang="en-US" dirty="0"/>
              <a:t> load.  With shared resources you must size for </a:t>
            </a:r>
            <a:r>
              <a:rPr lang="en-US" b="1" dirty="0"/>
              <a:t>simultaneous peaks</a:t>
            </a:r>
            <a:r>
              <a:rPr lang="en-US" dirty="0"/>
              <a:t> in multiple VMs!  (Sys-admins often assume simultaneous </a:t>
            </a:r>
            <a:r>
              <a:rPr lang="en-US" dirty="0">
                <a:solidFill>
                  <a:srgbClr val="E46C0A"/>
                </a:solidFill>
              </a:rPr>
              <a:t>valleys</a:t>
            </a:r>
            <a:r>
              <a:rPr lang="en-US" dirty="0"/>
              <a:t> for all resources…)</a:t>
            </a:r>
          </a:p>
        </p:txBody>
      </p:sp>
    </p:spTree>
    <p:extLst>
      <p:ext uri="{BB962C8B-B14F-4D97-AF65-F5344CB8AC3E}">
        <p14:creationId xmlns:p14="http://schemas.microsoft.com/office/powerpoint/2010/main" val="23490183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 magic…</a:t>
            </a:r>
          </a:p>
        </p:txBody>
      </p:sp>
      <p:sp>
        <p:nvSpPr>
          <p:cNvPr id="3" name="Content Placeholder 2"/>
          <p:cNvSpPr>
            <a:spLocks noGrp="1"/>
          </p:cNvSpPr>
          <p:nvPr>
            <p:ph idx="1"/>
          </p:nvPr>
        </p:nvSpPr>
        <p:spPr/>
        <p:txBody>
          <a:bodyPr/>
          <a:lstStyle/>
          <a:p>
            <a:r>
              <a:rPr lang="en-US" dirty="0"/>
              <a:t>A Partner tells a customer “you can support 50 connections on that server”.</a:t>
            </a:r>
          </a:p>
          <a:p>
            <a:r>
              <a:rPr lang="en-US" dirty="0"/>
              <a:t>The customer has 200 users...</a:t>
            </a:r>
          </a:p>
          <a:p>
            <a:r>
              <a:rPr lang="en-US" dirty="0"/>
              <a:t>So they virtualize the server and bring up 4 VMs!</a:t>
            </a:r>
          </a:p>
        </p:txBody>
      </p:sp>
    </p:spTree>
    <p:extLst>
      <p:ext uri="{BB962C8B-B14F-4D97-AF65-F5344CB8AC3E}">
        <p14:creationId xmlns:p14="http://schemas.microsoft.com/office/powerpoint/2010/main" val="42942912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 Size Your Virtual Environment</a:t>
            </a:r>
          </a:p>
        </p:txBody>
      </p:sp>
      <p:sp>
        <p:nvSpPr>
          <p:cNvPr id="3" name="Content Placeholder 2"/>
          <p:cNvSpPr>
            <a:spLocks noGrp="1"/>
          </p:cNvSpPr>
          <p:nvPr>
            <p:ph idx="1"/>
          </p:nvPr>
        </p:nvSpPr>
        <p:spPr/>
        <p:txBody>
          <a:bodyPr/>
          <a:lstStyle/>
          <a:p>
            <a:r>
              <a:rPr lang="en-US" dirty="0"/>
              <a:t>A database server is NOT the same as a file server</a:t>
            </a:r>
          </a:p>
          <a:p>
            <a:r>
              <a:rPr lang="en-US" dirty="0"/>
              <a:t>Do NOT over allocate Resources</a:t>
            </a:r>
          </a:p>
          <a:p>
            <a:r>
              <a:rPr lang="en-US" dirty="0"/>
              <a:t>Do NOT “thin provision”</a:t>
            </a:r>
          </a:p>
          <a:p>
            <a:r>
              <a:rPr lang="en-US" dirty="0"/>
              <a:t>Do NOT allocate too many CPUs – think about co-scheduling</a:t>
            </a:r>
          </a:p>
          <a:p>
            <a:r>
              <a:rPr lang="en-US" dirty="0"/>
              <a:t>Ensure that you always have spare capacity</a:t>
            </a:r>
          </a:p>
        </p:txBody>
      </p:sp>
    </p:spTree>
    <p:extLst>
      <p:ext uri="{BB962C8B-B14F-4D97-AF65-F5344CB8AC3E}">
        <p14:creationId xmlns:p14="http://schemas.microsoft.com/office/powerpoint/2010/main" val="35581146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IO Subsystems</a:t>
            </a:r>
          </a:p>
        </p:txBody>
      </p:sp>
      <p:sp>
        <p:nvSpPr>
          <p:cNvPr id="3" name="Content Placeholder 2"/>
          <p:cNvSpPr>
            <a:spLocks noGrp="1"/>
          </p:cNvSpPr>
          <p:nvPr>
            <p:ph idx="1"/>
          </p:nvPr>
        </p:nvSpPr>
        <p:spPr>
          <a:xfrm>
            <a:off x="304800" y="1524000"/>
            <a:ext cx="11353800" cy="4525963"/>
          </a:xfrm>
        </p:spPr>
        <p:txBody>
          <a:bodyPr/>
          <a:lstStyle/>
          <a:p>
            <a:r>
              <a:rPr lang="en-US" dirty="0"/>
              <a:t>Use more than one disk:</a:t>
            </a:r>
          </a:p>
          <a:p>
            <a:pPr lvl="1"/>
            <a:r>
              <a:rPr lang="en-US" dirty="0"/>
              <a:t>A fast mechanical disk can do 150 to 200 </a:t>
            </a:r>
            <a:r>
              <a:rPr lang="en-US" b="1" dirty="0"/>
              <a:t>random</a:t>
            </a:r>
            <a:r>
              <a:rPr lang="en-US" dirty="0"/>
              <a:t> IO Ops/sec.</a:t>
            </a:r>
          </a:p>
          <a:p>
            <a:pPr lvl="1"/>
            <a:r>
              <a:rPr lang="en-US" dirty="0"/>
              <a:t>Kbytes/sec is a measure of </a:t>
            </a:r>
            <a:r>
              <a:rPr lang="en-US" b="1" dirty="0"/>
              <a:t>sequential</a:t>
            </a:r>
            <a:r>
              <a:rPr lang="en-US" dirty="0"/>
              <a:t> IO.</a:t>
            </a:r>
          </a:p>
          <a:p>
            <a:pPr lvl="1"/>
            <a:r>
              <a:rPr lang="en-US" dirty="0"/>
              <a:t>OLTP is mostly </a:t>
            </a:r>
            <a:r>
              <a:rPr lang="en-US" b="1" dirty="0"/>
              <a:t>random</a:t>
            </a:r>
            <a:r>
              <a:rPr lang="en-US" dirty="0"/>
              <a:t>.</a:t>
            </a:r>
          </a:p>
          <a:p>
            <a:r>
              <a:rPr lang="en-US" dirty="0"/>
              <a:t>Don’t waste time trying to “manually stripe”.</a:t>
            </a:r>
          </a:p>
          <a:p>
            <a:r>
              <a:rPr lang="en-US" dirty="0"/>
              <a:t>Instead, use “hardware” striping and mirroring.</a:t>
            </a:r>
          </a:p>
          <a:p>
            <a:r>
              <a:rPr lang="en-US" dirty="0"/>
              <a:t>Isolate AI extents for </a:t>
            </a:r>
            <a:r>
              <a:rPr lang="en-US" b="1" dirty="0"/>
              <a:t>safety</a:t>
            </a:r>
            <a:r>
              <a:rPr lang="en-US" dirty="0"/>
              <a:t>, not performance.</a:t>
            </a:r>
          </a:p>
          <a:p>
            <a:r>
              <a:rPr lang="en-US" dirty="0"/>
              <a:t>Isolate temp-file, application, OS and “other” IO.</a:t>
            </a:r>
          </a:p>
          <a:p>
            <a:endParaRPr lang="en-US" dirty="0"/>
          </a:p>
        </p:txBody>
      </p:sp>
    </p:spTree>
    <p:extLst>
      <p:ext uri="{BB962C8B-B14F-4D97-AF65-F5344CB8AC3E}">
        <p14:creationId xmlns:p14="http://schemas.microsoft.com/office/powerpoint/2010/main" val="11012606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SAN Scam</a:t>
            </a:r>
          </a:p>
        </p:txBody>
      </p:sp>
      <p:sp>
        <p:nvSpPr>
          <p:cNvPr id="3" name="Content Placeholder 2"/>
          <p:cNvSpPr>
            <a:spLocks noGrp="1"/>
          </p:cNvSpPr>
          <p:nvPr>
            <p:ph idx="1"/>
          </p:nvPr>
        </p:nvSpPr>
        <p:spPr/>
        <p:txBody>
          <a:bodyPr/>
          <a:lstStyle/>
          <a:p>
            <a:r>
              <a:rPr lang="en-US" dirty="0"/>
              <a:t>External, Shared storage is NOT a performance enhancer</a:t>
            </a:r>
          </a:p>
          <a:p>
            <a:r>
              <a:rPr lang="en-US" dirty="0"/>
              <a:t>DB IO ops are random and seek time is critical</a:t>
            </a:r>
          </a:p>
          <a:p>
            <a:pPr lvl="1"/>
            <a:r>
              <a:rPr lang="en-US" dirty="0"/>
              <a:t>The better tuned your </a:t>
            </a:r>
            <a:r>
              <a:rPr lang="en-US" dirty="0" err="1"/>
              <a:t>db</a:t>
            </a:r>
            <a:r>
              <a:rPr lang="en-US" dirty="0"/>
              <a:t>, the more random the IO becomes</a:t>
            </a:r>
          </a:p>
          <a:p>
            <a:r>
              <a:rPr lang="en-US" dirty="0"/>
              <a:t>Accessing data over a network connection is only “fast” in the fevered imagination of a delusional sales person</a:t>
            </a:r>
          </a:p>
          <a:p>
            <a:r>
              <a:rPr lang="en-US" dirty="0"/>
              <a:t>Lightspeed = 1 foot per nanosecond</a:t>
            </a:r>
          </a:p>
        </p:txBody>
      </p:sp>
    </p:spTree>
    <p:extLst>
      <p:ext uri="{BB962C8B-B14F-4D97-AF65-F5344CB8AC3E}">
        <p14:creationId xmlns:p14="http://schemas.microsoft.com/office/powerpoint/2010/main" val="2778940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RAID 5</a:t>
            </a:r>
            <a:endParaRPr lang="en-US" sz="2700" dirty="0"/>
          </a:p>
        </p:txBody>
      </p:sp>
      <p:sp>
        <p:nvSpPr>
          <p:cNvPr id="3" name="Content Placeholder 2"/>
          <p:cNvSpPr>
            <a:spLocks noGrp="1"/>
          </p:cNvSpPr>
          <p:nvPr>
            <p:ph idx="1"/>
          </p:nvPr>
        </p:nvSpPr>
        <p:spPr/>
        <p:txBody>
          <a:bodyPr>
            <a:normAutofit/>
          </a:bodyPr>
          <a:lstStyle/>
          <a:p>
            <a:r>
              <a:rPr lang="en-US" dirty="0"/>
              <a:t>Great performance when there is no load:</a:t>
            </a:r>
          </a:p>
          <a:p>
            <a:pPr lvl="1"/>
            <a:r>
              <a:rPr lang="en-US" dirty="0"/>
              <a:t>And when there are no disk failures.</a:t>
            </a:r>
          </a:p>
          <a:p>
            <a:pPr lvl="1"/>
            <a:r>
              <a:rPr lang="en-US" dirty="0"/>
              <a:t>And if your database is roughly the same size as the SAN cache.</a:t>
            </a:r>
          </a:p>
          <a:p>
            <a:pPr lvl="1"/>
            <a:r>
              <a:rPr lang="en-US" dirty="0"/>
              <a:t>Which nobody else is using.</a:t>
            </a:r>
          </a:p>
          <a:p>
            <a:pPr lvl="1"/>
            <a:r>
              <a:rPr lang="en-US" dirty="0"/>
              <a:t>All of the RAM that you can use – cleverly placed where it will do you the least amount of good (i.e. “all flash”).</a:t>
            </a:r>
          </a:p>
          <a:p>
            <a:pPr lvl="1"/>
            <a:r>
              <a:rPr lang="en-US" dirty="0"/>
              <a:t>All of the performance of a single disk with none of the cost savings.</a:t>
            </a:r>
          </a:p>
          <a:p>
            <a:endParaRPr lang="en-US" dirty="0"/>
          </a:p>
        </p:txBody>
      </p:sp>
    </p:spTree>
    <p:extLst>
      <p:ext uri="{BB962C8B-B14F-4D97-AF65-F5344CB8AC3E}">
        <p14:creationId xmlns:p14="http://schemas.microsoft.com/office/powerpoint/2010/main" val="8557495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RAID 6</a:t>
            </a:r>
          </a:p>
        </p:txBody>
      </p:sp>
      <p:sp>
        <p:nvSpPr>
          <p:cNvPr id="3" name="Content Placeholder 2"/>
          <p:cNvSpPr>
            <a:spLocks noGrp="1"/>
          </p:cNvSpPr>
          <p:nvPr>
            <p:ph idx="1"/>
          </p:nvPr>
        </p:nvSpPr>
        <p:spPr/>
        <p:txBody>
          <a:bodyPr/>
          <a:lstStyle/>
          <a:p>
            <a:r>
              <a:rPr lang="en-US" dirty="0"/>
              <a:t>How can we possibly make RAID 5 Worse?</a:t>
            </a:r>
          </a:p>
          <a:p>
            <a:r>
              <a:rPr lang="en-US" dirty="0"/>
              <a:t>Add another parity disk!</a:t>
            </a:r>
          </a:p>
        </p:txBody>
      </p:sp>
    </p:spTree>
    <p:extLst>
      <p:ext uri="{BB962C8B-B14F-4D97-AF65-F5344CB8AC3E}">
        <p14:creationId xmlns:p14="http://schemas.microsoft.com/office/powerpoint/2010/main" val="8852071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BAARF.com</a:t>
            </a:r>
            <a:r>
              <a:rPr lang="en-US" dirty="0"/>
              <a:t> - Enough is Enough</a:t>
            </a:r>
          </a:p>
        </p:txBody>
      </p:sp>
      <p:sp>
        <p:nvSpPr>
          <p:cNvPr id="3" name="Content Placeholder 2"/>
          <p:cNvSpPr>
            <a:spLocks noGrp="1"/>
          </p:cNvSpPr>
          <p:nvPr>
            <p:ph idx="1"/>
          </p:nvPr>
        </p:nvSpPr>
        <p:spPr>
          <a:xfrm>
            <a:off x="304800" y="1524000"/>
            <a:ext cx="11353800" cy="4800600"/>
          </a:xfrm>
        </p:spPr>
        <p:txBody>
          <a:bodyPr/>
          <a:lstStyle/>
          <a:p>
            <a:r>
              <a:rPr lang="en-US" dirty="0"/>
              <a:t>Battle Against Any Raid (Free, Four, Five or Fix)</a:t>
            </a:r>
          </a:p>
          <a:p>
            <a:pPr marL="0" indent="0">
              <a:buNone/>
            </a:pPr>
            <a:endParaRPr lang="en-US" dirty="0"/>
          </a:p>
          <a:p>
            <a:pPr lvl="1"/>
            <a:r>
              <a:rPr lang="en-US" sz="2000" dirty="0">
                <a:hlinkClick r:id="rId2"/>
              </a:rPr>
              <a:t>http://www.miracleas.com/BAARF/RAID5_versus_RAID10.txt</a:t>
            </a:r>
            <a:endParaRPr lang="en-US" sz="2000" dirty="0"/>
          </a:p>
          <a:p>
            <a:pPr lvl="1"/>
            <a:r>
              <a:rPr lang="en-US" sz="2000" dirty="0">
                <a:hlinkClick r:id="rId3"/>
              </a:rPr>
              <a:t>http://www.facebook.com/pages/BAARF</a:t>
            </a:r>
            <a:endParaRPr lang="en-US" sz="2000" dirty="0"/>
          </a:p>
          <a:p>
            <a:pPr lvl="1"/>
            <a:r>
              <a:rPr lang="en-US" sz="2000" dirty="0">
                <a:hlinkClick r:id="rId4"/>
              </a:rPr>
              <a:t>http://gurucollege.net/rants/baarf-or-why-raid5-isnt-safe/</a:t>
            </a:r>
            <a:endParaRPr lang="en-US" sz="2000" dirty="0"/>
          </a:p>
          <a:p>
            <a:pPr lvl="1"/>
            <a:r>
              <a:rPr lang="en-US" sz="2000" dirty="0">
                <a:hlinkClick r:id="rId5"/>
              </a:rPr>
              <a:t>http://www.unitrends.com/documents/whitepapers/unitrends-wp-russian-roulette-and-raid-5.pdf</a:t>
            </a:r>
            <a:endParaRPr lang="en-US" sz="2000" dirty="0"/>
          </a:p>
          <a:p>
            <a:endParaRPr lang="en-US" sz="2400" dirty="0"/>
          </a:p>
          <a:p>
            <a:r>
              <a:rPr lang="en-US" dirty="0">
                <a:solidFill>
                  <a:srgbClr val="00B050"/>
                </a:solidFill>
              </a:rPr>
              <a:t>Don’t be cheated first and surprised later!</a:t>
            </a:r>
          </a:p>
        </p:txBody>
      </p:sp>
    </p:spTree>
    <p:extLst>
      <p:ext uri="{BB962C8B-B14F-4D97-AF65-F5344CB8AC3E}">
        <p14:creationId xmlns:p14="http://schemas.microsoft.com/office/powerpoint/2010/main" val="2056523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Internal Solid State Disks  </a:t>
            </a:r>
          </a:p>
        </p:txBody>
      </p:sp>
      <p:sp>
        <p:nvSpPr>
          <p:cNvPr id="3" name="Content Placeholder 2"/>
          <p:cNvSpPr>
            <a:spLocks noGrp="1"/>
          </p:cNvSpPr>
          <p:nvPr>
            <p:ph idx="1"/>
          </p:nvPr>
        </p:nvSpPr>
        <p:spPr/>
        <p:txBody>
          <a:bodyPr>
            <a:normAutofit fontScale="92500"/>
          </a:bodyPr>
          <a:lstStyle/>
          <a:p>
            <a:r>
              <a:rPr lang="en-US" dirty="0"/>
              <a:t>Virtualization is not magic – but SSD is pretty darn close!</a:t>
            </a:r>
          </a:p>
          <a:p>
            <a:r>
              <a:rPr lang="en-US" dirty="0"/>
              <a:t>Literally thousands of times faster than rotating rust.</a:t>
            </a:r>
          </a:p>
          <a:p>
            <a:r>
              <a:rPr lang="en-US" dirty="0"/>
              <a:t>Perfectly safe and reliable.</a:t>
            </a:r>
          </a:p>
          <a:p>
            <a:r>
              <a:rPr lang="en-US" dirty="0"/>
              <a:t>But -- disable Windows disk defrag programs.</a:t>
            </a:r>
          </a:p>
          <a:p>
            <a:r>
              <a:rPr lang="en-US" dirty="0"/>
              <a:t>Will not cure </a:t>
            </a:r>
            <a:r>
              <a:rPr lang="en-US" b="1" dirty="0"/>
              <a:t>all</a:t>
            </a:r>
            <a:r>
              <a:rPr lang="en-US" dirty="0"/>
              <a:t> performance problems – but they sure do help with IO throughput.</a:t>
            </a:r>
          </a:p>
          <a:p>
            <a:r>
              <a:rPr lang="en-US" dirty="0"/>
              <a:t>It is still necessary to optimize code properly and use lots of RAM for –B.</a:t>
            </a:r>
          </a:p>
          <a:p>
            <a:r>
              <a:rPr lang="en-US" dirty="0"/>
              <a:t>Not a cure-all for SAN storage.  The SSD is at the wrong end of the cable.</a:t>
            </a:r>
          </a:p>
        </p:txBody>
      </p:sp>
    </p:spTree>
    <p:extLst>
      <p:ext uri="{BB962C8B-B14F-4D97-AF65-F5344CB8AC3E}">
        <p14:creationId xmlns:p14="http://schemas.microsoft.com/office/powerpoint/2010/main" val="1440773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A870B-8878-C244-AEBC-6E9A6D62C91C}"/>
              </a:ext>
            </a:extLst>
          </p:cNvPr>
          <p:cNvSpPr>
            <a:spLocks noGrp="1"/>
          </p:cNvSpPr>
          <p:nvPr>
            <p:ph type="title"/>
          </p:nvPr>
        </p:nvSpPr>
        <p:spPr/>
        <p:txBody>
          <a:bodyPr/>
          <a:lstStyle/>
          <a:p>
            <a:r>
              <a:rPr lang="en-US" dirty="0"/>
              <a:t>Strive for 5 Nines</a:t>
            </a:r>
          </a:p>
        </p:txBody>
      </p:sp>
      <p:sp>
        <p:nvSpPr>
          <p:cNvPr id="3" name="Content Placeholder 2">
            <a:extLst>
              <a:ext uri="{FF2B5EF4-FFF2-40B4-BE49-F238E27FC236}">
                <a16:creationId xmlns:a16="http://schemas.microsoft.com/office/drawing/2014/main" id="{1F6084B2-0F82-4E46-A1D7-B836C03D192C}"/>
              </a:ext>
            </a:extLst>
          </p:cNvPr>
          <p:cNvSpPr>
            <a:spLocks noGrp="1"/>
          </p:cNvSpPr>
          <p:nvPr>
            <p:ph idx="1"/>
          </p:nvPr>
        </p:nvSpPr>
        <p:spPr/>
        <p:txBody>
          <a:bodyPr/>
          <a:lstStyle/>
          <a:p>
            <a:r>
              <a:rPr lang="en-US" dirty="0"/>
              <a:t>Many procedures that previously required an outage no longer do:</a:t>
            </a:r>
          </a:p>
          <a:p>
            <a:pPr lvl="1"/>
            <a:r>
              <a:rPr lang="en-US" dirty="0"/>
              <a:t>Backups</a:t>
            </a:r>
          </a:p>
          <a:p>
            <a:pPr lvl="1"/>
            <a:r>
              <a:rPr lang="en-US" dirty="0"/>
              <a:t>Schema changes</a:t>
            </a:r>
          </a:p>
          <a:p>
            <a:pPr lvl="1"/>
            <a:r>
              <a:rPr lang="en-US" dirty="0"/>
              <a:t>Building indexes</a:t>
            </a:r>
          </a:p>
          <a:p>
            <a:pPr lvl="1"/>
            <a:r>
              <a:rPr lang="en-US" dirty="0"/>
              <a:t>Parameter changes</a:t>
            </a:r>
          </a:p>
          <a:p>
            <a:r>
              <a:rPr lang="en-US" dirty="0"/>
              <a:t>Revisit your administrative procedures and ensure that you are not needlessly imposing outrages on the business!</a:t>
            </a:r>
          </a:p>
        </p:txBody>
      </p:sp>
      <p:pic>
        <p:nvPicPr>
          <p:cNvPr id="4" name="Picture 3">
            <a:extLst>
              <a:ext uri="{FF2B5EF4-FFF2-40B4-BE49-F238E27FC236}">
                <a16:creationId xmlns:a16="http://schemas.microsoft.com/office/drawing/2014/main" id="{61DDC11E-855B-954B-859A-81039380581B}"/>
              </a:ext>
            </a:extLst>
          </p:cNvPr>
          <p:cNvPicPr>
            <a:picLocks noChangeAspect="1"/>
          </p:cNvPicPr>
          <p:nvPr/>
        </p:nvPicPr>
        <p:blipFill>
          <a:blip r:embed="rId2"/>
          <a:stretch>
            <a:fillRect/>
          </a:stretch>
        </p:blipFill>
        <p:spPr>
          <a:xfrm>
            <a:off x="5334000" y="2268055"/>
            <a:ext cx="2285999" cy="1921910"/>
          </a:xfrm>
          <a:prstGeom prst="rect">
            <a:avLst/>
          </a:prstGeom>
        </p:spPr>
      </p:pic>
      <p:cxnSp>
        <p:nvCxnSpPr>
          <p:cNvPr id="6" name="Straight Arrow Connector 5">
            <a:extLst>
              <a:ext uri="{FF2B5EF4-FFF2-40B4-BE49-F238E27FC236}">
                <a16:creationId xmlns:a16="http://schemas.microsoft.com/office/drawing/2014/main" id="{727FD83D-0EB1-D14D-910B-F4BB517E7F52}"/>
              </a:ext>
            </a:extLst>
          </p:cNvPr>
          <p:cNvCxnSpPr/>
          <p:nvPr/>
        </p:nvCxnSpPr>
        <p:spPr>
          <a:xfrm>
            <a:off x="4724400" y="2971800"/>
            <a:ext cx="762000"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40163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3200400" y="2514600"/>
            <a:ext cx="6096000" cy="1570038"/>
          </a:xfrm>
          <a:prstGeom prst="rect">
            <a:avLst/>
          </a:prstGeom>
          <a:noFill/>
          <a:ln w="9525">
            <a:noFill/>
            <a:miter lim="800000"/>
            <a:headEnd/>
            <a:tailEnd/>
          </a:ln>
        </p:spPr>
        <p:txBody>
          <a:bodyPr>
            <a:spAutoFit/>
          </a:bodyPr>
          <a:lstStyle/>
          <a:p>
            <a:r>
              <a:rPr lang="en-US" sz="9600" dirty="0">
                <a:latin typeface="Calibri" pitchFamily="34" charset="0"/>
              </a:rPr>
              <a:t>Questions?</a:t>
            </a:r>
          </a:p>
        </p:txBody>
      </p:sp>
    </p:spTree>
    <p:extLst>
      <p:ext uri="{BB962C8B-B14F-4D97-AF65-F5344CB8AC3E}">
        <p14:creationId xmlns:p14="http://schemas.microsoft.com/office/powerpoint/2010/main" val="26139903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1"/>
            <a:ext cx="5257800" cy="1323975"/>
          </a:xfrm>
          <a:prstGeom prst="rect">
            <a:avLst/>
          </a:prstGeom>
          <a:noFill/>
          <a:ln w="9525">
            <a:noFill/>
            <a:miter lim="800000"/>
            <a:headEnd/>
            <a:tailEnd/>
          </a:ln>
        </p:spPr>
        <p:txBody>
          <a:bodyPr>
            <a:spAutoFit/>
          </a:bodyPr>
          <a:lstStyle/>
          <a:p>
            <a:r>
              <a:rPr lang="en-US" sz="8000" dirty="0">
                <a:latin typeface="Calibri" pitchFamily="34" charset="0"/>
              </a:rPr>
              <a:t>Thank You!</a:t>
            </a:r>
          </a:p>
        </p:txBody>
      </p:sp>
    </p:spTree>
    <p:extLst>
      <p:ext uri="{BB962C8B-B14F-4D97-AF65-F5344CB8AC3E}">
        <p14:creationId xmlns:p14="http://schemas.microsoft.com/office/powerpoint/2010/main" val="965727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953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2933700" y="2514600"/>
            <a:ext cx="6324600" cy="1323439"/>
          </a:xfrm>
          <a:prstGeom prst="rect">
            <a:avLst/>
          </a:prstGeom>
          <a:noFill/>
          <a:ln w="9525">
            <a:noFill/>
            <a:miter lim="800000"/>
            <a:headEnd/>
            <a:tailEnd/>
          </a:ln>
        </p:spPr>
        <p:txBody>
          <a:bodyPr wrap="square">
            <a:spAutoFit/>
          </a:bodyPr>
          <a:lstStyle/>
          <a:p>
            <a:pPr algn="ctr"/>
            <a:r>
              <a:rPr lang="en-US" sz="8000" dirty="0">
                <a:latin typeface="Calibri" pitchFamily="34" charset="0"/>
              </a:rPr>
              <a:t>Bonus Slides!</a:t>
            </a:r>
          </a:p>
        </p:txBody>
      </p:sp>
    </p:spTree>
    <p:extLst>
      <p:ext uri="{BB962C8B-B14F-4D97-AF65-F5344CB8AC3E}">
        <p14:creationId xmlns:p14="http://schemas.microsoft.com/office/powerpoint/2010/main" val="36397299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Stupid 4GL Tricks</a:t>
            </a:r>
          </a:p>
        </p:txBody>
      </p:sp>
      <p:sp>
        <p:nvSpPr>
          <p:cNvPr id="3" name="Content Placeholder 2"/>
          <p:cNvSpPr>
            <a:spLocks noGrp="1"/>
          </p:cNvSpPr>
          <p:nvPr>
            <p:ph idx="1"/>
          </p:nvPr>
        </p:nvSpPr>
        <p:spPr/>
        <p:txBody>
          <a:bodyPr/>
          <a:lstStyle/>
          <a:p>
            <a:r>
              <a:rPr lang="en-US" dirty="0"/>
              <a:t>Bad code will defeat any amount of heroic tuning and excellent hardware.</a:t>
            </a:r>
          </a:p>
          <a:p>
            <a:r>
              <a:rPr lang="en-US" dirty="0"/>
              <a:t>Luckily bad code is often advertised by the perpetrator as having been developed to “improve performance”.</a:t>
            </a:r>
          </a:p>
          <a:p>
            <a:r>
              <a:rPr lang="en-US" dirty="0"/>
              <a:t>Just because a feature of the 4GL </a:t>
            </a:r>
            <a:r>
              <a:rPr lang="en-US" b="1" dirty="0"/>
              <a:t>can</a:t>
            </a:r>
            <a:r>
              <a:rPr lang="en-US" dirty="0"/>
              <a:t> do something doesn’t mean that it </a:t>
            </a:r>
            <a:r>
              <a:rPr lang="en-US" b="1" dirty="0"/>
              <a:t>should</a:t>
            </a:r>
            <a:r>
              <a:rPr lang="en-US" dirty="0"/>
              <a:t> be used to do it.</a:t>
            </a:r>
          </a:p>
        </p:txBody>
      </p:sp>
    </p:spTree>
    <p:extLst>
      <p:ext uri="{BB962C8B-B14F-4D97-AF65-F5344CB8AC3E}">
        <p14:creationId xmlns:p14="http://schemas.microsoft.com/office/powerpoint/2010/main" val="19487113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Stupid 4GL Tricks</a:t>
            </a:r>
          </a:p>
        </p:txBody>
      </p:sp>
      <p:sp>
        <p:nvSpPr>
          <p:cNvPr id="4" name="TextBox 3"/>
          <p:cNvSpPr txBox="1"/>
          <p:nvPr/>
        </p:nvSpPr>
        <p:spPr>
          <a:xfrm>
            <a:off x="304800" y="1600200"/>
            <a:ext cx="11582400" cy="3477875"/>
          </a:xfrm>
          <a:prstGeom prst="rect">
            <a:avLst/>
          </a:prstGeom>
          <a:noFill/>
        </p:spPr>
        <p:txBody>
          <a:bodyPr wrap="square" rtlCol="0">
            <a:spAutoFit/>
          </a:bodyPr>
          <a:lstStyle/>
          <a:p>
            <a:r>
              <a:rPr lang="en-US" sz="2000" dirty="0">
                <a:latin typeface="Courier New" pitchFamily="49" charset="0"/>
                <a:cs typeface="Courier New" pitchFamily="49" charset="0"/>
              </a:rPr>
              <a:t>/* SR#1234 – </a:t>
            </a:r>
            <a:r>
              <a:rPr lang="en-US" sz="2000" b="1" dirty="0">
                <a:latin typeface="Courier New" pitchFamily="49" charset="0"/>
                <a:cs typeface="Courier New" pitchFamily="49" charset="0"/>
              </a:rPr>
              <a:t>enhanced lookup to improve performance</a:t>
            </a:r>
            <a:r>
              <a:rPr lang="en-US" sz="2000" b="1">
                <a:latin typeface="Courier New" pitchFamily="49" charset="0"/>
                <a:cs typeface="Courier New" pitchFamily="49" charset="0"/>
              </a:rPr>
              <a:t>!</a:t>
            </a:r>
            <a:r>
              <a:rPr lang="en-US" sz="2000">
                <a:latin typeface="Courier New" pitchFamily="49" charset="0"/>
                <a:cs typeface="Courier New" pitchFamily="49" charset="0"/>
              </a:rPr>
              <a:t>      </a:t>
            </a:r>
            <a:r>
              <a:rPr lang="en-US" sz="2000" dirty="0">
                <a:latin typeface="Courier New" pitchFamily="49" charset="0"/>
                <a:cs typeface="Courier New" pitchFamily="49" charset="0"/>
              </a:rPr>
              <a:t>*/</a:t>
            </a:r>
          </a:p>
          <a:p>
            <a:endParaRPr lang="en-US" sz="2000" dirty="0">
              <a:latin typeface="Courier New" pitchFamily="49" charset="0"/>
              <a:cs typeface="Courier New" pitchFamily="49" charset="0"/>
            </a:endParaRPr>
          </a:p>
          <a:p>
            <a:r>
              <a:rPr lang="en-US" sz="2000" dirty="0">
                <a:latin typeface="Courier New" pitchFamily="49" charset="0"/>
                <a:cs typeface="Courier New" pitchFamily="49" charset="0"/>
              </a:rPr>
              <a:t>update </a:t>
            </a:r>
            <a:r>
              <a:rPr lang="en-US" sz="2000" dirty="0" err="1">
                <a:latin typeface="Courier New" pitchFamily="49" charset="0"/>
                <a:cs typeface="Courier New" pitchFamily="49" charset="0"/>
              </a:rPr>
              <a:t>cName</a:t>
            </a:r>
            <a:r>
              <a:rPr lang="en-US" sz="2000" dirty="0">
                <a:latin typeface="Courier New" pitchFamily="49" charset="0"/>
                <a:cs typeface="Courier New" pitchFamily="49" charset="0"/>
              </a:rPr>
              <a:t>.</a:t>
            </a:r>
          </a:p>
          <a:p>
            <a:endParaRPr lang="en-US" sz="2000" dirty="0">
              <a:latin typeface="Courier New" pitchFamily="49" charset="0"/>
              <a:cs typeface="Courier New" pitchFamily="49" charset="0"/>
            </a:endParaRPr>
          </a:p>
          <a:p>
            <a:r>
              <a:rPr lang="en-US" sz="2000" dirty="0">
                <a:latin typeface="Courier New" pitchFamily="49" charset="0"/>
                <a:cs typeface="Courier New" pitchFamily="49" charset="0"/>
              </a:rPr>
              <a:t>find </a:t>
            </a:r>
            <a:r>
              <a:rPr lang="en-US" sz="2000" b="1" dirty="0">
                <a:latin typeface="Courier New" pitchFamily="49" charset="0"/>
                <a:cs typeface="Courier New" pitchFamily="49" charset="0"/>
              </a:rPr>
              <a:t>first</a:t>
            </a:r>
            <a:r>
              <a:rPr lang="en-US" sz="2000" dirty="0">
                <a:latin typeface="Courier New" pitchFamily="49" charset="0"/>
                <a:cs typeface="Courier New" pitchFamily="49" charset="0"/>
              </a:rPr>
              <a:t> customer where </a:t>
            </a:r>
            <a:r>
              <a:rPr lang="en-US" sz="2000" b="1" dirty="0" err="1">
                <a:latin typeface="Courier New" pitchFamily="49" charset="0"/>
                <a:cs typeface="Courier New" pitchFamily="49" charset="0"/>
              </a:rPr>
              <a:t>cName</a:t>
            </a:r>
            <a:r>
              <a:rPr lang="en-US" sz="2000" b="1" dirty="0">
                <a:latin typeface="Courier New" pitchFamily="49" charset="0"/>
                <a:cs typeface="Courier New" pitchFamily="49" charset="0"/>
              </a:rPr>
              <a:t> matches customer.name</a:t>
            </a:r>
          </a:p>
          <a:p>
            <a:r>
              <a:rPr lang="en-US" sz="2000" dirty="0">
                <a:latin typeface="Courier New" pitchFamily="49" charset="0"/>
                <a:cs typeface="Courier New" pitchFamily="49" charset="0"/>
              </a:rPr>
              <a:t>     use-index </a:t>
            </a:r>
            <a:r>
              <a:rPr lang="en-US" sz="2000" b="1" dirty="0" err="1">
                <a:latin typeface="Courier New" pitchFamily="49" charset="0"/>
                <a:cs typeface="Courier New" pitchFamily="49" charset="0"/>
              </a:rPr>
              <a:t>custNum</a:t>
            </a:r>
            <a:r>
              <a:rPr lang="en-US" sz="2000" dirty="0">
                <a:latin typeface="Courier New" pitchFamily="49" charset="0"/>
                <a:cs typeface="Courier New" pitchFamily="49" charset="0"/>
              </a:rPr>
              <a:t> no-error.</a:t>
            </a:r>
          </a:p>
          <a:p>
            <a:endParaRPr lang="en-US" sz="2000" dirty="0">
              <a:latin typeface="Courier New" pitchFamily="49" charset="0"/>
              <a:cs typeface="Courier New" pitchFamily="49" charset="0"/>
            </a:endParaRPr>
          </a:p>
          <a:p>
            <a:pPr>
              <a:buFontTx/>
              <a:buChar char="-"/>
            </a:pPr>
            <a:r>
              <a:rPr lang="en-US" sz="2000" dirty="0">
                <a:latin typeface="Courier New" pitchFamily="49" charset="0"/>
                <a:cs typeface="Courier New" pitchFamily="49" charset="0"/>
              </a:rPr>
              <a:t>Or –  </a:t>
            </a:r>
            <a:r>
              <a:rPr lang="en-US" sz="1600" dirty="0">
                <a:latin typeface="Courier New" pitchFamily="49" charset="0"/>
                <a:cs typeface="Courier New" pitchFamily="49" charset="0"/>
              </a:rPr>
              <a:t>/* different variations used in different bits of code… */</a:t>
            </a:r>
            <a:endParaRPr lang="en-US" sz="2000" dirty="0">
              <a:latin typeface="Courier New" pitchFamily="49" charset="0"/>
              <a:cs typeface="Courier New" pitchFamily="49" charset="0"/>
            </a:endParaRPr>
          </a:p>
          <a:p>
            <a:endParaRPr lang="en-US" sz="2000" dirty="0">
              <a:latin typeface="Courier New" pitchFamily="49" charset="0"/>
              <a:cs typeface="Courier New" pitchFamily="49" charset="0"/>
            </a:endParaRPr>
          </a:p>
          <a:p>
            <a:r>
              <a:rPr lang="en-US" sz="2000" dirty="0">
                <a:latin typeface="Courier New" pitchFamily="49" charset="0"/>
                <a:cs typeface="Courier New" pitchFamily="49" charset="0"/>
              </a:rPr>
              <a:t>find </a:t>
            </a:r>
            <a:r>
              <a:rPr lang="en-US" sz="2000" b="1" dirty="0">
                <a:latin typeface="Courier New" pitchFamily="49" charset="0"/>
                <a:cs typeface="Courier New" pitchFamily="49" charset="0"/>
              </a:rPr>
              <a:t>first</a:t>
            </a:r>
            <a:r>
              <a:rPr lang="en-US" sz="2000" dirty="0">
                <a:latin typeface="Courier New" pitchFamily="49" charset="0"/>
                <a:cs typeface="Courier New" pitchFamily="49" charset="0"/>
              </a:rPr>
              <a:t> customer where </a:t>
            </a:r>
            <a:r>
              <a:rPr lang="en-US" sz="2000" b="1" dirty="0">
                <a:latin typeface="Courier New" pitchFamily="49" charset="0"/>
                <a:cs typeface="Courier New" pitchFamily="49" charset="0"/>
              </a:rPr>
              <a:t>can-do</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cName</a:t>
            </a:r>
            <a:r>
              <a:rPr lang="en-US" sz="2000" dirty="0">
                <a:latin typeface="Courier New" pitchFamily="49" charset="0"/>
                <a:cs typeface="Courier New" pitchFamily="49" charset="0"/>
              </a:rPr>
              <a:t>, name )</a:t>
            </a:r>
          </a:p>
          <a:p>
            <a:r>
              <a:rPr lang="en-US" sz="2000" dirty="0">
                <a:latin typeface="Courier New" pitchFamily="49" charset="0"/>
                <a:cs typeface="Courier New" pitchFamily="49" charset="0"/>
              </a:rPr>
              <a:t>     use-index </a:t>
            </a:r>
            <a:r>
              <a:rPr lang="en-US" sz="2000" b="1" dirty="0" err="1">
                <a:latin typeface="Courier New" pitchFamily="49" charset="0"/>
                <a:cs typeface="Courier New" pitchFamily="49" charset="0"/>
              </a:rPr>
              <a:t>custNum</a:t>
            </a:r>
            <a:r>
              <a:rPr lang="en-US" sz="2000" dirty="0">
                <a:latin typeface="Courier New" pitchFamily="49" charset="0"/>
                <a:cs typeface="Courier New" pitchFamily="49" charset="0"/>
              </a:rPr>
              <a:t> no-error.</a:t>
            </a:r>
          </a:p>
        </p:txBody>
      </p:sp>
    </p:spTree>
    <p:extLst>
      <p:ext uri="{BB962C8B-B14F-4D97-AF65-F5344CB8AC3E}">
        <p14:creationId xmlns:p14="http://schemas.microsoft.com/office/powerpoint/2010/main" val="3278349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Stupid 4GL Tricks</a:t>
            </a:r>
          </a:p>
        </p:txBody>
      </p:sp>
      <p:sp>
        <p:nvSpPr>
          <p:cNvPr id="3" name="Content Placeholder 2"/>
          <p:cNvSpPr>
            <a:spLocks noGrp="1"/>
          </p:cNvSpPr>
          <p:nvPr>
            <p:ph idx="1"/>
          </p:nvPr>
        </p:nvSpPr>
        <p:spPr>
          <a:xfrm>
            <a:off x="228600" y="1600205"/>
            <a:ext cx="11734800" cy="2209795"/>
          </a:xfrm>
        </p:spPr>
        <p:txBody>
          <a:bodyPr/>
          <a:lstStyle/>
          <a:p>
            <a:r>
              <a:rPr lang="en-US" dirty="0"/>
              <a:t>There is a lot of crap code in the world.</a:t>
            </a:r>
          </a:p>
          <a:p>
            <a:r>
              <a:rPr lang="en-US" dirty="0"/>
              <a:t>Stop dumpster-diving for code! </a:t>
            </a:r>
          </a:p>
          <a:p>
            <a:r>
              <a:rPr lang="en-US" dirty="0"/>
              <a:t>Don't emulate it, eliminate it.</a:t>
            </a:r>
          </a:p>
        </p:txBody>
      </p:sp>
      <p:pic>
        <p:nvPicPr>
          <p:cNvPr id="5" name="Picture 4" descr="trashma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6966" y="1981200"/>
            <a:ext cx="5539934" cy="4876800"/>
          </a:xfrm>
          <a:prstGeom prst="rect">
            <a:avLst/>
          </a:prstGeom>
        </p:spPr>
      </p:pic>
      <p:pic>
        <p:nvPicPr>
          <p:cNvPr id="6" name="Picture 5" descr="DONTRECYCLE_gran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3733800"/>
            <a:ext cx="2362200" cy="2362200"/>
          </a:xfrm>
          <a:prstGeom prst="rect">
            <a:avLst/>
          </a:prstGeom>
        </p:spPr>
      </p:pic>
    </p:spTree>
    <p:extLst>
      <p:ext uri="{BB962C8B-B14F-4D97-AF65-F5344CB8AC3E}">
        <p14:creationId xmlns:p14="http://schemas.microsoft.com/office/powerpoint/2010/main" val="18575990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fork() &amp; exec()</a:t>
            </a:r>
          </a:p>
        </p:txBody>
      </p:sp>
      <p:sp>
        <p:nvSpPr>
          <p:cNvPr id="4" name="TextBox 3"/>
          <p:cNvSpPr txBox="1"/>
          <p:nvPr/>
        </p:nvSpPr>
        <p:spPr>
          <a:xfrm>
            <a:off x="268542" y="1600201"/>
            <a:ext cx="3998659" cy="3139321"/>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dirty="0"/>
              <a:t>define variable </a:t>
            </a:r>
            <a:r>
              <a:rPr lang="en-US" dirty="0" err="1"/>
              <a:t>i</a:t>
            </a:r>
            <a:r>
              <a:rPr lang="en-US" dirty="0"/>
              <a:t> as integer no-undo.</a:t>
            </a:r>
          </a:p>
          <a:p>
            <a:endParaRPr lang="en-US" dirty="0"/>
          </a:p>
          <a:p>
            <a:r>
              <a:rPr lang="en-US" dirty="0"/>
              <a:t>define variable </a:t>
            </a:r>
            <a:r>
              <a:rPr lang="en-US" dirty="0" err="1"/>
              <a:t>fSize</a:t>
            </a:r>
            <a:r>
              <a:rPr lang="en-US" dirty="0"/>
              <a:t> as integer no-undo.</a:t>
            </a:r>
          </a:p>
          <a:p>
            <a:endParaRPr lang="en-US" dirty="0"/>
          </a:p>
          <a:p>
            <a:r>
              <a:rPr lang="en-US" dirty="0" err="1"/>
              <a:t>etime</a:t>
            </a:r>
            <a:r>
              <a:rPr lang="en-US" dirty="0"/>
              <a:t>( yes ).</a:t>
            </a:r>
          </a:p>
          <a:p>
            <a:r>
              <a:rPr lang="en-US" dirty="0"/>
              <a:t>do </a:t>
            </a:r>
            <a:r>
              <a:rPr lang="en-US" dirty="0" err="1"/>
              <a:t>i</a:t>
            </a:r>
            <a:r>
              <a:rPr lang="en-US" dirty="0"/>
              <a:t> = 1 to 1000:</a:t>
            </a:r>
          </a:p>
          <a:p>
            <a:r>
              <a:rPr lang="en-US" dirty="0"/>
              <a:t>input through value( "</a:t>
            </a:r>
            <a:r>
              <a:rPr lang="en-US" dirty="0" err="1"/>
              <a:t>ls</a:t>
            </a:r>
            <a:r>
              <a:rPr lang="en-US" dirty="0"/>
              <a:t> -ld .." ).</a:t>
            </a:r>
          </a:p>
          <a:p>
            <a:r>
              <a:rPr lang="en-US" dirty="0"/>
              <a:t>  import ^ ^ ^ ^ </a:t>
            </a:r>
            <a:r>
              <a:rPr lang="en-US" dirty="0" err="1"/>
              <a:t>fSize</a:t>
            </a:r>
            <a:r>
              <a:rPr lang="en-US" dirty="0"/>
              <a:t>.</a:t>
            </a:r>
          </a:p>
          <a:p>
            <a:r>
              <a:rPr lang="en-US" dirty="0"/>
              <a:t>  input close.</a:t>
            </a:r>
          </a:p>
          <a:p>
            <a:r>
              <a:rPr lang="en-US" dirty="0"/>
              <a:t>end.</a:t>
            </a:r>
          </a:p>
          <a:p>
            <a:r>
              <a:rPr lang="en-US" dirty="0"/>
              <a:t>display </a:t>
            </a:r>
            <a:r>
              <a:rPr lang="en-US" dirty="0" err="1"/>
              <a:t>etime</a:t>
            </a:r>
            <a:r>
              <a:rPr lang="en-US" dirty="0"/>
              <a:t> </a:t>
            </a:r>
            <a:r>
              <a:rPr lang="en-US" dirty="0" err="1"/>
              <a:t>fSize</a:t>
            </a:r>
            <a:r>
              <a:rPr lang="en-US" dirty="0"/>
              <a:t>.</a:t>
            </a:r>
          </a:p>
        </p:txBody>
      </p:sp>
      <p:sp>
        <p:nvSpPr>
          <p:cNvPr id="5" name="TextBox 4"/>
          <p:cNvSpPr txBox="1"/>
          <p:nvPr/>
        </p:nvSpPr>
        <p:spPr>
          <a:xfrm>
            <a:off x="6265040" y="1600200"/>
            <a:ext cx="3945760" cy="286232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dirty="0"/>
              <a:t>define variable </a:t>
            </a:r>
            <a:r>
              <a:rPr lang="en-US" dirty="0" err="1"/>
              <a:t>i</a:t>
            </a:r>
            <a:r>
              <a:rPr lang="en-US" dirty="0"/>
              <a:t> as integer no-undo.</a:t>
            </a:r>
          </a:p>
          <a:p>
            <a:endParaRPr lang="en-US" dirty="0"/>
          </a:p>
          <a:p>
            <a:r>
              <a:rPr lang="en-US" dirty="0"/>
              <a:t>define variable </a:t>
            </a:r>
            <a:r>
              <a:rPr lang="en-US" dirty="0" err="1"/>
              <a:t>fSize</a:t>
            </a:r>
            <a:r>
              <a:rPr lang="en-US" dirty="0"/>
              <a:t> as integer no-undo.</a:t>
            </a:r>
          </a:p>
          <a:p>
            <a:endParaRPr lang="en-US" dirty="0"/>
          </a:p>
          <a:p>
            <a:r>
              <a:rPr lang="en-US" dirty="0" err="1"/>
              <a:t>etime</a:t>
            </a:r>
            <a:r>
              <a:rPr lang="en-US" dirty="0"/>
              <a:t>( yes ).</a:t>
            </a:r>
          </a:p>
          <a:p>
            <a:r>
              <a:rPr lang="en-US" dirty="0"/>
              <a:t>do </a:t>
            </a:r>
            <a:r>
              <a:rPr lang="en-US" dirty="0" err="1"/>
              <a:t>i</a:t>
            </a:r>
            <a:r>
              <a:rPr lang="en-US" dirty="0"/>
              <a:t> = 1 to 1000:</a:t>
            </a:r>
          </a:p>
          <a:p>
            <a:r>
              <a:rPr lang="en-US" dirty="0"/>
              <a:t>  file-</a:t>
            </a:r>
            <a:r>
              <a:rPr lang="en-US" dirty="0" err="1"/>
              <a:t>info:file</a:t>
            </a:r>
            <a:r>
              <a:rPr lang="en-US" dirty="0"/>
              <a:t>-name = "..".</a:t>
            </a:r>
          </a:p>
          <a:p>
            <a:r>
              <a:rPr lang="en-US" dirty="0"/>
              <a:t>  </a:t>
            </a:r>
            <a:r>
              <a:rPr lang="en-US" dirty="0" err="1"/>
              <a:t>fSize</a:t>
            </a:r>
            <a:r>
              <a:rPr lang="en-US" dirty="0"/>
              <a:t> = file-</a:t>
            </a:r>
            <a:r>
              <a:rPr lang="en-US" dirty="0" err="1"/>
              <a:t>info:file</a:t>
            </a:r>
            <a:r>
              <a:rPr lang="en-US" dirty="0"/>
              <a:t>-size.</a:t>
            </a:r>
          </a:p>
          <a:p>
            <a:r>
              <a:rPr lang="en-US" dirty="0"/>
              <a:t>end.</a:t>
            </a:r>
          </a:p>
          <a:p>
            <a:r>
              <a:rPr lang="en-US" dirty="0"/>
              <a:t>display </a:t>
            </a:r>
            <a:r>
              <a:rPr lang="en-US" dirty="0" err="1"/>
              <a:t>etime</a:t>
            </a:r>
            <a:r>
              <a:rPr lang="en-US" dirty="0"/>
              <a:t> </a:t>
            </a:r>
            <a:r>
              <a:rPr lang="en-US" dirty="0" err="1"/>
              <a:t>fSize</a:t>
            </a:r>
            <a:r>
              <a:rPr lang="en-US" dirty="0"/>
              <a:t>.</a:t>
            </a:r>
          </a:p>
        </p:txBody>
      </p:sp>
      <p:sp>
        <p:nvSpPr>
          <p:cNvPr id="6" name="TextBox 5"/>
          <p:cNvSpPr txBox="1"/>
          <p:nvPr/>
        </p:nvSpPr>
        <p:spPr>
          <a:xfrm>
            <a:off x="152400" y="5181601"/>
            <a:ext cx="5715000" cy="923330"/>
          </a:xfrm>
          <a:prstGeom prst="rect">
            <a:avLst/>
          </a:prstGeom>
          <a:noFill/>
        </p:spPr>
        <p:txBody>
          <a:bodyPr wrap="square" rtlCol="0">
            <a:spAutoFit/>
          </a:bodyPr>
          <a:lstStyle/>
          <a:p>
            <a:r>
              <a:rPr lang="en-US" dirty="0"/>
              <a:t>3140ms, </a:t>
            </a:r>
            <a:r>
              <a:rPr lang="en-US" b="1" dirty="0"/>
              <a:t>at least</a:t>
            </a:r>
            <a:r>
              <a:rPr lang="en-US" dirty="0"/>
              <a:t> 1000 calls to each of open(), close(), fork(), exec(), read() complete with multiple context switches per invocation.</a:t>
            </a:r>
          </a:p>
        </p:txBody>
      </p:sp>
      <p:sp>
        <p:nvSpPr>
          <p:cNvPr id="7" name="TextBox 6"/>
          <p:cNvSpPr txBox="1"/>
          <p:nvPr/>
        </p:nvSpPr>
        <p:spPr>
          <a:xfrm>
            <a:off x="6248400" y="5193268"/>
            <a:ext cx="2382575" cy="369332"/>
          </a:xfrm>
          <a:prstGeom prst="rect">
            <a:avLst/>
          </a:prstGeom>
          <a:noFill/>
        </p:spPr>
        <p:txBody>
          <a:bodyPr wrap="none" rtlCol="0">
            <a:spAutoFit/>
          </a:bodyPr>
          <a:lstStyle/>
          <a:p>
            <a:r>
              <a:rPr lang="en-US" dirty="0"/>
              <a:t>16ms, 1,000 stat() calls.</a:t>
            </a:r>
          </a:p>
        </p:txBody>
      </p:sp>
    </p:spTree>
    <p:extLst>
      <p:ext uri="{BB962C8B-B14F-4D97-AF65-F5344CB8AC3E}">
        <p14:creationId xmlns:p14="http://schemas.microsoft.com/office/powerpoint/2010/main" val="775918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Progress </a:t>
            </a:r>
            <a:r>
              <a:rPr lang="en-US" dirty="0" err="1"/>
              <a:t>AppServer</a:t>
            </a:r>
            <a:endParaRPr lang="en-US" dirty="0"/>
          </a:p>
        </p:txBody>
      </p:sp>
      <p:sp>
        <p:nvSpPr>
          <p:cNvPr id="3" name="Content Placeholder 2"/>
          <p:cNvSpPr>
            <a:spLocks noGrp="1"/>
          </p:cNvSpPr>
          <p:nvPr>
            <p:ph idx="1"/>
          </p:nvPr>
        </p:nvSpPr>
        <p:spPr/>
        <p:txBody>
          <a:bodyPr>
            <a:normAutofit/>
          </a:bodyPr>
          <a:lstStyle/>
          <a:p>
            <a:r>
              <a:rPr lang="en-US" dirty="0"/>
              <a:t>Used to reduce network traffic and latency.</a:t>
            </a:r>
          </a:p>
          <a:p>
            <a:r>
              <a:rPr lang="en-US" dirty="0"/>
              <a:t>When properly implemented it will minimize the path length between business logic and data persistence layers.</a:t>
            </a:r>
          </a:p>
          <a:p>
            <a:r>
              <a:rPr lang="en-US" dirty="0"/>
              <a:t>IOW, for best performance, the </a:t>
            </a:r>
            <a:r>
              <a:rPr lang="en-US" dirty="0" err="1"/>
              <a:t>AppServer</a:t>
            </a:r>
            <a:r>
              <a:rPr lang="en-US" dirty="0"/>
              <a:t> should live on the same server as the database and use a self-service connection.</a:t>
            </a:r>
          </a:p>
          <a:p>
            <a:r>
              <a:rPr lang="en-US" dirty="0"/>
              <a:t>In a VM environment your app server might not be self-service but it should be on the same physical host.</a:t>
            </a:r>
          </a:p>
          <a:p>
            <a:pPr>
              <a:buNone/>
            </a:pPr>
            <a:endParaRPr lang="en-US" dirty="0"/>
          </a:p>
        </p:txBody>
      </p:sp>
    </p:spTree>
    <p:extLst>
      <p:ext uri="{BB962C8B-B14F-4D97-AF65-F5344CB8AC3E}">
        <p14:creationId xmlns:p14="http://schemas.microsoft.com/office/powerpoint/2010/main" val="2028902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a:xfrm>
            <a:off x="228600" y="228600"/>
            <a:ext cx="8763000" cy="1143000"/>
          </a:xfrm>
        </p:spPr>
        <p:txBody>
          <a:bodyPr/>
          <a:lstStyle/>
          <a:p>
            <a:r>
              <a:rPr lang="en-US" dirty="0"/>
              <a:t>#23  “Chunking” Transactions</a:t>
            </a:r>
          </a:p>
        </p:txBody>
      </p:sp>
      <p:sp>
        <p:nvSpPr>
          <p:cNvPr id="406531" name="Rectangle 3"/>
          <p:cNvSpPr>
            <a:spLocks noGrp="1" noChangeArrowheads="1"/>
          </p:cNvSpPr>
          <p:nvPr>
            <p:ph type="body" idx="1"/>
          </p:nvPr>
        </p:nvSpPr>
        <p:spPr>
          <a:xfrm>
            <a:off x="381000" y="1524000"/>
            <a:ext cx="10210800" cy="4953000"/>
          </a:xfrm>
        </p:spPr>
        <p:txBody>
          <a:bodyPr>
            <a:noAutofit/>
          </a:bodyPr>
          <a:lstStyle/>
          <a:p>
            <a:pPr>
              <a:buFont typeface="Wingdings" pitchFamily="2" charset="2"/>
              <a:buNone/>
            </a:pPr>
            <a:r>
              <a:rPr lang="en-US" sz="2000" dirty="0">
                <a:latin typeface="Courier New" pitchFamily="49" charset="0"/>
              </a:rPr>
              <a:t> define variable </a:t>
            </a:r>
            <a:r>
              <a:rPr lang="en-US" sz="2000" dirty="0" err="1">
                <a:latin typeface="Courier New" pitchFamily="49" charset="0"/>
              </a:rPr>
              <a:t>i</a:t>
            </a:r>
            <a:r>
              <a:rPr lang="en-US" sz="2000" dirty="0">
                <a:latin typeface="Courier New" pitchFamily="49" charset="0"/>
              </a:rPr>
              <a:t> as integer no-undo.</a:t>
            </a:r>
          </a:p>
          <a:p>
            <a:pPr>
              <a:buFont typeface="Wingdings" pitchFamily="2" charset="2"/>
              <a:buNone/>
            </a:pPr>
            <a:endParaRPr lang="en-US" sz="2000" dirty="0">
              <a:latin typeface="Courier New" pitchFamily="49" charset="0"/>
            </a:endParaRPr>
          </a:p>
          <a:p>
            <a:pPr>
              <a:buFont typeface="Wingdings" pitchFamily="2" charset="2"/>
              <a:buNone/>
            </a:pPr>
            <a:r>
              <a:rPr lang="en-US" sz="2000" dirty="0">
                <a:latin typeface="Courier New" pitchFamily="49" charset="0"/>
              </a:rPr>
              <a:t> outer: do for customer </a:t>
            </a:r>
            <a:r>
              <a:rPr lang="en-US" sz="2000" b="1" dirty="0">
                <a:latin typeface="Courier New" pitchFamily="49" charset="0"/>
              </a:rPr>
              <a:t>transaction</a:t>
            </a:r>
            <a:r>
              <a:rPr lang="en-US" sz="2000" dirty="0">
                <a:latin typeface="Courier New" pitchFamily="49" charset="0"/>
              </a:rPr>
              <a:t> while true:</a:t>
            </a:r>
          </a:p>
          <a:p>
            <a:pPr>
              <a:buFont typeface="Wingdings" pitchFamily="2" charset="2"/>
              <a:buNone/>
            </a:pPr>
            <a:endParaRPr lang="en-US" sz="2000" dirty="0">
              <a:latin typeface="Courier New" pitchFamily="49" charset="0"/>
            </a:endParaRPr>
          </a:p>
          <a:p>
            <a:pPr>
              <a:buFont typeface="Wingdings" pitchFamily="2" charset="2"/>
              <a:buNone/>
            </a:pPr>
            <a:r>
              <a:rPr lang="en-US" sz="2000" dirty="0">
                <a:latin typeface="Courier New" pitchFamily="49" charset="0"/>
              </a:rPr>
              <a:t>   inner: do while true:</a:t>
            </a:r>
          </a:p>
          <a:p>
            <a:pPr>
              <a:buFont typeface="Wingdings" pitchFamily="2" charset="2"/>
              <a:buNone/>
            </a:pPr>
            <a:r>
              <a:rPr lang="en-US" sz="2000" dirty="0">
                <a:latin typeface="Courier New" pitchFamily="49" charset="0"/>
              </a:rPr>
              <a:t>     </a:t>
            </a:r>
            <a:r>
              <a:rPr lang="en-US" sz="2000" dirty="0" err="1">
                <a:latin typeface="Courier New" pitchFamily="49" charset="0"/>
              </a:rPr>
              <a:t>i</a:t>
            </a:r>
            <a:r>
              <a:rPr lang="en-US" sz="2000" dirty="0">
                <a:latin typeface="Courier New" pitchFamily="49" charset="0"/>
              </a:rPr>
              <a:t> = </a:t>
            </a:r>
            <a:r>
              <a:rPr lang="en-US" sz="2000" dirty="0" err="1">
                <a:latin typeface="Courier New" pitchFamily="49" charset="0"/>
              </a:rPr>
              <a:t>i</a:t>
            </a:r>
            <a:r>
              <a:rPr lang="en-US" sz="2000" dirty="0">
                <a:latin typeface="Courier New" pitchFamily="49" charset="0"/>
              </a:rPr>
              <a:t> + 1.</a:t>
            </a:r>
          </a:p>
          <a:p>
            <a:pPr>
              <a:buFont typeface="Wingdings" pitchFamily="2" charset="2"/>
              <a:buNone/>
            </a:pPr>
            <a:r>
              <a:rPr lang="en-US" sz="2000" dirty="0">
                <a:latin typeface="Courier New" pitchFamily="49" charset="0"/>
              </a:rPr>
              <a:t>     find next customer exclusive-lock no-error.</a:t>
            </a:r>
          </a:p>
          <a:p>
            <a:pPr>
              <a:buFont typeface="Wingdings" pitchFamily="2" charset="2"/>
              <a:buNone/>
            </a:pPr>
            <a:r>
              <a:rPr lang="en-US" sz="2000" dirty="0">
                <a:latin typeface="Courier New" pitchFamily="49" charset="0"/>
              </a:rPr>
              <a:t>     if not available customer then </a:t>
            </a:r>
            <a:r>
              <a:rPr lang="en-US" sz="2000" b="1" dirty="0">
                <a:latin typeface="Courier New" pitchFamily="49" charset="0"/>
              </a:rPr>
              <a:t>leave outer</a:t>
            </a:r>
            <a:r>
              <a:rPr lang="en-US" sz="2000" dirty="0">
                <a:latin typeface="Courier New" pitchFamily="49" charset="0"/>
              </a:rPr>
              <a:t>.</a:t>
            </a:r>
          </a:p>
          <a:p>
            <a:pPr>
              <a:buFont typeface="Wingdings" pitchFamily="2" charset="2"/>
              <a:buNone/>
            </a:pPr>
            <a:r>
              <a:rPr lang="en-US" sz="2000" dirty="0">
                <a:latin typeface="Courier New" pitchFamily="49" charset="0"/>
              </a:rPr>
              <a:t>     discount = 0.  /* the “work” part of things… */</a:t>
            </a:r>
          </a:p>
          <a:p>
            <a:pPr>
              <a:buFont typeface="Wingdings" pitchFamily="2" charset="2"/>
              <a:buNone/>
            </a:pPr>
            <a:r>
              <a:rPr lang="en-US" sz="2000" dirty="0">
                <a:latin typeface="Courier New" pitchFamily="49" charset="0"/>
              </a:rPr>
              <a:t>     if </a:t>
            </a:r>
            <a:r>
              <a:rPr lang="en-US" sz="2000" dirty="0" err="1">
                <a:latin typeface="Courier New" pitchFamily="49" charset="0"/>
              </a:rPr>
              <a:t>i</a:t>
            </a:r>
            <a:r>
              <a:rPr lang="en-US" sz="2000" dirty="0">
                <a:latin typeface="Courier New" pitchFamily="49" charset="0"/>
              </a:rPr>
              <a:t> modulo </a:t>
            </a:r>
            <a:r>
              <a:rPr lang="en-US" sz="2000" b="1" dirty="0">
                <a:latin typeface="Courier New" pitchFamily="49" charset="0"/>
              </a:rPr>
              <a:t>100</a:t>
            </a:r>
            <a:r>
              <a:rPr lang="en-US" sz="2000" dirty="0">
                <a:latin typeface="Courier New" pitchFamily="49" charset="0"/>
              </a:rPr>
              <a:t> = 0 then </a:t>
            </a:r>
            <a:r>
              <a:rPr lang="en-US" sz="2000" b="1" dirty="0">
                <a:latin typeface="Courier New" pitchFamily="49" charset="0"/>
              </a:rPr>
              <a:t>next outer</a:t>
            </a:r>
            <a:r>
              <a:rPr lang="en-US" sz="2000" dirty="0">
                <a:latin typeface="Courier New" pitchFamily="49" charset="0"/>
              </a:rPr>
              <a:t>.</a:t>
            </a:r>
          </a:p>
          <a:p>
            <a:pPr>
              <a:buFont typeface="Wingdings" pitchFamily="2" charset="2"/>
              <a:buNone/>
            </a:pPr>
            <a:r>
              <a:rPr lang="en-US" sz="2000" dirty="0">
                <a:latin typeface="Courier New" pitchFamily="49" charset="0"/>
              </a:rPr>
              <a:t>   end.</a:t>
            </a:r>
          </a:p>
          <a:p>
            <a:pPr>
              <a:buFont typeface="Wingdings" pitchFamily="2" charset="2"/>
              <a:buNone/>
            </a:pPr>
            <a:endParaRPr lang="en-US" sz="2000" dirty="0">
              <a:latin typeface="Courier New" pitchFamily="49" charset="0"/>
            </a:endParaRPr>
          </a:p>
          <a:p>
            <a:pPr>
              <a:buFont typeface="Wingdings" pitchFamily="2" charset="2"/>
              <a:buNone/>
            </a:pPr>
            <a:r>
              <a:rPr lang="en-US" sz="2000" dirty="0">
                <a:latin typeface="Courier New" pitchFamily="49" charset="0"/>
              </a:rPr>
              <a:t> end.  /* outer */</a:t>
            </a:r>
          </a:p>
        </p:txBody>
      </p:sp>
    </p:spTree>
    <p:extLst>
      <p:ext uri="{BB962C8B-B14F-4D97-AF65-F5344CB8AC3E}">
        <p14:creationId xmlns:p14="http://schemas.microsoft.com/office/powerpoint/2010/main" val="14896391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r>
              <a:rPr lang="en-US" dirty="0"/>
              <a:t>#24  Transactions</a:t>
            </a:r>
          </a:p>
        </p:txBody>
      </p:sp>
      <p:sp>
        <p:nvSpPr>
          <p:cNvPr id="4" name="Content Placeholder 3"/>
          <p:cNvSpPr>
            <a:spLocks noGrp="1"/>
          </p:cNvSpPr>
          <p:nvPr>
            <p:ph idx="1"/>
          </p:nvPr>
        </p:nvSpPr>
        <p:spPr/>
        <p:txBody>
          <a:bodyPr>
            <a:normAutofit/>
          </a:bodyPr>
          <a:lstStyle/>
          <a:p>
            <a:r>
              <a:rPr lang="en-US" dirty="0"/>
              <a:t>Distinguish between a “business transaction” and a “database transaction”.</a:t>
            </a:r>
          </a:p>
          <a:p>
            <a:r>
              <a:rPr lang="en-US" dirty="0"/>
              <a:t>Do not try to abuse a database transaction to enforce a business rule:</a:t>
            </a:r>
          </a:p>
          <a:p>
            <a:pPr lvl="1"/>
            <a:r>
              <a:rPr lang="en-US" dirty="0"/>
              <a:t>Huge Lock Tables are a sign of this.</a:t>
            </a:r>
          </a:p>
          <a:p>
            <a:pPr lvl="1"/>
            <a:r>
              <a:rPr lang="en-US" dirty="0"/>
              <a:t>You may need to create “reversing (business) transactions”.</a:t>
            </a:r>
          </a:p>
          <a:p>
            <a:pPr lvl="1"/>
            <a:r>
              <a:rPr lang="en-US" dirty="0"/>
              <a:t>Or </a:t>
            </a:r>
            <a:r>
              <a:rPr lang="en-US" dirty="0" err="1"/>
              <a:t>restartable</a:t>
            </a:r>
            <a:r>
              <a:rPr lang="en-US" dirty="0"/>
              <a:t> transactions.</a:t>
            </a:r>
          </a:p>
          <a:p>
            <a:r>
              <a:rPr lang="en-US" dirty="0"/>
              <a:t>For large database operations “chunk” your transactions.</a:t>
            </a:r>
          </a:p>
        </p:txBody>
      </p:sp>
    </p:spTree>
    <p:extLst>
      <p:ext uri="{BB962C8B-B14F-4D97-AF65-F5344CB8AC3E}">
        <p14:creationId xmlns:p14="http://schemas.microsoft.com/office/powerpoint/2010/main" val="6078087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 Pick Your Battles</a:t>
            </a:r>
          </a:p>
        </p:txBody>
      </p:sp>
      <p:sp>
        <p:nvSpPr>
          <p:cNvPr id="4" name="Text Box 3"/>
          <p:cNvSpPr txBox="1">
            <a:spLocks noChangeArrowheads="1"/>
          </p:cNvSpPr>
          <p:nvPr/>
        </p:nvSpPr>
        <p:spPr bwMode="auto">
          <a:xfrm>
            <a:off x="1143000" y="2057400"/>
            <a:ext cx="9067800" cy="21236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dirty="0">
                <a:solidFill>
                  <a:schemeClr val="tx2"/>
                </a:solidFill>
                <a:latin typeface="+mn-lt"/>
              </a:rPr>
              <a:t>The performance enhancement possible with a given improvement is limited by the fraction of the execution time that the improved feature is used.</a:t>
            </a:r>
          </a:p>
          <a:p>
            <a:pPr algn="r" eaLnBrk="1" hangingPunct="1"/>
            <a:r>
              <a:rPr lang="en-US" sz="3600" dirty="0"/>
              <a:t> </a:t>
            </a:r>
            <a:r>
              <a:rPr lang="en-US" sz="2800" dirty="0">
                <a:latin typeface="+mn-lt"/>
              </a:rPr>
              <a:t>-- Amdahl’s Law</a:t>
            </a:r>
          </a:p>
        </p:txBody>
      </p:sp>
      <p:pic>
        <p:nvPicPr>
          <p:cNvPr id="3" name="Picture 2"/>
          <p:cNvPicPr>
            <a:picLocks noChangeAspect="1"/>
          </p:cNvPicPr>
          <p:nvPr/>
        </p:nvPicPr>
        <p:blipFill>
          <a:blip r:embed="rId2"/>
          <a:stretch>
            <a:fillRect/>
          </a:stretch>
        </p:blipFill>
        <p:spPr>
          <a:xfrm>
            <a:off x="5676900" y="4432300"/>
            <a:ext cx="4305300" cy="1892300"/>
          </a:xfrm>
          <a:prstGeom prst="rect">
            <a:avLst/>
          </a:prstGeom>
        </p:spPr>
      </p:pic>
    </p:spTree>
    <p:extLst>
      <p:ext uri="{BB962C8B-B14F-4D97-AF65-F5344CB8AC3E}">
        <p14:creationId xmlns:p14="http://schemas.microsoft.com/office/powerpoint/2010/main" val="4051194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 In other words:</a:t>
            </a:r>
          </a:p>
        </p:txBody>
      </p:sp>
      <p:sp>
        <p:nvSpPr>
          <p:cNvPr id="3" name="Content Placeholder 2"/>
          <p:cNvSpPr>
            <a:spLocks noGrp="1"/>
          </p:cNvSpPr>
          <p:nvPr>
            <p:ph idx="1"/>
          </p:nvPr>
        </p:nvSpPr>
        <p:spPr>
          <a:xfrm>
            <a:off x="228600" y="1600205"/>
            <a:ext cx="8077200" cy="4525963"/>
          </a:xfrm>
        </p:spPr>
        <p:txBody>
          <a:bodyPr/>
          <a:lstStyle/>
          <a:p>
            <a:r>
              <a:rPr lang="en-US" dirty="0"/>
              <a:t>Trying to improve small things that nobody notices probably isn’t the road to fame and fortune</a:t>
            </a:r>
          </a:p>
          <a:p>
            <a:endParaRPr lang="en-US" dirty="0"/>
          </a:p>
          <a:p>
            <a:endParaRPr lang="en-US" dirty="0"/>
          </a:p>
          <a:p>
            <a:r>
              <a:rPr lang="en-US" dirty="0"/>
              <a:t>Big queries that return lots of data and which are frequently used by lots of users will be much more noticeable </a:t>
            </a:r>
          </a:p>
        </p:txBody>
      </p:sp>
      <p:pic>
        <p:nvPicPr>
          <p:cNvPr id="5" name="Picture 4"/>
          <p:cNvPicPr>
            <a:picLocks noChangeAspect="1"/>
          </p:cNvPicPr>
          <p:nvPr/>
        </p:nvPicPr>
        <p:blipFill>
          <a:blip r:embed="rId2"/>
          <a:stretch>
            <a:fillRect/>
          </a:stretch>
        </p:blipFill>
        <p:spPr>
          <a:xfrm>
            <a:off x="8077200" y="1729586"/>
            <a:ext cx="3810000" cy="2133600"/>
          </a:xfrm>
          <a:prstGeom prst="rect">
            <a:avLst/>
          </a:prstGeom>
        </p:spPr>
      </p:pic>
      <p:pic>
        <p:nvPicPr>
          <p:cNvPr id="6" name="Picture 5"/>
          <p:cNvPicPr>
            <a:picLocks noChangeAspect="1"/>
          </p:cNvPicPr>
          <p:nvPr/>
        </p:nvPicPr>
        <p:blipFill>
          <a:blip r:embed="rId3"/>
          <a:stretch>
            <a:fillRect/>
          </a:stretch>
        </p:blipFill>
        <p:spPr>
          <a:xfrm>
            <a:off x="8382000" y="4158114"/>
            <a:ext cx="3810000" cy="1887085"/>
          </a:xfrm>
          <a:prstGeom prst="rect">
            <a:avLst/>
          </a:prstGeom>
        </p:spPr>
      </p:pic>
    </p:spTree>
    <p:extLst>
      <p:ext uri="{BB962C8B-B14F-4D97-AF65-F5344CB8AC3E}">
        <p14:creationId xmlns:p14="http://schemas.microsoft.com/office/powerpoint/2010/main" val="506161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E859A-F3FE-3C4A-BDB4-FEB549F45B16}"/>
              </a:ext>
            </a:extLst>
          </p:cNvPr>
          <p:cNvSpPr>
            <a:spLocks noGrp="1"/>
          </p:cNvSpPr>
          <p:nvPr>
            <p:ph type="title"/>
          </p:nvPr>
        </p:nvSpPr>
        <p:spPr/>
        <p:txBody>
          <a:bodyPr/>
          <a:lstStyle/>
          <a:p>
            <a:r>
              <a:rPr lang="en-US" dirty="0"/>
              <a:t>Parking Lot:  Half Baked Topic Ideas</a:t>
            </a:r>
          </a:p>
        </p:txBody>
      </p:sp>
      <p:sp>
        <p:nvSpPr>
          <p:cNvPr id="3" name="Content Placeholder 2">
            <a:extLst>
              <a:ext uri="{FF2B5EF4-FFF2-40B4-BE49-F238E27FC236}">
                <a16:creationId xmlns:a16="http://schemas.microsoft.com/office/drawing/2014/main" id="{C9C3BCC9-BA76-F244-9F48-DD79EADD3DDB}"/>
              </a:ext>
            </a:extLst>
          </p:cNvPr>
          <p:cNvSpPr>
            <a:spLocks noGrp="1"/>
          </p:cNvSpPr>
          <p:nvPr>
            <p:ph idx="1"/>
          </p:nvPr>
        </p:nvSpPr>
        <p:spPr/>
        <p:txBody>
          <a:bodyPr/>
          <a:lstStyle/>
          <a:p>
            <a:r>
              <a:rPr lang="en-US" dirty="0"/>
              <a:t>Plan and test before you buy</a:t>
            </a:r>
          </a:p>
          <a:p>
            <a:r>
              <a:rPr lang="en-US" dirty="0"/>
              <a:t>Self-audit license compliance</a:t>
            </a:r>
          </a:p>
          <a:p>
            <a:r>
              <a:rPr lang="en-US" dirty="0"/>
              <a:t>OE Replication</a:t>
            </a:r>
          </a:p>
          <a:p>
            <a:r>
              <a:rPr lang="en-US" dirty="0"/>
              <a:t>Attend PUGs </a:t>
            </a:r>
            <a:r>
              <a:rPr lang="en-US" dirty="0">
                <a:sym typeface="Wingdings" pitchFamily="2" charset="2"/>
              </a:rPr>
              <a:t></a:t>
            </a:r>
          </a:p>
          <a:p>
            <a:r>
              <a:rPr lang="en-US" dirty="0">
                <a:sym typeface="Wingdings" pitchFamily="2" charset="2"/>
              </a:rPr>
              <a:t>Don’t Forget the Code!</a:t>
            </a:r>
            <a:endParaRPr lang="en-US" dirty="0"/>
          </a:p>
        </p:txBody>
      </p:sp>
    </p:spTree>
    <p:extLst>
      <p:ext uri="{BB962C8B-B14F-4D97-AF65-F5344CB8AC3E}">
        <p14:creationId xmlns:p14="http://schemas.microsoft.com/office/powerpoint/2010/main" val="3116768424"/>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105310</TotalTime>
  <Words>6581</Words>
  <Application>Microsoft Macintosh PowerPoint</Application>
  <PresentationFormat>Widescreen</PresentationFormat>
  <Paragraphs>938</Paragraphs>
  <Slides>76</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76</vt:i4>
      </vt:variant>
    </vt:vector>
  </HeadingPairs>
  <TitlesOfParts>
    <vt:vector size="86" baseType="lpstr">
      <vt:lpstr>Arial Unicode MS</vt:lpstr>
      <vt:lpstr>Arial</vt:lpstr>
      <vt:lpstr>Calibri</vt:lpstr>
      <vt:lpstr>Consolas</vt:lpstr>
      <vt:lpstr>Courier</vt:lpstr>
      <vt:lpstr>Courier New</vt:lpstr>
      <vt:lpstr>Lucida Console</vt:lpstr>
      <vt:lpstr>Menlo</vt:lpstr>
      <vt:lpstr>Wingdings</vt:lpstr>
      <vt:lpstr>WSS Master Template</vt:lpstr>
      <vt:lpstr>PowerPoint Presentation</vt:lpstr>
      <vt:lpstr>OpenEdge Database Best Practices  Tom Bascom, White Star Software tom@wss.com</vt:lpstr>
      <vt:lpstr>A Few Words about the Speaker</vt:lpstr>
      <vt:lpstr>PowerPoint Presentation</vt:lpstr>
      <vt:lpstr>Stay Current</vt:lpstr>
      <vt:lpstr>Stay Current</vt:lpstr>
      <vt:lpstr>Type 2 Storage Areas</vt:lpstr>
      <vt:lpstr>Type 2 Storage Areas</vt:lpstr>
      <vt:lpstr>Type 2 Storage Areas</vt:lpstr>
      <vt:lpstr>Type 2 Storage Areas</vt:lpstr>
      <vt:lpstr>The Buffer Cache</vt:lpstr>
      <vt:lpstr>The Buffer Cache</vt:lpstr>
      <vt:lpstr>-spin</vt:lpstr>
      <vt:lpstr>-lruskips 100</vt:lpstr>
      <vt:lpstr>Set *rangesize</vt:lpstr>
      <vt:lpstr>Otherargs  </vt:lpstr>
      <vt:lpstr>Implement -bithold</vt:lpstr>
      <vt:lpstr>bi cluster size</vt:lpstr>
      <vt:lpstr>bi cluster size</vt:lpstr>
      <vt:lpstr>Miscellaneous proutil (and rfutil)</vt:lpstr>
      <vt:lpstr>PROBKUP</vt:lpstr>
      <vt:lpstr>”Backups” That Will Get You Fired</vt:lpstr>
      <vt:lpstr>Backup Caveats</vt:lpstr>
      <vt:lpstr>Use After-Imaging</vt:lpstr>
      <vt:lpstr>More About After-Imaging</vt:lpstr>
      <vt:lpstr>Periodically TEST your recovery procedures</vt:lpstr>
      <vt:lpstr>APW, AIW, BIW &amp; WDOG</vt:lpstr>
      <vt:lpstr>The Care and Feeding of SQL</vt:lpstr>
      <vt:lpstr>SQLEXP – It Is Always Available</vt:lpstr>
      <vt:lpstr>DBTOOL and SQL Width</vt:lpstr>
      <vt:lpstr>OE 11.4+  Autonomous SQL Width Updates</vt:lpstr>
      <vt:lpstr>Update Statistics</vt:lpstr>
      <vt:lpstr>UPDATE STATISTICS</vt:lpstr>
      <vt:lpstr>Index Compact</vt:lpstr>
      <vt:lpstr>Index Compact </vt:lpstr>
      <vt:lpstr>Minimize Network Traffic</vt:lpstr>
      <vt:lpstr>Minimize Network Traffic</vt:lpstr>
      <vt:lpstr>Minimize Network Traffic</vt:lpstr>
      <vt:lpstr>Impact of Message Size &amp; Prefetch Options</vt:lpstr>
      <vt:lpstr>Impact of Message Size &amp; PrefetchNumRecs</vt:lpstr>
      <vt:lpstr>Manage Temp File IO</vt:lpstr>
      <vt:lpstr>Manage Temp File IO</vt:lpstr>
      <vt:lpstr>Monitor</vt:lpstr>
      <vt:lpstr>Rapid Readers</vt:lpstr>
      <vt:lpstr>Rapid Readers</vt:lpstr>
      <vt:lpstr>proGetStack - Client Stack Trace</vt:lpstr>
      <vt:lpstr>Parallelize</vt:lpstr>
      <vt:lpstr>Parallelize</vt:lpstr>
      <vt:lpstr>Larger db Blocks</vt:lpstr>
      <vt:lpstr>Larger db Blocks</vt:lpstr>
      <vt:lpstr>Dump &amp; Load</vt:lpstr>
      <vt:lpstr>Dump &amp; Load</vt:lpstr>
      <vt:lpstr>Be Wary of Virtualization  </vt:lpstr>
      <vt:lpstr>Not magic…</vt:lpstr>
      <vt:lpstr>Right Size Your Virtual Environment</vt:lpstr>
      <vt:lpstr>IO Subsystems</vt:lpstr>
      <vt:lpstr>The SAN Scam</vt:lpstr>
      <vt:lpstr>RAID 5</vt:lpstr>
      <vt:lpstr>RAID 6</vt:lpstr>
      <vt:lpstr>BAARF.com - Enough is Enough</vt:lpstr>
      <vt:lpstr>Internal Solid State Disks  </vt:lpstr>
      <vt:lpstr>Strive for 5 Nines</vt:lpstr>
      <vt:lpstr>PowerPoint Presentation</vt:lpstr>
      <vt:lpstr>PowerPoint Presentation</vt:lpstr>
      <vt:lpstr>PowerPoint Presentation</vt:lpstr>
      <vt:lpstr>PowerPoint Presentation</vt:lpstr>
      <vt:lpstr>#1 Stupid 4GL Tricks</vt:lpstr>
      <vt:lpstr>#1 Stupid 4GL Tricks</vt:lpstr>
      <vt:lpstr>#1 Stupid 4GL Tricks</vt:lpstr>
      <vt:lpstr>#12  fork() &amp; exec()</vt:lpstr>
      <vt:lpstr>#13  Progress AppServer</vt:lpstr>
      <vt:lpstr>#23  “Chunking” Transactions</vt:lpstr>
      <vt:lpstr>#24  Transactions</vt:lpstr>
      <vt:lpstr>#30 Pick Your Battles</vt:lpstr>
      <vt:lpstr>#30 In other words:</vt:lpstr>
      <vt:lpstr>Parking Lot:  Half Baked Topic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Tom Bascom</cp:lastModifiedBy>
  <cp:revision>797</cp:revision>
  <cp:lastPrinted>2016-06-21T00:59:27Z</cp:lastPrinted>
  <dcterms:created xsi:type="dcterms:W3CDTF">2009-05-28T13:01:27Z</dcterms:created>
  <dcterms:modified xsi:type="dcterms:W3CDTF">2019-10-10T14:07:11Z</dcterms:modified>
</cp:coreProperties>
</file>