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0" r:id="rId5"/>
  </p:sldMasterIdLst>
  <p:notesMasterIdLst>
    <p:notesMasterId r:id="rId57"/>
  </p:notesMasterIdLst>
  <p:handoutMasterIdLst>
    <p:handoutMasterId r:id="rId58"/>
  </p:handoutMasterIdLst>
  <p:sldIdLst>
    <p:sldId id="1099" r:id="rId6"/>
    <p:sldId id="1182" r:id="rId7"/>
    <p:sldId id="1245" r:id="rId8"/>
    <p:sldId id="1240" r:id="rId9"/>
    <p:sldId id="1241" r:id="rId10"/>
    <p:sldId id="1242" r:id="rId11"/>
    <p:sldId id="1232" r:id="rId12"/>
    <p:sldId id="1183" r:id="rId13"/>
    <p:sldId id="1210" r:id="rId14"/>
    <p:sldId id="1223" r:id="rId15"/>
    <p:sldId id="1222" r:id="rId16"/>
    <p:sldId id="1215" r:id="rId17"/>
    <p:sldId id="1216" r:id="rId18"/>
    <p:sldId id="1211" r:id="rId19"/>
    <p:sldId id="1212" r:id="rId20"/>
    <p:sldId id="1219" r:id="rId21"/>
    <p:sldId id="1184" r:id="rId22"/>
    <p:sldId id="1185" r:id="rId23"/>
    <p:sldId id="1238" r:id="rId24"/>
    <p:sldId id="1186" r:id="rId25"/>
    <p:sldId id="1187" r:id="rId26"/>
    <p:sldId id="1188" r:id="rId27"/>
    <p:sldId id="1244" r:id="rId28"/>
    <p:sldId id="1227" r:id="rId29"/>
    <p:sldId id="1189" r:id="rId30"/>
    <p:sldId id="1190" r:id="rId31"/>
    <p:sldId id="1191" r:id="rId32"/>
    <p:sldId id="1235" r:id="rId33"/>
    <p:sldId id="1192" r:id="rId34"/>
    <p:sldId id="1193" r:id="rId35"/>
    <p:sldId id="1197" r:id="rId36"/>
    <p:sldId id="1226" r:id="rId37"/>
    <p:sldId id="1225" r:id="rId38"/>
    <p:sldId id="1198" r:id="rId39"/>
    <p:sldId id="1199" r:id="rId40"/>
    <p:sldId id="1217" r:id="rId41"/>
    <p:sldId id="1218" r:id="rId42"/>
    <p:sldId id="1243" r:id="rId43"/>
    <p:sldId id="1213" r:id="rId44"/>
    <p:sldId id="1201" r:id="rId45"/>
    <p:sldId id="1202" r:id="rId46"/>
    <p:sldId id="1203" r:id="rId47"/>
    <p:sldId id="1239" r:id="rId48"/>
    <p:sldId id="1204" r:id="rId49"/>
    <p:sldId id="1205" r:id="rId50"/>
    <p:sldId id="1206" r:id="rId51"/>
    <p:sldId id="1207" r:id="rId52"/>
    <p:sldId id="1214" r:id="rId53"/>
    <p:sldId id="1246" r:id="rId54"/>
    <p:sldId id="1233" r:id="rId55"/>
    <p:sldId id="1234" r:id="rId56"/>
  </p:sldIdLst>
  <p:sldSz cx="12188825" cy="6858000"/>
  <p:notesSz cx="7027863" cy="9313863"/>
  <p:custDataLst>
    <p:tags r:id="rId59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70" d="100"/>
          <a:sy n="70" d="100"/>
        </p:scale>
        <p:origin x="540" y="36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ceiling, plane, airplane&#10;&#10;Description automatically generated">
            <a:extLst>
              <a:ext uri="{FF2B5EF4-FFF2-40B4-BE49-F238E27FC236}">
                <a16:creationId xmlns="" xmlns:a16="http://schemas.microsoft.com/office/drawing/2014/main" id="{466483F9-98FA-0A40-A221-485C85278B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8825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569" y="737419"/>
            <a:ext cx="7313295" cy="24927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398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8922" y="3344516"/>
            <a:ext cx="7313295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199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692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ater&#10;&#10;Description automatically generated">
            <a:extLst>
              <a:ext uri="{FF2B5EF4-FFF2-40B4-BE49-F238E27FC236}">
                <a16:creationId xmlns="" xmlns:a16="http://schemas.microsoft.com/office/drawing/2014/main" id="{3EF83CF1-B439-E742-87DB-99CA7A9D26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40652"/>
            <a:ext cx="608242" cy="5517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7B0911-0567-F245-9043-15C0CBAE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15790B3-A375-C043-B0AC-1026074FA0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B84FB01-E09C-0C46-9AF8-AC80C7927D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D7328A15-802D-DC4B-A7A9-FC3DB1B156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437" y="1813878"/>
            <a:ext cx="7892582" cy="431323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aseline="0">
                <a:solidFill>
                  <a:schemeClr val="accent4"/>
                </a:solidFill>
                <a:latin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2400">
                <a:solidFill>
                  <a:srgbClr val="5A5A5A"/>
                </a:solidFill>
                <a:latin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2000">
                <a:solidFill>
                  <a:srgbClr val="5A5A5A"/>
                </a:solidFill>
                <a:latin typeface="Calibri Light" panose="020F030202020403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1661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691C65-ED01-534B-9199-071F0D8E3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0B5EB8D-3937-E847-8E13-88F4108A71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DD50AE-83A3-4149-80FD-F133E22DAE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746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B8C1597-9044-794F-8A02-257071EA4A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98808" y="-4572"/>
            <a:ext cx="3390017" cy="16383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9437" y="6356351"/>
            <a:ext cx="5909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684" y="6356350"/>
            <a:ext cx="541558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picture containing object, sky&#10;&#10;Description automatically generated">
            <a:extLst>
              <a:ext uri="{FF2B5EF4-FFF2-40B4-BE49-F238E27FC236}">
                <a16:creationId xmlns="" xmlns:a16="http://schemas.microsoft.com/office/drawing/2014/main" id="{A1807D98-3127-D94D-8CD3-AB3D4341DB8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78238" y="5969743"/>
            <a:ext cx="1958919" cy="73478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BCD1DCE1-1460-4B42-9F24-C0A4D3A9C3D7}"/>
              </a:ext>
            </a:extLst>
          </p:cNvPr>
          <p:cNvSpPr txBox="1">
            <a:spLocks/>
          </p:cNvSpPr>
          <p:nvPr userDrawn="1"/>
        </p:nvSpPr>
        <p:spPr>
          <a:xfrm>
            <a:off x="262397" y="2320933"/>
            <a:ext cx="7313295" cy="51206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/>
            <a:endParaRPr lang="en-US" sz="1999"/>
          </a:p>
        </p:txBody>
      </p:sp>
      <p:sp>
        <p:nvSpPr>
          <p:cNvPr id="14" name="Title Placeholder 13">
            <a:extLst>
              <a:ext uri="{FF2B5EF4-FFF2-40B4-BE49-F238E27FC236}">
                <a16:creationId xmlns="" xmlns:a16="http://schemas.microsoft.com/office/drawing/2014/main" id="{14929A67-DAF8-4A44-B832-9D5CBB87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38" y="541813"/>
            <a:ext cx="10269948" cy="7347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Case Study : variable performance across customers</a:t>
            </a:r>
          </a:p>
        </p:txBody>
      </p:sp>
    </p:spTree>
    <p:extLst>
      <p:ext uri="{BB962C8B-B14F-4D97-AF65-F5344CB8AC3E}">
        <p14:creationId xmlns:p14="http://schemas.microsoft.com/office/powerpoint/2010/main" val="332551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</p:sldLayoutIdLst>
  <p:hf sldNum="0" hdr="0" ft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3599" b="0" i="0" kern="1200" spc="-6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799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594" indent="-182825" algn="l" defTabSz="914126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999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2657" indent="-182825" algn="l" defTabSz="914126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599720" indent="-182825" algn="l" defTabSz="914126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6783" indent="-182825" algn="l" defTabSz="914126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ugchallenge.eu/docs/default-source/presentations-2017/progress---new_vsts.pdf?sfvrsn=91765b3_2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mailto:danf@prodb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Progress System Tables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1068922" y="3835405"/>
            <a:ext cx="7313295" cy="914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Dan Foreman</a:t>
            </a:r>
          </a:p>
          <a:p>
            <a:r>
              <a:rPr lang="en-US" sz="2800" dirty="0" smtClean="0"/>
              <a:t>Progress </a:t>
            </a:r>
            <a:r>
              <a:rPr lang="en-US" sz="2800" dirty="0" err="1" smtClean="0"/>
              <a:t>Wackaloon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 – Dan Foreman - </a:t>
            </a:r>
            <a:r>
              <a:rPr lang="en-US" dirty="0" err="1" smtClean="0"/>
              <a:t>Progling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1813878"/>
            <a:ext cx="9667506" cy="4313237"/>
          </a:xfrm>
        </p:spPr>
        <p:txBody>
          <a:bodyPr/>
          <a:lstStyle/>
          <a:p>
            <a:r>
              <a:rPr lang="en-US" dirty="0" smtClean="0"/>
              <a:t>Progress User since 1984 (V2, there never was a commercial V1)</a:t>
            </a:r>
          </a:p>
          <a:p>
            <a:r>
              <a:rPr lang="en-US" dirty="0" smtClean="0"/>
              <a:t>Presenter @ Progress Conferences Worldwide since 1988</a:t>
            </a:r>
          </a:p>
        </p:txBody>
      </p:sp>
    </p:spTree>
    <p:extLst>
      <p:ext uri="{BB962C8B-B14F-4D97-AF65-F5344CB8AC3E}">
        <p14:creationId xmlns:p14="http://schemas.microsoft.com/office/powerpoint/2010/main" val="269331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 – Dan Foreman - </a:t>
            </a:r>
            <a:r>
              <a:rPr lang="en-US" dirty="0" err="1"/>
              <a:t>Progling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Author of:</a:t>
            </a:r>
          </a:p>
          <a:p>
            <a:pPr lvl="1"/>
            <a:r>
              <a:rPr lang="en-US" sz="2600" dirty="0"/>
              <a:t>Progress Performance Tuning Guide</a:t>
            </a:r>
          </a:p>
          <a:p>
            <a:pPr lvl="1"/>
            <a:r>
              <a:rPr lang="en-US" sz="2600" dirty="0"/>
              <a:t>Progress Database Administration Guide</a:t>
            </a:r>
          </a:p>
          <a:p>
            <a:pPr lvl="1"/>
            <a:r>
              <a:rPr lang="en-US" sz="2600" dirty="0"/>
              <a:t>Progress System Tables</a:t>
            </a:r>
          </a:p>
          <a:p>
            <a:pPr lvl="1"/>
            <a:r>
              <a:rPr lang="en-US" sz="2600" dirty="0"/>
              <a:t>Progress DBA Best Practices</a:t>
            </a:r>
          </a:p>
          <a:p>
            <a:pPr lvl="1"/>
            <a:r>
              <a:rPr lang="en-US" sz="2600" dirty="0"/>
              <a:t>ProMonitor – used by the Progress Managed DBA Practice to monitor over 1,000 databases worldwide</a:t>
            </a:r>
          </a:p>
          <a:p>
            <a:pPr lvl="1"/>
            <a:r>
              <a:rPr lang="en-US" sz="2600" dirty="0"/>
              <a:t>Pro </a:t>
            </a:r>
            <a:r>
              <a:rPr lang="en-US" sz="2600" dirty="0" err="1"/>
              <a:t>Dump&amp;Load</a:t>
            </a:r>
            <a:r>
              <a:rPr lang="en-US" sz="2600" dirty="0"/>
              <a:t> – used to dump &amp; load the worlds largest DB (12TB) with only 2 hours of downtime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3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 Foreman Intro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Progress guy since 1984</a:t>
            </a:r>
          </a:p>
          <a:p>
            <a:pPr>
              <a:defRPr/>
            </a:pP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790" y="1634742"/>
            <a:ext cx="8304442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751012" y="1027534"/>
            <a:ext cx="11734800" cy="4525963"/>
          </a:xfrm>
          <a:prstGeom prst="rect">
            <a:avLst/>
          </a:prstGeom>
        </p:spPr>
        <p:txBody>
          <a:bodyPr/>
          <a:lstStyle>
            <a:lvl1pPr marL="457200" indent="-4572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DIN-MediumAlternate"/>
                <a:ea typeface="+mn-ea"/>
                <a:cs typeface="DIN-MediumAlternat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Char char="–"/>
              <a:defRPr sz="2200" kern="1200">
                <a:solidFill>
                  <a:schemeClr val="tx1"/>
                </a:solidFill>
                <a:latin typeface="DIN-MediumAlternate"/>
                <a:ea typeface="+mn-ea"/>
                <a:cs typeface="DIN-MediumAlternat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DIN-MediumAlternate"/>
                <a:ea typeface="+mn-ea"/>
                <a:cs typeface="DIN-MediumAlternat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80000"/>
              <a:buFont typeface="Courier New"/>
              <a:buChar char="o"/>
              <a:defRPr sz="2000" kern="1200">
                <a:solidFill>
                  <a:schemeClr val="tx1"/>
                </a:solidFill>
                <a:latin typeface="DIN-MediumAlternate"/>
                <a:ea typeface="+mn-ea"/>
                <a:cs typeface="DIN-MediumAlternat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80000"/>
              <a:buFont typeface="Courier New"/>
              <a:buChar char="o"/>
              <a:defRPr sz="2000" kern="1200">
                <a:solidFill>
                  <a:schemeClr val="tx1"/>
                </a:solidFill>
                <a:latin typeface="DIN-MediumAlternate"/>
                <a:ea typeface="+mn-ea"/>
                <a:cs typeface="DIN-MediumAlternat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SzTx/>
            </a:pPr>
            <a:r>
              <a:rPr lang="en-US" i="0" dirty="0"/>
              <a:t>I enjoy cycling &amp; basketball (not @ the same time)</a:t>
            </a:r>
          </a:p>
          <a:p>
            <a:pPr marL="0" indent="0" fontAlgn="auto">
              <a:spcAft>
                <a:spcPts val="0"/>
              </a:spcAft>
              <a:buSzTx/>
              <a:buNone/>
            </a:pPr>
            <a:endParaRPr lang="en-US" i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15" y="1897878"/>
            <a:ext cx="5816960" cy="3877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90" y="1828252"/>
            <a:ext cx="2819400" cy="4526384"/>
          </a:xfrm>
          <a:prstGeom prst="rect">
            <a:avLst/>
          </a:prstGeom>
        </p:spPr>
      </p:pic>
      <p:sp>
        <p:nvSpPr>
          <p:cNvPr id="11" name="Title 2"/>
          <p:cNvSpPr txBox="1">
            <a:spLocks/>
          </p:cNvSpPr>
          <p:nvPr/>
        </p:nvSpPr>
        <p:spPr>
          <a:xfrm>
            <a:off x="1872241" y="155845"/>
            <a:ext cx="7292397" cy="71314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DIN-MediumAlternate"/>
                <a:ea typeface="+mj-ea"/>
                <a:cs typeface="DIN-MediumAlternate"/>
              </a:defRPr>
            </a:lvl1pPr>
          </a:lstStyle>
          <a:p>
            <a:pPr fontAlgn="auto">
              <a:spcAft>
                <a:spcPts val="0"/>
              </a:spcAft>
              <a:buSzTx/>
            </a:pPr>
            <a:r>
              <a:rPr lang="en-US" i="0" dirty="0"/>
              <a:t>Dan </a:t>
            </a:r>
            <a:r>
              <a:rPr lang="en-US" i="0" dirty="0" err="1" smtClean="0"/>
              <a:t>Forema</a:t>
            </a:r>
            <a:r>
              <a:rPr lang="en-US" i="0" dirty="0" smtClean="0"/>
              <a:t> </a:t>
            </a:r>
            <a:r>
              <a:rPr lang="en-US" i="0" dirty="0"/>
              <a:t>Intro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38" y="89427"/>
            <a:ext cx="10269948" cy="734786"/>
          </a:xfrm>
        </p:spPr>
        <p:txBody>
          <a:bodyPr/>
          <a:lstStyle/>
          <a:p>
            <a:r>
              <a:rPr lang="en-US" dirty="0" smtClean="0"/>
              <a:t>Introduction: Dan Foreman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03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Introduction: Dan Foreman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1553997"/>
            <a:ext cx="7892582" cy="4313237"/>
          </a:xfrm>
        </p:spPr>
        <p:txBody>
          <a:bodyPr/>
          <a:lstStyle/>
          <a:p>
            <a:r>
              <a:rPr lang="en-US" sz="2800" dirty="0"/>
              <a:t>I used to be a Super Frequent Flier</a:t>
            </a:r>
          </a:p>
          <a:p>
            <a:pPr lvl="1"/>
            <a:r>
              <a:rPr lang="en-US" dirty="0"/>
              <a:t>3.4 million miles on United </a:t>
            </a:r>
            <a:r>
              <a:rPr lang="en-US" dirty="0" smtClean="0"/>
              <a:t>Airlines (31 years)</a:t>
            </a:r>
            <a:endParaRPr lang="en-US" dirty="0"/>
          </a:p>
          <a:p>
            <a:pPr lvl="1"/>
            <a:r>
              <a:rPr lang="en-US" dirty="0"/>
              <a:t>3.5 million miles on American </a:t>
            </a:r>
            <a:r>
              <a:rPr lang="en-US" dirty="0" smtClean="0"/>
              <a:t>Airlines (28 years)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650" y="3046473"/>
            <a:ext cx="4706663" cy="29834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004" y="2995296"/>
            <a:ext cx="4976886" cy="3054353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706754" y="4081112"/>
            <a:ext cx="2887579" cy="9336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Get Started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2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Table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Schema		Table# -1 to -4</a:t>
            </a:r>
          </a:p>
          <a:p>
            <a:r>
              <a:rPr lang="en-US" sz="2800" dirty="0" smtClean="0"/>
              <a:t>SQL			Table# -80 to -129</a:t>
            </a:r>
          </a:p>
          <a:p>
            <a:r>
              <a:rPr lang="en-US" sz="2800" dirty="0" smtClean="0"/>
              <a:t>Virtual		Table# -16385 and lower</a:t>
            </a:r>
          </a:p>
          <a:p>
            <a:r>
              <a:rPr lang="en-US" sz="2800" dirty="0"/>
              <a:t>System Info	Everything else that’s negative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496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In all versions of Progress</a:t>
            </a:r>
          </a:p>
          <a:p>
            <a:pPr lvl="1"/>
            <a:r>
              <a:rPr lang="en-US" sz="2800" dirty="0" smtClean="0"/>
              <a:t>_</a:t>
            </a:r>
            <a:r>
              <a:rPr lang="en-US" sz="2800" dirty="0"/>
              <a:t>File</a:t>
            </a:r>
          </a:p>
          <a:p>
            <a:pPr lvl="1"/>
            <a:r>
              <a:rPr lang="en-US" sz="2800" dirty="0"/>
              <a:t>_Field</a:t>
            </a:r>
          </a:p>
          <a:p>
            <a:pPr lvl="1"/>
            <a:r>
              <a:rPr lang="en-US" sz="2800" dirty="0"/>
              <a:t>_Index</a:t>
            </a:r>
          </a:p>
          <a:p>
            <a:pPr lvl="1"/>
            <a:r>
              <a:rPr lang="en-US" sz="2800" dirty="0"/>
              <a:t>_</a:t>
            </a:r>
            <a:r>
              <a:rPr lang="en-US" sz="2800" dirty="0" smtClean="0"/>
              <a:t>Index-Field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326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_</a:t>
            </a:r>
            <a:r>
              <a:rPr lang="en-US" dirty="0" err="1" smtClean="0"/>
              <a:t>File._Category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1515493"/>
            <a:ext cx="7892582" cy="4313237"/>
          </a:xfrm>
        </p:spPr>
        <p:txBody>
          <a:bodyPr/>
          <a:lstStyle/>
          <a:p>
            <a:r>
              <a:rPr lang="en-US" dirty="0" smtClean="0"/>
              <a:t>Added by Gus in V11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903370"/>
              </p:ext>
            </p:extLst>
          </p:nvPr>
        </p:nvGraphicFramePr>
        <p:xfrm>
          <a:off x="952901" y="2021799"/>
          <a:ext cx="10996293" cy="4734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394"/>
                <a:gridCol w="3015829"/>
                <a:gridCol w="6039070"/>
              </a:tblGrid>
              <a:tr h="465553"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Examples</a:t>
                      </a:r>
                      <a:endParaRPr lang="en-US" dirty="0"/>
                    </a:p>
                  </a:txBody>
                  <a:tcPr/>
                </a:tc>
              </a:tr>
              <a:tr h="544613">
                <a:tc>
                  <a:txBody>
                    <a:bodyPr/>
                    <a:lstStyle/>
                    <a:p>
                      <a:r>
                        <a:rPr lang="en-US" dirty="0" smtClean="0"/>
                        <a:t>AUDIT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Auditing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_Client-Session</a:t>
                      </a:r>
                      <a:endParaRPr lang="en-US" dirty="0"/>
                    </a:p>
                  </a:txBody>
                  <a:tcPr/>
                </a:tc>
              </a:tr>
              <a:tr h="465553">
                <a:tc>
                  <a:txBody>
                    <a:bodyPr/>
                    <a:lstStyle/>
                    <a:p>
                      <a:r>
                        <a:rPr lang="en-US" dirty="0" smtClean="0"/>
                        <a:t>AUTH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Authentication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_User, _Tenant, _Sec-Role</a:t>
                      </a:r>
                      <a:endParaRPr lang="en-US" dirty="0"/>
                    </a:p>
                  </a:txBody>
                  <a:tcPr/>
                </a:tc>
              </a:tr>
              <a:tr h="465553">
                <a:tc>
                  <a:txBody>
                    <a:bodyPr/>
                    <a:lstStyle/>
                    <a:p>
                      <a:r>
                        <a:rPr lang="en-US" dirty="0" smtClean="0"/>
                        <a:t>DS_SCHEMA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Server Schema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_Constraint</a:t>
                      </a:r>
                      <a:endParaRPr lang="en-US" dirty="0"/>
                    </a:p>
                  </a:txBody>
                  <a:tcPr/>
                </a:tc>
              </a:tr>
              <a:tr h="465553">
                <a:tc>
                  <a:txBody>
                    <a:bodyPr/>
                    <a:lstStyle/>
                    <a:p>
                      <a:r>
                        <a:rPr lang="en-US" dirty="0" smtClean="0"/>
                        <a:t>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Event Logging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KeyEvent</a:t>
                      </a:r>
                      <a:endParaRPr lang="en-US" dirty="0"/>
                    </a:p>
                  </a:txBody>
                  <a:tcPr/>
                </a:tc>
              </a:tr>
              <a:tr h="465553">
                <a:tc>
                  <a:txBody>
                    <a:bodyPr/>
                    <a:lstStyle/>
                    <a:p>
                      <a:r>
                        <a:rPr lang="en-US" dirty="0" smtClean="0"/>
                        <a:t>PHY_ST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 Storage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_Area, _</a:t>
                      </a:r>
                      <a:r>
                        <a:rPr lang="en-US" dirty="0" err="1" smtClean="0"/>
                        <a:t>AreaExtent</a:t>
                      </a:r>
                      <a:r>
                        <a:rPr lang="en-US" dirty="0" smtClean="0"/>
                        <a:t>, _</a:t>
                      </a:r>
                      <a:r>
                        <a:rPr lang="en-US" dirty="0" err="1" smtClean="0"/>
                        <a:t>StorageObject</a:t>
                      </a:r>
                      <a:r>
                        <a:rPr lang="en-US" dirty="0" smtClean="0"/>
                        <a:t>, _Partition*</a:t>
                      </a:r>
                      <a:endParaRPr lang="en-US" dirty="0"/>
                    </a:p>
                  </a:txBody>
                  <a:tcPr/>
                </a:tc>
              </a:tr>
              <a:tr h="465553">
                <a:tc>
                  <a:txBody>
                    <a:bodyPr/>
                    <a:lstStyle/>
                    <a:p>
                      <a:r>
                        <a:rPr lang="en-US" dirty="0" smtClean="0"/>
                        <a:t>SCHEMA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Meta Schema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_File, _Field,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_Index, _Db, _Sequence</a:t>
                      </a:r>
                      <a:endParaRPr lang="en-US" dirty="0"/>
                    </a:p>
                  </a:txBody>
                  <a:tcPr/>
                </a:tc>
              </a:tr>
              <a:tr h="465553">
                <a:tc>
                  <a:txBody>
                    <a:bodyPr/>
                    <a:lstStyle/>
                    <a:p>
                      <a:r>
                        <a:rPr lang="en-US" dirty="0" smtClean="0"/>
                        <a:t>SQL89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Old</a:t>
                      </a:r>
                      <a:r>
                        <a:rPr lang="en-US" baseline="0" dirty="0" smtClean="0"/>
                        <a:t> (Deprecated) SQL89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_View</a:t>
                      </a:r>
                      <a:endParaRPr lang="en-US" dirty="0"/>
                    </a:p>
                  </a:txBody>
                  <a:tcPr/>
                </a:tc>
              </a:tr>
              <a:tr h="465553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SQL_*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SQL92 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SysDbAuth</a:t>
                      </a:r>
                      <a:r>
                        <a:rPr lang="en-US" dirty="0" smtClean="0"/>
                        <a:t>, _</a:t>
                      </a:r>
                      <a:r>
                        <a:rPr lang="en-US" dirty="0" err="1" smtClean="0"/>
                        <a:t>SysProcedures</a:t>
                      </a:r>
                      <a:endParaRPr lang="en-US" dirty="0"/>
                    </a:p>
                  </a:txBody>
                  <a:tcPr/>
                </a:tc>
              </a:tr>
              <a:tr h="465553">
                <a:tc>
                  <a:txBody>
                    <a:bodyPr/>
                    <a:lstStyle/>
                    <a:p>
                      <a:r>
                        <a:rPr lang="en-US" dirty="0" smtClean="0"/>
                        <a:t>VST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Virtual System 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_Connect, _Trans, _Lock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06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 Tables - Latecomers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_</a:t>
            </a:r>
            <a:r>
              <a:rPr lang="en-US" sz="2800" dirty="0" smtClean="0"/>
              <a:t>Db			V5 or V6</a:t>
            </a:r>
            <a:endParaRPr lang="en-US" sz="2800" dirty="0"/>
          </a:p>
          <a:p>
            <a:r>
              <a:rPr lang="en-US" sz="2800" dirty="0"/>
              <a:t>_</a:t>
            </a:r>
            <a:r>
              <a:rPr lang="en-US" sz="2800" dirty="0" smtClean="0"/>
              <a:t>Sequence		V7</a:t>
            </a:r>
          </a:p>
          <a:p>
            <a:r>
              <a:rPr lang="en-US" sz="2800" dirty="0"/>
              <a:t>_</a:t>
            </a:r>
            <a:r>
              <a:rPr lang="en-US" sz="2800" dirty="0" smtClean="0"/>
              <a:t>File-Trig		V7</a:t>
            </a:r>
            <a:endParaRPr lang="en-US" sz="2800" dirty="0"/>
          </a:p>
          <a:p>
            <a:r>
              <a:rPr lang="en-US" sz="2800" dirty="0"/>
              <a:t>_</a:t>
            </a:r>
            <a:r>
              <a:rPr lang="en-US" sz="2800" dirty="0" smtClean="0"/>
              <a:t>Field-Trig		V7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11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Find Redundant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Index A:	Fld1 + Fld2 + Fld3</a:t>
            </a:r>
          </a:p>
          <a:p>
            <a:r>
              <a:rPr lang="en-US" dirty="0" smtClean="0"/>
              <a:t>Index B:	Fld1 + Fld2 + Fld3 + Fld4</a:t>
            </a:r>
          </a:p>
          <a:p>
            <a:r>
              <a:rPr lang="en-US" dirty="0" smtClean="0"/>
              <a:t>Index A or B might be redundant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85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Find Tables with No Defined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3548763"/>
            <a:ext cx="7892582" cy="2703480"/>
          </a:xfrm>
        </p:spPr>
        <p:txBody>
          <a:bodyPr/>
          <a:lstStyle/>
          <a:p>
            <a:r>
              <a:rPr lang="en-US" sz="2800" dirty="0" smtClean="0"/>
              <a:t>This is important because the “default” index is stored in the Schema Area (by default) and the Schema Area is a Type 1 Storage Area</a:t>
            </a:r>
          </a:p>
          <a:p>
            <a:r>
              <a:rPr lang="en-US" sz="2800" dirty="0" smtClean="0"/>
              <a:t>Also it’s generally a good idea to store nothing related to the application in the Schema Area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0106" y="1427647"/>
            <a:ext cx="10113757" cy="184494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274320" anchor="ctr"/>
          <a:lstStyle/>
          <a:p>
            <a:pPr marL="90488" algn="l" defTabSz="457200">
              <a:defRPr/>
            </a:pP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FOR </a:t>
            </a:r>
            <a:r>
              <a:rPr lang="en-US" sz="2200" i="0" dirty="0" err="1" smtClean="0">
                <a:solidFill>
                  <a:srgbClr val="000000"/>
                </a:solidFill>
                <a:ea typeface="ＭＳ Ｐゴシック" charset="-128"/>
              </a:rPr>
              <a:t>EACH_index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 </a:t>
            </a:r>
            <a:r>
              <a:rPr lang="en-US" sz="2200" b="1" i="0" dirty="0" smtClean="0">
                <a:solidFill>
                  <a:srgbClr val="FF0000"/>
                </a:solidFill>
                <a:ea typeface="ＭＳ Ｐゴシック" charset="-128"/>
              </a:rPr>
              <a:t>NO-LOCK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 WHERE </a:t>
            </a: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_index-name = “default”, </a:t>
            </a:r>
            <a:endParaRPr lang="en-US" sz="2200" i="0" dirty="0" smtClean="0">
              <a:solidFill>
                <a:srgbClr val="000000"/>
              </a:solidFill>
              <a:ea typeface="ＭＳ Ｐゴシック" charset="-128"/>
            </a:endParaRPr>
          </a:p>
          <a:p>
            <a:pPr marL="90488" algn="l" defTabSz="457200">
              <a:defRPr/>
            </a:pP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 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             _</a:t>
            </a: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file 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OF </a:t>
            </a: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_index </a:t>
            </a:r>
            <a:r>
              <a:rPr lang="en-US" sz="2200" b="1" i="0" dirty="0" smtClean="0">
                <a:solidFill>
                  <a:srgbClr val="FF0000"/>
                </a:solidFill>
                <a:ea typeface="ＭＳ Ｐゴシック" charset="-128"/>
              </a:rPr>
              <a:t>NO-LOCK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 :</a:t>
            </a:r>
            <a:endParaRPr lang="en-US" sz="2200" i="0" dirty="0">
              <a:solidFill>
                <a:srgbClr val="000000"/>
              </a:solidFill>
              <a:ea typeface="ＭＳ Ｐゴシック" charset="-128"/>
            </a:endParaRPr>
          </a:p>
          <a:p>
            <a:pPr marL="90488" algn="l" defTabSz="457200">
              <a:defRPr/>
            </a:pP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	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         DISPLAY</a:t>
            </a: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	_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file-name.</a:t>
            </a:r>
          </a:p>
          <a:p>
            <a:pPr marL="90488" algn="l" defTabSz="457200">
              <a:defRPr/>
            </a:pP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END.</a:t>
            </a:r>
            <a:endParaRPr lang="en-US" sz="2200" i="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71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Permissions (GRANT, REVOKE)</a:t>
            </a:r>
            <a:endParaRPr lang="en-US" sz="2800" dirty="0"/>
          </a:p>
          <a:p>
            <a:r>
              <a:rPr lang="en-US" sz="2800" dirty="0"/>
              <a:t>Constraints</a:t>
            </a:r>
          </a:p>
          <a:p>
            <a:r>
              <a:rPr lang="en-US" sz="2800" dirty="0"/>
              <a:t>Views</a:t>
            </a:r>
          </a:p>
          <a:p>
            <a:r>
              <a:rPr lang="en-US" sz="2800" dirty="0"/>
              <a:t>Stored Procedures</a:t>
            </a:r>
          </a:p>
          <a:p>
            <a:r>
              <a:rPr lang="en-US" sz="2800" dirty="0"/>
              <a:t>Query Optimizer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0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Info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_Area			V9</a:t>
            </a:r>
          </a:p>
          <a:p>
            <a:r>
              <a:rPr lang="en-US" sz="2800" dirty="0" smtClean="0"/>
              <a:t>_</a:t>
            </a:r>
            <a:r>
              <a:rPr lang="en-US" sz="2800" dirty="0" err="1" smtClean="0"/>
              <a:t>AreaExtent</a:t>
            </a:r>
            <a:r>
              <a:rPr lang="en-US" sz="2800" dirty="0"/>
              <a:t>	</a:t>
            </a:r>
            <a:r>
              <a:rPr lang="en-US" sz="2800" dirty="0" smtClean="0"/>
              <a:t>	V9</a:t>
            </a:r>
          </a:p>
          <a:p>
            <a:r>
              <a:rPr lang="en-US" sz="2800" dirty="0" smtClean="0"/>
              <a:t>_</a:t>
            </a:r>
            <a:r>
              <a:rPr lang="en-US" sz="2800" dirty="0" err="1" smtClean="0"/>
              <a:t>StorageObject</a:t>
            </a:r>
            <a:r>
              <a:rPr lang="en-US" sz="2800" dirty="0"/>
              <a:t>	</a:t>
            </a:r>
            <a:r>
              <a:rPr lang="en-US" sz="2800" dirty="0" smtClean="0"/>
              <a:t>	V9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166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Table/Index Mixing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_</a:t>
            </a:r>
            <a:r>
              <a:rPr lang="en-US" sz="2800" dirty="0" err="1" smtClean="0"/>
              <a:t>storageobject</a:t>
            </a:r>
            <a:endParaRPr lang="en-US" sz="2800" dirty="0" smtClean="0"/>
          </a:p>
          <a:p>
            <a:r>
              <a:rPr lang="en-US" sz="2800" dirty="0" smtClean="0"/>
              <a:t>Also</a:t>
            </a:r>
          </a:p>
          <a:p>
            <a:pPr lvl="1"/>
            <a:r>
              <a:rPr lang="en-US" sz="2400" dirty="0" smtClean="0"/>
              <a:t>-B2 Objects</a:t>
            </a:r>
          </a:p>
          <a:p>
            <a:pPr lvl="1"/>
            <a:r>
              <a:rPr lang="en-US" sz="2400" dirty="0" smtClean="0"/>
              <a:t>LOBs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9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System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1813878"/>
            <a:ext cx="8733856" cy="4313237"/>
          </a:xfrm>
        </p:spPr>
        <p:txBody>
          <a:bodyPr/>
          <a:lstStyle/>
          <a:p>
            <a:r>
              <a:rPr lang="en-US" sz="2800" dirty="0" smtClean="0"/>
              <a:t>First introduced in V8.2</a:t>
            </a:r>
          </a:p>
          <a:p>
            <a:r>
              <a:rPr lang="en-US" sz="2800" dirty="0" smtClean="0"/>
              <a:t>Each VST represents a snapshot of various Shared Memory structures</a:t>
            </a:r>
          </a:p>
          <a:p>
            <a:r>
              <a:rPr lang="en-US" sz="2800" dirty="0"/>
              <a:t>VSTs are Schema Tables</a:t>
            </a:r>
          </a:p>
          <a:p>
            <a:r>
              <a:rPr lang="en-US" sz="2800" dirty="0"/>
              <a:t>They do not interfere with Application tables and Indexes</a:t>
            </a:r>
          </a:p>
          <a:p>
            <a:r>
              <a:rPr lang="en-US" sz="2800" dirty="0" smtClean="0"/>
              <a:t>Starting in V9 VSTs are included in the </a:t>
            </a:r>
            <a:r>
              <a:rPr lang="en-US" sz="2800" dirty="0"/>
              <a:t>empty Database</a:t>
            </a:r>
          </a:p>
          <a:p>
            <a:r>
              <a:rPr lang="en-US" sz="2800" dirty="0" smtClean="0"/>
              <a:t>Can be seen in </a:t>
            </a:r>
            <a:r>
              <a:rPr lang="en-US" sz="2800" dirty="0"/>
              <a:t>the Dictionary (must view ‘Hidden’ tables)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20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System </a:t>
            </a:r>
            <a:r>
              <a:rPr lang="en-US" dirty="0" smtClean="0"/>
              <a:t>Tables - Enabling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Some new tables and fields are not in the “native” empty DB </a:t>
            </a:r>
            <a:r>
              <a:rPr lang="en-US" sz="2800" dirty="0" smtClean="0"/>
              <a:t>unless the VST structure is updated with:</a:t>
            </a:r>
            <a:endParaRPr lang="en-US" sz="2800" dirty="0"/>
          </a:p>
          <a:p>
            <a:pPr marL="457200" lvl="1" indent="0">
              <a:buNone/>
            </a:pPr>
            <a:r>
              <a:rPr lang="en-US" sz="2400" dirty="0" smtClean="0"/>
              <a:t>		</a:t>
            </a:r>
            <a:r>
              <a:rPr lang="en-US" sz="2800" dirty="0" smtClean="0"/>
              <a:t>proutil </a:t>
            </a:r>
            <a:r>
              <a:rPr lang="en-US" sz="2800" dirty="0"/>
              <a:t>–C </a:t>
            </a:r>
            <a:r>
              <a:rPr lang="en-US" sz="2800" dirty="0" err="1" smtClean="0"/>
              <a:t>updatevst</a:t>
            </a:r>
            <a:endParaRPr lang="en-US" sz="2800" dirty="0"/>
          </a:p>
          <a:p>
            <a:r>
              <a:rPr lang="en-US" sz="2800" dirty="0"/>
              <a:t>Example: New </a:t>
            </a:r>
            <a:r>
              <a:rPr lang="en-US" sz="2800" dirty="0" smtClean="0"/>
              <a:t>fields were added to existing VSTs in </a:t>
            </a:r>
            <a:r>
              <a:rPr lang="en-US" sz="2800" dirty="0"/>
              <a:t>V10.2B </a:t>
            </a:r>
            <a:r>
              <a:rPr lang="en-US" sz="2800" dirty="0" smtClean="0"/>
              <a:t>SP6</a:t>
            </a:r>
          </a:p>
          <a:p>
            <a:r>
              <a:rPr lang="en-US" sz="2800" dirty="0" smtClean="0"/>
              <a:t>Best practice to run </a:t>
            </a:r>
            <a:r>
              <a:rPr lang="en-US" sz="2800" dirty="0" err="1" smtClean="0"/>
              <a:t>updatevst</a:t>
            </a:r>
            <a:r>
              <a:rPr lang="en-US" sz="2800" dirty="0" smtClean="0"/>
              <a:t> after Progress Upgrade</a:t>
            </a:r>
          </a:p>
          <a:p>
            <a:r>
              <a:rPr lang="en-US" sz="2800" dirty="0" smtClean="0"/>
              <a:t>You can also go “backwards” with: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proutil &lt;</a:t>
            </a:r>
            <a:r>
              <a:rPr lang="en-US" sz="2800" dirty="0" err="1" smtClean="0"/>
              <a:t>db</a:t>
            </a:r>
            <a:r>
              <a:rPr lang="en-US" sz="2800" dirty="0" smtClean="0"/>
              <a:t>&gt; -C </a:t>
            </a:r>
            <a:r>
              <a:rPr lang="en-US" sz="2800" dirty="0" err="1" smtClean="0"/>
              <a:t>disablenewvsttables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08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System </a:t>
            </a:r>
            <a:r>
              <a:rPr lang="en-US" dirty="0" smtClean="0"/>
              <a:t>Tables - Enabling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A particular feature must be enabled:</a:t>
            </a:r>
          </a:p>
          <a:p>
            <a:pPr lvl="1"/>
            <a:r>
              <a:rPr lang="en-US" sz="2400" dirty="0"/>
              <a:t>Auditing: proutil </a:t>
            </a:r>
            <a:r>
              <a:rPr lang="en-US" sz="2400" dirty="0" err="1" smtClean="0"/>
              <a:t>enableauditing</a:t>
            </a:r>
            <a:r>
              <a:rPr lang="en-US" sz="2400" dirty="0" smtClean="0"/>
              <a:t>		V10</a:t>
            </a:r>
            <a:endParaRPr lang="en-US" sz="2400" dirty="0"/>
          </a:p>
          <a:p>
            <a:pPr lvl="1"/>
            <a:r>
              <a:rPr lang="en-US" sz="2400" dirty="0"/>
              <a:t>TDE (Data Encryption</a:t>
            </a:r>
            <a:r>
              <a:rPr lang="en-US" sz="2400" dirty="0" smtClean="0"/>
              <a:t>)			V10</a:t>
            </a:r>
            <a:endParaRPr lang="en-US" sz="2400" dirty="0"/>
          </a:p>
          <a:p>
            <a:pPr lvl="1"/>
            <a:r>
              <a:rPr lang="en-US" sz="2400" dirty="0" smtClean="0"/>
              <a:t>Multi-Tenancy				V11</a:t>
            </a:r>
            <a:endParaRPr lang="en-US" sz="2400" dirty="0"/>
          </a:p>
          <a:p>
            <a:pPr lvl="1"/>
            <a:r>
              <a:rPr lang="en-US" sz="2400" dirty="0"/>
              <a:t>Table </a:t>
            </a:r>
            <a:r>
              <a:rPr lang="en-US" sz="2400" dirty="0" smtClean="0"/>
              <a:t>Partitioning			V11</a:t>
            </a:r>
            <a:endParaRPr lang="en-US" sz="2400" dirty="0"/>
          </a:p>
          <a:p>
            <a:pPr lvl="1"/>
            <a:r>
              <a:rPr lang="en-US" sz="2400" dirty="0"/>
              <a:t>OE </a:t>
            </a:r>
            <a:r>
              <a:rPr lang="en-US" sz="2400" dirty="0" smtClean="0"/>
              <a:t>Replication				V9</a:t>
            </a:r>
          </a:p>
          <a:p>
            <a:pPr lvl="1"/>
            <a:r>
              <a:rPr lang="en-US" sz="2400" dirty="0" smtClean="0"/>
              <a:t>Change Data Capture </a:t>
            </a:r>
            <a:r>
              <a:rPr lang="en-US" sz="2400" dirty="0"/>
              <a:t>	</a:t>
            </a:r>
            <a:r>
              <a:rPr lang="en-US" sz="2400" dirty="0" smtClean="0"/>
              <a:t>		V12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7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System </a:t>
            </a:r>
            <a:r>
              <a:rPr lang="en-US" dirty="0" smtClean="0"/>
              <a:t>Tables -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promon </a:t>
            </a:r>
            <a:r>
              <a:rPr lang="en-US" sz="2800" dirty="0" smtClean="0"/>
              <a:t>and the VSTs are not always in sync; </a:t>
            </a:r>
            <a:r>
              <a:rPr lang="en-US" sz="2800" dirty="0"/>
              <a:t>Examples:</a:t>
            </a:r>
          </a:p>
          <a:p>
            <a:pPr lvl="1"/>
            <a:r>
              <a:rPr lang="en-US" sz="2400" dirty="0"/>
              <a:t>_</a:t>
            </a:r>
            <a:r>
              <a:rPr lang="en-US" sz="2400" dirty="0" err="1"/>
              <a:t>TableStat</a:t>
            </a:r>
            <a:r>
              <a:rPr lang="en-US" sz="2400" dirty="0"/>
              <a:t> &amp; _</a:t>
            </a:r>
            <a:r>
              <a:rPr lang="en-US" sz="2400" dirty="0" err="1"/>
              <a:t>IndexStat</a:t>
            </a:r>
            <a:r>
              <a:rPr lang="en-US" sz="2400" dirty="0"/>
              <a:t> (V8.3)</a:t>
            </a:r>
          </a:p>
          <a:p>
            <a:pPr lvl="1"/>
            <a:r>
              <a:rPr lang="en-US" sz="2400" dirty="0"/>
              <a:t>_</a:t>
            </a:r>
            <a:r>
              <a:rPr lang="en-US" sz="2400" dirty="0" err="1"/>
              <a:t>AreaStatus</a:t>
            </a:r>
            <a:r>
              <a:rPr lang="en-US" sz="2400" dirty="0"/>
              <a:t> (V9 and later)</a:t>
            </a:r>
          </a:p>
          <a:p>
            <a:r>
              <a:rPr lang="en-US" sz="2800" dirty="0" smtClean="0"/>
              <a:t>VSTs </a:t>
            </a:r>
            <a:r>
              <a:rPr lang="en-US" sz="2800" dirty="0"/>
              <a:t>can lag </a:t>
            </a:r>
            <a:r>
              <a:rPr lang="en-US" sz="2800" dirty="0" smtClean="0"/>
              <a:t>behind:</a:t>
            </a:r>
            <a:endParaRPr lang="en-US" sz="2800" dirty="0"/>
          </a:p>
          <a:p>
            <a:pPr lvl="1"/>
            <a:r>
              <a:rPr lang="en-US" sz="2400" dirty="0"/>
              <a:t>_Startup</a:t>
            </a:r>
          </a:p>
          <a:p>
            <a:r>
              <a:rPr lang="en-US" sz="2800" dirty="0"/>
              <a:t>Some </a:t>
            </a:r>
            <a:r>
              <a:rPr lang="en-US" sz="2800" dirty="0" smtClean="0"/>
              <a:t>data </a:t>
            </a:r>
            <a:r>
              <a:rPr lang="en-US" sz="2800" dirty="0"/>
              <a:t>isn’t available in Shared </a:t>
            </a:r>
            <a:r>
              <a:rPr lang="en-US" sz="2800" dirty="0" smtClean="0"/>
              <a:t>Memory (i.e. visible to promon and VSTs)…for </a:t>
            </a:r>
            <a:r>
              <a:rPr lang="en-US" sz="2800" dirty="0"/>
              <a:t>example most of the info reported by rfutil </a:t>
            </a:r>
            <a:r>
              <a:rPr lang="en-US" sz="2800" dirty="0" err="1"/>
              <a:t>aimage</a:t>
            </a:r>
            <a:r>
              <a:rPr lang="en-US" sz="2800" dirty="0"/>
              <a:t>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8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Performance &amp;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For most VSTs there is no performance penalty for accessing VSTs </a:t>
            </a:r>
          </a:p>
          <a:p>
            <a:r>
              <a:rPr lang="en-US" sz="2800" dirty="0"/>
              <a:t>There are a couple exceptions that will be covered later</a:t>
            </a:r>
          </a:p>
          <a:p>
            <a:r>
              <a:rPr lang="en-US" sz="2800" dirty="0"/>
              <a:t>VSTs take up no additional disk space except for the VST schema which is </a:t>
            </a:r>
            <a:r>
              <a:rPr lang="en-US" sz="2800" dirty="0" smtClean="0"/>
              <a:t>trivial</a:t>
            </a:r>
          </a:p>
          <a:p>
            <a:r>
              <a:rPr lang="en-US" sz="2800" dirty="0" smtClean="0"/>
              <a:t>But….. See next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12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Performance &amp; Overhead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600" dirty="0" smtClean="0"/>
              <a:t>VSTs normally only take up a small amount of memory to cache the additional schema</a:t>
            </a:r>
          </a:p>
          <a:p>
            <a:r>
              <a:rPr lang="en-US" sz="2600" dirty="0" smtClean="0"/>
              <a:t>But –</a:t>
            </a:r>
            <a:r>
              <a:rPr lang="en-US" sz="2600" dirty="0" err="1" smtClean="0"/>
              <a:t>tablerangesize</a:t>
            </a:r>
            <a:r>
              <a:rPr lang="en-US" sz="2600" dirty="0" smtClean="0"/>
              <a:t> &amp; -</a:t>
            </a:r>
            <a:r>
              <a:rPr lang="en-US" sz="2600" dirty="0" err="1" smtClean="0"/>
              <a:t>indexrangesize</a:t>
            </a:r>
            <a:r>
              <a:rPr lang="en-US" sz="2600" dirty="0" smtClean="0"/>
              <a:t> can increase the amount of Shared Memory allocated by the DB Broker by a surprising amount if you have a large Connect Table (-n)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969117"/>
              </p:ext>
            </p:extLst>
          </p:nvPr>
        </p:nvGraphicFramePr>
        <p:xfrm>
          <a:off x="710711" y="4166512"/>
          <a:ext cx="11406752" cy="1828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0886"/>
                <a:gridCol w="1981715"/>
                <a:gridCol w="1284151"/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With *</a:t>
                      </a:r>
                      <a:r>
                        <a:rPr lang="en-US" dirty="0" err="1" smtClean="0"/>
                        <a:t>rangesize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-B 1000 -L 1000 -</a:t>
                      </a:r>
                      <a:r>
                        <a:rPr lang="en-US" dirty="0" err="1" smtClean="0"/>
                        <a:t>Mn</a:t>
                      </a:r>
                      <a:r>
                        <a:rPr lang="en-US" dirty="0" smtClean="0"/>
                        <a:t> 100 -n 500   -</a:t>
                      </a:r>
                      <a:r>
                        <a:rPr lang="en-US" dirty="0" err="1" smtClean="0"/>
                        <a:t>tablerangesize</a:t>
                      </a:r>
                      <a:r>
                        <a:rPr lang="en-US" dirty="0" smtClean="0"/>
                        <a:t> 1000 -</a:t>
                      </a:r>
                      <a:r>
                        <a:rPr lang="en-US" dirty="0" err="1" smtClean="0"/>
                        <a:t>indexrangesize</a:t>
                      </a:r>
                      <a:r>
                        <a:rPr lang="en-US" dirty="0" smtClean="0"/>
                        <a:t> 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117mb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12mb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-B 1000 -L 1000 -</a:t>
                      </a:r>
                      <a:r>
                        <a:rPr lang="en-US" dirty="0" err="1" smtClean="0"/>
                        <a:t>Mn</a:t>
                      </a:r>
                      <a:r>
                        <a:rPr lang="en-US" dirty="0" smtClean="0"/>
                        <a:t> 100 -n 1000 -</a:t>
                      </a:r>
                      <a:r>
                        <a:rPr lang="en-US" dirty="0" err="1" smtClean="0"/>
                        <a:t>tablerangesize</a:t>
                      </a:r>
                      <a:r>
                        <a:rPr lang="en-US" dirty="0" smtClean="0"/>
                        <a:t> 1000 -</a:t>
                      </a:r>
                      <a:r>
                        <a:rPr lang="en-US" dirty="0" err="1" smtClean="0"/>
                        <a:t>indexrangesize</a:t>
                      </a:r>
                      <a:r>
                        <a:rPr lang="en-US" dirty="0" smtClean="0"/>
                        <a:t> 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208mb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15mb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-B 1000 -L 1000 -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100 -n 2000 -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tablerangesize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indexrangesize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390mb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22mb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-B 1000 -L 1000 -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100 -n 4000 -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tablerangesize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indexrangesize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754mb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36mb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7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Performance &amp; Overhead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To help reduce the impact in V11.7 the following parameters were added:</a:t>
            </a:r>
          </a:p>
          <a:p>
            <a:pPr lvl="1"/>
            <a:r>
              <a:rPr lang="en-US" sz="2600" dirty="0"/>
              <a:t>-</a:t>
            </a:r>
            <a:r>
              <a:rPr lang="en-US" sz="2600" dirty="0" err="1"/>
              <a:t>baseuserindex</a:t>
            </a:r>
            <a:endParaRPr lang="en-US" sz="2600" dirty="0"/>
          </a:p>
          <a:p>
            <a:pPr lvl="1"/>
            <a:r>
              <a:rPr lang="en-US" sz="2600" dirty="0" smtClean="0"/>
              <a:t>-</a:t>
            </a:r>
            <a:r>
              <a:rPr lang="en-US" sz="2600" dirty="0" err="1"/>
              <a:t>userindexrangesize</a:t>
            </a:r>
            <a:endParaRPr lang="en-US" sz="2600" dirty="0"/>
          </a:p>
          <a:p>
            <a:pPr lvl="1"/>
            <a:r>
              <a:rPr lang="en-US" sz="2600" dirty="0" smtClean="0"/>
              <a:t>-</a:t>
            </a:r>
            <a:r>
              <a:rPr lang="en-US" sz="2600" dirty="0" err="1"/>
              <a:t>baseusertable</a:t>
            </a:r>
            <a:endParaRPr lang="en-US" sz="2600" dirty="0"/>
          </a:p>
          <a:p>
            <a:pPr lvl="1"/>
            <a:r>
              <a:rPr lang="en-US" sz="2600" dirty="0" smtClean="0"/>
              <a:t>-</a:t>
            </a:r>
            <a:r>
              <a:rPr lang="en-US" sz="2600" dirty="0" err="1" smtClean="0"/>
              <a:t>usertablerangesize</a:t>
            </a:r>
            <a:endParaRPr lang="en-US" sz="2600" dirty="0" smtClean="0"/>
          </a:p>
          <a:p>
            <a:r>
              <a:rPr lang="en-US" sz="2800" dirty="0" smtClean="0"/>
              <a:t>The idea is to keep these numbers low IF you don’t care about Client level table &amp; index CRUD statistics (but you can change these </a:t>
            </a:r>
            <a:r>
              <a:rPr lang="en-US" sz="2800" dirty="0" err="1" smtClean="0"/>
              <a:t>parms</a:t>
            </a:r>
            <a:r>
              <a:rPr lang="en-US" sz="2800" dirty="0" smtClean="0"/>
              <a:t> @ run time for a quick check)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681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Performance &amp; Overhead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Remote Client Performance is slower when Statement Caching is enabled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83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Whenever a record is requested, the table is checked to see if it’s a VST </a:t>
            </a:r>
            <a:r>
              <a:rPr lang="en-US" sz="2800" dirty="0" smtClean="0"/>
              <a:t>table</a:t>
            </a:r>
            <a:endParaRPr lang="en-US" sz="2800" dirty="0"/>
          </a:p>
          <a:p>
            <a:r>
              <a:rPr lang="en-US" sz="2800" dirty="0" smtClean="0"/>
              <a:t>VSTs </a:t>
            </a:r>
            <a:r>
              <a:rPr lang="en-US" sz="2800" dirty="0"/>
              <a:t>have table numbers </a:t>
            </a:r>
            <a:r>
              <a:rPr lang="en-US" sz="2800" dirty="0" smtClean="0"/>
              <a:t>starting at -</a:t>
            </a:r>
            <a:r>
              <a:rPr lang="en-US" sz="2800" dirty="0"/>
              <a:t>16385 </a:t>
            </a:r>
            <a:r>
              <a:rPr lang="en-US" sz="2800" dirty="0" smtClean="0"/>
              <a:t>and lower</a:t>
            </a:r>
            <a:endParaRPr lang="en-US" sz="2800" dirty="0"/>
          </a:p>
          <a:p>
            <a:r>
              <a:rPr lang="en-US" sz="2800" dirty="0"/>
              <a:t>The check is simple arithmetic so it’s very </a:t>
            </a:r>
            <a:r>
              <a:rPr lang="en-US" sz="2800" dirty="0" smtClean="0"/>
              <a:t>efficient</a:t>
            </a:r>
          </a:p>
          <a:p>
            <a:r>
              <a:rPr lang="en-US" sz="2800" dirty="0"/>
              <a:t>If a requested record is a VST record, the fields are populated from shared memory structures instead of from a database record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3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Each VST has one, unique </a:t>
            </a:r>
            <a:r>
              <a:rPr lang="en-US" sz="2800" dirty="0" smtClean="0"/>
              <a:t>“index” </a:t>
            </a:r>
            <a:r>
              <a:rPr lang="en-US" sz="2800" dirty="0"/>
              <a:t>on the ‘Id’ field which is a ‘virtual’ RECID </a:t>
            </a:r>
            <a:r>
              <a:rPr lang="en-US" sz="2800" dirty="0" smtClean="0"/>
              <a:t>(with some </a:t>
            </a:r>
            <a:r>
              <a:rPr lang="en-US" sz="2800" dirty="0"/>
              <a:t>exceptions) </a:t>
            </a:r>
            <a:endParaRPr lang="en-US" sz="2800" dirty="0" smtClean="0"/>
          </a:p>
          <a:p>
            <a:pPr lvl="1"/>
            <a:r>
              <a:rPr lang="en-US" sz="2400" dirty="0" smtClean="0"/>
              <a:t>The index doesn’t really act like a normal index</a:t>
            </a:r>
          </a:p>
          <a:p>
            <a:pPr lvl="1"/>
            <a:r>
              <a:rPr lang="en-US" sz="2400" dirty="0" smtClean="0"/>
              <a:t>VST Data is accessed by walking the shared memory structure in what ever order it happens to be</a:t>
            </a:r>
            <a:endParaRPr lang="en-US" sz="2400" dirty="0"/>
          </a:p>
          <a:p>
            <a:r>
              <a:rPr lang="en-US" sz="2800" dirty="0"/>
              <a:t>Each VST record is numbered starting at 1 and continues sequentially </a:t>
            </a:r>
            <a:r>
              <a:rPr lang="en-US" sz="2800" dirty="0" smtClean="0"/>
              <a:t>(with some </a:t>
            </a:r>
            <a:r>
              <a:rPr lang="en-US" sz="2800" dirty="0"/>
              <a:t>exceptions)</a:t>
            </a:r>
          </a:p>
          <a:p>
            <a:r>
              <a:rPr lang="en-US" sz="2800" dirty="0"/>
              <a:t>It is not possible to add new indexes, fields, or triggers to the VSTs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9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Record 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1813878"/>
            <a:ext cx="9561628" cy="4313237"/>
          </a:xfrm>
        </p:spPr>
        <p:txBody>
          <a:bodyPr/>
          <a:lstStyle/>
          <a:p>
            <a:r>
              <a:rPr lang="en-US" sz="2800" dirty="0"/>
              <a:t>Some VST Record Counts are controlled by startup parameters</a:t>
            </a:r>
          </a:p>
          <a:p>
            <a:pPr>
              <a:spcBef>
                <a:spcPts val="300"/>
              </a:spcBef>
            </a:pPr>
            <a:r>
              <a:rPr lang="en-US" sz="2800" dirty="0"/>
              <a:t>_connect		-n </a:t>
            </a:r>
            <a:r>
              <a:rPr lang="en-US" sz="2800" dirty="0" smtClean="0"/>
              <a:t>+ </a:t>
            </a:r>
            <a:r>
              <a:rPr lang="en-US" sz="2800" dirty="0"/>
              <a:t>-</a:t>
            </a:r>
            <a:r>
              <a:rPr lang="en-US" sz="2800" dirty="0" err="1" smtClean="0"/>
              <a:t>Mn</a:t>
            </a:r>
            <a:r>
              <a:rPr lang="en-US" sz="2800" dirty="0" smtClean="0"/>
              <a:t> + 2</a:t>
            </a:r>
            <a:endParaRPr lang="en-US" sz="2800" dirty="0"/>
          </a:p>
          <a:p>
            <a:pPr>
              <a:spcBef>
                <a:spcPts val="300"/>
              </a:spcBef>
            </a:pPr>
            <a:r>
              <a:rPr lang="en-US" sz="2800" dirty="0"/>
              <a:t>_</a:t>
            </a:r>
            <a:r>
              <a:rPr lang="en-US" sz="2800" dirty="0" err="1"/>
              <a:t>LockReq</a:t>
            </a:r>
            <a:r>
              <a:rPr lang="en-US" sz="2800" dirty="0"/>
              <a:t>		-n </a:t>
            </a:r>
            <a:r>
              <a:rPr lang="en-US" sz="2800" dirty="0" smtClean="0"/>
              <a:t>+ </a:t>
            </a:r>
            <a:r>
              <a:rPr lang="en-US" sz="2800" dirty="0"/>
              <a:t>-</a:t>
            </a:r>
            <a:r>
              <a:rPr lang="en-US" sz="2800" dirty="0" err="1" smtClean="0"/>
              <a:t>Mn</a:t>
            </a:r>
            <a:r>
              <a:rPr lang="en-US" sz="2800" dirty="0" smtClean="0"/>
              <a:t> + 2</a:t>
            </a:r>
            <a:endParaRPr lang="en-US" sz="2800" dirty="0"/>
          </a:p>
          <a:p>
            <a:pPr>
              <a:spcBef>
                <a:spcPts val="300"/>
              </a:spcBef>
            </a:pPr>
            <a:r>
              <a:rPr lang="en-US" sz="2800" dirty="0"/>
              <a:t>_</a:t>
            </a:r>
            <a:r>
              <a:rPr lang="en-US" sz="2800" dirty="0" err="1"/>
              <a:t>UserIO</a:t>
            </a:r>
            <a:r>
              <a:rPr lang="en-US" sz="2800" dirty="0"/>
              <a:t>		-n </a:t>
            </a:r>
            <a:r>
              <a:rPr lang="en-US" sz="2800" dirty="0" smtClean="0"/>
              <a:t>+ </a:t>
            </a:r>
            <a:r>
              <a:rPr lang="en-US" sz="2800" dirty="0"/>
              <a:t>-</a:t>
            </a:r>
            <a:r>
              <a:rPr lang="en-US" sz="2800" dirty="0" err="1" smtClean="0"/>
              <a:t>Mn</a:t>
            </a:r>
            <a:r>
              <a:rPr lang="en-US" sz="2800" dirty="0" smtClean="0"/>
              <a:t> + 2</a:t>
            </a:r>
            <a:endParaRPr lang="en-US" sz="2800" dirty="0"/>
          </a:p>
          <a:p>
            <a:pPr>
              <a:spcBef>
                <a:spcPts val="300"/>
              </a:spcBef>
            </a:pPr>
            <a:r>
              <a:rPr lang="en-US" sz="2800" dirty="0"/>
              <a:t>_</a:t>
            </a:r>
            <a:r>
              <a:rPr lang="en-US" sz="2800" dirty="0" err="1"/>
              <a:t>UserLock</a:t>
            </a:r>
            <a:r>
              <a:rPr lang="en-US" sz="2800" dirty="0"/>
              <a:t>	</a:t>
            </a:r>
            <a:r>
              <a:rPr lang="en-US" sz="2800" dirty="0" smtClean="0"/>
              <a:t>	-</a:t>
            </a:r>
            <a:r>
              <a:rPr lang="en-US" sz="2800" dirty="0"/>
              <a:t>n </a:t>
            </a:r>
            <a:r>
              <a:rPr lang="en-US" sz="2800" dirty="0" smtClean="0"/>
              <a:t>+ </a:t>
            </a:r>
            <a:r>
              <a:rPr lang="en-US" sz="2800" dirty="0"/>
              <a:t>-</a:t>
            </a:r>
            <a:r>
              <a:rPr lang="en-US" sz="2800" dirty="0" err="1" smtClean="0"/>
              <a:t>Mn</a:t>
            </a:r>
            <a:r>
              <a:rPr lang="en-US" sz="2800" dirty="0" smtClean="0"/>
              <a:t> + 2</a:t>
            </a:r>
            <a:endParaRPr lang="en-US" sz="2800" dirty="0"/>
          </a:p>
          <a:p>
            <a:pPr>
              <a:spcBef>
                <a:spcPts val="300"/>
              </a:spcBef>
            </a:pPr>
            <a:r>
              <a:rPr lang="en-US" sz="2800" dirty="0"/>
              <a:t>_</a:t>
            </a:r>
            <a:r>
              <a:rPr lang="en-US" sz="2800" dirty="0" err="1"/>
              <a:t>UserStatus</a:t>
            </a:r>
            <a:r>
              <a:rPr lang="en-US" sz="2800" dirty="0"/>
              <a:t>	</a:t>
            </a:r>
            <a:r>
              <a:rPr lang="en-US" sz="2800" dirty="0" smtClean="0"/>
              <a:t>-</a:t>
            </a:r>
            <a:r>
              <a:rPr lang="en-US" sz="2800" dirty="0"/>
              <a:t>n </a:t>
            </a:r>
            <a:r>
              <a:rPr lang="en-US" sz="2800" dirty="0" smtClean="0"/>
              <a:t>+ </a:t>
            </a:r>
            <a:r>
              <a:rPr lang="en-US" sz="2800" dirty="0"/>
              <a:t>-</a:t>
            </a:r>
            <a:r>
              <a:rPr lang="en-US" sz="2800" dirty="0" err="1" smtClean="0"/>
              <a:t>Mn</a:t>
            </a:r>
            <a:r>
              <a:rPr lang="en-US" sz="2800" dirty="0" smtClean="0"/>
              <a:t> + 2</a:t>
            </a:r>
            <a:endParaRPr lang="en-US" sz="2800" dirty="0"/>
          </a:p>
          <a:p>
            <a:pPr>
              <a:spcBef>
                <a:spcPts val="300"/>
              </a:spcBef>
            </a:pPr>
            <a:r>
              <a:rPr lang="en-US" sz="2800" dirty="0"/>
              <a:t>_Trans		</a:t>
            </a:r>
            <a:r>
              <a:rPr lang="en-US" sz="2800" dirty="0" smtClean="0"/>
              <a:t>Varies based upon Progress version</a:t>
            </a:r>
            <a:endParaRPr lang="en-US" sz="2800" dirty="0"/>
          </a:p>
          <a:p>
            <a:pPr>
              <a:spcBef>
                <a:spcPts val="300"/>
              </a:spcBef>
            </a:pPr>
            <a:r>
              <a:rPr lang="en-US" sz="2800" dirty="0"/>
              <a:t>_Servers		-</a:t>
            </a:r>
            <a:r>
              <a:rPr lang="en-US" sz="2800" dirty="0" err="1" smtClean="0"/>
              <a:t>Mn</a:t>
            </a:r>
            <a:r>
              <a:rPr lang="en-US" sz="2800" dirty="0" smtClean="0"/>
              <a:t> + 1</a:t>
            </a:r>
            <a:endParaRPr lang="en-US" sz="2800" dirty="0"/>
          </a:p>
          <a:p>
            <a:pPr>
              <a:spcBef>
                <a:spcPts val="300"/>
              </a:spcBef>
            </a:pPr>
            <a:r>
              <a:rPr lang="en-US" sz="2800" dirty="0"/>
              <a:t>_Lock		</a:t>
            </a:r>
            <a:r>
              <a:rPr lang="en-US" sz="2800" dirty="0" smtClean="0"/>
              <a:t>-L rounded to a multiple of 32</a:t>
            </a:r>
          </a:p>
        </p:txBody>
      </p:sp>
    </p:spTree>
    <p:extLst>
      <p:ext uri="{BB962C8B-B14F-4D97-AF65-F5344CB8AC3E}">
        <p14:creationId xmlns:p14="http://schemas.microsoft.com/office/powerpoint/2010/main" val="31215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Record 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_</a:t>
            </a:r>
            <a:r>
              <a:rPr lang="en-US" sz="2800" dirty="0" err="1" smtClean="0">
                <a:solidFill>
                  <a:schemeClr val="tx1"/>
                </a:solidFill>
              </a:rPr>
              <a:t>tablestat</a:t>
            </a:r>
            <a:r>
              <a:rPr lang="en-US" sz="2800" dirty="0" smtClean="0">
                <a:solidFill>
                  <a:schemeClr val="tx1"/>
                </a:solidFill>
              </a:rPr>
              <a:t>		-</a:t>
            </a:r>
            <a:r>
              <a:rPr lang="en-US" sz="2800" dirty="0" err="1" smtClean="0">
                <a:solidFill>
                  <a:schemeClr val="tx1"/>
                </a:solidFill>
              </a:rPr>
              <a:t>tablerangesize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_</a:t>
            </a:r>
            <a:r>
              <a:rPr lang="en-US" sz="2800" dirty="0" err="1" smtClean="0">
                <a:solidFill>
                  <a:schemeClr val="tx1"/>
                </a:solidFill>
              </a:rPr>
              <a:t>indexstat</a:t>
            </a:r>
            <a:r>
              <a:rPr lang="en-US" sz="2800" dirty="0" smtClean="0">
                <a:solidFill>
                  <a:schemeClr val="tx1"/>
                </a:solidFill>
              </a:rPr>
              <a:t>		-</a:t>
            </a:r>
            <a:r>
              <a:rPr lang="en-US" sz="2800" dirty="0" err="1" smtClean="0">
                <a:solidFill>
                  <a:schemeClr val="tx1"/>
                </a:solidFill>
              </a:rPr>
              <a:t>indexrangesize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_</a:t>
            </a:r>
            <a:r>
              <a:rPr lang="en-US" sz="2800" dirty="0" err="1" smtClean="0">
                <a:solidFill>
                  <a:schemeClr val="tx1"/>
                </a:solidFill>
              </a:rPr>
              <a:t>usertablestat</a:t>
            </a:r>
            <a:r>
              <a:rPr lang="en-US" sz="2800" dirty="0" smtClean="0">
                <a:solidFill>
                  <a:schemeClr val="tx1"/>
                </a:solidFill>
              </a:rPr>
              <a:t>	(-</a:t>
            </a:r>
            <a:r>
              <a:rPr lang="en-US" sz="2800" dirty="0" err="1" smtClean="0">
                <a:solidFill>
                  <a:schemeClr val="tx1"/>
                </a:solidFill>
              </a:rPr>
              <a:t>tablerangesize</a:t>
            </a:r>
            <a:r>
              <a:rPr lang="en-US" sz="2800" dirty="0" smtClean="0">
                <a:solidFill>
                  <a:schemeClr val="tx1"/>
                </a:solidFill>
              </a:rPr>
              <a:t> * (-n + -</a:t>
            </a:r>
            <a:r>
              <a:rPr lang="en-US" sz="2800" dirty="0" err="1" smtClean="0">
                <a:solidFill>
                  <a:schemeClr val="tx1"/>
                </a:solidFill>
              </a:rPr>
              <a:t>Mn</a:t>
            </a:r>
            <a:r>
              <a:rPr lang="en-US" sz="2800" dirty="0" smtClean="0">
                <a:solidFill>
                  <a:schemeClr val="tx1"/>
                </a:solidFill>
              </a:rPr>
              <a:t> + 2))</a:t>
            </a:r>
          </a:p>
          <a:p>
            <a:r>
              <a:rPr lang="en-US" sz="2800" dirty="0">
                <a:solidFill>
                  <a:schemeClr val="tx1"/>
                </a:solidFill>
              </a:rPr>
              <a:t>_</a:t>
            </a:r>
            <a:r>
              <a:rPr lang="en-US" sz="2800" dirty="0" err="1" smtClean="0">
                <a:solidFill>
                  <a:schemeClr val="tx1"/>
                </a:solidFill>
              </a:rPr>
              <a:t>userindexstat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(-</a:t>
            </a:r>
            <a:r>
              <a:rPr lang="en-US" sz="2800" dirty="0" err="1" smtClean="0">
                <a:solidFill>
                  <a:schemeClr val="tx1"/>
                </a:solidFill>
              </a:rPr>
              <a:t>indexrangesize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* (-n + -</a:t>
            </a:r>
            <a:r>
              <a:rPr lang="en-US" sz="2800" dirty="0" err="1">
                <a:solidFill>
                  <a:schemeClr val="tx1"/>
                </a:solidFill>
              </a:rPr>
              <a:t>Mn</a:t>
            </a:r>
            <a:r>
              <a:rPr lang="en-US" sz="2800" dirty="0">
                <a:solidFill>
                  <a:schemeClr val="tx1"/>
                </a:solidFill>
              </a:rPr>
              <a:t> + 2</a:t>
            </a:r>
            <a:r>
              <a:rPr lang="en-US" sz="2800" dirty="0" smtClean="0">
                <a:solidFill>
                  <a:schemeClr val="tx1"/>
                </a:solidFill>
              </a:rPr>
              <a:t>))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26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Record 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The tables on the </a:t>
            </a:r>
            <a:r>
              <a:rPr lang="en-US" sz="2800" dirty="0" smtClean="0"/>
              <a:t>previous slide </a:t>
            </a:r>
            <a:r>
              <a:rPr lang="en-US" sz="2800" dirty="0"/>
              <a:t>are </a:t>
            </a:r>
            <a:r>
              <a:rPr lang="en-US" sz="2800" dirty="0" smtClean="0"/>
              <a:t>created </a:t>
            </a:r>
            <a:r>
              <a:rPr lang="en-US" sz="2800" dirty="0"/>
              <a:t>at Database Broker startup time</a:t>
            </a:r>
          </a:p>
          <a:p>
            <a:r>
              <a:rPr lang="en-US" sz="2800" dirty="0"/>
              <a:t>The empty slots/records </a:t>
            </a:r>
            <a:r>
              <a:rPr lang="en-US" sz="2800" dirty="0" smtClean="0"/>
              <a:t>typically have </a:t>
            </a:r>
            <a:r>
              <a:rPr lang="en-US" sz="2800" dirty="0"/>
              <a:t>“?” values</a:t>
            </a:r>
          </a:p>
          <a:p>
            <a:r>
              <a:rPr lang="en-US" sz="2800" dirty="0"/>
              <a:t>To avoid displaying the empty </a:t>
            </a:r>
            <a:r>
              <a:rPr lang="en-US" sz="2800" dirty="0" smtClean="0"/>
              <a:t>slots:</a:t>
            </a:r>
          </a:p>
          <a:p>
            <a:pPr marL="457200" lvl="1" indent="0">
              <a:buNone/>
            </a:pPr>
            <a:r>
              <a:rPr lang="en-US" sz="2400" dirty="0" smtClean="0"/>
              <a:t>     FOR EACH </a:t>
            </a:r>
            <a:r>
              <a:rPr lang="en-US" sz="2400" dirty="0"/>
              <a:t>_connect </a:t>
            </a:r>
            <a:r>
              <a:rPr lang="en-US" sz="2400" dirty="0" smtClean="0"/>
              <a:t>WHERE </a:t>
            </a:r>
            <a:r>
              <a:rPr lang="en-US" sz="2400" dirty="0"/>
              <a:t>_connect-</a:t>
            </a:r>
            <a:r>
              <a:rPr lang="en-US" sz="2400" dirty="0" err="1"/>
              <a:t>usr</a:t>
            </a:r>
            <a:r>
              <a:rPr lang="en-US" sz="2400" dirty="0"/>
              <a:t> &lt;&gt; ?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&lt;&gt; operator </a:t>
            </a:r>
            <a:r>
              <a:rPr lang="en-US" sz="2800" dirty="0" smtClean="0"/>
              <a:t>doesn’t cause a </a:t>
            </a:r>
            <a:r>
              <a:rPr lang="en-US" sz="2800" dirty="0"/>
              <a:t>performance problem since VSTs are not really ‘indexed’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8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VSTs and Multiple Database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If a </a:t>
            </a:r>
            <a:r>
              <a:rPr lang="en-US" sz="2800" dirty="0" smtClean="0"/>
              <a:t>Progress Client </a:t>
            </a:r>
            <a:r>
              <a:rPr lang="en-US" sz="2800" dirty="0"/>
              <a:t>is connected to multiple Databases, the VST </a:t>
            </a:r>
            <a:r>
              <a:rPr lang="en-US" sz="2800" dirty="0" smtClean="0"/>
              <a:t>data will </a:t>
            </a:r>
            <a:r>
              <a:rPr lang="en-US" sz="2800" dirty="0"/>
              <a:t>be based upon the </a:t>
            </a:r>
            <a:r>
              <a:rPr lang="en-US" sz="2800" i="1" dirty="0"/>
              <a:t>Current Working Database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93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Potential Performance Problems - _Lock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Semi-Workaround: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400" dirty="0" smtClean="0"/>
              <a:t>FOR </a:t>
            </a:r>
            <a:r>
              <a:rPr lang="en-US" sz="2400" dirty="0"/>
              <a:t>EACH _lock </a:t>
            </a:r>
            <a:r>
              <a:rPr lang="en-US" sz="2400" dirty="0" smtClean="0"/>
              <a:t>WHILE _lock-</a:t>
            </a:r>
            <a:r>
              <a:rPr lang="en-US" sz="2400" dirty="0" err="1" smtClean="0"/>
              <a:t>recid</a:t>
            </a:r>
            <a:r>
              <a:rPr lang="en-US" sz="2400" dirty="0" smtClean="0"/>
              <a:t> &lt;&gt; ?</a:t>
            </a:r>
          </a:p>
          <a:p>
            <a:r>
              <a:rPr lang="en-US" sz="2800" dirty="0" smtClean="0"/>
              <a:t>But even this “workaround” can miss Locks</a:t>
            </a:r>
          </a:p>
          <a:p>
            <a:r>
              <a:rPr lang="en-US" sz="2800" dirty="0" smtClean="0"/>
              <a:t>Performance is </a:t>
            </a:r>
            <a:r>
              <a:rPr lang="en-US" sz="2800" u="sng" dirty="0" smtClean="0"/>
              <a:t>much</a:t>
            </a:r>
            <a:r>
              <a:rPr lang="en-US" sz="2800" dirty="0" smtClean="0"/>
              <a:t> better in V11.4 (see next slide)</a:t>
            </a:r>
          </a:p>
          <a:p>
            <a:r>
              <a:rPr lang="en-US" sz="2800" dirty="0" smtClean="0"/>
              <a:t>Don’t use the </a:t>
            </a:r>
            <a:r>
              <a:rPr lang="en-US" sz="2800" i="1" dirty="0" smtClean="0"/>
              <a:t>WHILE</a:t>
            </a:r>
            <a:r>
              <a:rPr lang="en-US" sz="2800" dirty="0" smtClean="0"/>
              <a:t> trick in V11.4 and above; go back to using “WHERE _lock-</a:t>
            </a:r>
            <a:r>
              <a:rPr lang="en-US" sz="2800" dirty="0" err="1" smtClean="0"/>
              <a:t>recid</a:t>
            </a:r>
            <a:r>
              <a:rPr lang="en-US" sz="2800" dirty="0" smtClean="0"/>
              <a:t> &lt;&gt; ?” </a:t>
            </a:r>
            <a:r>
              <a:rPr lang="en-US" sz="2800" smtClean="0"/>
              <a:t>or similar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206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Potential Performance Problems - _Lock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39114527"/>
              </p:ext>
            </p:extLst>
          </p:nvPr>
        </p:nvGraphicFramePr>
        <p:xfrm>
          <a:off x="1113133" y="1912787"/>
          <a:ext cx="10190884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5980"/>
                <a:gridCol w="2637340"/>
                <a:gridCol w="23275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Measurement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V11.3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V11.4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Time to Read _Lock (-L 100,000)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175 seconds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.2 seconds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LKP Latches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2,612,600,022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Lock Hash Table (LHT) Latches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1,306,400,064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128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 Lock</a:t>
                      </a:r>
                      <a:r>
                        <a:rPr lang="en-US" sz="2400" baseline="0" dirty="0" smtClean="0"/>
                        <a:t> Table Related Latches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3,919,000,086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150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07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Quirks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_</a:t>
            </a:r>
            <a:r>
              <a:rPr lang="en-US" sz="2800" dirty="0" err="1"/>
              <a:t>UserLock</a:t>
            </a:r>
            <a:r>
              <a:rPr lang="en-US" sz="2800" dirty="0"/>
              <a:t> </a:t>
            </a:r>
          </a:p>
          <a:p>
            <a:pPr lvl="1"/>
            <a:r>
              <a:rPr lang="en-US" sz="2400" dirty="0"/>
              <a:t>Several arrays of 512 entries</a:t>
            </a:r>
          </a:p>
          <a:p>
            <a:pPr lvl="1"/>
            <a:r>
              <a:rPr lang="en-US" sz="2400" dirty="0"/>
              <a:t>Overhead of DO loops of 512 iterations for (potentially) each record</a:t>
            </a:r>
          </a:p>
          <a:p>
            <a:r>
              <a:rPr lang="en-US" sz="2800" dirty="0"/>
              <a:t>_Block (V8)</a:t>
            </a:r>
          </a:p>
          <a:p>
            <a:pPr lvl="1"/>
            <a:r>
              <a:rPr lang="en-US" sz="2400" dirty="0"/>
              <a:t>Useless VST in </a:t>
            </a:r>
            <a:r>
              <a:rPr lang="en-US" sz="2400" dirty="0" smtClean="0"/>
              <a:t>V9/V10/V11/V12</a:t>
            </a:r>
            <a:endParaRPr lang="en-US" sz="2400" dirty="0"/>
          </a:p>
          <a:p>
            <a:pPr lvl="1"/>
            <a:r>
              <a:rPr lang="en-US" sz="2400" dirty="0"/>
              <a:t>Had the potential to be used to populate the –B cache for specific </a:t>
            </a:r>
            <a:r>
              <a:rPr lang="en-US" sz="2400" dirty="0" smtClean="0"/>
              <a:t>records (Sort of like what the Alternate Buffer Cache can be used for now)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Miscellaneous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1544369"/>
            <a:ext cx="7892582" cy="4313237"/>
          </a:xfrm>
        </p:spPr>
        <p:txBody>
          <a:bodyPr/>
          <a:lstStyle/>
          <a:p>
            <a:r>
              <a:rPr lang="en-US" sz="2400" dirty="0"/>
              <a:t>Too Much Data for One </a:t>
            </a:r>
            <a:r>
              <a:rPr lang="en-US" sz="2400" dirty="0" smtClean="0"/>
              <a:t>Window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dirty="0"/>
              <a:t>_Block-block 	x(1024)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_</a:t>
            </a:r>
            <a:r>
              <a:rPr lang="en-US" dirty="0" err="1"/>
              <a:t>UserLock</a:t>
            </a:r>
            <a:r>
              <a:rPr lang="en-US" dirty="0"/>
              <a:t>-*	Several arrays of 512</a:t>
            </a:r>
          </a:p>
          <a:p>
            <a:r>
              <a:rPr lang="en-US" sz="2400" dirty="0"/>
              <a:t>Stale Data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_Lock (total # of locks) compared to _</a:t>
            </a:r>
            <a:r>
              <a:rPr lang="en-US" dirty="0" err="1" smtClean="0"/>
              <a:t>DbStatus-NumLocks</a:t>
            </a:r>
            <a:endParaRPr lang="en-US" dirty="0" smtClean="0"/>
          </a:p>
          <a:p>
            <a:r>
              <a:rPr lang="en-US" sz="2400" dirty="0" smtClean="0"/>
              <a:t>“Missing” Record (on rare occasions)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dirty="0"/>
              <a:t>_</a:t>
            </a:r>
            <a:r>
              <a:rPr lang="en-US" dirty="0" err="1" smtClean="0"/>
              <a:t>DBStatus</a:t>
            </a:r>
            <a:endParaRPr lang="en-US" dirty="0" smtClean="0"/>
          </a:p>
          <a:p>
            <a:r>
              <a:rPr lang="en-US" sz="2400" dirty="0" smtClean="0"/>
              <a:t>Numeric VST fields were typically </a:t>
            </a:r>
            <a:r>
              <a:rPr lang="en-US" sz="2400" dirty="0"/>
              <a:t>defined as INTEGERs which limits the maximum value to about 2 billion </a:t>
            </a:r>
            <a:r>
              <a:rPr lang="en-US" sz="2400" dirty="0" smtClean="0"/>
              <a:t> </a:t>
            </a:r>
            <a:r>
              <a:rPr lang="en-US" sz="2400" dirty="0"/>
              <a:t>prior to V10.1B</a:t>
            </a:r>
          </a:p>
          <a:p>
            <a:r>
              <a:rPr lang="en-US" sz="2400" dirty="0" smtClean="0"/>
              <a:t>Documentation is sparse which is why I wrote the </a:t>
            </a:r>
            <a:r>
              <a:rPr lang="en-US" sz="2400" b="1" i="1" dirty="0" smtClean="0"/>
              <a:t>Progress System Tables Guide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56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VSTs in V11.5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_</a:t>
            </a:r>
            <a:r>
              <a:rPr lang="en-US" sz="2800" dirty="0" err="1" smtClean="0"/>
              <a:t>DbParams</a:t>
            </a:r>
            <a:endParaRPr lang="en-US" sz="2800" dirty="0" smtClean="0"/>
          </a:p>
          <a:p>
            <a:r>
              <a:rPr lang="en-US" sz="2800" dirty="0" smtClean="0"/>
              <a:t>This is a huge improvement!</a:t>
            </a:r>
          </a:p>
          <a:p>
            <a:r>
              <a:rPr lang="en-US" sz="2800" dirty="0" smtClean="0"/>
              <a:t>Makes the always-out-of-date _Startup VST Obsolete!</a:t>
            </a:r>
          </a:p>
          <a:p>
            <a:r>
              <a:rPr lang="en-US" sz="2800" dirty="0" smtClean="0"/>
              <a:t>One record per parameter</a:t>
            </a:r>
          </a:p>
          <a:p>
            <a:r>
              <a:rPr lang="en-US" sz="2800" dirty="0" smtClean="0"/>
              <a:t>Many can be updated online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513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VSTs in </a:t>
            </a:r>
            <a:r>
              <a:rPr lang="en-US" dirty="0" smtClean="0"/>
              <a:t>V11.6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New Tables: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_</a:t>
            </a:r>
            <a:r>
              <a:rPr lang="en-US" sz="2400" dirty="0" err="1"/>
              <a:t>DbServiceManagerObjects</a:t>
            </a:r>
            <a:endParaRPr lang="en-US" sz="2400" dirty="0"/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_</a:t>
            </a:r>
            <a:r>
              <a:rPr lang="en-US" sz="2400" dirty="0" err="1"/>
              <a:t>DbServiceManager</a:t>
            </a:r>
            <a:endParaRPr lang="en-US" sz="2400" dirty="0"/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_</a:t>
            </a:r>
            <a:r>
              <a:rPr lang="en-US" sz="2400" dirty="0" err="1"/>
              <a:t>Repl-AgentActivity</a:t>
            </a:r>
            <a:endParaRPr lang="en-US" sz="2400" dirty="0"/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_</a:t>
            </a:r>
            <a:r>
              <a:rPr lang="en-US" sz="2400" dirty="0" err="1" smtClean="0"/>
              <a:t>Repl-AgentControlActivity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72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VSTs in </a:t>
            </a:r>
            <a:r>
              <a:rPr lang="en-US" dirty="0" smtClean="0"/>
              <a:t>V11.7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 anchor="t"/>
          <a:lstStyle/>
          <a:p>
            <a:r>
              <a:rPr lang="en-US" sz="2800" dirty="0"/>
              <a:t>_</a:t>
            </a:r>
            <a:r>
              <a:rPr lang="en-US" sz="2800" dirty="0" err="1" smtClean="0"/>
              <a:t>Repl-InterAgentActivity</a:t>
            </a:r>
            <a:endParaRPr lang="en-US" sz="2800" dirty="0"/>
          </a:p>
          <a:p>
            <a:r>
              <a:rPr lang="en-US" sz="2800" dirty="0" smtClean="0"/>
              <a:t>_</a:t>
            </a:r>
            <a:r>
              <a:rPr lang="en-US" sz="2800" dirty="0"/>
              <a:t>Cache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98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VST’s in V12.0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_</a:t>
            </a:r>
            <a:r>
              <a:rPr lang="en-US" sz="2800" dirty="0" err="1"/>
              <a:t>Repl-AgentAIStreaming</a:t>
            </a:r>
            <a:endParaRPr lang="en-US" sz="2800" dirty="0"/>
          </a:p>
          <a:p>
            <a:r>
              <a:rPr lang="en-US" sz="2800" dirty="0" smtClean="0"/>
              <a:t>_</a:t>
            </a:r>
            <a:r>
              <a:rPr lang="en-US" sz="2800" dirty="0"/>
              <a:t>LOB-Stat</a:t>
            </a:r>
          </a:p>
        </p:txBody>
      </p:sp>
    </p:spTree>
    <p:extLst>
      <p:ext uri="{BB962C8B-B14F-4D97-AF65-F5344CB8AC3E}">
        <p14:creationId xmlns:p14="http://schemas.microsoft.com/office/powerpoint/2010/main" val="135748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Index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Use _</a:t>
            </a:r>
            <a:r>
              <a:rPr lang="en-US" sz="2800" dirty="0" err="1"/>
              <a:t>IndexStat</a:t>
            </a:r>
            <a:r>
              <a:rPr lang="en-US" sz="2800" dirty="0"/>
              <a:t> to identify unused </a:t>
            </a:r>
            <a:r>
              <a:rPr lang="en-US" sz="2800" dirty="0" smtClean="0"/>
              <a:t>indexes</a:t>
            </a:r>
          </a:p>
          <a:p>
            <a:r>
              <a:rPr lang="en-US" sz="2800" dirty="0" smtClean="0"/>
              <a:t>COMPILE/XREF </a:t>
            </a:r>
            <a:r>
              <a:rPr lang="en-US" sz="2800" dirty="0"/>
              <a:t>is only good for finding indexes that are defined but not used in the code; COMPILE/XREF </a:t>
            </a:r>
            <a:r>
              <a:rPr lang="en-US" sz="2800" dirty="0" smtClean="0"/>
              <a:t>isn’t very helpful </a:t>
            </a:r>
            <a:r>
              <a:rPr lang="en-US" sz="2800" dirty="0"/>
              <a:t>for Dynamic </a:t>
            </a:r>
            <a:r>
              <a:rPr lang="en-US" sz="2800" dirty="0" smtClean="0"/>
              <a:t>Queries</a:t>
            </a:r>
          </a:p>
          <a:p>
            <a:r>
              <a:rPr lang="en-US" sz="2800" dirty="0" smtClean="0"/>
              <a:t>COMPILE/XREF can falsely report (or not report)</a:t>
            </a:r>
          </a:p>
          <a:p>
            <a:pPr marL="0" indent="0">
              <a:buNone/>
            </a:pPr>
            <a:r>
              <a:rPr lang="en-US" sz="2800" dirty="0" smtClean="0"/>
              <a:t>    WHOLE-INDEX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2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Locks &amp; Transactions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Can view the lock status for an individual record</a:t>
            </a:r>
          </a:p>
          <a:p>
            <a:r>
              <a:rPr lang="en-US" sz="2800" dirty="0"/>
              <a:t>_Lock VST shows all active locks and who has the lock</a:t>
            </a:r>
          </a:p>
          <a:p>
            <a:r>
              <a:rPr lang="en-US" sz="2800" dirty="0"/>
              <a:t>We can easily find the Table name of the record being locked by doing a join to the _File table</a:t>
            </a:r>
          </a:p>
          <a:p>
            <a:r>
              <a:rPr lang="en-US" sz="2800" dirty="0"/>
              <a:t>_Trans VST shows all active </a:t>
            </a:r>
            <a:r>
              <a:rPr lang="en-US" sz="2800" dirty="0" smtClean="0"/>
              <a:t>transactions as well as transactions that are in BEGIN (V11.4+) or ALLOCATED (pre-V11.4) state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09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Use – Locks &amp; Transactions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Deadly Embrace (Deadlock) Detection</a:t>
            </a:r>
          </a:p>
          <a:p>
            <a:pPr lvl="1"/>
            <a:r>
              <a:rPr lang="en-US" sz="2400" dirty="0"/>
              <a:t>_Lock</a:t>
            </a:r>
          </a:p>
          <a:p>
            <a:pPr lvl="1"/>
            <a:r>
              <a:rPr lang="en-US" sz="2400" dirty="0"/>
              <a:t>_Connect</a:t>
            </a:r>
          </a:p>
          <a:p>
            <a:r>
              <a:rPr lang="en-US" sz="2800" dirty="0"/>
              <a:t>“Delinquent” Active Transactions that grow the BI File to an abnormally large size or cause record locking problems</a:t>
            </a:r>
          </a:p>
          <a:p>
            <a:pPr lvl="1"/>
            <a:r>
              <a:rPr lang="en-US" sz="2400" dirty="0"/>
              <a:t>_Connect</a:t>
            </a:r>
          </a:p>
          <a:p>
            <a:pPr lvl="1"/>
            <a:r>
              <a:rPr lang="en-US" sz="2400" dirty="0"/>
              <a:t>_Trans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3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Code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Improve code efficiency by measuring:</a:t>
            </a:r>
          </a:p>
          <a:p>
            <a:pPr lvl="1"/>
            <a:r>
              <a:rPr lang="en-US" dirty="0" smtClean="0"/>
              <a:t>Client DB </a:t>
            </a:r>
            <a:r>
              <a:rPr lang="en-US" dirty="0"/>
              <a:t>Accesses, Reads, etc</a:t>
            </a:r>
            <a:r>
              <a:rPr lang="en-US" dirty="0" smtClean="0"/>
              <a:t>.</a:t>
            </a:r>
          </a:p>
          <a:p>
            <a:pPr lvl="2"/>
            <a:r>
              <a:rPr lang="en-US" sz="2200" dirty="0" smtClean="0"/>
              <a:t>_</a:t>
            </a:r>
            <a:r>
              <a:rPr lang="en-US" sz="2200" dirty="0" err="1" smtClean="0"/>
              <a:t>UserIO</a:t>
            </a:r>
            <a:endParaRPr lang="en-US" sz="2200" dirty="0"/>
          </a:p>
          <a:p>
            <a:pPr lvl="1"/>
            <a:r>
              <a:rPr lang="en-US" dirty="0"/>
              <a:t>Reads, </a:t>
            </a:r>
            <a:r>
              <a:rPr lang="en-US" dirty="0" smtClean="0"/>
              <a:t>Updates, </a:t>
            </a:r>
            <a:r>
              <a:rPr lang="en-US" dirty="0"/>
              <a:t>Creates, Deletes </a:t>
            </a:r>
            <a:r>
              <a:rPr lang="en-US" dirty="0" smtClean="0"/>
              <a:t>(CRUD) by </a:t>
            </a:r>
            <a:r>
              <a:rPr lang="en-US" dirty="0"/>
              <a:t>Table</a:t>
            </a:r>
          </a:p>
          <a:p>
            <a:pPr lvl="2"/>
            <a:r>
              <a:rPr lang="en-US" sz="2200" dirty="0"/>
              <a:t>_</a:t>
            </a:r>
            <a:r>
              <a:rPr lang="en-US" sz="2200" dirty="0" err="1"/>
              <a:t>TableStat</a:t>
            </a:r>
            <a:endParaRPr lang="en-US" sz="2200" dirty="0"/>
          </a:p>
          <a:p>
            <a:pPr lvl="2"/>
            <a:r>
              <a:rPr lang="en-US" sz="2200" dirty="0"/>
              <a:t>_</a:t>
            </a:r>
            <a:r>
              <a:rPr lang="en-US" sz="2200" dirty="0" err="1" smtClean="0"/>
              <a:t>UserTableStat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5814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Use – Code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Improve code efficiency by measuring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Unused </a:t>
            </a:r>
            <a:r>
              <a:rPr lang="en-US" sz="2400" dirty="0"/>
              <a:t>indexes; Logical Scatter Factor</a:t>
            </a:r>
          </a:p>
          <a:p>
            <a:pPr lvl="2"/>
            <a:r>
              <a:rPr lang="en-US" sz="2200" dirty="0"/>
              <a:t>_</a:t>
            </a:r>
            <a:r>
              <a:rPr lang="en-US" sz="2200" dirty="0" err="1"/>
              <a:t>IndexStat</a:t>
            </a:r>
            <a:endParaRPr lang="en-US" sz="2200" dirty="0"/>
          </a:p>
          <a:p>
            <a:pPr lvl="1"/>
            <a:r>
              <a:rPr lang="en-US" sz="2400" dirty="0"/>
              <a:t>Candidates for the Alternate Buffer Cache (ABC)</a:t>
            </a:r>
          </a:p>
          <a:p>
            <a:pPr lvl="2"/>
            <a:r>
              <a:rPr lang="en-US" sz="2200" dirty="0"/>
              <a:t>_</a:t>
            </a:r>
            <a:r>
              <a:rPr lang="en-US" sz="2200" dirty="0" err="1"/>
              <a:t>ActBuffer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62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Before Image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1813878"/>
            <a:ext cx="9542378" cy="4313237"/>
          </a:xfrm>
        </p:spPr>
        <p:txBody>
          <a:bodyPr/>
          <a:lstStyle/>
          <a:p>
            <a:r>
              <a:rPr lang="en-US" sz="2800" dirty="0"/>
              <a:t>Monitoring the BI High Water Mark</a:t>
            </a:r>
          </a:p>
          <a:p>
            <a:r>
              <a:rPr lang="en-US" sz="2800" dirty="0"/>
              <a:t>_</a:t>
            </a:r>
            <a:r>
              <a:rPr lang="en-US" sz="2800" dirty="0" err="1"/>
              <a:t>DbStatus</a:t>
            </a:r>
            <a:r>
              <a:rPr lang="en-US" sz="2800" dirty="0"/>
              <a:t>._</a:t>
            </a:r>
            <a:r>
              <a:rPr lang="en-US" sz="2800" dirty="0" err="1"/>
              <a:t>dbstatus-bisize</a:t>
            </a:r>
            <a:endParaRPr lang="en-US" sz="2800" dirty="0"/>
          </a:p>
          <a:p>
            <a:r>
              <a:rPr lang="en-US" sz="2800" dirty="0"/>
              <a:t>Available in V8.3 and later</a:t>
            </a:r>
          </a:p>
          <a:p>
            <a:r>
              <a:rPr lang="en-US" sz="2800" dirty="0" smtClean="0"/>
              <a:t>Warning – the reported value isn’t exactly what you might expect</a:t>
            </a:r>
          </a:p>
          <a:p>
            <a:pPr lvl="1"/>
            <a:r>
              <a:rPr lang="en-US" sz="2400" dirty="0" smtClean="0"/>
              <a:t>V8</a:t>
            </a:r>
            <a:r>
              <a:rPr lang="en-US" sz="2400" dirty="0"/>
              <a:t>: BI Size in </a:t>
            </a:r>
            <a:r>
              <a:rPr lang="en-US" sz="2400" dirty="0" smtClean="0"/>
              <a:t>Bytes (made sense to me!)</a:t>
            </a:r>
            <a:endParaRPr lang="en-US" sz="2400" dirty="0"/>
          </a:p>
          <a:p>
            <a:pPr lvl="1"/>
            <a:r>
              <a:rPr lang="en-US" sz="2400" dirty="0"/>
              <a:t>V9 &amp; later: BI Size divided by BI Block Size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Database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Monitoring Database Size</a:t>
            </a:r>
          </a:p>
          <a:p>
            <a:r>
              <a:rPr lang="en-US" sz="2800" i="1" dirty="0"/>
              <a:t>promon</a:t>
            </a:r>
            <a:r>
              <a:rPr lang="en-US" sz="2800" dirty="0"/>
              <a:t> doesn’t have the </a:t>
            </a:r>
            <a:r>
              <a:rPr lang="en-US" sz="2800" dirty="0" smtClean="0"/>
              <a:t>High Water Mark info for individual Storage Areas</a:t>
            </a:r>
            <a:endParaRPr lang="en-US" sz="2800" dirty="0"/>
          </a:p>
          <a:p>
            <a:r>
              <a:rPr lang="en-US" sz="2800" dirty="0"/>
              <a:t>_</a:t>
            </a:r>
            <a:r>
              <a:rPr lang="en-US" sz="2800" dirty="0" err="1"/>
              <a:t>AreaStatus</a:t>
            </a:r>
            <a:endParaRPr lang="en-US" sz="28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AreaStatus-AreaName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AreaStatus-HiWater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AreaStatus-TotBlocks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AreaStatus-LastExtent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</a:t>
            </a:r>
            <a:r>
              <a:rPr lang="en-US" sz="2400" dirty="0"/>
              <a:t>-Extents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70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Record Fragmentation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6" y="1813878"/>
            <a:ext cx="8910149" cy="4313237"/>
          </a:xfrm>
        </p:spPr>
        <p:txBody>
          <a:bodyPr/>
          <a:lstStyle/>
          <a:p>
            <a:r>
              <a:rPr lang="en-US" sz="2800" dirty="0"/>
              <a:t>Record </a:t>
            </a:r>
            <a:r>
              <a:rPr lang="en-US" sz="2800" dirty="0" smtClean="0"/>
              <a:t>Fragmentation (records split into multiple pieces)</a:t>
            </a:r>
            <a:endParaRPr lang="en-US" sz="2800" dirty="0"/>
          </a:p>
          <a:p>
            <a:pPr lvl="1"/>
            <a:r>
              <a:rPr lang="en-US" sz="2400" dirty="0"/>
              <a:t>_Record._</a:t>
            </a:r>
            <a:r>
              <a:rPr lang="en-US" sz="2400" dirty="0" err="1"/>
              <a:t>Record-RecRead</a:t>
            </a:r>
            <a:endParaRPr lang="en-US" sz="2400" dirty="0"/>
          </a:p>
          <a:p>
            <a:pPr lvl="1"/>
            <a:r>
              <a:rPr lang="en-US" sz="2400" dirty="0"/>
              <a:t>_Record._</a:t>
            </a:r>
            <a:r>
              <a:rPr lang="en-US" sz="2400" dirty="0" err="1"/>
              <a:t>Record-F</a:t>
            </a:r>
            <a:r>
              <a:rPr lang="en-US" sz="2400" dirty="0"/>
              <a:t>ragRead</a:t>
            </a:r>
          </a:p>
          <a:p>
            <a:r>
              <a:rPr lang="en-US" sz="2800" dirty="0" err="1"/>
              <a:t>dbanalys</a:t>
            </a:r>
            <a:r>
              <a:rPr lang="en-US" sz="2800" dirty="0"/>
              <a:t>/tabanalys only shows how </a:t>
            </a:r>
            <a:r>
              <a:rPr lang="en-US" sz="2800" u="sng" dirty="0" smtClean="0"/>
              <a:t>many </a:t>
            </a:r>
            <a:r>
              <a:rPr lang="en-US" sz="2800" dirty="0" smtClean="0"/>
              <a:t>Fragments </a:t>
            </a:r>
            <a:r>
              <a:rPr lang="en-US" sz="2800" dirty="0"/>
              <a:t>exist, not how </a:t>
            </a:r>
            <a:r>
              <a:rPr lang="en-US" sz="2800" u="sng" dirty="0"/>
              <a:t>often</a:t>
            </a:r>
            <a:r>
              <a:rPr lang="en-US" sz="2800" dirty="0"/>
              <a:t> the Fragments are </a:t>
            </a:r>
            <a:r>
              <a:rPr lang="en-US" sz="2800" dirty="0" smtClean="0"/>
              <a:t>accessed</a:t>
            </a:r>
          </a:p>
          <a:p>
            <a:r>
              <a:rPr lang="en-US" sz="2800" dirty="0" smtClean="0"/>
              <a:t>Unfortunately these numbers don’t make sense </a:t>
            </a:r>
            <a:r>
              <a:rPr lang="en-US" sz="2800" dirty="0"/>
              <a:t>sometimes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What Program is Running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1969437" y="1813878"/>
            <a:ext cx="9012988" cy="431323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Called Client Statement Caching (CSC)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What </a:t>
            </a:r>
            <a:r>
              <a:rPr lang="en-US" sz="2800" dirty="0"/>
              <a:t>Client is running what Program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_Connect-Cache</a:t>
            </a:r>
            <a:r>
              <a:rPr lang="en-US" sz="2800" dirty="0" smtClean="0"/>
              <a:t>* fields in the _Connect Table</a:t>
            </a: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dirty="0"/>
              <a:t>Also the Line# for 4GL Code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For SQL Clients the actual SQL Statement is reported</a:t>
            </a: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dirty="0" smtClean="0"/>
              <a:t>Added in V10.1C </a:t>
            </a:r>
            <a:r>
              <a:rPr lang="en-US" sz="2800" dirty="0"/>
              <a:t>but </a:t>
            </a:r>
            <a:r>
              <a:rPr lang="en-US" sz="2800" dirty="0" smtClean="0"/>
              <a:t>has some significant bugs until very, very recent versions</a:t>
            </a:r>
          </a:p>
          <a:p>
            <a:r>
              <a:rPr lang="en-US" sz="3000" dirty="0" smtClean="0"/>
              <a:t>Recommend </a:t>
            </a:r>
            <a:r>
              <a:rPr lang="en-US" sz="3000" u="sng" dirty="0" smtClean="0"/>
              <a:t>not</a:t>
            </a:r>
            <a:r>
              <a:rPr lang="en-US" sz="3000" dirty="0" smtClean="0"/>
              <a:t> specifying the entire Stack but just the current statement (1-Single instead of 2-Stack)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48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Table I/O for a Client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_</a:t>
            </a:r>
            <a:r>
              <a:rPr lang="en-US" sz="2800" dirty="0" err="1" smtClean="0"/>
              <a:t>UserTableStat</a:t>
            </a:r>
            <a:endParaRPr lang="en-US" sz="2800" dirty="0" smtClean="0"/>
          </a:p>
          <a:p>
            <a:r>
              <a:rPr lang="en-US" sz="2800" dirty="0" smtClean="0"/>
              <a:t>CRUD Activity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Create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Read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Update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Delete</a:t>
            </a:r>
            <a:endParaRPr lang="en-US" dirty="0"/>
          </a:p>
          <a:p>
            <a:r>
              <a:rPr lang="en-US" sz="2800" dirty="0"/>
              <a:t>Since </a:t>
            </a:r>
            <a:r>
              <a:rPr lang="en-US" sz="2800" dirty="0" smtClean="0"/>
              <a:t>V10.1B</a:t>
            </a:r>
          </a:p>
          <a:p>
            <a:r>
              <a:rPr lang="en-US" sz="2800" dirty="0" smtClean="0"/>
              <a:t>Typically requires –</a:t>
            </a:r>
            <a:r>
              <a:rPr lang="en-US" sz="2800" dirty="0" err="1" smtClean="0"/>
              <a:t>tablerangesize</a:t>
            </a:r>
            <a:r>
              <a:rPr lang="en-US" sz="2800" dirty="0" smtClean="0"/>
              <a:t> on DB Startup to be useful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32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Resources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Rich Banville did a good VST presentation with additional info in 2017</a:t>
            </a:r>
          </a:p>
          <a:p>
            <a:r>
              <a:rPr lang="en-US" dirty="0">
                <a:hlinkClick r:id="rId2"/>
              </a:rPr>
              <a:t>https://www.pugchallenge.eu/docs/default-source/presentations-2017/progress---new_vsts.pdf?sfvrsn=91765b3_2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759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/>
              <a:t>If you are enjoying the conference, please take a moment and give some appreciation to the organizers….it’s a thankless job with hundreds of details that can derail a session or worse</a:t>
            </a:r>
          </a:p>
          <a:p>
            <a:r>
              <a:rPr lang="en-US" sz="2800" dirty="0" smtClean="0"/>
              <a:t>I would like to say thanks for not scheduling this years conference on my birthday as it has been for the past several years!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476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smtClean="0">
                <a:hlinkClick r:id="rId2"/>
              </a:rPr>
              <a:t>danf@prodb.com</a:t>
            </a:r>
            <a:endParaRPr lang="en-US" sz="2800" dirty="0" smtClean="0"/>
          </a:p>
          <a:p>
            <a:r>
              <a:rPr lang="en-US" sz="2800" dirty="0" smtClean="0"/>
              <a:t>+1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541</a:t>
            </a:r>
            <a:r>
              <a:rPr lang="en-US" sz="2800" dirty="0" smtClean="0"/>
              <a:t> 908 3437 </a:t>
            </a:r>
          </a:p>
          <a:p>
            <a:r>
              <a:rPr lang="en-US" sz="2800" dirty="0"/>
              <a:t>UTC/</a:t>
            </a:r>
            <a:r>
              <a:rPr lang="en-US" sz="2800" b="1" dirty="0"/>
              <a:t>GMT</a:t>
            </a:r>
            <a:r>
              <a:rPr lang="en-US" sz="2800" dirty="0"/>
              <a:t> -</a:t>
            </a:r>
            <a:r>
              <a:rPr lang="en-US" sz="2800" dirty="0" smtClean="0"/>
              <a:t>8 (when I’m home)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741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Frame">
  <a:themeElements>
    <a:clrScheme name="Custom 1">
      <a:dk1>
        <a:srgbClr val="4C4D4C"/>
      </a:dk1>
      <a:lt1>
        <a:srgbClr val="FFFFFF"/>
      </a:lt1>
      <a:dk2>
        <a:srgbClr val="545454"/>
      </a:dk2>
      <a:lt2>
        <a:srgbClr val="BFBFBF"/>
      </a:lt2>
      <a:accent1>
        <a:srgbClr val="304EA1"/>
      </a:accent1>
      <a:accent2>
        <a:srgbClr val="44C7F3"/>
      </a:accent2>
      <a:accent3>
        <a:srgbClr val="53A0D7"/>
      </a:accent3>
      <a:accent4>
        <a:srgbClr val="201A5B"/>
      </a:accent4>
      <a:accent5>
        <a:srgbClr val="9BDDF3"/>
      </a:accent5>
      <a:accent6>
        <a:srgbClr val="AAC4D7"/>
      </a:accent6>
      <a:hlink>
        <a:srgbClr val="53A0D7"/>
      </a:hlink>
      <a:folHlink>
        <a:srgbClr val="53A0D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0812 WSS_PPT Template v1.3" id="{789418C0-405D-5A40-A1E8-E1CB14B915A1}" vid="{E1FDDCB7-AA10-7842-8902-809382C215A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http://schemas.microsoft.com/office/infopath/2007/PartnerControls"/>
    <ds:schemaRef ds:uri="http://schemas.microsoft.com/office/2006/documentManagement/types"/>
    <ds:schemaRef ds:uri="7c69e624-827f-471b-adea-ac070ddc6867"/>
    <ds:schemaRef ds:uri="http://purl.org/dc/elements/1.1/"/>
    <ds:schemaRef ds:uri="http://schemas.microsoft.com/office/2006/metadata/properties"/>
    <ds:schemaRef ds:uri="efb4a6a7-40f5-4c55-b7cd-bfe5555b5884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4884</TotalTime>
  <Words>1796</Words>
  <Application>Microsoft Office PowerPoint</Application>
  <PresentationFormat>Custom</PresentationFormat>
  <Paragraphs>333</Paragraphs>
  <Slides>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DIN-MediumAlternate</vt:lpstr>
      <vt:lpstr>ＭＳ Ｐゴシック</vt:lpstr>
      <vt:lpstr>Arial</vt:lpstr>
      <vt:lpstr>Calibri</vt:lpstr>
      <vt:lpstr>Calibri Light</vt:lpstr>
      <vt:lpstr>Wingdings 2</vt:lpstr>
      <vt:lpstr>Frame</vt:lpstr>
      <vt:lpstr>Progress System Tables</vt:lpstr>
      <vt:lpstr>Introductions – Dan Foreman - Progling</vt:lpstr>
      <vt:lpstr>Introductions – Dan Foreman - Progling</vt:lpstr>
      <vt:lpstr>Dan Foreman Intro</vt:lpstr>
      <vt:lpstr>Introduction: Dan Foreman</vt:lpstr>
      <vt:lpstr>Introduction: Dan Foreman</vt:lpstr>
      <vt:lpstr>Let’s Get Started</vt:lpstr>
      <vt:lpstr>System Table Categories</vt:lpstr>
      <vt:lpstr>Schema Tables</vt:lpstr>
      <vt:lpstr>_File._Category</vt:lpstr>
      <vt:lpstr>Schema Tables - Latecomers</vt:lpstr>
      <vt:lpstr>Practical Use – Find Redundant Indexes</vt:lpstr>
      <vt:lpstr>Practical Use – Find Tables with No Defined Indexes</vt:lpstr>
      <vt:lpstr>SQL Tables</vt:lpstr>
      <vt:lpstr>System Info Tables</vt:lpstr>
      <vt:lpstr>Practical Use – Table/Index Mixing</vt:lpstr>
      <vt:lpstr>Virtual System Tables</vt:lpstr>
      <vt:lpstr>Virtual System Tables - Enabling</vt:lpstr>
      <vt:lpstr>Virtual System Tables - Enabling</vt:lpstr>
      <vt:lpstr>Virtual System Tables - Limitations</vt:lpstr>
      <vt:lpstr>VST Performance &amp; Overhead</vt:lpstr>
      <vt:lpstr>VST Performance &amp; Overhead</vt:lpstr>
      <vt:lpstr>VST Performance &amp; Overhead</vt:lpstr>
      <vt:lpstr>VST Performance &amp; Overhead</vt:lpstr>
      <vt:lpstr>VST Access</vt:lpstr>
      <vt:lpstr>VST Schema</vt:lpstr>
      <vt:lpstr>VST Record Counts</vt:lpstr>
      <vt:lpstr>VST Record Counts</vt:lpstr>
      <vt:lpstr>VST Record Counts</vt:lpstr>
      <vt:lpstr>VSTs and Multiple Database Connections</vt:lpstr>
      <vt:lpstr>VST Potential Performance Problems - _Lock</vt:lpstr>
      <vt:lpstr>VST Potential Performance Problems - _Lock</vt:lpstr>
      <vt:lpstr>VST Quirks</vt:lpstr>
      <vt:lpstr>Other Miscellaneous Issues</vt:lpstr>
      <vt:lpstr>New VSTs in V11.5</vt:lpstr>
      <vt:lpstr>New VSTs in V11.6</vt:lpstr>
      <vt:lpstr>New VSTs in V11.7</vt:lpstr>
      <vt:lpstr>New VST’s in V12.0</vt:lpstr>
      <vt:lpstr>Practical Use – Index Analysis</vt:lpstr>
      <vt:lpstr>Practical Use – Locks &amp; Transactions</vt:lpstr>
      <vt:lpstr>Practical Use – Locks &amp; Transactions</vt:lpstr>
      <vt:lpstr>Practical Use – Code Efficiency</vt:lpstr>
      <vt:lpstr>Practical Use – Code Efficiency</vt:lpstr>
      <vt:lpstr>Practical Use – Before Image Size</vt:lpstr>
      <vt:lpstr>Practical Use – Database Growth</vt:lpstr>
      <vt:lpstr>Practical Use – Record Fragmentation</vt:lpstr>
      <vt:lpstr>Practical Use – What Program is Running Now</vt:lpstr>
      <vt:lpstr>Practical Use – Table I/O for a Client</vt:lpstr>
      <vt:lpstr>Other Resources</vt:lpstr>
      <vt:lpstr>Thanks</vt:lpstr>
      <vt:lpstr>Questions?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Dan Foreman</cp:lastModifiedBy>
  <cp:revision>246</cp:revision>
  <cp:lastPrinted>2013-09-18T03:48:20Z</cp:lastPrinted>
  <dcterms:created xsi:type="dcterms:W3CDTF">2016-05-13T13:52:00Z</dcterms:created>
  <dcterms:modified xsi:type="dcterms:W3CDTF">2019-10-08T19:22:07Z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