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414" r:id="rId2"/>
    <p:sldId id="256" r:id="rId3"/>
    <p:sldId id="257" r:id="rId4"/>
    <p:sldId id="263" r:id="rId5"/>
    <p:sldId id="709" r:id="rId6"/>
    <p:sldId id="689" r:id="rId7"/>
    <p:sldId id="690" r:id="rId8"/>
    <p:sldId id="713" r:id="rId9"/>
    <p:sldId id="714" r:id="rId10"/>
    <p:sldId id="707" r:id="rId11"/>
    <p:sldId id="692" r:id="rId12"/>
    <p:sldId id="694" r:id="rId13"/>
    <p:sldId id="698" r:id="rId14"/>
    <p:sldId id="700" r:id="rId15"/>
    <p:sldId id="699" r:id="rId16"/>
    <p:sldId id="708" r:id="rId17"/>
    <p:sldId id="701" r:id="rId18"/>
    <p:sldId id="695" r:id="rId19"/>
    <p:sldId id="711" r:id="rId20"/>
    <p:sldId id="691" r:id="rId21"/>
    <p:sldId id="697" r:id="rId22"/>
    <p:sldId id="715" r:id="rId23"/>
    <p:sldId id="702" r:id="rId24"/>
    <p:sldId id="703" r:id="rId25"/>
    <p:sldId id="704" r:id="rId26"/>
    <p:sldId id="705" r:id="rId27"/>
    <p:sldId id="710" r:id="rId28"/>
    <p:sldId id="696" r:id="rId29"/>
    <p:sldId id="451" r:id="rId30"/>
    <p:sldId id="453" r:id="rId31"/>
    <p:sldId id="688" r:id="rId32"/>
  </p:sldIdLst>
  <p:sldSz cx="12192000" cy="6858000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722D"/>
    <a:srgbClr val="AB3BBC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51" autoAdjust="0"/>
    <p:restoredTop sz="90413" autoAdjust="0"/>
  </p:normalViewPr>
  <p:slideViewPr>
    <p:cSldViewPr>
      <p:cViewPr varScale="1">
        <p:scale>
          <a:sx n="238" d="100"/>
          <a:sy n="238" d="100"/>
        </p:scale>
        <p:origin x="184" y="3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2849E7B9-D898-43B0-B4B2-69EC92E90E43}" type="datetimeFigureOut">
              <a:rPr lang="en-US" smtClean="0"/>
              <a:pPr/>
              <a:t>10/4/19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5E25DA51-128B-458D-B469-824D0575C5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17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68BFFF94-97B2-48EC-911E-527AD01EF67A}" type="datetimeFigureOut">
              <a:rPr lang="en-US" smtClean="0"/>
              <a:pPr/>
              <a:t>10/4/19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07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87" tIns="46644" rIns="93287" bIns="4664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0246C732-F687-4D21-B311-47CCDE8F8E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662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/>
              <a:t>And now we have some time for questions…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22DC46-84AA-49F0-B8FB-33CFD583CB07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52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A7FFCB-3543-4500-A429-DE0CA12336C5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883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10744200" cy="11430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28600" y="1524000"/>
            <a:ext cx="11734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5"/>
            <a:ext cx="5765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689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8064D-F165-FD4A-8811-DAE2B3B12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F9EE1D08-348A-4149-A2A1-6D650DDF1FC2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609600" y="1719263"/>
            <a:ext cx="10972800" cy="441166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EC2C8-3D0D-A146-AF20-B5ABB4DA79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1C052-6192-6541-9C72-74E3E6C51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4FFF9-5A26-CE48-8424-E1474C7BA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1294160B-E280-9B45-A16D-079FA0C689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124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83259"/>
            <a:ext cx="10744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600205"/>
            <a:ext cx="1173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CBDF32-369E-8741-98F6-62303F5D133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801100" y="-4572"/>
            <a:ext cx="3390900" cy="1638300"/>
          </a:xfrm>
          <a:prstGeom prst="rect">
            <a:avLst/>
          </a:prstGeom>
        </p:spPr>
      </p:pic>
      <p:pic>
        <p:nvPicPr>
          <p:cNvPr id="9" name="Picture 8" descr="A picture containing object, sky&#10;&#10;Description automatically generated">
            <a:extLst>
              <a:ext uri="{FF2B5EF4-FFF2-40B4-BE49-F238E27FC236}">
                <a16:creationId xmlns:a16="http://schemas.microsoft.com/office/drawing/2014/main" id="{E4F6C36A-FDAB-8048-92EA-7CD4E7DAFC2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03971" y="6096000"/>
            <a:ext cx="1959429" cy="73478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7" r:id="rId6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685800"/>
            <a:ext cx="11125200" cy="52578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400" b="1" dirty="0"/>
              <a:t>What is "Latch Contention”? </a:t>
            </a:r>
          </a:p>
          <a:p>
            <a:r>
              <a:rPr lang="en-US" sz="2000" dirty="0"/>
              <a:t>And why should I care?</a:t>
            </a:r>
          </a:p>
          <a:p>
            <a:endParaRPr lang="en-US" sz="2000" dirty="0"/>
          </a:p>
          <a:p>
            <a:r>
              <a:rPr lang="en-US" dirty="0"/>
              <a:t>Tom Bascom, White Star Software</a:t>
            </a:r>
          </a:p>
          <a:p>
            <a:r>
              <a:rPr lang="en-US" dirty="0">
                <a:solidFill>
                  <a:srgbClr val="FF0000"/>
                </a:solidFill>
              </a:rPr>
              <a:t>Monday 2:15pm</a:t>
            </a:r>
          </a:p>
          <a:p>
            <a:endParaRPr lang="en-US" b="1" dirty="0"/>
          </a:p>
          <a:p>
            <a:r>
              <a:rPr lang="en-US" b="1" dirty="0"/>
              <a:t>Abstract:  </a:t>
            </a:r>
            <a:r>
              <a:rPr lang="en-US" dirty="0"/>
              <a:t>Come to this session to learn what a latch is, how it enables reliable and highly concurrent access to your database and why you should be wary of "too many cores"!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013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>
            <a:extLst>
              <a:ext uri="{FF2B5EF4-FFF2-40B4-BE49-F238E27FC236}">
                <a16:creationId xmlns:a16="http://schemas.microsoft.com/office/drawing/2014/main" id="{ED6AA848-A1DB-4E4D-9C2C-ED3B2BD9990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1447800"/>
            <a:ext cx="10972800" cy="1141412"/>
          </a:xfrm>
        </p:spPr>
        <p:txBody>
          <a:bodyPr>
            <a:normAutofit/>
          </a:bodyPr>
          <a:lstStyle/>
          <a:p>
            <a:pPr algn="ctr"/>
            <a:r>
              <a:rPr lang="en-US" altLang="en-US" sz="4800" dirty="0"/>
              <a:t>What is “Latch Contention”?</a:t>
            </a:r>
          </a:p>
        </p:txBody>
      </p:sp>
      <p:sp>
        <p:nvSpPr>
          <p:cNvPr id="346115" name="Rectangle 3">
            <a:extLst>
              <a:ext uri="{FF2B5EF4-FFF2-40B4-BE49-F238E27FC236}">
                <a16:creationId xmlns:a16="http://schemas.microsoft.com/office/drawing/2014/main" id="{4273DE20-59FC-F74E-95D7-6CEEDCF0322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057400" y="7239000"/>
            <a:ext cx="6248400" cy="1141412"/>
          </a:xfrm>
        </p:spPr>
        <p:txBody>
          <a:bodyPr/>
          <a:lstStyle/>
          <a:p>
            <a:pPr algn="l"/>
            <a:r>
              <a:rPr lang="en-US" altLang="en-US" dirty="0"/>
              <a:t>It isn’t just for Minty Fresh Breath!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47F31D-9B5C-C949-BC06-3B7258D0C2BF}"/>
              </a:ext>
            </a:extLst>
          </p:cNvPr>
          <p:cNvSpPr txBox="1"/>
          <p:nvPr/>
        </p:nvSpPr>
        <p:spPr>
          <a:xfrm>
            <a:off x="3429000" y="5218093"/>
            <a:ext cx="541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+mj-lt"/>
              </a:rPr>
              <a:t>Tom Bascom, White Star Software</a:t>
            </a:r>
            <a:br>
              <a:rPr lang="en-US" sz="2800" dirty="0">
                <a:solidFill>
                  <a:schemeClr val="tx2"/>
                </a:solidFill>
                <a:latin typeface="+mj-lt"/>
              </a:rPr>
            </a:br>
            <a:r>
              <a:rPr lang="en-US" sz="2800" dirty="0" err="1">
                <a:solidFill>
                  <a:schemeClr val="tx2"/>
                </a:solidFill>
                <a:latin typeface="+mj-lt"/>
              </a:rPr>
              <a:t>tom@wss.com</a:t>
            </a:r>
            <a:endParaRPr lang="en-US" sz="28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DE23D8-B8FD-E044-A4F0-64F4A9053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934200"/>
            <a:ext cx="3810000" cy="381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AE0435-AFAD-214D-84B0-16CF923B84E6}"/>
              </a:ext>
            </a:extLst>
          </p:cNvPr>
          <p:cNvSpPr txBox="1"/>
          <p:nvPr/>
        </p:nvSpPr>
        <p:spPr>
          <a:xfrm>
            <a:off x="3657600" y="2514600"/>
            <a:ext cx="518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</a:rPr>
              <a:t>And why should I care?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24E3A7-E102-7F4D-8BB9-5D999A3DC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9000" y="1841500"/>
            <a:ext cx="1270000" cy="1803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6EC7A5-7001-C142-9DF8-B05413454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124200"/>
            <a:ext cx="31623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64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>
            <a:extLst>
              <a:ext uri="{FF2B5EF4-FFF2-40B4-BE49-F238E27FC236}">
                <a16:creationId xmlns:a16="http://schemas.microsoft.com/office/drawing/2014/main" id="{20CF3FE1-1386-984B-A798-78053C4F0B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is a “latch” anyway?</a:t>
            </a:r>
          </a:p>
        </p:txBody>
      </p:sp>
      <p:sp>
        <p:nvSpPr>
          <p:cNvPr id="348163" name="Rectangle 3">
            <a:extLst>
              <a:ext uri="{FF2B5EF4-FFF2-40B4-BE49-F238E27FC236}">
                <a16:creationId xmlns:a16="http://schemas.microsoft.com/office/drawing/2014/main" id="{1A5BB03B-B9C2-9743-94BE-759A4D83E2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11734800" cy="4833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A lock on shared memory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Also known as a MUTEX (Mutual Exclusion) Lock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Or a “spin lock”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Latches must be implemented as an *atomic* operation and they protect activities that must behave as atomic actions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At the machine code level this is often a “Test and Set” or a “Compare and Swap” instruction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4335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>
            <a:extLst>
              <a:ext uri="{FF2B5EF4-FFF2-40B4-BE49-F238E27FC236}">
                <a16:creationId xmlns:a16="http://schemas.microsoft.com/office/drawing/2014/main" id="{8A860E22-CAAA-814A-ADE6-743FAD5E10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Why are latches important?</a:t>
            </a:r>
          </a:p>
        </p:txBody>
      </p:sp>
      <p:sp>
        <p:nvSpPr>
          <p:cNvPr id="354307" name="Rectangle 3">
            <a:extLst>
              <a:ext uri="{FF2B5EF4-FFF2-40B4-BE49-F238E27FC236}">
                <a16:creationId xmlns:a16="http://schemas.microsoft.com/office/drawing/2014/main" id="{D699C835-C7A1-C74B-94F7-F95224487C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5"/>
            <a:ext cx="11734800" cy="4525963"/>
          </a:xfrm>
        </p:spPr>
        <p:txBody>
          <a:bodyPr>
            <a:normAutofit/>
          </a:bodyPr>
          <a:lstStyle/>
          <a:p>
            <a:r>
              <a:rPr lang="en-US" altLang="en-US" dirty="0"/>
              <a:t>Latches coordinate access to shared memory</a:t>
            </a:r>
          </a:p>
          <a:p>
            <a:r>
              <a:rPr lang="en-US" altLang="en-US" dirty="0"/>
              <a:t>The use of latches enables highly performant concurrent access</a:t>
            </a:r>
          </a:p>
          <a:p>
            <a:pPr lvl="1"/>
            <a:r>
              <a:rPr lang="en-US" altLang="en-US" dirty="0"/>
              <a:t>Alternate methods of locking shared memory (such as semaphores) are *much* slower </a:t>
            </a:r>
          </a:p>
          <a:p>
            <a:r>
              <a:rPr lang="en-US" altLang="en-US" dirty="0"/>
              <a:t>Because latches are shared:</a:t>
            </a:r>
          </a:p>
          <a:p>
            <a:pPr lvl="1"/>
            <a:r>
              <a:rPr lang="en-US" altLang="en-US" dirty="0"/>
              <a:t>They can be a source of contention and performance bottlenecks</a:t>
            </a:r>
          </a:p>
          <a:p>
            <a:pPr lvl="1"/>
            <a:r>
              <a:rPr lang="en-US" altLang="en-US" dirty="0"/>
              <a:t>They can also be a source of database crashes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11340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7FE13-EB9B-3246-B64C-40BA5C51D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Might I See “Latch Contention”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96B22-228E-B34E-A5F3-0CFAD8E2E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Usually not until after you have eliminated IO as a bottleneck</a:t>
            </a:r>
          </a:p>
          <a:p>
            <a:r>
              <a:rPr lang="en-US" dirty="0"/>
              <a:t>The amount of memory in servers has grown enormously</a:t>
            </a:r>
          </a:p>
          <a:p>
            <a:pPr lvl="1"/>
            <a:r>
              <a:rPr lang="en-US" dirty="0"/>
              <a:t>Terabyte memory in servers is becoming common</a:t>
            </a:r>
          </a:p>
          <a:p>
            <a:pPr lvl="1"/>
            <a:r>
              <a:rPr lang="en-US" dirty="0"/>
              <a:t>Which means that it is possible to fit your whole DB into –B</a:t>
            </a:r>
          </a:p>
          <a:p>
            <a:pPr lvl="1"/>
            <a:r>
              <a:rPr lang="en-US" dirty="0"/>
              <a:t>Even without doing that, the “working set” of a DB is usually much less than the full </a:t>
            </a:r>
            <a:r>
              <a:rPr lang="en-US" dirty="0" err="1"/>
              <a:t>db</a:t>
            </a:r>
            <a:r>
              <a:rPr lang="en-US" dirty="0"/>
              <a:t> size</a:t>
            </a:r>
          </a:p>
          <a:p>
            <a:r>
              <a:rPr lang="en-US" dirty="0"/>
              <a:t>It is becoming increasingly common to see latch contention bottlenecks</a:t>
            </a:r>
          </a:p>
        </p:txBody>
      </p:sp>
    </p:spTree>
    <p:extLst>
      <p:ext uri="{BB962C8B-B14F-4D97-AF65-F5344CB8AC3E}">
        <p14:creationId xmlns:p14="http://schemas.microsoft.com/office/powerpoint/2010/main" val="1690508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E70BF-C26C-9D40-8D1F-93CA42A09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I’m just doing FIND NO-LOCK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1DC87-A2A4-114A-BC68-52DE1869E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still need to pay attention</a:t>
            </a:r>
          </a:p>
          <a:p>
            <a:r>
              <a:rPr lang="en-US" dirty="0"/>
              <a:t>When you access data, whether to read or write, you access shared memory</a:t>
            </a:r>
          </a:p>
          <a:p>
            <a:r>
              <a:rPr lang="en-US" dirty="0"/>
              <a:t>Latches keep shared memory consistent and have nothing to do with record locks</a:t>
            </a:r>
          </a:p>
          <a:p>
            <a:pPr lvl="1"/>
            <a:r>
              <a:rPr lang="en-US" dirty="0"/>
              <a:t>(although latches are used to keep the lock table consistent)</a:t>
            </a:r>
          </a:p>
        </p:txBody>
      </p:sp>
    </p:spTree>
    <p:extLst>
      <p:ext uri="{BB962C8B-B14F-4D97-AF65-F5344CB8AC3E}">
        <p14:creationId xmlns:p14="http://schemas.microsoft.com/office/powerpoint/2010/main" val="1882769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A754B-3D51-9F42-94F7-1EFE0DF4C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Example: The LRU Chain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F6A84-2DA7-B74C-AAB7-B1216AB48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LRU = Least Recently Used</a:t>
            </a:r>
          </a:p>
          <a:p>
            <a:r>
              <a:rPr lang="en-US" dirty="0"/>
              <a:t>This is how the DB Engine decides which block to replace when it needs to read a new block from disk</a:t>
            </a:r>
          </a:p>
          <a:p>
            <a:r>
              <a:rPr lang="en-US" dirty="0"/>
              <a:t>Whenever any block is referenced we move it to the head of the LRU chain (a ”linked list”)</a:t>
            </a:r>
          </a:p>
          <a:p>
            <a:r>
              <a:rPr lang="en-US" dirty="0"/>
              <a:t>This results in unused blocks gradually moving to the tail of the chain and frequently used blocks staying towards the head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732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D49AD-2256-5441-B67C-20790E52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the LRU Chain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D20FBC2-AEDB-9B40-9C53-22F69E2248B4}"/>
              </a:ext>
            </a:extLst>
          </p:cNvPr>
          <p:cNvGrpSpPr/>
          <p:nvPr/>
        </p:nvGrpSpPr>
        <p:grpSpPr>
          <a:xfrm>
            <a:off x="1905000" y="2667000"/>
            <a:ext cx="533400" cy="1143000"/>
            <a:chOff x="1905000" y="2667000"/>
            <a:chExt cx="533400" cy="1143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D38731B-9D83-D245-B229-3BCD4DAED285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570B1B8-0625-F144-B062-EAF0A0F427DB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EEDB61-881C-614F-9DE8-0037AC41D930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3FD2677-0391-384C-93DC-6BFC52B1B69D}"/>
              </a:ext>
            </a:extLst>
          </p:cNvPr>
          <p:cNvGrpSpPr/>
          <p:nvPr/>
        </p:nvGrpSpPr>
        <p:grpSpPr>
          <a:xfrm>
            <a:off x="3021496" y="2667000"/>
            <a:ext cx="533400" cy="1143000"/>
            <a:chOff x="1905000" y="2667000"/>
            <a:chExt cx="533400" cy="1143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C8CE9D3-86BD-C548-A65B-A75A41CD1DE7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C872327-0BC4-5E4B-8C04-0AE679678091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BA367F2-06B7-8E46-88C9-D9F5D2B1FCB3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456A3E2-CBFE-AE48-B6F7-2555A84325C1}"/>
              </a:ext>
            </a:extLst>
          </p:cNvPr>
          <p:cNvGrpSpPr/>
          <p:nvPr/>
        </p:nvGrpSpPr>
        <p:grpSpPr>
          <a:xfrm>
            <a:off x="9910974" y="2667000"/>
            <a:ext cx="533400" cy="1143000"/>
            <a:chOff x="1905000" y="2667000"/>
            <a:chExt cx="533400" cy="11430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DED15F-D529-E442-A691-6A45BAE5B02E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B2BBF6E-8698-1C4E-BE6C-74AB3EE1BA31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8370F42-8DEF-CC41-B71E-3EB9D19905F0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304AB10-7218-AC48-944D-4D32531B4565}"/>
              </a:ext>
            </a:extLst>
          </p:cNvPr>
          <p:cNvGrpSpPr/>
          <p:nvPr/>
        </p:nvGrpSpPr>
        <p:grpSpPr>
          <a:xfrm>
            <a:off x="8769630" y="2667000"/>
            <a:ext cx="533400" cy="1143000"/>
            <a:chOff x="1905000" y="2667000"/>
            <a:chExt cx="533400" cy="1143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288D134-F10D-5E42-AD96-3B87394DB9AF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A1A9872-2382-D94D-A02D-2D80A24F5B30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B52418F-78AD-9742-822F-F29027D654C5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69612E9-029A-1545-98D4-5BCE73994F02}"/>
              </a:ext>
            </a:extLst>
          </p:cNvPr>
          <p:cNvGrpSpPr/>
          <p:nvPr/>
        </p:nvGrpSpPr>
        <p:grpSpPr>
          <a:xfrm>
            <a:off x="4137992" y="2667000"/>
            <a:ext cx="533400" cy="1143000"/>
            <a:chOff x="1905000" y="2667000"/>
            <a:chExt cx="533400" cy="114300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2E340E7-77A6-3F4F-A892-99FB62FF17A1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5B5CB86-2818-C141-BB8D-52A698F4BC1D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AEEA2C2-7C5D-0C44-9722-4418FE1CDA0A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FDD1B0B-E020-5842-AB95-07511C8ADC27}"/>
              </a:ext>
            </a:extLst>
          </p:cNvPr>
          <p:cNvGrpSpPr/>
          <p:nvPr/>
        </p:nvGrpSpPr>
        <p:grpSpPr>
          <a:xfrm>
            <a:off x="6470376" y="2667000"/>
            <a:ext cx="533400" cy="1143000"/>
            <a:chOff x="1905000" y="2667000"/>
            <a:chExt cx="533400" cy="114300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559411E-E510-C445-9669-B101B271DB81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76F7B38-40A5-224B-9103-1BC476BE6F27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7E7665E-1E6A-CE48-A2F3-A620E29CC32B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FF60CB4-54C3-B940-99F7-6B6BAB51032D}"/>
              </a:ext>
            </a:extLst>
          </p:cNvPr>
          <p:cNvGrpSpPr/>
          <p:nvPr/>
        </p:nvGrpSpPr>
        <p:grpSpPr>
          <a:xfrm>
            <a:off x="7620003" y="2667000"/>
            <a:ext cx="533400" cy="1143000"/>
            <a:chOff x="1905000" y="2667000"/>
            <a:chExt cx="533400" cy="1143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9D177DB-B71C-B649-8D21-3CD54683D513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2D49475-64A8-6044-8B0A-0CB77DFEAD37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F0008E6-C789-8B4D-A6E0-35A219F5056F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91F0E5F-947B-EB41-A9E3-5E444C390367}"/>
              </a:ext>
            </a:extLst>
          </p:cNvPr>
          <p:cNvGrpSpPr/>
          <p:nvPr/>
        </p:nvGrpSpPr>
        <p:grpSpPr>
          <a:xfrm>
            <a:off x="5320749" y="2667000"/>
            <a:ext cx="533400" cy="1143000"/>
            <a:chOff x="1905000" y="2667000"/>
            <a:chExt cx="533400" cy="114300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F5EF094-A78A-034E-A108-637B7264EBFA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48A8F35-2F9B-5945-BEA0-C86BECB8126D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8E6DFDD-0198-0B4C-9E9E-6300B77FE166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668E223-3D7F-5948-AAF1-0C0F39A10B1B}"/>
              </a:ext>
            </a:extLst>
          </p:cNvPr>
          <p:cNvCxnSpPr>
            <a:cxnSpLocks/>
          </p:cNvCxnSpPr>
          <p:nvPr/>
        </p:nvCxnSpPr>
        <p:spPr>
          <a:xfrm>
            <a:off x="1472648" y="2121932"/>
            <a:ext cx="356152" cy="392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761609C-46AB-7741-B6C9-FCF3BB1D1FCA}"/>
              </a:ext>
            </a:extLst>
          </p:cNvPr>
          <p:cNvCxnSpPr>
            <a:cxnSpLocks/>
          </p:cNvCxnSpPr>
          <p:nvPr/>
        </p:nvCxnSpPr>
        <p:spPr>
          <a:xfrm flipH="1">
            <a:off x="10692848" y="2145268"/>
            <a:ext cx="203752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5527C61-A87C-514D-B4E0-1C5CF4C31744}"/>
              </a:ext>
            </a:extLst>
          </p:cNvPr>
          <p:cNvCxnSpPr>
            <a:cxnSpLocks/>
          </p:cNvCxnSpPr>
          <p:nvPr/>
        </p:nvCxnSpPr>
        <p:spPr>
          <a:xfrm>
            <a:off x="2590800" y="27813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4EDEE7A-31CE-A642-BD75-EF1A830D30C4}"/>
              </a:ext>
            </a:extLst>
          </p:cNvPr>
          <p:cNvCxnSpPr>
            <a:cxnSpLocks/>
          </p:cNvCxnSpPr>
          <p:nvPr/>
        </p:nvCxnSpPr>
        <p:spPr>
          <a:xfrm>
            <a:off x="3657600" y="28194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996BAB8-3D3A-9E4B-B26C-F4533C036F4F}"/>
              </a:ext>
            </a:extLst>
          </p:cNvPr>
          <p:cNvCxnSpPr>
            <a:cxnSpLocks/>
          </p:cNvCxnSpPr>
          <p:nvPr/>
        </p:nvCxnSpPr>
        <p:spPr>
          <a:xfrm>
            <a:off x="4851952" y="28194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F2DC40F-8C92-5344-8F3A-D061D39B2128}"/>
              </a:ext>
            </a:extLst>
          </p:cNvPr>
          <p:cNvCxnSpPr>
            <a:cxnSpLocks/>
          </p:cNvCxnSpPr>
          <p:nvPr/>
        </p:nvCxnSpPr>
        <p:spPr>
          <a:xfrm>
            <a:off x="5994952" y="28194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EBF6750-73EB-0D44-82EC-BC8613BA176A}"/>
              </a:ext>
            </a:extLst>
          </p:cNvPr>
          <p:cNvCxnSpPr>
            <a:cxnSpLocks/>
          </p:cNvCxnSpPr>
          <p:nvPr/>
        </p:nvCxnSpPr>
        <p:spPr>
          <a:xfrm>
            <a:off x="7137952" y="28194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20B7F95-275E-6748-AF69-B209ADA82D36}"/>
              </a:ext>
            </a:extLst>
          </p:cNvPr>
          <p:cNvCxnSpPr>
            <a:cxnSpLocks/>
          </p:cNvCxnSpPr>
          <p:nvPr/>
        </p:nvCxnSpPr>
        <p:spPr>
          <a:xfrm>
            <a:off x="8280952" y="28194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5B79185-04FD-F94A-A23F-86777D359B5F}"/>
              </a:ext>
            </a:extLst>
          </p:cNvPr>
          <p:cNvCxnSpPr>
            <a:cxnSpLocks/>
          </p:cNvCxnSpPr>
          <p:nvPr/>
        </p:nvCxnSpPr>
        <p:spPr>
          <a:xfrm>
            <a:off x="9423952" y="28194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AEED703-DA06-A54A-9CCD-0922111C2B85}"/>
              </a:ext>
            </a:extLst>
          </p:cNvPr>
          <p:cNvCxnSpPr>
            <a:cxnSpLocks/>
          </p:cNvCxnSpPr>
          <p:nvPr/>
        </p:nvCxnSpPr>
        <p:spPr>
          <a:xfrm flipH="1" flipV="1">
            <a:off x="2547733" y="3695701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C6F619C-53F3-DD42-ABF0-8D0DF378FA7F}"/>
              </a:ext>
            </a:extLst>
          </p:cNvPr>
          <p:cNvCxnSpPr>
            <a:cxnSpLocks/>
          </p:cNvCxnSpPr>
          <p:nvPr/>
        </p:nvCxnSpPr>
        <p:spPr>
          <a:xfrm flipH="1" flipV="1">
            <a:off x="3657600" y="3733799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C91C98B-875A-1F4E-B676-6F3815280EDE}"/>
              </a:ext>
            </a:extLst>
          </p:cNvPr>
          <p:cNvCxnSpPr>
            <a:cxnSpLocks/>
          </p:cNvCxnSpPr>
          <p:nvPr/>
        </p:nvCxnSpPr>
        <p:spPr>
          <a:xfrm flipH="1" flipV="1">
            <a:off x="4800600" y="3733800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355CC82-CEAC-0143-96B8-337B6EEF3941}"/>
              </a:ext>
            </a:extLst>
          </p:cNvPr>
          <p:cNvCxnSpPr>
            <a:cxnSpLocks/>
          </p:cNvCxnSpPr>
          <p:nvPr/>
        </p:nvCxnSpPr>
        <p:spPr>
          <a:xfrm flipH="1" flipV="1">
            <a:off x="5983363" y="3733799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EFFD7D6-7969-314B-8901-49B597F04B37}"/>
              </a:ext>
            </a:extLst>
          </p:cNvPr>
          <p:cNvCxnSpPr>
            <a:cxnSpLocks/>
          </p:cNvCxnSpPr>
          <p:nvPr/>
        </p:nvCxnSpPr>
        <p:spPr>
          <a:xfrm flipH="1" flipV="1">
            <a:off x="7126363" y="3733800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FC8B4F6-66DF-9E4B-AD0C-E1593F3223DA}"/>
              </a:ext>
            </a:extLst>
          </p:cNvPr>
          <p:cNvCxnSpPr>
            <a:cxnSpLocks/>
          </p:cNvCxnSpPr>
          <p:nvPr/>
        </p:nvCxnSpPr>
        <p:spPr>
          <a:xfrm flipH="1" flipV="1">
            <a:off x="8305800" y="3733799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D39A90A-1982-AC44-B2DC-EED15192AE10}"/>
              </a:ext>
            </a:extLst>
          </p:cNvPr>
          <p:cNvCxnSpPr>
            <a:cxnSpLocks/>
          </p:cNvCxnSpPr>
          <p:nvPr/>
        </p:nvCxnSpPr>
        <p:spPr>
          <a:xfrm flipH="1" flipV="1">
            <a:off x="9448800" y="3733799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D151CA4E-5BBD-D04D-86BC-48CF4DDD2D1B}"/>
              </a:ext>
            </a:extLst>
          </p:cNvPr>
          <p:cNvSpPr txBox="1"/>
          <p:nvPr/>
        </p:nvSpPr>
        <p:spPr>
          <a:xfrm>
            <a:off x="533400" y="1752600"/>
            <a:ext cx="2355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Most Recently Used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A611042-3AE7-0948-936A-23C414AA0C32}"/>
              </a:ext>
            </a:extLst>
          </p:cNvPr>
          <p:cNvSpPr txBox="1"/>
          <p:nvPr/>
        </p:nvSpPr>
        <p:spPr>
          <a:xfrm>
            <a:off x="9753600" y="1752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Least Recently Used</a:t>
            </a:r>
          </a:p>
        </p:txBody>
      </p:sp>
    </p:spTree>
    <p:extLst>
      <p:ext uri="{BB962C8B-B14F-4D97-AF65-F5344CB8AC3E}">
        <p14:creationId xmlns:p14="http://schemas.microsoft.com/office/powerpoint/2010/main" val="1319525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D49AD-2256-5441-B67C-20790E52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the LRU Chain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D20FBC2-AEDB-9B40-9C53-22F69E2248B4}"/>
              </a:ext>
            </a:extLst>
          </p:cNvPr>
          <p:cNvGrpSpPr/>
          <p:nvPr/>
        </p:nvGrpSpPr>
        <p:grpSpPr>
          <a:xfrm>
            <a:off x="1905000" y="2667000"/>
            <a:ext cx="533400" cy="1143000"/>
            <a:chOff x="1905000" y="2667000"/>
            <a:chExt cx="533400" cy="1143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D38731B-9D83-D245-B229-3BCD4DAED285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570B1B8-0625-F144-B062-EAF0A0F427DB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EEDB61-881C-614F-9DE8-0037AC41D930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3FD2677-0391-384C-93DC-6BFC52B1B69D}"/>
              </a:ext>
            </a:extLst>
          </p:cNvPr>
          <p:cNvGrpSpPr/>
          <p:nvPr/>
        </p:nvGrpSpPr>
        <p:grpSpPr>
          <a:xfrm>
            <a:off x="3021496" y="2667000"/>
            <a:ext cx="533400" cy="1143000"/>
            <a:chOff x="1905000" y="2667000"/>
            <a:chExt cx="533400" cy="1143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C8CE9D3-86BD-C548-A65B-A75A41CD1DE7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C872327-0BC4-5E4B-8C04-0AE679678091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BA367F2-06B7-8E46-88C9-D9F5D2B1FCB3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456A3E2-CBFE-AE48-B6F7-2555A84325C1}"/>
              </a:ext>
            </a:extLst>
          </p:cNvPr>
          <p:cNvGrpSpPr/>
          <p:nvPr/>
        </p:nvGrpSpPr>
        <p:grpSpPr>
          <a:xfrm>
            <a:off x="9910974" y="2667000"/>
            <a:ext cx="533400" cy="1143000"/>
            <a:chOff x="1905000" y="2667000"/>
            <a:chExt cx="533400" cy="11430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DED15F-D529-E442-A691-6A45BAE5B02E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B2BBF6E-8698-1C4E-BE6C-74AB3EE1BA31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8370F42-8DEF-CC41-B71E-3EB9D19905F0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304AB10-7218-AC48-944D-4D32531B4565}"/>
              </a:ext>
            </a:extLst>
          </p:cNvPr>
          <p:cNvGrpSpPr/>
          <p:nvPr/>
        </p:nvGrpSpPr>
        <p:grpSpPr>
          <a:xfrm>
            <a:off x="8769630" y="2667000"/>
            <a:ext cx="533400" cy="1143000"/>
            <a:chOff x="1905000" y="2667000"/>
            <a:chExt cx="533400" cy="1143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288D134-F10D-5E42-AD96-3B87394DB9AF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A1A9872-2382-D94D-A02D-2D80A24F5B30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B52418F-78AD-9742-822F-F29027D654C5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69612E9-029A-1545-98D4-5BCE73994F02}"/>
              </a:ext>
            </a:extLst>
          </p:cNvPr>
          <p:cNvGrpSpPr/>
          <p:nvPr/>
        </p:nvGrpSpPr>
        <p:grpSpPr>
          <a:xfrm>
            <a:off x="4137992" y="2667000"/>
            <a:ext cx="533400" cy="1143000"/>
            <a:chOff x="1905000" y="2667000"/>
            <a:chExt cx="533400" cy="114300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2E340E7-77A6-3F4F-A892-99FB62FF17A1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5B5CB86-2818-C141-BB8D-52A698F4BC1D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AEEA2C2-7C5D-0C44-9722-4418FE1CDA0A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FDD1B0B-E020-5842-AB95-07511C8ADC27}"/>
              </a:ext>
            </a:extLst>
          </p:cNvPr>
          <p:cNvGrpSpPr/>
          <p:nvPr/>
        </p:nvGrpSpPr>
        <p:grpSpPr>
          <a:xfrm>
            <a:off x="6470376" y="2667000"/>
            <a:ext cx="533400" cy="1143000"/>
            <a:chOff x="1905000" y="2667000"/>
            <a:chExt cx="533400" cy="114300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559411E-E510-C445-9669-B101B271DB81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76F7B38-40A5-224B-9103-1BC476BE6F27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7E7665E-1E6A-CE48-A2F3-A620E29CC32B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FF60CB4-54C3-B940-99F7-6B6BAB51032D}"/>
              </a:ext>
            </a:extLst>
          </p:cNvPr>
          <p:cNvGrpSpPr/>
          <p:nvPr/>
        </p:nvGrpSpPr>
        <p:grpSpPr>
          <a:xfrm>
            <a:off x="7620003" y="2667000"/>
            <a:ext cx="533400" cy="1143000"/>
            <a:chOff x="1905000" y="2667000"/>
            <a:chExt cx="533400" cy="1143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9D177DB-B71C-B649-8D21-3CD54683D513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2D49475-64A8-6044-8B0A-0CB77DFEAD37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F0008E6-C789-8B4D-A6E0-35A219F5056F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91F0E5F-947B-EB41-A9E3-5E444C390367}"/>
              </a:ext>
            </a:extLst>
          </p:cNvPr>
          <p:cNvGrpSpPr/>
          <p:nvPr/>
        </p:nvGrpSpPr>
        <p:grpSpPr>
          <a:xfrm>
            <a:off x="5320749" y="2667000"/>
            <a:ext cx="533400" cy="1143000"/>
            <a:chOff x="1905000" y="2667000"/>
            <a:chExt cx="533400" cy="114300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F5EF094-A78A-034E-A108-637B7264EBFA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48A8F35-2F9B-5945-BEA0-C86BECB8126D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8E6DFDD-0198-0B4C-9E9E-6300B77FE166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668E223-3D7F-5948-AAF1-0C0F39A10B1B}"/>
              </a:ext>
            </a:extLst>
          </p:cNvPr>
          <p:cNvCxnSpPr>
            <a:cxnSpLocks/>
          </p:cNvCxnSpPr>
          <p:nvPr/>
        </p:nvCxnSpPr>
        <p:spPr>
          <a:xfrm>
            <a:off x="1472648" y="2121932"/>
            <a:ext cx="356152" cy="392668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761609C-46AB-7741-B6C9-FCF3BB1D1FCA}"/>
              </a:ext>
            </a:extLst>
          </p:cNvPr>
          <p:cNvCxnSpPr>
            <a:cxnSpLocks/>
          </p:cNvCxnSpPr>
          <p:nvPr/>
        </p:nvCxnSpPr>
        <p:spPr>
          <a:xfrm flipH="1">
            <a:off x="10692848" y="2145268"/>
            <a:ext cx="203752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5527C61-A87C-514D-B4E0-1C5CF4C31744}"/>
              </a:ext>
            </a:extLst>
          </p:cNvPr>
          <p:cNvCxnSpPr>
            <a:cxnSpLocks/>
          </p:cNvCxnSpPr>
          <p:nvPr/>
        </p:nvCxnSpPr>
        <p:spPr>
          <a:xfrm>
            <a:off x="2590800" y="27813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4EDEE7A-31CE-A642-BD75-EF1A830D30C4}"/>
              </a:ext>
            </a:extLst>
          </p:cNvPr>
          <p:cNvCxnSpPr>
            <a:cxnSpLocks/>
          </p:cNvCxnSpPr>
          <p:nvPr/>
        </p:nvCxnSpPr>
        <p:spPr>
          <a:xfrm>
            <a:off x="3657600" y="28194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996BAB8-3D3A-9E4B-B26C-F4533C036F4F}"/>
              </a:ext>
            </a:extLst>
          </p:cNvPr>
          <p:cNvCxnSpPr>
            <a:cxnSpLocks/>
          </p:cNvCxnSpPr>
          <p:nvPr/>
        </p:nvCxnSpPr>
        <p:spPr>
          <a:xfrm>
            <a:off x="4851952" y="2819400"/>
            <a:ext cx="329648" cy="0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F2DC40F-8C92-5344-8F3A-D061D39B2128}"/>
              </a:ext>
            </a:extLst>
          </p:cNvPr>
          <p:cNvCxnSpPr>
            <a:cxnSpLocks/>
          </p:cNvCxnSpPr>
          <p:nvPr/>
        </p:nvCxnSpPr>
        <p:spPr>
          <a:xfrm>
            <a:off x="5994952" y="2819400"/>
            <a:ext cx="329648" cy="0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EBF6750-73EB-0D44-82EC-BC8613BA176A}"/>
              </a:ext>
            </a:extLst>
          </p:cNvPr>
          <p:cNvCxnSpPr>
            <a:cxnSpLocks/>
          </p:cNvCxnSpPr>
          <p:nvPr/>
        </p:nvCxnSpPr>
        <p:spPr>
          <a:xfrm>
            <a:off x="7137952" y="28194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20B7F95-275E-6748-AF69-B209ADA82D36}"/>
              </a:ext>
            </a:extLst>
          </p:cNvPr>
          <p:cNvCxnSpPr>
            <a:cxnSpLocks/>
          </p:cNvCxnSpPr>
          <p:nvPr/>
        </p:nvCxnSpPr>
        <p:spPr>
          <a:xfrm>
            <a:off x="8280952" y="28194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5B79185-04FD-F94A-A23F-86777D359B5F}"/>
              </a:ext>
            </a:extLst>
          </p:cNvPr>
          <p:cNvCxnSpPr>
            <a:cxnSpLocks/>
          </p:cNvCxnSpPr>
          <p:nvPr/>
        </p:nvCxnSpPr>
        <p:spPr>
          <a:xfrm>
            <a:off x="9423952" y="28194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AEED703-DA06-A54A-9CCD-0922111C2B85}"/>
              </a:ext>
            </a:extLst>
          </p:cNvPr>
          <p:cNvCxnSpPr>
            <a:cxnSpLocks/>
          </p:cNvCxnSpPr>
          <p:nvPr/>
        </p:nvCxnSpPr>
        <p:spPr>
          <a:xfrm flipH="1" flipV="1">
            <a:off x="2547733" y="3695701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C6F619C-53F3-DD42-ABF0-8D0DF378FA7F}"/>
              </a:ext>
            </a:extLst>
          </p:cNvPr>
          <p:cNvCxnSpPr>
            <a:cxnSpLocks/>
          </p:cNvCxnSpPr>
          <p:nvPr/>
        </p:nvCxnSpPr>
        <p:spPr>
          <a:xfrm flipH="1" flipV="1">
            <a:off x="3657600" y="3733799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C91C98B-875A-1F4E-B676-6F3815280EDE}"/>
              </a:ext>
            </a:extLst>
          </p:cNvPr>
          <p:cNvCxnSpPr>
            <a:cxnSpLocks/>
          </p:cNvCxnSpPr>
          <p:nvPr/>
        </p:nvCxnSpPr>
        <p:spPr>
          <a:xfrm flipH="1" flipV="1">
            <a:off x="4800600" y="3733800"/>
            <a:ext cx="341237" cy="1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355CC82-CEAC-0143-96B8-337B6EEF3941}"/>
              </a:ext>
            </a:extLst>
          </p:cNvPr>
          <p:cNvCxnSpPr>
            <a:cxnSpLocks/>
          </p:cNvCxnSpPr>
          <p:nvPr/>
        </p:nvCxnSpPr>
        <p:spPr>
          <a:xfrm flipH="1" flipV="1">
            <a:off x="5983363" y="3733799"/>
            <a:ext cx="341237" cy="1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EFFD7D6-7969-314B-8901-49B597F04B37}"/>
              </a:ext>
            </a:extLst>
          </p:cNvPr>
          <p:cNvCxnSpPr>
            <a:cxnSpLocks/>
          </p:cNvCxnSpPr>
          <p:nvPr/>
        </p:nvCxnSpPr>
        <p:spPr>
          <a:xfrm flipH="1" flipV="1">
            <a:off x="7126363" y="3733800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FC8B4F6-66DF-9E4B-AD0C-E1593F3223DA}"/>
              </a:ext>
            </a:extLst>
          </p:cNvPr>
          <p:cNvCxnSpPr>
            <a:cxnSpLocks/>
          </p:cNvCxnSpPr>
          <p:nvPr/>
        </p:nvCxnSpPr>
        <p:spPr>
          <a:xfrm flipH="1" flipV="1">
            <a:off x="8305800" y="3733799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D39A90A-1982-AC44-B2DC-EED15192AE10}"/>
              </a:ext>
            </a:extLst>
          </p:cNvPr>
          <p:cNvCxnSpPr>
            <a:cxnSpLocks/>
          </p:cNvCxnSpPr>
          <p:nvPr/>
        </p:nvCxnSpPr>
        <p:spPr>
          <a:xfrm flipH="1" flipV="1">
            <a:off x="9448800" y="3733799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D151CA4E-5BBD-D04D-86BC-48CF4DDD2D1B}"/>
              </a:ext>
            </a:extLst>
          </p:cNvPr>
          <p:cNvSpPr txBox="1"/>
          <p:nvPr/>
        </p:nvSpPr>
        <p:spPr>
          <a:xfrm>
            <a:off x="533400" y="1752600"/>
            <a:ext cx="2355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Most Recently Used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A611042-3AE7-0948-936A-23C414AA0C32}"/>
              </a:ext>
            </a:extLst>
          </p:cNvPr>
          <p:cNvSpPr txBox="1"/>
          <p:nvPr/>
        </p:nvSpPr>
        <p:spPr>
          <a:xfrm>
            <a:off x="9753600" y="1752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Least Recently Used</a:t>
            </a:r>
          </a:p>
        </p:txBody>
      </p:sp>
    </p:spTree>
    <p:extLst>
      <p:ext uri="{BB962C8B-B14F-4D97-AF65-F5344CB8AC3E}">
        <p14:creationId xmlns:p14="http://schemas.microsoft.com/office/powerpoint/2010/main" val="2650513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E2971-1521-2D40-A364-060CC725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LRU Chain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885D4-2773-1248-BBEB-1CEDF30A6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move an entry you need to update multiple pointers in shared memory</a:t>
            </a:r>
          </a:p>
          <a:p>
            <a:r>
              <a:rPr lang="en-US" dirty="0"/>
              <a:t>If someone else updates the list at the same time, that will corrupt the list</a:t>
            </a:r>
          </a:p>
          <a:p>
            <a:r>
              <a:rPr lang="en-US" dirty="0"/>
              <a:t>So in order to safely update the list it must be locked!</a:t>
            </a:r>
          </a:p>
          <a:p>
            <a:r>
              <a:rPr lang="en-US" dirty="0"/>
              <a:t>Because many people need to do this, the lock forms a bottleneck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83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AC126-3A3C-384C-84AE-3B033941C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what does –spin have to do with it?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5AB7C3-B4FC-6444-809B-ED41D7F13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obtain a latch you “test and set” until you succeed</a:t>
            </a:r>
          </a:p>
          <a:p>
            <a:r>
              <a:rPr lang="en-US" dirty="0"/>
              <a:t>This can consume a lot of CPU cycles</a:t>
            </a:r>
          </a:p>
          <a:p>
            <a:r>
              <a:rPr lang="en-US" dirty="0"/>
              <a:t>But it usually takes less time and fewer resources than waiting for a semaphore</a:t>
            </a:r>
          </a:p>
          <a:p>
            <a:r>
              <a:rPr lang="en-US" dirty="0"/>
              <a:t>The –spin value is the number of times to try before giving up</a:t>
            </a:r>
          </a:p>
          <a:p>
            <a:r>
              <a:rPr lang="en-US" dirty="0"/>
              <a:t>If you “spin out” then your process will nap</a:t>
            </a:r>
          </a:p>
          <a:p>
            <a:r>
              <a:rPr lang="en-US" dirty="0"/>
              <a:t>The length of your nap increases progressively from –nap to –</a:t>
            </a:r>
            <a:r>
              <a:rPr lang="en-US" dirty="0" err="1"/>
              <a:t>napmax</a:t>
            </a:r>
            <a:r>
              <a:rPr lang="en-US" dirty="0"/>
              <a:t> until you eventually succeed and get the latch!</a:t>
            </a:r>
          </a:p>
        </p:txBody>
      </p:sp>
    </p:spTree>
    <p:extLst>
      <p:ext uri="{BB962C8B-B14F-4D97-AF65-F5344CB8AC3E}">
        <p14:creationId xmlns:p14="http://schemas.microsoft.com/office/powerpoint/2010/main" val="2726579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1D98F-143E-9C41-AE68-901F7F4B7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Latch requests &amp; naps:  </a:t>
            </a:r>
            <a:r>
              <a:rPr lang="en-US" dirty="0" err="1"/>
              <a:t>ProTop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E2F28C-A4B8-FA47-859C-F2BD8A264F98}"/>
              </a:ext>
            </a:extLst>
          </p:cNvPr>
          <p:cNvSpPr txBox="1"/>
          <p:nvPr/>
        </p:nvSpPr>
        <p:spPr>
          <a:xfrm>
            <a:off x="152400" y="1752600"/>
            <a:ext cx="1188720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┌─────────────────── Latch Activity ────────────────────┌─────────────── Resource Waits ───────────────┌────────────────── TXE Locks &amp; Waits ──────────────────┐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Latch Type 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Hlder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QHold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    Requests  Waits v   Lock% │  Resource          Requests  Waits v   Lock% │  TXE Type    Locks Waits v  Lock%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ConLk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% 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ConLk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ConWt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──────────────────────────────────────────────────── │  ─────────────────────────────────────────── │  ────────────────────────────────────────────────────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 &gt;LRU   ?        21    -1     2023998      609  99.97% │ &gt;Shared Memory      5622036  7709615 -37.13% │ &gt;Record Cr       0       0      ?      ?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BF3   ?        -1    -1     1449669       79  99.99% │  DB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S Lock      1851338        0 100.00% │  Record Mo       0       0      ?      ?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BF1   ?        -1    -1     1285001       71  99.99% │  Record Get               5        0 100.00% │  Record De       0       0      ?      ?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BHT   ?        -1    -1     1020388       40 100.00% │  Statement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cach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          0        0       ? │  Key Add         0       0      ?      ?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BF4   ?        -1    -1      640121       33  99.99% │  Encryption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          0        0       ? │  Key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Delet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      0       0      ?      ?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BF2   ?        -1    -1      610660       28 100.00% │  DB Svc enqueue           0        0       ? │  Sequence        0       0      ?      ?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LKF   ?        42    -1          11        0 100.00% │ 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Repl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TEND Ack            0        0       ? │  Other           0       0      ?      ?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LHT   ?        42    -1           4        0 100.00% │  TXE Excl Lock            0        0       ? │  Update Lo       0       0      ?      ?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LHT3  ?        42    -1           3        0 100.00% │  TXE Commit Loc           0        0       ? │  Commit Lo       0       0      ?      ?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LHT2  ?        42    -1           3        0 100.00% │  TXE Update Loc           0        0       ? │                                         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LHT4  ?        42    -1           1        0 100.00% │  TXE Share Lock           0        0       ? │                                         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RPL   ?         0    -1           0        0       ? │  AI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Write             0        0       ? │                                         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SEC   ?        -1    -1           0        0       ? │  AI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Read              0        0       ? │                                         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CDC   ?        -1    -1           0        0       ? │  BI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Write             0        0       ? │                                         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INC   ?        -1    -1           0        0       ? │  BI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Read              0        0       ? │                                         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LRU2  ?        -1    -1           0        0       ? │  DB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Write L           0        0       ? │                                         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CPQ   ?        -1    -1           0        0       ? │  DB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X Lock            0        0       ? │                                         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PWQ   ?        -1    -1           0        0       ? │  DB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S Lock            0        0       ? │                                         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BFP   ?        -1    -1           0        0       ? │  DB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Avail             0        0       ? │                                         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EC    ?        -1    -1           0        0       ? │  DB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X Lock            0        0       ? │                                         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TXQ   ?        42    -1           0        0       ? │  DB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Backup            0        0       ? │                                                       │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│  AIB   ?         0    -1           0        0       ? │  DB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Write             0        0       ? │                                                       │</a:t>
            </a:r>
          </a:p>
          <a:p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045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3B3AC-E579-5D4E-8CA3-F2C1683E6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Threaded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5665D-369C-2942-9BC3-358216661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Only one process can hold a latch at a time</a:t>
            </a:r>
          </a:p>
          <a:p>
            <a:r>
              <a:rPr lang="en-US" dirty="0"/>
              <a:t>So access to a latch forms a single-threaded bottleneck</a:t>
            </a:r>
          </a:p>
          <a:p>
            <a:r>
              <a:rPr lang="en-US" dirty="0"/>
              <a:t>You cannot process more latch requests for any one latch than one CPU core can handle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7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3B3AC-E579-5D4E-8CA3-F2C1683E6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Threaded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5665D-369C-2942-9BC3-358216661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Only one process can hold a latch at a time</a:t>
            </a:r>
          </a:p>
          <a:p>
            <a:r>
              <a:rPr lang="en-US" dirty="0"/>
              <a:t>So access to a latch forms a single-threaded bottleneck</a:t>
            </a:r>
          </a:p>
          <a:p>
            <a:r>
              <a:rPr lang="en-US" dirty="0"/>
              <a:t>You cannot process more latch requests for any one latch than one CPU core can handle</a:t>
            </a:r>
          </a:p>
          <a:p>
            <a:endParaRPr lang="en-US" dirty="0"/>
          </a:p>
          <a:p>
            <a:r>
              <a:rPr lang="en-US" dirty="0"/>
              <a:t>The only solutions are:</a:t>
            </a:r>
          </a:p>
          <a:p>
            <a:pPr lvl="1"/>
            <a:r>
              <a:rPr lang="en-US" dirty="0"/>
              <a:t>Request fewer latches</a:t>
            </a:r>
          </a:p>
          <a:p>
            <a:pPr lvl="1"/>
            <a:r>
              <a:rPr lang="en-US" dirty="0"/>
              <a:t>Spread locking over more latches</a:t>
            </a:r>
          </a:p>
          <a:p>
            <a:pPr lvl="1"/>
            <a:r>
              <a:rPr lang="en-US" dirty="0"/>
              <a:t>Get faster cores</a:t>
            </a:r>
          </a:p>
        </p:txBody>
      </p:sp>
    </p:spTree>
    <p:extLst>
      <p:ext uri="{BB962C8B-B14F-4D97-AF65-F5344CB8AC3E}">
        <p14:creationId xmlns:p14="http://schemas.microsoft.com/office/powerpoint/2010/main" val="1996456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20C55-A642-DD40-85B1-20BF4AC3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 Fewer Latches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790EA-C149-D145-8FED-E6606CFD2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dirty="0" err="1"/>
              <a:t>lruskips</a:t>
            </a:r>
            <a:r>
              <a:rPr lang="en-US" dirty="0"/>
              <a:t> (later)</a:t>
            </a:r>
          </a:p>
          <a:p>
            <a:r>
              <a:rPr lang="en-US" dirty="0"/>
              <a:t>Fix your code ;)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038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3486C-AAF0-6740-9E73-637CEFBAE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Latches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732E6-4A77-3649-9955-E26BF968E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Upgrade!  </a:t>
            </a:r>
          </a:p>
          <a:p>
            <a:pPr lvl="1"/>
            <a:r>
              <a:rPr lang="en-US" dirty="0"/>
              <a:t>Progress frequently improves the underlying </a:t>
            </a:r>
            <a:r>
              <a:rPr lang="en-US" dirty="0" err="1"/>
              <a:t>algorithims</a:t>
            </a:r>
            <a:r>
              <a:rPr lang="en-US" dirty="0"/>
              <a:t> to better spread things around</a:t>
            </a:r>
          </a:p>
          <a:p>
            <a:r>
              <a:rPr lang="en-US" dirty="0"/>
              <a:t>-</a:t>
            </a:r>
            <a:r>
              <a:rPr lang="en-US" dirty="0" err="1"/>
              <a:t>hashLatchFactor</a:t>
            </a:r>
            <a:endParaRPr lang="en-US" dirty="0"/>
          </a:p>
          <a:p>
            <a:pPr lvl="1"/>
            <a:r>
              <a:rPr lang="en-US" dirty="0"/>
              <a:t>Adjusts the number of BHT latches relative to -hash</a:t>
            </a:r>
          </a:p>
          <a:p>
            <a:r>
              <a:rPr lang="en-US" dirty="0"/>
              <a:t>Use more blocks</a:t>
            </a:r>
          </a:p>
          <a:p>
            <a:pPr lvl="1"/>
            <a:r>
              <a:rPr lang="en-US" dirty="0"/>
              <a:t>BF* latches are actually one per block, smaller RPB spreads data over more blocks and thus more latches, but wastes a lot of space and memory.  This really only works for very small yet very active tables.</a:t>
            </a:r>
          </a:p>
        </p:txBody>
      </p:sp>
    </p:spTree>
    <p:extLst>
      <p:ext uri="{BB962C8B-B14F-4D97-AF65-F5344CB8AC3E}">
        <p14:creationId xmlns:p14="http://schemas.microsoft.com/office/powerpoint/2010/main" val="439505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20C55-A642-DD40-85B1-20BF4AC3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Faster Cores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790EA-C149-D145-8FED-E6606CFD2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Since the bottleneck is what a single core can execute you need faster cores to get more work done in less time</a:t>
            </a:r>
          </a:p>
          <a:p>
            <a:r>
              <a:rPr lang="en-US" dirty="0"/>
              <a:t>ADDITIONAL CORES WILL NOT HELP</a:t>
            </a:r>
          </a:p>
          <a:p>
            <a:r>
              <a:rPr lang="en-US" dirty="0"/>
              <a:t>Lots of slow cores does not help</a:t>
            </a:r>
          </a:p>
        </p:txBody>
      </p:sp>
    </p:spTree>
    <p:extLst>
      <p:ext uri="{BB962C8B-B14F-4D97-AF65-F5344CB8AC3E}">
        <p14:creationId xmlns:p14="http://schemas.microsoft.com/office/powerpoint/2010/main" val="145928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ADFB-C004-D345-B362-2C13AC6A8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Impact of Too Many Cores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704D6-8F4B-D54F-AF3D-9A1FAC1CF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Latches are frequently accessed memory locations</a:t>
            </a:r>
          </a:p>
          <a:p>
            <a:r>
              <a:rPr lang="en-US" dirty="0"/>
              <a:t>Which means that they are in the CPU cache…</a:t>
            </a:r>
          </a:p>
          <a:p>
            <a:r>
              <a:rPr lang="en-US" dirty="0"/>
              <a:t>… of every active core</a:t>
            </a:r>
          </a:p>
          <a:p>
            <a:r>
              <a:rPr lang="en-US" dirty="0"/>
              <a:t>Coordinating those caches across the bus is complex and expensive:</a:t>
            </a:r>
          </a:p>
          <a:p>
            <a:pPr lvl="1"/>
            <a:r>
              <a:rPr lang="en-US" dirty="0"/>
              <a:t>Testing a value (reading it) is relatively cheap</a:t>
            </a:r>
          </a:p>
          <a:p>
            <a:pPr lvl="1"/>
            <a:r>
              <a:rPr lang="en-US" dirty="0"/>
              <a:t>Updating it (setting it to a new value) is extremely expensive</a:t>
            </a:r>
          </a:p>
          <a:p>
            <a:pPr lvl="1"/>
            <a:r>
              <a:rPr lang="en-US" dirty="0"/>
              <a:t>It is exponentially more expensive when the caches are on different chips or different CPU boards</a:t>
            </a:r>
          </a:p>
          <a:p>
            <a:pPr lvl="1"/>
            <a:r>
              <a:rPr lang="en-US" dirty="0"/>
              <a:t>An update (someone succeeds in getting the latch) likely means that the pipelines on all of the other cores competing for the latch have </a:t>
            </a:r>
            <a:r>
              <a:rPr lang="en-US" dirty="0" err="1"/>
              <a:t>mispredicted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775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7B685-A6BD-ED44-908C-8989BDAF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Many Cores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200FB-85DC-FD40-8139-03DDFFB54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want to have your cores physically close to each other</a:t>
            </a:r>
          </a:p>
          <a:p>
            <a:r>
              <a:rPr lang="en-US" dirty="0"/>
              <a:t>Ideally in the same chip</a:t>
            </a:r>
          </a:p>
          <a:p>
            <a:r>
              <a:rPr lang="en-US" dirty="0"/>
              <a:t>Less ideally on the same board</a:t>
            </a:r>
          </a:p>
          <a:p>
            <a:r>
              <a:rPr lang="en-US" dirty="0"/>
              <a:t>The more distance signals have to travel and the more handoffs across the bus the worse performance will be</a:t>
            </a:r>
          </a:p>
          <a:p>
            <a:r>
              <a:rPr lang="en-US" dirty="0"/>
              <a:t>Modern operating systems try to ensure that the smallest number of cores are used and that they are “close” together – but virtualization often defeats this</a:t>
            </a:r>
          </a:p>
        </p:txBody>
      </p:sp>
    </p:spTree>
    <p:extLst>
      <p:ext uri="{BB962C8B-B14F-4D97-AF65-F5344CB8AC3E}">
        <p14:creationId xmlns:p14="http://schemas.microsoft.com/office/powerpoint/2010/main" val="975656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3E530-814B-2A4A-A22B-3BD9CCF4C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332"/>
            <a:ext cx="10744200" cy="1143000"/>
          </a:xfrm>
        </p:spPr>
        <p:txBody>
          <a:bodyPr/>
          <a:lstStyle/>
          <a:p>
            <a:r>
              <a:rPr lang="en-US" dirty="0"/>
              <a:t>Some Important </a:t>
            </a:r>
            <a:r>
              <a:rPr lang="en-US" dirty="0" err="1"/>
              <a:t>OpenEdge</a:t>
            </a:r>
            <a:r>
              <a:rPr lang="en-US" dirty="0"/>
              <a:t> Latches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158D30-4C49-6441-9319-632D52A073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600205"/>
            <a:ext cx="115062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LRU  - Least Recently Used block chain</a:t>
            </a:r>
          </a:p>
          <a:p>
            <a:r>
              <a:rPr lang="en-US" dirty="0"/>
              <a:t>MTX  - Micro-transaction</a:t>
            </a:r>
          </a:p>
          <a:p>
            <a:r>
              <a:rPr lang="en-US" dirty="0"/>
              <a:t>BHT   - Buffer Hash Table</a:t>
            </a:r>
          </a:p>
          <a:p>
            <a:r>
              <a:rPr lang="en-US" dirty="0"/>
              <a:t>OM   - Object Manager</a:t>
            </a:r>
          </a:p>
          <a:p>
            <a:r>
              <a:rPr lang="en-US" dirty="0"/>
              <a:t>BF#   - Buffer control</a:t>
            </a:r>
          </a:p>
          <a:p>
            <a:r>
              <a:rPr lang="en-US" dirty="0"/>
              <a:t>SEQ  -  Sequence Updates</a:t>
            </a:r>
          </a:p>
          <a:p>
            <a:r>
              <a:rPr lang="en-US" dirty="0"/>
              <a:t>LHT  -  Lock Hash Table (-L)</a:t>
            </a:r>
          </a:p>
          <a:p>
            <a:r>
              <a:rPr lang="en-US" dirty="0"/>
              <a:t>LKF   -  Lock Table Free List</a:t>
            </a:r>
          </a:p>
          <a:p>
            <a:r>
              <a:rPr lang="en-US" dirty="0"/>
              <a:t>LKP   -  Lock Purge 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4241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C8D6217-6365-4040-AAC3-302375ABE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do when you have naps on LRU?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E70E5F-A3E3-614C-B396-649173279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dirty="0" err="1"/>
              <a:t>lruskips</a:t>
            </a:r>
            <a:r>
              <a:rPr lang="en-US" dirty="0"/>
              <a:t> 10</a:t>
            </a:r>
          </a:p>
          <a:p>
            <a:r>
              <a:rPr lang="en-US" dirty="0"/>
              <a:t>Only update the LRU chain every 10</a:t>
            </a:r>
            <a:r>
              <a:rPr lang="en-US" baseline="30000" dirty="0"/>
              <a:t>th</a:t>
            </a:r>
            <a:r>
              <a:rPr lang="en-US" dirty="0"/>
              <a:t> time a block is accessed</a:t>
            </a:r>
          </a:p>
          <a:p>
            <a:r>
              <a:rPr lang="en-US" dirty="0"/>
              <a:t>The order of the chain is no longer perfect</a:t>
            </a:r>
          </a:p>
          <a:p>
            <a:r>
              <a:rPr lang="en-US" dirty="0"/>
              <a:t>But that is more than good enough for most purposes</a:t>
            </a:r>
          </a:p>
          <a:p>
            <a:r>
              <a:rPr lang="en-US" dirty="0"/>
              <a:t>You quickly get to diminishing returns with large values</a:t>
            </a:r>
          </a:p>
          <a:p>
            <a:pPr lvl="1"/>
            <a:r>
              <a:rPr lang="en-US" dirty="0"/>
              <a:t>Values &gt; 100 are probably not going to be very meaningful</a:t>
            </a:r>
          </a:p>
          <a:p>
            <a:pPr lvl="1"/>
            <a:r>
              <a:rPr lang="en-US" dirty="0"/>
              <a:t>Very small –B and very large –</a:t>
            </a:r>
            <a:r>
              <a:rPr lang="en-US" dirty="0" err="1"/>
              <a:t>lruskips</a:t>
            </a:r>
            <a:r>
              <a:rPr lang="en-US" dirty="0"/>
              <a:t> is probably not a good combination</a:t>
            </a:r>
          </a:p>
        </p:txBody>
      </p:sp>
    </p:spTree>
    <p:extLst>
      <p:ext uri="{BB962C8B-B14F-4D97-AF65-F5344CB8AC3E}">
        <p14:creationId xmlns:p14="http://schemas.microsoft.com/office/powerpoint/2010/main" val="6386686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D49AD-2256-5441-B67C-20790E52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the LRU Chain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D20FBC2-AEDB-9B40-9C53-22F69E2248B4}"/>
              </a:ext>
            </a:extLst>
          </p:cNvPr>
          <p:cNvGrpSpPr/>
          <p:nvPr/>
        </p:nvGrpSpPr>
        <p:grpSpPr>
          <a:xfrm>
            <a:off x="1905000" y="2667000"/>
            <a:ext cx="533400" cy="1143000"/>
            <a:chOff x="1905000" y="2667000"/>
            <a:chExt cx="533400" cy="1143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D38731B-9D83-D245-B229-3BCD4DAED285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570B1B8-0625-F144-B062-EAF0A0F427DB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EEDB61-881C-614F-9DE8-0037AC41D930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3FD2677-0391-384C-93DC-6BFC52B1B69D}"/>
              </a:ext>
            </a:extLst>
          </p:cNvPr>
          <p:cNvGrpSpPr/>
          <p:nvPr/>
        </p:nvGrpSpPr>
        <p:grpSpPr>
          <a:xfrm>
            <a:off x="3021496" y="2667000"/>
            <a:ext cx="533400" cy="1143000"/>
            <a:chOff x="1905000" y="2667000"/>
            <a:chExt cx="533400" cy="1143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C8CE9D3-86BD-C548-A65B-A75A41CD1DE7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C872327-0BC4-5E4B-8C04-0AE679678091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BA367F2-06B7-8E46-88C9-D9F5D2B1FCB3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456A3E2-CBFE-AE48-B6F7-2555A84325C1}"/>
              </a:ext>
            </a:extLst>
          </p:cNvPr>
          <p:cNvGrpSpPr/>
          <p:nvPr/>
        </p:nvGrpSpPr>
        <p:grpSpPr>
          <a:xfrm>
            <a:off x="9910974" y="2667000"/>
            <a:ext cx="533400" cy="1143000"/>
            <a:chOff x="1905000" y="2667000"/>
            <a:chExt cx="533400" cy="11430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DED15F-D529-E442-A691-6A45BAE5B02E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B2BBF6E-8698-1C4E-BE6C-74AB3EE1BA31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8370F42-8DEF-CC41-B71E-3EB9D19905F0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304AB10-7218-AC48-944D-4D32531B4565}"/>
              </a:ext>
            </a:extLst>
          </p:cNvPr>
          <p:cNvGrpSpPr/>
          <p:nvPr/>
        </p:nvGrpSpPr>
        <p:grpSpPr>
          <a:xfrm>
            <a:off x="8769630" y="2667000"/>
            <a:ext cx="533400" cy="1143000"/>
            <a:chOff x="1905000" y="2667000"/>
            <a:chExt cx="533400" cy="1143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288D134-F10D-5E42-AD96-3B87394DB9AF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A1A9872-2382-D94D-A02D-2D80A24F5B30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B52418F-78AD-9742-822F-F29027D654C5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69612E9-029A-1545-98D4-5BCE73994F02}"/>
              </a:ext>
            </a:extLst>
          </p:cNvPr>
          <p:cNvGrpSpPr/>
          <p:nvPr/>
        </p:nvGrpSpPr>
        <p:grpSpPr>
          <a:xfrm>
            <a:off x="4137992" y="2667000"/>
            <a:ext cx="533400" cy="1143000"/>
            <a:chOff x="1905000" y="2667000"/>
            <a:chExt cx="533400" cy="114300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2E340E7-77A6-3F4F-A892-99FB62FF17A1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5B5CB86-2818-C141-BB8D-52A698F4BC1D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AEEA2C2-7C5D-0C44-9722-4418FE1CDA0A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FDD1B0B-E020-5842-AB95-07511C8ADC27}"/>
              </a:ext>
            </a:extLst>
          </p:cNvPr>
          <p:cNvGrpSpPr/>
          <p:nvPr/>
        </p:nvGrpSpPr>
        <p:grpSpPr>
          <a:xfrm>
            <a:off x="6470376" y="2667000"/>
            <a:ext cx="533400" cy="1143000"/>
            <a:chOff x="1905000" y="2667000"/>
            <a:chExt cx="533400" cy="114300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559411E-E510-C445-9669-B101B271DB81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76F7B38-40A5-224B-9103-1BC476BE6F27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7E7665E-1E6A-CE48-A2F3-A620E29CC32B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FF60CB4-54C3-B940-99F7-6B6BAB51032D}"/>
              </a:ext>
            </a:extLst>
          </p:cNvPr>
          <p:cNvGrpSpPr/>
          <p:nvPr/>
        </p:nvGrpSpPr>
        <p:grpSpPr>
          <a:xfrm>
            <a:off x="7620003" y="2667000"/>
            <a:ext cx="533400" cy="1143000"/>
            <a:chOff x="1905000" y="2667000"/>
            <a:chExt cx="533400" cy="1143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9D177DB-B71C-B649-8D21-3CD54683D513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2D49475-64A8-6044-8B0A-0CB77DFEAD37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F0008E6-C789-8B4D-A6E0-35A219F5056F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91F0E5F-947B-EB41-A9E3-5E444C390367}"/>
              </a:ext>
            </a:extLst>
          </p:cNvPr>
          <p:cNvGrpSpPr/>
          <p:nvPr/>
        </p:nvGrpSpPr>
        <p:grpSpPr>
          <a:xfrm>
            <a:off x="5320749" y="2667000"/>
            <a:ext cx="533400" cy="1143000"/>
            <a:chOff x="1905000" y="2667000"/>
            <a:chExt cx="533400" cy="114300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F5EF094-A78A-034E-A108-637B7264EBFA}"/>
                </a:ext>
              </a:extLst>
            </p:cNvPr>
            <p:cNvSpPr/>
            <p:nvPr/>
          </p:nvSpPr>
          <p:spPr>
            <a:xfrm>
              <a:off x="1905000" y="26670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48A8F35-2F9B-5945-BEA0-C86BECB8126D}"/>
                </a:ext>
              </a:extLst>
            </p:cNvPr>
            <p:cNvSpPr/>
            <p:nvPr/>
          </p:nvSpPr>
          <p:spPr>
            <a:xfrm>
              <a:off x="1905000" y="2895600"/>
              <a:ext cx="533400" cy="685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8E6DFDD-0198-0B4C-9E9E-6300B77FE166}"/>
                </a:ext>
              </a:extLst>
            </p:cNvPr>
            <p:cNvSpPr/>
            <p:nvPr/>
          </p:nvSpPr>
          <p:spPr>
            <a:xfrm>
              <a:off x="1905000" y="3581400"/>
              <a:ext cx="533400" cy="228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668E223-3D7F-5948-AAF1-0C0F39A10B1B}"/>
              </a:ext>
            </a:extLst>
          </p:cNvPr>
          <p:cNvCxnSpPr>
            <a:cxnSpLocks/>
          </p:cNvCxnSpPr>
          <p:nvPr/>
        </p:nvCxnSpPr>
        <p:spPr>
          <a:xfrm>
            <a:off x="1472648" y="2121932"/>
            <a:ext cx="356152" cy="392668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761609C-46AB-7741-B6C9-FCF3BB1D1FCA}"/>
              </a:ext>
            </a:extLst>
          </p:cNvPr>
          <p:cNvCxnSpPr>
            <a:cxnSpLocks/>
          </p:cNvCxnSpPr>
          <p:nvPr/>
        </p:nvCxnSpPr>
        <p:spPr>
          <a:xfrm flipH="1">
            <a:off x="10692848" y="2145268"/>
            <a:ext cx="203752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5527C61-A87C-514D-B4E0-1C5CF4C31744}"/>
              </a:ext>
            </a:extLst>
          </p:cNvPr>
          <p:cNvCxnSpPr>
            <a:cxnSpLocks/>
          </p:cNvCxnSpPr>
          <p:nvPr/>
        </p:nvCxnSpPr>
        <p:spPr>
          <a:xfrm>
            <a:off x="2590800" y="27813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4EDEE7A-31CE-A642-BD75-EF1A830D30C4}"/>
              </a:ext>
            </a:extLst>
          </p:cNvPr>
          <p:cNvCxnSpPr>
            <a:cxnSpLocks/>
          </p:cNvCxnSpPr>
          <p:nvPr/>
        </p:nvCxnSpPr>
        <p:spPr>
          <a:xfrm>
            <a:off x="3657600" y="28194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996BAB8-3D3A-9E4B-B26C-F4533C036F4F}"/>
              </a:ext>
            </a:extLst>
          </p:cNvPr>
          <p:cNvCxnSpPr>
            <a:cxnSpLocks/>
          </p:cNvCxnSpPr>
          <p:nvPr/>
        </p:nvCxnSpPr>
        <p:spPr>
          <a:xfrm>
            <a:off x="4851952" y="2819400"/>
            <a:ext cx="329648" cy="0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F2DC40F-8C92-5344-8F3A-D061D39B2128}"/>
              </a:ext>
            </a:extLst>
          </p:cNvPr>
          <p:cNvCxnSpPr>
            <a:cxnSpLocks/>
          </p:cNvCxnSpPr>
          <p:nvPr/>
        </p:nvCxnSpPr>
        <p:spPr>
          <a:xfrm>
            <a:off x="5994952" y="2819400"/>
            <a:ext cx="329648" cy="0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EBF6750-73EB-0D44-82EC-BC8613BA176A}"/>
              </a:ext>
            </a:extLst>
          </p:cNvPr>
          <p:cNvCxnSpPr>
            <a:cxnSpLocks/>
          </p:cNvCxnSpPr>
          <p:nvPr/>
        </p:nvCxnSpPr>
        <p:spPr>
          <a:xfrm>
            <a:off x="7137952" y="28194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20B7F95-275E-6748-AF69-B209ADA82D36}"/>
              </a:ext>
            </a:extLst>
          </p:cNvPr>
          <p:cNvCxnSpPr>
            <a:cxnSpLocks/>
          </p:cNvCxnSpPr>
          <p:nvPr/>
        </p:nvCxnSpPr>
        <p:spPr>
          <a:xfrm>
            <a:off x="8280952" y="28194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5B79185-04FD-F94A-A23F-86777D359B5F}"/>
              </a:ext>
            </a:extLst>
          </p:cNvPr>
          <p:cNvCxnSpPr>
            <a:cxnSpLocks/>
          </p:cNvCxnSpPr>
          <p:nvPr/>
        </p:nvCxnSpPr>
        <p:spPr>
          <a:xfrm>
            <a:off x="9423952" y="2819400"/>
            <a:ext cx="329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AEED703-DA06-A54A-9CCD-0922111C2B85}"/>
              </a:ext>
            </a:extLst>
          </p:cNvPr>
          <p:cNvCxnSpPr>
            <a:cxnSpLocks/>
          </p:cNvCxnSpPr>
          <p:nvPr/>
        </p:nvCxnSpPr>
        <p:spPr>
          <a:xfrm flipH="1" flipV="1">
            <a:off x="2547733" y="3695701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C6F619C-53F3-DD42-ABF0-8D0DF378FA7F}"/>
              </a:ext>
            </a:extLst>
          </p:cNvPr>
          <p:cNvCxnSpPr>
            <a:cxnSpLocks/>
          </p:cNvCxnSpPr>
          <p:nvPr/>
        </p:nvCxnSpPr>
        <p:spPr>
          <a:xfrm flipH="1" flipV="1">
            <a:off x="3657600" y="3733799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C91C98B-875A-1F4E-B676-6F3815280EDE}"/>
              </a:ext>
            </a:extLst>
          </p:cNvPr>
          <p:cNvCxnSpPr>
            <a:cxnSpLocks/>
          </p:cNvCxnSpPr>
          <p:nvPr/>
        </p:nvCxnSpPr>
        <p:spPr>
          <a:xfrm flipH="1" flipV="1">
            <a:off x="4800600" y="3733800"/>
            <a:ext cx="341237" cy="1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355CC82-CEAC-0143-96B8-337B6EEF3941}"/>
              </a:ext>
            </a:extLst>
          </p:cNvPr>
          <p:cNvCxnSpPr>
            <a:cxnSpLocks/>
          </p:cNvCxnSpPr>
          <p:nvPr/>
        </p:nvCxnSpPr>
        <p:spPr>
          <a:xfrm flipH="1" flipV="1">
            <a:off x="5983363" y="3733799"/>
            <a:ext cx="341237" cy="1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EFFD7D6-7969-314B-8901-49B597F04B37}"/>
              </a:ext>
            </a:extLst>
          </p:cNvPr>
          <p:cNvCxnSpPr>
            <a:cxnSpLocks/>
          </p:cNvCxnSpPr>
          <p:nvPr/>
        </p:nvCxnSpPr>
        <p:spPr>
          <a:xfrm flipH="1" flipV="1">
            <a:off x="7126363" y="3733800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FC8B4F6-66DF-9E4B-AD0C-E1593F3223DA}"/>
              </a:ext>
            </a:extLst>
          </p:cNvPr>
          <p:cNvCxnSpPr>
            <a:cxnSpLocks/>
          </p:cNvCxnSpPr>
          <p:nvPr/>
        </p:nvCxnSpPr>
        <p:spPr>
          <a:xfrm flipH="1" flipV="1">
            <a:off x="8305800" y="3733799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D39A90A-1982-AC44-B2DC-EED15192AE10}"/>
              </a:ext>
            </a:extLst>
          </p:cNvPr>
          <p:cNvCxnSpPr>
            <a:cxnSpLocks/>
          </p:cNvCxnSpPr>
          <p:nvPr/>
        </p:nvCxnSpPr>
        <p:spPr>
          <a:xfrm flipH="1" flipV="1">
            <a:off x="9448800" y="3733799"/>
            <a:ext cx="34123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D151CA4E-5BBD-D04D-86BC-48CF4DDD2D1B}"/>
              </a:ext>
            </a:extLst>
          </p:cNvPr>
          <p:cNvSpPr txBox="1"/>
          <p:nvPr/>
        </p:nvSpPr>
        <p:spPr>
          <a:xfrm>
            <a:off x="533400" y="1752600"/>
            <a:ext cx="2355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Most Recently Used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A611042-3AE7-0948-936A-23C414AA0C32}"/>
              </a:ext>
            </a:extLst>
          </p:cNvPr>
          <p:cNvSpPr txBox="1"/>
          <p:nvPr/>
        </p:nvSpPr>
        <p:spPr>
          <a:xfrm>
            <a:off x="9753600" y="1752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Least Recently Used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539B9F-0B99-3441-B119-EE9AB4FAFE84}"/>
              </a:ext>
            </a:extLst>
          </p:cNvPr>
          <p:cNvSpPr txBox="1"/>
          <p:nvPr/>
        </p:nvSpPr>
        <p:spPr>
          <a:xfrm>
            <a:off x="2547733" y="4267200"/>
            <a:ext cx="5758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 a counter and only update every Nth block access</a:t>
            </a:r>
          </a:p>
        </p:txBody>
      </p:sp>
    </p:spTree>
    <p:extLst>
      <p:ext uri="{BB962C8B-B14F-4D97-AF65-F5344CB8AC3E}">
        <p14:creationId xmlns:p14="http://schemas.microsoft.com/office/powerpoint/2010/main" val="1555006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C8D6217-6365-4040-AAC3-302375ABE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do when you have naps on MTX?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E70E5F-A3E3-614C-B396-649173279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MTX naps occur when committing data to disk</a:t>
            </a:r>
          </a:p>
          <a:p>
            <a:r>
              <a:rPr lang="en-US" dirty="0"/>
              <a:t>They are most frequently seen on slow, external disk subsystems</a:t>
            </a:r>
          </a:p>
          <a:p>
            <a:pPr lvl="1"/>
            <a:r>
              <a:rPr lang="en-US" dirty="0"/>
              <a:t>SAN with RAID 5 for instance</a:t>
            </a:r>
          </a:p>
          <a:p>
            <a:r>
              <a:rPr lang="en-US" dirty="0"/>
              <a:t>Or review your code and reduce the rate at which you commit transactions</a:t>
            </a:r>
          </a:p>
          <a:p>
            <a:pPr lvl="1"/>
            <a:r>
              <a:rPr lang="en-US" dirty="0"/>
              <a:t>Perhaps you have transaction scoping problems causing more commits than you expect</a:t>
            </a:r>
          </a:p>
        </p:txBody>
      </p:sp>
    </p:spTree>
    <p:extLst>
      <p:ext uri="{BB962C8B-B14F-4D97-AF65-F5344CB8AC3E}">
        <p14:creationId xmlns:p14="http://schemas.microsoft.com/office/powerpoint/2010/main" val="2090450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C8D6217-6365-4040-AAC3-302375ABE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do when you have naps on BHT?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E70E5F-A3E3-614C-B396-649173279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probably have some </a:t>
            </a:r>
            <a:r>
              <a:rPr lang="en-US" b="1" dirty="0"/>
              <a:t>very</a:t>
            </a:r>
            <a:r>
              <a:rPr lang="en-US" dirty="0"/>
              <a:t> high record read rates, millions per second</a:t>
            </a:r>
          </a:p>
          <a:p>
            <a:r>
              <a:rPr lang="en-US" dirty="0"/>
              <a:t>This is often due to poor WHERE clauses or poor index support for queries</a:t>
            </a:r>
          </a:p>
          <a:p>
            <a:r>
              <a:rPr lang="en-US" dirty="0"/>
              <a:t>If you cannot fix the code or add an index – faster cores are your best bet</a:t>
            </a:r>
          </a:p>
          <a:p>
            <a:r>
              <a:rPr lang="en-US" dirty="0"/>
              <a:t>OE11.7+ -</a:t>
            </a:r>
            <a:r>
              <a:rPr lang="en-US" dirty="0" err="1"/>
              <a:t>hashLatchFactor</a:t>
            </a:r>
            <a:r>
              <a:rPr lang="en-US" dirty="0"/>
              <a:t> may help</a:t>
            </a:r>
          </a:p>
        </p:txBody>
      </p:sp>
    </p:spTree>
    <p:extLst>
      <p:ext uri="{BB962C8B-B14F-4D97-AF65-F5344CB8AC3E}">
        <p14:creationId xmlns:p14="http://schemas.microsoft.com/office/powerpoint/2010/main" val="36148509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C8D6217-6365-4040-AAC3-302375ABE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do when you have naps on OM?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E70E5F-A3E3-614C-B396-649173279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 Manager cache</a:t>
            </a:r>
          </a:p>
          <a:p>
            <a:r>
              <a:rPr lang="en-US" dirty="0"/>
              <a:t>-</a:t>
            </a:r>
            <a:r>
              <a:rPr lang="en-US" dirty="0" err="1"/>
              <a:t>omsize</a:t>
            </a:r>
            <a:r>
              <a:rPr lang="en-US" dirty="0"/>
              <a:t> should be at least equal to the total number of tables, indexes and LOBs in your schema – including the </a:t>
            </a:r>
            <a:r>
              <a:rPr lang="en-US" dirty="0" err="1"/>
              <a:t>metaschema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05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C8D6217-6365-4040-AAC3-302375ABE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BF1 &lt;&gt; BF2 &lt;&gt; BF3 &lt;&gt; BF4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E70E5F-A3E3-614C-B396-649173279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BF* latches are an accounting fiction</a:t>
            </a:r>
          </a:p>
          <a:p>
            <a:r>
              <a:rPr lang="en-US" dirty="0"/>
              <a:t>There is actually one such latch for every block in –B</a:t>
            </a:r>
          </a:p>
          <a:p>
            <a:r>
              <a:rPr lang="en-US" dirty="0"/>
              <a:t>But that would get messy to track so there are 4 “buckets”</a:t>
            </a:r>
          </a:p>
          <a:p>
            <a:pPr lvl="1"/>
            <a:r>
              <a:rPr lang="en-US" dirty="0"/>
              <a:t>Normally the values for all 4 buckets are “close”</a:t>
            </a:r>
          </a:p>
          <a:p>
            <a:pPr lvl="1"/>
            <a:r>
              <a:rPr lang="en-US" dirty="0"/>
              <a:t>If one of them consistently spikes then you may have a “hot spot”</a:t>
            </a:r>
          </a:p>
          <a:p>
            <a:pPr lvl="1"/>
            <a:r>
              <a:rPr lang="en-US" dirty="0"/>
              <a:t>The chances are fairly good that the driver of that hot spot is an unusually active user/table/index</a:t>
            </a:r>
          </a:p>
        </p:txBody>
      </p:sp>
    </p:spTree>
    <p:extLst>
      <p:ext uri="{BB962C8B-B14F-4D97-AF65-F5344CB8AC3E}">
        <p14:creationId xmlns:p14="http://schemas.microsoft.com/office/powerpoint/2010/main" val="3502799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1C356-098A-8A4A-A7F4-FB058A17D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Lots of Napping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F8E23-BC96-9B4A-A653-62ABED354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Relatively high %sys</a:t>
            </a:r>
          </a:p>
          <a:p>
            <a:r>
              <a:rPr lang="en-US" dirty="0"/>
              <a:t>Increase -spin!</a:t>
            </a:r>
          </a:p>
        </p:txBody>
      </p:sp>
    </p:spTree>
    <p:extLst>
      <p:ext uri="{BB962C8B-B14F-4D97-AF65-F5344CB8AC3E}">
        <p14:creationId xmlns:p14="http://schemas.microsoft.com/office/powerpoint/2010/main" val="2290530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9A6F-D939-2C45-A051-1538ACD3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CPU Exhaustion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67365-D6C4-CC46-A859-C7C45C2E2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use up all of your CPU power</a:t>
            </a:r>
          </a:p>
          <a:p>
            <a:r>
              <a:rPr lang="en-US" dirty="0"/>
              <a:t>The number of latch requests plummets</a:t>
            </a:r>
          </a:p>
          <a:p>
            <a:r>
              <a:rPr lang="en-US" dirty="0"/>
              <a:t>But nobody is napping</a:t>
            </a:r>
          </a:p>
          <a:p>
            <a:r>
              <a:rPr lang="en-US" dirty="0"/>
              <a:t>-spin cannot complete before your process is rescheduled</a:t>
            </a:r>
          </a:p>
          <a:p>
            <a:endParaRPr lang="en-US" dirty="0"/>
          </a:p>
          <a:p>
            <a:r>
              <a:rPr lang="en-US" dirty="0"/>
              <a:t>Reduce -spin</a:t>
            </a:r>
          </a:p>
        </p:txBody>
      </p:sp>
    </p:spTree>
    <p:extLst>
      <p:ext uri="{BB962C8B-B14F-4D97-AF65-F5344CB8AC3E}">
        <p14:creationId xmlns:p14="http://schemas.microsoft.com/office/powerpoint/2010/main" val="24893898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3"/>
          <p:cNvSpPr txBox="1">
            <a:spLocks noChangeArrowheads="1"/>
          </p:cNvSpPr>
          <p:nvPr/>
        </p:nvSpPr>
        <p:spPr bwMode="auto">
          <a:xfrm>
            <a:off x="3200400" y="2514600"/>
            <a:ext cx="6096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600" dirty="0">
                <a:latin typeface="Calibri" pitchFamily="34" charset="0"/>
              </a:rPr>
              <a:t>Questions?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753600" y="6356351"/>
            <a:ext cx="457200" cy="365125"/>
          </a:xfrm>
          <a:prstGeom prst="rect">
            <a:avLst/>
          </a:prstGeom>
        </p:spPr>
        <p:txBody>
          <a:bodyPr/>
          <a:lstStyle/>
          <a:p>
            <a:fld id="{5657C8AD-9CD5-4FD6-B96A-EC63C8DD4688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2204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3"/>
          <p:cNvSpPr txBox="1">
            <a:spLocks noChangeArrowheads="1"/>
          </p:cNvSpPr>
          <p:nvPr/>
        </p:nvSpPr>
        <p:spPr bwMode="auto">
          <a:xfrm>
            <a:off x="3429000" y="2514601"/>
            <a:ext cx="52578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dirty="0">
                <a:latin typeface="Calibri" pitchFamily="34" charset="0"/>
              </a:rPr>
              <a:t>Thank You!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753600" y="6356351"/>
            <a:ext cx="457200" cy="365125"/>
          </a:xfrm>
          <a:prstGeom prst="rect">
            <a:avLst/>
          </a:prstGeom>
        </p:spPr>
        <p:txBody>
          <a:bodyPr/>
          <a:lstStyle/>
          <a:p>
            <a:fld id="{5657C8AD-9CD5-4FD6-B96A-EC63C8DD4688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6498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808358"/>
      </p:ext>
    </p:extLst>
  </p:cSld>
  <p:clrMapOvr>
    <a:masterClrMapping/>
  </p:clrMapOvr>
</p:sld>
</file>

<file path=ppt/theme/theme1.xml><?xml version="1.0" encoding="utf-8"?>
<a:theme xmlns:a="http://schemas.openxmlformats.org/drawingml/2006/main" name="WSS Master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DBAppraise Master Template</Template>
  <TotalTime>156069</TotalTime>
  <Words>1453</Words>
  <Application>Microsoft Macintosh PowerPoint</Application>
  <PresentationFormat>Widescreen</PresentationFormat>
  <Paragraphs>187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Consolas</vt:lpstr>
      <vt:lpstr>WSS Master Template</vt:lpstr>
      <vt:lpstr>PowerPoint Presentation</vt:lpstr>
      <vt:lpstr>What is “Latch Contention”?</vt:lpstr>
      <vt:lpstr>What is a “latch” anyway?</vt:lpstr>
      <vt:lpstr>Why are latches important?</vt:lpstr>
      <vt:lpstr>When Might I See “Latch Contention”</vt:lpstr>
      <vt:lpstr>I’m just doing FIND NO-LOCK</vt:lpstr>
      <vt:lpstr>An Example: The LRU Chain</vt:lpstr>
      <vt:lpstr>Updating the LRU Chain</vt:lpstr>
      <vt:lpstr>Updating the LRU Chain</vt:lpstr>
      <vt:lpstr>LRU Chain</vt:lpstr>
      <vt:lpstr>So what does –spin have to do with it?</vt:lpstr>
      <vt:lpstr>Latch requests &amp; naps:  ProTop</vt:lpstr>
      <vt:lpstr>Single Threaded Execution</vt:lpstr>
      <vt:lpstr>Single Threaded Execution</vt:lpstr>
      <vt:lpstr>Request Fewer Latches</vt:lpstr>
      <vt:lpstr>More Latches</vt:lpstr>
      <vt:lpstr>Faster Cores</vt:lpstr>
      <vt:lpstr>The Impact of Too Many Cores</vt:lpstr>
      <vt:lpstr>Too Many Cores II</vt:lpstr>
      <vt:lpstr>Some Important OpenEdge Latches</vt:lpstr>
      <vt:lpstr>What to do when you have naps on LRU?</vt:lpstr>
      <vt:lpstr>Updating the LRU Chain</vt:lpstr>
      <vt:lpstr>What to do when you have naps on MTX?</vt:lpstr>
      <vt:lpstr>What to do when you have naps on BHT?</vt:lpstr>
      <vt:lpstr>What to do when you have naps on OM?</vt:lpstr>
      <vt:lpstr>BF1 &lt;&gt; BF2 &lt;&gt; BF3 &lt;&gt; BF4</vt:lpstr>
      <vt:lpstr>Lots of Napping</vt:lpstr>
      <vt:lpstr>CPU Exhaustion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OpenEdge DBA Worst Practices</dc:title>
  <dc:creator>Tom Bascom</dc:creator>
  <cp:lastModifiedBy>Tom Bascom</cp:lastModifiedBy>
  <cp:revision>946</cp:revision>
  <cp:lastPrinted>2016-06-21T00:59:27Z</cp:lastPrinted>
  <dcterms:created xsi:type="dcterms:W3CDTF">2009-05-28T13:01:27Z</dcterms:created>
  <dcterms:modified xsi:type="dcterms:W3CDTF">2019-10-04T15:10:27Z</dcterms:modified>
</cp:coreProperties>
</file>