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1" r:id="rId3"/>
    <p:sldId id="266" r:id="rId4"/>
    <p:sldId id="258" r:id="rId5"/>
    <p:sldId id="265" r:id="rId6"/>
    <p:sldId id="267" r:id="rId7"/>
    <p:sldId id="268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514"/>
    <p:restoredTop sz="96925"/>
  </p:normalViewPr>
  <p:slideViewPr>
    <p:cSldViewPr snapToGrid="0" snapToObjects="1">
      <p:cViewPr varScale="1">
        <p:scale>
          <a:sx n="121" d="100"/>
          <a:sy n="121" d="100"/>
        </p:scale>
        <p:origin x="176" y="904"/>
      </p:cViewPr>
      <p:guideLst/>
    </p:cSldViewPr>
  </p:slideViewPr>
  <p:outlineViewPr>
    <p:cViewPr>
      <p:scale>
        <a:sx n="33" d="100"/>
        <a:sy n="33" d="100"/>
      </p:scale>
      <p:origin x="-5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6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235CA5-EA91-3344-B349-624D3A89A2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033BF-80E1-784C-B74A-BF3D65444E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EE95A-730A-D74A-91F5-7FC1E870C963}" type="datetimeFigureOut">
              <a:rPr lang="en-US" smtClean="0"/>
              <a:t>9/25/19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DC7BE-9025-7A46-B18A-74BC5679D4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6779F-6753-4A4F-A8C4-F6A89EE08E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61068-A1CC-8D4F-A044-939FE0C58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4228B-FD12-AD44-8ECC-561978DD93E6}" type="datetimeFigureOut">
              <a:rPr lang="en-US" smtClean="0"/>
              <a:t>9/25/19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10E9D-F20B-B84A-9EBE-3129617AE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9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1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23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ceiling, plane, airplane&#10;&#10;Description automatically generated">
            <a:extLst>
              <a:ext uri="{FF2B5EF4-FFF2-40B4-BE49-F238E27FC236}">
                <a16:creationId xmlns:a16="http://schemas.microsoft.com/office/drawing/2014/main" id="{466483F9-98FA-0A40-A221-485C85278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737418"/>
            <a:ext cx="7315200" cy="2492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200" y="3344516"/>
            <a:ext cx="7315200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&#10;&#10;Description automatically generated">
            <a:extLst>
              <a:ext uri="{FF2B5EF4-FFF2-40B4-BE49-F238E27FC236}">
                <a16:creationId xmlns:a16="http://schemas.microsoft.com/office/drawing/2014/main" id="{3EF83CF1-B439-E742-87DB-99CA7A9D26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0651"/>
            <a:ext cx="608400" cy="5517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B0911-0567-F245-9043-15C0CBAE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90B3-A375-C043-B0AC-1026074FA0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4FB01-E09C-0C46-9AF8-AC80C7927D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328A15-802D-DC4B-A7A9-FC3DB1B156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7894638" cy="431323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800" baseline="0">
                <a:solidFill>
                  <a:srgbClr val="5A5A5A"/>
                </a:solidFill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6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1C65-ED01-534B-9199-071F0D8E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5EB8D-3937-E847-8E13-88F4108A71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50AE-83A3-4149-80FD-F133E22DAE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5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B8C1597-9044-794F-8A02-257071EA4A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801100" y="-4572"/>
            <a:ext cx="3390900" cy="16383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9950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01" y="6356350"/>
            <a:ext cx="54169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picture containing object, sky&#10;&#10;Description automatically generated">
            <a:extLst>
              <a:ext uri="{FF2B5EF4-FFF2-40B4-BE49-F238E27FC236}">
                <a16:creationId xmlns:a16="http://schemas.microsoft.com/office/drawing/2014/main" id="{A1807D98-3127-D94D-8CD3-AB3D4341DB8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80785" y="5969743"/>
            <a:ext cx="1959429" cy="73478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CD1DCE1-1460-4B42-9F24-C0A4D3A9C3D7}"/>
              </a:ext>
            </a:extLst>
          </p:cNvPr>
          <p:cNvSpPr txBox="1">
            <a:spLocks/>
          </p:cNvSpPr>
          <p:nvPr userDrawn="1"/>
        </p:nvSpPr>
        <p:spPr>
          <a:xfrm>
            <a:off x="262465" y="2320933"/>
            <a:ext cx="7315200" cy="5120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/>
            <a:endParaRPr lang="en-US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14929A67-DAF8-4A44-B832-9D5CBB87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6" y="541813"/>
            <a:ext cx="10272623" cy="7347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Case Study : variable performance across customers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8" r:id="rId2"/>
    <p:sldLayoutId id="2147483849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spc="-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8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w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s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How to quickly reduce the haystack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72F84E-7841-411B-8DC1-A37D43E4C2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Adam Backman – Just one of the guys</a:t>
            </a:r>
          </a:p>
          <a:p>
            <a:r>
              <a:rPr lang="en-CA" dirty="0"/>
              <a:t>White Star Software</a:t>
            </a:r>
          </a:p>
        </p:txBody>
      </p:sp>
    </p:spTree>
    <p:extLst>
      <p:ext uri="{BB962C8B-B14F-4D97-AF65-F5344CB8AC3E}">
        <p14:creationId xmlns:p14="http://schemas.microsoft.com/office/powerpoint/2010/main" val="4071542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B3F60-6747-204E-9F18-7498AF52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White Star Software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B4824-14C3-0B4C-B759-1BBC04CDDC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9"/>
            <a:ext cx="7894638" cy="40815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Oldest and Most Respected Independent Progress OpenEdge Consulting Firm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top OpenEdge DBAs in the world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Our Performance, Monitoring and Alerting Tool, ProTop. An incredibly powerful single-pane-of-glass view of your entire OpenEdge ecosystems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Mentoring and skills transfer from Real World DBAs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4D4A7B0-33D2-CD44-B0AD-DF7CEC59497E}"/>
              </a:ext>
            </a:extLst>
          </p:cNvPr>
          <p:cNvSpPr txBox="1">
            <a:spLocks/>
          </p:cNvSpPr>
          <p:nvPr/>
        </p:nvSpPr>
        <p:spPr>
          <a:xfrm>
            <a:off x="1969950" y="6135975"/>
            <a:ext cx="7894638" cy="29678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  <a:hlinkClick r:id="rId3"/>
              </a:rPr>
              <a:t>info@wss.com</a:t>
            </a:r>
            <a:r>
              <a:rPr lang="en-US" sz="2000" dirty="0">
                <a:solidFill>
                  <a:schemeClr val="accent3"/>
                </a:solidFill>
              </a:rPr>
              <a:t>   |  </a:t>
            </a:r>
            <a:r>
              <a:rPr lang="en-US" sz="2000" dirty="0" err="1">
                <a:solidFill>
                  <a:schemeClr val="accent3"/>
                </a:solidFill>
                <a:hlinkClick r:id="rId4"/>
              </a:rPr>
              <a:t>wss.com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7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D285B-A758-D443-94F8-B04A6E18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Adam Backman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47743-8654-E34B-A4CB-062DC21786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Worked for Progress when there were only 80 world wide (Yes, he is old)</a:t>
            </a:r>
          </a:p>
          <a:p>
            <a:r>
              <a:rPr lang="en-US" dirty="0"/>
              <a:t>Wrote a book for Progress Software about database administration and OpenEdge management</a:t>
            </a:r>
          </a:p>
          <a:p>
            <a:r>
              <a:rPr lang="en-US" dirty="0"/>
              <a:t>Loves solving problems with a focus on the operation of the business</a:t>
            </a:r>
          </a:p>
        </p:txBody>
      </p:sp>
    </p:spTree>
    <p:extLst>
      <p:ext uri="{BB962C8B-B14F-4D97-AF65-F5344CB8AC3E}">
        <p14:creationId xmlns:p14="http://schemas.microsoft.com/office/powerpoint/2010/main" val="2760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10F85-C738-3D4C-B967-DEB67BA6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haystack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4E259-D25C-524B-B5A3-43A51EA6EC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First, determine what is important</a:t>
            </a:r>
          </a:p>
          <a:p>
            <a:r>
              <a:rPr lang="en-US" dirty="0"/>
              <a:t>Determining the nature of the problem</a:t>
            </a:r>
          </a:p>
          <a:p>
            <a:r>
              <a:rPr lang="en-US" dirty="0"/>
              <a:t>What tools are available</a:t>
            </a:r>
          </a:p>
          <a:p>
            <a:pPr lvl="1"/>
            <a:r>
              <a:rPr lang="en-US" dirty="0"/>
              <a:t>Free</a:t>
            </a:r>
          </a:p>
          <a:p>
            <a:pPr lvl="1"/>
            <a:r>
              <a:rPr lang="en-US" dirty="0"/>
              <a:t>Not free</a:t>
            </a:r>
          </a:p>
          <a:p>
            <a:r>
              <a:rPr lang="en-US" dirty="0"/>
              <a:t>Examples</a:t>
            </a:r>
          </a:p>
          <a:p>
            <a:r>
              <a:rPr lang="en-US" dirty="0"/>
              <a:t>Review, rinse repeat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0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75E-E3FD-4125-A80A-B3FEDAA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important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D4F85-BCF0-46D9-9DA6-3864DEB195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Differs per operating environment</a:t>
            </a:r>
          </a:p>
          <a:p>
            <a:r>
              <a:rPr lang="en-CA" dirty="0"/>
              <a:t>Differs per business</a:t>
            </a:r>
          </a:p>
          <a:p>
            <a:r>
              <a:rPr lang="en-CA" dirty="0"/>
              <a:t>Differs per person (but we know who is important)</a:t>
            </a:r>
          </a:p>
          <a:p>
            <a:r>
              <a:rPr lang="en-CA" dirty="0"/>
              <a:t>General rules for importance </a:t>
            </a:r>
          </a:p>
          <a:p>
            <a:pPr lvl="1"/>
            <a:r>
              <a:rPr lang="en-CA" dirty="0"/>
              <a:t>Operations that happen many times a day</a:t>
            </a:r>
          </a:p>
          <a:p>
            <a:pPr lvl="1"/>
            <a:r>
              <a:rPr lang="en-CA" dirty="0"/>
              <a:t>Time critical operations (must be run before shift change)</a:t>
            </a:r>
          </a:p>
          <a:p>
            <a:pPr lvl="1"/>
            <a:r>
              <a:rPr lang="en-CA" dirty="0"/>
              <a:t>The closer to the “customer” the more important </a:t>
            </a:r>
          </a:p>
        </p:txBody>
      </p:sp>
    </p:spTree>
    <p:extLst>
      <p:ext uri="{BB962C8B-B14F-4D97-AF65-F5344CB8AC3E}">
        <p14:creationId xmlns:p14="http://schemas.microsoft.com/office/powerpoint/2010/main" val="1705597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D3A42-97B3-134B-B66A-6445A950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Determine the nature of 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9A07E-39C0-4B49-A4BF-149CCBD597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System issue</a:t>
            </a:r>
          </a:p>
          <a:p>
            <a:pPr lvl="1"/>
            <a:r>
              <a:rPr lang="en-US" dirty="0"/>
              <a:t>Network</a:t>
            </a:r>
          </a:p>
          <a:p>
            <a:pPr lvl="1"/>
            <a:r>
              <a:rPr lang="en-US" dirty="0"/>
              <a:t>Disk</a:t>
            </a:r>
          </a:p>
          <a:p>
            <a:pPr lvl="1"/>
            <a:r>
              <a:rPr lang="en-US" dirty="0"/>
              <a:t>Memory</a:t>
            </a:r>
          </a:p>
          <a:p>
            <a:pPr lvl="1"/>
            <a:r>
              <a:rPr lang="en-US" dirty="0"/>
              <a:t>CPU</a:t>
            </a:r>
          </a:p>
          <a:p>
            <a:r>
              <a:rPr lang="en-US" dirty="0"/>
              <a:t>Database issue</a:t>
            </a:r>
          </a:p>
          <a:p>
            <a:r>
              <a:rPr lang="en-US" dirty="0"/>
              <a:t>Application issue</a:t>
            </a:r>
          </a:p>
          <a:p>
            <a:r>
              <a:rPr lang="en-US" dirty="0"/>
              <a:t>Operational issue</a:t>
            </a:r>
          </a:p>
        </p:txBody>
      </p:sp>
    </p:spTree>
    <p:extLst>
      <p:ext uri="{BB962C8B-B14F-4D97-AF65-F5344CB8AC3E}">
        <p14:creationId xmlns:p14="http://schemas.microsoft.com/office/powerpoint/2010/main" val="3044161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8EB8F-8264-C945-85C8-E5E2B5CE0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available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A670D-F641-5F49-B18A-7F328621FA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Free</a:t>
            </a:r>
          </a:p>
          <a:p>
            <a:pPr lvl="1"/>
            <a:r>
              <a:rPr lang="en-US" dirty="0" err="1"/>
              <a:t>promon</a:t>
            </a:r>
            <a:endParaRPr lang="en-US" dirty="0"/>
          </a:p>
          <a:p>
            <a:pPr lvl="1"/>
            <a:r>
              <a:rPr lang="en-US" dirty="0"/>
              <a:t>profiler</a:t>
            </a:r>
          </a:p>
          <a:p>
            <a:pPr lvl="1"/>
            <a:r>
              <a:rPr lang="en-US" dirty="0" err="1"/>
              <a:t>ProGetStack</a:t>
            </a:r>
            <a:endParaRPr lang="en-US" dirty="0"/>
          </a:p>
          <a:p>
            <a:pPr lvl="1"/>
            <a:r>
              <a:rPr lang="en-US" dirty="0"/>
              <a:t>Virtual System Tables (VSTs)</a:t>
            </a:r>
          </a:p>
          <a:p>
            <a:pPr lvl="1"/>
            <a:r>
              <a:rPr lang="en-US" dirty="0"/>
              <a:t>ProTop real-time</a:t>
            </a:r>
          </a:p>
          <a:p>
            <a:r>
              <a:rPr lang="en-US" dirty="0"/>
              <a:t>Not Free (tools included with services)</a:t>
            </a:r>
          </a:p>
          <a:p>
            <a:pPr lvl="1"/>
            <a:r>
              <a:rPr lang="en-US" dirty="0"/>
              <a:t>ProTop portal (ProTop monitoring and alerting service)</a:t>
            </a:r>
          </a:p>
          <a:p>
            <a:pPr lvl="1"/>
            <a:r>
              <a:rPr lang="en-US" dirty="0"/>
              <a:t>ProMonitor (available with OpenEdge MDBA service)</a:t>
            </a:r>
          </a:p>
        </p:txBody>
      </p:sp>
    </p:spTree>
    <p:extLst>
      <p:ext uri="{BB962C8B-B14F-4D97-AF65-F5344CB8AC3E}">
        <p14:creationId xmlns:p14="http://schemas.microsoft.com/office/powerpoint/2010/main" val="1874194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3F5986D4-83CC-A84D-A14C-EC6482E40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49901" cy="68580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E44660-9853-B944-A340-ADDA667A9885}"/>
              </a:ext>
            </a:extLst>
          </p:cNvPr>
          <p:cNvSpPr txBox="1">
            <a:spLocks/>
          </p:cNvSpPr>
          <p:nvPr/>
        </p:nvSpPr>
        <p:spPr>
          <a:xfrm>
            <a:off x="1131072" y="4861089"/>
            <a:ext cx="5007262" cy="151220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buFont typeface="Wingdings 2" pitchFamily="18" charset="2"/>
              <a:buNone/>
            </a:pPr>
            <a:r>
              <a:rPr lang="en-US" sz="3000" dirty="0">
                <a:solidFill>
                  <a:schemeClr val="bg1"/>
                </a:solidFill>
              </a:rPr>
              <a:t>Detect and correct 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issues before they affect 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your critical business processes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77B2CDF-BA16-3140-B453-230993EB1626}"/>
              </a:ext>
            </a:extLst>
          </p:cNvPr>
          <p:cNvSpPr txBox="1">
            <a:spLocks/>
          </p:cNvSpPr>
          <p:nvPr/>
        </p:nvSpPr>
        <p:spPr>
          <a:xfrm>
            <a:off x="1131072" y="2493293"/>
            <a:ext cx="10044928" cy="451522"/>
          </a:xfrm>
          <a:prstGeom prst="rect">
            <a:avLst/>
          </a:prstGeom>
        </p:spPr>
        <p:txBody>
          <a:bodyPr lIns="0" tIns="0" rIns="0" bIns="0" anchor="t" anchorCtr="0"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cap="all" dirty="0">
                <a:solidFill>
                  <a:schemeClr val="accent4"/>
                </a:solidFill>
                <a:latin typeface="+mj-lt"/>
              </a:rPr>
              <a:t>The Best </a:t>
            </a:r>
            <a:r>
              <a:rPr lang="en-US" sz="1500" b="1" cap="all" dirty="0" err="1">
                <a:solidFill>
                  <a:schemeClr val="accent4"/>
                </a:solidFill>
                <a:latin typeface="+mj-lt"/>
              </a:rPr>
              <a:t>OpenEdge</a:t>
            </a:r>
            <a:r>
              <a:rPr lang="en-US" sz="1500" b="1" cap="all" dirty="0">
                <a:solidFill>
                  <a:schemeClr val="accent4"/>
                </a:solidFill>
                <a:latin typeface="+mj-lt"/>
              </a:rPr>
              <a:t> Performance, Monitoring, and Alerting Tool in the Galaxy!   |    </a:t>
            </a:r>
            <a:r>
              <a:rPr lang="en-US" sz="1500" b="1" cap="all" dirty="0" err="1">
                <a:solidFill>
                  <a:schemeClr val="accent3"/>
                </a:solidFill>
                <a:latin typeface="+mj-lt"/>
              </a:rPr>
              <a:t>wss.com</a:t>
            </a:r>
            <a:r>
              <a:rPr lang="en-US" sz="1500" b="1" cap="all" dirty="0">
                <a:solidFill>
                  <a:schemeClr val="accent3"/>
                </a:solidFill>
                <a:latin typeface="+mj-lt"/>
              </a:rPr>
              <a:t>/</a:t>
            </a:r>
            <a:r>
              <a:rPr lang="en-US" sz="1500" b="1" cap="all" dirty="0" err="1">
                <a:solidFill>
                  <a:schemeClr val="accent3"/>
                </a:solidFill>
                <a:latin typeface="+mj-lt"/>
              </a:rPr>
              <a:t>protop</a:t>
            </a:r>
            <a:endParaRPr lang="en-US" sz="1500" b="1" cap="all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208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2665311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rgbClr val="4C4D4C"/>
      </a:dk1>
      <a:lt1>
        <a:srgbClr val="FFFFFF"/>
      </a:lt1>
      <a:dk2>
        <a:srgbClr val="545454"/>
      </a:dk2>
      <a:lt2>
        <a:srgbClr val="BFBFBF"/>
      </a:lt2>
      <a:accent1>
        <a:srgbClr val="304EA1"/>
      </a:accent1>
      <a:accent2>
        <a:srgbClr val="44C7F3"/>
      </a:accent2>
      <a:accent3>
        <a:srgbClr val="53A0D7"/>
      </a:accent3>
      <a:accent4>
        <a:srgbClr val="201A5B"/>
      </a:accent4>
      <a:accent5>
        <a:srgbClr val="9BDDF3"/>
      </a:accent5>
      <a:accent6>
        <a:srgbClr val="AAC4D7"/>
      </a:accent6>
      <a:hlink>
        <a:srgbClr val="53A0D7"/>
      </a:hlink>
      <a:folHlink>
        <a:srgbClr val="53A0D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S_PPT Template v3" id="{E2B0158F-2D12-414D-9368-74A7BC64F491}" vid="{74C04EEE-AB43-F04D-A1C9-06DC5CEC3D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8265</TotalTime>
  <Words>283</Words>
  <Application>Microsoft Macintosh PowerPoint</Application>
  <PresentationFormat>Widescreen</PresentationFormat>
  <Paragraphs>53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 2</vt:lpstr>
      <vt:lpstr>Frame</vt:lpstr>
      <vt:lpstr>How to quickly reduce the haystack</vt:lpstr>
      <vt:lpstr>About White Star Software</vt:lpstr>
      <vt:lpstr>About Adam Backman</vt:lpstr>
      <vt:lpstr>Reducing the haystack</vt:lpstr>
      <vt:lpstr>What is important</vt:lpstr>
      <vt:lpstr>Determine the nature of the problem</vt:lpstr>
      <vt:lpstr>Tools available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quickly reduce the haystack</dc:title>
  <dc:creator>Backman Family</dc:creator>
  <cp:lastModifiedBy>Backman Family</cp:lastModifiedBy>
  <cp:revision>6</cp:revision>
  <dcterms:created xsi:type="dcterms:W3CDTF">2019-09-25T23:11:31Z</dcterms:created>
  <dcterms:modified xsi:type="dcterms:W3CDTF">2019-10-01T16:57:04Z</dcterms:modified>
</cp:coreProperties>
</file>