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comment1.xml" ContentType="application/vnd.openxmlformats-officedocument.presentationml.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comment2.xml" ContentType="application/vnd.openxmlformats-officedocument.presentationml.comments+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269" r:id="rId3"/>
    <p:sldId id="271" r:id="rId4"/>
    <p:sldId id="274" r:id="rId5"/>
    <p:sldId id="301" r:id="rId6"/>
    <p:sldId id="272" r:id="rId7"/>
    <p:sldId id="273" r:id="rId8"/>
    <p:sldId id="285" r:id="rId9"/>
    <p:sldId id="270" r:id="rId10"/>
    <p:sldId id="289" r:id="rId11"/>
    <p:sldId id="284" r:id="rId12"/>
    <p:sldId id="283" r:id="rId13"/>
    <p:sldId id="277" r:id="rId14"/>
    <p:sldId id="287" r:id="rId15"/>
    <p:sldId id="288" r:id="rId16"/>
    <p:sldId id="275" r:id="rId17"/>
    <p:sldId id="278" r:id="rId18"/>
    <p:sldId id="279" r:id="rId19"/>
    <p:sldId id="280" r:id="rId20"/>
    <p:sldId id="286" r:id="rId21"/>
    <p:sldId id="281" r:id="rId22"/>
    <p:sldId id="282" r:id="rId23"/>
    <p:sldId id="291" r:id="rId24"/>
    <p:sldId id="292" r:id="rId25"/>
    <p:sldId id="294" r:id="rId26"/>
    <p:sldId id="293" r:id="rId27"/>
    <p:sldId id="300" r:id="rId28"/>
    <p:sldId id="299" r:id="rId29"/>
    <p:sldId id="296" r:id="rId30"/>
    <p:sldId id="268" r:id="rId31"/>
    <p:sldId id="297" r:id="rId32"/>
    <p:sldId id="265" r:id="rId33"/>
    <p:sldId id="257" r:id="rId34"/>
    <p:sldId id="258" r:id="rId35"/>
    <p:sldId id="259" r:id="rId36"/>
    <p:sldId id="260" r:id="rId37"/>
    <p:sldId id="261" r:id="rId38"/>
    <p:sldId id="262" r:id="rId39"/>
    <p:sldId id="264" r:id="rId40"/>
    <p:sldId id="263" r:id="rId41"/>
    <p:sldId id="298" r:id="rId42"/>
    <p:sldId id="266" r:id="rId43"/>
    <p:sldId id="295"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mitri Levin" initials="DL" lastIdx="1" clrIdx="0">
    <p:extLst>
      <p:ext uri="{19B8F6BF-5375-455C-9EA6-DF929625EA0E}">
        <p15:presenceInfo xmlns:p15="http://schemas.microsoft.com/office/powerpoint/2012/main" userId="S-1-5-21-2066962458-3732107446-846100-514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0" autoAdjust="0"/>
    <p:restoredTop sz="89885" autoAdjust="0"/>
  </p:normalViewPr>
  <p:slideViewPr>
    <p:cSldViewPr>
      <p:cViewPr varScale="1">
        <p:scale>
          <a:sx n="61" d="100"/>
          <a:sy n="61" d="100"/>
        </p:scale>
        <p:origin x="440" y="48"/>
      </p:cViewPr>
      <p:guideLst>
        <p:guide orient="horz" pos="2160"/>
        <p:guide pos="3840"/>
      </p:guideLst>
    </p:cSldViewPr>
  </p:slideViewPr>
  <p:notesTextViewPr>
    <p:cViewPr>
      <p:scale>
        <a:sx n="1" d="1"/>
        <a:sy n="1" d="1"/>
      </p:scale>
      <p:origin x="0" y="0"/>
    </p:cViewPr>
  </p:notesTextViewPr>
  <p:gridSpacing cx="137161" cy="137161"/>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06-01T11:35:14.414" idx="1">
    <p:pos x="10" y="10"/>
    <p:text>Parameters like -n, -Mn, -L definitely affect replication. Other parameters may not affect it.</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8-06-01T11:35:14.414" idx="1">
    <p:pos x="10" y="10"/>
    <p:text>Parameters like -n, -Mn, -L definitely affect replication. Other parameters may not affect it.</p:text>
    <p:extLst>
      <p:ext uri="{C676402C-5697-4E1C-873F-D02D1690AC5C}">
        <p15:threadingInfo xmlns:p15="http://schemas.microsoft.com/office/powerpoint/2012/main" timeZoneBias="2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5A6F9F-3E25-41AB-B8FC-F16D0AC970F7}" type="datetimeFigureOut">
              <a:rPr lang="en-US" smtClean="0"/>
              <a:pPr/>
              <a:t>10/23/2018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075C1-6245-409A-AE3B-413CC551BAFF}" type="slidenum">
              <a:rPr lang="en-US" smtClean="0"/>
              <a:pPr/>
              <a:t>‹#›</a:t>
            </a:fld>
            <a:endParaRPr lang="en-US"/>
          </a:p>
        </p:txBody>
      </p:sp>
    </p:spTree>
    <p:extLst>
      <p:ext uri="{BB962C8B-B14F-4D97-AF65-F5344CB8AC3E}">
        <p14:creationId xmlns:p14="http://schemas.microsoft.com/office/powerpoint/2010/main" val="4250864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will mostly talk about the first 3 methods that are provided by PSC. </a:t>
            </a:r>
          </a:p>
          <a:p>
            <a:r>
              <a:rPr lang="en-US" dirty="0" smtClean="0"/>
              <a:t>Custom replication could be written by any company or service provider.</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2</a:t>
            </a:fld>
            <a:endParaRPr lang="en-US"/>
          </a:p>
        </p:txBody>
      </p:sp>
    </p:spTree>
    <p:extLst>
      <p:ext uri="{BB962C8B-B14F-4D97-AF65-F5344CB8AC3E}">
        <p14:creationId xmlns:p14="http://schemas.microsoft.com/office/powerpoint/2010/main" val="3165963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Retry is a very important addition. Now it is not a problem if sysadmin will shutdown the server during roll forward process. I can always re-start it from the moment it was interrupted with a retry option.</a:t>
            </a:r>
          </a:p>
          <a:p>
            <a:r>
              <a:rPr lang="en-US" dirty="0" err="1" smtClean="0"/>
              <a:t>Oplock</a:t>
            </a:r>
            <a:r>
              <a:rPr lang="en-US" dirty="0" smtClean="0"/>
              <a:t> is an other useful option. It protects</a:t>
            </a:r>
            <a:r>
              <a:rPr lang="en-US" baseline="0" dirty="0" smtClean="0"/>
              <a:t> the warm spare database from accidental startup or entry (pro). See the following slide. I use it for all of our after-image replication needs.</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3</a:t>
            </a:fld>
            <a:endParaRPr lang="en-US"/>
          </a:p>
        </p:txBody>
      </p:sp>
    </p:spTree>
    <p:extLst>
      <p:ext uri="{BB962C8B-B14F-4D97-AF65-F5344CB8AC3E}">
        <p14:creationId xmlns:p14="http://schemas.microsoft.com/office/powerpoint/2010/main" val="2160139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you see the message OE </a:t>
            </a:r>
            <a:r>
              <a:rPr lang="en-US" dirty="0" err="1" smtClean="0"/>
              <a:t>rfutil</a:t>
            </a:r>
            <a:r>
              <a:rPr lang="en-US" dirty="0" smtClean="0"/>
              <a:t> displays when the first roll forward </a:t>
            </a:r>
            <a:r>
              <a:rPr lang="en-US" dirty="0" err="1" smtClean="0"/>
              <a:t>oplock</a:t>
            </a:r>
            <a:r>
              <a:rPr lang="en-US" dirty="0" smtClean="0"/>
              <a:t> is executed. The consequent roll</a:t>
            </a:r>
            <a:r>
              <a:rPr lang="en-US" baseline="0" dirty="0" smtClean="0"/>
              <a:t> forward </a:t>
            </a:r>
            <a:r>
              <a:rPr lang="en-US" baseline="0" dirty="0" err="1" smtClean="0"/>
              <a:t>oplock</a:t>
            </a:r>
            <a:r>
              <a:rPr lang="en-US" baseline="0" dirty="0" smtClean="0"/>
              <a:t> will ignore the </a:t>
            </a:r>
            <a:r>
              <a:rPr lang="en-US" baseline="0" dirty="0" err="1" smtClean="0"/>
              <a:t>oplock</a:t>
            </a:r>
            <a:r>
              <a:rPr lang="en-US" baseline="0" dirty="0" smtClean="0"/>
              <a:t> option. So </a:t>
            </a:r>
            <a:r>
              <a:rPr lang="en-US" dirty="0" err="1" smtClean="0"/>
              <a:t>oplock</a:t>
            </a:r>
            <a:r>
              <a:rPr lang="en-US" dirty="0" smtClean="0"/>
              <a:t> option</a:t>
            </a:r>
            <a:r>
              <a:rPr lang="en-US" baseline="0" dirty="0" smtClean="0"/>
              <a:t> could be used all the time with each after-image roll forward.</a:t>
            </a:r>
          </a:p>
          <a:p>
            <a:r>
              <a:rPr lang="en-US" baseline="0" dirty="0" smtClean="0"/>
              <a:t>Next you see the Error that OE displays when someone try to connect to the </a:t>
            </a:r>
            <a:r>
              <a:rPr lang="en-US" baseline="0" dirty="0" err="1" smtClean="0"/>
              <a:t>oplock</a:t>
            </a:r>
            <a:r>
              <a:rPr lang="en-US" baseline="0" dirty="0" smtClean="0"/>
              <a:t> protected database with “pro”. Similar error will be produced when we attempt to start the server with “preserve” on a locked database.</a:t>
            </a:r>
          </a:p>
          <a:p>
            <a:r>
              <a:rPr lang="en-US" dirty="0" smtClean="0"/>
              <a:t>Same message goes</a:t>
            </a:r>
            <a:r>
              <a:rPr lang="en-US" baseline="0" dirty="0" smtClean="0"/>
              <a:t> to the log file </a:t>
            </a:r>
            <a:r>
              <a:rPr lang="en-US" baseline="0" dirty="0" err="1" smtClean="0"/>
              <a:t>db_name.lg</a:t>
            </a:r>
            <a:endParaRPr lang="en-US" baseline="0" dirty="0" smtClean="0"/>
          </a:p>
          <a:p>
            <a:r>
              <a:rPr lang="en-US" dirty="0" smtClean="0"/>
              <a:t>[2018/09/13@17:35:02.391-0400] P-13959364   T-1     I RFUTIL   : (14072) </a:t>
            </a:r>
            <a:r>
              <a:rPr lang="en-US" dirty="0" err="1" smtClean="0"/>
              <a:t>Databas</a:t>
            </a:r>
            <a:endParaRPr lang="en-US" dirty="0" smtClean="0"/>
          </a:p>
          <a:p>
            <a:r>
              <a:rPr lang="en-US" dirty="0" smtClean="0"/>
              <a:t>e has been locked during roll forward processes.</a:t>
            </a:r>
          </a:p>
          <a:p>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4</a:t>
            </a:fld>
            <a:endParaRPr lang="en-US"/>
          </a:p>
        </p:txBody>
      </p:sp>
    </p:spTree>
    <p:extLst>
      <p:ext uri="{BB962C8B-B14F-4D97-AF65-F5344CB8AC3E}">
        <p14:creationId xmlns:p14="http://schemas.microsoft.com/office/powerpoint/2010/main" val="1217015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a:t>
            </a:r>
            <a:r>
              <a:rPr lang="en-US" dirty="0" err="1" smtClean="0"/>
              <a:t>rfutil</a:t>
            </a:r>
            <a:r>
              <a:rPr lang="en-US" dirty="0" smtClean="0"/>
              <a:t> roll </a:t>
            </a:r>
            <a:r>
              <a:rPr lang="en-US" dirty="0" err="1" smtClean="0"/>
              <a:t>opunlock</a:t>
            </a:r>
            <a:r>
              <a:rPr lang="en-US" dirty="0" smtClean="0"/>
              <a:t> the database becomes normal database that</a:t>
            </a:r>
            <a:r>
              <a:rPr lang="en-US" baseline="0" dirty="0" smtClean="0"/>
              <a:t> can be used. </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5</a:t>
            </a:fld>
            <a:endParaRPr lang="en-US"/>
          </a:p>
        </p:txBody>
      </p:sp>
    </p:spTree>
    <p:extLst>
      <p:ext uri="{BB962C8B-B14F-4D97-AF65-F5344CB8AC3E}">
        <p14:creationId xmlns:p14="http://schemas.microsoft.com/office/powerpoint/2010/main" val="3447410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OE Replication Plus is add-on</a:t>
            </a:r>
            <a:r>
              <a:rPr lang="en-US" baseline="0" dirty="0" smtClean="0"/>
              <a:t> to </a:t>
            </a:r>
            <a:r>
              <a:rPr lang="en-US" dirty="0" smtClean="0"/>
              <a:t>OE Replication.</a:t>
            </a:r>
            <a:r>
              <a:rPr lang="en-US" baseline="0" dirty="0" smtClean="0"/>
              <a:t> It allows to start the server against the replication Target Database. And users can query that Target database with ABL and SQL.</a:t>
            </a:r>
          </a:p>
          <a:p>
            <a:r>
              <a:rPr lang="en-US" baseline="0" dirty="0" smtClean="0"/>
              <a:t>It is also part of </a:t>
            </a:r>
            <a:r>
              <a:rPr lang="en-US" sz="1200" dirty="0" smtClean="0"/>
              <a:t>Advanced Enterprise License that also includes:</a:t>
            </a:r>
            <a:r>
              <a:rPr lang="en-US" sz="1200" baseline="0" dirty="0" smtClean="0"/>
              <a:t> Table Partitioning, Multi-</a:t>
            </a:r>
            <a:r>
              <a:rPr lang="en-US" sz="1200" baseline="0" dirty="0" err="1" smtClean="0"/>
              <a:t>Tenacy</a:t>
            </a:r>
            <a:r>
              <a:rPr lang="en-US" sz="1200" baseline="0" dirty="0" smtClean="0"/>
              <a:t>, OE Management, CDC and TDE.</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6</a:t>
            </a:fld>
            <a:endParaRPr lang="en-US"/>
          </a:p>
        </p:txBody>
      </p:sp>
    </p:spTree>
    <p:extLst>
      <p:ext uri="{BB962C8B-B14F-4D97-AF65-F5344CB8AC3E}">
        <p14:creationId xmlns:p14="http://schemas.microsoft.com/office/powerpoint/2010/main" val="3620609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Pro2 is a </a:t>
            </a:r>
            <a:r>
              <a:rPr lang="en-US" sz="1200" dirty="0" err="1" smtClean="0"/>
              <a:t>BravePoint</a:t>
            </a:r>
            <a:r>
              <a:rPr lang="en-US" sz="1200" dirty="0" smtClean="0"/>
              <a:t> product.</a:t>
            </a:r>
            <a:r>
              <a:rPr lang="en-US" sz="1200" baseline="0" dirty="0" smtClean="0"/>
              <a:t> It was based on </a:t>
            </a:r>
            <a:r>
              <a:rPr lang="en-US" sz="1200" dirty="0" smtClean="0"/>
              <a:t>Pro Dump &amp; Load developed in early 2000s. It comes in three flavors: pro2pro, pro2sql and pro2ora. The last two require an OE </a:t>
            </a:r>
            <a:r>
              <a:rPr lang="en-US" sz="1200" dirty="0" err="1" smtClean="0"/>
              <a:t>DataServer</a:t>
            </a:r>
            <a:r>
              <a:rPr lang="en-US" sz="1200" dirty="0" smtClean="0"/>
              <a:t> ( for SQL Server or Oracle respectively ).</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Pro2 Version 5 includes a CDC license for use with Pro2 only. </a:t>
            </a:r>
          </a:p>
          <a:p>
            <a:r>
              <a:rPr lang="en-US" sz="1200" b="0" i="0" kern="1200" dirty="0" smtClean="0">
                <a:solidFill>
                  <a:schemeClr val="tx1"/>
                </a:solidFill>
                <a:effectLst/>
                <a:latin typeface="+mn-lt"/>
                <a:ea typeface="+mn-ea"/>
                <a:cs typeface="+mn-cs"/>
              </a:rPr>
              <a:t>The Pro2 product can be purchased and implemented yourself, however 99% of the implementation are done by the Progress Support team</a:t>
            </a:r>
            <a:r>
              <a:rPr lang="en-US" sz="1200" b="0" i="0" kern="1200" baseline="0" dirty="0" smtClean="0">
                <a:solidFill>
                  <a:schemeClr val="tx1"/>
                </a:solidFill>
                <a:effectLst/>
                <a:latin typeface="+mn-lt"/>
                <a:ea typeface="+mn-ea"/>
                <a:cs typeface="+mn-cs"/>
              </a:rPr>
              <a:t> ( p</a:t>
            </a:r>
            <a:r>
              <a:rPr lang="en-US" sz="1200" b="0" i="0" kern="1200" dirty="0" smtClean="0">
                <a:solidFill>
                  <a:schemeClr val="tx1"/>
                </a:solidFill>
                <a:effectLst/>
                <a:latin typeface="+mn-lt"/>
                <a:ea typeface="+mn-ea"/>
                <a:cs typeface="+mn-cs"/>
              </a:rPr>
              <a:t>er Mike Furgal ).</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7</a:t>
            </a:fld>
            <a:endParaRPr lang="en-US"/>
          </a:p>
        </p:txBody>
      </p:sp>
    </p:spTree>
    <p:extLst>
      <p:ext uri="{BB962C8B-B14F-4D97-AF65-F5344CB8AC3E}">
        <p14:creationId xmlns:p14="http://schemas.microsoft.com/office/powerpoint/2010/main" val="3879723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export data from Progress database into text files ( pipe delimited ) each night. Then load them into Oracle database using Oracle External Tables. That is a very fast way to load data. It is kind</a:t>
            </a:r>
            <a:r>
              <a:rPr lang="en-US" baseline="0" dirty="0" smtClean="0"/>
              <a:t> of once a day snap shot of everything done on a previous day. It takes 4 hours to dump data with Progress export. And 1 hour to load into Oracle. The we use SAP Business Objects to create reports for company upper management from our Oracle Decision Support Database.</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8</a:t>
            </a:fld>
            <a:endParaRPr lang="en-US"/>
          </a:p>
        </p:txBody>
      </p:sp>
    </p:spTree>
    <p:extLst>
      <p:ext uri="{BB962C8B-B14F-4D97-AF65-F5344CB8AC3E}">
        <p14:creationId xmlns:p14="http://schemas.microsoft.com/office/powerpoint/2010/main" val="3879723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Oracle has very</a:t>
            </a:r>
            <a:r>
              <a:rPr lang="en-US" baseline="0" dirty="0" smtClean="0"/>
              <a:t> similar options, tools and licenses. </a:t>
            </a:r>
            <a:r>
              <a:rPr lang="en-US" sz="1200" dirty="0" err="1" smtClean="0"/>
              <a:t>OpenEdge</a:t>
            </a:r>
            <a:r>
              <a:rPr lang="en-US" sz="1200" dirty="0" smtClean="0"/>
              <a:t> Replication</a:t>
            </a:r>
            <a:r>
              <a:rPr lang="en-US" sz="1200" baseline="0" dirty="0" smtClean="0"/>
              <a:t> works better than </a:t>
            </a:r>
            <a:r>
              <a:rPr lang="en-US" sz="1200" dirty="0" smtClean="0"/>
              <a:t>Oracle Data Guard</a:t>
            </a:r>
            <a:r>
              <a:rPr lang="en-US" sz="1200" baseline="0" dirty="0" smtClean="0"/>
              <a:t> for me, i.e. less problems encountered during last 2-3 years. </a:t>
            </a:r>
            <a:endParaRPr lang="en-US" sz="1200" dirty="0" smtClean="0"/>
          </a:p>
        </p:txBody>
      </p:sp>
      <p:sp>
        <p:nvSpPr>
          <p:cNvPr id="4" name="Slide Number Placeholder 3"/>
          <p:cNvSpPr>
            <a:spLocks noGrp="1"/>
          </p:cNvSpPr>
          <p:nvPr>
            <p:ph type="sldNum" sz="quarter" idx="10"/>
          </p:nvPr>
        </p:nvSpPr>
        <p:spPr/>
        <p:txBody>
          <a:bodyPr/>
          <a:lstStyle/>
          <a:p>
            <a:fld id="{F1C075C1-6245-409A-AE3B-413CC551BAFF}" type="slidenum">
              <a:rPr lang="en-US" smtClean="0"/>
              <a:pPr/>
              <a:t>9</a:t>
            </a:fld>
            <a:endParaRPr lang="en-US"/>
          </a:p>
        </p:txBody>
      </p:sp>
    </p:spTree>
    <p:extLst>
      <p:ext uri="{BB962C8B-B14F-4D97-AF65-F5344CB8AC3E}">
        <p14:creationId xmlns:p14="http://schemas.microsoft.com/office/powerpoint/2010/main" val="16252103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possibility to replication only some tables ( Partial replication ) is very important feature of Pro2. It brings some other differences then. </a:t>
            </a:r>
            <a:endParaRPr lang="en-US" dirty="0" smtClean="0"/>
          </a:p>
          <a:p>
            <a:r>
              <a:rPr lang="en-US" dirty="0" smtClean="0"/>
              <a:t>Let’s look closer at After-Image Blocks on the next slide.</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10</a:t>
            </a:fld>
            <a:endParaRPr lang="en-US"/>
          </a:p>
        </p:txBody>
      </p:sp>
    </p:spTree>
    <p:extLst>
      <p:ext uri="{BB962C8B-B14F-4D97-AF65-F5344CB8AC3E}">
        <p14:creationId xmlns:p14="http://schemas.microsoft.com/office/powerpoint/2010/main" val="14800444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recovery note describes the change of one particular</a:t>
            </a:r>
            <a:r>
              <a:rPr lang="en-US" baseline="0" dirty="0" smtClean="0"/>
              <a:t> </a:t>
            </a:r>
            <a:r>
              <a:rPr lang="en-US" dirty="0" smtClean="0"/>
              <a:t>database</a:t>
            </a:r>
            <a:r>
              <a:rPr lang="en-US" baseline="0" dirty="0" smtClean="0"/>
              <a:t> object ( table, record, sequence). The fact is that this recovery note does not have information about Object ID it is related to. They only describe the changed to the database block, not knowing which object those changes are for.</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11</a:t>
            </a:fld>
            <a:endParaRPr lang="en-US"/>
          </a:p>
        </p:txBody>
      </p:sp>
    </p:spTree>
    <p:extLst>
      <p:ext uri="{BB962C8B-B14F-4D97-AF65-F5344CB8AC3E}">
        <p14:creationId xmlns:p14="http://schemas.microsoft.com/office/powerpoint/2010/main" val="2096732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Unlike After-Image and OE Replications Pro2 is not designed for data protection (DR or run</a:t>
            </a:r>
            <a:r>
              <a:rPr lang="en-US" baseline="0" dirty="0" smtClean="0"/>
              <a:t> backups on Target). It is either for replication to different database vendor (SQL Server, Oracle) or pro2pro to do data reorganization like D&amp;L or move from one type (HP, IBM) to a different type (Linux, Win).</a:t>
            </a:r>
            <a:endParaRPr lang="en-US" dirty="0" smtClean="0"/>
          </a:p>
          <a:p>
            <a:r>
              <a:rPr lang="en-US" dirty="0" smtClean="0"/>
              <a:t>By </a:t>
            </a:r>
            <a:r>
              <a:rPr lang="en-US" dirty="0" smtClean="0"/>
              <a:t>“Throughput” I mean how fast the data changes </a:t>
            </a:r>
            <a:r>
              <a:rPr lang="en-US" dirty="0" smtClean="0"/>
              <a:t>from </a:t>
            </a:r>
            <a:r>
              <a:rPr lang="en-US" dirty="0" smtClean="0"/>
              <a:t>Source DB </a:t>
            </a:r>
            <a:r>
              <a:rPr lang="en-US" dirty="0" smtClean="0"/>
              <a:t>could </a:t>
            </a:r>
            <a:r>
              <a:rPr lang="en-US" dirty="0" smtClean="0"/>
              <a:t>be </a:t>
            </a:r>
            <a:r>
              <a:rPr lang="en-US" dirty="0" smtClean="0"/>
              <a:t>replicated</a:t>
            </a:r>
            <a:r>
              <a:rPr lang="en-US" baseline="0" dirty="0" smtClean="0"/>
              <a:t> to</a:t>
            </a:r>
            <a:r>
              <a:rPr lang="en-US" dirty="0" smtClean="0"/>
              <a:t> </a:t>
            </a:r>
            <a:r>
              <a:rPr lang="en-US" dirty="0" smtClean="0"/>
              <a:t>Target DB. How much data changes we can get through that type of replication, While </a:t>
            </a:r>
            <a:r>
              <a:rPr lang="en-US" dirty="0" smtClean="0"/>
              <a:t>After-Image </a:t>
            </a:r>
            <a:r>
              <a:rPr lang="en-US" dirty="0" smtClean="0"/>
              <a:t>and OE </a:t>
            </a:r>
            <a:r>
              <a:rPr lang="en-US" dirty="0" smtClean="0"/>
              <a:t>Replications rare have</a:t>
            </a:r>
            <a:r>
              <a:rPr lang="en-US" baseline="0" dirty="0" smtClean="0"/>
              <a:t> speed bottleneck if configured appropriately, </a:t>
            </a:r>
            <a:r>
              <a:rPr lang="en-US" baseline="0" dirty="0" smtClean="0"/>
              <a:t>the pro2 limits the load by itself. The default Pro2 </a:t>
            </a:r>
            <a:r>
              <a:rPr lang="en-US" baseline="0" dirty="0" smtClean="0"/>
              <a:t>version 4 has </a:t>
            </a:r>
            <a:r>
              <a:rPr lang="en-US" baseline="0" dirty="0" smtClean="0"/>
              <a:t>5 replication threads. That is a limit by itself</a:t>
            </a:r>
            <a:r>
              <a:rPr lang="en-US" baseline="0" dirty="0" smtClean="0"/>
              <a:t>. It is increased in version 5.</a:t>
            </a:r>
            <a:endParaRPr lang="en-US" baseline="0" dirty="0" smtClean="0"/>
          </a:p>
          <a:p>
            <a:r>
              <a:rPr lang="en-US" baseline="0" dirty="0" smtClean="0"/>
              <a:t>By “Instant replication” I mean do the changes instantly go to the Target database. Obviously for AI replication they are not.</a:t>
            </a:r>
          </a:p>
          <a:p>
            <a:r>
              <a:rPr lang="en-US" dirty="0" smtClean="0"/>
              <a:t>The possibility to</a:t>
            </a:r>
            <a:r>
              <a:rPr lang="en-US" baseline="0" dirty="0" smtClean="0"/>
              <a:t> set up</a:t>
            </a:r>
            <a:r>
              <a:rPr lang="en-US" dirty="0" smtClean="0"/>
              <a:t> a delay in replication is also an important feature</a:t>
            </a:r>
            <a:r>
              <a:rPr lang="en-US" baseline="0" dirty="0" smtClean="0"/>
              <a:t> described on a later slides</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12</a:t>
            </a:fld>
            <a:endParaRPr lang="en-US"/>
          </a:p>
        </p:txBody>
      </p:sp>
    </p:spTree>
    <p:extLst>
      <p:ext uri="{BB962C8B-B14F-4D97-AF65-F5344CB8AC3E}">
        <p14:creationId xmlns:p14="http://schemas.microsoft.com/office/powerpoint/2010/main" val="711931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some</a:t>
            </a:r>
            <a:r>
              <a:rPr lang="en-US" baseline="0" dirty="0" smtClean="0"/>
              <a:t> rare cases a corrupted recovery note will be created in Source database. That damaged note will be transferred to the Target database by roll forwarded and corrupting the bi file on the Target. </a:t>
            </a:r>
          </a:p>
          <a:p>
            <a:r>
              <a:rPr lang="en-US" baseline="0" dirty="0" smtClean="0"/>
              <a:t>This can be fixed by restore of the whole database from backup and roll forward, but that is a lengthy process. So it will be faster to recover using a warm spare database with a delayed after-image roll forward.</a:t>
            </a:r>
          </a:p>
          <a:p>
            <a:r>
              <a:rPr lang="en-US" baseline="0" dirty="0" smtClean="0"/>
              <a:t>Sometimes user deletes important data.</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13</a:t>
            </a:fld>
            <a:endParaRPr lang="en-US"/>
          </a:p>
        </p:txBody>
      </p:sp>
    </p:spTree>
    <p:extLst>
      <p:ext uri="{BB962C8B-B14F-4D97-AF65-F5344CB8AC3E}">
        <p14:creationId xmlns:p14="http://schemas.microsoft.com/office/powerpoint/2010/main" val="16659395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Why the time should be more than</a:t>
            </a:r>
            <a:r>
              <a:rPr lang="en-US" baseline="0" dirty="0" smtClean="0"/>
              <a:t> the longest transaction? Because the recovery note has both information about play forward the block changes and also play back – transaction back out. And a corruption could be in either parts. If the corruption is in the recovery part we can see it only during crash recovery, way after the transaction started. Thus delay should be longer than max transaction length.</a:t>
            </a:r>
          </a:p>
          <a:p>
            <a:endParaRPr lang="en-US" dirty="0" smtClean="0"/>
          </a:p>
          <a:p>
            <a:r>
              <a:rPr lang="en-US" dirty="0" smtClean="0"/>
              <a:t>I keep</a:t>
            </a:r>
            <a:r>
              <a:rPr lang="en-US" baseline="0" dirty="0" smtClean="0"/>
              <a:t> my warm spares with a 6 hours delay. On one hand if corruption is not discovered in 6 hours it is likely to be fine for some considerable time and it is more then the time we expect to discover corruption. Also I can rather quickly ( in and hour or so ) bring the replication to current state, i.e. apply all AI for 6 hours in 1.5 hours </a:t>
            </a:r>
            <a:r>
              <a:rPr lang="en-US" baseline="0" dirty="0" err="1" smtClean="0"/>
              <a:t>aprox</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14</a:t>
            </a:fld>
            <a:endParaRPr lang="en-US"/>
          </a:p>
        </p:txBody>
      </p:sp>
    </p:spTree>
    <p:extLst>
      <p:ext uri="{BB962C8B-B14F-4D97-AF65-F5344CB8AC3E}">
        <p14:creationId xmlns:p14="http://schemas.microsoft.com/office/powerpoint/2010/main" val="16659395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had an issue when a user deleted important accounting data that prevented all accounting transactions. We first restored the record using a delayed replication. Data was not deleted in warm spare with 6 hour delay. Then we used scans of After-Image files with </a:t>
            </a:r>
            <a:r>
              <a:rPr lang="en-US" baseline="0" dirty="0" err="1" smtClean="0"/>
              <a:t>rfutil</a:t>
            </a:r>
            <a:r>
              <a:rPr lang="en-US" baseline="0" dirty="0" smtClean="0"/>
              <a:t> –C </a:t>
            </a:r>
            <a:r>
              <a:rPr lang="en-US" baseline="0" dirty="0" err="1" smtClean="0"/>
              <a:t>aimage</a:t>
            </a:r>
            <a:r>
              <a:rPr lang="en-US" baseline="0" dirty="0" smtClean="0"/>
              <a:t> scan. We store after-images for 10 days. We found a transaction ( the user name, the exact time of a transaction where deletion happened ) using RECID of a record that was deleted. We “grep” </a:t>
            </a:r>
            <a:r>
              <a:rPr lang="en-US" sz="1200" b="0" i="0" kern="1200" dirty="0" smtClean="0">
                <a:solidFill>
                  <a:schemeClr val="tx1"/>
                </a:solidFill>
                <a:effectLst/>
                <a:latin typeface="+mn-lt"/>
                <a:ea typeface="+mn-ea"/>
                <a:cs typeface="+mn-cs"/>
              </a:rPr>
              <a:t>DBKEY</a:t>
            </a:r>
            <a:r>
              <a:rPr lang="en-US" baseline="0" dirty="0" smtClean="0"/>
              <a:t> over scans of AI files. We new the approximate time when it was deleted.</a:t>
            </a:r>
          </a:p>
          <a:p>
            <a:r>
              <a:rPr lang="en-US" baseline="0" dirty="0" err="1" smtClean="0"/>
              <a:t>Geroge</a:t>
            </a:r>
            <a:r>
              <a:rPr lang="en-US" baseline="0" dirty="0" smtClean="0"/>
              <a:t> Potemkin has programs </a:t>
            </a:r>
            <a:r>
              <a:rPr lang="en-US" sz="1200" b="0" i="0" kern="1200" dirty="0" err="1" smtClean="0">
                <a:solidFill>
                  <a:schemeClr val="tx1"/>
                </a:solidFill>
                <a:latin typeface="+mn-lt"/>
                <a:ea typeface="+mn-ea"/>
                <a:cs typeface="+mn-cs"/>
              </a:rPr>
              <a:t>AiScanStat.p</a:t>
            </a:r>
            <a:r>
              <a:rPr lang="en-US" sz="1200" b="0" i="0" kern="1200" dirty="0" smtClean="0">
                <a:solidFill>
                  <a:schemeClr val="tx1"/>
                </a:solidFill>
                <a:latin typeface="+mn-lt"/>
                <a:ea typeface="+mn-ea"/>
                <a:cs typeface="+mn-cs"/>
              </a:rPr>
              <a:t> and</a:t>
            </a:r>
            <a:r>
              <a:rPr lang="az-Cyrl-AZ"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grepAiScan.p</a:t>
            </a:r>
            <a:r>
              <a:rPr lang="en-US" sz="1200" b="0" i="0" kern="1200" dirty="0" smtClean="0">
                <a:solidFill>
                  <a:schemeClr val="tx1"/>
                </a:solidFill>
                <a:latin typeface="+mn-lt"/>
                <a:ea typeface="+mn-ea"/>
                <a:cs typeface="+mn-cs"/>
              </a:rPr>
              <a:t> that work with scans of after-image files.</a:t>
            </a:r>
            <a:r>
              <a:rPr lang="en-US" sz="1200" b="0" i="0" kern="1200" baseline="0" dirty="0" smtClean="0">
                <a:solidFill>
                  <a:schemeClr val="tx1"/>
                </a:solidFill>
                <a:latin typeface="+mn-lt"/>
                <a:ea typeface="+mn-ea"/>
                <a:cs typeface="+mn-cs"/>
              </a:rPr>
              <a:t> And using those programs you can get some very useful information.</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15</a:t>
            </a:fld>
            <a:endParaRPr lang="en-US"/>
          </a:p>
        </p:txBody>
      </p:sp>
    </p:spTree>
    <p:extLst>
      <p:ext uri="{BB962C8B-B14F-4D97-AF65-F5344CB8AC3E}">
        <p14:creationId xmlns:p14="http://schemas.microsoft.com/office/powerpoint/2010/main" val="1665939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 sure the following is set</a:t>
            </a:r>
          </a:p>
          <a:p>
            <a:r>
              <a:rPr lang="en-US" dirty="0" smtClean="0"/>
              <a:t>[server]</a:t>
            </a:r>
          </a:p>
          <a:p>
            <a:r>
              <a:rPr lang="en-US" dirty="0" smtClean="0"/>
              <a:t>  agent-shutdown-action=recovery</a:t>
            </a:r>
          </a:p>
          <a:p>
            <a:r>
              <a:rPr lang="en-US" dirty="0" smtClean="0"/>
              <a:t>The agent-shutdown-action must be set to recovery (from PKB 18310)</a:t>
            </a:r>
          </a:p>
          <a:p>
            <a:endParaRPr lang="en-US" dirty="0" smtClean="0"/>
          </a:p>
          <a:p>
            <a:r>
              <a:rPr lang="en-US" dirty="0" smtClean="0"/>
              <a:t>[transition]</a:t>
            </a:r>
          </a:p>
          <a:p>
            <a:r>
              <a:rPr lang="en-US" dirty="0" smtClean="0"/>
              <a:t>  transition-to-agents=agent1</a:t>
            </a:r>
          </a:p>
          <a:p>
            <a:r>
              <a:rPr lang="en-US" dirty="0" smtClean="0"/>
              <a:t>To make a transition failover a definition of what agent(s) to transition to must be stated in the &lt;</a:t>
            </a:r>
            <a:r>
              <a:rPr lang="en-US" dirty="0" err="1" smtClean="0"/>
              <a:t>sourcedb</a:t>
            </a:r>
            <a:r>
              <a:rPr lang="en-US" dirty="0" smtClean="0"/>
              <a:t>&gt;.</a:t>
            </a:r>
            <a:r>
              <a:rPr lang="en-US" dirty="0" err="1" smtClean="0"/>
              <a:t>repl.properties</a:t>
            </a:r>
            <a:r>
              <a:rPr lang="en-US" dirty="0" smtClean="0"/>
              <a:t> file. (from PKB</a:t>
            </a:r>
            <a:r>
              <a:rPr lang="en-US" baseline="0" dirty="0" smtClean="0"/>
              <a:t> </a:t>
            </a:r>
            <a:r>
              <a:rPr lang="en-US" dirty="0" smtClean="0"/>
              <a:t>18400)</a:t>
            </a:r>
          </a:p>
          <a:p>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18</a:t>
            </a:fld>
            <a:endParaRPr lang="en-US"/>
          </a:p>
        </p:txBody>
      </p:sp>
    </p:spTree>
    <p:extLst>
      <p:ext uri="{BB962C8B-B14F-4D97-AF65-F5344CB8AC3E}">
        <p14:creationId xmlns:p14="http://schemas.microsoft.com/office/powerpoint/2010/main" val="2927703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V5 shows all threads, where v4 and below show just the first 5.  You could always have more than 5 threads, it’s just that the tool never showed or managed more than 5.</a:t>
            </a:r>
          </a:p>
          <a:p>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19</a:t>
            </a:fld>
            <a:endParaRPr lang="en-US"/>
          </a:p>
        </p:txBody>
      </p:sp>
    </p:spTree>
    <p:extLst>
      <p:ext uri="{BB962C8B-B14F-4D97-AF65-F5344CB8AC3E}">
        <p14:creationId xmlns:p14="http://schemas.microsoft.com/office/powerpoint/2010/main" val="27797914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Pro2 version 5 shows all threads, where version 4 and below show just the first 5 threads.  You could always have more than 5 threads, it’s just that the tool never showed or managed more than 5 threads before Pro2 version 5.</a:t>
            </a:r>
          </a:p>
          <a:p>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20</a:t>
            </a:fld>
            <a:endParaRPr lang="en-US"/>
          </a:p>
        </p:txBody>
      </p:sp>
    </p:spTree>
    <p:extLst>
      <p:ext uri="{BB962C8B-B14F-4D97-AF65-F5344CB8AC3E}">
        <p14:creationId xmlns:p14="http://schemas.microsoft.com/office/powerpoint/2010/main" val="21689816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buffer has information about AI blocks, not the blocks themselves but messages. Each message is 112 bytes</a:t>
            </a:r>
            <a:r>
              <a:rPr lang="en-US" baseline="0" dirty="0" smtClean="0"/>
              <a:t> = 14 8-byte pointers.</a:t>
            </a:r>
          </a:p>
          <a:p>
            <a:r>
              <a:rPr lang="en-US" baseline="0" dirty="0" smtClean="0"/>
              <a:t>If the target database cannot keep up, the source will be affected and users will complain.</a:t>
            </a:r>
            <a:r>
              <a:rPr lang="en-US" sz="1200" b="0" i="0" kern="1200" dirty="0" smtClean="0">
                <a:solidFill>
                  <a:schemeClr val="tx1"/>
                </a:solidFill>
                <a:effectLst/>
                <a:latin typeface="+mn-lt"/>
                <a:ea typeface="+mn-ea"/>
                <a:cs typeface="+mn-cs"/>
              </a:rPr>
              <a:t> </a:t>
            </a:r>
          </a:p>
          <a:p>
            <a:r>
              <a:rPr lang="en-US" sz="1200" b="0" i="0" kern="1200" dirty="0" smtClean="0">
                <a:solidFill>
                  <a:schemeClr val="tx1"/>
                </a:solidFill>
                <a:effectLst/>
                <a:latin typeface="+mn-lt"/>
                <a:ea typeface="+mn-ea"/>
                <a:cs typeface="+mn-cs"/>
              </a:rPr>
              <a:t>-pica is essentially a FIFO (first in first out) queue.</a:t>
            </a:r>
            <a:endParaRPr lang="en-US" baseline="0" dirty="0" smtClean="0"/>
          </a:p>
        </p:txBody>
      </p:sp>
      <p:sp>
        <p:nvSpPr>
          <p:cNvPr id="4" name="Slide Number Placeholder 3"/>
          <p:cNvSpPr>
            <a:spLocks noGrp="1"/>
          </p:cNvSpPr>
          <p:nvPr>
            <p:ph type="sldNum" sz="quarter" idx="10"/>
          </p:nvPr>
        </p:nvSpPr>
        <p:spPr/>
        <p:txBody>
          <a:bodyPr/>
          <a:lstStyle/>
          <a:p>
            <a:fld id="{F1C075C1-6245-409A-AE3B-413CC551BAFF}" type="slidenum">
              <a:rPr lang="en-US" smtClean="0"/>
              <a:pPr/>
              <a:t>23</a:t>
            </a:fld>
            <a:endParaRPr lang="en-US"/>
          </a:p>
        </p:txBody>
      </p:sp>
    </p:spTree>
    <p:extLst>
      <p:ext uri="{BB962C8B-B14F-4D97-AF65-F5344CB8AC3E}">
        <p14:creationId xmlns:p14="http://schemas.microsoft.com/office/powerpoint/2010/main" val="11704722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we want to be more accurate, the true –pica “in-pipe” through put is the difference between Total AI writes and Partial AI Writes.</a:t>
            </a:r>
          </a:p>
          <a:p>
            <a:r>
              <a:rPr lang="en-US" dirty="0" smtClean="0"/>
              <a:t>So in my case it is ( 57.82 – 0.36 ) * 16,384 = 941,434. But the Partial AI Writes are usually much smaller then Total Ai Writes and so we can ignore them.</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24</a:t>
            </a:fld>
            <a:endParaRPr lang="en-US"/>
          </a:p>
        </p:txBody>
      </p:sp>
    </p:spTree>
    <p:extLst>
      <p:ext uri="{BB962C8B-B14F-4D97-AF65-F5344CB8AC3E}">
        <p14:creationId xmlns:p14="http://schemas.microsoft.com/office/powerpoint/2010/main" val="27562403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It is a kind of like Lock Table. And it’s overflow is also bad, though not as bad as Lock Table overflow. When Lock Table overflow happens all transaction processing freezes. Here it does not freeze completely, but it will be rather limited by Replication Server (RPLS) throughput ( blue pipe here )</a:t>
            </a:r>
            <a:endParaRPr lang="en-US" dirty="0" smtClean="0"/>
          </a:p>
          <a:p>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25</a:t>
            </a:fld>
            <a:endParaRPr lang="en-US"/>
          </a:p>
        </p:txBody>
      </p:sp>
    </p:spTree>
    <p:extLst>
      <p:ext uri="{BB962C8B-B14F-4D97-AF65-F5344CB8AC3E}">
        <p14:creationId xmlns:p14="http://schemas.microsoft.com/office/powerpoint/2010/main" val="12894596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Total Message Entries = 2397636. Each message is</a:t>
            </a:r>
            <a:r>
              <a:rPr lang="en-US" baseline="0" dirty="0" smtClean="0"/>
              <a:t> 112 bytes.</a:t>
            </a:r>
          </a:p>
          <a:p>
            <a:r>
              <a:rPr lang="en-US" dirty="0" smtClean="0"/>
              <a:t>2397636 * </a:t>
            </a:r>
            <a:r>
              <a:rPr lang="en-US" baseline="0" dirty="0" smtClean="0"/>
              <a:t>112 = 262143 KB</a:t>
            </a:r>
          </a:p>
          <a:p>
            <a:r>
              <a:rPr lang="en-US" baseline="0" dirty="0" smtClean="0"/>
              <a:t>Progress uses not the exactly all the memory provided by –pica, but some rounding mechanism to allocate memory designated to pica pool according to –pica parameter value. In the above example we see 1 KB less then –pica value. </a:t>
            </a:r>
          </a:p>
          <a:p>
            <a:r>
              <a:rPr lang="en-US" baseline="0" dirty="0" smtClean="0"/>
              <a:t>For other values of –pica the result will be different. </a:t>
            </a:r>
          </a:p>
          <a:p>
            <a:r>
              <a:rPr lang="en-US" baseline="0" dirty="0" smtClean="0"/>
              <a:t>Area Filled Count – how many times Free Message Entries became zero, which is bad. Zero indicates no problems with OE </a:t>
            </a:r>
            <a:r>
              <a:rPr lang="en-US" baseline="0" dirty="0" err="1" smtClean="0"/>
              <a:t>Repl</a:t>
            </a:r>
            <a:r>
              <a:rPr lang="en-US" baseline="0" dirty="0" smtClean="0"/>
              <a:t> occurred.</a:t>
            </a:r>
          </a:p>
          <a:p>
            <a:r>
              <a:rPr lang="en-US" baseline="0" dirty="0" smtClean="0"/>
              <a:t>Service Latch Holder – user number that is holding the latch. -1 means nobody is holding the latch</a:t>
            </a:r>
          </a:p>
          <a:p>
            <a:r>
              <a:rPr lang="en-US" baseline="0" dirty="0" smtClean="0"/>
              <a:t>Access Count – twice the number of after-image blocks that went through the queue. One access by AIW to put message (in) and one by Replication Server to process it (out).</a:t>
            </a:r>
          </a:p>
          <a:p>
            <a:r>
              <a:rPr lang="en-US" baseline="0" dirty="0" smtClean="0"/>
              <a:t>Access Collision – collision between those two processes (AIW in </a:t>
            </a:r>
            <a:r>
              <a:rPr lang="en-US" baseline="0" smtClean="0"/>
              <a:t>and  RPLS </a:t>
            </a:r>
            <a:r>
              <a:rPr lang="en-US" baseline="0" dirty="0" smtClean="0"/>
              <a:t>out attempting simultaneous access to PICA queue). When they both trying to access PICA at the same time one process has to wait. And that wait is 10 milliseconds. That is not a lot. I ignore that access collisions count.</a:t>
            </a:r>
          </a:p>
        </p:txBody>
      </p:sp>
      <p:sp>
        <p:nvSpPr>
          <p:cNvPr id="4" name="Slide Number Placeholder 3"/>
          <p:cNvSpPr>
            <a:spLocks noGrp="1"/>
          </p:cNvSpPr>
          <p:nvPr>
            <p:ph type="sldNum" sz="quarter" idx="10"/>
          </p:nvPr>
        </p:nvSpPr>
        <p:spPr/>
        <p:txBody>
          <a:bodyPr/>
          <a:lstStyle/>
          <a:p>
            <a:fld id="{F1C075C1-6245-409A-AE3B-413CC551BAFF}" type="slidenum">
              <a:rPr lang="en-US" smtClean="0"/>
              <a:pPr/>
              <a:t>26</a:t>
            </a:fld>
            <a:endParaRPr lang="en-US"/>
          </a:p>
        </p:txBody>
      </p:sp>
    </p:spTree>
    <p:extLst>
      <p:ext uri="{BB962C8B-B14F-4D97-AF65-F5344CB8AC3E}">
        <p14:creationId xmlns:p14="http://schemas.microsoft.com/office/powerpoint/2010/main" val="25004137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Why pica queue is needed is not clear. </a:t>
            </a:r>
            <a:r>
              <a:rPr lang="en-US" dirty="0" smtClean="0"/>
              <a:t>The AI blocks in AI-file are applied by RPLS consequentially. PICA message is only a pointer to the AI</a:t>
            </a:r>
            <a:r>
              <a:rPr lang="en-US" baseline="0" dirty="0" smtClean="0"/>
              <a:t> block that has to be applied (16 bytes in 112 pica message). The last AI block that was applied is all that is needed for </a:t>
            </a:r>
            <a:r>
              <a:rPr lang="en-US" baseline="0" smtClean="0"/>
              <a:t>the process.</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27</a:t>
            </a:fld>
            <a:endParaRPr lang="en-US"/>
          </a:p>
        </p:txBody>
      </p:sp>
    </p:spTree>
    <p:extLst>
      <p:ext uri="{BB962C8B-B14F-4D97-AF65-F5344CB8AC3E}">
        <p14:creationId xmlns:p14="http://schemas.microsoft.com/office/powerpoint/2010/main" val="5557880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Parameters like -n, -</a:t>
            </a:r>
            <a:r>
              <a:rPr lang="en-US" dirty="0" err="1" smtClean="0"/>
              <a:t>Mn</a:t>
            </a:r>
            <a:r>
              <a:rPr lang="en-US" dirty="0" smtClean="0"/>
              <a:t>, -L definitely affect replication. Other parameters may not affect replication. I</a:t>
            </a:r>
            <a:r>
              <a:rPr lang="en-US" baseline="0" dirty="0" smtClean="0"/>
              <a:t> developed a habit to keep parameters on Source and Target exactly the same. That way I do not worry if parameter affects replication or not.</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29</a:t>
            </a:fld>
            <a:endParaRPr lang="en-US"/>
          </a:p>
        </p:txBody>
      </p:sp>
    </p:spTree>
    <p:extLst>
      <p:ext uri="{BB962C8B-B14F-4D97-AF65-F5344CB8AC3E}">
        <p14:creationId xmlns:p14="http://schemas.microsoft.com/office/powerpoint/2010/main" val="32554166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Print </a:t>
            </a:r>
            <a:r>
              <a:rPr lang="en-US" smtClean="0"/>
              <a:t>screen from</a:t>
            </a:r>
            <a:r>
              <a:rPr lang="en-US" baseline="0" smtClean="0"/>
              <a:t> the Source DB log</a:t>
            </a:r>
            <a:endParaRPr lang="en-US"/>
          </a:p>
        </p:txBody>
      </p:sp>
      <p:sp>
        <p:nvSpPr>
          <p:cNvPr id="4" name="Slide Number Placeholder 3"/>
          <p:cNvSpPr>
            <a:spLocks noGrp="1"/>
          </p:cNvSpPr>
          <p:nvPr>
            <p:ph type="sldNum" sz="quarter" idx="10"/>
          </p:nvPr>
        </p:nvSpPr>
        <p:spPr/>
        <p:txBody>
          <a:bodyPr/>
          <a:lstStyle/>
          <a:p>
            <a:fld id="{F1C075C1-6245-409A-AE3B-413CC551BAFF}" type="slidenum">
              <a:rPr lang="en-US" smtClean="0"/>
              <a:pPr/>
              <a:t>30</a:t>
            </a:fld>
            <a:endParaRPr lang="en-US"/>
          </a:p>
        </p:txBody>
      </p:sp>
    </p:spTree>
    <p:extLst>
      <p:ext uri="{BB962C8B-B14F-4D97-AF65-F5344CB8AC3E}">
        <p14:creationId xmlns:p14="http://schemas.microsoft.com/office/powerpoint/2010/main" val="20785316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each database</a:t>
            </a:r>
            <a:r>
              <a:rPr lang="en-US" baseline="0" dirty="0" smtClean="0"/>
              <a:t> I put replication specific parameters, such as –pica, -</a:t>
            </a:r>
            <a:r>
              <a:rPr lang="en-US" baseline="0" dirty="0" err="1" smtClean="0"/>
              <a:t>DBService</a:t>
            </a:r>
            <a:r>
              <a:rPr lang="en-US" baseline="0" dirty="0" smtClean="0"/>
              <a:t>, -S into a separate .pf file. As you can see for sports.pf that is sports_repl.pf. The depending on which role the database has, Source or Target I overwrite that replication .pf file with either repl_source.pf or repl_target.pf. That way I can quickly change roles of multiple databases with one script.</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31</a:t>
            </a:fld>
            <a:endParaRPr lang="en-US"/>
          </a:p>
        </p:txBody>
      </p:sp>
    </p:spTree>
    <p:extLst>
      <p:ext uri="{BB962C8B-B14F-4D97-AF65-F5344CB8AC3E}">
        <p14:creationId xmlns:p14="http://schemas.microsoft.com/office/powerpoint/2010/main" val="22446000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agent name is 16</a:t>
            </a:r>
            <a:r>
              <a:rPr lang="en-US" baseline="0" dirty="0" smtClean="0"/>
              <a:t> characters of more Replication will not work, the startup of the database will hand and will give some misleading errors. </a:t>
            </a:r>
          </a:p>
          <a:p>
            <a:r>
              <a:rPr lang="en-US" baseline="0" dirty="0" smtClean="0"/>
              <a:t>-- “</a:t>
            </a:r>
            <a:r>
              <a:rPr lang="en-US" dirty="0" smtClean="0"/>
              <a:t>Of course the startup should not hang due to this” Libor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If you disabled replication, delete the </a:t>
            </a:r>
            <a:r>
              <a:rPr lang="en-US" dirty="0" err="1" smtClean="0"/>
              <a:t>repl.recovery</a:t>
            </a:r>
            <a:r>
              <a:rPr lang="en-US" dirty="0" smtClean="0"/>
              <a:t> files </a:t>
            </a:r>
            <a:r>
              <a:rPr lang="en-US" baseline="0" dirty="0" smtClean="0"/>
              <a:t>were it was disabled Source and Target</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40</a:t>
            </a:fld>
            <a:endParaRPr lang="en-US"/>
          </a:p>
        </p:txBody>
      </p:sp>
    </p:spTree>
    <p:extLst>
      <p:ext uri="{BB962C8B-B14F-4D97-AF65-F5344CB8AC3E}">
        <p14:creationId xmlns:p14="http://schemas.microsoft.com/office/powerpoint/2010/main" val="22030837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correct order of restarting</a:t>
            </a:r>
            <a:r>
              <a:rPr lang="en-US" baseline="0" dirty="0" smtClean="0"/>
              <a:t> server and agent(s) from PKB </a:t>
            </a:r>
            <a:r>
              <a:rPr lang="en-US" sz="1200" b="0" i="0" kern="1200" dirty="0" smtClean="0">
                <a:solidFill>
                  <a:schemeClr val="tx1"/>
                </a:solidFill>
                <a:effectLst/>
                <a:latin typeface="+mn-lt"/>
                <a:ea typeface="+mn-ea"/>
                <a:cs typeface="+mn-cs"/>
              </a:rPr>
              <a:t>86271</a:t>
            </a:r>
            <a:endParaRPr lang="en-US" dirty="0"/>
          </a:p>
        </p:txBody>
      </p:sp>
      <p:sp>
        <p:nvSpPr>
          <p:cNvPr id="4" name="Slide Number Placeholder 3"/>
          <p:cNvSpPr>
            <a:spLocks noGrp="1"/>
          </p:cNvSpPr>
          <p:nvPr>
            <p:ph type="sldNum" sz="quarter" idx="10"/>
          </p:nvPr>
        </p:nvSpPr>
        <p:spPr/>
        <p:txBody>
          <a:bodyPr/>
          <a:lstStyle/>
          <a:p>
            <a:fld id="{F1C075C1-6245-409A-AE3B-413CC551BAFF}" type="slidenum">
              <a:rPr lang="en-US" smtClean="0"/>
              <a:pPr/>
              <a:t>41</a:t>
            </a:fld>
            <a:endParaRPr lang="en-US"/>
          </a:p>
        </p:txBody>
      </p:sp>
    </p:spTree>
    <p:extLst>
      <p:ext uri="{BB962C8B-B14F-4D97-AF65-F5344CB8AC3E}">
        <p14:creationId xmlns:p14="http://schemas.microsoft.com/office/powerpoint/2010/main" val="28480124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5FB82A-8BE4-4F14-905F-1D233B976188}" type="datetimeFigureOut">
              <a:rPr lang="en-US" smtClean="0"/>
              <a:pPr/>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01CA51-333D-4F79-A3F9-A4C852049BCF}" type="slidenum">
              <a:rPr lang="en-US" smtClean="0"/>
              <a:pPr/>
              <a:t>‹#›</a:t>
            </a:fld>
            <a:endParaRPr lang="en-US"/>
          </a:p>
        </p:txBody>
      </p:sp>
    </p:spTree>
    <p:extLst>
      <p:ext uri="{BB962C8B-B14F-4D97-AF65-F5344CB8AC3E}">
        <p14:creationId xmlns:p14="http://schemas.microsoft.com/office/powerpoint/2010/main" val="2768628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5FB82A-8BE4-4F14-905F-1D233B976188}" type="datetimeFigureOut">
              <a:rPr lang="en-US" smtClean="0"/>
              <a:pPr/>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01CA51-333D-4F79-A3F9-A4C852049BCF}" type="slidenum">
              <a:rPr lang="en-US" smtClean="0"/>
              <a:pPr/>
              <a:t>‹#›</a:t>
            </a:fld>
            <a:endParaRPr lang="en-US"/>
          </a:p>
        </p:txBody>
      </p:sp>
    </p:spTree>
    <p:extLst>
      <p:ext uri="{BB962C8B-B14F-4D97-AF65-F5344CB8AC3E}">
        <p14:creationId xmlns:p14="http://schemas.microsoft.com/office/powerpoint/2010/main" val="1157076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5FB82A-8BE4-4F14-905F-1D233B976188}" type="datetimeFigureOut">
              <a:rPr lang="en-US" smtClean="0"/>
              <a:pPr/>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01CA51-333D-4F79-A3F9-A4C852049BCF}" type="slidenum">
              <a:rPr lang="en-US" smtClean="0"/>
              <a:pPr/>
              <a:t>‹#›</a:t>
            </a:fld>
            <a:endParaRPr lang="en-US"/>
          </a:p>
        </p:txBody>
      </p:sp>
    </p:spTree>
    <p:extLst>
      <p:ext uri="{BB962C8B-B14F-4D97-AF65-F5344CB8AC3E}">
        <p14:creationId xmlns:p14="http://schemas.microsoft.com/office/powerpoint/2010/main" val="4231949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5FB82A-8BE4-4F14-905F-1D233B976188}" type="datetimeFigureOut">
              <a:rPr lang="en-US" smtClean="0"/>
              <a:pPr/>
              <a:t>10/23/2018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01CA51-333D-4F79-A3F9-A4C852049BCF}" type="slidenum">
              <a:rPr lang="en-US" smtClean="0"/>
              <a:pPr/>
              <a:t>‹#›</a:t>
            </a:fld>
            <a:endParaRPr lang="en-US"/>
          </a:p>
        </p:txBody>
      </p:sp>
    </p:spTree>
    <p:extLst>
      <p:ext uri="{BB962C8B-B14F-4D97-AF65-F5344CB8AC3E}">
        <p14:creationId xmlns:p14="http://schemas.microsoft.com/office/powerpoint/2010/main" val="1407745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5FB82A-8BE4-4F14-905F-1D233B976188}" type="datetimeFigureOut">
              <a:rPr lang="en-US" smtClean="0"/>
              <a:pPr/>
              <a:t>10/23/2018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01CA51-333D-4F79-A3F9-A4C852049BCF}" type="slidenum">
              <a:rPr lang="en-US" smtClean="0"/>
              <a:pPr/>
              <a:t>‹#›</a:t>
            </a:fld>
            <a:endParaRPr lang="en-US"/>
          </a:p>
        </p:txBody>
      </p:sp>
    </p:spTree>
    <p:extLst>
      <p:ext uri="{BB962C8B-B14F-4D97-AF65-F5344CB8AC3E}">
        <p14:creationId xmlns:p14="http://schemas.microsoft.com/office/powerpoint/2010/main" val="389282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5FB82A-8BE4-4F14-905F-1D233B976188}" type="datetimeFigureOut">
              <a:rPr lang="en-US" smtClean="0"/>
              <a:pPr/>
              <a:t>10/23/2018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01CA51-333D-4F79-A3F9-A4C852049BCF}" type="slidenum">
              <a:rPr lang="en-US" smtClean="0"/>
              <a:pPr/>
              <a:t>‹#›</a:t>
            </a:fld>
            <a:endParaRPr lang="en-US"/>
          </a:p>
        </p:txBody>
      </p:sp>
    </p:spTree>
    <p:extLst>
      <p:ext uri="{BB962C8B-B14F-4D97-AF65-F5344CB8AC3E}">
        <p14:creationId xmlns:p14="http://schemas.microsoft.com/office/powerpoint/2010/main" val="2655568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5FB82A-8BE4-4F14-905F-1D233B976188}" type="datetimeFigureOut">
              <a:rPr lang="en-US" smtClean="0"/>
              <a:pPr/>
              <a:t>10/23/2018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01CA51-333D-4F79-A3F9-A4C852049BCF}" type="slidenum">
              <a:rPr lang="en-US" smtClean="0"/>
              <a:pPr/>
              <a:t>‹#›</a:t>
            </a:fld>
            <a:endParaRPr lang="en-US"/>
          </a:p>
        </p:txBody>
      </p:sp>
    </p:spTree>
    <p:extLst>
      <p:ext uri="{BB962C8B-B14F-4D97-AF65-F5344CB8AC3E}">
        <p14:creationId xmlns:p14="http://schemas.microsoft.com/office/powerpoint/2010/main" val="1215343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5FB82A-8BE4-4F14-905F-1D233B976188}" type="datetimeFigureOut">
              <a:rPr lang="en-US" smtClean="0"/>
              <a:pPr/>
              <a:t>10/23/2018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01CA51-333D-4F79-A3F9-A4C852049BCF}" type="slidenum">
              <a:rPr lang="en-US" smtClean="0"/>
              <a:pPr/>
              <a:t>‹#›</a:t>
            </a:fld>
            <a:endParaRPr lang="en-US"/>
          </a:p>
        </p:txBody>
      </p:sp>
    </p:spTree>
    <p:extLst>
      <p:ext uri="{BB962C8B-B14F-4D97-AF65-F5344CB8AC3E}">
        <p14:creationId xmlns:p14="http://schemas.microsoft.com/office/powerpoint/2010/main" val="2064357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5FB82A-8BE4-4F14-905F-1D233B976188}" type="datetimeFigureOut">
              <a:rPr lang="en-US" smtClean="0"/>
              <a:pPr/>
              <a:t>10/23/2018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01CA51-333D-4F79-A3F9-A4C852049BCF}" type="slidenum">
              <a:rPr lang="en-US" smtClean="0"/>
              <a:pPr/>
              <a:t>‹#›</a:t>
            </a:fld>
            <a:endParaRPr lang="en-US"/>
          </a:p>
        </p:txBody>
      </p:sp>
    </p:spTree>
    <p:extLst>
      <p:ext uri="{BB962C8B-B14F-4D97-AF65-F5344CB8AC3E}">
        <p14:creationId xmlns:p14="http://schemas.microsoft.com/office/powerpoint/2010/main" val="994322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5FB82A-8BE4-4F14-905F-1D233B976188}" type="datetimeFigureOut">
              <a:rPr lang="en-US" smtClean="0"/>
              <a:pPr/>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01CA51-333D-4F79-A3F9-A4C852049BCF}" type="slidenum">
              <a:rPr lang="en-US" smtClean="0"/>
              <a:pPr/>
              <a:t>‹#›</a:t>
            </a:fld>
            <a:endParaRPr lang="en-US"/>
          </a:p>
        </p:txBody>
      </p:sp>
    </p:spTree>
    <p:extLst>
      <p:ext uri="{BB962C8B-B14F-4D97-AF65-F5344CB8AC3E}">
        <p14:creationId xmlns:p14="http://schemas.microsoft.com/office/powerpoint/2010/main" val="2737135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5FB82A-8BE4-4F14-905F-1D233B976188}" type="datetimeFigureOut">
              <a:rPr lang="en-US" smtClean="0"/>
              <a:pPr/>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01CA51-333D-4F79-A3F9-A4C852049BCF}" type="slidenum">
              <a:rPr lang="en-US" smtClean="0"/>
              <a:pPr/>
              <a:t>‹#›</a:t>
            </a:fld>
            <a:endParaRPr lang="en-US"/>
          </a:p>
        </p:txBody>
      </p:sp>
    </p:spTree>
    <p:extLst>
      <p:ext uri="{BB962C8B-B14F-4D97-AF65-F5344CB8AC3E}">
        <p14:creationId xmlns:p14="http://schemas.microsoft.com/office/powerpoint/2010/main" val="258889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5FB82A-8BE4-4F14-905F-1D233B976188}" type="datetimeFigureOut">
              <a:rPr lang="en-US" smtClean="0"/>
              <a:pPr/>
              <a:t>10/23/2018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01CA51-333D-4F79-A3F9-A4C852049BCF}" type="slidenum">
              <a:rPr lang="en-US" smtClean="0"/>
              <a:pPr/>
              <a:t>‹#›</a:t>
            </a:fld>
            <a:endParaRPr lang="en-US"/>
          </a:p>
        </p:txBody>
      </p:sp>
    </p:spTree>
    <p:extLst>
      <p:ext uri="{BB962C8B-B14F-4D97-AF65-F5344CB8AC3E}">
        <p14:creationId xmlns:p14="http://schemas.microsoft.com/office/powerpoint/2010/main" val="10900064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ftp://ftp.sh/"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All types of data replication with OE databases</a:t>
            </a:r>
          </a:p>
        </p:txBody>
      </p:sp>
      <p:sp>
        <p:nvSpPr>
          <p:cNvPr id="3" name="Subtitle 2"/>
          <p:cNvSpPr>
            <a:spLocks noGrp="1"/>
          </p:cNvSpPr>
          <p:nvPr>
            <p:ph type="subTitle" idx="1"/>
          </p:nvPr>
        </p:nvSpPr>
        <p:spPr>
          <a:xfrm>
            <a:off x="1524000" y="3566161"/>
            <a:ext cx="9144000" cy="1655762"/>
          </a:xfrm>
        </p:spPr>
        <p:txBody>
          <a:bodyPr>
            <a:normAutofit lnSpcReduction="10000"/>
          </a:bodyPr>
          <a:lstStyle/>
          <a:p>
            <a:r>
              <a:rPr lang="en-US" dirty="0" smtClean="0"/>
              <a:t>Dmitri </a:t>
            </a:r>
            <a:r>
              <a:rPr lang="en-US" dirty="0" smtClean="0"/>
              <a:t>Levin</a:t>
            </a:r>
            <a:endParaRPr lang="en-US" dirty="0" smtClean="0"/>
          </a:p>
          <a:p>
            <a:r>
              <a:rPr lang="en-US" dirty="0" smtClean="0"/>
              <a:t>Progress, Oracle, SQL Server DBA</a:t>
            </a:r>
          </a:p>
          <a:p>
            <a:r>
              <a:rPr lang="en-US" dirty="0" smtClean="0"/>
              <a:t>   Alphabroder </a:t>
            </a:r>
            <a:r>
              <a:rPr lang="en-US" dirty="0" smtClean="0"/>
              <a:t>Co</a:t>
            </a:r>
          </a:p>
          <a:p>
            <a:r>
              <a:rPr lang="en-US" dirty="0" smtClean="0"/>
              <a:t>   Philadelphia </a:t>
            </a:r>
            <a:r>
              <a:rPr lang="en-US" dirty="0" smtClean="0"/>
              <a:t>PA</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53075" y="5897898"/>
            <a:ext cx="1085850" cy="52705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5498" y="5996473"/>
            <a:ext cx="1358900" cy="3810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9476" y="5926473"/>
            <a:ext cx="1384300" cy="469900"/>
          </a:xfrm>
          <a:prstGeom prst="rect">
            <a:avLst/>
          </a:prstGeom>
        </p:spPr>
      </p:pic>
    </p:spTree>
    <p:extLst>
      <p:ext uri="{BB962C8B-B14F-4D97-AF65-F5344CB8AC3E}">
        <p14:creationId xmlns:p14="http://schemas.microsoft.com/office/powerpoint/2010/main" val="33315273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1981200"/>
            <a:ext cx="5381473" cy="523220"/>
          </a:xfrm>
          <a:prstGeom prst="rect">
            <a:avLst/>
          </a:prstGeom>
          <a:noFill/>
        </p:spPr>
        <p:txBody>
          <a:bodyPr wrap="none" rtlCol="0">
            <a:spAutoFit/>
          </a:bodyPr>
          <a:lstStyle/>
          <a:p>
            <a:r>
              <a:rPr lang="en-US" sz="2800" dirty="0" smtClean="0"/>
              <a:t>After-Image (Log based) Replication</a:t>
            </a:r>
            <a:endParaRPr lang="en-US" sz="2800" dirty="0"/>
          </a:p>
        </p:txBody>
      </p:sp>
      <p:sp>
        <p:nvSpPr>
          <p:cNvPr id="5" name="Title 1"/>
          <p:cNvSpPr>
            <a:spLocks noGrp="1"/>
          </p:cNvSpPr>
          <p:nvPr>
            <p:ph type="title"/>
          </p:nvPr>
        </p:nvSpPr>
        <p:spPr>
          <a:xfrm>
            <a:off x="838200" y="365125"/>
            <a:ext cx="10515600" cy="1325563"/>
          </a:xfrm>
        </p:spPr>
        <p:txBody>
          <a:bodyPr/>
          <a:lstStyle/>
          <a:p>
            <a:r>
              <a:rPr lang="en-US" dirty="0" smtClean="0"/>
              <a:t>All types of data replication</a:t>
            </a:r>
            <a:endParaRPr lang="en-US" dirty="0"/>
          </a:p>
        </p:txBody>
      </p:sp>
      <p:sp>
        <p:nvSpPr>
          <p:cNvPr id="6" name="TextBox 5"/>
          <p:cNvSpPr txBox="1"/>
          <p:nvPr/>
        </p:nvSpPr>
        <p:spPr>
          <a:xfrm>
            <a:off x="1569687" y="2880356"/>
            <a:ext cx="3379515" cy="523220"/>
          </a:xfrm>
          <a:prstGeom prst="rect">
            <a:avLst/>
          </a:prstGeom>
          <a:noFill/>
        </p:spPr>
        <p:txBody>
          <a:bodyPr wrap="none" rtlCol="0">
            <a:spAutoFit/>
          </a:bodyPr>
          <a:lstStyle/>
          <a:p>
            <a:r>
              <a:rPr lang="en-US" sz="2800" dirty="0" err="1" smtClean="0"/>
              <a:t>OpenEdge</a:t>
            </a:r>
            <a:r>
              <a:rPr lang="en-US" sz="2800" dirty="0" smtClean="0"/>
              <a:t> Replication</a:t>
            </a:r>
            <a:endParaRPr lang="en-US" sz="2800" dirty="0"/>
          </a:p>
        </p:txBody>
      </p:sp>
      <p:sp>
        <p:nvSpPr>
          <p:cNvPr id="7" name="TextBox 6"/>
          <p:cNvSpPr txBox="1"/>
          <p:nvPr/>
        </p:nvSpPr>
        <p:spPr>
          <a:xfrm>
            <a:off x="1569687" y="3840483"/>
            <a:ext cx="2561214" cy="523220"/>
          </a:xfrm>
          <a:prstGeom prst="rect">
            <a:avLst/>
          </a:prstGeom>
          <a:noFill/>
        </p:spPr>
        <p:txBody>
          <a:bodyPr wrap="none" rtlCol="0">
            <a:spAutoFit/>
          </a:bodyPr>
          <a:lstStyle/>
          <a:p>
            <a:r>
              <a:rPr lang="en-US" sz="2800" dirty="0" smtClean="0"/>
              <a:t>Pro2 Replication</a:t>
            </a:r>
            <a:endParaRPr lang="en-US" sz="2800" dirty="0"/>
          </a:p>
        </p:txBody>
      </p:sp>
      <p:sp>
        <p:nvSpPr>
          <p:cNvPr id="8" name="TextBox 7"/>
          <p:cNvSpPr txBox="1"/>
          <p:nvPr/>
        </p:nvSpPr>
        <p:spPr>
          <a:xfrm>
            <a:off x="1569687" y="4663449"/>
            <a:ext cx="2993833" cy="523220"/>
          </a:xfrm>
          <a:prstGeom prst="rect">
            <a:avLst/>
          </a:prstGeom>
          <a:noFill/>
        </p:spPr>
        <p:txBody>
          <a:bodyPr wrap="none" rtlCol="0">
            <a:spAutoFit/>
          </a:bodyPr>
          <a:lstStyle/>
          <a:p>
            <a:r>
              <a:rPr lang="en-US" sz="2800" dirty="0" smtClean="0"/>
              <a:t>Custom Replication</a:t>
            </a:r>
            <a:endParaRPr lang="en-US"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types of data replication</a:t>
            </a:r>
            <a:endParaRPr lang="en-US" dirty="0"/>
          </a:p>
        </p:txBody>
      </p:sp>
      <p:sp>
        <p:nvSpPr>
          <p:cNvPr id="4" name="TextBox 3"/>
          <p:cNvSpPr txBox="1"/>
          <p:nvPr/>
        </p:nvSpPr>
        <p:spPr>
          <a:xfrm>
            <a:off x="1524000" y="1981200"/>
            <a:ext cx="3622979" cy="523220"/>
          </a:xfrm>
          <a:prstGeom prst="rect">
            <a:avLst/>
          </a:prstGeom>
          <a:noFill/>
        </p:spPr>
        <p:txBody>
          <a:bodyPr wrap="none" rtlCol="0">
            <a:spAutoFit/>
          </a:bodyPr>
          <a:lstStyle/>
          <a:p>
            <a:r>
              <a:rPr lang="en-US" sz="2800" dirty="0" smtClean="0"/>
              <a:t>After-Image Replication</a:t>
            </a:r>
            <a:endParaRPr lang="en-US" sz="2800" dirty="0"/>
          </a:p>
        </p:txBody>
      </p:sp>
      <p:sp>
        <p:nvSpPr>
          <p:cNvPr id="5" name="TextBox 4"/>
          <p:cNvSpPr txBox="1"/>
          <p:nvPr/>
        </p:nvSpPr>
        <p:spPr>
          <a:xfrm>
            <a:off x="1844009" y="2743195"/>
            <a:ext cx="3253648" cy="523220"/>
          </a:xfrm>
          <a:prstGeom prst="rect">
            <a:avLst/>
          </a:prstGeom>
          <a:noFill/>
        </p:spPr>
        <p:txBody>
          <a:bodyPr wrap="none" rtlCol="0">
            <a:spAutoFit/>
          </a:bodyPr>
          <a:lstStyle/>
          <a:p>
            <a:r>
              <a:rPr lang="en-US" sz="2800" dirty="0" smtClean="0"/>
              <a:t>Version 5 (late 80-es)</a:t>
            </a:r>
            <a:endParaRPr lang="en-US" sz="2800" dirty="0"/>
          </a:p>
        </p:txBody>
      </p:sp>
      <p:sp>
        <p:nvSpPr>
          <p:cNvPr id="6" name="TextBox 5"/>
          <p:cNvSpPr txBox="1"/>
          <p:nvPr/>
        </p:nvSpPr>
        <p:spPr>
          <a:xfrm>
            <a:off x="1844009" y="3291839"/>
            <a:ext cx="7728206" cy="523220"/>
          </a:xfrm>
          <a:prstGeom prst="rect">
            <a:avLst/>
          </a:prstGeom>
          <a:noFill/>
        </p:spPr>
        <p:txBody>
          <a:bodyPr wrap="none" rtlCol="0">
            <a:spAutoFit/>
          </a:bodyPr>
          <a:lstStyle/>
          <a:p>
            <a:r>
              <a:rPr lang="en-US" sz="2800" dirty="0" smtClean="0"/>
              <a:t>$DLC/bin/</a:t>
            </a:r>
            <a:r>
              <a:rPr lang="en-US" sz="2800" dirty="0" err="1" smtClean="0"/>
              <a:t>rfutil</a:t>
            </a:r>
            <a:r>
              <a:rPr lang="en-US" sz="2800" dirty="0" smtClean="0"/>
              <a:t> db-name –C roll forward –a </a:t>
            </a:r>
            <a:r>
              <a:rPr lang="en-US" sz="2800" dirty="0" err="1" smtClean="0"/>
              <a:t>ai</a:t>
            </a:r>
            <a:r>
              <a:rPr lang="en-US" sz="2800" dirty="0" smtClean="0"/>
              <a:t>-name</a:t>
            </a:r>
            <a:endParaRPr lang="en-US" sz="2800" dirty="0"/>
          </a:p>
        </p:txBody>
      </p:sp>
      <p:sp>
        <p:nvSpPr>
          <p:cNvPr id="7" name="TextBox 6"/>
          <p:cNvSpPr txBox="1"/>
          <p:nvPr/>
        </p:nvSpPr>
        <p:spPr>
          <a:xfrm>
            <a:off x="1844009" y="3977644"/>
            <a:ext cx="8515152" cy="523220"/>
          </a:xfrm>
          <a:prstGeom prst="rect">
            <a:avLst/>
          </a:prstGeom>
          <a:noFill/>
        </p:spPr>
        <p:txBody>
          <a:bodyPr wrap="none" rtlCol="0">
            <a:spAutoFit/>
          </a:bodyPr>
          <a:lstStyle/>
          <a:p>
            <a:r>
              <a:rPr lang="en-US" sz="2800" dirty="0" smtClean="0"/>
              <a:t>$DLC/bin/</a:t>
            </a:r>
            <a:r>
              <a:rPr lang="en-US" sz="2800" dirty="0" err="1" smtClean="0"/>
              <a:t>rfutil</a:t>
            </a:r>
            <a:r>
              <a:rPr lang="en-US" sz="2800" dirty="0" smtClean="0"/>
              <a:t> db-name –C roll forward retry –a </a:t>
            </a:r>
            <a:r>
              <a:rPr lang="en-US" sz="2800" dirty="0" err="1" smtClean="0"/>
              <a:t>ai</a:t>
            </a:r>
            <a:r>
              <a:rPr lang="en-US" sz="2800" dirty="0" smtClean="0"/>
              <a:t>-name</a:t>
            </a:r>
            <a:endParaRPr lang="en-US" sz="2800" dirty="0"/>
          </a:p>
        </p:txBody>
      </p:sp>
      <p:sp>
        <p:nvSpPr>
          <p:cNvPr id="8" name="TextBox 7"/>
          <p:cNvSpPr txBox="1"/>
          <p:nvPr/>
        </p:nvSpPr>
        <p:spPr>
          <a:xfrm>
            <a:off x="1844009" y="4644226"/>
            <a:ext cx="8675580" cy="523220"/>
          </a:xfrm>
          <a:prstGeom prst="rect">
            <a:avLst/>
          </a:prstGeom>
          <a:noFill/>
        </p:spPr>
        <p:txBody>
          <a:bodyPr wrap="none" rtlCol="0">
            <a:spAutoFit/>
          </a:bodyPr>
          <a:lstStyle/>
          <a:p>
            <a:r>
              <a:rPr lang="en-US" sz="2800" dirty="0" smtClean="0"/>
              <a:t>$DLC/bin/</a:t>
            </a:r>
            <a:r>
              <a:rPr lang="en-US" sz="2800" dirty="0" err="1" smtClean="0"/>
              <a:t>rfutil</a:t>
            </a:r>
            <a:r>
              <a:rPr lang="en-US" sz="2800" dirty="0" smtClean="0"/>
              <a:t> db-name –C roll forward </a:t>
            </a:r>
            <a:r>
              <a:rPr lang="en-US" sz="2800" dirty="0" err="1" smtClean="0"/>
              <a:t>oplock</a:t>
            </a:r>
            <a:r>
              <a:rPr lang="en-US" sz="2800" dirty="0" smtClean="0"/>
              <a:t> –a </a:t>
            </a:r>
            <a:r>
              <a:rPr lang="en-US" sz="2800" dirty="0" err="1" smtClean="0"/>
              <a:t>ai</a:t>
            </a:r>
            <a:r>
              <a:rPr lang="en-US" sz="2800" dirty="0" smtClean="0"/>
              <a:t>-name</a:t>
            </a:r>
            <a:endParaRPr lang="en-US" sz="2800" dirty="0"/>
          </a:p>
        </p:txBody>
      </p:sp>
      <p:sp>
        <p:nvSpPr>
          <p:cNvPr id="3" name="TextBox 2"/>
          <p:cNvSpPr txBox="1"/>
          <p:nvPr/>
        </p:nvSpPr>
        <p:spPr>
          <a:xfrm>
            <a:off x="7741932" y="5578795"/>
            <a:ext cx="1233030" cy="523220"/>
          </a:xfrm>
          <a:prstGeom prst="rect">
            <a:avLst/>
          </a:prstGeom>
          <a:noFill/>
        </p:spPr>
        <p:txBody>
          <a:bodyPr wrap="none" rtlCol="0">
            <a:spAutoFit/>
          </a:bodyPr>
          <a:lstStyle/>
          <a:p>
            <a:r>
              <a:rPr lang="en-US" sz="2800" dirty="0" smtClean="0"/>
              <a:t>(10.1C)</a:t>
            </a:r>
            <a:endParaRPr lang="en-US" sz="2800" dirty="0"/>
          </a:p>
        </p:txBody>
      </p:sp>
      <p:sp>
        <p:nvSpPr>
          <p:cNvPr id="9" name="Up Arrow 8"/>
          <p:cNvSpPr/>
          <p:nvPr/>
        </p:nvSpPr>
        <p:spPr>
          <a:xfrm>
            <a:off x="8153415" y="5167446"/>
            <a:ext cx="484632" cy="41134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3" grpId="0"/>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38200" y="365125"/>
            <a:ext cx="10515600" cy="1325563"/>
          </a:xfrm>
        </p:spPr>
        <p:txBody>
          <a:bodyPr/>
          <a:lstStyle/>
          <a:p>
            <a:r>
              <a:rPr lang="en-US" dirty="0" smtClean="0"/>
              <a:t>Roll forward </a:t>
            </a:r>
            <a:r>
              <a:rPr lang="en-US" dirty="0" err="1" smtClean="0"/>
              <a:t>oplock</a:t>
            </a: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1679254"/>
            <a:ext cx="10001250" cy="11049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200" y="3429000"/>
            <a:ext cx="9886950" cy="1917700"/>
          </a:xfrm>
          <a:prstGeom prst="rect">
            <a:avLst/>
          </a:prstGeom>
        </p:spPr>
      </p:pic>
    </p:spTree>
    <p:extLst>
      <p:ext uri="{BB962C8B-B14F-4D97-AF65-F5344CB8AC3E}">
        <p14:creationId xmlns:p14="http://schemas.microsoft.com/office/powerpoint/2010/main" val="1569309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38200" y="365125"/>
            <a:ext cx="10515600" cy="1325563"/>
          </a:xfrm>
        </p:spPr>
        <p:txBody>
          <a:bodyPr/>
          <a:lstStyle/>
          <a:p>
            <a:r>
              <a:rPr lang="en-US" dirty="0" smtClean="0"/>
              <a:t>Roll forward </a:t>
            </a:r>
            <a:r>
              <a:rPr lang="en-US" dirty="0" err="1" smtClean="0"/>
              <a:t>oplock</a:t>
            </a:r>
            <a:endParaRPr lang="en-US" dirty="0"/>
          </a:p>
        </p:txBody>
      </p:sp>
      <p:sp>
        <p:nvSpPr>
          <p:cNvPr id="6" name="TextBox 5"/>
          <p:cNvSpPr txBox="1"/>
          <p:nvPr/>
        </p:nvSpPr>
        <p:spPr>
          <a:xfrm>
            <a:off x="838200" y="1920229"/>
            <a:ext cx="6199133" cy="523220"/>
          </a:xfrm>
          <a:prstGeom prst="rect">
            <a:avLst/>
          </a:prstGeom>
          <a:noFill/>
        </p:spPr>
        <p:txBody>
          <a:bodyPr wrap="none" rtlCol="0">
            <a:spAutoFit/>
          </a:bodyPr>
          <a:lstStyle/>
          <a:p>
            <a:r>
              <a:rPr lang="en-US" sz="2800" dirty="0" smtClean="0"/>
              <a:t>$DLC/bin/</a:t>
            </a:r>
            <a:r>
              <a:rPr lang="en-US" sz="2800" dirty="0" err="1" smtClean="0"/>
              <a:t>rfutil</a:t>
            </a:r>
            <a:r>
              <a:rPr lang="en-US" sz="2800" dirty="0" smtClean="0"/>
              <a:t> db-name –C roll </a:t>
            </a:r>
            <a:r>
              <a:rPr lang="en-US" sz="2800" dirty="0" err="1" smtClean="0"/>
              <a:t>opunlock</a:t>
            </a:r>
            <a:endParaRPr lang="en-US" sz="28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8103" y="2743195"/>
            <a:ext cx="9975850" cy="1873250"/>
          </a:xfrm>
          <a:prstGeom prst="rect">
            <a:avLst/>
          </a:prstGeom>
        </p:spPr>
      </p:pic>
    </p:spTree>
    <p:extLst>
      <p:ext uri="{BB962C8B-B14F-4D97-AF65-F5344CB8AC3E}">
        <p14:creationId xmlns:p14="http://schemas.microsoft.com/office/powerpoint/2010/main" val="2724667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types of data replication</a:t>
            </a:r>
            <a:endParaRPr lang="en-US" dirty="0"/>
          </a:p>
        </p:txBody>
      </p:sp>
      <p:sp>
        <p:nvSpPr>
          <p:cNvPr id="4" name="TextBox 3"/>
          <p:cNvSpPr txBox="1"/>
          <p:nvPr/>
        </p:nvSpPr>
        <p:spPr>
          <a:xfrm>
            <a:off x="1569687" y="1920229"/>
            <a:ext cx="3379515" cy="523220"/>
          </a:xfrm>
          <a:prstGeom prst="rect">
            <a:avLst/>
          </a:prstGeom>
          <a:noFill/>
        </p:spPr>
        <p:txBody>
          <a:bodyPr wrap="none" rtlCol="0">
            <a:spAutoFit/>
          </a:bodyPr>
          <a:lstStyle/>
          <a:p>
            <a:r>
              <a:rPr lang="en-US" sz="2800" dirty="0" err="1" smtClean="0"/>
              <a:t>OpenEdge</a:t>
            </a:r>
            <a:r>
              <a:rPr lang="en-US" sz="2800" dirty="0" smtClean="0"/>
              <a:t> Replication</a:t>
            </a:r>
            <a:endParaRPr lang="en-US" sz="2800" dirty="0"/>
          </a:p>
        </p:txBody>
      </p:sp>
      <p:sp>
        <p:nvSpPr>
          <p:cNvPr id="5" name="TextBox 4"/>
          <p:cNvSpPr txBox="1"/>
          <p:nvPr/>
        </p:nvSpPr>
        <p:spPr>
          <a:xfrm>
            <a:off x="1981170" y="2606034"/>
            <a:ext cx="7514429" cy="523220"/>
          </a:xfrm>
          <a:prstGeom prst="rect">
            <a:avLst/>
          </a:prstGeom>
          <a:noFill/>
        </p:spPr>
        <p:txBody>
          <a:bodyPr wrap="none" rtlCol="0">
            <a:spAutoFit/>
          </a:bodyPr>
          <a:lstStyle/>
          <a:p>
            <a:r>
              <a:rPr lang="en-US" sz="2800" dirty="0" smtClean="0"/>
              <a:t>Fathom Replication 1.0 (Since Progress v9 in 2001)</a:t>
            </a:r>
            <a:endParaRPr lang="en-US" sz="2800" dirty="0"/>
          </a:p>
        </p:txBody>
      </p:sp>
      <p:sp>
        <p:nvSpPr>
          <p:cNvPr id="6" name="TextBox 5"/>
          <p:cNvSpPr txBox="1"/>
          <p:nvPr/>
        </p:nvSpPr>
        <p:spPr>
          <a:xfrm>
            <a:off x="1981170" y="3291839"/>
            <a:ext cx="3722622" cy="523220"/>
          </a:xfrm>
          <a:prstGeom prst="rect">
            <a:avLst/>
          </a:prstGeom>
          <a:noFill/>
        </p:spPr>
        <p:txBody>
          <a:bodyPr wrap="none" rtlCol="0">
            <a:spAutoFit/>
          </a:bodyPr>
          <a:lstStyle/>
          <a:p>
            <a:r>
              <a:rPr lang="en-US" sz="2800" dirty="0" smtClean="0"/>
              <a:t>Fathom Replication 2.0 </a:t>
            </a:r>
            <a:endParaRPr lang="en-US" sz="2800" dirty="0"/>
          </a:p>
        </p:txBody>
      </p:sp>
      <p:sp>
        <p:nvSpPr>
          <p:cNvPr id="7" name="TextBox 6"/>
          <p:cNvSpPr txBox="1"/>
          <p:nvPr/>
        </p:nvSpPr>
        <p:spPr>
          <a:xfrm>
            <a:off x="1981170" y="3977644"/>
            <a:ext cx="3379515" cy="523220"/>
          </a:xfrm>
          <a:prstGeom prst="rect">
            <a:avLst/>
          </a:prstGeom>
          <a:noFill/>
        </p:spPr>
        <p:txBody>
          <a:bodyPr wrap="none" rtlCol="0">
            <a:spAutoFit/>
          </a:bodyPr>
          <a:lstStyle/>
          <a:p>
            <a:r>
              <a:rPr lang="en-US" sz="2800" dirty="0" err="1" smtClean="0"/>
              <a:t>OpenEdge</a:t>
            </a:r>
            <a:r>
              <a:rPr lang="en-US" sz="2800" dirty="0" smtClean="0"/>
              <a:t> Replication</a:t>
            </a:r>
            <a:endParaRPr lang="en-US" sz="2800" dirty="0"/>
          </a:p>
        </p:txBody>
      </p:sp>
      <p:sp>
        <p:nvSpPr>
          <p:cNvPr id="8" name="TextBox 7"/>
          <p:cNvSpPr txBox="1"/>
          <p:nvPr/>
        </p:nvSpPr>
        <p:spPr>
          <a:xfrm>
            <a:off x="7193288" y="3977644"/>
            <a:ext cx="2859309" cy="523220"/>
          </a:xfrm>
          <a:prstGeom prst="rect">
            <a:avLst/>
          </a:prstGeom>
          <a:noFill/>
        </p:spPr>
        <p:txBody>
          <a:bodyPr wrap="none" rtlCol="0">
            <a:spAutoFit/>
          </a:bodyPr>
          <a:lstStyle/>
          <a:p>
            <a:r>
              <a:rPr lang="en-US" sz="2800" dirty="0" smtClean="0"/>
              <a:t>Oracle Data Guard</a:t>
            </a:r>
            <a:endParaRPr lang="en-US" sz="2800" dirty="0"/>
          </a:p>
        </p:txBody>
      </p:sp>
      <p:sp>
        <p:nvSpPr>
          <p:cNvPr id="9" name="TextBox 8"/>
          <p:cNvSpPr txBox="1"/>
          <p:nvPr/>
        </p:nvSpPr>
        <p:spPr>
          <a:xfrm>
            <a:off x="1981170" y="4800610"/>
            <a:ext cx="9554667" cy="523220"/>
          </a:xfrm>
          <a:prstGeom prst="rect">
            <a:avLst/>
          </a:prstGeom>
          <a:noFill/>
        </p:spPr>
        <p:txBody>
          <a:bodyPr wrap="none" rtlCol="0">
            <a:spAutoFit/>
          </a:bodyPr>
          <a:lstStyle/>
          <a:p>
            <a:r>
              <a:rPr lang="en-US" sz="2800" dirty="0" err="1" smtClean="0"/>
              <a:t>OpenEdge</a:t>
            </a:r>
            <a:r>
              <a:rPr lang="en-US" sz="2800" dirty="0" smtClean="0"/>
              <a:t> Replication Plus – part of Advanced Enterprise License</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types of data replication</a:t>
            </a:r>
            <a:endParaRPr lang="en-US" dirty="0"/>
          </a:p>
        </p:txBody>
      </p:sp>
      <p:sp>
        <p:nvSpPr>
          <p:cNvPr id="4" name="TextBox 3"/>
          <p:cNvSpPr txBox="1"/>
          <p:nvPr/>
        </p:nvSpPr>
        <p:spPr>
          <a:xfrm>
            <a:off x="1432526" y="1920229"/>
            <a:ext cx="2561214" cy="523220"/>
          </a:xfrm>
          <a:prstGeom prst="rect">
            <a:avLst/>
          </a:prstGeom>
          <a:noFill/>
        </p:spPr>
        <p:txBody>
          <a:bodyPr wrap="none" rtlCol="0">
            <a:spAutoFit/>
          </a:bodyPr>
          <a:lstStyle/>
          <a:p>
            <a:r>
              <a:rPr lang="en-US" sz="2800" dirty="0" smtClean="0"/>
              <a:t>Pro2 Replication</a:t>
            </a:r>
            <a:endParaRPr lang="en-US" sz="2800" dirty="0"/>
          </a:p>
        </p:txBody>
      </p:sp>
      <p:sp>
        <p:nvSpPr>
          <p:cNvPr id="5" name="TextBox 4"/>
          <p:cNvSpPr txBox="1"/>
          <p:nvPr/>
        </p:nvSpPr>
        <p:spPr>
          <a:xfrm>
            <a:off x="1844009" y="2743195"/>
            <a:ext cx="2985626" cy="523220"/>
          </a:xfrm>
          <a:prstGeom prst="rect">
            <a:avLst/>
          </a:prstGeom>
          <a:noFill/>
        </p:spPr>
        <p:txBody>
          <a:bodyPr wrap="none" rtlCol="0">
            <a:spAutoFit/>
          </a:bodyPr>
          <a:lstStyle/>
          <a:p>
            <a:r>
              <a:rPr lang="en-US" sz="2800" dirty="0" err="1" smtClean="0"/>
              <a:t>BravePoint</a:t>
            </a:r>
            <a:r>
              <a:rPr lang="en-US" sz="2800" dirty="0" smtClean="0"/>
              <a:t> product</a:t>
            </a:r>
            <a:endParaRPr lang="en-US" sz="2800" dirty="0"/>
          </a:p>
        </p:txBody>
      </p:sp>
      <p:sp>
        <p:nvSpPr>
          <p:cNvPr id="6" name="TextBox 5"/>
          <p:cNvSpPr txBox="1"/>
          <p:nvPr/>
        </p:nvSpPr>
        <p:spPr>
          <a:xfrm>
            <a:off x="1844009" y="3566161"/>
            <a:ext cx="6108339" cy="523220"/>
          </a:xfrm>
          <a:prstGeom prst="rect">
            <a:avLst/>
          </a:prstGeom>
          <a:noFill/>
        </p:spPr>
        <p:txBody>
          <a:bodyPr wrap="none" rtlCol="0">
            <a:spAutoFit/>
          </a:bodyPr>
          <a:lstStyle/>
          <a:p>
            <a:r>
              <a:rPr lang="en-US" sz="2800" dirty="0" smtClean="0"/>
              <a:t>Pro Dump &amp; Load (Dan Foreman and Co)</a:t>
            </a:r>
            <a:endParaRPr lang="en-US" sz="2800" dirty="0"/>
          </a:p>
        </p:txBody>
      </p:sp>
      <p:sp>
        <p:nvSpPr>
          <p:cNvPr id="7" name="TextBox 6"/>
          <p:cNvSpPr txBox="1"/>
          <p:nvPr/>
        </p:nvSpPr>
        <p:spPr>
          <a:xfrm>
            <a:off x="1844009" y="4389127"/>
            <a:ext cx="5081840" cy="523220"/>
          </a:xfrm>
          <a:prstGeom prst="rect">
            <a:avLst/>
          </a:prstGeom>
          <a:noFill/>
        </p:spPr>
        <p:txBody>
          <a:bodyPr wrap="none" rtlCol="0">
            <a:spAutoFit/>
          </a:bodyPr>
          <a:lstStyle/>
          <a:p>
            <a:r>
              <a:rPr lang="en-US" sz="2800" dirty="0" smtClean="0"/>
              <a:t>pro2pro        pro2sql          pro2ora</a:t>
            </a:r>
            <a:endParaRPr lang="en-US" sz="2800" dirty="0"/>
          </a:p>
        </p:txBody>
      </p:sp>
      <p:sp>
        <p:nvSpPr>
          <p:cNvPr id="3" name="TextBox 2"/>
          <p:cNvSpPr txBox="1"/>
          <p:nvPr/>
        </p:nvSpPr>
        <p:spPr>
          <a:xfrm>
            <a:off x="1853166" y="5212093"/>
            <a:ext cx="8114016" cy="523220"/>
          </a:xfrm>
          <a:prstGeom prst="rect">
            <a:avLst/>
          </a:prstGeom>
          <a:noFill/>
        </p:spPr>
        <p:txBody>
          <a:bodyPr wrap="none" rtlCol="0">
            <a:spAutoFit/>
          </a:bodyPr>
          <a:lstStyle/>
          <a:p>
            <a:r>
              <a:rPr lang="en-US" sz="2800" dirty="0"/>
              <a:t>Pro2 Version 5 </a:t>
            </a:r>
            <a:r>
              <a:rPr lang="en-US" sz="2800" dirty="0" smtClean="0"/>
              <a:t>introduced CDC. We have version 4.6.7 </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types of data replication</a:t>
            </a:r>
            <a:endParaRPr lang="en-US" dirty="0"/>
          </a:p>
        </p:txBody>
      </p:sp>
      <p:sp>
        <p:nvSpPr>
          <p:cNvPr id="4" name="TextBox 3"/>
          <p:cNvSpPr txBox="1"/>
          <p:nvPr/>
        </p:nvSpPr>
        <p:spPr>
          <a:xfrm>
            <a:off x="1432526" y="1920229"/>
            <a:ext cx="2993833" cy="523220"/>
          </a:xfrm>
          <a:prstGeom prst="rect">
            <a:avLst/>
          </a:prstGeom>
          <a:noFill/>
        </p:spPr>
        <p:txBody>
          <a:bodyPr wrap="none" rtlCol="0">
            <a:spAutoFit/>
          </a:bodyPr>
          <a:lstStyle/>
          <a:p>
            <a:r>
              <a:rPr lang="en-US" sz="2800" dirty="0" smtClean="0"/>
              <a:t>Custom Replication</a:t>
            </a:r>
            <a:endParaRPr lang="en-US" sz="2800" dirty="0"/>
          </a:p>
        </p:txBody>
      </p:sp>
      <p:sp>
        <p:nvSpPr>
          <p:cNvPr id="5" name="TextBox 4"/>
          <p:cNvSpPr txBox="1"/>
          <p:nvPr/>
        </p:nvSpPr>
        <p:spPr>
          <a:xfrm>
            <a:off x="1844009" y="2743195"/>
            <a:ext cx="7227363" cy="523220"/>
          </a:xfrm>
          <a:prstGeom prst="rect">
            <a:avLst/>
          </a:prstGeom>
          <a:noFill/>
        </p:spPr>
        <p:txBody>
          <a:bodyPr wrap="none" rtlCol="0">
            <a:spAutoFit/>
          </a:bodyPr>
          <a:lstStyle/>
          <a:p>
            <a:r>
              <a:rPr lang="en-US" sz="2800" dirty="0" smtClean="0"/>
              <a:t>Export data from Progress. Create .txt files. Daily.</a:t>
            </a:r>
            <a:endParaRPr lang="en-US" sz="2800" dirty="0"/>
          </a:p>
        </p:txBody>
      </p:sp>
      <p:sp>
        <p:nvSpPr>
          <p:cNvPr id="8" name="TextBox 7"/>
          <p:cNvSpPr txBox="1"/>
          <p:nvPr/>
        </p:nvSpPr>
        <p:spPr>
          <a:xfrm>
            <a:off x="1844009" y="3429000"/>
            <a:ext cx="7995202" cy="523220"/>
          </a:xfrm>
          <a:prstGeom prst="rect">
            <a:avLst/>
          </a:prstGeom>
          <a:noFill/>
        </p:spPr>
        <p:txBody>
          <a:bodyPr wrap="none" rtlCol="0">
            <a:spAutoFit/>
          </a:bodyPr>
          <a:lstStyle/>
          <a:p>
            <a:r>
              <a:rPr lang="en-US" sz="2800" dirty="0" smtClean="0"/>
              <a:t>Import data into Oracle. Using Oracle External Tables.</a:t>
            </a:r>
            <a:endParaRPr lang="en-US" sz="2800" dirty="0"/>
          </a:p>
        </p:txBody>
      </p:sp>
      <p:pic>
        <p:nvPicPr>
          <p:cNvPr id="9" name="Picture 8" descr="SAP-BusinessObjects-BO.png"/>
          <p:cNvPicPr>
            <a:picLocks noChangeAspect="1"/>
          </p:cNvPicPr>
          <p:nvPr/>
        </p:nvPicPr>
        <p:blipFill>
          <a:blip r:embed="rId3" cstate="print"/>
          <a:stretch>
            <a:fillRect/>
          </a:stretch>
        </p:blipFill>
        <p:spPr>
          <a:xfrm>
            <a:off x="7330449" y="4389127"/>
            <a:ext cx="4286250" cy="2085975"/>
          </a:xfrm>
          <a:prstGeom prst="rect">
            <a:avLst/>
          </a:prstGeom>
        </p:spPr>
      </p:pic>
      <p:pic>
        <p:nvPicPr>
          <p:cNvPr id="10" name="Picture 9" descr="oracledb.jpg"/>
          <p:cNvPicPr>
            <a:picLocks noChangeAspect="1"/>
          </p:cNvPicPr>
          <p:nvPr/>
        </p:nvPicPr>
        <p:blipFill>
          <a:blip r:embed="rId4" cstate="print"/>
          <a:stretch>
            <a:fillRect/>
          </a:stretch>
        </p:blipFill>
        <p:spPr>
          <a:xfrm>
            <a:off x="3352780" y="4114805"/>
            <a:ext cx="1771650" cy="2590800"/>
          </a:xfrm>
          <a:prstGeom prst="rect">
            <a:avLst/>
          </a:prstGeom>
        </p:spPr>
      </p:pic>
      <p:sp>
        <p:nvSpPr>
          <p:cNvPr id="11" name="Left Arrow 10"/>
          <p:cNvSpPr/>
          <p:nvPr/>
        </p:nvSpPr>
        <p:spPr>
          <a:xfrm>
            <a:off x="5821678" y="5212093"/>
            <a:ext cx="1371610" cy="41148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1981200"/>
            <a:ext cx="5381473" cy="523220"/>
          </a:xfrm>
          <a:prstGeom prst="rect">
            <a:avLst/>
          </a:prstGeom>
          <a:noFill/>
        </p:spPr>
        <p:txBody>
          <a:bodyPr wrap="none" rtlCol="0">
            <a:spAutoFit/>
          </a:bodyPr>
          <a:lstStyle/>
          <a:p>
            <a:r>
              <a:rPr lang="en-US" sz="2800" dirty="0" smtClean="0"/>
              <a:t>After-Image (Log based) Replication</a:t>
            </a:r>
            <a:endParaRPr lang="en-US" sz="2800" dirty="0"/>
          </a:p>
        </p:txBody>
      </p:sp>
      <p:sp>
        <p:nvSpPr>
          <p:cNvPr id="5" name="Title 1"/>
          <p:cNvSpPr>
            <a:spLocks noGrp="1"/>
          </p:cNvSpPr>
          <p:nvPr>
            <p:ph type="title"/>
          </p:nvPr>
        </p:nvSpPr>
        <p:spPr>
          <a:xfrm>
            <a:off x="838200" y="365125"/>
            <a:ext cx="10515600" cy="1325563"/>
          </a:xfrm>
        </p:spPr>
        <p:txBody>
          <a:bodyPr/>
          <a:lstStyle/>
          <a:p>
            <a:r>
              <a:rPr lang="en-US" dirty="0" smtClean="0"/>
              <a:t>All types of data replication</a:t>
            </a:r>
            <a:endParaRPr lang="en-US" dirty="0"/>
          </a:p>
        </p:txBody>
      </p:sp>
      <p:sp>
        <p:nvSpPr>
          <p:cNvPr id="6" name="TextBox 5"/>
          <p:cNvSpPr txBox="1"/>
          <p:nvPr/>
        </p:nvSpPr>
        <p:spPr>
          <a:xfrm>
            <a:off x="1569687" y="2880356"/>
            <a:ext cx="3379515" cy="523220"/>
          </a:xfrm>
          <a:prstGeom prst="rect">
            <a:avLst/>
          </a:prstGeom>
          <a:noFill/>
        </p:spPr>
        <p:txBody>
          <a:bodyPr wrap="none" rtlCol="0">
            <a:spAutoFit/>
          </a:bodyPr>
          <a:lstStyle/>
          <a:p>
            <a:r>
              <a:rPr lang="en-US" sz="2800" dirty="0" err="1" smtClean="0"/>
              <a:t>OpenEdge</a:t>
            </a:r>
            <a:r>
              <a:rPr lang="en-US" sz="2800" dirty="0" smtClean="0"/>
              <a:t> Replication</a:t>
            </a:r>
            <a:endParaRPr lang="en-US" sz="2800" dirty="0"/>
          </a:p>
        </p:txBody>
      </p:sp>
      <p:sp>
        <p:nvSpPr>
          <p:cNvPr id="7" name="TextBox 6"/>
          <p:cNvSpPr txBox="1"/>
          <p:nvPr/>
        </p:nvSpPr>
        <p:spPr>
          <a:xfrm>
            <a:off x="1569687" y="3840483"/>
            <a:ext cx="2561214" cy="523220"/>
          </a:xfrm>
          <a:prstGeom prst="rect">
            <a:avLst/>
          </a:prstGeom>
          <a:noFill/>
        </p:spPr>
        <p:txBody>
          <a:bodyPr wrap="none" rtlCol="0">
            <a:spAutoFit/>
          </a:bodyPr>
          <a:lstStyle/>
          <a:p>
            <a:r>
              <a:rPr lang="en-US" sz="2800" dirty="0" smtClean="0"/>
              <a:t>Pro2 Replication</a:t>
            </a:r>
            <a:endParaRPr lang="en-US" sz="2800" dirty="0"/>
          </a:p>
        </p:txBody>
      </p:sp>
      <p:sp>
        <p:nvSpPr>
          <p:cNvPr id="8" name="TextBox 7"/>
          <p:cNvSpPr txBox="1"/>
          <p:nvPr/>
        </p:nvSpPr>
        <p:spPr>
          <a:xfrm>
            <a:off x="1569687" y="4663449"/>
            <a:ext cx="2993833" cy="523220"/>
          </a:xfrm>
          <a:prstGeom prst="rect">
            <a:avLst/>
          </a:prstGeom>
          <a:noFill/>
        </p:spPr>
        <p:txBody>
          <a:bodyPr wrap="none" rtlCol="0">
            <a:spAutoFit/>
          </a:bodyPr>
          <a:lstStyle/>
          <a:p>
            <a:r>
              <a:rPr lang="en-US" sz="2800" dirty="0" smtClean="0"/>
              <a:t>Custom Replication</a:t>
            </a:r>
            <a:endParaRPr lang="en-US" sz="2800" dirty="0"/>
          </a:p>
        </p:txBody>
      </p:sp>
      <p:sp>
        <p:nvSpPr>
          <p:cNvPr id="9" name="TextBox 8"/>
          <p:cNvSpPr txBox="1"/>
          <p:nvPr/>
        </p:nvSpPr>
        <p:spPr>
          <a:xfrm>
            <a:off x="8290576" y="548619"/>
            <a:ext cx="1646797" cy="769441"/>
          </a:xfrm>
          <a:prstGeom prst="rect">
            <a:avLst/>
          </a:prstGeom>
          <a:noFill/>
        </p:spPr>
        <p:txBody>
          <a:bodyPr wrap="none" rtlCol="0">
            <a:spAutoFit/>
          </a:bodyPr>
          <a:lstStyle/>
          <a:p>
            <a:r>
              <a:rPr lang="en-US" sz="4400" dirty="0" smtClean="0">
                <a:latin typeface="+mj-lt"/>
              </a:rPr>
              <a:t>Oracle</a:t>
            </a:r>
            <a:endParaRPr lang="en-US" sz="4400" dirty="0">
              <a:latin typeface="+mj-lt"/>
            </a:endParaRPr>
          </a:p>
        </p:txBody>
      </p:sp>
      <p:sp>
        <p:nvSpPr>
          <p:cNvPr id="10" name="TextBox 9"/>
          <p:cNvSpPr txBox="1"/>
          <p:nvPr/>
        </p:nvSpPr>
        <p:spPr>
          <a:xfrm>
            <a:off x="7879093" y="1920229"/>
            <a:ext cx="2997937" cy="523220"/>
          </a:xfrm>
          <a:prstGeom prst="rect">
            <a:avLst/>
          </a:prstGeom>
          <a:noFill/>
        </p:spPr>
        <p:txBody>
          <a:bodyPr wrap="none" rtlCol="0">
            <a:spAutoFit/>
          </a:bodyPr>
          <a:lstStyle/>
          <a:p>
            <a:r>
              <a:rPr lang="en-US" sz="2800" dirty="0" smtClean="0"/>
              <a:t>Redo Log Shipment</a:t>
            </a:r>
            <a:endParaRPr lang="en-US" sz="2800" dirty="0"/>
          </a:p>
        </p:txBody>
      </p:sp>
      <p:sp>
        <p:nvSpPr>
          <p:cNvPr id="11" name="TextBox 10"/>
          <p:cNvSpPr txBox="1"/>
          <p:nvPr/>
        </p:nvSpPr>
        <p:spPr>
          <a:xfrm>
            <a:off x="7879093" y="4663449"/>
            <a:ext cx="2993833" cy="523220"/>
          </a:xfrm>
          <a:prstGeom prst="rect">
            <a:avLst/>
          </a:prstGeom>
          <a:noFill/>
        </p:spPr>
        <p:txBody>
          <a:bodyPr wrap="none" rtlCol="0">
            <a:spAutoFit/>
          </a:bodyPr>
          <a:lstStyle/>
          <a:p>
            <a:r>
              <a:rPr lang="en-US" sz="2800" dirty="0" smtClean="0"/>
              <a:t>Custom Replication</a:t>
            </a:r>
            <a:endParaRPr lang="en-US" sz="2800" dirty="0"/>
          </a:p>
        </p:txBody>
      </p:sp>
      <p:sp>
        <p:nvSpPr>
          <p:cNvPr id="12" name="TextBox 11"/>
          <p:cNvSpPr txBox="1"/>
          <p:nvPr/>
        </p:nvSpPr>
        <p:spPr>
          <a:xfrm>
            <a:off x="7879093" y="2880356"/>
            <a:ext cx="2859309" cy="523220"/>
          </a:xfrm>
          <a:prstGeom prst="rect">
            <a:avLst/>
          </a:prstGeom>
          <a:noFill/>
        </p:spPr>
        <p:txBody>
          <a:bodyPr wrap="none" rtlCol="0">
            <a:spAutoFit/>
          </a:bodyPr>
          <a:lstStyle/>
          <a:p>
            <a:r>
              <a:rPr lang="en-US" sz="2800" dirty="0" smtClean="0"/>
              <a:t>Oracle Data Guard</a:t>
            </a:r>
            <a:endParaRPr lang="en-US" sz="2800" dirty="0"/>
          </a:p>
        </p:txBody>
      </p:sp>
      <p:sp>
        <p:nvSpPr>
          <p:cNvPr id="13" name="TextBox 12"/>
          <p:cNvSpPr txBox="1"/>
          <p:nvPr/>
        </p:nvSpPr>
        <p:spPr>
          <a:xfrm>
            <a:off x="7879093" y="3840483"/>
            <a:ext cx="3028265" cy="523220"/>
          </a:xfrm>
          <a:prstGeom prst="rect">
            <a:avLst/>
          </a:prstGeom>
          <a:noFill/>
        </p:spPr>
        <p:txBody>
          <a:bodyPr wrap="none" rtlCol="0">
            <a:spAutoFit/>
          </a:bodyPr>
          <a:lstStyle/>
          <a:p>
            <a:r>
              <a:rPr lang="en-US" sz="2800" dirty="0" smtClean="0"/>
              <a:t>Oracle Golden Gate</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52780" y="822941"/>
            <a:ext cx="1923540" cy="523220"/>
          </a:xfrm>
          <a:prstGeom prst="rect">
            <a:avLst/>
          </a:prstGeom>
          <a:noFill/>
        </p:spPr>
        <p:txBody>
          <a:bodyPr wrap="none" rtlCol="0">
            <a:spAutoFit/>
          </a:bodyPr>
          <a:lstStyle/>
          <a:p>
            <a:r>
              <a:rPr lang="en-US" sz="2800" dirty="0" smtClean="0"/>
              <a:t>After-Image</a:t>
            </a:r>
            <a:endParaRPr lang="en-US" sz="2800" dirty="0"/>
          </a:p>
        </p:txBody>
      </p:sp>
      <p:sp>
        <p:nvSpPr>
          <p:cNvPr id="5" name="TextBox 4"/>
          <p:cNvSpPr txBox="1"/>
          <p:nvPr/>
        </p:nvSpPr>
        <p:spPr>
          <a:xfrm>
            <a:off x="5821678" y="822941"/>
            <a:ext cx="2296078" cy="523220"/>
          </a:xfrm>
          <a:prstGeom prst="rect">
            <a:avLst/>
          </a:prstGeom>
          <a:noFill/>
        </p:spPr>
        <p:txBody>
          <a:bodyPr wrap="none" rtlCol="0">
            <a:spAutoFit/>
          </a:bodyPr>
          <a:lstStyle/>
          <a:p>
            <a:r>
              <a:rPr lang="en-US" sz="2800" dirty="0" smtClean="0"/>
              <a:t>OE Replication</a:t>
            </a:r>
            <a:endParaRPr lang="en-US" sz="2800" dirty="0"/>
          </a:p>
        </p:txBody>
      </p:sp>
      <p:sp>
        <p:nvSpPr>
          <p:cNvPr id="6" name="TextBox 5"/>
          <p:cNvSpPr txBox="1"/>
          <p:nvPr/>
        </p:nvSpPr>
        <p:spPr>
          <a:xfrm>
            <a:off x="8976381" y="822941"/>
            <a:ext cx="861774" cy="523220"/>
          </a:xfrm>
          <a:prstGeom prst="rect">
            <a:avLst/>
          </a:prstGeom>
          <a:noFill/>
        </p:spPr>
        <p:txBody>
          <a:bodyPr wrap="none" rtlCol="0">
            <a:spAutoFit/>
          </a:bodyPr>
          <a:lstStyle/>
          <a:p>
            <a:r>
              <a:rPr lang="en-US" sz="2800" dirty="0" smtClean="0"/>
              <a:t>Pro2</a:t>
            </a:r>
            <a:endParaRPr lang="en-US" sz="2800" dirty="0"/>
          </a:p>
        </p:txBody>
      </p:sp>
      <p:graphicFrame>
        <p:nvGraphicFramePr>
          <p:cNvPr id="7" name="Table 6"/>
          <p:cNvGraphicFramePr>
            <a:graphicFrameLocks noGrp="1"/>
          </p:cNvGraphicFramePr>
          <p:nvPr>
            <p:extLst/>
          </p:nvPr>
        </p:nvGraphicFramePr>
        <p:xfrm>
          <a:off x="746719" y="1508746"/>
          <a:ext cx="10149916" cy="731520"/>
        </p:xfrm>
        <a:graphic>
          <a:graphicData uri="http://schemas.openxmlformats.org/drawingml/2006/table">
            <a:tbl>
              <a:tblPr firstRow="1" bandRow="1">
                <a:tableStyleId>{2D5ABB26-0587-4C30-8999-92F81FD0307C}</a:tableStyleId>
              </a:tblPr>
              <a:tblGrid>
                <a:gridCol w="2537479"/>
                <a:gridCol w="2537479"/>
                <a:gridCol w="2537479"/>
                <a:gridCol w="2537479"/>
              </a:tblGrid>
              <a:tr h="0">
                <a:tc>
                  <a:txBody>
                    <a:bodyPr/>
                    <a:lstStyle/>
                    <a:p>
                      <a:r>
                        <a:rPr lang="en-US" dirty="0" smtClean="0"/>
                        <a:t>Whole / Partial</a:t>
                      </a:r>
                      <a:endParaRPr lang="en-US" dirty="0"/>
                    </a:p>
                  </a:txBody>
                  <a:tcPr/>
                </a:tc>
                <a:tc>
                  <a:txBody>
                    <a:bodyPr/>
                    <a:lstStyle/>
                    <a:p>
                      <a:r>
                        <a:rPr lang="en-US" dirty="0" smtClean="0"/>
                        <a:t>Whole Database</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Whole Database</a:t>
                      </a:r>
                    </a:p>
                  </a:txBody>
                  <a:tcPr/>
                </a:tc>
                <a:tc>
                  <a:txBody>
                    <a:bodyPr/>
                    <a:lstStyle/>
                    <a:p>
                      <a:r>
                        <a:rPr lang="en-US" dirty="0" smtClean="0"/>
                        <a:t>Partial / Table by Table</a:t>
                      </a:r>
                      <a:endParaRPr lang="en-US" dirty="0"/>
                    </a:p>
                  </a:txBody>
                  <a:tcPr/>
                </a:tc>
              </a:tr>
              <a:tr h="0">
                <a:tc>
                  <a:txBody>
                    <a:bodyPr/>
                    <a:lstStyle/>
                    <a:p>
                      <a:r>
                        <a:rPr lang="en-US" dirty="0" smtClean="0"/>
                        <a:t>Unit</a:t>
                      </a:r>
                      <a:endParaRPr lang="en-US" dirty="0"/>
                    </a:p>
                  </a:txBody>
                  <a:tcPr/>
                </a:tc>
                <a:tc>
                  <a:txBody>
                    <a:bodyPr/>
                    <a:lstStyle/>
                    <a:p>
                      <a:r>
                        <a:rPr lang="en-US" dirty="0" smtClean="0"/>
                        <a:t>AI-Block</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mtClean="0"/>
                        <a:t>AI-Block</a:t>
                      </a:r>
                      <a:endParaRPr lang="en-US" dirty="0" smtClean="0"/>
                    </a:p>
                  </a:txBody>
                  <a:tcPr/>
                </a:tc>
                <a:tc>
                  <a:txBody>
                    <a:bodyPr/>
                    <a:lstStyle/>
                    <a:p>
                      <a:r>
                        <a:rPr lang="en-US" dirty="0" smtClean="0"/>
                        <a:t>Record</a:t>
                      </a:r>
                      <a:endParaRPr lang="en-US" dirty="0"/>
                    </a:p>
                  </a:txBody>
                  <a:tcPr/>
                </a:tc>
              </a:tr>
            </a:tbl>
          </a:graphicData>
        </a:graphic>
      </p:graphicFrame>
      <p:sp>
        <p:nvSpPr>
          <p:cNvPr id="2" name="Oval 1"/>
          <p:cNvSpPr/>
          <p:nvPr/>
        </p:nvSpPr>
        <p:spPr>
          <a:xfrm>
            <a:off x="3132106" y="1871342"/>
            <a:ext cx="1234449" cy="4114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5696366" y="1867324"/>
            <a:ext cx="1234449" cy="4114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3911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87908" y="2178219"/>
            <a:ext cx="1915845" cy="369332"/>
          </a:xfrm>
          <a:prstGeom prst="rect">
            <a:avLst/>
          </a:prstGeom>
          <a:noFill/>
        </p:spPr>
        <p:txBody>
          <a:bodyPr wrap="none" rtlCol="0">
            <a:spAutoFit/>
          </a:bodyPr>
          <a:lstStyle/>
          <a:p>
            <a:r>
              <a:rPr lang="en-US" dirty="0" smtClean="0"/>
              <a:t>DB Block ( record )</a:t>
            </a:r>
            <a:endParaRPr lang="en-US" dirty="0"/>
          </a:p>
        </p:txBody>
      </p:sp>
      <p:sp>
        <p:nvSpPr>
          <p:cNvPr id="3" name="TextBox 2"/>
          <p:cNvSpPr txBox="1"/>
          <p:nvPr/>
        </p:nvSpPr>
        <p:spPr>
          <a:xfrm>
            <a:off x="8989089" y="2812503"/>
            <a:ext cx="1814664" cy="369332"/>
          </a:xfrm>
          <a:prstGeom prst="rect">
            <a:avLst/>
          </a:prstGeom>
          <a:noFill/>
        </p:spPr>
        <p:txBody>
          <a:bodyPr wrap="none" rtlCol="0">
            <a:spAutoFit/>
          </a:bodyPr>
          <a:lstStyle/>
          <a:p>
            <a:r>
              <a:rPr lang="en-US" dirty="0" smtClean="0"/>
              <a:t>DB Block ( index )</a:t>
            </a:r>
            <a:endParaRPr lang="en-US" dirty="0"/>
          </a:p>
        </p:txBody>
      </p:sp>
      <p:sp>
        <p:nvSpPr>
          <p:cNvPr id="4" name="Flowchart: Magnetic Disk 3"/>
          <p:cNvSpPr/>
          <p:nvPr/>
        </p:nvSpPr>
        <p:spPr>
          <a:xfrm>
            <a:off x="8153415" y="1097263"/>
            <a:ext cx="3154703" cy="2558554"/>
          </a:xfrm>
          <a:prstGeom prst="flowChartMagneticDis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666976" y="1919340"/>
            <a:ext cx="1858586" cy="369332"/>
          </a:xfrm>
          <a:prstGeom prst="rect">
            <a:avLst/>
          </a:prstGeom>
          <a:noFill/>
        </p:spPr>
        <p:txBody>
          <a:bodyPr wrap="none" rtlCol="0">
            <a:spAutoFit/>
          </a:bodyPr>
          <a:lstStyle/>
          <a:p>
            <a:r>
              <a:rPr lang="en-US" dirty="0" smtClean="0"/>
              <a:t>After-Image Block</a:t>
            </a:r>
            <a:endParaRPr lang="en-US" dirty="0"/>
          </a:p>
        </p:txBody>
      </p:sp>
      <p:sp>
        <p:nvSpPr>
          <p:cNvPr id="6" name="Rounded Rectangle 5"/>
          <p:cNvSpPr/>
          <p:nvPr/>
        </p:nvSpPr>
        <p:spPr>
          <a:xfrm>
            <a:off x="2392653" y="1646806"/>
            <a:ext cx="2606059" cy="914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865632" y="3070309"/>
            <a:ext cx="1527021" cy="369332"/>
          </a:xfrm>
          <a:prstGeom prst="rect">
            <a:avLst/>
          </a:prstGeom>
          <a:noFill/>
        </p:spPr>
        <p:txBody>
          <a:bodyPr wrap="none" rtlCol="0">
            <a:spAutoFit/>
          </a:bodyPr>
          <a:lstStyle/>
          <a:p>
            <a:r>
              <a:rPr lang="en-US" dirty="0" smtClean="0"/>
              <a:t>Recovery note</a:t>
            </a:r>
            <a:endParaRPr lang="en-US" dirty="0"/>
          </a:p>
        </p:txBody>
      </p:sp>
      <p:sp>
        <p:nvSpPr>
          <p:cNvPr id="8" name="TextBox 7"/>
          <p:cNvSpPr txBox="1"/>
          <p:nvPr/>
        </p:nvSpPr>
        <p:spPr>
          <a:xfrm>
            <a:off x="2069248" y="3948745"/>
            <a:ext cx="1527021" cy="369332"/>
          </a:xfrm>
          <a:prstGeom prst="rect">
            <a:avLst/>
          </a:prstGeom>
          <a:noFill/>
        </p:spPr>
        <p:txBody>
          <a:bodyPr wrap="none" rtlCol="0">
            <a:spAutoFit/>
          </a:bodyPr>
          <a:lstStyle/>
          <a:p>
            <a:r>
              <a:rPr lang="en-US" dirty="0" smtClean="0"/>
              <a:t>Recovery note</a:t>
            </a:r>
            <a:endParaRPr lang="en-US" dirty="0"/>
          </a:p>
        </p:txBody>
      </p:sp>
      <p:sp>
        <p:nvSpPr>
          <p:cNvPr id="9" name="TextBox 8"/>
          <p:cNvSpPr txBox="1"/>
          <p:nvPr/>
        </p:nvSpPr>
        <p:spPr>
          <a:xfrm>
            <a:off x="4235201" y="3950732"/>
            <a:ext cx="1527021" cy="369332"/>
          </a:xfrm>
          <a:prstGeom prst="rect">
            <a:avLst/>
          </a:prstGeom>
          <a:noFill/>
        </p:spPr>
        <p:txBody>
          <a:bodyPr wrap="none" rtlCol="0">
            <a:spAutoFit/>
          </a:bodyPr>
          <a:lstStyle/>
          <a:p>
            <a:r>
              <a:rPr lang="en-US" dirty="0" smtClean="0"/>
              <a:t>Recovery note</a:t>
            </a:r>
            <a:endParaRPr lang="en-US" dirty="0"/>
          </a:p>
        </p:txBody>
      </p:sp>
      <p:sp>
        <p:nvSpPr>
          <p:cNvPr id="10" name="TextBox 9"/>
          <p:cNvSpPr txBox="1"/>
          <p:nvPr/>
        </p:nvSpPr>
        <p:spPr>
          <a:xfrm>
            <a:off x="4960271" y="3061072"/>
            <a:ext cx="1527021" cy="369332"/>
          </a:xfrm>
          <a:prstGeom prst="rect">
            <a:avLst/>
          </a:prstGeom>
          <a:noFill/>
        </p:spPr>
        <p:txBody>
          <a:bodyPr wrap="none" rtlCol="0">
            <a:spAutoFit/>
          </a:bodyPr>
          <a:lstStyle/>
          <a:p>
            <a:r>
              <a:rPr lang="en-US" dirty="0" smtClean="0"/>
              <a:t>Recovery note</a:t>
            </a:r>
            <a:endParaRPr lang="en-US" dirty="0"/>
          </a:p>
        </p:txBody>
      </p:sp>
      <p:cxnSp>
        <p:nvCxnSpPr>
          <p:cNvPr id="12" name="Straight Arrow Connector 11"/>
          <p:cNvCxnSpPr/>
          <p:nvPr/>
        </p:nvCxnSpPr>
        <p:spPr>
          <a:xfrm flipH="1">
            <a:off x="1706848" y="2561206"/>
            <a:ext cx="685805" cy="4998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8" idx="0"/>
          </p:cNvCxnSpPr>
          <p:nvPr/>
        </p:nvCxnSpPr>
        <p:spPr>
          <a:xfrm flipH="1">
            <a:off x="2832759" y="2739179"/>
            <a:ext cx="382860" cy="12095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4525562" y="2606034"/>
            <a:ext cx="610311" cy="4550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058776" y="2583620"/>
            <a:ext cx="497619" cy="13651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Rounded Rectangle 20"/>
          <p:cNvSpPr/>
          <p:nvPr/>
        </p:nvSpPr>
        <p:spPr>
          <a:xfrm>
            <a:off x="8646775" y="2119736"/>
            <a:ext cx="2398112" cy="48629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a:off x="8646774" y="2754020"/>
            <a:ext cx="2398112" cy="48629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a:stCxn id="10" idx="3"/>
          </p:cNvCxnSpPr>
          <p:nvPr/>
        </p:nvCxnSpPr>
        <p:spPr>
          <a:xfrm flipV="1">
            <a:off x="6487292" y="2468873"/>
            <a:ext cx="2077606" cy="7768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9" idx="3"/>
          </p:cNvCxnSpPr>
          <p:nvPr/>
        </p:nvCxnSpPr>
        <p:spPr>
          <a:xfrm flipV="1">
            <a:off x="5762222" y="3181835"/>
            <a:ext cx="2802676" cy="9535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049750" y="4856199"/>
            <a:ext cx="3612592" cy="369332"/>
          </a:xfrm>
          <a:prstGeom prst="rect">
            <a:avLst/>
          </a:prstGeom>
          <a:noFill/>
        </p:spPr>
        <p:txBody>
          <a:bodyPr wrap="none" rtlCol="0">
            <a:spAutoFit/>
          </a:bodyPr>
          <a:lstStyle/>
          <a:p>
            <a:r>
              <a:rPr lang="en-US" dirty="0"/>
              <a:t>_</a:t>
            </a:r>
            <a:r>
              <a:rPr lang="en-US" dirty="0" err="1"/>
              <a:t>StorageObject</a:t>
            </a:r>
            <a:r>
              <a:rPr lang="en-US" dirty="0" smtClean="0"/>
              <a:t>._Object-number ???</a:t>
            </a:r>
            <a:endParaRPr lang="en-US" dirty="0"/>
          </a:p>
        </p:txBody>
      </p:sp>
    </p:spTree>
    <p:extLst>
      <p:ext uri="{BB962C8B-B14F-4D97-AF65-F5344CB8AC3E}">
        <p14:creationId xmlns:p14="http://schemas.microsoft.com/office/powerpoint/2010/main" val="2657464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52780" y="822941"/>
            <a:ext cx="1923540" cy="523220"/>
          </a:xfrm>
          <a:prstGeom prst="rect">
            <a:avLst/>
          </a:prstGeom>
          <a:noFill/>
        </p:spPr>
        <p:txBody>
          <a:bodyPr wrap="none" rtlCol="0">
            <a:spAutoFit/>
          </a:bodyPr>
          <a:lstStyle/>
          <a:p>
            <a:r>
              <a:rPr lang="en-US" sz="2800" dirty="0" smtClean="0"/>
              <a:t>After-Image</a:t>
            </a:r>
            <a:endParaRPr lang="en-US" sz="2800" dirty="0"/>
          </a:p>
        </p:txBody>
      </p:sp>
      <p:sp>
        <p:nvSpPr>
          <p:cNvPr id="5" name="TextBox 4"/>
          <p:cNvSpPr txBox="1"/>
          <p:nvPr/>
        </p:nvSpPr>
        <p:spPr>
          <a:xfrm>
            <a:off x="5821678" y="822941"/>
            <a:ext cx="2296078" cy="523220"/>
          </a:xfrm>
          <a:prstGeom prst="rect">
            <a:avLst/>
          </a:prstGeom>
          <a:noFill/>
        </p:spPr>
        <p:txBody>
          <a:bodyPr wrap="none" rtlCol="0">
            <a:spAutoFit/>
          </a:bodyPr>
          <a:lstStyle/>
          <a:p>
            <a:r>
              <a:rPr lang="en-US" sz="2800" dirty="0" smtClean="0"/>
              <a:t>OE Replication</a:t>
            </a:r>
            <a:endParaRPr lang="en-US" sz="2800" dirty="0"/>
          </a:p>
        </p:txBody>
      </p:sp>
      <p:sp>
        <p:nvSpPr>
          <p:cNvPr id="6" name="TextBox 5"/>
          <p:cNvSpPr txBox="1"/>
          <p:nvPr/>
        </p:nvSpPr>
        <p:spPr>
          <a:xfrm>
            <a:off x="8976381" y="822941"/>
            <a:ext cx="861774" cy="523220"/>
          </a:xfrm>
          <a:prstGeom prst="rect">
            <a:avLst/>
          </a:prstGeom>
          <a:noFill/>
        </p:spPr>
        <p:txBody>
          <a:bodyPr wrap="none" rtlCol="0">
            <a:spAutoFit/>
          </a:bodyPr>
          <a:lstStyle/>
          <a:p>
            <a:r>
              <a:rPr lang="en-US" sz="2800" dirty="0" smtClean="0"/>
              <a:t>Pro2</a:t>
            </a:r>
            <a:endParaRPr lang="en-US" sz="2800" dirty="0"/>
          </a:p>
        </p:txBody>
      </p:sp>
      <p:graphicFrame>
        <p:nvGraphicFramePr>
          <p:cNvPr id="7" name="Table 6"/>
          <p:cNvGraphicFramePr>
            <a:graphicFrameLocks noGrp="1"/>
          </p:cNvGraphicFramePr>
          <p:nvPr>
            <p:extLst>
              <p:ext uri="{D42A27DB-BD31-4B8C-83A1-F6EECF244321}">
                <p14:modId xmlns:p14="http://schemas.microsoft.com/office/powerpoint/2010/main" val="4175068398"/>
              </p:ext>
            </p:extLst>
          </p:nvPr>
        </p:nvGraphicFramePr>
        <p:xfrm>
          <a:off x="746715" y="1508746"/>
          <a:ext cx="10835724" cy="3708400"/>
        </p:xfrm>
        <a:graphic>
          <a:graphicData uri="http://schemas.openxmlformats.org/drawingml/2006/table">
            <a:tbl>
              <a:tblPr firstRow="1" bandRow="1">
                <a:tableStyleId>{2D5ABB26-0587-4C30-8999-92F81FD0307C}</a:tableStyleId>
              </a:tblPr>
              <a:tblGrid>
                <a:gridCol w="3154709"/>
                <a:gridCol w="2263153"/>
                <a:gridCol w="2708931"/>
                <a:gridCol w="2708931"/>
              </a:tblGrid>
              <a:tr h="370840">
                <a:tc>
                  <a:txBody>
                    <a:bodyPr/>
                    <a:lstStyle/>
                    <a:p>
                      <a:r>
                        <a:rPr lang="en-US" dirty="0" smtClean="0"/>
                        <a:t>Whole / Partial</a:t>
                      </a:r>
                      <a:endParaRPr lang="en-US" dirty="0"/>
                    </a:p>
                  </a:txBody>
                  <a:tcPr/>
                </a:tc>
                <a:tc>
                  <a:txBody>
                    <a:bodyPr/>
                    <a:lstStyle/>
                    <a:p>
                      <a:r>
                        <a:rPr lang="en-US" dirty="0" smtClean="0"/>
                        <a:t>Whole Database</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Whole Database</a:t>
                      </a:r>
                    </a:p>
                  </a:txBody>
                  <a:tcPr/>
                </a:tc>
                <a:tc>
                  <a:txBody>
                    <a:bodyPr/>
                    <a:lstStyle/>
                    <a:p>
                      <a:r>
                        <a:rPr lang="en-US" dirty="0" smtClean="0"/>
                        <a:t>Partial / Table by Table</a:t>
                      </a:r>
                      <a:endParaRPr lang="en-US" dirty="0"/>
                    </a:p>
                  </a:txBody>
                  <a:tcPr/>
                </a:tc>
              </a:tr>
              <a:tr h="370840">
                <a:tc>
                  <a:txBody>
                    <a:bodyPr/>
                    <a:lstStyle/>
                    <a:p>
                      <a:r>
                        <a:rPr lang="en-US" dirty="0" smtClean="0"/>
                        <a:t>Unit</a:t>
                      </a:r>
                      <a:endParaRPr lang="en-US" dirty="0"/>
                    </a:p>
                  </a:txBody>
                  <a:tcPr/>
                </a:tc>
                <a:tc>
                  <a:txBody>
                    <a:bodyPr/>
                    <a:lstStyle/>
                    <a:p>
                      <a:r>
                        <a:rPr lang="en-US" dirty="0" smtClean="0"/>
                        <a:t>AI-Block</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mtClean="0"/>
                        <a:t>AI-Block</a:t>
                      </a:r>
                      <a:endParaRPr lang="en-US" dirty="0" smtClean="0"/>
                    </a:p>
                  </a:txBody>
                  <a:tcPr/>
                </a:tc>
                <a:tc>
                  <a:txBody>
                    <a:bodyPr/>
                    <a:lstStyle/>
                    <a:p>
                      <a:r>
                        <a:rPr lang="en-US" dirty="0" smtClean="0"/>
                        <a:t>Record</a:t>
                      </a:r>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Can use for DR/backup</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Yes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Yes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No</a:t>
                      </a:r>
                    </a:p>
                  </a:txBody>
                  <a:tcPr/>
                </a:tc>
              </a:tr>
              <a:tr h="370840">
                <a:tc>
                  <a:txBody>
                    <a:bodyPr/>
                    <a:lstStyle/>
                    <a:p>
                      <a:r>
                        <a:rPr lang="en-US" dirty="0" smtClean="0"/>
                        <a:t>Can use for data </a:t>
                      </a:r>
                      <a:r>
                        <a:rPr lang="en-US" dirty="0" smtClean="0"/>
                        <a:t>reorganization</a:t>
                      </a:r>
                    </a:p>
                  </a:txBody>
                  <a:tcPr/>
                </a:tc>
                <a:tc>
                  <a:txBody>
                    <a:bodyPr/>
                    <a:lstStyle/>
                    <a:p>
                      <a:r>
                        <a:rPr lang="en-US" dirty="0" smtClean="0"/>
                        <a:t>No</a:t>
                      </a:r>
                    </a:p>
                  </a:txBody>
                  <a:tcPr/>
                </a:tc>
                <a:tc>
                  <a:txBody>
                    <a:bodyPr/>
                    <a:lstStyle/>
                    <a:p>
                      <a:r>
                        <a:rPr lang="en-US" dirty="0" smtClean="0"/>
                        <a:t>No</a:t>
                      </a:r>
                    </a:p>
                  </a:txBody>
                  <a:tcPr/>
                </a:tc>
                <a:tc>
                  <a:txBody>
                    <a:bodyPr/>
                    <a:lstStyle/>
                    <a:p>
                      <a:r>
                        <a:rPr lang="en-US" dirty="0" smtClean="0"/>
                        <a:t>Yes</a:t>
                      </a:r>
                    </a:p>
                  </a:txBody>
                  <a:tcPr/>
                </a:tc>
              </a:tr>
              <a:tr h="370840">
                <a:tc>
                  <a:txBody>
                    <a:bodyPr/>
                    <a:lstStyle/>
                    <a:p>
                      <a:r>
                        <a:rPr lang="en-US" dirty="0" smtClean="0"/>
                        <a:t>Throughput</a:t>
                      </a:r>
                      <a:endParaRPr lang="en-US" dirty="0"/>
                    </a:p>
                  </a:txBody>
                  <a:tcPr/>
                </a:tc>
                <a:tc>
                  <a:txBody>
                    <a:bodyPr/>
                    <a:lstStyle/>
                    <a:p>
                      <a:r>
                        <a:rPr lang="en-US" dirty="0" smtClean="0"/>
                        <a:t>Fast</a:t>
                      </a:r>
                      <a:endParaRPr lang="en-US" dirty="0"/>
                    </a:p>
                  </a:txBody>
                  <a:tcPr/>
                </a:tc>
                <a:tc>
                  <a:txBody>
                    <a:bodyPr/>
                    <a:lstStyle/>
                    <a:p>
                      <a:r>
                        <a:rPr lang="en-US" dirty="0" smtClean="0"/>
                        <a:t>Faster</a:t>
                      </a:r>
                      <a:endParaRPr lang="en-US" dirty="0"/>
                    </a:p>
                  </a:txBody>
                  <a:tcPr/>
                </a:tc>
                <a:tc>
                  <a:txBody>
                    <a:bodyPr/>
                    <a:lstStyle/>
                    <a:p>
                      <a:r>
                        <a:rPr lang="en-US" dirty="0" smtClean="0"/>
                        <a:t>Slower</a:t>
                      </a:r>
                      <a:endParaRPr lang="en-US" dirty="0"/>
                    </a:p>
                  </a:txBody>
                  <a:tcPr/>
                </a:tc>
              </a:tr>
              <a:tr h="370840">
                <a:tc>
                  <a:txBody>
                    <a:bodyPr/>
                    <a:lstStyle/>
                    <a:p>
                      <a:r>
                        <a:rPr lang="en-US" dirty="0" smtClean="0"/>
                        <a:t>Instant replication</a:t>
                      </a:r>
                      <a:endParaRPr lang="en-US" dirty="0"/>
                    </a:p>
                  </a:txBody>
                  <a:tcPr/>
                </a:tc>
                <a:tc>
                  <a:txBody>
                    <a:bodyPr/>
                    <a:lstStyle/>
                    <a:p>
                      <a:r>
                        <a:rPr lang="en-US" dirty="0" smtClean="0"/>
                        <a:t>No</a:t>
                      </a:r>
                      <a:endParaRPr lang="en-US" dirty="0"/>
                    </a:p>
                  </a:txBody>
                  <a:tcPr/>
                </a:tc>
                <a:tc>
                  <a:txBody>
                    <a:bodyPr/>
                    <a:lstStyle/>
                    <a:p>
                      <a:r>
                        <a:rPr lang="en-US" dirty="0" smtClean="0"/>
                        <a:t>Yes</a:t>
                      </a:r>
                      <a:endParaRPr lang="en-US" dirty="0"/>
                    </a:p>
                  </a:txBody>
                  <a:tcPr/>
                </a:tc>
                <a:tc>
                  <a:txBody>
                    <a:bodyPr/>
                    <a:lstStyle/>
                    <a:p>
                      <a:r>
                        <a:rPr lang="en-US" dirty="0" smtClean="0"/>
                        <a:t>Yes</a:t>
                      </a:r>
                      <a:endParaRPr lang="en-US" dirty="0"/>
                    </a:p>
                  </a:txBody>
                  <a:tcPr/>
                </a:tc>
              </a:tr>
              <a:tr h="370840">
                <a:tc>
                  <a:txBody>
                    <a:bodyPr/>
                    <a:lstStyle/>
                    <a:p>
                      <a:r>
                        <a:rPr lang="en-US" dirty="0" smtClean="0"/>
                        <a:t>License</a:t>
                      </a:r>
                      <a:endParaRPr lang="en-US" dirty="0"/>
                    </a:p>
                  </a:txBody>
                  <a:tcPr/>
                </a:tc>
                <a:tc>
                  <a:txBody>
                    <a:bodyPr/>
                    <a:lstStyle/>
                    <a:p>
                      <a:r>
                        <a:rPr lang="en-US" dirty="0" smtClean="0"/>
                        <a:t>No</a:t>
                      </a:r>
                      <a:endParaRPr lang="en-US" dirty="0"/>
                    </a:p>
                  </a:txBody>
                  <a:tcPr/>
                </a:tc>
                <a:tc>
                  <a:txBody>
                    <a:bodyPr/>
                    <a:lstStyle/>
                    <a:p>
                      <a:r>
                        <a:rPr lang="en-US" dirty="0" smtClean="0"/>
                        <a:t>Yes</a:t>
                      </a:r>
                      <a:endParaRPr lang="en-US" dirty="0"/>
                    </a:p>
                  </a:txBody>
                  <a:tcPr/>
                </a:tc>
                <a:tc>
                  <a:txBody>
                    <a:bodyPr/>
                    <a:lstStyle/>
                    <a:p>
                      <a:r>
                        <a:rPr lang="en-US" dirty="0" smtClean="0"/>
                        <a:t>Yes</a:t>
                      </a:r>
                      <a:endParaRPr lang="en-US" dirty="0"/>
                    </a:p>
                  </a:txBody>
                  <a:tcPr/>
                </a:tc>
              </a:tr>
              <a:tr h="370840">
                <a:tc>
                  <a:txBody>
                    <a:bodyPr/>
                    <a:lstStyle/>
                    <a:p>
                      <a:r>
                        <a:rPr lang="en-US" dirty="0" smtClean="0"/>
                        <a:t>Access to Target DB</a:t>
                      </a:r>
                      <a:endParaRPr lang="en-US" dirty="0"/>
                    </a:p>
                  </a:txBody>
                  <a:tcPr/>
                </a:tc>
                <a:tc>
                  <a:txBody>
                    <a:bodyPr/>
                    <a:lstStyle/>
                    <a:p>
                      <a:r>
                        <a:rPr lang="en-US" dirty="0" smtClean="0"/>
                        <a:t>No</a:t>
                      </a:r>
                      <a:endParaRPr lang="en-US" dirty="0"/>
                    </a:p>
                  </a:txBody>
                  <a:tcPr/>
                </a:tc>
                <a:tc>
                  <a:txBody>
                    <a:bodyPr/>
                    <a:lstStyle/>
                    <a:p>
                      <a:r>
                        <a:rPr lang="en-US" dirty="0" smtClean="0"/>
                        <a:t>Yes (OE </a:t>
                      </a:r>
                      <a:r>
                        <a:rPr lang="en-US" dirty="0" err="1" smtClean="0"/>
                        <a:t>Repl</a:t>
                      </a:r>
                      <a:r>
                        <a:rPr lang="en-US" dirty="0" smtClean="0"/>
                        <a:t> Plus)</a:t>
                      </a:r>
                      <a:endParaRPr lang="en-US" dirty="0"/>
                    </a:p>
                  </a:txBody>
                  <a:tcPr/>
                </a:tc>
                <a:tc>
                  <a:txBody>
                    <a:bodyPr/>
                    <a:lstStyle/>
                    <a:p>
                      <a:r>
                        <a:rPr lang="en-US" dirty="0" smtClean="0"/>
                        <a:t>Yes</a:t>
                      </a:r>
                      <a:endParaRPr lang="en-US" dirty="0"/>
                    </a:p>
                  </a:txBody>
                  <a:tcPr/>
                </a:tc>
              </a:tr>
              <a:tr h="370840">
                <a:tc>
                  <a:txBody>
                    <a:bodyPr/>
                    <a:lstStyle/>
                    <a:p>
                      <a:r>
                        <a:rPr lang="en-US" dirty="0" smtClean="0"/>
                        <a:t>How difficult</a:t>
                      </a:r>
                      <a:r>
                        <a:rPr lang="en-US" baseline="0" dirty="0" smtClean="0"/>
                        <a:t> to setup</a:t>
                      </a:r>
                      <a:endParaRPr lang="en-US" dirty="0"/>
                    </a:p>
                  </a:txBody>
                  <a:tcPr/>
                </a:tc>
                <a:tc>
                  <a:txBody>
                    <a:bodyPr/>
                    <a:lstStyle/>
                    <a:p>
                      <a:r>
                        <a:rPr lang="en-US" dirty="0" smtClean="0"/>
                        <a:t>Very</a:t>
                      </a:r>
                      <a:r>
                        <a:rPr lang="en-US" baseline="0" dirty="0" smtClean="0"/>
                        <a:t> e</a:t>
                      </a:r>
                      <a:r>
                        <a:rPr lang="en-US" dirty="0" smtClean="0"/>
                        <a:t>asy</a:t>
                      </a:r>
                      <a:endParaRPr lang="en-US" dirty="0"/>
                    </a:p>
                  </a:txBody>
                  <a:tcPr/>
                </a:tc>
                <a:tc>
                  <a:txBody>
                    <a:bodyPr/>
                    <a:lstStyle/>
                    <a:p>
                      <a:r>
                        <a:rPr lang="en-US" dirty="0" smtClean="0"/>
                        <a:t>Easy</a:t>
                      </a:r>
                      <a:endParaRPr lang="en-US" dirty="0"/>
                    </a:p>
                  </a:txBody>
                  <a:tcPr/>
                </a:tc>
                <a:tc>
                  <a:txBody>
                    <a:bodyPr/>
                    <a:lstStyle/>
                    <a:p>
                      <a:r>
                        <a:rPr lang="en-US" dirty="0" smtClean="0"/>
                        <a:t>More</a:t>
                      </a:r>
                      <a:r>
                        <a:rPr lang="en-US" baseline="0" dirty="0" smtClean="0"/>
                        <a:t> difficult / PSC help</a:t>
                      </a:r>
                      <a:endParaRPr lang="en-US" dirty="0"/>
                    </a:p>
                  </a:txBody>
                  <a:tcPr/>
                </a:tc>
              </a:tr>
              <a:tr h="370840">
                <a:tc>
                  <a:txBody>
                    <a:bodyPr/>
                    <a:lstStyle/>
                    <a:p>
                      <a:r>
                        <a:rPr lang="en-US" dirty="0" smtClean="0"/>
                        <a:t>Possibility of delay</a:t>
                      </a:r>
                      <a:endParaRPr lang="en-US" dirty="0"/>
                    </a:p>
                  </a:txBody>
                  <a:tcPr/>
                </a:tc>
                <a:tc>
                  <a:txBody>
                    <a:bodyPr/>
                    <a:lstStyle/>
                    <a:p>
                      <a:r>
                        <a:rPr lang="en-US" dirty="0" smtClean="0"/>
                        <a:t>Yes</a:t>
                      </a:r>
                      <a:endParaRPr lang="en-US" dirty="0"/>
                    </a:p>
                  </a:txBody>
                  <a:tcPr/>
                </a:tc>
                <a:tc>
                  <a:txBody>
                    <a:bodyPr/>
                    <a:lstStyle/>
                    <a:p>
                      <a:r>
                        <a:rPr lang="en-US" dirty="0" smtClean="0"/>
                        <a:t>No</a:t>
                      </a:r>
                      <a:endParaRPr lang="en-US" dirty="0"/>
                    </a:p>
                  </a:txBody>
                  <a:tcPr/>
                </a:tc>
                <a:tc>
                  <a:txBody>
                    <a:bodyPr/>
                    <a:lstStyle/>
                    <a:p>
                      <a:r>
                        <a:rPr lang="en-US" dirty="0" smtClean="0"/>
                        <a:t>May be</a:t>
                      </a:r>
                      <a:endParaRPr lang="en-US" dirty="0"/>
                    </a:p>
                  </a:txBody>
                  <a:tcPr/>
                </a:tc>
              </a:tr>
            </a:tbl>
          </a:graphicData>
        </a:graphic>
      </p:graphicFrame>
    </p:spTree>
    <p:extLst>
      <p:ext uri="{BB962C8B-B14F-4D97-AF65-F5344CB8AC3E}">
        <p14:creationId xmlns:p14="http://schemas.microsoft.com/office/powerpoint/2010/main" val="5836745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latin typeface="+mn-lt"/>
              </a:rPr>
              <a:t>Possibility to delay replication using After-Image replication</a:t>
            </a:r>
            <a:endParaRPr lang="en-US" sz="2800" dirty="0">
              <a:latin typeface="+mn-lt"/>
            </a:endParaRPr>
          </a:p>
        </p:txBody>
      </p:sp>
      <p:sp>
        <p:nvSpPr>
          <p:cNvPr id="9" name="TextBox 8"/>
          <p:cNvSpPr txBox="1"/>
          <p:nvPr/>
        </p:nvSpPr>
        <p:spPr>
          <a:xfrm>
            <a:off x="883882" y="1645907"/>
            <a:ext cx="3198183" cy="523220"/>
          </a:xfrm>
          <a:prstGeom prst="rect">
            <a:avLst/>
          </a:prstGeom>
          <a:noFill/>
        </p:spPr>
        <p:txBody>
          <a:bodyPr wrap="none" rtlCol="0">
            <a:spAutoFit/>
          </a:bodyPr>
          <a:lstStyle/>
          <a:p>
            <a:r>
              <a:rPr lang="en-US" sz="2800" dirty="0" smtClean="0"/>
              <a:t>Physical Corruption </a:t>
            </a:r>
            <a:endParaRPr lang="en-US" sz="2800" dirty="0"/>
          </a:p>
        </p:txBody>
      </p:sp>
      <p:sp>
        <p:nvSpPr>
          <p:cNvPr id="10" name="TextBox 9"/>
          <p:cNvSpPr txBox="1"/>
          <p:nvPr/>
        </p:nvSpPr>
        <p:spPr>
          <a:xfrm>
            <a:off x="883882" y="3017517"/>
            <a:ext cx="2845907" cy="523220"/>
          </a:xfrm>
          <a:prstGeom prst="rect">
            <a:avLst/>
          </a:prstGeom>
          <a:noFill/>
        </p:spPr>
        <p:txBody>
          <a:bodyPr wrap="none" rtlCol="0">
            <a:spAutoFit/>
          </a:bodyPr>
          <a:lstStyle/>
          <a:p>
            <a:r>
              <a:rPr lang="en-US" sz="2800" dirty="0" smtClean="0"/>
              <a:t>Logical Corruption</a:t>
            </a:r>
            <a:endParaRPr lang="en-US" sz="2800" dirty="0"/>
          </a:p>
        </p:txBody>
      </p:sp>
      <p:sp>
        <p:nvSpPr>
          <p:cNvPr id="11" name="TextBox 10"/>
          <p:cNvSpPr txBox="1"/>
          <p:nvPr/>
        </p:nvSpPr>
        <p:spPr>
          <a:xfrm>
            <a:off x="4312907" y="1645907"/>
            <a:ext cx="5417765" cy="646331"/>
          </a:xfrm>
          <a:prstGeom prst="rect">
            <a:avLst/>
          </a:prstGeom>
          <a:noFill/>
        </p:spPr>
        <p:txBody>
          <a:bodyPr wrap="none" rtlCol="0">
            <a:spAutoFit/>
          </a:bodyPr>
          <a:lstStyle/>
          <a:p>
            <a:r>
              <a:rPr lang="en-US" dirty="0" smtClean="0"/>
              <a:t>Corruptions leading to errors with standard operations: </a:t>
            </a:r>
            <a:br>
              <a:rPr lang="en-US" dirty="0" smtClean="0"/>
            </a:br>
            <a:r>
              <a:rPr lang="en-US" dirty="0" smtClean="0"/>
              <a:t>Reading, back out of a transaction, crash recovery</a:t>
            </a:r>
            <a:endParaRPr lang="en-US" dirty="0"/>
          </a:p>
        </p:txBody>
      </p:sp>
      <p:sp>
        <p:nvSpPr>
          <p:cNvPr id="12" name="TextBox 11"/>
          <p:cNvSpPr txBox="1"/>
          <p:nvPr/>
        </p:nvSpPr>
        <p:spPr>
          <a:xfrm>
            <a:off x="4450068" y="3017517"/>
            <a:ext cx="6947864" cy="369332"/>
          </a:xfrm>
          <a:prstGeom prst="rect">
            <a:avLst/>
          </a:prstGeom>
          <a:noFill/>
        </p:spPr>
        <p:txBody>
          <a:bodyPr wrap="none" rtlCol="0">
            <a:spAutoFit/>
          </a:bodyPr>
          <a:lstStyle/>
          <a:p>
            <a:r>
              <a:rPr lang="en-US" dirty="0" smtClean="0"/>
              <a:t>“Hand made corruptions” – deleting or wrongly changing important data</a:t>
            </a:r>
            <a:endParaRPr lang="en-US" dirty="0"/>
          </a:p>
        </p:txBody>
      </p:sp>
      <p:sp>
        <p:nvSpPr>
          <p:cNvPr id="13" name="TextBox 12"/>
          <p:cNvSpPr txBox="1"/>
          <p:nvPr/>
        </p:nvSpPr>
        <p:spPr>
          <a:xfrm>
            <a:off x="883882" y="4251966"/>
            <a:ext cx="8084906" cy="523220"/>
          </a:xfrm>
          <a:prstGeom prst="rect">
            <a:avLst/>
          </a:prstGeom>
          <a:noFill/>
        </p:spPr>
        <p:txBody>
          <a:bodyPr wrap="none" rtlCol="0">
            <a:spAutoFit/>
          </a:bodyPr>
          <a:lstStyle/>
          <a:p>
            <a:r>
              <a:rPr lang="en-US" sz="2800" dirty="0" smtClean="0"/>
              <a:t>Both Corruptions could be fixed by delayed replication</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3882" y="1508746"/>
            <a:ext cx="10515600" cy="685805"/>
          </a:xfrm>
        </p:spPr>
        <p:txBody>
          <a:bodyPr>
            <a:normAutofit/>
          </a:bodyPr>
          <a:lstStyle/>
          <a:p>
            <a:pPr>
              <a:buNone/>
            </a:pPr>
            <a:r>
              <a:rPr lang="en-US" dirty="0" smtClean="0"/>
              <a:t>How long to delay? That is a question.</a:t>
            </a:r>
          </a:p>
        </p:txBody>
      </p:sp>
      <p:sp>
        <p:nvSpPr>
          <p:cNvPr id="8" name="Title 7"/>
          <p:cNvSpPr>
            <a:spLocks noGrp="1"/>
          </p:cNvSpPr>
          <p:nvPr>
            <p:ph type="title"/>
          </p:nvPr>
        </p:nvSpPr>
        <p:spPr/>
        <p:txBody>
          <a:bodyPr>
            <a:normAutofit/>
          </a:bodyPr>
          <a:lstStyle/>
          <a:p>
            <a:r>
              <a:rPr lang="en-US" sz="2800" dirty="0" smtClean="0">
                <a:latin typeface="+mn-lt"/>
              </a:rPr>
              <a:t>Possibility to delay replication using After-Image replication</a:t>
            </a:r>
            <a:endParaRPr lang="en-US" sz="2800" dirty="0">
              <a:latin typeface="+mn-lt"/>
            </a:endParaRPr>
          </a:p>
        </p:txBody>
      </p:sp>
      <p:sp>
        <p:nvSpPr>
          <p:cNvPr id="9" name="TextBox 8"/>
          <p:cNvSpPr txBox="1"/>
          <p:nvPr/>
        </p:nvSpPr>
        <p:spPr>
          <a:xfrm>
            <a:off x="1158204" y="3154678"/>
            <a:ext cx="9734781" cy="954107"/>
          </a:xfrm>
          <a:prstGeom prst="rect">
            <a:avLst/>
          </a:prstGeom>
          <a:noFill/>
        </p:spPr>
        <p:txBody>
          <a:bodyPr wrap="none" rtlCol="0">
            <a:spAutoFit/>
          </a:bodyPr>
          <a:lstStyle/>
          <a:p>
            <a:r>
              <a:rPr lang="en-US" sz="2800" dirty="0" smtClean="0"/>
              <a:t>Time when we expect to discover a physical or logical corruption </a:t>
            </a:r>
          </a:p>
          <a:p>
            <a:r>
              <a:rPr lang="en-US" sz="2800" dirty="0" smtClean="0"/>
              <a:t>That is a very practical question.</a:t>
            </a:r>
            <a:endParaRPr lang="en-US" sz="2800" dirty="0"/>
          </a:p>
        </p:txBody>
      </p:sp>
      <p:sp>
        <p:nvSpPr>
          <p:cNvPr id="10" name="TextBox 9"/>
          <p:cNvSpPr txBox="1"/>
          <p:nvPr/>
        </p:nvSpPr>
        <p:spPr>
          <a:xfrm>
            <a:off x="1158204" y="4526288"/>
            <a:ext cx="5390706" cy="523220"/>
          </a:xfrm>
          <a:prstGeom prst="rect">
            <a:avLst/>
          </a:prstGeom>
          <a:noFill/>
        </p:spPr>
        <p:txBody>
          <a:bodyPr wrap="none" rtlCol="0">
            <a:spAutoFit/>
          </a:bodyPr>
          <a:lstStyle/>
          <a:p>
            <a:r>
              <a:rPr lang="en-US" sz="2800" dirty="0" smtClean="0"/>
              <a:t>Time to bring replication to current.</a:t>
            </a:r>
            <a:endParaRPr lang="en-US" sz="2800" dirty="0"/>
          </a:p>
        </p:txBody>
      </p:sp>
      <p:sp>
        <p:nvSpPr>
          <p:cNvPr id="11" name="TextBox 10"/>
          <p:cNvSpPr txBox="1"/>
          <p:nvPr/>
        </p:nvSpPr>
        <p:spPr>
          <a:xfrm>
            <a:off x="1158204" y="5349254"/>
            <a:ext cx="10819950" cy="954107"/>
          </a:xfrm>
          <a:prstGeom prst="rect">
            <a:avLst/>
          </a:prstGeom>
          <a:noFill/>
        </p:spPr>
        <p:txBody>
          <a:bodyPr wrap="none" rtlCol="0">
            <a:spAutoFit/>
          </a:bodyPr>
          <a:lstStyle/>
          <a:p>
            <a:r>
              <a:rPr lang="en-US" sz="2800" dirty="0" smtClean="0"/>
              <a:t>So it is a compromise between possibility of discovering corruption and</a:t>
            </a:r>
            <a:br>
              <a:rPr lang="en-US" sz="2800" dirty="0" smtClean="0"/>
            </a:br>
            <a:r>
              <a:rPr lang="en-US" sz="2800" dirty="0" smtClean="0"/>
              <a:t>time to transfer warm spare into live production database.</a:t>
            </a:r>
            <a:endParaRPr lang="en-US" sz="2800" dirty="0"/>
          </a:p>
        </p:txBody>
      </p:sp>
      <p:sp>
        <p:nvSpPr>
          <p:cNvPr id="7" name="TextBox 6"/>
          <p:cNvSpPr txBox="1"/>
          <p:nvPr/>
        </p:nvSpPr>
        <p:spPr>
          <a:xfrm>
            <a:off x="1158204" y="2331712"/>
            <a:ext cx="6032549" cy="523220"/>
          </a:xfrm>
          <a:prstGeom prst="rect">
            <a:avLst/>
          </a:prstGeom>
          <a:noFill/>
        </p:spPr>
        <p:txBody>
          <a:bodyPr wrap="none" rtlCol="0">
            <a:spAutoFit/>
          </a:bodyPr>
          <a:lstStyle/>
          <a:p>
            <a:r>
              <a:rPr lang="en-US" sz="2800" dirty="0" smtClean="0"/>
              <a:t>Time more than the longest transaction</a:t>
            </a:r>
            <a:endParaRPr lang="en-US"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3882" y="1783069"/>
            <a:ext cx="10515600" cy="685804"/>
          </a:xfrm>
        </p:spPr>
        <p:txBody>
          <a:bodyPr>
            <a:normAutofit/>
          </a:bodyPr>
          <a:lstStyle/>
          <a:p>
            <a:pPr>
              <a:buNone/>
            </a:pPr>
            <a:r>
              <a:rPr lang="en-US" dirty="0" smtClean="0"/>
              <a:t>Replication delay helps in investigation of issues</a:t>
            </a:r>
          </a:p>
        </p:txBody>
      </p:sp>
      <p:sp>
        <p:nvSpPr>
          <p:cNvPr id="4" name="TextBox 3"/>
          <p:cNvSpPr txBox="1"/>
          <p:nvPr/>
        </p:nvSpPr>
        <p:spPr>
          <a:xfrm>
            <a:off x="609560" y="3840483"/>
            <a:ext cx="11582440" cy="523220"/>
          </a:xfrm>
          <a:prstGeom prst="rect">
            <a:avLst/>
          </a:prstGeom>
          <a:noFill/>
        </p:spPr>
        <p:txBody>
          <a:bodyPr wrap="square" rtlCol="0">
            <a:spAutoFit/>
          </a:bodyPr>
          <a:lstStyle/>
          <a:p>
            <a:r>
              <a:rPr lang="en-US" sz="2800" dirty="0" smtClean="0"/>
              <a:t>$DLC/bin/</a:t>
            </a:r>
            <a:r>
              <a:rPr lang="en-US" sz="2800" dirty="0" err="1" smtClean="0"/>
              <a:t>rfutil</a:t>
            </a:r>
            <a:r>
              <a:rPr lang="en-US" sz="2800" dirty="0" smtClean="0"/>
              <a:t> empty </a:t>
            </a:r>
            <a:r>
              <a:rPr lang="en-US" sz="2800" dirty="0"/>
              <a:t>-C </a:t>
            </a:r>
            <a:r>
              <a:rPr lang="en-US" sz="2800" dirty="0" err="1"/>
              <a:t>aimage</a:t>
            </a:r>
            <a:r>
              <a:rPr lang="en-US" sz="2800" dirty="0"/>
              <a:t> scan verbose -a </a:t>
            </a:r>
            <a:r>
              <a:rPr lang="en-US" sz="2800" dirty="0" err="1" smtClean="0"/>
              <a:t>ai_file</a:t>
            </a:r>
            <a:r>
              <a:rPr lang="en-US" sz="2800" dirty="0" smtClean="0"/>
              <a:t> &gt; some_file.txt</a:t>
            </a:r>
            <a:endParaRPr lang="en-US" sz="2800" dirty="0"/>
          </a:p>
        </p:txBody>
      </p:sp>
      <p:sp>
        <p:nvSpPr>
          <p:cNvPr id="5" name="TextBox 4"/>
          <p:cNvSpPr txBox="1"/>
          <p:nvPr/>
        </p:nvSpPr>
        <p:spPr>
          <a:xfrm>
            <a:off x="2285356" y="4707614"/>
            <a:ext cx="7547964" cy="523220"/>
          </a:xfrm>
          <a:prstGeom prst="rect">
            <a:avLst/>
          </a:prstGeom>
          <a:noFill/>
        </p:spPr>
        <p:txBody>
          <a:bodyPr wrap="none" rtlCol="0">
            <a:spAutoFit/>
          </a:bodyPr>
          <a:lstStyle/>
          <a:p>
            <a:r>
              <a:rPr lang="en-US" sz="2800" dirty="0" smtClean="0"/>
              <a:t>Any database with the same after-image block size</a:t>
            </a:r>
          </a:p>
        </p:txBody>
      </p:sp>
      <p:sp>
        <p:nvSpPr>
          <p:cNvPr id="7" name="Up Arrow 6"/>
          <p:cNvSpPr/>
          <p:nvPr/>
        </p:nvSpPr>
        <p:spPr>
          <a:xfrm>
            <a:off x="3215619" y="4389127"/>
            <a:ext cx="411483" cy="34391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p:cNvSpPr>
            <a:spLocks noGrp="1"/>
          </p:cNvSpPr>
          <p:nvPr>
            <p:ph type="title"/>
          </p:nvPr>
        </p:nvSpPr>
        <p:spPr/>
        <p:txBody>
          <a:bodyPr>
            <a:normAutofit/>
          </a:bodyPr>
          <a:lstStyle/>
          <a:p>
            <a:r>
              <a:rPr lang="en-US" sz="2800" dirty="0" smtClean="0">
                <a:latin typeface="+mn-lt"/>
              </a:rPr>
              <a:t>Possibility to delay replication using After-Image replication</a:t>
            </a:r>
            <a:endParaRPr lang="en-US" sz="2800" dirty="0">
              <a:latin typeface="+mn-lt"/>
            </a:endParaRPr>
          </a:p>
        </p:txBody>
      </p:sp>
      <p:sp>
        <p:nvSpPr>
          <p:cNvPr id="12" name="TextBox 11"/>
          <p:cNvSpPr txBox="1"/>
          <p:nvPr/>
        </p:nvSpPr>
        <p:spPr>
          <a:xfrm>
            <a:off x="609560" y="2880356"/>
            <a:ext cx="11719601" cy="523220"/>
          </a:xfrm>
          <a:prstGeom prst="rect">
            <a:avLst/>
          </a:prstGeom>
          <a:noFill/>
        </p:spPr>
        <p:txBody>
          <a:bodyPr wrap="square" rtlCol="0">
            <a:spAutoFit/>
          </a:bodyPr>
          <a:lstStyle/>
          <a:p>
            <a:r>
              <a:rPr lang="en-US" sz="2800" dirty="0" smtClean="0"/>
              <a:t>$DLC/bin/</a:t>
            </a:r>
            <a:r>
              <a:rPr lang="en-US" sz="2800" dirty="0" err="1" smtClean="0"/>
              <a:t>rfutil</a:t>
            </a:r>
            <a:r>
              <a:rPr lang="en-US" sz="2800" dirty="0" smtClean="0"/>
              <a:t> empty -C </a:t>
            </a:r>
            <a:r>
              <a:rPr lang="en-US" sz="2800" dirty="0" err="1" smtClean="0"/>
              <a:t>aimage</a:t>
            </a:r>
            <a:r>
              <a:rPr lang="en-US" sz="2800" dirty="0" smtClean="0"/>
              <a:t> truncate -</a:t>
            </a:r>
            <a:r>
              <a:rPr lang="en-US" sz="2800" dirty="0" err="1" smtClean="0"/>
              <a:t>aiblocksize</a:t>
            </a:r>
            <a:r>
              <a:rPr lang="en-US" sz="2800" dirty="0" smtClean="0"/>
              <a:t> &lt;</a:t>
            </a:r>
            <a:r>
              <a:rPr lang="en-US" sz="2800" dirty="0" err="1" smtClean="0"/>
              <a:t>your_db_ai_block_size</a:t>
            </a:r>
            <a:r>
              <a:rPr lang="en-US" sz="2800" dirty="0" smtClean="0"/>
              <a:t>&gt;</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6975" y="548619"/>
            <a:ext cx="5815626" cy="5986674"/>
          </a:xfrm>
          <a:prstGeom prst="rect">
            <a:avLst/>
          </a:prstGeom>
        </p:spPr>
      </p:pic>
    </p:spTree>
    <p:extLst>
      <p:ext uri="{BB962C8B-B14F-4D97-AF65-F5344CB8AC3E}">
        <p14:creationId xmlns:p14="http://schemas.microsoft.com/office/powerpoint/2010/main" val="24722999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Demo slides (in case demo does not work)</a:t>
            </a:r>
            <a:endParaRPr lang="en-US" dirty="0"/>
          </a:p>
        </p:txBody>
      </p:sp>
      <p:sp>
        <p:nvSpPr>
          <p:cNvPr id="3" name="TextBox 2"/>
          <p:cNvSpPr txBox="1"/>
          <p:nvPr/>
        </p:nvSpPr>
        <p:spPr>
          <a:xfrm>
            <a:off x="885678" y="1690688"/>
            <a:ext cx="10801547" cy="3785652"/>
          </a:xfrm>
          <a:prstGeom prst="rect">
            <a:avLst/>
          </a:prstGeom>
          <a:noFill/>
        </p:spPr>
        <p:txBody>
          <a:bodyPr wrap="none" rtlCol="0">
            <a:spAutoFit/>
          </a:bodyPr>
          <a:lstStyle/>
          <a:p>
            <a:r>
              <a:rPr lang="en-US" sz="2000" dirty="0" smtClean="0"/>
              <a:t>(S-Source) </a:t>
            </a:r>
            <a:r>
              <a:rPr lang="en-US" sz="2000" dirty="0" err="1" smtClean="0"/>
              <a:t>proutil</a:t>
            </a:r>
            <a:r>
              <a:rPr lang="en-US" sz="2000" dirty="0" smtClean="0"/>
              <a:t> </a:t>
            </a:r>
            <a:r>
              <a:rPr lang="en-US" sz="2000" dirty="0"/>
              <a:t>/home/job183/demo/sports -C </a:t>
            </a:r>
            <a:r>
              <a:rPr lang="en-US" sz="2000" dirty="0" err="1"/>
              <a:t>enableSiteReplication</a:t>
            </a:r>
            <a:r>
              <a:rPr lang="en-US" sz="2000" dirty="0"/>
              <a:t> source</a:t>
            </a:r>
          </a:p>
          <a:p>
            <a:r>
              <a:rPr lang="en-US" sz="2000" dirty="0"/>
              <a:t>(S) </a:t>
            </a:r>
            <a:r>
              <a:rPr lang="en-US" sz="2000" dirty="0" err="1" smtClean="0"/>
              <a:t>probkup</a:t>
            </a:r>
            <a:r>
              <a:rPr lang="en-US" sz="2000" dirty="0" smtClean="0"/>
              <a:t> </a:t>
            </a:r>
            <a:r>
              <a:rPr lang="en-US" sz="2000" dirty="0"/>
              <a:t>online /home/job183/demo/sports /home/job183/demo/</a:t>
            </a:r>
            <a:r>
              <a:rPr lang="en-US" sz="2000" dirty="0" err="1"/>
              <a:t>sports.bkp</a:t>
            </a:r>
            <a:r>
              <a:rPr lang="en-US" sz="2000" dirty="0"/>
              <a:t> –</a:t>
            </a:r>
            <a:r>
              <a:rPr lang="en-US" sz="2000" dirty="0" err="1"/>
              <a:t>REPLTargetCreation</a:t>
            </a:r>
            <a:endParaRPr lang="en-US" sz="2000" dirty="0"/>
          </a:p>
          <a:p>
            <a:r>
              <a:rPr lang="en-US" sz="2000" dirty="0"/>
              <a:t>(S) </a:t>
            </a:r>
            <a:r>
              <a:rPr lang="en-US" sz="2000" dirty="0" smtClean="0">
                <a:hlinkClick r:id="rId2"/>
              </a:rPr>
              <a:t>ftp.sh</a:t>
            </a:r>
            <a:r>
              <a:rPr lang="en-US" sz="2000" dirty="0" smtClean="0"/>
              <a:t> – FTP backup created in previous step from Source to Target</a:t>
            </a:r>
          </a:p>
          <a:p>
            <a:r>
              <a:rPr lang="en-US" sz="2000" dirty="0" smtClean="0"/>
              <a:t>(T-Target) </a:t>
            </a:r>
            <a:r>
              <a:rPr lang="en-US" sz="2000" dirty="0" err="1" smtClean="0"/>
              <a:t>prorest</a:t>
            </a:r>
            <a:r>
              <a:rPr lang="en-US" sz="2000" dirty="0" smtClean="0"/>
              <a:t> </a:t>
            </a:r>
            <a:r>
              <a:rPr lang="en-US" sz="2000" dirty="0"/>
              <a:t>/home/job183/demo/sports </a:t>
            </a:r>
            <a:r>
              <a:rPr lang="en-US" sz="2000" dirty="0" err="1"/>
              <a:t>sports.bkp</a:t>
            </a:r>
            <a:r>
              <a:rPr lang="en-US" sz="2000" dirty="0"/>
              <a:t> –verbose</a:t>
            </a:r>
          </a:p>
          <a:p>
            <a:r>
              <a:rPr lang="en-US" sz="2000" dirty="0"/>
              <a:t>(T) </a:t>
            </a:r>
            <a:r>
              <a:rPr lang="en-US" sz="2000" dirty="0" err="1" smtClean="0"/>
              <a:t>proutil</a:t>
            </a:r>
            <a:r>
              <a:rPr lang="en-US" sz="2000" dirty="0" smtClean="0"/>
              <a:t> </a:t>
            </a:r>
            <a:r>
              <a:rPr lang="en-US" sz="2000" dirty="0"/>
              <a:t>/home/job183/demo/sports -C </a:t>
            </a:r>
            <a:r>
              <a:rPr lang="en-US" sz="2000" dirty="0" err="1"/>
              <a:t>enableSiteReplication</a:t>
            </a:r>
            <a:r>
              <a:rPr lang="en-US" sz="2000" dirty="0"/>
              <a:t> target</a:t>
            </a:r>
          </a:p>
          <a:p>
            <a:r>
              <a:rPr lang="en-US" sz="2000" dirty="0"/>
              <a:t>(T) </a:t>
            </a:r>
            <a:r>
              <a:rPr lang="en-US" sz="2000" dirty="0" err="1" smtClean="0"/>
              <a:t>proserve</a:t>
            </a:r>
            <a:r>
              <a:rPr lang="en-US" sz="2000" dirty="0" smtClean="0"/>
              <a:t> </a:t>
            </a:r>
            <a:r>
              <a:rPr lang="en-US" sz="2000" dirty="0"/>
              <a:t>-pf /</a:t>
            </a:r>
            <a:r>
              <a:rPr lang="en-US" sz="2000" dirty="0" smtClean="0"/>
              <a:t>home/job183/demo/sports_target.pf</a:t>
            </a:r>
            <a:endParaRPr lang="en-US" sz="2000" dirty="0"/>
          </a:p>
          <a:p>
            <a:r>
              <a:rPr lang="en-US" sz="2000" dirty="0"/>
              <a:t>(S) </a:t>
            </a:r>
            <a:r>
              <a:rPr lang="en-US" sz="2000" dirty="0" err="1" smtClean="0"/>
              <a:t>dsrutil</a:t>
            </a:r>
            <a:r>
              <a:rPr lang="en-US" sz="2000" dirty="0" smtClean="0"/>
              <a:t> </a:t>
            </a:r>
            <a:r>
              <a:rPr lang="en-US" sz="2000" dirty="0"/>
              <a:t>/home/job183/demo/sports -C restart server</a:t>
            </a:r>
          </a:p>
          <a:p>
            <a:r>
              <a:rPr lang="en-US" sz="2000" dirty="0" smtClean="0"/>
              <a:t>---------------------------------  Monitoring ---------------------------------------------</a:t>
            </a:r>
            <a:endParaRPr lang="en-US" sz="2000" dirty="0"/>
          </a:p>
          <a:p>
            <a:r>
              <a:rPr lang="en-US" sz="2000" dirty="0"/>
              <a:t>(</a:t>
            </a:r>
            <a:r>
              <a:rPr lang="en-US" sz="2000" dirty="0" smtClean="0"/>
              <a:t>S/T) </a:t>
            </a:r>
            <a:r>
              <a:rPr lang="en-US" sz="2000" dirty="0" err="1" smtClean="0"/>
              <a:t>dsrutil</a:t>
            </a:r>
            <a:r>
              <a:rPr lang="en-US" sz="2000" dirty="0" smtClean="0"/>
              <a:t> </a:t>
            </a:r>
            <a:r>
              <a:rPr lang="en-US" sz="2000" dirty="0"/>
              <a:t>/home/job183/demo/sports –C status</a:t>
            </a:r>
          </a:p>
          <a:p>
            <a:r>
              <a:rPr lang="en-US" sz="2000" dirty="0"/>
              <a:t>(</a:t>
            </a:r>
            <a:r>
              <a:rPr lang="en-US" sz="2000" dirty="0" smtClean="0"/>
              <a:t>S/T) </a:t>
            </a:r>
            <a:r>
              <a:rPr lang="en-US" sz="2000" dirty="0" err="1" smtClean="0"/>
              <a:t>dsrutil</a:t>
            </a:r>
            <a:r>
              <a:rPr lang="en-US" sz="2000" dirty="0" smtClean="0"/>
              <a:t> </a:t>
            </a:r>
            <a:r>
              <a:rPr lang="en-US" sz="2000" dirty="0"/>
              <a:t>/home/job183/demo/sports –C status –verbose</a:t>
            </a:r>
          </a:p>
          <a:p>
            <a:r>
              <a:rPr lang="en-US" sz="2000" dirty="0"/>
              <a:t>(</a:t>
            </a:r>
            <a:r>
              <a:rPr lang="en-US" sz="2000" dirty="0" smtClean="0"/>
              <a:t>S/T) </a:t>
            </a:r>
            <a:r>
              <a:rPr lang="en-US" sz="2000" dirty="0" err="1" smtClean="0"/>
              <a:t>dsrutil</a:t>
            </a:r>
            <a:r>
              <a:rPr lang="en-US" sz="2000" dirty="0" smtClean="0"/>
              <a:t> </a:t>
            </a:r>
            <a:r>
              <a:rPr lang="en-US" sz="2000" dirty="0"/>
              <a:t>/home/job183/demo/sports -C monitor</a:t>
            </a:r>
          </a:p>
          <a:p>
            <a:endParaRPr lang="en-US" sz="2000" dirty="0"/>
          </a:p>
        </p:txBody>
      </p:sp>
    </p:spTree>
    <p:extLst>
      <p:ext uri="{BB962C8B-B14F-4D97-AF65-F5344CB8AC3E}">
        <p14:creationId xmlns:p14="http://schemas.microsoft.com/office/powerpoint/2010/main" val="24556863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a:xfrm>
            <a:off x="1734120" y="5235385"/>
            <a:ext cx="2167303" cy="330414"/>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Demo slides (in case demo does not work)</a:t>
            </a:r>
            <a:endParaRPr lang="en-US" dirty="0"/>
          </a:p>
        </p:txBody>
      </p:sp>
      <p:sp>
        <p:nvSpPr>
          <p:cNvPr id="3" name="TextBox 2"/>
          <p:cNvSpPr txBox="1"/>
          <p:nvPr/>
        </p:nvSpPr>
        <p:spPr>
          <a:xfrm>
            <a:off x="1569687" y="2194551"/>
            <a:ext cx="3513975" cy="4524315"/>
          </a:xfrm>
          <a:prstGeom prst="rect">
            <a:avLst/>
          </a:prstGeom>
          <a:noFill/>
        </p:spPr>
        <p:txBody>
          <a:bodyPr wrap="none" rtlCol="0">
            <a:spAutoFit/>
          </a:bodyPr>
          <a:lstStyle/>
          <a:p>
            <a:r>
              <a:rPr lang="en-US" dirty="0"/>
              <a:t>[server]</a:t>
            </a:r>
          </a:p>
          <a:p>
            <a:r>
              <a:rPr lang="en-US" dirty="0"/>
              <a:t>    control-agents=sportsagent1</a:t>
            </a:r>
          </a:p>
          <a:p>
            <a:r>
              <a:rPr lang="en-US" dirty="0"/>
              <a:t>    database=sports</a:t>
            </a:r>
          </a:p>
          <a:p>
            <a:r>
              <a:rPr lang="en-US" dirty="0"/>
              <a:t>    </a:t>
            </a:r>
            <a:r>
              <a:rPr lang="en-US" dirty="0" smtClean="0"/>
              <a:t>transition=manual</a:t>
            </a:r>
          </a:p>
          <a:p>
            <a:r>
              <a:rPr lang="en-US" dirty="0"/>
              <a:t> </a:t>
            </a:r>
            <a:r>
              <a:rPr lang="en-US" dirty="0" smtClean="0"/>
              <a:t>   </a:t>
            </a:r>
            <a:r>
              <a:rPr lang="en-US" dirty="0"/>
              <a:t>agent-shutdown-action=recovery</a:t>
            </a:r>
          </a:p>
          <a:p>
            <a:r>
              <a:rPr lang="en-US" dirty="0"/>
              <a:t>    transition-timeout=600</a:t>
            </a:r>
          </a:p>
          <a:p>
            <a:r>
              <a:rPr lang="en-US" dirty="0"/>
              <a:t>    defer-agent-startup=5760</a:t>
            </a:r>
          </a:p>
          <a:p>
            <a:endParaRPr lang="en-US" dirty="0"/>
          </a:p>
          <a:p>
            <a:r>
              <a:rPr lang="en-US" dirty="0"/>
              <a:t>[control-agent.sportsagent1]</a:t>
            </a:r>
          </a:p>
          <a:p>
            <a:r>
              <a:rPr lang="en-US" dirty="0"/>
              <a:t>   name=sportsagent1</a:t>
            </a:r>
          </a:p>
          <a:p>
            <a:r>
              <a:rPr lang="en-US" dirty="0"/>
              <a:t>   database=sports</a:t>
            </a:r>
          </a:p>
          <a:p>
            <a:r>
              <a:rPr lang="en-US" dirty="0"/>
              <a:t>   </a:t>
            </a:r>
            <a:r>
              <a:rPr lang="en-US" dirty="0" smtClean="0"/>
              <a:t>host=&lt;Server-name&gt;</a:t>
            </a:r>
            <a:endParaRPr lang="en-US" dirty="0"/>
          </a:p>
          <a:p>
            <a:r>
              <a:rPr lang="en-US" dirty="0"/>
              <a:t>   port=65016</a:t>
            </a:r>
          </a:p>
          <a:p>
            <a:r>
              <a:rPr lang="en-US" dirty="0"/>
              <a:t>   connect-timeout=120</a:t>
            </a:r>
          </a:p>
          <a:p>
            <a:r>
              <a:rPr lang="en-US" dirty="0"/>
              <a:t>   replication-method=</a:t>
            </a:r>
            <a:r>
              <a:rPr lang="en-US" dirty="0" err="1"/>
              <a:t>async</a:t>
            </a:r>
            <a:endParaRPr lang="en-US" dirty="0"/>
          </a:p>
          <a:p>
            <a:r>
              <a:rPr lang="en-US" dirty="0"/>
              <a:t>   </a:t>
            </a:r>
            <a:r>
              <a:rPr lang="en-US" dirty="0" smtClean="0"/>
              <a:t>critical=0</a:t>
            </a:r>
            <a:endParaRPr lang="en-US" dirty="0"/>
          </a:p>
        </p:txBody>
      </p:sp>
      <p:sp>
        <p:nvSpPr>
          <p:cNvPr id="4" name="TextBox 3"/>
          <p:cNvSpPr txBox="1"/>
          <p:nvPr/>
        </p:nvSpPr>
        <p:spPr>
          <a:xfrm>
            <a:off x="7193288" y="2194551"/>
            <a:ext cx="5006499" cy="4524315"/>
          </a:xfrm>
          <a:prstGeom prst="rect">
            <a:avLst/>
          </a:prstGeom>
          <a:noFill/>
        </p:spPr>
        <p:txBody>
          <a:bodyPr wrap="none" rtlCol="0">
            <a:spAutoFit/>
          </a:bodyPr>
          <a:lstStyle/>
          <a:p>
            <a:r>
              <a:rPr lang="en-US" dirty="0" smtClean="0"/>
              <a:t>[</a:t>
            </a:r>
            <a:r>
              <a:rPr lang="en-US" dirty="0"/>
              <a:t>agent]</a:t>
            </a:r>
          </a:p>
          <a:p>
            <a:r>
              <a:rPr lang="en-US" dirty="0"/>
              <a:t>   name=sportsagent1</a:t>
            </a:r>
          </a:p>
          <a:p>
            <a:r>
              <a:rPr lang="en-US" dirty="0"/>
              <a:t>   database=sports</a:t>
            </a:r>
          </a:p>
          <a:p>
            <a:r>
              <a:rPr lang="en-US" dirty="0" smtClean="0"/>
              <a:t>   listener-</a:t>
            </a:r>
            <a:r>
              <a:rPr lang="en-US" dirty="0" err="1" smtClean="0"/>
              <a:t>minport</a:t>
            </a:r>
            <a:r>
              <a:rPr lang="en-US" dirty="0" smtClean="0"/>
              <a:t>=30003</a:t>
            </a:r>
            <a:endParaRPr lang="en-US" dirty="0"/>
          </a:p>
          <a:p>
            <a:r>
              <a:rPr lang="en-US" dirty="0"/>
              <a:t>   listener-</a:t>
            </a:r>
            <a:r>
              <a:rPr lang="en-US" dirty="0" err="1"/>
              <a:t>maxport</a:t>
            </a:r>
            <a:r>
              <a:rPr lang="en-US" dirty="0"/>
              <a:t>=30100</a:t>
            </a:r>
          </a:p>
          <a:p>
            <a:endParaRPr lang="en-US" dirty="0"/>
          </a:p>
          <a:p>
            <a:r>
              <a:rPr lang="en-US" dirty="0"/>
              <a:t>[transition]</a:t>
            </a:r>
            <a:br>
              <a:rPr lang="en-US" dirty="0"/>
            </a:br>
            <a:r>
              <a:rPr lang="en-US" dirty="0" smtClean="0"/>
              <a:t>   </a:t>
            </a:r>
            <a:r>
              <a:rPr lang="en-US" dirty="0"/>
              <a:t>transition-to-agents=sportsagent1</a:t>
            </a:r>
          </a:p>
          <a:p>
            <a:r>
              <a:rPr lang="en-US" dirty="0"/>
              <a:t>   database-role=reverse</a:t>
            </a:r>
          </a:p>
          <a:p>
            <a:r>
              <a:rPr lang="en-US" dirty="0"/>
              <a:t>   auto-begin-</a:t>
            </a:r>
            <a:r>
              <a:rPr lang="en-US" dirty="0" err="1"/>
              <a:t>ai</a:t>
            </a:r>
            <a:r>
              <a:rPr lang="en-US" dirty="0"/>
              <a:t>=1</a:t>
            </a:r>
          </a:p>
          <a:p>
            <a:r>
              <a:rPr lang="en-US" dirty="0"/>
              <a:t>   </a:t>
            </a:r>
            <a:r>
              <a:rPr lang="en-US" dirty="0" smtClean="0"/>
              <a:t>auto-add-</a:t>
            </a:r>
            <a:r>
              <a:rPr lang="en-US" dirty="0" err="1" smtClean="0"/>
              <a:t>ai</a:t>
            </a:r>
            <a:r>
              <a:rPr lang="en-US" dirty="0"/>
              <a:t>-areas=0</a:t>
            </a:r>
            <a:br>
              <a:rPr lang="en-US" dirty="0"/>
            </a:br>
            <a:r>
              <a:rPr lang="en-US" dirty="0" smtClean="0"/>
              <a:t>   source-startup-arguments</a:t>
            </a:r>
            <a:r>
              <a:rPr lang="en-US" dirty="0"/>
              <a:t>=-</a:t>
            </a:r>
            <a:r>
              <a:rPr lang="en-US" dirty="0" err="1"/>
              <a:t>DBService</a:t>
            </a:r>
            <a:r>
              <a:rPr lang="en-US" dirty="0"/>
              <a:t> </a:t>
            </a:r>
            <a:r>
              <a:rPr lang="en-US" dirty="0" err="1"/>
              <a:t>replserv</a:t>
            </a:r>
            <a:r>
              <a:rPr lang="en-US" dirty="0"/>
              <a:t> -S </a:t>
            </a:r>
            <a:r>
              <a:rPr lang="en-US" dirty="0" smtClean="0"/>
              <a:t/>
            </a:r>
            <a:br>
              <a:rPr lang="en-US" dirty="0" smtClean="0"/>
            </a:br>
            <a:r>
              <a:rPr lang="en-US" dirty="0" smtClean="0"/>
              <a:t>     </a:t>
            </a:r>
            <a:r>
              <a:rPr lang="en-US" dirty="0" err="1" smtClean="0"/>
              <a:t>demosports</a:t>
            </a:r>
            <a:r>
              <a:rPr lang="en-US" dirty="0" smtClean="0"/>
              <a:t> </a:t>
            </a:r>
            <a:r>
              <a:rPr lang="en-US" dirty="0"/>
              <a:t>-pica </a:t>
            </a:r>
            <a:r>
              <a:rPr lang="en-US" dirty="0" smtClean="0"/>
              <a:t>8192</a:t>
            </a:r>
          </a:p>
          <a:p>
            <a:r>
              <a:rPr lang="en-US" dirty="0"/>
              <a:t>  target-startup-arguments=-S 65016 -</a:t>
            </a:r>
            <a:r>
              <a:rPr lang="en-US" dirty="0" err="1"/>
              <a:t>DBService</a:t>
            </a:r>
            <a:r>
              <a:rPr lang="en-US" dirty="0"/>
              <a:t> </a:t>
            </a:r>
            <a:r>
              <a:rPr lang="en-US" dirty="0" smtClean="0"/>
              <a:t/>
            </a:r>
            <a:br>
              <a:rPr lang="en-US" dirty="0" smtClean="0"/>
            </a:br>
            <a:r>
              <a:rPr lang="en-US" dirty="0" smtClean="0"/>
              <a:t>                </a:t>
            </a:r>
            <a:r>
              <a:rPr lang="en-US" dirty="0" err="1" smtClean="0"/>
              <a:t>replagent</a:t>
            </a:r>
            <a:r>
              <a:rPr lang="en-US" dirty="0" smtClean="0"/>
              <a:t/>
            </a:r>
            <a:br>
              <a:rPr lang="en-US" dirty="0" smtClean="0"/>
            </a:br>
            <a:r>
              <a:rPr lang="en-US" dirty="0" smtClean="0"/>
              <a:t>  restart-after-transition=0</a:t>
            </a:r>
            <a:endParaRPr lang="en-US" dirty="0"/>
          </a:p>
        </p:txBody>
      </p:sp>
      <p:sp>
        <p:nvSpPr>
          <p:cNvPr id="5" name="TextBox 4"/>
          <p:cNvSpPr txBox="1"/>
          <p:nvPr/>
        </p:nvSpPr>
        <p:spPr>
          <a:xfrm>
            <a:off x="2666975" y="1429078"/>
            <a:ext cx="5419176" cy="523220"/>
          </a:xfrm>
          <a:prstGeom prst="rect">
            <a:avLst/>
          </a:prstGeom>
          <a:noFill/>
        </p:spPr>
        <p:txBody>
          <a:bodyPr wrap="none" rtlCol="0">
            <a:spAutoFit/>
          </a:bodyPr>
          <a:lstStyle/>
          <a:p>
            <a:r>
              <a:rPr lang="en-US" sz="2800" dirty="0"/>
              <a:t>Sample of </a:t>
            </a:r>
            <a:r>
              <a:rPr lang="en-US" sz="2800" dirty="0" err="1" smtClean="0"/>
              <a:t>sports.repl.properties</a:t>
            </a:r>
            <a:r>
              <a:rPr lang="en-US" sz="2800" dirty="0" smtClean="0"/>
              <a:t> file</a:t>
            </a:r>
            <a:endParaRPr lang="en-US" sz="2800" dirty="0"/>
          </a:p>
        </p:txBody>
      </p:sp>
      <p:sp>
        <p:nvSpPr>
          <p:cNvPr id="6" name="TextBox 5"/>
          <p:cNvSpPr txBox="1"/>
          <p:nvPr/>
        </p:nvSpPr>
        <p:spPr>
          <a:xfrm>
            <a:off x="198077" y="3017517"/>
            <a:ext cx="1385507" cy="369332"/>
          </a:xfrm>
          <a:prstGeom prst="rect">
            <a:avLst/>
          </a:prstGeom>
          <a:noFill/>
        </p:spPr>
        <p:txBody>
          <a:bodyPr wrap="none" rtlCol="0">
            <a:spAutoFit/>
          </a:bodyPr>
          <a:lstStyle/>
          <a:p>
            <a:r>
              <a:rPr lang="en-US" dirty="0" smtClean="0"/>
              <a:t>Transition </a:t>
            </a:r>
            <a:r>
              <a:rPr lang="en-US" dirty="0" smtClean="0">
                <a:sym typeface="Wingdings" panose="05000000000000000000" pitchFamily="2" charset="2"/>
              </a:rPr>
              <a:t></a:t>
            </a:r>
            <a:endParaRPr lang="en-US" dirty="0"/>
          </a:p>
        </p:txBody>
      </p:sp>
      <p:sp>
        <p:nvSpPr>
          <p:cNvPr id="7" name="TextBox 6"/>
          <p:cNvSpPr txBox="1"/>
          <p:nvPr/>
        </p:nvSpPr>
        <p:spPr>
          <a:xfrm>
            <a:off x="198077" y="3259770"/>
            <a:ext cx="1385507" cy="369332"/>
          </a:xfrm>
          <a:prstGeom prst="rect">
            <a:avLst/>
          </a:prstGeom>
          <a:noFill/>
        </p:spPr>
        <p:txBody>
          <a:bodyPr wrap="none" rtlCol="0">
            <a:spAutoFit/>
          </a:bodyPr>
          <a:lstStyle/>
          <a:p>
            <a:r>
              <a:rPr lang="en-US" dirty="0" smtClean="0"/>
              <a:t>Transition </a:t>
            </a:r>
            <a:r>
              <a:rPr lang="en-US" dirty="0" smtClean="0">
                <a:sym typeface="Wingdings" panose="05000000000000000000" pitchFamily="2" charset="2"/>
              </a:rPr>
              <a:t></a:t>
            </a:r>
            <a:endParaRPr lang="en-US" dirty="0"/>
          </a:p>
        </p:txBody>
      </p:sp>
      <p:sp>
        <p:nvSpPr>
          <p:cNvPr id="8" name="TextBox 7"/>
          <p:cNvSpPr txBox="1"/>
          <p:nvPr/>
        </p:nvSpPr>
        <p:spPr>
          <a:xfrm>
            <a:off x="5958839" y="4146874"/>
            <a:ext cx="1385507" cy="369332"/>
          </a:xfrm>
          <a:prstGeom prst="rect">
            <a:avLst/>
          </a:prstGeom>
          <a:noFill/>
        </p:spPr>
        <p:txBody>
          <a:bodyPr wrap="none" rtlCol="0">
            <a:spAutoFit/>
          </a:bodyPr>
          <a:lstStyle/>
          <a:p>
            <a:r>
              <a:rPr lang="en-US" dirty="0" smtClean="0"/>
              <a:t>Transition </a:t>
            </a:r>
            <a:r>
              <a:rPr lang="en-US" dirty="0" smtClean="0">
                <a:sym typeface="Wingdings" panose="05000000000000000000" pitchFamily="2" charset="2"/>
              </a:rPr>
              <a:t></a:t>
            </a:r>
            <a:endParaRPr lang="en-US" dirty="0"/>
          </a:p>
        </p:txBody>
      </p:sp>
      <p:sp>
        <p:nvSpPr>
          <p:cNvPr id="9" name="TextBox 8"/>
          <p:cNvSpPr txBox="1"/>
          <p:nvPr/>
        </p:nvSpPr>
        <p:spPr>
          <a:xfrm>
            <a:off x="5958839" y="4389127"/>
            <a:ext cx="1385507" cy="369332"/>
          </a:xfrm>
          <a:prstGeom prst="rect">
            <a:avLst/>
          </a:prstGeom>
          <a:noFill/>
        </p:spPr>
        <p:txBody>
          <a:bodyPr wrap="none" rtlCol="0">
            <a:spAutoFit/>
          </a:bodyPr>
          <a:lstStyle/>
          <a:p>
            <a:r>
              <a:rPr lang="en-US" dirty="0" smtClean="0"/>
              <a:t>Transition </a:t>
            </a:r>
            <a:r>
              <a:rPr lang="en-US" dirty="0" smtClean="0">
                <a:sym typeface="Wingdings" panose="05000000000000000000" pitchFamily="2" charset="2"/>
              </a:rPr>
              <a:t></a:t>
            </a:r>
            <a:endParaRPr lang="en-US" dirty="0"/>
          </a:p>
        </p:txBody>
      </p:sp>
      <p:sp>
        <p:nvSpPr>
          <p:cNvPr id="10" name="TextBox 9"/>
          <p:cNvSpPr txBox="1"/>
          <p:nvPr/>
        </p:nvSpPr>
        <p:spPr>
          <a:xfrm>
            <a:off x="5958839" y="4720098"/>
            <a:ext cx="1385507" cy="369332"/>
          </a:xfrm>
          <a:prstGeom prst="rect">
            <a:avLst/>
          </a:prstGeom>
          <a:noFill/>
        </p:spPr>
        <p:txBody>
          <a:bodyPr wrap="none" rtlCol="0">
            <a:spAutoFit/>
          </a:bodyPr>
          <a:lstStyle/>
          <a:p>
            <a:r>
              <a:rPr lang="en-US" dirty="0" smtClean="0"/>
              <a:t>Transition </a:t>
            </a:r>
            <a:r>
              <a:rPr lang="en-US" dirty="0" smtClean="0">
                <a:sym typeface="Wingdings" panose="05000000000000000000" pitchFamily="2" charset="2"/>
              </a:rPr>
              <a:t></a:t>
            </a:r>
            <a:endParaRPr lang="en-US" dirty="0"/>
          </a:p>
        </p:txBody>
      </p:sp>
      <p:sp>
        <p:nvSpPr>
          <p:cNvPr id="11" name="TextBox 10"/>
          <p:cNvSpPr txBox="1"/>
          <p:nvPr/>
        </p:nvSpPr>
        <p:spPr>
          <a:xfrm>
            <a:off x="5958839" y="4962351"/>
            <a:ext cx="1385507" cy="369332"/>
          </a:xfrm>
          <a:prstGeom prst="rect">
            <a:avLst/>
          </a:prstGeom>
          <a:noFill/>
        </p:spPr>
        <p:txBody>
          <a:bodyPr wrap="none" rtlCol="0">
            <a:spAutoFit/>
          </a:bodyPr>
          <a:lstStyle/>
          <a:p>
            <a:r>
              <a:rPr lang="en-US" dirty="0" smtClean="0"/>
              <a:t>Transition </a:t>
            </a:r>
            <a:r>
              <a:rPr lang="en-US" dirty="0" smtClean="0">
                <a:sym typeface="Wingdings" panose="05000000000000000000" pitchFamily="2" charset="2"/>
              </a:rPr>
              <a:t></a:t>
            </a:r>
            <a:endParaRPr lang="en-US" dirty="0"/>
          </a:p>
        </p:txBody>
      </p:sp>
      <p:sp>
        <p:nvSpPr>
          <p:cNvPr id="12" name="TextBox 11"/>
          <p:cNvSpPr txBox="1"/>
          <p:nvPr/>
        </p:nvSpPr>
        <p:spPr>
          <a:xfrm>
            <a:off x="5958839" y="5196467"/>
            <a:ext cx="1385507" cy="369332"/>
          </a:xfrm>
          <a:prstGeom prst="rect">
            <a:avLst/>
          </a:prstGeom>
          <a:noFill/>
        </p:spPr>
        <p:txBody>
          <a:bodyPr wrap="none" rtlCol="0">
            <a:spAutoFit/>
          </a:bodyPr>
          <a:lstStyle/>
          <a:p>
            <a:r>
              <a:rPr lang="en-US" dirty="0" smtClean="0"/>
              <a:t>Transition </a:t>
            </a:r>
            <a:r>
              <a:rPr lang="en-US" dirty="0" smtClean="0">
                <a:sym typeface="Wingdings" panose="05000000000000000000" pitchFamily="2" charset="2"/>
              </a:rPr>
              <a:t></a:t>
            </a:r>
            <a:endParaRPr lang="en-US" dirty="0"/>
          </a:p>
        </p:txBody>
      </p:sp>
      <p:sp>
        <p:nvSpPr>
          <p:cNvPr id="13" name="TextBox 12"/>
          <p:cNvSpPr txBox="1"/>
          <p:nvPr/>
        </p:nvSpPr>
        <p:spPr>
          <a:xfrm>
            <a:off x="198077" y="3547724"/>
            <a:ext cx="1385507" cy="369332"/>
          </a:xfrm>
          <a:prstGeom prst="rect">
            <a:avLst/>
          </a:prstGeom>
          <a:noFill/>
        </p:spPr>
        <p:txBody>
          <a:bodyPr wrap="none" rtlCol="0">
            <a:spAutoFit/>
          </a:bodyPr>
          <a:lstStyle/>
          <a:p>
            <a:r>
              <a:rPr lang="en-US" dirty="0" smtClean="0"/>
              <a:t>Transition </a:t>
            </a:r>
            <a:r>
              <a:rPr lang="en-US" dirty="0" smtClean="0">
                <a:sym typeface="Wingdings" panose="05000000000000000000" pitchFamily="2" charset="2"/>
              </a:rPr>
              <a:t></a:t>
            </a:r>
            <a:endParaRPr lang="en-US" dirty="0"/>
          </a:p>
        </p:txBody>
      </p:sp>
      <p:sp>
        <p:nvSpPr>
          <p:cNvPr id="15" name="TextBox 14"/>
          <p:cNvSpPr txBox="1"/>
          <p:nvPr/>
        </p:nvSpPr>
        <p:spPr>
          <a:xfrm>
            <a:off x="5988404" y="5755516"/>
            <a:ext cx="1385507" cy="369332"/>
          </a:xfrm>
          <a:prstGeom prst="rect">
            <a:avLst/>
          </a:prstGeom>
          <a:noFill/>
        </p:spPr>
        <p:txBody>
          <a:bodyPr wrap="none" rtlCol="0">
            <a:spAutoFit/>
          </a:bodyPr>
          <a:lstStyle/>
          <a:p>
            <a:r>
              <a:rPr lang="en-US" dirty="0" smtClean="0"/>
              <a:t>Transition </a:t>
            </a:r>
            <a:r>
              <a:rPr lang="en-US" dirty="0" smtClean="0">
                <a:sym typeface="Wingdings" panose="05000000000000000000" pitchFamily="2" charset="2"/>
              </a:rPr>
              <a:t></a:t>
            </a:r>
            <a:endParaRPr lang="en-US" dirty="0"/>
          </a:p>
        </p:txBody>
      </p:sp>
      <p:sp>
        <p:nvSpPr>
          <p:cNvPr id="16" name="TextBox 15"/>
          <p:cNvSpPr txBox="1"/>
          <p:nvPr/>
        </p:nvSpPr>
        <p:spPr>
          <a:xfrm>
            <a:off x="5988403" y="6268714"/>
            <a:ext cx="1385507" cy="369332"/>
          </a:xfrm>
          <a:prstGeom prst="rect">
            <a:avLst/>
          </a:prstGeom>
          <a:noFill/>
        </p:spPr>
        <p:txBody>
          <a:bodyPr wrap="none" rtlCol="0">
            <a:spAutoFit/>
          </a:bodyPr>
          <a:lstStyle/>
          <a:p>
            <a:r>
              <a:rPr lang="en-US" dirty="0" smtClean="0"/>
              <a:t>Transition </a:t>
            </a:r>
            <a:r>
              <a:rPr lang="en-US" dirty="0" smtClean="0">
                <a:sym typeface="Wingdings" panose="05000000000000000000" pitchFamily="2" charset="2"/>
              </a:rPr>
              <a:t></a:t>
            </a:r>
            <a:endParaRPr lang="en-US" dirty="0"/>
          </a:p>
        </p:txBody>
      </p:sp>
    </p:spTree>
    <p:extLst>
      <p:ext uri="{BB962C8B-B14F-4D97-AF65-F5344CB8AC3E}">
        <p14:creationId xmlns:p14="http://schemas.microsoft.com/office/powerpoint/2010/main" val="634803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6" grpId="0"/>
      <p:bldP spid="7" grpId="0"/>
      <p:bldP spid="8" grpId="0"/>
      <p:bldP spid="9" grpId="0"/>
      <p:bldP spid="10" grpId="0"/>
      <p:bldP spid="11" grpId="0"/>
      <p:bldP spid="12" grpId="0"/>
      <p:bldP spid="13"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Demo slides (in case demo does not work)</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4136" y="1234424"/>
            <a:ext cx="4937796" cy="5539194"/>
          </a:xfrm>
          <a:prstGeom prst="rect">
            <a:avLst/>
          </a:prstGeom>
        </p:spPr>
      </p:pic>
    </p:spTree>
    <p:extLst>
      <p:ext uri="{BB962C8B-B14F-4D97-AF65-F5344CB8AC3E}">
        <p14:creationId xmlns:p14="http://schemas.microsoft.com/office/powerpoint/2010/main" val="18653805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Demo slides</a:t>
            </a: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4136" y="1125595"/>
            <a:ext cx="5147749" cy="5711886"/>
          </a:xfrm>
          <a:prstGeom prst="rect">
            <a:avLst/>
          </a:prstGeom>
        </p:spPr>
      </p:pic>
      <p:sp>
        <p:nvSpPr>
          <p:cNvPr id="5" name="TextBox 4"/>
          <p:cNvSpPr txBox="1"/>
          <p:nvPr/>
        </p:nvSpPr>
        <p:spPr>
          <a:xfrm>
            <a:off x="8153415" y="2331712"/>
            <a:ext cx="2590389" cy="584775"/>
          </a:xfrm>
          <a:prstGeom prst="rect">
            <a:avLst/>
          </a:prstGeom>
          <a:noFill/>
        </p:spPr>
        <p:txBody>
          <a:bodyPr wrap="none" rtlCol="0">
            <a:spAutoFit/>
          </a:bodyPr>
          <a:lstStyle/>
          <a:p>
            <a:r>
              <a:rPr lang="en-US" sz="3200" dirty="0" smtClean="0"/>
              <a:t>Pro2 Version 5</a:t>
            </a:r>
            <a:endParaRPr lang="en-US" sz="3200" dirty="0"/>
          </a:p>
        </p:txBody>
      </p:sp>
    </p:spTree>
    <p:extLst>
      <p:ext uri="{BB962C8B-B14F-4D97-AF65-F5344CB8AC3E}">
        <p14:creationId xmlns:p14="http://schemas.microsoft.com/office/powerpoint/2010/main" val="8683446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Demo slides (in case demo does not work)</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04136" y="1234424"/>
            <a:ext cx="4917694" cy="5502758"/>
          </a:xfrm>
          <a:prstGeom prst="rect">
            <a:avLst/>
          </a:prstGeom>
        </p:spPr>
      </p:pic>
    </p:spTree>
    <p:extLst>
      <p:ext uri="{BB962C8B-B14F-4D97-AF65-F5344CB8AC3E}">
        <p14:creationId xmlns:p14="http://schemas.microsoft.com/office/powerpoint/2010/main" val="20223136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Demo slides (in case demo does not work)</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04136" y="1234424"/>
            <a:ext cx="4937796" cy="5513609"/>
          </a:xfrm>
          <a:prstGeom prst="rect">
            <a:avLst/>
          </a:prstGeom>
        </p:spPr>
      </p:pic>
    </p:spTree>
    <p:extLst>
      <p:ext uri="{BB962C8B-B14F-4D97-AF65-F5344CB8AC3E}">
        <p14:creationId xmlns:p14="http://schemas.microsoft.com/office/powerpoint/2010/main" val="18253985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Parameter </a:t>
            </a:r>
            <a:r>
              <a:rPr lang="en-US" dirty="0"/>
              <a:t>-</a:t>
            </a:r>
            <a:r>
              <a:rPr lang="en-US" dirty="0" smtClean="0"/>
              <a:t>pica (Communication queue)</a:t>
            </a:r>
          </a:p>
          <a:p>
            <a:r>
              <a:rPr lang="en-US" dirty="0"/>
              <a:t>Database Service Manager Queue</a:t>
            </a:r>
          </a:p>
          <a:p>
            <a:endParaRPr lang="en-US" dirty="0"/>
          </a:p>
        </p:txBody>
      </p:sp>
      <p:sp>
        <p:nvSpPr>
          <p:cNvPr id="4" name="TextBox 3"/>
          <p:cNvSpPr txBox="1"/>
          <p:nvPr/>
        </p:nvSpPr>
        <p:spPr>
          <a:xfrm>
            <a:off x="746721" y="1690688"/>
            <a:ext cx="10046253" cy="523220"/>
          </a:xfrm>
          <a:prstGeom prst="rect">
            <a:avLst/>
          </a:prstGeom>
          <a:noFill/>
        </p:spPr>
        <p:txBody>
          <a:bodyPr wrap="square" rtlCol="0">
            <a:spAutoFit/>
          </a:bodyPr>
          <a:lstStyle/>
          <a:p>
            <a:r>
              <a:rPr lang="en-US" sz="2800" dirty="0"/>
              <a:t>-pica is just a buffer for AI </a:t>
            </a:r>
            <a:r>
              <a:rPr lang="en-US" sz="2800" dirty="0" smtClean="0"/>
              <a:t>messages </a:t>
            </a:r>
            <a:r>
              <a:rPr lang="en-US" sz="2800" dirty="0"/>
              <a:t>to be sent from </a:t>
            </a:r>
            <a:r>
              <a:rPr lang="en-US" sz="2800" dirty="0" smtClean="0"/>
              <a:t>source to </a:t>
            </a:r>
            <a:r>
              <a:rPr lang="en-US" sz="2800" dirty="0"/>
              <a:t>target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5365" y="2833777"/>
            <a:ext cx="7753899" cy="3051826"/>
          </a:xfrm>
          <a:prstGeom prst="rect">
            <a:avLst/>
          </a:prstGeom>
        </p:spPr>
      </p:pic>
    </p:spTree>
    <p:extLst>
      <p:ext uri="{BB962C8B-B14F-4D97-AF65-F5344CB8AC3E}">
        <p14:creationId xmlns:p14="http://schemas.microsoft.com/office/powerpoint/2010/main" val="31866649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Parameter -pica </a:t>
            </a:r>
            <a:r>
              <a:rPr lang="en-US" dirty="0"/>
              <a:t>(Communication queue)</a:t>
            </a:r>
          </a:p>
          <a:p>
            <a:endParaRPr lang="en-US" dirty="0"/>
          </a:p>
        </p:txBody>
      </p:sp>
      <p:sp>
        <p:nvSpPr>
          <p:cNvPr id="4" name="TextBox 3"/>
          <p:cNvSpPr txBox="1"/>
          <p:nvPr/>
        </p:nvSpPr>
        <p:spPr>
          <a:xfrm>
            <a:off x="838201" y="1429078"/>
            <a:ext cx="4434834" cy="523220"/>
          </a:xfrm>
          <a:prstGeom prst="rect">
            <a:avLst/>
          </a:prstGeom>
          <a:noFill/>
        </p:spPr>
        <p:txBody>
          <a:bodyPr wrap="square" rtlCol="0">
            <a:spAutoFit/>
          </a:bodyPr>
          <a:lstStyle/>
          <a:p>
            <a:r>
              <a:rPr lang="en-US" sz="2800" dirty="0" smtClean="0"/>
              <a:t>How to measure “in-pipe”?</a:t>
            </a:r>
            <a:endParaRPr lang="en-US" sz="2800" dirty="0"/>
          </a:p>
        </p:txBody>
      </p:sp>
      <p:sp>
        <p:nvSpPr>
          <p:cNvPr id="6" name="TextBox 5"/>
          <p:cNvSpPr txBox="1"/>
          <p:nvPr/>
        </p:nvSpPr>
        <p:spPr>
          <a:xfrm>
            <a:off x="5547356" y="1429078"/>
            <a:ext cx="4434834" cy="523220"/>
          </a:xfrm>
          <a:prstGeom prst="rect">
            <a:avLst/>
          </a:prstGeom>
          <a:noFill/>
        </p:spPr>
        <p:txBody>
          <a:bodyPr wrap="square" rtlCol="0">
            <a:spAutoFit/>
          </a:bodyPr>
          <a:lstStyle/>
          <a:p>
            <a:r>
              <a:rPr lang="en-US" sz="2800" dirty="0" smtClean="0"/>
              <a:t>Promon / R&amp;D / 2 / 6 </a:t>
            </a:r>
            <a:endParaRPr lang="en-US" sz="28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882" y="2057390"/>
            <a:ext cx="9499600" cy="4591050"/>
          </a:xfrm>
          <a:prstGeom prst="rect">
            <a:avLst/>
          </a:prstGeom>
        </p:spPr>
      </p:pic>
      <p:sp>
        <p:nvSpPr>
          <p:cNvPr id="7" name="Oval 6"/>
          <p:cNvSpPr/>
          <p:nvPr/>
        </p:nvSpPr>
        <p:spPr>
          <a:xfrm>
            <a:off x="883882" y="3236822"/>
            <a:ext cx="2194576" cy="54864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9525025" y="3251899"/>
            <a:ext cx="822966" cy="54864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666975" y="4440243"/>
            <a:ext cx="6098144" cy="523220"/>
          </a:xfrm>
          <a:prstGeom prst="rect">
            <a:avLst/>
          </a:prstGeom>
          <a:solidFill>
            <a:schemeClr val="bg1"/>
          </a:solidFill>
        </p:spPr>
        <p:txBody>
          <a:bodyPr wrap="none" rtlCol="0">
            <a:spAutoFit/>
          </a:bodyPr>
          <a:lstStyle/>
          <a:p>
            <a:r>
              <a:rPr lang="en-US" sz="2800" dirty="0" smtClean="0"/>
              <a:t>AI writes per sec * after-image block size</a:t>
            </a:r>
            <a:endParaRPr lang="en-US" sz="2800" dirty="0"/>
          </a:p>
        </p:txBody>
      </p:sp>
      <p:sp>
        <p:nvSpPr>
          <p:cNvPr id="11" name="TextBox 10"/>
          <p:cNvSpPr txBox="1"/>
          <p:nvPr/>
        </p:nvSpPr>
        <p:spPr>
          <a:xfrm>
            <a:off x="2665394" y="5019556"/>
            <a:ext cx="3964547" cy="523220"/>
          </a:xfrm>
          <a:prstGeom prst="rect">
            <a:avLst/>
          </a:prstGeom>
          <a:solidFill>
            <a:schemeClr val="bg1"/>
          </a:solidFill>
        </p:spPr>
        <p:txBody>
          <a:bodyPr wrap="none" rtlCol="0">
            <a:spAutoFit/>
          </a:bodyPr>
          <a:lstStyle/>
          <a:p>
            <a:r>
              <a:rPr lang="en-US" sz="2800" dirty="0"/>
              <a:t>57.82 * </a:t>
            </a:r>
            <a:r>
              <a:rPr lang="en-US" sz="2800" dirty="0" smtClean="0"/>
              <a:t>16,384 = 947,322 </a:t>
            </a:r>
            <a:endParaRPr lang="en-US" sz="2800" dirty="0"/>
          </a:p>
        </p:txBody>
      </p:sp>
      <p:sp>
        <p:nvSpPr>
          <p:cNvPr id="12" name="TextBox 11"/>
          <p:cNvSpPr txBox="1"/>
          <p:nvPr/>
        </p:nvSpPr>
        <p:spPr>
          <a:xfrm>
            <a:off x="9531979" y="1429078"/>
            <a:ext cx="2272032" cy="523220"/>
          </a:xfrm>
          <a:prstGeom prst="rect">
            <a:avLst/>
          </a:prstGeom>
          <a:noFill/>
        </p:spPr>
        <p:txBody>
          <a:bodyPr wrap="none" rtlCol="0">
            <a:spAutoFit/>
          </a:bodyPr>
          <a:lstStyle/>
          <a:p>
            <a:r>
              <a:rPr lang="en-US" sz="2800" dirty="0"/>
              <a:t>_</a:t>
            </a:r>
            <a:r>
              <a:rPr lang="en-US" sz="2800" dirty="0" err="1" smtClean="0"/>
              <a:t>ActAILog</a:t>
            </a:r>
            <a:r>
              <a:rPr lang="en-US" sz="2800" dirty="0" smtClean="0"/>
              <a:t> VST</a:t>
            </a:r>
            <a:endParaRPr lang="en-US" sz="2800" dirty="0"/>
          </a:p>
        </p:txBody>
      </p:sp>
    </p:spTree>
    <p:extLst>
      <p:ext uri="{BB962C8B-B14F-4D97-AF65-F5344CB8AC3E}">
        <p14:creationId xmlns:p14="http://schemas.microsoft.com/office/powerpoint/2010/main" val="528200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1" grpId="0" animBg="1"/>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Parameter -pica </a:t>
            </a:r>
            <a:r>
              <a:rPr lang="en-US" dirty="0"/>
              <a:t>(Communication queue</a:t>
            </a:r>
            <a:r>
              <a:rPr lang="en-US" dirty="0" smtClean="0"/>
              <a:t>)</a:t>
            </a:r>
          </a:p>
          <a:p>
            <a:r>
              <a:rPr lang="en-US" dirty="0"/>
              <a:t>Database Service Manager Queue</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5365" y="2833777"/>
            <a:ext cx="7753899" cy="3051826"/>
          </a:xfrm>
          <a:prstGeom prst="rect">
            <a:avLst/>
          </a:prstGeom>
        </p:spPr>
      </p:pic>
      <p:sp>
        <p:nvSpPr>
          <p:cNvPr id="3" name="TextBox 2"/>
          <p:cNvSpPr txBox="1"/>
          <p:nvPr/>
        </p:nvSpPr>
        <p:spPr>
          <a:xfrm>
            <a:off x="9525025" y="2913977"/>
            <a:ext cx="801823" cy="523220"/>
          </a:xfrm>
          <a:prstGeom prst="rect">
            <a:avLst/>
          </a:prstGeom>
          <a:noFill/>
        </p:spPr>
        <p:txBody>
          <a:bodyPr wrap="none" rtlCol="0">
            <a:spAutoFit/>
          </a:bodyPr>
          <a:lstStyle/>
          <a:p>
            <a:r>
              <a:rPr lang="en-US" sz="2800" dirty="0" smtClean="0"/>
              <a:t>AIW</a:t>
            </a:r>
            <a:endParaRPr lang="en-US" sz="2800" dirty="0"/>
          </a:p>
        </p:txBody>
      </p:sp>
      <p:sp>
        <p:nvSpPr>
          <p:cNvPr id="6" name="Left Arrow 5"/>
          <p:cNvSpPr/>
          <p:nvPr/>
        </p:nvSpPr>
        <p:spPr>
          <a:xfrm>
            <a:off x="9049264" y="3044782"/>
            <a:ext cx="475761" cy="261610"/>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1867" y="3175587"/>
            <a:ext cx="1294585" cy="954107"/>
          </a:xfrm>
          <a:prstGeom prst="rect">
            <a:avLst/>
          </a:prstGeom>
          <a:noFill/>
        </p:spPr>
        <p:txBody>
          <a:bodyPr wrap="none" rtlCol="0">
            <a:spAutoFit/>
          </a:bodyPr>
          <a:lstStyle/>
          <a:p>
            <a:r>
              <a:rPr lang="en-US" sz="2800" dirty="0" smtClean="0"/>
              <a:t>RPLS</a:t>
            </a:r>
            <a:br>
              <a:rPr lang="en-US" sz="2800" dirty="0" smtClean="0"/>
            </a:br>
            <a:r>
              <a:rPr lang="en-US" sz="2800" dirty="0" smtClean="0"/>
              <a:t>process</a:t>
            </a:r>
            <a:endParaRPr lang="en-US" sz="2800" dirty="0"/>
          </a:p>
        </p:txBody>
      </p:sp>
      <p:sp>
        <p:nvSpPr>
          <p:cNvPr id="8" name="TextBox 7"/>
          <p:cNvSpPr txBox="1"/>
          <p:nvPr/>
        </p:nvSpPr>
        <p:spPr>
          <a:xfrm>
            <a:off x="746721" y="1690688"/>
            <a:ext cx="10046253" cy="523220"/>
          </a:xfrm>
          <a:prstGeom prst="rect">
            <a:avLst/>
          </a:prstGeom>
          <a:noFill/>
        </p:spPr>
        <p:txBody>
          <a:bodyPr wrap="square" rtlCol="0">
            <a:spAutoFit/>
          </a:bodyPr>
          <a:lstStyle/>
          <a:p>
            <a:r>
              <a:rPr lang="en-US" sz="2800" dirty="0"/>
              <a:t>-pica is just a buffer for AI </a:t>
            </a:r>
            <a:r>
              <a:rPr lang="en-US" sz="2800" dirty="0" smtClean="0"/>
              <a:t>messages </a:t>
            </a:r>
            <a:r>
              <a:rPr lang="en-US" sz="2800" dirty="0"/>
              <a:t>to be sent from </a:t>
            </a:r>
            <a:r>
              <a:rPr lang="en-US" sz="2800" dirty="0" smtClean="0"/>
              <a:t>source to </a:t>
            </a:r>
            <a:r>
              <a:rPr lang="en-US" sz="2800" dirty="0"/>
              <a:t>target</a:t>
            </a:r>
          </a:p>
        </p:txBody>
      </p:sp>
    </p:spTree>
    <p:extLst>
      <p:ext uri="{BB962C8B-B14F-4D97-AF65-F5344CB8AC3E}">
        <p14:creationId xmlns:p14="http://schemas.microsoft.com/office/powerpoint/2010/main" val="4106711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Parameter -pica </a:t>
            </a:r>
            <a:r>
              <a:rPr lang="en-US" dirty="0"/>
              <a:t>(Communication queue)</a:t>
            </a:r>
          </a:p>
          <a:p>
            <a:endParaRPr lang="en-US" dirty="0"/>
          </a:p>
        </p:txBody>
      </p:sp>
      <p:sp>
        <p:nvSpPr>
          <p:cNvPr id="4" name="TextBox 3"/>
          <p:cNvSpPr txBox="1"/>
          <p:nvPr/>
        </p:nvSpPr>
        <p:spPr>
          <a:xfrm>
            <a:off x="838201" y="1429078"/>
            <a:ext cx="4434834" cy="523220"/>
          </a:xfrm>
          <a:prstGeom prst="rect">
            <a:avLst/>
          </a:prstGeom>
          <a:noFill/>
        </p:spPr>
        <p:txBody>
          <a:bodyPr wrap="square" rtlCol="0">
            <a:spAutoFit/>
          </a:bodyPr>
          <a:lstStyle/>
          <a:p>
            <a:r>
              <a:rPr lang="en-US" sz="2800" dirty="0" smtClean="0"/>
              <a:t>How to measure “out-pipe”?</a:t>
            </a:r>
            <a:endParaRPr lang="en-US" sz="2800" dirty="0"/>
          </a:p>
        </p:txBody>
      </p:sp>
      <p:sp>
        <p:nvSpPr>
          <p:cNvPr id="5" name="TextBox 4"/>
          <p:cNvSpPr txBox="1"/>
          <p:nvPr/>
        </p:nvSpPr>
        <p:spPr>
          <a:xfrm>
            <a:off x="5547356" y="1429078"/>
            <a:ext cx="3566186" cy="523220"/>
          </a:xfrm>
          <a:prstGeom prst="rect">
            <a:avLst/>
          </a:prstGeom>
          <a:noFill/>
        </p:spPr>
        <p:txBody>
          <a:bodyPr wrap="square" rtlCol="0">
            <a:spAutoFit/>
          </a:bodyPr>
          <a:lstStyle/>
          <a:p>
            <a:r>
              <a:rPr lang="en-US" sz="2800" dirty="0" smtClean="0"/>
              <a:t>Promon / R&amp;D / 1 / 16 </a:t>
            </a:r>
            <a:endParaRPr lang="en-US" sz="28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5530" y="2194551"/>
            <a:ext cx="8123651" cy="4389152"/>
          </a:xfrm>
          <a:prstGeom prst="rect">
            <a:avLst/>
          </a:prstGeom>
        </p:spPr>
      </p:pic>
      <p:sp>
        <p:nvSpPr>
          <p:cNvPr id="6" name="TextBox 5"/>
          <p:cNvSpPr txBox="1"/>
          <p:nvPr/>
        </p:nvSpPr>
        <p:spPr>
          <a:xfrm>
            <a:off x="238170" y="4322394"/>
            <a:ext cx="760336" cy="369332"/>
          </a:xfrm>
          <a:prstGeom prst="rect">
            <a:avLst/>
          </a:prstGeom>
          <a:noFill/>
        </p:spPr>
        <p:txBody>
          <a:bodyPr wrap="none" rtlCol="0">
            <a:spAutoFit/>
          </a:bodyPr>
          <a:lstStyle/>
          <a:p>
            <a:r>
              <a:rPr lang="en-US" dirty="0" smtClean="0"/>
              <a:t>Water</a:t>
            </a:r>
            <a:endParaRPr lang="en-US" dirty="0"/>
          </a:p>
        </p:txBody>
      </p:sp>
      <p:sp>
        <p:nvSpPr>
          <p:cNvPr id="7" name="TextBox 6"/>
          <p:cNvSpPr txBox="1"/>
          <p:nvPr/>
        </p:nvSpPr>
        <p:spPr>
          <a:xfrm>
            <a:off x="532728" y="4052298"/>
            <a:ext cx="450764" cy="369332"/>
          </a:xfrm>
          <a:prstGeom prst="rect">
            <a:avLst/>
          </a:prstGeom>
          <a:noFill/>
        </p:spPr>
        <p:txBody>
          <a:bodyPr wrap="none" rtlCol="0">
            <a:spAutoFit/>
          </a:bodyPr>
          <a:lstStyle/>
          <a:p>
            <a:r>
              <a:rPr lang="en-US" dirty="0" smtClean="0"/>
              <a:t>Air</a:t>
            </a:r>
            <a:endParaRPr lang="en-US" dirty="0"/>
          </a:p>
        </p:txBody>
      </p:sp>
      <p:sp>
        <p:nvSpPr>
          <p:cNvPr id="8" name="Right Arrow 7"/>
          <p:cNvSpPr/>
          <p:nvPr/>
        </p:nvSpPr>
        <p:spPr>
          <a:xfrm>
            <a:off x="1011872" y="4390920"/>
            <a:ext cx="947315" cy="23228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a:off x="1011871" y="4156450"/>
            <a:ext cx="947315" cy="23228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a:off x="1015517" y="3887057"/>
            <a:ext cx="947315" cy="23228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30169" y="3817271"/>
            <a:ext cx="1008418" cy="369332"/>
          </a:xfrm>
          <a:prstGeom prst="rect">
            <a:avLst/>
          </a:prstGeom>
          <a:noFill/>
        </p:spPr>
        <p:txBody>
          <a:bodyPr wrap="none" rtlCol="0">
            <a:spAutoFit/>
          </a:bodyPr>
          <a:lstStyle/>
          <a:p>
            <a:r>
              <a:rPr lang="en-US" dirty="0" smtClean="0"/>
              <a:t>Pool Size</a:t>
            </a:r>
            <a:endParaRPr lang="en-US" dirty="0"/>
          </a:p>
        </p:txBody>
      </p:sp>
      <p:sp>
        <p:nvSpPr>
          <p:cNvPr id="9" name="TextBox 8"/>
          <p:cNvSpPr txBox="1"/>
          <p:nvPr/>
        </p:nvSpPr>
        <p:spPr>
          <a:xfrm>
            <a:off x="9593445" y="3492204"/>
            <a:ext cx="2065245" cy="523220"/>
          </a:xfrm>
          <a:prstGeom prst="rect">
            <a:avLst/>
          </a:prstGeom>
          <a:solidFill>
            <a:schemeClr val="bg1"/>
          </a:solidFill>
        </p:spPr>
        <p:txBody>
          <a:bodyPr wrap="none" rtlCol="0">
            <a:spAutoFit/>
          </a:bodyPr>
          <a:lstStyle/>
          <a:p>
            <a:r>
              <a:rPr lang="en-US" sz="2800" dirty="0"/>
              <a:t>-pica 262144</a:t>
            </a:r>
          </a:p>
        </p:txBody>
      </p:sp>
      <p:sp>
        <p:nvSpPr>
          <p:cNvPr id="12" name="Left Arrow 11"/>
          <p:cNvSpPr/>
          <p:nvPr/>
        </p:nvSpPr>
        <p:spPr>
          <a:xfrm>
            <a:off x="8427737" y="3588442"/>
            <a:ext cx="960127" cy="298615"/>
          </a:xfrm>
          <a:prstGeom prst="lef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6781805" y="6214371"/>
            <a:ext cx="4995150" cy="369332"/>
          </a:xfrm>
          <a:prstGeom prst="rect">
            <a:avLst/>
          </a:prstGeom>
          <a:solidFill>
            <a:schemeClr val="bg1"/>
          </a:solidFill>
        </p:spPr>
        <p:txBody>
          <a:bodyPr wrap="none" rtlCol="0">
            <a:spAutoFit/>
          </a:bodyPr>
          <a:lstStyle/>
          <a:p>
            <a:r>
              <a:rPr lang="en-US" dirty="0" smtClean="0"/>
              <a:t>Total Message Entries 2,396,736 * 112 = 262143 KB</a:t>
            </a:r>
            <a:endParaRPr lang="en-US" dirty="0"/>
          </a:p>
        </p:txBody>
      </p:sp>
      <p:sp>
        <p:nvSpPr>
          <p:cNvPr id="23" name="TextBox 22"/>
          <p:cNvSpPr txBox="1"/>
          <p:nvPr/>
        </p:nvSpPr>
        <p:spPr>
          <a:xfrm>
            <a:off x="3352779" y="1403924"/>
            <a:ext cx="1783094" cy="523220"/>
          </a:xfrm>
          <a:prstGeom prst="rect">
            <a:avLst/>
          </a:prstGeom>
          <a:solidFill>
            <a:schemeClr val="bg1"/>
          </a:solidFill>
        </p:spPr>
        <p:txBody>
          <a:bodyPr wrap="square" rtlCol="0">
            <a:spAutoFit/>
          </a:bodyPr>
          <a:lstStyle/>
          <a:p>
            <a:r>
              <a:rPr lang="en-US" sz="2800" dirty="0" smtClean="0"/>
              <a:t>pool ?</a:t>
            </a:r>
            <a:endParaRPr lang="en-US" sz="2800" dirty="0"/>
          </a:p>
        </p:txBody>
      </p:sp>
      <p:sp>
        <p:nvSpPr>
          <p:cNvPr id="16" name="Right Arrow 15"/>
          <p:cNvSpPr/>
          <p:nvPr/>
        </p:nvSpPr>
        <p:spPr>
          <a:xfrm>
            <a:off x="1011871" y="5446181"/>
            <a:ext cx="947315" cy="23228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84529" y="5211711"/>
            <a:ext cx="1754583" cy="369332"/>
          </a:xfrm>
          <a:prstGeom prst="rect">
            <a:avLst/>
          </a:prstGeom>
          <a:noFill/>
        </p:spPr>
        <p:txBody>
          <a:bodyPr wrap="none" rtlCol="0">
            <a:spAutoFit/>
          </a:bodyPr>
          <a:lstStyle/>
          <a:p>
            <a:r>
              <a:rPr lang="en-US" dirty="0" smtClean="0"/>
              <a:t>2x AI blocks proc</a:t>
            </a:r>
            <a:endParaRPr lang="en-US" dirty="0"/>
          </a:p>
        </p:txBody>
      </p:sp>
      <p:sp>
        <p:nvSpPr>
          <p:cNvPr id="19" name="Left Arrow 18"/>
          <p:cNvSpPr/>
          <p:nvPr/>
        </p:nvSpPr>
        <p:spPr>
          <a:xfrm>
            <a:off x="7463964" y="3866117"/>
            <a:ext cx="960127" cy="298615"/>
          </a:xfrm>
          <a:prstGeom prst="lef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9113543" y="1159474"/>
            <a:ext cx="3147748" cy="954107"/>
          </a:xfrm>
          <a:prstGeom prst="rect">
            <a:avLst/>
          </a:prstGeom>
          <a:noFill/>
        </p:spPr>
        <p:txBody>
          <a:bodyPr wrap="square" rtlCol="0">
            <a:spAutoFit/>
          </a:bodyPr>
          <a:lstStyle/>
          <a:p>
            <a:r>
              <a:rPr lang="en-US" sz="2800" dirty="0"/>
              <a:t>_</a:t>
            </a:r>
            <a:r>
              <a:rPr lang="en-US" sz="2800" dirty="0" err="1" smtClean="0"/>
              <a:t>dbservicemanager</a:t>
            </a:r>
            <a:r>
              <a:rPr lang="en-US" sz="2800" dirty="0" smtClean="0"/>
              <a:t> </a:t>
            </a:r>
            <a:br>
              <a:rPr lang="en-US" sz="2800" dirty="0" smtClean="0"/>
            </a:br>
            <a:r>
              <a:rPr lang="en-US" sz="2800" dirty="0" smtClean="0"/>
              <a:t>  VST</a:t>
            </a:r>
            <a:endParaRPr lang="en-US" sz="2800" dirty="0"/>
          </a:p>
        </p:txBody>
      </p:sp>
    </p:spTree>
    <p:extLst>
      <p:ext uri="{BB962C8B-B14F-4D97-AF65-F5344CB8AC3E}">
        <p14:creationId xmlns:p14="http://schemas.microsoft.com/office/powerpoint/2010/main" val="3905174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P spid="10" grpId="0" animBg="1"/>
      <p:bldP spid="11" grpId="0" animBg="1"/>
      <p:bldP spid="13" grpId="0"/>
      <p:bldP spid="9" grpId="0" animBg="1"/>
      <p:bldP spid="12" grpId="0" animBg="1"/>
      <p:bldP spid="14" grpId="0" animBg="1"/>
      <p:bldP spid="23" grpId="0" animBg="1"/>
      <p:bldP spid="16" grpId="0" animBg="1"/>
      <p:bldP spid="18" grpId="0"/>
      <p:bldP spid="19" grpId="0" animBg="1"/>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Parameter -pica </a:t>
            </a:r>
            <a:r>
              <a:rPr lang="en-US" dirty="0"/>
              <a:t>(Communication queue)</a:t>
            </a:r>
          </a:p>
          <a:p>
            <a:endParaRPr lang="en-US" dirty="0"/>
          </a:p>
        </p:txBody>
      </p:sp>
      <p:sp>
        <p:nvSpPr>
          <p:cNvPr id="3" name="TextBox 2"/>
          <p:cNvSpPr txBox="1"/>
          <p:nvPr/>
        </p:nvSpPr>
        <p:spPr>
          <a:xfrm>
            <a:off x="1432526" y="1920229"/>
            <a:ext cx="4730719" cy="523220"/>
          </a:xfrm>
          <a:prstGeom prst="rect">
            <a:avLst/>
          </a:prstGeom>
          <a:noFill/>
        </p:spPr>
        <p:txBody>
          <a:bodyPr wrap="none" rtlCol="0">
            <a:spAutoFit/>
          </a:bodyPr>
          <a:lstStyle/>
          <a:p>
            <a:r>
              <a:rPr lang="en-US" sz="2800" dirty="0" smtClean="0"/>
              <a:t>What pica abbreviation mean ?</a:t>
            </a:r>
            <a:endParaRPr lang="en-US" sz="2800" dirty="0"/>
          </a:p>
        </p:txBody>
      </p:sp>
      <p:sp>
        <p:nvSpPr>
          <p:cNvPr id="4" name="TextBox 3"/>
          <p:cNvSpPr txBox="1"/>
          <p:nvPr/>
        </p:nvSpPr>
        <p:spPr>
          <a:xfrm>
            <a:off x="1432526" y="3154678"/>
            <a:ext cx="3257623" cy="523220"/>
          </a:xfrm>
          <a:prstGeom prst="rect">
            <a:avLst/>
          </a:prstGeom>
          <a:noFill/>
        </p:spPr>
        <p:txBody>
          <a:bodyPr wrap="none" rtlCol="0">
            <a:spAutoFit/>
          </a:bodyPr>
          <a:lstStyle/>
          <a:p>
            <a:r>
              <a:rPr lang="en-US" sz="2800" dirty="0" smtClean="0"/>
              <a:t>Why pica is needed ?</a:t>
            </a:r>
            <a:endParaRPr lang="en-US" sz="28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88592" y="3291839"/>
            <a:ext cx="4865208" cy="323923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OE version 12 new feature – AI Streaming</a:t>
            </a:r>
            <a:endParaRPr lang="en-US" dirty="0"/>
          </a:p>
          <a:p>
            <a:endParaRPr lang="en-US" dirty="0"/>
          </a:p>
        </p:txBody>
      </p:sp>
      <p:pic>
        <p:nvPicPr>
          <p:cNvPr id="3" name="Picture 2" descr="AI_streaming_v12.jpg"/>
          <p:cNvPicPr>
            <a:picLocks noChangeAspect="1"/>
          </p:cNvPicPr>
          <p:nvPr/>
        </p:nvPicPr>
        <p:blipFill>
          <a:blip r:embed="rId2" cstate="print"/>
          <a:stretch>
            <a:fillRect/>
          </a:stretch>
        </p:blipFill>
        <p:spPr>
          <a:xfrm>
            <a:off x="472399" y="1234929"/>
            <a:ext cx="11345266" cy="5623071"/>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Startup parameters</a:t>
            </a:r>
          </a:p>
        </p:txBody>
      </p:sp>
      <p:sp>
        <p:nvSpPr>
          <p:cNvPr id="3" name="Content Placeholder 2"/>
          <p:cNvSpPr>
            <a:spLocks noGrp="1"/>
          </p:cNvSpPr>
          <p:nvPr>
            <p:ph idx="1"/>
          </p:nvPr>
        </p:nvSpPr>
        <p:spPr/>
        <p:txBody>
          <a:bodyPr/>
          <a:lstStyle/>
          <a:p>
            <a:r>
              <a:rPr lang="en-US" dirty="0"/>
              <a:t>Startup parameters on Source and Target should be the </a:t>
            </a:r>
            <a:r>
              <a:rPr lang="en-US" dirty="0" smtClean="0"/>
              <a:t>same</a:t>
            </a:r>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2713" y="2310516"/>
            <a:ext cx="7721600" cy="4235450"/>
          </a:xfrm>
          <a:prstGeom prst="rect">
            <a:avLst/>
          </a:prstGeom>
        </p:spPr>
      </p:pic>
    </p:spTree>
    <p:extLst>
      <p:ext uri="{BB962C8B-B14F-4D97-AF65-F5344CB8AC3E}">
        <p14:creationId xmlns:p14="http://schemas.microsoft.com/office/powerpoint/2010/main" val="14900829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Startup parameters</a:t>
            </a:r>
          </a:p>
        </p:txBody>
      </p:sp>
      <p:sp>
        <p:nvSpPr>
          <p:cNvPr id="3" name="Content Placeholder 2"/>
          <p:cNvSpPr>
            <a:spLocks noGrp="1"/>
          </p:cNvSpPr>
          <p:nvPr>
            <p:ph idx="1"/>
          </p:nvPr>
        </p:nvSpPr>
        <p:spPr>
          <a:xfrm>
            <a:off x="838200" y="1825625"/>
            <a:ext cx="10515600" cy="649218"/>
          </a:xfrm>
        </p:spPr>
        <p:txBody>
          <a:bodyPr>
            <a:normAutofit/>
          </a:bodyPr>
          <a:lstStyle/>
          <a:p>
            <a:pPr marL="0" indent="0">
              <a:buNone/>
            </a:pPr>
            <a:r>
              <a:rPr lang="en-US" dirty="0" smtClean="0"/>
              <a:t>When Source and Target parameters do not match</a:t>
            </a:r>
          </a:p>
        </p:txBody>
      </p:sp>
      <p:sp>
        <p:nvSpPr>
          <p:cNvPr id="4" name="TextBox 3"/>
          <p:cNvSpPr txBox="1"/>
          <p:nvPr/>
        </p:nvSpPr>
        <p:spPr>
          <a:xfrm>
            <a:off x="838200" y="2710189"/>
            <a:ext cx="6844246" cy="523220"/>
          </a:xfrm>
          <a:prstGeom prst="rect">
            <a:avLst/>
          </a:prstGeom>
          <a:noFill/>
        </p:spPr>
        <p:txBody>
          <a:bodyPr wrap="none" rtlCol="0">
            <a:spAutoFit/>
          </a:bodyPr>
          <a:lstStyle/>
          <a:p>
            <a:r>
              <a:rPr lang="en-US" sz="2800" dirty="0" err="1"/>
              <a:t>Source_DB</a:t>
            </a:r>
            <a:r>
              <a:rPr lang="en-US" sz="2800" dirty="0"/>
              <a:t>: status code 6060: Server is </a:t>
            </a:r>
            <a:r>
              <a:rPr lang="en-US" sz="2800" dirty="0" smtClean="0"/>
              <a:t>ended</a:t>
            </a:r>
            <a:endParaRPr lang="en-US" sz="2800" dirty="0"/>
          </a:p>
        </p:txBody>
      </p:sp>
      <p:sp>
        <p:nvSpPr>
          <p:cNvPr id="5" name="TextBox 4"/>
          <p:cNvSpPr txBox="1"/>
          <p:nvPr/>
        </p:nvSpPr>
        <p:spPr>
          <a:xfrm>
            <a:off x="838200" y="3468755"/>
            <a:ext cx="6672468" cy="523220"/>
          </a:xfrm>
          <a:prstGeom prst="rect">
            <a:avLst/>
          </a:prstGeom>
          <a:noFill/>
        </p:spPr>
        <p:txBody>
          <a:bodyPr wrap="none" rtlCol="0">
            <a:spAutoFit/>
          </a:bodyPr>
          <a:lstStyle/>
          <a:p>
            <a:r>
              <a:rPr lang="en-US" sz="2800" dirty="0" err="1"/>
              <a:t>Target_DB</a:t>
            </a:r>
            <a:r>
              <a:rPr lang="en-US" sz="2800" dirty="0"/>
              <a:t>: status code 1063: Agent is </a:t>
            </a:r>
            <a:r>
              <a:rPr lang="en-US" sz="2800" dirty="0" smtClean="0"/>
              <a:t>Ended</a:t>
            </a:r>
            <a:endParaRPr lang="en-US" sz="28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4293701"/>
            <a:ext cx="10045700" cy="1530350"/>
          </a:xfrm>
          <a:prstGeom prst="rect">
            <a:avLst/>
          </a:prstGeom>
        </p:spPr>
      </p:pic>
    </p:spTree>
    <p:extLst>
      <p:ext uri="{BB962C8B-B14F-4D97-AF65-F5344CB8AC3E}">
        <p14:creationId xmlns:p14="http://schemas.microsoft.com/office/powerpoint/2010/main" val="1536046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Startup parameters</a:t>
            </a:r>
          </a:p>
        </p:txBody>
      </p:sp>
      <p:sp>
        <p:nvSpPr>
          <p:cNvPr id="3" name="Content Placeholder 2"/>
          <p:cNvSpPr>
            <a:spLocks noGrp="1"/>
          </p:cNvSpPr>
          <p:nvPr>
            <p:ph idx="1"/>
          </p:nvPr>
        </p:nvSpPr>
        <p:spPr>
          <a:xfrm>
            <a:off x="883882" y="1371585"/>
            <a:ext cx="10469918" cy="548644"/>
          </a:xfrm>
        </p:spPr>
        <p:txBody>
          <a:bodyPr/>
          <a:lstStyle/>
          <a:p>
            <a:r>
              <a:rPr lang="en-US" dirty="0" smtClean="0"/>
              <a:t>replication </a:t>
            </a:r>
            <a:r>
              <a:rPr lang="en-US" dirty="0" smtClean="0"/>
              <a:t>related parameters we put into a separate .pf</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4009" y="2057390"/>
            <a:ext cx="7543800" cy="4610100"/>
          </a:xfrm>
          <a:prstGeom prst="rect">
            <a:avLst/>
          </a:prstGeom>
        </p:spPr>
      </p:pic>
    </p:spTree>
    <p:extLst>
      <p:ext uri="{BB962C8B-B14F-4D97-AF65-F5344CB8AC3E}">
        <p14:creationId xmlns:p14="http://schemas.microsoft.com/office/powerpoint/2010/main" val="3119562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Startup Synchronization</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44650" y="2267744"/>
            <a:ext cx="8902700" cy="3467100"/>
          </a:xfrm>
        </p:spPr>
      </p:pic>
    </p:spTree>
    <p:extLst>
      <p:ext uri="{BB962C8B-B14F-4D97-AF65-F5344CB8AC3E}">
        <p14:creationId xmlns:p14="http://schemas.microsoft.com/office/powerpoint/2010/main" val="37670139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Startup Synchronization</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46203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Startup Synchronization</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28788658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Startup Synchronization</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1673429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Startup Synchronization</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20870299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Startup Synchronization</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15423129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Startup Synchronization</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8920373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Startup Synchronization</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07365" y="1825625"/>
            <a:ext cx="8777270" cy="4351338"/>
          </a:xfrm>
        </p:spPr>
      </p:pic>
    </p:spTree>
    <p:extLst>
      <p:ext uri="{BB962C8B-B14F-4D97-AF65-F5344CB8AC3E}">
        <p14:creationId xmlns:p14="http://schemas.microsoft.com/office/powerpoint/2010/main" val="335310429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couple OE Replication advices</a:t>
            </a:r>
            <a:endParaRPr lang="en-US" dirty="0"/>
          </a:p>
        </p:txBody>
      </p:sp>
      <p:sp>
        <p:nvSpPr>
          <p:cNvPr id="3" name="Content Placeholder 2"/>
          <p:cNvSpPr>
            <a:spLocks noGrp="1"/>
          </p:cNvSpPr>
          <p:nvPr>
            <p:ph idx="1"/>
          </p:nvPr>
        </p:nvSpPr>
        <p:spPr/>
        <p:txBody>
          <a:bodyPr>
            <a:normAutofit/>
          </a:bodyPr>
          <a:lstStyle/>
          <a:p>
            <a:r>
              <a:rPr lang="en-US" dirty="0" smtClean="0"/>
              <a:t>After switch database roles </a:t>
            </a:r>
            <a:r>
              <a:rPr lang="en-US" dirty="0" smtClean="0"/>
              <a:t>do not forget to turn off AI </a:t>
            </a:r>
            <a:r>
              <a:rPr lang="en-US" dirty="0"/>
              <a:t>or run archiver on </a:t>
            </a:r>
            <a:r>
              <a:rPr lang="en-US" dirty="0" smtClean="0"/>
              <a:t>Target (that was Source at some point in time)</a:t>
            </a:r>
            <a:endParaRPr lang="en-US" dirty="0" smtClean="0"/>
          </a:p>
          <a:p>
            <a:r>
              <a:rPr lang="en-US" dirty="0" smtClean="0"/>
              <a:t>The agent name has a limit of 15 characters </a:t>
            </a:r>
            <a:br>
              <a:rPr lang="en-US" dirty="0" smtClean="0"/>
            </a:br>
            <a:endParaRPr lang="en-US" dirty="0" smtClean="0"/>
          </a:p>
          <a:p>
            <a:endParaRPr lang="en-US" dirty="0" smtClean="0"/>
          </a:p>
          <a:p>
            <a:endParaRPr lang="en-US" dirty="0"/>
          </a:p>
          <a:p>
            <a:endParaRPr lang="en-US" dirty="0" smtClean="0"/>
          </a:p>
          <a:p>
            <a:r>
              <a:rPr lang="en-US" dirty="0"/>
              <a:t>Do not run backup before synchronization started</a:t>
            </a:r>
          </a:p>
          <a:p>
            <a:r>
              <a:rPr lang="en-US" dirty="0" smtClean="0"/>
              <a:t>If </a:t>
            </a:r>
            <a:r>
              <a:rPr lang="en-US" dirty="0" smtClean="0"/>
              <a:t>you disabled replication, delete the </a:t>
            </a:r>
            <a:r>
              <a:rPr lang="en-US" dirty="0" err="1" smtClean="0"/>
              <a:t>repl.recovery</a:t>
            </a:r>
            <a:r>
              <a:rPr lang="en-US" dirty="0" smtClean="0"/>
              <a:t> files</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8204" y="3703322"/>
            <a:ext cx="5151767" cy="1234449"/>
          </a:xfrm>
          <a:prstGeom prst="rect">
            <a:avLst/>
          </a:prstGeom>
        </p:spPr>
      </p:pic>
      <p:sp>
        <p:nvSpPr>
          <p:cNvPr id="5" name="Oval 4"/>
          <p:cNvSpPr/>
          <p:nvPr/>
        </p:nvSpPr>
        <p:spPr>
          <a:xfrm>
            <a:off x="4115395" y="3840483"/>
            <a:ext cx="2194576" cy="685805"/>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948722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couple OE Replication advices</a:t>
            </a:r>
          </a:p>
        </p:txBody>
      </p:sp>
      <p:sp>
        <p:nvSpPr>
          <p:cNvPr id="4" name="TextBox 3"/>
          <p:cNvSpPr txBox="1"/>
          <p:nvPr/>
        </p:nvSpPr>
        <p:spPr>
          <a:xfrm>
            <a:off x="838200" y="1783068"/>
            <a:ext cx="10570330" cy="4832092"/>
          </a:xfrm>
          <a:prstGeom prst="rect">
            <a:avLst/>
          </a:prstGeom>
          <a:noFill/>
        </p:spPr>
        <p:txBody>
          <a:bodyPr wrap="none" rtlCol="0">
            <a:spAutoFit/>
          </a:bodyPr>
          <a:lstStyle/>
          <a:p>
            <a:r>
              <a:rPr lang="en-US" sz="2800" dirty="0" smtClean="0"/>
              <a:t>When </a:t>
            </a:r>
            <a:r>
              <a:rPr lang="en-US" sz="2800" dirty="0" err="1" smtClean="0"/>
              <a:t>repl.properties</a:t>
            </a:r>
            <a:r>
              <a:rPr lang="en-US" sz="2800" dirty="0" smtClean="0"/>
              <a:t> is changed in order the changes to take affect</a:t>
            </a:r>
            <a:br>
              <a:rPr lang="en-US" sz="2800" dirty="0" smtClean="0"/>
            </a:br>
            <a:r>
              <a:rPr lang="en-US" sz="2800" dirty="0" smtClean="0"/>
              <a:t>Terminate </a:t>
            </a:r>
            <a:r>
              <a:rPr lang="en-US" sz="2800" dirty="0"/>
              <a:t>and restart replication to bring those new settings into </a:t>
            </a:r>
            <a:r>
              <a:rPr lang="en-US" sz="2800" dirty="0" smtClean="0"/>
              <a:t>effect</a:t>
            </a:r>
          </a:p>
          <a:p>
            <a:endParaRPr lang="en-US" sz="2800" dirty="0"/>
          </a:p>
          <a:p>
            <a:r>
              <a:rPr lang="en-US" sz="2800" dirty="0" err="1"/>
              <a:t>dsrutil</a:t>
            </a:r>
            <a:r>
              <a:rPr lang="en-US" sz="2800" dirty="0"/>
              <a:t> </a:t>
            </a:r>
            <a:r>
              <a:rPr lang="en-US" sz="2800" dirty="0" err="1"/>
              <a:t>sourceDB</a:t>
            </a:r>
            <a:r>
              <a:rPr lang="en-US" sz="2800" dirty="0"/>
              <a:t> -C terminate server</a:t>
            </a:r>
            <a:br>
              <a:rPr lang="en-US" sz="2800" dirty="0"/>
            </a:br>
            <a:r>
              <a:rPr lang="en-US" sz="2800" dirty="0" err="1"/>
              <a:t>dsrutil</a:t>
            </a:r>
            <a:r>
              <a:rPr lang="en-US" sz="2800" dirty="0"/>
              <a:t> targetDB1 -C terminate agent</a:t>
            </a:r>
            <a:br>
              <a:rPr lang="en-US" sz="2800" dirty="0"/>
            </a:br>
            <a:r>
              <a:rPr lang="en-US" sz="2800" dirty="0" err="1"/>
              <a:t>dsrutil</a:t>
            </a:r>
            <a:r>
              <a:rPr lang="en-US" sz="2800" dirty="0"/>
              <a:t> targetDB2 -C terminate agent</a:t>
            </a:r>
            <a:br>
              <a:rPr lang="en-US" sz="2800" dirty="0"/>
            </a:br>
            <a:r>
              <a:rPr lang="en-US" sz="2800" dirty="0"/>
              <a:t/>
            </a:r>
            <a:br>
              <a:rPr lang="en-US" sz="2800" dirty="0"/>
            </a:br>
            <a:r>
              <a:rPr lang="en-US" sz="2800" dirty="0" err="1"/>
              <a:t>dsrutil</a:t>
            </a:r>
            <a:r>
              <a:rPr lang="en-US" sz="2800" dirty="0"/>
              <a:t> targetDB1 -C restart agent</a:t>
            </a:r>
            <a:br>
              <a:rPr lang="en-US" sz="2800" dirty="0"/>
            </a:br>
            <a:r>
              <a:rPr lang="en-US" sz="2800" dirty="0" err="1"/>
              <a:t>dsrutil</a:t>
            </a:r>
            <a:r>
              <a:rPr lang="en-US" sz="2800" dirty="0"/>
              <a:t> targetDB2 -C restart agent</a:t>
            </a:r>
            <a:br>
              <a:rPr lang="en-US" sz="2800" dirty="0"/>
            </a:br>
            <a:r>
              <a:rPr lang="en-US" sz="2800" dirty="0" err="1"/>
              <a:t>dsrutil</a:t>
            </a:r>
            <a:r>
              <a:rPr lang="en-US" sz="2800" dirty="0"/>
              <a:t> </a:t>
            </a:r>
            <a:r>
              <a:rPr lang="en-US" sz="2800" dirty="0" err="1"/>
              <a:t>sourceDB</a:t>
            </a:r>
            <a:r>
              <a:rPr lang="en-US" sz="2800" dirty="0"/>
              <a:t> -C restart server</a:t>
            </a:r>
            <a:endParaRPr lang="en-US" sz="2800" dirty="0" smtClean="0"/>
          </a:p>
          <a:p>
            <a:endParaRPr lang="en-US" sz="2800" dirty="0"/>
          </a:p>
        </p:txBody>
      </p:sp>
    </p:spTree>
    <p:extLst>
      <p:ext uri="{BB962C8B-B14F-4D97-AF65-F5344CB8AC3E}">
        <p14:creationId xmlns:p14="http://schemas.microsoft.com/office/powerpoint/2010/main" val="403975456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4766" y="1679713"/>
            <a:ext cx="8976753" cy="2862322"/>
          </a:xfrm>
          <a:prstGeom prst="rect">
            <a:avLst/>
          </a:prstGeom>
          <a:noFill/>
        </p:spPr>
        <p:txBody>
          <a:bodyPr wrap="none" rtlCol="0">
            <a:spAutoFit/>
          </a:bodyPr>
          <a:lstStyle/>
          <a:p>
            <a:endParaRPr lang="en-US" dirty="0"/>
          </a:p>
          <a:p>
            <a:r>
              <a:rPr lang="en-US" dirty="0" smtClean="0"/>
              <a:t>1)  Pro2 version 4 has a “slow start” for the initial Bulk Load. It is improved in version 5.</a:t>
            </a:r>
          </a:p>
          <a:p>
            <a:endParaRPr lang="en-US" dirty="0"/>
          </a:p>
          <a:p>
            <a:r>
              <a:rPr lang="en-US" dirty="0" smtClean="0"/>
              <a:t>2)  There </a:t>
            </a:r>
            <a:r>
              <a:rPr lang="en-US" dirty="0"/>
              <a:t>is a Pro2 property MAX_CHAR_WIDTH which has default value of </a:t>
            </a:r>
            <a:r>
              <a:rPr lang="en-US" dirty="0" smtClean="0"/>
              <a:t>250.</a:t>
            </a:r>
          </a:p>
          <a:p>
            <a:r>
              <a:rPr lang="en-US" dirty="0"/>
              <a:t>When the target schema is generated (Generated Code-&gt;Target Schema), any </a:t>
            </a:r>
            <a:r>
              <a:rPr lang="en-US" dirty="0" smtClean="0"/>
              <a:t>character</a:t>
            </a:r>
            <a:br>
              <a:rPr lang="en-US" dirty="0" smtClean="0"/>
            </a:br>
            <a:r>
              <a:rPr lang="en-US" dirty="0" smtClean="0"/>
              <a:t> </a:t>
            </a:r>
            <a:r>
              <a:rPr lang="en-US" dirty="0"/>
              <a:t>fields that have MAX_WIDTH set to higher than this value will be varchar(max) on target side.</a:t>
            </a:r>
          </a:p>
          <a:p>
            <a:r>
              <a:rPr lang="en-US" dirty="0"/>
              <a:t> </a:t>
            </a:r>
            <a:r>
              <a:rPr lang="en-US" dirty="0" smtClean="0"/>
              <a:t>This </a:t>
            </a:r>
            <a:r>
              <a:rPr lang="en-US" dirty="0"/>
              <a:t>is done to keep the target data within the SQL Server max row size of 32k</a:t>
            </a:r>
            <a:r>
              <a:rPr lang="en-US" dirty="0" smtClean="0"/>
              <a:t>.</a:t>
            </a:r>
          </a:p>
          <a:p>
            <a:endParaRPr lang="en-US" dirty="0"/>
          </a:p>
          <a:p>
            <a:r>
              <a:rPr lang="en-US" dirty="0" smtClean="0"/>
              <a:t>SQL Server will not allow index on </a:t>
            </a:r>
            <a:r>
              <a:rPr lang="en-US" dirty="0"/>
              <a:t>varchar(max</a:t>
            </a:r>
            <a:r>
              <a:rPr lang="en-US" dirty="0" smtClean="0"/>
              <a:t>), like on CLOB in Progress. </a:t>
            </a:r>
          </a:p>
          <a:p>
            <a:r>
              <a:rPr lang="en-US" dirty="0" smtClean="0"/>
              <a:t>So you may want to manually change </a:t>
            </a:r>
            <a:r>
              <a:rPr lang="en-US" dirty="0"/>
              <a:t>varchar(max</a:t>
            </a:r>
            <a:r>
              <a:rPr lang="en-US" dirty="0" smtClean="0"/>
              <a:t>) to varchar( </a:t>
            </a:r>
            <a:r>
              <a:rPr lang="en-US" dirty="0" err="1" smtClean="0"/>
              <a:t>some_number</a:t>
            </a:r>
            <a:r>
              <a:rPr lang="en-US" dirty="0" smtClean="0"/>
              <a:t> ).</a:t>
            </a:r>
            <a:endParaRPr lang="en-US" dirty="0"/>
          </a:p>
        </p:txBody>
      </p:sp>
      <p:sp>
        <p:nvSpPr>
          <p:cNvPr id="3"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A couple Pro2 notes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8331" y="4593022"/>
            <a:ext cx="5364656" cy="1920254"/>
          </a:xfrm>
          <a:prstGeom prst="rect">
            <a:avLst/>
          </a:prstGeom>
        </p:spPr>
      </p:pic>
    </p:spTree>
    <p:extLst>
      <p:ext uri="{BB962C8B-B14F-4D97-AF65-F5344CB8AC3E}">
        <p14:creationId xmlns:p14="http://schemas.microsoft.com/office/powerpoint/2010/main" val="48745333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lliance-Three-Questions-image.png"/>
          <p:cNvPicPr>
            <a:picLocks noChangeAspect="1"/>
          </p:cNvPicPr>
          <p:nvPr/>
        </p:nvPicPr>
        <p:blipFill>
          <a:blip r:embed="rId2" cstate="print"/>
          <a:stretch>
            <a:fillRect/>
          </a:stretch>
        </p:blipFill>
        <p:spPr>
          <a:xfrm>
            <a:off x="1844009" y="960102"/>
            <a:ext cx="6961086" cy="5699682"/>
          </a:xfrm>
          <a:prstGeom prst="rect">
            <a:avLst/>
          </a:prstGeom>
        </p:spPr>
      </p:pic>
    </p:spTree>
    <p:extLst>
      <p:ext uri="{BB962C8B-B14F-4D97-AF65-F5344CB8AC3E}">
        <p14:creationId xmlns:p14="http://schemas.microsoft.com/office/powerpoint/2010/main" val="6282770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1886</TotalTime>
  <Words>2997</Words>
  <Application>Microsoft Office PowerPoint</Application>
  <PresentationFormat>Widescreen</PresentationFormat>
  <Paragraphs>341</Paragraphs>
  <Slides>43</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Arial</vt:lpstr>
      <vt:lpstr>Calibri</vt:lpstr>
      <vt:lpstr>Calibri Light</vt:lpstr>
      <vt:lpstr>Wingdings</vt:lpstr>
      <vt:lpstr>Office Theme</vt:lpstr>
      <vt:lpstr>All types of data replication with OE databases</vt:lpstr>
      <vt:lpstr>All types of data replication</vt:lpstr>
      <vt:lpstr>All types of data replication</vt:lpstr>
      <vt:lpstr>Roll forward oplock</vt:lpstr>
      <vt:lpstr>Roll forward oplock</vt:lpstr>
      <vt:lpstr>All types of data replication</vt:lpstr>
      <vt:lpstr>All types of data replication</vt:lpstr>
      <vt:lpstr>All types of data replication</vt:lpstr>
      <vt:lpstr>All types of data replication</vt:lpstr>
      <vt:lpstr>PowerPoint Presentation</vt:lpstr>
      <vt:lpstr>PowerPoint Presentation</vt:lpstr>
      <vt:lpstr>PowerPoint Presentation</vt:lpstr>
      <vt:lpstr>Possibility to delay replication using After-Image replication</vt:lpstr>
      <vt:lpstr>Possibility to delay replication using After-Image replication</vt:lpstr>
      <vt:lpstr>Possibility to delay replication using After-Image replication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Startup parameters</vt:lpstr>
      <vt:lpstr>Startup parameters</vt:lpstr>
      <vt:lpstr>Startup parameters</vt:lpstr>
      <vt:lpstr>Startup Synchronization</vt:lpstr>
      <vt:lpstr>Startup Synchronization</vt:lpstr>
      <vt:lpstr>Startup Synchronization</vt:lpstr>
      <vt:lpstr>Startup Synchronization</vt:lpstr>
      <vt:lpstr>Startup Synchronization</vt:lpstr>
      <vt:lpstr>Startup Synchronization</vt:lpstr>
      <vt:lpstr>Startup Synchronization</vt:lpstr>
      <vt:lpstr>Startup Synchronization</vt:lpstr>
      <vt:lpstr>A couple OE Replication advices</vt:lpstr>
      <vt:lpstr>A couple OE Replication advices</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Dmitri Levin</dc:creator>
  <cp:lastModifiedBy>Dmitri Levin</cp:lastModifiedBy>
  <cp:revision>321</cp:revision>
  <dcterms:created xsi:type="dcterms:W3CDTF">2018-05-25T19:33:51Z</dcterms:created>
  <dcterms:modified xsi:type="dcterms:W3CDTF">2018-10-23T20:33:50Z</dcterms:modified>
</cp:coreProperties>
</file>