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tiff" ContentType="image/tiff"/>
  <Default Extension="emf" ContentType="image/x-emf"/>
  <Default Extension="rels" ContentType="application/vnd.openxmlformats-package.relationships+xml"/>
  <Default Extension="png" ContentType="image/png"/>
  <Default Extension="wmf" ContentType="image/x-wm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965" r:id="rId4"/>
  </p:sldMasterIdLst>
  <p:notesMasterIdLst>
    <p:notesMasterId r:id="rId26"/>
  </p:notesMasterIdLst>
  <p:handoutMasterIdLst>
    <p:handoutMasterId r:id="rId27"/>
  </p:handoutMasterIdLst>
  <p:sldIdLst>
    <p:sldId id="337" r:id="rId5"/>
    <p:sldId id="371" r:id="rId6"/>
    <p:sldId id="372" r:id="rId7"/>
    <p:sldId id="373" r:id="rId8"/>
    <p:sldId id="374" r:id="rId9"/>
    <p:sldId id="375" r:id="rId10"/>
    <p:sldId id="376" r:id="rId11"/>
    <p:sldId id="377" r:id="rId12"/>
    <p:sldId id="378" r:id="rId13"/>
    <p:sldId id="379" r:id="rId14"/>
    <p:sldId id="380" r:id="rId15"/>
    <p:sldId id="381" r:id="rId16"/>
    <p:sldId id="382" r:id="rId17"/>
    <p:sldId id="383" r:id="rId18"/>
    <p:sldId id="386" r:id="rId19"/>
    <p:sldId id="387" r:id="rId20"/>
    <p:sldId id="388" r:id="rId21"/>
    <p:sldId id="384" r:id="rId22"/>
    <p:sldId id="385" r:id="rId23"/>
    <p:sldId id="370" r:id="rId24"/>
    <p:sldId id="311" r:id="rId25"/>
  </p:sldIdLst>
  <p:sldSz cx="12188825" cy="6858000"/>
  <p:notesSz cx="7027863" cy="9313863"/>
  <p:custDataLst>
    <p:tags r:id="rId28"/>
  </p:custDataLst>
  <p:defaultTextStyle>
    <a:defPPr>
      <a:defRPr lang="en-US"/>
    </a:defPPr>
    <a:lvl1pPr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F5043FF8-ED6D-7046-A1CA-3ED33A17D417}">
          <p14:sldIdLst>
            <p14:sldId id="337"/>
            <p14:sldId id="371"/>
            <p14:sldId id="372"/>
            <p14:sldId id="373"/>
            <p14:sldId id="374"/>
            <p14:sldId id="375"/>
            <p14:sldId id="376"/>
            <p14:sldId id="377"/>
            <p14:sldId id="378"/>
            <p14:sldId id="379"/>
            <p14:sldId id="380"/>
            <p14:sldId id="381"/>
            <p14:sldId id="382"/>
            <p14:sldId id="383"/>
            <p14:sldId id="386"/>
            <p14:sldId id="387"/>
            <p14:sldId id="388"/>
            <p14:sldId id="384"/>
            <p14:sldId id="385"/>
            <p14:sldId id="370"/>
            <p14:sldId id="311"/>
          </p14:sldIdLst>
        </p14:section>
        <p14:section name="Logos" id="{D3613615-072F-2A48-B620-B0A4D4C1F2D3}">
          <p14:sldIdLst/>
        </p14:section>
        <p14:section name="Closing" id="{1594BAE3-9D79-4545-84D2-A6A4C3C947DD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1003" userDrawn="1">
          <p15:clr>
            <a:srgbClr val="A4A3A4"/>
          </p15:clr>
        </p15:guide>
        <p15:guide id="2" orient="horz" pos="323" userDrawn="1">
          <p15:clr>
            <a:srgbClr val="A4A3A4"/>
          </p15:clr>
        </p15:guide>
        <p15:guide id="3" orient="horz" pos="4006">
          <p15:clr>
            <a:srgbClr val="A4A3A4"/>
          </p15:clr>
        </p15:guide>
        <p15:guide id="7" pos="392" userDrawn="1">
          <p15:clr>
            <a:srgbClr val="A4A3A4"/>
          </p15:clr>
        </p15:guide>
        <p15:guide id="8" pos="4175" userDrawn="1">
          <p15:clr>
            <a:srgbClr val="A4A3A4"/>
          </p15:clr>
        </p15:guide>
        <p15:guide id="9" pos="381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3">
          <p15:clr>
            <a:srgbClr val="A4A3A4"/>
          </p15:clr>
        </p15:guide>
        <p15:guide id="2" pos="2213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provanc" initials="c" lastIdx="1" clrIdx="0"/>
  <p:cmAuthor id="1" name="Chuck Provancher" initials="cp" lastIdx="2" clrIdx="1"/>
  <p:cmAuthor id="2" name="Progress Software" initials="" lastIdx="0" clrIdx="2"/>
  <p:cmAuthor id="3" name="Chuck Provancher" initials="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461E"/>
    <a:srgbClr val="000000"/>
    <a:srgbClr val="373A3E"/>
    <a:srgbClr val="008AEA"/>
    <a:srgbClr val="11A2D1"/>
    <a:srgbClr val="2172CE"/>
    <a:srgbClr val="84329B"/>
    <a:srgbClr val="E67300"/>
    <a:srgbClr val="4B4E52"/>
    <a:srgbClr val="4040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995" autoAdjust="0"/>
    <p:restoredTop sz="93095" autoAdjust="0"/>
  </p:normalViewPr>
  <p:slideViewPr>
    <p:cSldViewPr snapToGrid="0" showGuides="1">
      <p:cViewPr varScale="1">
        <p:scale>
          <a:sx n="60" d="100"/>
          <a:sy n="60" d="100"/>
        </p:scale>
        <p:origin x="344" y="168"/>
      </p:cViewPr>
      <p:guideLst>
        <p:guide orient="horz" pos="1003"/>
        <p:guide orient="horz" pos="323"/>
        <p:guide orient="horz" pos="4006"/>
        <p:guide pos="392"/>
        <p:guide pos="4175"/>
        <p:guide pos="381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100" d="100"/>
          <a:sy n="100" d="100"/>
        </p:scale>
        <p:origin x="2652" y="78"/>
      </p:cViewPr>
      <p:guideLst>
        <p:guide orient="horz" pos="2933"/>
        <p:guide pos="221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notesMaster" Target="notesMasters/notesMaster1.xml"/><Relationship Id="rId27" Type="http://schemas.openxmlformats.org/officeDocument/2006/relationships/handoutMaster" Target="handoutMasters/handoutMaster1.xml"/><Relationship Id="rId28" Type="http://schemas.openxmlformats.org/officeDocument/2006/relationships/tags" Target="tags/tag1.xml"/><Relationship Id="rId29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" Target="slides/slide1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9" Type="http://schemas.openxmlformats.org/officeDocument/2006/relationships/slide" Target="slides/slide5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3" Type="http://schemas.openxmlformats.org/officeDocument/2006/relationships/tableStyles" Target="tableStyles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/Relationships>
</file>

<file path=ppt/charts/_rels/chart1.xml.rels><?xml version="1.0" encoding="UTF-8" standalone="yes"?>
<Relationships xmlns="http://schemas.openxmlformats.org/package/2006/relationships"><Relationship Id="rId1" Type="http://schemas.microsoft.com/office/2011/relationships/chartStyle" Target="style1.xml"/><Relationship Id="rId2" Type="http://schemas.microsoft.com/office/2011/relationships/chartColorStyle" Target="colors1.xml"/><Relationship Id="rId3" Type="http://schemas.openxmlformats.org/officeDocument/2006/relationships/oleObject" Target="file://localhost/Users/mfurgal/Documents/BravePoint/Presentations/memory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Customers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'type+2'!$C$18</c:f>
              <c:strCache>
                <c:ptCount val="1"/>
                <c:pt idx="0">
                  <c:v>Aggregate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'type+2'!$A$19:$A$28</c:f>
              <c:numCache>
                <c:formatCode>General</c:formatCode>
                <c:ptCount val="10"/>
                <c:pt idx="0">
                  <c:v>2009.0</c:v>
                </c:pt>
                <c:pt idx="1">
                  <c:v>2010.0</c:v>
                </c:pt>
                <c:pt idx="2">
                  <c:v>2011.0</c:v>
                </c:pt>
                <c:pt idx="3">
                  <c:v>2012.0</c:v>
                </c:pt>
                <c:pt idx="4">
                  <c:v>2013.0</c:v>
                </c:pt>
                <c:pt idx="5">
                  <c:v>2014.0</c:v>
                </c:pt>
                <c:pt idx="6">
                  <c:v>2015.0</c:v>
                </c:pt>
                <c:pt idx="7">
                  <c:v>2016.0</c:v>
                </c:pt>
                <c:pt idx="8">
                  <c:v>2017.0</c:v>
                </c:pt>
                <c:pt idx="9">
                  <c:v>2018.0</c:v>
                </c:pt>
              </c:numCache>
            </c:numRef>
          </c:cat>
          <c:val>
            <c:numRef>
              <c:f>'type+2'!$C$19:$C$28</c:f>
              <c:numCache>
                <c:formatCode>General</c:formatCode>
                <c:ptCount val="10"/>
                <c:pt idx="0">
                  <c:v>11.0</c:v>
                </c:pt>
                <c:pt idx="1">
                  <c:v>14.0</c:v>
                </c:pt>
                <c:pt idx="2">
                  <c:v>26.0</c:v>
                </c:pt>
                <c:pt idx="3">
                  <c:v>32.0</c:v>
                </c:pt>
                <c:pt idx="4">
                  <c:v>43.0</c:v>
                </c:pt>
                <c:pt idx="5">
                  <c:v>59.0</c:v>
                </c:pt>
                <c:pt idx="6">
                  <c:v>88.0</c:v>
                </c:pt>
                <c:pt idx="7">
                  <c:v>111.0</c:v>
                </c:pt>
                <c:pt idx="8">
                  <c:v>127.0</c:v>
                </c:pt>
                <c:pt idx="9">
                  <c:v>132.0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2000841888"/>
        <c:axId val="-2000793296"/>
      </c:barChart>
      <c:catAx>
        <c:axId val="-2000841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000793296"/>
        <c:crosses val="autoZero"/>
        <c:auto val="1"/>
        <c:lblAlgn val="ctr"/>
        <c:lblOffset val="100"/>
        <c:noMultiLvlLbl val="0"/>
      </c:catAx>
      <c:valAx>
        <c:axId val="-2000793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0008418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83038" y="0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r>
              <a:rPr lang="en-US" i="0"/>
              <a:t>Progress</a:t>
            </a:r>
            <a:endParaRPr lang="en-US" i="0" dirty="0"/>
          </a:p>
        </p:txBody>
      </p:sp>
      <p:sp>
        <p:nvSpPr>
          <p:cNvPr id="3450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83038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fld id="{D2F5EF90-0EF8-4688-ABBA-2D94A5D7A6DA}" type="slidenum">
              <a:rPr lang="en-US" i="0"/>
              <a:pPr>
                <a:defRPr/>
              </a:pPr>
              <a:t>‹#›</a:t>
            </a:fld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val="4140713642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83038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12750" y="700088"/>
            <a:ext cx="6205538" cy="34925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6625" y="4424363"/>
            <a:ext cx="5154613" cy="4189412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83038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6446658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aseline="0" dirty="0" smtClean="0"/>
              <a:t>Overview Slide.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01290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On-premise computer has been around for </a:t>
            </a:r>
            <a:r>
              <a:rPr lang="en-US" dirty="0" err="1" smtClean="0"/>
              <a:t>decadses</a:t>
            </a:r>
            <a:r>
              <a:rPr lang="en-US" dirty="0" smtClean="0"/>
              <a:t>.  It is for the moist part</a:t>
            </a:r>
            <a:r>
              <a:rPr lang="en-US" baseline="0" dirty="0" smtClean="0"/>
              <a:t> how people operate, but with it comes expenses and skills.</a:t>
            </a:r>
          </a:p>
          <a:p>
            <a:r>
              <a:rPr lang="en-US" baseline="0" dirty="0" smtClean="0"/>
              <a:t>You need to maintain the hardware and infrastructure</a:t>
            </a:r>
          </a:p>
          <a:p>
            <a:r>
              <a:rPr lang="en-US" baseline="0" dirty="0" smtClean="0"/>
              <a:t>You need to have the skills to </a:t>
            </a:r>
            <a:r>
              <a:rPr lang="en-US" baseline="0" dirty="0" err="1" smtClean="0"/>
              <a:t>makage</a:t>
            </a:r>
            <a:r>
              <a:rPr lang="en-US" baseline="0" dirty="0" smtClean="0"/>
              <a:t> the application environment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92743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move</a:t>
            </a:r>
            <a:r>
              <a:rPr lang="en-US" baseline="0" dirty="0" smtClean="0"/>
              <a:t> to the cloud is a recent development.  It takes the costs of </a:t>
            </a:r>
            <a:r>
              <a:rPr lang="en-US" baseline="0" dirty="0" err="1" smtClean="0"/>
              <a:t>infrasructure</a:t>
            </a:r>
            <a:r>
              <a:rPr lang="en-US" baseline="0" dirty="0" smtClean="0"/>
              <a:t> and application management and puts them on the cloud provider.</a:t>
            </a:r>
          </a:p>
          <a:p>
            <a:r>
              <a:rPr lang="en-US" baseline="0" dirty="0" smtClean="0"/>
              <a:t>However, there is Fear </a:t>
            </a:r>
            <a:r>
              <a:rPr lang="en-US" baseline="0" dirty="0" err="1" smtClean="0"/>
              <a:t>Uncertantly</a:t>
            </a:r>
            <a:r>
              <a:rPr lang="en-US" baseline="0" dirty="0" smtClean="0"/>
              <a:t> and Doubt that prevents customer from adopting the cloud.  It just may be too big of a leap for some companies.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59998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largest</a:t>
            </a:r>
            <a:r>
              <a:rPr lang="en-US" baseline="0" dirty="0" smtClean="0"/>
              <a:t> barrier to a move to the cloud is Fear Uncertainty and Doubt (FUD)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98925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Enter the Hybrid solution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78522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You</a:t>
            </a:r>
            <a:r>
              <a:rPr lang="en-US" baseline="0" dirty="0" smtClean="0"/>
              <a:t> get the application management benefit of the Cloud without making any changes to your existing on premise deployment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47688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PROGRESS MDBA has been in practice</a:t>
            </a:r>
            <a:r>
              <a:rPr lang="en-US" baseline="0" dirty="0" smtClean="0"/>
              <a:t> for over 10 years.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78094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i="0" dirty="0" smtClean="0">
                <a:solidFill>
                  <a:srgbClr val="000000"/>
                </a:solidFill>
              </a:rPr>
              <a:t>Thresholds are tested and</a:t>
            </a:r>
            <a:r>
              <a:rPr lang="en-US" sz="1200" i="0" baseline="0" dirty="0" smtClean="0">
                <a:solidFill>
                  <a:srgbClr val="000000"/>
                </a:solidFill>
              </a:rPr>
              <a:t> </a:t>
            </a:r>
            <a:r>
              <a:rPr lang="en-US" sz="1200" i="0" dirty="0" smtClean="0">
                <a:solidFill>
                  <a:srgbClr val="000000"/>
                </a:solidFill>
              </a:rPr>
              <a:t>alerts are sent out to the team</a:t>
            </a:r>
            <a:r>
              <a:rPr lang="en-US" sz="1200" i="0" baseline="0" dirty="0" smtClean="0">
                <a:solidFill>
                  <a:srgbClr val="000000"/>
                </a:solidFill>
              </a:rPr>
              <a:t> </a:t>
            </a:r>
            <a:r>
              <a:rPr lang="en-US" sz="1200" i="0" dirty="0" smtClean="0">
                <a:solidFill>
                  <a:srgbClr val="000000"/>
                </a:solidFill>
              </a:rPr>
              <a:t>by email.  Both local DBA support </a:t>
            </a:r>
            <a:br>
              <a:rPr lang="en-US" sz="1200" i="0" dirty="0" smtClean="0">
                <a:solidFill>
                  <a:srgbClr val="000000"/>
                </a:solidFill>
              </a:rPr>
            </a:br>
            <a:r>
              <a:rPr lang="en-US" sz="1200" i="0" dirty="0" smtClean="0">
                <a:solidFill>
                  <a:srgbClr val="000000"/>
                </a:solidFill>
              </a:rPr>
              <a:t>and Progress DBA team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i="0" dirty="0" smtClean="0">
                <a:solidFill>
                  <a:srgbClr val="000000"/>
                </a:solidFill>
              </a:rPr>
              <a:t>Daily metrics are uploaded to the backend database at Progress. </a:t>
            </a:r>
            <a:br>
              <a:rPr lang="en-US" sz="1200" i="0" dirty="0" smtClean="0">
                <a:solidFill>
                  <a:srgbClr val="000000"/>
                </a:solidFill>
              </a:rPr>
            </a:br>
            <a:r>
              <a:rPr lang="en-US" sz="1200" i="0" dirty="0" smtClean="0">
                <a:solidFill>
                  <a:srgbClr val="000000"/>
                </a:solidFill>
              </a:rPr>
              <a:t>This is where reporting takes place. There is also an external dashboard</a:t>
            </a:r>
            <a:br>
              <a:rPr lang="en-US" sz="1200" i="0" dirty="0" smtClean="0">
                <a:solidFill>
                  <a:srgbClr val="000000"/>
                </a:solidFill>
              </a:rPr>
            </a:br>
            <a:r>
              <a:rPr lang="en-US" sz="1200" i="0" dirty="0" smtClean="0">
                <a:solidFill>
                  <a:srgbClr val="000000"/>
                </a:solidFill>
              </a:rPr>
              <a:t>based on this data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080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SOURCE: </a:t>
            </a:r>
            <a:r>
              <a:rPr lang="en-GB" dirty="0" err="1" smtClean="0"/>
              <a:t>TechValidate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013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Over</a:t>
            </a:r>
            <a:r>
              <a:rPr lang="en-US" baseline="0" dirty="0" smtClean="0"/>
              <a:t> the past 5 years the number of customers using MDBA has grown from 37 customers to 125.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92664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5892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873" indent="-285720" defTabSz="915892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2880" indent="-228576" defTabSz="915892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033" indent="-228576" defTabSz="915892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185" indent="-228576" defTabSz="915892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337" indent="-228576" defTabSz="9158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489" indent="-228576" defTabSz="9158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8641" indent="-228576" defTabSz="9158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5793" indent="-228576" defTabSz="9158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mtClean="0">
                <a:latin typeface="Times New Roman" panose="02020603050405020304" pitchFamily="18" charset="0"/>
              </a:rPr>
              <a:t>Introduction to Web Services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5892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873" indent="-285720" defTabSz="915892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2880" indent="-228576" defTabSz="915892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033" indent="-228576" defTabSz="915892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185" indent="-228576" defTabSz="915892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337" indent="-228576" defTabSz="9158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489" indent="-228576" defTabSz="9158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8641" indent="-228576" defTabSz="9158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5793" indent="-228576" defTabSz="9158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mtClean="0">
                <a:latin typeface="Times New Roman" panose="02020603050405020304" pitchFamily="18" charset="0"/>
              </a:rPr>
              <a:t>Chapter Title</a:t>
            </a:r>
          </a:p>
        </p:txBody>
      </p:sp>
      <p:sp>
        <p:nvSpPr>
          <p:cNvPr id="1229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5892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873" indent="-285720" defTabSz="915892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2880" indent="-228576" defTabSz="915892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033" indent="-228576" defTabSz="915892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185" indent="-228576" defTabSz="915892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337" indent="-228576" defTabSz="9158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489" indent="-228576" defTabSz="9158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8641" indent="-228576" defTabSz="9158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5793" indent="-228576" defTabSz="9158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mtClean="0"/>
              <a:t>Version 2.01</a:t>
            </a:r>
          </a:p>
        </p:txBody>
      </p:sp>
      <p:sp>
        <p:nvSpPr>
          <p:cNvPr id="122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5892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873" indent="-285720" defTabSz="915892">
              <a:spcBef>
                <a:spcPct val="30000"/>
              </a:spcBef>
              <a:defRPr sz="1000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marL="1142880" indent="-228576" defTabSz="915892">
              <a:spcBef>
                <a:spcPct val="30000"/>
              </a:spcBef>
              <a:defRPr sz="1000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marL="1600033" indent="-228576" defTabSz="915892">
              <a:spcBef>
                <a:spcPct val="30000"/>
              </a:spcBef>
              <a:defRPr sz="1000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marL="2057185" indent="-228576" defTabSz="915892">
              <a:spcBef>
                <a:spcPct val="30000"/>
              </a:spcBef>
              <a:defRPr sz="1000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2514337" indent="-228576" defTabSz="915892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2971489" indent="-228576" defTabSz="915892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3428641" indent="-228576" defTabSz="915892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3885793" indent="-228576" defTabSz="915892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162F7919-F2F7-44A7-A258-BF4C4A63DDCD}" type="slidenum">
              <a:rPr lang="en-US" altLang="en-US"/>
              <a:pPr>
                <a:spcBef>
                  <a:spcPct val="0"/>
                </a:spcBef>
              </a:pPr>
              <a:t>13</a:t>
            </a:fld>
            <a:endParaRPr lang="en-US" altLang="en-US"/>
          </a:p>
        </p:txBody>
      </p:sp>
      <p:sp>
        <p:nvSpPr>
          <p:cNvPr id="12294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0050" y="696913"/>
            <a:ext cx="6059488" cy="3409950"/>
          </a:xfrm>
          <a:solidFill>
            <a:srgbClr val="FFFFFF"/>
          </a:solidFill>
          <a:ln/>
        </p:spPr>
      </p:sp>
      <p:sp>
        <p:nvSpPr>
          <p:cNvPr id="2388995" name="Rectangle 2051"/>
          <p:cNvSpPr>
            <a:spLocks noGrp="1" noChangeArrowheads="1"/>
          </p:cNvSpPr>
          <p:nvPr>
            <p:ph type="body" idx="1"/>
          </p:nvPr>
        </p:nvSpPr>
        <p:spPr>
          <a:xfrm>
            <a:off x="915989" y="4340226"/>
            <a:ext cx="5026025" cy="4183063"/>
          </a:xfrm>
          <a:solidFill>
            <a:srgbClr val="FFFFFF"/>
          </a:solidFill>
          <a:ln/>
        </p:spPr>
        <p:txBody>
          <a:bodyPr lIns="91103" tIns="45551" rIns="91103" bIns="45551"/>
          <a:lstStyle/>
          <a:p>
            <a:pPr>
              <a:defRPr/>
            </a:pPr>
            <a:endParaRPr lang="en-US" dirty="0" smtClean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45846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58651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39293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Title Slid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"/>
          <p:cNvSpPr>
            <a:spLocks noGrp="1" noChangeArrowheads="1"/>
          </p:cNvSpPr>
          <p:nvPr>
            <p:ph type="ctrTitle" hasCustomPrompt="1"/>
          </p:nvPr>
        </p:nvSpPr>
        <p:spPr bwMode="auto">
          <a:xfrm>
            <a:off x="904134" y="1857658"/>
            <a:ext cx="6298036" cy="1482442"/>
          </a:xfrm>
          <a:prstGeom prst="rect">
            <a:avLst/>
          </a:prstGeom>
          <a:ln algn="ctr"/>
        </p:spPr>
        <p:txBody>
          <a:bodyPr lIns="0" tIns="0" rIns="0" bIns="0" anchor="t" anchorCtr="0"/>
          <a:lstStyle>
            <a:lvl1pPr>
              <a:lnSpc>
                <a:spcPct val="100000"/>
              </a:lnSpc>
              <a:defRPr sz="4398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Presentation Title Goes Here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904134" y="3429000"/>
            <a:ext cx="5479648" cy="723098"/>
          </a:xfrm>
          <a:prstGeom prst="rect">
            <a:avLst/>
          </a:prstGeom>
          <a:ln algn="ctr"/>
        </p:spPr>
        <p:txBody>
          <a:bodyPr lIns="0" tIns="0" rIns="0" bIns="0" anchor="ctr" anchorCtr="0"/>
          <a:lstStyle>
            <a:lvl1pPr marL="0" indent="0">
              <a:buClrTx/>
              <a:buFontTx/>
              <a:buNone/>
              <a:defRPr sz="2398" i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Subtitle Goes Here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813668" y="5552643"/>
            <a:ext cx="5391150" cy="32745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813668" y="5870143"/>
            <a:ext cx="5391150" cy="32745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Speaker Title</a:t>
            </a:r>
          </a:p>
        </p:txBody>
      </p:sp>
      <p:sp>
        <p:nvSpPr>
          <p:cNvPr id="18" name="Text Placeholder 3"/>
          <p:cNvSpPr>
            <a:spLocks noGrp="1"/>
          </p:cNvSpPr>
          <p:nvPr>
            <p:ph type="body" sz="quarter" idx="12" hasCustomPrompt="1"/>
          </p:nvPr>
        </p:nvSpPr>
        <p:spPr>
          <a:xfrm>
            <a:off x="813668" y="6195812"/>
            <a:ext cx="5391150" cy="327457"/>
          </a:xfrm>
        </p:spPr>
        <p:txBody>
          <a:bodyPr anchor="t">
            <a:noAutofit/>
          </a:bodyPr>
          <a:lstStyle>
            <a:lvl1pPr marL="0" indent="0" algn="l">
              <a:buNone/>
              <a:defRPr sz="18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246781971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21" orient="horz" pos="1162">
          <p15:clr>
            <a:srgbClr val="FBAE40"/>
          </p15:clr>
        </p15:guide>
        <p15:guide id="22" pos="3839">
          <p15:clr>
            <a:srgbClr val="FBAE40"/>
          </p15:clr>
        </p15:guide>
        <p15:guide id="23" orient="horz" pos="3952">
          <p15:clr>
            <a:srgbClr val="FBAE40"/>
          </p15:clr>
        </p15:guide>
        <p15:guide id="24" pos="80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24216" y="2828835"/>
            <a:ext cx="6555592" cy="1200329"/>
          </a:xfrm>
          <a:prstGeom prst="rect">
            <a:avLst/>
          </a:prstGeom>
        </p:spPr>
        <p:txBody>
          <a:bodyPr anchor="t"/>
          <a:lstStyle>
            <a:lvl1pPr>
              <a:defRPr sz="3998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/>
  </p:cSld>
  <p:clrMapOvr>
    <a:masterClrMapping/>
  </p:clrMapOvr>
  <p:extLst mod="1">
    <p:ext uri="{DCECCB84-F9BA-43D5-87BE-67443E8EF086}">
      <p15:sldGuideLst xmlns:p15="http://schemas.microsoft.com/office/powerpoint/2012/main">
        <p15:guide id="2" pos="573">
          <p15:clr>
            <a:srgbClr val="FBAE40"/>
          </p15:clr>
        </p15:guide>
        <p15:guide id="3" orient="horz" pos="1162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57815" y="488362"/>
            <a:ext cx="10948387" cy="590931"/>
          </a:xfrm>
          <a:prstGeom prst="rect">
            <a:avLst/>
          </a:prstGeom>
        </p:spPr>
        <p:txBody>
          <a:bodyPr/>
          <a:lstStyle>
            <a:lvl1pPr>
              <a:defRPr sz="3598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814" y="1200154"/>
            <a:ext cx="10948386" cy="51720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rgbClr val="5CE500"/>
              </a:buClr>
              <a:defRPr sz="2800"/>
            </a:lvl1pPr>
            <a:lvl2pPr>
              <a:buClr>
                <a:srgbClr val="5CE500"/>
              </a:buClr>
              <a:defRPr sz="2400"/>
            </a:lvl2pPr>
            <a:lvl3pPr>
              <a:buClr>
                <a:srgbClr val="5CE500"/>
              </a:buClr>
              <a:defRPr sz="2000"/>
            </a:lvl3pPr>
            <a:lvl4pPr>
              <a:buClr>
                <a:srgbClr val="5CE500"/>
              </a:buClr>
              <a:defRPr sz="1800"/>
            </a:lvl4pPr>
            <a:lvl5pPr>
              <a:buClr>
                <a:schemeClr val="accent2"/>
              </a:buClr>
              <a:defRPr sz="1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/>
  </p:cSld>
  <p:clrMapOvr>
    <a:overrideClrMapping bg1="lt1" tx1="dk1" bg2="lt2" tx2="dk2" accent1="accent1" accent2="accent2" accent3="accent3" accent4="accent4" accent5="accent5" accent6="accent6" hlink="hlink" folHlink="folHlink"/>
  </p:clrMapOvr>
  <p:extLst mod="1">
    <p:ext uri="{DCECCB84-F9BA-43D5-87BE-67443E8EF086}">
      <p15:sldGuideLst xmlns:p15="http://schemas.microsoft.com/office/powerpoint/2012/main">
        <p15:guide id="7" orient="horz" pos="2160">
          <p15:clr>
            <a:srgbClr val="FBAE40"/>
          </p15:clr>
        </p15:guide>
        <p15:guide id="8" pos="3839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557815" y="488362"/>
            <a:ext cx="10948387" cy="590931"/>
          </a:xfrm>
        </p:spPr>
        <p:txBody>
          <a:bodyPr anchor="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557814" y="1200154"/>
            <a:ext cx="10948386" cy="51720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</a:lstStyle>
          <a:p>
            <a:pPr lvl="0"/>
            <a:r>
              <a:rPr lang="en-US" sz="2798"/>
              <a:t>Edit Master text styles</a:t>
            </a:r>
          </a:p>
          <a:p>
            <a:pPr lvl="1"/>
            <a:r>
              <a:rPr lang="en-US" sz="2798"/>
              <a:t>Second level</a:t>
            </a:r>
          </a:p>
          <a:p>
            <a:pPr lvl="2"/>
            <a:r>
              <a:rPr lang="en-US" sz="2798"/>
              <a:t>Third level</a:t>
            </a:r>
          </a:p>
        </p:txBody>
      </p:sp>
    </p:spTree>
    <p:extLst/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7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557815" y="488362"/>
            <a:ext cx="10948387" cy="590931"/>
          </a:xfrm>
          <a:prstGeom prst="rect">
            <a:avLst/>
          </a:prstGeom>
        </p:spPr>
        <p:txBody>
          <a:bodyPr/>
          <a:lstStyle>
            <a:lvl1pPr>
              <a:defRPr sz="3598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/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- no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/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6"/>
          <p:cNvSpPr>
            <a:spLocks noGrp="1"/>
          </p:cNvSpPr>
          <p:nvPr>
            <p:ph type="pic" sz="quarter" idx="10" hasCustomPrompt="1"/>
          </p:nvPr>
        </p:nvSpPr>
        <p:spPr bwMode="auto">
          <a:xfrm>
            <a:off x="6721335" y="1200154"/>
            <a:ext cx="4784867" cy="3974520"/>
          </a:xfrm>
          <a:prstGeom prst="rect">
            <a:avLst/>
          </a:prstGeom>
          <a:gradFill>
            <a:gsLst>
              <a:gs pos="0">
                <a:srgbClr val="11A2D1">
                  <a:lumMod val="100000"/>
                </a:srgbClr>
              </a:gs>
              <a:gs pos="68000">
                <a:srgbClr val="5CE500">
                  <a:alpha val="55000"/>
                </a:srgbClr>
              </a:gs>
            </a:gsLst>
            <a:lin ang="4200000" scaled="0"/>
          </a:gra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lang="id-ID" baseline="0"/>
            </a:lvl1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557815" y="488362"/>
            <a:ext cx="10948387" cy="590931"/>
          </a:xfrm>
          <a:prstGeom prst="rect">
            <a:avLst/>
          </a:prstGeom>
        </p:spPr>
        <p:txBody>
          <a:bodyPr/>
          <a:lstStyle>
            <a:lvl1pPr>
              <a:defRPr sz="3598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557814" y="1200154"/>
            <a:ext cx="5468913" cy="5172075"/>
          </a:xfrm>
          <a:prstGeom prst="rect">
            <a:avLst/>
          </a:prstGeom>
        </p:spPr>
        <p:txBody>
          <a:bodyPr>
            <a:noAutofit/>
          </a:bodyPr>
          <a:lstStyle>
            <a:lvl1pPr>
              <a:buClr>
                <a:srgbClr val="5CE500"/>
              </a:buClr>
              <a:defRPr sz="2400">
                <a:solidFill>
                  <a:schemeClr val="tx1"/>
                </a:solidFill>
              </a:defRPr>
            </a:lvl1pPr>
            <a:lvl2pPr>
              <a:buClr>
                <a:srgbClr val="5CE500"/>
              </a:buClr>
              <a:defRPr sz="2000">
                <a:solidFill>
                  <a:schemeClr val="tx1"/>
                </a:solidFill>
              </a:defRPr>
            </a:lvl2pPr>
            <a:lvl3pPr>
              <a:buClr>
                <a:srgbClr val="5CE500"/>
              </a:buClr>
              <a:defRPr sz="2000">
                <a:solidFill>
                  <a:schemeClr val="tx1"/>
                </a:solidFill>
              </a:defRPr>
            </a:lvl3pPr>
            <a:lvl4pPr>
              <a:buClr>
                <a:srgbClr val="5CE500"/>
              </a:buClr>
              <a:defRPr sz="1800"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 sz="1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5805887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6"/>
          <p:cNvSpPr>
            <a:spLocks noGrp="1"/>
          </p:cNvSpPr>
          <p:nvPr>
            <p:ph type="pic" sz="quarter" idx="10" hasCustomPrompt="1"/>
          </p:nvPr>
        </p:nvSpPr>
        <p:spPr bwMode="auto">
          <a:xfrm>
            <a:off x="6400800" y="1"/>
            <a:ext cx="5788027" cy="6995421"/>
          </a:xfrm>
          <a:prstGeom prst="rect">
            <a:avLst/>
          </a:prstGeom>
          <a:gradFill>
            <a:gsLst>
              <a:gs pos="0">
                <a:srgbClr val="11A2D1">
                  <a:lumMod val="100000"/>
                </a:srgbClr>
              </a:gs>
              <a:gs pos="68000">
                <a:srgbClr val="5CE500">
                  <a:alpha val="55000"/>
                </a:srgbClr>
              </a:gs>
            </a:gsLst>
            <a:lin ang="4200000" scaled="0"/>
          </a:gra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lang="id-ID" baseline="0"/>
            </a:lvl1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557816" y="2484076"/>
            <a:ext cx="5763156" cy="2479810"/>
          </a:xfrm>
          <a:prstGeom prst="rect">
            <a:avLst/>
          </a:prstGeom>
        </p:spPr>
        <p:txBody>
          <a:bodyPr/>
          <a:lstStyle>
            <a:lvl1pPr>
              <a:defRPr sz="3598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881498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76122" y="2840458"/>
            <a:ext cx="771152" cy="9634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45343" y="2461461"/>
            <a:ext cx="981109" cy="128721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76122" y="3353747"/>
            <a:ext cx="315917" cy="36497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74851" y="2813484"/>
            <a:ext cx="5029463" cy="1200893"/>
          </a:xfrm>
          <a:prstGeom prst="rect">
            <a:avLst/>
          </a:prstGeom>
        </p:spPr>
      </p:pic>
    </p:spTree>
    <p:extLst/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"/>
                            </p:stCondLst>
                            <p:childTnLst>
                              <p:par>
                                <p:cTn id="1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"/>
                            </p:stCondLst>
                            <p:childTnLst>
                              <p:par>
                                <p:cTn id="1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3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3">
            <a:extLst>
              <a:ext uri="{FF2B5EF4-FFF2-40B4-BE49-F238E27FC236}">
                <a16:creationId xmlns="" xmlns:a16="http://schemas.microsoft.com/office/drawing/2014/main" id="{3CBE2C63-A013-8045-A84E-C0F3750E24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6097" y="4800750"/>
            <a:ext cx="5391150" cy="32745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C79E40F8-A9A3-F042-A5AA-020AE429113B}"/>
              </a:ext>
            </a:extLst>
          </p:cNvPr>
          <p:cNvSpPr/>
          <p:nvPr userDrawn="1"/>
        </p:nvSpPr>
        <p:spPr bwMode="auto">
          <a:xfrm>
            <a:off x="0" y="6250030"/>
            <a:ext cx="12163222" cy="564078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1479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7432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only no tex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78338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3158" name="Rectangle 6"/>
          <p:cNvSpPr>
            <a:spLocks noChangeArrowheads="1"/>
          </p:cNvSpPr>
          <p:nvPr/>
        </p:nvSpPr>
        <p:spPr bwMode="auto">
          <a:xfrm>
            <a:off x="552450" y="6590505"/>
            <a:ext cx="141064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l" defTabSz="1032843" eaLnBrk="0" hangingPunct="0">
              <a:spcBef>
                <a:spcPct val="0"/>
              </a:spcBef>
              <a:buSzTx/>
              <a:defRPr/>
            </a:pPr>
            <a:fld id="{CE68E300-6CD8-4700-9D8F-1117408838C5}" type="slidenum">
              <a:rPr lang="en-US" sz="900" i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pPr algn="l" defTabSz="1032843" eaLnBrk="0" hangingPunct="0">
                <a:spcBef>
                  <a:spcPct val="0"/>
                </a:spcBef>
                <a:buSzTx/>
                <a:defRPr/>
              </a:pPr>
              <a:t>‹#›</a:t>
            </a:fld>
            <a:endParaRPr lang="en-US" sz="900" i="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52450" y="481007"/>
            <a:ext cx="10953750" cy="61534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endParaRPr lang="en-US" dirty="0"/>
          </a:p>
        </p:txBody>
      </p:sp>
      <p:sp>
        <p:nvSpPr>
          <p:cNvPr id="12" name="Title Placeholder 1"/>
          <p:cNvSpPr txBox="1">
            <a:spLocks/>
          </p:cNvSpPr>
          <p:nvPr/>
        </p:nvSpPr>
        <p:spPr>
          <a:xfrm>
            <a:off x="557813" y="462915"/>
            <a:ext cx="10953750" cy="616374"/>
          </a:xfrm>
          <a:prstGeom prst="rect">
            <a:avLst/>
          </a:prstGeom>
        </p:spPr>
        <p:txBody>
          <a:bodyPr vert="horz" lIns="91392" tIns="45696" rIns="91392" bIns="45696" rtlCol="0" anchor="ctr">
            <a:norm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n-US" sz="3600" b="1" noProof="0" dirty="0" smtClean="0">
                <a:solidFill>
                  <a:srgbClr val="007F6E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9pPr>
          </a:lstStyle>
          <a:p>
            <a:pPr>
              <a:buSzTx/>
            </a:pPr>
            <a:endParaRPr lang="en-US" sz="3598" i="0" kern="0" dirty="0">
              <a:solidFill>
                <a:srgbClr val="1B1D1F"/>
              </a:solidFill>
            </a:endParaRPr>
          </a:p>
        </p:txBody>
      </p:sp>
      <p:sp>
        <p:nvSpPr>
          <p:cNvPr id="13" name="Text Placeholder 2"/>
          <p:cNvSpPr>
            <a:spLocks noGrp="1"/>
          </p:cNvSpPr>
          <p:nvPr>
            <p:ph type="body" idx="1"/>
          </p:nvPr>
        </p:nvSpPr>
        <p:spPr>
          <a:xfrm>
            <a:off x="552450" y="1207488"/>
            <a:ext cx="10953750" cy="50365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4" name="Title Placeholder 1"/>
          <p:cNvSpPr txBox="1">
            <a:spLocks/>
          </p:cNvSpPr>
          <p:nvPr/>
        </p:nvSpPr>
        <p:spPr>
          <a:xfrm>
            <a:off x="557813" y="462915"/>
            <a:ext cx="10953750" cy="616374"/>
          </a:xfrm>
          <a:prstGeom prst="rect">
            <a:avLst/>
          </a:prstGeom>
        </p:spPr>
        <p:txBody>
          <a:bodyPr vert="horz" lIns="91392" tIns="45696" rIns="91392" bIns="45696" rtlCol="0" anchor="ctr">
            <a:norm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n-US" sz="3600" b="1" noProof="0" dirty="0" smtClean="0">
                <a:solidFill>
                  <a:srgbClr val="007F6E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9pPr>
          </a:lstStyle>
          <a:p>
            <a:pPr>
              <a:buSzTx/>
            </a:pPr>
            <a:endParaRPr lang="en-US" sz="3598" i="0" kern="0" dirty="0">
              <a:solidFill>
                <a:srgbClr val="1B1D1F"/>
              </a:solidFill>
            </a:endParaRPr>
          </a:p>
        </p:txBody>
      </p:sp>
      <p:sp>
        <p:nvSpPr>
          <p:cNvPr id="17" name="Title Placeholder 1"/>
          <p:cNvSpPr txBox="1">
            <a:spLocks/>
          </p:cNvSpPr>
          <p:nvPr/>
        </p:nvSpPr>
        <p:spPr>
          <a:xfrm>
            <a:off x="557813" y="462915"/>
            <a:ext cx="10953750" cy="616374"/>
          </a:xfrm>
          <a:prstGeom prst="rect">
            <a:avLst/>
          </a:prstGeom>
        </p:spPr>
        <p:txBody>
          <a:bodyPr vert="horz" lIns="91416" tIns="45708" rIns="91416" bIns="45708" rtlCol="0" anchor="ctr">
            <a:norm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n-US" sz="3600" b="1" noProof="0" dirty="0" smtClean="0">
                <a:solidFill>
                  <a:srgbClr val="007F6E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9pPr>
          </a:lstStyle>
          <a:p>
            <a:pPr>
              <a:buSzTx/>
            </a:pPr>
            <a:endParaRPr lang="en-US" sz="3599" i="0" kern="0" dirty="0">
              <a:solidFill>
                <a:srgbClr val="1B1D1F"/>
              </a:solidFill>
            </a:endParaRPr>
          </a:p>
        </p:txBody>
      </p:sp>
      <p:sp>
        <p:nvSpPr>
          <p:cNvPr id="18" name="Rectangle 5">
            <a:extLst>
              <a:ext uri="{FF2B5EF4-FFF2-40B4-BE49-F238E27FC236}">
                <a16:creationId xmlns="" xmlns:a16="http://schemas.microsoft.com/office/drawing/2014/main" id="{7BEA6067-D05A-5F40-9590-80F093B77E48}"/>
              </a:ext>
            </a:extLst>
          </p:cNvPr>
          <p:cNvSpPr>
            <a:spLocks noChangeArrowheads="1"/>
          </p:cNvSpPr>
          <p:nvPr userDrawn="1"/>
        </p:nvSpPr>
        <p:spPr bwMode="black">
          <a:xfrm>
            <a:off x="4246151" y="6621282"/>
            <a:ext cx="3696525" cy="107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 eaLnBrk="0" hangingPunct="0">
              <a:buSzTx/>
              <a:defRPr/>
            </a:pPr>
            <a:r>
              <a:rPr lang="en-US" sz="700" i="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© 2018 Progress Software Corporation and/or its subsidiaries or affiliates. All rights reserved.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="" xmlns:a16="http://schemas.microsoft.com/office/drawing/2014/main" id="{3B8272E0-5EB4-D343-91C2-EE4236EFDE2C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99995" y="6451099"/>
            <a:ext cx="1936141" cy="292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005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9" r:id="rId1"/>
    <p:sldLayoutId id="2147483941" r:id="rId2"/>
    <p:sldLayoutId id="2147483973" r:id="rId3"/>
    <p:sldLayoutId id="2147483975" r:id="rId4"/>
    <p:sldLayoutId id="2147483977" r:id="rId5"/>
    <p:sldLayoutId id="2147483978" r:id="rId6"/>
    <p:sldLayoutId id="2147484000" r:id="rId7"/>
    <p:sldLayoutId id="2147483998" r:id="rId8"/>
    <p:sldLayoutId id="2147483990" r:id="rId9"/>
    <p:sldLayoutId id="2147484003" r:id="rId10"/>
    <p:sldLayoutId id="2147484004" r:id="rId11"/>
    <p:sldLayoutId id="2147484005" r:id="rId12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lang="en-US" sz="3598" b="1" noProof="0" dirty="0" smtClean="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198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198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198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198">
          <a:solidFill>
            <a:schemeClr val="bg1"/>
          </a:solidFill>
          <a:latin typeface="Arial" charset="0"/>
        </a:defRPr>
      </a:lvl5pPr>
      <a:lvl6pPr marL="456926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198">
          <a:solidFill>
            <a:schemeClr val="bg1"/>
          </a:solidFill>
          <a:latin typeface="Arial" charset="0"/>
        </a:defRPr>
      </a:lvl6pPr>
      <a:lvl7pPr marL="913852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198">
          <a:solidFill>
            <a:schemeClr val="bg1"/>
          </a:solidFill>
          <a:latin typeface="Arial" charset="0"/>
        </a:defRPr>
      </a:lvl7pPr>
      <a:lvl8pPr marL="1370778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198">
          <a:solidFill>
            <a:schemeClr val="bg1"/>
          </a:solidFill>
          <a:latin typeface="Arial" charset="0"/>
        </a:defRPr>
      </a:lvl8pPr>
      <a:lvl9pPr marL="1827703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198">
          <a:solidFill>
            <a:schemeClr val="bg1"/>
          </a:solidFill>
          <a:latin typeface="Arial" charset="0"/>
        </a:defRPr>
      </a:lvl9pPr>
    </p:titleStyle>
    <p:bodyStyle>
      <a:lvl1pPr marL="342694" indent="-342694" algn="l" defTabSz="913852" rtl="0" eaLnBrk="1" fontAlgn="base" latinLnBrk="0" hangingPunct="1">
        <a:spcBef>
          <a:spcPts val="900"/>
        </a:spcBef>
        <a:spcAft>
          <a:spcPct val="0"/>
        </a:spcAft>
        <a:buClr>
          <a:srgbClr val="5CE500"/>
        </a:buClr>
        <a:buFont typeface="Wingdings" pitchFamily="2" charset="2"/>
        <a:buChar char="§"/>
        <a:defRPr lang="en-US" sz="2400" kern="1200" dirty="0" smtClean="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504" indent="-285578" algn="l" defTabSz="913852" rtl="0" eaLnBrk="1" fontAlgn="base" latinLnBrk="0" hangingPunct="1">
        <a:spcBef>
          <a:spcPts val="900"/>
        </a:spcBef>
        <a:spcAft>
          <a:spcPct val="0"/>
        </a:spcAft>
        <a:buClr>
          <a:srgbClr val="5CE500"/>
        </a:buClr>
        <a:buChar char="•"/>
        <a:defRPr lang="en-US" sz="2000" kern="1200" dirty="0" smtClean="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2314" indent="-228462" algn="l" defTabSz="913852" rtl="0" eaLnBrk="1" fontAlgn="base" latinLnBrk="0" hangingPunct="1">
        <a:spcBef>
          <a:spcPts val="900"/>
        </a:spcBef>
        <a:spcAft>
          <a:spcPct val="0"/>
        </a:spcAft>
        <a:buClr>
          <a:srgbClr val="5CE500"/>
        </a:buClr>
        <a:buFont typeface="Arial" charset="0"/>
        <a:buChar char="–"/>
        <a:defRPr lang="en-US" sz="2000" kern="1200" dirty="0" smtClean="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599240" indent="-228462" algn="l" defTabSz="913852" rtl="0" eaLnBrk="1" fontAlgn="base" latinLnBrk="0" hangingPunct="1">
        <a:spcBef>
          <a:spcPts val="900"/>
        </a:spcBef>
        <a:spcAft>
          <a:spcPct val="0"/>
        </a:spcAft>
        <a:buClr>
          <a:srgbClr val="5CE500"/>
        </a:buClr>
        <a:buSzPct val="95000"/>
        <a:buFont typeface="Courier New" pitchFamily="49" charset="0"/>
        <a:buChar char="o"/>
        <a:defRPr lang="en-US" sz="1800" kern="1200" dirty="0" smtClean="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6166" indent="-228462" algn="l" defTabSz="913852" rtl="0" eaLnBrk="1" fontAlgn="base" latinLnBrk="0" hangingPunct="1">
        <a:spcBef>
          <a:spcPts val="900"/>
        </a:spcBef>
        <a:spcAft>
          <a:spcPct val="0"/>
        </a:spcAft>
        <a:buClr>
          <a:schemeClr val="accent2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5pPr>
      <a:lvl6pPr marL="2513092" indent="-22846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1998">
          <a:solidFill>
            <a:schemeClr val="tx1"/>
          </a:solidFill>
          <a:latin typeface="+mn-lt"/>
        </a:defRPr>
      </a:lvl6pPr>
      <a:lvl7pPr marL="2970017" indent="-22846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1998">
          <a:solidFill>
            <a:schemeClr val="tx1"/>
          </a:solidFill>
          <a:latin typeface="+mn-lt"/>
        </a:defRPr>
      </a:lvl7pPr>
      <a:lvl8pPr marL="3426943" indent="-22846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1998">
          <a:solidFill>
            <a:schemeClr val="tx1"/>
          </a:solidFill>
          <a:latin typeface="+mn-lt"/>
        </a:defRPr>
      </a:lvl8pPr>
      <a:lvl9pPr marL="3883868" indent="-22846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1998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3852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1pPr>
      <a:lvl2pPr marL="456926" algn="l" defTabSz="913852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2pPr>
      <a:lvl3pPr marL="913852" algn="l" defTabSz="913852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3pPr>
      <a:lvl4pPr marL="1370778" algn="l" defTabSz="913852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4pPr>
      <a:lvl5pPr marL="1827703" algn="l" defTabSz="913852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5pPr>
      <a:lvl6pPr marL="2284628" algn="l" defTabSz="913852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6pPr>
      <a:lvl7pPr marL="2741554" algn="l" defTabSz="913852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7pPr>
      <a:lvl8pPr marL="3198480" algn="l" defTabSz="913852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8pPr>
      <a:lvl9pPr marL="3655406" algn="l" defTabSz="913852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tif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tif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4" Type="http://schemas.openxmlformats.org/officeDocument/2006/relationships/image" Target="../media/image8.tiff"/><Relationship Id="rId5" Type="http://schemas.openxmlformats.org/officeDocument/2006/relationships/image" Target="../media/image9.tiff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4" Type="http://schemas.openxmlformats.org/officeDocument/2006/relationships/image" Target="../media/image8.tiff"/><Relationship Id="rId5" Type="http://schemas.openxmlformats.org/officeDocument/2006/relationships/image" Target="../media/image10.tiff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tif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image" Target="../media/image14.png"/><Relationship Id="rId7" Type="http://schemas.openxmlformats.org/officeDocument/2006/relationships/image" Target="../media/image15.png"/><Relationship Id="rId8" Type="http://schemas.openxmlformats.org/officeDocument/2006/relationships/image" Target="../media/image16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4" Type="http://schemas.openxmlformats.org/officeDocument/2006/relationships/image" Target="../media/image18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chart" Target="../charts/chart1.xml"/></Relationships>
</file>

<file path=ppt/slides/_rels/slide13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7.png"/><Relationship Id="rId12" Type="http://schemas.openxmlformats.org/officeDocument/2006/relationships/image" Target="../media/image28.png"/><Relationship Id="rId13" Type="http://schemas.openxmlformats.org/officeDocument/2006/relationships/image" Target="../media/image29.png"/><Relationship Id="rId14" Type="http://schemas.openxmlformats.org/officeDocument/2006/relationships/image" Target="../media/image30.png"/><Relationship Id="rId15" Type="http://schemas.openxmlformats.org/officeDocument/2006/relationships/image" Target="../media/image31.png"/><Relationship Id="rId16" Type="http://schemas.openxmlformats.org/officeDocument/2006/relationships/image" Target="../media/image32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9.jpeg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6" Type="http://schemas.openxmlformats.org/officeDocument/2006/relationships/image" Target="../media/image22.png"/><Relationship Id="rId7" Type="http://schemas.openxmlformats.org/officeDocument/2006/relationships/image" Target="../media/image23.png"/><Relationship Id="rId8" Type="http://schemas.openxmlformats.org/officeDocument/2006/relationships/image" Target="../media/image24.png"/><Relationship Id="rId9" Type="http://schemas.openxmlformats.org/officeDocument/2006/relationships/image" Target="../media/image25.png"/><Relationship Id="rId10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ogress.com/mdba" TargetMode="External"/><Relationship Id="rId4" Type="http://schemas.openxmlformats.org/officeDocument/2006/relationships/image" Target="../media/image36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4" Type="http://schemas.openxmlformats.org/officeDocument/2006/relationships/image" Target="../media/image39.emf"/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37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11BEBC3-1D93-474F-96FF-0EAE105058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4133" y="1857658"/>
            <a:ext cx="9324387" cy="148244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Leave the driving to Us with the </a:t>
            </a:r>
            <a:br>
              <a:rPr lang="en-US" dirty="0" smtClean="0"/>
            </a:br>
            <a:r>
              <a:rPr lang="en-US" dirty="0" smtClean="0"/>
              <a:t>Progress Managed Database Service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176A7903-228A-8045-956C-A08C99D680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Mike </a:t>
            </a:r>
            <a:r>
              <a:rPr lang="en-US" dirty="0" err="1" smtClean="0"/>
              <a:t>Furgal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CC80DD32-9426-424B-9A1C-BB23D2E473E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Director – Database and Pro2 Services</a:t>
            </a:r>
            <a:endParaRPr lang="en-US" dirty="0"/>
          </a:p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C450FCF2-94E1-DC4B-B135-304245245AC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smtClean="0"/>
              <a:t>October </a:t>
            </a:r>
            <a:r>
              <a:rPr lang="en-US" dirty="0" smtClean="0"/>
              <a:t>26</a:t>
            </a:r>
            <a:r>
              <a:rPr lang="en-US" dirty="0" smtClean="0"/>
              <a:t>, </a:t>
            </a:r>
            <a:r>
              <a:rPr lang="en-US" dirty="0" smtClean="0"/>
              <a:t>2018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9428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s://d117h1jjiq768j.cloudfront.net/images/default-source/default-album/consulting-services-trainings/mdba/banner-background.jpg?sfvrsn=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314450" y="1"/>
            <a:ext cx="14316075" cy="6858000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2181225" y="899547"/>
            <a:ext cx="8020049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0" dirty="0" smtClean="0">
                <a:solidFill>
                  <a:schemeClr val="bg1"/>
                </a:solidFill>
                <a:latin typeface="+mn-lt"/>
              </a:rPr>
              <a:t>Progress MDBA</a:t>
            </a:r>
          </a:p>
          <a:p>
            <a:r>
              <a:rPr lang="en-US" sz="4800" b="1" i="0" dirty="0" smtClean="0">
                <a:solidFill>
                  <a:schemeClr val="bg1"/>
                </a:solidFill>
                <a:latin typeface="+mn-lt"/>
              </a:rPr>
              <a:t>Database Administration</a:t>
            </a:r>
            <a:br>
              <a:rPr lang="en-US" sz="4800" b="1" i="0" dirty="0" smtClean="0">
                <a:solidFill>
                  <a:schemeClr val="bg1"/>
                </a:solidFill>
                <a:latin typeface="+mn-lt"/>
              </a:rPr>
            </a:br>
            <a:r>
              <a:rPr lang="en-US" sz="4800" b="1" i="0" dirty="0" smtClean="0">
                <a:solidFill>
                  <a:schemeClr val="bg1"/>
                </a:solidFill>
                <a:latin typeface="+mn-lt"/>
              </a:rPr>
              <a:t>With Peace of Mind</a:t>
            </a:r>
          </a:p>
          <a:p>
            <a:r>
              <a:rPr lang="en-US" i="0" dirty="0" smtClean="0">
                <a:solidFill>
                  <a:schemeClr val="bg1"/>
                </a:solidFill>
                <a:latin typeface="+mn-lt"/>
              </a:rPr>
              <a:t>Comprehensive database expertise at your service from the people</a:t>
            </a:r>
            <a:r>
              <a:rPr lang="en-US" i="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i="0" dirty="0" smtClean="0">
                <a:solidFill>
                  <a:schemeClr val="bg1"/>
                </a:solidFill>
                <a:latin typeface="+mn-lt"/>
              </a:rPr>
              <a:t>who helped build it. </a:t>
            </a:r>
            <a:endParaRPr lang="en-US" i="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3045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Operation Evolution – On Premise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16817" y="2427998"/>
            <a:ext cx="2857500" cy="3746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69305" y="1652337"/>
            <a:ext cx="5710989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i="0" dirty="0" smtClean="0">
                <a:solidFill>
                  <a:srgbClr val="000000"/>
                </a:solidFill>
              </a:rPr>
              <a:t>Benefits</a:t>
            </a:r>
          </a:p>
          <a:p>
            <a:pPr marL="342900" indent="-342900" algn="l">
              <a:buFont typeface="Arial" charset="0"/>
              <a:buChar char="•"/>
            </a:pPr>
            <a:r>
              <a:rPr lang="en-US" sz="2000" i="0" dirty="0" smtClean="0">
                <a:solidFill>
                  <a:srgbClr val="000000"/>
                </a:solidFill>
              </a:rPr>
              <a:t>You have control of the application and data</a:t>
            </a:r>
          </a:p>
          <a:p>
            <a:pPr marL="342900" indent="-342900" algn="l">
              <a:buFont typeface="Arial" charset="0"/>
              <a:buChar char="•"/>
            </a:pPr>
            <a:r>
              <a:rPr lang="en-US" sz="2000" i="0" dirty="0" smtClean="0">
                <a:solidFill>
                  <a:srgbClr val="000000"/>
                </a:solidFill>
              </a:rPr>
              <a:t>Tried and True</a:t>
            </a:r>
          </a:p>
          <a:p>
            <a:pPr marL="342900" indent="-342900" algn="l">
              <a:buFont typeface="Arial" charset="0"/>
              <a:buChar char="•"/>
            </a:pPr>
            <a:r>
              <a:rPr lang="en-US" sz="2000" i="0" dirty="0" smtClean="0">
                <a:solidFill>
                  <a:srgbClr val="000000"/>
                </a:solidFill>
              </a:rPr>
              <a:t>Infrastructure exists already</a:t>
            </a:r>
            <a:br>
              <a:rPr lang="en-US" sz="2000" i="0" dirty="0" smtClean="0">
                <a:solidFill>
                  <a:srgbClr val="000000"/>
                </a:solidFill>
              </a:rPr>
            </a:br>
            <a:endParaRPr lang="en-US" sz="2000" i="0" dirty="0" smtClean="0">
              <a:solidFill>
                <a:srgbClr val="000000"/>
              </a:solidFill>
            </a:endParaRPr>
          </a:p>
          <a:p>
            <a:pPr algn="l"/>
            <a:r>
              <a:rPr lang="en-US" sz="2000" i="0" dirty="0" smtClean="0">
                <a:solidFill>
                  <a:srgbClr val="000000"/>
                </a:solidFill>
              </a:rPr>
              <a:t>Drawbacks</a:t>
            </a:r>
          </a:p>
          <a:p>
            <a:pPr marL="342900" indent="-342900" algn="l">
              <a:buFont typeface="Arial" charset="0"/>
              <a:buChar char="•"/>
            </a:pPr>
            <a:r>
              <a:rPr lang="en-US" sz="2000" i="0" dirty="0" smtClean="0">
                <a:solidFill>
                  <a:srgbClr val="000000"/>
                </a:solidFill>
              </a:rPr>
              <a:t>Need to maintain Infrastructure</a:t>
            </a:r>
          </a:p>
          <a:p>
            <a:pPr marL="342900" indent="-342900" algn="l">
              <a:buFont typeface="Arial" charset="0"/>
              <a:buChar char="•"/>
            </a:pPr>
            <a:r>
              <a:rPr lang="en-US" sz="2000" i="0" dirty="0" smtClean="0">
                <a:solidFill>
                  <a:srgbClr val="000000"/>
                </a:solidFill>
              </a:rPr>
              <a:t>Need to have resources to maintain the application and data</a:t>
            </a:r>
          </a:p>
          <a:p>
            <a:pPr marL="342900" indent="-342900" algn="l">
              <a:buFont typeface="Arial" charset="0"/>
              <a:buChar char="•"/>
            </a:pPr>
            <a:r>
              <a:rPr lang="en-US" sz="2000" i="0" dirty="0" smtClean="0">
                <a:solidFill>
                  <a:srgbClr val="000000"/>
                </a:solidFill>
              </a:rPr>
              <a:t>May be difficult to find talent</a:t>
            </a:r>
          </a:p>
          <a:p>
            <a:pPr algn="l"/>
            <a:endParaRPr lang="en-US" sz="2000" i="0" dirty="0" err="1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2727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Operation Evolution - Cloud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069305" y="1652337"/>
            <a:ext cx="5710989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i="0" dirty="0" smtClean="0">
                <a:solidFill>
                  <a:srgbClr val="000000"/>
                </a:solidFill>
              </a:rPr>
              <a:t>Benefits</a:t>
            </a:r>
          </a:p>
          <a:p>
            <a:pPr marL="342900" indent="-342900" algn="l">
              <a:buFont typeface="Arial" charset="0"/>
              <a:buChar char="•"/>
            </a:pPr>
            <a:r>
              <a:rPr lang="en-US" sz="2000" i="0" dirty="0" smtClean="0">
                <a:solidFill>
                  <a:srgbClr val="000000"/>
                </a:solidFill>
              </a:rPr>
              <a:t>Lower cost than </a:t>
            </a:r>
            <a:r>
              <a:rPr lang="en-US" sz="2000" i="0" dirty="0" err="1" smtClean="0">
                <a:solidFill>
                  <a:srgbClr val="000000"/>
                </a:solidFill>
              </a:rPr>
              <a:t>on-premise</a:t>
            </a:r>
            <a:endParaRPr lang="en-US" sz="2000" i="0" dirty="0" smtClean="0">
              <a:solidFill>
                <a:srgbClr val="000000"/>
              </a:solidFill>
            </a:endParaRPr>
          </a:p>
          <a:p>
            <a:pPr marL="342900" indent="-342900" algn="l">
              <a:buFont typeface="Arial" charset="0"/>
              <a:buChar char="•"/>
            </a:pPr>
            <a:r>
              <a:rPr lang="en-US" sz="2000" i="0" dirty="0" smtClean="0">
                <a:solidFill>
                  <a:srgbClr val="000000"/>
                </a:solidFill>
              </a:rPr>
              <a:t>No longer need to worry about Infrastructure</a:t>
            </a:r>
          </a:p>
          <a:p>
            <a:pPr marL="342900" indent="-342900" algn="l">
              <a:buFont typeface="Arial" charset="0"/>
              <a:buChar char="•"/>
            </a:pPr>
            <a:r>
              <a:rPr lang="en-US" sz="2000" i="0" dirty="0" smtClean="0">
                <a:solidFill>
                  <a:srgbClr val="000000"/>
                </a:solidFill>
              </a:rPr>
              <a:t>No longer need to find talent</a:t>
            </a:r>
          </a:p>
          <a:p>
            <a:pPr marL="342900" indent="-342900" algn="l">
              <a:buFont typeface="Arial" charset="0"/>
              <a:buChar char="•"/>
            </a:pPr>
            <a:r>
              <a:rPr lang="en-US" sz="2000" i="0" dirty="0" smtClean="0">
                <a:solidFill>
                  <a:srgbClr val="000000"/>
                </a:solidFill>
              </a:rPr>
              <a:t>A growing trend</a:t>
            </a:r>
            <a:br>
              <a:rPr lang="en-US" sz="2000" i="0" dirty="0" smtClean="0">
                <a:solidFill>
                  <a:srgbClr val="000000"/>
                </a:solidFill>
              </a:rPr>
            </a:br>
            <a:endParaRPr lang="en-US" sz="2000" i="0" dirty="0" smtClean="0">
              <a:solidFill>
                <a:srgbClr val="000000"/>
              </a:solidFill>
            </a:endParaRPr>
          </a:p>
          <a:p>
            <a:pPr algn="l"/>
            <a:r>
              <a:rPr lang="en-US" sz="2000" i="0" dirty="0" smtClean="0">
                <a:solidFill>
                  <a:srgbClr val="000000"/>
                </a:solidFill>
              </a:rPr>
              <a:t>Drawbacks</a:t>
            </a:r>
          </a:p>
          <a:p>
            <a:pPr marL="342900" indent="-342900" algn="l">
              <a:buFont typeface="Arial" charset="0"/>
              <a:buChar char="•"/>
            </a:pPr>
            <a:r>
              <a:rPr lang="en-US" sz="2000" i="0" dirty="0" smtClean="0">
                <a:solidFill>
                  <a:srgbClr val="000000"/>
                </a:solidFill>
              </a:rPr>
              <a:t>Data Security</a:t>
            </a:r>
          </a:p>
          <a:p>
            <a:pPr marL="342900" indent="-342900" algn="l">
              <a:buFont typeface="Arial" charset="0"/>
              <a:buChar char="•"/>
            </a:pPr>
            <a:r>
              <a:rPr lang="en-US" sz="2000" i="0" dirty="0" smtClean="0">
                <a:solidFill>
                  <a:srgbClr val="000000"/>
                </a:solidFill>
              </a:rPr>
              <a:t>WAN Infrastructure</a:t>
            </a:r>
          </a:p>
          <a:p>
            <a:pPr marL="342900" indent="-342900" algn="l">
              <a:buFont typeface="Arial" charset="0"/>
              <a:buChar char="•"/>
            </a:pPr>
            <a:r>
              <a:rPr lang="en-US" sz="2000" i="0" dirty="0" smtClean="0">
                <a:solidFill>
                  <a:srgbClr val="000000"/>
                </a:solidFill>
              </a:rPr>
              <a:t>FUD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447" y="2453398"/>
            <a:ext cx="2844800" cy="369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222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Operation Evolution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16817" y="2427998"/>
            <a:ext cx="2857500" cy="37465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96475" y="2478798"/>
            <a:ext cx="2844800" cy="3695700"/>
          </a:xfrm>
          <a:prstGeom prst="rect">
            <a:avLst/>
          </a:prstGeom>
        </p:spPr>
      </p:pic>
      <p:sp>
        <p:nvSpPr>
          <p:cNvPr id="9" name="Right Arrow 8"/>
          <p:cNvSpPr/>
          <p:nvPr/>
        </p:nvSpPr>
        <p:spPr bwMode="auto">
          <a:xfrm>
            <a:off x="3529263" y="3737811"/>
            <a:ext cx="4347411" cy="1122947"/>
          </a:xfrm>
          <a:prstGeom prst="rightArrow">
            <a:avLst>
              <a:gd name="adj1" fmla="val 50000"/>
              <a:gd name="adj2" fmla="val 41428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0408" y="2679031"/>
            <a:ext cx="3249195" cy="3249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672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Operation Evolution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16817" y="2427998"/>
            <a:ext cx="2857500" cy="37465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96475" y="2414630"/>
            <a:ext cx="2844800" cy="36957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1246" y="2430672"/>
            <a:ext cx="2908300" cy="383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627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Operation Evolution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069305" y="1652337"/>
            <a:ext cx="5710989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i="0" dirty="0" smtClean="0">
                <a:solidFill>
                  <a:srgbClr val="000000"/>
                </a:solidFill>
              </a:rPr>
              <a:t>Benefits</a:t>
            </a:r>
          </a:p>
          <a:p>
            <a:pPr marL="342900" indent="-342900" algn="l">
              <a:buFont typeface="Arial" charset="0"/>
              <a:buChar char="•"/>
            </a:pPr>
            <a:r>
              <a:rPr lang="en-US" sz="2000" i="0" dirty="0">
                <a:solidFill>
                  <a:srgbClr val="000000"/>
                </a:solidFill>
              </a:rPr>
              <a:t>You have control of the application and data</a:t>
            </a:r>
          </a:p>
          <a:p>
            <a:pPr marL="342900" indent="-342900" algn="l">
              <a:buFont typeface="Arial" charset="0"/>
              <a:buChar char="•"/>
            </a:pPr>
            <a:r>
              <a:rPr lang="en-US" sz="2000" i="0" dirty="0">
                <a:solidFill>
                  <a:srgbClr val="000000"/>
                </a:solidFill>
              </a:rPr>
              <a:t>Tried and True</a:t>
            </a:r>
          </a:p>
          <a:p>
            <a:pPr marL="342900" indent="-342900" algn="l">
              <a:buFont typeface="Arial" charset="0"/>
              <a:buChar char="•"/>
            </a:pPr>
            <a:r>
              <a:rPr lang="en-US" sz="2000" i="0" dirty="0">
                <a:solidFill>
                  <a:srgbClr val="000000"/>
                </a:solidFill>
              </a:rPr>
              <a:t>Infrastructure exists already </a:t>
            </a:r>
            <a:endParaRPr lang="en-US" sz="2000" i="0" dirty="0" smtClean="0">
              <a:solidFill>
                <a:srgbClr val="000000"/>
              </a:solidFill>
            </a:endParaRPr>
          </a:p>
          <a:p>
            <a:pPr marL="342900" indent="-342900" algn="l">
              <a:buFont typeface="Arial" charset="0"/>
              <a:buChar char="•"/>
            </a:pPr>
            <a:r>
              <a:rPr lang="en-US" sz="2000" i="0" dirty="0" smtClean="0">
                <a:solidFill>
                  <a:srgbClr val="000000"/>
                </a:solidFill>
              </a:rPr>
              <a:t>No need to find talent</a:t>
            </a:r>
          </a:p>
          <a:p>
            <a:pPr marL="342900" indent="-342900" algn="l">
              <a:buFont typeface="Arial" charset="0"/>
              <a:buChar char="•"/>
            </a:pPr>
            <a:r>
              <a:rPr lang="en-US" sz="2000" i="0" dirty="0" smtClean="0">
                <a:solidFill>
                  <a:srgbClr val="000000"/>
                </a:solidFill>
              </a:rPr>
              <a:t>Lower cost than traditional </a:t>
            </a:r>
            <a:r>
              <a:rPr lang="en-US" sz="2000" i="0" dirty="0" err="1" smtClean="0">
                <a:solidFill>
                  <a:srgbClr val="000000"/>
                </a:solidFill>
              </a:rPr>
              <a:t>on-premise</a:t>
            </a:r>
            <a:r>
              <a:rPr lang="en-US" sz="2000" i="0" dirty="0" smtClean="0">
                <a:solidFill>
                  <a:srgbClr val="000000"/>
                </a:solidFill>
              </a:rPr>
              <a:t/>
            </a:r>
            <a:br>
              <a:rPr lang="en-US" sz="2000" i="0" dirty="0" smtClean="0">
                <a:solidFill>
                  <a:srgbClr val="000000"/>
                </a:solidFill>
              </a:rPr>
            </a:br>
            <a:endParaRPr lang="en-US" sz="2000" i="0" dirty="0" smtClean="0">
              <a:solidFill>
                <a:srgbClr val="000000"/>
              </a:solidFill>
            </a:endParaRPr>
          </a:p>
          <a:p>
            <a:pPr algn="l"/>
            <a:r>
              <a:rPr lang="en-US" sz="2000" i="0" dirty="0" smtClean="0">
                <a:solidFill>
                  <a:srgbClr val="000000"/>
                </a:solidFill>
              </a:rPr>
              <a:t>Drawbacks</a:t>
            </a:r>
          </a:p>
          <a:p>
            <a:pPr marL="342900" indent="-342900" algn="l">
              <a:buFont typeface="Arial" charset="0"/>
              <a:buChar char="•"/>
            </a:pPr>
            <a:r>
              <a:rPr lang="en-US" sz="2000" i="0" dirty="0">
                <a:solidFill>
                  <a:srgbClr val="000000"/>
                </a:solidFill>
              </a:rPr>
              <a:t>Need to maintain Infrastructure</a:t>
            </a:r>
          </a:p>
          <a:p>
            <a:pPr algn="l"/>
            <a:endParaRPr lang="en-US" sz="2000" i="0" dirty="0" smtClean="0">
              <a:solidFill>
                <a:srgbClr val="0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900" y="2478798"/>
            <a:ext cx="2908300" cy="383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394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Managed</a:t>
            </a:r>
            <a:r>
              <a:rPr lang="en-US" baseline="0" dirty="0" smtClean="0"/>
              <a:t> Database Administration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962" y="1197864"/>
            <a:ext cx="5673091" cy="506404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dirty="0" smtClean="0"/>
              <a:t>Software based solution</a:t>
            </a:r>
          </a:p>
          <a:p>
            <a:pPr lvl="1">
              <a:spcBef>
                <a:spcPts val="1200"/>
              </a:spcBef>
            </a:pPr>
            <a:r>
              <a:rPr lang="en-US" dirty="0" smtClean="0"/>
              <a:t>Sampling and monitoring software installed</a:t>
            </a:r>
          </a:p>
          <a:p>
            <a:pPr lvl="1">
              <a:spcBef>
                <a:spcPts val="1200"/>
              </a:spcBef>
            </a:pPr>
            <a:r>
              <a:rPr lang="en-US" dirty="0" smtClean="0"/>
              <a:t>Sends email alerts to on-call</a:t>
            </a:r>
            <a:r>
              <a:rPr lang="en-US" baseline="0" dirty="0" smtClean="0"/>
              <a:t> DBA</a:t>
            </a:r>
          </a:p>
          <a:p>
            <a:pPr lvl="1">
              <a:spcBef>
                <a:spcPts val="1200"/>
              </a:spcBef>
            </a:pPr>
            <a:r>
              <a:rPr lang="en-US" baseline="0" dirty="0" smtClean="0"/>
              <a:t>Each database has it’s own thresholds</a:t>
            </a:r>
          </a:p>
          <a:p>
            <a:pPr lvl="0">
              <a:spcBef>
                <a:spcPts val="1200"/>
              </a:spcBef>
            </a:pPr>
            <a:r>
              <a:rPr lang="en-US" dirty="0" smtClean="0"/>
              <a:t>Each</a:t>
            </a:r>
            <a:r>
              <a:rPr lang="en-US" baseline="0" dirty="0" smtClean="0"/>
              <a:t> customer has a Primary DBA</a:t>
            </a:r>
          </a:p>
          <a:p>
            <a:pPr lvl="1">
              <a:spcBef>
                <a:spcPts val="1200"/>
              </a:spcBef>
            </a:pPr>
            <a:r>
              <a:rPr lang="en-US" dirty="0" smtClean="0"/>
              <a:t>Clear documentation for on-call rotation</a:t>
            </a:r>
          </a:p>
          <a:p>
            <a:pPr lvl="0">
              <a:spcBef>
                <a:spcPts val="1200"/>
              </a:spcBef>
            </a:pPr>
            <a:r>
              <a:rPr lang="en-US" dirty="0" smtClean="0"/>
              <a:t>On-call</a:t>
            </a:r>
          </a:p>
          <a:p>
            <a:pPr lvl="1">
              <a:spcBef>
                <a:spcPts val="1200"/>
              </a:spcBef>
            </a:pPr>
            <a:r>
              <a:rPr lang="en-US" dirty="0" smtClean="0"/>
              <a:t>No level 1 support – DBA Team is on-call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6403163" y="1197864"/>
            <a:ext cx="5064938" cy="5064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On-boarding Service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Tx/>
              <a:buChar char="•"/>
              <a:tabLst/>
              <a:defRPr/>
            </a:pPr>
            <a:r>
              <a:rPr lang="en-GB" sz="1800" i="0" dirty="0" smtClean="0">
                <a:latin typeface="Arial" pitchFamily="34" charset="0"/>
                <a:cs typeface="Arial" pitchFamily="34" charset="0"/>
              </a:rPr>
              <a:t>Install the management software</a:t>
            </a: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Tx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Document the environment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Tx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Make stability and</a:t>
            </a:r>
            <a:r>
              <a:rPr kumimoji="0" lang="en-US" sz="18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tuning recommendations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Tx/>
              <a:buChar char="•"/>
              <a:tabLst/>
              <a:defRPr/>
            </a:pPr>
            <a:r>
              <a:rPr lang="en-GB" sz="1800" i="0" baseline="0" dirty="0" smtClean="0">
                <a:latin typeface="Arial" pitchFamily="34" charset="0"/>
                <a:cs typeface="Arial" pitchFamily="34" charset="0"/>
              </a:rPr>
              <a:t>A</a:t>
            </a:r>
            <a:r>
              <a:rPr lang="en-GB" sz="1800" i="0" dirty="0" smtClean="0">
                <a:latin typeface="Arial" pitchFamily="34" charset="0"/>
                <a:cs typeface="Arial" pitchFamily="34" charset="0"/>
              </a:rPr>
              <a:t> Mini DB Health Check</a:t>
            </a:r>
          </a:p>
          <a:p>
            <a:pPr marL="342900" lvl="0" indent="-342900" algn="l">
              <a:spcBef>
                <a:spcPts val="1200"/>
              </a:spcBef>
              <a:buClr>
                <a:schemeClr val="accent1"/>
              </a:buClr>
              <a:buSzTx/>
              <a:buFont typeface="Wingdings" pitchFamily="2" charset="2"/>
              <a:buChar char="§"/>
              <a:defRPr/>
            </a:pPr>
            <a:r>
              <a:rPr lang="en-US" sz="2000" i="0" dirty="0" smtClean="0">
                <a:latin typeface="Arial" pitchFamily="34" charset="0"/>
                <a:cs typeface="Arial" pitchFamily="34" charset="0"/>
              </a:rPr>
              <a:t>Web based monitoring dashboard</a:t>
            </a:r>
          </a:p>
          <a:p>
            <a:pPr marL="342900" lvl="0" indent="-342900" algn="l">
              <a:spcBef>
                <a:spcPts val="1200"/>
              </a:spcBef>
              <a:buClr>
                <a:schemeClr val="accent1"/>
              </a:buClr>
              <a:buSzTx/>
              <a:buFont typeface="Wingdings" pitchFamily="2" charset="2"/>
              <a:buChar char="§"/>
              <a:defRPr/>
            </a:pPr>
            <a:r>
              <a:rPr lang="en-US" sz="2000" i="0" dirty="0" smtClean="0">
                <a:latin typeface="Arial" pitchFamily="34" charset="0"/>
                <a:cs typeface="Arial" pitchFamily="34" charset="0"/>
              </a:rPr>
              <a:t>Monthly Reports</a:t>
            </a:r>
            <a:endParaRPr lang="en-US" i="0" dirty="0" smtClean="0">
              <a:latin typeface="Arial" pitchFamily="34" charset="0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Tx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cxnSp>
        <p:nvCxnSpPr>
          <p:cNvPr id="7" name="Straight Connector 6"/>
          <p:cNvCxnSpPr/>
          <p:nvPr/>
        </p:nvCxnSpPr>
        <p:spPr bwMode="auto">
          <a:xfrm flipH="1">
            <a:off x="5934075" y="1047750"/>
            <a:ext cx="19050" cy="5210175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" name="Rectangle 7"/>
          <p:cNvSpPr/>
          <p:nvPr/>
        </p:nvSpPr>
        <p:spPr bwMode="auto">
          <a:xfrm>
            <a:off x="6438900" y="5057775"/>
            <a:ext cx="5276850" cy="1162050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GB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All for a value-based monthly Subscription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1237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the service includes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961" y="1197864"/>
            <a:ext cx="6141263" cy="5130582"/>
          </a:xfrm>
        </p:spPr>
        <p:txBody>
          <a:bodyPr>
            <a:normAutofit lnSpcReduction="10000"/>
          </a:bodyPr>
          <a:lstStyle/>
          <a:p>
            <a:pPr>
              <a:spcBef>
                <a:spcPts val="1200"/>
              </a:spcBef>
            </a:pPr>
            <a:r>
              <a:rPr lang="en-US" dirty="0" smtClean="0"/>
              <a:t>Included</a:t>
            </a:r>
          </a:p>
          <a:p>
            <a:pPr lvl="1">
              <a:spcBef>
                <a:spcPts val="1200"/>
              </a:spcBef>
            </a:pPr>
            <a:r>
              <a:rPr lang="en-US" dirty="0" smtClean="0"/>
              <a:t>Any Reactive Service for business critical issues</a:t>
            </a:r>
          </a:p>
          <a:p>
            <a:pPr lvl="2">
              <a:spcBef>
                <a:spcPts val="1200"/>
              </a:spcBef>
            </a:pPr>
            <a:r>
              <a:rPr lang="en-US" dirty="0" smtClean="0"/>
              <a:t>Normal billing rates start after the 1</a:t>
            </a:r>
            <a:r>
              <a:rPr lang="en-US" baseline="30000" dirty="0" smtClean="0"/>
              <a:t>st</a:t>
            </a:r>
            <a:r>
              <a:rPr lang="en-US" dirty="0" smtClean="0"/>
              <a:t> hour</a:t>
            </a:r>
          </a:p>
          <a:p>
            <a:pPr lvl="1">
              <a:spcBef>
                <a:spcPts val="1200"/>
              </a:spcBef>
            </a:pPr>
            <a:r>
              <a:rPr lang="en-US" dirty="0" smtClean="0"/>
              <a:t>Web Based Dashboard</a:t>
            </a:r>
          </a:p>
          <a:p>
            <a:pPr lvl="1">
              <a:spcBef>
                <a:spcPts val="1200"/>
              </a:spcBef>
            </a:pPr>
            <a:r>
              <a:rPr lang="en-US" dirty="0" smtClean="0"/>
              <a:t>Proactive Analysis</a:t>
            </a:r>
          </a:p>
          <a:p>
            <a:pPr lvl="1">
              <a:spcBef>
                <a:spcPts val="1200"/>
              </a:spcBef>
            </a:pPr>
            <a:r>
              <a:rPr lang="en-US" dirty="0" smtClean="0"/>
              <a:t>Monthly Reports</a:t>
            </a:r>
          </a:p>
          <a:p>
            <a:pPr lvl="2">
              <a:spcBef>
                <a:spcPts val="1200"/>
              </a:spcBef>
            </a:pPr>
            <a:r>
              <a:rPr lang="en-GB" dirty="0" smtClean="0"/>
              <a:t>Provide 6 month trend</a:t>
            </a:r>
          </a:p>
          <a:p>
            <a:pPr lvl="2">
              <a:spcBef>
                <a:spcPts val="1200"/>
              </a:spcBef>
            </a:pPr>
            <a:r>
              <a:rPr lang="en-GB" dirty="0" smtClean="0"/>
              <a:t>Capacity planning forecast for next 6 month period</a:t>
            </a:r>
          </a:p>
          <a:p>
            <a:pPr lvl="2">
              <a:spcBef>
                <a:spcPts val="1200"/>
              </a:spcBef>
            </a:pPr>
            <a:r>
              <a:rPr lang="en-GB" dirty="0" smtClean="0"/>
              <a:t>Identifies upcoming maintenance items</a:t>
            </a:r>
            <a:endParaRPr lang="en-US" dirty="0" smtClean="0"/>
          </a:p>
          <a:p>
            <a:pPr lvl="1">
              <a:spcBef>
                <a:spcPts val="1200"/>
              </a:spcBef>
            </a:pPr>
            <a:r>
              <a:rPr lang="en-US" dirty="0" smtClean="0"/>
              <a:t>Technical Advice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6722114" y="1148299"/>
            <a:ext cx="5065091" cy="5130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914400" rtl="0" eaLnBrk="1" fontAlgn="base" latinLnBrk="0" hangingPunct="1">
              <a:spcBef>
                <a:spcPts val="18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lang="en-US" sz="20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fontAlgn="base" latinLnBrk="0" hangingPunct="1">
              <a:spcBef>
                <a:spcPts val="1800"/>
              </a:spcBef>
              <a:spcAft>
                <a:spcPct val="0"/>
              </a:spcAft>
              <a:buClr>
                <a:schemeClr val="accent1"/>
              </a:buClr>
              <a:buChar char="•"/>
              <a:defRPr lang="en-US" sz="18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fontAlgn="base" latinLnBrk="0" hangingPunct="1">
              <a:spcBef>
                <a:spcPts val="18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lang="en-US" sz="16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fontAlgn="base" latinLnBrk="0" hangingPunct="1">
              <a:spcBef>
                <a:spcPts val="18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fontAlgn="base" latinLnBrk="0" hangingPunct="1">
              <a:spcBef>
                <a:spcPts val="18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1200"/>
              </a:spcBef>
            </a:pPr>
            <a:r>
              <a:rPr lang="en-US" i="0" dirty="0" smtClean="0">
                <a:solidFill>
                  <a:schemeClr val="tx1"/>
                </a:solidFill>
              </a:rPr>
              <a:t>Not Included</a:t>
            </a:r>
          </a:p>
          <a:p>
            <a:pPr lvl="1">
              <a:spcBef>
                <a:spcPts val="1200"/>
              </a:spcBef>
            </a:pPr>
            <a:r>
              <a:rPr lang="en-US" i="0" dirty="0" smtClean="0">
                <a:solidFill>
                  <a:schemeClr val="tx1"/>
                </a:solidFill>
              </a:rPr>
              <a:t>Planned Maintenance</a:t>
            </a:r>
          </a:p>
          <a:p>
            <a:pPr lvl="1">
              <a:spcBef>
                <a:spcPts val="1200"/>
              </a:spcBef>
            </a:pPr>
            <a:r>
              <a:rPr lang="en-US" i="0" dirty="0" smtClean="0">
                <a:solidFill>
                  <a:schemeClr val="tx1"/>
                </a:solidFill>
              </a:rPr>
              <a:t>Non-production Issues</a:t>
            </a:r>
          </a:p>
          <a:p>
            <a:pPr lvl="1">
              <a:spcBef>
                <a:spcPts val="1200"/>
              </a:spcBef>
            </a:pPr>
            <a:r>
              <a:rPr lang="en-US" i="0" dirty="0" smtClean="0">
                <a:solidFill>
                  <a:schemeClr val="tx1"/>
                </a:solidFill>
              </a:rPr>
              <a:t>Project work</a:t>
            </a:r>
          </a:p>
          <a:p>
            <a:pPr lvl="1">
              <a:spcBef>
                <a:spcPts val="1200"/>
              </a:spcBef>
            </a:pPr>
            <a:r>
              <a:rPr lang="en-GB" i="0" dirty="0" smtClean="0">
                <a:solidFill>
                  <a:schemeClr val="tx1"/>
                </a:solidFill>
              </a:rPr>
              <a:t>Database Health Checks</a:t>
            </a:r>
          </a:p>
          <a:p>
            <a:pPr lvl="1">
              <a:spcBef>
                <a:spcPts val="1200"/>
              </a:spcBef>
            </a:pPr>
            <a:r>
              <a:rPr lang="en-GB" i="0" dirty="0" smtClean="0">
                <a:solidFill>
                  <a:schemeClr val="tx1"/>
                </a:solidFill>
              </a:rPr>
              <a:t>Disaster Recovery</a:t>
            </a:r>
            <a:endParaRPr lang="en-US" i="0" dirty="0" smtClean="0">
              <a:solidFill>
                <a:schemeClr val="tx1"/>
              </a:solidFill>
            </a:endParaRPr>
          </a:p>
          <a:p>
            <a:pPr lvl="1">
              <a:spcBef>
                <a:spcPts val="1200"/>
              </a:spcBef>
            </a:pPr>
            <a:endParaRPr lang="en-US" dirty="0" smtClean="0">
              <a:solidFill>
                <a:schemeClr val="tx1"/>
              </a:solidFill>
            </a:endParaRPr>
          </a:p>
          <a:p>
            <a:pPr lvl="1">
              <a:spcBef>
                <a:spcPts val="1200"/>
              </a:spcBef>
            </a:pP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778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218" y="1205258"/>
            <a:ext cx="1200813" cy="156044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Heartbeat Process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2407473" y="5369715"/>
            <a:ext cx="20441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800" i="0" dirty="0" smtClean="0">
                <a:solidFill>
                  <a:schemeClr val="accent6"/>
                </a:solidFill>
              </a:rPr>
              <a:t>Periodic Sampling</a:t>
            </a:r>
            <a:br>
              <a:rPr lang="en-US" sz="1800" i="0" dirty="0" smtClean="0">
                <a:solidFill>
                  <a:schemeClr val="accent6"/>
                </a:solidFill>
              </a:rPr>
            </a:br>
            <a:r>
              <a:rPr lang="en-US" sz="1800" i="0" dirty="0">
                <a:solidFill>
                  <a:schemeClr val="accent6"/>
                </a:solidFill>
              </a:rPr>
              <a:t>E</a:t>
            </a:r>
            <a:r>
              <a:rPr lang="en-US" sz="1800" i="0" dirty="0" smtClean="0">
                <a:solidFill>
                  <a:schemeClr val="accent6"/>
                </a:solidFill>
              </a:rPr>
              <a:t>very 15 minutes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972043" y="1149438"/>
            <a:ext cx="20697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800" i="0" dirty="0" smtClean="0">
                <a:solidFill>
                  <a:schemeClr val="accent6"/>
                </a:solidFill>
              </a:rPr>
              <a:t>Heartbeat process</a:t>
            </a:r>
            <a:br>
              <a:rPr lang="en-US" sz="1800" i="0" dirty="0" smtClean="0">
                <a:solidFill>
                  <a:schemeClr val="accent6"/>
                </a:solidFill>
              </a:rPr>
            </a:br>
            <a:r>
              <a:rPr lang="en-US" sz="1800" i="0" dirty="0">
                <a:solidFill>
                  <a:schemeClr val="accent6"/>
                </a:solidFill>
              </a:rPr>
              <a:t>r</a:t>
            </a:r>
            <a:r>
              <a:rPr lang="en-US" sz="1800" i="0" dirty="0" smtClean="0">
                <a:solidFill>
                  <a:schemeClr val="accent6"/>
                </a:solidFill>
              </a:rPr>
              <a:t>uns every minute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62025" y="1533525"/>
            <a:ext cx="70564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1000" b="1" i="0" dirty="0" err="1" smtClean="0"/>
              <a:t>mfgprod</a:t>
            </a:r>
            <a:endParaRPr lang="en-US" sz="1000" b="1" i="0" dirty="0" err="1" smtClean="0"/>
          </a:p>
        </p:txBody>
      </p:sp>
      <p:sp>
        <p:nvSpPr>
          <p:cNvPr id="26" name="TextBox 25"/>
          <p:cNvSpPr txBox="1"/>
          <p:nvPr/>
        </p:nvSpPr>
        <p:spPr>
          <a:xfrm>
            <a:off x="942975" y="2800350"/>
            <a:ext cx="73289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1000" b="1" i="0" dirty="0" err="1" smtClean="0"/>
              <a:t>admprod</a:t>
            </a:r>
            <a:endParaRPr lang="en-US" sz="1000" b="1" i="0" dirty="0" err="1" smtClean="0"/>
          </a:p>
        </p:txBody>
      </p:sp>
      <p:sp>
        <p:nvSpPr>
          <p:cNvPr id="27" name="TextBox 26"/>
          <p:cNvSpPr txBox="1"/>
          <p:nvPr/>
        </p:nvSpPr>
        <p:spPr>
          <a:xfrm>
            <a:off x="942975" y="4067175"/>
            <a:ext cx="68961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1000" b="1" i="0" dirty="0" err="1" smtClean="0"/>
              <a:t>cusprod</a:t>
            </a:r>
            <a:endParaRPr lang="en-US" sz="1000" b="1" i="0" dirty="0" err="1" smtClean="0"/>
          </a:p>
        </p:txBody>
      </p:sp>
      <p:sp>
        <p:nvSpPr>
          <p:cNvPr id="28" name="TextBox 27"/>
          <p:cNvSpPr txBox="1"/>
          <p:nvPr/>
        </p:nvSpPr>
        <p:spPr>
          <a:xfrm>
            <a:off x="952500" y="5353050"/>
            <a:ext cx="66236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1000" b="1" i="0" dirty="0" err="1" smtClean="0"/>
              <a:t>hipprod</a:t>
            </a:r>
            <a:endParaRPr lang="en-US" sz="1000" b="1" i="0" dirty="0" err="1" smtClean="0"/>
          </a:p>
        </p:txBody>
      </p:sp>
      <p:sp>
        <p:nvSpPr>
          <p:cNvPr id="29" name="TextBox 28"/>
          <p:cNvSpPr txBox="1"/>
          <p:nvPr/>
        </p:nvSpPr>
        <p:spPr>
          <a:xfrm>
            <a:off x="4171950" y="3200400"/>
            <a:ext cx="84830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1000" b="1" i="0" dirty="0" smtClean="0"/>
              <a:t>Monitoring</a:t>
            </a:r>
            <a:endParaRPr lang="en-US" sz="1000" b="1" i="0" dirty="0" err="1" smtClean="0"/>
          </a:p>
        </p:txBody>
      </p:sp>
      <p:sp>
        <p:nvSpPr>
          <p:cNvPr id="35" name="TextBox 34"/>
          <p:cNvSpPr txBox="1"/>
          <p:nvPr/>
        </p:nvSpPr>
        <p:spPr>
          <a:xfrm>
            <a:off x="4479033" y="1317908"/>
            <a:ext cx="25789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i="0" dirty="0" smtClean="0">
                <a:solidFill>
                  <a:schemeClr val="accent6"/>
                </a:solidFill>
              </a:rPr>
              <a:t>Thresholds are tested and</a:t>
            </a:r>
            <a:br>
              <a:rPr lang="en-US" sz="1600" i="0" dirty="0" smtClean="0">
                <a:solidFill>
                  <a:schemeClr val="accent6"/>
                </a:solidFill>
              </a:rPr>
            </a:br>
            <a:r>
              <a:rPr lang="en-US" sz="1600" i="0" dirty="0" smtClean="0">
                <a:solidFill>
                  <a:schemeClr val="accent6"/>
                </a:solidFill>
              </a:rPr>
              <a:t>alerts are sent out to the team by email  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762750" y="5581650"/>
            <a:ext cx="84830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1000" b="1" i="0" dirty="0" smtClean="0"/>
              <a:t>Monitoring</a:t>
            </a:r>
            <a:endParaRPr lang="en-US" sz="1000" b="1" i="0" dirty="0" err="1" smtClean="0"/>
          </a:p>
        </p:txBody>
      </p:sp>
      <p:cxnSp>
        <p:nvCxnSpPr>
          <p:cNvPr id="49" name="Elbow Connector 48"/>
          <p:cNvCxnSpPr/>
          <p:nvPr/>
        </p:nvCxnSpPr>
        <p:spPr bwMode="auto">
          <a:xfrm rot="16200000" flipH="1">
            <a:off x="4383670" y="4136019"/>
            <a:ext cx="956143" cy="563518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0" name="Elbow Connector 49"/>
          <p:cNvCxnSpPr/>
          <p:nvPr/>
        </p:nvCxnSpPr>
        <p:spPr bwMode="auto">
          <a:xfrm>
            <a:off x="6191070" y="5258134"/>
            <a:ext cx="608188" cy="691300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/>
          </a:ln>
          <a:effectLst/>
        </p:spPr>
      </p:cxnSp>
      <p:grpSp>
        <p:nvGrpSpPr>
          <p:cNvPr id="58" name="Group 57"/>
          <p:cNvGrpSpPr/>
          <p:nvPr/>
        </p:nvGrpSpPr>
        <p:grpSpPr>
          <a:xfrm>
            <a:off x="2236953" y="3913708"/>
            <a:ext cx="1800000" cy="1494546"/>
            <a:chOff x="4846803" y="2751658"/>
            <a:chExt cx="1800000" cy="1494546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46803" y="2751658"/>
              <a:ext cx="1800000" cy="1494546"/>
            </a:xfrm>
            <a:prstGeom prst="rect">
              <a:avLst/>
            </a:prstGeom>
          </p:spPr>
        </p:pic>
        <p:sp>
          <p:nvSpPr>
            <p:cNvPr id="56" name="TextBox 55"/>
            <p:cNvSpPr txBox="1"/>
            <p:nvPr/>
          </p:nvSpPr>
          <p:spPr>
            <a:xfrm>
              <a:off x="5286375" y="3781425"/>
              <a:ext cx="79380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GB" sz="1000" i="0" dirty="0" err="1" smtClean="0">
                  <a:solidFill>
                    <a:schemeClr val="accent6"/>
                  </a:solidFill>
                </a:rPr>
                <a:t>Webspeed</a:t>
              </a:r>
              <a:endParaRPr lang="en-US" sz="1000" i="0" dirty="0" err="1" smtClean="0">
                <a:solidFill>
                  <a:schemeClr val="accent6"/>
                </a:solidFill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2236953" y="1894408"/>
            <a:ext cx="1800000" cy="1494546"/>
            <a:chOff x="2446503" y="2770708"/>
            <a:chExt cx="1800000" cy="1494546"/>
          </a:xfrm>
        </p:grpSpPr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46503" y="2770708"/>
              <a:ext cx="1800000" cy="1494546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2914650" y="3790950"/>
              <a:ext cx="76655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GB" sz="1000" i="0" dirty="0" err="1" smtClean="0">
                  <a:solidFill>
                    <a:schemeClr val="accent6"/>
                  </a:solidFill>
                </a:rPr>
                <a:t>Appserver</a:t>
              </a:r>
              <a:endParaRPr lang="en-US" sz="1000" i="0" dirty="0" err="1" smtClean="0">
                <a:solidFill>
                  <a:schemeClr val="accent6"/>
                </a:solidFill>
              </a:endParaRPr>
            </a:p>
          </p:txBody>
        </p:sp>
      </p:grpSp>
      <p:sp>
        <p:nvSpPr>
          <p:cNvPr id="59" name="TextBox 58"/>
          <p:cNvSpPr txBox="1"/>
          <p:nvPr/>
        </p:nvSpPr>
        <p:spPr>
          <a:xfrm>
            <a:off x="6541290" y="4588895"/>
            <a:ext cx="24121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i="0" dirty="0" smtClean="0">
                <a:solidFill>
                  <a:schemeClr val="accent6"/>
                </a:solidFill>
              </a:rPr>
              <a:t>Daily upload of metrics to PSC for Dashboards and Reporting</a:t>
            </a:r>
          </a:p>
        </p:txBody>
      </p:sp>
      <p:cxnSp>
        <p:nvCxnSpPr>
          <p:cNvPr id="61" name="Elbow Connector 60"/>
          <p:cNvCxnSpPr>
            <a:stCxn id="29" idx="0"/>
          </p:cNvCxnSpPr>
          <p:nvPr/>
        </p:nvCxnSpPr>
        <p:spPr bwMode="auto">
          <a:xfrm rot="5400000" flipH="1" flipV="1">
            <a:off x="4752308" y="2096607"/>
            <a:ext cx="947590" cy="1259996"/>
          </a:xfrm>
          <a:prstGeom prst="bentConnector2">
            <a:avLst/>
          </a:prstGeom>
          <a:solidFill>
            <a:schemeClr val="accent1"/>
          </a:solidFill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/>
          </a:ln>
          <a:effectLst/>
        </p:spPr>
      </p:cxnSp>
      <p:grpSp>
        <p:nvGrpSpPr>
          <p:cNvPr id="110" name="Group 109"/>
          <p:cNvGrpSpPr/>
          <p:nvPr/>
        </p:nvGrpSpPr>
        <p:grpSpPr>
          <a:xfrm>
            <a:off x="1666878" y="1885950"/>
            <a:ext cx="2762247" cy="3825359"/>
            <a:chOff x="1666878" y="1885950"/>
            <a:chExt cx="2762247" cy="3825359"/>
          </a:xfrm>
        </p:grpSpPr>
        <p:cxnSp>
          <p:nvCxnSpPr>
            <p:cNvPr id="70" name="Shape 69"/>
            <p:cNvCxnSpPr>
              <a:stCxn id="53" idx="3"/>
            </p:cNvCxnSpPr>
            <p:nvPr/>
          </p:nvCxnSpPr>
          <p:spPr bwMode="auto">
            <a:xfrm>
              <a:off x="4036953" y="2641681"/>
              <a:ext cx="363597" cy="558719"/>
            </a:xfrm>
            <a:prstGeom prst="bentConnector2">
              <a:avLst/>
            </a:prstGeom>
            <a:solidFill>
              <a:schemeClr val="accent1"/>
            </a:solidFill>
            <a:ln w="28575" cap="flat" cmpd="sng" algn="ctr">
              <a:solidFill>
                <a:schemeClr val="accent4"/>
              </a:solidFill>
              <a:prstDash val="dash"/>
              <a:round/>
              <a:headEnd type="none" w="med" len="med"/>
              <a:tailEnd type="arrow"/>
            </a:ln>
            <a:effectLst/>
          </p:spPr>
        </p:cxnSp>
        <p:cxnSp>
          <p:nvCxnSpPr>
            <p:cNvPr id="75" name="Shape 74"/>
            <p:cNvCxnSpPr>
              <a:stCxn id="54" idx="3"/>
            </p:cNvCxnSpPr>
            <p:nvPr/>
          </p:nvCxnSpPr>
          <p:spPr bwMode="auto">
            <a:xfrm flipV="1">
              <a:off x="4036953" y="3952877"/>
              <a:ext cx="392172" cy="708104"/>
            </a:xfrm>
            <a:prstGeom prst="bentConnector2">
              <a:avLst/>
            </a:prstGeom>
            <a:solidFill>
              <a:schemeClr val="accent1"/>
            </a:solidFill>
            <a:ln w="28575" cap="flat" cmpd="sng" algn="ctr">
              <a:solidFill>
                <a:schemeClr val="accent4"/>
              </a:solidFill>
              <a:prstDash val="dash"/>
              <a:round/>
              <a:headEnd type="none" w="med" len="med"/>
              <a:tailEnd type="arrow"/>
            </a:ln>
            <a:effectLst/>
          </p:spPr>
        </p:cxnSp>
        <p:cxnSp>
          <p:nvCxnSpPr>
            <p:cNvPr id="79" name="Shape 78"/>
            <p:cNvCxnSpPr>
              <a:endCxn id="29" idx="1"/>
            </p:cNvCxnSpPr>
            <p:nvPr/>
          </p:nvCxnSpPr>
          <p:spPr bwMode="auto">
            <a:xfrm>
              <a:off x="1666878" y="1885950"/>
              <a:ext cx="2505072" cy="1437561"/>
            </a:xfrm>
            <a:prstGeom prst="bentConnector3">
              <a:avLst>
                <a:gd name="adj1" fmla="val 27947"/>
              </a:avLst>
            </a:prstGeom>
            <a:solidFill>
              <a:schemeClr val="accent1"/>
            </a:solidFill>
            <a:ln w="28575" cap="flat" cmpd="sng" algn="ctr">
              <a:solidFill>
                <a:schemeClr val="accent4"/>
              </a:solidFill>
              <a:prstDash val="dash"/>
              <a:round/>
              <a:headEnd type="none" w="med" len="med"/>
              <a:tailEnd type="arrow"/>
            </a:ln>
            <a:effectLst/>
          </p:spPr>
        </p:cxnSp>
        <p:cxnSp>
          <p:nvCxnSpPr>
            <p:cNvPr id="86" name="Shape 78"/>
            <p:cNvCxnSpPr/>
            <p:nvPr/>
          </p:nvCxnSpPr>
          <p:spPr bwMode="auto">
            <a:xfrm>
              <a:off x="1674905" y="3158609"/>
              <a:ext cx="2487520" cy="346591"/>
            </a:xfrm>
            <a:prstGeom prst="bentConnector3">
              <a:avLst>
                <a:gd name="adj1" fmla="val 15538"/>
              </a:avLst>
            </a:prstGeom>
            <a:solidFill>
              <a:schemeClr val="accent1"/>
            </a:solidFill>
            <a:ln w="28575" cap="flat" cmpd="sng" algn="ctr">
              <a:solidFill>
                <a:schemeClr val="accent4"/>
              </a:solidFill>
              <a:prstDash val="dash"/>
              <a:round/>
              <a:headEnd type="none" w="med" len="med"/>
              <a:tailEnd type="arrow"/>
            </a:ln>
            <a:effectLst/>
          </p:spPr>
        </p:cxnSp>
        <p:cxnSp>
          <p:nvCxnSpPr>
            <p:cNvPr id="91" name="Shape 78"/>
            <p:cNvCxnSpPr/>
            <p:nvPr/>
          </p:nvCxnSpPr>
          <p:spPr bwMode="auto">
            <a:xfrm flipV="1">
              <a:off x="1703480" y="3705225"/>
              <a:ext cx="2468470" cy="729734"/>
            </a:xfrm>
            <a:prstGeom prst="bentConnector3">
              <a:avLst>
                <a:gd name="adj1" fmla="val 15272"/>
              </a:avLst>
            </a:prstGeom>
            <a:solidFill>
              <a:schemeClr val="accent1"/>
            </a:solidFill>
            <a:ln w="28575" cap="flat" cmpd="sng" algn="ctr">
              <a:solidFill>
                <a:schemeClr val="accent4"/>
              </a:solidFill>
              <a:prstDash val="dash"/>
              <a:round/>
              <a:headEnd type="none" w="med" len="med"/>
              <a:tailEnd type="arrow"/>
            </a:ln>
            <a:effectLst/>
          </p:spPr>
        </p:cxnSp>
        <p:cxnSp>
          <p:nvCxnSpPr>
            <p:cNvPr id="96" name="Shape 78"/>
            <p:cNvCxnSpPr/>
            <p:nvPr/>
          </p:nvCxnSpPr>
          <p:spPr bwMode="auto">
            <a:xfrm flipV="1">
              <a:off x="1674905" y="3895725"/>
              <a:ext cx="2506570" cy="1815584"/>
            </a:xfrm>
            <a:prstGeom prst="bentConnector3">
              <a:avLst>
                <a:gd name="adj1" fmla="val 26440"/>
              </a:avLst>
            </a:prstGeom>
            <a:solidFill>
              <a:schemeClr val="accent1"/>
            </a:solidFill>
            <a:ln w="28575" cap="flat" cmpd="sng" algn="ctr">
              <a:solidFill>
                <a:schemeClr val="accent4"/>
              </a:solidFill>
              <a:prstDash val="dash"/>
              <a:round/>
              <a:headEnd type="none" w="med" len="med"/>
              <a:tailEnd type="arrow"/>
            </a:ln>
            <a:effectLst/>
          </p:spPr>
        </p:cxnSp>
      </p:grpSp>
      <p:pic>
        <p:nvPicPr>
          <p:cNvPr id="16385" name="Picture 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33169" y="709467"/>
            <a:ext cx="4741817" cy="414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0125" y="2802269"/>
            <a:ext cx="1320894" cy="1716492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217" y="2472129"/>
            <a:ext cx="1200813" cy="1560447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445" y="3732075"/>
            <a:ext cx="1200813" cy="1560447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699" y="4997256"/>
            <a:ext cx="1200813" cy="1560447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2647" y="5200527"/>
            <a:ext cx="1320894" cy="171649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876" y="1820734"/>
            <a:ext cx="1091648" cy="141858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9098" y="4888458"/>
            <a:ext cx="2035896" cy="1493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949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1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road iStock_000005635442Large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291" r="6985" b="-7291"/>
          <a:stretch/>
        </p:blipFill>
        <p:spPr>
          <a:xfrm>
            <a:off x="0" y="0"/>
            <a:ext cx="12227169" cy="739622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963" y="467575"/>
            <a:ext cx="9858039" cy="535531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The Managed Database Services Team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963" y="1570892"/>
            <a:ext cx="6876858" cy="4757554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dirty="0" smtClean="0">
                <a:solidFill>
                  <a:schemeClr val="tx1"/>
                </a:solidFill>
              </a:rPr>
              <a:t>17 DBAs worldwide, each with</a:t>
            </a:r>
            <a:r>
              <a:rPr lang="en-US" baseline="0" dirty="0" smtClean="0">
                <a:solidFill>
                  <a:schemeClr val="tx1"/>
                </a:solidFill>
              </a:rPr>
              <a:t> 20+ years of experience</a:t>
            </a:r>
          </a:p>
          <a:p>
            <a:pPr lvl="0">
              <a:spcBef>
                <a:spcPts val="600"/>
              </a:spcBef>
            </a:pPr>
            <a:r>
              <a:rPr lang="en-US" dirty="0" smtClean="0">
                <a:solidFill>
                  <a:schemeClr val="tx1"/>
                </a:solidFill>
              </a:rPr>
              <a:t>Follow the Sun support</a:t>
            </a:r>
          </a:p>
          <a:p>
            <a:pPr lvl="1">
              <a:spcBef>
                <a:spcPts val="600"/>
              </a:spcBef>
            </a:pPr>
            <a:r>
              <a:rPr lang="en-US" dirty="0" smtClean="0">
                <a:solidFill>
                  <a:schemeClr val="tx1"/>
                </a:solidFill>
              </a:rPr>
              <a:t>US Support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tx1"/>
                </a:solidFill>
              </a:rPr>
              <a:t>9</a:t>
            </a:r>
            <a:r>
              <a:rPr lang="en-US" dirty="0" smtClean="0">
                <a:solidFill>
                  <a:schemeClr val="tx1"/>
                </a:solidFill>
              </a:rPr>
              <a:t> DBAs, a mix of developers of the OpenEdge technology and support staff.</a:t>
            </a:r>
          </a:p>
          <a:p>
            <a:pPr lvl="1">
              <a:spcBef>
                <a:spcPts val="600"/>
              </a:spcBef>
            </a:pPr>
            <a:r>
              <a:rPr lang="en-US" baseline="0" dirty="0" smtClean="0">
                <a:solidFill>
                  <a:schemeClr val="tx1"/>
                </a:solidFill>
              </a:rPr>
              <a:t>Australia Support 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tx1"/>
                </a:solidFill>
              </a:rPr>
              <a:t>3</a:t>
            </a:r>
            <a:r>
              <a:rPr lang="en-US" baseline="0" dirty="0" smtClean="0">
                <a:solidFill>
                  <a:schemeClr val="tx1"/>
                </a:solidFill>
              </a:rPr>
              <a:t> former PSC Tech.</a:t>
            </a:r>
            <a:r>
              <a:rPr lang="en-US" dirty="0" smtClean="0">
                <a:solidFill>
                  <a:schemeClr val="tx1"/>
                </a:solidFill>
              </a:rPr>
              <a:t> Support reps</a:t>
            </a:r>
          </a:p>
          <a:p>
            <a:pPr lvl="1">
              <a:spcBef>
                <a:spcPts val="600"/>
              </a:spcBef>
            </a:pPr>
            <a:r>
              <a:rPr lang="en-US" dirty="0" smtClean="0">
                <a:solidFill>
                  <a:schemeClr val="tx1"/>
                </a:solidFill>
              </a:rPr>
              <a:t>EMEA Support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tx1"/>
                </a:solidFill>
              </a:rPr>
              <a:t>5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former PSC </a:t>
            </a:r>
            <a:r>
              <a:rPr lang="en-US" dirty="0" smtClean="0">
                <a:solidFill>
                  <a:schemeClr val="tx1"/>
                </a:solidFill>
              </a:rPr>
              <a:t>Tech. </a:t>
            </a:r>
            <a:r>
              <a:rPr lang="en-US" dirty="0">
                <a:solidFill>
                  <a:schemeClr val="tx1"/>
                </a:solidFill>
              </a:rPr>
              <a:t>Support </a:t>
            </a:r>
            <a:r>
              <a:rPr lang="en-US" dirty="0" smtClean="0">
                <a:solidFill>
                  <a:schemeClr val="tx1"/>
                </a:solidFill>
              </a:rPr>
              <a:t>reps</a:t>
            </a:r>
          </a:p>
          <a:p>
            <a:pPr lvl="3">
              <a:spcBef>
                <a:spcPts val="600"/>
              </a:spcBef>
            </a:pPr>
            <a:r>
              <a:rPr lang="en-US" dirty="0" smtClean="0"/>
              <a:t>Familiar Names</a:t>
            </a:r>
          </a:p>
        </p:txBody>
      </p:sp>
      <p:pic>
        <p:nvPicPr>
          <p:cNvPr id="21505" name="Pict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91296" y="735340"/>
            <a:ext cx="3757290" cy="30217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7755806" y="3835456"/>
            <a:ext cx="4041491" cy="22313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b="1" i="0" dirty="0"/>
              <a:t>95% of surveyed businesses </a:t>
            </a:r>
            <a:r>
              <a:rPr lang="en-US" sz="1600" b="1" i="0" dirty="0" smtClean="0"/>
              <a:t>using</a:t>
            </a:r>
          </a:p>
          <a:p>
            <a:pPr algn="l"/>
            <a:r>
              <a:rPr lang="en-US" sz="1600" b="1" i="0" dirty="0" smtClean="0"/>
              <a:t>Progress </a:t>
            </a:r>
            <a:r>
              <a:rPr lang="en-US" sz="1600" b="1" i="0" dirty="0"/>
              <a:t>Managed DBA describe </a:t>
            </a:r>
            <a:endParaRPr lang="en-US" sz="1600" b="1" i="0" dirty="0" smtClean="0"/>
          </a:p>
          <a:p>
            <a:pPr algn="l"/>
            <a:r>
              <a:rPr lang="en-US" sz="1600" b="1" i="0" dirty="0" smtClean="0"/>
              <a:t>the </a:t>
            </a:r>
            <a:r>
              <a:rPr lang="en-US" sz="1600" b="1" i="0" dirty="0"/>
              <a:t>knowledge and experience of their </a:t>
            </a:r>
            <a:endParaRPr lang="en-US" sz="1600" b="1" i="0" dirty="0" smtClean="0"/>
          </a:p>
          <a:p>
            <a:pPr algn="l"/>
            <a:r>
              <a:rPr lang="en-US" sz="1600" b="1" i="0" dirty="0" smtClean="0"/>
              <a:t>Progress </a:t>
            </a:r>
            <a:r>
              <a:rPr lang="en-US" sz="1600" b="1" i="0" dirty="0"/>
              <a:t>consultants as really great or </a:t>
            </a:r>
            <a:endParaRPr lang="en-US" sz="1600" b="1" i="0" dirty="0" smtClean="0"/>
          </a:p>
          <a:p>
            <a:pPr algn="l"/>
            <a:r>
              <a:rPr lang="en-US" sz="1600" b="1" i="0" dirty="0" smtClean="0"/>
              <a:t>“</a:t>
            </a:r>
            <a:r>
              <a:rPr lang="en-US" sz="1600" b="1" i="0" dirty="0"/>
              <a:t>off the charts amazing!”</a:t>
            </a:r>
            <a:endParaRPr lang="en-US" sz="1100" b="1" i="0" dirty="0"/>
          </a:p>
          <a:p>
            <a:pPr algn="l"/>
            <a:endParaRPr lang="en-US" sz="1600" i="0" dirty="0" err="1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1298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Managed Database Metrics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4859229"/>
              </p:ext>
            </p:extLst>
          </p:nvPr>
        </p:nvGraphicFramePr>
        <p:xfrm>
          <a:off x="684372" y="2712428"/>
          <a:ext cx="9861474" cy="256032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605111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81036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3600" b="1" dirty="0" smtClean="0"/>
                        <a:t>Customers</a:t>
                      </a:r>
                      <a:endParaRPr lang="en-US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b="1" dirty="0" smtClean="0"/>
                        <a:t>140+</a:t>
                      </a:r>
                      <a:endParaRPr lang="en-US" sz="3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b="1" dirty="0" smtClean="0"/>
                        <a:t>Number of Databases</a:t>
                      </a:r>
                      <a:endParaRPr lang="en-US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b="1" dirty="0" smtClean="0"/>
                        <a:t>2000+</a:t>
                      </a:r>
                      <a:endParaRPr lang="en-US" sz="3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b="1" dirty="0" smtClean="0"/>
                        <a:t>Total Database</a:t>
                      </a:r>
                      <a:r>
                        <a:rPr lang="en-US" sz="3600" b="1" baseline="0" dirty="0" smtClean="0"/>
                        <a:t> Size</a:t>
                      </a:r>
                      <a:endParaRPr lang="en-US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b="1" dirty="0" smtClean="0"/>
                        <a:t>123+Terabytes</a:t>
                      </a:r>
                      <a:endParaRPr lang="en-US" sz="3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b="1" dirty="0" smtClean="0"/>
                        <a:t>Total Connected</a:t>
                      </a:r>
                      <a:r>
                        <a:rPr lang="en-US" sz="3600" b="1" baseline="0" dirty="0" smtClean="0"/>
                        <a:t> Users</a:t>
                      </a:r>
                      <a:endParaRPr lang="en-US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b="1" dirty="0" smtClean="0"/>
                        <a:t>170,000+</a:t>
                      </a:r>
                      <a:endParaRPr lang="en-US" sz="3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750526" y="5802318"/>
            <a:ext cx="35413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i="0" dirty="0" smtClean="0">
                <a:solidFill>
                  <a:schemeClr val="accent6"/>
                </a:solidFill>
              </a:rPr>
              <a:t>Metrics as of October 1, 2018</a:t>
            </a:r>
          </a:p>
        </p:txBody>
      </p:sp>
      <p:sp>
        <p:nvSpPr>
          <p:cNvPr id="5" name="TextBox 4"/>
          <p:cNvSpPr txBox="1"/>
          <p:nvPr/>
        </p:nvSpPr>
        <p:spPr bwMode="auto">
          <a:xfrm>
            <a:off x="684372" y="2182858"/>
            <a:ext cx="237436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b="1" i="0" dirty="0" smtClean="0"/>
              <a:t>Started in 2006</a:t>
            </a:r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/>
          </p:nvPr>
        </p:nvGraphicFramePr>
        <p:xfrm>
          <a:off x="7616825" y="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91028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Progress </a:t>
            </a:r>
            <a:r>
              <a:rPr lang="en-US" dirty="0" smtClean="0"/>
              <a:t>MDBA Customers</a:t>
            </a:r>
            <a:endParaRPr lang="en-US" dirty="0"/>
          </a:p>
        </p:txBody>
      </p:sp>
      <p:sp>
        <p:nvSpPr>
          <p:cNvPr id="31" name="Rounded Rectangle 78"/>
          <p:cNvSpPr>
            <a:spLocks noChangeArrowheads="1"/>
          </p:cNvSpPr>
          <p:nvPr/>
        </p:nvSpPr>
        <p:spPr bwMode="auto">
          <a:xfrm>
            <a:off x="110874" y="1130112"/>
            <a:ext cx="2808000" cy="946698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1400" b="1" i="0" dirty="0" smtClean="0">
                <a:solidFill>
                  <a:schemeClr val="bg1"/>
                </a:solidFill>
              </a:rPr>
              <a:t>MANUFACTURING</a:t>
            </a:r>
            <a:endParaRPr lang="en-US" sz="1400" b="1" i="0" dirty="0">
              <a:solidFill>
                <a:schemeClr val="bg1"/>
              </a:solidFill>
            </a:endParaRPr>
          </a:p>
        </p:txBody>
      </p:sp>
      <p:sp>
        <p:nvSpPr>
          <p:cNvPr id="43" name="Rounded Rectangle 78"/>
          <p:cNvSpPr>
            <a:spLocks noChangeArrowheads="1"/>
          </p:cNvSpPr>
          <p:nvPr/>
        </p:nvSpPr>
        <p:spPr bwMode="auto">
          <a:xfrm>
            <a:off x="3159827" y="1130112"/>
            <a:ext cx="2808000" cy="946698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1400" b="1" i="0" dirty="0" smtClean="0">
                <a:solidFill>
                  <a:schemeClr val="bg1"/>
                </a:solidFill>
              </a:rPr>
              <a:t>HEALTHCARE</a:t>
            </a:r>
            <a:endParaRPr lang="en-US" sz="1400" b="1" i="0" dirty="0">
              <a:solidFill>
                <a:schemeClr val="bg1"/>
              </a:solidFill>
            </a:endParaRPr>
          </a:p>
        </p:txBody>
      </p:sp>
      <p:sp>
        <p:nvSpPr>
          <p:cNvPr id="48" name="Rounded Rectangle 78"/>
          <p:cNvSpPr>
            <a:spLocks noChangeArrowheads="1"/>
          </p:cNvSpPr>
          <p:nvPr/>
        </p:nvSpPr>
        <p:spPr bwMode="auto">
          <a:xfrm>
            <a:off x="9257732" y="1130112"/>
            <a:ext cx="2808000" cy="946698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1400" b="1" i="0" dirty="0" smtClean="0">
                <a:solidFill>
                  <a:schemeClr val="bg1"/>
                </a:solidFill>
              </a:rPr>
              <a:t>FINANCIAL</a:t>
            </a:r>
            <a:br>
              <a:rPr lang="en-US" sz="1400" b="1" i="0" dirty="0" smtClean="0">
                <a:solidFill>
                  <a:schemeClr val="bg1"/>
                </a:solidFill>
              </a:rPr>
            </a:br>
            <a:r>
              <a:rPr lang="en-US" sz="1400" b="1" i="0" dirty="0" smtClean="0">
                <a:solidFill>
                  <a:schemeClr val="bg1"/>
                </a:solidFill>
              </a:rPr>
              <a:t>SERVICES</a:t>
            </a:r>
            <a:endParaRPr lang="en-US" sz="1400" b="1" i="0" dirty="0">
              <a:solidFill>
                <a:schemeClr val="bg1"/>
              </a:solidFill>
            </a:endParaRPr>
          </a:p>
        </p:txBody>
      </p:sp>
      <p:sp>
        <p:nvSpPr>
          <p:cNvPr id="54" name="Rounded Rectangle 78"/>
          <p:cNvSpPr>
            <a:spLocks noChangeArrowheads="1"/>
          </p:cNvSpPr>
          <p:nvPr/>
        </p:nvSpPr>
        <p:spPr bwMode="auto">
          <a:xfrm>
            <a:off x="6208780" y="1130112"/>
            <a:ext cx="2808000" cy="946698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1400" b="1" i="0" dirty="0" smtClean="0">
                <a:solidFill>
                  <a:schemeClr val="bg1"/>
                </a:solidFill>
              </a:rPr>
              <a:t>WAREHOUSING &amp; DISTRIBUTION</a:t>
            </a:r>
            <a:endParaRPr lang="en-US" sz="1400" b="1" i="0" dirty="0">
              <a:solidFill>
                <a:schemeClr val="bg1"/>
              </a:solidFill>
            </a:endParaRPr>
          </a:p>
        </p:txBody>
      </p:sp>
      <p:sp>
        <p:nvSpPr>
          <p:cNvPr id="72" name="Line 67"/>
          <p:cNvSpPr>
            <a:spLocks noChangeShapeType="1"/>
          </p:cNvSpPr>
          <p:nvPr/>
        </p:nvSpPr>
        <p:spPr bwMode="auto">
          <a:xfrm>
            <a:off x="3019421" y="1114639"/>
            <a:ext cx="0" cy="5235361"/>
          </a:xfrm>
          <a:prstGeom prst="line">
            <a:avLst/>
          </a:prstGeom>
          <a:noFill/>
          <a:ln w="9525">
            <a:solidFill>
              <a:srgbClr val="808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4" name="Line 67"/>
          <p:cNvSpPr>
            <a:spLocks noChangeShapeType="1"/>
          </p:cNvSpPr>
          <p:nvPr/>
        </p:nvSpPr>
        <p:spPr bwMode="auto">
          <a:xfrm>
            <a:off x="6071850" y="1114639"/>
            <a:ext cx="0" cy="5235361"/>
          </a:xfrm>
          <a:prstGeom prst="line">
            <a:avLst/>
          </a:prstGeom>
          <a:noFill/>
          <a:ln w="9525">
            <a:solidFill>
              <a:srgbClr val="808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5" name="Line 67"/>
          <p:cNvSpPr>
            <a:spLocks noChangeShapeType="1"/>
          </p:cNvSpPr>
          <p:nvPr/>
        </p:nvSpPr>
        <p:spPr bwMode="auto">
          <a:xfrm>
            <a:off x="9129954" y="1114639"/>
            <a:ext cx="0" cy="5235361"/>
          </a:xfrm>
          <a:prstGeom prst="line">
            <a:avLst/>
          </a:prstGeom>
          <a:noFill/>
          <a:ln w="9525">
            <a:solidFill>
              <a:srgbClr val="808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70" name="Picture 69" descr="MedExpressLog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1095" y="2596042"/>
            <a:ext cx="1133554" cy="904247"/>
          </a:xfrm>
          <a:prstGeom prst="rect">
            <a:avLst/>
          </a:prstGeom>
        </p:spPr>
      </p:pic>
      <p:pic>
        <p:nvPicPr>
          <p:cNvPr id="77" name="Picture 76" descr="Screen Shot 2014-12-02 at 11.55.05 AM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8783" y="2402884"/>
            <a:ext cx="1384435" cy="831368"/>
          </a:xfrm>
          <a:prstGeom prst="rect">
            <a:avLst/>
          </a:prstGeom>
        </p:spPr>
      </p:pic>
      <p:pic>
        <p:nvPicPr>
          <p:cNvPr id="78" name="Picture 77" descr="A222A602-1E66-4E30-BA11-9D7348238D0F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4799" y="3497070"/>
            <a:ext cx="1388419" cy="626937"/>
          </a:xfrm>
          <a:prstGeom prst="rect">
            <a:avLst/>
          </a:prstGeom>
        </p:spPr>
      </p:pic>
      <p:pic>
        <p:nvPicPr>
          <p:cNvPr id="79" name="Picture 78" descr="200px-TD_Banknorth_Logo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7616" y="4512678"/>
            <a:ext cx="2162785" cy="486626"/>
          </a:xfrm>
          <a:prstGeom prst="rect">
            <a:avLst/>
          </a:prstGeom>
        </p:spPr>
      </p:pic>
      <p:pic>
        <p:nvPicPr>
          <p:cNvPr id="80" name="Picture 12" descr="C:\Documents and Settings\mdean\Desktop\fifththird_Logo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5119" y="5325139"/>
            <a:ext cx="1747778" cy="686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" name="Picture 80" descr="Screen Shot 2014-12-02 at 11.14.16 AM.p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4903" y="2531527"/>
            <a:ext cx="2025703" cy="776695"/>
          </a:xfrm>
          <a:prstGeom prst="rect">
            <a:avLst/>
          </a:prstGeom>
        </p:spPr>
      </p:pic>
      <p:pic>
        <p:nvPicPr>
          <p:cNvPr id="82" name="Picture 81" descr="Screen Shot 2014-12-02 at 11.08.45 AM.png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4077" y="3839607"/>
            <a:ext cx="2017629" cy="713719"/>
          </a:xfrm>
          <a:prstGeom prst="rect">
            <a:avLst/>
          </a:prstGeom>
        </p:spPr>
      </p:pic>
      <p:pic>
        <p:nvPicPr>
          <p:cNvPr id="83" name="Picture 82" descr="CDFD24F7-5EF4-4B1D-B154-7F1E69A290A1.png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092" y="2461603"/>
            <a:ext cx="2244207" cy="467543"/>
          </a:xfrm>
          <a:prstGeom prst="rect">
            <a:avLst/>
          </a:prstGeom>
        </p:spPr>
      </p:pic>
      <p:pic>
        <p:nvPicPr>
          <p:cNvPr id="84" name="Picture 83" descr="HP_Blue_RGB_150_LG.png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131" y="3253166"/>
            <a:ext cx="830128" cy="830128"/>
          </a:xfrm>
          <a:prstGeom prst="rect">
            <a:avLst/>
          </a:prstGeom>
        </p:spPr>
      </p:pic>
      <p:pic>
        <p:nvPicPr>
          <p:cNvPr id="85" name="Picture 84" descr="Screen Shot 2014-12-02 at 11.11.08 AM.png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199" y="4400864"/>
            <a:ext cx="1431255" cy="555413"/>
          </a:xfrm>
          <a:prstGeom prst="rect">
            <a:avLst/>
          </a:prstGeom>
        </p:spPr>
      </p:pic>
      <p:pic>
        <p:nvPicPr>
          <p:cNvPr id="86" name="Picture 85" descr="Screen Shot 2014-12-02 at 11.18.37 AM.png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692" y="5443698"/>
            <a:ext cx="1836962" cy="449513"/>
          </a:xfrm>
          <a:prstGeom prst="rect">
            <a:avLst/>
          </a:prstGeom>
        </p:spPr>
      </p:pic>
      <p:sp>
        <p:nvSpPr>
          <p:cNvPr id="87" name="TextBox 86"/>
          <p:cNvSpPr txBox="1"/>
          <p:nvPr/>
        </p:nvSpPr>
        <p:spPr>
          <a:xfrm>
            <a:off x="6208780" y="235316"/>
            <a:ext cx="59042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1800" i="0" dirty="0" smtClean="0">
                <a:solidFill>
                  <a:schemeClr val="accent6"/>
                </a:solidFill>
              </a:rPr>
              <a:t>Direct Customers and End-users of Application Partners</a:t>
            </a:r>
            <a:endParaRPr lang="en-US" sz="1800" i="0" dirty="0" err="1" smtClean="0">
              <a:solidFill>
                <a:schemeClr val="accent6"/>
              </a:solidFill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196599" y="3821834"/>
            <a:ext cx="2692400" cy="83820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095755" y="5139353"/>
            <a:ext cx="2919508" cy="529102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321913" y="5018998"/>
            <a:ext cx="2393487" cy="548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135563"/>
      </p:ext>
    </p:extLst>
  </p:cSld>
  <p:clrMapOvr>
    <a:masterClrMapping/>
  </p:clrMapOvr>
  <p:transition advTm="11328"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Operating Models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Direct</a:t>
            </a:r>
          </a:p>
          <a:p>
            <a:pPr lvl="1"/>
            <a:r>
              <a:rPr lang="en-US" dirty="0" smtClean="0"/>
              <a:t>We work directly with the end user.</a:t>
            </a:r>
          </a:p>
          <a:p>
            <a:pPr lvl="1"/>
            <a:r>
              <a:rPr lang="en-US" dirty="0" smtClean="0"/>
              <a:t>Contract is with the end user.</a:t>
            </a:r>
          </a:p>
          <a:p>
            <a:r>
              <a:rPr lang="en-US" dirty="0" smtClean="0"/>
              <a:t>Application Partners</a:t>
            </a:r>
          </a:p>
          <a:p>
            <a:pPr lvl="1"/>
            <a:r>
              <a:rPr lang="en-US" b="1" dirty="0" smtClean="0"/>
              <a:t>Referral</a:t>
            </a:r>
          </a:p>
          <a:p>
            <a:pPr lvl="2"/>
            <a:r>
              <a:rPr lang="en-US" dirty="0"/>
              <a:t>We work directly with the end user.</a:t>
            </a:r>
          </a:p>
          <a:p>
            <a:pPr lvl="2"/>
            <a:r>
              <a:rPr lang="en-US" dirty="0"/>
              <a:t>Contract is with the end user.</a:t>
            </a:r>
          </a:p>
          <a:p>
            <a:pPr lvl="1"/>
            <a:r>
              <a:rPr lang="en-US" b="1" dirty="0" smtClean="0"/>
              <a:t>White Label</a:t>
            </a:r>
          </a:p>
          <a:p>
            <a:pPr lvl="2"/>
            <a:r>
              <a:rPr lang="en-US" dirty="0"/>
              <a:t>We work directly with the end user.</a:t>
            </a:r>
          </a:p>
          <a:p>
            <a:pPr lvl="2"/>
            <a:r>
              <a:rPr lang="en-US" dirty="0" smtClean="0"/>
              <a:t>Contract with the Application Partner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0182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Success Stories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QAD End User</a:t>
            </a:r>
          </a:p>
          <a:p>
            <a:r>
              <a:rPr lang="en-US" dirty="0" smtClean="0"/>
              <a:t>Very Large deployment on 9.1E</a:t>
            </a:r>
          </a:p>
          <a:p>
            <a:pPr lvl="1"/>
            <a:r>
              <a:rPr lang="en-US" dirty="0" smtClean="0"/>
              <a:t>500 Users</a:t>
            </a:r>
          </a:p>
          <a:p>
            <a:pPr lvl="1"/>
            <a:r>
              <a:rPr lang="en-US" dirty="0" smtClean="0"/>
              <a:t>Unstable – DB crashes daily</a:t>
            </a:r>
          </a:p>
          <a:p>
            <a:r>
              <a:rPr lang="en-US" dirty="0" smtClean="0"/>
              <a:t>Implemented Pro2 to remove all the reporting from the production database</a:t>
            </a:r>
          </a:p>
          <a:p>
            <a:r>
              <a:rPr lang="en-US" dirty="0" smtClean="0"/>
              <a:t>Upgraded Progress to OE 10.2B</a:t>
            </a:r>
          </a:p>
          <a:p>
            <a:r>
              <a:rPr lang="en-US" dirty="0" smtClean="0"/>
              <a:t>Result</a:t>
            </a:r>
          </a:p>
          <a:p>
            <a:pPr lvl="1"/>
            <a:r>
              <a:rPr lang="en-US" dirty="0" smtClean="0"/>
              <a:t>Better Performance</a:t>
            </a:r>
          </a:p>
          <a:p>
            <a:pPr lvl="1"/>
            <a:r>
              <a:rPr lang="en-US" dirty="0" smtClean="0"/>
              <a:t>Better Reliability – No unplanned outages!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2061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Success Stories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098" y="1079292"/>
            <a:ext cx="11936627" cy="5257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639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Success Stories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086" y="1318437"/>
            <a:ext cx="11234651" cy="4997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521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394" y="467575"/>
            <a:ext cx="10784498" cy="535531"/>
          </a:xfrm>
        </p:spPr>
        <p:txBody>
          <a:bodyPr>
            <a:normAutofit fontScale="90000"/>
          </a:bodyPr>
          <a:lstStyle/>
          <a:p>
            <a:pPr lvl="0"/>
            <a:r>
              <a:rPr lang="en-US" dirty="0" smtClean="0"/>
              <a:t>Database Consulting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7397" y="2953602"/>
            <a:ext cx="5353754" cy="3507486"/>
          </a:xfrm>
        </p:spPr>
        <p:txBody>
          <a:bodyPr>
            <a:normAutofit lnSpcReduction="10000"/>
          </a:bodyPr>
          <a:lstStyle/>
          <a:p>
            <a:pPr>
              <a:spcBef>
                <a:spcPts val="1200"/>
              </a:spcBef>
            </a:pPr>
            <a:r>
              <a:rPr lang="en-US" dirty="0" smtClean="0"/>
              <a:t>DBA team</a:t>
            </a:r>
            <a:r>
              <a:rPr lang="en-US" baseline="0" dirty="0" smtClean="0"/>
              <a:t> is available for database projects</a:t>
            </a:r>
          </a:p>
          <a:p>
            <a:pPr>
              <a:spcBef>
                <a:spcPts val="1200"/>
              </a:spcBef>
            </a:pPr>
            <a:r>
              <a:rPr lang="en-US" baseline="0" dirty="0" smtClean="0"/>
              <a:t>Platform Migration</a:t>
            </a:r>
          </a:p>
          <a:p>
            <a:pPr lvl="1">
              <a:spcBef>
                <a:spcPts val="1200"/>
              </a:spcBef>
            </a:pPr>
            <a:r>
              <a:rPr lang="en-US" dirty="0" smtClean="0"/>
              <a:t>We do</a:t>
            </a:r>
            <a:r>
              <a:rPr lang="en-US" baseline="0" dirty="0" smtClean="0"/>
              <a:t> this once a month for a customer</a:t>
            </a:r>
          </a:p>
          <a:p>
            <a:pPr lvl="0">
              <a:spcBef>
                <a:spcPts val="1200"/>
              </a:spcBef>
            </a:pPr>
            <a:r>
              <a:rPr lang="en-US" dirty="0" smtClean="0"/>
              <a:t>Dump</a:t>
            </a:r>
            <a:r>
              <a:rPr lang="en-US" baseline="0" dirty="0" smtClean="0"/>
              <a:t> and Loads</a:t>
            </a:r>
          </a:p>
          <a:p>
            <a:pPr lvl="1">
              <a:spcBef>
                <a:spcPts val="1200"/>
              </a:spcBef>
            </a:pPr>
            <a:r>
              <a:rPr lang="en-US" dirty="0" smtClean="0"/>
              <a:t>We do this every weekend</a:t>
            </a:r>
          </a:p>
          <a:p>
            <a:pPr lvl="0">
              <a:spcBef>
                <a:spcPts val="1200"/>
              </a:spcBef>
            </a:pPr>
            <a:r>
              <a:rPr lang="en-US" dirty="0" smtClean="0"/>
              <a:t>OpenEdge Version</a:t>
            </a:r>
            <a:r>
              <a:rPr lang="en-US" baseline="0" dirty="0" smtClean="0"/>
              <a:t> Upgrades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6084643" y="1424137"/>
            <a:ext cx="5353754" cy="5130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914400" rtl="0" eaLnBrk="1" fontAlgn="base" latinLnBrk="0" hangingPunct="1">
              <a:spcBef>
                <a:spcPts val="18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lang="en-US" sz="20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fontAlgn="base" latinLnBrk="0" hangingPunct="1">
              <a:spcBef>
                <a:spcPts val="1800"/>
              </a:spcBef>
              <a:spcAft>
                <a:spcPct val="0"/>
              </a:spcAft>
              <a:buClr>
                <a:schemeClr val="accent1"/>
              </a:buClr>
              <a:buChar char="•"/>
              <a:defRPr lang="en-US" sz="18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fontAlgn="base" latinLnBrk="0" hangingPunct="1">
              <a:spcBef>
                <a:spcPts val="18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lang="en-US" sz="16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fontAlgn="base" latinLnBrk="0" hangingPunct="1">
              <a:spcBef>
                <a:spcPts val="18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fontAlgn="base" latinLnBrk="0" hangingPunct="1">
              <a:spcBef>
                <a:spcPts val="18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i="0" dirty="0" smtClean="0">
                <a:solidFill>
                  <a:schemeClr val="tx1"/>
                </a:solidFill>
              </a:rPr>
              <a:t>OpenEdge Feature Implementation</a:t>
            </a:r>
          </a:p>
          <a:p>
            <a:pPr lvl="1"/>
            <a:r>
              <a:rPr lang="en-US" i="0" dirty="0" smtClean="0">
                <a:solidFill>
                  <a:schemeClr val="tx1"/>
                </a:solidFill>
              </a:rPr>
              <a:t>OpenEdge Management</a:t>
            </a:r>
          </a:p>
          <a:p>
            <a:pPr lvl="1"/>
            <a:r>
              <a:rPr lang="en-US" i="0" dirty="0" smtClean="0">
                <a:solidFill>
                  <a:schemeClr val="tx1"/>
                </a:solidFill>
              </a:rPr>
              <a:t>OpenEdge Auditing</a:t>
            </a:r>
          </a:p>
          <a:p>
            <a:pPr lvl="1"/>
            <a:r>
              <a:rPr lang="en-US" i="0" dirty="0" smtClean="0">
                <a:solidFill>
                  <a:schemeClr val="tx1"/>
                </a:solidFill>
              </a:rPr>
              <a:t>Transparent Data Encryption</a:t>
            </a:r>
          </a:p>
          <a:p>
            <a:pPr lvl="1"/>
            <a:r>
              <a:rPr lang="en-US" i="0" dirty="0" smtClean="0">
                <a:solidFill>
                  <a:schemeClr val="tx1"/>
                </a:solidFill>
              </a:rPr>
              <a:t>Table Partitioning</a:t>
            </a:r>
          </a:p>
          <a:p>
            <a:pPr lvl="1"/>
            <a:r>
              <a:rPr lang="en-US" i="0" dirty="0" smtClean="0">
                <a:solidFill>
                  <a:schemeClr val="tx1"/>
                </a:solidFill>
              </a:rPr>
              <a:t>OpenEdge Replication</a:t>
            </a:r>
          </a:p>
          <a:p>
            <a:pPr lvl="1"/>
            <a:r>
              <a:rPr lang="en-US" i="0" dirty="0" smtClean="0">
                <a:solidFill>
                  <a:schemeClr val="tx1"/>
                </a:solidFill>
              </a:rPr>
              <a:t>OpenEdge Multi-tenancy</a:t>
            </a:r>
          </a:p>
          <a:p>
            <a:pPr lvl="1"/>
            <a:r>
              <a:rPr lang="en-US" i="0" dirty="0" smtClean="0">
                <a:solidFill>
                  <a:schemeClr val="tx1"/>
                </a:solidFill>
              </a:rPr>
              <a:t>OpenEdge SSL</a:t>
            </a:r>
          </a:p>
          <a:p>
            <a:pPr lvl="1"/>
            <a:r>
              <a:rPr lang="en-US" i="0" dirty="0" err="1" smtClean="0">
                <a:solidFill>
                  <a:schemeClr val="tx1"/>
                </a:solidFill>
              </a:rPr>
              <a:t>etc</a:t>
            </a:r>
            <a:endParaRPr lang="en-US" i="0" dirty="0" smtClean="0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397" y="992375"/>
            <a:ext cx="4035998" cy="1961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350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850" y="467575"/>
            <a:ext cx="9858039" cy="53553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MDBA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4850" y="1470398"/>
            <a:ext cx="9858039" cy="4858048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dirty="0" smtClean="0"/>
              <a:t>Comprehensive Database</a:t>
            </a:r>
            <a:r>
              <a:rPr lang="en-US" baseline="0" dirty="0" smtClean="0"/>
              <a:t> Management</a:t>
            </a:r>
          </a:p>
          <a:p>
            <a:pPr lvl="1">
              <a:spcBef>
                <a:spcPts val="1200"/>
              </a:spcBef>
            </a:pPr>
            <a:r>
              <a:rPr lang="en-US" dirty="0" smtClean="0"/>
              <a:t>Extension of the existing team</a:t>
            </a:r>
          </a:p>
          <a:p>
            <a:pPr lvl="1">
              <a:spcBef>
                <a:spcPts val="1200"/>
              </a:spcBef>
            </a:pPr>
            <a:r>
              <a:rPr lang="en-US" dirty="0" smtClean="0"/>
              <a:t>Alerting, Trending,</a:t>
            </a:r>
            <a:r>
              <a:rPr lang="en-US" baseline="0" dirty="0" smtClean="0"/>
              <a:t> Planning</a:t>
            </a:r>
          </a:p>
          <a:p>
            <a:pPr lvl="0">
              <a:spcBef>
                <a:spcPts val="1200"/>
              </a:spcBef>
            </a:pPr>
            <a:r>
              <a:rPr lang="en-US" dirty="0" smtClean="0"/>
              <a:t>Database Health Checks</a:t>
            </a:r>
          </a:p>
          <a:p>
            <a:pPr lvl="1">
              <a:spcBef>
                <a:spcPts val="1200"/>
              </a:spcBef>
            </a:pPr>
            <a:r>
              <a:rPr lang="en-US" dirty="0" smtClean="0"/>
              <a:t>Complete Analysis</a:t>
            </a:r>
          </a:p>
          <a:p>
            <a:pPr lvl="1">
              <a:spcBef>
                <a:spcPts val="1200"/>
              </a:spcBef>
            </a:pPr>
            <a:r>
              <a:rPr lang="en-US" dirty="0" smtClean="0"/>
              <a:t>Educational</a:t>
            </a:r>
          </a:p>
          <a:p>
            <a:pPr lvl="0">
              <a:spcBef>
                <a:spcPts val="1200"/>
              </a:spcBef>
            </a:pPr>
            <a:r>
              <a:rPr lang="en-US" dirty="0" smtClean="0"/>
              <a:t>Largest</a:t>
            </a:r>
            <a:r>
              <a:rPr lang="en-US" baseline="0" dirty="0" smtClean="0"/>
              <a:t> and Strongest team in the industry</a:t>
            </a:r>
          </a:p>
          <a:p>
            <a:pPr lvl="1">
              <a:spcBef>
                <a:spcPts val="1200"/>
              </a:spcBef>
            </a:pPr>
            <a:r>
              <a:rPr lang="en-US" dirty="0" smtClean="0"/>
              <a:t>Includes follow the sun support</a:t>
            </a:r>
            <a:endParaRPr lang="en-US" dirty="0"/>
          </a:p>
        </p:txBody>
      </p:sp>
      <p:sp>
        <p:nvSpPr>
          <p:cNvPr id="5" name="Rectangle 4">
            <a:hlinkClick r:id="rId3"/>
          </p:cNvPr>
          <p:cNvSpPr/>
          <p:nvPr/>
        </p:nvSpPr>
        <p:spPr bwMode="auto">
          <a:xfrm>
            <a:off x="704850" y="5441889"/>
            <a:ext cx="5276850" cy="628650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GB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www.progress.com/mdba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2147" y="1470398"/>
            <a:ext cx="4425331" cy="3872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272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Text Placeholder 69">
            <a:extLst>
              <a:ext uri="{FF2B5EF4-FFF2-40B4-BE49-F238E27FC236}">
                <a16:creationId xmlns="" xmlns:a16="http://schemas.microsoft.com/office/drawing/2014/main" id="{66302694-820E-3D4A-856E-4475DA8FC28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06097" y="4172055"/>
            <a:ext cx="3184454" cy="327457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Mike </a:t>
            </a:r>
            <a:r>
              <a:rPr lang="en-US" dirty="0" err="1" smtClean="0"/>
              <a:t>Furgal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 bwMode="auto">
          <a:xfrm>
            <a:off x="11853828" y="4955458"/>
            <a:ext cx="184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endParaRPr lang="en-US" i="0" dirty="0"/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DDF3D289-5224-904A-BC97-8239DA3E2D30}"/>
              </a:ext>
            </a:extLst>
          </p:cNvPr>
          <p:cNvSpPr txBox="1"/>
          <p:nvPr/>
        </p:nvSpPr>
        <p:spPr bwMode="auto">
          <a:xfrm>
            <a:off x="0" y="2283352"/>
            <a:ext cx="5916438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6600" b="1" i="0" dirty="0">
                <a:solidFill>
                  <a:schemeClr val="accent1"/>
                </a:solidFill>
              </a:rPr>
              <a:t>Thank You!</a:t>
            </a:r>
          </a:p>
        </p:txBody>
      </p:sp>
      <p:pic>
        <p:nvPicPr>
          <p:cNvPr id="40" name="Picture 39">
            <a:extLst>
              <a:ext uri="{FF2B5EF4-FFF2-40B4-BE49-F238E27FC236}">
                <a16:creationId xmlns="" xmlns:a16="http://schemas.microsoft.com/office/drawing/2014/main" id="{6707570E-53A7-D94D-916E-6817699A4C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821" y="5190546"/>
            <a:ext cx="263462" cy="263462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="" xmlns:a16="http://schemas.microsoft.com/office/drawing/2014/main" id="{2A832905-49A4-7A47-BB49-36101D8CD9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705" y="5616343"/>
            <a:ext cx="273288" cy="273288"/>
          </a:xfrm>
          <a:prstGeom prst="rect">
            <a:avLst/>
          </a:prstGeom>
        </p:spPr>
      </p:pic>
      <p:sp>
        <p:nvSpPr>
          <p:cNvPr id="43" name="Text Placeholder 3">
            <a:extLst>
              <a:ext uri="{FF2B5EF4-FFF2-40B4-BE49-F238E27FC236}">
                <a16:creationId xmlns="" xmlns:a16="http://schemas.microsoft.com/office/drawing/2014/main" id="{D38D36B0-320F-3747-B986-416D864B035A}"/>
              </a:ext>
            </a:extLst>
          </p:cNvPr>
          <p:cNvSpPr txBox="1">
            <a:spLocks/>
          </p:cNvSpPr>
          <p:nvPr/>
        </p:nvSpPr>
        <p:spPr>
          <a:xfrm>
            <a:off x="859290" y="4740839"/>
            <a:ext cx="3561635" cy="327457"/>
          </a:xfrm>
          <a:prstGeom prst="rect">
            <a:avLst/>
          </a:prstGeom>
        </p:spPr>
        <p:txBody>
          <a:bodyPr anchor="t">
            <a:normAutofit fontScale="92500" lnSpcReduction="10000"/>
          </a:bodyPr>
          <a:lstStyle>
            <a:lvl1pPr marL="0" indent="0" algn="l" defTabSz="913852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rgbClr val="5CE500"/>
              </a:buClr>
              <a:buFont typeface="Wingdings" pitchFamily="2" charset="2"/>
              <a:buNone/>
              <a:defRPr lang="en-US" sz="1800" b="0" kern="120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504" indent="-285578" algn="l" defTabSz="913852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rgbClr val="5CE500"/>
              </a:buClr>
              <a:buChar char="•"/>
              <a:defRPr lang="en-US" sz="20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2314" indent="-228462" algn="l" defTabSz="913852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rgbClr val="5CE500"/>
              </a:buClr>
              <a:buFont typeface="Arial" charset="0"/>
              <a:buChar char="–"/>
              <a:defRPr lang="en-US" sz="20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599240" indent="-228462" algn="l" defTabSz="913852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rgbClr val="5CE500"/>
              </a:buClr>
              <a:buSzPct val="95000"/>
              <a:buFont typeface="Courier New" pitchFamily="49" charset="0"/>
              <a:buChar char="o"/>
              <a:defRPr lang="en-US" sz="18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6166" indent="-228462" algn="l" defTabSz="913852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2"/>
              </a:buClr>
              <a:buSzPct val="95000"/>
              <a:buFont typeface="Courier New" pitchFamily="49" charset="0"/>
              <a:buChar char="o"/>
              <a:defRPr lang="en-US" sz="14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3092" indent="-22846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998">
                <a:solidFill>
                  <a:schemeClr val="tx1"/>
                </a:solidFill>
                <a:latin typeface="+mn-lt"/>
              </a:defRPr>
            </a:lvl6pPr>
            <a:lvl7pPr marL="2970017" indent="-22846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998">
                <a:solidFill>
                  <a:schemeClr val="tx1"/>
                </a:solidFill>
                <a:latin typeface="+mn-lt"/>
              </a:defRPr>
            </a:lvl7pPr>
            <a:lvl8pPr marL="3426943" indent="-22846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998">
                <a:solidFill>
                  <a:schemeClr val="tx1"/>
                </a:solidFill>
                <a:latin typeface="+mn-lt"/>
              </a:defRPr>
            </a:lvl8pPr>
            <a:lvl9pPr marL="3883868" indent="-22846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998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SzTx/>
            </a:pPr>
            <a:r>
              <a:rPr lang="en-GB" i="0" dirty="0" err="1" smtClean="0"/>
              <a:t>mfurgal@progress.com</a:t>
            </a:r>
            <a:endParaRPr lang="en-GB" i="0" dirty="0"/>
          </a:p>
        </p:txBody>
      </p:sp>
      <p:sp>
        <p:nvSpPr>
          <p:cNvPr id="49" name="Text Placeholder 3">
            <a:extLst>
              <a:ext uri="{FF2B5EF4-FFF2-40B4-BE49-F238E27FC236}">
                <a16:creationId xmlns="" xmlns:a16="http://schemas.microsoft.com/office/drawing/2014/main" id="{1EBE511B-C33C-CF44-8DFE-DC85968D850A}"/>
              </a:ext>
            </a:extLst>
          </p:cNvPr>
          <p:cNvSpPr txBox="1">
            <a:spLocks/>
          </p:cNvSpPr>
          <p:nvPr/>
        </p:nvSpPr>
        <p:spPr>
          <a:xfrm>
            <a:off x="859290" y="5562174"/>
            <a:ext cx="3291291" cy="327457"/>
          </a:xfrm>
          <a:prstGeom prst="rect">
            <a:avLst/>
          </a:prstGeom>
        </p:spPr>
        <p:txBody>
          <a:bodyPr anchor="t">
            <a:normAutofit fontScale="92500" lnSpcReduction="10000"/>
          </a:bodyPr>
          <a:lstStyle>
            <a:lvl1pPr marL="0" indent="0" algn="l" defTabSz="913852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rgbClr val="5CE500"/>
              </a:buClr>
              <a:buFont typeface="Wingdings" pitchFamily="2" charset="2"/>
              <a:buNone/>
              <a:defRPr lang="en-US" sz="1800" b="0" kern="120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504" indent="-285578" algn="l" defTabSz="913852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rgbClr val="5CE500"/>
              </a:buClr>
              <a:buChar char="•"/>
              <a:defRPr lang="en-US" sz="20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2314" indent="-228462" algn="l" defTabSz="913852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rgbClr val="5CE500"/>
              </a:buClr>
              <a:buFont typeface="Arial" charset="0"/>
              <a:buChar char="–"/>
              <a:defRPr lang="en-US" sz="20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599240" indent="-228462" algn="l" defTabSz="913852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rgbClr val="5CE500"/>
              </a:buClr>
              <a:buSzPct val="95000"/>
              <a:buFont typeface="Courier New" pitchFamily="49" charset="0"/>
              <a:buChar char="o"/>
              <a:defRPr lang="en-US" sz="18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6166" indent="-228462" algn="l" defTabSz="913852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2"/>
              </a:buClr>
              <a:buSzPct val="95000"/>
              <a:buFont typeface="Courier New" pitchFamily="49" charset="0"/>
              <a:buChar char="o"/>
              <a:defRPr lang="en-US" sz="14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3092" indent="-22846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998">
                <a:solidFill>
                  <a:schemeClr val="tx1"/>
                </a:solidFill>
                <a:latin typeface="+mn-lt"/>
              </a:defRPr>
            </a:lvl6pPr>
            <a:lvl7pPr marL="2970017" indent="-22846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998">
                <a:solidFill>
                  <a:schemeClr val="tx1"/>
                </a:solidFill>
                <a:latin typeface="+mn-lt"/>
              </a:defRPr>
            </a:lvl7pPr>
            <a:lvl8pPr marL="3426943" indent="-22846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998">
                <a:solidFill>
                  <a:schemeClr val="tx1"/>
                </a:solidFill>
                <a:latin typeface="+mn-lt"/>
              </a:defRPr>
            </a:lvl8pPr>
            <a:lvl9pPr marL="3883868" indent="-22846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998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SzTx/>
            </a:pPr>
            <a:r>
              <a:rPr lang="en-GB" i="0" dirty="0"/>
              <a:t>@</a:t>
            </a:r>
            <a:r>
              <a:rPr lang="en-GB" i="0"/>
              <a:t>ProgressSW</a:t>
            </a:r>
            <a:endParaRPr lang="en-GB" i="0" dirty="0"/>
          </a:p>
        </p:txBody>
      </p:sp>
      <p:sp>
        <p:nvSpPr>
          <p:cNvPr id="52" name="Text Placeholder 3">
            <a:extLst>
              <a:ext uri="{FF2B5EF4-FFF2-40B4-BE49-F238E27FC236}">
                <a16:creationId xmlns="" xmlns:a16="http://schemas.microsoft.com/office/drawing/2014/main" id="{684E7BE3-EFD8-AB49-A0A6-E8594DA68561}"/>
              </a:ext>
            </a:extLst>
          </p:cNvPr>
          <p:cNvSpPr txBox="1">
            <a:spLocks/>
          </p:cNvSpPr>
          <p:nvPr/>
        </p:nvSpPr>
        <p:spPr>
          <a:xfrm>
            <a:off x="859290" y="5168029"/>
            <a:ext cx="3657051" cy="327457"/>
          </a:xfrm>
          <a:prstGeom prst="rect">
            <a:avLst/>
          </a:prstGeom>
        </p:spPr>
        <p:txBody>
          <a:bodyPr anchor="t">
            <a:normAutofit fontScale="92500" lnSpcReduction="10000"/>
          </a:bodyPr>
          <a:lstStyle>
            <a:lvl1pPr marL="0" indent="0" algn="l" defTabSz="913852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rgbClr val="5CE500"/>
              </a:buClr>
              <a:buFont typeface="Wingdings" pitchFamily="2" charset="2"/>
              <a:buNone/>
              <a:defRPr lang="en-US" sz="1800" b="0" kern="120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504" indent="-285578" algn="l" defTabSz="913852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rgbClr val="5CE500"/>
              </a:buClr>
              <a:buChar char="•"/>
              <a:defRPr lang="en-US" sz="20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2314" indent="-228462" algn="l" defTabSz="913852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rgbClr val="5CE500"/>
              </a:buClr>
              <a:buFont typeface="Arial" charset="0"/>
              <a:buChar char="–"/>
              <a:defRPr lang="en-US" sz="20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599240" indent="-228462" algn="l" defTabSz="913852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rgbClr val="5CE500"/>
              </a:buClr>
              <a:buSzPct val="95000"/>
              <a:buFont typeface="Courier New" pitchFamily="49" charset="0"/>
              <a:buChar char="o"/>
              <a:defRPr lang="en-US" sz="18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6166" indent="-228462" algn="l" defTabSz="913852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2"/>
              </a:buClr>
              <a:buSzPct val="95000"/>
              <a:buFont typeface="Courier New" pitchFamily="49" charset="0"/>
              <a:buChar char="o"/>
              <a:defRPr lang="en-US" sz="14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3092" indent="-22846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998">
                <a:solidFill>
                  <a:schemeClr val="tx1"/>
                </a:solidFill>
                <a:latin typeface="+mn-lt"/>
              </a:defRPr>
            </a:lvl6pPr>
            <a:lvl7pPr marL="2970017" indent="-22846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998">
                <a:solidFill>
                  <a:schemeClr val="tx1"/>
                </a:solidFill>
                <a:latin typeface="+mn-lt"/>
              </a:defRPr>
            </a:lvl7pPr>
            <a:lvl8pPr marL="3426943" indent="-22846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998">
                <a:solidFill>
                  <a:schemeClr val="tx1"/>
                </a:solidFill>
                <a:latin typeface="+mn-lt"/>
              </a:defRPr>
            </a:lvl8pPr>
            <a:lvl9pPr marL="3883868" indent="-22846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998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SzTx/>
            </a:pPr>
            <a:r>
              <a:rPr lang="en-GB" i="0" dirty="0"/>
              <a:t>@progress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="" xmlns:a16="http://schemas.microsoft.com/office/drawing/2014/main" id="{623E40F6-7A98-3D45-BE31-434E7EF761EB}"/>
              </a:ext>
            </a:extLst>
          </p:cNvPr>
          <p:cNvGrpSpPr/>
          <p:nvPr/>
        </p:nvGrpSpPr>
        <p:grpSpPr>
          <a:xfrm>
            <a:off x="576822" y="4773392"/>
            <a:ext cx="263462" cy="262350"/>
            <a:chOff x="576822" y="4773392"/>
            <a:chExt cx="263462" cy="262350"/>
          </a:xfrm>
        </p:grpSpPr>
        <p:sp>
          <p:nvSpPr>
            <p:cNvPr id="39" name="Freeform 87">
              <a:extLst>
                <a:ext uri="{FF2B5EF4-FFF2-40B4-BE49-F238E27FC236}">
                  <a16:creationId xmlns="" xmlns:a16="http://schemas.microsoft.com/office/drawing/2014/main" id="{979888C4-EF18-F84E-A2DD-9FEFC3476CAD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822" y="4773392"/>
              <a:ext cx="263462" cy="262350"/>
            </a:xfrm>
            <a:custGeom>
              <a:avLst/>
              <a:gdLst>
                <a:gd name="T0" fmla="*/ 201 w 411"/>
                <a:gd name="T1" fmla="*/ 3 h 410"/>
                <a:gd name="T2" fmla="*/ 408 w 411"/>
                <a:gd name="T3" fmla="*/ 201 h 410"/>
                <a:gd name="T4" fmla="*/ 210 w 411"/>
                <a:gd name="T5" fmla="*/ 408 h 410"/>
                <a:gd name="T6" fmla="*/ 3 w 411"/>
                <a:gd name="T7" fmla="*/ 210 h 410"/>
                <a:gd name="T8" fmla="*/ 201 w 411"/>
                <a:gd name="T9" fmla="*/ 3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1" h="410">
                  <a:moveTo>
                    <a:pt x="201" y="3"/>
                  </a:moveTo>
                  <a:cubicBezTo>
                    <a:pt x="313" y="0"/>
                    <a:pt x="406" y="89"/>
                    <a:pt x="408" y="201"/>
                  </a:cubicBezTo>
                  <a:cubicBezTo>
                    <a:pt x="411" y="313"/>
                    <a:pt x="322" y="405"/>
                    <a:pt x="210" y="408"/>
                  </a:cubicBezTo>
                  <a:cubicBezTo>
                    <a:pt x="98" y="410"/>
                    <a:pt x="5" y="322"/>
                    <a:pt x="3" y="210"/>
                  </a:cubicBezTo>
                  <a:cubicBezTo>
                    <a:pt x="0" y="98"/>
                    <a:pt x="89" y="5"/>
                    <a:pt x="201" y="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pic>
          <p:nvPicPr>
            <p:cNvPr id="20" name="Picture 19">
              <a:extLst>
                <a:ext uri="{FF2B5EF4-FFF2-40B4-BE49-F238E27FC236}">
                  <a16:creationId xmlns="" xmlns:a16="http://schemas.microsoft.com/office/drawing/2014/main" id="{D93B26A0-FF9D-D143-9F4C-8CA19AB54A9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38229" y="4814358"/>
              <a:ext cx="141039" cy="14745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73415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3631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Progress Presentation Theme">
  <a:themeElements>
    <a:clrScheme name="Progress 2017 3">
      <a:dk1>
        <a:srgbClr val="373A3E"/>
      </a:dk1>
      <a:lt1>
        <a:srgbClr val="FFFFFF"/>
      </a:lt1>
      <a:dk2>
        <a:srgbClr val="0D5257"/>
      </a:dk2>
      <a:lt2>
        <a:srgbClr val="FFFFFF"/>
      </a:lt2>
      <a:accent1>
        <a:srgbClr val="54D300"/>
      </a:accent1>
      <a:accent2>
        <a:srgbClr val="02BCEB"/>
      </a:accent2>
      <a:accent3>
        <a:srgbClr val="83329A"/>
      </a:accent3>
      <a:accent4>
        <a:srgbClr val="FAB319"/>
      </a:accent4>
      <a:accent5>
        <a:srgbClr val="2071CE"/>
      </a:accent5>
      <a:accent6>
        <a:srgbClr val="DC3202"/>
      </a:accent6>
      <a:hlink>
        <a:srgbClr val="2172CE"/>
      </a:hlink>
      <a:folHlink>
        <a:srgbClr val="5F2367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 bwMode="auto">
        <a:noFill/>
        <a:ln w="9525">
          <a:noFill/>
          <a:miter lim="800000"/>
          <a:headEnd/>
          <a:tailEnd/>
        </a:ln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>
          <a:buSzTx/>
          <a:defRPr i="0" dirty="0" smtClean="0"/>
        </a:defPPr>
      </a:lstStyle>
    </a:txDef>
  </a:objectDefaults>
  <a:extraClrSchemeLst>
    <a:extraClrScheme>
      <a:clrScheme name="psc_powerpoint_template_2007 1">
        <a:dk1>
          <a:srgbClr val="000000"/>
        </a:dk1>
        <a:lt1>
          <a:srgbClr val="FFFFFF"/>
        </a:lt1>
        <a:dk2>
          <a:srgbClr val="004B85"/>
        </a:dk2>
        <a:lt2>
          <a:srgbClr val="C0C0C0"/>
        </a:lt2>
        <a:accent1>
          <a:srgbClr val="E8A82C"/>
        </a:accent1>
        <a:accent2>
          <a:srgbClr val="00BA97"/>
        </a:accent2>
        <a:accent3>
          <a:srgbClr val="FFFFFF"/>
        </a:accent3>
        <a:accent4>
          <a:srgbClr val="000000"/>
        </a:accent4>
        <a:accent5>
          <a:srgbClr val="F2D1AC"/>
        </a:accent5>
        <a:accent6>
          <a:srgbClr val="00A888"/>
        </a:accent6>
        <a:hlink>
          <a:srgbClr val="D21E27"/>
        </a:hlink>
        <a:folHlink>
          <a:srgbClr val="0066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45E1AACC-3EB3-A340-A519-C2E92EABF829}" vid="{7E6EB3E7-4921-9048-BBBE-1AEB1A02AF1C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E22482AD819FB4AB634B55C19161819" ma:contentTypeVersion="7" ma:contentTypeDescription="Create a new document." ma:contentTypeScope="" ma:versionID="07b01a4d7a3032e6589982e50e542937">
  <xsd:schema xmlns:xsd="http://www.w3.org/2001/XMLSchema" xmlns:xs="http://www.w3.org/2001/XMLSchema" xmlns:p="http://schemas.microsoft.com/office/2006/metadata/properties" xmlns:ns2="696b5c21-bd21-44a1-89b6-e28a5177b55e" xmlns:ns3="93b40393-12fc-4fe0-aa91-33ed4c773dda" targetNamespace="http://schemas.microsoft.com/office/2006/metadata/properties" ma:root="true" ma:fieldsID="cb628e33ea2408e254c0ff68168f3f59" ns2:_="" ns3:_="">
    <xsd:import namespace="696b5c21-bd21-44a1-89b6-e28a5177b55e"/>
    <xsd:import namespace="93b40393-12fc-4fe0-aa91-33ed4c773dd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6b5c21-bd21-44a1-89b6-e28a5177b55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3b40393-12fc-4fe0-aa91-33ed4c773dda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93b40393-12fc-4fe0-aa91-33ed4c773dda">
      <UserInfo>
        <DisplayName>David Atkins</DisplayName>
        <AccountId>67</AccountId>
        <AccountType/>
      </UserInfo>
      <UserInfo>
        <DisplayName>Peter Judge</DisplayName>
        <AccountId>162</AccountId>
        <AccountType/>
      </UserInfo>
      <UserInfo>
        <DisplayName>Shelley Chase</DisplayName>
        <AccountId>133</AccountId>
        <AccountType/>
      </UserInfo>
      <UserInfo>
        <DisplayName>Dion Picco</DisplayName>
        <AccountId>73</AccountId>
        <AccountType/>
      </UserInfo>
      <UserInfo>
        <DisplayName>Rob Straight</DisplayName>
        <AccountId>22</AccountId>
        <AccountType/>
      </UserInfo>
      <UserInfo>
        <DisplayName>Oleg Kupershmidt</DisplayName>
        <AccountId>19</AccountId>
        <AccountType/>
      </UserInfo>
      <UserInfo>
        <DisplayName>David Cleary</DisplayName>
        <AccountId>216</AccountId>
        <AccountType/>
      </UserInfo>
      <UserInfo>
        <DisplayName>Chad Thomson</DisplayName>
        <AccountId>158</AccountId>
        <AccountType/>
      </UserInfo>
      <UserInfo>
        <DisplayName>Alex Oliveri</DisplayName>
        <AccountId>84</AccountId>
        <AccountType/>
      </UserInfo>
      <UserInfo>
        <DisplayName>Marv Stone</DisplayName>
        <AccountId>159</AccountId>
        <AccountType/>
      </UserInfo>
      <UserInfo>
        <DisplayName>Dan Mitchell</DisplayName>
        <AccountId>217</AccountId>
        <AccountType/>
      </UserInfo>
      <UserInfo>
        <DisplayName>Robert Marshall</DisplayName>
        <AccountId>160</AccountId>
        <AccountType/>
      </UserInfo>
      <UserInfo>
        <DisplayName>Brian Bowman</DisplayName>
        <AccountId>14</AccountId>
        <AccountType/>
      </UserInfo>
      <UserInfo>
        <DisplayName>Michael Furgal</DisplayName>
        <AccountId>140</AccountId>
        <AccountType/>
      </UserInfo>
      <UserInfo>
        <DisplayName>Kaloyan Kalchev</DisplayName>
        <AccountId>218</AccountId>
        <AccountType/>
      </UserInfo>
      <UserInfo>
        <DisplayName>James Arsenault</DisplayName>
        <AccountId>119</AccountId>
        <AccountType/>
      </UserInfo>
      <UserInfo>
        <DisplayName>Jarmo Nieminen</DisplayName>
        <AccountId>219</AccountId>
        <AccountType/>
      </UserInfo>
      <UserInfo>
        <DisplayName>Brody Messmer</DisplayName>
        <AccountId>125</AccountId>
        <AccountType/>
      </UserInfo>
      <UserInfo>
        <DisplayName>Roy Ellis</DisplayName>
        <AccountId>220</AccountId>
        <AccountType/>
      </UserInfo>
      <UserInfo>
        <DisplayName>Lilia Messechkova</DisplayName>
        <AccountId>64</AccountId>
        <AccountType/>
      </UserInfo>
      <UserInfo>
        <DisplayName>Dustin Grau</DisplayName>
        <AccountId>221</AccountId>
        <AccountType/>
      </UserInfo>
      <UserInfo>
        <DisplayName>Tony Lavinio</DisplayName>
        <AccountId>203</AccountId>
        <AccountType/>
      </UserInfo>
      <UserInfo>
        <DisplayName>Richard Stone</DisplayName>
        <AccountId>75</AccountId>
        <AccountType/>
      </UserInfo>
      <UserInfo>
        <DisplayName>Richard Banville</DisplayName>
        <AccountId>136</AccountId>
        <AccountType/>
      </UserInfo>
      <UserInfo>
        <DisplayName>Anoop Premachandran</DisplayName>
        <AccountId>222</AccountId>
        <AccountType/>
      </UserInfo>
      <UserInfo>
        <DisplayName>Michael Banks</DisplayName>
        <AccountId>165</AccountId>
        <AccountType/>
      </UserInfo>
      <UserInfo>
        <DisplayName>Suresh Inavolu</DisplayName>
        <AccountId>223</AccountId>
        <AccountType/>
      </UserInfo>
      <UserInfo>
        <DisplayName>Chandra Sekhar</DisplayName>
        <AccountId>224</AccountId>
        <AccountType/>
      </UserInfo>
      <UserInfo>
        <DisplayName>Ajay Kumar Sharma</DisplayName>
        <AccountId>12</AccountId>
        <AccountType/>
      </UserInfo>
      <UserInfo>
        <DisplayName>Robert Lee</DisplayName>
        <AccountId>225</AccountId>
        <AccountType/>
      </UserInfo>
      <UserInfo>
        <DisplayName>Aaron Burg</DisplayName>
        <AccountId>226</AccountId>
        <AccountType/>
      </UserInfo>
      <UserInfo>
        <DisplayName>Eric Moore</DisplayName>
        <AccountId>215</AccountId>
        <AccountType/>
      </UserInfo>
      <UserInfo>
        <DisplayName>Chris Hogan</DisplayName>
        <AccountId>154</AccountId>
        <AccountType/>
      </UserInfo>
      <UserInfo>
        <DisplayName>Dennis Bennett</DisplayName>
        <AccountId>227</AccountId>
        <AccountType/>
      </UserInfo>
      <UserInfo>
        <DisplayName>Yasen Yankov</DisplayName>
        <AccountId>228</AccountId>
        <AccountType/>
      </UserInfo>
      <UserInfo>
        <DisplayName>Sumit Sarkar</DisplayName>
        <AccountId>51</AccountId>
        <AccountType/>
      </UserInfo>
      <UserInfo>
        <DisplayName>Dipak Patel</DisplayName>
        <AccountId>15</AccountId>
        <AccountType/>
      </UserInfo>
      <UserInfo>
        <DisplayName>Raghu Rangan</DisplayName>
        <AccountId>229</AccountId>
        <AccountType/>
      </UserInfo>
      <UserInfo>
        <DisplayName>Priya Heble</DisplayName>
        <AccountId>230</AccountId>
        <AccountType/>
      </UserInfo>
    </SharedWithUs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FC545CA-8A2B-4284-ACB0-D8316663658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96b5c21-bd21-44a1-89b6-e28a5177b55e"/>
    <ds:schemaRef ds:uri="93b40393-12fc-4fe0-aa91-33ed4c773dd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891FEBA-5C3B-425D-AE13-B5CBA7786FF6}">
  <ds:schemaRefs>
    <ds:schemaRef ds:uri="http://schemas.openxmlformats.org/package/2006/metadata/core-properties"/>
    <ds:schemaRef ds:uri="696b5c21-bd21-44a1-89b6-e28a5177b55e"/>
    <ds:schemaRef ds:uri="http://purl.org/dc/dcmitype/"/>
    <ds:schemaRef ds:uri="http://schemas.microsoft.com/office/infopath/2007/PartnerControls"/>
    <ds:schemaRef ds:uri="93b40393-12fc-4fe0-aa91-33ed4c773dda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EEA8EEE7-F1C0-4377-82D1-E55A92F384C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Progress Presentation Theme</Template>
  <TotalTime>25745</TotalTime>
  <Words>802</Words>
  <Application>Microsoft Macintosh PowerPoint</Application>
  <PresentationFormat>Custom</PresentationFormat>
  <Paragraphs>202</Paragraphs>
  <Slides>21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Courier New</vt:lpstr>
      <vt:lpstr>ＭＳ Ｐゴシック</vt:lpstr>
      <vt:lpstr>Times New Roman</vt:lpstr>
      <vt:lpstr>Wingdings</vt:lpstr>
      <vt:lpstr>Progress Presentation Theme</vt:lpstr>
      <vt:lpstr>Leave the driving to Us with the  Progress Managed Database Service</vt:lpstr>
      <vt:lpstr>PowerPoint Presentation</vt:lpstr>
      <vt:lpstr>Operation Evolution – On Premise</vt:lpstr>
      <vt:lpstr>Operation Evolution - Cloud</vt:lpstr>
      <vt:lpstr>Operation Evolution</vt:lpstr>
      <vt:lpstr>Operation Evolution</vt:lpstr>
      <vt:lpstr>Operation Evolution</vt:lpstr>
      <vt:lpstr>Managed Database Administration</vt:lpstr>
      <vt:lpstr>What the service includes</vt:lpstr>
      <vt:lpstr>The Heartbeat Process</vt:lpstr>
      <vt:lpstr>The Managed Database Services Team</vt:lpstr>
      <vt:lpstr>Managed Database Metrics</vt:lpstr>
      <vt:lpstr>Progress MDBA Customers</vt:lpstr>
      <vt:lpstr>Operating Models</vt:lpstr>
      <vt:lpstr>Success Stories</vt:lpstr>
      <vt:lpstr>Success Stories</vt:lpstr>
      <vt:lpstr>Success Stories</vt:lpstr>
      <vt:lpstr>Database Consulting</vt:lpstr>
      <vt:lpstr>MDBA Services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Satish Kumar</dc:creator>
  <cp:keywords/>
  <dc:description/>
  <cp:lastModifiedBy>Michael Furgal</cp:lastModifiedBy>
  <cp:revision>82</cp:revision>
  <cp:lastPrinted>2013-09-18T03:48:20Z</cp:lastPrinted>
  <dcterms:created xsi:type="dcterms:W3CDTF">2018-03-09T14:45:42Z</dcterms:created>
  <dcterms:modified xsi:type="dcterms:W3CDTF">2018-10-25T14:48:25Z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0x0101009E22482AD819FB4AB634B55C19161819</vt:lpwstr>
  </property>
  <property fmtid="{D5CDD505-2E9C-101B-9397-08002B2CF9AE}" pid="3" name="Category1">
    <vt:lpwstr>2;#PowerPoint|c076d733-6942-4956-b818-75216ca678c6</vt:lpwstr>
  </property>
  <property fmtid="{D5CDD505-2E9C-101B-9397-08002B2CF9AE}" pid="4" name="TaxCatchAll">
    <vt:lpwstr>237;#Template|c9160f8f-74c9-4442-ac41-24463e06691d</vt:lpwstr>
  </property>
  <property fmtid="{D5CDD505-2E9C-101B-9397-08002B2CF9AE}" pid="5" name="Doc ID">
    <vt:lpwstr>101816</vt:lpwstr>
  </property>
  <property fmtid="{D5CDD505-2E9C-101B-9397-08002B2CF9AE}" pid="6" name="Location1">
    <vt:lpwstr/>
  </property>
  <property fmtid="{D5CDD505-2E9C-101B-9397-08002B2CF9AE}" pid="7" name="Tagged Doc ID's">
    <vt:bool>false</vt:bool>
  </property>
  <property fmtid="{D5CDD505-2E9C-101B-9397-08002B2CF9AE}" pid="8" name="ContentType1">
    <vt:lpwstr/>
  </property>
  <property fmtid="{D5CDD505-2E9C-101B-9397-08002B2CF9AE}" pid="9" name="Solution0">
    <vt:lpwstr/>
  </property>
  <property fmtid="{D5CDD505-2E9C-101B-9397-08002B2CF9AE}" pid="10" name="Industry">
    <vt:lpwstr/>
  </property>
  <property fmtid="{D5CDD505-2E9C-101B-9397-08002B2CF9AE}" pid="11" name="IndustrySolution">
    <vt:lpwstr/>
  </property>
  <property fmtid="{D5CDD505-2E9C-101B-9397-08002B2CF9AE}" pid="12" name="Attachment Only ?">
    <vt:bool>true</vt:bool>
  </property>
  <property fmtid="{D5CDD505-2E9C-101B-9397-08002B2CF9AE}" pid="13" name="GFOAudience">
    <vt:lpwstr/>
  </property>
  <property fmtid="{D5CDD505-2E9C-101B-9397-08002B2CF9AE}" pid="14" name="OpenEdgeModule">
    <vt:lpwstr/>
  </property>
  <property fmtid="{D5CDD505-2E9C-101B-9397-08002B2CF9AE}" pid="15" name="HorizontalUseCase">
    <vt:lpwstr/>
  </property>
  <property fmtid="{D5CDD505-2E9C-101B-9397-08002B2CF9AE}" pid="16" name="GFOResourceTags">
    <vt:lpwstr/>
  </property>
  <property fmtid="{D5CDD505-2E9C-101B-9397-08002B2CF9AE}" pid="17" name="Partner Empowerment">
    <vt:lpwstr/>
  </property>
  <property fmtid="{D5CDD505-2E9C-101B-9397-08002B2CF9AE}" pid="18" name="BusinessLine">
    <vt:lpwstr/>
  </property>
  <property fmtid="{D5CDD505-2E9C-101B-9397-08002B2CF9AE}" pid="19" name="Portal Audience">
    <vt:lpwstr/>
  </property>
  <property fmtid="{D5CDD505-2E9C-101B-9397-08002B2CF9AE}" pid="20" name="kb2a064789314f00a60cb6c3cf784453">
    <vt:lpwstr/>
  </property>
  <property fmtid="{D5CDD505-2E9C-101B-9397-08002B2CF9AE}" pid="21" name="_dlc_DocIdItemGuid">
    <vt:lpwstr>0772c8ec-cf53-4a88-9f11-7b3dc8d44f2d</vt:lpwstr>
  </property>
  <property fmtid="{D5CDD505-2E9C-101B-9397-08002B2CF9AE}" pid="22" name="Visibility">
    <vt:lpwstr>1;#Internal|a223e987-c30f-4fcd-8089-a373931e9ab5</vt:lpwstr>
  </property>
  <property fmtid="{D5CDD505-2E9C-101B-9397-08002B2CF9AE}" pid="23" name="ee64b60408e447b6920ef9473a3a1a8f">
    <vt:lpwstr/>
  </property>
  <property fmtid="{D5CDD505-2E9C-101B-9397-08002B2CF9AE}" pid="24" name="Solution">
    <vt:lpwstr/>
  </property>
</Properties>
</file>