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71" r:id="rId4"/>
  </p:sldMasterIdLst>
  <p:notesMasterIdLst>
    <p:notesMasterId r:id="rId62"/>
  </p:notesMasterIdLst>
  <p:handoutMasterIdLst>
    <p:handoutMasterId r:id="rId63"/>
  </p:handoutMasterIdLst>
  <p:sldIdLst>
    <p:sldId id="1191" r:id="rId5"/>
    <p:sldId id="1213" r:id="rId6"/>
    <p:sldId id="1269" r:id="rId7"/>
    <p:sldId id="1215" r:id="rId8"/>
    <p:sldId id="1218" r:id="rId9"/>
    <p:sldId id="1219" r:id="rId10"/>
    <p:sldId id="1217" r:id="rId11"/>
    <p:sldId id="1220" r:id="rId12"/>
    <p:sldId id="1223" r:id="rId13"/>
    <p:sldId id="1224" r:id="rId14"/>
    <p:sldId id="1225" r:id="rId15"/>
    <p:sldId id="1226" r:id="rId16"/>
    <p:sldId id="1228" r:id="rId17"/>
    <p:sldId id="1222" r:id="rId18"/>
    <p:sldId id="1230" r:id="rId19"/>
    <p:sldId id="1229" r:id="rId20"/>
    <p:sldId id="1231" r:id="rId21"/>
    <p:sldId id="1233" r:id="rId22"/>
    <p:sldId id="1234" r:id="rId23"/>
    <p:sldId id="1235" r:id="rId24"/>
    <p:sldId id="1236" r:id="rId25"/>
    <p:sldId id="1232" r:id="rId26"/>
    <p:sldId id="1237" r:id="rId27"/>
    <p:sldId id="1238" r:id="rId28"/>
    <p:sldId id="1239" r:id="rId29"/>
    <p:sldId id="1240" r:id="rId30"/>
    <p:sldId id="1242" r:id="rId31"/>
    <p:sldId id="1241" r:id="rId32"/>
    <p:sldId id="1243" r:id="rId33"/>
    <p:sldId id="1246" r:id="rId34"/>
    <p:sldId id="1247" r:id="rId35"/>
    <p:sldId id="1248" r:id="rId36"/>
    <p:sldId id="1249" r:id="rId37"/>
    <p:sldId id="1244" r:id="rId38"/>
    <p:sldId id="1245" r:id="rId39"/>
    <p:sldId id="1250" r:id="rId40"/>
    <p:sldId id="1268" r:id="rId41"/>
    <p:sldId id="1252" r:id="rId42"/>
    <p:sldId id="1253" r:id="rId43"/>
    <p:sldId id="1254" r:id="rId44"/>
    <p:sldId id="1251" r:id="rId45"/>
    <p:sldId id="1270" r:id="rId46"/>
    <p:sldId id="1256" r:id="rId47"/>
    <p:sldId id="1271" r:id="rId48"/>
    <p:sldId id="1255" r:id="rId49"/>
    <p:sldId id="1257" r:id="rId50"/>
    <p:sldId id="1259" r:id="rId51"/>
    <p:sldId id="1260" r:id="rId52"/>
    <p:sldId id="1261" r:id="rId53"/>
    <p:sldId id="1262" r:id="rId54"/>
    <p:sldId id="1263" r:id="rId55"/>
    <p:sldId id="1264" r:id="rId56"/>
    <p:sldId id="1265" r:id="rId57"/>
    <p:sldId id="1258" r:id="rId58"/>
    <p:sldId id="1267" r:id="rId59"/>
    <p:sldId id="1272" r:id="rId60"/>
    <p:sldId id="1214" r:id="rId61"/>
  </p:sldIdLst>
  <p:sldSz cx="12188825" cy="6858000"/>
  <p:notesSz cx="7027863" cy="9313863"/>
  <p:custDataLst>
    <p:tags r:id="rId64"/>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7">
          <p15:clr>
            <a:srgbClr val="A4A3A4"/>
          </p15:clr>
        </p15:guide>
        <p15:guide id="2" orient="horz" pos="756">
          <p15:clr>
            <a:srgbClr val="A4A3A4"/>
          </p15:clr>
        </p15:guide>
        <p15:guide id="3" orient="horz" pos="3403">
          <p15:clr>
            <a:srgbClr val="A4A3A4"/>
          </p15:clr>
        </p15:guide>
        <p15:guide id="4" pos="3829">
          <p15:clr>
            <a:srgbClr val="A4A3A4"/>
          </p15:clr>
        </p15:guide>
      </p15:sldGuideLst>
    </p:ext>
    <p:ext uri="{2D200454-40CA-4A62-9FC3-DE9A4176ACB9}">
      <p15:notesGuideLst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E00"/>
    <a:srgbClr val="2F5662"/>
    <a:srgbClr val="DD461E"/>
    <a:srgbClr val="B0D806"/>
    <a:srgbClr val="AAD204"/>
    <a:srgbClr val="24D997"/>
    <a:srgbClr val="23C78C"/>
    <a:srgbClr val="F199AE"/>
    <a:srgbClr val="A21636"/>
    <a:srgbClr val="FFD2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94" autoAdjust="0"/>
    <p:restoredTop sz="86445" autoAdjust="0"/>
  </p:normalViewPr>
  <p:slideViewPr>
    <p:cSldViewPr snapToGrid="0" showGuides="1">
      <p:cViewPr varScale="1">
        <p:scale>
          <a:sx n="55" d="100"/>
          <a:sy n="55" d="100"/>
        </p:scale>
        <p:origin x="1232" y="184"/>
      </p:cViewPr>
      <p:guideLst>
        <p:guide orient="horz" pos="437"/>
        <p:guide orient="horz" pos="756"/>
        <p:guide orient="horz" pos="3403"/>
        <p:guide pos="3829"/>
      </p:guideLst>
    </p:cSldViewPr>
  </p:slideViewPr>
  <p:outlineViewPr>
    <p:cViewPr>
      <p:scale>
        <a:sx n="33" d="100"/>
        <a:sy n="33" d="100"/>
      </p:scale>
      <p:origin x="0" y="7640"/>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75" d="100"/>
          <a:sy n="75" d="100"/>
        </p:scale>
        <p:origin x="2899" y="53"/>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63" Type="http://schemas.openxmlformats.org/officeDocument/2006/relationships/handoutMaster" Target="handoutMasters/handoutMaster1.xml"/><Relationship Id="rId64" Type="http://schemas.openxmlformats.org/officeDocument/2006/relationships/tags" Target="tags/tag1.xml"/><Relationship Id="rId65" Type="http://schemas.openxmlformats.org/officeDocument/2006/relationships/commentAuthors" Target="commentAuthors.xml"/><Relationship Id="rId66" Type="http://schemas.openxmlformats.org/officeDocument/2006/relationships/presProps" Target="presProps.xml"/><Relationship Id="rId67" Type="http://schemas.openxmlformats.org/officeDocument/2006/relationships/viewProps" Target="viewProps.xml"/><Relationship Id="rId68" Type="http://schemas.openxmlformats.org/officeDocument/2006/relationships/theme" Target="theme/theme1.xml"/><Relationship Id="rId69" Type="http://schemas.openxmlformats.org/officeDocument/2006/relationships/tableStyles" Target="tableStyles.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 Id="rId56" Type="http://schemas.openxmlformats.org/officeDocument/2006/relationships/slide" Target="slides/slide52.xml"/><Relationship Id="rId57" Type="http://schemas.openxmlformats.org/officeDocument/2006/relationships/slide" Target="slides/slide53.xml"/><Relationship Id="rId58" Type="http://schemas.openxmlformats.org/officeDocument/2006/relationships/slide" Target="slides/slide54.xml"/><Relationship Id="rId59" Type="http://schemas.openxmlformats.org/officeDocument/2006/relationships/slide" Target="slides/slide5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60" Type="http://schemas.openxmlformats.org/officeDocument/2006/relationships/slide" Target="slides/slide56.xml"/><Relationship Id="rId61" Type="http://schemas.openxmlformats.org/officeDocument/2006/relationships/slide" Target="slides/slide57.xml"/><Relationship Id="rId62" Type="http://schemas.openxmlformats.org/officeDocument/2006/relationships/notesMaster" Target="notesMasters/notesMaster1.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2750" y="700088"/>
            <a:ext cx="62055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dirty="0" smtClean="0"/>
              <a:t>Progress Software</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Rectangle 5"/>
          <p:cNvSpPr/>
          <p:nvPr userDrawn="1"/>
        </p:nvSpPr>
        <p:spPr bwMode="auto">
          <a:xfrm>
            <a:off x="-5365"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27" y="0"/>
            <a:ext cx="12183947" cy="6856899"/>
          </a:xfrm>
          <a:prstGeom prst="rect">
            <a:avLst/>
          </a:prstGeom>
        </p:spPr>
      </p:pic>
      <p:sp>
        <p:nvSpPr>
          <p:cNvPr id="9" name="Rectangle 3"/>
          <p:cNvSpPr>
            <a:spLocks noGrp="1" noChangeArrowheads="1"/>
          </p:cNvSpPr>
          <p:nvPr>
            <p:ph type="ctrTitle" hasCustomPrompt="1"/>
          </p:nvPr>
        </p:nvSpPr>
        <p:spPr bwMode="auto">
          <a:xfrm>
            <a:off x="5038725" y="2457778"/>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5038725" y="4613135"/>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2208718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userDrawn="1"/>
        </p:nvSpPr>
        <p:spPr bwMode="auto">
          <a:xfrm>
            <a:off x="0"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0" y="0"/>
            <a:ext cx="12183945" cy="6856897"/>
          </a:xfrm>
          <a:prstGeom prst="rect">
            <a:avLst/>
          </a:prstGeom>
        </p:spPr>
      </p:pic>
      <p:sp>
        <p:nvSpPr>
          <p:cNvPr id="2" name="Title 1"/>
          <p:cNvSpPr>
            <a:spLocks noGrp="1"/>
          </p:cNvSpPr>
          <p:nvPr>
            <p:ph type="title"/>
          </p:nvPr>
        </p:nvSpPr>
        <p:spPr>
          <a:xfrm>
            <a:off x="785008" y="3091870"/>
            <a:ext cx="6555592" cy="535531"/>
          </a:xfrm>
        </p:spPr>
        <p:txBody>
          <a:bodyPr anchor="t"/>
          <a:lstStyle>
            <a:lvl1pPr>
              <a:defRPr sz="3200">
                <a:solidFill>
                  <a:schemeClr val="accent2">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566014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414650" cy="5172075"/>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9615580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414650" cy="5172075"/>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6901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4" y="283"/>
            <a:ext cx="12186859" cy="6858538"/>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accent1"/>
                </a:solidFill>
              </a:defRPr>
            </a:lvl1pPr>
            <a:lvl2pPr>
              <a:spcBef>
                <a:spcPts val="1800"/>
              </a:spcBef>
              <a:buClr>
                <a:schemeClr val="accent1"/>
              </a:buClr>
              <a:defRPr>
                <a:solidFill>
                  <a:schemeClr val="accent1"/>
                </a:solidFill>
              </a:defRPr>
            </a:lvl2pPr>
            <a:lvl3pPr>
              <a:spcBef>
                <a:spcPts val="1800"/>
              </a:spcBef>
              <a:buClr>
                <a:schemeClr val="accent1"/>
              </a:buClr>
              <a:defRPr>
                <a:solidFill>
                  <a:schemeClr val="accent1"/>
                </a:solidFill>
              </a:defRPr>
            </a:lvl3pPr>
            <a:lvl4pPr>
              <a:spcBef>
                <a:spcPts val="1800"/>
              </a:spcBef>
              <a:buClr>
                <a:schemeClr val="accent1"/>
              </a:buClr>
              <a:defRPr>
                <a:solidFill>
                  <a:schemeClr val="accent1"/>
                </a:solidFill>
              </a:defRPr>
            </a:lvl4pPr>
            <a:lvl5pPr>
              <a:spcBef>
                <a:spcPts val="1800"/>
              </a:spcBef>
              <a:buClr>
                <a:schemeClr val="accent1"/>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2484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66098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3085479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2605627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Tree>
    <p:extLst>
      <p:ext uri="{BB962C8B-B14F-4D97-AF65-F5344CB8AC3E}">
        <p14:creationId xmlns:p14="http://schemas.microsoft.com/office/powerpoint/2010/main" val="3087391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218389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520924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cc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4" y="283"/>
            <a:ext cx="12186859" cy="6858537"/>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p14="http://schemas.microsoft.com/office/powerpoint/2010/main" val="37209546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ured Gray">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a:ln>
                <a:noFill/>
              </a:ln>
              <a:solidFill>
                <a:schemeClr val="bg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5" y="282"/>
            <a:ext cx="12185400" cy="6857716"/>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512915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ured Purple">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a:ln>
                <a:noFill/>
              </a:ln>
              <a:solidFill>
                <a:schemeClr val="bg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5" y="282"/>
            <a:ext cx="12185400" cy="6857717"/>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622485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ured Tea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9" y="0"/>
            <a:ext cx="12183947" cy="6856898"/>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48783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losing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120" y="2840458"/>
            <a:ext cx="771152" cy="963450"/>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5341" y="2461457"/>
            <a:ext cx="981109" cy="1287217"/>
          </a:xfrm>
          <a:prstGeom prst="rect">
            <a:avLst/>
          </a:prstGeom>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76120" y="3353747"/>
            <a:ext cx="315917" cy="364973"/>
          </a:xfrm>
          <a:prstGeom prst="rect">
            <a:avLst/>
          </a:prstGeom>
        </p:spPr>
      </p:pic>
      <p:pic>
        <p:nvPicPr>
          <p:cNvPr id="6" name="Picture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074849" y="2813480"/>
            <a:ext cx="5029463" cy="1200893"/>
          </a:xfrm>
          <a:prstGeom prst="rect">
            <a:avLst/>
          </a:prstGeom>
        </p:spPr>
      </p:pic>
    </p:spTree>
    <p:extLst>
      <p:ext uri="{BB962C8B-B14F-4D97-AF65-F5344CB8AC3E}">
        <p14:creationId xmlns:p14="http://schemas.microsoft.com/office/powerpoint/2010/main" val="39189929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300"/>
                            </p:stCondLst>
                            <p:childTnLst>
                              <p:par>
                                <p:cTn id="10" presetID="3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style.rotation</p:attrName>
                                        </p:attrNameLst>
                                      </p:cBhvr>
                                      <p:tavLst>
                                        <p:tav tm="0">
                                          <p:val>
                                            <p:fltVal val="90"/>
                                          </p:val>
                                        </p:tav>
                                        <p:tav tm="100000">
                                          <p:val>
                                            <p:fltVal val="0"/>
                                          </p:val>
                                        </p:tav>
                                      </p:tavLst>
                                    </p:anim>
                                    <p:animEffect transition="in" filter="fade">
                                      <p:cBhvr>
                                        <p:cTn id="15" dur="500"/>
                                        <p:tgtEl>
                                          <p:spTgt spid="3"/>
                                        </p:tgtEl>
                                      </p:cBhvr>
                                    </p:animEffect>
                                  </p:childTnLst>
                                </p:cTn>
                              </p:par>
                            </p:childTnLst>
                          </p:cTn>
                        </p:par>
                        <p:par>
                          <p:cTn id="16" fill="hold">
                            <p:stCondLst>
                              <p:cond delay="800"/>
                            </p:stCondLst>
                            <p:childTnLst>
                              <p:par>
                                <p:cTn id="17" presetID="31"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childTnLst>
                          </p:cTn>
                        </p:par>
                        <p:par>
                          <p:cTn id="23" fill="hold">
                            <p:stCondLst>
                              <p:cond delay="13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 no text boxes">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2633844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Blank white">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55149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235002708"/>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21" Type="http://schemas.openxmlformats.org/officeDocument/2006/relationships/image" Target="../media/image1.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440" y="0"/>
            <a:ext cx="12183945" cy="6856897"/>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7" name="Rectangle 5"/>
          <p:cNvSpPr>
            <a:spLocks noChangeArrowheads="1"/>
          </p:cNvSpPr>
          <p:nvPr/>
        </p:nvSpPr>
        <p:spPr bwMode="black">
          <a:xfrm>
            <a:off x="6544468" y="6621282"/>
            <a:ext cx="3696525" cy="107722"/>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700" i="0" dirty="0">
                <a:solidFill>
                  <a:schemeClr val="tx1">
                    <a:lumMod val="50000"/>
                    <a:lumOff val="50000"/>
                  </a:schemeClr>
                </a:solidFill>
                <a:latin typeface="+mj-lt"/>
              </a:rPr>
              <a:t>© 2016 Progress Software Corporation and/or its subsidiaries or affiliates. All rights reserved.</a:t>
            </a:r>
          </a:p>
        </p:txBody>
      </p:sp>
      <p:sp>
        <p:nvSpPr>
          <p:cNvPr id="1713158" name="Rectangle 6"/>
          <p:cNvSpPr>
            <a:spLocks noChangeArrowheads="1"/>
          </p:cNvSpPr>
          <p:nvPr/>
        </p:nvSpPr>
        <p:spPr bwMode="auto">
          <a:xfrm>
            <a:off x="6019419" y="6590505"/>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extLst>
      <p:ext uri="{BB962C8B-B14F-4D97-AF65-F5344CB8AC3E}">
        <p14:creationId xmlns:p14="http://schemas.microsoft.com/office/powerpoint/2010/main" val="3982450574"/>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 id="2147483790" r:id="rId19"/>
  </p:sldLayoutIdLst>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038725" y="2505765"/>
            <a:ext cx="6800850" cy="1477328"/>
          </a:xfrm>
        </p:spPr>
        <p:txBody>
          <a:bodyPr/>
          <a:lstStyle/>
          <a:p>
            <a:r>
              <a:rPr lang="en-US" dirty="0" smtClean="0"/>
              <a:t>Database Internals:</a:t>
            </a:r>
            <a:br>
              <a:rPr lang="en-US" dirty="0" smtClean="0"/>
            </a:br>
            <a:r>
              <a:rPr lang="en-US" dirty="0" smtClean="0"/>
              <a:t>How Indexes Work</a:t>
            </a:r>
            <a:endParaRPr lang="en-US" dirty="0"/>
          </a:p>
        </p:txBody>
      </p:sp>
      <p:sp>
        <p:nvSpPr>
          <p:cNvPr id="5" name="Subtitle 4"/>
          <p:cNvSpPr>
            <a:spLocks noGrp="1"/>
          </p:cNvSpPr>
          <p:nvPr>
            <p:ph type="subTitle" idx="1"/>
          </p:nvPr>
        </p:nvSpPr>
        <p:spPr>
          <a:xfrm>
            <a:off x="5038725" y="4613135"/>
            <a:ext cx="5479648" cy="723098"/>
          </a:xfrm>
        </p:spPr>
        <p:txBody>
          <a:bodyPr/>
          <a:lstStyle/>
          <a:p>
            <a:r>
              <a:rPr lang="en-US" dirty="0" smtClean="0"/>
              <a:t>Mike Furgal</a:t>
            </a:r>
            <a:br>
              <a:rPr lang="en-US" dirty="0" smtClean="0"/>
            </a:br>
            <a:r>
              <a:rPr lang="en-US" dirty="0" smtClean="0"/>
              <a:t>PUG Challenge US</a:t>
            </a:r>
            <a:br>
              <a:rPr lang="en-US" dirty="0" smtClean="0"/>
            </a:br>
            <a:r>
              <a:rPr lang="en-US" dirty="0" smtClean="0"/>
              <a:t>October 25, 2018</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Abstract</a:t>
            </a:r>
            <a:endParaRPr lang="en-US" sz="4000" dirty="0"/>
          </a:p>
        </p:txBody>
      </p:sp>
      <p:sp>
        <p:nvSpPr>
          <p:cNvPr id="3" name="Content Placeholder 2"/>
          <p:cNvSpPr>
            <a:spLocks noGrp="1"/>
          </p:cNvSpPr>
          <p:nvPr>
            <p:ph idx="1"/>
          </p:nvPr>
        </p:nvSpPr>
        <p:spPr/>
        <p:txBody>
          <a:bodyPr/>
          <a:lstStyle/>
          <a:p>
            <a:pPr marL="0" indent="0">
              <a:buNone/>
            </a:pPr>
            <a:r>
              <a:rPr lang="en-US" sz="3200" dirty="0" smtClean="0"/>
              <a:t>Have you ever wondered how the 4GL uses indexes?  This talk describes the internal workings of the index manager of the OpenEdge RBDMS.  Include algorithms for key compression and lookups.  Also covers multi-component keys, equality and range brackets, bracket scans, user of multiple indexes, on disk storage, locking.  Several 4GL query examples will be studied and the 4GL compiler rules for index selection will be explained.</a:t>
            </a:r>
            <a:endParaRPr lang="en-US" sz="3200" dirty="0"/>
          </a:p>
        </p:txBody>
      </p:sp>
    </p:spTree>
    <p:extLst>
      <p:ext uri="{BB962C8B-B14F-4D97-AF65-F5344CB8AC3E}">
        <p14:creationId xmlns:p14="http://schemas.microsoft.com/office/powerpoint/2010/main" val="6102170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Abstract</a:t>
            </a:r>
            <a:endParaRPr lang="en-US" sz="4000" dirty="0"/>
          </a:p>
        </p:txBody>
      </p:sp>
      <p:sp>
        <p:nvSpPr>
          <p:cNvPr id="3" name="Content Placeholder 2"/>
          <p:cNvSpPr>
            <a:spLocks noGrp="1"/>
          </p:cNvSpPr>
          <p:nvPr>
            <p:ph idx="1"/>
          </p:nvPr>
        </p:nvSpPr>
        <p:spPr/>
        <p:txBody>
          <a:bodyPr/>
          <a:lstStyle/>
          <a:p>
            <a:pPr marL="0" indent="0">
              <a:buNone/>
            </a:pPr>
            <a:r>
              <a:rPr lang="en-US" sz="3200" dirty="0" smtClean="0"/>
              <a:t>This is a 2-part session.  Session 1 (this one) covers the internals of the index structure, </a:t>
            </a:r>
            <a:r>
              <a:rPr lang="en-US" sz="3200" dirty="0" err="1" smtClean="0"/>
              <a:t>compresssion</a:t>
            </a:r>
            <a:r>
              <a:rPr lang="en-US" sz="3200" dirty="0" smtClean="0"/>
              <a:t>, etc.</a:t>
            </a:r>
          </a:p>
          <a:p>
            <a:pPr marL="0" indent="0">
              <a:buNone/>
            </a:pPr>
            <a:endParaRPr lang="en-US" sz="3200" dirty="0"/>
          </a:p>
          <a:p>
            <a:pPr marL="0" indent="0">
              <a:buNone/>
            </a:pPr>
            <a:r>
              <a:rPr lang="en-US" sz="3200" dirty="0" smtClean="0"/>
              <a:t>Part 2 is Called “How the 4GL Uses Indexes” 4pm Friday in the Hollis room.  Gus </a:t>
            </a:r>
            <a:r>
              <a:rPr lang="en-US" sz="3200" dirty="0" err="1" smtClean="0"/>
              <a:t>Bjorklund</a:t>
            </a:r>
            <a:r>
              <a:rPr lang="en-US" sz="3200" dirty="0" smtClean="0"/>
              <a:t> is delivering this session</a:t>
            </a:r>
            <a:endParaRPr lang="en-US" sz="3200" dirty="0"/>
          </a:p>
        </p:txBody>
      </p:sp>
    </p:spTree>
    <p:extLst>
      <p:ext uri="{BB962C8B-B14F-4D97-AF65-F5344CB8AC3E}">
        <p14:creationId xmlns:p14="http://schemas.microsoft.com/office/powerpoint/2010/main" val="14094645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Subjects</a:t>
            </a:r>
            <a:endParaRPr lang="en-US" sz="4000" dirty="0"/>
          </a:p>
        </p:txBody>
      </p:sp>
      <p:sp>
        <p:nvSpPr>
          <p:cNvPr id="3" name="Content Placeholder 2"/>
          <p:cNvSpPr>
            <a:spLocks noGrp="1"/>
          </p:cNvSpPr>
          <p:nvPr>
            <p:ph idx="1"/>
          </p:nvPr>
        </p:nvSpPr>
        <p:spPr/>
        <p:txBody>
          <a:bodyPr/>
          <a:lstStyle/>
          <a:p>
            <a:r>
              <a:rPr lang="en-US" sz="2800" dirty="0" smtClean="0"/>
              <a:t>Basics: What Are Indexes</a:t>
            </a:r>
          </a:p>
          <a:p>
            <a:r>
              <a:rPr lang="en-US" sz="2800" dirty="0" smtClean="0"/>
              <a:t>Index Structure</a:t>
            </a:r>
          </a:p>
          <a:p>
            <a:r>
              <a:rPr lang="en-US" sz="2800" dirty="0" smtClean="0"/>
              <a:t>Index Types</a:t>
            </a:r>
          </a:p>
          <a:p>
            <a:r>
              <a:rPr lang="en-US" sz="2800" dirty="0" smtClean="0"/>
              <a:t>Index Compression</a:t>
            </a:r>
          </a:p>
          <a:p>
            <a:r>
              <a:rPr lang="en-US" sz="2800" dirty="0" smtClean="0"/>
              <a:t>Basic Index Usage</a:t>
            </a:r>
          </a:p>
        </p:txBody>
      </p:sp>
    </p:spTree>
    <p:extLst>
      <p:ext uri="{BB962C8B-B14F-4D97-AF65-F5344CB8AC3E}">
        <p14:creationId xmlns:p14="http://schemas.microsoft.com/office/powerpoint/2010/main" val="9250317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What are Indexes</a:t>
            </a:r>
            <a:endParaRPr lang="en-US" sz="4000" dirty="0"/>
          </a:p>
        </p:txBody>
      </p:sp>
      <p:sp>
        <p:nvSpPr>
          <p:cNvPr id="3" name="Content Placeholder 2"/>
          <p:cNvSpPr>
            <a:spLocks noGrp="1"/>
          </p:cNvSpPr>
          <p:nvPr>
            <p:ph idx="1"/>
          </p:nvPr>
        </p:nvSpPr>
        <p:spPr/>
        <p:txBody>
          <a:bodyPr/>
          <a:lstStyle/>
          <a:p>
            <a:r>
              <a:rPr lang="en-US" sz="3200" dirty="0" smtClean="0"/>
              <a:t>Indexes are used for</a:t>
            </a:r>
          </a:p>
          <a:p>
            <a:pPr lvl="1"/>
            <a:r>
              <a:rPr lang="en-US" sz="3000" dirty="0" smtClean="0"/>
              <a:t>Quick access to a row or set of rows</a:t>
            </a:r>
          </a:p>
          <a:p>
            <a:pPr lvl="1"/>
            <a:r>
              <a:rPr lang="en-US" sz="3000" dirty="0" smtClean="0"/>
              <a:t>To retrieve rows in a specific order</a:t>
            </a:r>
          </a:p>
          <a:p>
            <a:pPr lvl="1"/>
            <a:r>
              <a:rPr lang="en-US" sz="3000" dirty="0" smtClean="0"/>
              <a:t>To enforce uniqueness of columns</a:t>
            </a:r>
          </a:p>
          <a:p>
            <a:pPr lvl="1"/>
            <a:r>
              <a:rPr lang="en-US" sz="3000" dirty="0" smtClean="0"/>
              <a:t>To locate rows that contain a word or phrase</a:t>
            </a:r>
            <a:endParaRPr lang="en-US" sz="3000" dirty="0"/>
          </a:p>
        </p:txBody>
      </p:sp>
    </p:spTree>
    <p:extLst>
      <p:ext uri="{BB962C8B-B14F-4D97-AF65-F5344CB8AC3E}">
        <p14:creationId xmlns:p14="http://schemas.microsoft.com/office/powerpoint/2010/main" val="20072013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Records Have A </a:t>
            </a:r>
            <a:r>
              <a:rPr lang="en-US" sz="4000" dirty="0" err="1" smtClean="0"/>
              <a:t>Rowid</a:t>
            </a:r>
            <a:endParaRPr lang="en-US" sz="4000" dirty="0"/>
          </a:p>
        </p:txBody>
      </p:sp>
      <p:sp>
        <p:nvSpPr>
          <p:cNvPr id="3" name="Content Placeholder 2"/>
          <p:cNvSpPr>
            <a:spLocks noGrp="1"/>
          </p:cNvSpPr>
          <p:nvPr>
            <p:ph idx="1"/>
          </p:nvPr>
        </p:nvSpPr>
        <p:spPr>
          <a:xfrm>
            <a:off x="557814" y="2133600"/>
            <a:ext cx="10414650" cy="4238625"/>
          </a:xfrm>
        </p:spPr>
        <p:txBody>
          <a:bodyPr/>
          <a:lstStyle/>
          <a:p>
            <a:r>
              <a:rPr lang="en-US" sz="2400" dirty="0" smtClean="0"/>
              <a:t>Unique 64-bit identifies for a record in a table</a:t>
            </a:r>
          </a:p>
          <a:p>
            <a:pPr lvl="1"/>
            <a:r>
              <a:rPr lang="en-US" sz="2400" dirty="0" err="1" smtClean="0"/>
              <a:t>Partitionid</a:t>
            </a:r>
            <a:r>
              <a:rPr lang="en-US" sz="2400" dirty="0" smtClean="0"/>
              <a:t>, Block number in an area, row in a block</a:t>
            </a:r>
          </a:p>
          <a:p>
            <a:pPr lvl="1"/>
            <a:r>
              <a:rPr lang="en-US" sz="2400" dirty="0" smtClean="0"/>
              <a:t>Unique within an area or partition</a:t>
            </a:r>
          </a:p>
          <a:p>
            <a:r>
              <a:rPr lang="en-US" sz="2400" dirty="0" smtClean="0"/>
              <a:t>Encodes the “physiological” storage </a:t>
            </a:r>
            <a:r>
              <a:rPr lang="en-US" sz="2400" dirty="0" err="1" smtClean="0"/>
              <a:t>addresss</a:t>
            </a:r>
            <a:endParaRPr lang="en-US" sz="2400" dirty="0" smtClean="0"/>
          </a:p>
          <a:p>
            <a:pPr lvl="1"/>
            <a:r>
              <a:rPr lang="en-US" sz="2400" dirty="0" smtClean="0"/>
              <a:t>Used to locate a record “fast’</a:t>
            </a:r>
          </a:p>
          <a:p>
            <a:r>
              <a:rPr lang="en-US" sz="2400" dirty="0" smtClean="0"/>
              <a:t>Same as a RECID for OpenEdge databases</a:t>
            </a:r>
          </a:p>
          <a:p>
            <a:r>
              <a:rPr lang="en-US" sz="2400" dirty="0" smtClean="0"/>
              <a:t>Constant for the “life” of the record</a:t>
            </a:r>
          </a:p>
          <a:p>
            <a:pPr lvl="1"/>
            <a:r>
              <a:rPr lang="en-US" sz="2400" dirty="0" smtClean="0"/>
              <a:t>Until you delete it or change it’s partition</a:t>
            </a:r>
          </a:p>
          <a:p>
            <a:r>
              <a:rPr lang="en-US" sz="2400" dirty="0" err="1" smtClean="0"/>
              <a:t>Rowid</a:t>
            </a:r>
            <a:r>
              <a:rPr lang="en-US" sz="2400" dirty="0" smtClean="0"/>
              <a:t> established by the storage allocation</a:t>
            </a:r>
          </a:p>
        </p:txBody>
      </p:sp>
      <p:grpSp>
        <p:nvGrpSpPr>
          <p:cNvPr id="8" name="Group 7"/>
          <p:cNvGrpSpPr/>
          <p:nvPr/>
        </p:nvGrpSpPr>
        <p:grpSpPr>
          <a:xfrm>
            <a:off x="1378426" y="1214735"/>
            <a:ext cx="8087791" cy="466130"/>
            <a:chOff x="557813" y="1214735"/>
            <a:chExt cx="8087791" cy="466130"/>
          </a:xfrm>
        </p:grpSpPr>
        <p:sp>
          <p:nvSpPr>
            <p:cNvPr id="7" name="Rectangle 6"/>
            <p:cNvSpPr/>
            <p:nvPr/>
          </p:nvSpPr>
          <p:spPr bwMode="auto">
            <a:xfrm>
              <a:off x="6923510" y="1219201"/>
              <a:ext cx="1722094" cy="457200"/>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6" name="Rectangle 5"/>
            <p:cNvSpPr/>
            <p:nvPr/>
          </p:nvSpPr>
          <p:spPr bwMode="auto">
            <a:xfrm>
              <a:off x="557813" y="1214735"/>
              <a:ext cx="6359434" cy="46166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 name="TextBox 3"/>
            <p:cNvSpPr txBox="1"/>
            <p:nvPr/>
          </p:nvSpPr>
          <p:spPr bwMode="auto">
            <a:xfrm>
              <a:off x="557813" y="1219200"/>
              <a:ext cx="6359434" cy="461665"/>
            </a:xfrm>
            <a:prstGeom prst="rect">
              <a:avLst/>
            </a:prstGeom>
            <a:noFill/>
            <a:ln w="57150">
              <a:solidFill>
                <a:schemeClr val="tx1"/>
              </a:solid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000000000000000000000000000000000001</a:t>
              </a:r>
            </a:p>
          </p:txBody>
        </p:sp>
        <p:sp>
          <p:nvSpPr>
            <p:cNvPr id="5" name="TextBox 4"/>
            <p:cNvSpPr txBox="1"/>
            <p:nvPr/>
          </p:nvSpPr>
          <p:spPr bwMode="auto">
            <a:xfrm>
              <a:off x="6917246" y="1214735"/>
              <a:ext cx="1728358" cy="461665"/>
            </a:xfrm>
            <a:prstGeom prst="rect">
              <a:avLst/>
            </a:prstGeom>
            <a:solidFill>
              <a:schemeClr val="accent2"/>
            </a:solidFill>
            <a:ln w="57150">
              <a:solidFill>
                <a:schemeClr val="tx1"/>
              </a:solid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000000000</a:t>
              </a:r>
            </a:p>
          </p:txBody>
        </p:sp>
      </p:grpSp>
    </p:spTree>
    <p:extLst>
      <p:ext uri="{BB962C8B-B14F-4D97-AF65-F5344CB8AC3E}">
        <p14:creationId xmlns:p14="http://schemas.microsoft.com/office/powerpoint/2010/main" val="5569269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Index – an Ordered List of </a:t>
            </a:r>
            <a:r>
              <a:rPr lang="en-US" sz="4000" dirty="0" err="1" smtClean="0"/>
              <a:t>Rowids</a:t>
            </a:r>
            <a:endParaRPr lang="en-US" sz="4000" dirty="0"/>
          </a:p>
        </p:txBody>
      </p:sp>
      <p:sp>
        <p:nvSpPr>
          <p:cNvPr id="4" name="TextBox 3"/>
          <p:cNvSpPr txBox="1"/>
          <p:nvPr/>
        </p:nvSpPr>
        <p:spPr bwMode="auto">
          <a:xfrm>
            <a:off x="2209722" y="1078524"/>
            <a:ext cx="1367682"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smtClean="0">
                <a:solidFill>
                  <a:srgbClr val="0070C0"/>
                </a:solidFill>
              </a:rPr>
              <a:t>City</a:t>
            </a:r>
            <a:r>
              <a:rPr lang="en-US" i="0" dirty="0" smtClean="0"/>
              <a:t/>
            </a:r>
            <a:br>
              <a:rPr lang="en-US" i="0" dirty="0" smtClean="0"/>
            </a:br>
            <a:r>
              <a:rPr lang="en-US" sz="2000" b="1" i="0" dirty="0" smtClean="0"/>
              <a:t>BOLONIA</a:t>
            </a:r>
            <a:br>
              <a:rPr lang="en-US" sz="2000" b="1" i="0" dirty="0" smtClean="0"/>
            </a:br>
            <a:r>
              <a:rPr lang="en-US" sz="2000" b="1" i="0" dirty="0" smtClean="0"/>
              <a:t>BOLTON</a:t>
            </a:r>
            <a:br>
              <a:rPr lang="en-US" sz="2000" b="1" i="0" dirty="0" smtClean="0"/>
            </a:br>
            <a:r>
              <a:rPr lang="en-US" sz="2000" b="1" i="0" dirty="0" smtClean="0"/>
              <a:t>BOLTON</a:t>
            </a:r>
            <a:br>
              <a:rPr lang="en-US" sz="2000" b="1" i="0" dirty="0" smtClean="0"/>
            </a:br>
            <a:r>
              <a:rPr lang="en-US" sz="2000" b="1" i="0" dirty="0" smtClean="0"/>
              <a:t>BOLTON</a:t>
            </a:r>
            <a:br>
              <a:rPr lang="en-US" sz="2000" b="1" i="0" dirty="0" smtClean="0"/>
            </a:br>
            <a:r>
              <a:rPr lang="en-US" sz="2000" b="1" i="0" dirty="0" smtClean="0"/>
              <a:t>BONN</a:t>
            </a:r>
            <a:br>
              <a:rPr lang="en-US" sz="2000" b="1" i="0" dirty="0" smtClean="0"/>
            </a:br>
            <a:r>
              <a:rPr lang="en-US" sz="2000" b="1" i="0" dirty="0" smtClean="0"/>
              <a:t>BOSTON</a:t>
            </a:r>
            <a:r>
              <a:rPr lang="en-US" sz="2000" b="1" i="0" dirty="0"/>
              <a:t/>
            </a:r>
            <a:br>
              <a:rPr lang="en-US" sz="2000" b="1" i="0" dirty="0"/>
            </a:br>
            <a:r>
              <a:rPr lang="en-US" sz="2000" b="1" i="0" dirty="0"/>
              <a:t>BOSTON</a:t>
            </a:r>
            <a:br>
              <a:rPr lang="en-US" sz="2000" b="1" i="0" dirty="0"/>
            </a:br>
            <a:r>
              <a:rPr lang="en-US" sz="2000" b="1" i="0" dirty="0"/>
              <a:t>BOSTON</a:t>
            </a:r>
            <a:br>
              <a:rPr lang="en-US" sz="2000" b="1" i="0" dirty="0"/>
            </a:br>
            <a:r>
              <a:rPr lang="en-US" sz="2000" b="1" i="0" dirty="0"/>
              <a:t>BOSTON</a:t>
            </a:r>
            <a:br>
              <a:rPr lang="en-US" sz="2000" b="1" i="0" dirty="0"/>
            </a:br>
            <a:r>
              <a:rPr lang="en-US" sz="2000" b="1" i="0" dirty="0" smtClean="0"/>
              <a:t>BOSTON</a:t>
            </a:r>
            <a:br>
              <a:rPr lang="en-US" sz="2000" b="1" i="0" dirty="0" smtClean="0"/>
            </a:br>
            <a:r>
              <a:rPr lang="en-US" sz="2000" b="1" i="0" dirty="0" smtClean="0"/>
              <a:t>BOSTON</a:t>
            </a:r>
            <a:r>
              <a:rPr lang="en-US" sz="2000" b="1" i="0" dirty="0"/>
              <a:t/>
            </a:r>
            <a:br>
              <a:rPr lang="en-US" sz="2000" b="1" i="0" dirty="0"/>
            </a:br>
            <a:r>
              <a:rPr lang="en-US" sz="2000" b="1" i="0" dirty="0"/>
              <a:t>BOSTON</a:t>
            </a:r>
            <a:br>
              <a:rPr lang="en-US" sz="2000" b="1" i="0" dirty="0"/>
            </a:br>
            <a:r>
              <a:rPr lang="en-US" sz="2000" b="1" i="0" dirty="0" smtClean="0"/>
              <a:t>BOSTON</a:t>
            </a:r>
            <a:br>
              <a:rPr lang="en-US" sz="2000" b="1" i="0" dirty="0" smtClean="0"/>
            </a:br>
            <a:r>
              <a:rPr lang="en-US" sz="2000" b="1" i="0" dirty="0" smtClean="0"/>
              <a:t>BOSTON</a:t>
            </a:r>
            <a:br>
              <a:rPr lang="en-US" sz="2000" b="1" i="0" dirty="0" smtClean="0"/>
            </a:br>
            <a:r>
              <a:rPr lang="en-US" sz="2000" b="1" i="0" dirty="0" smtClean="0"/>
              <a:t>BOSTON</a:t>
            </a:r>
            <a:br>
              <a:rPr lang="en-US" sz="2000" b="1" i="0" dirty="0" smtClean="0"/>
            </a:br>
            <a:r>
              <a:rPr lang="en-US" sz="2000" b="1" i="0" dirty="0" smtClean="0"/>
              <a:t>CARDIFF</a:t>
            </a:r>
          </a:p>
        </p:txBody>
      </p:sp>
      <p:sp>
        <p:nvSpPr>
          <p:cNvPr id="5" name="TextBox 4"/>
          <p:cNvSpPr txBox="1"/>
          <p:nvPr/>
        </p:nvSpPr>
        <p:spPr bwMode="auto">
          <a:xfrm>
            <a:off x="5691476" y="1078524"/>
            <a:ext cx="954107"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err="1" smtClean="0">
                <a:solidFill>
                  <a:srgbClr val="0070C0"/>
                </a:solidFill>
              </a:rPr>
              <a:t>Rowid</a:t>
            </a:r>
            <a:r>
              <a:rPr lang="en-US" i="0" dirty="0" smtClean="0"/>
              <a:t/>
            </a:r>
            <a:br>
              <a:rPr lang="en-US" i="0" dirty="0" smtClean="0"/>
            </a:br>
            <a:r>
              <a:rPr lang="en-US" sz="2000" b="1" i="0" dirty="0" smtClean="0"/>
              <a:t>3331</a:t>
            </a:r>
            <a:br>
              <a:rPr lang="en-US" sz="2000" b="1" i="0" dirty="0" smtClean="0"/>
            </a:br>
            <a:r>
              <a:rPr lang="en-US" sz="2000" b="1" i="0" dirty="0" smtClean="0"/>
              <a:t>5554</a:t>
            </a:r>
            <a:br>
              <a:rPr lang="en-US" sz="2000" b="1" i="0" dirty="0" smtClean="0"/>
            </a:br>
            <a:r>
              <a:rPr lang="en-US" sz="2000" b="1" i="0" dirty="0" smtClean="0"/>
              <a:t>9001</a:t>
            </a:r>
            <a:br>
              <a:rPr lang="en-US" sz="2000" b="1" i="0" dirty="0" smtClean="0"/>
            </a:br>
            <a:r>
              <a:rPr lang="en-US" sz="2000" b="1" i="0" dirty="0" smtClean="0"/>
              <a:t>9022</a:t>
            </a:r>
            <a:br>
              <a:rPr lang="en-US" sz="2000" b="1" i="0" dirty="0" smtClean="0"/>
            </a:br>
            <a:r>
              <a:rPr lang="en-US" sz="2000" b="1" i="0" dirty="0" smtClean="0"/>
              <a:t>8001</a:t>
            </a:r>
            <a:br>
              <a:rPr lang="en-US" sz="2000" b="1" i="0" dirty="0" smtClean="0"/>
            </a:br>
            <a:r>
              <a:rPr lang="en-US" sz="2000" b="1" i="0" dirty="0" smtClean="0"/>
              <a:t>1111</a:t>
            </a:r>
            <a:r>
              <a:rPr lang="en-US" sz="2000" b="1" i="0" dirty="0"/>
              <a:t/>
            </a:r>
            <a:br>
              <a:rPr lang="en-US" sz="2000" b="1" i="0" dirty="0"/>
            </a:br>
            <a:r>
              <a:rPr lang="en-US" sz="2000" b="1" i="0" dirty="0" smtClean="0"/>
              <a:t>1118</a:t>
            </a:r>
            <a:r>
              <a:rPr lang="en-US" sz="2000" b="1" i="0" dirty="0"/>
              <a:t/>
            </a:r>
            <a:br>
              <a:rPr lang="en-US" sz="2000" b="1" i="0" dirty="0"/>
            </a:br>
            <a:r>
              <a:rPr lang="en-US" sz="2000" b="1" i="0" dirty="0" smtClean="0"/>
              <a:t>7001</a:t>
            </a:r>
            <a:r>
              <a:rPr lang="en-US" sz="2000" b="1" i="0" dirty="0"/>
              <a:t/>
            </a:r>
            <a:br>
              <a:rPr lang="en-US" sz="2000" b="1" i="0" dirty="0"/>
            </a:br>
            <a:r>
              <a:rPr lang="en-US" sz="2000" b="1" i="0" dirty="0" smtClean="0"/>
              <a:t>9002</a:t>
            </a:r>
            <a:r>
              <a:rPr lang="en-US" sz="2000" b="1" i="0" dirty="0"/>
              <a:t/>
            </a:r>
            <a:br>
              <a:rPr lang="en-US" sz="2000" b="1" i="0" dirty="0"/>
            </a:br>
            <a:r>
              <a:rPr lang="en-US" sz="2000" b="1" i="0" dirty="0" smtClean="0"/>
              <a:t>9003</a:t>
            </a:r>
            <a:br>
              <a:rPr lang="en-US" sz="2000" b="1" i="0" dirty="0" smtClean="0"/>
            </a:br>
            <a:r>
              <a:rPr lang="en-US" sz="2000" b="1" i="0" dirty="0" smtClean="0"/>
              <a:t>9006</a:t>
            </a:r>
            <a:r>
              <a:rPr lang="en-US" sz="2000" b="1" i="0" dirty="0"/>
              <a:t/>
            </a:r>
            <a:br>
              <a:rPr lang="en-US" sz="2000" b="1" i="0" dirty="0"/>
            </a:br>
            <a:r>
              <a:rPr lang="en-US" sz="2000" b="1" i="0" dirty="0" smtClean="0"/>
              <a:t>9007</a:t>
            </a:r>
            <a:r>
              <a:rPr lang="en-US" sz="2000" b="1" i="0" dirty="0"/>
              <a:t/>
            </a:r>
            <a:br>
              <a:rPr lang="en-US" sz="2000" b="1" i="0" dirty="0"/>
            </a:br>
            <a:r>
              <a:rPr lang="en-US" sz="2000" b="1" i="0" dirty="0" smtClean="0"/>
              <a:t>9008</a:t>
            </a:r>
            <a:br>
              <a:rPr lang="en-US" sz="2000" b="1" i="0" dirty="0" smtClean="0"/>
            </a:br>
            <a:r>
              <a:rPr lang="en-US" sz="2000" b="1" i="0" dirty="0" smtClean="0"/>
              <a:t>9009</a:t>
            </a:r>
            <a:br>
              <a:rPr lang="en-US" sz="2000" b="1" i="0" dirty="0" smtClean="0"/>
            </a:br>
            <a:r>
              <a:rPr lang="en-US" sz="2000" b="1" i="0" dirty="0" smtClean="0"/>
              <a:t>9999</a:t>
            </a:r>
            <a:br>
              <a:rPr lang="en-US" sz="2000" b="1" i="0" dirty="0" smtClean="0"/>
            </a:br>
            <a:r>
              <a:rPr lang="en-US" sz="2000" b="1" i="0" dirty="0" smtClean="0"/>
              <a:t>3333</a:t>
            </a:r>
          </a:p>
        </p:txBody>
      </p:sp>
      <p:sp>
        <p:nvSpPr>
          <p:cNvPr id="6" name="Down Arrow 5"/>
          <p:cNvSpPr/>
          <p:nvPr/>
        </p:nvSpPr>
        <p:spPr bwMode="auto">
          <a:xfrm>
            <a:off x="557813" y="1594340"/>
            <a:ext cx="591049" cy="4618892"/>
          </a:xfrm>
          <a:prstGeom prst="downArrow">
            <a:avLst>
              <a:gd name="adj1" fmla="val 50000"/>
              <a:gd name="adj2" fmla="val 80524"/>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3017863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953" y="2227384"/>
            <a:ext cx="6827724" cy="1266093"/>
          </a:xfrm>
        </p:spPr>
        <p:txBody>
          <a:bodyPr/>
          <a:lstStyle/>
          <a:p>
            <a:pPr marL="0" indent="0" algn="ctr">
              <a:buNone/>
            </a:pPr>
            <a:r>
              <a:rPr lang="en-US" sz="3200" dirty="0" smtClean="0"/>
              <a:t>What if the ordered list of records is too LONG?</a:t>
            </a:r>
            <a:endParaRPr lang="en-US" sz="3200" dirty="0"/>
          </a:p>
        </p:txBody>
      </p:sp>
    </p:spTree>
    <p:extLst>
      <p:ext uri="{BB962C8B-B14F-4D97-AF65-F5344CB8AC3E}">
        <p14:creationId xmlns:p14="http://schemas.microsoft.com/office/powerpoint/2010/main" val="7300125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953" y="2227384"/>
            <a:ext cx="6827724" cy="1266093"/>
          </a:xfrm>
        </p:spPr>
        <p:txBody>
          <a:bodyPr/>
          <a:lstStyle/>
          <a:p>
            <a:pPr marL="0" indent="0">
              <a:buNone/>
            </a:pPr>
            <a:r>
              <a:rPr lang="en-US" sz="3200" dirty="0" smtClean="0"/>
              <a:t>1.Subdivide the list into multiple lists</a:t>
            </a:r>
            <a:br>
              <a:rPr lang="en-US" sz="3200" dirty="0" smtClean="0"/>
            </a:br>
            <a:r>
              <a:rPr lang="en-US" sz="3200" dirty="0" smtClean="0"/>
              <a:t>2. Make an ordered list of lists</a:t>
            </a:r>
            <a:endParaRPr lang="en-US" sz="3200" dirty="0"/>
          </a:p>
        </p:txBody>
      </p:sp>
    </p:spTree>
    <p:extLst>
      <p:ext uri="{BB962C8B-B14F-4D97-AF65-F5344CB8AC3E}">
        <p14:creationId xmlns:p14="http://schemas.microsoft.com/office/powerpoint/2010/main" val="16028731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2209721" y="1312987"/>
            <a:ext cx="4435859" cy="4996288"/>
          </a:xfrm>
          <a:prstGeom prst="rect">
            <a:avLst/>
          </a:prstGeom>
          <a:solidFill>
            <a:schemeClr val="accent1"/>
          </a:solid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557813" y="259775"/>
            <a:ext cx="10948387" cy="646331"/>
          </a:xfrm>
        </p:spPr>
        <p:txBody>
          <a:bodyPr/>
          <a:lstStyle/>
          <a:p>
            <a:r>
              <a:rPr lang="en-US" sz="4000" dirty="0" smtClean="0"/>
              <a:t>Subdivided List</a:t>
            </a:r>
            <a:endParaRPr lang="en-US" sz="4000" dirty="0"/>
          </a:p>
        </p:txBody>
      </p:sp>
      <p:sp>
        <p:nvSpPr>
          <p:cNvPr id="4" name="TextBox 3"/>
          <p:cNvSpPr txBox="1"/>
          <p:nvPr/>
        </p:nvSpPr>
        <p:spPr bwMode="auto">
          <a:xfrm>
            <a:off x="2209722" y="984740"/>
            <a:ext cx="1367682"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smtClean="0">
                <a:solidFill>
                  <a:srgbClr val="0070C0"/>
                </a:solidFill>
              </a:rPr>
              <a:t>City</a:t>
            </a:r>
            <a:r>
              <a:rPr lang="en-US" i="0" dirty="0" smtClean="0"/>
              <a:t/>
            </a:r>
            <a:br>
              <a:rPr lang="en-US" i="0" dirty="0" smtClean="0"/>
            </a:br>
            <a:r>
              <a:rPr lang="en-US" sz="2000" b="1" i="0" dirty="0" smtClean="0"/>
              <a:t>BOLONIA</a:t>
            </a:r>
            <a:br>
              <a:rPr lang="en-US" sz="2000" b="1" i="0" dirty="0" smtClean="0"/>
            </a:br>
            <a:r>
              <a:rPr lang="en-US" sz="2000" b="1" i="0" dirty="0" smtClean="0"/>
              <a:t>BOLTON</a:t>
            </a:r>
            <a:br>
              <a:rPr lang="en-US" sz="2000" b="1" i="0" dirty="0" smtClean="0"/>
            </a:br>
            <a:r>
              <a:rPr lang="en-US" sz="2000" b="1" i="0" dirty="0" smtClean="0"/>
              <a:t>BOLTON</a:t>
            </a:r>
            <a:br>
              <a:rPr lang="en-US" sz="2000" b="1" i="0" dirty="0" smtClean="0"/>
            </a:br>
            <a:r>
              <a:rPr lang="en-US" sz="2000" b="1" i="0" dirty="0" smtClean="0"/>
              <a:t>BOLTON</a:t>
            </a:r>
            <a:br>
              <a:rPr lang="en-US" sz="2000" b="1" i="0" dirty="0" smtClean="0"/>
            </a:br>
            <a:r>
              <a:rPr lang="en-US" sz="2000" b="1" i="0" dirty="0" smtClean="0"/>
              <a:t>BONN</a:t>
            </a:r>
            <a:br>
              <a:rPr lang="en-US" sz="2000" b="1" i="0" dirty="0" smtClean="0"/>
            </a:br>
            <a:r>
              <a:rPr lang="en-US" sz="2000" b="1" i="0" dirty="0" smtClean="0"/>
              <a:t>BOSTON</a:t>
            </a:r>
            <a:r>
              <a:rPr lang="en-US" sz="2000" b="1" i="0" dirty="0"/>
              <a:t/>
            </a:r>
            <a:br>
              <a:rPr lang="en-US" sz="2000" b="1" i="0" dirty="0"/>
            </a:br>
            <a:r>
              <a:rPr lang="en-US" sz="2000" b="1" i="0" dirty="0"/>
              <a:t>BOSTON</a:t>
            </a:r>
            <a:br>
              <a:rPr lang="en-US" sz="2000" b="1" i="0" dirty="0"/>
            </a:br>
            <a:r>
              <a:rPr lang="en-US" sz="2000" b="1" i="0" dirty="0"/>
              <a:t>BOSTON</a:t>
            </a:r>
            <a:br>
              <a:rPr lang="en-US" sz="2000" b="1" i="0" dirty="0"/>
            </a:br>
            <a:r>
              <a:rPr lang="en-US" sz="2000" b="1" i="0" dirty="0"/>
              <a:t>BOSTON</a:t>
            </a:r>
            <a:br>
              <a:rPr lang="en-US" sz="2000" b="1" i="0" dirty="0"/>
            </a:br>
            <a:r>
              <a:rPr lang="en-US" sz="2000" b="1" i="0" dirty="0" smtClean="0"/>
              <a:t>BOSTON</a:t>
            </a:r>
            <a:br>
              <a:rPr lang="en-US" sz="2000" b="1" i="0" dirty="0" smtClean="0"/>
            </a:br>
            <a:r>
              <a:rPr lang="en-US" sz="2000" b="1" i="0" dirty="0" smtClean="0"/>
              <a:t>BOSTON</a:t>
            </a:r>
            <a:r>
              <a:rPr lang="en-US" sz="2000" b="1" i="0" dirty="0"/>
              <a:t/>
            </a:r>
            <a:br>
              <a:rPr lang="en-US" sz="2000" b="1" i="0" dirty="0"/>
            </a:br>
            <a:r>
              <a:rPr lang="en-US" sz="2000" b="1" i="0" dirty="0"/>
              <a:t>BOSTON</a:t>
            </a:r>
            <a:br>
              <a:rPr lang="en-US" sz="2000" b="1" i="0" dirty="0"/>
            </a:br>
            <a:r>
              <a:rPr lang="en-US" sz="2000" b="1" i="0" dirty="0" smtClean="0"/>
              <a:t>BOSTON</a:t>
            </a:r>
            <a:br>
              <a:rPr lang="en-US" sz="2000" b="1" i="0" dirty="0" smtClean="0"/>
            </a:br>
            <a:r>
              <a:rPr lang="en-US" sz="2000" b="1" i="0" dirty="0" smtClean="0"/>
              <a:t>BOSTON</a:t>
            </a:r>
            <a:br>
              <a:rPr lang="en-US" sz="2000" b="1" i="0" dirty="0" smtClean="0"/>
            </a:br>
            <a:r>
              <a:rPr lang="en-US" sz="2000" b="1" i="0" dirty="0" smtClean="0"/>
              <a:t>BOSTON</a:t>
            </a:r>
            <a:br>
              <a:rPr lang="en-US" sz="2000" b="1" i="0" dirty="0" smtClean="0"/>
            </a:br>
            <a:r>
              <a:rPr lang="en-US" sz="2000" b="1" i="0" dirty="0" smtClean="0"/>
              <a:t>CARDIFF</a:t>
            </a:r>
          </a:p>
        </p:txBody>
      </p:sp>
      <p:sp>
        <p:nvSpPr>
          <p:cNvPr id="5" name="TextBox 4"/>
          <p:cNvSpPr txBox="1"/>
          <p:nvPr/>
        </p:nvSpPr>
        <p:spPr bwMode="auto">
          <a:xfrm>
            <a:off x="5691476" y="984740"/>
            <a:ext cx="954107"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err="1" smtClean="0">
                <a:solidFill>
                  <a:srgbClr val="0070C0"/>
                </a:solidFill>
              </a:rPr>
              <a:t>Rowid</a:t>
            </a:r>
            <a:r>
              <a:rPr lang="en-US" i="0" dirty="0" smtClean="0"/>
              <a:t/>
            </a:r>
            <a:br>
              <a:rPr lang="en-US" i="0" dirty="0" smtClean="0"/>
            </a:br>
            <a:r>
              <a:rPr lang="en-US" sz="2000" b="1" i="0" dirty="0" smtClean="0"/>
              <a:t>3331</a:t>
            </a:r>
            <a:br>
              <a:rPr lang="en-US" sz="2000" b="1" i="0" dirty="0" smtClean="0"/>
            </a:br>
            <a:r>
              <a:rPr lang="en-US" sz="2000" b="1" i="0" dirty="0" smtClean="0"/>
              <a:t>5554</a:t>
            </a:r>
            <a:br>
              <a:rPr lang="en-US" sz="2000" b="1" i="0" dirty="0" smtClean="0"/>
            </a:br>
            <a:r>
              <a:rPr lang="en-US" sz="2000" b="1" i="0" dirty="0" smtClean="0"/>
              <a:t>9001</a:t>
            </a:r>
            <a:br>
              <a:rPr lang="en-US" sz="2000" b="1" i="0" dirty="0" smtClean="0"/>
            </a:br>
            <a:r>
              <a:rPr lang="en-US" sz="2000" b="1" i="0" dirty="0" smtClean="0"/>
              <a:t>9022</a:t>
            </a:r>
            <a:br>
              <a:rPr lang="en-US" sz="2000" b="1" i="0" dirty="0" smtClean="0"/>
            </a:br>
            <a:r>
              <a:rPr lang="en-US" sz="2000" b="1" i="0" dirty="0" smtClean="0"/>
              <a:t>8001</a:t>
            </a:r>
            <a:br>
              <a:rPr lang="en-US" sz="2000" b="1" i="0" dirty="0" smtClean="0"/>
            </a:br>
            <a:r>
              <a:rPr lang="en-US" sz="2000" b="1" i="0" dirty="0" smtClean="0"/>
              <a:t>1111</a:t>
            </a:r>
            <a:r>
              <a:rPr lang="en-US" sz="2000" b="1" i="0" dirty="0"/>
              <a:t/>
            </a:r>
            <a:br>
              <a:rPr lang="en-US" sz="2000" b="1" i="0" dirty="0"/>
            </a:br>
            <a:r>
              <a:rPr lang="en-US" sz="2000" b="1" i="0" dirty="0" smtClean="0"/>
              <a:t>1118</a:t>
            </a:r>
            <a:r>
              <a:rPr lang="en-US" sz="2000" b="1" i="0" dirty="0"/>
              <a:t/>
            </a:r>
            <a:br>
              <a:rPr lang="en-US" sz="2000" b="1" i="0" dirty="0"/>
            </a:br>
            <a:r>
              <a:rPr lang="en-US" sz="2000" b="1" i="0" dirty="0" smtClean="0"/>
              <a:t>7001</a:t>
            </a:r>
            <a:r>
              <a:rPr lang="en-US" sz="2000" b="1" i="0" dirty="0"/>
              <a:t/>
            </a:r>
            <a:br>
              <a:rPr lang="en-US" sz="2000" b="1" i="0" dirty="0"/>
            </a:br>
            <a:r>
              <a:rPr lang="en-US" sz="2000" b="1" i="0" dirty="0" smtClean="0"/>
              <a:t>9002</a:t>
            </a:r>
            <a:r>
              <a:rPr lang="en-US" sz="2000" b="1" i="0" dirty="0"/>
              <a:t/>
            </a:r>
            <a:br>
              <a:rPr lang="en-US" sz="2000" b="1" i="0" dirty="0"/>
            </a:br>
            <a:r>
              <a:rPr lang="en-US" sz="2000" b="1" i="0" dirty="0" smtClean="0"/>
              <a:t>9003</a:t>
            </a:r>
            <a:br>
              <a:rPr lang="en-US" sz="2000" b="1" i="0" dirty="0" smtClean="0"/>
            </a:br>
            <a:r>
              <a:rPr lang="en-US" sz="2000" b="1" i="0" dirty="0" smtClean="0"/>
              <a:t>9006</a:t>
            </a:r>
            <a:r>
              <a:rPr lang="en-US" sz="2000" b="1" i="0" dirty="0"/>
              <a:t/>
            </a:r>
            <a:br>
              <a:rPr lang="en-US" sz="2000" b="1" i="0" dirty="0"/>
            </a:br>
            <a:r>
              <a:rPr lang="en-US" sz="2000" b="1" i="0" dirty="0" smtClean="0"/>
              <a:t>9007</a:t>
            </a:r>
            <a:r>
              <a:rPr lang="en-US" sz="2000" b="1" i="0" dirty="0"/>
              <a:t/>
            </a:r>
            <a:br>
              <a:rPr lang="en-US" sz="2000" b="1" i="0" dirty="0"/>
            </a:br>
            <a:r>
              <a:rPr lang="en-US" sz="2000" b="1" i="0" dirty="0" smtClean="0"/>
              <a:t>9008</a:t>
            </a:r>
            <a:br>
              <a:rPr lang="en-US" sz="2000" b="1" i="0" dirty="0" smtClean="0"/>
            </a:br>
            <a:r>
              <a:rPr lang="en-US" sz="2000" b="1" i="0" dirty="0" smtClean="0"/>
              <a:t>9009</a:t>
            </a:r>
            <a:br>
              <a:rPr lang="en-US" sz="2000" b="1" i="0" dirty="0" smtClean="0"/>
            </a:br>
            <a:r>
              <a:rPr lang="en-US" sz="2000" b="1" i="0" dirty="0" smtClean="0"/>
              <a:t>9999</a:t>
            </a:r>
            <a:br>
              <a:rPr lang="en-US" sz="2000" b="1" i="0" dirty="0" smtClean="0"/>
            </a:br>
            <a:r>
              <a:rPr lang="en-US" sz="2000" b="1" i="0" dirty="0" smtClean="0"/>
              <a:t>3333</a:t>
            </a:r>
          </a:p>
        </p:txBody>
      </p:sp>
      <p:sp>
        <p:nvSpPr>
          <p:cNvPr id="6" name="Down Arrow 5"/>
          <p:cNvSpPr/>
          <p:nvPr/>
        </p:nvSpPr>
        <p:spPr bwMode="auto">
          <a:xfrm>
            <a:off x="557813" y="1312987"/>
            <a:ext cx="684833" cy="4996288"/>
          </a:xfrm>
          <a:prstGeom prst="downArrow">
            <a:avLst>
              <a:gd name="adj1" fmla="val 50000"/>
              <a:gd name="adj2" fmla="val 80524"/>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8" name="Straight Connector 7"/>
          <p:cNvCxnSpPr/>
          <p:nvPr/>
        </p:nvCxnSpPr>
        <p:spPr bwMode="auto">
          <a:xfrm>
            <a:off x="2209721" y="2508740"/>
            <a:ext cx="4435861" cy="23447"/>
          </a:xfrm>
          <a:prstGeom prst="line">
            <a:avLst/>
          </a:prstGeom>
          <a:solidFill>
            <a:schemeClr val="accent1"/>
          </a:solidFill>
          <a:ln w="57150"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2209720" y="3727940"/>
            <a:ext cx="4435861" cy="23447"/>
          </a:xfrm>
          <a:prstGeom prst="line">
            <a:avLst/>
          </a:prstGeom>
          <a:solidFill>
            <a:schemeClr val="accent1"/>
          </a:solidFill>
          <a:ln w="57150"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2209719" y="4947140"/>
            <a:ext cx="4435861" cy="23447"/>
          </a:xfrm>
          <a:prstGeom prst="line">
            <a:avLst/>
          </a:prstGeom>
          <a:solidFill>
            <a:schemeClr val="accent1"/>
          </a:solidFill>
          <a:ln w="57150" cap="flat" cmpd="sng" algn="ctr">
            <a:solidFill>
              <a:schemeClr val="tx1"/>
            </a:solidFill>
            <a:prstDash val="solid"/>
            <a:round/>
            <a:headEnd type="none" w="med" len="med"/>
            <a:tailEnd type="none" w="med" len="med"/>
          </a:ln>
          <a:effectLst/>
        </p:spPr>
      </p:cxnSp>
      <p:sp>
        <p:nvSpPr>
          <p:cNvPr id="11" name="TextBox 10"/>
          <p:cNvSpPr txBox="1"/>
          <p:nvPr/>
        </p:nvSpPr>
        <p:spPr bwMode="auto">
          <a:xfrm>
            <a:off x="8107146" y="2579081"/>
            <a:ext cx="971741"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smtClean="0"/>
              <a:t>4 lists</a:t>
            </a:r>
            <a:endParaRPr lang="en-US" i="0" dirty="0" smtClean="0"/>
          </a:p>
        </p:txBody>
      </p:sp>
    </p:spTree>
    <p:extLst>
      <p:ext uri="{BB962C8B-B14F-4D97-AF65-F5344CB8AC3E}">
        <p14:creationId xmlns:p14="http://schemas.microsoft.com/office/powerpoint/2010/main" val="13511824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2209721" y="1312987"/>
            <a:ext cx="4435859" cy="4996288"/>
          </a:xfrm>
          <a:prstGeom prst="rect">
            <a:avLst/>
          </a:prstGeom>
          <a:solidFill>
            <a:schemeClr val="accent1"/>
          </a:solid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557813" y="259775"/>
            <a:ext cx="10948387" cy="646331"/>
          </a:xfrm>
        </p:spPr>
        <p:txBody>
          <a:bodyPr/>
          <a:lstStyle/>
          <a:p>
            <a:r>
              <a:rPr lang="en-US" sz="4000" dirty="0" smtClean="0"/>
              <a:t>A List of Lists</a:t>
            </a:r>
            <a:endParaRPr lang="en-US" sz="4000" dirty="0"/>
          </a:p>
        </p:txBody>
      </p:sp>
      <p:sp>
        <p:nvSpPr>
          <p:cNvPr id="4" name="TextBox 3"/>
          <p:cNvSpPr txBox="1"/>
          <p:nvPr/>
        </p:nvSpPr>
        <p:spPr bwMode="auto">
          <a:xfrm>
            <a:off x="2209722" y="984740"/>
            <a:ext cx="1367682"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smtClean="0">
                <a:solidFill>
                  <a:srgbClr val="0070C0"/>
                </a:solidFill>
              </a:rPr>
              <a:t>City</a:t>
            </a:r>
            <a:r>
              <a:rPr lang="en-US" i="0" dirty="0" smtClean="0"/>
              <a:t/>
            </a:r>
            <a:br>
              <a:rPr lang="en-US" i="0" dirty="0" smtClean="0"/>
            </a:br>
            <a:r>
              <a:rPr lang="en-US" sz="2000" b="1" i="0" dirty="0" smtClean="0"/>
              <a:t>BOLONIA</a:t>
            </a:r>
            <a:br>
              <a:rPr lang="en-US" sz="2000" b="1" i="0" dirty="0" smtClean="0"/>
            </a:br>
            <a:r>
              <a:rPr lang="en-US" sz="2000" b="1" i="0" dirty="0" smtClean="0"/>
              <a:t>BOLTON</a:t>
            </a:r>
            <a:br>
              <a:rPr lang="en-US" sz="2000" b="1" i="0" dirty="0" smtClean="0"/>
            </a:br>
            <a:r>
              <a:rPr lang="en-US" sz="2000" b="1" i="0" dirty="0" smtClean="0"/>
              <a:t>BOLTON</a:t>
            </a:r>
            <a:br>
              <a:rPr lang="en-US" sz="2000" b="1" i="0" dirty="0" smtClean="0"/>
            </a:br>
            <a:r>
              <a:rPr lang="en-US" sz="2000" b="1" i="0" dirty="0" smtClean="0"/>
              <a:t>BOLTON</a:t>
            </a:r>
            <a:br>
              <a:rPr lang="en-US" sz="2000" b="1" i="0" dirty="0" smtClean="0"/>
            </a:br>
            <a:r>
              <a:rPr lang="en-US" sz="2000" b="1" i="0" dirty="0" smtClean="0"/>
              <a:t>BONN</a:t>
            </a:r>
            <a:br>
              <a:rPr lang="en-US" sz="2000" b="1" i="0" dirty="0" smtClean="0"/>
            </a:br>
            <a:r>
              <a:rPr lang="en-US" sz="2000" b="1" i="0" dirty="0" smtClean="0"/>
              <a:t>BOSTON</a:t>
            </a:r>
            <a:r>
              <a:rPr lang="en-US" sz="2000" b="1" i="0" dirty="0"/>
              <a:t/>
            </a:r>
            <a:br>
              <a:rPr lang="en-US" sz="2000" b="1" i="0" dirty="0"/>
            </a:br>
            <a:r>
              <a:rPr lang="en-US" sz="2000" b="1" i="0" dirty="0"/>
              <a:t>BOSTON</a:t>
            </a:r>
            <a:br>
              <a:rPr lang="en-US" sz="2000" b="1" i="0" dirty="0"/>
            </a:br>
            <a:r>
              <a:rPr lang="en-US" sz="2000" b="1" i="0" dirty="0"/>
              <a:t>BOSTON</a:t>
            </a:r>
            <a:br>
              <a:rPr lang="en-US" sz="2000" b="1" i="0" dirty="0"/>
            </a:br>
            <a:r>
              <a:rPr lang="en-US" sz="2000" b="1" i="0" dirty="0"/>
              <a:t>BOSTON</a:t>
            </a:r>
            <a:br>
              <a:rPr lang="en-US" sz="2000" b="1" i="0" dirty="0"/>
            </a:br>
            <a:r>
              <a:rPr lang="en-US" sz="2000" b="1" i="0" dirty="0" smtClean="0"/>
              <a:t>BOSTON</a:t>
            </a:r>
            <a:br>
              <a:rPr lang="en-US" sz="2000" b="1" i="0" dirty="0" smtClean="0"/>
            </a:br>
            <a:r>
              <a:rPr lang="en-US" sz="2000" b="1" i="0" dirty="0" smtClean="0"/>
              <a:t>BOSTON</a:t>
            </a:r>
            <a:r>
              <a:rPr lang="en-US" sz="2000" b="1" i="0" dirty="0"/>
              <a:t/>
            </a:r>
            <a:br>
              <a:rPr lang="en-US" sz="2000" b="1" i="0" dirty="0"/>
            </a:br>
            <a:r>
              <a:rPr lang="en-US" sz="2000" b="1" i="0" dirty="0"/>
              <a:t>BOSTON</a:t>
            </a:r>
            <a:br>
              <a:rPr lang="en-US" sz="2000" b="1" i="0" dirty="0"/>
            </a:br>
            <a:r>
              <a:rPr lang="en-US" sz="2000" b="1" i="0" dirty="0" smtClean="0"/>
              <a:t>BOSTON</a:t>
            </a:r>
            <a:br>
              <a:rPr lang="en-US" sz="2000" b="1" i="0" dirty="0" smtClean="0"/>
            </a:br>
            <a:r>
              <a:rPr lang="en-US" sz="2000" b="1" i="0" dirty="0" smtClean="0"/>
              <a:t>BOSTON</a:t>
            </a:r>
            <a:br>
              <a:rPr lang="en-US" sz="2000" b="1" i="0" dirty="0" smtClean="0"/>
            </a:br>
            <a:r>
              <a:rPr lang="en-US" sz="2000" b="1" i="0" dirty="0" smtClean="0"/>
              <a:t>BOSTON</a:t>
            </a:r>
            <a:br>
              <a:rPr lang="en-US" sz="2000" b="1" i="0" dirty="0" smtClean="0"/>
            </a:br>
            <a:r>
              <a:rPr lang="en-US" sz="2000" b="1" i="0" dirty="0" smtClean="0"/>
              <a:t>CARDIFF</a:t>
            </a:r>
          </a:p>
        </p:txBody>
      </p:sp>
      <p:sp>
        <p:nvSpPr>
          <p:cNvPr id="5" name="TextBox 4"/>
          <p:cNvSpPr txBox="1"/>
          <p:nvPr/>
        </p:nvSpPr>
        <p:spPr bwMode="auto">
          <a:xfrm>
            <a:off x="5691476" y="984740"/>
            <a:ext cx="954107"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err="1" smtClean="0">
                <a:solidFill>
                  <a:srgbClr val="0070C0"/>
                </a:solidFill>
              </a:rPr>
              <a:t>Rowid</a:t>
            </a:r>
            <a:r>
              <a:rPr lang="en-US" i="0" dirty="0" smtClean="0"/>
              <a:t/>
            </a:r>
            <a:br>
              <a:rPr lang="en-US" i="0" dirty="0" smtClean="0"/>
            </a:br>
            <a:r>
              <a:rPr lang="en-US" sz="2000" b="1" i="0" dirty="0" smtClean="0"/>
              <a:t>3331</a:t>
            </a:r>
            <a:br>
              <a:rPr lang="en-US" sz="2000" b="1" i="0" dirty="0" smtClean="0"/>
            </a:br>
            <a:r>
              <a:rPr lang="en-US" sz="2000" b="1" i="0" dirty="0" smtClean="0"/>
              <a:t>5554</a:t>
            </a:r>
            <a:br>
              <a:rPr lang="en-US" sz="2000" b="1" i="0" dirty="0" smtClean="0"/>
            </a:br>
            <a:r>
              <a:rPr lang="en-US" sz="2000" b="1" i="0" dirty="0" smtClean="0"/>
              <a:t>9001</a:t>
            </a:r>
            <a:br>
              <a:rPr lang="en-US" sz="2000" b="1" i="0" dirty="0" smtClean="0"/>
            </a:br>
            <a:r>
              <a:rPr lang="en-US" sz="2000" b="1" i="0" dirty="0" smtClean="0"/>
              <a:t>9022</a:t>
            </a:r>
            <a:br>
              <a:rPr lang="en-US" sz="2000" b="1" i="0" dirty="0" smtClean="0"/>
            </a:br>
            <a:r>
              <a:rPr lang="en-US" sz="2000" b="1" i="0" dirty="0" smtClean="0"/>
              <a:t>8001</a:t>
            </a:r>
            <a:br>
              <a:rPr lang="en-US" sz="2000" b="1" i="0" dirty="0" smtClean="0"/>
            </a:br>
            <a:r>
              <a:rPr lang="en-US" sz="2000" b="1" i="0" dirty="0" smtClean="0"/>
              <a:t>1111</a:t>
            </a:r>
            <a:r>
              <a:rPr lang="en-US" sz="2000" b="1" i="0" dirty="0"/>
              <a:t/>
            </a:r>
            <a:br>
              <a:rPr lang="en-US" sz="2000" b="1" i="0" dirty="0"/>
            </a:br>
            <a:r>
              <a:rPr lang="en-US" sz="2000" b="1" i="0" dirty="0" smtClean="0"/>
              <a:t>1118</a:t>
            </a:r>
            <a:r>
              <a:rPr lang="en-US" sz="2000" b="1" i="0" dirty="0"/>
              <a:t/>
            </a:r>
            <a:br>
              <a:rPr lang="en-US" sz="2000" b="1" i="0" dirty="0"/>
            </a:br>
            <a:r>
              <a:rPr lang="en-US" sz="2000" b="1" i="0" dirty="0" smtClean="0"/>
              <a:t>7001</a:t>
            </a:r>
            <a:r>
              <a:rPr lang="en-US" sz="2000" b="1" i="0" dirty="0"/>
              <a:t/>
            </a:r>
            <a:br>
              <a:rPr lang="en-US" sz="2000" b="1" i="0" dirty="0"/>
            </a:br>
            <a:r>
              <a:rPr lang="en-US" sz="2000" b="1" i="0" dirty="0" smtClean="0"/>
              <a:t>9002</a:t>
            </a:r>
            <a:r>
              <a:rPr lang="en-US" sz="2000" b="1" i="0" dirty="0"/>
              <a:t/>
            </a:r>
            <a:br>
              <a:rPr lang="en-US" sz="2000" b="1" i="0" dirty="0"/>
            </a:br>
            <a:r>
              <a:rPr lang="en-US" sz="2000" b="1" i="0" dirty="0" smtClean="0"/>
              <a:t>9003</a:t>
            </a:r>
            <a:br>
              <a:rPr lang="en-US" sz="2000" b="1" i="0" dirty="0" smtClean="0"/>
            </a:br>
            <a:r>
              <a:rPr lang="en-US" sz="2000" b="1" i="0" dirty="0" smtClean="0"/>
              <a:t>9006</a:t>
            </a:r>
            <a:r>
              <a:rPr lang="en-US" sz="2000" b="1" i="0" dirty="0"/>
              <a:t/>
            </a:r>
            <a:br>
              <a:rPr lang="en-US" sz="2000" b="1" i="0" dirty="0"/>
            </a:br>
            <a:r>
              <a:rPr lang="en-US" sz="2000" b="1" i="0" dirty="0" smtClean="0"/>
              <a:t>9007</a:t>
            </a:r>
            <a:r>
              <a:rPr lang="en-US" sz="2000" b="1" i="0" dirty="0"/>
              <a:t/>
            </a:r>
            <a:br>
              <a:rPr lang="en-US" sz="2000" b="1" i="0" dirty="0"/>
            </a:br>
            <a:r>
              <a:rPr lang="en-US" sz="2000" b="1" i="0" dirty="0" smtClean="0"/>
              <a:t>9008</a:t>
            </a:r>
            <a:br>
              <a:rPr lang="en-US" sz="2000" b="1" i="0" dirty="0" smtClean="0"/>
            </a:br>
            <a:r>
              <a:rPr lang="en-US" sz="2000" b="1" i="0" dirty="0" smtClean="0"/>
              <a:t>9009</a:t>
            </a:r>
            <a:br>
              <a:rPr lang="en-US" sz="2000" b="1" i="0" dirty="0" smtClean="0"/>
            </a:br>
            <a:r>
              <a:rPr lang="en-US" sz="2000" b="1" i="0" dirty="0" smtClean="0"/>
              <a:t>9999</a:t>
            </a:r>
            <a:br>
              <a:rPr lang="en-US" sz="2000" b="1" i="0" dirty="0" smtClean="0"/>
            </a:br>
            <a:r>
              <a:rPr lang="en-US" sz="2000" b="1" i="0" dirty="0" smtClean="0"/>
              <a:t>3333</a:t>
            </a:r>
          </a:p>
        </p:txBody>
      </p:sp>
      <p:sp>
        <p:nvSpPr>
          <p:cNvPr id="6" name="Down Arrow 5"/>
          <p:cNvSpPr/>
          <p:nvPr/>
        </p:nvSpPr>
        <p:spPr bwMode="auto">
          <a:xfrm>
            <a:off x="557813" y="1312987"/>
            <a:ext cx="684833" cy="4996288"/>
          </a:xfrm>
          <a:prstGeom prst="downArrow">
            <a:avLst>
              <a:gd name="adj1" fmla="val 50000"/>
              <a:gd name="adj2" fmla="val 80524"/>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8" name="Straight Connector 7"/>
          <p:cNvCxnSpPr/>
          <p:nvPr/>
        </p:nvCxnSpPr>
        <p:spPr bwMode="auto">
          <a:xfrm>
            <a:off x="2209721" y="2508740"/>
            <a:ext cx="4435861" cy="23447"/>
          </a:xfrm>
          <a:prstGeom prst="line">
            <a:avLst/>
          </a:prstGeom>
          <a:solidFill>
            <a:schemeClr val="accent1"/>
          </a:solidFill>
          <a:ln w="57150"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2209720" y="3727940"/>
            <a:ext cx="4435861" cy="23447"/>
          </a:xfrm>
          <a:prstGeom prst="line">
            <a:avLst/>
          </a:prstGeom>
          <a:solidFill>
            <a:schemeClr val="accent1"/>
          </a:solidFill>
          <a:ln w="57150"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2209719" y="4947140"/>
            <a:ext cx="4435861" cy="23447"/>
          </a:xfrm>
          <a:prstGeom prst="line">
            <a:avLst/>
          </a:prstGeom>
          <a:solidFill>
            <a:schemeClr val="accent1"/>
          </a:solidFill>
          <a:ln w="57150" cap="flat" cmpd="sng" algn="ctr">
            <a:solidFill>
              <a:schemeClr val="tx1"/>
            </a:solidFill>
            <a:prstDash val="solid"/>
            <a:round/>
            <a:headEnd type="none" w="med" len="med"/>
            <a:tailEnd type="none" w="med" len="med"/>
          </a:ln>
          <a:effectLst/>
        </p:spPr>
      </p:cxnSp>
      <p:sp>
        <p:nvSpPr>
          <p:cNvPr id="7" name="Rectangle 6"/>
          <p:cNvSpPr/>
          <p:nvPr/>
        </p:nvSpPr>
        <p:spPr bwMode="auto">
          <a:xfrm>
            <a:off x="8705753" y="2048317"/>
            <a:ext cx="1603324" cy="3785652"/>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r>
              <a:rPr kumimoji="0" lang="en-US" sz="2400" b="1" i="0" u="none" strike="noStrike" cap="none" normalizeH="0" baseline="0" dirty="0" smtClean="0">
                <a:ln>
                  <a:noFill/>
                </a:ln>
                <a:solidFill>
                  <a:schemeClr val="tx1"/>
                </a:solidFill>
                <a:effectLst/>
                <a:latin typeface="Arial" charset="0"/>
              </a:rPr>
              <a:t>BOLONIA</a:t>
            </a:r>
            <a:br>
              <a:rPr kumimoji="0" lang="en-US" sz="2400" b="1" i="0" u="none" strike="noStrike" cap="none" normalizeH="0" baseline="0" dirty="0" smtClean="0">
                <a:ln>
                  <a:noFill/>
                </a:ln>
                <a:solidFill>
                  <a:schemeClr val="tx1"/>
                </a:solidFill>
                <a:effectLst/>
                <a:latin typeface="Arial" charset="0"/>
              </a:rPr>
            </a:br>
            <a:r>
              <a:rPr kumimoji="0" lang="en-US" sz="2400" b="1" i="0" u="none" strike="noStrike" cap="none" normalizeH="0" baseline="0" dirty="0" smtClean="0">
                <a:ln>
                  <a:noFill/>
                </a:ln>
                <a:solidFill>
                  <a:schemeClr val="tx1"/>
                </a:solidFill>
                <a:effectLst/>
                <a:latin typeface="Arial" charset="0"/>
              </a:rPr>
              <a:t/>
            </a:r>
            <a:br>
              <a:rPr kumimoji="0" lang="en-US" sz="2400" b="1" i="0" u="none" strike="noStrike" cap="none" normalizeH="0" baseline="0" dirty="0" smtClean="0">
                <a:ln>
                  <a:noFill/>
                </a:ln>
                <a:solidFill>
                  <a:schemeClr val="tx1"/>
                </a:solidFill>
                <a:effectLst/>
                <a:latin typeface="Arial" charset="0"/>
              </a:rPr>
            </a:br>
            <a:r>
              <a:rPr kumimoji="0" lang="en-US" sz="2400" b="1" i="0" u="none" strike="noStrike" cap="none" normalizeH="0" baseline="0" dirty="0" smtClean="0">
                <a:ln>
                  <a:noFill/>
                </a:ln>
                <a:solidFill>
                  <a:schemeClr val="tx1"/>
                </a:solidFill>
                <a:effectLst/>
                <a:latin typeface="Arial" charset="0"/>
              </a:rPr>
              <a:t/>
            </a:r>
            <a:br>
              <a:rPr kumimoji="0" lang="en-US" sz="2400" b="1" i="0" u="none" strike="noStrike" cap="none" normalizeH="0" baseline="0" dirty="0" smtClean="0">
                <a:ln>
                  <a:noFill/>
                </a:ln>
                <a:solidFill>
                  <a:schemeClr val="tx1"/>
                </a:solidFill>
                <a:effectLst/>
                <a:latin typeface="Arial" charset="0"/>
              </a:rPr>
            </a:br>
            <a:r>
              <a:rPr kumimoji="0" lang="en-US" sz="2400" b="1" i="0" u="none" strike="noStrike" cap="none" normalizeH="0" baseline="0" dirty="0" smtClean="0">
                <a:ln>
                  <a:noFill/>
                </a:ln>
                <a:solidFill>
                  <a:schemeClr val="tx1"/>
                </a:solidFill>
                <a:effectLst/>
                <a:latin typeface="Arial" charset="0"/>
              </a:rPr>
              <a:t>BONN</a:t>
            </a:r>
            <a:br>
              <a:rPr kumimoji="0" lang="en-US" sz="2400" b="1" i="0" u="none" strike="noStrike" cap="none" normalizeH="0" baseline="0" dirty="0" smtClean="0">
                <a:ln>
                  <a:noFill/>
                </a:ln>
                <a:solidFill>
                  <a:schemeClr val="tx1"/>
                </a:solidFill>
                <a:effectLst/>
                <a:latin typeface="Arial" charset="0"/>
              </a:rPr>
            </a:br>
            <a:r>
              <a:rPr kumimoji="0" lang="en-US" sz="2400" b="1" i="0" u="none" strike="noStrike" cap="none" normalizeH="0" baseline="0" dirty="0" smtClean="0">
                <a:ln>
                  <a:noFill/>
                </a:ln>
                <a:solidFill>
                  <a:schemeClr val="tx1"/>
                </a:solidFill>
                <a:effectLst/>
                <a:latin typeface="Arial" charset="0"/>
              </a:rPr>
              <a:t/>
            </a:r>
            <a:br>
              <a:rPr kumimoji="0" lang="en-US" sz="2400" b="1" i="0" u="none" strike="noStrike" cap="none" normalizeH="0" baseline="0" dirty="0" smtClean="0">
                <a:ln>
                  <a:noFill/>
                </a:ln>
                <a:solidFill>
                  <a:schemeClr val="tx1"/>
                </a:solidFill>
                <a:effectLst/>
                <a:latin typeface="Arial" charset="0"/>
              </a:rPr>
            </a:br>
            <a:r>
              <a:rPr kumimoji="0" lang="en-US" sz="2400" b="1" i="0" u="none" strike="noStrike" cap="none" normalizeH="0" baseline="0" dirty="0" smtClean="0">
                <a:ln>
                  <a:noFill/>
                </a:ln>
                <a:solidFill>
                  <a:schemeClr val="tx1"/>
                </a:solidFill>
                <a:effectLst/>
                <a:latin typeface="Arial" charset="0"/>
              </a:rPr>
              <a:t/>
            </a:r>
            <a:br>
              <a:rPr kumimoji="0" lang="en-US" sz="2400" b="1" i="0" u="none" strike="noStrike" cap="none" normalizeH="0" baseline="0" dirty="0" smtClean="0">
                <a:ln>
                  <a:noFill/>
                </a:ln>
                <a:solidFill>
                  <a:schemeClr val="tx1"/>
                </a:solidFill>
                <a:effectLst/>
                <a:latin typeface="Arial" charset="0"/>
              </a:rPr>
            </a:br>
            <a:r>
              <a:rPr kumimoji="0" lang="en-US" sz="2400" b="1" i="0" u="none" strike="noStrike" cap="none" normalizeH="0" baseline="0" dirty="0" smtClean="0">
                <a:ln>
                  <a:noFill/>
                </a:ln>
                <a:solidFill>
                  <a:schemeClr val="tx1"/>
                </a:solidFill>
                <a:effectLst/>
                <a:latin typeface="Arial" charset="0"/>
              </a:rPr>
              <a:t>BOSTON</a:t>
            </a:r>
            <a:br>
              <a:rPr kumimoji="0" lang="en-US" sz="2400" b="1" i="0" u="none" strike="noStrike" cap="none" normalizeH="0" baseline="0" dirty="0" smtClean="0">
                <a:ln>
                  <a:noFill/>
                </a:ln>
                <a:solidFill>
                  <a:schemeClr val="tx1"/>
                </a:solidFill>
                <a:effectLst/>
                <a:latin typeface="Arial" charset="0"/>
              </a:rPr>
            </a:br>
            <a:r>
              <a:rPr kumimoji="0" lang="en-US" sz="2400" b="1" i="0" u="none" strike="noStrike" cap="none" normalizeH="0" baseline="0" dirty="0" smtClean="0">
                <a:ln>
                  <a:noFill/>
                </a:ln>
                <a:solidFill>
                  <a:schemeClr val="tx1"/>
                </a:solidFill>
                <a:effectLst/>
                <a:latin typeface="Arial" charset="0"/>
              </a:rPr>
              <a:t/>
            </a:r>
            <a:br>
              <a:rPr kumimoji="0" lang="en-US" sz="2400" b="1" i="0" u="none" strike="noStrike" cap="none" normalizeH="0" baseline="0" dirty="0" smtClean="0">
                <a:ln>
                  <a:noFill/>
                </a:ln>
                <a:solidFill>
                  <a:schemeClr val="tx1"/>
                </a:solidFill>
                <a:effectLst/>
                <a:latin typeface="Arial" charset="0"/>
              </a:rPr>
            </a:br>
            <a:r>
              <a:rPr kumimoji="0" lang="en-US" sz="2400" b="1" i="0" u="none" strike="noStrike" cap="none" normalizeH="0" baseline="0" dirty="0" smtClean="0">
                <a:ln>
                  <a:noFill/>
                </a:ln>
                <a:solidFill>
                  <a:schemeClr val="tx1"/>
                </a:solidFill>
                <a:effectLst/>
                <a:latin typeface="Arial" charset="0"/>
              </a:rPr>
              <a:t/>
            </a:r>
            <a:br>
              <a:rPr kumimoji="0" lang="en-US" sz="2400" b="1" i="0" u="none" strike="noStrike" cap="none" normalizeH="0" baseline="0" dirty="0" smtClean="0">
                <a:ln>
                  <a:noFill/>
                </a:ln>
                <a:solidFill>
                  <a:schemeClr val="tx1"/>
                </a:solidFill>
                <a:effectLst/>
                <a:latin typeface="Arial" charset="0"/>
              </a:rPr>
            </a:br>
            <a:r>
              <a:rPr kumimoji="0" lang="en-US" sz="2400" b="1" i="0" u="none" strike="noStrike" cap="none" normalizeH="0" baseline="0" dirty="0" smtClean="0">
                <a:ln>
                  <a:noFill/>
                </a:ln>
                <a:solidFill>
                  <a:schemeClr val="tx1"/>
                </a:solidFill>
                <a:effectLst/>
                <a:latin typeface="Arial" charset="0"/>
              </a:rPr>
              <a:t>BOSTON</a:t>
            </a:r>
          </a:p>
        </p:txBody>
      </p:sp>
      <p:sp>
        <p:nvSpPr>
          <p:cNvPr id="14" name="Left Arrow 13"/>
          <p:cNvSpPr/>
          <p:nvPr/>
        </p:nvSpPr>
        <p:spPr bwMode="auto">
          <a:xfrm rot="1073581">
            <a:off x="6620505" y="1629471"/>
            <a:ext cx="2129210" cy="438525"/>
          </a:xfrm>
          <a:prstGeom prst="leftArrow">
            <a:avLst>
              <a:gd name="adj1" fmla="val 23206"/>
              <a:gd name="adj2" fmla="val 63216"/>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5" name="Left Arrow 14"/>
          <p:cNvSpPr/>
          <p:nvPr/>
        </p:nvSpPr>
        <p:spPr bwMode="auto">
          <a:xfrm rot="1154016">
            <a:off x="6594943" y="2856506"/>
            <a:ext cx="2129210" cy="438525"/>
          </a:xfrm>
          <a:prstGeom prst="leftArrow">
            <a:avLst>
              <a:gd name="adj1" fmla="val 23206"/>
              <a:gd name="adj2" fmla="val 63216"/>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6" name="Left Arrow 15"/>
          <p:cNvSpPr/>
          <p:nvPr/>
        </p:nvSpPr>
        <p:spPr bwMode="auto">
          <a:xfrm rot="772312">
            <a:off x="6620504" y="3993381"/>
            <a:ext cx="2129210" cy="438525"/>
          </a:xfrm>
          <a:prstGeom prst="leftArrow">
            <a:avLst>
              <a:gd name="adj1" fmla="val 23206"/>
              <a:gd name="adj2" fmla="val 63216"/>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7" name="Left Arrow 16"/>
          <p:cNvSpPr/>
          <p:nvPr/>
        </p:nvSpPr>
        <p:spPr bwMode="auto">
          <a:xfrm rot="633713">
            <a:off x="6638012" y="5169841"/>
            <a:ext cx="2129210" cy="438525"/>
          </a:xfrm>
          <a:prstGeom prst="leftArrow">
            <a:avLst>
              <a:gd name="adj1" fmla="val 23206"/>
              <a:gd name="adj2" fmla="val 63216"/>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586857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953" y="2227384"/>
            <a:ext cx="6827724" cy="1266093"/>
          </a:xfrm>
        </p:spPr>
        <p:txBody>
          <a:bodyPr/>
          <a:lstStyle/>
          <a:p>
            <a:pPr marL="0" indent="0" algn="ctr">
              <a:buNone/>
            </a:pPr>
            <a:r>
              <a:rPr lang="en-US" sz="3200" dirty="0" smtClean="0"/>
              <a:t>What if the ordered list of lists is too LONG?</a:t>
            </a:r>
            <a:endParaRPr lang="en-US" sz="3200" dirty="0"/>
          </a:p>
        </p:txBody>
      </p:sp>
    </p:spTree>
    <p:extLst>
      <p:ext uri="{BB962C8B-B14F-4D97-AF65-F5344CB8AC3E}">
        <p14:creationId xmlns:p14="http://schemas.microsoft.com/office/powerpoint/2010/main" val="8455822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1692" y="2227384"/>
            <a:ext cx="11254153" cy="1266093"/>
          </a:xfrm>
        </p:spPr>
        <p:txBody>
          <a:bodyPr/>
          <a:lstStyle/>
          <a:p>
            <a:pPr marL="0" indent="0">
              <a:buNone/>
            </a:pPr>
            <a:r>
              <a:rPr lang="en-US" sz="3200" dirty="0" smtClean="0"/>
              <a:t>1.Subdivide the list of lists into multiple lists of lists</a:t>
            </a:r>
            <a:br>
              <a:rPr lang="en-US" sz="3200" dirty="0" smtClean="0"/>
            </a:br>
            <a:r>
              <a:rPr lang="en-US" sz="3200" dirty="0" smtClean="0"/>
              <a:t>2. Make a list of lists of lists</a:t>
            </a:r>
            <a:endParaRPr lang="en-US" sz="3200" dirty="0"/>
          </a:p>
        </p:txBody>
      </p:sp>
    </p:spTree>
    <p:extLst>
      <p:ext uri="{BB962C8B-B14F-4D97-AF65-F5344CB8AC3E}">
        <p14:creationId xmlns:p14="http://schemas.microsoft.com/office/powerpoint/2010/main" val="5104707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Index Block</a:t>
            </a:r>
            <a:endParaRPr lang="en-US" sz="4000" dirty="0"/>
          </a:p>
        </p:txBody>
      </p:sp>
      <p:pic>
        <p:nvPicPr>
          <p:cNvPr id="4" name="Picture 3"/>
          <p:cNvPicPr>
            <a:picLocks noChangeAspect="1"/>
          </p:cNvPicPr>
          <p:nvPr/>
        </p:nvPicPr>
        <p:blipFill>
          <a:blip r:embed="rId2"/>
          <a:stretch>
            <a:fillRect/>
          </a:stretch>
        </p:blipFill>
        <p:spPr>
          <a:xfrm>
            <a:off x="3305908" y="813109"/>
            <a:ext cx="4570900" cy="5752302"/>
          </a:xfrm>
          <a:prstGeom prst="rect">
            <a:avLst/>
          </a:prstGeom>
        </p:spPr>
      </p:pic>
    </p:spTree>
    <p:extLst>
      <p:ext uri="{BB962C8B-B14F-4D97-AF65-F5344CB8AC3E}">
        <p14:creationId xmlns:p14="http://schemas.microsoft.com/office/powerpoint/2010/main" val="3771251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Index Leaf Block</a:t>
            </a:r>
            <a:endParaRPr lang="en-US" sz="4000" dirty="0"/>
          </a:p>
        </p:txBody>
      </p:sp>
      <p:pic>
        <p:nvPicPr>
          <p:cNvPr id="4" name="Picture 3"/>
          <p:cNvPicPr>
            <a:picLocks noChangeAspect="1"/>
          </p:cNvPicPr>
          <p:nvPr/>
        </p:nvPicPr>
        <p:blipFill>
          <a:blip r:embed="rId2"/>
          <a:stretch>
            <a:fillRect/>
          </a:stretch>
        </p:blipFill>
        <p:spPr>
          <a:xfrm>
            <a:off x="3742043" y="906106"/>
            <a:ext cx="3689287" cy="4642826"/>
          </a:xfrm>
          <a:prstGeom prst="rect">
            <a:avLst/>
          </a:prstGeom>
        </p:spPr>
      </p:pic>
      <p:sp>
        <p:nvSpPr>
          <p:cNvPr id="3" name="TextBox 2"/>
          <p:cNvSpPr txBox="1"/>
          <p:nvPr/>
        </p:nvSpPr>
        <p:spPr bwMode="auto">
          <a:xfrm>
            <a:off x="1279234" y="2414954"/>
            <a:ext cx="1981633" cy="830997"/>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i="0" dirty="0" smtClean="0"/>
              <a:t>Index Entries</a:t>
            </a:r>
            <a:br>
              <a:rPr lang="en-US" i="0" dirty="0" smtClean="0"/>
            </a:br>
            <a:r>
              <a:rPr lang="en-US" i="0" dirty="0" smtClean="0"/>
              <a:t>with </a:t>
            </a:r>
            <a:r>
              <a:rPr lang="en-US" i="0" dirty="0" err="1" smtClean="0"/>
              <a:t>Rowids</a:t>
            </a:r>
            <a:endParaRPr lang="en-US" i="0" dirty="0" smtClean="0"/>
          </a:p>
        </p:txBody>
      </p:sp>
      <p:sp>
        <p:nvSpPr>
          <p:cNvPr id="15" name="Rectangle 14"/>
          <p:cNvSpPr/>
          <p:nvPr/>
        </p:nvSpPr>
        <p:spPr bwMode="auto">
          <a:xfrm>
            <a:off x="2609023" y="5973502"/>
            <a:ext cx="778945" cy="451722"/>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6" name="Rectangle 15"/>
          <p:cNvSpPr/>
          <p:nvPr/>
        </p:nvSpPr>
        <p:spPr bwMode="auto">
          <a:xfrm>
            <a:off x="1823579" y="5972526"/>
            <a:ext cx="778945" cy="451722"/>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7" name="Rectangle 16"/>
          <p:cNvSpPr/>
          <p:nvPr/>
        </p:nvSpPr>
        <p:spPr bwMode="auto">
          <a:xfrm>
            <a:off x="4160712" y="5972526"/>
            <a:ext cx="778945" cy="451722"/>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8" name="Rectangle 17"/>
          <p:cNvSpPr/>
          <p:nvPr/>
        </p:nvSpPr>
        <p:spPr bwMode="auto">
          <a:xfrm>
            <a:off x="3387968" y="5971550"/>
            <a:ext cx="778945" cy="451722"/>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9" name="Rectangle 18"/>
          <p:cNvSpPr/>
          <p:nvPr/>
        </p:nvSpPr>
        <p:spPr bwMode="auto">
          <a:xfrm>
            <a:off x="5712401" y="5970378"/>
            <a:ext cx="778945" cy="451722"/>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0" name="Rectangle 19"/>
          <p:cNvSpPr/>
          <p:nvPr/>
        </p:nvSpPr>
        <p:spPr bwMode="auto">
          <a:xfrm>
            <a:off x="4939657" y="5969402"/>
            <a:ext cx="778945" cy="451722"/>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1" name="Rectangle 20"/>
          <p:cNvSpPr/>
          <p:nvPr/>
        </p:nvSpPr>
        <p:spPr bwMode="auto">
          <a:xfrm>
            <a:off x="7264090" y="5969402"/>
            <a:ext cx="778945" cy="451722"/>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2" name="Rectangle 21"/>
          <p:cNvSpPr/>
          <p:nvPr/>
        </p:nvSpPr>
        <p:spPr bwMode="auto">
          <a:xfrm>
            <a:off x="6491346" y="5968426"/>
            <a:ext cx="778945" cy="451722"/>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3" name="Rectangle 22"/>
          <p:cNvSpPr/>
          <p:nvPr/>
        </p:nvSpPr>
        <p:spPr bwMode="auto">
          <a:xfrm>
            <a:off x="8043035" y="5968426"/>
            <a:ext cx="778945" cy="451722"/>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25" name="Straight Arrow Connector 24"/>
          <p:cNvCxnSpPr>
            <a:endCxn id="16" idx="0"/>
          </p:cNvCxnSpPr>
          <p:nvPr/>
        </p:nvCxnSpPr>
        <p:spPr bwMode="auto">
          <a:xfrm flipH="1">
            <a:off x="2213052" y="4089400"/>
            <a:ext cx="3373634" cy="1883126"/>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26" name="Straight Arrow Connector 25"/>
          <p:cNvCxnSpPr>
            <a:endCxn id="15" idx="0"/>
          </p:cNvCxnSpPr>
          <p:nvPr/>
        </p:nvCxnSpPr>
        <p:spPr bwMode="auto">
          <a:xfrm flipH="1">
            <a:off x="2998496" y="4086276"/>
            <a:ext cx="2581878" cy="1887226"/>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29" name="Straight Arrow Connector 28"/>
          <p:cNvCxnSpPr>
            <a:endCxn id="18" idx="0"/>
          </p:cNvCxnSpPr>
          <p:nvPr/>
        </p:nvCxnSpPr>
        <p:spPr bwMode="auto">
          <a:xfrm flipH="1">
            <a:off x="3777441" y="4083152"/>
            <a:ext cx="1802933" cy="1888398"/>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2" name="Straight Arrow Connector 31"/>
          <p:cNvCxnSpPr>
            <a:endCxn id="17" idx="0"/>
          </p:cNvCxnSpPr>
          <p:nvPr/>
        </p:nvCxnSpPr>
        <p:spPr bwMode="auto">
          <a:xfrm flipH="1">
            <a:off x="4550185" y="4087448"/>
            <a:ext cx="1030189" cy="1885078"/>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5" name="Straight Arrow Connector 34"/>
          <p:cNvCxnSpPr>
            <a:endCxn id="20" idx="0"/>
          </p:cNvCxnSpPr>
          <p:nvPr/>
        </p:nvCxnSpPr>
        <p:spPr bwMode="auto">
          <a:xfrm flipH="1">
            <a:off x="5329130" y="4080028"/>
            <a:ext cx="275348" cy="1889374"/>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8" name="Straight Arrow Connector 37"/>
          <p:cNvCxnSpPr>
            <a:endCxn id="19" idx="0"/>
          </p:cNvCxnSpPr>
          <p:nvPr/>
        </p:nvCxnSpPr>
        <p:spPr bwMode="auto">
          <a:xfrm>
            <a:off x="5642438" y="4087448"/>
            <a:ext cx="459436" cy="1882930"/>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2" name="Straight Arrow Connector 41"/>
          <p:cNvCxnSpPr/>
          <p:nvPr/>
        </p:nvCxnSpPr>
        <p:spPr bwMode="auto">
          <a:xfrm>
            <a:off x="5623365" y="4087448"/>
            <a:ext cx="1216271" cy="1886054"/>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4" name="Straight Arrow Connector 43"/>
          <p:cNvCxnSpPr/>
          <p:nvPr/>
        </p:nvCxnSpPr>
        <p:spPr bwMode="auto">
          <a:xfrm>
            <a:off x="5667884" y="4086472"/>
            <a:ext cx="1974624" cy="1887518"/>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6" name="Straight Arrow Connector 45"/>
          <p:cNvCxnSpPr>
            <a:endCxn id="23" idx="0"/>
          </p:cNvCxnSpPr>
          <p:nvPr/>
        </p:nvCxnSpPr>
        <p:spPr bwMode="auto">
          <a:xfrm>
            <a:off x="5648995" y="4086472"/>
            <a:ext cx="2783513" cy="1881954"/>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9737583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B-Trees</a:t>
            </a:r>
            <a:endParaRPr lang="en-US" sz="4000" dirty="0"/>
          </a:p>
        </p:txBody>
      </p:sp>
      <p:sp>
        <p:nvSpPr>
          <p:cNvPr id="3" name="Content Placeholder 2"/>
          <p:cNvSpPr>
            <a:spLocks noGrp="1"/>
          </p:cNvSpPr>
          <p:nvPr>
            <p:ph idx="1"/>
          </p:nvPr>
        </p:nvSpPr>
        <p:spPr/>
        <p:txBody>
          <a:bodyPr/>
          <a:lstStyle/>
          <a:p>
            <a:r>
              <a:rPr lang="en-US" sz="3200" dirty="0" smtClean="0"/>
              <a:t>All Indexes are structured as compressed B-Trees</a:t>
            </a:r>
          </a:p>
          <a:p>
            <a:r>
              <a:rPr lang="en-US" sz="3200" dirty="0" smtClean="0"/>
              <a:t>Hugh Concurrency</a:t>
            </a:r>
          </a:p>
          <a:p>
            <a:pPr lvl="1"/>
            <a:r>
              <a:rPr lang="en-US" sz="3000" dirty="0" smtClean="0"/>
              <a:t>Multi-threaded access</a:t>
            </a:r>
          </a:p>
          <a:p>
            <a:pPr lvl="1"/>
            <a:r>
              <a:rPr lang="en-US" sz="3000" dirty="0" smtClean="0"/>
              <a:t>Locking minimum blocks, instead of the entire B-Tree</a:t>
            </a:r>
          </a:p>
          <a:p>
            <a:r>
              <a:rPr lang="en-US" sz="3200" dirty="0" smtClean="0"/>
              <a:t>The index is compressed</a:t>
            </a:r>
          </a:p>
          <a:p>
            <a:pPr lvl="1"/>
            <a:r>
              <a:rPr lang="en-US" sz="3000" dirty="0" smtClean="0"/>
              <a:t>Four different ways</a:t>
            </a:r>
            <a:endParaRPr lang="en-US" sz="3000" dirty="0"/>
          </a:p>
        </p:txBody>
      </p:sp>
    </p:spTree>
    <p:extLst>
      <p:ext uri="{BB962C8B-B14F-4D97-AF65-F5344CB8AC3E}">
        <p14:creationId xmlns:p14="http://schemas.microsoft.com/office/powerpoint/2010/main" val="14529295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Index B-Tree (2 levels)</a:t>
            </a:r>
            <a:endParaRPr lang="en-US" sz="4000" dirty="0"/>
          </a:p>
        </p:txBody>
      </p:sp>
      <p:pic>
        <p:nvPicPr>
          <p:cNvPr id="4" name="Picture 3"/>
          <p:cNvPicPr>
            <a:picLocks noChangeAspect="1"/>
          </p:cNvPicPr>
          <p:nvPr/>
        </p:nvPicPr>
        <p:blipFill>
          <a:blip r:embed="rId2"/>
          <a:stretch>
            <a:fillRect/>
          </a:stretch>
        </p:blipFill>
        <p:spPr>
          <a:xfrm>
            <a:off x="4384431" y="906106"/>
            <a:ext cx="1813779" cy="2282571"/>
          </a:xfrm>
          <a:prstGeom prst="rect">
            <a:avLst/>
          </a:prstGeom>
        </p:spPr>
      </p:pic>
      <p:pic>
        <p:nvPicPr>
          <p:cNvPr id="6" name="Picture 5"/>
          <p:cNvPicPr>
            <a:picLocks noChangeAspect="1"/>
          </p:cNvPicPr>
          <p:nvPr/>
        </p:nvPicPr>
        <p:blipFill>
          <a:blip r:embed="rId2"/>
          <a:stretch>
            <a:fillRect/>
          </a:stretch>
        </p:blipFill>
        <p:spPr>
          <a:xfrm>
            <a:off x="1793631" y="4176844"/>
            <a:ext cx="1813779" cy="2282571"/>
          </a:xfrm>
          <a:prstGeom prst="rect">
            <a:avLst/>
          </a:prstGeom>
        </p:spPr>
      </p:pic>
      <p:pic>
        <p:nvPicPr>
          <p:cNvPr id="7" name="Picture 6"/>
          <p:cNvPicPr>
            <a:picLocks noChangeAspect="1"/>
          </p:cNvPicPr>
          <p:nvPr/>
        </p:nvPicPr>
        <p:blipFill>
          <a:blip r:embed="rId2"/>
          <a:stretch>
            <a:fillRect/>
          </a:stretch>
        </p:blipFill>
        <p:spPr>
          <a:xfrm>
            <a:off x="4384431" y="4149250"/>
            <a:ext cx="1813779" cy="2282571"/>
          </a:xfrm>
          <a:prstGeom prst="rect">
            <a:avLst/>
          </a:prstGeom>
        </p:spPr>
      </p:pic>
      <p:pic>
        <p:nvPicPr>
          <p:cNvPr id="8" name="Picture 7"/>
          <p:cNvPicPr>
            <a:picLocks noChangeAspect="1"/>
          </p:cNvPicPr>
          <p:nvPr/>
        </p:nvPicPr>
        <p:blipFill>
          <a:blip r:embed="rId2"/>
          <a:stretch>
            <a:fillRect/>
          </a:stretch>
        </p:blipFill>
        <p:spPr>
          <a:xfrm>
            <a:off x="6975231" y="4149249"/>
            <a:ext cx="1813779" cy="2282571"/>
          </a:xfrm>
          <a:prstGeom prst="rect">
            <a:avLst/>
          </a:prstGeom>
        </p:spPr>
      </p:pic>
      <p:cxnSp>
        <p:nvCxnSpPr>
          <p:cNvPr id="10" name="Straight Arrow Connector 9"/>
          <p:cNvCxnSpPr/>
          <p:nvPr/>
        </p:nvCxnSpPr>
        <p:spPr bwMode="auto">
          <a:xfrm flipH="1">
            <a:off x="2700520" y="2602523"/>
            <a:ext cx="2223172" cy="154672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11" name="Straight Arrow Connector 10"/>
          <p:cNvCxnSpPr/>
          <p:nvPr/>
        </p:nvCxnSpPr>
        <p:spPr bwMode="auto">
          <a:xfrm>
            <a:off x="5361429" y="2602523"/>
            <a:ext cx="113706" cy="1546726"/>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14" name="Straight Arrow Connector 13"/>
          <p:cNvCxnSpPr>
            <a:endCxn id="8" idx="0"/>
          </p:cNvCxnSpPr>
          <p:nvPr/>
        </p:nvCxnSpPr>
        <p:spPr bwMode="auto">
          <a:xfrm>
            <a:off x="5912872" y="2602523"/>
            <a:ext cx="1969249" cy="1546726"/>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10455765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Index B-Tree (3 levels)</a:t>
            </a:r>
            <a:endParaRPr lang="en-US" sz="4000" dirty="0"/>
          </a:p>
        </p:txBody>
      </p:sp>
      <p:pic>
        <p:nvPicPr>
          <p:cNvPr id="4" name="Picture 3"/>
          <p:cNvPicPr>
            <a:picLocks noChangeAspect="1"/>
          </p:cNvPicPr>
          <p:nvPr/>
        </p:nvPicPr>
        <p:blipFill>
          <a:blip r:embed="rId2"/>
          <a:stretch>
            <a:fillRect/>
          </a:stretch>
        </p:blipFill>
        <p:spPr>
          <a:xfrm>
            <a:off x="5345723" y="1023336"/>
            <a:ext cx="1049916" cy="1321279"/>
          </a:xfrm>
          <a:prstGeom prst="rect">
            <a:avLst/>
          </a:prstGeom>
        </p:spPr>
      </p:pic>
      <p:cxnSp>
        <p:nvCxnSpPr>
          <p:cNvPr id="10" name="Straight Arrow Connector 9"/>
          <p:cNvCxnSpPr>
            <a:endCxn id="12" idx="0"/>
          </p:cNvCxnSpPr>
          <p:nvPr/>
        </p:nvCxnSpPr>
        <p:spPr bwMode="auto">
          <a:xfrm flipH="1">
            <a:off x="4248439" y="1969476"/>
            <a:ext cx="1385628" cy="661483"/>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11" name="Straight Arrow Connector 10"/>
          <p:cNvCxnSpPr>
            <a:endCxn id="13" idx="0"/>
          </p:cNvCxnSpPr>
          <p:nvPr/>
        </p:nvCxnSpPr>
        <p:spPr bwMode="auto">
          <a:xfrm>
            <a:off x="5777761" y="1969476"/>
            <a:ext cx="76854" cy="661482"/>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14" name="Straight Arrow Connector 13"/>
          <p:cNvCxnSpPr/>
          <p:nvPr/>
        </p:nvCxnSpPr>
        <p:spPr bwMode="auto">
          <a:xfrm>
            <a:off x="5946653" y="1969476"/>
            <a:ext cx="1664840" cy="75027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pic>
        <p:nvPicPr>
          <p:cNvPr id="12" name="Picture 11"/>
          <p:cNvPicPr>
            <a:picLocks noChangeAspect="1"/>
          </p:cNvPicPr>
          <p:nvPr/>
        </p:nvPicPr>
        <p:blipFill>
          <a:blip r:embed="rId2"/>
          <a:stretch>
            <a:fillRect/>
          </a:stretch>
        </p:blipFill>
        <p:spPr>
          <a:xfrm>
            <a:off x="3723481" y="2630959"/>
            <a:ext cx="1049916" cy="1321279"/>
          </a:xfrm>
          <a:prstGeom prst="rect">
            <a:avLst/>
          </a:prstGeom>
        </p:spPr>
      </p:pic>
      <p:pic>
        <p:nvPicPr>
          <p:cNvPr id="13" name="Picture 12"/>
          <p:cNvPicPr>
            <a:picLocks noChangeAspect="1"/>
          </p:cNvPicPr>
          <p:nvPr/>
        </p:nvPicPr>
        <p:blipFill>
          <a:blip r:embed="rId2"/>
          <a:stretch>
            <a:fillRect/>
          </a:stretch>
        </p:blipFill>
        <p:spPr>
          <a:xfrm>
            <a:off x="5329657" y="2630958"/>
            <a:ext cx="1049916" cy="1321279"/>
          </a:xfrm>
          <a:prstGeom prst="rect">
            <a:avLst/>
          </a:prstGeom>
        </p:spPr>
      </p:pic>
      <p:pic>
        <p:nvPicPr>
          <p:cNvPr id="15" name="Picture 14"/>
          <p:cNvPicPr>
            <a:picLocks noChangeAspect="1"/>
          </p:cNvPicPr>
          <p:nvPr/>
        </p:nvPicPr>
        <p:blipFill>
          <a:blip r:embed="rId2"/>
          <a:stretch>
            <a:fillRect/>
          </a:stretch>
        </p:blipFill>
        <p:spPr>
          <a:xfrm>
            <a:off x="6874163" y="2630598"/>
            <a:ext cx="1049916" cy="1321279"/>
          </a:xfrm>
          <a:prstGeom prst="rect">
            <a:avLst/>
          </a:prstGeom>
        </p:spPr>
      </p:pic>
      <p:pic>
        <p:nvPicPr>
          <p:cNvPr id="20" name="Picture 19"/>
          <p:cNvPicPr>
            <a:picLocks noChangeAspect="1"/>
          </p:cNvPicPr>
          <p:nvPr/>
        </p:nvPicPr>
        <p:blipFill>
          <a:blip r:embed="rId2"/>
          <a:stretch>
            <a:fillRect/>
          </a:stretch>
        </p:blipFill>
        <p:spPr>
          <a:xfrm>
            <a:off x="1859512" y="4377698"/>
            <a:ext cx="1049916" cy="1321279"/>
          </a:xfrm>
          <a:prstGeom prst="rect">
            <a:avLst/>
          </a:prstGeom>
        </p:spPr>
      </p:pic>
      <p:pic>
        <p:nvPicPr>
          <p:cNvPr id="21" name="Picture 20"/>
          <p:cNvPicPr>
            <a:picLocks noChangeAspect="1"/>
          </p:cNvPicPr>
          <p:nvPr/>
        </p:nvPicPr>
        <p:blipFill>
          <a:blip r:embed="rId2"/>
          <a:stretch>
            <a:fillRect/>
          </a:stretch>
        </p:blipFill>
        <p:spPr>
          <a:xfrm>
            <a:off x="3198523" y="4377698"/>
            <a:ext cx="1049916" cy="1321279"/>
          </a:xfrm>
          <a:prstGeom prst="rect">
            <a:avLst/>
          </a:prstGeom>
        </p:spPr>
      </p:pic>
      <p:pic>
        <p:nvPicPr>
          <p:cNvPr id="22" name="Picture 21"/>
          <p:cNvPicPr>
            <a:picLocks noChangeAspect="1"/>
          </p:cNvPicPr>
          <p:nvPr/>
        </p:nvPicPr>
        <p:blipFill>
          <a:blip r:embed="rId2"/>
          <a:stretch>
            <a:fillRect/>
          </a:stretch>
        </p:blipFill>
        <p:spPr>
          <a:xfrm>
            <a:off x="4485236" y="4377698"/>
            <a:ext cx="1049916" cy="1321279"/>
          </a:xfrm>
          <a:prstGeom prst="rect">
            <a:avLst/>
          </a:prstGeom>
        </p:spPr>
      </p:pic>
      <p:pic>
        <p:nvPicPr>
          <p:cNvPr id="23" name="Picture 22"/>
          <p:cNvPicPr>
            <a:picLocks noChangeAspect="1"/>
          </p:cNvPicPr>
          <p:nvPr/>
        </p:nvPicPr>
        <p:blipFill>
          <a:blip r:embed="rId2"/>
          <a:stretch>
            <a:fillRect/>
          </a:stretch>
        </p:blipFill>
        <p:spPr>
          <a:xfrm>
            <a:off x="5824247" y="4377698"/>
            <a:ext cx="1049916" cy="1321279"/>
          </a:xfrm>
          <a:prstGeom prst="rect">
            <a:avLst/>
          </a:prstGeom>
        </p:spPr>
      </p:pic>
      <p:pic>
        <p:nvPicPr>
          <p:cNvPr id="24" name="Picture 23"/>
          <p:cNvPicPr>
            <a:picLocks noChangeAspect="1"/>
          </p:cNvPicPr>
          <p:nvPr/>
        </p:nvPicPr>
        <p:blipFill>
          <a:blip r:embed="rId2"/>
          <a:stretch>
            <a:fillRect/>
          </a:stretch>
        </p:blipFill>
        <p:spPr>
          <a:xfrm>
            <a:off x="7111206" y="4377698"/>
            <a:ext cx="1049916" cy="1321279"/>
          </a:xfrm>
          <a:prstGeom prst="rect">
            <a:avLst/>
          </a:prstGeom>
        </p:spPr>
      </p:pic>
      <p:pic>
        <p:nvPicPr>
          <p:cNvPr id="25" name="Picture 24"/>
          <p:cNvPicPr>
            <a:picLocks noChangeAspect="1"/>
          </p:cNvPicPr>
          <p:nvPr/>
        </p:nvPicPr>
        <p:blipFill>
          <a:blip r:embed="rId2"/>
          <a:stretch>
            <a:fillRect/>
          </a:stretch>
        </p:blipFill>
        <p:spPr>
          <a:xfrm>
            <a:off x="8450217" y="4377698"/>
            <a:ext cx="1049916" cy="1321279"/>
          </a:xfrm>
          <a:prstGeom prst="rect">
            <a:avLst/>
          </a:prstGeom>
        </p:spPr>
      </p:pic>
      <p:cxnSp>
        <p:nvCxnSpPr>
          <p:cNvPr id="26" name="Straight Arrow Connector 25"/>
          <p:cNvCxnSpPr>
            <a:endCxn id="20" idx="0"/>
          </p:cNvCxnSpPr>
          <p:nvPr/>
        </p:nvCxnSpPr>
        <p:spPr bwMode="auto">
          <a:xfrm flipH="1">
            <a:off x="2384470" y="3587261"/>
            <a:ext cx="1606177" cy="7904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29" name="Straight Arrow Connector 28"/>
          <p:cNvCxnSpPr>
            <a:endCxn id="21" idx="0"/>
          </p:cNvCxnSpPr>
          <p:nvPr/>
        </p:nvCxnSpPr>
        <p:spPr bwMode="auto">
          <a:xfrm flipH="1">
            <a:off x="3723481" y="3587261"/>
            <a:ext cx="630349" cy="7904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3" name="Straight Arrow Connector 32"/>
          <p:cNvCxnSpPr>
            <a:endCxn id="22" idx="0"/>
          </p:cNvCxnSpPr>
          <p:nvPr/>
        </p:nvCxnSpPr>
        <p:spPr bwMode="auto">
          <a:xfrm>
            <a:off x="4546907" y="3587261"/>
            <a:ext cx="463287" cy="7904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6" name="Straight Arrow Connector 35"/>
          <p:cNvCxnSpPr>
            <a:endCxn id="23" idx="0"/>
          </p:cNvCxnSpPr>
          <p:nvPr/>
        </p:nvCxnSpPr>
        <p:spPr bwMode="auto">
          <a:xfrm>
            <a:off x="5916153" y="3665893"/>
            <a:ext cx="433052" cy="7118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9" name="Straight Arrow Connector 38"/>
          <p:cNvCxnSpPr>
            <a:endCxn id="25" idx="0"/>
          </p:cNvCxnSpPr>
          <p:nvPr/>
        </p:nvCxnSpPr>
        <p:spPr bwMode="auto">
          <a:xfrm>
            <a:off x="7584112" y="3665893"/>
            <a:ext cx="1391063" cy="7118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1" name="Straight Arrow Connector 40"/>
          <p:cNvCxnSpPr>
            <a:endCxn id="24" idx="0"/>
          </p:cNvCxnSpPr>
          <p:nvPr/>
        </p:nvCxnSpPr>
        <p:spPr bwMode="auto">
          <a:xfrm>
            <a:off x="7111206" y="3665893"/>
            <a:ext cx="524958" cy="7118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5663879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Index Entry</a:t>
            </a:r>
            <a:endParaRPr lang="en-US" sz="4000" dirty="0"/>
          </a:p>
        </p:txBody>
      </p:sp>
      <p:sp>
        <p:nvSpPr>
          <p:cNvPr id="3" name="Content Placeholder 2"/>
          <p:cNvSpPr>
            <a:spLocks noGrp="1"/>
          </p:cNvSpPr>
          <p:nvPr>
            <p:ph idx="1"/>
          </p:nvPr>
        </p:nvSpPr>
        <p:spPr>
          <a:xfrm>
            <a:off x="557813" y="2008477"/>
            <a:ext cx="10414650" cy="4238625"/>
          </a:xfrm>
        </p:spPr>
        <p:txBody>
          <a:bodyPr/>
          <a:lstStyle/>
          <a:p>
            <a:r>
              <a:rPr lang="en-US" sz="2400" dirty="0" smtClean="0"/>
              <a:t>Two parts: Key Value and Info</a:t>
            </a:r>
          </a:p>
          <a:p>
            <a:pPr lvl="1"/>
            <a:r>
              <a:rPr lang="en-US" sz="2200" dirty="0" smtClean="0"/>
              <a:t>Key Value: byte array, up to ~3000 bytes</a:t>
            </a:r>
          </a:p>
          <a:p>
            <a:pPr lvl="1"/>
            <a:r>
              <a:rPr lang="en-US" sz="2200" dirty="0" smtClean="0"/>
              <a:t>Info: byte array, up to 255 bytes</a:t>
            </a:r>
          </a:p>
          <a:p>
            <a:r>
              <a:rPr lang="en-US" sz="2400" dirty="0" smtClean="0"/>
              <a:t>Entries ordered by</a:t>
            </a:r>
          </a:p>
          <a:p>
            <a:pPr lvl="1"/>
            <a:r>
              <a:rPr lang="en-US" sz="2200" dirty="0" smtClean="0"/>
              <a:t>Numeric Value (integer, int64, decimal) or</a:t>
            </a:r>
          </a:p>
          <a:p>
            <a:pPr lvl="1"/>
            <a:r>
              <a:rPr lang="en-US" sz="2200" dirty="0" smtClean="0"/>
              <a:t>Date or</a:t>
            </a:r>
          </a:p>
          <a:p>
            <a:pPr lvl="1"/>
            <a:r>
              <a:rPr lang="en-US" sz="2200" dirty="0" err="1" smtClean="0"/>
              <a:t>Datetime</a:t>
            </a:r>
            <a:r>
              <a:rPr lang="en-US" sz="2200" dirty="0" smtClean="0"/>
              <a:t> or</a:t>
            </a:r>
          </a:p>
          <a:p>
            <a:pPr lvl="1"/>
            <a:r>
              <a:rPr lang="en-US" sz="2200" dirty="0" smtClean="0"/>
              <a:t>Collating order of characters</a:t>
            </a:r>
          </a:p>
          <a:p>
            <a:r>
              <a:rPr lang="en-US" sz="2400" dirty="0" smtClean="0"/>
              <a:t>Compared left to right, byte by byte</a:t>
            </a:r>
          </a:p>
        </p:txBody>
      </p:sp>
      <p:sp>
        <p:nvSpPr>
          <p:cNvPr id="6" name="Rectangle 5"/>
          <p:cNvSpPr/>
          <p:nvPr/>
        </p:nvSpPr>
        <p:spPr bwMode="auto">
          <a:xfrm>
            <a:off x="1378426" y="1214735"/>
            <a:ext cx="4272097" cy="46166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 name="TextBox 3"/>
          <p:cNvSpPr txBox="1"/>
          <p:nvPr/>
        </p:nvSpPr>
        <p:spPr bwMode="auto">
          <a:xfrm>
            <a:off x="1392212" y="1235949"/>
            <a:ext cx="3165931" cy="461665"/>
          </a:xfrm>
          <a:prstGeom prst="rect">
            <a:avLst/>
          </a:prstGeom>
          <a:noFill/>
          <a:ln w="57150">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i="0" dirty="0" smtClean="0"/>
              <a:t>KS              </a:t>
            </a:r>
            <a:r>
              <a:rPr lang="en-US" i="0" smtClean="0"/>
              <a:t>Key Value</a:t>
            </a:r>
            <a:endParaRPr lang="en-US" i="0" dirty="0" smtClean="0"/>
          </a:p>
        </p:txBody>
      </p:sp>
      <p:cxnSp>
        <p:nvCxnSpPr>
          <p:cNvPr id="10" name="Straight Connector 9"/>
          <p:cNvCxnSpPr/>
          <p:nvPr/>
        </p:nvCxnSpPr>
        <p:spPr bwMode="auto">
          <a:xfrm>
            <a:off x="2016371" y="1235949"/>
            <a:ext cx="0" cy="440451"/>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11" name="Rectangle 10"/>
          <p:cNvSpPr/>
          <p:nvPr/>
        </p:nvSpPr>
        <p:spPr bwMode="auto">
          <a:xfrm>
            <a:off x="5751132" y="1226459"/>
            <a:ext cx="4272097" cy="461665"/>
          </a:xfrm>
          <a:prstGeom prst="rect">
            <a:avLst/>
          </a:prstGeom>
          <a:solidFill>
            <a:schemeClr val="accent2"/>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2" name="TextBox 11"/>
          <p:cNvSpPr txBox="1"/>
          <p:nvPr/>
        </p:nvSpPr>
        <p:spPr bwMode="auto">
          <a:xfrm>
            <a:off x="5764918" y="1247673"/>
            <a:ext cx="2262158" cy="461665"/>
          </a:xfrm>
          <a:prstGeom prst="rect">
            <a:avLst/>
          </a:prstGeom>
          <a:noFill/>
          <a:ln w="57150">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i="0" dirty="0"/>
              <a:t>I</a:t>
            </a:r>
            <a:r>
              <a:rPr lang="en-US" i="0" dirty="0" smtClean="0"/>
              <a:t>S              Info</a:t>
            </a:r>
          </a:p>
        </p:txBody>
      </p:sp>
      <p:cxnSp>
        <p:nvCxnSpPr>
          <p:cNvPr id="13" name="Straight Connector 12"/>
          <p:cNvCxnSpPr/>
          <p:nvPr/>
        </p:nvCxnSpPr>
        <p:spPr bwMode="auto">
          <a:xfrm>
            <a:off x="6389077" y="1247673"/>
            <a:ext cx="0" cy="440451"/>
          </a:xfrm>
          <a:prstGeom prst="line">
            <a:avLst/>
          </a:prstGeom>
          <a:solidFill>
            <a:schemeClr val="accent1"/>
          </a:solidFill>
          <a:ln w="1270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9010147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Multiple Indexes on A Table</a:t>
            </a:r>
            <a:endParaRPr lang="en-US" sz="4000" dirty="0"/>
          </a:p>
        </p:txBody>
      </p:sp>
      <p:sp>
        <p:nvSpPr>
          <p:cNvPr id="3" name="Content Placeholder 2"/>
          <p:cNvSpPr>
            <a:spLocks noGrp="1"/>
          </p:cNvSpPr>
          <p:nvPr>
            <p:ph idx="1"/>
          </p:nvPr>
        </p:nvSpPr>
        <p:spPr/>
        <p:txBody>
          <a:bodyPr/>
          <a:lstStyle/>
          <a:p>
            <a:r>
              <a:rPr lang="en-US" sz="3200" dirty="0" smtClean="0"/>
              <a:t>Each index contains</a:t>
            </a:r>
          </a:p>
          <a:p>
            <a:pPr lvl="1"/>
            <a:r>
              <a:rPr lang="en-US" sz="3000" dirty="0" smtClean="0"/>
              <a:t>All the rows of the table</a:t>
            </a:r>
          </a:p>
          <a:p>
            <a:pPr lvl="1"/>
            <a:r>
              <a:rPr lang="en-US" sz="3000" dirty="0" smtClean="0"/>
              <a:t>Same number of entries</a:t>
            </a:r>
          </a:p>
          <a:p>
            <a:pPr lvl="1"/>
            <a:r>
              <a:rPr lang="en-US" sz="3000" dirty="0" smtClean="0"/>
              <a:t>Same number of rows at the leaf level</a:t>
            </a:r>
          </a:p>
          <a:p>
            <a:r>
              <a:rPr lang="en-US" sz="3200" dirty="0" smtClean="0"/>
              <a:t>Each index</a:t>
            </a:r>
          </a:p>
          <a:p>
            <a:pPr lvl="1"/>
            <a:r>
              <a:rPr lang="en-US" sz="3000" dirty="0" smtClean="0"/>
              <a:t>Is a different B-Tree</a:t>
            </a:r>
          </a:p>
          <a:p>
            <a:pPr lvl="1"/>
            <a:r>
              <a:rPr lang="en-US" sz="3000" dirty="0" smtClean="0"/>
              <a:t>Gives different ordering</a:t>
            </a:r>
          </a:p>
          <a:p>
            <a:pPr lvl="1"/>
            <a:r>
              <a:rPr lang="en-US" sz="3000" dirty="0" smtClean="0"/>
              <a:t>Is a different size</a:t>
            </a:r>
          </a:p>
          <a:p>
            <a:pPr lvl="1"/>
            <a:r>
              <a:rPr lang="en-US" sz="3000" dirty="0" smtClean="0"/>
              <a:t>Requires a different number of accesses to traverse</a:t>
            </a:r>
            <a:endParaRPr lang="en-US" sz="3000" dirty="0"/>
          </a:p>
        </p:txBody>
      </p:sp>
    </p:spTree>
    <p:extLst>
      <p:ext uri="{BB962C8B-B14F-4D97-AF65-F5344CB8AC3E}">
        <p14:creationId xmlns:p14="http://schemas.microsoft.com/office/powerpoint/2010/main" val="1017746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Index Types</a:t>
            </a:r>
            <a:endParaRPr lang="en-US" sz="4000" dirty="0"/>
          </a:p>
        </p:txBody>
      </p:sp>
      <p:sp>
        <p:nvSpPr>
          <p:cNvPr id="3" name="Content Placeholder 2"/>
          <p:cNvSpPr>
            <a:spLocks noGrp="1"/>
          </p:cNvSpPr>
          <p:nvPr>
            <p:ph idx="1"/>
          </p:nvPr>
        </p:nvSpPr>
        <p:spPr/>
        <p:txBody>
          <a:bodyPr/>
          <a:lstStyle/>
          <a:p>
            <a:r>
              <a:rPr lang="en-US" sz="3200" dirty="0" smtClean="0"/>
              <a:t>Unique or Non-Unique</a:t>
            </a:r>
          </a:p>
          <a:p>
            <a:r>
              <a:rPr lang="en-US" sz="3200" dirty="0" smtClean="0"/>
              <a:t>Single or Multi Component Index</a:t>
            </a:r>
          </a:p>
          <a:p>
            <a:r>
              <a:rPr lang="en-US" sz="3200" dirty="0" smtClean="0"/>
              <a:t>Word Index</a:t>
            </a:r>
            <a:endParaRPr lang="en-US" sz="3200" dirty="0"/>
          </a:p>
        </p:txBody>
      </p:sp>
    </p:spTree>
    <p:extLst>
      <p:ext uri="{BB962C8B-B14F-4D97-AF65-F5344CB8AC3E}">
        <p14:creationId xmlns:p14="http://schemas.microsoft.com/office/powerpoint/2010/main" val="9408080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Unique vs. Non-Unique</a:t>
            </a:r>
            <a:endParaRPr lang="en-US" sz="4000" dirty="0"/>
          </a:p>
        </p:txBody>
      </p:sp>
      <p:sp>
        <p:nvSpPr>
          <p:cNvPr id="3" name="Content Placeholder 2"/>
          <p:cNvSpPr>
            <a:spLocks noGrp="1"/>
          </p:cNvSpPr>
          <p:nvPr>
            <p:ph idx="1"/>
          </p:nvPr>
        </p:nvSpPr>
        <p:spPr/>
        <p:txBody>
          <a:bodyPr/>
          <a:lstStyle/>
          <a:p>
            <a:r>
              <a:rPr lang="en-US" sz="3200" dirty="0" smtClean="0"/>
              <a:t>Not much difference</a:t>
            </a:r>
          </a:p>
          <a:p>
            <a:pPr lvl="1"/>
            <a:r>
              <a:rPr lang="en-US" sz="3000" dirty="0" smtClean="0"/>
              <a:t>Unique only allows one entry per key value</a:t>
            </a:r>
          </a:p>
          <a:p>
            <a:pPr lvl="1"/>
            <a:r>
              <a:rPr lang="en-US" sz="3000" dirty="0" smtClean="0"/>
              <a:t>FIND is a bit more efficient</a:t>
            </a:r>
          </a:p>
          <a:p>
            <a:pPr lvl="1"/>
            <a:r>
              <a:rPr lang="en-US" sz="3000" dirty="0" smtClean="0"/>
              <a:t>Deleted entries must be reserved until deleting transaction ends</a:t>
            </a:r>
          </a:p>
          <a:p>
            <a:pPr lvl="1"/>
            <a:endParaRPr lang="en-US" sz="3000" dirty="0"/>
          </a:p>
        </p:txBody>
      </p:sp>
    </p:spTree>
    <p:extLst>
      <p:ext uri="{BB962C8B-B14F-4D97-AF65-F5344CB8AC3E}">
        <p14:creationId xmlns:p14="http://schemas.microsoft.com/office/powerpoint/2010/main" val="5048304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Multi-Component Index</a:t>
            </a:r>
            <a:endParaRPr lang="en-US" sz="4000" dirty="0"/>
          </a:p>
        </p:txBody>
      </p:sp>
      <p:sp>
        <p:nvSpPr>
          <p:cNvPr id="5" name="TextBox 4"/>
          <p:cNvSpPr txBox="1"/>
          <p:nvPr/>
        </p:nvSpPr>
        <p:spPr bwMode="auto">
          <a:xfrm>
            <a:off x="2209722" y="1078524"/>
            <a:ext cx="3374642"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smtClean="0">
                <a:solidFill>
                  <a:srgbClr val="0070C0"/>
                </a:solidFill>
              </a:rPr>
              <a:t>State   City   Department</a:t>
            </a:r>
            <a:r>
              <a:rPr lang="en-US" i="0" dirty="0" smtClean="0"/>
              <a:t/>
            </a:r>
            <a:br>
              <a:rPr lang="en-US" i="0" dirty="0" smtClean="0"/>
            </a:br>
            <a:r>
              <a:rPr lang="en-US" sz="2000" b="1" i="0" dirty="0" smtClean="0"/>
              <a:t>AZ, Flagstaff, Marketing,</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Sales,</a:t>
            </a:r>
            <a:r>
              <a:rPr lang="en-US" sz="2000" b="1" i="0" dirty="0"/>
              <a:t/>
            </a:r>
            <a:br>
              <a:rPr lang="en-US" sz="2000" b="1" i="0" dirty="0"/>
            </a:br>
            <a:r>
              <a:rPr lang="en-US" sz="2000" b="1" i="0" dirty="0" smtClean="0"/>
              <a:t>AZ</a:t>
            </a:r>
            <a:r>
              <a:rPr lang="en-US" sz="2000" b="1" i="0" dirty="0"/>
              <a:t>, </a:t>
            </a:r>
            <a:r>
              <a:rPr lang="en-US" sz="2000" b="1" i="0" dirty="0" smtClean="0"/>
              <a:t>Phoenix, Marketing, </a:t>
            </a:r>
            <a:r>
              <a:rPr lang="en-US" sz="2000" b="1" i="0" dirty="0"/>
              <a:t/>
            </a:r>
            <a:br>
              <a:rPr lang="en-US" sz="2000" b="1" i="0" dirty="0"/>
            </a:br>
            <a:r>
              <a:rPr lang="en-US" sz="2000" b="1" i="0" dirty="0" smtClean="0"/>
              <a:t>AZ, Phoenix, Sales, </a:t>
            </a:r>
            <a:r>
              <a:rPr lang="en-US" sz="2000" b="1" i="0" dirty="0"/>
              <a:t/>
            </a:r>
            <a:br>
              <a:rPr lang="en-US" sz="2000" b="1" i="0" dirty="0"/>
            </a:br>
            <a:r>
              <a:rPr lang="en-US" sz="2000" b="1" i="0" dirty="0" smtClean="0"/>
              <a:t>AZ</a:t>
            </a:r>
            <a:r>
              <a:rPr lang="en-US" sz="2000" b="1" i="0" dirty="0"/>
              <a:t>, Phoenix, Sales, </a:t>
            </a:r>
            <a:br>
              <a:rPr lang="en-US" sz="2000" b="1" i="0" dirty="0"/>
            </a:br>
            <a:r>
              <a:rPr lang="en-US" sz="2000" b="1" i="0" dirty="0" smtClean="0"/>
              <a:t>AZ</a:t>
            </a:r>
            <a:r>
              <a:rPr lang="en-US" sz="2000" b="1" i="0" dirty="0"/>
              <a:t>, Phoenix, Sales, </a:t>
            </a:r>
            <a:br>
              <a:rPr lang="en-US" sz="2000" b="1" i="0" dirty="0"/>
            </a:br>
            <a:r>
              <a:rPr lang="en-US" sz="2000" b="1" i="0" dirty="0" smtClean="0"/>
              <a:t>AZ</a:t>
            </a:r>
            <a:r>
              <a:rPr lang="en-US" sz="2000" b="1" i="0" dirty="0"/>
              <a:t>, Phoenix, </a:t>
            </a:r>
            <a:r>
              <a:rPr lang="en-US" sz="2000" b="1" i="0" dirty="0" smtClean="0"/>
              <a:t>Shipping, </a:t>
            </a:r>
            <a:br>
              <a:rPr lang="en-US" sz="2000" b="1" i="0" dirty="0" smtClean="0"/>
            </a:br>
            <a:r>
              <a:rPr lang="en-US" sz="2000" b="1" i="0" dirty="0" smtClean="0"/>
              <a:t>AZ</a:t>
            </a:r>
            <a:r>
              <a:rPr lang="en-US" sz="2000" b="1" i="0" dirty="0"/>
              <a:t>, </a:t>
            </a:r>
            <a:r>
              <a:rPr lang="en-US" sz="2000" b="1" i="0" dirty="0" smtClean="0"/>
              <a:t>Tucson, Marketing, </a:t>
            </a:r>
            <a:r>
              <a:rPr lang="en-US" sz="2000" b="1" i="0" dirty="0"/>
              <a:t/>
            </a:r>
            <a:br>
              <a:rPr lang="en-US" sz="2000" b="1" i="0" dirty="0"/>
            </a:br>
            <a:r>
              <a:rPr lang="en-US" sz="2000" b="1" i="0" dirty="0" smtClean="0"/>
              <a:t>AZ</a:t>
            </a:r>
            <a:r>
              <a:rPr lang="en-US" sz="2000" b="1" i="0" dirty="0"/>
              <a:t>, Tucson, </a:t>
            </a:r>
            <a:r>
              <a:rPr lang="en-US" sz="2000" b="1" i="0" dirty="0" smtClean="0"/>
              <a:t>Shipping, </a:t>
            </a:r>
            <a:r>
              <a:rPr lang="en-US" sz="2000" b="1" i="0" dirty="0"/>
              <a:t/>
            </a:r>
            <a:br>
              <a:rPr lang="en-US" sz="2000" b="1" i="0" dirty="0"/>
            </a:br>
            <a:r>
              <a:rPr lang="en-US" sz="2000" b="1" i="0" dirty="0" smtClean="0"/>
              <a:t>AZ</a:t>
            </a:r>
            <a:r>
              <a:rPr lang="en-US" sz="2000" b="1" i="0" dirty="0"/>
              <a:t>, Tucson, Shipping, </a:t>
            </a:r>
            <a:br>
              <a:rPr lang="en-US" sz="2000" b="1" i="0" dirty="0"/>
            </a:br>
            <a:r>
              <a:rPr lang="en-US" sz="2000" b="1" i="0" dirty="0" smtClean="0"/>
              <a:t>AZ</a:t>
            </a:r>
            <a:r>
              <a:rPr lang="en-US" sz="2000" b="1" i="0" dirty="0"/>
              <a:t>, Tucson, Shipping, </a:t>
            </a:r>
            <a:r>
              <a:rPr lang="en-US" sz="2000" b="1" i="0" dirty="0" smtClean="0"/>
              <a:t/>
            </a:r>
            <a:br>
              <a:rPr lang="en-US" sz="2000" b="1" i="0" dirty="0" smtClean="0"/>
            </a:br>
            <a:r>
              <a:rPr lang="en-US" sz="2000" b="1" i="0" dirty="0" smtClean="0"/>
              <a:t>CA, San Diego, Admin,</a:t>
            </a:r>
            <a:br>
              <a:rPr lang="en-US" sz="2000" b="1" i="0" dirty="0" smtClean="0"/>
            </a:br>
            <a:r>
              <a:rPr lang="en-US" sz="2000" b="1" i="0" dirty="0" smtClean="0"/>
              <a:t>CA, San Diego, Marketing,</a:t>
            </a:r>
          </a:p>
        </p:txBody>
      </p:sp>
      <p:sp>
        <p:nvSpPr>
          <p:cNvPr id="6" name="TextBox 5"/>
          <p:cNvSpPr txBox="1"/>
          <p:nvPr/>
        </p:nvSpPr>
        <p:spPr bwMode="auto">
          <a:xfrm>
            <a:off x="5691476" y="1078524"/>
            <a:ext cx="954107"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err="1" smtClean="0">
                <a:solidFill>
                  <a:srgbClr val="0070C0"/>
                </a:solidFill>
              </a:rPr>
              <a:t>Rowid</a:t>
            </a:r>
            <a:r>
              <a:rPr lang="en-US" i="0" dirty="0" smtClean="0"/>
              <a:t/>
            </a:r>
            <a:br>
              <a:rPr lang="en-US" i="0" dirty="0" smtClean="0"/>
            </a:br>
            <a:r>
              <a:rPr lang="en-US" sz="2000" b="1" i="0" dirty="0" smtClean="0"/>
              <a:t>3341</a:t>
            </a:r>
            <a:br>
              <a:rPr lang="en-US" sz="2000" b="1" i="0" dirty="0" smtClean="0"/>
            </a:br>
            <a:r>
              <a:rPr lang="en-US" sz="2000" b="1" i="0" dirty="0" smtClean="0"/>
              <a:t>9800</a:t>
            </a:r>
            <a:br>
              <a:rPr lang="en-US" sz="2000" b="1" i="0" dirty="0" smtClean="0"/>
            </a:br>
            <a:r>
              <a:rPr lang="en-US" sz="2000" b="1" i="0" dirty="0" smtClean="0"/>
              <a:t>9806</a:t>
            </a:r>
            <a:br>
              <a:rPr lang="en-US" sz="2000" b="1" i="0" dirty="0" smtClean="0"/>
            </a:br>
            <a:r>
              <a:rPr lang="en-US" sz="2000" b="1" i="0" dirty="0" smtClean="0"/>
              <a:t>9876</a:t>
            </a:r>
            <a:br>
              <a:rPr lang="en-US" sz="2000" b="1" i="0" dirty="0" smtClean="0"/>
            </a:br>
            <a:r>
              <a:rPr lang="en-US" sz="2000" b="1" i="0" dirty="0" smtClean="0"/>
              <a:t>7776</a:t>
            </a:r>
            <a:br>
              <a:rPr lang="en-US" sz="2000" b="1" i="0" dirty="0" smtClean="0"/>
            </a:br>
            <a:r>
              <a:rPr lang="en-US" sz="2000" b="1" i="0" dirty="0" smtClean="0"/>
              <a:t>7777</a:t>
            </a:r>
            <a:r>
              <a:rPr lang="en-US" sz="2000" b="1" i="0" dirty="0"/>
              <a:t/>
            </a:r>
            <a:br>
              <a:rPr lang="en-US" sz="2000" b="1" i="0" dirty="0"/>
            </a:br>
            <a:r>
              <a:rPr lang="en-US" sz="2000" b="1" i="0" dirty="0" smtClean="0"/>
              <a:t>0076</a:t>
            </a:r>
            <a:r>
              <a:rPr lang="en-US" sz="2000" b="1" i="0" dirty="0"/>
              <a:t/>
            </a:r>
            <a:br>
              <a:rPr lang="en-US" sz="2000" b="1" i="0" dirty="0"/>
            </a:br>
            <a:r>
              <a:rPr lang="en-US" sz="2000" b="1" i="0" dirty="0" smtClean="0"/>
              <a:t>0888</a:t>
            </a:r>
            <a:r>
              <a:rPr lang="en-US" sz="2000" b="1" i="0" dirty="0"/>
              <a:t/>
            </a:r>
            <a:br>
              <a:rPr lang="en-US" sz="2000" b="1" i="0" dirty="0"/>
            </a:br>
            <a:r>
              <a:rPr lang="en-US" sz="2000" b="1" i="0" dirty="0" smtClean="0"/>
              <a:t>3876</a:t>
            </a:r>
            <a:r>
              <a:rPr lang="en-US" sz="2000" b="1" i="0" dirty="0"/>
              <a:t/>
            </a:r>
            <a:br>
              <a:rPr lang="en-US" sz="2000" b="1" i="0" dirty="0"/>
            </a:br>
            <a:r>
              <a:rPr lang="en-US" sz="2000" b="1" i="0" dirty="0" smtClean="0"/>
              <a:t>0006</a:t>
            </a:r>
            <a:br>
              <a:rPr lang="en-US" sz="2000" b="1" i="0" dirty="0" smtClean="0"/>
            </a:br>
            <a:r>
              <a:rPr lang="en-US" sz="2000" b="1" i="0" dirty="0" smtClean="0"/>
              <a:t>0345</a:t>
            </a:r>
            <a:r>
              <a:rPr lang="en-US" sz="2000" b="1" i="0" dirty="0"/>
              <a:t/>
            </a:r>
            <a:br>
              <a:rPr lang="en-US" sz="2000" b="1" i="0" dirty="0"/>
            </a:br>
            <a:r>
              <a:rPr lang="en-US" sz="2000" b="1" i="0" dirty="0" smtClean="0"/>
              <a:t>0347</a:t>
            </a:r>
            <a:r>
              <a:rPr lang="en-US" sz="2000" b="1" i="0" dirty="0"/>
              <a:t/>
            </a:r>
            <a:br>
              <a:rPr lang="en-US" sz="2000" b="1" i="0" dirty="0"/>
            </a:br>
            <a:r>
              <a:rPr lang="en-US" sz="2000" b="1" i="0" dirty="0" smtClean="0"/>
              <a:t>8877</a:t>
            </a:r>
            <a:br>
              <a:rPr lang="en-US" sz="2000" b="1" i="0" dirty="0" smtClean="0"/>
            </a:br>
            <a:r>
              <a:rPr lang="en-US" sz="2000" b="1" i="0" dirty="0" smtClean="0"/>
              <a:t>8888</a:t>
            </a:r>
            <a:br>
              <a:rPr lang="en-US" sz="2000" b="1" i="0" dirty="0" smtClean="0"/>
            </a:br>
            <a:r>
              <a:rPr lang="en-US" sz="2000" b="1" i="0" dirty="0" smtClean="0"/>
              <a:t>0066</a:t>
            </a:r>
            <a:br>
              <a:rPr lang="en-US" sz="2000" b="1" i="0" dirty="0" smtClean="0"/>
            </a:br>
            <a:r>
              <a:rPr lang="en-US" sz="2000" b="1" i="0" dirty="0" smtClean="0"/>
              <a:t>1198</a:t>
            </a:r>
          </a:p>
        </p:txBody>
      </p:sp>
    </p:spTree>
    <p:extLst>
      <p:ext uri="{BB962C8B-B14F-4D97-AF65-F5344CB8AC3E}">
        <p14:creationId xmlns:p14="http://schemas.microsoft.com/office/powerpoint/2010/main" val="7126389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Multi-</a:t>
            </a:r>
            <a:r>
              <a:rPr lang="en-US" sz="4000" dirty="0" err="1" smtClean="0"/>
              <a:t>Compnent</a:t>
            </a:r>
            <a:r>
              <a:rPr lang="en-US" sz="4000" dirty="0" smtClean="0"/>
              <a:t> Keys</a:t>
            </a:r>
            <a:endParaRPr lang="en-US" sz="4000" dirty="0"/>
          </a:p>
        </p:txBody>
      </p:sp>
      <p:sp>
        <p:nvSpPr>
          <p:cNvPr id="3" name="Content Placeholder 2"/>
          <p:cNvSpPr>
            <a:spLocks noGrp="1"/>
          </p:cNvSpPr>
          <p:nvPr>
            <p:ph idx="1"/>
          </p:nvPr>
        </p:nvSpPr>
        <p:spPr/>
        <p:txBody>
          <a:bodyPr/>
          <a:lstStyle/>
          <a:p>
            <a:r>
              <a:rPr lang="en-US" sz="3200" dirty="0" smtClean="0"/>
              <a:t>Key value composed from more than 1 field</a:t>
            </a:r>
          </a:p>
          <a:p>
            <a:pPr lvl="1"/>
            <a:r>
              <a:rPr lang="en-US" sz="3000" dirty="0" smtClean="0"/>
              <a:t>State, City, Department</a:t>
            </a:r>
          </a:p>
          <a:p>
            <a:pPr lvl="1"/>
            <a:r>
              <a:rPr lang="en-US" sz="3000" dirty="0" smtClean="0"/>
              <a:t>Last Name, First Name</a:t>
            </a:r>
          </a:p>
          <a:p>
            <a:pPr lvl="1"/>
            <a:r>
              <a:rPr lang="en-US" sz="3000" dirty="0" smtClean="0"/>
              <a:t>Country, State, City, </a:t>
            </a:r>
            <a:r>
              <a:rPr lang="en-US" sz="3000" dirty="0" err="1" smtClean="0"/>
              <a:t>Zipcode</a:t>
            </a:r>
            <a:endParaRPr lang="en-US" sz="3000" dirty="0" smtClean="0"/>
          </a:p>
          <a:p>
            <a:r>
              <a:rPr lang="en-US" sz="3200" dirty="0" smtClean="0"/>
              <a:t>Field values are “logically concatenated”</a:t>
            </a:r>
          </a:p>
          <a:p>
            <a:pPr lvl="1"/>
            <a:r>
              <a:rPr lang="en-US" sz="3000" dirty="0" smtClean="0"/>
              <a:t>All component values needed to find an entry</a:t>
            </a:r>
          </a:p>
          <a:p>
            <a:r>
              <a:rPr lang="en-US" sz="3200" dirty="0" smtClean="0"/>
              <a:t>Ordered by concatenated value</a:t>
            </a:r>
            <a:endParaRPr lang="en-US" sz="3200" dirty="0"/>
          </a:p>
        </p:txBody>
      </p:sp>
    </p:spTree>
    <p:extLst>
      <p:ext uri="{BB962C8B-B14F-4D97-AF65-F5344CB8AC3E}">
        <p14:creationId xmlns:p14="http://schemas.microsoft.com/office/powerpoint/2010/main" val="16579900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Word Indexes</a:t>
            </a:r>
            <a:endParaRPr lang="en-US" sz="4000" dirty="0"/>
          </a:p>
        </p:txBody>
      </p:sp>
      <p:sp>
        <p:nvSpPr>
          <p:cNvPr id="3" name="Content Placeholder 2"/>
          <p:cNvSpPr>
            <a:spLocks noGrp="1"/>
          </p:cNvSpPr>
          <p:nvPr>
            <p:ph idx="1"/>
          </p:nvPr>
        </p:nvSpPr>
        <p:spPr/>
        <p:txBody>
          <a:bodyPr/>
          <a:lstStyle/>
          <a:p>
            <a:r>
              <a:rPr lang="en-US" sz="3200" dirty="0" smtClean="0"/>
              <a:t>Word index</a:t>
            </a:r>
          </a:p>
          <a:p>
            <a:pPr lvl="1"/>
            <a:r>
              <a:rPr lang="en-US" sz="3000" dirty="0" smtClean="0"/>
              <a:t>A text field with many words has many index entries, one entry for each word</a:t>
            </a:r>
          </a:p>
          <a:p>
            <a:pPr lvl="1"/>
            <a:r>
              <a:rPr lang="en-US" sz="3000" dirty="0" smtClean="0"/>
              <a:t>One word per key value rather than the entire field</a:t>
            </a:r>
          </a:p>
          <a:p>
            <a:r>
              <a:rPr lang="en-US" sz="3200" dirty="0" smtClean="0"/>
              <a:t>Word index is structured as a regular index</a:t>
            </a:r>
          </a:p>
          <a:p>
            <a:pPr lvl="1"/>
            <a:r>
              <a:rPr lang="en-US" sz="3000" dirty="0" smtClean="0"/>
              <a:t>B-Tree like other indexes</a:t>
            </a:r>
          </a:p>
          <a:p>
            <a:pPr lvl="1"/>
            <a:r>
              <a:rPr lang="en-US" sz="3000" dirty="0" smtClean="0"/>
              <a:t>Same structure of index entries and keys</a:t>
            </a:r>
          </a:p>
          <a:p>
            <a:r>
              <a:rPr lang="en-US" sz="3200" dirty="0" smtClean="0"/>
              <a:t>A word index with a field with one word in it looks exactly like a regular index on that field</a:t>
            </a:r>
            <a:endParaRPr lang="en-US" sz="3200" dirty="0"/>
          </a:p>
        </p:txBody>
      </p:sp>
    </p:spTree>
    <p:extLst>
      <p:ext uri="{BB962C8B-B14F-4D97-AF65-F5344CB8AC3E}">
        <p14:creationId xmlns:p14="http://schemas.microsoft.com/office/powerpoint/2010/main" val="21155982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Word Indexes: Queries</a:t>
            </a:r>
            <a:endParaRPr lang="en-US" sz="4000" dirty="0"/>
          </a:p>
        </p:txBody>
      </p:sp>
      <p:sp>
        <p:nvSpPr>
          <p:cNvPr id="3" name="Content Placeholder 2"/>
          <p:cNvSpPr>
            <a:spLocks noGrp="1"/>
          </p:cNvSpPr>
          <p:nvPr>
            <p:ph idx="1"/>
          </p:nvPr>
        </p:nvSpPr>
        <p:spPr/>
        <p:txBody>
          <a:bodyPr/>
          <a:lstStyle/>
          <a:p>
            <a:r>
              <a:rPr lang="en-US" sz="3200" dirty="0" smtClean="0"/>
              <a:t>… field </a:t>
            </a:r>
            <a:r>
              <a:rPr lang="en-US" sz="3200" smtClean="0"/>
              <a:t>CONTAINS </a:t>
            </a:r>
            <a:r>
              <a:rPr lang="en-US" sz="3200" smtClean="0"/>
              <a:t>“eye </a:t>
            </a:r>
            <a:r>
              <a:rPr lang="en-US" sz="3200" dirty="0" smtClean="0"/>
              <a:t>exam* | (visual test)”</a:t>
            </a:r>
          </a:p>
          <a:p>
            <a:r>
              <a:rPr lang="en-US" sz="3200" dirty="0" smtClean="0"/>
              <a:t>This is a multi-bracket query</a:t>
            </a:r>
          </a:p>
          <a:p>
            <a:pPr lvl="1"/>
            <a:r>
              <a:rPr lang="en-US" sz="3000" dirty="0" smtClean="0"/>
              <a:t>1) all entries where key = “eye” AND</a:t>
            </a:r>
          </a:p>
          <a:p>
            <a:pPr lvl="1"/>
            <a:r>
              <a:rPr lang="en-US" sz="3000" dirty="0" smtClean="0"/>
              <a:t>2) all entries where key BEGINS “exam” OR</a:t>
            </a:r>
          </a:p>
          <a:p>
            <a:pPr lvl="1"/>
            <a:r>
              <a:rPr lang="en-US" sz="3000" dirty="0" smtClean="0"/>
              <a:t>3) all entries where key = “visual” AND</a:t>
            </a:r>
          </a:p>
          <a:p>
            <a:pPr lvl="1"/>
            <a:r>
              <a:rPr lang="en-US" sz="3000" dirty="0" smtClean="0"/>
              <a:t>4) all entries where key = “test”.</a:t>
            </a:r>
          </a:p>
          <a:p>
            <a:r>
              <a:rPr lang="en-US" sz="3200" dirty="0" smtClean="0"/>
              <a:t>Result is all records that satisfy</a:t>
            </a:r>
            <a:br>
              <a:rPr lang="en-US" sz="3200" dirty="0" smtClean="0"/>
            </a:br>
            <a:r>
              <a:rPr lang="en-US" sz="3200" dirty="0" smtClean="0"/>
              <a:t>           (1 AND 2) OR (3 AND 4)</a:t>
            </a:r>
          </a:p>
        </p:txBody>
      </p:sp>
    </p:spTree>
    <p:extLst>
      <p:ext uri="{BB962C8B-B14F-4D97-AF65-F5344CB8AC3E}">
        <p14:creationId xmlns:p14="http://schemas.microsoft.com/office/powerpoint/2010/main" val="14420986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953" y="2828963"/>
            <a:ext cx="6827724" cy="1266093"/>
          </a:xfrm>
        </p:spPr>
        <p:txBody>
          <a:bodyPr/>
          <a:lstStyle/>
          <a:p>
            <a:pPr marL="0" indent="0" algn="ctr">
              <a:buNone/>
            </a:pPr>
            <a:r>
              <a:rPr lang="en-US" sz="3200" dirty="0" smtClean="0"/>
              <a:t>Index Compression</a:t>
            </a:r>
            <a:endParaRPr lang="en-US" sz="3200" dirty="0"/>
          </a:p>
        </p:txBody>
      </p:sp>
    </p:spTree>
    <p:extLst>
      <p:ext uri="{BB962C8B-B14F-4D97-AF65-F5344CB8AC3E}">
        <p14:creationId xmlns:p14="http://schemas.microsoft.com/office/powerpoint/2010/main" val="4041881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Compression Improves</a:t>
            </a:r>
            <a:endParaRPr lang="en-US" sz="4000" dirty="0"/>
          </a:p>
        </p:txBody>
      </p:sp>
      <p:sp>
        <p:nvSpPr>
          <p:cNvPr id="3" name="Content Placeholder 2"/>
          <p:cNvSpPr>
            <a:spLocks noGrp="1"/>
          </p:cNvSpPr>
          <p:nvPr>
            <p:ph idx="1"/>
          </p:nvPr>
        </p:nvSpPr>
        <p:spPr/>
        <p:txBody>
          <a:bodyPr/>
          <a:lstStyle/>
          <a:p>
            <a:r>
              <a:rPr lang="en-US" sz="3200" dirty="0" smtClean="0"/>
              <a:t>Performance</a:t>
            </a:r>
          </a:p>
          <a:p>
            <a:pPr lvl="1"/>
            <a:r>
              <a:rPr lang="en-US" sz="3000" dirty="0" smtClean="0"/>
              <a:t>Reduces the number of key comparisons</a:t>
            </a:r>
          </a:p>
          <a:p>
            <a:pPr lvl="1"/>
            <a:r>
              <a:rPr lang="en-US" sz="3000" dirty="0" smtClean="0"/>
              <a:t>Reduces the number of B-Tree levels</a:t>
            </a:r>
          </a:p>
          <a:p>
            <a:pPr lvl="1"/>
            <a:r>
              <a:rPr lang="en-US" sz="3000" dirty="0" smtClean="0"/>
              <a:t>Reduces the number of index blocks</a:t>
            </a:r>
          </a:p>
          <a:p>
            <a:pPr lvl="1"/>
            <a:r>
              <a:rPr lang="en-US" sz="3000" dirty="0" smtClean="0"/>
              <a:t>Reduces the number of DB Accesses</a:t>
            </a:r>
          </a:p>
          <a:p>
            <a:r>
              <a:rPr lang="en-US" sz="3200" dirty="0" smtClean="0"/>
              <a:t>Storage Efficiency</a:t>
            </a:r>
          </a:p>
          <a:p>
            <a:pPr lvl="1"/>
            <a:r>
              <a:rPr lang="en-US" sz="3000" dirty="0" smtClean="0"/>
              <a:t>More entries per block</a:t>
            </a:r>
          </a:p>
          <a:p>
            <a:pPr lvl="1"/>
            <a:r>
              <a:rPr lang="en-US" sz="3000" dirty="0" smtClean="0"/>
              <a:t>Fewer blocks</a:t>
            </a:r>
            <a:endParaRPr lang="en-US" sz="3000" dirty="0"/>
          </a:p>
        </p:txBody>
      </p:sp>
    </p:spTree>
    <p:extLst>
      <p:ext uri="{BB962C8B-B14F-4D97-AF65-F5344CB8AC3E}">
        <p14:creationId xmlns:p14="http://schemas.microsoft.com/office/powerpoint/2010/main" val="987693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4 Types of Compression</a:t>
            </a:r>
            <a:endParaRPr lang="en-US" sz="4000" dirty="0"/>
          </a:p>
        </p:txBody>
      </p:sp>
      <p:sp>
        <p:nvSpPr>
          <p:cNvPr id="3" name="Content Placeholder 2"/>
          <p:cNvSpPr>
            <a:spLocks noGrp="1"/>
          </p:cNvSpPr>
          <p:nvPr>
            <p:ph idx="1"/>
          </p:nvPr>
        </p:nvSpPr>
        <p:spPr/>
        <p:txBody>
          <a:bodyPr/>
          <a:lstStyle/>
          <a:p>
            <a:r>
              <a:rPr lang="en-US" sz="3200" dirty="0" smtClean="0"/>
              <a:t>Delete common prefix in all levels of the B-Tree</a:t>
            </a:r>
          </a:p>
          <a:p>
            <a:r>
              <a:rPr lang="en-US" sz="3200" dirty="0" smtClean="0"/>
              <a:t>Delete non contributing trailing bytes in the lowest non-leaf level</a:t>
            </a:r>
          </a:p>
          <a:p>
            <a:r>
              <a:rPr lang="en-US" sz="3200" dirty="0" smtClean="0"/>
              <a:t>Delete first key in all non-leaf blocks</a:t>
            </a:r>
          </a:p>
          <a:p>
            <a:r>
              <a:rPr lang="en-US" sz="3200" dirty="0" smtClean="0"/>
              <a:t>Use tag lists or bit maps for non-unique keys</a:t>
            </a:r>
            <a:endParaRPr lang="en-US" sz="3200" dirty="0"/>
          </a:p>
        </p:txBody>
      </p:sp>
    </p:spTree>
    <p:extLst>
      <p:ext uri="{BB962C8B-B14F-4D97-AF65-F5344CB8AC3E}">
        <p14:creationId xmlns:p14="http://schemas.microsoft.com/office/powerpoint/2010/main" val="8290735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Prefix Compression</a:t>
            </a:r>
            <a:endParaRPr lang="en-US" sz="4000" dirty="0"/>
          </a:p>
        </p:txBody>
      </p:sp>
      <p:sp>
        <p:nvSpPr>
          <p:cNvPr id="4" name="TextBox 3"/>
          <p:cNvSpPr txBox="1"/>
          <p:nvPr/>
        </p:nvSpPr>
        <p:spPr bwMode="auto">
          <a:xfrm>
            <a:off x="2209722" y="1078524"/>
            <a:ext cx="1367682"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smtClean="0">
                <a:solidFill>
                  <a:srgbClr val="0070C0"/>
                </a:solidFill>
              </a:rPr>
              <a:t>City</a:t>
            </a:r>
            <a:r>
              <a:rPr lang="en-US" i="0" dirty="0" smtClean="0"/>
              <a:t/>
            </a:r>
            <a:br>
              <a:rPr lang="en-US" i="0" dirty="0" smtClean="0"/>
            </a:br>
            <a:r>
              <a:rPr lang="en-US" sz="2000" b="1" i="0" dirty="0" smtClean="0"/>
              <a:t>BOLONIA</a:t>
            </a:r>
            <a:br>
              <a:rPr lang="en-US" sz="2000" b="1" i="0" dirty="0" smtClean="0"/>
            </a:br>
            <a:r>
              <a:rPr lang="en-US" sz="2000" b="1" i="0" dirty="0" smtClean="0"/>
              <a:t>BOLTON</a:t>
            </a:r>
            <a:br>
              <a:rPr lang="en-US" sz="2000" b="1" i="0" dirty="0" smtClean="0"/>
            </a:br>
            <a:r>
              <a:rPr lang="en-US" sz="2000" b="1" i="0" dirty="0" smtClean="0"/>
              <a:t>BOLTON</a:t>
            </a:r>
            <a:br>
              <a:rPr lang="en-US" sz="2000" b="1" i="0" dirty="0" smtClean="0"/>
            </a:br>
            <a:r>
              <a:rPr lang="en-US" sz="2000" b="1" i="0" dirty="0" smtClean="0"/>
              <a:t>BOLTON</a:t>
            </a:r>
            <a:br>
              <a:rPr lang="en-US" sz="2000" b="1" i="0" dirty="0" smtClean="0"/>
            </a:br>
            <a:r>
              <a:rPr lang="en-US" sz="2000" b="1" i="0" dirty="0" smtClean="0"/>
              <a:t>BONN</a:t>
            </a:r>
            <a:br>
              <a:rPr lang="en-US" sz="2000" b="1" i="0" dirty="0" smtClean="0"/>
            </a:br>
            <a:r>
              <a:rPr lang="en-US" sz="2000" b="1" i="0" dirty="0" smtClean="0"/>
              <a:t>BOSTON</a:t>
            </a:r>
            <a:r>
              <a:rPr lang="en-US" sz="2000" b="1" i="0" dirty="0"/>
              <a:t/>
            </a:r>
            <a:br>
              <a:rPr lang="en-US" sz="2000" b="1" i="0" dirty="0"/>
            </a:br>
            <a:r>
              <a:rPr lang="en-US" sz="2000" b="1" i="0" dirty="0"/>
              <a:t>BOSTON</a:t>
            </a:r>
            <a:br>
              <a:rPr lang="en-US" sz="2000" b="1" i="0" dirty="0"/>
            </a:br>
            <a:r>
              <a:rPr lang="en-US" sz="2000" b="1" i="0" dirty="0"/>
              <a:t>BOSTON</a:t>
            </a:r>
            <a:br>
              <a:rPr lang="en-US" sz="2000" b="1" i="0" dirty="0"/>
            </a:br>
            <a:r>
              <a:rPr lang="en-US" sz="2000" b="1" i="0" dirty="0"/>
              <a:t>BOSTON</a:t>
            </a:r>
            <a:br>
              <a:rPr lang="en-US" sz="2000" b="1" i="0" dirty="0"/>
            </a:br>
            <a:r>
              <a:rPr lang="en-US" sz="2000" b="1" i="0" dirty="0" smtClean="0"/>
              <a:t>BOSTON</a:t>
            </a:r>
            <a:br>
              <a:rPr lang="en-US" sz="2000" b="1" i="0" dirty="0" smtClean="0"/>
            </a:br>
            <a:r>
              <a:rPr lang="en-US" sz="2000" b="1" i="0" dirty="0" smtClean="0"/>
              <a:t>BOSTON</a:t>
            </a:r>
            <a:r>
              <a:rPr lang="en-US" sz="2000" b="1" i="0" dirty="0"/>
              <a:t/>
            </a:r>
            <a:br>
              <a:rPr lang="en-US" sz="2000" b="1" i="0" dirty="0"/>
            </a:br>
            <a:r>
              <a:rPr lang="en-US" sz="2000" b="1" i="0" dirty="0"/>
              <a:t>BOSTON</a:t>
            </a:r>
            <a:br>
              <a:rPr lang="en-US" sz="2000" b="1" i="0" dirty="0"/>
            </a:br>
            <a:r>
              <a:rPr lang="en-US" sz="2000" b="1" i="0" dirty="0" smtClean="0"/>
              <a:t>BOSTON</a:t>
            </a:r>
            <a:br>
              <a:rPr lang="en-US" sz="2000" b="1" i="0" dirty="0" smtClean="0"/>
            </a:br>
            <a:r>
              <a:rPr lang="en-US" sz="2000" b="1" i="0" dirty="0" smtClean="0"/>
              <a:t>BOSTON</a:t>
            </a:r>
            <a:br>
              <a:rPr lang="en-US" sz="2000" b="1" i="0" dirty="0" smtClean="0"/>
            </a:br>
            <a:r>
              <a:rPr lang="en-US" sz="2000" b="1" i="0" dirty="0" smtClean="0"/>
              <a:t>BOSTON</a:t>
            </a:r>
            <a:br>
              <a:rPr lang="en-US" sz="2000" b="1" i="0" dirty="0" smtClean="0"/>
            </a:br>
            <a:r>
              <a:rPr lang="en-US" sz="2000" b="1" i="0" dirty="0" smtClean="0"/>
              <a:t>CARDIFF</a:t>
            </a:r>
          </a:p>
        </p:txBody>
      </p:sp>
      <p:sp>
        <p:nvSpPr>
          <p:cNvPr id="5" name="TextBox 4"/>
          <p:cNvSpPr txBox="1"/>
          <p:nvPr/>
        </p:nvSpPr>
        <p:spPr bwMode="auto">
          <a:xfrm>
            <a:off x="5691476" y="1078524"/>
            <a:ext cx="954107"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err="1" smtClean="0">
                <a:solidFill>
                  <a:srgbClr val="0070C0"/>
                </a:solidFill>
              </a:rPr>
              <a:t>Rowid</a:t>
            </a:r>
            <a:r>
              <a:rPr lang="en-US" i="0" dirty="0" smtClean="0"/>
              <a:t/>
            </a:r>
            <a:br>
              <a:rPr lang="en-US" i="0" dirty="0" smtClean="0"/>
            </a:br>
            <a:r>
              <a:rPr lang="en-US" sz="2000" b="1" i="0" dirty="0" smtClean="0"/>
              <a:t>3331</a:t>
            </a:r>
            <a:br>
              <a:rPr lang="en-US" sz="2000" b="1" i="0" dirty="0" smtClean="0"/>
            </a:br>
            <a:r>
              <a:rPr lang="en-US" sz="2000" b="1" i="0" dirty="0" smtClean="0"/>
              <a:t>5554</a:t>
            </a:r>
            <a:br>
              <a:rPr lang="en-US" sz="2000" b="1" i="0" dirty="0" smtClean="0"/>
            </a:br>
            <a:r>
              <a:rPr lang="en-US" sz="2000" b="1" i="0" dirty="0" smtClean="0"/>
              <a:t>9001</a:t>
            </a:r>
            <a:br>
              <a:rPr lang="en-US" sz="2000" b="1" i="0" dirty="0" smtClean="0"/>
            </a:br>
            <a:r>
              <a:rPr lang="en-US" sz="2000" b="1" i="0" dirty="0" smtClean="0"/>
              <a:t>9022</a:t>
            </a:r>
            <a:br>
              <a:rPr lang="en-US" sz="2000" b="1" i="0" dirty="0" smtClean="0"/>
            </a:br>
            <a:r>
              <a:rPr lang="en-US" sz="2000" b="1" i="0" dirty="0" smtClean="0"/>
              <a:t>8001</a:t>
            </a:r>
            <a:br>
              <a:rPr lang="en-US" sz="2000" b="1" i="0" dirty="0" smtClean="0"/>
            </a:br>
            <a:r>
              <a:rPr lang="en-US" sz="2000" b="1" i="0" dirty="0" smtClean="0"/>
              <a:t>1111</a:t>
            </a:r>
            <a:r>
              <a:rPr lang="en-US" sz="2000" b="1" i="0" dirty="0"/>
              <a:t/>
            </a:r>
            <a:br>
              <a:rPr lang="en-US" sz="2000" b="1" i="0" dirty="0"/>
            </a:br>
            <a:r>
              <a:rPr lang="en-US" sz="2000" b="1" i="0" dirty="0" smtClean="0"/>
              <a:t>1118</a:t>
            </a:r>
            <a:r>
              <a:rPr lang="en-US" sz="2000" b="1" i="0" dirty="0"/>
              <a:t/>
            </a:r>
            <a:br>
              <a:rPr lang="en-US" sz="2000" b="1" i="0" dirty="0"/>
            </a:br>
            <a:r>
              <a:rPr lang="en-US" sz="2000" b="1" i="0" dirty="0" smtClean="0"/>
              <a:t>7001</a:t>
            </a:r>
            <a:r>
              <a:rPr lang="en-US" sz="2000" b="1" i="0" dirty="0"/>
              <a:t/>
            </a:r>
            <a:br>
              <a:rPr lang="en-US" sz="2000" b="1" i="0" dirty="0"/>
            </a:br>
            <a:r>
              <a:rPr lang="en-US" sz="2000" b="1" i="0" dirty="0" smtClean="0"/>
              <a:t>9002</a:t>
            </a:r>
            <a:r>
              <a:rPr lang="en-US" sz="2000" b="1" i="0" dirty="0"/>
              <a:t/>
            </a:r>
            <a:br>
              <a:rPr lang="en-US" sz="2000" b="1" i="0" dirty="0"/>
            </a:br>
            <a:r>
              <a:rPr lang="en-US" sz="2000" b="1" i="0" dirty="0" smtClean="0"/>
              <a:t>9003</a:t>
            </a:r>
            <a:br>
              <a:rPr lang="en-US" sz="2000" b="1" i="0" dirty="0" smtClean="0"/>
            </a:br>
            <a:r>
              <a:rPr lang="en-US" sz="2000" b="1" i="0" dirty="0" smtClean="0"/>
              <a:t>9006</a:t>
            </a:r>
            <a:r>
              <a:rPr lang="en-US" sz="2000" b="1" i="0" dirty="0"/>
              <a:t/>
            </a:r>
            <a:br>
              <a:rPr lang="en-US" sz="2000" b="1" i="0" dirty="0"/>
            </a:br>
            <a:r>
              <a:rPr lang="en-US" sz="2000" b="1" i="0" dirty="0" smtClean="0"/>
              <a:t>9007</a:t>
            </a:r>
            <a:r>
              <a:rPr lang="en-US" sz="2000" b="1" i="0" dirty="0"/>
              <a:t/>
            </a:r>
            <a:br>
              <a:rPr lang="en-US" sz="2000" b="1" i="0" dirty="0"/>
            </a:br>
            <a:r>
              <a:rPr lang="en-US" sz="2000" b="1" i="0" dirty="0" smtClean="0"/>
              <a:t>9008</a:t>
            </a:r>
            <a:br>
              <a:rPr lang="en-US" sz="2000" b="1" i="0" dirty="0" smtClean="0"/>
            </a:br>
            <a:r>
              <a:rPr lang="en-US" sz="2000" b="1" i="0" dirty="0" smtClean="0"/>
              <a:t>9009</a:t>
            </a:r>
            <a:br>
              <a:rPr lang="en-US" sz="2000" b="1" i="0" dirty="0" smtClean="0"/>
            </a:br>
            <a:r>
              <a:rPr lang="en-US" sz="2000" b="1" i="0" dirty="0" smtClean="0"/>
              <a:t>9999</a:t>
            </a:r>
            <a:br>
              <a:rPr lang="en-US" sz="2000" b="1" i="0" dirty="0" smtClean="0"/>
            </a:br>
            <a:r>
              <a:rPr lang="en-US" sz="2000" b="1" i="0" dirty="0" smtClean="0"/>
              <a:t>3333</a:t>
            </a:r>
          </a:p>
        </p:txBody>
      </p:sp>
    </p:spTree>
    <p:extLst>
      <p:ext uri="{BB962C8B-B14F-4D97-AF65-F5344CB8AC3E}">
        <p14:creationId xmlns:p14="http://schemas.microsoft.com/office/powerpoint/2010/main" val="5224833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Index – an Ordered List of </a:t>
            </a:r>
            <a:r>
              <a:rPr lang="en-US" sz="4000" dirty="0" err="1" smtClean="0"/>
              <a:t>Rowids</a:t>
            </a:r>
            <a:endParaRPr lang="en-US" sz="4000" dirty="0"/>
          </a:p>
        </p:txBody>
      </p:sp>
      <p:sp>
        <p:nvSpPr>
          <p:cNvPr id="4" name="TextBox 3"/>
          <p:cNvSpPr txBox="1"/>
          <p:nvPr/>
        </p:nvSpPr>
        <p:spPr bwMode="auto">
          <a:xfrm>
            <a:off x="2209722" y="1078524"/>
            <a:ext cx="1367682"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smtClean="0">
                <a:solidFill>
                  <a:srgbClr val="0070C0"/>
                </a:solidFill>
              </a:rPr>
              <a:t>City</a:t>
            </a:r>
            <a:r>
              <a:rPr lang="en-US" i="0" dirty="0" smtClean="0"/>
              <a:t/>
            </a:r>
            <a:br>
              <a:rPr lang="en-US" i="0" dirty="0" smtClean="0"/>
            </a:br>
            <a:r>
              <a:rPr lang="en-US" sz="2000" b="1" i="0" dirty="0" smtClean="0"/>
              <a:t>BOLONIA</a:t>
            </a:r>
            <a:br>
              <a:rPr lang="en-US" sz="2000" b="1" i="0" dirty="0" smtClean="0"/>
            </a:br>
            <a:r>
              <a:rPr lang="en-US" sz="2000" b="1" i="0" dirty="0" smtClean="0">
                <a:solidFill>
                  <a:schemeClr val="accent1"/>
                </a:solidFill>
              </a:rPr>
              <a:t>BOL</a:t>
            </a:r>
            <a:r>
              <a:rPr lang="en-US" sz="2000" b="1" i="0" dirty="0" smtClean="0"/>
              <a:t>TON</a:t>
            </a:r>
            <a:br>
              <a:rPr lang="en-US" sz="2000" b="1" i="0" dirty="0" smtClean="0"/>
            </a:br>
            <a:r>
              <a:rPr lang="en-US" sz="2000" b="1" i="0" dirty="0" smtClean="0">
                <a:solidFill>
                  <a:schemeClr val="accent1"/>
                </a:solidFill>
              </a:rPr>
              <a:t>BOLTON</a:t>
            </a:r>
            <a:r>
              <a:rPr lang="en-US" sz="2000" b="1" i="0" dirty="0" smtClean="0"/>
              <a:t/>
            </a:r>
            <a:br>
              <a:rPr lang="en-US" sz="2000" b="1" i="0" dirty="0" smtClean="0"/>
            </a:br>
            <a:r>
              <a:rPr lang="en-US" sz="2000" b="1" i="0" dirty="0" smtClean="0">
                <a:solidFill>
                  <a:schemeClr val="accent1"/>
                </a:solidFill>
              </a:rPr>
              <a:t>BOLTON</a:t>
            </a:r>
            <a:r>
              <a:rPr lang="en-US" sz="2000" b="1" i="0" dirty="0" smtClean="0"/>
              <a:t/>
            </a:r>
            <a:br>
              <a:rPr lang="en-US" sz="2000" b="1" i="0" dirty="0" smtClean="0"/>
            </a:br>
            <a:r>
              <a:rPr lang="en-US" sz="2000" b="1" i="0" dirty="0" smtClean="0">
                <a:solidFill>
                  <a:schemeClr val="accent1"/>
                </a:solidFill>
              </a:rPr>
              <a:t>BO</a:t>
            </a:r>
            <a:r>
              <a:rPr lang="en-US" sz="2000" b="1" i="0" dirty="0" smtClean="0"/>
              <a:t>NN</a:t>
            </a:r>
            <a:br>
              <a:rPr lang="en-US" sz="2000" b="1" i="0" dirty="0" smtClean="0"/>
            </a:br>
            <a:r>
              <a:rPr lang="en-US" sz="2000" b="1" i="0" dirty="0" smtClean="0">
                <a:solidFill>
                  <a:schemeClr val="accent1"/>
                </a:solidFill>
              </a:rPr>
              <a:t>BO</a:t>
            </a:r>
            <a:r>
              <a:rPr lang="en-US" sz="2000" b="1" i="0" dirty="0" smtClean="0"/>
              <a:t>STON</a:t>
            </a:r>
            <a:r>
              <a:rPr lang="en-US" sz="2000" b="1" i="0" dirty="0"/>
              <a:t/>
            </a:r>
            <a:br>
              <a:rPr lang="en-US" sz="2000" b="1" i="0" dirty="0"/>
            </a:br>
            <a:r>
              <a:rPr lang="en-US" sz="2000" b="1" i="0" dirty="0">
                <a:solidFill>
                  <a:schemeClr val="accent1"/>
                </a:solidFill>
              </a:rPr>
              <a:t>BOSTON</a:t>
            </a:r>
            <a:r>
              <a:rPr lang="en-US" sz="2000" b="1" i="0" dirty="0"/>
              <a:t/>
            </a:r>
            <a:br>
              <a:rPr lang="en-US" sz="2000" b="1" i="0" dirty="0"/>
            </a:br>
            <a:r>
              <a:rPr lang="en-US" sz="2000" b="1" i="0" dirty="0">
                <a:solidFill>
                  <a:schemeClr val="accent1"/>
                </a:solidFill>
              </a:rPr>
              <a:t>BOSTON</a:t>
            </a:r>
            <a:r>
              <a:rPr lang="en-US" sz="2000" b="1" i="0" dirty="0"/>
              <a:t/>
            </a:r>
            <a:br>
              <a:rPr lang="en-US" sz="2000" b="1" i="0" dirty="0"/>
            </a:br>
            <a:r>
              <a:rPr lang="en-US" sz="2000" b="1" i="0" dirty="0">
                <a:solidFill>
                  <a:schemeClr val="accent1"/>
                </a:solidFill>
              </a:rPr>
              <a:t>BOSTON</a:t>
            </a:r>
            <a:r>
              <a:rPr lang="en-US" sz="2000" b="1" i="0" dirty="0"/>
              <a:t/>
            </a:r>
            <a:br>
              <a:rPr lang="en-US" sz="2000" b="1" i="0" dirty="0"/>
            </a:br>
            <a:r>
              <a:rPr lang="en-US" sz="2000" b="1" i="0" dirty="0" smtClean="0">
                <a:solidFill>
                  <a:schemeClr val="accent1"/>
                </a:solidFill>
              </a:rPr>
              <a:t>BOSTON</a:t>
            </a:r>
            <a:r>
              <a:rPr lang="en-US" sz="2000" b="1" i="0" dirty="0" smtClean="0"/>
              <a:t/>
            </a:r>
            <a:br>
              <a:rPr lang="en-US" sz="2000" b="1" i="0" dirty="0" smtClean="0"/>
            </a:br>
            <a:r>
              <a:rPr lang="en-US" sz="2000" b="1" i="0" dirty="0" smtClean="0">
                <a:solidFill>
                  <a:schemeClr val="accent1"/>
                </a:solidFill>
              </a:rPr>
              <a:t>BOSTON</a:t>
            </a:r>
            <a:r>
              <a:rPr lang="en-US" sz="2000" b="1" i="0" dirty="0">
                <a:solidFill>
                  <a:schemeClr val="accent1"/>
                </a:solidFill>
              </a:rPr>
              <a:t/>
            </a:r>
            <a:br>
              <a:rPr lang="en-US" sz="2000" b="1" i="0" dirty="0">
                <a:solidFill>
                  <a:schemeClr val="accent1"/>
                </a:solidFill>
              </a:rPr>
            </a:br>
            <a:r>
              <a:rPr lang="en-US" sz="2000" b="1" i="0" dirty="0">
                <a:solidFill>
                  <a:schemeClr val="accent1"/>
                </a:solidFill>
              </a:rPr>
              <a:t>BOSTON</a:t>
            </a:r>
            <a:br>
              <a:rPr lang="en-US" sz="2000" b="1" i="0" dirty="0">
                <a:solidFill>
                  <a:schemeClr val="accent1"/>
                </a:solidFill>
              </a:rPr>
            </a:br>
            <a:r>
              <a:rPr lang="en-US" sz="2000" b="1" i="0" dirty="0" smtClean="0">
                <a:solidFill>
                  <a:schemeClr val="accent1"/>
                </a:solidFill>
              </a:rPr>
              <a:t>BOSTON</a:t>
            </a:r>
            <a:br>
              <a:rPr lang="en-US" sz="2000" b="1" i="0" dirty="0" smtClean="0">
                <a:solidFill>
                  <a:schemeClr val="accent1"/>
                </a:solidFill>
              </a:rPr>
            </a:br>
            <a:r>
              <a:rPr lang="en-US" sz="2000" b="1" i="0" dirty="0" smtClean="0">
                <a:solidFill>
                  <a:schemeClr val="accent1"/>
                </a:solidFill>
              </a:rPr>
              <a:t>BOSTON</a:t>
            </a:r>
            <a:br>
              <a:rPr lang="en-US" sz="2000" b="1" i="0" dirty="0" smtClean="0">
                <a:solidFill>
                  <a:schemeClr val="accent1"/>
                </a:solidFill>
              </a:rPr>
            </a:br>
            <a:r>
              <a:rPr lang="en-US" sz="2000" b="1" i="0" dirty="0" smtClean="0">
                <a:solidFill>
                  <a:schemeClr val="accent1"/>
                </a:solidFill>
              </a:rPr>
              <a:t>BOSTON</a:t>
            </a:r>
            <a:r>
              <a:rPr lang="en-US" sz="2000" b="1" i="0" dirty="0" smtClean="0"/>
              <a:t/>
            </a:r>
            <a:br>
              <a:rPr lang="en-US" sz="2000" b="1" i="0" dirty="0" smtClean="0"/>
            </a:br>
            <a:r>
              <a:rPr lang="en-US" sz="2000" b="1" i="0" dirty="0" smtClean="0"/>
              <a:t>CARDIFF</a:t>
            </a:r>
          </a:p>
        </p:txBody>
      </p:sp>
      <p:sp>
        <p:nvSpPr>
          <p:cNvPr id="5" name="TextBox 4"/>
          <p:cNvSpPr txBox="1"/>
          <p:nvPr/>
        </p:nvSpPr>
        <p:spPr bwMode="auto">
          <a:xfrm>
            <a:off x="5691476" y="1078524"/>
            <a:ext cx="954107"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err="1" smtClean="0">
                <a:solidFill>
                  <a:srgbClr val="0070C0"/>
                </a:solidFill>
              </a:rPr>
              <a:t>Rowid</a:t>
            </a:r>
            <a:r>
              <a:rPr lang="en-US" i="0" dirty="0" smtClean="0"/>
              <a:t/>
            </a:r>
            <a:br>
              <a:rPr lang="en-US" i="0" dirty="0" smtClean="0"/>
            </a:br>
            <a:r>
              <a:rPr lang="en-US" sz="2000" b="1" i="0" dirty="0" smtClean="0"/>
              <a:t>3331</a:t>
            </a:r>
            <a:br>
              <a:rPr lang="en-US" sz="2000" b="1" i="0" dirty="0" smtClean="0"/>
            </a:br>
            <a:r>
              <a:rPr lang="en-US" sz="2000" b="1" i="0" dirty="0" smtClean="0"/>
              <a:t>5554</a:t>
            </a:r>
            <a:br>
              <a:rPr lang="en-US" sz="2000" b="1" i="0" dirty="0" smtClean="0"/>
            </a:br>
            <a:r>
              <a:rPr lang="en-US" sz="2000" b="1" i="0" dirty="0" smtClean="0"/>
              <a:t>9001</a:t>
            </a:r>
            <a:br>
              <a:rPr lang="en-US" sz="2000" b="1" i="0" dirty="0" smtClean="0"/>
            </a:br>
            <a:r>
              <a:rPr lang="en-US" sz="2000" b="1" i="0" dirty="0" smtClean="0">
                <a:solidFill>
                  <a:schemeClr val="accent1"/>
                </a:solidFill>
              </a:rPr>
              <a:t>90</a:t>
            </a:r>
            <a:r>
              <a:rPr lang="en-US" sz="2000" b="1" i="0" dirty="0" smtClean="0"/>
              <a:t>22</a:t>
            </a:r>
            <a:br>
              <a:rPr lang="en-US" sz="2000" b="1" i="0" dirty="0" smtClean="0"/>
            </a:br>
            <a:r>
              <a:rPr lang="en-US" sz="2000" b="1" i="0" dirty="0" smtClean="0"/>
              <a:t>8001</a:t>
            </a:r>
            <a:br>
              <a:rPr lang="en-US" sz="2000" b="1" i="0" dirty="0" smtClean="0"/>
            </a:br>
            <a:r>
              <a:rPr lang="en-US" sz="2000" b="1" i="0" dirty="0" smtClean="0"/>
              <a:t>1111</a:t>
            </a:r>
            <a:r>
              <a:rPr lang="en-US" sz="2000" b="1" i="0" dirty="0"/>
              <a:t/>
            </a:r>
            <a:br>
              <a:rPr lang="en-US" sz="2000" b="1" i="0" dirty="0"/>
            </a:br>
            <a:r>
              <a:rPr lang="en-US" sz="2000" b="1" i="0" dirty="0" smtClean="0">
                <a:solidFill>
                  <a:schemeClr val="accent1"/>
                </a:solidFill>
              </a:rPr>
              <a:t>111</a:t>
            </a:r>
            <a:r>
              <a:rPr lang="en-US" sz="2000" b="1" i="0" dirty="0" smtClean="0"/>
              <a:t>8</a:t>
            </a:r>
            <a:r>
              <a:rPr lang="en-US" sz="2000" b="1" i="0" dirty="0"/>
              <a:t/>
            </a:r>
            <a:br>
              <a:rPr lang="en-US" sz="2000" b="1" i="0" dirty="0"/>
            </a:br>
            <a:r>
              <a:rPr lang="en-US" sz="2000" b="1" i="0" dirty="0" smtClean="0"/>
              <a:t>7001</a:t>
            </a:r>
            <a:r>
              <a:rPr lang="en-US" sz="2000" b="1" i="0" dirty="0"/>
              <a:t/>
            </a:r>
            <a:br>
              <a:rPr lang="en-US" sz="2000" b="1" i="0" dirty="0"/>
            </a:br>
            <a:r>
              <a:rPr lang="en-US" sz="2000" b="1" i="0" dirty="0" smtClean="0"/>
              <a:t>9002</a:t>
            </a:r>
            <a:r>
              <a:rPr lang="en-US" sz="2000" b="1" i="0" dirty="0"/>
              <a:t/>
            </a:r>
            <a:br>
              <a:rPr lang="en-US" sz="2000" b="1" i="0" dirty="0"/>
            </a:br>
            <a:r>
              <a:rPr lang="en-US" sz="2000" b="1" i="0" dirty="0" smtClean="0">
                <a:solidFill>
                  <a:schemeClr val="accent1"/>
                </a:solidFill>
              </a:rPr>
              <a:t>900</a:t>
            </a:r>
            <a:r>
              <a:rPr lang="en-US" sz="2000" b="1" i="0" dirty="0" smtClean="0"/>
              <a:t>3</a:t>
            </a:r>
            <a:br>
              <a:rPr lang="en-US" sz="2000" b="1" i="0" dirty="0" smtClean="0"/>
            </a:br>
            <a:r>
              <a:rPr lang="en-US" sz="2000" b="1" i="0" dirty="0" smtClean="0">
                <a:solidFill>
                  <a:schemeClr val="accent1"/>
                </a:solidFill>
              </a:rPr>
              <a:t>900</a:t>
            </a:r>
            <a:r>
              <a:rPr lang="en-US" sz="2000" b="1" i="0" dirty="0" smtClean="0"/>
              <a:t>6</a:t>
            </a:r>
            <a:r>
              <a:rPr lang="en-US" sz="2000" b="1" i="0" dirty="0"/>
              <a:t/>
            </a:r>
            <a:br>
              <a:rPr lang="en-US" sz="2000" b="1" i="0" dirty="0"/>
            </a:br>
            <a:r>
              <a:rPr lang="en-US" sz="2000" b="1" i="0" dirty="0" smtClean="0">
                <a:solidFill>
                  <a:schemeClr val="accent1"/>
                </a:solidFill>
              </a:rPr>
              <a:t>900</a:t>
            </a:r>
            <a:r>
              <a:rPr lang="en-US" sz="2000" b="1" i="0" dirty="0" smtClean="0"/>
              <a:t>7</a:t>
            </a:r>
            <a:r>
              <a:rPr lang="en-US" sz="2000" b="1" i="0" dirty="0"/>
              <a:t/>
            </a:r>
            <a:br>
              <a:rPr lang="en-US" sz="2000" b="1" i="0" dirty="0"/>
            </a:br>
            <a:r>
              <a:rPr lang="en-US" sz="2000" b="1" i="0" dirty="0" smtClean="0">
                <a:solidFill>
                  <a:schemeClr val="accent1"/>
                </a:solidFill>
              </a:rPr>
              <a:t>900</a:t>
            </a:r>
            <a:r>
              <a:rPr lang="en-US" sz="2000" b="1" i="0" dirty="0" smtClean="0"/>
              <a:t>8</a:t>
            </a:r>
            <a:br>
              <a:rPr lang="en-US" sz="2000" b="1" i="0" dirty="0" smtClean="0"/>
            </a:br>
            <a:r>
              <a:rPr lang="en-US" sz="2000" b="1" i="0" dirty="0" smtClean="0">
                <a:solidFill>
                  <a:schemeClr val="accent1"/>
                </a:solidFill>
              </a:rPr>
              <a:t>900</a:t>
            </a:r>
            <a:r>
              <a:rPr lang="en-US" sz="2000" b="1" i="0" dirty="0" smtClean="0"/>
              <a:t>9</a:t>
            </a:r>
            <a:br>
              <a:rPr lang="en-US" sz="2000" b="1" i="0" dirty="0" smtClean="0"/>
            </a:br>
            <a:r>
              <a:rPr lang="en-US" sz="2000" b="1" i="0" dirty="0" smtClean="0">
                <a:solidFill>
                  <a:schemeClr val="accent1"/>
                </a:solidFill>
              </a:rPr>
              <a:t>9</a:t>
            </a:r>
            <a:r>
              <a:rPr lang="en-US" sz="2000" b="1" i="0" dirty="0" smtClean="0"/>
              <a:t>999</a:t>
            </a:r>
            <a:br>
              <a:rPr lang="en-US" sz="2000" b="1" i="0" dirty="0" smtClean="0"/>
            </a:br>
            <a:r>
              <a:rPr lang="en-US" sz="2000" b="1" i="0" dirty="0" smtClean="0"/>
              <a:t>3333</a:t>
            </a:r>
          </a:p>
        </p:txBody>
      </p:sp>
      <p:sp>
        <p:nvSpPr>
          <p:cNvPr id="7" name="TextBox 6"/>
          <p:cNvSpPr txBox="1"/>
          <p:nvPr/>
        </p:nvSpPr>
        <p:spPr bwMode="auto">
          <a:xfrm>
            <a:off x="7274087" y="1078525"/>
            <a:ext cx="542136"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smtClean="0">
                <a:solidFill>
                  <a:srgbClr val="0070C0"/>
                </a:solidFill>
              </a:rPr>
              <a:t>CS</a:t>
            </a:r>
            <a:r>
              <a:rPr lang="en-US" i="0" dirty="0" smtClean="0"/>
              <a:t/>
            </a:r>
            <a:br>
              <a:rPr lang="en-US" i="0" dirty="0" smtClean="0"/>
            </a:br>
            <a:r>
              <a:rPr lang="en-US" sz="2000" b="1" i="0" dirty="0" smtClean="0"/>
              <a:t>0</a:t>
            </a:r>
            <a:br>
              <a:rPr lang="en-US" sz="2000" b="1" i="0" dirty="0" smtClean="0"/>
            </a:br>
            <a:r>
              <a:rPr lang="en-US" sz="2000" b="1" i="0" dirty="0" smtClean="0"/>
              <a:t>3</a:t>
            </a:r>
            <a:br>
              <a:rPr lang="en-US" sz="2000" b="1" i="0" dirty="0" smtClean="0"/>
            </a:br>
            <a:r>
              <a:rPr lang="en-US" sz="2000" b="1" i="0" dirty="0" smtClean="0"/>
              <a:t>6</a:t>
            </a:r>
            <a:br>
              <a:rPr lang="en-US" sz="2000" b="1" i="0" dirty="0" smtClean="0"/>
            </a:br>
            <a:r>
              <a:rPr lang="en-US" sz="2000" b="1" i="0" dirty="0" smtClean="0"/>
              <a:t>8</a:t>
            </a:r>
            <a:br>
              <a:rPr lang="en-US" sz="2000" b="1" i="0" dirty="0" smtClean="0"/>
            </a:br>
            <a:r>
              <a:rPr lang="en-US" sz="2000" b="1" i="0" dirty="0" smtClean="0"/>
              <a:t>2</a:t>
            </a:r>
            <a:br>
              <a:rPr lang="en-US" sz="2000" b="1" i="0" dirty="0" smtClean="0"/>
            </a:br>
            <a:r>
              <a:rPr lang="en-US" sz="2000" b="1" i="0" dirty="0" smtClean="0"/>
              <a:t>2</a:t>
            </a:r>
            <a:r>
              <a:rPr lang="en-US" sz="2000" b="1" i="0" dirty="0"/>
              <a:t/>
            </a:r>
            <a:br>
              <a:rPr lang="en-US" sz="2000" b="1" i="0" dirty="0"/>
            </a:br>
            <a:r>
              <a:rPr lang="en-US" sz="2000" b="1" i="0" dirty="0" smtClean="0"/>
              <a:t>9</a:t>
            </a:r>
            <a:r>
              <a:rPr lang="en-US" sz="2000" b="1" i="0" dirty="0"/>
              <a:t/>
            </a:r>
            <a:br>
              <a:rPr lang="en-US" sz="2000" b="1" i="0" dirty="0"/>
            </a:br>
            <a:r>
              <a:rPr lang="en-US" sz="2000" b="1" i="0" dirty="0" smtClean="0"/>
              <a:t>6</a:t>
            </a:r>
            <a:r>
              <a:rPr lang="en-US" sz="2000" b="1" i="0" dirty="0"/>
              <a:t/>
            </a:r>
            <a:br>
              <a:rPr lang="en-US" sz="2000" b="1" i="0" dirty="0"/>
            </a:br>
            <a:r>
              <a:rPr lang="en-US" sz="2000" b="1" i="0" dirty="0" smtClean="0"/>
              <a:t>6</a:t>
            </a:r>
            <a:r>
              <a:rPr lang="en-US" sz="2000" b="1" i="0" dirty="0"/>
              <a:t/>
            </a:r>
            <a:br>
              <a:rPr lang="en-US" sz="2000" b="1" i="0" dirty="0"/>
            </a:br>
            <a:r>
              <a:rPr lang="en-US" sz="2000" b="1" i="0" dirty="0" smtClean="0"/>
              <a:t>9</a:t>
            </a:r>
            <a:br>
              <a:rPr lang="en-US" sz="2000" b="1" i="0" dirty="0" smtClean="0"/>
            </a:br>
            <a:r>
              <a:rPr lang="en-US" sz="2000" b="1" i="0" dirty="0" smtClean="0"/>
              <a:t>9</a:t>
            </a:r>
            <a:r>
              <a:rPr lang="en-US" sz="2000" b="1" i="0" dirty="0"/>
              <a:t/>
            </a:r>
            <a:br>
              <a:rPr lang="en-US" sz="2000" b="1" i="0" dirty="0"/>
            </a:br>
            <a:r>
              <a:rPr lang="en-US" sz="2000" b="1" i="0" dirty="0" smtClean="0"/>
              <a:t>9</a:t>
            </a:r>
            <a:r>
              <a:rPr lang="en-US" sz="2000" b="1" i="0" dirty="0"/>
              <a:t/>
            </a:r>
            <a:br>
              <a:rPr lang="en-US" sz="2000" b="1" i="0" dirty="0"/>
            </a:br>
            <a:r>
              <a:rPr lang="en-US" sz="2000" b="1" i="0" dirty="0" smtClean="0"/>
              <a:t>9</a:t>
            </a:r>
            <a:br>
              <a:rPr lang="en-US" sz="2000" b="1" i="0" dirty="0" smtClean="0"/>
            </a:br>
            <a:r>
              <a:rPr lang="en-US" sz="2000" b="1" i="0" dirty="0" smtClean="0"/>
              <a:t>9</a:t>
            </a:r>
            <a:br>
              <a:rPr lang="en-US" sz="2000" b="1" i="0" dirty="0" smtClean="0"/>
            </a:br>
            <a:r>
              <a:rPr lang="en-US" sz="2000" b="1" i="0" dirty="0" smtClean="0"/>
              <a:t>7</a:t>
            </a:r>
            <a:br>
              <a:rPr lang="en-US" sz="2000" b="1" i="0" dirty="0" smtClean="0"/>
            </a:br>
            <a:r>
              <a:rPr lang="en-US" sz="2000" b="1" i="0" dirty="0" smtClean="0"/>
              <a:t>0</a:t>
            </a:r>
          </a:p>
        </p:txBody>
      </p:sp>
      <p:sp>
        <p:nvSpPr>
          <p:cNvPr id="3" name="TextBox 2"/>
          <p:cNvSpPr txBox="1"/>
          <p:nvPr/>
        </p:nvSpPr>
        <p:spPr bwMode="auto">
          <a:xfrm>
            <a:off x="8641572" y="2598821"/>
            <a:ext cx="1726756" cy="1569660"/>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Number of </a:t>
            </a:r>
            <a:br>
              <a:rPr lang="en-US" i="0" dirty="0" smtClean="0"/>
            </a:br>
            <a:r>
              <a:rPr lang="en-US" i="0" dirty="0" smtClean="0"/>
              <a:t>duplicate</a:t>
            </a:r>
            <a:br>
              <a:rPr lang="en-US" i="0" dirty="0" smtClean="0"/>
            </a:br>
            <a:r>
              <a:rPr lang="en-US" i="0" dirty="0" smtClean="0"/>
              <a:t>bytes</a:t>
            </a:r>
            <a:br>
              <a:rPr lang="en-US" i="0" dirty="0" smtClean="0"/>
            </a:br>
            <a:r>
              <a:rPr lang="en-US" i="0" smtClean="0"/>
              <a:t>(discarded)</a:t>
            </a:r>
            <a:endParaRPr lang="en-US" i="0" dirty="0" smtClean="0"/>
          </a:p>
        </p:txBody>
      </p:sp>
      <p:sp>
        <p:nvSpPr>
          <p:cNvPr id="8" name="Oval 7"/>
          <p:cNvSpPr/>
          <p:nvPr/>
        </p:nvSpPr>
        <p:spPr bwMode="auto">
          <a:xfrm>
            <a:off x="7298150" y="2045369"/>
            <a:ext cx="271068" cy="288757"/>
          </a:xfrm>
          <a:prstGeom prst="ellipse">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0" name="Straight Connector 9"/>
          <p:cNvCxnSpPr/>
          <p:nvPr/>
        </p:nvCxnSpPr>
        <p:spPr bwMode="auto">
          <a:xfrm>
            <a:off x="7555546" y="2213811"/>
            <a:ext cx="852887" cy="505326"/>
          </a:xfrm>
          <a:prstGeom prst="line">
            <a:avLst/>
          </a:prstGeom>
          <a:solidFill>
            <a:schemeClr val="accent1"/>
          </a:solidFill>
          <a:ln w="1270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1414668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953" y="2828963"/>
            <a:ext cx="6827724" cy="1266093"/>
          </a:xfrm>
        </p:spPr>
        <p:txBody>
          <a:bodyPr/>
          <a:lstStyle/>
          <a:p>
            <a:pPr marL="0" indent="0" algn="ctr">
              <a:buNone/>
            </a:pPr>
            <a:r>
              <a:rPr lang="en-US" sz="3200" dirty="0" smtClean="0"/>
              <a:t>Basic Index Usage</a:t>
            </a:r>
            <a:endParaRPr lang="en-US" sz="3200" dirty="0"/>
          </a:p>
        </p:txBody>
      </p:sp>
    </p:spTree>
    <p:extLst>
      <p:ext uri="{BB962C8B-B14F-4D97-AF65-F5344CB8AC3E}">
        <p14:creationId xmlns:p14="http://schemas.microsoft.com/office/powerpoint/2010/main" val="8999144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953" y="2828963"/>
            <a:ext cx="6827724" cy="1266093"/>
          </a:xfrm>
        </p:spPr>
        <p:txBody>
          <a:bodyPr/>
          <a:lstStyle/>
          <a:p>
            <a:pPr marL="0" indent="0" algn="ctr">
              <a:buNone/>
            </a:pPr>
            <a:r>
              <a:rPr lang="en-US" sz="3200" dirty="0" smtClean="0"/>
              <a:t>Simple Index Usage:</a:t>
            </a:r>
            <a:br>
              <a:rPr lang="en-US" sz="3200" dirty="0" smtClean="0"/>
            </a:br>
            <a:r>
              <a:rPr lang="en-US" sz="3200" dirty="0" smtClean="0"/>
              <a:t>FIND, Update</a:t>
            </a:r>
            <a:endParaRPr lang="en-US" sz="3200" dirty="0"/>
          </a:p>
        </p:txBody>
      </p:sp>
    </p:spTree>
    <p:extLst>
      <p:ext uri="{BB962C8B-B14F-4D97-AF65-F5344CB8AC3E}">
        <p14:creationId xmlns:p14="http://schemas.microsoft.com/office/powerpoint/2010/main" val="6644381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Find a Record</a:t>
            </a:r>
            <a:endParaRPr lang="en-US" sz="4000" dirty="0"/>
          </a:p>
        </p:txBody>
      </p:sp>
      <p:sp>
        <p:nvSpPr>
          <p:cNvPr id="3" name="Content Placeholder 2"/>
          <p:cNvSpPr>
            <a:spLocks noGrp="1"/>
          </p:cNvSpPr>
          <p:nvPr>
            <p:ph idx="1"/>
          </p:nvPr>
        </p:nvSpPr>
        <p:spPr/>
        <p:txBody>
          <a:bodyPr/>
          <a:lstStyle/>
          <a:p>
            <a:r>
              <a:rPr lang="en-US" sz="3200" dirty="0" smtClean="0"/>
              <a:t>FIND customer WHERE </a:t>
            </a:r>
            <a:r>
              <a:rPr lang="en-US" sz="3200" dirty="0" err="1" smtClean="0"/>
              <a:t>cust-num</a:t>
            </a:r>
            <a:r>
              <a:rPr lang="en-US" sz="3200" dirty="0" smtClean="0"/>
              <a:t> = 20.</a:t>
            </a:r>
          </a:p>
          <a:p>
            <a:pPr lvl="1"/>
            <a:r>
              <a:rPr lang="en-US" sz="3000" dirty="0" smtClean="0"/>
              <a:t>Index “</a:t>
            </a:r>
            <a:r>
              <a:rPr lang="en-US" sz="3000" dirty="0" err="1" smtClean="0"/>
              <a:t>cust-num</a:t>
            </a:r>
            <a:r>
              <a:rPr lang="en-US" sz="3000" dirty="0" smtClean="0"/>
              <a:t>” is used for the find</a:t>
            </a:r>
          </a:p>
          <a:p>
            <a:pPr lvl="2"/>
            <a:r>
              <a:rPr lang="en-US" sz="2800" dirty="0" smtClean="0"/>
              <a:t>Compiler determines it is index #113</a:t>
            </a:r>
          </a:p>
          <a:p>
            <a:pPr lvl="1"/>
            <a:r>
              <a:rPr lang="en-US" sz="3000" dirty="0" smtClean="0"/>
              <a:t>Index 113 searched for key value = 20</a:t>
            </a:r>
          </a:p>
          <a:p>
            <a:pPr lvl="1"/>
            <a:r>
              <a:rPr lang="en-US" sz="3000" dirty="0" smtClean="0"/>
              <a:t>Starting at the “_</a:t>
            </a:r>
            <a:r>
              <a:rPr lang="en-US" sz="3000" dirty="0" err="1" smtClean="0"/>
              <a:t>StorageObject</a:t>
            </a:r>
            <a:r>
              <a:rPr lang="en-US" sz="3000" dirty="0" smtClean="0"/>
              <a:t>” entry for index 113</a:t>
            </a:r>
          </a:p>
          <a:p>
            <a:pPr lvl="2"/>
            <a:r>
              <a:rPr lang="en-US" sz="2800" dirty="0" smtClean="0"/>
              <a:t>Find the area (or partition) and root block of the index 113</a:t>
            </a:r>
          </a:p>
          <a:p>
            <a:pPr lvl="2"/>
            <a:r>
              <a:rPr lang="en-US" sz="2800" dirty="0" smtClean="0"/>
              <a:t>Search the B-Tree of index 113 for key value 20</a:t>
            </a:r>
          </a:p>
          <a:p>
            <a:pPr lvl="2"/>
            <a:r>
              <a:rPr lang="en-US" sz="2800" dirty="0" smtClean="0"/>
              <a:t>Extract the records ROWID</a:t>
            </a:r>
          </a:p>
          <a:p>
            <a:pPr lvl="2"/>
            <a:r>
              <a:rPr lang="en-US" sz="2800" dirty="0" smtClean="0"/>
              <a:t>Use the ROWID to fetch the record for </a:t>
            </a:r>
            <a:r>
              <a:rPr lang="en-US" sz="2800" dirty="0" err="1" smtClean="0"/>
              <a:t>cust-num</a:t>
            </a:r>
            <a:r>
              <a:rPr lang="en-US" sz="2800" dirty="0" smtClean="0"/>
              <a:t> = 20</a:t>
            </a:r>
            <a:endParaRPr lang="en-US" sz="2800" dirty="0"/>
          </a:p>
        </p:txBody>
      </p:sp>
    </p:spTree>
    <p:extLst>
      <p:ext uri="{BB962C8B-B14F-4D97-AF65-F5344CB8AC3E}">
        <p14:creationId xmlns:p14="http://schemas.microsoft.com/office/powerpoint/2010/main" val="12906196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B-Tree Search</a:t>
            </a:r>
            <a:endParaRPr lang="en-US" sz="4000" dirty="0"/>
          </a:p>
        </p:txBody>
      </p:sp>
      <p:grpSp>
        <p:nvGrpSpPr>
          <p:cNvPr id="22" name="Group 21"/>
          <p:cNvGrpSpPr/>
          <p:nvPr/>
        </p:nvGrpSpPr>
        <p:grpSpPr>
          <a:xfrm>
            <a:off x="5177150" y="1130968"/>
            <a:ext cx="2210238" cy="1179095"/>
            <a:chOff x="4599636" y="1130968"/>
            <a:chExt cx="2210238" cy="1179095"/>
          </a:xfrm>
        </p:grpSpPr>
        <p:sp>
          <p:nvSpPr>
            <p:cNvPr id="5" name="Cube 4"/>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7" name="Straight Arrow Connector 6"/>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8" name="Straight Arrow Connector 7"/>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9" name="Straight Arrow Connector 8"/>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10" name="Straight Arrow Connector 9"/>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23" name="Group 22"/>
          <p:cNvGrpSpPr/>
          <p:nvPr/>
        </p:nvGrpSpPr>
        <p:grpSpPr>
          <a:xfrm>
            <a:off x="2389398" y="2630905"/>
            <a:ext cx="2210238" cy="1179095"/>
            <a:chOff x="4599636" y="1130968"/>
            <a:chExt cx="2210238" cy="1179095"/>
          </a:xfrm>
        </p:grpSpPr>
        <p:sp>
          <p:nvSpPr>
            <p:cNvPr id="24" name="Cube 23"/>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25" name="Straight Arrow Connector 24"/>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26" name="Straight Arrow Connector 25"/>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27" name="Straight Arrow Connector 26"/>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28" name="Straight Arrow Connector 27"/>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29" name="Group 28"/>
          <p:cNvGrpSpPr/>
          <p:nvPr/>
        </p:nvGrpSpPr>
        <p:grpSpPr>
          <a:xfrm>
            <a:off x="4926887" y="2630905"/>
            <a:ext cx="2210238" cy="1179095"/>
            <a:chOff x="4599636" y="1130968"/>
            <a:chExt cx="2210238" cy="1179095"/>
          </a:xfrm>
        </p:grpSpPr>
        <p:sp>
          <p:nvSpPr>
            <p:cNvPr id="30" name="Cube 29"/>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31" name="Straight Arrow Connector 30"/>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2" name="Straight Arrow Connector 31"/>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3" name="Straight Arrow Connector 32"/>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4" name="Straight Arrow Connector 33"/>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35" name="Group 34"/>
          <p:cNvGrpSpPr/>
          <p:nvPr/>
        </p:nvGrpSpPr>
        <p:grpSpPr>
          <a:xfrm>
            <a:off x="7773625" y="2630905"/>
            <a:ext cx="2210238" cy="1179095"/>
            <a:chOff x="4599636" y="1130968"/>
            <a:chExt cx="2210238" cy="1179095"/>
          </a:xfrm>
        </p:grpSpPr>
        <p:sp>
          <p:nvSpPr>
            <p:cNvPr id="36" name="Cube 35"/>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37" name="Straight Arrow Connector 36"/>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8" name="Straight Arrow Connector 37"/>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9" name="Straight Arrow Connector 38"/>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0" name="Straight Arrow Connector 39"/>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41" name="Group 40"/>
          <p:cNvGrpSpPr/>
          <p:nvPr/>
        </p:nvGrpSpPr>
        <p:grpSpPr>
          <a:xfrm>
            <a:off x="1066483" y="4207315"/>
            <a:ext cx="2210238" cy="1179095"/>
            <a:chOff x="4599636" y="1130968"/>
            <a:chExt cx="2210238" cy="1179095"/>
          </a:xfrm>
        </p:grpSpPr>
        <p:sp>
          <p:nvSpPr>
            <p:cNvPr id="42" name="Cube 41"/>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43" name="Straight Arrow Connector 42"/>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4" name="Straight Arrow Connector 43"/>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5" name="Straight Arrow Connector 44"/>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6" name="Straight Arrow Connector 45"/>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47" name="Group 46"/>
          <p:cNvGrpSpPr/>
          <p:nvPr/>
        </p:nvGrpSpPr>
        <p:grpSpPr>
          <a:xfrm>
            <a:off x="3603972" y="4207315"/>
            <a:ext cx="2210238" cy="1179095"/>
            <a:chOff x="4599636" y="1130968"/>
            <a:chExt cx="2210238" cy="1179095"/>
          </a:xfrm>
        </p:grpSpPr>
        <p:sp>
          <p:nvSpPr>
            <p:cNvPr id="48" name="Cube 47"/>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49" name="Straight Arrow Connector 48"/>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0" name="Straight Arrow Connector 49"/>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1" name="Straight Arrow Connector 50"/>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2" name="Straight Arrow Connector 51"/>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53" name="Group 52"/>
          <p:cNvGrpSpPr/>
          <p:nvPr/>
        </p:nvGrpSpPr>
        <p:grpSpPr>
          <a:xfrm>
            <a:off x="6450710" y="4207315"/>
            <a:ext cx="2210238" cy="1179095"/>
            <a:chOff x="4599636" y="1130968"/>
            <a:chExt cx="2210238" cy="1179095"/>
          </a:xfrm>
        </p:grpSpPr>
        <p:sp>
          <p:nvSpPr>
            <p:cNvPr id="54" name="Cube 53"/>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55" name="Straight Arrow Connector 54"/>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6" name="Straight Arrow Connector 55"/>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7" name="Straight Arrow Connector 56"/>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8" name="Straight Arrow Connector 57"/>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59" name="Group 58"/>
          <p:cNvGrpSpPr/>
          <p:nvPr/>
        </p:nvGrpSpPr>
        <p:grpSpPr>
          <a:xfrm>
            <a:off x="9085858" y="4207315"/>
            <a:ext cx="2210238" cy="1179095"/>
            <a:chOff x="4599636" y="1130968"/>
            <a:chExt cx="2210238" cy="1179095"/>
          </a:xfrm>
        </p:grpSpPr>
        <p:sp>
          <p:nvSpPr>
            <p:cNvPr id="60" name="Cube 59"/>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61" name="Straight Arrow Connector 60"/>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62" name="Straight Arrow Connector 61"/>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63" name="Straight Arrow Connector 62"/>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64" name="Straight Arrow Connector 63"/>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sp>
        <p:nvSpPr>
          <p:cNvPr id="65" name="Cube 64"/>
          <p:cNvSpPr/>
          <p:nvPr/>
        </p:nvSpPr>
        <p:spPr bwMode="auto">
          <a:xfrm>
            <a:off x="557813" y="5991726"/>
            <a:ext cx="1831585" cy="505327"/>
          </a:xfrm>
          <a:prstGeom prst="cube">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66" name="Cube 65"/>
          <p:cNvSpPr/>
          <p:nvPr/>
        </p:nvSpPr>
        <p:spPr bwMode="auto">
          <a:xfrm>
            <a:off x="2608015" y="5991726"/>
            <a:ext cx="1831585" cy="505327"/>
          </a:xfrm>
          <a:prstGeom prst="cube">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67" name="Cube 66"/>
          <p:cNvSpPr/>
          <p:nvPr/>
        </p:nvSpPr>
        <p:spPr bwMode="auto">
          <a:xfrm>
            <a:off x="4658217" y="5991726"/>
            <a:ext cx="1831585" cy="505327"/>
          </a:xfrm>
          <a:prstGeom prst="cube">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68" name="Cube 67"/>
          <p:cNvSpPr/>
          <p:nvPr/>
        </p:nvSpPr>
        <p:spPr bwMode="auto">
          <a:xfrm>
            <a:off x="6697561" y="5955906"/>
            <a:ext cx="1831585" cy="505327"/>
          </a:xfrm>
          <a:prstGeom prst="cube">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0" name="Cube 69"/>
          <p:cNvSpPr/>
          <p:nvPr/>
        </p:nvSpPr>
        <p:spPr bwMode="auto">
          <a:xfrm>
            <a:off x="8747763" y="5955906"/>
            <a:ext cx="1831585" cy="505327"/>
          </a:xfrm>
          <a:prstGeom prst="cube">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1" name="TextBox 70"/>
          <p:cNvSpPr txBox="1"/>
          <p:nvPr/>
        </p:nvSpPr>
        <p:spPr bwMode="auto">
          <a:xfrm rot="21124794">
            <a:off x="839586" y="6061683"/>
            <a:ext cx="1332416"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solidFill>
                  <a:schemeClr val="bg1"/>
                </a:solidFill>
              </a:rPr>
              <a:t>Records</a:t>
            </a:r>
          </a:p>
        </p:txBody>
      </p:sp>
      <p:sp>
        <p:nvSpPr>
          <p:cNvPr id="72" name="TextBox 71"/>
          <p:cNvSpPr txBox="1"/>
          <p:nvPr/>
        </p:nvSpPr>
        <p:spPr bwMode="auto">
          <a:xfrm rot="21124794">
            <a:off x="2822137" y="6073850"/>
            <a:ext cx="1332416"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solidFill>
                  <a:schemeClr val="bg1"/>
                </a:solidFill>
              </a:rPr>
              <a:t>Records</a:t>
            </a:r>
          </a:p>
        </p:txBody>
      </p:sp>
      <p:sp>
        <p:nvSpPr>
          <p:cNvPr id="73" name="TextBox 72"/>
          <p:cNvSpPr txBox="1"/>
          <p:nvPr/>
        </p:nvSpPr>
        <p:spPr bwMode="auto">
          <a:xfrm rot="21124794">
            <a:off x="4873941" y="6045502"/>
            <a:ext cx="1332416"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solidFill>
                  <a:schemeClr val="bg1"/>
                </a:solidFill>
              </a:rPr>
              <a:t>Records</a:t>
            </a:r>
          </a:p>
        </p:txBody>
      </p:sp>
      <p:sp>
        <p:nvSpPr>
          <p:cNvPr id="74" name="TextBox 73"/>
          <p:cNvSpPr txBox="1"/>
          <p:nvPr/>
        </p:nvSpPr>
        <p:spPr bwMode="auto">
          <a:xfrm rot="21124794">
            <a:off x="6883449" y="6045504"/>
            <a:ext cx="1332416"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solidFill>
                  <a:schemeClr val="bg1"/>
                </a:solidFill>
              </a:rPr>
              <a:t>Records</a:t>
            </a:r>
          </a:p>
        </p:txBody>
      </p:sp>
      <p:sp>
        <p:nvSpPr>
          <p:cNvPr id="75" name="TextBox 74"/>
          <p:cNvSpPr txBox="1"/>
          <p:nvPr/>
        </p:nvSpPr>
        <p:spPr bwMode="auto">
          <a:xfrm rot="21124794">
            <a:off x="8935253" y="6049786"/>
            <a:ext cx="1332416"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solidFill>
                  <a:schemeClr val="bg1"/>
                </a:solidFill>
              </a:rPr>
              <a:t>Records</a:t>
            </a:r>
          </a:p>
        </p:txBody>
      </p:sp>
      <p:sp>
        <p:nvSpPr>
          <p:cNvPr id="76" name="TextBox 75"/>
          <p:cNvSpPr txBox="1"/>
          <p:nvPr/>
        </p:nvSpPr>
        <p:spPr bwMode="auto">
          <a:xfrm>
            <a:off x="5349590" y="362134"/>
            <a:ext cx="885179"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b="1" i="0" dirty="0" smtClean="0"/>
              <a:t>Root</a:t>
            </a:r>
          </a:p>
        </p:txBody>
      </p:sp>
      <p:sp>
        <p:nvSpPr>
          <p:cNvPr id="77" name="TextBox 76"/>
          <p:cNvSpPr txBox="1"/>
          <p:nvPr/>
        </p:nvSpPr>
        <p:spPr bwMode="auto">
          <a:xfrm>
            <a:off x="3316826" y="1240303"/>
            <a:ext cx="1228221"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b="1" i="0" dirty="0" smtClean="0"/>
              <a:t>Level 1</a:t>
            </a:r>
          </a:p>
        </p:txBody>
      </p:sp>
      <p:sp>
        <p:nvSpPr>
          <p:cNvPr id="78" name="TextBox 77"/>
          <p:cNvSpPr txBox="1"/>
          <p:nvPr/>
        </p:nvSpPr>
        <p:spPr bwMode="auto">
          <a:xfrm>
            <a:off x="969234" y="2626304"/>
            <a:ext cx="1228221"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b="1" i="0" smtClean="0"/>
              <a:t>Level 2</a:t>
            </a:r>
            <a:endParaRPr lang="en-US" b="1" i="0" dirty="0" smtClean="0"/>
          </a:p>
        </p:txBody>
      </p:sp>
      <p:sp>
        <p:nvSpPr>
          <p:cNvPr id="79" name="TextBox 78"/>
          <p:cNvSpPr txBox="1"/>
          <p:nvPr/>
        </p:nvSpPr>
        <p:spPr bwMode="auto">
          <a:xfrm>
            <a:off x="-56298" y="4466180"/>
            <a:ext cx="1228221"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b="1" i="0" dirty="0" smtClean="0"/>
              <a:t>Level 3</a:t>
            </a:r>
          </a:p>
        </p:txBody>
      </p:sp>
      <p:sp>
        <p:nvSpPr>
          <p:cNvPr id="80" name="Down Arrow 79"/>
          <p:cNvSpPr/>
          <p:nvPr/>
        </p:nvSpPr>
        <p:spPr bwMode="auto">
          <a:xfrm>
            <a:off x="6239120" y="414863"/>
            <a:ext cx="520839" cy="752200"/>
          </a:xfrm>
          <a:prstGeom prst="down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1" name="Right Arrow 80"/>
          <p:cNvSpPr/>
          <p:nvPr/>
        </p:nvSpPr>
        <p:spPr bwMode="auto">
          <a:xfrm>
            <a:off x="5486399" y="1491916"/>
            <a:ext cx="884717" cy="244642"/>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2" name="Right Arrow 81"/>
          <p:cNvSpPr/>
          <p:nvPr/>
        </p:nvSpPr>
        <p:spPr bwMode="auto">
          <a:xfrm>
            <a:off x="5277968" y="2941721"/>
            <a:ext cx="884717" cy="244642"/>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3" name="Right Arrow 82"/>
          <p:cNvSpPr/>
          <p:nvPr/>
        </p:nvSpPr>
        <p:spPr bwMode="auto">
          <a:xfrm>
            <a:off x="6781241" y="4561973"/>
            <a:ext cx="884717" cy="244642"/>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4" name="Right Arrow 83"/>
          <p:cNvSpPr/>
          <p:nvPr/>
        </p:nvSpPr>
        <p:spPr bwMode="auto">
          <a:xfrm rot="2280061">
            <a:off x="7409230" y="5269776"/>
            <a:ext cx="1892662" cy="138428"/>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5" name="Right Arrow 84"/>
          <p:cNvSpPr/>
          <p:nvPr/>
        </p:nvSpPr>
        <p:spPr bwMode="auto">
          <a:xfrm rot="4013919">
            <a:off x="5621676" y="3790893"/>
            <a:ext cx="1703592" cy="1793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6" name="Right Arrow 85"/>
          <p:cNvSpPr/>
          <p:nvPr/>
        </p:nvSpPr>
        <p:spPr bwMode="auto">
          <a:xfrm rot="7561644">
            <a:off x="4955722" y="2275188"/>
            <a:ext cx="1703592" cy="1793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6837779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1884948" y="5975679"/>
            <a:ext cx="4572000" cy="385011"/>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6" name="Rectangle 5"/>
          <p:cNvSpPr/>
          <p:nvPr/>
        </p:nvSpPr>
        <p:spPr bwMode="auto">
          <a:xfrm>
            <a:off x="1876926" y="3200398"/>
            <a:ext cx="4572000" cy="385011"/>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557813" y="259775"/>
            <a:ext cx="10948387" cy="646331"/>
          </a:xfrm>
        </p:spPr>
        <p:txBody>
          <a:bodyPr/>
          <a:lstStyle/>
          <a:p>
            <a:r>
              <a:rPr lang="en-US" sz="4000" dirty="0" smtClean="0"/>
              <a:t>Update a key field</a:t>
            </a:r>
            <a:endParaRPr lang="en-US" sz="4000" dirty="0"/>
          </a:p>
        </p:txBody>
      </p:sp>
      <p:sp>
        <p:nvSpPr>
          <p:cNvPr id="4" name="TextBox 3"/>
          <p:cNvSpPr txBox="1"/>
          <p:nvPr/>
        </p:nvSpPr>
        <p:spPr bwMode="auto">
          <a:xfrm>
            <a:off x="2209722" y="1078524"/>
            <a:ext cx="1640193"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smtClean="0">
                <a:solidFill>
                  <a:srgbClr val="0070C0"/>
                </a:solidFill>
              </a:rPr>
              <a:t>City</a:t>
            </a:r>
            <a:r>
              <a:rPr lang="en-US" i="0" dirty="0" smtClean="0"/>
              <a:t/>
            </a:r>
            <a:br>
              <a:rPr lang="en-US" i="0" dirty="0" smtClean="0"/>
            </a:br>
            <a:r>
              <a:rPr lang="en-US" sz="2000" b="1" i="0" dirty="0" smtClean="0"/>
              <a:t>BOLONIA</a:t>
            </a:r>
            <a:br>
              <a:rPr lang="en-US" sz="2000" b="1" i="0" dirty="0" smtClean="0"/>
            </a:br>
            <a:r>
              <a:rPr lang="en-US" sz="2000" b="1" i="0" dirty="0" smtClean="0"/>
              <a:t>BOLTON</a:t>
            </a:r>
            <a:br>
              <a:rPr lang="en-US" sz="2000" b="1" i="0" dirty="0" smtClean="0"/>
            </a:br>
            <a:r>
              <a:rPr lang="en-US" sz="2000" b="1" i="0" dirty="0" smtClean="0"/>
              <a:t>BOLTON</a:t>
            </a:r>
            <a:br>
              <a:rPr lang="en-US" sz="2000" b="1" i="0" dirty="0" smtClean="0"/>
            </a:br>
            <a:r>
              <a:rPr lang="en-US" sz="2000" b="1" i="0" dirty="0" smtClean="0"/>
              <a:t>BOLTON</a:t>
            </a:r>
            <a:br>
              <a:rPr lang="en-US" sz="2000" b="1" i="0" dirty="0" smtClean="0"/>
            </a:br>
            <a:r>
              <a:rPr lang="en-US" sz="2000" b="1" i="0" dirty="0" smtClean="0"/>
              <a:t>BONN</a:t>
            </a:r>
            <a:br>
              <a:rPr lang="en-US" sz="2000" b="1" i="0" dirty="0" smtClean="0"/>
            </a:br>
            <a:r>
              <a:rPr lang="en-US" sz="2000" b="1" i="0" dirty="0" smtClean="0"/>
              <a:t>BOSTON</a:t>
            </a:r>
            <a:r>
              <a:rPr lang="en-US" sz="2000" b="1" i="0" dirty="0"/>
              <a:t/>
            </a:r>
            <a:br>
              <a:rPr lang="en-US" sz="2000" b="1" i="0" dirty="0"/>
            </a:br>
            <a:r>
              <a:rPr lang="en-US" sz="2000" b="1" i="0" dirty="0"/>
              <a:t>BOSTON</a:t>
            </a:r>
            <a:br>
              <a:rPr lang="en-US" sz="2000" b="1" i="0" dirty="0"/>
            </a:br>
            <a:r>
              <a:rPr lang="en-US" sz="2000" b="1" i="0" dirty="0"/>
              <a:t>BOSTON</a:t>
            </a:r>
            <a:br>
              <a:rPr lang="en-US" sz="2000" b="1" i="0" dirty="0"/>
            </a:br>
            <a:r>
              <a:rPr lang="en-US" sz="2000" b="1" i="0" dirty="0"/>
              <a:t>BOSTON</a:t>
            </a:r>
            <a:br>
              <a:rPr lang="en-US" sz="2000" b="1" i="0" dirty="0"/>
            </a:br>
            <a:r>
              <a:rPr lang="en-US" sz="2000" b="1" i="0" dirty="0" smtClean="0"/>
              <a:t>BOSTON</a:t>
            </a:r>
            <a:br>
              <a:rPr lang="en-US" sz="2000" b="1" i="0" dirty="0" smtClean="0"/>
            </a:br>
            <a:r>
              <a:rPr lang="en-US" sz="2000" b="1" i="0" dirty="0" smtClean="0"/>
              <a:t>BOSTON</a:t>
            </a:r>
            <a:r>
              <a:rPr lang="en-US" sz="2000" b="1" i="0" dirty="0"/>
              <a:t/>
            </a:r>
            <a:br>
              <a:rPr lang="en-US" sz="2000" b="1" i="0" dirty="0"/>
            </a:br>
            <a:r>
              <a:rPr lang="en-US" sz="2000" b="1" i="0" dirty="0"/>
              <a:t>BOSTON</a:t>
            </a:r>
            <a:br>
              <a:rPr lang="en-US" sz="2000" b="1" i="0" dirty="0"/>
            </a:br>
            <a:r>
              <a:rPr lang="en-US" sz="2000" b="1" i="0" dirty="0" smtClean="0"/>
              <a:t>BOSTON</a:t>
            </a:r>
            <a:br>
              <a:rPr lang="en-US" sz="2000" b="1" i="0" dirty="0" smtClean="0"/>
            </a:br>
            <a:r>
              <a:rPr lang="en-US" sz="2000" b="1" i="0" dirty="0" smtClean="0"/>
              <a:t>BOSTON</a:t>
            </a:r>
            <a:br>
              <a:rPr lang="en-US" sz="2000" b="1" i="0" dirty="0" smtClean="0"/>
            </a:br>
            <a:r>
              <a:rPr lang="en-US" sz="2000" b="1" i="0" dirty="0" smtClean="0"/>
              <a:t>BOSTON</a:t>
            </a:r>
            <a:br>
              <a:rPr lang="en-US" sz="2000" b="1" i="0" dirty="0" smtClean="0"/>
            </a:br>
            <a:r>
              <a:rPr lang="en-US" sz="2000" b="1" i="0" dirty="0" smtClean="0"/>
              <a:t>MONTREAL</a:t>
            </a:r>
          </a:p>
        </p:txBody>
      </p:sp>
      <p:sp>
        <p:nvSpPr>
          <p:cNvPr id="5" name="TextBox 4"/>
          <p:cNvSpPr txBox="1"/>
          <p:nvPr/>
        </p:nvSpPr>
        <p:spPr bwMode="auto">
          <a:xfrm>
            <a:off x="5691476" y="1078524"/>
            <a:ext cx="954107"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err="1" smtClean="0">
                <a:solidFill>
                  <a:srgbClr val="0070C0"/>
                </a:solidFill>
              </a:rPr>
              <a:t>Rowid</a:t>
            </a:r>
            <a:r>
              <a:rPr lang="en-US" i="0" dirty="0" smtClean="0"/>
              <a:t/>
            </a:r>
            <a:br>
              <a:rPr lang="en-US" i="0" dirty="0" smtClean="0"/>
            </a:br>
            <a:r>
              <a:rPr lang="en-US" sz="2000" b="1" i="0" dirty="0" smtClean="0"/>
              <a:t>3331</a:t>
            </a:r>
            <a:br>
              <a:rPr lang="en-US" sz="2000" b="1" i="0" dirty="0" smtClean="0"/>
            </a:br>
            <a:r>
              <a:rPr lang="en-US" sz="2000" b="1" i="0" dirty="0" smtClean="0"/>
              <a:t>5554</a:t>
            </a:r>
            <a:br>
              <a:rPr lang="en-US" sz="2000" b="1" i="0" dirty="0" smtClean="0"/>
            </a:br>
            <a:r>
              <a:rPr lang="en-US" sz="2000" b="1" i="0" dirty="0" smtClean="0"/>
              <a:t>9001</a:t>
            </a:r>
            <a:br>
              <a:rPr lang="en-US" sz="2000" b="1" i="0" dirty="0" smtClean="0"/>
            </a:br>
            <a:r>
              <a:rPr lang="en-US" sz="2000" b="1" i="0" dirty="0" smtClean="0"/>
              <a:t>9022</a:t>
            </a:r>
            <a:br>
              <a:rPr lang="en-US" sz="2000" b="1" i="0" dirty="0" smtClean="0"/>
            </a:br>
            <a:r>
              <a:rPr lang="en-US" sz="2000" b="1" i="0" dirty="0" smtClean="0"/>
              <a:t>8001</a:t>
            </a:r>
            <a:br>
              <a:rPr lang="en-US" sz="2000" b="1" i="0" dirty="0" smtClean="0"/>
            </a:br>
            <a:r>
              <a:rPr lang="en-US" sz="2000" b="1" i="0" dirty="0" smtClean="0"/>
              <a:t>1111</a:t>
            </a:r>
            <a:r>
              <a:rPr lang="en-US" sz="2000" b="1" i="0" dirty="0"/>
              <a:t/>
            </a:r>
            <a:br>
              <a:rPr lang="en-US" sz="2000" b="1" i="0" dirty="0"/>
            </a:br>
            <a:r>
              <a:rPr lang="en-US" sz="2000" b="1" i="0" dirty="0" smtClean="0"/>
              <a:t>1118</a:t>
            </a:r>
            <a:r>
              <a:rPr lang="en-US" sz="2000" b="1" i="0" dirty="0"/>
              <a:t/>
            </a:r>
            <a:br>
              <a:rPr lang="en-US" sz="2000" b="1" i="0" dirty="0"/>
            </a:br>
            <a:r>
              <a:rPr lang="en-US" sz="2000" b="1" i="0" dirty="0" smtClean="0"/>
              <a:t>7001</a:t>
            </a:r>
            <a:r>
              <a:rPr lang="en-US" sz="2000" b="1" i="0" dirty="0"/>
              <a:t/>
            </a:r>
            <a:br>
              <a:rPr lang="en-US" sz="2000" b="1" i="0" dirty="0"/>
            </a:br>
            <a:r>
              <a:rPr lang="en-US" sz="2000" b="1" i="0" dirty="0" smtClean="0"/>
              <a:t>9002</a:t>
            </a:r>
            <a:r>
              <a:rPr lang="en-US" sz="2000" b="1" i="0" dirty="0"/>
              <a:t/>
            </a:r>
            <a:br>
              <a:rPr lang="en-US" sz="2000" b="1" i="0" dirty="0"/>
            </a:br>
            <a:r>
              <a:rPr lang="en-US" sz="2000" b="1" i="0" dirty="0" smtClean="0"/>
              <a:t>9003</a:t>
            </a:r>
            <a:br>
              <a:rPr lang="en-US" sz="2000" b="1" i="0" dirty="0" smtClean="0"/>
            </a:br>
            <a:r>
              <a:rPr lang="en-US" sz="2000" b="1" i="0" dirty="0" smtClean="0"/>
              <a:t>9006</a:t>
            </a:r>
            <a:r>
              <a:rPr lang="en-US" sz="2000" b="1" i="0" dirty="0"/>
              <a:t/>
            </a:r>
            <a:br>
              <a:rPr lang="en-US" sz="2000" b="1" i="0" dirty="0"/>
            </a:br>
            <a:r>
              <a:rPr lang="en-US" sz="2000" b="1" i="0" dirty="0" smtClean="0"/>
              <a:t>9007</a:t>
            </a:r>
            <a:r>
              <a:rPr lang="en-US" sz="2000" b="1" i="0" dirty="0"/>
              <a:t/>
            </a:r>
            <a:br>
              <a:rPr lang="en-US" sz="2000" b="1" i="0" dirty="0"/>
            </a:br>
            <a:r>
              <a:rPr lang="en-US" sz="2000" b="1" i="0" dirty="0" smtClean="0"/>
              <a:t>9008</a:t>
            </a:r>
            <a:br>
              <a:rPr lang="en-US" sz="2000" b="1" i="0" dirty="0" smtClean="0"/>
            </a:br>
            <a:r>
              <a:rPr lang="en-US" sz="2000" b="1" i="0" dirty="0" smtClean="0"/>
              <a:t>9009</a:t>
            </a:r>
            <a:br>
              <a:rPr lang="en-US" sz="2000" b="1" i="0" dirty="0" smtClean="0"/>
            </a:br>
            <a:r>
              <a:rPr lang="en-US" sz="2000" b="1" i="0" dirty="0" smtClean="0"/>
              <a:t>9999</a:t>
            </a:r>
            <a:br>
              <a:rPr lang="en-US" sz="2000" b="1" i="0" dirty="0" smtClean="0"/>
            </a:br>
            <a:r>
              <a:rPr lang="en-US" sz="2000" b="1" i="0" dirty="0" smtClean="0"/>
              <a:t>1118</a:t>
            </a:r>
          </a:p>
        </p:txBody>
      </p:sp>
      <p:sp>
        <p:nvSpPr>
          <p:cNvPr id="8" name="Curved Right Arrow 7"/>
          <p:cNvSpPr/>
          <p:nvPr/>
        </p:nvSpPr>
        <p:spPr bwMode="auto">
          <a:xfrm>
            <a:off x="774380" y="3248524"/>
            <a:ext cx="1006292" cy="3160292"/>
          </a:xfrm>
          <a:prstGeom prst="curved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9" name="TextBox 8"/>
          <p:cNvSpPr txBox="1"/>
          <p:nvPr/>
        </p:nvSpPr>
        <p:spPr bwMode="auto">
          <a:xfrm>
            <a:off x="7231177" y="1453087"/>
            <a:ext cx="4036682" cy="1200329"/>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Original Key entry is deleted</a:t>
            </a:r>
            <a:br>
              <a:rPr lang="en-US" i="0" dirty="0" smtClean="0"/>
            </a:br>
            <a:r>
              <a:rPr lang="en-US" i="0" dirty="0" smtClean="0"/>
              <a:t>New Key entry is created in</a:t>
            </a:r>
            <a:r>
              <a:rPr lang="en-US" i="0" smtClean="0"/>
              <a:t/>
            </a:r>
            <a:br>
              <a:rPr lang="en-US" i="0" smtClean="0"/>
            </a:br>
            <a:r>
              <a:rPr lang="en-US" i="0" smtClean="0"/>
              <a:t>correct location</a:t>
            </a:r>
            <a:endParaRPr lang="en-US" i="0" dirty="0" smtClean="0"/>
          </a:p>
        </p:txBody>
      </p:sp>
      <p:sp>
        <p:nvSpPr>
          <p:cNvPr id="12" name="TextBox 11"/>
          <p:cNvSpPr txBox="1"/>
          <p:nvPr/>
        </p:nvSpPr>
        <p:spPr bwMode="auto">
          <a:xfrm>
            <a:off x="8206100" y="3996995"/>
            <a:ext cx="2563522" cy="1569660"/>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If Index is Unique</a:t>
            </a:r>
            <a:br>
              <a:rPr lang="en-US" i="0" dirty="0" smtClean="0"/>
            </a:br>
            <a:r>
              <a:rPr lang="en-US" i="0" dirty="0" smtClean="0"/>
              <a:t>replace </a:t>
            </a:r>
            <a:r>
              <a:rPr lang="en-US" i="0" dirty="0" err="1" smtClean="0"/>
              <a:t>Rowid</a:t>
            </a:r>
            <a:r>
              <a:rPr lang="en-US" i="0" dirty="0" smtClean="0"/>
              <a:t/>
            </a:r>
            <a:br>
              <a:rPr lang="en-US" i="0" dirty="0" smtClean="0"/>
            </a:br>
            <a:r>
              <a:rPr lang="en-US" i="0" dirty="0" smtClean="0"/>
              <a:t>with an </a:t>
            </a:r>
            <a:br>
              <a:rPr lang="en-US" i="0" dirty="0" smtClean="0"/>
            </a:br>
            <a:r>
              <a:rPr lang="en-US" i="0" dirty="0" smtClean="0"/>
              <a:t>“Index Lock”</a:t>
            </a:r>
          </a:p>
        </p:txBody>
      </p:sp>
      <p:sp>
        <p:nvSpPr>
          <p:cNvPr id="11" name="Left Arrow 10"/>
          <p:cNvSpPr/>
          <p:nvPr/>
        </p:nvSpPr>
        <p:spPr bwMode="auto">
          <a:xfrm rot="1303865">
            <a:off x="6543955" y="3478735"/>
            <a:ext cx="1698597" cy="524111"/>
          </a:xfrm>
          <a:prstGeom prst="lef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9094611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FIND must return 0 or 1 records</a:t>
            </a:r>
            <a:endParaRPr lang="en-US" sz="4000" dirty="0"/>
          </a:p>
        </p:txBody>
      </p:sp>
      <p:sp>
        <p:nvSpPr>
          <p:cNvPr id="3" name="Content Placeholder 2"/>
          <p:cNvSpPr>
            <a:spLocks noGrp="1"/>
          </p:cNvSpPr>
          <p:nvPr>
            <p:ph idx="1"/>
          </p:nvPr>
        </p:nvSpPr>
        <p:spPr/>
        <p:txBody>
          <a:bodyPr/>
          <a:lstStyle/>
          <a:p>
            <a:r>
              <a:rPr lang="en-US" sz="3200" dirty="0" smtClean="0"/>
              <a:t>If index is Unique</a:t>
            </a:r>
          </a:p>
          <a:p>
            <a:pPr lvl="1"/>
            <a:r>
              <a:rPr lang="en-US" sz="3000" dirty="0" smtClean="0"/>
              <a:t>At most one row with matching can exist</a:t>
            </a:r>
          </a:p>
          <a:p>
            <a:pPr lvl="1"/>
            <a:r>
              <a:rPr lang="en-US" sz="3000" dirty="0" smtClean="0"/>
              <a:t>If found, </a:t>
            </a:r>
            <a:r>
              <a:rPr lang="en-US" sz="3200" dirty="0"/>
              <a:t>then return matching record</a:t>
            </a:r>
            <a:endParaRPr lang="en-US" sz="3000" dirty="0" smtClean="0"/>
          </a:p>
          <a:p>
            <a:r>
              <a:rPr lang="en-US" sz="3200" dirty="0" smtClean="0"/>
              <a:t>If index is not Unique</a:t>
            </a:r>
          </a:p>
          <a:p>
            <a:pPr lvl="1"/>
            <a:r>
              <a:rPr lang="en-US" sz="3000" dirty="0" smtClean="0"/>
              <a:t>Check the next index entry for more than on match</a:t>
            </a:r>
          </a:p>
          <a:p>
            <a:pPr lvl="2"/>
            <a:r>
              <a:rPr lang="en-US" sz="2800" dirty="0" smtClean="0"/>
              <a:t>If yes, then error</a:t>
            </a:r>
          </a:p>
          <a:p>
            <a:pPr lvl="2"/>
            <a:r>
              <a:rPr lang="en-US" sz="2800" dirty="0" smtClean="0"/>
              <a:t>If no, then return matching record</a:t>
            </a:r>
          </a:p>
          <a:p>
            <a:pPr lvl="1"/>
            <a:endParaRPr lang="en-US" sz="3000" dirty="0" smtClean="0"/>
          </a:p>
        </p:txBody>
      </p:sp>
    </p:spTree>
    <p:extLst>
      <p:ext uri="{BB962C8B-B14F-4D97-AF65-F5344CB8AC3E}">
        <p14:creationId xmlns:p14="http://schemas.microsoft.com/office/powerpoint/2010/main" val="5840205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Database Block Size</a:t>
            </a:r>
            <a:endParaRPr lang="en-US" sz="4000" dirty="0"/>
          </a:p>
        </p:txBody>
      </p:sp>
      <p:sp>
        <p:nvSpPr>
          <p:cNvPr id="3" name="Content Placeholder 2"/>
          <p:cNvSpPr>
            <a:spLocks noGrp="1"/>
          </p:cNvSpPr>
          <p:nvPr>
            <p:ph idx="1"/>
          </p:nvPr>
        </p:nvSpPr>
        <p:spPr/>
        <p:txBody>
          <a:bodyPr/>
          <a:lstStyle/>
          <a:p>
            <a:r>
              <a:rPr lang="en-US" sz="3200" dirty="0" smtClean="0"/>
              <a:t>The size of the index block is the significant</a:t>
            </a:r>
          </a:p>
          <a:p>
            <a:r>
              <a:rPr lang="en-US" sz="3200" dirty="0" smtClean="0"/>
              <a:t>Larger blocks lead to fewer B-Tree levels</a:t>
            </a:r>
          </a:p>
          <a:p>
            <a:pPr lvl="1"/>
            <a:r>
              <a:rPr lang="en-US" sz="3000" dirty="0" smtClean="0"/>
              <a:t>Saves Database I/O</a:t>
            </a:r>
          </a:p>
          <a:p>
            <a:pPr lvl="1"/>
            <a:r>
              <a:rPr lang="en-US" sz="3000" dirty="0" smtClean="0"/>
              <a:t>Compresses tighter</a:t>
            </a:r>
          </a:p>
          <a:p>
            <a:r>
              <a:rPr lang="en-US" sz="3200" dirty="0" smtClean="0"/>
              <a:t>Larger blocks add search time per block</a:t>
            </a:r>
          </a:p>
          <a:p>
            <a:pPr lvl="1"/>
            <a:r>
              <a:rPr lang="en-US" sz="3000" dirty="0" smtClean="0"/>
              <a:t>CPU time is used to search</a:t>
            </a:r>
          </a:p>
          <a:p>
            <a:pPr lvl="1"/>
            <a:r>
              <a:rPr lang="en-US" sz="3000" dirty="0" smtClean="0"/>
              <a:t>Search costs less than Database I/O</a:t>
            </a:r>
            <a:endParaRPr lang="en-US" sz="3000" dirty="0"/>
          </a:p>
        </p:txBody>
      </p:sp>
    </p:spTree>
    <p:extLst>
      <p:ext uri="{BB962C8B-B14F-4D97-AF65-F5344CB8AC3E}">
        <p14:creationId xmlns:p14="http://schemas.microsoft.com/office/powerpoint/2010/main" val="13396295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B-Tree Search</a:t>
            </a:r>
            <a:endParaRPr lang="en-US" sz="4000" dirty="0"/>
          </a:p>
        </p:txBody>
      </p:sp>
      <p:grpSp>
        <p:nvGrpSpPr>
          <p:cNvPr id="22" name="Group 21"/>
          <p:cNvGrpSpPr/>
          <p:nvPr/>
        </p:nvGrpSpPr>
        <p:grpSpPr>
          <a:xfrm>
            <a:off x="6652403" y="551575"/>
            <a:ext cx="1661108" cy="786527"/>
            <a:chOff x="4599636" y="1130968"/>
            <a:chExt cx="2210238" cy="1179095"/>
          </a:xfrm>
        </p:grpSpPr>
        <p:sp>
          <p:nvSpPr>
            <p:cNvPr id="5" name="Cube 4"/>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7" name="Straight Arrow Connector 6"/>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8" name="Straight Arrow Connector 7"/>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9" name="Straight Arrow Connector 8"/>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10" name="Straight Arrow Connector 9"/>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23" name="Group 22"/>
          <p:cNvGrpSpPr/>
          <p:nvPr/>
        </p:nvGrpSpPr>
        <p:grpSpPr>
          <a:xfrm>
            <a:off x="4563739" y="2327229"/>
            <a:ext cx="1661108" cy="786527"/>
            <a:chOff x="4599636" y="1130968"/>
            <a:chExt cx="2210238" cy="1179095"/>
          </a:xfrm>
        </p:grpSpPr>
        <p:sp>
          <p:nvSpPr>
            <p:cNvPr id="24" name="Cube 23"/>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25" name="Straight Arrow Connector 24"/>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26" name="Straight Arrow Connector 25"/>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27" name="Straight Arrow Connector 26"/>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28" name="Straight Arrow Connector 27"/>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29" name="Group 28"/>
          <p:cNvGrpSpPr/>
          <p:nvPr/>
        </p:nvGrpSpPr>
        <p:grpSpPr>
          <a:xfrm>
            <a:off x="6470793" y="2327229"/>
            <a:ext cx="1661108" cy="786527"/>
            <a:chOff x="4599636" y="1130968"/>
            <a:chExt cx="2210238" cy="1179095"/>
          </a:xfrm>
        </p:grpSpPr>
        <p:sp>
          <p:nvSpPr>
            <p:cNvPr id="30" name="Cube 29"/>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31" name="Straight Arrow Connector 30"/>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2" name="Straight Arrow Connector 31"/>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3" name="Straight Arrow Connector 32"/>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4" name="Straight Arrow Connector 33"/>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35" name="Group 34"/>
          <p:cNvGrpSpPr/>
          <p:nvPr/>
        </p:nvGrpSpPr>
        <p:grpSpPr>
          <a:xfrm>
            <a:off x="8610263" y="2327229"/>
            <a:ext cx="1661108" cy="786527"/>
            <a:chOff x="4599636" y="1130968"/>
            <a:chExt cx="2210238" cy="1179095"/>
          </a:xfrm>
        </p:grpSpPr>
        <p:sp>
          <p:nvSpPr>
            <p:cNvPr id="36" name="Cube 35"/>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37" name="Straight Arrow Connector 36"/>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8" name="Straight Arrow Connector 37"/>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9" name="Straight Arrow Connector 38"/>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0" name="Straight Arrow Connector 39"/>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41" name="Group 40"/>
          <p:cNvGrpSpPr/>
          <p:nvPr/>
        </p:nvGrpSpPr>
        <p:grpSpPr>
          <a:xfrm>
            <a:off x="3569501" y="3378789"/>
            <a:ext cx="1661108" cy="786527"/>
            <a:chOff x="4599636" y="1130968"/>
            <a:chExt cx="2210238" cy="1179095"/>
          </a:xfrm>
        </p:grpSpPr>
        <p:sp>
          <p:nvSpPr>
            <p:cNvPr id="42" name="Cube 41"/>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43" name="Straight Arrow Connector 42"/>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4" name="Straight Arrow Connector 43"/>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5" name="Straight Arrow Connector 44"/>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6" name="Straight Arrow Connector 45"/>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47" name="Group 46"/>
          <p:cNvGrpSpPr/>
          <p:nvPr/>
        </p:nvGrpSpPr>
        <p:grpSpPr>
          <a:xfrm>
            <a:off x="5476554" y="3378789"/>
            <a:ext cx="1661108" cy="786527"/>
            <a:chOff x="4599636" y="1130968"/>
            <a:chExt cx="2210238" cy="1179095"/>
          </a:xfrm>
        </p:grpSpPr>
        <p:sp>
          <p:nvSpPr>
            <p:cNvPr id="48" name="Cube 47"/>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49" name="Straight Arrow Connector 48"/>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0" name="Straight Arrow Connector 49"/>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1" name="Straight Arrow Connector 50"/>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2" name="Straight Arrow Connector 51"/>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53" name="Group 52"/>
          <p:cNvGrpSpPr/>
          <p:nvPr/>
        </p:nvGrpSpPr>
        <p:grpSpPr>
          <a:xfrm>
            <a:off x="7616024" y="3378789"/>
            <a:ext cx="1661108" cy="786527"/>
            <a:chOff x="4599636" y="1130968"/>
            <a:chExt cx="2210238" cy="1179095"/>
          </a:xfrm>
        </p:grpSpPr>
        <p:sp>
          <p:nvSpPr>
            <p:cNvPr id="54" name="Cube 53"/>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55" name="Straight Arrow Connector 54"/>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6" name="Straight Arrow Connector 55"/>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7" name="Straight Arrow Connector 56"/>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8" name="Straight Arrow Connector 57"/>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59" name="Group 58"/>
          <p:cNvGrpSpPr/>
          <p:nvPr/>
        </p:nvGrpSpPr>
        <p:grpSpPr>
          <a:xfrm>
            <a:off x="9596473" y="3378789"/>
            <a:ext cx="1661108" cy="786527"/>
            <a:chOff x="4599636" y="1130968"/>
            <a:chExt cx="2210238" cy="1179095"/>
          </a:xfrm>
        </p:grpSpPr>
        <p:sp>
          <p:nvSpPr>
            <p:cNvPr id="60" name="Cube 59"/>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61" name="Straight Arrow Connector 60"/>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62" name="Straight Arrow Connector 61"/>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63" name="Straight Arrow Connector 62"/>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64" name="Straight Arrow Connector 63"/>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sp>
        <p:nvSpPr>
          <p:cNvPr id="65" name="Cube 64"/>
          <p:cNvSpPr/>
          <p:nvPr/>
        </p:nvSpPr>
        <p:spPr bwMode="auto">
          <a:xfrm>
            <a:off x="3187209" y="4569097"/>
            <a:ext cx="1376530" cy="337083"/>
          </a:xfrm>
          <a:prstGeom prst="cube">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66" name="Cube 65"/>
          <p:cNvSpPr/>
          <p:nvPr/>
        </p:nvSpPr>
        <p:spPr bwMode="auto">
          <a:xfrm>
            <a:off x="4728041" y="4569097"/>
            <a:ext cx="1376530" cy="337083"/>
          </a:xfrm>
          <a:prstGeom prst="cube">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67" name="Cube 66"/>
          <p:cNvSpPr/>
          <p:nvPr/>
        </p:nvSpPr>
        <p:spPr bwMode="auto">
          <a:xfrm>
            <a:off x="6268874" y="4569097"/>
            <a:ext cx="1376530" cy="337083"/>
          </a:xfrm>
          <a:prstGeom prst="cube">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68" name="Cube 67"/>
          <p:cNvSpPr/>
          <p:nvPr/>
        </p:nvSpPr>
        <p:spPr bwMode="auto">
          <a:xfrm>
            <a:off x="7801545" y="4545203"/>
            <a:ext cx="1376530" cy="337083"/>
          </a:xfrm>
          <a:prstGeom prst="cube">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0" name="Cube 69"/>
          <p:cNvSpPr/>
          <p:nvPr/>
        </p:nvSpPr>
        <p:spPr bwMode="auto">
          <a:xfrm>
            <a:off x="9342378" y="4545203"/>
            <a:ext cx="1376530" cy="337083"/>
          </a:xfrm>
          <a:prstGeom prst="cube">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1" name="TextBox 70"/>
          <p:cNvSpPr txBox="1"/>
          <p:nvPr/>
        </p:nvSpPr>
        <p:spPr bwMode="auto">
          <a:xfrm rot="21124794">
            <a:off x="3398976" y="4615763"/>
            <a:ext cx="1001379" cy="307958"/>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solidFill>
                  <a:schemeClr val="bg1"/>
                </a:solidFill>
              </a:rPr>
              <a:t>Records</a:t>
            </a:r>
          </a:p>
        </p:txBody>
      </p:sp>
      <p:sp>
        <p:nvSpPr>
          <p:cNvPr id="72" name="TextBox 71"/>
          <p:cNvSpPr txBox="1"/>
          <p:nvPr/>
        </p:nvSpPr>
        <p:spPr bwMode="auto">
          <a:xfrm rot="21124794">
            <a:off x="4888965" y="4623879"/>
            <a:ext cx="1001379" cy="307958"/>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solidFill>
                  <a:schemeClr val="bg1"/>
                </a:solidFill>
              </a:rPr>
              <a:t>Records</a:t>
            </a:r>
          </a:p>
        </p:txBody>
      </p:sp>
      <p:sp>
        <p:nvSpPr>
          <p:cNvPr id="73" name="TextBox 72"/>
          <p:cNvSpPr txBox="1"/>
          <p:nvPr/>
        </p:nvSpPr>
        <p:spPr bwMode="auto">
          <a:xfrm rot="21124794">
            <a:off x="6431001" y="4604969"/>
            <a:ext cx="1001379" cy="307958"/>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solidFill>
                  <a:schemeClr val="bg1"/>
                </a:solidFill>
              </a:rPr>
              <a:t>Records</a:t>
            </a:r>
          </a:p>
        </p:txBody>
      </p:sp>
      <p:sp>
        <p:nvSpPr>
          <p:cNvPr id="74" name="TextBox 73"/>
          <p:cNvSpPr txBox="1"/>
          <p:nvPr/>
        </p:nvSpPr>
        <p:spPr bwMode="auto">
          <a:xfrm rot="21124794">
            <a:off x="7941250" y="4604970"/>
            <a:ext cx="1001379" cy="307958"/>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solidFill>
                  <a:schemeClr val="bg1"/>
                </a:solidFill>
              </a:rPr>
              <a:t>Records</a:t>
            </a:r>
          </a:p>
        </p:txBody>
      </p:sp>
      <p:sp>
        <p:nvSpPr>
          <p:cNvPr id="75" name="TextBox 74"/>
          <p:cNvSpPr txBox="1"/>
          <p:nvPr/>
        </p:nvSpPr>
        <p:spPr bwMode="auto">
          <a:xfrm rot="21124794">
            <a:off x="9483286" y="4607827"/>
            <a:ext cx="1001379" cy="307958"/>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solidFill>
                  <a:schemeClr val="bg1"/>
                </a:solidFill>
              </a:rPr>
              <a:t>Records</a:t>
            </a:r>
          </a:p>
        </p:txBody>
      </p:sp>
      <p:sp>
        <p:nvSpPr>
          <p:cNvPr id="77" name="TextBox 76"/>
          <p:cNvSpPr txBox="1"/>
          <p:nvPr/>
        </p:nvSpPr>
        <p:spPr bwMode="auto">
          <a:xfrm>
            <a:off x="216171" y="1174172"/>
            <a:ext cx="3041217" cy="830997"/>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b="1" i="0" dirty="0" smtClean="0"/>
              <a:t>1,000,000 Records</a:t>
            </a:r>
            <a:br>
              <a:rPr lang="en-US" b="1" i="0" dirty="0" smtClean="0"/>
            </a:br>
            <a:r>
              <a:rPr lang="en-US" b="1" i="0" dirty="0" smtClean="0"/>
              <a:t>50 names per block</a:t>
            </a:r>
          </a:p>
        </p:txBody>
      </p:sp>
      <p:sp>
        <p:nvSpPr>
          <p:cNvPr id="78" name="TextBox 77"/>
          <p:cNvSpPr txBox="1"/>
          <p:nvPr/>
        </p:nvSpPr>
        <p:spPr bwMode="auto">
          <a:xfrm>
            <a:off x="457008" y="3050545"/>
            <a:ext cx="2940228"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b="1" i="0" smtClean="0"/>
              <a:t>20,000 Leaf Blocks</a:t>
            </a:r>
            <a:endParaRPr lang="en-US" b="1" i="0" dirty="0" smtClean="0"/>
          </a:p>
        </p:txBody>
      </p:sp>
      <p:sp>
        <p:nvSpPr>
          <p:cNvPr id="79" name="TextBox 78"/>
          <p:cNvSpPr txBox="1"/>
          <p:nvPr/>
        </p:nvSpPr>
        <p:spPr bwMode="auto">
          <a:xfrm>
            <a:off x="457008" y="4990744"/>
            <a:ext cx="6816290" cy="1200329"/>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b="1" i="0" dirty="0" smtClean="0"/>
              <a:t>1,000,000 Records needs </a:t>
            </a:r>
            <a:r>
              <a:rPr lang="en-US" b="1" i="0"/>
              <a:t>4 levels</a:t>
            </a:r>
            <a:br>
              <a:rPr lang="en-US" b="1" i="0"/>
            </a:br>
            <a:r>
              <a:rPr lang="en-US" b="1" i="0"/>
              <a:t>3 levels: 50 x 50 x 50 = 125,000 </a:t>
            </a:r>
            <a:r>
              <a:rPr lang="en-US" b="1" i="0" smtClean="0"/>
              <a:t> records</a:t>
            </a:r>
            <a:r>
              <a:rPr lang="en-US" b="1" i="0" dirty="0" smtClean="0"/>
              <a:t/>
            </a:r>
            <a:br>
              <a:rPr lang="en-US" b="1" i="0" dirty="0" smtClean="0"/>
            </a:br>
            <a:r>
              <a:rPr lang="en-US" b="1" i="0"/>
              <a:t>4 levels: 50 x 50 x 50 x 50 = </a:t>
            </a:r>
            <a:r>
              <a:rPr lang="en-US" b="1" i="0" smtClean="0"/>
              <a:t>6,250,000 records</a:t>
            </a:r>
            <a:endParaRPr lang="en-US" b="1" i="0" dirty="0" smtClean="0"/>
          </a:p>
        </p:txBody>
      </p:sp>
      <p:grpSp>
        <p:nvGrpSpPr>
          <p:cNvPr id="87" name="Group 86"/>
          <p:cNvGrpSpPr/>
          <p:nvPr/>
        </p:nvGrpSpPr>
        <p:grpSpPr>
          <a:xfrm>
            <a:off x="7682797" y="1430152"/>
            <a:ext cx="1661108" cy="786527"/>
            <a:chOff x="4599636" y="1130968"/>
            <a:chExt cx="2210238" cy="1179095"/>
          </a:xfrm>
        </p:grpSpPr>
        <p:sp>
          <p:nvSpPr>
            <p:cNvPr id="88" name="Cube 87"/>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89" name="Straight Arrow Connector 88"/>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90" name="Straight Arrow Connector 89"/>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91" name="Straight Arrow Connector 90"/>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92" name="Straight Arrow Connector 91"/>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93" name="Group 92"/>
          <p:cNvGrpSpPr/>
          <p:nvPr/>
        </p:nvGrpSpPr>
        <p:grpSpPr>
          <a:xfrm>
            <a:off x="5516167" y="1467832"/>
            <a:ext cx="1661108" cy="786527"/>
            <a:chOff x="4599636" y="1130968"/>
            <a:chExt cx="2210238" cy="1179095"/>
          </a:xfrm>
        </p:grpSpPr>
        <p:sp>
          <p:nvSpPr>
            <p:cNvPr id="94" name="Cube 93"/>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95" name="Straight Arrow Connector 94"/>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96" name="Straight Arrow Connector 95"/>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97" name="Straight Arrow Connector 96"/>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98" name="Straight Arrow Connector 97"/>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spTree>
    <p:extLst>
      <p:ext uri="{BB962C8B-B14F-4D97-AF65-F5344CB8AC3E}">
        <p14:creationId xmlns:p14="http://schemas.microsoft.com/office/powerpoint/2010/main" val="4746602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B-Tree Search</a:t>
            </a:r>
            <a:endParaRPr lang="en-US" sz="4000" dirty="0"/>
          </a:p>
        </p:txBody>
      </p:sp>
      <p:grpSp>
        <p:nvGrpSpPr>
          <p:cNvPr id="22" name="Group 21"/>
          <p:cNvGrpSpPr/>
          <p:nvPr/>
        </p:nvGrpSpPr>
        <p:grpSpPr>
          <a:xfrm>
            <a:off x="6652403" y="1254956"/>
            <a:ext cx="1661108" cy="786527"/>
            <a:chOff x="4599636" y="1130968"/>
            <a:chExt cx="2210238" cy="1179095"/>
          </a:xfrm>
        </p:grpSpPr>
        <p:sp>
          <p:nvSpPr>
            <p:cNvPr id="5" name="Cube 4"/>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7" name="Straight Arrow Connector 6"/>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8" name="Straight Arrow Connector 7"/>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9" name="Straight Arrow Connector 8"/>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10" name="Straight Arrow Connector 9"/>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23" name="Group 22"/>
          <p:cNvGrpSpPr/>
          <p:nvPr/>
        </p:nvGrpSpPr>
        <p:grpSpPr>
          <a:xfrm>
            <a:off x="4563739" y="2327229"/>
            <a:ext cx="1661108" cy="786527"/>
            <a:chOff x="4599636" y="1130968"/>
            <a:chExt cx="2210238" cy="1179095"/>
          </a:xfrm>
        </p:grpSpPr>
        <p:sp>
          <p:nvSpPr>
            <p:cNvPr id="24" name="Cube 23"/>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25" name="Straight Arrow Connector 24"/>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26" name="Straight Arrow Connector 25"/>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27" name="Straight Arrow Connector 26"/>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28" name="Straight Arrow Connector 27"/>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29" name="Group 28"/>
          <p:cNvGrpSpPr/>
          <p:nvPr/>
        </p:nvGrpSpPr>
        <p:grpSpPr>
          <a:xfrm>
            <a:off x="6470793" y="2327229"/>
            <a:ext cx="1661108" cy="786527"/>
            <a:chOff x="4599636" y="1130968"/>
            <a:chExt cx="2210238" cy="1179095"/>
          </a:xfrm>
        </p:grpSpPr>
        <p:sp>
          <p:nvSpPr>
            <p:cNvPr id="30" name="Cube 29"/>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31" name="Straight Arrow Connector 30"/>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2" name="Straight Arrow Connector 31"/>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3" name="Straight Arrow Connector 32"/>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4" name="Straight Arrow Connector 33"/>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35" name="Group 34"/>
          <p:cNvGrpSpPr/>
          <p:nvPr/>
        </p:nvGrpSpPr>
        <p:grpSpPr>
          <a:xfrm>
            <a:off x="8610263" y="2327229"/>
            <a:ext cx="1661108" cy="786527"/>
            <a:chOff x="4599636" y="1130968"/>
            <a:chExt cx="2210238" cy="1179095"/>
          </a:xfrm>
        </p:grpSpPr>
        <p:sp>
          <p:nvSpPr>
            <p:cNvPr id="36" name="Cube 35"/>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37" name="Straight Arrow Connector 36"/>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8" name="Straight Arrow Connector 37"/>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9" name="Straight Arrow Connector 38"/>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0" name="Straight Arrow Connector 39"/>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41" name="Group 40"/>
          <p:cNvGrpSpPr/>
          <p:nvPr/>
        </p:nvGrpSpPr>
        <p:grpSpPr>
          <a:xfrm>
            <a:off x="3569501" y="3378789"/>
            <a:ext cx="1661108" cy="786527"/>
            <a:chOff x="4599636" y="1130968"/>
            <a:chExt cx="2210238" cy="1179095"/>
          </a:xfrm>
        </p:grpSpPr>
        <p:sp>
          <p:nvSpPr>
            <p:cNvPr id="42" name="Cube 41"/>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43" name="Straight Arrow Connector 42"/>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4" name="Straight Arrow Connector 43"/>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5" name="Straight Arrow Connector 44"/>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46" name="Straight Arrow Connector 45"/>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47" name="Group 46"/>
          <p:cNvGrpSpPr/>
          <p:nvPr/>
        </p:nvGrpSpPr>
        <p:grpSpPr>
          <a:xfrm>
            <a:off x="5476554" y="3378789"/>
            <a:ext cx="1661108" cy="786527"/>
            <a:chOff x="4599636" y="1130968"/>
            <a:chExt cx="2210238" cy="1179095"/>
          </a:xfrm>
        </p:grpSpPr>
        <p:sp>
          <p:nvSpPr>
            <p:cNvPr id="48" name="Cube 47"/>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49" name="Straight Arrow Connector 48"/>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0" name="Straight Arrow Connector 49"/>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1" name="Straight Arrow Connector 50"/>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2" name="Straight Arrow Connector 51"/>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53" name="Group 52"/>
          <p:cNvGrpSpPr/>
          <p:nvPr/>
        </p:nvGrpSpPr>
        <p:grpSpPr>
          <a:xfrm>
            <a:off x="7616024" y="3378789"/>
            <a:ext cx="1661108" cy="786527"/>
            <a:chOff x="4599636" y="1130968"/>
            <a:chExt cx="2210238" cy="1179095"/>
          </a:xfrm>
        </p:grpSpPr>
        <p:sp>
          <p:nvSpPr>
            <p:cNvPr id="54" name="Cube 53"/>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55" name="Straight Arrow Connector 54"/>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6" name="Straight Arrow Connector 55"/>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7" name="Straight Arrow Connector 56"/>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58" name="Straight Arrow Connector 57"/>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59" name="Group 58"/>
          <p:cNvGrpSpPr/>
          <p:nvPr/>
        </p:nvGrpSpPr>
        <p:grpSpPr>
          <a:xfrm>
            <a:off x="9596473" y="3378789"/>
            <a:ext cx="1661108" cy="786527"/>
            <a:chOff x="4599636" y="1130968"/>
            <a:chExt cx="2210238" cy="1179095"/>
          </a:xfrm>
        </p:grpSpPr>
        <p:sp>
          <p:nvSpPr>
            <p:cNvPr id="60" name="Cube 59"/>
            <p:cNvSpPr/>
            <p:nvPr/>
          </p:nvSpPr>
          <p:spPr bwMode="auto">
            <a:xfrm>
              <a:off x="4908885" y="1130968"/>
              <a:ext cx="1900989" cy="745958"/>
            </a:xfrm>
            <a:prstGeom prst="cub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61" name="Straight Arrow Connector 60"/>
            <p:cNvCxnSpPr/>
            <p:nvPr/>
          </p:nvCxnSpPr>
          <p:spPr bwMode="auto">
            <a:xfrm flipH="1">
              <a:off x="4599636" y="1736558"/>
              <a:ext cx="625102"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62" name="Straight Arrow Connector 61"/>
            <p:cNvCxnSpPr/>
            <p:nvPr/>
          </p:nvCxnSpPr>
          <p:spPr bwMode="auto">
            <a:xfrm flipH="1">
              <a:off x="5006923" y="1736558"/>
              <a:ext cx="435626"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63" name="Straight Arrow Connector 62"/>
            <p:cNvCxnSpPr/>
            <p:nvPr/>
          </p:nvCxnSpPr>
          <p:spPr bwMode="auto">
            <a:xfrm flipH="1">
              <a:off x="5793602" y="1724526"/>
              <a:ext cx="118267" cy="585537"/>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64" name="Straight Arrow Connector 63"/>
            <p:cNvCxnSpPr/>
            <p:nvPr/>
          </p:nvCxnSpPr>
          <p:spPr bwMode="auto">
            <a:xfrm>
              <a:off x="6319156" y="1736558"/>
              <a:ext cx="433314" cy="57350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sp>
        <p:nvSpPr>
          <p:cNvPr id="65" name="Cube 64"/>
          <p:cNvSpPr/>
          <p:nvPr/>
        </p:nvSpPr>
        <p:spPr bwMode="auto">
          <a:xfrm>
            <a:off x="3187209" y="4569097"/>
            <a:ext cx="1376530" cy="337083"/>
          </a:xfrm>
          <a:prstGeom prst="cube">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66" name="Cube 65"/>
          <p:cNvSpPr/>
          <p:nvPr/>
        </p:nvSpPr>
        <p:spPr bwMode="auto">
          <a:xfrm>
            <a:off x="4728041" y="4569097"/>
            <a:ext cx="1376530" cy="337083"/>
          </a:xfrm>
          <a:prstGeom prst="cube">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67" name="Cube 66"/>
          <p:cNvSpPr/>
          <p:nvPr/>
        </p:nvSpPr>
        <p:spPr bwMode="auto">
          <a:xfrm>
            <a:off x="6268874" y="4569097"/>
            <a:ext cx="1376530" cy="337083"/>
          </a:xfrm>
          <a:prstGeom prst="cube">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68" name="Cube 67"/>
          <p:cNvSpPr/>
          <p:nvPr/>
        </p:nvSpPr>
        <p:spPr bwMode="auto">
          <a:xfrm>
            <a:off x="7801545" y="4545203"/>
            <a:ext cx="1376530" cy="337083"/>
          </a:xfrm>
          <a:prstGeom prst="cube">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0" name="Cube 69"/>
          <p:cNvSpPr/>
          <p:nvPr/>
        </p:nvSpPr>
        <p:spPr bwMode="auto">
          <a:xfrm>
            <a:off x="9342378" y="4545203"/>
            <a:ext cx="1376530" cy="337083"/>
          </a:xfrm>
          <a:prstGeom prst="cube">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1" name="TextBox 70"/>
          <p:cNvSpPr txBox="1"/>
          <p:nvPr/>
        </p:nvSpPr>
        <p:spPr bwMode="auto">
          <a:xfrm rot="21124794">
            <a:off x="3398976" y="4615763"/>
            <a:ext cx="1001379" cy="307958"/>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solidFill>
                  <a:schemeClr val="bg1"/>
                </a:solidFill>
              </a:rPr>
              <a:t>Records</a:t>
            </a:r>
          </a:p>
        </p:txBody>
      </p:sp>
      <p:sp>
        <p:nvSpPr>
          <p:cNvPr id="72" name="TextBox 71"/>
          <p:cNvSpPr txBox="1"/>
          <p:nvPr/>
        </p:nvSpPr>
        <p:spPr bwMode="auto">
          <a:xfrm rot="21124794">
            <a:off x="4888965" y="4623879"/>
            <a:ext cx="1001379" cy="307958"/>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solidFill>
                  <a:schemeClr val="bg1"/>
                </a:solidFill>
              </a:rPr>
              <a:t>Records</a:t>
            </a:r>
          </a:p>
        </p:txBody>
      </p:sp>
      <p:sp>
        <p:nvSpPr>
          <p:cNvPr id="73" name="TextBox 72"/>
          <p:cNvSpPr txBox="1"/>
          <p:nvPr/>
        </p:nvSpPr>
        <p:spPr bwMode="auto">
          <a:xfrm rot="21124794">
            <a:off x="6431001" y="4604969"/>
            <a:ext cx="1001379" cy="307958"/>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solidFill>
                  <a:schemeClr val="bg1"/>
                </a:solidFill>
              </a:rPr>
              <a:t>Records</a:t>
            </a:r>
          </a:p>
        </p:txBody>
      </p:sp>
      <p:sp>
        <p:nvSpPr>
          <p:cNvPr id="74" name="TextBox 73"/>
          <p:cNvSpPr txBox="1"/>
          <p:nvPr/>
        </p:nvSpPr>
        <p:spPr bwMode="auto">
          <a:xfrm rot="21124794">
            <a:off x="7941250" y="4604970"/>
            <a:ext cx="1001379" cy="307958"/>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solidFill>
                  <a:schemeClr val="bg1"/>
                </a:solidFill>
              </a:rPr>
              <a:t>Records</a:t>
            </a:r>
          </a:p>
        </p:txBody>
      </p:sp>
      <p:sp>
        <p:nvSpPr>
          <p:cNvPr id="75" name="TextBox 74"/>
          <p:cNvSpPr txBox="1"/>
          <p:nvPr/>
        </p:nvSpPr>
        <p:spPr bwMode="auto">
          <a:xfrm rot="21124794">
            <a:off x="9483286" y="4607827"/>
            <a:ext cx="1001379" cy="307958"/>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solidFill>
                  <a:schemeClr val="bg1"/>
                </a:solidFill>
              </a:rPr>
              <a:t>Records</a:t>
            </a:r>
          </a:p>
        </p:txBody>
      </p:sp>
      <p:sp>
        <p:nvSpPr>
          <p:cNvPr id="77" name="TextBox 76"/>
          <p:cNvSpPr txBox="1"/>
          <p:nvPr/>
        </p:nvSpPr>
        <p:spPr bwMode="auto">
          <a:xfrm>
            <a:off x="216171" y="1174172"/>
            <a:ext cx="3212739" cy="830997"/>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b="1" i="0" dirty="0" smtClean="0"/>
              <a:t>1,000,000 Records</a:t>
            </a:r>
            <a:br>
              <a:rPr lang="en-US" b="1" i="0" dirty="0" smtClean="0"/>
            </a:br>
            <a:r>
              <a:rPr lang="en-US" b="1" i="0" dirty="0" smtClean="0"/>
              <a:t>100 names per block</a:t>
            </a:r>
          </a:p>
        </p:txBody>
      </p:sp>
      <p:sp>
        <p:nvSpPr>
          <p:cNvPr id="79" name="TextBox 78"/>
          <p:cNvSpPr txBox="1"/>
          <p:nvPr/>
        </p:nvSpPr>
        <p:spPr bwMode="auto">
          <a:xfrm>
            <a:off x="457008" y="4990744"/>
            <a:ext cx="7845417" cy="1200329"/>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b="1" i="0" dirty="0" smtClean="0"/>
              <a:t>1,000,000 Records needs 3 </a:t>
            </a:r>
            <a:r>
              <a:rPr lang="en-US" b="1" i="0" dirty="0"/>
              <a:t>levels</a:t>
            </a:r>
            <a:br>
              <a:rPr lang="en-US" b="1" i="0" dirty="0"/>
            </a:br>
            <a:r>
              <a:rPr lang="en-US" b="1" i="0" dirty="0"/>
              <a:t>3 levels: </a:t>
            </a:r>
            <a:r>
              <a:rPr lang="en-US" b="1" i="0" dirty="0" smtClean="0"/>
              <a:t>100 </a:t>
            </a:r>
            <a:r>
              <a:rPr lang="en-US" b="1" i="0" dirty="0"/>
              <a:t>x </a:t>
            </a:r>
            <a:r>
              <a:rPr lang="en-US" b="1" i="0" dirty="0" smtClean="0"/>
              <a:t>100 </a:t>
            </a:r>
            <a:r>
              <a:rPr lang="en-US" b="1" i="0" dirty="0"/>
              <a:t>x </a:t>
            </a:r>
            <a:r>
              <a:rPr lang="en-US" b="1" i="0" dirty="0" smtClean="0"/>
              <a:t>100 </a:t>
            </a:r>
            <a:r>
              <a:rPr lang="en-US" b="1" i="0" dirty="0"/>
              <a:t>= </a:t>
            </a:r>
            <a:r>
              <a:rPr lang="en-US" b="1" i="0" dirty="0" smtClean="0"/>
              <a:t>1,000,000  records</a:t>
            </a:r>
            <a:br>
              <a:rPr lang="en-US" b="1" i="0" dirty="0" smtClean="0"/>
            </a:br>
            <a:r>
              <a:rPr lang="en-US" b="1" i="0" dirty="0"/>
              <a:t>4 levels: </a:t>
            </a:r>
            <a:r>
              <a:rPr lang="en-US" b="1" i="0" dirty="0" smtClean="0"/>
              <a:t>100 </a:t>
            </a:r>
            <a:r>
              <a:rPr lang="en-US" b="1" i="0" dirty="0"/>
              <a:t>x </a:t>
            </a:r>
            <a:r>
              <a:rPr lang="en-US" b="1" i="0" dirty="0" smtClean="0"/>
              <a:t>100 </a:t>
            </a:r>
            <a:r>
              <a:rPr lang="en-US" b="1" i="0" dirty="0"/>
              <a:t>x </a:t>
            </a:r>
            <a:r>
              <a:rPr lang="en-US" b="1" i="0" dirty="0" smtClean="0"/>
              <a:t>100 </a:t>
            </a:r>
            <a:r>
              <a:rPr lang="en-US" b="1" i="0" dirty="0"/>
              <a:t>x </a:t>
            </a:r>
            <a:r>
              <a:rPr lang="en-US" b="1" i="0" dirty="0" smtClean="0"/>
              <a:t>100 </a:t>
            </a:r>
            <a:r>
              <a:rPr lang="en-US" b="1" i="0" dirty="0"/>
              <a:t>= 100,000,000 </a:t>
            </a:r>
            <a:r>
              <a:rPr lang="en-US" b="1" i="0" dirty="0" smtClean="0"/>
              <a:t>records</a:t>
            </a:r>
          </a:p>
        </p:txBody>
      </p:sp>
    </p:spTree>
    <p:extLst>
      <p:ext uri="{BB962C8B-B14F-4D97-AF65-F5344CB8AC3E}">
        <p14:creationId xmlns:p14="http://schemas.microsoft.com/office/powerpoint/2010/main" val="159134130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Index Utilization</a:t>
            </a:r>
            <a:endParaRPr lang="en-US" sz="4000" dirty="0"/>
          </a:p>
        </p:txBody>
      </p:sp>
      <p:sp>
        <p:nvSpPr>
          <p:cNvPr id="3" name="Content Placeholder 2"/>
          <p:cNvSpPr>
            <a:spLocks noGrp="1"/>
          </p:cNvSpPr>
          <p:nvPr>
            <p:ph idx="1"/>
          </p:nvPr>
        </p:nvSpPr>
        <p:spPr/>
        <p:txBody>
          <a:bodyPr/>
          <a:lstStyle/>
          <a:p>
            <a:pPr lvl="1"/>
            <a:r>
              <a:rPr lang="en-US" sz="3000" dirty="0" smtClean="0"/>
              <a:t>Index Analysis</a:t>
            </a:r>
          </a:p>
          <a:p>
            <a:pPr marL="457200" lvl="1" indent="0">
              <a:buNone/>
            </a:pPr>
            <a:endParaRPr lang="en-US" sz="3000" dirty="0" smtClean="0"/>
          </a:p>
        </p:txBody>
      </p:sp>
      <p:pic>
        <p:nvPicPr>
          <p:cNvPr id="4" name="Picture 3"/>
          <p:cNvPicPr>
            <a:picLocks noChangeAspect="1"/>
          </p:cNvPicPr>
          <p:nvPr/>
        </p:nvPicPr>
        <p:blipFill>
          <a:blip r:embed="rId2"/>
          <a:stretch>
            <a:fillRect/>
          </a:stretch>
        </p:blipFill>
        <p:spPr>
          <a:xfrm>
            <a:off x="-1" y="1712263"/>
            <a:ext cx="11983205" cy="3375551"/>
          </a:xfrm>
          <a:prstGeom prst="rect">
            <a:avLst/>
          </a:prstGeom>
        </p:spPr>
      </p:pic>
      <p:cxnSp>
        <p:nvCxnSpPr>
          <p:cNvPr id="8" name="Straight Arrow Connector 7"/>
          <p:cNvCxnSpPr/>
          <p:nvPr/>
        </p:nvCxnSpPr>
        <p:spPr bwMode="auto">
          <a:xfrm flipV="1">
            <a:off x="9237785" y="4876799"/>
            <a:ext cx="726830" cy="750277"/>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9" name="TextBox 8"/>
          <p:cNvSpPr txBox="1"/>
          <p:nvPr/>
        </p:nvSpPr>
        <p:spPr bwMode="auto">
          <a:xfrm>
            <a:off x="8237212" y="5627076"/>
            <a:ext cx="2165273"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Average % full</a:t>
            </a:r>
          </a:p>
        </p:txBody>
      </p:sp>
      <p:cxnSp>
        <p:nvCxnSpPr>
          <p:cNvPr id="10" name="Straight Arrow Connector 9"/>
          <p:cNvCxnSpPr/>
          <p:nvPr/>
        </p:nvCxnSpPr>
        <p:spPr bwMode="auto">
          <a:xfrm flipV="1">
            <a:off x="6085218" y="4794131"/>
            <a:ext cx="726830" cy="750277"/>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11" name="TextBox 10"/>
          <p:cNvSpPr txBox="1"/>
          <p:nvPr/>
        </p:nvSpPr>
        <p:spPr bwMode="auto">
          <a:xfrm>
            <a:off x="5158833" y="5544408"/>
            <a:ext cx="2016899"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4 Level Index</a:t>
            </a:r>
          </a:p>
        </p:txBody>
      </p:sp>
      <p:cxnSp>
        <p:nvCxnSpPr>
          <p:cNvPr id="12" name="Straight Arrow Connector 11"/>
          <p:cNvCxnSpPr/>
          <p:nvPr/>
        </p:nvCxnSpPr>
        <p:spPr bwMode="auto">
          <a:xfrm flipV="1">
            <a:off x="3909778" y="4360985"/>
            <a:ext cx="2902270" cy="842488"/>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13" name="TextBox 12"/>
          <p:cNvSpPr txBox="1"/>
          <p:nvPr/>
        </p:nvSpPr>
        <p:spPr bwMode="auto">
          <a:xfrm>
            <a:off x="1584186" y="5293806"/>
            <a:ext cx="3025187" cy="1200329"/>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3 Level index</a:t>
            </a:r>
            <a:br>
              <a:rPr lang="en-US" i="0" dirty="0" smtClean="0"/>
            </a:br>
            <a:r>
              <a:rPr lang="en-US" i="0" dirty="0" smtClean="0"/>
              <a:t>about the same size</a:t>
            </a:r>
            <a:br>
              <a:rPr lang="en-US" i="0" dirty="0" smtClean="0"/>
            </a:br>
            <a:r>
              <a:rPr lang="en-US" i="0" dirty="0" smtClean="0"/>
              <a:t>with fewer blocks</a:t>
            </a:r>
          </a:p>
        </p:txBody>
      </p:sp>
    </p:spTree>
    <p:extLst>
      <p:ext uri="{BB962C8B-B14F-4D97-AF65-F5344CB8AC3E}">
        <p14:creationId xmlns:p14="http://schemas.microsoft.com/office/powerpoint/2010/main" val="12131338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Index Compaction</a:t>
            </a:r>
            <a:endParaRPr lang="en-US" sz="4000" dirty="0"/>
          </a:p>
        </p:txBody>
      </p:sp>
      <p:sp>
        <p:nvSpPr>
          <p:cNvPr id="3" name="Content Placeholder 2"/>
          <p:cNvSpPr>
            <a:spLocks noGrp="1"/>
          </p:cNvSpPr>
          <p:nvPr>
            <p:ph idx="1"/>
          </p:nvPr>
        </p:nvSpPr>
        <p:spPr/>
        <p:txBody>
          <a:bodyPr/>
          <a:lstStyle/>
          <a:p>
            <a:pPr lvl="1"/>
            <a:r>
              <a:rPr lang="en-US" sz="3000" dirty="0" smtClean="0"/>
              <a:t>Index Analysis</a:t>
            </a:r>
          </a:p>
          <a:p>
            <a:pPr marL="457200" lvl="1" indent="0">
              <a:buNone/>
            </a:pPr>
            <a:endParaRPr lang="en-US" sz="3000" dirty="0" smtClean="0"/>
          </a:p>
        </p:txBody>
      </p:sp>
      <p:pic>
        <p:nvPicPr>
          <p:cNvPr id="4" name="Picture 3"/>
          <p:cNvPicPr>
            <a:picLocks noChangeAspect="1"/>
          </p:cNvPicPr>
          <p:nvPr/>
        </p:nvPicPr>
        <p:blipFill>
          <a:blip r:embed="rId2"/>
          <a:stretch>
            <a:fillRect/>
          </a:stretch>
        </p:blipFill>
        <p:spPr>
          <a:xfrm>
            <a:off x="-1" y="1712263"/>
            <a:ext cx="11983205" cy="3375551"/>
          </a:xfrm>
          <a:prstGeom prst="rect">
            <a:avLst/>
          </a:prstGeom>
        </p:spPr>
      </p:pic>
      <p:sp>
        <p:nvSpPr>
          <p:cNvPr id="13" name="TextBox 12"/>
          <p:cNvSpPr txBox="1"/>
          <p:nvPr/>
        </p:nvSpPr>
        <p:spPr bwMode="auto">
          <a:xfrm>
            <a:off x="1584186" y="5293806"/>
            <a:ext cx="8169414" cy="830997"/>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l">
              <a:buSzTx/>
            </a:pPr>
            <a:r>
              <a:rPr lang="en-US" i="0" dirty="0" smtClean="0"/>
              <a:t>Index Compaction can be run online and will likely reduce the number of levels from 4 to 3</a:t>
            </a:r>
          </a:p>
        </p:txBody>
      </p:sp>
    </p:spTree>
    <p:extLst>
      <p:ext uri="{BB962C8B-B14F-4D97-AF65-F5344CB8AC3E}">
        <p14:creationId xmlns:p14="http://schemas.microsoft.com/office/powerpoint/2010/main" val="52997599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32092" y="1633209"/>
            <a:ext cx="6827724" cy="1672699"/>
          </a:xfrm>
        </p:spPr>
        <p:txBody>
          <a:bodyPr/>
          <a:lstStyle/>
          <a:p>
            <a:pPr marL="0" indent="0" algn="ctr">
              <a:buNone/>
            </a:pPr>
            <a:r>
              <a:rPr lang="en-US" sz="3200" dirty="0" smtClean="0"/>
              <a:t>Benchmarks show that a FIND on a 4 level index is 20% slower than a FIND on a </a:t>
            </a:r>
            <a:r>
              <a:rPr lang="en-US" sz="3200" smtClean="0"/>
              <a:t>3 level index</a:t>
            </a:r>
            <a:endParaRPr lang="en-US" sz="3200" dirty="0"/>
          </a:p>
        </p:txBody>
      </p:sp>
      <p:sp>
        <p:nvSpPr>
          <p:cNvPr id="4" name="Content Placeholder 2"/>
          <p:cNvSpPr txBox="1">
            <a:spLocks/>
          </p:cNvSpPr>
          <p:nvPr/>
        </p:nvSpPr>
        <p:spPr bwMode="auto">
          <a:xfrm>
            <a:off x="2468676" y="3590963"/>
            <a:ext cx="6827724" cy="16726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Font typeface="Wingdings" pitchFamily="2" charset="2"/>
              <a:buNone/>
            </a:pPr>
            <a:r>
              <a:rPr lang="en-US" sz="3200" i="0" dirty="0" smtClean="0"/>
              <a:t>Database Block Size Matters!!</a:t>
            </a:r>
          </a:p>
          <a:p>
            <a:pPr marL="0" indent="0" algn="ctr">
              <a:buSzTx/>
              <a:buFont typeface="Wingdings" pitchFamily="2" charset="2"/>
              <a:buNone/>
            </a:pPr>
            <a:r>
              <a:rPr lang="en-US" sz="3200" i="0" dirty="0" smtClean="0"/>
              <a:t>Index Utilization Matters!!</a:t>
            </a:r>
            <a:endParaRPr lang="en-US" sz="3200" i="0" dirty="0"/>
          </a:p>
        </p:txBody>
      </p:sp>
    </p:spTree>
    <p:extLst>
      <p:ext uri="{BB962C8B-B14F-4D97-AF65-F5344CB8AC3E}">
        <p14:creationId xmlns:p14="http://schemas.microsoft.com/office/powerpoint/2010/main" val="18510681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953" y="2828963"/>
            <a:ext cx="6827724" cy="1266093"/>
          </a:xfrm>
        </p:spPr>
        <p:txBody>
          <a:bodyPr/>
          <a:lstStyle/>
          <a:p>
            <a:pPr marL="0" indent="0" algn="ctr">
              <a:buNone/>
            </a:pPr>
            <a:r>
              <a:rPr lang="en-US" sz="3200" dirty="0" smtClean="0"/>
              <a:t>More complex Index Usage</a:t>
            </a:r>
            <a:br>
              <a:rPr lang="en-US" sz="3200" dirty="0" smtClean="0"/>
            </a:br>
            <a:r>
              <a:rPr lang="en-US" sz="3200" dirty="0" smtClean="0"/>
              <a:t>Index Brackets</a:t>
            </a:r>
            <a:endParaRPr lang="en-US" sz="3200" dirty="0"/>
          </a:p>
        </p:txBody>
      </p:sp>
    </p:spTree>
    <p:extLst>
      <p:ext uri="{BB962C8B-B14F-4D97-AF65-F5344CB8AC3E}">
        <p14:creationId xmlns:p14="http://schemas.microsoft.com/office/powerpoint/2010/main" val="16910029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Index Brackets</a:t>
            </a:r>
            <a:endParaRPr lang="en-US" sz="4000" dirty="0"/>
          </a:p>
        </p:txBody>
      </p:sp>
      <p:sp>
        <p:nvSpPr>
          <p:cNvPr id="3" name="Content Placeholder 2"/>
          <p:cNvSpPr>
            <a:spLocks noGrp="1"/>
          </p:cNvSpPr>
          <p:nvPr>
            <p:ph idx="1"/>
          </p:nvPr>
        </p:nvSpPr>
        <p:spPr/>
        <p:txBody>
          <a:bodyPr/>
          <a:lstStyle/>
          <a:p>
            <a:r>
              <a:rPr lang="en-US" sz="2400" dirty="0" smtClean="0"/>
              <a:t>A set of consecutive entries in an index</a:t>
            </a:r>
          </a:p>
          <a:p>
            <a:r>
              <a:rPr lang="en-US" sz="2400" dirty="0" smtClean="0"/>
              <a:t>Defined by a range of key values</a:t>
            </a:r>
          </a:p>
          <a:p>
            <a:pPr lvl="1"/>
            <a:r>
              <a:rPr lang="en-US" sz="2400" dirty="0" err="1" smtClean="0"/>
              <a:t>Cust-num</a:t>
            </a:r>
            <a:r>
              <a:rPr lang="en-US" sz="2400" dirty="0" smtClean="0"/>
              <a:t> = 20</a:t>
            </a:r>
          </a:p>
          <a:p>
            <a:pPr lvl="1"/>
            <a:r>
              <a:rPr lang="en-US" sz="2400" dirty="0" smtClean="0"/>
              <a:t>Age &gt;= 21</a:t>
            </a:r>
          </a:p>
          <a:p>
            <a:pPr lvl="1"/>
            <a:r>
              <a:rPr lang="en-US" sz="2400" dirty="0" smtClean="0"/>
              <a:t>Age &gt;= 21 AND age &lt;= 50</a:t>
            </a:r>
          </a:p>
          <a:p>
            <a:pPr lvl="1"/>
            <a:r>
              <a:rPr lang="en-US" sz="2400" dirty="0" smtClean="0"/>
              <a:t>Name BEGINS “John”</a:t>
            </a:r>
          </a:p>
          <a:p>
            <a:r>
              <a:rPr lang="en-US" sz="2400" dirty="0" smtClean="0"/>
              <a:t>Determined by</a:t>
            </a:r>
          </a:p>
          <a:p>
            <a:pPr lvl="1"/>
            <a:r>
              <a:rPr lang="en-US" sz="2400" dirty="0" smtClean="0"/>
              <a:t>Index number</a:t>
            </a:r>
          </a:p>
          <a:p>
            <a:pPr lvl="1"/>
            <a:r>
              <a:rPr lang="en-US" sz="2400" dirty="0" smtClean="0"/>
              <a:t>Low key</a:t>
            </a:r>
          </a:p>
          <a:p>
            <a:pPr lvl="1"/>
            <a:r>
              <a:rPr lang="en-US" sz="2400" dirty="0" smtClean="0"/>
              <a:t>High Key</a:t>
            </a:r>
            <a:endParaRPr lang="en-US" sz="2400" dirty="0"/>
          </a:p>
        </p:txBody>
      </p:sp>
    </p:spTree>
    <p:extLst>
      <p:ext uri="{BB962C8B-B14F-4D97-AF65-F5344CB8AC3E}">
        <p14:creationId xmlns:p14="http://schemas.microsoft.com/office/powerpoint/2010/main" val="16235676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2 Bracket Types</a:t>
            </a:r>
            <a:endParaRPr lang="en-US" sz="4000" dirty="0"/>
          </a:p>
        </p:txBody>
      </p:sp>
      <p:sp>
        <p:nvSpPr>
          <p:cNvPr id="3" name="Content Placeholder 2"/>
          <p:cNvSpPr>
            <a:spLocks noGrp="1"/>
          </p:cNvSpPr>
          <p:nvPr>
            <p:ph idx="1"/>
          </p:nvPr>
        </p:nvSpPr>
        <p:spPr/>
        <p:txBody>
          <a:bodyPr/>
          <a:lstStyle/>
          <a:p>
            <a:r>
              <a:rPr lang="en-US" sz="3200" dirty="0" smtClean="0"/>
              <a:t>Equality Bracket</a:t>
            </a:r>
          </a:p>
          <a:p>
            <a:pPr lvl="1"/>
            <a:r>
              <a:rPr lang="en-US" sz="3000" dirty="0" smtClean="0"/>
              <a:t>All </a:t>
            </a:r>
            <a:r>
              <a:rPr lang="en-US" sz="3000" dirty="0"/>
              <a:t>k</a:t>
            </a:r>
            <a:r>
              <a:rPr lang="en-US" sz="3000" dirty="0" smtClean="0"/>
              <a:t>ey values are equal (including all the components)</a:t>
            </a:r>
          </a:p>
          <a:p>
            <a:pPr lvl="1"/>
            <a:r>
              <a:rPr lang="en-US" sz="3000" dirty="0" smtClean="0"/>
              <a:t>Index entries are consecutive</a:t>
            </a:r>
          </a:p>
          <a:p>
            <a:r>
              <a:rPr lang="en-US" sz="3200" dirty="0" smtClean="0"/>
              <a:t>Range Bracket</a:t>
            </a:r>
          </a:p>
          <a:p>
            <a:pPr lvl="1"/>
            <a:r>
              <a:rPr lang="en-US" sz="3000" dirty="0" smtClean="0"/>
              <a:t>All key values within a specific range</a:t>
            </a:r>
          </a:p>
          <a:p>
            <a:pPr lvl="2"/>
            <a:r>
              <a:rPr lang="en-US" sz="2800" dirty="0" smtClean="0"/>
              <a:t>Between low key and high key</a:t>
            </a:r>
          </a:p>
          <a:p>
            <a:pPr lvl="1"/>
            <a:r>
              <a:rPr lang="en-US" sz="3000" dirty="0" smtClean="0"/>
              <a:t>Index entries are consecutive</a:t>
            </a:r>
            <a:endParaRPr lang="en-US" sz="3000" dirty="0"/>
          </a:p>
        </p:txBody>
      </p:sp>
    </p:spTree>
    <p:extLst>
      <p:ext uri="{BB962C8B-B14F-4D97-AF65-F5344CB8AC3E}">
        <p14:creationId xmlns:p14="http://schemas.microsoft.com/office/powerpoint/2010/main" val="18446562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1746739" y="4759569"/>
            <a:ext cx="4898844" cy="926118"/>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 name="Rectangle 2"/>
          <p:cNvSpPr/>
          <p:nvPr/>
        </p:nvSpPr>
        <p:spPr bwMode="auto">
          <a:xfrm>
            <a:off x="1735015" y="1406770"/>
            <a:ext cx="4910568" cy="1242646"/>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557813" y="259775"/>
            <a:ext cx="10948387" cy="646331"/>
          </a:xfrm>
        </p:spPr>
        <p:txBody>
          <a:bodyPr/>
          <a:lstStyle/>
          <a:p>
            <a:r>
              <a:rPr lang="en-US" sz="4000" dirty="0" smtClean="0"/>
              <a:t>Equality Brackets</a:t>
            </a:r>
            <a:endParaRPr lang="en-US" sz="4000" dirty="0"/>
          </a:p>
        </p:txBody>
      </p:sp>
      <p:sp>
        <p:nvSpPr>
          <p:cNvPr id="5" name="TextBox 4"/>
          <p:cNvSpPr txBox="1"/>
          <p:nvPr/>
        </p:nvSpPr>
        <p:spPr bwMode="auto">
          <a:xfrm>
            <a:off x="2209722" y="1078524"/>
            <a:ext cx="3374642"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smtClean="0">
                <a:solidFill>
                  <a:srgbClr val="0070C0"/>
                </a:solidFill>
              </a:rPr>
              <a:t>State   City   Department</a:t>
            </a:r>
            <a:r>
              <a:rPr lang="en-US" i="0" dirty="0" smtClean="0"/>
              <a:t/>
            </a:r>
            <a:br>
              <a:rPr lang="en-US" i="0" dirty="0" smtClean="0"/>
            </a:br>
            <a:r>
              <a:rPr lang="en-US" sz="2000" b="1" i="0" dirty="0" smtClean="0"/>
              <a:t>AZ, Flagstaff, Marketing,</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Sales,</a:t>
            </a:r>
            <a:r>
              <a:rPr lang="en-US" sz="2000" b="1" i="0" dirty="0"/>
              <a:t/>
            </a:r>
            <a:br>
              <a:rPr lang="en-US" sz="2000" b="1" i="0" dirty="0"/>
            </a:br>
            <a:r>
              <a:rPr lang="en-US" sz="2000" b="1" i="0" dirty="0" smtClean="0"/>
              <a:t>AZ</a:t>
            </a:r>
            <a:r>
              <a:rPr lang="en-US" sz="2000" b="1" i="0" dirty="0"/>
              <a:t>, </a:t>
            </a:r>
            <a:r>
              <a:rPr lang="en-US" sz="2000" b="1" i="0" dirty="0" smtClean="0"/>
              <a:t>Phoenix, Marketing, </a:t>
            </a:r>
            <a:r>
              <a:rPr lang="en-US" sz="2000" b="1" i="0" dirty="0"/>
              <a:t/>
            </a:r>
            <a:br>
              <a:rPr lang="en-US" sz="2000" b="1" i="0" dirty="0"/>
            </a:br>
            <a:r>
              <a:rPr lang="en-US" sz="2000" b="1" i="0" dirty="0" smtClean="0"/>
              <a:t>AZ, Phoenix, Sales, </a:t>
            </a:r>
            <a:r>
              <a:rPr lang="en-US" sz="2000" b="1" i="0" dirty="0"/>
              <a:t/>
            </a:r>
            <a:br>
              <a:rPr lang="en-US" sz="2000" b="1" i="0" dirty="0"/>
            </a:br>
            <a:r>
              <a:rPr lang="en-US" sz="2000" b="1" i="0" dirty="0" smtClean="0"/>
              <a:t>AZ</a:t>
            </a:r>
            <a:r>
              <a:rPr lang="en-US" sz="2000" b="1" i="0" dirty="0"/>
              <a:t>, Phoenix, Sales, </a:t>
            </a:r>
            <a:br>
              <a:rPr lang="en-US" sz="2000" b="1" i="0" dirty="0"/>
            </a:br>
            <a:r>
              <a:rPr lang="en-US" sz="2000" b="1" i="0" dirty="0" smtClean="0"/>
              <a:t>AZ</a:t>
            </a:r>
            <a:r>
              <a:rPr lang="en-US" sz="2000" b="1" i="0" dirty="0"/>
              <a:t>, Phoenix, Sales, </a:t>
            </a:r>
            <a:br>
              <a:rPr lang="en-US" sz="2000" b="1" i="0" dirty="0"/>
            </a:br>
            <a:r>
              <a:rPr lang="en-US" sz="2000" b="1" i="0" dirty="0" smtClean="0"/>
              <a:t>AZ</a:t>
            </a:r>
            <a:r>
              <a:rPr lang="en-US" sz="2000" b="1" i="0" dirty="0"/>
              <a:t>, Phoenix, </a:t>
            </a:r>
            <a:r>
              <a:rPr lang="en-US" sz="2000" b="1" i="0" dirty="0" smtClean="0"/>
              <a:t>Shipping, </a:t>
            </a:r>
            <a:br>
              <a:rPr lang="en-US" sz="2000" b="1" i="0" dirty="0" smtClean="0"/>
            </a:br>
            <a:r>
              <a:rPr lang="en-US" sz="2000" b="1" i="0" dirty="0" smtClean="0"/>
              <a:t>AZ</a:t>
            </a:r>
            <a:r>
              <a:rPr lang="en-US" sz="2000" b="1" i="0" dirty="0"/>
              <a:t>, </a:t>
            </a:r>
            <a:r>
              <a:rPr lang="en-US" sz="2000" b="1" i="0" dirty="0" smtClean="0"/>
              <a:t>Tucson, Marketing, </a:t>
            </a:r>
            <a:r>
              <a:rPr lang="en-US" sz="2000" b="1" i="0" dirty="0"/>
              <a:t/>
            </a:r>
            <a:br>
              <a:rPr lang="en-US" sz="2000" b="1" i="0" dirty="0"/>
            </a:br>
            <a:r>
              <a:rPr lang="en-US" sz="2000" b="1" i="0" dirty="0" smtClean="0"/>
              <a:t>AZ</a:t>
            </a:r>
            <a:r>
              <a:rPr lang="en-US" sz="2000" b="1" i="0" dirty="0"/>
              <a:t>, Tucson, </a:t>
            </a:r>
            <a:r>
              <a:rPr lang="en-US" sz="2000" b="1" i="0" dirty="0" smtClean="0"/>
              <a:t>Shipping, </a:t>
            </a:r>
            <a:r>
              <a:rPr lang="en-US" sz="2000" b="1" i="0" dirty="0"/>
              <a:t/>
            </a:r>
            <a:br>
              <a:rPr lang="en-US" sz="2000" b="1" i="0" dirty="0"/>
            </a:br>
            <a:r>
              <a:rPr lang="en-US" sz="2000" b="1" i="0" dirty="0" smtClean="0"/>
              <a:t>AZ</a:t>
            </a:r>
            <a:r>
              <a:rPr lang="en-US" sz="2000" b="1" i="0" dirty="0"/>
              <a:t>, Tucson, Shipping, </a:t>
            </a:r>
            <a:br>
              <a:rPr lang="en-US" sz="2000" b="1" i="0" dirty="0"/>
            </a:br>
            <a:r>
              <a:rPr lang="en-US" sz="2000" b="1" i="0" dirty="0" smtClean="0"/>
              <a:t>AZ</a:t>
            </a:r>
            <a:r>
              <a:rPr lang="en-US" sz="2000" b="1" i="0" dirty="0"/>
              <a:t>, Tucson, Shipping, </a:t>
            </a:r>
            <a:r>
              <a:rPr lang="en-US" sz="2000" b="1" i="0" dirty="0" smtClean="0"/>
              <a:t/>
            </a:r>
            <a:br>
              <a:rPr lang="en-US" sz="2000" b="1" i="0" dirty="0" smtClean="0"/>
            </a:br>
            <a:r>
              <a:rPr lang="en-US" sz="2000" b="1" i="0" dirty="0" smtClean="0"/>
              <a:t>CA, San Diego, Admin,</a:t>
            </a:r>
            <a:br>
              <a:rPr lang="en-US" sz="2000" b="1" i="0" dirty="0" smtClean="0"/>
            </a:br>
            <a:r>
              <a:rPr lang="en-US" sz="2000" b="1" i="0" dirty="0" smtClean="0"/>
              <a:t>CA, San Diego, Marketing,</a:t>
            </a:r>
          </a:p>
        </p:txBody>
      </p:sp>
      <p:sp>
        <p:nvSpPr>
          <p:cNvPr id="6" name="TextBox 5"/>
          <p:cNvSpPr txBox="1"/>
          <p:nvPr/>
        </p:nvSpPr>
        <p:spPr bwMode="auto">
          <a:xfrm>
            <a:off x="5691476" y="1078524"/>
            <a:ext cx="954107"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err="1" smtClean="0">
                <a:solidFill>
                  <a:srgbClr val="0070C0"/>
                </a:solidFill>
              </a:rPr>
              <a:t>Rowid</a:t>
            </a:r>
            <a:r>
              <a:rPr lang="en-US" i="0" dirty="0" smtClean="0"/>
              <a:t/>
            </a:r>
            <a:br>
              <a:rPr lang="en-US" i="0" dirty="0" smtClean="0"/>
            </a:br>
            <a:r>
              <a:rPr lang="en-US" sz="2000" b="1" i="0" dirty="0" smtClean="0"/>
              <a:t>3341</a:t>
            </a:r>
            <a:br>
              <a:rPr lang="en-US" sz="2000" b="1" i="0" dirty="0" smtClean="0"/>
            </a:br>
            <a:r>
              <a:rPr lang="en-US" sz="2000" b="1" i="0" dirty="0" smtClean="0"/>
              <a:t>9800</a:t>
            </a:r>
            <a:br>
              <a:rPr lang="en-US" sz="2000" b="1" i="0" dirty="0" smtClean="0"/>
            </a:br>
            <a:r>
              <a:rPr lang="en-US" sz="2000" b="1" i="0" dirty="0" smtClean="0"/>
              <a:t>9806</a:t>
            </a:r>
            <a:br>
              <a:rPr lang="en-US" sz="2000" b="1" i="0" dirty="0" smtClean="0"/>
            </a:br>
            <a:r>
              <a:rPr lang="en-US" sz="2000" b="1" i="0" dirty="0" smtClean="0"/>
              <a:t>9876</a:t>
            </a:r>
            <a:br>
              <a:rPr lang="en-US" sz="2000" b="1" i="0" dirty="0" smtClean="0"/>
            </a:br>
            <a:r>
              <a:rPr lang="en-US" sz="2000" b="1" i="0" dirty="0" smtClean="0"/>
              <a:t>7776</a:t>
            </a:r>
            <a:br>
              <a:rPr lang="en-US" sz="2000" b="1" i="0" dirty="0" smtClean="0"/>
            </a:br>
            <a:r>
              <a:rPr lang="en-US" sz="2000" b="1" i="0" dirty="0" smtClean="0"/>
              <a:t>7777</a:t>
            </a:r>
            <a:r>
              <a:rPr lang="en-US" sz="2000" b="1" i="0" dirty="0"/>
              <a:t/>
            </a:r>
            <a:br>
              <a:rPr lang="en-US" sz="2000" b="1" i="0" dirty="0"/>
            </a:br>
            <a:r>
              <a:rPr lang="en-US" sz="2000" b="1" i="0" dirty="0" smtClean="0"/>
              <a:t>0076</a:t>
            </a:r>
            <a:r>
              <a:rPr lang="en-US" sz="2000" b="1" i="0" dirty="0"/>
              <a:t/>
            </a:r>
            <a:br>
              <a:rPr lang="en-US" sz="2000" b="1" i="0" dirty="0"/>
            </a:br>
            <a:r>
              <a:rPr lang="en-US" sz="2000" b="1" i="0" dirty="0" smtClean="0"/>
              <a:t>0888</a:t>
            </a:r>
            <a:r>
              <a:rPr lang="en-US" sz="2000" b="1" i="0" dirty="0"/>
              <a:t/>
            </a:r>
            <a:br>
              <a:rPr lang="en-US" sz="2000" b="1" i="0" dirty="0"/>
            </a:br>
            <a:r>
              <a:rPr lang="en-US" sz="2000" b="1" i="0" dirty="0" smtClean="0"/>
              <a:t>3876</a:t>
            </a:r>
            <a:r>
              <a:rPr lang="en-US" sz="2000" b="1" i="0" dirty="0"/>
              <a:t/>
            </a:r>
            <a:br>
              <a:rPr lang="en-US" sz="2000" b="1" i="0" dirty="0"/>
            </a:br>
            <a:r>
              <a:rPr lang="en-US" sz="2000" b="1" i="0" dirty="0" smtClean="0"/>
              <a:t>0006</a:t>
            </a:r>
            <a:br>
              <a:rPr lang="en-US" sz="2000" b="1" i="0" dirty="0" smtClean="0"/>
            </a:br>
            <a:r>
              <a:rPr lang="en-US" sz="2000" b="1" i="0" dirty="0" smtClean="0"/>
              <a:t>0345</a:t>
            </a:r>
            <a:r>
              <a:rPr lang="en-US" sz="2000" b="1" i="0" dirty="0"/>
              <a:t/>
            </a:r>
            <a:br>
              <a:rPr lang="en-US" sz="2000" b="1" i="0" dirty="0"/>
            </a:br>
            <a:r>
              <a:rPr lang="en-US" sz="2000" b="1" i="0" dirty="0" smtClean="0"/>
              <a:t>0347</a:t>
            </a:r>
            <a:r>
              <a:rPr lang="en-US" sz="2000" b="1" i="0" dirty="0"/>
              <a:t/>
            </a:r>
            <a:br>
              <a:rPr lang="en-US" sz="2000" b="1" i="0" dirty="0"/>
            </a:br>
            <a:r>
              <a:rPr lang="en-US" sz="2000" b="1" i="0" dirty="0" smtClean="0"/>
              <a:t>8877</a:t>
            </a:r>
            <a:br>
              <a:rPr lang="en-US" sz="2000" b="1" i="0" dirty="0" smtClean="0"/>
            </a:br>
            <a:r>
              <a:rPr lang="en-US" sz="2000" b="1" i="0" dirty="0" smtClean="0"/>
              <a:t>8888</a:t>
            </a:r>
            <a:br>
              <a:rPr lang="en-US" sz="2000" b="1" i="0" dirty="0" smtClean="0"/>
            </a:br>
            <a:r>
              <a:rPr lang="en-US" sz="2000" b="1" i="0" dirty="0" smtClean="0"/>
              <a:t>0066</a:t>
            </a:r>
            <a:br>
              <a:rPr lang="en-US" sz="2000" b="1" i="0" dirty="0" smtClean="0"/>
            </a:br>
            <a:r>
              <a:rPr lang="en-US" sz="2000" b="1" i="0" dirty="0" smtClean="0"/>
              <a:t>1198</a:t>
            </a:r>
          </a:p>
        </p:txBody>
      </p:sp>
      <p:sp>
        <p:nvSpPr>
          <p:cNvPr id="4" name="TextBox 3"/>
          <p:cNvSpPr txBox="1"/>
          <p:nvPr/>
        </p:nvSpPr>
        <p:spPr bwMode="auto">
          <a:xfrm>
            <a:off x="8053511" y="1758461"/>
            <a:ext cx="2392001"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smtClean="0"/>
              <a:t>Entire key same</a:t>
            </a:r>
            <a:endParaRPr lang="en-US" i="0" dirty="0" smtClean="0"/>
          </a:p>
        </p:txBody>
      </p:sp>
      <p:sp>
        <p:nvSpPr>
          <p:cNvPr id="8" name="TextBox 7"/>
          <p:cNvSpPr txBox="1"/>
          <p:nvPr/>
        </p:nvSpPr>
        <p:spPr bwMode="auto">
          <a:xfrm>
            <a:off x="8053511" y="4991795"/>
            <a:ext cx="2392001"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Entire key same</a:t>
            </a:r>
          </a:p>
        </p:txBody>
      </p:sp>
      <p:sp>
        <p:nvSpPr>
          <p:cNvPr id="10" name="Right Brace 9"/>
          <p:cNvSpPr/>
          <p:nvPr/>
        </p:nvSpPr>
        <p:spPr bwMode="auto">
          <a:xfrm>
            <a:off x="6893171" y="1406770"/>
            <a:ext cx="562708" cy="1242646"/>
          </a:xfrm>
          <a:prstGeom prst="rightBrace">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1" name="Right Brace 10"/>
          <p:cNvSpPr/>
          <p:nvPr/>
        </p:nvSpPr>
        <p:spPr bwMode="auto">
          <a:xfrm>
            <a:off x="6858003" y="4771290"/>
            <a:ext cx="597876" cy="914397"/>
          </a:xfrm>
          <a:prstGeom prst="rightBrace">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7846969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758461" y="1406769"/>
            <a:ext cx="9448801" cy="4290646"/>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557813" y="259775"/>
            <a:ext cx="10948387" cy="646331"/>
          </a:xfrm>
        </p:spPr>
        <p:txBody>
          <a:bodyPr/>
          <a:lstStyle/>
          <a:p>
            <a:r>
              <a:rPr lang="en-US" sz="4000" dirty="0" smtClean="0"/>
              <a:t>Equality Brackets</a:t>
            </a:r>
            <a:endParaRPr lang="en-US" sz="4000" dirty="0"/>
          </a:p>
        </p:txBody>
      </p:sp>
      <p:sp>
        <p:nvSpPr>
          <p:cNvPr id="5" name="TextBox 4"/>
          <p:cNvSpPr txBox="1"/>
          <p:nvPr/>
        </p:nvSpPr>
        <p:spPr bwMode="auto">
          <a:xfrm>
            <a:off x="2209722" y="1078524"/>
            <a:ext cx="3374642"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smtClean="0">
                <a:solidFill>
                  <a:srgbClr val="0070C0"/>
                </a:solidFill>
              </a:rPr>
              <a:t>State   City   Department</a:t>
            </a:r>
            <a:r>
              <a:rPr lang="en-US" i="0" dirty="0" smtClean="0"/>
              <a:t/>
            </a:r>
            <a:br>
              <a:rPr lang="en-US" i="0" dirty="0" smtClean="0"/>
            </a:br>
            <a:r>
              <a:rPr lang="en-US" sz="2000" b="1" i="0" dirty="0" smtClean="0"/>
              <a:t>AZ, Flagstaff, Marketing,</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Sales,</a:t>
            </a:r>
            <a:r>
              <a:rPr lang="en-US" sz="2000" b="1" i="0" dirty="0"/>
              <a:t/>
            </a:r>
            <a:br>
              <a:rPr lang="en-US" sz="2000" b="1" i="0" dirty="0"/>
            </a:br>
            <a:r>
              <a:rPr lang="en-US" sz="2000" b="1" i="0" dirty="0" smtClean="0"/>
              <a:t>AZ</a:t>
            </a:r>
            <a:r>
              <a:rPr lang="en-US" sz="2000" b="1" i="0" dirty="0"/>
              <a:t>, </a:t>
            </a:r>
            <a:r>
              <a:rPr lang="en-US" sz="2000" b="1" i="0" dirty="0" smtClean="0"/>
              <a:t>Phoenix, Marketing, </a:t>
            </a:r>
            <a:r>
              <a:rPr lang="en-US" sz="2000" b="1" i="0" dirty="0"/>
              <a:t/>
            </a:r>
            <a:br>
              <a:rPr lang="en-US" sz="2000" b="1" i="0" dirty="0"/>
            </a:br>
            <a:r>
              <a:rPr lang="en-US" sz="2000" b="1" i="0" dirty="0" smtClean="0"/>
              <a:t>AZ, Phoenix, Sales, </a:t>
            </a:r>
            <a:r>
              <a:rPr lang="en-US" sz="2000" b="1" i="0" dirty="0"/>
              <a:t/>
            </a:r>
            <a:br>
              <a:rPr lang="en-US" sz="2000" b="1" i="0" dirty="0"/>
            </a:br>
            <a:r>
              <a:rPr lang="en-US" sz="2000" b="1" i="0" dirty="0" smtClean="0"/>
              <a:t>AZ</a:t>
            </a:r>
            <a:r>
              <a:rPr lang="en-US" sz="2000" b="1" i="0" dirty="0"/>
              <a:t>, Phoenix, Sales, </a:t>
            </a:r>
            <a:br>
              <a:rPr lang="en-US" sz="2000" b="1" i="0" dirty="0"/>
            </a:br>
            <a:r>
              <a:rPr lang="en-US" sz="2000" b="1" i="0" dirty="0" smtClean="0"/>
              <a:t>AZ</a:t>
            </a:r>
            <a:r>
              <a:rPr lang="en-US" sz="2000" b="1" i="0" dirty="0"/>
              <a:t>, Phoenix, Sales, </a:t>
            </a:r>
            <a:br>
              <a:rPr lang="en-US" sz="2000" b="1" i="0" dirty="0"/>
            </a:br>
            <a:r>
              <a:rPr lang="en-US" sz="2000" b="1" i="0" dirty="0" smtClean="0"/>
              <a:t>AZ</a:t>
            </a:r>
            <a:r>
              <a:rPr lang="en-US" sz="2000" b="1" i="0" dirty="0"/>
              <a:t>, Phoenix, </a:t>
            </a:r>
            <a:r>
              <a:rPr lang="en-US" sz="2000" b="1" i="0" dirty="0" smtClean="0"/>
              <a:t>Shipping, </a:t>
            </a:r>
            <a:br>
              <a:rPr lang="en-US" sz="2000" b="1" i="0" dirty="0" smtClean="0"/>
            </a:br>
            <a:r>
              <a:rPr lang="en-US" sz="2000" b="1" i="0" dirty="0" smtClean="0"/>
              <a:t>AZ</a:t>
            </a:r>
            <a:r>
              <a:rPr lang="en-US" sz="2000" b="1" i="0" dirty="0"/>
              <a:t>, </a:t>
            </a:r>
            <a:r>
              <a:rPr lang="en-US" sz="2000" b="1" i="0" dirty="0" smtClean="0"/>
              <a:t>Tucson, Marketing, </a:t>
            </a:r>
            <a:r>
              <a:rPr lang="en-US" sz="2000" b="1" i="0" dirty="0"/>
              <a:t/>
            </a:r>
            <a:br>
              <a:rPr lang="en-US" sz="2000" b="1" i="0" dirty="0"/>
            </a:br>
            <a:r>
              <a:rPr lang="en-US" sz="2000" b="1" i="0" dirty="0" smtClean="0"/>
              <a:t>AZ</a:t>
            </a:r>
            <a:r>
              <a:rPr lang="en-US" sz="2000" b="1" i="0" dirty="0"/>
              <a:t>, Tucson, </a:t>
            </a:r>
            <a:r>
              <a:rPr lang="en-US" sz="2000" b="1" i="0" dirty="0" smtClean="0"/>
              <a:t>Shipping, </a:t>
            </a:r>
            <a:r>
              <a:rPr lang="en-US" sz="2000" b="1" i="0" dirty="0"/>
              <a:t/>
            </a:r>
            <a:br>
              <a:rPr lang="en-US" sz="2000" b="1" i="0" dirty="0"/>
            </a:br>
            <a:r>
              <a:rPr lang="en-US" sz="2000" b="1" i="0" dirty="0" smtClean="0"/>
              <a:t>AZ</a:t>
            </a:r>
            <a:r>
              <a:rPr lang="en-US" sz="2000" b="1" i="0" dirty="0"/>
              <a:t>, Tucson, Shipping, </a:t>
            </a:r>
            <a:br>
              <a:rPr lang="en-US" sz="2000" b="1" i="0" dirty="0"/>
            </a:br>
            <a:r>
              <a:rPr lang="en-US" sz="2000" b="1" i="0" dirty="0" smtClean="0"/>
              <a:t>AZ</a:t>
            </a:r>
            <a:r>
              <a:rPr lang="en-US" sz="2000" b="1" i="0" dirty="0"/>
              <a:t>, Tucson, Shipping, </a:t>
            </a:r>
            <a:r>
              <a:rPr lang="en-US" sz="2000" b="1" i="0" dirty="0" smtClean="0"/>
              <a:t/>
            </a:r>
            <a:br>
              <a:rPr lang="en-US" sz="2000" b="1" i="0" dirty="0" smtClean="0"/>
            </a:br>
            <a:r>
              <a:rPr lang="en-US" sz="2000" b="1" i="0" dirty="0" smtClean="0"/>
              <a:t>CA, San Diego, Admin,</a:t>
            </a:r>
            <a:br>
              <a:rPr lang="en-US" sz="2000" b="1" i="0" dirty="0" smtClean="0"/>
            </a:br>
            <a:r>
              <a:rPr lang="en-US" sz="2000" b="1" i="0" dirty="0" smtClean="0"/>
              <a:t>CA, San Diego, Marketing,</a:t>
            </a:r>
          </a:p>
        </p:txBody>
      </p:sp>
      <p:sp>
        <p:nvSpPr>
          <p:cNvPr id="6" name="TextBox 5"/>
          <p:cNvSpPr txBox="1"/>
          <p:nvPr/>
        </p:nvSpPr>
        <p:spPr bwMode="auto">
          <a:xfrm>
            <a:off x="5691476" y="1078524"/>
            <a:ext cx="954107"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err="1" smtClean="0">
                <a:solidFill>
                  <a:srgbClr val="0070C0"/>
                </a:solidFill>
              </a:rPr>
              <a:t>Rowid</a:t>
            </a:r>
            <a:r>
              <a:rPr lang="en-US" i="0" dirty="0" smtClean="0"/>
              <a:t/>
            </a:r>
            <a:br>
              <a:rPr lang="en-US" i="0" dirty="0" smtClean="0"/>
            </a:br>
            <a:r>
              <a:rPr lang="en-US" sz="2000" b="1" i="0" dirty="0" smtClean="0"/>
              <a:t>3341</a:t>
            </a:r>
            <a:br>
              <a:rPr lang="en-US" sz="2000" b="1" i="0" dirty="0" smtClean="0"/>
            </a:br>
            <a:r>
              <a:rPr lang="en-US" sz="2000" b="1" i="0" dirty="0" smtClean="0"/>
              <a:t>9800</a:t>
            </a:r>
            <a:br>
              <a:rPr lang="en-US" sz="2000" b="1" i="0" dirty="0" smtClean="0"/>
            </a:br>
            <a:r>
              <a:rPr lang="en-US" sz="2000" b="1" i="0" dirty="0" smtClean="0"/>
              <a:t>9806</a:t>
            </a:r>
            <a:br>
              <a:rPr lang="en-US" sz="2000" b="1" i="0" dirty="0" smtClean="0"/>
            </a:br>
            <a:r>
              <a:rPr lang="en-US" sz="2000" b="1" i="0" dirty="0" smtClean="0"/>
              <a:t>9876</a:t>
            </a:r>
            <a:br>
              <a:rPr lang="en-US" sz="2000" b="1" i="0" dirty="0" smtClean="0"/>
            </a:br>
            <a:r>
              <a:rPr lang="en-US" sz="2000" b="1" i="0" dirty="0" smtClean="0"/>
              <a:t>7776</a:t>
            </a:r>
            <a:br>
              <a:rPr lang="en-US" sz="2000" b="1" i="0" dirty="0" smtClean="0"/>
            </a:br>
            <a:r>
              <a:rPr lang="en-US" sz="2000" b="1" i="0" dirty="0" smtClean="0"/>
              <a:t>7777</a:t>
            </a:r>
            <a:r>
              <a:rPr lang="en-US" sz="2000" b="1" i="0" dirty="0"/>
              <a:t/>
            </a:r>
            <a:br>
              <a:rPr lang="en-US" sz="2000" b="1" i="0" dirty="0"/>
            </a:br>
            <a:r>
              <a:rPr lang="en-US" sz="2000" b="1" i="0" dirty="0" smtClean="0"/>
              <a:t>0076</a:t>
            </a:r>
            <a:r>
              <a:rPr lang="en-US" sz="2000" b="1" i="0" dirty="0"/>
              <a:t/>
            </a:r>
            <a:br>
              <a:rPr lang="en-US" sz="2000" b="1" i="0" dirty="0"/>
            </a:br>
            <a:r>
              <a:rPr lang="en-US" sz="2000" b="1" i="0" dirty="0" smtClean="0"/>
              <a:t>0888</a:t>
            </a:r>
            <a:r>
              <a:rPr lang="en-US" sz="2000" b="1" i="0" dirty="0"/>
              <a:t/>
            </a:r>
            <a:br>
              <a:rPr lang="en-US" sz="2000" b="1" i="0" dirty="0"/>
            </a:br>
            <a:r>
              <a:rPr lang="en-US" sz="2000" b="1" i="0" dirty="0" smtClean="0"/>
              <a:t>3876</a:t>
            </a:r>
            <a:r>
              <a:rPr lang="en-US" sz="2000" b="1" i="0" dirty="0"/>
              <a:t/>
            </a:r>
            <a:br>
              <a:rPr lang="en-US" sz="2000" b="1" i="0" dirty="0"/>
            </a:br>
            <a:r>
              <a:rPr lang="en-US" sz="2000" b="1" i="0" dirty="0" smtClean="0"/>
              <a:t>0006</a:t>
            </a:r>
            <a:br>
              <a:rPr lang="en-US" sz="2000" b="1" i="0" dirty="0" smtClean="0"/>
            </a:br>
            <a:r>
              <a:rPr lang="en-US" sz="2000" b="1" i="0" dirty="0" smtClean="0"/>
              <a:t>0345</a:t>
            </a:r>
            <a:r>
              <a:rPr lang="en-US" sz="2000" b="1" i="0" dirty="0"/>
              <a:t/>
            </a:r>
            <a:br>
              <a:rPr lang="en-US" sz="2000" b="1" i="0" dirty="0"/>
            </a:br>
            <a:r>
              <a:rPr lang="en-US" sz="2000" b="1" i="0" dirty="0" smtClean="0"/>
              <a:t>0347</a:t>
            </a:r>
            <a:r>
              <a:rPr lang="en-US" sz="2000" b="1" i="0" dirty="0"/>
              <a:t/>
            </a:r>
            <a:br>
              <a:rPr lang="en-US" sz="2000" b="1" i="0" dirty="0"/>
            </a:br>
            <a:r>
              <a:rPr lang="en-US" sz="2000" b="1" i="0" dirty="0" smtClean="0"/>
              <a:t>8877</a:t>
            </a:r>
            <a:br>
              <a:rPr lang="en-US" sz="2000" b="1" i="0" dirty="0" smtClean="0"/>
            </a:br>
            <a:r>
              <a:rPr lang="en-US" sz="2000" b="1" i="0" dirty="0" smtClean="0"/>
              <a:t>8888</a:t>
            </a:r>
            <a:br>
              <a:rPr lang="en-US" sz="2000" b="1" i="0" dirty="0" smtClean="0"/>
            </a:br>
            <a:r>
              <a:rPr lang="en-US" sz="2000" b="1" i="0" dirty="0" smtClean="0"/>
              <a:t>0066</a:t>
            </a:r>
            <a:br>
              <a:rPr lang="en-US" sz="2000" b="1" i="0" dirty="0" smtClean="0"/>
            </a:br>
            <a:r>
              <a:rPr lang="en-US" sz="2000" b="1" i="0" dirty="0" smtClean="0"/>
              <a:t>1198</a:t>
            </a:r>
          </a:p>
        </p:txBody>
      </p:sp>
      <p:sp>
        <p:nvSpPr>
          <p:cNvPr id="4" name="TextBox 3"/>
          <p:cNvSpPr txBox="1"/>
          <p:nvPr/>
        </p:nvSpPr>
        <p:spPr bwMode="auto">
          <a:xfrm>
            <a:off x="8321214" y="1758461"/>
            <a:ext cx="1856598"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State = “AZ”</a:t>
            </a:r>
          </a:p>
        </p:txBody>
      </p:sp>
    </p:spTree>
    <p:extLst>
      <p:ext uri="{BB962C8B-B14F-4D97-AF65-F5344CB8AC3E}">
        <p14:creationId xmlns:p14="http://schemas.microsoft.com/office/powerpoint/2010/main" val="168198401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758461" y="1406769"/>
            <a:ext cx="9448801" cy="4290646"/>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 name="Rectangle 6"/>
          <p:cNvSpPr/>
          <p:nvPr/>
        </p:nvSpPr>
        <p:spPr bwMode="auto">
          <a:xfrm>
            <a:off x="1758461" y="2977662"/>
            <a:ext cx="8815753" cy="1404085"/>
          </a:xfrm>
          <a:prstGeom prst="rect">
            <a:avLst/>
          </a:prstGeom>
          <a:solidFill>
            <a:schemeClr val="accent4"/>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557813" y="259775"/>
            <a:ext cx="10948387" cy="646331"/>
          </a:xfrm>
        </p:spPr>
        <p:txBody>
          <a:bodyPr/>
          <a:lstStyle/>
          <a:p>
            <a:r>
              <a:rPr lang="en-US" sz="4000" dirty="0" smtClean="0"/>
              <a:t>Equality Brackets</a:t>
            </a:r>
            <a:endParaRPr lang="en-US" sz="4000" dirty="0"/>
          </a:p>
        </p:txBody>
      </p:sp>
      <p:sp>
        <p:nvSpPr>
          <p:cNvPr id="5" name="TextBox 4"/>
          <p:cNvSpPr txBox="1"/>
          <p:nvPr/>
        </p:nvSpPr>
        <p:spPr bwMode="auto">
          <a:xfrm>
            <a:off x="2209722" y="1078524"/>
            <a:ext cx="3374642"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smtClean="0">
                <a:solidFill>
                  <a:srgbClr val="0070C0"/>
                </a:solidFill>
              </a:rPr>
              <a:t>State   City   Department</a:t>
            </a:r>
            <a:r>
              <a:rPr lang="en-US" i="0" dirty="0" smtClean="0"/>
              <a:t/>
            </a:r>
            <a:br>
              <a:rPr lang="en-US" i="0" dirty="0" smtClean="0"/>
            </a:br>
            <a:r>
              <a:rPr lang="en-US" sz="2000" b="1" i="0" dirty="0" smtClean="0"/>
              <a:t>AZ, Flagstaff, Marketing,</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Sales,</a:t>
            </a:r>
            <a:r>
              <a:rPr lang="en-US" sz="2000" b="1" i="0" dirty="0"/>
              <a:t/>
            </a:r>
            <a:br>
              <a:rPr lang="en-US" sz="2000" b="1" i="0" dirty="0"/>
            </a:br>
            <a:r>
              <a:rPr lang="en-US" sz="2000" b="1" i="0" dirty="0" smtClean="0"/>
              <a:t>AZ</a:t>
            </a:r>
            <a:r>
              <a:rPr lang="en-US" sz="2000" b="1" i="0" dirty="0"/>
              <a:t>, </a:t>
            </a:r>
            <a:r>
              <a:rPr lang="en-US" sz="2000" b="1" i="0" dirty="0" smtClean="0"/>
              <a:t>Phoenix, Marketing, </a:t>
            </a:r>
            <a:r>
              <a:rPr lang="en-US" sz="2000" b="1" i="0" dirty="0"/>
              <a:t/>
            </a:r>
            <a:br>
              <a:rPr lang="en-US" sz="2000" b="1" i="0" dirty="0"/>
            </a:br>
            <a:r>
              <a:rPr lang="en-US" sz="2000" b="1" i="0" dirty="0" smtClean="0"/>
              <a:t>AZ, Phoenix, Sales, </a:t>
            </a:r>
            <a:r>
              <a:rPr lang="en-US" sz="2000" b="1" i="0" dirty="0"/>
              <a:t/>
            </a:r>
            <a:br>
              <a:rPr lang="en-US" sz="2000" b="1" i="0" dirty="0"/>
            </a:br>
            <a:r>
              <a:rPr lang="en-US" sz="2000" b="1" i="0" dirty="0" smtClean="0"/>
              <a:t>AZ</a:t>
            </a:r>
            <a:r>
              <a:rPr lang="en-US" sz="2000" b="1" i="0" dirty="0"/>
              <a:t>, Phoenix, Sales, </a:t>
            </a:r>
            <a:br>
              <a:rPr lang="en-US" sz="2000" b="1" i="0" dirty="0"/>
            </a:br>
            <a:r>
              <a:rPr lang="en-US" sz="2000" b="1" i="0" dirty="0" smtClean="0"/>
              <a:t>AZ</a:t>
            </a:r>
            <a:r>
              <a:rPr lang="en-US" sz="2000" b="1" i="0" dirty="0"/>
              <a:t>, Phoenix, Sales, </a:t>
            </a:r>
            <a:br>
              <a:rPr lang="en-US" sz="2000" b="1" i="0" dirty="0"/>
            </a:br>
            <a:r>
              <a:rPr lang="en-US" sz="2000" b="1" i="0" dirty="0" smtClean="0"/>
              <a:t>AZ</a:t>
            </a:r>
            <a:r>
              <a:rPr lang="en-US" sz="2000" b="1" i="0" dirty="0"/>
              <a:t>, Phoenix, </a:t>
            </a:r>
            <a:r>
              <a:rPr lang="en-US" sz="2000" b="1" i="0" dirty="0" smtClean="0"/>
              <a:t>Shipping, </a:t>
            </a:r>
            <a:br>
              <a:rPr lang="en-US" sz="2000" b="1" i="0" dirty="0" smtClean="0"/>
            </a:br>
            <a:r>
              <a:rPr lang="en-US" sz="2000" b="1" i="0" dirty="0" smtClean="0"/>
              <a:t>AZ</a:t>
            </a:r>
            <a:r>
              <a:rPr lang="en-US" sz="2000" b="1" i="0" dirty="0"/>
              <a:t>, </a:t>
            </a:r>
            <a:r>
              <a:rPr lang="en-US" sz="2000" b="1" i="0" dirty="0" smtClean="0"/>
              <a:t>Tucson, Marketing, </a:t>
            </a:r>
            <a:r>
              <a:rPr lang="en-US" sz="2000" b="1" i="0" dirty="0"/>
              <a:t/>
            </a:r>
            <a:br>
              <a:rPr lang="en-US" sz="2000" b="1" i="0" dirty="0"/>
            </a:br>
            <a:r>
              <a:rPr lang="en-US" sz="2000" b="1" i="0" dirty="0" smtClean="0"/>
              <a:t>AZ</a:t>
            </a:r>
            <a:r>
              <a:rPr lang="en-US" sz="2000" b="1" i="0" dirty="0"/>
              <a:t>, Tucson, </a:t>
            </a:r>
            <a:r>
              <a:rPr lang="en-US" sz="2000" b="1" i="0" dirty="0" smtClean="0"/>
              <a:t>Shipping, </a:t>
            </a:r>
            <a:r>
              <a:rPr lang="en-US" sz="2000" b="1" i="0" dirty="0"/>
              <a:t/>
            </a:r>
            <a:br>
              <a:rPr lang="en-US" sz="2000" b="1" i="0" dirty="0"/>
            </a:br>
            <a:r>
              <a:rPr lang="en-US" sz="2000" b="1" i="0" dirty="0" smtClean="0"/>
              <a:t>AZ</a:t>
            </a:r>
            <a:r>
              <a:rPr lang="en-US" sz="2000" b="1" i="0" dirty="0"/>
              <a:t>, Tucson, Shipping, </a:t>
            </a:r>
            <a:br>
              <a:rPr lang="en-US" sz="2000" b="1" i="0" dirty="0"/>
            </a:br>
            <a:r>
              <a:rPr lang="en-US" sz="2000" b="1" i="0" dirty="0" smtClean="0"/>
              <a:t>AZ</a:t>
            </a:r>
            <a:r>
              <a:rPr lang="en-US" sz="2000" b="1" i="0" dirty="0"/>
              <a:t>, Tucson, Shipping, </a:t>
            </a:r>
            <a:r>
              <a:rPr lang="en-US" sz="2000" b="1" i="0" dirty="0" smtClean="0"/>
              <a:t/>
            </a:r>
            <a:br>
              <a:rPr lang="en-US" sz="2000" b="1" i="0" dirty="0" smtClean="0"/>
            </a:br>
            <a:r>
              <a:rPr lang="en-US" sz="2000" b="1" i="0" dirty="0" smtClean="0"/>
              <a:t>CA, San Diego, Admin,</a:t>
            </a:r>
            <a:br>
              <a:rPr lang="en-US" sz="2000" b="1" i="0" dirty="0" smtClean="0"/>
            </a:br>
            <a:r>
              <a:rPr lang="en-US" sz="2000" b="1" i="0" dirty="0" smtClean="0"/>
              <a:t>CA, San Diego, Marketing,</a:t>
            </a:r>
          </a:p>
        </p:txBody>
      </p:sp>
      <p:sp>
        <p:nvSpPr>
          <p:cNvPr id="6" name="TextBox 5"/>
          <p:cNvSpPr txBox="1"/>
          <p:nvPr/>
        </p:nvSpPr>
        <p:spPr bwMode="auto">
          <a:xfrm>
            <a:off x="5691476" y="1078524"/>
            <a:ext cx="954107"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err="1" smtClean="0">
                <a:solidFill>
                  <a:srgbClr val="0070C0"/>
                </a:solidFill>
              </a:rPr>
              <a:t>Rowid</a:t>
            </a:r>
            <a:r>
              <a:rPr lang="en-US" i="0" dirty="0" smtClean="0"/>
              <a:t/>
            </a:r>
            <a:br>
              <a:rPr lang="en-US" i="0" dirty="0" smtClean="0"/>
            </a:br>
            <a:r>
              <a:rPr lang="en-US" sz="2000" b="1" i="0" dirty="0" smtClean="0"/>
              <a:t>3341</a:t>
            </a:r>
            <a:br>
              <a:rPr lang="en-US" sz="2000" b="1" i="0" dirty="0" smtClean="0"/>
            </a:br>
            <a:r>
              <a:rPr lang="en-US" sz="2000" b="1" i="0" dirty="0" smtClean="0"/>
              <a:t>9800</a:t>
            </a:r>
            <a:br>
              <a:rPr lang="en-US" sz="2000" b="1" i="0" dirty="0" smtClean="0"/>
            </a:br>
            <a:r>
              <a:rPr lang="en-US" sz="2000" b="1" i="0" dirty="0" smtClean="0"/>
              <a:t>9806</a:t>
            </a:r>
            <a:br>
              <a:rPr lang="en-US" sz="2000" b="1" i="0" dirty="0" smtClean="0"/>
            </a:br>
            <a:r>
              <a:rPr lang="en-US" sz="2000" b="1" i="0" dirty="0" smtClean="0"/>
              <a:t>9876</a:t>
            </a:r>
            <a:br>
              <a:rPr lang="en-US" sz="2000" b="1" i="0" dirty="0" smtClean="0"/>
            </a:br>
            <a:r>
              <a:rPr lang="en-US" sz="2000" b="1" i="0" dirty="0" smtClean="0"/>
              <a:t>7776</a:t>
            </a:r>
            <a:br>
              <a:rPr lang="en-US" sz="2000" b="1" i="0" dirty="0" smtClean="0"/>
            </a:br>
            <a:r>
              <a:rPr lang="en-US" sz="2000" b="1" i="0" dirty="0" smtClean="0"/>
              <a:t>7777</a:t>
            </a:r>
            <a:r>
              <a:rPr lang="en-US" sz="2000" b="1" i="0" dirty="0"/>
              <a:t/>
            </a:r>
            <a:br>
              <a:rPr lang="en-US" sz="2000" b="1" i="0" dirty="0"/>
            </a:br>
            <a:r>
              <a:rPr lang="en-US" sz="2000" b="1" i="0" dirty="0" smtClean="0"/>
              <a:t>0076</a:t>
            </a:r>
            <a:r>
              <a:rPr lang="en-US" sz="2000" b="1" i="0" dirty="0"/>
              <a:t/>
            </a:r>
            <a:br>
              <a:rPr lang="en-US" sz="2000" b="1" i="0" dirty="0"/>
            </a:br>
            <a:r>
              <a:rPr lang="en-US" sz="2000" b="1" i="0" dirty="0" smtClean="0"/>
              <a:t>0888</a:t>
            </a:r>
            <a:r>
              <a:rPr lang="en-US" sz="2000" b="1" i="0" dirty="0"/>
              <a:t/>
            </a:r>
            <a:br>
              <a:rPr lang="en-US" sz="2000" b="1" i="0" dirty="0"/>
            </a:br>
            <a:r>
              <a:rPr lang="en-US" sz="2000" b="1" i="0" dirty="0" smtClean="0"/>
              <a:t>3876</a:t>
            </a:r>
            <a:r>
              <a:rPr lang="en-US" sz="2000" b="1" i="0" dirty="0"/>
              <a:t/>
            </a:r>
            <a:br>
              <a:rPr lang="en-US" sz="2000" b="1" i="0" dirty="0"/>
            </a:br>
            <a:r>
              <a:rPr lang="en-US" sz="2000" b="1" i="0" dirty="0" smtClean="0"/>
              <a:t>0006</a:t>
            </a:r>
            <a:br>
              <a:rPr lang="en-US" sz="2000" b="1" i="0" dirty="0" smtClean="0"/>
            </a:br>
            <a:r>
              <a:rPr lang="en-US" sz="2000" b="1" i="0" dirty="0" smtClean="0"/>
              <a:t>0345</a:t>
            </a:r>
            <a:r>
              <a:rPr lang="en-US" sz="2000" b="1" i="0" dirty="0"/>
              <a:t/>
            </a:r>
            <a:br>
              <a:rPr lang="en-US" sz="2000" b="1" i="0" dirty="0"/>
            </a:br>
            <a:r>
              <a:rPr lang="en-US" sz="2000" b="1" i="0" dirty="0" smtClean="0"/>
              <a:t>0347</a:t>
            </a:r>
            <a:r>
              <a:rPr lang="en-US" sz="2000" b="1" i="0" dirty="0"/>
              <a:t/>
            </a:r>
            <a:br>
              <a:rPr lang="en-US" sz="2000" b="1" i="0" dirty="0"/>
            </a:br>
            <a:r>
              <a:rPr lang="en-US" sz="2000" b="1" i="0" dirty="0" smtClean="0"/>
              <a:t>8877</a:t>
            </a:r>
            <a:br>
              <a:rPr lang="en-US" sz="2000" b="1" i="0" dirty="0" smtClean="0"/>
            </a:br>
            <a:r>
              <a:rPr lang="en-US" sz="2000" b="1" i="0" dirty="0" smtClean="0"/>
              <a:t>8888</a:t>
            </a:r>
            <a:br>
              <a:rPr lang="en-US" sz="2000" b="1" i="0" dirty="0" smtClean="0"/>
            </a:br>
            <a:r>
              <a:rPr lang="en-US" sz="2000" b="1" i="0" dirty="0" smtClean="0"/>
              <a:t>0066</a:t>
            </a:r>
            <a:br>
              <a:rPr lang="en-US" sz="2000" b="1" i="0" dirty="0" smtClean="0"/>
            </a:br>
            <a:r>
              <a:rPr lang="en-US" sz="2000" b="1" i="0" dirty="0" smtClean="0"/>
              <a:t>1198</a:t>
            </a:r>
          </a:p>
        </p:txBody>
      </p:sp>
      <p:sp>
        <p:nvSpPr>
          <p:cNvPr id="4" name="TextBox 3"/>
          <p:cNvSpPr txBox="1"/>
          <p:nvPr/>
        </p:nvSpPr>
        <p:spPr bwMode="auto">
          <a:xfrm>
            <a:off x="8321214" y="1758461"/>
            <a:ext cx="1856598"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State = “AZ”</a:t>
            </a:r>
          </a:p>
        </p:txBody>
      </p:sp>
      <p:sp>
        <p:nvSpPr>
          <p:cNvPr id="8" name="TextBox 7"/>
          <p:cNvSpPr txBox="1"/>
          <p:nvPr/>
        </p:nvSpPr>
        <p:spPr bwMode="auto">
          <a:xfrm>
            <a:off x="7026630" y="3181418"/>
            <a:ext cx="2589170" cy="1200329"/>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i="0" dirty="0" smtClean="0"/>
              <a:t>(State = “AZ”)</a:t>
            </a:r>
            <a:br>
              <a:rPr lang="en-US" i="0" dirty="0" smtClean="0"/>
            </a:br>
            <a:r>
              <a:rPr lang="en-US" i="0" dirty="0" smtClean="0"/>
              <a:t>AND</a:t>
            </a:r>
            <a:br>
              <a:rPr lang="en-US" i="0" dirty="0" smtClean="0"/>
            </a:br>
            <a:r>
              <a:rPr lang="en-US" i="0" dirty="0" smtClean="0"/>
              <a:t>(City = “Phoenix”)</a:t>
            </a:r>
          </a:p>
        </p:txBody>
      </p:sp>
    </p:spTree>
    <p:extLst>
      <p:ext uri="{BB962C8B-B14F-4D97-AF65-F5344CB8AC3E}">
        <p14:creationId xmlns:p14="http://schemas.microsoft.com/office/powerpoint/2010/main" val="198273777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758461" y="1406769"/>
            <a:ext cx="9448801" cy="4290646"/>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 name="Rectangle 6"/>
          <p:cNvSpPr/>
          <p:nvPr/>
        </p:nvSpPr>
        <p:spPr bwMode="auto">
          <a:xfrm>
            <a:off x="1758461" y="2977662"/>
            <a:ext cx="8571752" cy="2719753"/>
          </a:xfrm>
          <a:prstGeom prst="rect">
            <a:avLst/>
          </a:prstGeom>
          <a:solidFill>
            <a:schemeClr val="accent4"/>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557813" y="259775"/>
            <a:ext cx="10948387" cy="646331"/>
          </a:xfrm>
        </p:spPr>
        <p:txBody>
          <a:bodyPr/>
          <a:lstStyle/>
          <a:p>
            <a:r>
              <a:rPr lang="en-US" sz="4000" dirty="0" err="1" smtClean="0"/>
              <a:t>RangeBrackets</a:t>
            </a:r>
            <a:endParaRPr lang="en-US" sz="4000" dirty="0"/>
          </a:p>
        </p:txBody>
      </p:sp>
      <p:sp>
        <p:nvSpPr>
          <p:cNvPr id="5" name="TextBox 4"/>
          <p:cNvSpPr txBox="1"/>
          <p:nvPr/>
        </p:nvSpPr>
        <p:spPr bwMode="auto">
          <a:xfrm>
            <a:off x="2209722" y="1078524"/>
            <a:ext cx="3374642"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smtClean="0">
                <a:solidFill>
                  <a:srgbClr val="0070C0"/>
                </a:solidFill>
              </a:rPr>
              <a:t>State   City   Department</a:t>
            </a:r>
            <a:r>
              <a:rPr lang="en-US" i="0" dirty="0" smtClean="0"/>
              <a:t/>
            </a:r>
            <a:br>
              <a:rPr lang="en-US" i="0" dirty="0" smtClean="0"/>
            </a:br>
            <a:r>
              <a:rPr lang="en-US" sz="2000" b="1" i="0" dirty="0" smtClean="0"/>
              <a:t>AZ, Flagstaff, Marketing,</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Sales,</a:t>
            </a:r>
            <a:r>
              <a:rPr lang="en-US" sz="2000" b="1" i="0" dirty="0"/>
              <a:t/>
            </a:r>
            <a:br>
              <a:rPr lang="en-US" sz="2000" b="1" i="0" dirty="0"/>
            </a:br>
            <a:r>
              <a:rPr lang="en-US" sz="2000" b="1" i="0" dirty="0" smtClean="0"/>
              <a:t>AZ</a:t>
            </a:r>
            <a:r>
              <a:rPr lang="en-US" sz="2000" b="1" i="0" dirty="0"/>
              <a:t>, </a:t>
            </a:r>
            <a:r>
              <a:rPr lang="en-US" sz="2000" b="1" i="0" dirty="0" smtClean="0"/>
              <a:t>Phoenix, Marketing, </a:t>
            </a:r>
            <a:r>
              <a:rPr lang="en-US" sz="2000" b="1" i="0" dirty="0"/>
              <a:t/>
            </a:r>
            <a:br>
              <a:rPr lang="en-US" sz="2000" b="1" i="0" dirty="0"/>
            </a:br>
            <a:r>
              <a:rPr lang="en-US" sz="2000" b="1" i="0" dirty="0" smtClean="0"/>
              <a:t>AZ, Phoenix, Sales, </a:t>
            </a:r>
            <a:r>
              <a:rPr lang="en-US" sz="2000" b="1" i="0" dirty="0"/>
              <a:t/>
            </a:r>
            <a:br>
              <a:rPr lang="en-US" sz="2000" b="1" i="0" dirty="0"/>
            </a:br>
            <a:r>
              <a:rPr lang="en-US" sz="2000" b="1" i="0" dirty="0" smtClean="0"/>
              <a:t>AZ</a:t>
            </a:r>
            <a:r>
              <a:rPr lang="en-US" sz="2000" b="1" i="0" dirty="0"/>
              <a:t>, Phoenix, Sales, </a:t>
            </a:r>
            <a:br>
              <a:rPr lang="en-US" sz="2000" b="1" i="0" dirty="0"/>
            </a:br>
            <a:r>
              <a:rPr lang="en-US" sz="2000" b="1" i="0" dirty="0" smtClean="0"/>
              <a:t>AZ</a:t>
            </a:r>
            <a:r>
              <a:rPr lang="en-US" sz="2000" b="1" i="0" dirty="0"/>
              <a:t>, Phoenix, Sales, </a:t>
            </a:r>
            <a:br>
              <a:rPr lang="en-US" sz="2000" b="1" i="0" dirty="0"/>
            </a:br>
            <a:r>
              <a:rPr lang="en-US" sz="2000" b="1" i="0" dirty="0" smtClean="0"/>
              <a:t>AZ</a:t>
            </a:r>
            <a:r>
              <a:rPr lang="en-US" sz="2000" b="1" i="0" dirty="0"/>
              <a:t>, Phoenix, </a:t>
            </a:r>
            <a:r>
              <a:rPr lang="en-US" sz="2000" b="1" i="0" dirty="0" smtClean="0"/>
              <a:t>Shipping, </a:t>
            </a:r>
            <a:br>
              <a:rPr lang="en-US" sz="2000" b="1" i="0" dirty="0" smtClean="0"/>
            </a:br>
            <a:r>
              <a:rPr lang="en-US" sz="2000" b="1" i="0" dirty="0" smtClean="0"/>
              <a:t>AZ</a:t>
            </a:r>
            <a:r>
              <a:rPr lang="en-US" sz="2000" b="1" i="0" dirty="0"/>
              <a:t>, </a:t>
            </a:r>
            <a:r>
              <a:rPr lang="en-US" sz="2000" b="1" i="0" dirty="0" smtClean="0"/>
              <a:t>Tucson, Marketing, </a:t>
            </a:r>
            <a:r>
              <a:rPr lang="en-US" sz="2000" b="1" i="0" dirty="0"/>
              <a:t/>
            </a:r>
            <a:br>
              <a:rPr lang="en-US" sz="2000" b="1" i="0" dirty="0"/>
            </a:br>
            <a:r>
              <a:rPr lang="en-US" sz="2000" b="1" i="0" dirty="0" smtClean="0"/>
              <a:t>AZ</a:t>
            </a:r>
            <a:r>
              <a:rPr lang="en-US" sz="2000" b="1" i="0" dirty="0"/>
              <a:t>, Tucson, </a:t>
            </a:r>
            <a:r>
              <a:rPr lang="en-US" sz="2000" b="1" i="0" dirty="0" smtClean="0"/>
              <a:t>Shipping, </a:t>
            </a:r>
            <a:r>
              <a:rPr lang="en-US" sz="2000" b="1" i="0" dirty="0"/>
              <a:t/>
            </a:r>
            <a:br>
              <a:rPr lang="en-US" sz="2000" b="1" i="0" dirty="0"/>
            </a:br>
            <a:r>
              <a:rPr lang="en-US" sz="2000" b="1" i="0" dirty="0" smtClean="0"/>
              <a:t>AZ</a:t>
            </a:r>
            <a:r>
              <a:rPr lang="en-US" sz="2000" b="1" i="0" dirty="0"/>
              <a:t>, Tucson, Shipping, </a:t>
            </a:r>
            <a:br>
              <a:rPr lang="en-US" sz="2000" b="1" i="0" dirty="0"/>
            </a:br>
            <a:r>
              <a:rPr lang="en-US" sz="2000" b="1" i="0" dirty="0" smtClean="0"/>
              <a:t>AZ</a:t>
            </a:r>
            <a:r>
              <a:rPr lang="en-US" sz="2000" b="1" i="0" dirty="0"/>
              <a:t>, Tucson, Shipping, </a:t>
            </a:r>
            <a:r>
              <a:rPr lang="en-US" sz="2000" b="1" i="0" dirty="0" smtClean="0"/>
              <a:t/>
            </a:r>
            <a:br>
              <a:rPr lang="en-US" sz="2000" b="1" i="0" dirty="0" smtClean="0"/>
            </a:br>
            <a:r>
              <a:rPr lang="en-US" sz="2000" b="1" i="0" dirty="0" smtClean="0"/>
              <a:t>CA, San Diego, Admin,</a:t>
            </a:r>
            <a:br>
              <a:rPr lang="en-US" sz="2000" b="1" i="0" dirty="0" smtClean="0"/>
            </a:br>
            <a:r>
              <a:rPr lang="en-US" sz="2000" b="1" i="0" dirty="0" smtClean="0"/>
              <a:t>CA, San Diego, Marketing,</a:t>
            </a:r>
          </a:p>
        </p:txBody>
      </p:sp>
      <p:sp>
        <p:nvSpPr>
          <p:cNvPr id="6" name="TextBox 5"/>
          <p:cNvSpPr txBox="1"/>
          <p:nvPr/>
        </p:nvSpPr>
        <p:spPr bwMode="auto">
          <a:xfrm>
            <a:off x="5691476" y="1078524"/>
            <a:ext cx="954107"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err="1" smtClean="0">
                <a:solidFill>
                  <a:srgbClr val="0070C0"/>
                </a:solidFill>
              </a:rPr>
              <a:t>Rowid</a:t>
            </a:r>
            <a:r>
              <a:rPr lang="en-US" i="0" dirty="0" smtClean="0"/>
              <a:t/>
            </a:r>
            <a:br>
              <a:rPr lang="en-US" i="0" dirty="0" smtClean="0"/>
            </a:br>
            <a:r>
              <a:rPr lang="en-US" sz="2000" b="1" i="0" dirty="0" smtClean="0"/>
              <a:t>3341</a:t>
            </a:r>
            <a:br>
              <a:rPr lang="en-US" sz="2000" b="1" i="0" dirty="0" smtClean="0"/>
            </a:br>
            <a:r>
              <a:rPr lang="en-US" sz="2000" b="1" i="0" dirty="0" smtClean="0"/>
              <a:t>9800</a:t>
            </a:r>
            <a:br>
              <a:rPr lang="en-US" sz="2000" b="1" i="0" dirty="0" smtClean="0"/>
            </a:br>
            <a:r>
              <a:rPr lang="en-US" sz="2000" b="1" i="0" dirty="0" smtClean="0"/>
              <a:t>9806</a:t>
            </a:r>
            <a:br>
              <a:rPr lang="en-US" sz="2000" b="1" i="0" dirty="0" smtClean="0"/>
            </a:br>
            <a:r>
              <a:rPr lang="en-US" sz="2000" b="1" i="0" dirty="0" smtClean="0"/>
              <a:t>9876</a:t>
            </a:r>
            <a:br>
              <a:rPr lang="en-US" sz="2000" b="1" i="0" dirty="0" smtClean="0"/>
            </a:br>
            <a:r>
              <a:rPr lang="en-US" sz="2000" b="1" i="0" dirty="0" smtClean="0"/>
              <a:t>7776</a:t>
            </a:r>
            <a:br>
              <a:rPr lang="en-US" sz="2000" b="1" i="0" dirty="0" smtClean="0"/>
            </a:br>
            <a:r>
              <a:rPr lang="en-US" sz="2000" b="1" i="0" dirty="0" smtClean="0"/>
              <a:t>7777</a:t>
            </a:r>
            <a:r>
              <a:rPr lang="en-US" sz="2000" b="1" i="0" dirty="0"/>
              <a:t/>
            </a:r>
            <a:br>
              <a:rPr lang="en-US" sz="2000" b="1" i="0" dirty="0"/>
            </a:br>
            <a:r>
              <a:rPr lang="en-US" sz="2000" b="1" i="0" dirty="0" smtClean="0"/>
              <a:t>0076</a:t>
            </a:r>
            <a:r>
              <a:rPr lang="en-US" sz="2000" b="1" i="0" dirty="0"/>
              <a:t/>
            </a:r>
            <a:br>
              <a:rPr lang="en-US" sz="2000" b="1" i="0" dirty="0"/>
            </a:br>
            <a:r>
              <a:rPr lang="en-US" sz="2000" b="1" i="0" dirty="0" smtClean="0"/>
              <a:t>0888</a:t>
            </a:r>
            <a:r>
              <a:rPr lang="en-US" sz="2000" b="1" i="0" dirty="0"/>
              <a:t/>
            </a:r>
            <a:br>
              <a:rPr lang="en-US" sz="2000" b="1" i="0" dirty="0"/>
            </a:br>
            <a:r>
              <a:rPr lang="en-US" sz="2000" b="1" i="0" dirty="0" smtClean="0"/>
              <a:t>3876</a:t>
            </a:r>
            <a:r>
              <a:rPr lang="en-US" sz="2000" b="1" i="0" dirty="0"/>
              <a:t/>
            </a:r>
            <a:br>
              <a:rPr lang="en-US" sz="2000" b="1" i="0" dirty="0"/>
            </a:br>
            <a:r>
              <a:rPr lang="en-US" sz="2000" b="1" i="0" dirty="0" smtClean="0"/>
              <a:t>0006</a:t>
            </a:r>
            <a:br>
              <a:rPr lang="en-US" sz="2000" b="1" i="0" dirty="0" smtClean="0"/>
            </a:br>
            <a:r>
              <a:rPr lang="en-US" sz="2000" b="1" i="0" dirty="0" smtClean="0"/>
              <a:t>0345</a:t>
            </a:r>
            <a:r>
              <a:rPr lang="en-US" sz="2000" b="1" i="0" dirty="0"/>
              <a:t/>
            </a:r>
            <a:br>
              <a:rPr lang="en-US" sz="2000" b="1" i="0" dirty="0"/>
            </a:br>
            <a:r>
              <a:rPr lang="en-US" sz="2000" b="1" i="0" dirty="0" smtClean="0"/>
              <a:t>0347</a:t>
            </a:r>
            <a:r>
              <a:rPr lang="en-US" sz="2000" b="1" i="0" dirty="0"/>
              <a:t/>
            </a:r>
            <a:br>
              <a:rPr lang="en-US" sz="2000" b="1" i="0" dirty="0"/>
            </a:br>
            <a:r>
              <a:rPr lang="en-US" sz="2000" b="1" i="0" dirty="0" smtClean="0"/>
              <a:t>8877</a:t>
            </a:r>
            <a:br>
              <a:rPr lang="en-US" sz="2000" b="1" i="0" dirty="0" smtClean="0"/>
            </a:br>
            <a:r>
              <a:rPr lang="en-US" sz="2000" b="1" i="0" dirty="0" smtClean="0"/>
              <a:t>8888</a:t>
            </a:r>
            <a:br>
              <a:rPr lang="en-US" sz="2000" b="1" i="0" dirty="0" smtClean="0"/>
            </a:br>
            <a:r>
              <a:rPr lang="en-US" sz="2000" b="1" i="0" dirty="0" smtClean="0"/>
              <a:t>0066</a:t>
            </a:r>
            <a:br>
              <a:rPr lang="en-US" sz="2000" b="1" i="0" dirty="0" smtClean="0"/>
            </a:br>
            <a:r>
              <a:rPr lang="en-US" sz="2000" b="1" i="0" dirty="0" smtClean="0"/>
              <a:t>1198</a:t>
            </a:r>
          </a:p>
        </p:txBody>
      </p:sp>
      <p:sp>
        <p:nvSpPr>
          <p:cNvPr id="4" name="TextBox 3"/>
          <p:cNvSpPr txBox="1"/>
          <p:nvPr/>
        </p:nvSpPr>
        <p:spPr bwMode="auto">
          <a:xfrm>
            <a:off x="8321214" y="1758461"/>
            <a:ext cx="1856598"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State = “AZ”</a:t>
            </a:r>
          </a:p>
        </p:txBody>
      </p:sp>
      <p:sp>
        <p:nvSpPr>
          <p:cNvPr id="8" name="TextBox 7"/>
          <p:cNvSpPr txBox="1"/>
          <p:nvPr/>
        </p:nvSpPr>
        <p:spPr bwMode="auto">
          <a:xfrm>
            <a:off x="7026630" y="3181418"/>
            <a:ext cx="2768707" cy="1200329"/>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i="0" dirty="0" smtClean="0"/>
              <a:t>(State = “AZ”)</a:t>
            </a:r>
            <a:br>
              <a:rPr lang="en-US" i="0" dirty="0" smtClean="0"/>
            </a:br>
            <a:r>
              <a:rPr lang="en-US" i="0" dirty="0" smtClean="0"/>
              <a:t>AND</a:t>
            </a:r>
            <a:br>
              <a:rPr lang="en-US" i="0" dirty="0" smtClean="0"/>
            </a:br>
            <a:r>
              <a:rPr lang="en-US" i="0" dirty="0" smtClean="0"/>
              <a:t>(City &gt;= “Phoenix”)</a:t>
            </a:r>
          </a:p>
        </p:txBody>
      </p:sp>
    </p:spTree>
    <p:extLst>
      <p:ext uri="{BB962C8B-B14F-4D97-AF65-F5344CB8AC3E}">
        <p14:creationId xmlns:p14="http://schemas.microsoft.com/office/powerpoint/2010/main" val="15711305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Bracket Quiz</a:t>
            </a:r>
            <a:endParaRPr lang="en-US" sz="4000" dirty="0"/>
          </a:p>
        </p:txBody>
      </p:sp>
      <p:sp>
        <p:nvSpPr>
          <p:cNvPr id="5" name="TextBox 4"/>
          <p:cNvSpPr txBox="1"/>
          <p:nvPr/>
        </p:nvSpPr>
        <p:spPr bwMode="auto">
          <a:xfrm>
            <a:off x="2209722" y="1078524"/>
            <a:ext cx="3374642"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smtClean="0">
                <a:solidFill>
                  <a:srgbClr val="0070C0"/>
                </a:solidFill>
              </a:rPr>
              <a:t>State   City   Department</a:t>
            </a:r>
            <a:r>
              <a:rPr lang="en-US" i="0" dirty="0" smtClean="0"/>
              <a:t/>
            </a:r>
            <a:br>
              <a:rPr lang="en-US" i="0" dirty="0" smtClean="0"/>
            </a:br>
            <a:r>
              <a:rPr lang="en-US" sz="2000" b="1" i="0" dirty="0" smtClean="0"/>
              <a:t>AZ, Flagstaff, Marketing,</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Sales,</a:t>
            </a:r>
            <a:r>
              <a:rPr lang="en-US" sz="2000" b="1" i="0" dirty="0"/>
              <a:t/>
            </a:r>
            <a:br>
              <a:rPr lang="en-US" sz="2000" b="1" i="0" dirty="0"/>
            </a:br>
            <a:r>
              <a:rPr lang="en-US" sz="2000" b="1" i="0" dirty="0" smtClean="0"/>
              <a:t>AZ</a:t>
            </a:r>
            <a:r>
              <a:rPr lang="en-US" sz="2000" b="1" i="0" dirty="0"/>
              <a:t>, </a:t>
            </a:r>
            <a:r>
              <a:rPr lang="en-US" sz="2000" b="1" i="0" dirty="0" smtClean="0"/>
              <a:t>Phoenix, Marketing, </a:t>
            </a:r>
            <a:r>
              <a:rPr lang="en-US" sz="2000" b="1" i="0" dirty="0"/>
              <a:t/>
            </a:r>
            <a:br>
              <a:rPr lang="en-US" sz="2000" b="1" i="0" dirty="0"/>
            </a:br>
            <a:r>
              <a:rPr lang="en-US" sz="2000" b="1" i="0" dirty="0" smtClean="0"/>
              <a:t>AZ, Phoenix, Sales, </a:t>
            </a:r>
            <a:r>
              <a:rPr lang="en-US" sz="2000" b="1" i="0" dirty="0"/>
              <a:t/>
            </a:r>
            <a:br>
              <a:rPr lang="en-US" sz="2000" b="1" i="0" dirty="0"/>
            </a:br>
            <a:r>
              <a:rPr lang="en-US" sz="2000" b="1" i="0" dirty="0" smtClean="0"/>
              <a:t>AZ</a:t>
            </a:r>
            <a:r>
              <a:rPr lang="en-US" sz="2000" b="1" i="0" dirty="0"/>
              <a:t>, Phoenix, Sales, </a:t>
            </a:r>
            <a:br>
              <a:rPr lang="en-US" sz="2000" b="1" i="0" dirty="0"/>
            </a:br>
            <a:r>
              <a:rPr lang="en-US" sz="2000" b="1" i="0" dirty="0" smtClean="0"/>
              <a:t>AZ</a:t>
            </a:r>
            <a:r>
              <a:rPr lang="en-US" sz="2000" b="1" i="0" dirty="0"/>
              <a:t>, Phoenix, Sales, </a:t>
            </a:r>
            <a:br>
              <a:rPr lang="en-US" sz="2000" b="1" i="0" dirty="0"/>
            </a:br>
            <a:r>
              <a:rPr lang="en-US" sz="2000" b="1" i="0" dirty="0" smtClean="0"/>
              <a:t>AZ</a:t>
            </a:r>
            <a:r>
              <a:rPr lang="en-US" sz="2000" b="1" i="0" dirty="0"/>
              <a:t>, Phoenix, </a:t>
            </a:r>
            <a:r>
              <a:rPr lang="en-US" sz="2000" b="1" i="0" dirty="0" smtClean="0"/>
              <a:t>Shipping, </a:t>
            </a:r>
            <a:br>
              <a:rPr lang="en-US" sz="2000" b="1" i="0" dirty="0" smtClean="0"/>
            </a:br>
            <a:r>
              <a:rPr lang="en-US" sz="2000" b="1" i="0" dirty="0" smtClean="0"/>
              <a:t>AZ</a:t>
            </a:r>
            <a:r>
              <a:rPr lang="en-US" sz="2000" b="1" i="0" dirty="0"/>
              <a:t>, </a:t>
            </a:r>
            <a:r>
              <a:rPr lang="en-US" sz="2000" b="1" i="0" dirty="0" smtClean="0"/>
              <a:t>Tucson, Marketing, </a:t>
            </a:r>
            <a:r>
              <a:rPr lang="en-US" sz="2000" b="1" i="0" dirty="0"/>
              <a:t/>
            </a:r>
            <a:br>
              <a:rPr lang="en-US" sz="2000" b="1" i="0" dirty="0"/>
            </a:br>
            <a:r>
              <a:rPr lang="en-US" sz="2000" b="1" i="0" dirty="0" smtClean="0"/>
              <a:t>AZ</a:t>
            </a:r>
            <a:r>
              <a:rPr lang="en-US" sz="2000" b="1" i="0" dirty="0"/>
              <a:t>, Tucson, </a:t>
            </a:r>
            <a:r>
              <a:rPr lang="en-US" sz="2000" b="1" i="0" dirty="0" smtClean="0"/>
              <a:t>Shipping, </a:t>
            </a:r>
            <a:r>
              <a:rPr lang="en-US" sz="2000" b="1" i="0" dirty="0"/>
              <a:t/>
            </a:r>
            <a:br>
              <a:rPr lang="en-US" sz="2000" b="1" i="0" dirty="0"/>
            </a:br>
            <a:r>
              <a:rPr lang="en-US" sz="2000" b="1" i="0" dirty="0" smtClean="0"/>
              <a:t>AZ</a:t>
            </a:r>
            <a:r>
              <a:rPr lang="en-US" sz="2000" b="1" i="0" dirty="0"/>
              <a:t>, Tucson, Shipping, </a:t>
            </a:r>
            <a:br>
              <a:rPr lang="en-US" sz="2000" b="1" i="0" dirty="0"/>
            </a:br>
            <a:r>
              <a:rPr lang="en-US" sz="2000" b="1" i="0" dirty="0" smtClean="0"/>
              <a:t>AZ</a:t>
            </a:r>
            <a:r>
              <a:rPr lang="en-US" sz="2000" b="1" i="0" dirty="0"/>
              <a:t>, Tucson, Shipping, </a:t>
            </a:r>
            <a:r>
              <a:rPr lang="en-US" sz="2000" b="1" i="0" dirty="0" smtClean="0"/>
              <a:t/>
            </a:r>
            <a:br>
              <a:rPr lang="en-US" sz="2000" b="1" i="0" dirty="0" smtClean="0"/>
            </a:br>
            <a:r>
              <a:rPr lang="en-US" sz="2000" b="1" i="0" dirty="0" smtClean="0"/>
              <a:t>CA, San Diego, Admin,</a:t>
            </a:r>
            <a:br>
              <a:rPr lang="en-US" sz="2000" b="1" i="0" dirty="0" smtClean="0"/>
            </a:br>
            <a:r>
              <a:rPr lang="en-US" sz="2000" b="1" i="0" dirty="0" smtClean="0"/>
              <a:t>CA, San Diego, Marketing,</a:t>
            </a:r>
          </a:p>
        </p:txBody>
      </p:sp>
      <p:sp>
        <p:nvSpPr>
          <p:cNvPr id="6" name="TextBox 5"/>
          <p:cNvSpPr txBox="1"/>
          <p:nvPr/>
        </p:nvSpPr>
        <p:spPr bwMode="auto">
          <a:xfrm>
            <a:off x="5691476" y="1078524"/>
            <a:ext cx="954107"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err="1" smtClean="0">
                <a:solidFill>
                  <a:srgbClr val="0070C0"/>
                </a:solidFill>
              </a:rPr>
              <a:t>Rowid</a:t>
            </a:r>
            <a:r>
              <a:rPr lang="en-US" i="0" dirty="0" smtClean="0"/>
              <a:t/>
            </a:r>
            <a:br>
              <a:rPr lang="en-US" i="0" dirty="0" smtClean="0"/>
            </a:br>
            <a:r>
              <a:rPr lang="en-US" sz="2000" b="1" i="0" dirty="0" smtClean="0"/>
              <a:t>3341</a:t>
            </a:r>
            <a:br>
              <a:rPr lang="en-US" sz="2000" b="1" i="0" dirty="0" smtClean="0"/>
            </a:br>
            <a:r>
              <a:rPr lang="en-US" sz="2000" b="1" i="0" dirty="0" smtClean="0"/>
              <a:t>9800</a:t>
            </a:r>
            <a:br>
              <a:rPr lang="en-US" sz="2000" b="1" i="0" dirty="0" smtClean="0"/>
            </a:br>
            <a:r>
              <a:rPr lang="en-US" sz="2000" b="1" i="0" dirty="0" smtClean="0"/>
              <a:t>9806</a:t>
            </a:r>
            <a:br>
              <a:rPr lang="en-US" sz="2000" b="1" i="0" dirty="0" smtClean="0"/>
            </a:br>
            <a:r>
              <a:rPr lang="en-US" sz="2000" b="1" i="0" dirty="0" smtClean="0"/>
              <a:t>9876</a:t>
            </a:r>
            <a:br>
              <a:rPr lang="en-US" sz="2000" b="1" i="0" dirty="0" smtClean="0"/>
            </a:br>
            <a:r>
              <a:rPr lang="en-US" sz="2000" b="1" i="0" dirty="0" smtClean="0"/>
              <a:t>7776</a:t>
            </a:r>
            <a:br>
              <a:rPr lang="en-US" sz="2000" b="1" i="0" dirty="0" smtClean="0"/>
            </a:br>
            <a:r>
              <a:rPr lang="en-US" sz="2000" b="1" i="0" dirty="0" smtClean="0"/>
              <a:t>7777</a:t>
            </a:r>
            <a:r>
              <a:rPr lang="en-US" sz="2000" b="1" i="0" dirty="0"/>
              <a:t/>
            </a:r>
            <a:br>
              <a:rPr lang="en-US" sz="2000" b="1" i="0" dirty="0"/>
            </a:br>
            <a:r>
              <a:rPr lang="en-US" sz="2000" b="1" i="0" dirty="0" smtClean="0"/>
              <a:t>0076</a:t>
            </a:r>
            <a:r>
              <a:rPr lang="en-US" sz="2000" b="1" i="0" dirty="0"/>
              <a:t/>
            </a:r>
            <a:br>
              <a:rPr lang="en-US" sz="2000" b="1" i="0" dirty="0"/>
            </a:br>
            <a:r>
              <a:rPr lang="en-US" sz="2000" b="1" i="0" dirty="0" smtClean="0"/>
              <a:t>0888</a:t>
            </a:r>
            <a:r>
              <a:rPr lang="en-US" sz="2000" b="1" i="0" dirty="0"/>
              <a:t/>
            </a:r>
            <a:br>
              <a:rPr lang="en-US" sz="2000" b="1" i="0" dirty="0"/>
            </a:br>
            <a:r>
              <a:rPr lang="en-US" sz="2000" b="1" i="0" dirty="0" smtClean="0"/>
              <a:t>3876</a:t>
            </a:r>
            <a:r>
              <a:rPr lang="en-US" sz="2000" b="1" i="0" dirty="0"/>
              <a:t/>
            </a:r>
            <a:br>
              <a:rPr lang="en-US" sz="2000" b="1" i="0" dirty="0"/>
            </a:br>
            <a:r>
              <a:rPr lang="en-US" sz="2000" b="1" i="0" dirty="0" smtClean="0"/>
              <a:t>0006</a:t>
            </a:r>
            <a:br>
              <a:rPr lang="en-US" sz="2000" b="1" i="0" dirty="0" smtClean="0"/>
            </a:br>
            <a:r>
              <a:rPr lang="en-US" sz="2000" b="1" i="0" dirty="0" smtClean="0"/>
              <a:t>0345</a:t>
            </a:r>
            <a:r>
              <a:rPr lang="en-US" sz="2000" b="1" i="0" dirty="0"/>
              <a:t/>
            </a:r>
            <a:br>
              <a:rPr lang="en-US" sz="2000" b="1" i="0" dirty="0"/>
            </a:br>
            <a:r>
              <a:rPr lang="en-US" sz="2000" b="1" i="0" dirty="0" smtClean="0"/>
              <a:t>0347</a:t>
            </a:r>
            <a:r>
              <a:rPr lang="en-US" sz="2000" b="1" i="0" dirty="0"/>
              <a:t/>
            </a:r>
            <a:br>
              <a:rPr lang="en-US" sz="2000" b="1" i="0" dirty="0"/>
            </a:br>
            <a:r>
              <a:rPr lang="en-US" sz="2000" b="1" i="0" dirty="0" smtClean="0"/>
              <a:t>8877</a:t>
            </a:r>
            <a:br>
              <a:rPr lang="en-US" sz="2000" b="1" i="0" dirty="0" smtClean="0"/>
            </a:br>
            <a:r>
              <a:rPr lang="en-US" sz="2000" b="1" i="0" dirty="0" smtClean="0"/>
              <a:t>8888</a:t>
            </a:r>
            <a:br>
              <a:rPr lang="en-US" sz="2000" b="1" i="0" dirty="0" smtClean="0"/>
            </a:br>
            <a:r>
              <a:rPr lang="en-US" sz="2000" b="1" i="0" dirty="0" smtClean="0"/>
              <a:t>0066</a:t>
            </a:r>
            <a:br>
              <a:rPr lang="en-US" sz="2000" b="1" i="0" dirty="0" smtClean="0"/>
            </a:br>
            <a:r>
              <a:rPr lang="en-US" sz="2000" b="1" i="0" dirty="0" smtClean="0"/>
              <a:t>1198</a:t>
            </a:r>
          </a:p>
        </p:txBody>
      </p:sp>
      <p:sp>
        <p:nvSpPr>
          <p:cNvPr id="4" name="TextBox 3"/>
          <p:cNvSpPr txBox="1"/>
          <p:nvPr/>
        </p:nvSpPr>
        <p:spPr bwMode="auto">
          <a:xfrm>
            <a:off x="7347393" y="1758461"/>
            <a:ext cx="3804247" cy="2862322"/>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Is there a bracket for</a:t>
            </a:r>
            <a:br>
              <a:rPr lang="en-US" i="0" dirty="0" smtClean="0"/>
            </a:br>
            <a:r>
              <a:rPr lang="en-US" i="0" dirty="0" smtClean="0"/>
              <a:t/>
            </a:r>
            <a:br>
              <a:rPr lang="en-US" i="0" dirty="0" smtClean="0"/>
            </a:br>
            <a:r>
              <a:rPr lang="en-US" i="0" dirty="0" smtClean="0"/>
              <a:t>(State = “AZ”)</a:t>
            </a:r>
            <a:br>
              <a:rPr lang="en-US" i="0" dirty="0" smtClean="0"/>
            </a:br>
            <a:r>
              <a:rPr lang="en-US" i="0" dirty="0" smtClean="0"/>
              <a:t>AND</a:t>
            </a:r>
            <a:br>
              <a:rPr lang="en-US" i="0" dirty="0" smtClean="0"/>
            </a:br>
            <a:r>
              <a:rPr lang="en-US" i="0" dirty="0" smtClean="0"/>
              <a:t>(Department = “Marketing”</a:t>
            </a:r>
            <a:br>
              <a:rPr lang="en-US" i="0" dirty="0" smtClean="0"/>
            </a:br>
            <a:endParaRPr lang="en-US" i="0" dirty="0" smtClean="0"/>
          </a:p>
          <a:p>
            <a:pPr>
              <a:buSzTx/>
            </a:pPr>
            <a:r>
              <a:rPr lang="en-US" i="0" dirty="0"/>
              <a:t>?</a:t>
            </a:r>
            <a:endParaRPr lang="en-US" i="0" dirty="0" smtClean="0"/>
          </a:p>
        </p:txBody>
      </p:sp>
    </p:spTree>
    <p:extLst>
      <p:ext uri="{BB962C8B-B14F-4D97-AF65-F5344CB8AC3E}">
        <p14:creationId xmlns:p14="http://schemas.microsoft.com/office/powerpoint/2010/main" val="11839482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1664677" y="4454768"/>
            <a:ext cx="4980906" cy="328246"/>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 name="Rectangle 2"/>
          <p:cNvSpPr/>
          <p:nvPr/>
        </p:nvSpPr>
        <p:spPr bwMode="auto">
          <a:xfrm>
            <a:off x="1664677" y="2930770"/>
            <a:ext cx="4980906" cy="328246"/>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 name="Rectangle 6"/>
          <p:cNvSpPr/>
          <p:nvPr/>
        </p:nvSpPr>
        <p:spPr bwMode="auto">
          <a:xfrm>
            <a:off x="1664677" y="1406770"/>
            <a:ext cx="4980906" cy="1219199"/>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557813" y="259775"/>
            <a:ext cx="10948387" cy="646331"/>
          </a:xfrm>
        </p:spPr>
        <p:txBody>
          <a:bodyPr/>
          <a:lstStyle/>
          <a:p>
            <a:r>
              <a:rPr lang="en-US" sz="4000" dirty="0" smtClean="0"/>
              <a:t>Bracket Quiz</a:t>
            </a:r>
            <a:endParaRPr lang="en-US" sz="4000" dirty="0"/>
          </a:p>
        </p:txBody>
      </p:sp>
      <p:sp>
        <p:nvSpPr>
          <p:cNvPr id="5" name="TextBox 4"/>
          <p:cNvSpPr txBox="1"/>
          <p:nvPr/>
        </p:nvSpPr>
        <p:spPr bwMode="auto">
          <a:xfrm>
            <a:off x="2209722" y="1078524"/>
            <a:ext cx="3374642"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smtClean="0">
                <a:solidFill>
                  <a:srgbClr val="0070C0"/>
                </a:solidFill>
              </a:rPr>
              <a:t>State   City   Department</a:t>
            </a:r>
            <a:r>
              <a:rPr lang="en-US" i="0" dirty="0" smtClean="0"/>
              <a:t/>
            </a:r>
            <a:br>
              <a:rPr lang="en-US" i="0" dirty="0" smtClean="0"/>
            </a:br>
            <a:r>
              <a:rPr lang="en-US" sz="2000" b="1" i="0" dirty="0" smtClean="0"/>
              <a:t>AZ, Flagstaff, Marketing,</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Marketing, </a:t>
            </a:r>
            <a:r>
              <a:rPr lang="en-US" sz="2000" b="1" i="0" dirty="0"/>
              <a:t/>
            </a:r>
            <a:br>
              <a:rPr lang="en-US" sz="2000" b="1" i="0" dirty="0"/>
            </a:br>
            <a:r>
              <a:rPr lang="en-US" sz="2000" b="1" i="0" dirty="0" smtClean="0"/>
              <a:t>AZ</a:t>
            </a:r>
            <a:r>
              <a:rPr lang="en-US" sz="2000" b="1" i="0" dirty="0"/>
              <a:t>, Flagstaff, </a:t>
            </a:r>
            <a:r>
              <a:rPr lang="en-US" sz="2000" b="1" i="0" dirty="0" smtClean="0"/>
              <a:t>Sales,</a:t>
            </a:r>
            <a:r>
              <a:rPr lang="en-US" sz="2000" b="1" i="0" dirty="0"/>
              <a:t/>
            </a:r>
            <a:br>
              <a:rPr lang="en-US" sz="2000" b="1" i="0" dirty="0"/>
            </a:br>
            <a:r>
              <a:rPr lang="en-US" sz="2000" b="1" i="0" dirty="0" smtClean="0"/>
              <a:t>AZ</a:t>
            </a:r>
            <a:r>
              <a:rPr lang="en-US" sz="2000" b="1" i="0" dirty="0"/>
              <a:t>, </a:t>
            </a:r>
            <a:r>
              <a:rPr lang="en-US" sz="2000" b="1" i="0" dirty="0" smtClean="0"/>
              <a:t>Phoenix, Marketing, </a:t>
            </a:r>
            <a:r>
              <a:rPr lang="en-US" sz="2000" b="1" i="0" dirty="0"/>
              <a:t/>
            </a:r>
            <a:br>
              <a:rPr lang="en-US" sz="2000" b="1" i="0" dirty="0"/>
            </a:br>
            <a:r>
              <a:rPr lang="en-US" sz="2000" b="1" i="0" dirty="0" smtClean="0"/>
              <a:t>AZ, Phoenix, Sales, </a:t>
            </a:r>
            <a:r>
              <a:rPr lang="en-US" sz="2000" b="1" i="0" dirty="0"/>
              <a:t/>
            </a:r>
            <a:br>
              <a:rPr lang="en-US" sz="2000" b="1" i="0" dirty="0"/>
            </a:br>
            <a:r>
              <a:rPr lang="en-US" sz="2000" b="1" i="0" dirty="0" smtClean="0"/>
              <a:t>AZ</a:t>
            </a:r>
            <a:r>
              <a:rPr lang="en-US" sz="2000" b="1" i="0" dirty="0"/>
              <a:t>, Phoenix, Sales, </a:t>
            </a:r>
            <a:br>
              <a:rPr lang="en-US" sz="2000" b="1" i="0" dirty="0"/>
            </a:br>
            <a:r>
              <a:rPr lang="en-US" sz="2000" b="1" i="0" dirty="0" smtClean="0"/>
              <a:t>AZ</a:t>
            </a:r>
            <a:r>
              <a:rPr lang="en-US" sz="2000" b="1" i="0" dirty="0"/>
              <a:t>, Phoenix, Sales, </a:t>
            </a:r>
            <a:br>
              <a:rPr lang="en-US" sz="2000" b="1" i="0" dirty="0"/>
            </a:br>
            <a:r>
              <a:rPr lang="en-US" sz="2000" b="1" i="0" dirty="0" smtClean="0"/>
              <a:t>AZ</a:t>
            </a:r>
            <a:r>
              <a:rPr lang="en-US" sz="2000" b="1" i="0" dirty="0"/>
              <a:t>, Phoenix, </a:t>
            </a:r>
            <a:r>
              <a:rPr lang="en-US" sz="2000" b="1" i="0" dirty="0" smtClean="0"/>
              <a:t>Shipping, </a:t>
            </a:r>
            <a:br>
              <a:rPr lang="en-US" sz="2000" b="1" i="0" dirty="0" smtClean="0"/>
            </a:br>
            <a:r>
              <a:rPr lang="en-US" sz="2000" b="1" i="0" dirty="0" smtClean="0"/>
              <a:t>AZ</a:t>
            </a:r>
            <a:r>
              <a:rPr lang="en-US" sz="2000" b="1" i="0" dirty="0"/>
              <a:t>, </a:t>
            </a:r>
            <a:r>
              <a:rPr lang="en-US" sz="2000" b="1" i="0" dirty="0" smtClean="0"/>
              <a:t>Tucson, Marketing, </a:t>
            </a:r>
            <a:r>
              <a:rPr lang="en-US" sz="2000" b="1" i="0" dirty="0"/>
              <a:t/>
            </a:r>
            <a:br>
              <a:rPr lang="en-US" sz="2000" b="1" i="0" dirty="0"/>
            </a:br>
            <a:r>
              <a:rPr lang="en-US" sz="2000" b="1" i="0" dirty="0" smtClean="0"/>
              <a:t>AZ</a:t>
            </a:r>
            <a:r>
              <a:rPr lang="en-US" sz="2000" b="1" i="0" dirty="0"/>
              <a:t>, Tucson, </a:t>
            </a:r>
            <a:r>
              <a:rPr lang="en-US" sz="2000" b="1" i="0" dirty="0" smtClean="0"/>
              <a:t>Shipping, </a:t>
            </a:r>
            <a:r>
              <a:rPr lang="en-US" sz="2000" b="1" i="0" dirty="0"/>
              <a:t/>
            </a:r>
            <a:br>
              <a:rPr lang="en-US" sz="2000" b="1" i="0" dirty="0"/>
            </a:br>
            <a:r>
              <a:rPr lang="en-US" sz="2000" b="1" i="0" dirty="0" smtClean="0"/>
              <a:t>AZ</a:t>
            </a:r>
            <a:r>
              <a:rPr lang="en-US" sz="2000" b="1" i="0" dirty="0"/>
              <a:t>, Tucson, Shipping, </a:t>
            </a:r>
            <a:br>
              <a:rPr lang="en-US" sz="2000" b="1" i="0" dirty="0"/>
            </a:br>
            <a:r>
              <a:rPr lang="en-US" sz="2000" b="1" i="0" dirty="0" smtClean="0"/>
              <a:t>AZ</a:t>
            </a:r>
            <a:r>
              <a:rPr lang="en-US" sz="2000" b="1" i="0" dirty="0"/>
              <a:t>, Tucson, Shipping, </a:t>
            </a:r>
            <a:r>
              <a:rPr lang="en-US" sz="2000" b="1" i="0" dirty="0" smtClean="0"/>
              <a:t/>
            </a:r>
            <a:br>
              <a:rPr lang="en-US" sz="2000" b="1" i="0" dirty="0" smtClean="0"/>
            </a:br>
            <a:r>
              <a:rPr lang="en-US" sz="2000" b="1" i="0" dirty="0" smtClean="0"/>
              <a:t>CA, San Diego, Admin,</a:t>
            </a:r>
            <a:br>
              <a:rPr lang="en-US" sz="2000" b="1" i="0" dirty="0" smtClean="0"/>
            </a:br>
            <a:r>
              <a:rPr lang="en-US" sz="2000" b="1" i="0" dirty="0" smtClean="0"/>
              <a:t>CA, San Diego, Marketing,</a:t>
            </a:r>
          </a:p>
        </p:txBody>
      </p:sp>
      <p:sp>
        <p:nvSpPr>
          <p:cNvPr id="6" name="TextBox 5"/>
          <p:cNvSpPr txBox="1"/>
          <p:nvPr/>
        </p:nvSpPr>
        <p:spPr bwMode="auto">
          <a:xfrm>
            <a:off x="5691476" y="1078524"/>
            <a:ext cx="954107" cy="532453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2000" b="1" i="0" dirty="0" err="1" smtClean="0">
                <a:solidFill>
                  <a:srgbClr val="0070C0"/>
                </a:solidFill>
              </a:rPr>
              <a:t>Rowid</a:t>
            </a:r>
            <a:r>
              <a:rPr lang="en-US" i="0" dirty="0" smtClean="0"/>
              <a:t/>
            </a:r>
            <a:br>
              <a:rPr lang="en-US" i="0" dirty="0" smtClean="0"/>
            </a:br>
            <a:r>
              <a:rPr lang="en-US" sz="2000" b="1" i="0" dirty="0" smtClean="0"/>
              <a:t>3341</a:t>
            </a:r>
            <a:br>
              <a:rPr lang="en-US" sz="2000" b="1" i="0" dirty="0" smtClean="0"/>
            </a:br>
            <a:r>
              <a:rPr lang="en-US" sz="2000" b="1" i="0" dirty="0" smtClean="0"/>
              <a:t>9800</a:t>
            </a:r>
            <a:br>
              <a:rPr lang="en-US" sz="2000" b="1" i="0" dirty="0" smtClean="0"/>
            </a:br>
            <a:r>
              <a:rPr lang="en-US" sz="2000" b="1" i="0" dirty="0" smtClean="0"/>
              <a:t>9806</a:t>
            </a:r>
            <a:br>
              <a:rPr lang="en-US" sz="2000" b="1" i="0" dirty="0" smtClean="0"/>
            </a:br>
            <a:r>
              <a:rPr lang="en-US" sz="2000" b="1" i="0" dirty="0" smtClean="0"/>
              <a:t>9876</a:t>
            </a:r>
            <a:br>
              <a:rPr lang="en-US" sz="2000" b="1" i="0" dirty="0" smtClean="0"/>
            </a:br>
            <a:r>
              <a:rPr lang="en-US" sz="2000" b="1" i="0" dirty="0" smtClean="0"/>
              <a:t>7776</a:t>
            </a:r>
            <a:br>
              <a:rPr lang="en-US" sz="2000" b="1" i="0" dirty="0" smtClean="0"/>
            </a:br>
            <a:r>
              <a:rPr lang="en-US" sz="2000" b="1" i="0" dirty="0" smtClean="0"/>
              <a:t>7777</a:t>
            </a:r>
            <a:r>
              <a:rPr lang="en-US" sz="2000" b="1" i="0" dirty="0"/>
              <a:t/>
            </a:r>
            <a:br>
              <a:rPr lang="en-US" sz="2000" b="1" i="0" dirty="0"/>
            </a:br>
            <a:r>
              <a:rPr lang="en-US" sz="2000" b="1" i="0" dirty="0" smtClean="0"/>
              <a:t>0076</a:t>
            </a:r>
            <a:r>
              <a:rPr lang="en-US" sz="2000" b="1" i="0" dirty="0"/>
              <a:t/>
            </a:r>
            <a:br>
              <a:rPr lang="en-US" sz="2000" b="1" i="0" dirty="0"/>
            </a:br>
            <a:r>
              <a:rPr lang="en-US" sz="2000" b="1" i="0" dirty="0" smtClean="0"/>
              <a:t>0888</a:t>
            </a:r>
            <a:r>
              <a:rPr lang="en-US" sz="2000" b="1" i="0" dirty="0"/>
              <a:t/>
            </a:r>
            <a:br>
              <a:rPr lang="en-US" sz="2000" b="1" i="0" dirty="0"/>
            </a:br>
            <a:r>
              <a:rPr lang="en-US" sz="2000" b="1" i="0" dirty="0" smtClean="0"/>
              <a:t>3876</a:t>
            </a:r>
            <a:r>
              <a:rPr lang="en-US" sz="2000" b="1" i="0" dirty="0"/>
              <a:t/>
            </a:r>
            <a:br>
              <a:rPr lang="en-US" sz="2000" b="1" i="0" dirty="0"/>
            </a:br>
            <a:r>
              <a:rPr lang="en-US" sz="2000" b="1" i="0" dirty="0" smtClean="0"/>
              <a:t>0006</a:t>
            </a:r>
            <a:br>
              <a:rPr lang="en-US" sz="2000" b="1" i="0" dirty="0" smtClean="0"/>
            </a:br>
            <a:r>
              <a:rPr lang="en-US" sz="2000" b="1" i="0" dirty="0" smtClean="0"/>
              <a:t>0345</a:t>
            </a:r>
            <a:r>
              <a:rPr lang="en-US" sz="2000" b="1" i="0" dirty="0"/>
              <a:t/>
            </a:r>
            <a:br>
              <a:rPr lang="en-US" sz="2000" b="1" i="0" dirty="0"/>
            </a:br>
            <a:r>
              <a:rPr lang="en-US" sz="2000" b="1" i="0" dirty="0" smtClean="0"/>
              <a:t>0347</a:t>
            </a:r>
            <a:r>
              <a:rPr lang="en-US" sz="2000" b="1" i="0" dirty="0"/>
              <a:t/>
            </a:r>
            <a:br>
              <a:rPr lang="en-US" sz="2000" b="1" i="0" dirty="0"/>
            </a:br>
            <a:r>
              <a:rPr lang="en-US" sz="2000" b="1" i="0" dirty="0" smtClean="0"/>
              <a:t>8877</a:t>
            </a:r>
            <a:br>
              <a:rPr lang="en-US" sz="2000" b="1" i="0" dirty="0" smtClean="0"/>
            </a:br>
            <a:r>
              <a:rPr lang="en-US" sz="2000" b="1" i="0" dirty="0" smtClean="0"/>
              <a:t>8888</a:t>
            </a:r>
            <a:br>
              <a:rPr lang="en-US" sz="2000" b="1" i="0" dirty="0" smtClean="0"/>
            </a:br>
            <a:r>
              <a:rPr lang="en-US" sz="2000" b="1" i="0" dirty="0" smtClean="0"/>
              <a:t>0066</a:t>
            </a:r>
            <a:br>
              <a:rPr lang="en-US" sz="2000" b="1" i="0" dirty="0" smtClean="0"/>
            </a:br>
            <a:r>
              <a:rPr lang="en-US" sz="2000" b="1" i="0" dirty="0" smtClean="0"/>
              <a:t>1198</a:t>
            </a:r>
          </a:p>
        </p:txBody>
      </p:sp>
      <p:sp>
        <p:nvSpPr>
          <p:cNvPr id="4" name="TextBox 3"/>
          <p:cNvSpPr txBox="1"/>
          <p:nvPr/>
        </p:nvSpPr>
        <p:spPr bwMode="auto">
          <a:xfrm>
            <a:off x="7147820" y="1758461"/>
            <a:ext cx="4203395" cy="3416320"/>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smtClean="0"/>
              <a:t>Is there a bracket for</a:t>
            </a:r>
            <a:br>
              <a:rPr lang="en-US" i="0" dirty="0" smtClean="0"/>
            </a:br>
            <a:r>
              <a:rPr lang="en-US" i="0" dirty="0" smtClean="0"/>
              <a:t/>
            </a:r>
            <a:br>
              <a:rPr lang="en-US" i="0" dirty="0" smtClean="0"/>
            </a:br>
            <a:r>
              <a:rPr lang="en-US" i="0" dirty="0" smtClean="0"/>
              <a:t>(State = “AZ”)</a:t>
            </a:r>
            <a:br>
              <a:rPr lang="en-US" i="0" dirty="0" smtClean="0"/>
            </a:br>
            <a:r>
              <a:rPr lang="en-US" i="0" dirty="0" smtClean="0"/>
              <a:t>AND</a:t>
            </a:r>
            <a:br>
              <a:rPr lang="en-US" i="0" dirty="0" smtClean="0"/>
            </a:br>
            <a:r>
              <a:rPr lang="en-US" i="0" dirty="0" smtClean="0"/>
              <a:t>(Department = “Marketing”</a:t>
            </a:r>
            <a:br>
              <a:rPr lang="en-US" i="0" dirty="0" smtClean="0"/>
            </a:br>
            <a:endParaRPr lang="en-US" i="0" dirty="0"/>
          </a:p>
          <a:p>
            <a:pPr>
              <a:buSzTx/>
            </a:pPr>
            <a:r>
              <a:rPr lang="en-US" b="1" i="0" dirty="0" smtClean="0"/>
              <a:t>NO!!</a:t>
            </a:r>
          </a:p>
          <a:p>
            <a:pPr>
              <a:buSzTx/>
            </a:pPr>
            <a:r>
              <a:rPr lang="en-US" b="1" i="0" dirty="0" smtClean="0"/>
              <a:t>Entries are not consecutive</a:t>
            </a:r>
          </a:p>
        </p:txBody>
      </p:sp>
    </p:spTree>
    <p:extLst>
      <p:ext uri="{BB962C8B-B14F-4D97-AF65-F5344CB8AC3E}">
        <p14:creationId xmlns:p14="http://schemas.microsoft.com/office/powerpoint/2010/main" val="134071954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953" y="2828963"/>
            <a:ext cx="6827724" cy="1266093"/>
          </a:xfrm>
        </p:spPr>
        <p:txBody>
          <a:bodyPr/>
          <a:lstStyle/>
          <a:p>
            <a:pPr marL="0" indent="0" algn="ctr">
              <a:buNone/>
            </a:pPr>
            <a:r>
              <a:rPr lang="en-US" sz="3200" dirty="0" smtClean="0"/>
              <a:t>Index Cursors</a:t>
            </a:r>
            <a:endParaRPr lang="en-US" sz="3200" dirty="0"/>
          </a:p>
        </p:txBody>
      </p:sp>
    </p:spTree>
    <p:extLst>
      <p:ext uri="{BB962C8B-B14F-4D97-AF65-F5344CB8AC3E}">
        <p14:creationId xmlns:p14="http://schemas.microsoft.com/office/powerpoint/2010/main" val="17219356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Index Cursors</a:t>
            </a:r>
            <a:endParaRPr lang="en-US" sz="4000" dirty="0"/>
          </a:p>
        </p:txBody>
      </p:sp>
      <p:sp>
        <p:nvSpPr>
          <p:cNvPr id="3" name="Content Placeholder 2"/>
          <p:cNvSpPr>
            <a:spLocks noGrp="1"/>
          </p:cNvSpPr>
          <p:nvPr>
            <p:ph idx="1"/>
          </p:nvPr>
        </p:nvSpPr>
        <p:spPr/>
        <p:txBody>
          <a:bodyPr/>
          <a:lstStyle/>
          <a:p>
            <a:r>
              <a:rPr lang="en-US" sz="3200" dirty="0" smtClean="0"/>
              <a:t>An internal data structure</a:t>
            </a:r>
          </a:p>
          <a:p>
            <a:pPr lvl="1"/>
            <a:r>
              <a:rPr lang="en-US" sz="3000" dirty="0" smtClean="0"/>
              <a:t>Allocated as needed on behalf of the connection</a:t>
            </a:r>
          </a:p>
          <a:p>
            <a:r>
              <a:rPr lang="en-US" sz="3200" dirty="0" smtClean="0"/>
              <a:t>Used for a sequential scan of a bracket</a:t>
            </a:r>
          </a:p>
          <a:p>
            <a:r>
              <a:rPr lang="en-US" sz="3200" dirty="0" smtClean="0"/>
              <a:t>Used to maintain location in an index bracket</a:t>
            </a:r>
          </a:p>
          <a:p>
            <a:r>
              <a:rPr lang="en-US" sz="3200" dirty="0" smtClean="0"/>
              <a:t>One or more are used in a query resolution</a:t>
            </a:r>
          </a:p>
          <a:p>
            <a:pPr marL="457200" lvl="1" indent="0">
              <a:buNone/>
            </a:pPr>
            <a:endParaRPr lang="en-US" sz="3000" dirty="0"/>
          </a:p>
        </p:txBody>
      </p:sp>
    </p:spTree>
    <p:extLst>
      <p:ext uri="{BB962C8B-B14F-4D97-AF65-F5344CB8AC3E}">
        <p14:creationId xmlns:p14="http://schemas.microsoft.com/office/powerpoint/2010/main" val="37862371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259775"/>
            <a:ext cx="10948387" cy="646331"/>
          </a:xfrm>
        </p:spPr>
        <p:txBody>
          <a:bodyPr/>
          <a:lstStyle/>
          <a:p>
            <a:r>
              <a:rPr lang="en-US" sz="4000" dirty="0" smtClean="0"/>
              <a:t>Index Cursors</a:t>
            </a:r>
            <a:endParaRPr lang="en-US" sz="4000" dirty="0"/>
          </a:p>
        </p:txBody>
      </p:sp>
      <p:sp>
        <p:nvSpPr>
          <p:cNvPr id="3" name="Content Placeholder 2"/>
          <p:cNvSpPr>
            <a:spLocks noGrp="1"/>
          </p:cNvSpPr>
          <p:nvPr>
            <p:ph idx="1"/>
          </p:nvPr>
        </p:nvSpPr>
        <p:spPr/>
        <p:txBody>
          <a:bodyPr/>
          <a:lstStyle/>
          <a:p>
            <a:r>
              <a:rPr lang="en-US" sz="3200" dirty="0" smtClean="0"/>
              <a:t>Has index number, area, </a:t>
            </a:r>
            <a:r>
              <a:rPr lang="en-US" sz="3200" dirty="0" err="1" smtClean="0"/>
              <a:t>etc</a:t>
            </a:r>
            <a:endParaRPr lang="en-US" sz="3200" dirty="0" smtClean="0"/>
          </a:p>
          <a:p>
            <a:r>
              <a:rPr lang="en-US" sz="3200" dirty="0" smtClean="0"/>
              <a:t>1 entry per level in the index</a:t>
            </a:r>
          </a:p>
          <a:p>
            <a:pPr lvl="1"/>
            <a:r>
              <a:rPr lang="en-US" sz="3000" dirty="0" smtClean="0"/>
              <a:t>Block Number</a:t>
            </a:r>
          </a:p>
          <a:p>
            <a:pPr lvl="1"/>
            <a:r>
              <a:rPr lang="en-US" sz="3000" dirty="0" smtClean="0"/>
              <a:t>Block Version</a:t>
            </a:r>
          </a:p>
          <a:p>
            <a:pPr lvl="1"/>
            <a:r>
              <a:rPr lang="en-US" sz="3000" dirty="0" smtClean="0"/>
              <a:t>Position in the block</a:t>
            </a:r>
          </a:p>
          <a:p>
            <a:pPr marL="457200" lvl="1" indent="0">
              <a:buNone/>
            </a:pPr>
            <a:endParaRPr lang="en-US" sz="3000" dirty="0"/>
          </a:p>
        </p:txBody>
      </p:sp>
    </p:spTree>
    <p:extLst>
      <p:ext uri="{BB962C8B-B14F-4D97-AF65-F5344CB8AC3E}">
        <p14:creationId xmlns:p14="http://schemas.microsoft.com/office/powerpoint/2010/main" val="156600389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7630" y="1867671"/>
            <a:ext cx="6827724" cy="1266093"/>
          </a:xfrm>
        </p:spPr>
        <p:txBody>
          <a:bodyPr/>
          <a:lstStyle/>
          <a:p>
            <a:pPr marL="0" indent="0" algn="ctr">
              <a:buNone/>
            </a:pPr>
            <a:r>
              <a:rPr lang="en-US" sz="3200" dirty="0" smtClean="0"/>
              <a:t>This ends </a:t>
            </a:r>
            <a:r>
              <a:rPr lang="en-US" sz="3200" smtClean="0"/>
              <a:t>Part 1</a:t>
            </a:r>
            <a:br>
              <a:rPr lang="en-US" sz="3200" smtClean="0"/>
            </a:br>
            <a:r>
              <a:rPr lang="en-US" sz="3200" smtClean="0"/>
              <a:t/>
            </a:r>
            <a:br>
              <a:rPr lang="en-US" sz="3200" smtClean="0"/>
            </a:br>
            <a:endParaRPr lang="en-US" sz="3200" dirty="0" smtClean="0"/>
          </a:p>
          <a:p>
            <a:pPr marL="0" indent="0" algn="ctr">
              <a:buNone/>
            </a:pPr>
            <a:r>
              <a:rPr lang="en-US" sz="3200" dirty="0"/>
              <a:t>Part 2 - How the 4GL Uses Indexes” 4pm Friday in the Hollis room.  </a:t>
            </a:r>
          </a:p>
          <a:p>
            <a:pPr marL="0" indent="0" algn="ctr">
              <a:buNone/>
            </a:pPr>
            <a:endParaRPr lang="en-US" sz="3200" dirty="0"/>
          </a:p>
        </p:txBody>
      </p:sp>
    </p:spTree>
    <p:extLst>
      <p:ext uri="{BB962C8B-B14F-4D97-AF65-F5344CB8AC3E}">
        <p14:creationId xmlns:p14="http://schemas.microsoft.com/office/powerpoint/2010/main" val="123100016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7929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_Final" id="{5D910FF2-05AB-0F4F-883F-3D6FEB518B20}" vid="{78C3F78D-4B3E-464D-A907-BA67820418B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6b3c8aecd5478500eeca6489becb0705">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414a7d9475335aaaf62ee57295d671c2"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olicy xmlns="7c69e624-827f-471b-adea-ac070ddc6867">false</Policy>
    <Location1_0 xmlns="efb4a6a7-40f5-4c55-b7cd-bfe5555b5884">
      <Terms xmlns="http://schemas.microsoft.com/office/infopath/2007/PartnerControls"/>
    </Location1_0>
    <MetaDescription xmlns="7c69e624-827f-471b-adea-ac070ddc6867" xsi:nil="true"/>
    <Category1_0 xmlns="7c69e624-827f-471b-adea-ac070ddc6867">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ef797fd0-0a2c-4c70-979e-7c4753a1af05</TermId>
        </TermInfo>
      </Terms>
    </Category1_0>
    <g7620f54b84d4877b8ce49e3874564d0 xmlns="7c69e624-827f-471b-adea-ac070ddc6867">
      <Terms xmlns="http://schemas.microsoft.com/office/infopath/2007/PartnerControls"/>
    </g7620f54b84d4877b8ce49e3874564d0>
    <c60905045b3141dfb44ebee3a51fd0a7 xmlns="7c69e624-827f-471b-adea-ac070ddc6867">
      <Terms xmlns="http://schemas.microsoft.com/office/infopath/2007/PartnerControls"/>
    </c60905045b3141dfb44ebee3a51fd0a7>
    <Industry_0 xmlns="7c69e624-827f-471b-adea-ac070ddc6867">
      <Terms xmlns="http://schemas.microsoft.com/office/infopath/2007/PartnerControls"/>
    </Industry_0>
    <Summary xmlns="7c69e624-827f-471b-adea-ac070ddc6867" xsi:nil="true"/>
    <TaxCatchAll xmlns="7c69e624-827f-471b-adea-ac070ddc6867">
      <Value>758</Value>
      <Value>367</Value>
    </TaxCatchAll>
    <ContentType1_0 xmlns="efb4a6a7-40f5-4c55-b7cd-bfe5555b5884">
      <Terms xmlns="http://schemas.microsoft.com/office/infopath/2007/PartnerControls"/>
    </ContentType1_0>
    <Solution_0 xmlns="7c69e624-827f-471b-adea-ac070ddc6867">
      <Terms xmlns="http://schemas.microsoft.com/office/infopath/2007/PartnerControls"/>
    </Solution_0>
    <efbf5ec808454fc39dd6e73fb30f9800 xmlns="7c69e624-827f-471b-adea-ac070ddc6867">
      <Terms xmlns="http://schemas.microsoft.com/office/infopath/2007/PartnerControls"/>
    </efbf5ec808454fc39dd6e73fb30f9800>
    <e88edf6f69774249aa5a94de92e0b3ee xmlns="7c69e624-827f-471b-adea-ac070ddc6867">
      <Terms xmlns="http://schemas.microsoft.com/office/infopath/2007/PartnerControls"/>
    </e88edf6f69774249aa5a94de92e0b3ee>
    <h2f9ec3728094124b933b9cf7e867a92 xmlns="7c69e624-827f-471b-adea-ac070ddc6867">
      <Terms xmlns="http://schemas.microsoft.com/office/infopath/2007/PartnerControls"/>
    </h2f9ec3728094124b933b9cf7e867a92>
    <m3946e80dba8470d9700658463930af8 xmlns="7c69e624-827f-471b-adea-ac070ddc6867">
      <Terms xmlns="http://schemas.microsoft.com/office/infopath/2007/PartnerControls"/>
    </m3946e80dba8470d9700658463930af8>
    <h847452f74b44b57bc4a2a741f9c94e9 xmlns="7c69e624-827f-471b-adea-ac070ddc6867">
      <Terms xmlns="http://schemas.microsoft.com/office/infopath/2007/PartnerControls">
        <TermInfo xmlns="http://schemas.microsoft.com/office/infopath/2007/PartnerControls">
          <TermName xmlns="http://schemas.microsoft.com/office/infopath/2007/PartnerControls">Internal</TermName>
          <TermId xmlns="http://schemas.microsoft.com/office/infopath/2007/PartnerControls">52c39dec-86ec-4d25-bb10-18d2912cd0c4</TermId>
        </TermInfo>
      </Terms>
    </h847452f74b44b57bc4a2a741f9c94e9>
    <l58a9cb184754a90a3d0c9fae6dfc0fc xmlns="7c69e624-827f-471b-adea-ac070ddc6867">
      <Terms xmlns="http://schemas.microsoft.com/office/infopath/2007/PartnerControls"/>
    </l58a9cb184754a90a3d0c9fae6dfc0fc>
  </documentManagement>
</p:properties>
</file>

<file path=customXml/itemProps1.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2.xml><?xml version="1.0" encoding="utf-8"?>
<ds:datastoreItem xmlns:ds="http://schemas.openxmlformats.org/officeDocument/2006/customXml" ds:itemID="{66CACBB6-6B71-4043-9F5E-883E493A71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DA4C4B2-98B1-44DF-A244-E8FB7A2D1956}">
  <ds:schemaRefs>
    <ds:schemaRef ds:uri="efb4a6a7-40f5-4c55-b7cd-bfe5555b588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7c69e624-827f-471b-adea-ac070ddc686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9816</TotalTime>
  <Words>1348</Words>
  <Application>Microsoft Macintosh PowerPoint</Application>
  <PresentationFormat>Custom</PresentationFormat>
  <Paragraphs>276</Paragraphs>
  <Slides>57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Arial</vt:lpstr>
      <vt:lpstr>Courier New</vt:lpstr>
      <vt:lpstr>Wingdings</vt:lpstr>
      <vt:lpstr>PROGRESS_16x9_PPT_Template</vt:lpstr>
      <vt:lpstr>Database Internals: How Indexes Work</vt:lpstr>
      <vt:lpstr>Abstract</vt:lpstr>
      <vt:lpstr>Abstract</vt:lpstr>
      <vt:lpstr>Subjects</vt:lpstr>
      <vt:lpstr>What are Indexes</vt:lpstr>
      <vt:lpstr>Records Have A Rowid</vt:lpstr>
      <vt:lpstr>Index – an Ordered List of Rowids</vt:lpstr>
      <vt:lpstr>PowerPoint Presentation</vt:lpstr>
      <vt:lpstr>PowerPoint Presentation</vt:lpstr>
      <vt:lpstr>Subdivided List</vt:lpstr>
      <vt:lpstr>A List of Lists</vt:lpstr>
      <vt:lpstr>PowerPoint Presentation</vt:lpstr>
      <vt:lpstr>PowerPoint Presentation</vt:lpstr>
      <vt:lpstr>Index Block</vt:lpstr>
      <vt:lpstr>Index Leaf Block</vt:lpstr>
      <vt:lpstr>B-Trees</vt:lpstr>
      <vt:lpstr>Index B-Tree (2 levels)</vt:lpstr>
      <vt:lpstr>Index B-Tree (3 levels)</vt:lpstr>
      <vt:lpstr>Index Entry</vt:lpstr>
      <vt:lpstr>Multiple Indexes on A Table</vt:lpstr>
      <vt:lpstr>Index Types</vt:lpstr>
      <vt:lpstr>Unique vs. Non-Unique</vt:lpstr>
      <vt:lpstr>Multi-Component Index</vt:lpstr>
      <vt:lpstr>Multi-Compnent Keys</vt:lpstr>
      <vt:lpstr>Word Indexes</vt:lpstr>
      <vt:lpstr>Word Indexes: Queries</vt:lpstr>
      <vt:lpstr>PowerPoint Presentation</vt:lpstr>
      <vt:lpstr>Compression Improves</vt:lpstr>
      <vt:lpstr>4 Types of Compression</vt:lpstr>
      <vt:lpstr>Prefix Compression</vt:lpstr>
      <vt:lpstr>Index – an Ordered List of Rowids</vt:lpstr>
      <vt:lpstr>PowerPoint Presentation</vt:lpstr>
      <vt:lpstr>PowerPoint Presentation</vt:lpstr>
      <vt:lpstr>Find a Record</vt:lpstr>
      <vt:lpstr>B-Tree Search</vt:lpstr>
      <vt:lpstr>Update a key field</vt:lpstr>
      <vt:lpstr>FIND must return 0 or 1 records</vt:lpstr>
      <vt:lpstr>Database Block Size</vt:lpstr>
      <vt:lpstr>B-Tree Search</vt:lpstr>
      <vt:lpstr>B-Tree Search</vt:lpstr>
      <vt:lpstr>Index Utilization</vt:lpstr>
      <vt:lpstr>Index Compaction</vt:lpstr>
      <vt:lpstr>PowerPoint Presentation</vt:lpstr>
      <vt:lpstr>PowerPoint Presentation</vt:lpstr>
      <vt:lpstr>Index Brackets</vt:lpstr>
      <vt:lpstr>2 Bracket Types</vt:lpstr>
      <vt:lpstr>Equality Brackets</vt:lpstr>
      <vt:lpstr>Equality Brackets</vt:lpstr>
      <vt:lpstr>Equality Brackets</vt:lpstr>
      <vt:lpstr>RangeBrackets</vt:lpstr>
      <vt:lpstr>Bracket Quiz</vt:lpstr>
      <vt:lpstr>Bracket Quiz</vt:lpstr>
      <vt:lpstr>PowerPoint Presentation</vt:lpstr>
      <vt:lpstr>Index Cursors</vt:lpstr>
      <vt:lpstr>Index Cursors</vt:lpstr>
      <vt:lpstr>PowerPoint Presentation</vt:lpstr>
      <vt:lpstr>PowerPoint Presentation</vt:lpstr>
    </vt:vector>
  </TitlesOfParts>
  <Company>Progress Software Corporation</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PPT Template 16x9</dc:title>
  <dc:creator>Progress Software Corporation</dc:creator>
  <cp:lastModifiedBy>Michael Furgal</cp:lastModifiedBy>
  <cp:revision>1109</cp:revision>
  <cp:lastPrinted>2016-04-01T18:52:34Z</cp:lastPrinted>
  <dcterms:created xsi:type="dcterms:W3CDTF">2010-07-07T00:59:08Z</dcterms:created>
  <dcterms:modified xsi:type="dcterms:W3CDTF">2018-10-25T19:05:08Z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y fmtid="{D5CDD505-2E9C-101B-9397-08002B2CF9AE}" pid="15" name="HorizontalUseCase">
    <vt:lpwstr/>
  </property>
  <property fmtid="{D5CDD505-2E9C-101B-9397-08002B2CF9AE}" pid="16" name="GFOResourceTags">
    <vt:lpwstr/>
  </property>
  <property fmtid="{D5CDD505-2E9C-101B-9397-08002B2CF9AE}" pid="17" name="Partner Empowerment">
    <vt:lpwstr/>
  </property>
  <property fmtid="{D5CDD505-2E9C-101B-9397-08002B2CF9AE}" pid="18" name="BusinessLine">
    <vt:lpwstr/>
  </property>
  <property fmtid="{D5CDD505-2E9C-101B-9397-08002B2CF9AE}" pid="19" name="Portal Audience">
    <vt:lpwstr/>
  </property>
  <property fmtid="{D5CDD505-2E9C-101B-9397-08002B2CF9AE}" pid="20" name="kb2a064789314f00a60cb6c3cf784453">
    <vt:lpwstr/>
  </property>
  <property fmtid="{D5CDD505-2E9C-101B-9397-08002B2CF9AE}" pid="21" name="Visibility">
    <vt:lpwstr>758;#Internal|52c39dec-86ec-4d25-bb10-18d2912cd0c4</vt:lpwstr>
  </property>
</Properties>
</file>