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1" r:id="rId4"/>
  </p:sldMasterIdLst>
  <p:notesMasterIdLst>
    <p:notesMasterId r:id="rId53"/>
  </p:notesMasterIdLst>
  <p:handoutMasterIdLst>
    <p:handoutMasterId r:id="rId54"/>
  </p:handoutMasterIdLst>
  <p:sldIdLst>
    <p:sldId id="1191" r:id="rId5"/>
    <p:sldId id="1214" r:id="rId6"/>
    <p:sldId id="1215" r:id="rId7"/>
    <p:sldId id="1216" r:id="rId8"/>
    <p:sldId id="1255" r:id="rId9"/>
    <p:sldId id="1217" r:id="rId10"/>
    <p:sldId id="1218" r:id="rId11"/>
    <p:sldId id="1219" r:id="rId12"/>
    <p:sldId id="1256" r:id="rId13"/>
    <p:sldId id="1220" r:id="rId14"/>
    <p:sldId id="1221" r:id="rId15"/>
    <p:sldId id="1222" r:id="rId16"/>
    <p:sldId id="1223" r:id="rId17"/>
    <p:sldId id="1224" r:id="rId18"/>
    <p:sldId id="1225" r:id="rId19"/>
    <p:sldId id="1226" r:id="rId20"/>
    <p:sldId id="1227" r:id="rId21"/>
    <p:sldId id="1257" r:id="rId22"/>
    <p:sldId id="1228" r:id="rId23"/>
    <p:sldId id="1229" r:id="rId24"/>
    <p:sldId id="1230" r:id="rId25"/>
    <p:sldId id="1231" r:id="rId26"/>
    <p:sldId id="1232" r:id="rId27"/>
    <p:sldId id="1233" r:id="rId28"/>
    <p:sldId id="1234" r:id="rId29"/>
    <p:sldId id="1235" r:id="rId30"/>
    <p:sldId id="1236" r:id="rId31"/>
    <p:sldId id="1237" r:id="rId32"/>
    <p:sldId id="1238" r:id="rId33"/>
    <p:sldId id="1239" r:id="rId34"/>
    <p:sldId id="1240" r:id="rId35"/>
    <p:sldId id="1241" r:id="rId36"/>
    <p:sldId id="1258" r:id="rId37"/>
    <p:sldId id="1242" r:id="rId38"/>
    <p:sldId id="1243" r:id="rId39"/>
    <p:sldId id="1244" r:id="rId40"/>
    <p:sldId id="1245" r:id="rId41"/>
    <p:sldId id="1246" r:id="rId42"/>
    <p:sldId id="1247" r:id="rId43"/>
    <p:sldId id="1248" r:id="rId44"/>
    <p:sldId id="1249" r:id="rId45"/>
    <p:sldId id="1259" r:id="rId46"/>
    <p:sldId id="1250" r:id="rId47"/>
    <p:sldId id="1251" r:id="rId48"/>
    <p:sldId id="1252" r:id="rId49"/>
    <p:sldId id="1253" r:id="rId50"/>
    <p:sldId id="1254" r:id="rId51"/>
    <p:sldId id="1212" r:id="rId52"/>
  </p:sldIdLst>
  <p:sldSz cx="12188825" cy="6858000"/>
  <p:notesSz cx="7027863" cy="9313863"/>
  <p:custDataLst>
    <p:tags r:id="rId55"/>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7">
          <p15:clr>
            <a:srgbClr val="A4A3A4"/>
          </p15:clr>
        </p15:guide>
        <p15:guide id="2" orient="horz" pos="756">
          <p15:clr>
            <a:srgbClr val="A4A3A4"/>
          </p15:clr>
        </p15:guide>
        <p15:guide id="3" orient="horz" pos="3403">
          <p15:clr>
            <a:srgbClr val="A4A3A4"/>
          </p15:clr>
        </p15:guide>
        <p15:guide id="4"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E00"/>
    <a:srgbClr val="2F5662"/>
    <a:srgbClr val="DD461E"/>
    <a:srgbClr val="B0D806"/>
    <a:srgbClr val="AAD204"/>
    <a:srgbClr val="24D997"/>
    <a:srgbClr val="23C78C"/>
    <a:srgbClr val="F199AE"/>
    <a:srgbClr val="A21636"/>
    <a:srgbClr val="FFD2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754" autoAdjust="0"/>
    <p:restoredTop sz="86445" autoAdjust="0"/>
  </p:normalViewPr>
  <p:slideViewPr>
    <p:cSldViewPr snapToGrid="0" showGuides="1">
      <p:cViewPr varScale="1">
        <p:scale>
          <a:sx n="55" d="100"/>
          <a:sy n="55" d="100"/>
        </p:scale>
        <p:origin x="336" y="184"/>
      </p:cViewPr>
      <p:guideLst>
        <p:guide orient="horz" pos="437"/>
        <p:guide orient="horz" pos="756"/>
        <p:guide orient="horz" pos="3403"/>
        <p:guide pos="3829"/>
      </p:guideLst>
    </p:cSldViewPr>
  </p:slideViewPr>
  <p:outlineViewPr>
    <p:cViewPr>
      <p:scale>
        <a:sx n="33" d="100"/>
        <a:sy n="33" d="100"/>
      </p:scale>
      <p:origin x="0" y="764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5" d="100"/>
          <a:sy n="75" d="100"/>
        </p:scale>
        <p:origin x="2899" y="53"/>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tags" Target="tags/tag1.xml"/><Relationship Id="rId56" Type="http://schemas.openxmlformats.org/officeDocument/2006/relationships/commentAuthors" Target="commentAuthors.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dirty="0"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val="79331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long-term strategy is to enhance the OpenEdge environment so that it can operate as close to 24x7x365 as possible. This touches on a number of elements:</a:t>
            </a:r>
          </a:p>
          <a:p>
            <a:pPr marL="171450" indent="-171450">
              <a:buFont typeface="Arial" panose="020B0604020202020204" pitchFamily="34" charset="0"/>
              <a:buChar char="•"/>
            </a:pPr>
            <a:r>
              <a:rPr lang="en-US" dirty="0"/>
              <a:t>Resiliency to failure – if the OpenEdge database fails, the system can automatically and transparently fail over to a backup system. Users would continue operating the application without direct knowledge of the failure. Once the issue is resolved, the system can then fail back transparently.</a:t>
            </a:r>
          </a:p>
          <a:p>
            <a:pPr marL="171450" indent="-171450">
              <a:buFont typeface="Arial" panose="020B0604020202020204" pitchFamily="34" charset="0"/>
              <a:buChar char="•"/>
            </a:pPr>
            <a:r>
              <a:rPr lang="en-US" dirty="0"/>
              <a:t>Online Maintenance – various OpenEdge database operations and overall system settings are accomplished/modified while the system is up and running. Whenever possible, have the system self-monitor and self-maintain itself.</a:t>
            </a:r>
          </a:p>
          <a:p>
            <a:pPr marL="171450" indent="-171450">
              <a:buFont typeface="Arial" panose="020B0604020202020204" pitchFamily="34" charset="0"/>
              <a:buChar char="•"/>
            </a:pPr>
            <a:r>
              <a:rPr lang="en-US" dirty="0"/>
              <a:t>Online business logic and schema changes – there should be no need to bring the system down to update the business logic or schema. This includes updates to the OpenEdge infrastructure itself.</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45</a:t>
            </a:fld>
            <a:endParaRPr lang="en-US" dirty="0"/>
          </a:p>
        </p:txBody>
      </p:sp>
    </p:spTree>
    <p:extLst>
      <p:ext uri="{BB962C8B-B14F-4D97-AF65-F5344CB8AC3E}">
        <p14:creationId xmlns:p14="http://schemas.microsoft.com/office/powerpoint/2010/main" val="1477807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0"/>
            <a:ext cx="12183947" cy="6856899"/>
          </a:xfrm>
          <a:prstGeom prst="rect">
            <a:avLst/>
          </a:prstGeom>
        </p:spPr>
      </p:pic>
      <p:sp>
        <p:nvSpPr>
          <p:cNvPr id="9" name="Rectangle 3"/>
          <p:cNvSpPr>
            <a:spLocks noGrp="1" noChangeArrowheads="1"/>
          </p:cNvSpPr>
          <p:nvPr>
            <p:ph type="ctrTitle" hasCustomPrompt="1"/>
          </p:nvPr>
        </p:nvSpPr>
        <p:spPr bwMode="auto">
          <a:xfrm>
            <a:off x="5038725" y="2457778"/>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38725" y="4613135"/>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20871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2" name="Title 1"/>
          <p:cNvSpPr>
            <a:spLocks noGrp="1"/>
          </p:cNvSpPr>
          <p:nvPr>
            <p:ph type="title"/>
          </p:nvPr>
        </p:nvSpPr>
        <p:spPr>
          <a:xfrm>
            <a:off x="785008" y="3091870"/>
            <a:ext cx="6555592" cy="535531"/>
          </a:xfrm>
        </p:spPr>
        <p:txBody>
          <a:bodyPr anchor="t"/>
          <a:lstStyle>
            <a:lvl1pPr>
              <a:defRPr sz="3200">
                <a:solidFill>
                  <a:schemeClr val="accent2">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566014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15580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6901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8"/>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248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609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08547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60562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308739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18389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520924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72095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6"/>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51291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2248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0"/>
            <a:ext cx="12183947" cy="6856898"/>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48783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spTree>
    <p:extLst>
      <p:ext uri="{BB962C8B-B14F-4D97-AF65-F5344CB8AC3E}">
        <p14:creationId xmlns:p14="http://schemas.microsoft.com/office/powerpoint/2010/main" val="39189929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 no text boxes">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263384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55149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235002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4216" y="2828835"/>
            <a:ext cx="6555592" cy="1200329"/>
          </a:xfrm>
          <a:prstGeom prst="rect">
            <a:avLst/>
          </a:prstGeom>
        </p:spPr>
        <p:txBody>
          <a:bodyPr anchor="t"/>
          <a:lstStyle>
            <a:lvl1pPr>
              <a:defRPr sz="3998"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1025173375"/>
      </p:ext>
    </p:extLst>
  </p:cSld>
  <p:clrMapOvr>
    <a:masterClrMapping/>
  </p:clrMapOvr>
  <p:extLst mod="1">
    <p:ext uri="{DCECCB84-F9BA-43D5-87BE-67443E8EF086}">
      <p15:sldGuideLst xmlns:p15="http://schemas.microsoft.com/office/powerpoint/2012/main">
        <p15:guide id="2" pos="573">
          <p15:clr>
            <a:srgbClr val="FBAE40"/>
          </p15:clr>
        </p15:guide>
        <p15:guide id="3" orient="horz" pos="1162">
          <p15:clr>
            <a:srgbClr val="FBAE40"/>
          </p15:clr>
        </p15:guide>
      </p15:sldGuideLst>
    </p:ext>
  </p:extLs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7" name="Rectangle 5"/>
          <p:cNvSpPr>
            <a:spLocks noChangeArrowheads="1"/>
          </p:cNvSpPr>
          <p:nvPr/>
        </p:nvSpPr>
        <p:spPr bwMode="black">
          <a:xfrm>
            <a:off x="6544468"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2016 Progress Software Corporation and/or its subsidiaries or affiliates. All rights reserved.</a:t>
            </a:r>
          </a:p>
        </p:txBody>
      </p:sp>
      <p:sp>
        <p:nvSpPr>
          <p:cNvPr id="1713158" name="Rectangle 6"/>
          <p:cNvSpPr>
            <a:spLocks noChangeArrowheads="1"/>
          </p:cNvSpPr>
          <p:nvPr/>
        </p:nvSpPr>
        <p:spPr bwMode="auto">
          <a:xfrm>
            <a:off x="6019419"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extLst>
      <p:ext uri="{BB962C8B-B14F-4D97-AF65-F5344CB8AC3E}">
        <p14:creationId xmlns:p14="http://schemas.microsoft.com/office/powerpoint/2010/main" val="3982450574"/>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2" r:id="rId20"/>
  </p:sldLayoutIdLs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Mike Furgal</a:t>
            </a:r>
            <a:br>
              <a:rPr lang="en-US" dirty="0" smtClean="0"/>
            </a:br>
            <a:r>
              <a:rPr lang="en-US" dirty="0" smtClean="0"/>
              <a:t>Director – Database and Pro2 Services</a:t>
            </a:r>
          </a:p>
          <a:p>
            <a:r>
              <a:rPr lang="en-US" dirty="0" smtClean="0"/>
              <a:t>Rodney </a:t>
            </a:r>
            <a:r>
              <a:rPr lang="en-US" dirty="0" err="1" smtClean="0"/>
              <a:t>Sassaman</a:t>
            </a:r>
            <a:r>
              <a:rPr lang="en-US" dirty="0" smtClean="0"/>
              <a:t/>
            </a:r>
            <a:br>
              <a:rPr lang="en-US" dirty="0" smtClean="0"/>
            </a:br>
            <a:r>
              <a:rPr lang="en-US" dirty="0" smtClean="0"/>
              <a:t>Sales Engineer </a:t>
            </a:r>
            <a:br>
              <a:rPr lang="en-US" dirty="0" smtClean="0"/>
            </a:br>
            <a:endParaRPr lang="en-US" dirty="0"/>
          </a:p>
        </p:txBody>
      </p:sp>
      <p:sp>
        <p:nvSpPr>
          <p:cNvPr id="4" name="Title 1">
            <a:extLst>
              <a:ext uri="{FF2B5EF4-FFF2-40B4-BE49-F238E27FC236}">
                <a16:creationId xmlns="" xmlns:a16="http://schemas.microsoft.com/office/drawing/2014/main" id="{B11BEBC3-1D93-474F-96FF-0EAE105058C0}"/>
              </a:ext>
            </a:extLst>
          </p:cNvPr>
          <p:cNvSpPr txBox="1">
            <a:spLocks/>
          </p:cNvSpPr>
          <p:nvPr/>
        </p:nvSpPr>
        <p:spPr bwMode="auto">
          <a:xfrm>
            <a:off x="5038725" y="1875723"/>
            <a:ext cx="6298036" cy="1482442"/>
          </a:xfrm>
          <a:prstGeom prst="rect">
            <a:avLst/>
          </a:prstGeom>
          <a:noFill/>
          <a:ln w="9525" algn="ctr">
            <a:noFill/>
            <a:miter lim="800000"/>
            <a:headEnd/>
            <a:tailEnd/>
          </a:ln>
        </p:spPr>
        <p:txBody>
          <a:bodyPr vert="horz" wrap="square" lIns="0" tIns="0" rIns="0" bIns="0" numCol="1" anchor="ctr" anchorCtr="0" compatLnSpc="1">
            <a:prstTxWarp prst="textNoShape">
              <a:avLst/>
            </a:prstTxWarp>
            <a:normAutofit fontScale="82500" lnSpcReduction="20000"/>
          </a:bodyPr>
          <a:lstStyle>
            <a:lvl1pPr algn="l" rtl="0" eaLnBrk="1" fontAlgn="base" hangingPunct="1">
              <a:lnSpc>
                <a:spcPct val="100000"/>
              </a:lnSpc>
              <a:spcBef>
                <a:spcPct val="0"/>
              </a:spcBef>
              <a:spcAft>
                <a:spcPct val="0"/>
              </a:spcAft>
              <a:defRPr sz="4800" b="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smtClean="0"/>
              <a:t>Minimize Unplanned Downtime and Data Loss with OpenEdge</a:t>
            </a:r>
            <a:endParaRPr lang="en-US" i="0" kern="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0" indent="0" algn="ctr">
              <a:buNone/>
            </a:pPr>
            <a:r>
              <a:rPr lang="en-US" sz="3200" smtClean="0"/>
              <a:t>This will </a:t>
            </a:r>
            <a:r>
              <a:rPr lang="en-US" sz="3200" dirty="0" smtClean="0"/>
              <a:t>be the year where Disaster Recovery is scrutinized higher than years before.  In addition to the increased exposure to Natural Disasters, Hacker Attacks are the new disasters that need to be accounted for.  </a:t>
            </a:r>
          </a:p>
          <a:p>
            <a:pPr marL="0" indent="0" algn="ctr">
              <a:buNone/>
            </a:pPr>
            <a:endParaRPr lang="en-US" sz="3200" dirty="0"/>
          </a:p>
          <a:p>
            <a:pPr marL="0" indent="0" algn="ctr">
              <a:buNone/>
            </a:pPr>
            <a:r>
              <a:rPr lang="en-US" sz="3200" dirty="0" smtClean="0"/>
              <a:t>Having a solid Disaster Recovery Plan will be the key to survival</a:t>
            </a:r>
            <a:endParaRPr lang="en-US" sz="2800" dirty="0" smtClean="0"/>
          </a:p>
          <a:p>
            <a:pPr lvl="1"/>
            <a:endParaRPr lang="en-US" sz="2600" dirty="0"/>
          </a:p>
        </p:txBody>
      </p:sp>
    </p:spTree>
    <p:extLst>
      <p:ext uri="{BB962C8B-B14F-4D97-AF65-F5344CB8AC3E}">
        <p14:creationId xmlns:p14="http://schemas.microsoft.com/office/powerpoint/2010/main" val="9352582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a:t>
            </a:r>
            <a:endParaRPr lang="en-US" dirty="0"/>
          </a:p>
        </p:txBody>
      </p:sp>
      <p:sp>
        <p:nvSpPr>
          <p:cNvPr id="3" name="Content Placeholder 2"/>
          <p:cNvSpPr>
            <a:spLocks noGrp="1"/>
          </p:cNvSpPr>
          <p:nvPr>
            <p:ph idx="1"/>
          </p:nvPr>
        </p:nvSpPr>
        <p:spPr/>
        <p:txBody>
          <a:bodyPr/>
          <a:lstStyle/>
          <a:p>
            <a:r>
              <a:rPr lang="en-US" sz="2800" dirty="0" smtClean="0"/>
              <a:t>Recovery Time Objective (RTO)</a:t>
            </a:r>
          </a:p>
          <a:p>
            <a:pPr lvl="1"/>
            <a:r>
              <a:rPr lang="en-US" sz="2600" dirty="0" smtClean="0"/>
              <a:t>The </a:t>
            </a:r>
            <a:r>
              <a:rPr lang="en-US" sz="2600" dirty="0"/>
              <a:t>targeted duration of time and a service level within which </a:t>
            </a:r>
            <a:r>
              <a:rPr lang="en-US" sz="2600" dirty="0" smtClean="0"/>
              <a:t>a business process </a:t>
            </a:r>
            <a:r>
              <a:rPr lang="en-US" sz="2600" dirty="0"/>
              <a:t>must be restored after a disaster </a:t>
            </a:r>
            <a:r>
              <a:rPr lang="en-US" sz="2600" dirty="0" smtClean="0"/>
              <a:t>in </a:t>
            </a:r>
            <a:r>
              <a:rPr lang="en-US" sz="2600" dirty="0"/>
              <a:t>order to avoid unacceptable consequences associated with a break in </a:t>
            </a:r>
            <a:r>
              <a:rPr lang="en-US" sz="2600" dirty="0" smtClean="0"/>
              <a:t>business continuity</a:t>
            </a:r>
            <a:endParaRPr lang="en-US" sz="2600" baseline="30000" dirty="0" smtClean="0"/>
          </a:p>
          <a:p>
            <a:r>
              <a:rPr lang="en-US" sz="2800" dirty="0" smtClean="0"/>
              <a:t>Recovery Point Objective (RPO)</a:t>
            </a:r>
          </a:p>
          <a:p>
            <a:pPr lvl="1"/>
            <a:r>
              <a:rPr lang="en-US" sz="2600" dirty="0"/>
              <a:t>It is the maximum targeted period in which </a:t>
            </a:r>
            <a:r>
              <a:rPr lang="en-US" sz="2600" dirty="0" smtClean="0"/>
              <a:t>data might </a:t>
            </a:r>
            <a:r>
              <a:rPr lang="en-US" sz="2600" dirty="0"/>
              <a:t>be lost from an IT service due to a major incident</a:t>
            </a:r>
            <a:r>
              <a:rPr lang="en-US" sz="2600" dirty="0" smtClean="0"/>
              <a:t>.</a:t>
            </a:r>
          </a:p>
          <a:p>
            <a:pPr lvl="1"/>
            <a:endParaRPr lang="en-US" sz="2600" dirty="0"/>
          </a:p>
          <a:p>
            <a:pPr marL="0" indent="0">
              <a:buNone/>
            </a:pPr>
            <a:r>
              <a:rPr lang="en-US" sz="2000" dirty="0" smtClean="0"/>
              <a:t>From Business Continuity Planning </a:t>
            </a:r>
          </a:p>
        </p:txBody>
      </p:sp>
    </p:spTree>
    <p:extLst>
      <p:ext uri="{BB962C8B-B14F-4D97-AF65-F5344CB8AC3E}">
        <p14:creationId xmlns:p14="http://schemas.microsoft.com/office/powerpoint/2010/main" val="1451973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Simpler Terms</a:t>
            </a:r>
            <a:endParaRPr lang="en-US" dirty="0"/>
          </a:p>
        </p:txBody>
      </p:sp>
      <p:sp>
        <p:nvSpPr>
          <p:cNvPr id="3" name="Content Placeholder 2"/>
          <p:cNvSpPr>
            <a:spLocks noGrp="1"/>
          </p:cNvSpPr>
          <p:nvPr>
            <p:ph idx="1"/>
          </p:nvPr>
        </p:nvSpPr>
        <p:spPr/>
        <p:txBody>
          <a:bodyPr/>
          <a:lstStyle/>
          <a:p>
            <a:r>
              <a:rPr lang="en-US" sz="2800" dirty="0" smtClean="0"/>
              <a:t>Recovery Time Objective (RTO)</a:t>
            </a:r>
          </a:p>
          <a:p>
            <a:pPr lvl="1"/>
            <a:r>
              <a:rPr lang="en-US" sz="2400" dirty="0" smtClean="0"/>
              <a:t>How long it takes to recover from a disaster</a:t>
            </a:r>
          </a:p>
          <a:p>
            <a:pPr lvl="1"/>
            <a:r>
              <a:rPr lang="en-US" sz="2400" dirty="0" smtClean="0"/>
              <a:t>The less time you can be down, the higher the cost of the implementation</a:t>
            </a:r>
            <a:br>
              <a:rPr lang="en-US" sz="2400" dirty="0" smtClean="0"/>
            </a:br>
            <a:endParaRPr lang="en-US" sz="2400" dirty="0" smtClean="0"/>
          </a:p>
          <a:p>
            <a:r>
              <a:rPr lang="en-US" sz="2800" dirty="0" smtClean="0"/>
              <a:t>Recovery Point Objective (RPO)</a:t>
            </a:r>
          </a:p>
          <a:p>
            <a:pPr lvl="1"/>
            <a:r>
              <a:rPr lang="en-US" sz="2400" dirty="0" smtClean="0"/>
              <a:t>How much data are you willing to lose</a:t>
            </a:r>
          </a:p>
          <a:p>
            <a:pPr lvl="1"/>
            <a:r>
              <a:rPr lang="en-US" sz="2400" dirty="0" smtClean="0"/>
              <a:t>The less data you are willing to lose, the higher the cost of the implementation</a:t>
            </a:r>
            <a:br>
              <a:rPr lang="en-US" sz="2400" dirty="0" smtClean="0"/>
            </a:br>
            <a:endParaRPr lang="en-US" sz="2400" dirty="0" smtClean="0"/>
          </a:p>
        </p:txBody>
      </p:sp>
    </p:spTree>
    <p:extLst>
      <p:ext uri="{BB962C8B-B14F-4D97-AF65-F5344CB8AC3E}">
        <p14:creationId xmlns:p14="http://schemas.microsoft.com/office/powerpoint/2010/main" val="1461900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5206493" y="2696307"/>
            <a:ext cx="2130711" cy="76944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4400" i="0" dirty="0" smtClean="0">
                <a:solidFill>
                  <a:schemeClr val="bg1"/>
                </a:solidFill>
              </a:rPr>
              <a:t>Rodney</a:t>
            </a:r>
          </a:p>
        </p:txBody>
      </p:sp>
    </p:spTree>
    <p:extLst>
      <p:ext uri="{BB962C8B-B14F-4D97-AF65-F5344CB8AC3E}">
        <p14:creationId xmlns:p14="http://schemas.microsoft.com/office/powerpoint/2010/main" val="149792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6713"/>
            <a:ext cx="9531350" cy="431800"/>
          </a:xfrm>
        </p:spPr>
        <p:txBody>
          <a:bodyPr>
            <a:normAutofit/>
          </a:bodyPr>
          <a:lstStyle/>
          <a:p>
            <a:r>
              <a:rPr lang="en-US" dirty="0" smtClean="0"/>
              <a:t>Start with the basics</a:t>
            </a:r>
            <a:endParaRPr lang="en-US" dirty="0"/>
          </a:p>
        </p:txBody>
      </p:sp>
      <p:sp>
        <p:nvSpPr>
          <p:cNvPr id="3" name="Content Placeholder 2"/>
          <p:cNvSpPr>
            <a:spLocks noGrp="1"/>
          </p:cNvSpPr>
          <p:nvPr>
            <p:ph idx="4294967295"/>
          </p:nvPr>
        </p:nvSpPr>
        <p:spPr>
          <a:xfrm>
            <a:off x="489095" y="1200150"/>
            <a:ext cx="3546475" cy="5172075"/>
          </a:xfrm>
        </p:spPr>
        <p:txBody>
          <a:bodyPr/>
          <a:lstStyle/>
          <a:p>
            <a:r>
              <a:rPr lang="en-US" sz="2800" dirty="0" smtClean="0"/>
              <a:t>Backups</a:t>
            </a:r>
          </a:p>
          <a:p>
            <a:pPr lvl="1"/>
            <a:r>
              <a:rPr lang="en-US" sz="2600" dirty="0" smtClean="0"/>
              <a:t>Offline</a:t>
            </a:r>
          </a:p>
          <a:p>
            <a:pPr lvl="1"/>
            <a:r>
              <a:rPr lang="en-US" sz="2600" dirty="0" smtClean="0"/>
              <a:t>Online</a:t>
            </a:r>
          </a:p>
          <a:p>
            <a:pPr lvl="1"/>
            <a:r>
              <a:rPr lang="en-US" sz="2600" dirty="0" smtClean="0"/>
              <a:t>Full</a:t>
            </a:r>
          </a:p>
          <a:p>
            <a:pPr lvl="1"/>
            <a:r>
              <a:rPr lang="en-US" sz="2600" dirty="0" smtClean="0"/>
              <a:t>Incremental</a:t>
            </a:r>
            <a:endParaRPr lang="en-US" sz="2600" dirty="0"/>
          </a:p>
        </p:txBody>
      </p:sp>
      <p:sp>
        <p:nvSpPr>
          <p:cNvPr id="4" name="Content Placeholder 2"/>
          <p:cNvSpPr txBox="1">
            <a:spLocks/>
          </p:cNvSpPr>
          <p:nvPr/>
        </p:nvSpPr>
        <p:spPr bwMode="auto">
          <a:xfrm>
            <a:off x="4367814" y="1200150"/>
            <a:ext cx="5155327"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SzTx/>
              <a:buNone/>
            </a:pPr>
            <a:r>
              <a:rPr lang="en-US" sz="2800" i="0" dirty="0" smtClean="0"/>
              <a:t>When was the last time you tested your backups?</a:t>
            </a:r>
          </a:p>
          <a:p>
            <a:pPr marL="0" indent="0">
              <a:buSzTx/>
              <a:buNone/>
            </a:pPr>
            <a:endParaRPr lang="en-US" sz="2800" i="0" dirty="0"/>
          </a:p>
          <a:p>
            <a:pPr marL="0" indent="0">
              <a:buSzTx/>
              <a:buNone/>
            </a:pPr>
            <a:r>
              <a:rPr lang="en-US" sz="2800" i="0" dirty="0" smtClean="0"/>
              <a:t>When was the last time you had to restore a backup for a reason?</a:t>
            </a:r>
            <a:endParaRPr lang="en-US" sz="2600" i="0" dirty="0"/>
          </a:p>
        </p:txBody>
      </p:sp>
    </p:spTree>
    <p:extLst>
      <p:ext uri="{BB962C8B-B14F-4D97-AF65-F5344CB8AC3E}">
        <p14:creationId xmlns:p14="http://schemas.microsoft.com/office/powerpoint/2010/main" val="1664169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flipV="1">
            <a:off x="735980" y="4284018"/>
            <a:ext cx="10392937" cy="20353"/>
          </a:xfrm>
          <a:prstGeom prst="straightConnector1">
            <a:avLst/>
          </a:prstGeom>
          <a:solidFill>
            <a:schemeClr val="accent1"/>
          </a:solidFill>
          <a:ln w="57150" cap="flat" cmpd="sng" algn="ctr">
            <a:solidFill>
              <a:schemeClr val="tx1"/>
            </a:solidFill>
            <a:prstDash val="solid"/>
            <a:round/>
            <a:headEnd type="triangle"/>
            <a:tailEnd type="triangle"/>
          </a:ln>
          <a:effectLst/>
        </p:spPr>
      </p:cxnSp>
      <p:sp>
        <p:nvSpPr>
          <p:cNvPr id="4" name="TextBox 3"/>
          <p:cNvSpPr txBox="1"/>
          <p:nvPr/>
        </p:nvSpPr>
        <p:spPr bwMode="auto">
          <a:xfrm>
            <a:off x="4969058" y="5464097"/>
            <a:ext cx="133863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Timeline</a:t>
            </a:r>
            <a:endParaRPr lang="en-US" i="0" dirty="0" smtClean="0"/>
          </a:p>
        </p:txBody>
      </p:sp>
      <p:sp>
        <p:nvSpPr>
          <p:cNvPr id="5" name="Oval 4"/>
          <p:cNvSpPr/>
          <p:nvPr/>
        </p:nvSpPr>
        <p:spPr bwMode="auto">
          <a:xfrm>
            <a:off x="2074127" y="4148254"/>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Oval 9"/>
          <p:cNvSpPr/>
          <p:nvPr/>
        </p:nvSpPr>
        <p:spPr bwMode="auto">
          <a:xfrm>
            <a:off x="4088783" y="4148254"/>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Oval 10"/>
          <p:cNvSpPr/>
          <p:nvPr/>
        </p:nvSpPr>
        <p:spPr bwMode="auto">
          <a:xfrm>
            <a:off x="6122264" y="4148253"/>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Oval 11"/>
          <p:cNvSpPr/>
          <p:nvPr/>
        </p:nvSpPr>
        <p:spPr bwMode="auto">
          <a:xfrm>
            <a:off x="7956521" y="4148252"/>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TextBox 13"/>
          <p:cNvSpPr txBox="1"/>
          <p:nvPr/>
        </p:nvSpPr>
        <p:spPr bwMode="auto">
          <a:xfrm rot="16200000">
            <a:off x="1897251" y="4587621"/>
            <a:ext cx="73289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Sun</a:t>
            </a:r>
          </a:p>
        </p:txBody>
      </p:sp>
      <p:sp>
        <p:nvSpPr>
          <p:cNvPr id="15" name="TextBox 14"/>
          <p:cNvSpPr txBox="1"/>
          <p:nvPr/>
        </p:nvSpPr>
        <p:spPr bwMode="auto">
          <a:xfrm rot="16200000">
            <a:off x="3867299" y="4624259"/>
            <a:ext cx="78418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Mon</a:t>
            </a:r>
          </a:p>
        </p:txBody>
      </p:sp>
      <p:sp>
        <p:nvSpPr>
          <p:cNvPr id="16" name="TextBox 15"/>
          <p:cNvSpPr txBox="1"/>
          <p:nvPr/>
        </p:nvSpPr>
        <p:spPr bwMode="auto">
          <a:xfrm rot="16200000">
            <a:off x="5977884" y="4575941"/>
            <a:ext cx="70384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Tue</a:t>
            </a:r>
          </a:p>
        </p:txBody>
      </p:sp>
      <p:sp>
        <p:nvSpPr>
          <p:cNvPr id="17" name="TextBox 16"/>
          <p:cNvSpPr txBox="1"/>
          <p:nvPr/>
        </p:nvSpPr>
        <p:spPr bwMode="auto">
          <a:xfrm rot="16200000">
            <a:off x="7748724" y="4639133"/>
            <a:ext cx="81233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Wed</a:t>
            </a:r>
          </a:p>
        </p:txBody>
      </p:sp>
      <p:grpSp>
        <p:nvGrpSpPr>
          <p:cNvPr id="22" name="Group 21"/>
          <p:cNvGrpSpPr/>
          <p:nvPr/>
        </p:nvGrpSpPr>
        <p:grpSpPr>
          <a:xfrm>
            <a:off x="2852830" y="2010562"/>
            <a:ext cx="1212191" cy="2273456"/>
            <a:chOff x="2852830" y="2010562"/>
            <a:chExt cx="1212191" cy="2273456"/>
          </a:xfrm>
        </p:grpSpPr>
        <p:sp>
          <p:nvSpPr>
            <p:cNvPr id="18" name="Rectangle 17"/>
            <p:cNvSpPr/>
            <p:nvPr/>
          </p:nvSpPr>
          <p:spPr bwMode="auto">
            <a:xfrm>
              <a:off x="2852830" y="2010562"/>
              <a:ext cx="121219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Backup</a:t>
              </a:r>
            </a:p>
          </p:txBody>
        </p:sp>
        <p:cxnSp>
          <p:nvCxnSpPr>
            <p:cNvPr id="20" name="Straight Arrow Connector 19"/>
            <p:cNvCxnSpPr>
              <a:stCxn id="18" idx="2"/>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3" name="Group 22"/>
          <p:cNvGrpSpPr/>
          <p:nvPr/>
        </p:nvGrpSpPr>
        <p:grpSpPr>
          <a:xfrm>
            <a:off x="4702336" y="2006848"/>
            <a:ext cx="1297151" cy="2273456"/>
            <a:chOff x="2810350" y="2010562"/>
            <a:chExt cx="1297151" cy="2273456"/>
          </a:xfrm>
        </p:grpSpPr>
        <p:sp>
          <p:nvSpPr>
            <p:cNvPr id="24" name="Rectangle 23"/>
            <p:cNvSpPr/>
            <p:nvPr/>
          </p:nvSpPr>
          <p:spPr bwMode="auto">
            <a:xfrm>
              <a:off x="2810350" y="2010562"/>
              <a:ext cx="129715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1" i="1" u="none" strike="noStrike" cap="none" normalizeH="0" baseline="0" dirty="0" smtClean="0">
                  <a:ln>
                    <a:noFill/>
                  </a:ln>
                  <a:solidFill>
                    <a:schemeClr val="tx1"/>
                  </a:solidFill>
                  <a:effectLst/>
                  <a:latin typeface="Arial" charset="0"/>
                </a:rPr>
                <a:t>Backup</a:t>
              </a:r>
            </a:p>
          </p:txBody>
        </p:sp>
        <p:cxnSp>
          <p:nvCxnSpPr>
            <p:cNvPr id="25" name="Straight Arrow Connector 24"/>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6" name="Group 25"/>
          <p:cNvGrpSpPr/>
          <p:nvPr/>
        </p:nvGrpSpPr>
        <p:grpSpPr>
          <a:xfrm>
            <a:off x="6893309" y="2006848"/>
            <a:ext cx="1297151" cy="2273456"/>
            <a:chOff x="2810350" y="2010562"/>
            <a:chExt cx="1297151" cy="2273456"/>
          </a:xfrm>
        </p:grpSpPr>
        <p:sp>
          <p:nvSpPr>
            <p:cNvPr id="27" name="Rectangle 26"/>
            <p:cNvSpPr/>
            <p:nvPr/>
          </p:nvSpPr>
          <p:spPr bwMode="auto">
            <a:xfrm>
              <a:off x="2810350" y="2010562"/>
              <a:ext cx="129715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1" i="1" u="none" strike="noStrike" cap="none" normalizeH="0" baseline="0" dirty="0" smtClean="0">
                  <a:ln>
                    <a:noFill/>
                  </a:ln>
                  <a:solidFill>
                    <a:schemeClr val="tx1"/>
                  </a:solidFill>
                  <a:effectLst/>
                  <a:latin typeface="Arial" charset="0"/>
                </a:rPr>
                <a:t>Backup</a:t>
              </a:r>
            </a:p>
          </p:txBody>
        </p:sp>
        <p:cxnSp>
          <p:nvCxnSpPr>
            <p:cNvPr id="28" name="Straight Arrow Connector 27"/>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874137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68711" y="5445760"/>
            <a:ext cx="8128000" cy="1371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Daily Backups</a:t>
            </a:r>
            <a:endParaRPr lang="en-US" sz="4000" i="0" dirty="0">
              <a:solidFill>
                <a:schemeClr val="tx1"/>
              </a:solidFill>
            </a:endParaRPr>
          </a:p>
        </p:txBody>
      </p:sp>
      <p:sp>
        <p:nvSpPr>
          <p:cNvPr id="8" name="TextBox 7"/>
          <p:cNvSpPr txBox="1"/>
          <p:nvPr/>
        </p:nvSpPr>
        <p:spPr>
          <a:xfrm>
            <a:off x="53193" y="5839172"/>
            <a:ext cx="1505541" cy="584775"/>
          </a:xfrm>
          <a:prstGeom prst="rect">
            <a:avLst/>
          </a:prstGeom>
          <a:noFill/>
        </p:spPr>
        <p:txBody>
          <a:bodyPr wrap="none" rtlCol="0">
            <a:spAutoFit/>
          </a:bodyPr>
          <a:lstStyle/>
          <a:p>
            <a:r>
              <a:rPr lang="en-US" sz="3200" i="0" dirty="0" smtClean="0"/>
              <a:t>Level 1</a:t>
            </a:r>
            <a:endParaRPr lang="en-US" sz="3200" i="0" dirty="0"/>
          </a:p>
        </p:txBody>
      </p:sp>
      <p:sp>
        <p:nvSpPr>
          <p:cNvPr id="12" name="Rectangle 11"/>
          <p:cNvSpPr/>
          <p:nvPr/>
        </p:nvSpPr>
        <p:spPr>
          <a:xfrm>
            <a:off x="9272591"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9185510"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9185501"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10061669"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8245087"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8423504" y="1505952"/>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9751565" y="3697954"/>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bwMode="auto">
          <a:xfrm>
            <a:off x="1558734" y="1758962"/>
            <a:ext cx="6280887" cy="1938992"/>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The time to recover is reasonably quick,</a:t>
            </a:r>
            <a:br>
              <a:rPr lang="en-US" b="1" i="0" dirty="0" smtClean="0"/>
            </a:br>
            <a:r>
              <a:rPr lang="en-US" b="1" i="0" dirty="0" smtClean="0"/>
              <a:t>depending on the database size, so the </a:t>
            </a:r>
            <a:br>
              <a:rPr lang="en-US" b="1" i="0" dirty="0" smtClean="0"/>
            </a:br>
            <a:r>
              <a:rPr lang="en-US" b="1" i="0" dirty="0" smtClean="0"/>
              <a:t>RTO is low, but the amount of data loss</a:t>
            </a:r>
            <a:br>
              <a:rPr lang="en-US" b="1" i="0" dirty="0" smtClean="0"/>
            </a:br>
            <a:r>
              <a:rPr lang="en-US" b="1" i="0" dirty="0" smtClean="0"/>
              <a:t>could be a day or more depending on the </a:t>
            </a:r>
            <a:br>
              <a:rPr lang="en-US" b="1" i="0" dirty="0" smtClean="0"/>
            </a:br>
            <a:r>
              <a:rPr lang="en-US" b="1" i="0" dirty="0" smtClean="0"/>
              <a:t>frequency of backups</a:t>
            </a:r>
          </a:p>
        </p:txBody>
      </p:sp>
    </p:spTree>
    <p:extLst>
      <p:ext uri="{BB962C8B-B14F-4D97-AF65-F5344CB8AC3E}">
        <p14:creationId xmlns:p14="http://schemas.microsoft.com/office/powerpoint/2010/main" val="698241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5584000" y="2696307"/>
            <a:ext cx="1375698" cy="76944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4400" i="0" dirty="0" smtClean="0">
                <a:solidFill>
                  <a:schemeClr val="bg1"/>
                </a:solidFill>
              </a:rPr>
              <a:t>Mike</a:t>
            </a:r>
          </a:p>
        </p:txBody>
      </p:sp>
    </p:spTree>
    <p:extLst>
      <p:ext uri="{BB962C8B-B14F-4D97-AF65-F5344CB8AC3E}">
        <p14:creationId xmlns:p14="http://schemas.microsoft.com/office/powerpoint/2010/main" val="87566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6713"/>
            <a:ext cx="9531350" cy="431800"/>
          </a:xfrm>
        </p:spPr>
        <p:txBody>
          <a:bodyPr>
            <a:normAutofit/>
          </a:bodyPr>
          <a:lstStyle/>
          <a:p>
            <a:r>
              <a:rPr lang="en-US" dirty="0" smtClean="0"/>
              <a:t>After Imaging</a:t>
            </a:r>
            <a:endParaRPr lang="en-US" dirty="0"/>
          </a:p>
        </p:txBody>
      </p:sp>
      <p:sp>
        <p:nvSpPr>
          <p:cNvPr id="4" name="Content Placeholder 2"/>
          <p:cNvSpPr txBox="1">
            <a:spLocks/>
          </p:cNvSpPr>
          <p:nvPr/>
        </p:nvSpPr>
        <p:spPr bwMode="auto">
          <a:xfrm>
            <a:off x="579864" y="1200150"/>
            <a:ext cx="8943278"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800" i="0" dirty="0" smtClean="0"/>
              <a:t>Enables you to track all the database updates in a “redo” log</a:t>
            </a:r>
          </a:p>
          <a:p>
            <a:pPr>
              <a:buSzTx/>
            </a:pPr>
            <a:r>
              <a:rPr lang="en-US" sz="2800" i="0" dirty="0" smtClean="0"/>
              <a:t>The last good backup plus all the After Image files brings you to the point of the failure</a:t>
            </a:r>
          </a:p>
          <a:p>
            <a:pPr>
              <a:buSzTx/>
            </a:pPr>
            <a:r>
              <a:rPr lang="en-US" sz="2800" i="0" dirty="0" smtClean="0"/>
              <a:t>Simple to Enable</a:t>
            </a:r>
          </a:p>
          <a:p>
            <a:pPr>
              <a:buSzTx/>
            </a:pPr>
            <a:r>
              <a:rPr lang="en-US" sz="2800" i="0" dirty="0" smtClean="0"/>
              <a:t>Simple to Manage</a:t>
            </a:r>
          </a:p>
          <a:p>
            <a:pPr>
              <a:buSzTx/>
            </a:pPr>
            <a:r>
              <a:rPr lang="en-US" sz="2800" i="0" dirty="0" smtClean="0"/>
              <a:t>No performance penalty</a:t>
            </a:r>
          </a:p>
          <a:p>
            <a:pPr marL="0" indent="0">
              <a:buSzTx/>
              <a:buNone/>
            </a:pPr>
            <a:endParaRPr lang="en-US" sz="2800" i="0" dirty="0"/>
          </a:p>
        </p:txBody>
      </p:sp>
    </p:spTree>
    <p:extLst>
      <p:ext uri="{BB962C8B-B14F-4D97-AF65-F5344CB8AC3E}">
        <p14:creationId xmlns:p14="http://schemas.microsoft.com/office/powerpoint/2010/main" val="1486125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flipV="1">
            <a:off x="735980" y="4284018"/>
            <a:ext cx="10392937" cy="20353"/>
          </a:xfrm>
          <a:prstGeom prst="straightConnector1">
            <a:avLst/>
          </a:prstGeom>
          <a:solidFill>
            <a:schemeClr val="accent1"/>
          </a:solidFill>
          <a:ln w="57150" cap="flat" cmpd="sng" algn="ctr">
            <a:solidFill>
              <a:schemeClr val="tx1"/>
            </a:solidFill>
            <a:prstDash val="solid"/>
            <a:round/>
            <a:headEnd type="triangle"/>
            <a:tailEnd type="triangle"/>
          </a:ln>
          <a:effectLst/>
        </p:spPr>
      </p:cxnSp>
      <p:sp>
        <p:nvSpPr>
          <p:cNvPr id="4" name="TextBox 3"/>
          <p:cNvSpPr txBox="1"/>
          <p:nvPr/>
        </p:nvSpPr>
        <p:spPr bwMode="auto">
          <a:xfrm>
            <a:off x="4969058" y="5464097"/>
            <a:ext cx="133863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Timeline</a:t>
            </a:r>
            <a:endParaRPr lang="en-US" i="0" dirty="0" smtClean="0"/>
          </a:p>
        </p:txBody>
      </p:sp>
      <p:sp>
        <p:nvSpPr>
          <p:cNvPr id="5" name="Oval 4"/>
          <p:cNvSpPr/>
          <p:nvPr/>
        </p:nvSpPr>
        <p:spPr bwMode="auto">
          <a:xfrm>
            <a:off x="2074127" y="4148254"/>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Oval 9"/>
          <p:cNvSpPr/>
          <p:nvPr/>
        </p:nvSpPr>
        <p:spPr bwMode="auto">
          <a:xfrm>
            <a:off x="4088783" y="4148254"/>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Oval 10"/>
          <p:cNvSpPr/>
          <p:nvPr/>
        </p:nvSpPr>
        <p:spPr bwMode="auto">
          <a:xfrm>
            <a:off x="6122264" y="4148253"/>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Oval 11"/>
          <p:cNvSpPr/>
          <p:nvPr/>
        </p:nvSpPr>
        <p:spPr bwMode="auto">
          <a:xfrm>
            <a:off x="7956521" y="4148252"/>
            <a:ext cx="334537" cy="271533"/>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TextBox 13"/>
          <p:cNvSpPr txBox="1"/>
          <p:nvPr/>
        </p:nvSpPr>
        <p:spPr bwMode="auto">
          <a:xfrm rot="16200000">
            <a:off x="1897251" y="4587621"/>
            <a:ext cx="73289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Sun</a:t>
            </a:r>
          </a:p>
        </p:txBody>
      </p:sp>
      <p:sp>
        <p:nvSpPr>
          <p:cNvPr id="15" name="TextBox 14"/>
          <p:cNvSpPr txBox="1"/>
          <p:nvPr/>
        </p:nvSpPr>
        <p:spPr bwMode="auto">
          <a:xfrm rot="16200000">
            <a:off x="3867299" y="4624259"/>
            <a:ext cx="78418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Mon</a:t>
            </a:r>
          </a:p>
        </p:txBody>
      </p:sp>
      <p:sp>
        <p:nvSpPr>
          <p:cNvPr id="16" name="TextBox 15"/>
          <p:cNvSpPr txBox="1"/>
          <p:nvPr/>
        </p:nvSpPr>
        <p:spPr bwMode="auto">
          <a:xfrm rot="16200000">
            <a:off x="5977884" y="4575941"/>
            <a:ext cx="70384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Tue</a:t>
            </a:r>
          </a:p>
        </p:txBody>
      </p:sp>
      <p:sp>
        <p:nvSpPr>
          <p:cNvPr id="17" name="TextBox 16"/>
          <p:cNvSpPr txBox="1"/>
          <p:nvPr/>
        </p:nvSpPr>
        <p:spPr bwMode="auto">
          <a:xfrm rot="16200000">
            <a:off x="7748724" y="4639133"/>
            <a:ext cx="81233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Wed</a:t>
            </a:r>
          </a:p>
        </p:txBody>
      </p:sp>
      <p:grpSp>
        <p:nvGrpSpPr>
          <p:cNvPr id="22" name="Group 21"/>
          <p:cNvGrpSpPr/>
          <p:nvPr/>
        </p:nvGrpSpPr>
        <p:grpSpPr>
          <a:xfrm>
            <a:off x="2852830" y="2010562"/>
            <a:ext cx="1212191" cy="2273456"/>
            <a:chOff x="2852830" y="2010562"/>
            <a:chExt cx="1212191" cy="2273456"/>
          </a:xfrm>
        </p:grpSpPr>
        <p:sp>
          <p:nvSpPr>
            <p:cNvPr id="18" name="Rectangle 17"/>
            <p:cNvSpPr/>
            <p:nvPr/>
          </p:nvSpPr>
          <p:spPr bwMode="auto">
            <a:xfrm>
              <a:off x="2852830" y="2010562"/>
              <a:ext cx="121219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Backup</a:t>
              </a:r>
            </a:p>
          </p:txBody>
        </p:sp>
        <p:cxnSp>
          <p:nvCxnSpPr>
            <p:cNvPr id="20" name="Straight Arrow Connector 19"/>
            <p:cNvCxnSpPr>
              <a:stCxn id="18" idx="2"/>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3" name="Group 22"/>
          <p:cNvGrpSpPr/>
          <p:nvPr/>
        </p:nvGrpSpPr>
        <p:grpSpPr>
          <a:xfrm>
            <a:off x="4702336" y="2006848"/>
            <a:ext cx="1297151" cy="2273456"/>
            <a:chOff x="2810350" y="2010562"/>
            <a:chExt cx="1297151" cy="2273456"/>
          </a:xfrm>
        </p:grpSpPr>
        <p:sp>
          <p:nvSpPr>
            <p:cNvPr id="24" name="Rectangle 23"/>
            <p:cNvSpPr/>
            <p:nvPr/>
          </p:nvSpPr>
          <p:spPr bwMode="auto">
            <a:xfrm>
              <a:off x="2810350" y="2010562"/>
              <a:ext cx="129715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1" i="1" u="none" strike="noStrike" cap="none" normalizeH="0" baseline="0" dirty="0" smtClean="0">
                  <a:ln>
                    <a:noFill/>
                  </a:ln>
                  <a:solidFill>
                    <a:schemeClr val="tx1"/>
                  </a:solidFill>
                  <a:effectLst/>
                  <a:latin typeface="Arial" charset="0"/>
                </a:rPr>
                <a:t>Backup</a:t>
              </a:r>
            </a:p>
          </p:txBody>
        </p:sp>
        <p:cxnSp>
          <p:nvCxnSpPr>
            <p:cNvPr id="25" name="Straight Arrow Connector 24"/>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6" name="Group 25"/>
          <p:cNvGrpSpPr/>
          <p:nvPr/>
        </p:nvGrpSpPr>
        <p:grpSpPr>
          <a:xfrm>
            <a:off x="6893309" y="2006848"/>
            <a:ext cx="1297151" cy="2273456"/>
            <a:chOff x="2810350" y="2010562"/>
            <a:chExt cx="1297151" cy="2273456"/>
          </a:xfrm>
        </p:grpSpPr>
        <p:sp>
          <p:nvSpPr>
            <p:cNvPr id="27" name="Rectangle 26"/>
            <p:cNvSpPr/>
            <p:nvPr/>
          </p:nvSpPr>
          <p:spPr bwMode="auto">
            <a:xfrm>
              <a:off x="2810350" y="2010562"/>
              <a:ext cx="129715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1" i="1" u="none" strike="noStrike" cap="none" normalizeH="0" baseline="0" dirty="0" smtClean="0">
                  <a:ln>
                    <a:noFill/>
                  </a:ln>
                  <a:solidFill>
                    <a:schemeClr val="tx1"/>
                  </a:solidFill>
                  <a:effectLst/>
                  <a:latin typeface="Arial" charset="0"/>
                </a:rPr>
                <a:t>Backup</a:t>
              </a:r>
            </a:p>
          </p:txBody>
        </p:sp>
        <p:cxnSp>
          <p:nvCxnSpPr>
            <p:cNvPr id="28" name="Straight Arrow Connector 27"/>
            <p:cNvCxnSpPr/>
            <p:nvPr/>
          </p:nvCxnSpPr>
          <p:spPr bwMode="auto">
            <a:xfrm flipH="1">
              <a:off x="2852830" y="2472227"/>
              <a:ext cx="606096" cy="181179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
        <p:nvSpPr>
          <p:cNvPr id="2" name="TextBox 1"/>
          <p:cNvSpPr txBox="1"/>
          <p:nvPr/>
        </p:nvSpPr>
        <p:spPr bwMode="auto">
          <a:xfrm>
            <a:off x="2494530" y="1077954"/>
            <a:ext cx="665438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After Imaging tracks </a:t>
            </a:r>
            <a:r>
              <a:rPr lang="en-US" i="0" smtClean="0"/>
              <a:t>changes between backups</a:t>
            </a:r>
            <a:endParaRPr lang="en-US" i="0" dirty="0" smtClean="0"/>
          </a:p>
        </p:txBody>
      </p:sp>
      <p:cxnSp>
        <p:nvCxnSpPr>
          <p:cNvPr id="7" name="Straight Connector 6"/>
          <p:cNvCxnSpPr>
            <a:stCxn id="5" idx="6"/>
          </p:cNvCxnSpPr>
          <p:nvPr/>
        </p:nvCxnSpPr>
        <p:spPr bwMode="auto">
          <a:xfrm flipV="1">
            <a:off x="2408664" y="4280304"/>
            <a:ext cx="6740252" cy="3717"/>
          </a:xfrm>
          <a:prstGeom prst="line">
            <a:avLst/>
          </a:prstGeom>
          <a:solidFill>
            <a:schemeClr val="accent1"/>
          </a:solidFill>
          <a:ln w="76200" cap="flat" cmpd="sng" algn="ctr">
            <a:solidFill>
              <a:srgbClr val="DD461E"/>
            </a:solidFill>
            <a:prstDash val="solid"/>
            <a:round/>
            <a:headEnd type="none" w="med" len="med"/>
            <a:tailEnd type="none" w="med" len="med"/>
          </a:ln>
          <a:effectLst/>
        </p:spPr>
      </p:cxnSp>
    </p:spTree>
    <p:extLst>
      <p:ext uri="{BB962C8B-B14F-4D97-AF65-F5344CB8AC3E}">
        <p14:creationId xmlns:p14="http://schemas.microsoft.com/office/powerpoint/2010/main" val="2076648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sldNum" sz="quarter" idx="4294967295"/>
          </p:nvPr>
        </p:nvSpPr>
        <p:spPr>
          <a:xfrm>
            <a:off x="1582651" y="6611779"/>
            <a:ext cx="245403" cy="226986"/>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12</a:t>
            </a:fld>
            <a:endParaRPr/>
          </a:p>
        </p:txBody>
      </p:sp>
      <p:sp>
        <p:nvSpPr>
          <p:cNvPr id="205" name="Shape 205"/>
          <p:cNvSpPr/>
          <p:nvPr/>
        </p:nvSpPr>
        <p:spPr>
          <a:xfrm>
            <a:off x="1596709" y="937165"/>
            <a:ext cx="8995406" cy="37805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a:spcBef>
                <a:spcPts val="500"/>
              </a:spcBef>
              <a:defRPr sz="1800" i="0">
                <a:solidFill>
                  <a:srgbClr val="00F900"/>
                </a:solidFill>
                <a:latin typeface="Monaco"/>
                <a:ea typeface="Monaco"/>
                <a:cs typeface="Monaco"/>
                <a:sym typeface="Monaco"/>
              </a:defRPr>
            </a:pPr>
            <a:r>
              <a:rPr sz="1800"/>
              <a:t>Clients   Tps |--------|---------|---------|---------|---------|</a:t>
            </a:r>
          </a:p>
          <a:p>
            <a:pPr algn="l">
              <a:spcBef>
                <a:spcPts val="500"/>
              </a:spcBef>
              <a:defRPr sz="1800" i="0">
                <a:solidFill>
                  <a:srgbClr val="00F900"/>
                </a:solidFill>
                <a:latin typeface="Monaco"/>
                <a:ea typeface="Monaco"/>
                <a:cs typeface="Monaco"/>
                <a:sym typeface="Monaco"/>
              </a:defRPr>
            </a:pPr>
            <a:r>
              <a:rPr sz="1800"/>
              <a:t>   150 2417.0 ************************</a:t>
            </a:r>
          </a:p>
          <a:p>
            <a:pPr algn="l">
              <a:spcBef>
                <a:spcPts val="500"/>
              </a:spcBef>
              <a:defRPr sz="1800" i="0">
                <a:solidFill>
                  <a:srgbClr val="00F900"/>
                </a:solidFill>
                <a:latin typeface="Monaco"/>
                <a:ea typeface="Monaco"/>
                <a:cs typeface="Monaco"/>
                <a:sym typeface="Monaco"/>
              </a:defRPr>
            </a:pPr>
            <a:r>
              <a:rPr sz="1800"/>
              <a:t>   150 2335.2 ***********************</a:t>
            </a:r>
          </a:p>
          <a:p>
            <a:pPr algn="l">
              <a:spcBef>
                <a:spcPts val="500"/>
              </a:spcBef>
              <a:defRPr sz="1800" i="0">
                <a:solidFill>
                  <a:srgbClr val="00F900"/>
                </a:solidFill>
                <a:latin typeface="Monaco"/>
                <a:ea typeface="Monaco"/>
                <a:cs typeface="Monaco"/>
                <a:sym typeface="Monaco"/>
              </a:defRPr>
            </a:pPr>
            <a:r>
              <a:rPr sz="1800"/>
              <a:t>   150 2417.5 ************************</a:t>
            </a:r>
          </a:p>
          <a:p>
            <a:pPr algn="l">
              <a:spcBef>
                <a:spcPts val="500"/>
              </a:spcBef>
              <a:defRPr sz="1800" i="0">
                <a:solidFill>
                  <a:srgbClr val="00F900"/>
                </a:solidFill>
                <a:latin typeface="Monaco"/>
                <a:ea typeface="Monaco"/>
                <a:cs typeface="Monaco"/>
                <a:sym typeface="Monaco"/>
              </a:defRPr>
            </a:pPr>
            <a:r>
              <a:rPr sz="1800"/>
              <a:t>   150 2383.2 ************************</a:t>
            </a:r>
          </a:p>
          <a:p>
            <a:pPr algn="l">
              <a:spcBef>
                <a:spcPts val="500"/>
              </a:spcBef>
              <a:defRPr sz="1800" i="0">
                <a:solidFill>
                  <a:srgbClr val="00F900"/>
                </a:solidFill>
                <a:latin typeface="Monaco"/>
                <a:ea typeface="Monaco"/>
                <a:cs typeface="Monaco"/>
                <a:sym typeface="Monaco"/>
              </a:defRPr>
            </a:pPr>
            <a:r>
              <a:rPr sz="1800"/>
              <a:t>   150 2335.4 ***********************</a:t>
            </a:r>
          </a:p>
          <a:p>
            <a:pPr algn="l">
              <a:spcBef>
                <a:spcPts val="500"/>
              </a:spcBef>
              <a:defRPr sz="1800" i="0">
                <a:solidFill>
                  <a:srgbClr val="00F900"/>
                </a:solidFill>
                <a:latin typeface="Monaco"/>
                <a:ea typeface="Monaco"/>
                <a:cs typeface="Monaco"/>
                <a:sym typeface="Monaco"/>
              </a:defRPr>
            </a:pPr>
            <a:r>
              <a:rPr sz="1800"/>
              <a:t>   150 2273.4 ***********************</a:t>
            </a:r>
          </a:p>
          <a:p>
            <a:pPr algn="l">
              <a:spcBef>
                <a:spcPts val="500"/>
              </a:spcBef>
              <a:defRPr sz="1800" i="0">
                <a:solidFill>
                  <a:srgbClr val="00F900"/>
                </a:solidFill>
                <a:latin typeface="Monaco"/>
                <a:ea typeface="Monaco"/>
                <a:cs typeface="Monaco"/>
                <a:sym typeface="Monaco"/>
              </a:defRPr>
            </a:pPr>
            <a:r>
              <a:rPr sz="1800"/>
              <a:t>Clients   Tps |--------|---------|---------|---------|---------|</a:t>
            </a:r>
          </a:p>
          <a:p>
            <a:pPr algn="l">
              <a:spcBef>
                <a:spcPts val="500"/>
              </a:spcBef>
              <a:defRPr sz="1800" i="0">
                <a:solidFill>
                  <a:srgbClr val="00F900"/>
                </a:solidFill>
                <a:latin typeface="Monaco"/>
                <a:ea typeface="Monaco"/>
                <a:cs typeface="Monaco"/>
                <a:sym typeface="Monaco"/>
              </a:defRPr>
            </a:pPr>
            <a:r>
              <a:rPr sz="1800"/>
              <a:t>new BL 2409   ************************</a:t>
            </a:r>
          </a:p>
          <a:p>
            <a:pPr algn="l">
              <a:spcBef>
                <a:spcPts val="500"/>
              </a:spcBef>
              <a:defRPr sz="1800" i="0">
                <a:solidFill>
                  <a:srgbClr val="00F900"/>
                </a:solidFill>
                <a:latin typeface="Monaco"/>
                <a:ea typeface="Monaco"/>
                <a:cs typeface="Monaco"/>
                <a:sym typeface="Monaco"/>
              </a:defRPr>
            </a:pPr>
            <a:endParaRPr sz="1800"/>
          </a:p>
          <a:p>
            <a:pPr algn="l">
              <a:spcBef>
                <a:spcPts val="500"/>
              </a:spcBef>
              <a:defRPr sz="1800" i="0">
                <a:solidFill>
                  <a:srgbClr val="00F900"/>
                </a:solidFill>
                <a:latin typeface="Monaco"/>
                <a:ea typeface="Monaco"/>
                <a:cs typeface="Monaco"/>
                <a:sym typeface="Monaco"/>
              </a:defRPr>
            </a:pPr>
            <a:r>
              <a:rPr sz="1800"/>
              <a:t>average 2360 tps, 98 %</a:t>
            </a:r>
          </a:p>
        </p:txBody>
      </p:sp>
      <p:sp>
        <p:nvSpPr>
          <p:cNvPr id="206" name="Shape 206"/>
          <p:cNvSpPr/>
          <p:nvPr/>
        </p:nvSpPr>
        <p:spPr>
          <a:xfrm flipV="1">
            <a:off x="6653213" y="1084741"/>
            <a:ext cx="1" cy="2833915"/>
          </a:xfrm>
          <a:prstGeom prst="line">
            <a:avLst/>
          </a:prstGeom>
          <a:ln w="76200">
            <a:solidFill>
              <a:srgbClr val="008F00"/>
            </a:solidFill>
            <a:miter lim="400000"/>
          </a:ln>
          <a:effectLst>
            <a:outerShdw blurRad="38100" dist="20000" dir="5400000" rotWithShape="0">
              <a:srgbClr val="000000">
                <a:alpha val="38000"/>
              </a:srgbClr>
            </a:outerShdw>
          </a:effectLst>
        </p:spPr>
        <p:txBody>
          <a:bodyPr lIns="45719" rIns="45719" anchor="ctr"/>
          <a:lstStyle/>
          <a:p>
            <a:endParaRPr/>
          </a:p>
        </p:txBody>
      </p:sp>
      <p:sp>
        <p:nvSpPr>
          <p:cNvPr id="2" name="TextBox 1"/>
          <p:cNvSpPr txBox="1"/>
          <p:nvPr/>
        </p:nvSpPr>
        <p:spPr bwMode="auto">
          <a:xfrm>
            <a:off x="1924350" y="5203067"/>
            <a:ext cx="813857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solidFill>
                  <a:schemeClr val="bg1"/>
                </a:solidFill>
              </a:rPr>
              <a:t>The performance cost of After Imaging vs no After Imaging</a:t>
            </a:r>
          </a:p>
        </p:txBody>
      </p:sp>
      <p:sp>
        <p:nvSpPr>
          <p:cNvPr id="3" name="TextBox 2"/>
          <p:cNvSpPr txBox="1"/>
          <p:nvPr/>
        </p:nvSpPr>
        <p:spPr bwMode="auto">
          <a:xfrm>
            <a:off x="4199015" y="285710"/>
            <a:ext cx="245419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solidFill>
                  <a:schemeClr val="bg1"/>
                </a:solidFill>
              </a:rPr>
              <a:t>ATM Benchmark</a:t>
            </a:r>
            <a:endParaRPr lang="en-US" i="0" dirty="0" smtClean="0">
              <a:solidFill>
                <a:schemeClr val="bg1"/>
              </a:solidFill>
            </a:endParaRPr>
          </a:p>
        </p:txBody>
      </p:sp>
    </p:spTree>
    <p:extLst>
      <p:ext uri="{BB962C8B-B14F-4D97-AF65-F5344CB8AC3E}">
        <p14:creationId xmlns:p14="http://schemas.microsoft.com/office/powerpoint/2010/main" val="1331595925"/>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68711" y="5445760"/>
            <a:ext cx="8128000" cy="1371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Daily Backups</a:t>
            </a:r>
            <a:endParaRPr lang="en-US" sz="4000" i="0" dirty="0">
              <a:solidFill>
                <a:schemeClr val="tx1"/>
              </a:solidFill>
            </a:endParaRPr>
          </a:p>
        </p:txBody>
      </p:sp>
      <p:sp>
        <p:nvSpPr>
          <p:cNvPr id="12" name="Rectangle 11"/>
          <p:cNvSpPr/>
          <p:nvPr/>
        </p:nvSpPr>
        <p:spPr>
          <a:xfrm>
            <a:off x="10320803"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0233722"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10233713"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11109881"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9293299"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9471716" y="271027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0799777" y="2716650"/>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bwMode="auto">
          <a:xfrm>
            <a:off x="1486133" y="604289"/>
            <a:ext cx="6776214"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The time to recover is longer since you need</a:t>
            </a:r>
            <a:br>
              <a:rPr lang="en-US" b="1" i="0" dirty="0" smtClean="0"/>
            </a:br>
            <a:r>
              <a:rPr lang="en-US" b="1" i="0" dirty="0" smtClean="0"/>
              <a:t>to restore the backup and apply AI files.</a:t>
            </a:r>
            <a:br>
              <a:rPr lang="en-US" b="1" i="0" dirty="0" smtClean="0"/>
            </a:br>
            <a:r>
              <a:rPr lang="en-US" b="1" i="0" dirty="0" smtClean="0"/>
              <a:t>The amount of potential data loss goes down</a:t>
            </a:r>
            <a:br>
              <a:rPr lang="en-US" b="1" i="0" dirty="0" smtClean="0"/>
            </a:br>
            <a:r>
              <a:rPr lang="en-US" b="1" i="0" dirty="0" smtClean="0"/>
              <a:t>dramatically, however the risk is still there.</a:t>
            </a:r>
          </a:p>
        </p:txBody>
      </p:sp>
      <p:sp>
        <p:nvSpPr>
          <p:cNvPr id="19" name="Rectangle 18"/>
          <p:cNvSpPr/>
          <p:nvPr/>
        </p:nvSpPr>
        <p:spPr>
          <a:xfrm>
            <a:off x="1868709" y="4074160"/>
            <a:ext cx="8128000" cy="1371600"/>
          </a:xfrm>
          <a:prstGeom prst="rect">
            <a:avLst/>
          </a:prstGeom>
          <a:gradFill>
            <a:gsLst>
              <a:gs pos="0">
                <a:srgbClr val="FEC4C3"/>
              </a:gs>
              <a:gs pos="100000">
                <a:srgbClr val="FEC4C3"/>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After Imaging</a:t>
            </a:r>
            <a:endParaRPr lang="en-US" sz="4000" i="0" dirty="0">
              <a:solidFill>
                <a:schemeClr val="tx1"/>
              </a:solidFill>
            </a:endParaRPr>
          </a:p>
        </p:txBody>
      </p:sp>
      <p:sp>
        <p:nvSpPr>
          <p:cNvPr id="20" name="TextBox 19"/>
          <p:cNvSpPr txBox="1"/>
          <p:nvPr/>
        </p:nvSpPr>
        <p:spPr>
          <a:xfrm>
            <a:off x="53193" y="4467572"/>
            <a:ext cx="1505541" cy="584775"/>
          </a:xfrm>
          <a:prstGeom prst="rect">
            <a:avLst/>
          </a:prstGeom>
          <a:noFill/>
        </p:spPr>
        <p:txBody>
          <a:bodyPr wrap="none" rtlCol="0">
            <a:spAutoFit/>
          </a:bodyPr>
          <a:lstStyle/>
          <a:p>
            <a:r>
              <a:rPr lang="en-US" sz="3200" i="0" dirty="0" smtClean="0"/>
              <a:t>Level 2</a:t>
            </a:r>
            <a:endParaRPr lang="en-US" sz="3200" i="0" dirty="0"/>
          </a:p>
        </p:txBody>
      </p:sp>
    </p:spTree>
    <p:extLst>
      <p:ext uri="{BB962C8B-B14F-4D97-AF65-F5344CB8AC3E}">
        <p14:creationId xmlns:p14="http://schemas.microsoft.com/office/powerpoint/2010/main" val="1205626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think about</a:t>
            </a:r>
            <a:endParaRPr lang="en-US" dirty="0"/>
          </a:p>
        </p:txBody>
      </p:sp>
      <p:sp>
        <p:nvSpPr>
          <p:cNvPr id="3" name="Content Placeholder 2"/>
          <p:cNvSpPr>
            <a:spLocks noGrp="1"/>
          </p:cNvSpPr>
          <p:nvPr>
            <p:ph idx="1"/>
          </p:nvPr>
        </p:nvSpPr>
        <p:spPr/>
        <p:txBody>
          <a:bodyPr/>
          <a:lstStyle/>
          <a:p>
            <a:r>
              <a:rPr lang="en-US" sz="2800" dirty="0" smtClean="0"/>
              <a:t>Where are the backups stored?</a:t>
            </a:r>
          </a:p>
          <a:p>
            <a:r>
              <a:rPr lang="en-US" sz="2800" dirty="0" smtClean="0"/>
              <a:t>Where are the After Image files stored?</a:t>
            </a:r>
          </a:p>
          <a:p>
            <a:r>
              <a:rPr lang="en-US" sz="2800" dirty="0" smtClean="0"/>
              <a:t>How often are the AI files switched to move the data from being an active part of the database to being archived data?</a:t>
            </a:r>
          </a:p>
          <a:p>
            <a:r>
              <a:rPr lang="en-US" sz="2800" dirty="0" smtClean="0"/>
              <a:t>How long do I keep the backups and AI files?</a:t>
            </a:r>
          </a:p>
        </p:txBody>
      </p:sp>
    </p:spTree>
    <p:extLst>
      <p:ext uri="{BB962C8B-B14F-4D97-AF65-F5344CB8AC3E}">
        <p14:creationId xmlns:p14="http://schemas.microsoft.com/office/powerpoint/2010/main" val="1449451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68711" y="5445760"/>
            <a:ext cx="8128000" cy="1371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Daily Backups</a:t>
            </a:r>
            <a:endParaRPr lang="en-US" sz="4000" i="0" dirty="0">
              <a:solidFill>
                <a:schemeClr val="tx1"/>
              </a:solidFill>
            </a:endParaRPr>
          </a:p>
        </p:txBody>
      </p:sp>
      <p:sp>
        <p:nvSpPr>
          <p:cNvPr id="12" name="Rectangle 11"/>
          <p:cNvSpPr/>
          <p:nvPr/>
        </p:nvSpPr>
        <p:spPr>
          <a:xfrm>
            <a:off x="10833757"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0746676"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10746667"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11622835"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9806253"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9984670" y="300020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1312731" y="2270606"/>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bwMode="auto">
          <a:xfrm>
            <a:off x="1426184" y="957322"/>
            <a:ext cx="8795998" cy="83099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The time to recover is longer since you need to retrieve</a:t>
            </a:r>
            <a:br>
              <a:rPr lang="en-US" b="1" i="0" dirty="0" smtClean="0"/>
            </a:br>
            <a:r>
              <a:rPr lang="en-US" b="1" i="0" dirty="0" smtClean="0"/>
              <a:t>the files from Iron Mountain or other offsite storage vendor</a:t>
            </a:r>
          </a:p>
        </p:txBody>
      </p:sp>
      <p:sp>
        <p:nvSpPr>
          <p:cNvPr id="19" name="Rectangle 18"/>
          <p:cNvSpPr/>
          <p:nvPr/>
        </p:nvSpPr>
        <p:spPr>
          <a:xfrm>
            <a:off x="1868709" y="4074160"/>
            <a:ext cx="8128000" cy="1371600"/>
          </a:xfrm>
          <a:prstGeom prst="rect">
            <a:avLst/>
          </a:prstGeom>
          <a:gradFill>
            <a:gsLst>
              <a:gs pos="0">
                <a:srgbClr val="FEC4C3"/>
              </a:gs>
              <a:gs pos="100000">
                <a:srgbClr val="FEC4C3"/>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After Imaging</a:t>
            </a:r>
            <a:endParaRPr lang="en-US" sz="4000" i="0" dirty="0">
              <a:solidFill>
                <a:schemeClr val="tx1"/>
              </a:solidFill>
            </a:endParaRPr>
          </a:p>
        </p:txBody>
      </p:sp>
      <p:sp>
        <p:nvSpPr>
          <p:cNvPr id="22" name="Rectangle 21"/>
          <p:cNvSpPr/>
          <p:nvPr/>
        </p:nvSpPr>
        <p:spPr>
          <a:xfrm>
            <a:off x="1868709" y="2702560"/>
            <a:ext cx="8128000" cy="1371600"/>
          </a:xfrm>
          <a:prstGeom prst="rect">
            <a:avLst/>
          </a:prstGeom>
          <a:gradFill flip="none" rotWithShape="1">
            <a:gsLst>
              <a:gs pos="8000">
                <a:srgbClr val="00B050">
                  <a:tint val="66000"/>
                  <a:satMod val="160000"/>
                </a:srgbClr>
              </a:gs>
              <a:gs pos="53000">
                <a:srgbClr val="00B050">
                  <a:tint val="44500"/>
                  <a:satMod val="160000"/>
                </a:srgbClr>
              </a:gs>
              <a:gs pos="100000">
                <a:srgbClr val="00B050">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Offsite Storage of Backups and AI</a:t>
            </a:r>
            <a:endParaRPr lang="en-US" sz="4000" i="0" dirty="0">
              <a:solidFill>
                <a:schemeClr val="tx1"/>
              </a:solidFill>
            </a:endParaRPr>
          </a:p>
        </p:txBody>
      </p:sp>
      <p:sp>
        <p:nvSpPr>
          <p:cNvPr id="23" name="TextBox 22"/>
          <p:cNvSpPr txBox="1"/>
          <p:nvPr/>
        </p:nvSpPr>
        <p:spPr>
          <a:xfrm>
            <a:off x="123410" y="3095972"/>
            <a:ext cx="1505541" cy="584775"/>
          </a:xfrm>
          <a:prstGeom prst="rect">
            <a:avLst/>
          </a:prstGeom>
          <a:noFill/>
        </p:spPr>
        <p:txBody>
          <a:bodyPr wrap="none" rtlCol="0">
            <a:spAutoFit/>
          </a:bodyPr>
          <a:lstStyle/>
          <a:p>
            <a:r>
              <a:rPr lang="en-US" sz="3200" i="0" dirty="0" smtClean="0"/>
              <a:t>Level 3</a:t>
            </a:r>
            <a:endParaRPr lang="en-US" sz="3200" i="0" dirty="0"/>
          </a:p>
        </p:txBody>
      </p:sp>
    </p:spTree>
    <p:extLst>
      <p:ext uri="{BB962C8B-B14F-4D97-AF65-F5344CB8AC3E}">
        <p14:creationId xmlns:p14="http://schemas.microsoft.com/office/powerpoint/2010/main" val="2025545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think about</a:t>
            </a:r>
            <a:endParaRPr lang="en-US" dirty="0"/>
          </a:p>
        </p:txBody>
      </p:sp>
      <p:sp>
        <p:nvSpPr>
          <p:cNvPr id="3" name="Content Placeholder 2"/>
          <p:cNvSpPr>
            <a:spLocks noGrp="1"/>
          </p:cNvSpPr>
          <p:nvPr>
            <p:ph idx="1"/>
          </p:nvPr>
        </p:nvSpPr>
        <p:spPr/>
        <p:txBody>
          <a:bodyPr/>
          <a:lstStyle/>
          <a:p>
            <a:r>
              <a:rPr lang="en-US" sz="2800" dirty="0" smtClean="0">
                <a:solidFill>
                  <a:schemeClr val="tx1">
                    <a:lumMod val="60000"/>
                    <a:lumOff val="40000"/>
                  </a:schemeClr>
                </a:solidFill>
              </a:rPr>
              <a:t>Where are the backups stored?</a:t>
            </a:r>
          </a:p>
          <a:p>
            <a:r>
              <a:rPr lang="en-US" sz="2800" dirty="0" smtClean="0">
                <a:solidFill>
                  <a:schemeClr val="tx1">
                    <a:lumMod val="60000"/>
                    <a:lumOff val="40000"/>
                  </a:schemeClr>
                </a:solidFill>
              </a:rPr>
              <a:t>Where are the After Image files stored?</a:t>
            </a:r>
          </a:p>
          <a:p>
            <a:r>
              <a:rPr lang="en-US" sz="2800" dirty="0" smtClean="0">
                <a:solidFill>
                  <a:schemeClr val="tx1">
                    <a:lumMod val="60000"/>
                    <a:lumOff val="40000"/>
                  </a:schemeClr>
                </a:solidFill>
              </a:rPr>
              <a:t>How often are the AI files switch to move the data from being an active part of the database to being archived data?</a:t>
            </a:r>
          </a:p>
          <a:p>
            <a:r>
              <a:rPr lang="en-US" sz="2800" dirty="0" smtClean="0">
                <a:solidFill>
                  <a:schemeClr val="tx1">
                    <a:lumMod val="60000"/>
                    <a:lumOff val="40000"/>
                  </a:schemeClr>
                </a:solidFill>
              </a:rPr>
              <a:t>How long do I keep the backups and AI files?</a:t>
            </a:r>
          </a:p>
          <a:p>
            <a:r>
              <a:rPr lang="en-US" sz="2800" dirty="0" smtClean="0"/>
              <a:t>How long do I keep the files locally?</a:t>
            </a:r>
          </a:p>
          <a:p>
            <a:r>
              <a:rPr lang="en-US" sz="2800" dirty="0" smtClean="0"/>
              <a:t>How long do I keep the files remote?</a:t>
            </a:r>
          </a:p>
        </p:txBody>
      </p:sp>
    </p:spTree>
    <p:extLst>
      <p:ext uri="{BB962C8B-B14F-4D97-AF65-F5344CB8AC3E}">
        <p14:creationId xmlns:p14="http://schemas.microsoft.com/office/powerpoint/2010/main" val="143876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213545"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126464"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5126455"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6002623"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4186041"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4364458" y="300020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692519" y="2270606"/>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bwMode="auto">
          <a:xfrm>
            <a:off x="1863899" y="5464098"/>
            <a:ext cx="652313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How can we get a lower RPO and lower RTO?</a:t>
            </a:r>
          </a:p>
        </p:txBody>
      </p:sp>
    </p:spTree>
    <p:extLst>
      <p:ext uri="{BB962C8B-B14F-4D97-AF65-F5344CB8AC3E}">
        <p14:creationId xmlns:p14="http://schemas.microsoft.com/office/powerpoint/2010/main" val="669052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5206493" y="2696307"/>
            <a:ext cx="2130711" cy="76944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4400" i="0" dirty="0" smtClean="0">
                <a:solidFill>
                  <a:schemeClr val="bg1"/>
                </a:solidFill>
              </a:rPr>
              <a:t>Rodney</a:t>
            </a:r>
          </a:p>
        </p:txBody>
      </p:sp>
    </p:spTree>
    <p:extLst>
      <p:ext uri="{BB962C8B-B14F-4D97-AF65-F5344CB8AC3E}">
        <p14:creationId xmlns:p14="http://schemas.microsoft.com/office/powerpoint/2010/main" val="1420036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Standby Database</a:t>
            </a:r>
            <a:endParaRPr lang="en-US" dirty="0"/>
          </a:p>
        </p:txBody>
      </p:sp>
      <p:sp>
        <p:nvSpPr>
          <p:cNvPr id="3" name="Content Placeholder 2"/>
          <p:cNvSpPr>
            <a:spLocks noGrp="1"/>
          </p:cNvSpPr>
          <p:nvPr>
            <p:ph idx="1"/>
          </p:nvPr>
        </p:nvSpPr>
        <p:spPr/>
        <p:txBody>
          <a:bodyPr/>
          <a:lstStyle/>
          <a:p>
            <a:r>
              <a:rPr lang="en-US" sz="2800" dirty="0" smtClean="0"/>
              <a:t>Restore a copy of the database to a different location or machine</a:t>
            </a:r>
          </a:p>
          <a:p>
            <a:r>
              <a:rPr lang="en-US" sz="2800" dirty="0" smtClean="0"/>
              <a:t>Roll forward the After Image files as they fill up</a:t>
            </a:r>
          </a:p>
          <a:p>
            <a:endParaRPr lang="en-US" sz="2800" dirty="0"/>
          </a:p>
          <a:p>
            <a:r>
              <a:rPr lang="en-US" sz="2800" dirty="0" smtClean="0"/>
              <a:t>Recovery time is reduced to the time is takes to roll forward the last After Image file.</a:t>
            </a:r>
            <a:endParaRPr lang="en-US" sz="2800" dirty="0"/>
          </a:p>
        </p:txBody>
      </p:sp>
    </p:spTree>
    <p:extLst>
      <p:ext uri="{BB962C8B-B14F-4D97-AF65-F5344CB8AC3E}">
        <p14:creationId xmlns:p14="http://schemas.microsoft.com/office/powerpoint/2010/main" val="549328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213545"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126464"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5126455"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6002623"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4186041"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4364458" y="300020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692519" y="3697958"/>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bwMode="auto">
          <a:xfrm>
            <a:off x="6578358" y="2791147"/>
            <a:ext cx="339086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Moves the </a:t>
            </a:r>
            <a:r>
              <a:rPr lang="en-US" b="1" i="0" dirty="0" smtClean="0"/>
              <a:t>RTO</a:t>
            </a:r>
            <a:r>
              <a:rPr lang="en-US" i="0" dirty="0" smtClean="0"/>
              <a:t> Needle</a:t>
            </a:r>
          </a:p>
        </p:txBody>
      </p:sp>
      <p:sp>
        <p:nvSpPr>
          <p:cNvPr id="10" name="TextBox 9"/>
          <p:cNvSpPr txBox="1"/>
          <p:nvPr/>
        </p:nvSpPr>
        <p:spPr bwMode="auto">
          <a:xfrm>
            <a:off x="841492" y="2329482"/>
            <a:ext cx="300595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RPO</a:t>
            </a:r>
            <a:r>
              <a:rPr lang="en-US" i="0" dirty="0" smtClean="0"/>
              <a:t> stays the same</a:t>
            </a:r>
          </a:p>
        </p:txBody>
      </p:sp>
    </p:spTree>
    <p:extLst>
      <p:ext uri="{BB962C8B-B14F-4D97-AF65-F5344CB8AC3E}">
        <p14:creationId xmlns:p14="http://schemas.microsoft.com/office/powerpoint/2010/main" val="524842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Standby Database</a:t>
            </a:r>
            <a:endParaRPr lang="en-US" dirty="0"/>
          </a:p>
        </p:txBody>
      </p:sp>
      <p:sp>
        <p:nvSpPr>
          <p:cNvPr id="3" name="Content Placeholder 2"/>
          <p:cNvSpPr>
            <a:spLocks noGrp="1"/>
          </p:cNvSpPr>
          <p:nvPr>
            <p:ph idx="1"/>
          </p:nvPr>
        </p:nvSpPr>
        <p:spPr/>
        <p:txBody>
          <a:bodyPr/>
          <a:lstStyle/>
          <a:p>
            <a:r>
              <a:rPr lang="en-US" sz="2800" dirty="0" smtClean="0"/>
              <a:t>RPO (data loss) is still possible</a:t>
            </a:r>
          </a:p>
          <a:p>
            <a:pPr lvl="1"/>
            <a:r>
              <a:rPr lang="en-US" sz="2600" dirty="0" smtClean="0"/>
              <a:t>If the production machine is not available</a:t>
            </a:r>
            <a:endParaRPr lang="en-US" sz="2600" dirty="0"/>
          </a:p>
        </p:txBody>
      </p:sp>
      <p:sp>
        <p:nvSpPr>
          <p:cNvPr id="4" name="Rectangle 3"/>
          <p:cNvSpPr/>
          <p:nvPr/>
        </p:nvSpPr>
        <p:spPr bwMode="auto">
          <a:xfrm>
            <a:off x="6385401" y="3353028"/>
            <a:ext cx="367280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 Files</a:t>
            </a:r>
            <a:r>
              <a:rPr kumimoji="0" lang="en-US" sz="2400" b="0" i="1" u="none" strike="noStrike" cap="none" normalizeH="0" dirty="0" smtClean="0">
                <a:ln>
                  <a:noFill/>
                </a:ln>
                <a:solidFill>
                  <a:schemeClr val="tx1"/>
                </a:solidFill>
                <a:effectLst/>
                <a:latin typeface="Arial" charset="0"/>
              </a:rPr>
              <a:t>   .d1 .d2 … .</a:t>
            </a:r>
            <a:r>
              <a:rPr kumimoji="0" lang="en-US" sz="2400" b="0" i="1" u="none" strike="noStrike" cap="none" normalizeH="0" dirty="0" err="1" smtClean="0">
                <a:ln>
                  <a:noFill/>
                </a:ln>
                <a:solidFill>
                  <a:schemeClr val="tx1"/>
                </a:solidFill>
                <a:effectLst/>
                <a:latin typeface="Arial" charset="0"/>
              </a:rPr>
              <a:t>dn</a:t>
            </a:r>
            <a:endParaRPr kumimoji="0" lang="en-US" sz="2400" b="0" i="1" u="none" strike="noStrike" cap="none" normalizeH="0" baseline="0" dirty="0" smtClean="0">
              <a:ln>
                <a:noFill/>
              </a:ln>
              <a:solidFill>
                <a:schemeClr val="tx1"/>
              </a:solidFill>
              <a:effectLst/>
              <a:latin typeface="Arial" charset="0"/>
            </a:endParaRPr>
          </a:p>
        </p:txBody>
      </p:sp>
      <p:sp>
        <p:nvSpPr>
          <p:cNvPr id="5" name="Rectangle 4"/>
          <p:cNvSpPr/>
          <p:nvPr/>
        </p:nvSpPr>
        <p:spPr bwMode="auto">
          <a:xfrm>
            <a:off x="6385401" y="4157518"/>
            <a:ext cx="4134466"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Before Image </a:t>
            </a:r>
            <a:r>
              <a:rPr kumimoji="0" lang="en-US" sz="2400" b="0" i="1" u="none" strike="noStrike" cap="none" normalizeH="0" dirty="0" smtClean="0">
                <a:ln>
                  <a:noFill/>
                </a:ln>
                <a:solidFill>
                  <a:schemeClr val="tx1"/>
                </a:solidFill>
                <a:effectLst/>
                <a:latin typeface="Arial" charset="0"/>
              </a:rPr>
              <a:t>  .b1 .b2 … .</a:t>
            </a:r>
            <a:r>
              <a:rPr lang="en-US" dirty="0" err="1"/>
              <a:t>b</a:t>
            </a:r>
            <a:r>
              <a:rPr kumimoji="0" lang="en-US" sz="2400" b="0" i="1" u="none" strike="noStrike" cap="none" normalizeH="0" dirty="0" err="1" smtClean="0">
                <a:ln>
                  <a:noFill/>
                </a:ln>
                <a:solidFill>
                  <a:schemeClr val="tx1"/>
                </a:solidFill>
                <a:effectLst/>
                <a:latin typeface="Arial" charset="0"/>
              </a:rPr>
              <a:t>n</a:t>
            </a:r>
            <a:endParaRPr kumimoji="0" lang="en-US" sz="2400" b="0" i="1" u="none" strike="noStrike" cap="none" normalizeH="0" baseline="0" dirty="0" smtClean="0">
              <a:ln>
                <a:noFill/>
              </a:ln>
              <a:solidFill>
                <a:schemeClr val="tx1"/>
              </a:solidFill>
              <a:effectLst/>
              <a:latin typeface="Arial" charset="0"/>
            </a:endParaRPr>
          </a:p>
        </p:txBody>
      </p:sp>
      <p:sp>
        <p:nvSpPr>
          <p:cNvPr id="6" name="Rectangle 5"/>
          <p:cNvSpPr/>
          <p:nvPr/>
        </p:nvSpPr>
        <p:spPr bwMode="auto">
          <a:xfrm>
            <a:off x="6385401" y="4962008"/>
            <a:ext cx="3876382"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After Image</a:t>
            </a:r>
            <a:r>
              <a:rPr kumimoji="0" lang="en-US" sz="2400" b="0" i="1" u="none" strike="noStrike" cap="none" normalizeH="0" dirty="0" smtClean="0">
                <a:ln>
                  <a:noFill/>
                </a:ln>
                <a:solidFill>
                  <a:schemeClr val="tx1"/>
                </a:solidFill>
                <a:effectLst/>
                <a:latin typeface="Arial" charset="0"/>
              </a:rPr>
              <a:t>   .a1 .a2 … .</a:t>
            </a:r>
            <a:r>
              <a:rPr lang="en-US" dirty="0"/>
              <a:t>a</a:t>
            </a:r>
            <a:r>
              <a:rPr kumimoji="0" lang="en-US" sz="2400" b="0" i="1" u="none" strike="noStrike" cap="none" normalizeH="0" dirty="0" smtClean="0">
                <a:ln>
                  <a:noFill/>
                </a:ln>
                <a:solidFill>
                  <a:schemeClr val="tx1"/>
                </a:solidFill>
                <a:effectLst/>
                <a:latin typeface="Arial" charset="0"/>
              </a:rPr>
              <a:t>n</a:t>
            </a:r>
            <a:endParaRPr kumimoji="0" lang="en-US" sz="2400" b="0" i="1" u="none" strike="noStrike" cap="none" normalizeH="0" baseline="0" dirty="0" smtClean="0">
              <a:ln>
                <a:noFill/>
              </a:ln>
              <a:solidFill>
                <a:schemeClr val="tx1"/>
              </a:solidFill>
              <a:effectLst/>
              <a:latin typeface="Arial" charset="0"/>
            </a:endParaRPr>
          </a:p>
        </p:txBody>
      </p:sp>
      <p:sp>
        <p:nvSpPr>
          <p:cNvPr id="7" name="Rounded Rectangle 6"/>
          <p:cNvSpPr/>
          <p:nvPr/>
        </p:nvSpPr>
        <p:spPr bwMode="auto">
          <a:xfrm>
            <a:off x="5575610" y="2408663"/>
            <a:ext cx="5396854" cy="3702205"/>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TextBox 7"/>
          <p:cNvSpPr txBox="1"/>
          <p:nvPr/>
        </p:nvSpPr>
        <p:spPr bwMode="auto">
          <a:xfrm>
            <a:off x="7469832" y="2670634"/>
            <a:ext cx="150393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Database</a:t>
            </a:r>
            <a:endParaRPr lang="en-US" i="0" dirty="0" smtClean="0"/>
          </a:p>
        </p:txBody>
      </p:sp>
      <p:sp>
        <p:nvSpPr>
          <p:cNvPr id="9" name="Rectangle 8"/>
          <p:cNvSpPr/>
          <p:nvPr/>
        </p:nvSpPr>
        <p:spPr bwMode="auto">
          <a:xfrm>
            <a:off x="1025096" y="4905967"/>
            <a:ext cx="2483180" cy="461665"/>
          </a:xfrm>
          <a:prstGeom prst="rect">
            <a:avLst/>
          </a:prstGeom>
          <a:solidFill>
            <a:schemeClr val="accent6">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Archived AI</a:t>
            </a:r>
            <a:r>
              <a:rPr kumimoji="0" lang="en-US" sz="2400" b="0" i="1" u="none" strike="noStrike" cap="none" normalizeH="0" dirty="0" smtClean="0">
                <a:ln>
                  <a:noFill/>
                </a:ln>
                <a:solidFill>
                  <a:schemeClr val="tx1"/>
                </a:solidFill>
                <a:effectLst/>
                <a:latin typeface="Arial" charset="0"/>
              </a:rPr>
              <a:t> Files</a:t>
            </a:r>
            <a:endParaRPr kumimoji="0" lang="en-US" sz="2400" b="0" i="1" u="none" strike="noStrike" cap="none" normalizeH="0" baseline="0" dirty="0" smtClean="0">
              <a:ln>
                <a:noFill/>
              </a:ln>
              <a:solidFill>
                <a:schemeClr val="tx1"/>
              </a:solidFill>
              <a:effectLst/>
              <a:latin typeface="Arial" charset="0"/>
            </a:endParaRPr>
          </a:p>
        </p:txBody>
      </p:sp>
      <p:sp>
        <p:nvSpPr>
          <p:cNvPr id="10" name="Rectangle 9"/>
          <p:cNvSpPr/>
          <p:nvPr/>
        </p:nvSpPr>
        <p:spPr bwMode="auto">
          <a:xfrm>
            <a:off x="1110856" y="3804861"/>
            <a:ext cx="2770310" cy="461665"/>
          </a:xfrm>
          <a:prstGeom prst="rect">
            <a:avLst/>
          </a:prstGeom>
          <a:solidFill>
            <a:schemeClr val="accent6">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dirty="0" smtClean="0"/>
              <a:t>Database Backups</a:t>
            </a:r>
            <a:endParaRPr kumimoji="0" lang="en-US" sz="2400" b="0" i="1"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305954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Standby Database</a:t>
            </a:r>
            <a:endParaRPr lang="en-US" dirty="0"/>
          </a:p>
        </p:txBody>
      </p:sp>
      <p:sp>
        <p:nvSpPr>
          <p:cNvPr id="3" name="Content Placeholder 2"/>
          <p:cNvSpPr>
            <a:spLocks noGrp="1"/>
          </p:cNvSpPr>
          <p:nvPr>
            <p:ph idx="1"/>
          </p:nvPr>
        </p:nvSpPr>
        <p:spPr/>
        <p:txBody>
          <a:bodyPr/>
          <a:lstStyle/>
          <a:p>
            <a:r>
              <a:rPr lang="en-US" sz="2800" dirty="0" smtClean="0"/>
              <a:t>Have no access to the last live AI data</a:t>
            </a:r>
          </a:p>
          <a:p>
            <a:pPr lvl="1"/>
            <a:r>
              <a:rPr lang="en-US" sz="2600" dirty="0" smtClean="0"/>
              <a:t>Typical AI switch rates is 15 minutes</a:t>
            </a:r>
          </a:p>
        </p:txBody>
      </p:sp>
      <p:sp>
        <p:nvSpPr>
          <p:cNvPr id="4" name="Rectangle 3"/>
          <p:cNvSpPr/>
          <p:nvPr/>
        </p:nvSpPr>
        <p:spPr bwMode="auto">
          <a:xfrm>
            <a:off x="6385401" y="3353028"/>
            <a:ext cx="3672801"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 Files</a:t>
            </a:r>
            <a:r>
              <a:rPr kumimoji="0" lang="en-US" sz="2400" b="0" i="1" u="none" strike="noStrike" cap="none" normalizeH="0" dirty="0" smtClean="0">
                <a:ln>
                  <a:noFill/>
                </a:ln>
                <a:solidFill>
                  <a:schemeClr val="tx1"/>
                </a:solidFill>
                <a:effectLst/>
                <a:latin typeface="Arial" charset="0"/>
              </a:rPr>
              <a:t>   .d1 .d2 … .</a:t>
            </a:r>
            <a:r>
              <a:rPr kumimoji="0" lang="en-US" sz="2400" b="0" i="1" u="none" strike="noStrike" cap="none" normalizeH="0" dirty="0" err="1" smtClean="0">
                <a:ln>
                  <a:noFill/>
                </a:ln>
                <a:solidFill>
                  <a:schemeClr val="tx1"/>
                </a:solidFill>
                <a:effectLst/>
                <a:latin typeface="Arial" charset="0"/>
              </a:rPr>
              <a:t>dn</a:t>
            </a:r>
            <a:endParaRPr kumimoji="0" lang="en-US" sz="2400" b="0" i="1" u="none" strike="noStrike" cap="none" normalizeH="0" baseline="0" dirty="0" smtClean="0">
              <a:ln>
                <a:noFill/>
              </a:ln>
              <a:solidFill>
                <a:schemeClr val="tx1"/>
              </a:solidFill>
              <a:effectLst/>
              <a:latin typeface="Arial" charset="0"/>
            </a:endParaRPr>
          </a:p>
        </p:txBody>
      </p:sp>
      <p:sp>
        <p:nvSpPr>
          <p:cNvPr id="5" name="Rectangle 4"/>
          <p:cNvSpPr/>
          <p:nvPr/>
        </p:nvSpPr>
        <p:spPr bwMode="auto">
          <a:xfrm>
            <a:off x="6385401" y="4157518"/>
            <a:ext cx="4134466"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Before Image </a:t>
            </a:r>
            <a:r>
              <a:rPr kumimoji="0" lang="en-US" sz="2400" b="0" i="1" u="none" strike="noStrike" cap="none" normalizeH="0" dirty="0" smtClean="0">
                <a:ln>
                  <a:noFill/>
                </a:ln>
                <a:solidFill>
                  <a:schemeClr val="tx1"/>
                </a:solidFill>
                <a:effectLst/>
                <a:latin typeface="Arial" charset="0"/>
              </a:rPr>
              <a:t>  .b1 .b2 … .</a:t>
            </a:r>
            <a:r>
              <a:rPr lang="en-US" dirty="0" err="1"/>
              <a:t>b</a:t>
            </a:r>
            <a:r>
              <a:rPr kumimoji="0" lang="en-US" sz="2400" b="0" i="1" u="none" strike="noStrike" cap="none" normalizeH="0" dirty="0" err="1" smtClean="0">
                <a:ln>
                  <a:noFill/>
                </a:ln>
                <a:solidFill>
                  <a:schemeClr val="tx1"/>
                </a:solidFill>
                <a:effectLst/>
                <a:latin typeface="Arial" charset="0"/>
              </a:rPr>
              <a:t>n</a:t>
            </a:r>
            <a:endParaRPr kumimoji="0" lang="en-US" sz="2400" b="0" i="1" u="none" strike="noStrike" cap="none" normalizeH="0" baseline="0" dirty="0" smtClean="0">
              <a:ln>
                <a:noFill/>
              </a:ln>
              <a:solidFill>
                <a:schemeClr val="tx1"/>
              </a:solidFill>
              <a:effectLst/>
              <a:latin typeface="Arial" charset="0"/>
            </a:endParaRPr>
          </a:p>
        </p:txBody>
      </p:sp>
      <p:sp>
        <p:nvSpPr>
          <p:cNvPr id="6" name="Rectangle 5"/>
          <p:cNvSpPr/>
          <p:nvPr/>
        </p:nvSpPr>
        <p:spPr bwMode="auto">
          <a:xfrm>
            <a:off x="6385401" y="4962008"/>
            <a:ext cx="3876382"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After Image</a:t>
            </a:r>
            <a:r>
              <a:rPr kumimoji="0" lang="en-US" sz="2400" b="0" i="1" u="none" strike="noStrike" cap="none" normalizeH="0" dirty="0" smtClean="0">
                <a:ln>
                  <a:noFill/>
                </a:ln>
                <a:solidFill>
                  <a:schemeClr val="tx1"/>
                </a:solidFill>
                <a:effectLst/>
                <a:latin typeface="Arial" charset="0"/>
              </a:rPr>
              <a:t>   .a1 .a2 … .</a:t>
            </a:r>
            <a:r>
              <a:rPr lang="en-US" dirty="0"/>
              <a:t>a</a:t>
            </a:r>
            <a:r>
              <a:rPr kumimoji="0" lang="en-US" sz="2400" b="0" i="1" u="none" strike="noStrike" cap="none" normalizeH="0" dirty="0" smtClean="0">
                <a:ln>
                  <a:noFill/>
                </a:ln>
                <a:solidFill>
                  <a:schemeClr val="tx1"/>
                </a:solidFill>
                <a:effectLst/>
                <a:latin typeface="Arial" charset="0"/>
              </a:rPr>
              <a:t>n</a:t>
            </a:r>
            <a:endParaRPr kumimoji="0" lang="en-US" sz="2400" b="0" i="1" u="none" strike="noStrike" cap="none" normalizeH="0" baseline="0" dirty="0" smtClean="0">
              <a:ln>
                <a:noFill/>
              </a:ln>
              <a:solidFill>
                <a:schemeClr val="tx1"/>
              </a:solidFill>
              <a:effectLst/>
              <a:latin typeface="Arial" charset="0"/>
            </a:endParaRPr>
          </a:p>
        </p:txBody>
      </p:sp>
      <p:sp>
        <p:nvSpPr>
          <p:cNvPr id="7" name="Rounded Rectangle 6"/>
          <p:cNvSpPr/>
          <p:nvPr/>
        </p:nvSpPr>
        <p:spPr bwMode="auto">
          <a:xfrm>
            <a:off x="5575610" y="2408663"/>
            <a:ext cx="5396854" cy="3702205"/>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TextBox 7"/>
          <p:cNvSpPr txBox="1"/>
          <p:nvPr/>
        </p:nvSpPr>
        <p:spPr bwMode="auto">
          <a:xfrm>
            <a:off x="7469832" y="2670634"/>
            <a:ext cx="150393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Database</a:t>
            </a:r>
            <a:endParaRPr lang="en-US" i="0" dirty="0" smtClean="0"/>
          </a:p>
        </p:txBody>
      </p:sp>
      <p:sp>
        <p:nvSpPr>
          <p:cNvPr id="9" name="Rectangle 8"/>
          <p:cNvSpPr/>
          <p:nvPr/>
        </p:nvSpPr>
        <p:spPr bwMode="auto">
          <a:xfrm>
            <a:off x="1025096" y="4905967"/>
            <a:ext cx="2483180" cy="461665"/>
          </a:xfrm>
          <a:prstGeom prst="rect">
            <a:avLst/>
          </a:prstGeom>
          <a:solidFill>
            <a:schemeClr val="accent6">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Archived AI</a:t>
            </a:r>
            <a:r>
              <a:rPr kumimoji="0" lang="en-US" sz="2400" b="0" i="1" u="none" strike="noStrike" cap="none" normalizeH="0" dirty="0" smtClean="0">
                <a:ln>
                  <a:noFill/>
                </a:ln>
                <a:solidFill>
                  <a:schemeClr val="tx1"/>
                </a:solidFill>
                <a:effectLst/>
                <a:latin typeface="Arial" charset="0"/>
              </a:rPr>
              <a:t> Files</a:t>
            </a:r>
            <a:endParaRPr kumimoji="0" lang="en-US" sz="2400" b="0" i="1" u="none" strike="noStrike" cap="none" normalizeH="0" baseline="0" dirty="0" smtClean="0">
              <a:ln>
                <a:noFill/>
              </a:ln>
              <a:solidFill>
                <a:schemeClr val="tx1"/>
              </a:solidFill>
              <a:effectLst/>
              <a:latin typeface="Arial" charset="0"/>
            </a:endParaRPr>
          </a:p>
        </p:txBody>
      </p:sp>
      <p:sp>
        <p:nvSpPr>
          <p:cNvPr id="10" name="Rectangle 9"/>
          <p:cNvSpPr/>
          <p:nvPr/>
        </p:nvSpPr>
        <p:spPr bwMode="auto">
          <a:xfrm>
            <a:off x="1110856" y="3804861"/>
            <a:ext cx="2770310" cy="461665"/>
          </a:xfrm>
          <a:prstGeom prst="rect">
            <a:avLst/>
          </a:prstGeom>
          <a:solidFill>
            <a:schemeClr val="accent6">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mtClean="0"/>
              <a:t>Database </a:t>
            </a:r>
            <a:r>
              <a:rPr lang="en-US" dirty="0" smtClean="0"/>
              <a:t>Backups</a:t>
            </a:r>
            <a:endParaRPr kumimoji="0" lang="en-US" sz="2400" b="0" i="1" u="none" strike="noStrike" cap="none" normalizeH="0" baseline="0" dirty="0" smtClean="0">
              <a:ln>
                <a:noFill/>
              </a:ln>
              <a:solidFill>
                <a:schemeClr val="tx1"/>
              </a:solidFill>
              <a:effectLst/>
              <a:latin typeface="Arial" charset="0"/>
            </a:endParaRPr>
          </a:p>
        </p:txBody>
      </p:sp>
      <p:pic>
        <p:nvPicPr>
          <p:cNvPr id="1026" name="Picture 2" descr="mage result for bo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0739" y="3397688"/>
            <a:ext cx="2866596" cy="1981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022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Standby Database</a:t>
            </a:r>
            <a:endParaRPr lang="en-US" dirty="0"/>
          </a:p>
        </p:txBody>
      </p:sp>
      <p:sp>
        <p:nvSpPr>
          <p:cNvPr id="3" name="Content Placeholder 2"/>
          <p:cNvSpPr>
            <a:spLocks noGrp="1"/>
          </p:cNvSpPr>
          <p:nvPr>
            <p:ph idx="1"/>
          </p:nvPr>
        </p:nvSpPr>
        <p:spPr/>
        <p:txBody>
          <a:bodyPr/>
          <a:lstStyle/>
          <a:p>
            <a:r>
              <a:rPr lang="en-US" sz="2800" dirty="0" smtClean="0"/>
              <a:t>May not have access to the last live After Image data</a:t>
            </a:r>
          </a:p>
          <a:p>
            <a:pPr lvl="1"/>
            <a:r>
              <a:rPr lang="en-US" sz="2600" dirty="0" smtClean="0"/>
              <a:t>Typical AI switch rates is 15 minutes</a:t>
            </a:r>
          </a:p>
          <a:p>
            <a:r>
              <a:rPr lang="en-US" sz="2800" dirty="0" smtClean="0"/>
              <a:t>Needs a Disaster Recovery License to be able to be licensed to do this</a:t>
            </a:r>
          </a:p>
          <a:p>
            <a:r>
              <a:rPr lang="en-US" sz="2800" dirty="0" smtClean="0"/>
              <a:t>You need to write scripts to keep the warm standby database current by applying the After </a:t>
            </a:r>
            <a:r>
              <a:rPr lang="en-US" dirty="0"/>
              <a:t>I</a:t>
            </a:r>
            <a:r>
              <a:rPr lang="en-US" sz="2800" dirty="0" smtClean="0"/>
              <a:t>mage files</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p>
        </p:txBody>
      </p:sp>
    </p:spTree>
    <p:extLst>
      <p:ext uri="{BB962C8B-B14F-4D97-AF65-F5344CB8AC3E}">
        <p14:creationId xmlns:p14="http://schemas.microsoft.com/office/powerpoint/2010/main" val="775789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Standby Database</a:t>
            </a:r>
            <a:endParaRPr lang="en-US" dirty="0"/>
          </a:p>
        </p:txBody>
      </p:sp>
      <p:sp>
        <p:nvSpPr>
          <p:cNvPr id="3" name="Content Placeholder 2"/>
          <p:cNvSpPr>
            <a:spLocks noGrp="1"/>
          </p:cNvSpPr>
          <p:nvPr>
            <p:ph idx="1"/>
          </p:nvPr>
        </p:nvSpPr>
        <p:spPr/>
        <p:txBody>
          <a:bodyPr>
            <a:normAutofit/>
          </a:bodyPr>
          <a:lstStyle/>
          <a:p>
            <a:r>
              <a:rPr lang="en-US" sz="2800" dirty="0" smtClean="0"/>
              <a:t>May not have access to the last live After Image data</a:t>
            </a:r>
          </a:p>
          <a:p>
            <a:pPr lvl="1"/>
            <a:r>
              <a:rPr lang="en-US" sz="2600" dirty="0" smtClean="0"/>
              <a:t>Typical AI switch rates is 15 minutes</a:t>
            </a:r>
          </a:p>
          <a:p>
            <a:r>
              <a:rPr lang="en-US" sz="2800" dirty="0" smtClean="0"/>
              <a:t>Needs a Disaster Recovery License to be able to be licensed to do this</a:t>
            </a:r>
          </a:p>
          <a:p>
            <a:r>
              <a:rPr lang="en-US" sz="2800" dirty="0" smtClean="0"/>
              <a:t>You need to write scripts to keep the warm standby database current by applying the After </a:t>
            </a:r>
            <a:r>
              <a:rPr lang="en-US" dirty="0"/>
              <a:t>Image files</a:t>
            </a:r>
            <a:br>
              <a:rPr lang="en-US" dirty="0"/>
            </a:br>
            <a:r>
              <a:rPr lang="en-US" dirty="0"/>
              <a:t/>
            </a:r>
            <a:br>
              <a:rPr lang="en-US" dirty="0"/>
            </a:br>
            <a:r>
              <a:rPr lang="en-US" dirty="0"/>
              <a:t> </a:t>
            </a:r>
            <a:endParaRPr lang="en-US" dirty="0" smtClean="0"/>
          </a:p>
          <a:p>
            <a:r>
              <a:rPr lang="en-US" sz="2800" dirty="0" smtClean="0"/>
              <a:t>There </a:t>
            </a:r>
            <a:r>
              <a:rPr lang="en-US" sz="2800" dirty="0"/>
              <a:t>must be a better way </a:t>
            </a:r>
            <a:r>
              <a:rPr lang="en-US" sz="3600" dirty="0" smtClean="0"/>
              <a:t/>
            </a:r>
            <a:br>
              <a:rPr lang="en-US" sz="3600" dirty="0" smtClean="0"/>
            </a:br>
            <a:endParaRPr lang="en-US" sz="3600" dirty="0" smtClean="0"/>
          </a:p>
        </p:txBody>
      </p:sp>
    </p:spTree>
    <p:extLst>
      <p:ext uri="{BB962C8B-B14F-4D97-AF65-F5344CB8AC3E}">
        <p14:creationId xmlns:p14="http://schemas.microsoft.com/office/powerpoint/2010/main" val="1319695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Replication</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Real time database replication for Disaster Recovery</a:t>
            </a:r>
          </a:p>
          <a:p>
            <a:r>
              <a:rPr lang="en-US" sz="2800" dirty="0" smtClean="0"/>
              <a:t>Includes the Disaster Recovery License</a:t>
            </a:r>
          </a:p>
          <a:p>
            <a:r>
              <a:rPr lang="en-US" sz="2800" dirty="0" smtClean="0"/>
              <a:t>No need for scripting</a:t>
            </a:r>
          </a:p>
          <a:p>
            <a:r>
              <a:rPr lang="en-US" sz="2800" dirty="0" smtClean="0"/>
              <a:t>Small Performance Penalty</a:t>
            </a:r>
            <a:br>
              <a:rPr lang="en-US" sz="2800" dirty="0" smtClean="0"/>
            </a:br>
            <a:r>
              <a:rPr lang="en-US" sz="2800" dirty="0" smtClean="0"/>
              <a:t/>
            </a:r>
            <a:br>
              <a:rPr lang="en-US" sz="2800" dirty="0" smtClean="0"/>
            </a:br>
            <a:endParaRPr lang="en-US" sz="2800" dirty="0" smtClean="0"/>
          </a:p>
          <a:p>
            <a:r>
              <a:rPr lang="en-US" sz="2800" dirty="0" smtClean="0"/>
              <a:t>There is now another server to manage</a:t>
            </a:r>
          </a:p>
          <a:p>
            <a:r>
              <a:rPr lang="en-US" sz="2800" dirty="0" smtClean="0"/>
              <a:t>More processes to monitor</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p>
        </p:txBody>
      </p:sp>
    </p:spTree>
    <p:extLst>
      <p:ext uri="{BB962C8B-B14F-4D97-AF65-F5344CB8AC3E}">
        <p14:creationId xmlns:p14="http://schemas.microsoft.com/office/powerpoint/2010/main" val="910473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0"/>
            <a:ext cx="11854721" cy="6858000"/>
          </a:xfrm>
          <a:prstGeom prst="rect">
            <a:avLst/>
          </a:prstGeom>
        </p:spPr>
      </p:pic>
    </p:spTree>
    <p:extLst>
      <p:ext uri="{BB962C8B-B14F-4D97-AF65-F5344CB8AC3E}">
        <p14:creationId xmlns:p14="http://schemas.microsoft.com/office/powerpoint/2010/main" val="1502037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Replication</a:t>
            </a:r>
            <a:endParaRPr lang="en-US" dirty="0"/>
          </a:p>
        </p:txBody>
      </p:sp>
      <p:sp>
        <p:nvSpPr>
          <p:cNvPr id="3" name="Content Placeholder 2"/>
          <p:cNvSpPr>
            <a:spLocks noGrp="1"/>
          </p:cNvSpPr>
          <p:nvPr>
            <p:ph idx="1"/>
          </p:nvPr>
        </p:nvSpPr>
        <p:spPr/>
        <p:txBody>
          <a:bodyPr>
            <a:normAutofit/>
          </a:bodyPr>
          <a:lstStyle/>
          <a:p>
            <a:r>
              <a:rPr lang="en-US" sz="2800" dirty="0" smtClean="0"/>
              <a:t>Many configuration options</a:t>
            </a:r>
          </a:p>
          <a:p>
            <a:r>
              <a:rPr lang="en-US" dirty="0" smtClean="0"/>
              <a:t>Multiple Target Databases</a:t>
            </a:r>
          </a:p>
          <a:p>
            <a:r>
              <a:rPr lang="en-US" sz="2800" dirty="0" smtClean="0"/>
              <a:t>Target Databases can be used for reporting</a:t>
            </a:r>
          </a:p>
          <a:p>
            <a:pPr lvl="1"/>
            <a:r>
              <a:rPr lang="en-US" dirty="0" smtClean="0"/>
              <a:t>Requires OpenEdge Replication Plus</a:t>
            </a:r>
            <a:endParaRPr lang="en-US" dirty="0"/>
          </a:p>
          <a:p>
            <a:r>
              <a:rPr lang="en-US" dirty="0" smtClean="0"/>
              <a:t>Can keep a DR target when in a fail-over situation</a:t>
            </a:r>
          </a:p>
          <a:p>
            <a:pPr lvl="1"/>
            <a:r>
              <a:rPr lang="en-US" sz="2400" dirty="0" smtClean="0"/>
              <a:t>No single point of failure</a:t>
            </a:r>
            <a:br>
              <a:rPr lang="en-US" sz="2400" dirty="0" smtClean="0"/>
            </a:br>
            <a:r>
              <a:rPr lang="en-US" sz="2400" dirty="0" smtClean="0"/>
              <a:t/>
            </a:r>
            <a:br>
              <a:rPr lang="en-US" sz="2400" dirty="0" smtClean="0"/>
            </a:br>
            <a:r>
              <a:rPr lang="en-US" sz="2400" dirty="0" smtClean="0"/>
              <a:t/>
            </a:r>
            <a:br>
              <a:rPr lang="en-US" sz="2400" dirty="0" smtClean="0"/>
            </a:br>
            <a:endParaRPr lang="en-US" sz="2400" dirty="0" smtClean="0"/>
          </a:p>
        </p:txBody>
      </p:sp>
    </p:spTree>
    <p:extLst>
      <p:ext uri="{BB962C8B-B14F-4D97-AF65-F5344CB8AC3E}">
        <p14:creationId xmlns:p14="http://schemas.microsoft.com/office/powerpoint/2010/main" val="1067336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9244" y="2856462"/>
            <a:ext cx="1536700" cy="1612900"/>
          </a:xfrm>
          <a:prstGeom prst="rect">
            <a:avLst/>
          </a:prstGeom>
        </p:spPr>
      </p:pic>
      <p:pic>
        <p:nvPicPr>
          <p:cNvPr id="5" name="Picture 4"/>
          <p:cNvPicPr>
            <a:picLocks noChangeAspect="1"/>
          </p:cNvPicPr>
          <p:nvPr/>
        </p:nvPicPr>
        <p:blipFill>
          <a:blip r:embed="rId2"/>
          <a:stretch>
            <a:fillRect/>
          </a:stretch>
        </p:blipFill>
        <p:spPr>
          <a:xfrm>
            <a:off x="6988286" y="1775485"/>
            <a:ext cx="1536700" cy="1612900"/>
          </a:xfrm>
          <a:prstGeom prst="rect">
            <a:avLst/>
          </a:prstGeom>
        </p:spPr>
      </p:pic>
      <p:pic>
        <p:nvPicPr>
          <p:cNvPr id="6" name="Picture 5"/>
          <p:cNvPicPr>
            <a:picLocks noChangeAspect="1"/>
          </p:cNvPicPr>
          <p:nvPr/>
        </p:nvPicPr>
        <p:blipFill>
          <a:blip r:embed="rId2"/>
          <a:stretch>
            <a:fillRect/>
          </a:stretch>
        </p:blipFill>
        <p:spPr>
          <a:xfrm>
            <a:off x="6988286" y="4469362"/>
            <a:ext cx="1536700" cy="1612900"/>
          </a:xfrm>
          <a:prstGeom prst="rect">
            <a:avLst/>
          </a:prstGeom>
        </p:spPr>
      </p:pic>
      <p:sp>
        <p:nvSpPr>
          <p:cNvPr id="7" name="TextBox 6"/>
          <p:cNvSpPr txBox="1"/>
          <p:nvPr/>
        </p:nvSpPr>
        <p:spPr bwMode="auto">
          <a:xfrm>
            <a:off x="1197146" y="4469362"/>
            <a:ext cx="116089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Source</a:t>
            </a:r>
          </a:p>
        </p:txBody>
      </p:sp>
      <p:sp>
        <p:nvSpPr>
          <p:cNvPr id="9" name="TextBox 8"/>
          <p:cNvSpPr txBox="1"/>
          <p:nvPr/>
        </p:nvSpPr>
        <p:spPr bwMode="auto">
          <a:xfrm>
            <a:off x="7037092" y="3388385"/>
            <a:ext cx="131369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Target A</a:t>
            </a:r>
            <a:endParaRPr lang="en-US" i="0" dirty="0" smtClean="0"/>
          </a:p>
        </p:txBody>
      </p:sp>
      <p:sp>
        <p:nvSpPr>
          <p:cNvPr id="10" name="TextBox 9"/>
          <p:cNvSpPr txBox="1"/>
          <p:nvPr/>
        </p:nvSpPr>
        <p:spPr bwMode="auto">
          <a:xfrm>
            <a:off x="7086019" y="6082262"/>
            <a:ext cx="133062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Target B</a:t>
            </a:r>
          </a:p>
        </p:txBody>
      </p:sp>
      <p:sp>
        <p:nvSpPr>
          <p:cNvPr id="11" name="Right Arrow 10"/>
          <p:cNvSpPr/>
          <p:nvPr/>
        </p:nvSpPr>
        <p:spPr bwMode="auto">
          <a:xfrm rot="20868242">
            <a:off x="2892056" y="2791045"/>
            <a:ext cx="3891516" cy="653903"/>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Right Arrow 11"/>
          <p:cNvSpPr/>
          <p:nvPr/>
        </p:nvSpPr>
        <p:spPr bwMode="auto">
          <a:xfrm rot="743925">
            <a:off x="2869131" y="4468807"/>
            <a:ext cx="3891516" cy="653903"/>
          </a:xfrm>
          <a:prstGeom prst="rightArrow">
            <a:avLst>
              <a:gd name="adj1" fmla="val 50000"/>
              <a:gd name="adj2" fmla="val 59756"/>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3" name="Title 12"/>
          <p:cNvSpPr>
            <a:spLocks noGrp="1"/>
          </p:cNvSpPr>
          <p:nvPr>
            <p:ph type="title"/>
          </p:nvPr>
        </p:nvSpPr>
        <p:spPr/>
        <p:txBody>
          <a:bodyPr/>
          <a:lstStyle/>
          <a:p>
            <a:r>
              <a:rPr lang="en-US" dirty="0" smtClean="0"/>
              <a:t>OpenEdge Replication – 2 </a:t>
            </a:r>
            <a:r>
              <a:rPr lang="en-US" dirty="0"/>
              <a:t>T</a:t>
            </a:r>
            <a:r>
              <a:rPr lang="en-US" dirty="0" smtClean="0"/>
              <a:t>argets</a:t>
            </a:r>
            <a:endParaRPr lang="en-US" dirty="0"/>
          </a:p>
        </p:txBody>
      </p:sp>
    </p:spTree>
    <p:extLst>
      <p:ext uri="{BB962C8B-B14F-4D97-AF65-F5344CB8AC3E}">
        <p14:creationId xmlns:p14="http://schemas.microsoft.com/office/powerpoint/2010/main" val="792694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9244" y="2856461"/>
            <a:ext cx="1536700" cy="1612900"/>
          </a:xfrm>
          <a:prstGeom prst="rect">
            <a:avLst/>
          </a:prstGeom>
        </p:spPr>
      </p:pic>
      <p:pic>
        <p:nvPicPr>
          <p:cNvPr id="5" name="Picture 4"/>
          <p:cNvPicPr>
            <a:picLocks noChangeAspect="1"/>
          </p:cNvPicPr>
          <p:nvPr/>
        </p:nvPicPr>
        <p:blipFill>
          <a:blip r:embed="rId2"/>
          <a:stretch>
            <a:fillRect/>
          </a:stretch>
        </p:blipFill>
        <p:spPr>
          <a:xfrm>
            <a:off x="6988286" y="1775484"/>
            <a:ext cx="1536700" cy="1612900"/>
          </a:xfrm>
          <a:prstGeom prst="rect">
            <a:avLst/>
          </a:prstGeom>
        </p:spPr>
      </p:pic>
      <p:pic>
        <p:nvPicPr>
          <p:cNvPr id="6" name="Picture 5"/>
          <p:cNvPicPr>
            <a:picLocks noChangeAspect="1"/>
          </p:cNvPicPr>
          <p:nvPr/>
        </p:nvPicPr>
        <p:blipFill>
          <a:blip r:embed="rId2"/>
          <a:stretch>
            <a:fillRect/>
          </a:stretch>
        </p:blipFill>
        <p:spPr>
          <a:xfrm>
            <a:off x="6988286" y="4469361"/>
            <a:ext cx="1536700" cy="1612900"/>
          </a:xfrm>
          <a:prstGeom prst="rect">
            <a:avLst/>
          </a:prstGeom>
        </p:spPr>
      </p:pic>
      <p:sp>
        <p:nvSpPr>
          <p:cNvPr id="7" name="TextBox 6"/>
          <p:cNvSpPr txBox="1"/>
          <p:nvPr/>
        </p:nvSpPr>
        <p:spPr bwMode="auto">
          <a:xfrm>
            <a:off x="1197146" y="4469361"/>
            <a:ext cx="116089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Source</a:t>
            </a:r>
          </a:p>
        </p:txBody>
      </p:sp>
      <p:sp>
        <p:nvSpPr>
          <p:cNvPr id="9" name="TextBox 8"/>
          <p:cNvSpPr txBox="1"/>
          <p:nvPr/>
        </p:nvSpPr>
        <p:spPr bwMode="auto">
          <a:xfrm>
            <a:off x="7113492" y="3388384"/>
            <a:ext cx="116089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Source</a:t>
            </a:r>
          </a:p>
        </p:txBody>
      </p:sp>
      <p:sp>
        <p:nvSpPr>
          <p:cNvPr id="10" name="TextBox 9"/>
          <p:cNvSpPr txBox="1"/>
          <p:nvPr/>
        </p:nvSpPr>
        <p:spPr bwMode="auto">
          <a:xfrm>
            <a:off x="7231091" y="6082261"/>
            <a:ext cx="104047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Target</a:t>
            </a:r>
          </a:p>
        </p:txBody>
      </p:sp>
      <p:sp>
        <p:nvSpPr>
          <p:cNvPr id="12" name="Right Arrow 11"/>
          <p:cNvSpPr/>
          <p:nvPr/>
        </p:nvSpPr>
        <p:spPr bwMode="auto">
          <a:xfrm rot="5400000">
            <a:off x="7311891" y="3903717"/>
            <a:ext cx="764095" cy="653903"/>
          </a:xfrm>
          <a:prstGeom prst="rightArrow">
            <a:avLst>
              <a:gd name="adj1" fmla="val 50000"/>
              <a:gd name="adj2" fmla="val 59756"/>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TextBox 2"/>
          <p:cNvSpPr txBox="1"/>
          <p:nvPr/>
        </p:nvSpPr>
        <p:spPr bwMode="auto">
          <a:xfrm>
            <a:off x="1175946" y="2592418"/>
            <a:ext cx="1364476" cy="221599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13800" b="1" i="0" dirty="0" smtClean="0">
                <a:solidFill>
                  <a:srgbClr val="FF0000"/>
                </a:solidFill>
              </a:rPr>
              <a:t>X</a:t>
            </a:r>
            <a:endParaRPr lang="en-US" b="1" i="0" dirty="0" smtClean="0">
              <a:solidFill>
                <a:srgbClr val="FF0000"/>
              </a:solidFill>
            </a:endParaRPr>
          </a:p>
        </p:txBody>
      </p:sp>
      <p:sp>
        <p:nvSpPr>
          <p:cNvPr id="8" name="Title 7"/>
          <p:cNvSpPr>
            <a:spLocks noGrp="1"/>
          </p:cNvSpPr>
          <p:nvPr>
            <p:ph type="title"/>
          </p:nvPr>
        </p:nvSpPr>
        <p:spPr/>
        <p:txBody>
          <a:bodyPr/>
          <a:lstStyle/>
          <a:p>
            <a:r>
              <a:rPr lang="en-US" dirty="0" smtClean="0"/>
              <a:t>OpenEdge Replication – 2 </a:t>
            </a:r>
            <a:r>
              <a:rPr lang="en-US" dirty="0"/>
              <a:t>T</a:t>
            </a:r>
            <a:r>
              <a:rPr lang="en-US" dirty="0" smtClean="0"/>
              <a:t>arget </a:t>
            </a:r>
            <a:r>
              <a:rPr lang="en-US" dirty="0"/>
              <a:t>F</a:t>
            </a:r>
            <a:r>
              <a:rPr lang="en-US" dirty="0" smtClean="0"/>
              <a:t>ailover</a:t>
            </a:r>
            <a:endParaRPr lang="en-US" dirty="0"/>
          </a:p>
        </p:txBody>
      </p:sp>
    </p:spTree>
    <p:extLst>
      <p:ext uri="{BB962C8B-B14F-4D97-AF65-F5344CB8AC3E}">
        <p14:creationId xmlns:p14="http://schemas.microsoft.com/office/powerpoint/2010/main" val="1968844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sldNum" sz="quarter" idx="4294967295"/>
          </p:nvPr>
        </p:nvSpPr>
        <p:spPr>
          <a:xfrm>
            <a:off x="1582651" y="6611779"/>
            <a:ext cx="245403" cy="226986"/>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30</a:t>
            </a:fld>
            <a:endParaRPr/>
          </a:p>
        </p:txBody>
      </p:sp>
      <p:sp>
        <p:nvSpPr>
          <p:cNvPr id="287" name="Shape 287"/>
          <p:cNvSpPr/>
          <p:nvPr/>
        </p:nvSpPr>
        <p:spPr>
          <a:xfrm>
            <a:off x="1596709" y="930350"/>
            <a:ext cx="8995406" cy="41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a:spcBef>
                <a:spcPts val="500"/>
              </a:spcBef>
              <a:defRPr sz="1800" i="0">
                <a:solidFill>
                  <a:srgbClr val="00F900"/>
                </a:solidFill>
                <a:latin typeface="Monaco"/>
                <a:ea typeface="Monaco"/>
                <a:cs typeface="Monaco"/>
                <a:sym typeface="Monaco"/>
              </a:defRPr>
            </a:pPr>
            <a:r>
              <a:rPr sz="1800" dirty="0"/>
              <a:t>                   1000      2000      3000      4000      5000</a:t>
            </a:r>
          </a:p>
          <a:p>
            <a:pPr algn="l">
              <a:spcBef>
                <a:spcPts val="500"/>
              </a:spcBef>
              <a:defRPr sz="1800" i="0">
                <a:solidFill>
                  <a:srgbClr val="00F900"/>
                </a:solidFill>
                <a:latin typeface="Monaco"/>
                <a:ea typeface="Monaco"/>
                <a:cs typeface="Monaco"/>
                <a:sym typeface="Monaco"/>
              </a:defRPr>
            </a:pPr>
            <a:r>
              <a:rPr sz="1800" dirty="0"/>
              <a:t>Clients   Tps |--------|---------|---------|---------|---------|</a:t>
            </a:r>
          </a:p>
          <a:p>
            <a:pPr algn="l">
              <a:spcBef>
                <a:spcPts val="500"/>
              </a:spcBef>
              <a:defRPr sz="1800" i="0">
                <a:solidFill>
                  <a:srgbClr val="00F900"/>
                </a:solidFill>
                <a:latin typeface="Monaco"/>
                <a:ea typeface="Monaco"/>
                <a:cs typeface="Monaco"/>
                <a:sym typeface="Monaco"/>
              </a:defRPr>
            </a:pPr>
            <a:r>
              <a:rPr sz="1800" dirty="0"/>
              <a:t>   150 2226.0 **********************</a:t>
            </a:r>
          </a:p>
          <a:p>
            <a:pPr algn="l">
              <a:spcBef>
                <a:spcPts val="500"/>
              </a:spcBef>
              <a:defRPr sz="1800" i="0">
                <a:solidFill>
                  <a:srgbClr val="00F900"/>
                </a:solidFill>
                <a:latin typeface="Monaco"/>
                <a:ea typeface="Monaco"/>
                <a:cs typeface="Monaco"/>
                <a:sym typeface="Monaco"/>
              </a:defRPr>
            </a:pPr>
            <a:r>
              <a:rPr sz="1800" dirty="0"/>
              <a:t>   150 2015.2 ********************</a:t>
            </a:r>
          </a:p>
          <a:p>
            <a:pPr algn="l">
              <a:spcBef>
                <a:spcPts val="500"/>
              </a:spcBef>
              <a:defRPr sz="1800" i="0">
                <a:solidFill>
                  <a:srgbClr val="00F900"/>
                </a:solidFill>
                <a:latin typeface="Monaco"/>
                <a:ea typeface="Monaco"/>
                <a:cs typeface="Monaco"/>
                <a:sym typeface="Monaco"/>
              </a:defRPr>
            </a:pPr>
            <a:r>
              <a:rPr sz="1800" dirty="0"/>
              <a:t>   150 2197.4 **********************</a:t>
            </a:r>
          </a:p>
          <a:p>
            <a:pPr algn="l">
              <a:spcBef>
                <a:spcPts val="500"/>
              </a:spcBef>
              <a:defRPr sz="1800" i="0">
                <a:solidFill>
                  <a:srgbClr val="00F900"/>
                </a:solidFill>
                <a:latin typeface="Monaco"/>
                <a:ea typeface="Monaco"/>
                <a:cs typeface="Monaco"/>
                <a:sym typeface="Monaco"/>
              </a:defRPr>
            </a:pPr>
            <a:r>
              <a:rPr sz="1800" dirty="0"/>
              <a:t>   150 2127.2 *********************</a:t>
            </a:r>
          </a:p>
          <a:p>
            <a:pPr algn="l">
              <a:spcBef>
                <a:spcPts val="500"/>
              </a:spcBef>
              <a:defRPr sz="1800" i="0">
                <a:solidFill>
                  <a:srgbClr val="00F900"/>
                </a:solidFill>
                <a:latin typeface="Monaco"/>
                <a:ea typeface="Monaco"/>
                <a:cs typeface="Monaco"/>
                <a:sym typeface="Monaco"/>
              </a:defRPr>
            </a:pPr>
            <a:r>
              <a:rPr sz="1800" dirty="0"/>
              <a:t>   150 2174.0 **********************</a:t>
            </a:r>
          </a:p>
          <a:p>
            <a:pPr algn="l">
              <a:spcBef>
                <a:spcPts val="500"/>
              </a:spcBef>
              <a:defRPr sz="1800" i="0">
                <a:solidFill>
                  <a:srgbClr val="00F900"/>
                </a:solidFill>
                <a:latin typeface="Monaco"/>
                <a:ea typeface="Monaco"/>
                <a:cs typeface="Monaco"/>
                <a:sym typeface="Monaco"/>
              </a:defRPr>
            </a:pPr>
            <a:r>
              <a:rPr sz="1800" dirty="0"/>
              <a:t>   150 2080.4 *********************</a:t>
            </a:r>
          </a:p>
          <a:p>
            <a:pPr algn="l">
              <a:spcBef>
                <a:spcPts val="500"/>
              </a:spcBef>
              <a:defRPr sz="1800" i="0">
                <a:solidFill>
                  <a:srgbClr val="00F900"/>
                </a:solidFill>
                <a:latin typeface="Monaco"/>
                <a:ea typeface="Monaco"/>
                <a:cs typeface="Monaco"/>
                <a:sym typeface="Monaco"/>
              </a:defRPr>
            </a:pPr>
            <a:r>
              <a:rPr sz="1800" dirty="0"/>
              <a:t>Clients   Tps |--------|---------|---------|---------|---------|</a:t>
            </a:r>
          </a:p>
          <a:p>
            <a:pPr algn="l">
              <a:spcBef>
                <a:spcPts val="500"/>
              </a:spcBef>
              <a:defRPr sz="1800" i="0">
                <a:solidFill>
                  <a:srgbClr val="00F900"/>
                </a:solidFill>
                <a:latin typeface="Monaco"/>
                <a:ea typeface="Monaco"/>
                <a:cs typeface="Monaco"/>
                <a:sym typeface="Monaco"/>
              </a:defRPr>
            </a:pPr>
            <a:r>
              <a:rPr sz="1800" dirty="0"/>
              <a:t>BL w ai  2360 ***********************</a:t>
            </a:r>
          </a:p>
          <a:p>
            <a:pPr algn="l">
              <a:spcBef>
                <a:spcPts val="500"/>
              </a:spcBef>
              <a:defRPr sz="1800" i="0">
                <a:solidFill>
                  <a:srgbClr val="00F900"/>
                </a:solidFill>
                <a:latin typeface="Monaco"/>
                <a:ea typeface="Monaco"/>
                <a:cs typeface="Monaco"/>
                <a:sym typeface="Monaco"/>
              </a:defRPr>
            </a:pPr>
            <a:endParaRPr sz="1800" dirty="0"/>
          </a:p>
          <a:p>
            <a:pPr algn="l">
              <a:spcBef>
                <a:spcPts val="500"/>
              </a:spcBef>
              <a:defRPr sz="1800" i="0">
                <a:solidFill>
                  <a:srgbClr val="00F900"/>
                </a:solidFill>
                <a:latin typeface="Monaco"/>
                <a:ea typeface="Monaco"/>
                <a:cs typeface="Monaco"/>
                <a:sym typeface="Monaco"/>
              </a:defRPr>
            </a:pPr>
            <a:r>
              <a:rPr sz="1800" dirty="0"/>
              <a:t>average is 2136 tps or 91%</a:t>
            </a:r>
          </a:p>
        </p:txBody>
      </p:sp>
      <p:sp>
        <p:nvSpPr>
          <p:cNvPr id="288" name="Shape 288"/>
          <p:cNvSpPr/>
          <p:nvPr/>
        </p:nvSpPr>
        <p:spPr>
          <a:xfrm flipV="1">
            <a:off x="6627813" y="640241"/>
            <a:ext cx="1" cy="3346101"/>
          </a:xfrm>
          <a:prstGeom prst="line">
            <a:avLst/>
          </a:prstGeom>
          <a:ln w="76200">
            <a:solidFill>
              <a:srgbClr val="008F00"/>
            </a:solidFill>
            <a:miter lim="400000"/>
          </a:ln>
          <a:effectLst>
            <a:outerShdw blurRad="38100" dist="20000" dir="5400000" rotWithShape="0">
              <a:srgbClr val="000000">
                <a:alpha val="38000"/>
              </a:srgbClr>
            </a:outerShdw>
          </a:effectLst>
        </p:spPr>
        <p:txBody>
          <a:bodyPr lIns="45719" rIns="45719" anchor="ctr"/>
          <a:lstStyle/>
          <a:p>
            <a:endParaRPr/>
          </a:p>
        </p:txBody>
      </p:sp>
      <p:sp>
        <p:nvSpPr>
          <p:cNvPr id="5" name="TextBox 4"/>
          <p:cNvSpPr txBox="1"/>
          <p:nvPr/>
        </p:nvSpPr>
        <p:spPr bwMode="auto">
          <a:xfrm>
            <a:off x="1924350" y="5203067"/>
            <a:ext cx="644759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solidFill>
                  <a:schemeClr val="bg1"/>
                </a:solidFill>
              </a:rPr>
              <a:t>The performance cost of OE Replication – 9%</a:t>
            </a:r>
          </a:p>
        </p:txBody>
      </p:sp>
      <p:sp>
        <p:nvSpPr>
          <p:cNvPr id="6" name="TextBox 5"/>
          <p:cNvSpPr txBox="1"/>
          <p:nvPr/>
        </p:nvSpPr>
        <p:spPr bwMode="auto">
          <a:xfrm>
            <a:off x="4199015" y="285710"/>
            <a:ext cx="245419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solidFill>
                  <a:schemeClr val="bg1"/>
                </a:solidFill>
              </a:rPr>
              <a:t>ATM Benchmark</a:t>
            </a:r>
            <a:endParaRPr lang="en-US" i="0" dirty="0" smtClean="0">
              <a:solidFill>
                <a:schemeClr val="bg1"/>
              </a:solidFill>
            </a:endParaRPr>
          </a:p>
        </p:txBody>
      </p:sp>
    </p:spTree>
    <p:extLst>
      <p:ext uri="{BB962C8B-B14F-4D97-AF65-F5344CB8AC3E}">
        <p14:creationId xmlns:p14="http://schemas.microsoft.com/office/powerpoint/2010/main" val="1940285227"/>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68711" y="5445760"/>
            <a:ext cx="8128000" cy="1371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Daily Backups</a:t>
            </a:r>
            <a:endParaRPr lang="en-US" sz="4000" i="0" dirty="0">
              <a:solidFill>
                <a:schemeClr val="tx1"/>
              </a:solidFill>
            </a:endParaRPr>
          </a:p>
        </p:txBody>
      </p:sp>
      <p:sp>
        <p:nvSpPr>
          <p:cNvPr id="5" name="Rectangle 4"/>
          <p:cNvSpPr/>
          <p:nvPr/>
        </p:nvSpPr>
        <p:spPr>
          <a:xfrm>
            <a:off x="1868709" y="4074160"/>
            <a:ext cx="8128000" cy="1371600"/>
          </a:xfrm>
          <a:prstGeom prst="rect">
            <a:avLst/>
          </a:prstGeom>
          <a:gradFill>
            <a:gsLst>
              <a:gs pos="0">
                <a:srgbClr val="FEC4C3"/>
              </a:gs>
              <a:gs pos="100000">
                <a:srgbClr val="FEC4C3"/>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After Imaging</a:t>
            </a:r>
            <a:endParaRPr lang="en-US" sz="4000" i="0" dirty="0">
              <a:solidFill>
                <a:schemeClr val="tx1"/>
              </a:solidFill>
            </a:endParaRPr>
          </a:p>
        </p:txBody>
      </p:sp>
      <p:sp>
        <p:nvSpPr>
          <p:cNvPr id="6" name="Rectangle 5"/>
          <p:cNvSpPr/>
          <p:nvPr/>
        </p:nvSpPr>
        <p:spPr>
          <a:xfrm>
            <a:off x="1868709" y="2702560"/>
            <a:ext cx="8128000" cy="1371600"/>
          </a:xfrm>
          <a:prstGeom prst="rect">
            <a:avLst/>
          </a:prstGeom>
          <a:gradFill flip="none" rotWithShape="1">
            <a:gsLst>
              <a:gs pos="8000">
                <a:srgbClr val="00B050">
                  <a:tint val="66000"/>
                  <a:satMod val="160000"/>
                </a:srgbClr>
              </a:gs>
              <a:gs pos="53000">
                <a:srgbClr val="00B050">
                  <a:tint val="44500"/>
                  <a:satMod val="160000"/>
                </a:srgbClr>
              </a:gs>
              <a:gs pos="100000">
                <a:srgbClr val="00B050">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Offsite Storage of Backups and AI</a:t>
            </a:r>
            <a:endParaRPr lang="en-US" sz="4000" i="0" dirty="0">
              <a:solidFill>
                <a:schemeClr val="tx1"/>
              </a:solidFill>
            </a:endParaRPr>
          </a:p>
        </p:txBody>
      </p:sp>
      <p:sp>
        <p:nvSpPr>
          <p:cNvPr id="7" name="Rectangle 6"/>
          <p:cNvSpPr/>
          <p:nvPr/>
        </p:nvSpPr>
        <p:spPr>
          <a:xfrm>
            <a:off x="1868709" y="1330960"/>
            <a:ext cx="8128000" cy="13716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0" dirty="0" smtClean="0">
                <a:solidFill>
                  <a:schemeClr val="tx1"/>
                </a:solidFill>
              </a:rPr>
              <a:t>Disaster Recovery with </a:t>
            </a:r>
            <a:br>
              <a:rPr lang="en-US" sz="4000" i="0" dirty="0" smtClean="0">
                <a:solidFill>
                  <a:schemeClr val="tx1"/>
                </a:solidFill>
              </a:rPr>
            </a:br>
            <a:r>
              <a:rPr lang="en-US" sz="4000" i="0" dirty="0" smtClean="0">
                <a:solidFill>
                  <a:schemeClr val="tx1"/>
                </a:solidFill>
              </a:rPr>
              <a:t>OpenEdge Replication</a:t>
            </a:r>
            <a:endParaRPr lang="en-US" sz="4000" i="0" dirty="0">
              <a:solidFill>
                <a:schemeClr val="tx1"/>
              </a:solidFill>
            </a:endParaRPr>
          </a:p>
        </p:txBody>
      </p:sp>
      <p:sp>
        <p:nvSpPr>
          <p:cNvPr id="11" name="TextBox 10"/>
          <p:cNvSpPr txBox="1"/>
          <p:nvPr/>
        </p:nvSpPr>
        <p:spPr>
          <a:xfrm>
            <a:off x="126720" y="1724372"/>
            <a:ext cx="1505541" cy="584775"/>
          </a:xfrm>
          <a:prstGeom prst="rect">
            <a:avLst/>
          </a:prstGeom>
          <a:noFill/>
        </p:spPr>
        <p:txBody>
          <a:bodyPr wrap="none" rtlCol="0">
            <a:spAutoFit/>
          </a:bodyPr>
          <a:lstStyle/>
          <a:p>
            <a:r>
              <a:rPr lang="en-US" sz="3200" i="0" dirty="0" smtClean="0"/>
              <a:t>Level 4</a:t>
            </a:r>
            <a:endParaRPr lang="en-US" sz="3200" i="0" dirty="0"/>
          </a:p>
        </p:txBody>
      </p:sp>
      <p:sp>
        <p:nvSpPr>
          <p:cNvPr id="12" name="Rectangle 11"/>
          <p:cNvSpPr/>
          <p:nvPr/>
        </p:nvSpPr>
        <p:spPr>
          <a:xfrm>
            <a:off x="10833757"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0746676" y="664838"/>
            <a:ext cx="619080" cy="369332"/>
          </a:xfrm>
          <a:prstGeom prst="rect">
            <a:avLst/>
          </a:prstGeom>
          <a:noFill/>
        </p:spPr>
        <p:txBody>
          <a:bodyPr wrap="none" rtlCol="0">
            <a:spAutoFit/>
          </a:bodyPr>
          <a:lstStyle/>
          <a:p>
            <a:r>
              <a:rPr lang="en-US" b="1" dirty="0" smtClean="0"/>
              <a:t>High</a:t>
            </a:r>
            <a:endParaRPr lang="en-US" b="1" dirty="0"/>
          </a:p>
        </p:txBody>
      </p:sp>
      <p:sp>
        <p:nvSpPr>
          <p:cNvPr id="14" name="TextBox 13"/>
          <p:cNvSpPr txBox="1"/>
          <p:nvPr/>
        </p:nvSpPr>
        <p:spPr>
          <a:xfrm>
            <a:off x="10746667" y="4278889"/>
            <a:ext cx="577146" cy="369332"/>
          </a:xfrm>
          <a:prstGeom prst="rect">
            <a:avLst/>
          </a:prstGeom>
          <a:noFill/>
        </p:spPr>
        <p:txBody>
          <a:bodyPr wrap="none" rtlCol="0">
            <a:spAutoFit/>
          </a:bodyPr>
          <a:lstStyle/>
          <a:p>
            <a:r>
              <a:rPr lang="en-US" b="1" smtClean="0"/>
              <a:t>Low</a:t>
            </a:r>
            <a:endParaRPr lang="en-US" b="1" dirty="0"/>
          </a:p>
        </p:txBody>
      </p:sp>
      <p:sp>
        <p:nvSpPr>
          <p:cNvPr id="15" name="TextBox 14"/>
          <p:cNvSpPr txBox="1"/>
          <p:nvPr/>
        </p:nvSpPr>
        <p:spPr>
          <a:xfrm>
            <a:off x="11622835" y="643067"/>
            <a:ext cx="575735" cy="369332"/>
          </a:xfrm>
          <a:prstGeom prst="rect">
            <a:avLst/>
          </a:prstGeom>
          <a:noFill/>
        </p:spPr>
        <p:txBody>
          <a:bodyPr wrap="none" rtlCol="0">
            <a:spAutoFit/>
          </a:bodyPr>
          <a:lstStyle/>
          <a:p>
            <a:r>
              <a:rPr lang="en-US" b="1" smtClean="0"/>
              <a:t>RTO</a:t>
            </a:r>
            <a:endParaRPr lang="en-US" b="1" dirty="0"/>
          </a:p>
        </p:txBody>
      </p:sp>
      <p:sp>
        <p:nvSpPr>
          <p:cNvPr id="16" name="TextBox 15"/>
          <p:cNvSpPr txBox="1"/>
          <p:nvPr/>
        </p:nvSpPr>
        <p:spPr>
          <a:xfrm>
            <a:off x="9806253" y="643069"/>
            <a:ext cx="593432" cy="369332"/>
          </a:xfrm>
          <a:prstGeom prst="rect">
            <a:avLst/>
          </a:prstGeom>
          <a:noFill/>
        </p:spPr>
        <p:txBody>
          <a:bodyPr wrap="none" rtlCol="0">
            <a:spAutoFit/>
          </a:bodyPr>
          <a:lstStyle/>
          <a:p>
            <a:r>
              <a:rPr lang="en-US" b="1" dirty="0" smtClean="0"/>
              <a:t>RPO</a:t>
            </a:r>
            <a:endParaRPr lang="en-US" b="1" dirty="0"/>
          </a:p>
        </p:txBody>
      </p:sp>
      <p:cxnSp>
        <p:nvCxnSpPr>
          <p:cNvPr id="17" name="Straight Arrow Connector 16"/>
          <p:cNvCxnSpPr/>
          <p:nvPr/>
        </p:nvCxnSpPr>
        <p:spPr>
          <a:xfrm flipV="1">
            <a:off x="9946883" y="4074160"/>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1323813" y="4073629"/>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630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5419" y="308531"/>
            <a:ext cx="2392317" cy="4005154"/>
            <a:chOff x="8245087" y="643067"/>
            <a:chExt cx="2392317" cy="4005154"/>
          </a:xfrm>
        </p:grpSpPr>
        <p:sp>
          <p:nvSpPr>
            <p:cNvPr id="2" name="Rectangle 1"/>
            <p:cNvSpPr/>
            <p:nvPr/>
          </p:nvSpPr>
          <p:spPr>
            <a:xfrm>
              <a:off x="9272591"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185510" y="664838"/>
              <a:ext cx="619080" cy="369332"/>
            </a:xfrm>
            <a:prstGeom prst="rect">
              <a:avLst/>
            </a:prstGeom>
            <a:noFill/>
          </p:spPr>
          <p:txBody>
            <a:bodyPr wrap="none" rtlCol="0">
              <a:spAutoFit/>
            </a:bodyPr>
            <a:lstStyle/>
            <a:p>
              <a:r>
                <a:rPr lang="en-US" b="1" dirty="0" smtClean="0"/>
                <a:t>High</a:t>
              </a:r>
              <a:endParaRPr lang="en-US" b="1" dirty="0"/>
            </a:p>
          </p:txBody>
        </p:sp>
        <p:sp>
          <p:nvSpPr>
            <p:cNvPr id="4" name="TextBox 3"/>
            <p:cNvSpPr txBox="1"/>
            <p:nvPr/>
          </p:nvSpPr>
          <p:spPr>
            <a:xfrm>
              <a:off x="9185501" y="4278889"/>
              <a:ext cx="577146" cy="369332"/>
            </a:xfrm>
            <a:prstGeom prst="rect">
              <a:avLst/>
            </a:prstGeom>
            <a:noFill/>
          </p:spPr>
          <p:txBody>
            <a:bodyPr wrap="none" rtlCol="0">
              <a:spAutoFit/>
            </a:bodyPr>
            <a:lstStyle/>
            <a:p>
              <a:r>
                <a:rPr lang="en-US" b="1" smtClean="0"/>
                <a:t>Low</a:t>
              </a:r>
              <a:endParaRPr lang="en-US" b="1" dirty="0"/>
            </a:p>
          </p:txBody>
        </p:sp>
        <p:sp>
          <p:nvSpPr>
            <p:cNvPr id="5" name="TextBox 4"/>
            <p:cNvSpPr txBox="1"/>
            <p:nvPr/>
          </p:nvSpPr>
          <p:spPr>
            <a:xfrm>
              <a:off x="10061669" y="643067"/>
              <a:ext cx="575735" cy="369332"/>
            </a:xfrm>
            <a:prstGeom prst="rect">
              <a:avLst/>
            </a:prstGeom>
            <a:noFill/>
          </p:spPr>
          <p:txBody>
            <a:bodyPr wrap="none" rtlCol="0">
              <a:spAutoFit/>
            </a:bodyPr>
            <a:lstStyle/>
            <a:p>
              <a:r>
                <a:rPr lang="en-US" b="1" smtClean="0"/>
                <a:t>RTO</a:t>
              </a:r>
              <a:endParaRPr lang="en-US" b="1" dirty="0"/>
            </a:p>
          </p:txBody>
        </p:sp>
        <p:sp>
          <p:nvSpPr>
            <p:cNvPr id="6" name="TextBox 5"/>
            <p:cNvSpPr txBox="1"/>
            <p:nvPr/>
          </p:nvSpPr>
          <p:spPr>
            <a:xfrm>
              <a:off x="8245087" y="643069"/>
              <a:ext cx="593432" cy="369332"/>
            </a:xfrm>
            <a:prstGeom prst="rect">
              <a:avLst/>
            </a:prstGeom>
            <a:noFill/>
          </p:spPr>
          <p:txBody>
            <a:bodyPr wrap="none" rtlCol="0">
              <a:spAutoFit/>
            </a:bodyPr>
            <a:lstStyle/>
            <a:p>
              <a:r>
                <a:rPr lang="en-US" b="1" dirty="0" smtClean="0"/>
                <a:t>RPO</a:t>
              </a:r>
              <a:endParaRPr lang="en-US" b="1" dirty="0"/>
            </a:p>
          </p:txBody>
        </p:sp>
        <p:cxnSp>
          <p:nvCxnSpPr>
            <p:cNvPr id="7" name="Straight Arrow Connector 6"/>
            <p:cNvCxnSpPr/>
            <p:nvPr/>
          </p:nvCxnSpPr>
          <p:spPr>
            <a:xfrm flipV="1">
              <a:off x="8423504" y="1505952"/>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9751565" y="3697954"/>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3129245" y="308531"/>
            <a:ext cx="2392317" cy="4005154"/>
            <a:chOff x="9293299" y="643067"/>
            <a:chExt cx="2392317" cy="4005154"/>
          </a:xfrm>
        </p:grpSpPr>
        <p:sp>
          <p:nvSpPr>
            <p:cNvPr id="10" name="Rectangle 9"/>
            <p:cNvSpPr/>
            <p:nvPr/>
          </p:nvSpPr>
          <p:spPr>
            <a:xfrm>
              <a:off x="10320803"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233722" y="664838"/>
              <a:ext cx="619080" cy="369332"/>
            </a:xfrm>
            <a:prstGeom prst="rect">
              <a:avLst/>
            </a:prstGeom>
            <a:noFill/>
          </p:spPr>
          <p:txBody>
            <a:bodyPr wrap="none" rtlCol="0">
              <a:spAutoFit/>
            </a:bodyPr>
            <a:lstStyle/>
            <a:p>
              <a:r>
                <a:rPr lang="en-US" b="1" dirty="0" smtClean="0"/>
                <a:t>High</a:t>
              </a:r>
              <a:endParaRPr lang="en-US" b="1" dirty="0"/>
            </a:p>
          </p:txBody>
        </p:sp>
        <p:sp>
          <p:nvSpPr>
            <p:cNvPr id="12" name="TextBox 11"/>
            <p:cNvSpPr txBox="1"/>
            <p:nvPr/>
          </p:nvSpPr>
          <p:spPr>
            <a:xfrm>
              <a:off x="10233713" y="4278889"/>
              <a:ext cx="577146" cy="369332"/>
            </a:xfrm>
            <a:prstGeom prst="rect">
              <a:avLst/>
            </a:prstGeom>
            <a:noFill/>
          </p:spPr>
          <p:txBody>
            <a:bodyPr wrap="none" rtlCol="0">
              <a:spAutoFit/>
            </a:bodyPr>
            <a:lstStyle/>
            <a:p>
              <a:r>
                <a:rPr lang="en-US" b="1" smtClean="0"/>
                <a:t>Low</a:t>
              </a:r>
              <a:endParaRPr lang="en-US" b="1" dirty="0"/>
            </a:p>
          </p:txBody>
        </p:sp>
        <p:sp>
          <p:nvSpPr>
            <p:cNvPr id="13" name="TextBox 12"/>
            <p:cNvSpPr txBox="1"/>
            <p:nvPr/>
          </p:nvSpPr>
          <p:spPr>
            <a:xfrm>
              <a:off x="11109881" y="643067"/>
              <a:ext cx="575735" cy="369332"/>
            </a:xfrm>
            <a:prstGeom prst="rect">
              <a:avLst/>
            </a:prstGeom>
            <a:noFill/>
          </p:spPr>
          <p:txBody>
            <a:bodyPr wrap="none" rtlCol="0">
              <a:spAutoFit/>
            </a:bodyPr>
            <a:lstStyle/>
            <a:p>
              <a:r>
                <a:rPr lang="en-US" b="1" smtClean="0"/>
                <a:t>RTO</a:t>
              </a:r>
              <a:endParaRPr lang="en-US" b="1" dirty="0"/>
            </a:p>
          </p:txBody>
        </p:sp>
        <p:sp>
          <p:nvSpPr>
            <p:cNvPr id="14" name="TextBox 13"/>
            <p:cNvSpPr txBox="1"/>
            <p:nvPr/>
          </p:nvSpPr>
          <p:spPr>
            <a:xfrm>
              <a:off x="9293299" y="643069"/>
              <a:ext cx="593432" cy="369332"/>
            </a:xfrm>
            <a:prstGeom prst="rect">
              <a:avLst/>
            </a:prstGeom>
            <a:noFill/>
          </p:spPr>
          <p:txBody>
            <a:bodyPr wrap="none" rtlCol="0">
              <a:spAutoFit/>
            </a:bodyPr>
            <a:lstStyle/>
            <a:p>
              <a:r>
                <a:rPr lang="en-US" b="1" dirty="0" smtClean="0"/>
                <a:t>RPO</a:t>
              </a:r>
              <a:endParaRPr lang="en-US" b="1" dirty="0"/>
            </a:p>
          </p:txBody>
        </p:sp>
        <p:cxnSp>
          <p:nvCxnSpPr>
            <p:cNvPr id="15" name="Straight Arrow Connector 14"/>
            <p:cNvCxnSpPr/>
            <p:nvPr/>
          </p:nvCxnSpPr>
          <p:spPr>
            <a:xfrm flipV="1">
              <a:off x="9471716" y="271027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10799777" y="2716650"/>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bwMode="auto">
          <a:xfrm>
            <a:off x="449186" y="4817326"/>
            <a:ext cx="213712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Daily Backups</a:t>
            </a:r>
          </a:p>
        </p:txBody>
      </p:sp>
      <p:sp>
        <p:nvSpPr>
          <p:cNvPr id="19" name="TextBox 18"/>
          <p:cNvSpPr txBox="1"/>
          <p:nvPr/>
        </p:nvSpPr>
        <p:spPr bwMode="auto">
          <a:xfrm>
            <a:off x="3506267" y="4817327"/>
            <a:ext cx="2015295"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After Imaging</a:t>
            </a:r>
            <a:endParaRPr lang="en-US" i="0" dirty="0" smtClean="0"/>
          </a:p>
        </p:txBody>
      </p:sp>
      <p:grpSp>
        <p:nvGrpSpPr>
          <p:cNvPr id="27" name="Group 26"/>
          <p:cNvGrpSpPr/>
          <p:nvPr/>
        </p:nvGrpSpPr>
        <p:grpSpPr>
          <a:xfrm>
            <a:off x="6198412" y="308531"/>
            <a:ext cx="2392317" cy="4005154"/>
            <a:chOff x="9806253" y="643067"/>
            <a:chExt cx="2392317" cy="4005154"/>
          </a:xfrm>
        </p:grpSpPr>
        <p:sp>
          <p:nvSpPr>
            <p:cNvPr id="20" name="Rectangle 19"/>
            <p:cNvSpPr/>
            <p:nvPr/>
          </p:nvSpPr>
          <p:spPr>
            <a:xfrm>
              <a:off x="10833757"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0746676" y="664838"/>
              <a:ext cx="619080" cy="369332"/>
            </a:xfrm>
            <a:prstGeom prst="rect">
              <a:avLst/>
            </a:prstGeom>
            <a:noFill/>
          </p:spPr>
          <p:txBody>
            <a:bodyPr wrap="none" rtlCol="0">
              <a:spAutoFit/>
            </a:bodyPr>
            <a:lstStyle/>
            <a:p>
              <a:r>
                <a:rPr lang="en-US" b="1" dirty="0" smtClean="0"/>
                <a:t>High</a:t>
              </a:r>
              <a:endParaRPr lang="en-US" b="1" dirty="0"/>
            </a:p>
          </p:txBody>
        </p:sp>
        <p:sp>
          <p:nvSpPr>
            <p:cNvPr id="22" name="TextBox 21"/>
            <p:cNvSpPr txBox="1"/>
            <p:nvPr/>
          </p:nvSpPr>
          <p:spPr>
            <a:xfrm>
              <a:off x="10746667" y="4278889"/>
              <a:ext cx="577146" cy="369332"/>
            </a:xfrm>
            <a:prstGeom prst="rect">
              <a:avLst/>
            </a:prstGeom>
            <a:noFill/>
          </p:spPr>
          <p:txBody>
            <a:bodyPr wrap="none" rtlCol="0">
              <a:spAutoFit/>
            </a:bodyPr>
            <a:lstStyle/>
            <a:p>
              <a:r>
                <a:rPr lang="en-US" b="1" smtClean="0"/>
                <a:t>Low</a:t>
              </a:r>
              <a:endParaRPr lang="en-US" b="1" dirty="0"/>
            </a:p>
          </p:txBody>
        </p:sp>
        <p:sp>
          <p:nvSpPr>
            <p:cNvPr id="23" name="TextBox 22"/>
            <p:cNvSpPr txBox="1"/>
            <p:nvPr/>
          </p:nvSpPr>
          <p:spPr>
            <a:xfrm>
              <a:off x="11622835" y="643067"/>
              <a:ext cx="575735" cy="369332"/>
            </a:xfrm>
            <a:prstGeom prst="rect">
              <a:avLst/>
            </a:prstGeom>
            <a:noFill/>
          </p:spPr>
          <p:txBody>
            <a:bodyPr wrap="none" rtlCol="0">
              <a:spAutoFit/>
            </a:bodyPr>
            <a:lstStyle/>
            <a:p>
              <a:r>
                <a:rPr lang="en-US" b="1" smtClean="0"/>
                <a:t>RTO</a:t>
              </a:r>
              <a:endParaRPr lang="en-US" b="1" dirty="0"/>
            </a:p>
          </p:txBody>
        </p:sp>
        <p:sp>
          <p:nvSpPr>
            <p:cNvPr id="24" name="TextBox 23"/>
            <p:cNvSpPr txBox="1"/>
            <p:nvPr/>
          </p:nvSpPr>
          <p:spPr>
            <a:xfrm>
              <a:off x="9806253" y="643069"/>
              <a:ext cx="593432" cy="369332"/>
            </a:xfrm>
            <a:prstGeom prst="rect">
              <a:avLst/>
            </a:prstGeom>
            <a:noFill/>
          </p:spPr>
          <p:txBody>
            <a:bodyPr wrap="none" rtlCol="0">
              <a:spAutoFit/>
            </a:bodyPr>
            <a:lstStyle/>
            <a:p>
              <a:r>
                <a:rPr lang="en-US" b="1" dirty="0" smtClean="0"/>
                <a:t>RPO</a:t>
              </a:r>
              <a:endParaRPr lang="en-US" b="1" dirty="0"/>
            </a:p>
          </p:txBody>
        </p:sp>
        <p:cxnSp>
          <p:nvCxnSpPr>
            <p:cNvPr id="25" name="Straight Arrow Connector 24"/>
            <p:cNvCxnSpPr/>
            <p:nvPr/>
          </p:nvCxnSpPr>
          <p:spPr>
            <a:xfrm flipV="1">
              <a:off x="9984670" y="3000209"/>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1312731" y="2270606"/>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9333245" y="283958"/>
            <a:ext cx="2392317" cy="4005154"/>
            <a:chOff x="9806253" y="643067"/>
            <a:chExt cx="2392317" cy="4005154"/>
          </a:xfrm>
        </p:grpSpPr>
        <p:sp>
          <p:nvSpPr>
            <p:cNvPr id="28" name="Rectangle 27"/>
            <p:cNvSpPr/>
            <p:nvPr/>
          </p:nvSpPr>
          <p:spPr>
            <a:xfrm>
              <a:off x="10833757" y="1074316"/>
              <a:ext cx="369651" cy="3190672"/>
            </a:xfrm>
            <a:prstGeom prst="rect">
              <a:avLst/>
            </a:prstGeom>
            <a:gradFill flip="none" rotWithShape="1">
              <a:gsLst>
                <a:gs pos="0">
                  <a:srgbClr val="FF0000"/>
                </a:gs>
                <a:gs pos="51000">
                  <a:schemeClr val="accent1">
                    <a:lumMod val="0"/>
                    <a:lumOff val="100000"/>
                  </a:schemeClr>
                </a:gs>
                <a:gs pos="100000">
                  <a:schemeClr val="accent1">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0746676" y="664838"/>
              <a:ext cx="619080" cy="369332"/>
            </a:xfrm>
            <a:prstGeom prst="rect">
              <a:avLst/>
            </a:prstGeom>
            <a:noFill/>
          </p:spPr>
          <p:txBody>
            <a:bodyPr wrap="none" rtlCol="0">
              <a:spAutoFit/>
            </a:bodyPr>
            <a:lstStyle/>
            <a:p>
              <a:r>
                <a:rPr lang="en-US" b="1" dirty="0" smtClean="0"/>
                <a:t>High</a:t>
              </a:r>
              <a:endParaRPr lang="en-US" b="1" dirty="0"/>
            </a:p>
          </p:txBody>
        </p:sp>
        <p:sp>
          <p:nvSpPr>
            <p:cNvPr id="30" name="TextBox 29"/>
            <p:cNvSpPr txBox="1"/>
            <p:nvPr/>
          </p:nvSpPr>
          <p:spPr>
            <a:xfrm>
              <a:off x="10746667" y="4278889"/>
              <a:ext cx="577146" cy="369332"/>
            </a:xfrm>
            <a:prstGeom prst="rect">
              <a:avLst/>
            </a:prstGeom>
            <a:noFill/>
          </p:spPr>
          <p:txBody>
            <a:bodyPr wrap="none" rtlCol="0">
              <a:spAutoFit/>
            </a:bodyPr>
            <a:lstStyle/>
            <a:p>
              <a:r>
                <a:rPr lang="en-US" b="1" smtClean="0"/>
                <a:t>Low</a:t>
              </a:r>
              <a:endParaRPr lang="en-US" b="1" dirty="0"/>
            </a:p>
          </p:txBody>
        </p:sp>
        <p:sp>
          <p:nvSpPr>
            <p:cNvPr id="31" name="TextBox 30"/>
            <p:cNvSpPr txBox="1"/>
            <p:nvPr/>
          </p:nvSpPr>
          <p:spPr>
            <a:xfrm>
              <a:off x="11622835" y="643067"/>
              <a:ext cx="575735" cy="369332"/>
            </a:xfrm>
            <a:prstGeom prst="rect">
              <a:avLst/>
            </a:prstGeom>
            <a:noFill/>
          </p:spPr>
          <p:txBody>
            <a:bodyPr wrap="none" rtlCol="0">
              <a:spAutoFit/>
            </a:bodyPr>
            <a:lstStyle/>
            <a:p>
              <a:r>
                <a:rPr lang="en-US" b="1" smtClean="0"/>
                <a:t>RTO</a:t>
              </a:r>
              <a:endParaRPr lang="en-US" b="1" dirty="0"/>
            </a:p>
          </p:txBody>
        </p:sp>
        <p:sp>
          <p:nvSpPr>
            <p:cNvPr id="32" name="TextBox 31"/>
            <p:cNvSpPr txBox="1"/>
            <p:nvPr/>
          </p:nvSpPr>
          <p:spPr>
            <a:xfrm>
              <a:off x="9806253" y="643069"/>
              <a:ext cx="593432" cy="369332"/>
            </a:xfrm>
            <a:prstGeom prst="rect">
              <a:avLst/>
            </a:prstGeom>
            <a:noFill/>
          </p:spPr>
          <p:txBody>
            <a:bodyPr wrap="none" rtlCol="0">
              <a:spAutoFit/>
            </a:bodyPr>
            <a:lstStyle/>
            <a:p>
              <a:r>
                <a:rPr lang="en-US" b="1" dirty="0" smtClean="0"/>
                <a:t>RPO</a:t>
              </a:r>
              <a:endParaRPr lang="en-US" b="1" dirty="0"/>
            </a:p>
          </p:txBody>
        </p:sp>
        <p:cxnSp>
          <p:nvCxnSpPr>
            <p:cNvPr id="33" name="Straight Arrow Connector 32"/>
            <p:cNvCxnSpPr/>
            <p:nvPr/>
          </p:nvCxnSpPr>
          <p:spPr>
            <a:xfrm flipV="1">
              <a:off x="9946883" y="4074160"/>
              <a:ext cx="761997" cy="2177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1323813" y="4073629"/>
              <a:ext cx="83518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p:nvSpPr>
        <p:spPr bwMode="auto">
          <a:xfrm>
            <a:off x="6320891" y="4817326"/>
            <a:ext cx="2179700"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Offsite 	storage</a:t>
            </a:r>
          </a:p>
        </p:txBody>
      </p:sp>
      <p:sp>
        <p:nvSpPr>
          <p:cNvPr id="37" name="TextBox 36"/>
          <p:cNvSpPr txBox="1"/>
          <p:nvPr/>
        </p:nvSpPr>
        <p:spPr bwMode="auto">
          <a:xfrm>
            <a:off x="9240892" y="4817327"/>
            <a:ext cx="223971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OE Replication</a:t>
            </a:r>
          </a:p>
        </p:txBody>
      </p:sp>
    </p:spTree>
    <p:extLst>
      <p:ext uri="{BB962C8B-B14F-4D97-AF65-F5344CB8AC3E}">
        <p14:creationId xmlns:p14="http://schemas.microsoft.com/office/powerpoint/2010/main" val="271530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5584000" y="2696307"/>
            <a:ext cx="1375698" cy="76944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4400" i="0" dirty="0" smtClean="0">
                <a:solidFill>
                  <a:schemeClr val="bg1"/>
                </a:solidFill>
              </a:rPr>
              <a:t>Mike</a:t>
            </a:r>
          </a:p>
        </p:txBody>
      </p:sp>
    </p:spTree>
    <p:extLst>
      <p:ext uri="{BB962C8B-B14F-4D97-AF65-F5344CB8AC3E}">
        <p14:creationId xmlns:p14="http://schemas.microsoft.com/office/powerpoint/2010/main" val="2131662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Technologies</a:t>
            </a:r>
            <a:endParaRPr lang="en-US" dirty="0"/>
          </a:p>
        </p:txBody>
      </p:sp>
      <p:sp>
        <p:nvSpPr>
          <p:cNvPr id="3" name="Content Placeholder 2"/>
          <p:cNvSpPr>
            <a:spLocks noGrp="1"/>
          </p:cNvSpPr>
          <p:nvPr>
            <p:ph idx="1"/>
          </p:nvPr>
        </p:nvSpPr>
        <p:spPr/>
        <p:txBody>
          <a:bodyPr/>
          <a:lstStyle/>
          <a:p>
            <a:r>
              <a:rPr lang="en-US" sz="2800" dirty="0" smtClean="0"/>
              <a:t>OpenEdge Pro2 Replication</a:t>
            </a:r>
          </a:p>
          <a:p>
            <a:pPr lvl="1"/>
            <a:r>
              <a:rPr lang="en-US" sz="2400" dirty="0" smtClean="0"/>
              <a:t>Replicates to a MSSQL, Oracle, or OpenEdge database for Reporting</a:t>
            </a:r>
          </a:p>
          <a:p>
            <a:pPr lvl="1"/>
            <a:r>
              <a:rPr lang="en-US" sz="2400" dirty="0" smtClean="0"/>
              <a:t>NOT FOR DR</a:t>
            </a:r>
          </a:p>
          <a:p>
            <a:r>
              <a:rPr lang="en-US" sz="2800" dirty="0" smtClean="0"/>
              <a:t>SAN Based Replication Technologies</a:t>
            </a:r>
          </a:p>
          <a:p>
            <a:pPr lvl="1"/>
            <a:r>
              <a:rPr lang="en-US" sz="2400" dirty="0" smtClean="0"/>
              <a:t>EMC SRDF is tested and supported</a:t>
            </a:r>
          </a:p>
          <a:p>
            <a:pPr lvl="1"/>
            <a:r>
              <a:rPr lang="en-US" sz="2400" dirty="0" smtClean="0"/>
              <a:t>Others </a:t>
            </a:r>
            <a:r>
              <a:rPr lang="en-US" sz="2400" i="1" dirty="0" smtClean="0">
                <a:solidFill>
                  <a:srgbClr val="FF0000"/>
                </a:solidFill>
              </a:rPr>
              <a:t>MAY </a:t>
            </a:r>
            <a:r>
              <a:rPr lang="en-US" sz="2400" dirty="0" smtClean="0"/>
              <a:t>work</a:t>
            </a:r>
            <a:endParaRPr lang="en-US" sz="2400" dirty="0" smtClean="0"/>
          </a:p>
          <a:p>
            <a:pPr lvl="1"/>
            <a:r>
              <a:rPr lang="en-US" sz="2400" dirty="0" smtClean="0"/>
              <a:t>Must Adhere to the Write Ahead Logging protocol</a:t>
            </a:r>
          </a:p>
        </p:txBody>
      </p:sp>
    </p:spTree>
    <p:extLst>
      <p:ext uri="{BB962C8B-B14F-4D97-AF65-F5344CB8AC3E}">
        <p14:creationId xmlns:p14="http://schemas.microsoft.com/office/powerpoint/2010/main" val="209590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Ahead Logging</a:t>
            </a:r>
            <a:endParaRPr lang="en-US" dirty="0"/>
          </a:p>
        </p:txBody>
      </p:sp>
      <p:sp>
        <p:nvSpPr>
          <p:cNvPr id="3" name="Content Placeholder 2"/>
          <p:cNvSpPr>
            <a:spLocks noGrp="1"/>
          </p:cNvSpPr>
          <p:nvPr>
            <p:ph idx="1"/>
          </p:nvPr>
        </p:nvSpPr>
        <p:spPr/>
        <p:txBody>
          <a:bodyPr/>
          <a:lstStyle/>
          <a:p>
            <a:r>
              <a:rPr lang="en-US" sz="2800" dirty="0" smtClean="0"/>
              <a:t>Allows Crash Recovery to work</a:t>
            </a:r>
          </a:p>
          <a:p>
            <a:r>
              <a:rPr lang="en-US" sz="2800" dirty="0" smtClean="0"/>
              <a:t>3 Phases of Crash Recovery</a:t>
            </a:r>
          </a:p>
          <a:p>
            <a:pPr lvl="1"/>
            <a:r>
              <a:rPr lang="en-US" sz="2400" dirty="0" smtClean="0"/>
              <a:t>Before Image Cluster Fix up</a:t>
            </a:r>
          </a:p>
          <a:p>
            <a:pPr lvl="1"/>
            <a:r>
              <a:rPr lang="en-US" sz="2400" dirty="0" smtClean="0"/>
              <a:t>Physical Redo</a:t>
            </a:r>
          </a:p>
          <a:p>
            <a:pPr lvl="1"/>
            <a:r>
              <a:rPr lang="en-US" sz="2400" dirty="0" smtClean="0"/>
              <a:t>Transaction Undo</a:t>
            </a:r>
          </a:p>
          <a:p>
            <a:r>
              <a:rPr lang="en-US" sz="2800" dirty="0" smtClean="0"/>
              <a:t>Before Image Cluster Fix up</a:t>
            </a:r>
          </a:p>
          <a:p>
            <a:pPr lvl="1"/>
            <a:r>
              <a:rPr lang="en-US" sz="2400" dirty="0" smtClean="0"/>
              <a:t>Rebuilds the Before Image Cluster Ring</a:t>
            </a:r>
            <a:endParaRPr lang="en-US" sz="2400" dirty="0"/>
          </a:p>
        </p:txBody>
      </p:sp>
      <p:pic>
        <p:nvPicPr>
          <p:cNvPr id="4" name="Picture 3"/>
          <p:cNvPicPr>
            <a:picLocks noChangeAspect="1"/>
          </p:cNvPicPr>
          <p:nvPr/>
        </p:nvPicPr>
        <p:blipFill>
          <a:blip r:embed="rId2"/>
          <a:stretch>
            <a:fillRect/>
          </a:stretch>
        </p:blipFill>
        <p:spPr>
          <a:xfrm>
            <a:off x="1316554" y="5162107"/>
            <a:ext cx="6578600" cy="914400"/>
          </a:xfrm>
          <a:prstGeom prst="rect">
            <a:avLst/>
          </a:prstGeom>
        </p:spPr>
      </p:pic>
    </p:spTree>
    <p:extLst>
      <p:ext uri="{BB962C8B-B14F-4D97-AF65-F5344CB8AC3E}">
        <p14:creationId xmlns:p14="http://schemas.microsoft.com/office/powerpoint/2010/main" val="714402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Ahead Logging</a:t>
            </a:r>
            <a:endParaRPr lang="en-US" dirty="0"/>
          </a:p>
        </p:txBody>
      </p:sp>
      <p:sp>
        <p:nvSpPr>
          <p:cNvPr id="3" name="Content Placeholder 2"/>
          <p:cNvSpPr>
            <a:spLocks noGrp="1"/>
          </p:cNvSpPr>
          <p:nvPr>
            <p:ph idx="1"/>
          </p:nvPr>
        </p:nvSpPr>
        <p:spPr/>
        <p:txBody>
          <a:bodyPr/>
          <a:lstStyle/>
          <a:p>
            <a:r>
              <a:rPr lang="en-US" sz="2800" dirty="0" smtClean="0"/>
              <a:t>Physical Redo</a:t>
            </a:r>
          </a:p>
          <a:p>
            <a:pPr lvl="1"/>
            <a:r>
              <a:rPr lang="en-US" sz="2400" dirty="0" smtClean="0"/>
              <a:t>Each DB block has a version number</a:t>
            </a:r>
          </a:p>
          <a:p>
            <a:pPr lvl="1"/>
            <a:r>
              <a:rPr lang="en-US" sz="2400" dirty="0" smtClean="0"/>
              <a:t>A Before Image Note describes a change to a block</a:t>
            </a:r>
          </a:p>
          <a:p>
            <a:pPr lvl="2"/>
            <a:r>
              <a:rPr lang="en-US" sz="2000" dirty="0" smtClean="0"/>
              <a:t>Find block 1234 change the name “Mike” to </a:t>
            </a:r>
            <a:r>
              <a:rPr lang="en-US" sz="2000" dirty="0" smtClean="0"/>
              <a:t>“Rodney”, </a:t>
            </a:r>
            <a:r>
              <a:rPr lang="en-US" sz="2000" dirty="0" smtClean="0"/>
              <a:t>change the version from 10 to 11</a:t>
            </a:r>
          </a:p>
          <a:p>
            <a:pPr lvl="1"/>
            <a:r>
              <a:rPr lang="en-US" sz="2400" dirty="0" smtClean="0"/>
              <a:t>Redo make sure all the block version are up to date</a:t>
            </a:r>
          </a:p>
          <a:p>
            <a:pPr lvl="1"/>
            <a:r>
              <a:rPr lang="en-US" sz="2400" dirty="0" smtClean="0"/>
              <a:t>For each note in the Before Image file</a:t>
            </a:r>
          </a:p>
          <a:p>
            <a:pPr lvl="2"/>
            <a:r>
              <a:rPr lang="en-US" sz="2000" dirty="0" smtClean="0"/>
              <a:t>Find the DB block</a:t>
            </a:r>
          </a:p>
          <a:p>
            <a:pPr lvl="2"/>
            <a:r>
              <a:rPr lang="en-US" sz="2000" dirty="0" smtClean="0"/>
              <a:t>If the Block version is higher then the one this note describes then skip it</a:t>
            </a:r>
          </a:p>
          <a:p>
            <a:pPr lvl="2"/>
            <a:r>
              <a:rPr lang="en-US" sz="2000" dirty="0" smtClean="0"/>
              <a:t>If the Block version matches this note, then redo the work and change the Block version</a:t>
            </a:r>
          </a:p>
        </p:txBody>
      </p:sp>
    </p:spTree>
    <p:extLst>
      <p:ext uri="{BB962C8B-B14F-4D97-AF65-F5344CB8AC3E}">
        <p14:creationId xmlns:p14="http://schemas.microsoft.com/office/powerpoint/2010/main" val="387478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Ahead Logging</a:t>
            </a:r>
            <a:endParaRPr lang="en-US" dirty="0"/>
          </a:p>
        </p:txBody>
      </p:sp>
      <p:sp>
        <p:nvSpPr>
          <p:cNvPr id="3" name="Content Placeholder 2"/>
          <p:cNvSpPr>
            <a:spLocks noGrp="1"/>
          </p:cNvSpPr>
          <p:nvPr>
            <p:ph idx="1"/>
          </p:nvPr>
        </p:nvSpPr>
        <p:spPr/>
        <p:txBody>
          <a:bodyPr/>
          <a:lstStyle/>
          <a:p>
            <a:r>
              <a:rPr lang="en-US" sz="2800" dirty="0" smtClean="0"/>
              <a:t>Transaction Undo</a:t>
            </a:r>
          </a:p>
          <a:p>
            <a:pPr lvl="1"/>
            <a:r>
              <a:rPr lang="en-US" sz="2400" dirty="0" smtClean="0"/>
              <a:t>For each OPEN transaction read the Before Image file backwards looking for notes for this transaction</a:t>
            </a:r>
          </a:p>
          <a:p>
            <a:pPr lvl="1"/>
            <a:r>
              <a:rPr lang="en-US" sz="2400" dirty="0" smtClean="0"/>
              <a:t>Read the block.  If the note for Block 1234, version 11, then create a new note changing the Block 1234 from version 11 to 12 and apply the change</a:t>
            </a:r>
          </a:p>
          <a:p>
            <a:pPr lvl="2"/>
            <a:r>
              <a:rPr lang="en-US" sz="2000" dirty="0" smtClean="0"/>
              <a:t>The new note describes the undo action: Name </a:t>
            </a:r>
            <a:r>
              <a:rPr lang="en-US" sz="2000" dirty="0" smtClean="0"/>
              <a:t>“Rodney” </a:t>
            </a:r>
            <a:r>
              <a:rPr lang="en-US" sz="2000" dirty="0" smtClean="0"/>
              <a:t>to “Mike”</a:t>
            </a:r>
          </a:p>
          <a:p>
            <a:pPr lvl="2"/>
            <a:r>
              <a:rPr lang="en-US" sz="2000" dirty="0" smtClean="0"/>
              <a:t>This makes Crash Recovery Recoverable</a:t>
            </a:r>
          </a:p>
          <a:p>
            <a:pPr lvl="1"/>
            <a:r>
              <a:rPr lang="en-US" sz="2400" dirty="0" smtClean="0"/>
              <a:t>What happens if Bock 1234 has version 14, and our note says it knows about version 11?</a:t>
            </a:r>
          </a:p>
          <a:p>
            <a:pPr lvl="2"/>
            <a:r>
              <a:rPr lang="en-US" sz="2000" dirty="0" smtClean="0"/>
              <a:t>Write Ahead Logging Protocol was not enforced.</a:t>
            </a:r>
          </a:p>
        </p:txBody>
      </p:sp>
    </p:spTree>
    <p:extLst>
      <p:ext uri="{BB962C8B-B14F-4D97-AF65-F5344CB8AC3E}">
        <p14:creationId xmlns:p14="http://schemas.microsoft.com/office/powerpoint/2010/main" val="1177538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Technologies</a:t>
            </a:r>
            <a:endParaRPr lang="en-US" dirty="0"/>
          </a:p>
        </p:txBody>
      </p:sp>
      <p:sp>
        <p:nvSpPr>
          <p:cNvPr id="3" name="Content Placeholder 2"/>
          <p:cNvSpPr>
            <a:spLocks noGrp="1"/>
          </p:cNvSpPr>
          <p:nvPr>
            <p:ph idx="1"/>
          </p:nvPr>
        </p:nvSpPr>
        <p:spPr>
          <a:xfrm>
            <a:off x="557814" y="1200154"/>
            <a:ext cx="10948386" cy="4817874"/>
          </a:xfrm>
        </p:spPr>
        <p:txBody>
          <a:bodyPr/>
          <a:lstStyle/>
          <a:p>
            <a:r>
              <a:rPr lang="en-US" sz="2800" dirty="0" smtClean="0"/>
              <a:t>EMC SRDF is supported</a:t>
            </a:r>
          </a:p>
          <a:p>
            <a:r>
              <a:rPr lang="en-US" sz="2800" dirty="0" smtClean="0"/>
              <a:t>Others may seem to work.  BEWARE</a:t>
            </a:r>
          </a:p>
          <a:p>
            <a:r>
              <a:rPr lang="en-US" sz="2800" dirty="0" smtClean="0"/>
              <a:t>Technology that are known not to work with running databases</a:t>
            </a:r>
          </a:p>
          <a:p>
            <a:pPr lvl="1"/>
            <a:r>
              <a:rPr lang="en-US" sz="2400" dirty="0" err="1" smtClean="0"/>
              <a:t>Zerto</a:t>
            </a:r>
            <a:endParaRPr lang="en-US" sz="2400" dirty="0" smtClean="0"/>
          </a:p>
          <a:p>
            <a:pPr lvl="1"/>
            <a:r>
              <a:rPr lang="en-US" sz="2400" dirty="0" smtClean="0"/>
              <a:t>VMWare </a:t>
            </a:r>
            <a:r>
              <a:rPr lang="en-US" sz="2400" dirty="0" err="1" smtClean="0"/>
              <a:t>VMotion</a:t>
            </a:r>
            <a:endParaRPr lang="en-US" sz="2400" dirty="0" smtClean="0"/>
          </a:p>
          <a:p>
            <a:pPr lvl="1"/>
            <a:r>
              <a:rPr lang="en-US" sz="2400" dirty="0" smtClean="0"/>
              <a:t>VMWare Snapshots</a:t>
            </a:r>
          </a:p>
          <a:p>
            <a:pPr lvl="1"/>
            <a:r>
              <a:rPr lang="en-US" sz="2400" dirty="0" err="1" smtClean="0"/>
              <a:t>Veeam</a:t>
            </a:r>
            <a:endParaRPr lang="en-US" sz="2400" dirty="0" smtClean="0"/>
          </a:p>
        </p:txBody>
      </p:sp>
      <p:sp>
        <p:nvSpPr>
          <p:cNvPr id="9" name="AutoShape 2" descr="mage result for fail"/>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mage result for fail"/>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mage result for fail"/>
          <p:cNvSpPr>
            <a:spLocks noChangeAspect="1" noChangeArrowheads="1"/>
          </p:cNvSpPr>
          <p:nvPr/>
        </p:nvSpPr>
        <p:spPr bwMode="auto">
          <a:xfrm>
            <a:off x="7102548" y="2152211"/>
            <a:ext cx="6591300" cy="37052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27190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not just the data</a:t>
            </a:r>
            <a:endParaRPr lang="en-US" dirty="0"/>
          </a:p>
        </p:txBody>
      </p:sp>
      <p:sp>
        <p:nvSpPr>
          <p:cNvPr id="3" name="Content Placeholder 2"/>
          <p:cNvSpPr>
            <a:spLocks noGrp="1"/>
          </p:cNvSpPr>
          <p:nvPr>
            <p:ph idx="1"/>
          </p:nvPr>
        </p:nvSpPr>
        <p:spPr/>
        <p:txBody>
          <a:bodyPr/>
          <a:lstStyle/>
          <a:p>
            <a:r>
              <a:rPr lang="en-US" sz="2800" dirty="0" smtClean="0"/>
              <a:t>Other things to consider</a:t>
            </a:r>
          </a:p>
          <a:p>
            <a:pPr lvl="1"/>
            <a:r>
              <a:rPr lang="en-US" sz="2800" dirty="0" smtClean="0"/>
              <a:t>Application Files</a:t>
            </a:r>
          </a:p>
          <a:p>
            <a:pPr lvl="1"/>
            <a:r>
              <a:rPr lang="en-US" sz="2800" dirty="0" smtClean="0"/>
              <a:t>Printers</a:t>
            </a:r>
          </a:p>
          <a:p>
            <a:pPr lvl="1"/>
            <a:r>
              <a:rPr lang="en-US" sz="2800" dirty="0" smtClean="0"/>
              <a:t>Users Accounts</a:t>
            </a:r>
          </a:p>
          <a:p>
            <a:pPr lvl="1"/>
            <a:r>
              <a:rPr lang="en-US" sz="2800" dirty="0" smtClean="0"/>
              <a:t>Users Files</a:t>
            </a:r>
          </a:p>
          <a:p>
            <a:pPr lvl="1"/>
            <a:r>
              <a:rPr lang="en-US" sz="2800" dirty="0" err="1" smtClean="0"/>
              <a:t>etc</a:t>
            </a:r>
            <a:endParaRPr lang="en-US" sz="2800" dirty="0" smtClean="0"/>
          </a:p>
        </p:txBody>
      </p:sp>
    </p:spTree>
    <p:extLst>
      <p:ext uri="{BB962C8B-B14F-4D97-AF65-F5344CB8AC3E}">
        <p14:creationId xmlns:p14="http://schemas.microsoft.com/office/powerpoint/2010/main" val="5822621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a:t>
            </a:r>
            <a:endParaRPr lang="en-US" dirty="0"/>
          </a:p>
        </p:txBody>
      </p:sp>
      <p:sp>
        <p:nvSpPr>
          <p:cNvPr id="3" name="Content Placeholder 2"/>
          <p:cNvSpPr>
            <a:spLocks noGrp="1"/>
          </p:cNvSpPr>
          <p:nvPr>
            <p:ph idx="1"/>
          </p:nvPr>
        </p:nvSpPr>
        <p:spPr>
          <a:xfrm>
            <a:off x="557814" y="1200154"/>
            <a:ext cx="10948386" cy="1457986"/>
          </a:xfrm>
        </p:spPr>
        <p:txBody>
          <a:bodyPr/>
          <a:lstStyle/>
          <a:p>
            <a:r>
              <a:rPr lang="en-US" sz="2400" dirty="0" smtClean="0"/>
              <a:t>Use OpenEdge Replication for Database Replication</a:t>
            </a:r>
          </a:p>
          <a:p>
            <a:r>
              <a:rPr lang="en-US" sz="2400" dirty="0" smtClean="0"/>
              <a:t>Use SAN based replication for all other data</a:t>
            </a:r>
          </a:p>
        </p:txBody>
      </p:sp>
      <p:sp>
        <p:nvSpPr>
          <p:cNvPr id="9" name="AutoShape 2" descr="mage result for fail"/>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mage result for fail"/>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bwMode="auto">
          <a:xfrm>
            <a:off x="1495937" y="2913321"/>
            <a:ext cx="1537600"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/database</a:t>
            </a:r>
            <a:br>
              <a:rPr lang="en-US" i="0" dirty="0" smtClean="0"/>
            </a:br>
            <a:r>
              <a:rPr lang="en-US" i="0" dirty="0" smtClean="0"/>
              <a:t>/bi</a:t>
            </a:r>
            <a:br>
              <a:rPr lang="en-US" i="0" dirty="0" smtClean="0"/>
            </a:br>
            <a:r>
              <a:rPr lang="en-US" i="0" dirty="0" smtClean="0"/>
              <a:t>/</a:t>
            </a:r>
            <a:r>
              <a:rPr lang="en-US" i="0" dirty="0" err="1" smtClean="0"/>
              <a:t>ai</a:t>
            </a:r>
            <a:endParaRPr lang="en-US" i="0" dirty="0" smtClean="0"/>
          </a:p>
        </p:txBody>
      </p:sp>
      <p:sp>
        <p:nvSpPr>
          <p:cNvPr id="8" name="TextBox 7"/>
          <p:cNvSpPr txBox="1"/>
          <p:nvPr/>
        </p:nvSpPr>
        <p:spPr bwMode="auto">
          <a:xfrm>
            <a:off x="7751425" y="2913320"/>
            <a:ext cx="1537600"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/database</a:t>
            </a:r>
            <a:br>
              <a:rPr lang="en-US" i="0" dirty="0" smtClean="0"/>
            </a:br>
            <a:r>
              <a:rPr lang="en-US" i="0" dirty="0" smtClean="0"/>
              <a:t>/bi</a:t>
            </a:r>
            <a:br>
              <a:rPr lang="en-US" i="0" dirty="0" smtClean="0"/>
            </a:br>
            <a:r>
              <a:rPr lang="en-US" i="0" dirty="0" smtClean="0"/>
              <a:t>/</a:t>
            </a:r>
            <a:r>
              <a:rPr lang="en-US" i="0" dirty="0" err="1" smtClean="0"/>
              <a:t>ai</a:t>
            </a:r>
            <a:endParaRPr lang="en-US" i="0" dirty="0" smtClean="0"/>
          </a:p>
        </p:txBody>
      </p:sp>
      <p:sp>
        <p:nvSpPr>
          <p:cNvPr id="5" name="Right Arrow 4"/>
          <p:cNvSpPr/>
          <p:nvPr/>
        </p:nvSpPr>
        <p:spPr bwMode="auto">
          <a:xfrm>
            <a:off x="3346602" y="3000532"/>
            <a:ext cx="3989863" cy="917079"/>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OE</a:t>
            </a:r>
            <a:r>
              <a:rPr kumimoji="0" lang="en-US" sz="2400" b="0" i="1" u="none" strike="noStrike" cap="none" normalizeH="0" dirty="0" smtClean="0">
                <a:ln>
                  <a:noFill/>
                </a:ln>
                <a:solidFill>
                  <a:schemeClr val="tx1"/>
                </a:solidFill>
                <a:effectLst/>
                <a:latin typeface="Arial" charset="0"/>
              </a:rPr>
              <a:t> Replication</a:t>
            </a:r>
            <a:endParaRPr kumimoji="0" lang="en-US" sz="2400" b="0" i="1" u="none" strike="noStrike" cap="none" normalizeH="0" baseline="0" dirty="0" smtClean="0">
              <a:ln>
                <a:noFill/>
              </a:ln>
              <a:solidFill>
                <a:schemeClr val="tx1"/>
              </a:solidFill>
              <a:effectLst/>
              <a:latin typeface="Arial" charset="0"/>
            </a:endParaRPr>
          </a:p>
        </p:txBody>
      </p:sp>
      <p:sp>
        <p:nvSpPr>
          <p:cNvPr id="11" name="TextBox 10"/>
          <p:cNvSpPr txBox="1"/>
          <p:nvPr/>
        </p:nvSpPr>
        <p:spPr bwMode="auto">
          <a:xfrm>
            <a:off x="1495937" y="4368831"/>
            <a:ext cx="1435008"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a:t>
            </a:r>
            <a:r>
              <a:rPr lang="en-US" i="0" dirty="0" err="1" smtClean="0"/>
              <a:t>aisave</a:t>
            </a:r>
            <a:r>
              <a:rPr lang="en-US" i="0" dirty="0" smtClean="0"/>
              <a:t/>
            </a:r>
            <a:br>
              <a:rPr lang="en-US" i="0" dirty="0" smtClean="0"/>
            </a:br>
            <a:r>
              <a:rPr lang="en-US" i="0" dirty="0" smtClean="0"/>
              <a:t>/</a:t>
            </a:r>
            <a:r>
              <a:rPr lang="en-US" i="0" dirty="0" err="1" smtClean="0"/>
              <a:t>bbackup</a:t>
            </a:r>
            <a:r>
              <a:rPr lang="en-US" i="0" dirty="0" smtClean="0"/>
              <a:t/>
            </a:r>
            <a:br>
              <a:rPr lang="en-US" i="0" dirty="0" smtClean="0"/>
            </a:br>
            <a:r>
              <a:rPr lang="en-US" i="0" dirty="0" smtClean="0"/>
              <a:t>/app</a:t>
            </a:r>
            <a:r>
              <a:rPr lang="en-US" i="0" dirty="0"/>
              <a:t/>
            </a:r>
            <a:br>
              <a:rPr lang="en-US" i="0" dirty="0"/>
            </a:br>
            <a:r>
              <a:rPr lang="en-US" i="0" dirty="0" smtClean="0"/>
              <a:t>/home</a:t>
            </a:r>
          </a:p>
        </p:txBody>
      </p:sp>
      <p:sp>
        <p:nvSpPr>
          <p:cNvPr id="13" name="TextBox 12"/>
          <p:cNvSpPr txBox="1"/>
          <p:nvPr/>
        </p:nvSpPr>
        <p:spPr bwMode="auto">
          <a:xfrm>
            <a:off x="7751425" y="4368831"/>
            <a:ext cx="1435008"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a:t>
            </a:r>
            <a:r>
              <a:rPr lang="en-US" i="0" dirty="0" err="1" smtClean="0"/>
              <a:t>aisave</a:t>
            </a:r>
            <a:r>
              <a:rPr lang="en-US" i="0" dirty="0" smtClean="0"/>
              <a:t/>
            </a:r>
            <a:br>
              <a:rPr lang="en-US" i="0" dirty="0" smtClean="0"/>
            </a:br>
            <a:r>
              <a:rPr lang="en-US" i="0" dirty="0" smtClean="0"/>
              <a:t>/</a:t>
            </a:r>
            <a:r>
              <a:rPr lang="en-US" i="0" dirty="0" err="1" smtClean="0"/>
              <a:t>bbackup</a:t>
            </a:r>
            <a:r>
              <a:rPr lang="en-US" i="0" dirty="0" smtClean="0"/>
              <a:t/>
            </a:r>
            <a:br>
              <a:rPr lang="en-US" i="0" dirty="0" smtClean="0"/>
            </a:br>
            <a:r>
              <a:rPr lang="en-US" i="0" dirty="0" smtClean="0"/>
              <a:t>/app</a:t>
            </a:r>
            <a:r>
              <a:rPr lang="en-US" i="0" dirty="0"/>
              <a:t/>
            </a:r>
            <a:br>
              <a:rPr lang="en-US" i="0" dirty="0"/>
            </a:br>
            <a:r>
              <a:rPr lang="en-US" i="0" dirty="0" smtClean="0"/>
              <a:t>/home</a:t>
            </a:r>
          </a:p>
        </p:txBody>
      </p:sp>
      <p:sp>
        <p:nvSpPr>
          <p:cNvPr id="14" name="Right Arrow 13"/>
          <p:cNvSpPr/>
          <p:nvPr/>
        </p:nvSpPr>
        <p:spPr bwMode="auto">
          <a:xfrm>
            <a:off x="3371214" y="4531989"/>
            <a:ext cx="3989863" cy="917079"/>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mtClean="0"/>
              <a:t>SAN</a:t>
            </a:r>
            <a:r>
              <a:rPr kumimoji="0" lang="en-US" sz="2400" b="0" i="1" u="none" strike="noStrike" cap="none" normalizeH="0" smtClean="0">
                <a:ln>
                  <a:noFill/>
                </a:ln>
                <a:solidFill>
                  <a:schemeClr val="tx1"/>
                </a:solidFill>
                <a:effectLst/>
                <a:latin typeface="Arial" charset="0"/>
              </a:rPr>
              <a:t> </a:t>
            </a:r>
            <a:r>
              <a:rPr kumimoji="0" lang="en-US" sz="2400" b="0" i="1" u="none" strike="noStrike" cap="none" normalizeH="0" dirty="0" smtClean="0">
                <a:ln>
                  <a:noFill/>
                </a:ln>
                <a:solidFill>
                  <a:schemeClr val="tx1"/>
                </a:solidFill>
                <a:effectLst/>
                <a:latin typeface="Arial" charset="0"/>
              </a:rPr>
              <a:t>Replication</a:t>
            </a:r>
            <a:endParaRPr kumimoji="0" lang="en-US" sz="2400" b="0" i="1" u="none" strike="noStrike" cap="none" normalizeH="0" baseline="0" dirty="0" smtClean="0">
              <a:ln>
                <a:noFill/>
              </a:ln>
              <a:solidFill>
                <a:schemeClr val="tx1"/>
              </a:solidFill>
              <a:effectLst/>
              <a:latin typeface="Arial" charset="0"/>
            </a:endParaRPr>
          </a:p>
        </p:txBody>
      </p:sp>
      <p:cxnSp>
        <p:nvCxnSpPr>
          <p:cNvPr id="7" name="Straight Connector 6"/>
          <p:cNvCxnSpPr/>
          <p:nvPr/>
        </p:nvCxnSpPr>
        <p:spPr bwMode="auto">
          <a:xfrm>
            <a:off x="765544" y="4198709"/>
            <a:ext cx="9994605"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145282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and Re-Test</a:t>
            </a:r>
            <a:endParaRPr lang="en-US" dirty="0"/>
          </a:p>
        </p:txBody>
      </p:sp>
      <p:sp>
        <p:nvSpPr>
          <p:cNvPr id="3" name="Content Placeholder 2"/>
          <p:cNvSpPr>
            <a:spLocks noGrp="1"/>
          </p:cNvSpPr>
          <p:nvPr>
            <p:ph idx="1"/>
          </p:nvPr>
        </p:nvSpPr>
        <p:spPr/>
        <p:txBody>
          <a:bodyPr/>
          <a:lstStyle/>
          <a:p>
            <a:r>
              <a:rPr lang="en-US" sz="2400" dirty="0" smtClean="0"/>
              <a:t>A </a:t>
            </a:r>
            <a:r>
              <a:rPr lang="en-US" sz="2800" dirty="0" smtClean="0"/>
              <a:t>fail-over test needs to be run periodically</a:t>
            </a:r>
          </a:p>
          <a:p>
            <a:pPr lvl="1"/>
            <a:r>
              <a:rPr lang="en-US" sz="2800" dirty="0" smtClean="0"/>
              <a:t>Annually</a:t>
            </a:r>
          </a:p>
          <a:p>
            <a:pPr lvl="1"/>
            <a:r>
              <a:rPr lang="en-US" sz="2800" dirty="0" smtClean="0"/>
              <a:t>Anytime there is an application change</a:t>
            </a:r>
          </a:p>
          <a:p>
            <a:pPr lvl="1"/>
            <a:r>
              <a:rPr lang="en-US" sz="2800" dirty="0" smtClean="0"/>
              <a:t>Anytime there is an environmental change</a:t>
            </a:r>
          </a:p>
          <a:p>
            <a:pPr lvl="1"/>
            <a:endParaRPr lang="en-US" sz="2800" dirty="0"/>
          </a:p>
          <a:p>
            <a:r>
              <a:rPr lang="en-US" sz="2800" dirty="0" smtClean="0"/>
              <a:t>There is no need</a:t>
            </a:r>
            <a:r>
              <a:rPr lang="en-US" sz="3200" dirty="0" smtClean="0"/>
              <a:t> </a:t>
            </a:r>
            <a:r>
              <a:rPr lang="en-US" sz="2800" dirty="0" smtClean="0"/>
              <a:t>to have a solid DR plan if there is no guarantee that it works.</a:t>
            </a:r>
          </a:p>
        </p:txBody>
      </p:sp>
    </p:spTree>
    <p:extLst>
      <p:ext uri="{BB962C8B-B14F-4D97-AF65-F5344CB8AC3E}">
        <p14:creationId xmlns:p14="http://schemas.microsoft.com/office/powerpoint/2010/main" val="16660953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5206493" y="2696307"/>
            <a:ext cx="2130711" cy="769441"/>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4400" i="0" dirty="0" smtClean="0">
                <a:solidFill>
                  <a:schemeClr val="bg1"/>
                </a:solidFill>
              </a:rPr>
              <a:t>Rodney</a:t>
            </a:r>
          </a:p>
        </p:txBody>
      </p:sp>
    </p:spTree>
    <p:extLst>
      <p:ext uri="{BB962C8B-B14F-4D97-AF65-F5344CB8AC3E}">
        <p14:creationId xmlns:p14="http://schemas.microsoft.com/office/powerpoint/2010/main" val="80142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7A7E5C42-F7B3-4D69-B4DD-BDC119FE7523}"/>
              </a:ext>
            </a:extLst>
          </p:cNvPr>
          <p:cNvSpPr>
            <a:spLocks noGrp="1"/>
          </p:cNvSpPr>
          <p:nvPr>
            <p:ph type="title"/>
          </p:nvPr>
        </p:nvSpPr>
        <p:spPr/>
        <p:txBody>
          <a:bodyPr/>
          <a:lstStyle/>
          <a:p>
            <a:r>
              <a:rPr lang="en-US" dirty="0"/>
              <a:t>Looking Ahead – Continuous Operations</a:t>
            </a:r>
          </a:p>
        </p:txBody>
      </p:sp>
    </p:spTree>
    <p:extLst>
      <p:ext uri="{BB962C8B-B14F-4D97-AF65-F5344CB8AC3E}">
        <p14:creationId xmlns:p14="http://schemas.microsoft.com/office/powerpoint/2010/main" val="827613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33F5E38-CAE8-405A-A0F7-05CD41FC6991}"/>
              </a:ext>
            </a:extLst>
          </p:cNvPr>
          <p:cNvSpPr>
            <a:spLocks noGrp="1"/>
          </p:cNvSpPr>
          <p:nvPr>
            <p:ph type="title"/>
          </p:nvPr>
        </p:nvSpPr>
        <p:spPr>
          <a:xfrm>
            <a:off x="2412756" y="763290"/>
            <a:ext cx="7286625" cy="2585323"/>
          </a:xfrm>
        </p:spPr>
        <p:txBody>
          <a:bodyPr/>
          <a:lstStyle/>
          <a:p>
            <a:r>
              <a:rPr lang="en-US" u="sng"/>
              <a:t>Continuous Operations </a:t>
            </a:r>
            <a:r>
              <a:rPr lang="en-US" u="sng" dirty="0"/>
              <a:t>Vision</a:t>
            </a:r>
            <a:br>
              <a:rPr lang="en-US" u="sng" dirty="0"/>
            </a:br>
            <a:r>
              <a:rPr lang="en-US" u="sng" dirty="0"/>
              <a:t/>
            </a:r>
            <a:br>
              <a:rPr lang="en-US" u="sng" dirty="0"/>
            </a:br>
            <a:r>
              <a:rPr lang="en-US" dirty="0"/>
              <a:t> There is no reason for your ABL application to ever stop running</a:t>
            </a:r>
          </a:p>
        </p:txBody>
      </p:sp>
      <p:pic>
        <p:nvPicPr>
          <p:cNvPr id="11" name="Picture 10">
            <a:extLst>
              <a:ext uri="{FF2B5EF4-FFF2-40B4-BE49-F238E27FC236}">
                <a16:creationId xmlns="" xmlns:a16="http://schemas.microsoft.com/office/drawing/2014/main" id="{86FFC000-C3D0-4CEF-BBCC-35C6D726D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1313" y="3490545"/>
            <a:ext cx="3129510" cy="2524647"/>
          </a:xfrm>
          <a:prstGeom prst="rect">
            <a:avLst/>
          </a:prstGeom>
        </p:spPr>
      </p:pic>
    </p:spTree>
    <p:extLst>
      <p:ext uri="{BB962C8B-B14F-4D97-AF65-F5344CB8AC3E}">
        <p14:creationId xmlns:p14="http://schemas.microsoft.com/office/powerpoint/2010/main" val="4526137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FE707CD0-C2A8-4E0D-A342-4002E6F7F2EF}"/>
              </a:ext>
            </a:extLst>
          </p:cNvPr>
          <p:cNvGrpSpPr>
            <a:grpSpLocks noChangeAspect="1"/>
          </p:cNvGrpSpPr>
          <p:nvPr/>
        </p:nvGrpSpPr>
        <p:grpSpPr>
          <a:xfrm>
            <a:off x="223453" y="2698793"/>
            <a:ext cx="2653296" cy="1907055"/>
            <a:chOff x="7835450" y="367497"/>
            <a:chExt cx="3137014" cy="2254729"/>
          </a:xfrm>
        </p:grpSpPr>
        <p:pic>
          <p:nvPicPr>
            <p:cNvPr id="12" name="Picture 11">
              <a:extLst>
                <a:ext uri="{FF2B5EF4-FFF2-40B4-BE49-F238E27FC236}">
                  <a16:creationId xmlns="" xmlns:a16="http://schemas.microsoft.com/office/drawing/2014/main" id="{AFFD3F77-2F4A-42AC-B37E-94F23A5031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5450" y="367497"/>
              <a:ext cx="3137014" cy="2254729"/>
            </a:xfrm>
            <a:prstGeom prst="rect">
              <a:avLst/>
            </a:prstGeom>
          </p:spPr>
        </p:pic>
        <p:sp>
          <p:nvSpPr>
            <p:cNvPr id="13" name="Rectangle 12">
              <a:extLst>
                <a:ext uri="{FF2B5EF4-FFF2-40B4-BE49-F238E27FC236}">
                  <a16:creationId xmlns="" xmlns:a16="http://schemas.microsoft.com/office/drawing/2014/main" id="{36F95339-237D-450E-BFEF-749F0F7DC072}"/>
                </a:ext>
              </a:extLst>
            </p:cNvPr>
            <p:cNvSpPr/>
            <p:nvPr/>
          </p:nvSpPr>
          <p:spPr bwMode="auto">
            <a:xfrm>
              <a:off x="9525837" y="1989574"/>
              <a:ext cx="1105319" cy="552659"/>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sp>
        <p:nvSpPr>
          <p:cNvPr id="2" name="Title 1"/>
          <p:cNvSpPr>
            <a:spLocks noGrp="1"/>
          </p:cNvSpPr>
          <p:nvPr>
            <p:ph type="title"/>
          </p:nvPr>
        </p:nvSpPr>
        <p:spPr>
          <a:xfrm>
            <a:off x="557813" y="232075"/>
            <a:ext cx="10948387" cy="701731"/>
          </a:xfrm>
        </p:spPr>
        <p:txBody>
          <a:bodyPr>
            <a:normAutofit/>
          </a:bodyPr>
          <a:lstStyle/>
          <a:p>
            <a:r>
              <a:rPr lang="en-US" sz="3600" dirty="0"/>
              <a:t>OpenEdge 12 – C</a:t>
            </a:r>
            <a:r>
              <a:rPr lang="en-US" dirty="0"/>
              <a:t>ontinuous Operations</a:t>
            </a:r>
          </a:p>
        </p:txBody>
      </p:sp>
      <p:cxnSp>
        <p:nvCxnSpPr>
          <p:cNvPr id="7" name="Straight Connector 6"/>
          <p:cNvCxnSpPr/>
          <p:nvPr/>
        </p:nvCxnSpPr>
        <p:spPr bwMode="auto">
          <a:xfrm>
            <a:off x="3778459" y="1488085"/>
            <a:ext cx="3579" cy="3973107"/>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9" name="Straight Connector 8"/>
          <p:cNvCxnSpPr/>
          <p:nvPr/>
        </p:nvCxnSpPr>
        <p:spPr bwMode="auto">
          <a:xfrm>
            <a:off x="2609850" y="3467100"/>
            <a:ext cx="1163044" cy="8933"/>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10" name="TextBox 9"/>
          <p:cNvSpPr txBox="1"/>
          <p:nvPr/>
        </p:nvSpPr>
        <p:spPr bwMode="auto">
          <a:xfrm>
            <a:off x="3955774" y="1490874"/>
            <a:ext cx="7871792" cy="397031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b="1" i="0" dirty="0"/>
              <a:t>Keep the system running 24x7x365</a:t>
            </a:r>
          </a:p>
          <a:p>
            <a:pPr algn="l">
              <a:buSzTx/>
            </a:pPr>
            <a:r>
              <a:rPr lang="en-US" i="0" dirty="0"/>
              <a:t>Many </a:t>
            </a:r>
            <a:r>
              <a:rPr lang="en-US" b="1" i="0" dirty="0"/>
              <a:t>companies need to achieve 5 9’s of availability </a:t>
            </a:r>
            <a:r>
              <a:rPr lang="en-US" i="0" dirty="0"/>
              <a:t>in order to meet business requirements</a:t>
            </a:r>
          </a:p>
          <a:p>
            <a:pPr algn="l">
              <a:buSzTx/>
            </a:pPr>
            <a:r>
              <a:rPr lang="en-US" i="0" dirty="0"/>
              <a:t>Cloud and mobile, particularly with </a:t>
            </a:r>
            <a:r>
              <a:rPr lang="en-US" b="1" i="0" dirty="0"/>
              <a:t>self-service initiatives, are driving the desire for continuous operations</a:t>
            </a:r>
          </a:p>
          <a:p>
            <a:pPr algn="l">
              <a:buSzTx/>
            </a:pPr>
            <a:r>
              <a:rPr lang="en-US" i="0" dirty="0"/>
              <a:t>Inability to meet uptime SLAs can impact partner perception by end users, or worse, </a:t>
            </a:r>
            <a:r>
              <a:rPr lang="en-US" b="1" i="0" dirty="0"/>
              <a:t>cause them to pay penalties</a:t>
            </a:r>
          </a:p>
        </p:txBody>
      </p:sp>
    </p:spTree>
    <p:extLst>
      <p:ext uri="{BB962C8B-B14F-4D97-AF65-F5344CB8AC3E}">
        <p14:creationId xmlns:p14="http://schemas.microsoft.com/office/powerpoint/2010/main" val="6928740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9C92AD-F843-4C66-81DC-9BC723DC19AD}"/>
              </a:ext>
            </a:extLst>
          </p:cNvPr>
          <p:cNvSpPr>
            <a:spLocks noGrp="1"/>
          </p:cNvSpPr>
          <p:nvPr>
            <p:ph type="title"/>
          </p:nvPr>
        </p:nvSpPr>
        <p:spPr/>
        <p:txBody>
          <a:bodyPr/>
          <a:lstStyle/>
          <a:p>
            <a:r>
              <a:rPr lang="en-US"/>
              <a:t>Continuous Operations Overview</a:t>
            </a:r>
            <a:endParaRPr lang="en-US" dirty="0"/>
          </a:p>
        </p:txBody>
      </p:sp>
      <p:sp>
        <p:nvSpPr>
          <p:cNvPr id="3" name="Content Placeholder 2">
            <a:extLst>
              <a:ext uri="{FF2B5EF4-FFF2-40B4-BE49-F238E27FC236}">
                <a16:creationId xmlns="" xmlns:a16="http://schemas.microsoft.com/office/drawing/2014/main" id="{34E56115-675E-49B5-88E7-794DC507A83B}"/>
              </a:ext>
            </a:extLst>
          </p:cNvPr>
          <p:cNvSpPr>
            <a:spLocks noGrp="1"/>
          </p:cNvSpPr>
          <p:nvPr>
            <p:ph idx="1"/>
          </p:nvPr>
        </p:nvSpPr>
        <p:spPr/>
        <p:txBody>
          <a:bodyPr>
            <a:normAutofit/>
          </a:bodyPr>
          <a:lstStyle/>
          <a:p>
            <a:r>
              <a:rPr lang="en-US" dirty="0"/>
              <a:t>Resiliency to Failure </a:t>
            </a:r>
          </a:p>
          <a:p>
            <a:pPr lvl="1"/>
            <a:r>
              <a:rPr lang="en-US" dirty="0"/>
              <a:t>If a serious software error occurs, the application responds appropriately</a:t>
            </a:r>
          </a:p>
          <a:p>
            <a:pPr lvl="1"/>
            <a:r>
              <a:rPr lang="en-US" dirty="0"/>
              <a:t>If the OpenEdge database fails, the system automatically and transparently transitions to a backup system (and can transparently transition back)</a:t>
            </a:r>
          </a:p>
          <a:p>
            <a:pPr lvl="1"/>
            <a:r>
              <a:rPr lang="en-US" dirty="0"/>
              <a:t>If PAS for OpenEdge fails, new Server instances are created automatically</a:t>
            </a:r>
          </a:p>
          <a:p>
            <a:pPr lvl="1"/>
            <a:r>
              <a:rPr lang="en-US" dirty="0"/>
              <a:t>Users continue operating the application without direct knowledge of any failure</a:t>
            </a:r>
          </a:p>
          <a:p>
            <a:r>
              <a:rPr lang="en-US" dirty="0"/>
              <a:t>Online Maintenance</a:t>
            </a:r>
          </a:p>
          <a:p>
            <a:pPr lvl="1"/>
            <a:r>
              <a:rPr lang="en-US" dirty="0"/>
              <a:t>Various operations (e.g. database) and overall system settings are accomplished/modified while the system is up and running</a:t>
            </a:r>
          </a:p>
          <a:p>
            <a:pPr lvl="1"/>
            <a:r>
              <a:rPr lang="en-US" dirty="0"/>
              <a:t>Whenever possible, the system self-monitors and self-maintains itself</a:t>
            </a:r>
          </a:p>
          <a:p>
            <a:r>
              <a:rPr lang="en-US" dirty="0"/>
              <a:t>Online Business Logic and Database Schema Changes</a:t>
            </a:r>
          </a:p>
          <a:p>
            <a:pPr lvl="1"/>
            <a:r>
              <a:rPr lang="en-US" dirty="0"/>
              <a:t>There is no need to bring the system down to update the business logic or schema, including updates to the OpenEdge infrastructure itself</a:t>
            </a:r>
          </a:p>
          <a:p>
            <a:endParaRPr lang="en-US" dirty="0"/>
          </a:p>
          <a:p>
            <a:endParaRPr lang="en-US" dirty="0"/>
          </a:p>
        </p:txBody>
      </p:sp>
      <p:grpSp>
        <p:nvGrpSpPr>
          <p:cNvPr id="4" name="Group 3">
            <a:extLst>
              <a:ext uri="{FF2B5EF4-FFF2-40B4-BE49-F238E27FC236}">
                <a16:creationId xmlns="" xmlns:a16="http://schemas.microsoft.com/office/drawing/2014/main" id="{4017904D-0439-4384-9EE1-E6AB78A2F33B}"/>
              </a:ext>
            </a:extLst>
          </p:cNvPr>
          <p:cNvGrpSpPr>
            <a:grpSpLocks noChangeAspect="1"/>
          </p:cNvGrpSpPr>
          <p:nvPr/>
        </p:nvGrpSpPr>
        <p:grpSpPr>
          <a:xfrm>
            <a:off x="9944100" y="179948"/>
            <a:ext cx="2378208" cy="1709336"/>
            <a:chOff x="7835450" y="367497"/>
            <a:chExt cx="3137014" cy="2254729"/>
          </a:xfrm>
        </p:grpSpPr>
        <p:pic>
          <p:nvPicPr>
            <p:cNvPr id="5" name="Picture 4">
              <a:extLst>
                <a:ext uri="{FF2B5EF4-FFF2-40B4-BE49-F238E27FC236}">
                  <a16:creationId xmlns="" xmlns:a16="http://schemas.microsoft.com/office/drawing/2014/main" id="{1CFC108E-EA26-4B00-8505-2E5B6A7248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5450" y="367497"/>
              <a:ext cx="3137014" cy="2254729"/>
            </a:xfrm>
            <a:prstGeom prst="rect">
              <a:avLst/>
            </a:prstGeom>
          </p:spPr>
        </p:pic>
        <p:sp>
          <p:nvSpPr>
            <p:cNvPr id="6" name="Rectangle 5">
              <a:extLst>
                <a:ext uri="{FF2B5EF4-FFF2-40B4-BE49-F238E27FC236}">
                  <a16:creationId xmlns="" xmlns:a16="http://schemas.microsoft.com/office/drawing/2014/main" id="{859B5006-990F-48EA-BDCD-E09024569AB0}"/>
                </a:ext>
              </a:extLst>
            </p:cNvPr>
            <p:cNvSpPr/>
            <p:nvPr/>
          </p:nvSpPr>
          <p:spPr bwMode="auto">
            <a:xfrm>
              <a:off x="9525837" y="1989574"/>
              <a:ext cx="1105319" cy="552659"/>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862426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sz="3600" dirty="0" smtClean="0"/>
              <a:t>Application Availability is Critical</a:t>
            </a:r>
          </a:p>
          <a:p>
            <a:r>
              <a:rPr lang="en-US" sz="3600" dirty="0" smtClean="0"/>
              <a:t>Plan for the Unexpected</a:t>
            </a:r>
          </a:p>
          <a:p>
            <a:r>
              <a:rPr lang="en-US" sz="3600" dirty="0" smtClean="0"/>
              <a:t>Gain Confidence by Testing</a:t>
            </a:r>
          </a:p>
          <a:p>
            <a:r>
              <a:rPr lang="en-US" sz="3600" dirty="0" smtClean="0"/>
              <a:t>OpenEdge Continues to Deliver</a:t>
            </a:r>
          </a:p>
          <a:p>
            <a:pPr lvl="1"/>
            <a:r>
              <a:rPr lang="en-US" sz="3200" dirty="0" smtClean="0"/>
              <a:t>Helping with unplanned downtime</a:t>
            </a:r>
          </a:p>
          <a:p>
            <a:pPr lvl="1"/>
            <a:r>
              <a:rPr lang="en-US" sz="3200" dirty="0" smtClean="0"/>
              <a:t>Eliminating the need for planned downtime</a:t>
            </a:r>
          </a:p>
        </p:txBody>
      </p:sp>
    </p:spTree>
    <p:extLst>
      <p:ext uri="{BB962C8B-B14F-4D97-AF65-F5344CB8AC3E}">
        <p14:creationId xmlns:p14="http://schemas.microsoft.com/office/powerpoint/2010/main" val="756391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91013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_Final" id="{5D910FF2-05AB-0F4F-883F-3D6FEB518B20}" vid="{78C3F78D-4B3E-464D-A907-BA67820418B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6b3c8aecd5478500eeca6489becb0705">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414a7d9475335aaaf62ee57295d671c2"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66CACBB6-6B71-4043-9F5E-883E493A71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A4C4B2-98B1-44DF-A244-E8FB7A2D1956}">
  <ds:schemaRefs>
    <ds:schemaRef ds:uri="efb4a6a7-40f5-4c55-b7cd-bfe5555b588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c69e624-827f-471b-adea-ac070ddc686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8517</TotalTime>
  <Words>1724</Words>
  <Application>Microsoft Macintosh PowerPoint</Application>
  <PresentationFormat>Custom</PresentationFormat>
  <Paragraphs>317</Paragraphs>
  <Slides>48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Courier New</vt:lpstr>
      <vt:lpstr>Monaco</vt:lpstr>
      <vt:lpstr>Wingdings</vt:lpstr>
      <vt:lpstr>PROGRESS_16x9_PPT_Template</vt:lpstr>
      <vt:lpstr>PowerPoint Presentation</vt:lpstr>
      <vt:lpstr>PowerPoint Presentation</vt:lpstr>
      <vt:lpstr>Terms</vt:lpstr>
      <vt:lpstr>In Simpler Terms</vt:lpstr>
      <vt:lpstr>PowerPoint Presentation</vt:lpstr>
      <vt:lpstr>Start with the basics</vt:lpstr>
      <vt:lpstr>PowerPoint Presentation</vt:lpstr>
      <vt:lpstr>PowerPoint Presentation</vt:lpstr>
      <vt:lpstr>PowerPoint Presentation</vt:lpstr>
      <vt:lpstr>After Imaging</vt:lpstr>
      <vt:lpstr>PowerPoint Presentation</vt:lpstr>
      <vt:lpstr>PowerPoint Presentation</vt:lpstr>
      <vt:lpstr>PowerPoint Presentation</vt:lpstr>
      <vt:lpstr>Things to think about</vt:lpstr>
      <vt:lpstr>PowerPoint Presentation</vt:lpstr>
      <vt:lpstr>Things to think about</vt:lpstr>
      <vt:lpstr>PowerPoint Presentation</vt:lpstr>
      <vt:lpstr>PowerPoint Presentation</vt:lpstr>
      <vt:lpstr>Warm Standby Database</vt:lpstr>
      <vt:lpstr>PowerPoint Presentation</vt:lpstr>
      <vt:lpstr>Warm Standby Database</vt:lpstr>
      <vt:lpstr>Warm Standby Database</vt:lpstr>
      <vt:lpstr>Warm Standby Database</vt:lpstr>
      <vt:lpstr>Warm Standby Database</vt:lpstr>
      <vt:lpstr>OpenEdge Replication</vt:lpstr>
      <vt:lpstr>PowerPoint Presentation</vt:lpstr>
      <vt:lpstr>OpenEdge Replication</vt:lpstr>
      <vt:lpstr>OpenEdge Replication – 2 Targets</vt:lpstr>
      <vt:lpstr>OpenEdge Replication – 2 Target Failover</vt:lpstr>
      <vt:lpstr>PowerPoint Presentation</vt:lpstr>
      <vt:lpstr>PowerPoint Presentation</vt:lpstr>
      <vt:lpstr>PowerPoint Presentation</vt:lpstr>
      <vt:lpstr>PowerPoint Presentation</vt:lpstr>
      <vt:lpstr>Replication Technologies</vt:lpstr>
      <vt:lpstr>Write Ahead Logging</vt:lpstr>
      <vt:lpstr>Write Ahead Logging</vt:lpstr>
      <vt:lpstr>Write Ahead Logging</vt:lpstr>
      <vt:lpstr>Replication Technologies</vt:lpstr>
      <vt:lpstr>It’s not just the data</vt:lpstr>
      <vt:lpstr>Best Practice</vt:lpstr>
      <vt:lpstr>Test and Re-Test</vt:lpstr>
      <vt:lpstr>PowerPoint Presentation</vt:lpstr>
      <vt:lpstr>Looking Ahead – Continuous Operations</vt:lpstr>
      <vt:lpstr>Continuous Operations Vision   There is no reason for your ABL application to ever stop running</vt:lpstr>
      <vt:lpstr>OpenEdge 12 – Continuous Operations</vt:lpstr>
      <vt:lpstr>Continuous Operations Overview</vt:lpstr>
      <vt:lpstr>Summary</vt:lpstr>
      <vt:lpstr>PowerPoint Presentation</vt:lpstr>
    </vt:vector>
  </TitlesOfParts>
  <Company>Progress Software Corporation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Michael Furgal</cp:lastModifiedBy>
  <cp:revision>1085</cp:revision>
  <cp:lastPrinted>2016-04-01T18:52:34Z</cp:lastPrinted>
  <dcterms:created xsi:type="dcterms:W3CDTF">2010-07-07T00:59:08Z</dcterms:created>
  <dcterms:modified xsi:type="dcterms:W3CDTF">2018-10-25T20:19:22Z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Visibility">
    <vt:lpwstr>758;#Internal|52c39dec-86ec-4d25-bb10-18d2912cd0c4</vt:lpwstr>
  </property>
</Properties>
</file>