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0"/>
  </p:notesMasterIdLst>
  <p:sldIdLst>
    <p:sldId id="256" r:id="rId3"/>
    <p:sldId id="257" r:id="rId4"/>
    <p:sldId id="258" r:id="rId5"/>
    <p:sldId id="290" r:id="rId6"/>
    <p:sldId id="291" r:id="rId7"/>
    <p:sldId id="292" r:id="rId8"/>
    <p:sldId id="293" r:id="rId9"/>
    <p:sldId id="294" r:id="rId10"/>
    <p:sldId id="295" r:id="rId11"/>
    <p:sldId id="297" r:id="rId12"/>
    <p:sldId id="298" r:id="rId13"/>
    <p:sldId id="299" r:id="rId14"/>
    <p:sldId id="300" r:id="rId15"/>
    <p:sldId id="302" r:id="rId16"/>
    <p:sldId id="301" r:id="rId17"/>
    <p:sldId id="303" r:id="rId18"/>
    <p:sldId id="305" r:id="rId19"/>
    <p:sldId id="304" r:id="rId20"/>
    <p:sldId id="307" r:id="rId21"/>
    <p:sldId id="306" r:id="rId22"/>
    <p:sldId id="308" r:id="rId23"/>
    <p:sldId id="309" r:id="rId24"/>
    <p:sldId id="310" r:id="rId25"/>
    <p:sldId id="312" r:id="rId26"/>
    <p:sldId id="316" r:id="rId27"/>
    <p:sldId id="315" r:id="rId28"/>
    <p:sldId id="311" r:id="rId29"/>
    <p:sldId id="314" r:id="rId30"/>
    <p:sldId id="313" r:id="rId31"/>
    <p:sldId id="320" r:id="rId32"/>
    <p:sldId id="322" r:id="rId33"/>
    <p:sldId id="323" r:id="rId34"/>
    <p:sldId id="319" r:id="rId35"/>
    <p:sldId id="321" r:id="rId36"/>
    <p:sldId id="317" r:id="rId37"/>
    <p:sldId id="318" r:id="rId38"/>
    <p:sldId id="289" r:id="rId39"/>
  </p:sldIdLst>
  <p:sldSz cx="13004800" cy="97536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1"/>
  </p:normalViewPr>
  <p:slideViewPr>
    <p:cSldViewPr snapToGrid="0" snapToObjects="1">
      <p:cViewPr varScale="1">
        <p:scale>
          <a:sx n="64" d="100"/>
          <a:sy n="64" d="100"/>
        </p:scale>
        <p:origin x="16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GB" sz="4400" b="0" strike="noStrike" spc="-1" dirty="0">
                <a:latin typeface="Arial"/>
              </a:rPr>
              <a:t>Click to move the slide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 sz="1400" b="0" strike="noStrike" spc="-1" dirty="0">
                <a:latin typeface="Times New Roman"/>
              </a:rPr>
              <a:t>&lt;header&gt;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GB" sz="1400" b="0" strike="noStrike" spc="-1" dirty="0">
                <a:latin typeface="Times New Roman"/>
              </a:rPr>
              <a:t>&lt;date/time&gt;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sz="1400" b="0" strike="noStrike" spc="-1" dirty="0">
                <a:latin typeface="Times New Roman"/>
              </a:rPr>
              <a:t>&lt;footer&gt;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BF85D2FB-3FBD-412A-BF27-C48BE9B7E265}" type="slidenum">
              <a:rPr lang="en-GB" sz="1400" b="0" strike="noStrike" spc="-1">
                <a:latin typeface="Times New Roman"/>
              </a:rPr>
              <a:t>‹#›</a:t>
            </a:fld>
            <a:endParaRPr lang="en-GB" sz="1400" b="0" strike="noStrike" spc="-1" dirty="0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/index.php?title=Semi-network&amp;action=edit&amp;redlink=1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en.wikipedia.org/wiki/Relational_model" TargetMode="External"/><Relationship Id="rId4" Type="http://schemas.openxmlformats.org/officeDocument/2006/relationships/hyperlink" Target="https://en.wikipedia.org/wiki/Information_Management_System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GB" sz="14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GB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7263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US" sz="1400" b="0" strike="noStrike" spc="-1" noProof="0" dirty="0">
                <a:latin typeface="Arial"/>
              </a:rPr>
              <a:t>First database model, created by IBM in 1960s.</a:t>
            </a:r>
          </a:p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order to retrieve data from a hierarchical database the whole tree needs to be traversed starting from the root node.</a:t>
            </a: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2298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Bachman diagram, the network model allows each record to have multiple parent and child records, forming a generalized graph structure.</a:t>
            </a:r>
          </a:p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Although the model was widely implemented and used, it failed to become dominant for two main reasons. Firstly, IBM chose to stick to the hierarchical model with </a:t>
            </a: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Semi-network (page does not exist)"/>
              </a:rPr>
              <a:t>semi-network</a:t>
            </a: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extensions in their established products such as </a:t>
            </a: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Information Management System"/>
              </a:rPr>
              <a:t>IMS</a:t>
            </a: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DL/I. Secondly, it was eventually displaced by the </a:t>
            </a: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Relational model"/>
              </a:rPr>
              <a:t>relational model</a:t>
            </a: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offered a higher-level, more declarative interface.</a:t>
            </a: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9255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Codd issues his paper "A Relational Model of Data for Large Shared Data Banks”</a:t>
            </a:r>
            <a:r>
              <a:rPr lang="en-US" sz="1200" b="0" i="0" u="none" strike="noStrike" kern="1200" baseline="300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1970, after an internal IBM paper one year earlier. </a:t>
            </a:r>
          </a:p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IBM eventually implemented the model as SEQUEL, Larry Ellison ‘copied’ that in it’s Oracle Database and renamed SQL.</a:t>
            </a: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5246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object-oriented database model is the best known post-relational database model, since it incorporates tables, but isn’t limited to tables. </a:t>
            </a:r>
          </a:p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 models are also known as hybrid database models.</a:t>
            </a: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7266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things about which data points are stored are referred to as entities, each of which has certain attributes that together make up their domain. </a:t>
            </a:r>
          </a:p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cardinality, or relationships between entities, are mapped as well.</a:t>
            </a:r>
          </a:p>
          <a:p>
            <a:pPr marL="216000" indent="-216000">
              <a:lnSpc>
                <a:spcPct val="100000"/>
              </a:lnSpc>
            </a:pPr>
            <a:r>
              <a:rPr lang="en-US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common form of the ER diagram is the star schema, in which a central fact table connects to multiple dimensional tables.</a:t>
            </a: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1130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GB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4366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Theory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Data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Normalization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SQL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still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developed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6</a:t>
            </a:r>
            <a:r>
              <a:rPr lang="ro-RO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Normal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pPr marL="216000" indent="-216000">
              <a:lnSpc>
                <a:spcPct val="100000"/>
              </a:lnSpc>
            </a:pP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practical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applications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normalization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achieves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3</a:t>
            </a:r>
            <a:r>
              <a:rPr lang="ro-RO" sz="1200" b="1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Normal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0138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This is probably the hardest level to achieve in OpenEdge database models, developers finds the oddest separators to pack a bunch of non-related information in the same column – not to mention extent fields :)</a:t>
            </a:r>
          </a:p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If you think the second rule is an easy one, think about primary keys with non-mandatory fields (hint, multiple ‘unknown’ values are permitted for an unique index).</a:t>
            </a:r>
          </a:p>
        </p:txBody>
      </p:sp>
    </p:spTree>
    <p:extLst>
      <p:ext uri="{BB962C8B-B14F-4D97-AF65-F5344CB8AC3E}">
        <p14:creationId xmlns:p14="http://schemas.microsoft.com/office/powerpoint/2010/main" val="1361033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GB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7608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There is always a debate whether or not a primary key can be a natural key or surrogate (</a:t>
            </a:r>
            <a:r>
              <a:rPr lang="en-GB" sz="1400" b="0" strike="noStrike" spc="-1" dirty="0" err="1">
                <a:latin typeface="Arial"/>
              </a:rPr>
              <a:t>guid</a:t>
            </a:r>
            <a:r>
              <a:rPr lang="en-GB" sz="1400" b="0" strike="noStrike" spc="-1" dirty="0">
                <a:latin typeface="Arial"/>
              </a:rPr>
              <a:t>) – most of the time the value for a natural key can and eventually will change, but not always.</a:t>
            </a:r>
          </a:p>
        </p:txBody>
      </p:sp>
    </p:spTree>
    <p:extLst>
      <p:ext uri="{BB962C8B-B14F-4D97-AF65-F5344CB8AC3E}">
        <p14:creationId xmlns:p14="http://schemas.microsoft.com/office/powerpoint/2010/main" val="844201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So, this is an upgrade of 1NF – the additional requirement being all primary keys are single fields – aka not composed, each record can be identified by the value of a single column. </a:t>
            </a:r>
          </a:p>
        </p:txBody>
      </p:sp>
    </p:spTree>
    <p:extLst>
      <p:ext uri="{BB962C8B-B14F-4D97-AF65-F5344CB8AC3E}">
        <p14:creationId xmlns:p14="http://schemas.microsoft.com/office/powerpoint/2010/main" val="3590485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GB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860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Again, this builds upon 2NF and adds a single new rule as a requirement.</a:t>
            </a:r>
          </a:p>
          <a:p>
            <a:pPr marL="216000" indent="-216000">
              <a:lnSpc>
                <a:spcPct val="100000"/>
              </a:lnSpc>
            </a:pP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transitive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functional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dependency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changing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non-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might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cause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non-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columns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a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might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depend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(ex: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customer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salutation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en-GB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3540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GB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8882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7471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GB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5894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29423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GB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026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Neither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strictly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depends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want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achieve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detail. In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opinion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ERDs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for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showing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top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design.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communicate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ideas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Don't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elements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multiple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diagrams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functional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a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database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o-RO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</a:t>
            </a:r>
            <a:r>
              <a:rPr lang="ro-RO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Dictionaries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for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detailed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documentation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table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 as a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reference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documentation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Data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dictionaries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contain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detailed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description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element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table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handle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losing</a:t>
            </a:r>
            <a:r>
              <a:rPr lang="ro-R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o-R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readability</a:t>
            </a:r>
            <a:r>
              <a:rPr lang="ro-R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1052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For large data models the diagram soon starts to be very hard to read.</a:t>
            </a:r>
          </a:p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Partitioning is one of the main features of </a:t>
            </a:r>
            <a:r>
              <a:rPr lang="en-GB" sz="1400" b="0" strike="noStrike" spc="-1" dirty="0" err="1">
                <a:latin typeface="Arial"/>
              </a:rPr>
              <a:t>Zamolxis</a:t>
            </a:r>
            <a:r>
              <a:rPr lang="en-GB" sz="1400" b="0" strike="noStrike" spc="-1" dirty="0">
                <a:latin typeface="Arial"/>
              </a:rPr>
              <a:t>, one can group tables in physical partitions (database areas) or simply logical views of a specific area of interest.</a:t>
            </a:r>
          </a:p>
        </p:txBody>
      </p:sp>
    </p:spTree>
    <p:extLst>
      <p:ext uri="{BB962C8B-B14F-4D97-AF65-F5344CB8AC3E}">
        <p14:creationId xmlns:p14="http://schemas.microsoft.com/office/powerpoint/2010/main" val="13157969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For large data models the diagram soon starts to be very hard to read.</a:t>
            </a:r>
          </a:p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Partitioning is one of the main features of </a:t>
            </a:r>
            <a:r>
              <a:rPr lang="en-GB" sz="1400" b="0" strike="noStrike" spc="-1" dirty="0" err="1">
                <a:latin typeface="Arial"/>
              </a:rPr>
              <a:t>Zamolxis</a:t>
            </a:r>
            <a:r>
              <a:rPr lang="en-GB" sz="1400" b="0" strike="noStrike" spc="-1" dirty="0">
                <a:latin typeface="Arial"/>
              </a:rPr>
              <a:t>, one can group tables in physical partitions (database areas) or simply logical views of a specific area of interest.</a:t>
            </a:r>
          </a:p>
        </p:txBody>
      </p:sp>
    </p:spTree>
    <p:extLst>
      <p:ext uri="{BB962C8B-B14F-4D97-AF65-F5344CB8AC3E}">
        <p14:creationId xmlns:p14="http://schemas.microsoft.com/office/powerpoint/2010/main" val="382283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We support all properties available for OpenEdge database elements, up to version 11.2, constantly updating it for new releases.</a:t>
            </a:r>
          </a:p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Support for schema holder and extended/miscellaneous properties exists (by default hidden).</a:t>
            </a:r>
          </a:p>
        </p:txBody>
      </p:sp>
    </p:spTree>
    <p:extLst>
      <p:ext uri="{BB962C8B-B14F-4D97-AF65-F5344CB8AC3E}">
        <p14:creationId xmlns:p14="http://schemas.microsoft.com/office/powerpoint/2010/main" val="18770887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4319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spc="-1" dirty="0"/>
              <a:t>Doesn't work with large data models due to space constraints and clutter</a:t>
            </a:r>
            <a:r>
              <a:rPr lang="en-US" sz="1400" b="0" strike="noStrike" spc="-1" noProof="0" dirty="0">
                <a:latin typeface="Arial"/>
              </a:rPr>
              <a:t>… well, hard to argue with that, can’t really see the forest for the trees.</a:t>
            </a:r>
            <a:endParaRPr lang="en-US" sz="1400" spc="-1" dirty="0"/>
          </a:p>
        </p:txBody>
      </p:sp>
    </p:spTree>
    <p:extLst>
      <p:ext uri="{BB962C8B-B14F-4D97-AF65-F5344CB8AC3E}">
        <p14:creationId xmlns:p14="http://schemas.microsoft.com/office/powerpoint/2010/main" val="25499939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For large data models the diagram soon starts to be very hard to read.</a:t>
            </a:r>
          </a:p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Partitioning is one of the main features of </a:t>
            </a:r>
            <a:r>
              <a:rPr lang="en-GB" sz="1400" b="0" strike="noStrike" spc="-1" dirty="0" err="1">
                <a:latin typeface="Arial"/>
              </a:rPr>
              <a:t>Zamolxis</a:t>
            </a:r>
            <a:r>
              <a:rPr lang="en-GB" sz="1400" b="0" strike="noStrike" spc="-1" dirty="0">
                <a:latin typeface="Arial"/>
              </a:rPr>
              <a:t>, one can group tables in physical partitions (database areas) or simply logical views of a specific area of interest.</a:t>
            </a:r>
          </a:p>
        </p:txBody>
      </p:sp>
    </p:spTree>
    <p:extLst>
      <p:ext uri="{BB962C8B-B14F-4D97-AF65-F5344CB8AC3E}">
        <p14:creationId xmlns:p14="http://schemas.microsoft.com/office/powerpoint/2010/main" val="16118127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34566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en-US" sz="14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23453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US" sz="1400" b="0" strike="noStrike" spc="-1" noProof="0" dirty="0">
                <a:latin typeface="Arial"/>
              </a:rPr>
              <a:t>When adding multiple database elements (like in the model discovery phase) using properties view can be time consuming, a flag in the editor preferences fire a wizard when a new element is added to set most common properties and those wizards usually can go on in a loop for adding multiple elements of the same type. </a:t>
            </a:r>
          </a:p>
        </p:txBody>
      </p:sp>
    </p:spTree>
    <p:extLst>
      <p:ext uri="{BB962C8B-B14F-4D97-AF65-F5344CB8AC3E}">
        <p14:creationId xmlns:p14="http://schemas.microsoft.com/office/powerpoint/2010/main" val="28207273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You can compare differences between database models, either between diagram/data definition file or project database or between different versions of a model through the standard Eclipse compare interface.</a:t>
            </a:r>
          </a:p>
        </p:txBody>
      </p:sp>
    </p:spTree>
    <p:extLst>
      <p:ext uri="{BB962C8B-B14F-4D97-AF65-F5344CB8AC3E}">
        <p14:creationId xmlns:p14="http://schemas.microsoft.com/office/powerpoint/2010/main" val="12067927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Import diagrams directly from connected project databases in PSDOE, no need to go through the process of exporting data definition that can later on be loaded.</a:t>
            </a:r>
          </a:p>
          <a:p>
            <a:pPr marL="216000" indent="-216000">
              <a:lnSpc>
                <a:spcPct val="100000"/>
              </a:lnSpc>
            </a:pPr>
            <a:r>
              <a:rPr lang="en-GB" sz="1400" b="0" strike="noStrike" spc="-1" dirty="0">
                <a:latin typeface="Arial"/>
              </a:rPr>
              <a:t>Applying changes done on the database model to the connected databases can be done right from the PSDOE environment – might fail for multi-user databases if schema lock can’t be attained. </a:t>
            </a:r>
          </a:p>
        </p:txBody>
      </p:sp>
    </p:spTree>
    <p:extLst>
      <p:ext uri="{BB962C8B-B14F-4D97-AF65-F5344CB8AC3E}">
        <p14:creationId xmlns:p14="http://schemas.microsoft.com/office/powerpoint/2010/main" val="21989246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US" sz="1400" b="0" strike="noStrike" spc="-1" noProof="0" dirty="0">
                <a:latin typeface="Arial"/>
              </a:rPr>
              <a:t>Sadly this won’t be able to spot the violation of 1NF – table field holding multiple values (comma separated).</a:t>
            </a:r>
          </a:p>
          <a:p>
            <a:pPr marL="216000" indent="-216000">
              <a:lnSpc>
                <a:spcPct val="100000"/>
              </a:lnSpc>
            </a:pPr>
            <a:r>
              <a:rPr lang="en-US" sz="1400" b="0" strike="noStrike" spc="-1" noProof="0" dirty="0">
                <a:latin typeface="Arial"/>
              </a:rPr>
              <a:t>Rules can be enabled or disabled as needed.</a:t>
            </a:r>
          </a:p>
        </p:txBody>
      </p:sp>
    </p:spTree>
    <p:extLst>
      <p:ext uri="{BB962C8B-B14F-4D97-AF65-F5344CB8AC3E}">
        <p14:creationId xmlns:p14="http://schemas.microsoft.com/office/powerpoint/2010/main" val="36162225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3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en-US" sz="1400" b="0" strike="noStrike" spc="-1" noProof="0" dirty="0">
                <a:latin typeface="Arial"/>
              </a:rPr>
              <a:t>Templates ca be used as ‘base’ objects, any number of templates can be applied to a table.</a:t>
            </a:r>
          </a:p>
          <a:p>
            <a:pPr marL="216000" indent="-216000">
              <a:lnSpc>
                <a:spcPct val="100000"/>
              </a:lnSpc>
            </a:pPr>
            <a:r>
              <a:rPr lang="en-US" sz="1400" b="0" strike="noStrike" spc="-1" noProof="0" dirty="0">
                <a:latin typeface="Arial"/>
              </a:rPr>
              <a:t>Template tables can’t have indexes and are not exported in the data definition.</a:t>
            </a:r>
          </a:p>
          <a:p>
            <a:pPr marL="216000" indent="-216000">
              <a:lnSpc>
                <a:spcPct val="100000"/>
              </a:lnSpc>
            </a:pPr>
            <a:r>
              <a:rPr lang="en-US" sz="1400" b="0" strike="noStrike" spc="-1" noProof="0" dirty="0">
                <a:latin typeface="Arial"/>
              </a:rPr>
              <a:t>Template fields are ‘linked’ to the ones in the template, changes done in template are propagated (unless locally overridden).</a:t>
            </a:r>
          </a:p>
        </p:txBody>
      </p:sp>
    </p:spTree>
    <p:extLst>
      <p:ext uri="{BB962C8B-B14F-4D97-AF65-F5344CB8AC3E}">
        <p14:creationId xmlns:p14="http://schemas.microsoft.com/office/powerpoint/2010/main" val="1107866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952560" y="2603520"/>
            <a:ext cx="11099160" cy="6285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1109916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952560" y="444600"/>
            <a:ext cx="11099160" cy="10005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952560" y="58867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639840" y="58867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952560" y="5886720"/>
            <a:ext cx="1109916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1109916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952560" y="5886720"/>
            <a:ext cx="1109916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952560" y="58867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639840" y="58867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705200" y="26035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458200" y="26035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952560" y="58867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705200" y="58867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458200" y="58867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952560" y="2603520"/>
            <a:ext cx="11099160" cy="6285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1109916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952560" y="444600"/>
            <a:ext cx="11099160" cy="10005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952560" y="58867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6285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639840" y="58867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952560" y="5886720"/>
            <a:ext cx="1109916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1109916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952560" y="5886720"/>
            <a:ext cx="1109916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639840" y="26035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952560" y="58867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639840" y="5886720"/>
            <a:ext cx="541620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705200" y="26035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458200" y="26035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952560" y="58867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705200" y="58867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458200" y="5886720"/>
            <a:ext cx="3573720" cy="299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GB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50160" y="2282040"/>
            <a:ext cx="11703600" cy="565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952560" y="444600"/>
            <a:ext cx="11099160" cy="21582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GB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952560" y="2603520"/>
            <a:ext cx="11099160" cy="628596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acorn.ro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hyperlink" Target="http://acorn.r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acorn.ro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zamolxis.acorn.ro/updat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1113182" y="1080000"/>
            <a:ext cx="11487177" cy="30128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9600" spc="-1" dirty="0">
                <a:solidFill>
                  <a:srgbClr val="1F5282"/>
                </a:solidFill>
                <a:latin typeface="Helvetica Light"/>
                <a:ea typeface="Helvetica Light"/>
              </a:rPr>
              <a:t>Database Model</a:t>
            </a:r>
            <a:endParaRPr lang="en-GB" sz="8000" b="0" strike="noStrike" spc="-1" dirty="0">
              <a:latin typeface="Arial"/>
            </a:endParaRPr>
          </a:p>
        </p:txBody>
      </p:sp>
      <p:pic>
        <p:nvPicPr>
          <p:cNvPr id="83" name="image3.png"/>
          <p:cNvPicPr/>
          <p:nvPr/>
        </p:nvPicPr>
        <p:blipFill>
          <a:blip r:embed="rId2"/>
          <a:stretch/>
        </p:blipFill>
        <p:spPr>
          <a:xfrm>
            <a:off x="4057560" y="6889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84" name="image4.png"/>
          <p:cNvPicPr/>
          <p:nvPr/>
        </p:nvPicPr>
        <p:blipFill>
          <a:blip r:embed="rId3"/>
          <a:stretch/>
        </p:blipFill>
        <p:spPr>
          <a:xfrm>
            <a:off x="870120" y="694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85" name="image3.png"/>
          <p:cNvPicPr/>
          <p:nvPr/>
        </p:nvPicPr>
        <p:blipFill>
          <a:blip r:embed="rId2"/>
          <a:stretch/>
        </p:blipFill>
        <p:spPr>
          <a:xfrm>
            <a:off x="1270080" y="741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86" name="image4.png"/>
          <p:cNvPicPr/>
          <p:nvPr/>
        </p:nvPicPr>
        <p:blipFill>
          <a:blip r:embed="rId3"/>
          <a:stretch/>
        </p:blipFill>
        <p:spPr>
          <a:xfrm>
            <a:off x="1270080" y="4741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87" name="image4.png"/>
          <p:cNvPicPr/>
          <p:nvPr/>
        </p:nvPicPr>
        <p:blipFill>
          <a:blip r:embed="rId3"/>
          <a:stretch/>
        </p:blipFill>
        <p:spPr>
          <a:xfrm>
            <a:off x="1270080" y="8712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88" name="image4.png"/>
          <p:cNvPicPr/>
          <p:nvPr/>
        </p:nvPicPr>
        <p:blipFill>
          <a:blip r:embed="rId3"/>
          <a:stretch/>
        </p:blipFill>
        <p:spPr>
          <a:xfrm>
            <a:off x="1269720" y="12726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89" name="image4.png"/>
          <p:cNvPicPr/>
          <p:nvPr/>
        </p:nvPicPr>
        <p:blipFill>
          <a:blip r:embed="rId3"/>
          <a:stretch/>
        </p:blipFill>
        <p:spPr>
          <a:xfrm>
            <a:off x="1669680" y="12726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90" name="image4.png"/>
          <p:cNvPicPr/>
          <p:nvPr/>
        </p:nvPicPr>
        <p:blipFill>
          <a:blip r:embed="rId3"/>
          <a:stretch/>
        </p:blipFill>
        <p:spPr>
          <a:xfrm>
            <a:off x="1269720" y="24984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91" name="image3.png"/>
          <p:cNvPicPr/>
          <p:nvPr/>
        </p:nvPicPr>
        <p:blipFill>
          <a:blip r:embed="rId2"/>
          <a:stretch/>
        </p:blipFill>
        <p:spPr>
          <a:xfrm>
            <a:off x="1669680" y="8712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92" name="image3.png"/>
          <p:cNvPicPr/>
          <p:nvPr/>
        </p:nvPicPr>
        <p:blipFill>
          <a:blip r:embed="rId2"/>
          <a:stretch/>
        </p:blipFill>
        <p:spPr>
          <a:xfrm>
            <a:off x="1270080" y="1669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93" name="image3.png"/>
          <p:cNvPicPr/>
          <p:nvPr/>
        </p:nvPicPr>
        <p:blipFill>
          <a:blip r:embed="rId2"/>
          <a:stretch/>
        </p:blipFill>
        <p:spPr>
          <a:xfrm>
            <a:off x="1269720" y="20696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94" name="image3.png"/>
          <p:cNvPicPr/>
          <p:nvPr/>
        </p:nvPicPr>
        <p:blipFill>
          <a:blip r:embed="rId2"/>
          <a:stretch/>
        </p:blipFill>
        <p:spPr>
          <a:xfrm>
            <a:off x="1270080" y="2910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95" name="image3.png"/>
          <p:cNvPicPr/>
          <p:nvPr/>
        </p:nvPicPr>
        <p:blipFill>
          <a:blip r:embed="rId2"/>
          <a:stretch/>
        </p:blipFill>
        <p:spPr>
          <a:xfrm>
            <a:off x="1270080" y="4114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96" name="image4.png"/>
          <p:cNvPicPr/>
          <p:nvPr/>
        </p:nvPicPr>
        <p:blipFill>
          <a:blip r:embed="rId3"/>
          <a:stretch/>
        </p:blipFill>
        <p:spPr>
          <a:xfrm>
            <a:off x="1269720" y="331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97" name="image3.png"/>
          <p:cNvPicPr/>
          <p:nvPr/>
        </p:nvPicPr>
        <p:blipFill>
          <a:blip r:embed="rId2"/>
          <a:stretch/>
        </p:blipFill>
        <p:spPr>
          <a:xfrm>
            <a:off x="1270080" y="37148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98" name="image4.png"/>
          <p:cNvPicPr/>
          <p:nvPr/>
        </p:nvPicPr>
        <p:blipFill>
          <a:blip r:embed="rId3"/>
          <a:stretch/>
        </p:blipFill>
        <p:spPr>
          <a:xfrm>
            <a:off x="1280880" y="45144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99" name="image4.png"/>
          <p:cNvPicPr/>
          <p:nvPr/>
        </p:nvPicPr>
        <p:blipFill>
          <a:blip r:embed="rId3"/>
          <a:stretch/>
        </p:blipFill>
        <p:spPr>
          <a:xfrm>
            <a:off x="1278000" y="4911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00" name="image4.png"/>
          <p:cNvPicPr/>
          <p:nvPr/>
        </p:nvPicPr>
        <p:blipFill>
          <a:blip r:embed="rId3"/>
          <a:stretch/>
        </p:blipFill>
        <p:spPr>
          <a:xfrm>
            <a:off x="1269720" y="53089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01" name="image3.png"/>
          <p:cNvPicPr/>
          <p:nvPr/>
        </p:nvPicPr>
        <p:blipFill>
          <a:blip r:embed="rId2"/>
          <a:stretch/>
        </p:blipFill>
        <p:spPr>
          <a:xfrm>
            <a:off x="1270080" y="5706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02" name="image4.png"/>
          <p:cNvPicPr/>
          <p:nvPr/>
        </p:nvPicPr>
        <p:blipFill>
          <a:blip r:embed="rId3"/>
          <a:stretch/>
        </p:blipFill>
        <p:spPr>
          <a:xfrm>
            <a:off x="1269360" y="61059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03" name="image3.png"/>
          <p:cNvPicPr/>
          <p:nvPr/>
        </p:nvPicPr>
        <p:blipFill>
          <a:blip r:embed="rId2"/>
          <a:stretch/>
        </p:blipFill>
        <p:spPr>
          <a:xfrm>
            <a:off x="1270080" y="68904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04" name="image3.png"/>
          <p:cNvPicPr/>
          <p:nvPr/>
        </p:nvPicPr>
        <p:blipFill>
          <a:blip r:embed="rId2"/>
          <a:stretch/>
        </p:blipFill>
        <p:spPr>
          <a:xfrm>
            <a:off x="1280880" y="7290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05" name="image4.png"/>
          <p:cNvPicPr/>
          <p:nvPr/>
        </p:nvPicPr>
        <p:blipFill>
          <a:blip r:embed="rId3"/>
          <a:stretch/>
        </p:blipFill>
        <p:spPr>
          <a:xfrm>
            <a:off x="1680480" y="72900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06" name="image4.png"/>
          <p:cNvPicPr/>
          <p:nvPr/>
        </p:nvPicPr>
        <p:blipFill>
          <a:blip r:embed="rId3"/>
          <a:stretch/>
        </p:blipFill>
        <p:spPr>
          <a:xfrm>
            <a:off x="2069640" y="7292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07" name="image4.png"/>
          <p:cNvPicPr/>
          <p:nvPr/>
        </p:nvPicPr>
        <p:blipFill>
          <a:blip r:embed="rId3"/>
          <a:stretch/>
        </p:blipFill>
        <p:spPr>
          <a:xfrm>
            <a:off x="2458440" y="72950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08" name="image3.png"/>
          <p:cNvPicPr/>
          <p:nvPr/>
        </p:nvPicPr>
        <p:blipFill>
          <a:blip r:embed="rId2"/>
          <a:stretch/>
        </p:blipFill>
        <p:spPr>
          <a:xfrm>
            <a:off x="2858400" y="7290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09" name="image3.png"/>
          <p:cNvPicPr/>
          <p:nvPr/>
        </p:nvPicPr>
        <p:blipFill>
          <a:blip r:embed="rId2"/>
          <a:stretch/>
        </p:blipFill>
        <p:spPr>
          <a:xfrm>
            <a:off x="3657960" y="72874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10" name="image4.png"/>
          <p:cNvPicPr/>
          <p:nvPr/>
        </p:nvPicPr>
        <p:blipFill>
          <a:blip r:embed="rId3"/>
          <a:stretch/>
        </p:blipFill>
        <p:spPr>
          <a:xfrm>
            <a:off x="3258000" y="72900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11" name="image4.png"/>
          <p:cNvPicPr/>
          <p:nvPr/>
        </p:nvPicPr>
        <p:blipFill>
          <a:blip r:embed="rId3"/>
          <a:stretch/>
        </p:blipFill>
        <p:spPr>
          <a:xfrm>
            <a:off x="4057560" y="72874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12" name="image4.png"/>
          <p:cNvPicPr/>
          <p:nvPr/>
        </p:nvPicPr>
        <p:blipFill>
          <a:blip r:embed="rId3"/>
          <a:stretch/>
        </p:blipFill>
        <p:spPr>
          <a:xfrm>
            <a:off x="4457520" y="72874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13" name="image3.png"/>
          <p:cNvPicPr/>
          <p:nvPr/>
        </p:nvPicPr>
        <p:blipFill>
          <a:blip r:embed="rId2"/>
          <a:stretch/>
        </p:blipFill>
        <p:spPr>
          <a:xfrm>
            <a:off x="4857120" y="72950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14" name="image3.png"/>
          <p:cNvPicPr/>
          <p:nvPr/>
        </p:nvPicPr>
        <p:blipFill>
          <a:blip r:embed="rId2"/>
          <a:stretch/>
        </p:blipFill>
        <p:spPr>
          <a:xfrm>
            <a:off x="5257080" y="72849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15" name="image3.png"/>
          <p:cNvPicPr/>
          <p:nvPr/>
        </p:nvPicPr>
        <p:blipFill>
          <a:blip r:embed="rId2"/>
          <a:stretch/>
        </p:blipFill>
        <p:spPr>
          <a:xfrm>
            <a:off x="6056640" y="72950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16" name="image4.png"/>
          <p:cNvPicPr/>
          <p:nvPr/>
        </p:nvPicPr>
        <p:blipFill>
          <a:blip r:embed="rId3"/>
          <a:stretch/>
        </p:blipFill>
        <p:spPr>
          <a:xfrm>
            <a:off x="5656680" y="72874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17" name="image4.png"/>
          <p:cNvPicPr/>
          <p:nvPr/>
        </p:nvPicPr>
        <p:blipFill>
          <a:blip r:embed="rId3"/>
          <a:stretch/>
        </p:blipFill>
        <p:spPr>
          <a:xfrm>
            <a:off x="6456240" y="72864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18" name="image4.png"/>
          <p:cNvPicPr/>
          <p:nvPr/>
        </p:nvPicPr>
        <p:blipFill>
          <a:blip r:embed="rId3"/>
          <a:stretch/>
        </p:blipFill>
        <p:spPr>
          <a:xfrm>
            <a:off x="6853680" y="72864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19" name="image4.png"/>
          <p:cNvPicPr/>
          <p:nvPr/>
        </p:nvPicPr>
        <p:blipFill>
          <a:blip r:embed="rId3"/>
          <a:stretch/>
        </p:blipFill>
        <p:spPr>
          <a:xfrm>
            <a:off x="7255080" y="7286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20" name="image4.png"/>
          <p:cNvPicPr/>
          <p:nvPr/>
        </p:nvPicPr>
        <p:blipFill>
          <a:blip r:embed="rId3"/>
          <a:stretch/>
        </p:blipFill>
        <p:spPr>
          <a:xfrm>
            <a:off x="8852760" y="7286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21" name="image3.png"/>
          <p:cNvPicPr/>
          <p:nvPr/>
        </p:nvPicPr>
        <p:blipFill>
          <a:blip r:embed="rId2"/>
          <a:stretch/>
        </p:blipFill>
        <p:spPr>
          <a:xfrm>
            <a:off x="7653600" y="72849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22" name="image3.png"/>
          <p:cNvPicPr/>
          <p:nvPr/>
        </p:nvPicPr>
        <p:blipFill>
          <a:blip r:embed="rId2"/>
          <a:stretch/>
        </p:blipFill>
        <p:spPr>
          <a:xfrm>
            <a:off x="8053200" y="7285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23" name="image3.png"/>
          <p:cNvPicPr/>
          <p:nvPr/>
        </p:nvPicPr>
        <p:blipFill>
          <a:blip r:embed="rId2"/>
          <a:stretch/>
        </p:blipFill>
        <p:spPr>
          <a:xfrm>
            <a:off x="8453160" y="72849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24" name="image3.png"/>
          <p:cNvPicPr/>
          <p:nvPr/>
        </p:nvPicPr>
        <p:blipFill>
          <a:blip r:embed="rId2"/>
          <a:stretch/>
        </p:blipFill>
        <p:spPr>
          <a:xfrm>
            <a:off x="9252720" y="72849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25" name="image4.png"/>
          <p:cNvPicPr/>
          <p:nvPr/>
        </p:nvPicPr>
        <p:blipFill>
          <a:blip r:embed="rId3"/>
          <a:stretch/>
        </p:blipFill>
        <p:spPr>
          <a:xfrm>
            <a:off x="9652320" y="7286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26" name="image3.png"/>
          <p:cNvPicPr/>
          <p:nvPr/>
        </p:nvPicPr>
        <p:blipFill>
          <a:blip r:embed="rId2"/>
          <a:stretch/>
        </p:blipFill>
        <p:spPr>
          <a:xfrm>
            <a:off x="10050840" y="72849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27" name="image3.png"/>
          <p:cNvPicPr/>
          <p:nvPr/>
        </p:nvPicPr>
        <p:blipFill>
          <a:blip r:embed="rId2"/>
          <a:stretch/>
        </p:blipFill>
        <p:spPr>
          <a:xfrm>
            <a:off x="10450800" y="7285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28" name="image4.png"/>
          <p:cNvPicPr/>
          <p:nvPr/>
        </p:nvPicPr>
        <p:blipFill>
          <a:blip r:embed="rId3"/>
          <a:stretch/>
        </p:blipFill>
        <p:spPr>
          <a:xfrm>
            <a:off x="10850400" y="72864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29" name="image4.png"/>
          <p:cNvPicPr/>
          <p:nvPr/>
        </p:nvPicPr>
        <p:blipFill>
          <a:blip r:embed="rId3"/>
          <a:stretch/>
        </p:blipFill>
        <p:spPr>
          <a:xfrm>
            <a:off x="11247840" y="72864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30" name="image4.png"/>
          <p:cNvPicPr/>
          <p:nvPr/>
        </p:nvPicPr>
        <p:blipFill>
          <a:blip r:embed="rId3"/>
          <a:stretch/>
        </p:blipFill>
        <p:spPr>
          <a:xfrm>
            <a:off x="11647440" y="72849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31" name="image4.png"/>
          <p:cNvPicPr/>
          <p:nvPr/>
        </p:nvPicPr>
        <p:blipFill>
          <a:blip r:embed="rId3"/>
          <a:stretch/>
        </p:blipFill>
        <p:spPr>
          <a:xfrm>
            <a:off x="11250360" y="76824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32" name="image4.png"/>
          <p:cNvPicPr/>
          <p:nvPr/>
        </p:nvPicPr>
        <p:blipFill>
          <a:blip r:embed="rId3"/>
          <a:stretch/>
        </p:blipFill>
        <p:spPr>
          <a:xfrm>
            <a:off x="11250360" y="80794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33" name="image3.png"/>
          <p:cNvPicPr/>
          <p:nvPr/>
        </p:nvPicPr>
        <p:blipFill>
          <a:blip r:embed="rId2"/>
          <a:stretch/>
        </p:blipFill>
        <p:spPr>
          <a:xfrm>
            <a:off x="10850400" y="7695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34" name="image3.png"/>
          <p:cNvPicPr/>
          <p:nvPr/>
        </p:nvPicPr>
        <p:blipFill>
          <a:blip r:embed="rId2"/>
          <a:stretch/>
        </p:blipFill>
        <p:spPr>
          <a:xfrm>
            <a:off x="11647440" y="80769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35" name="image3.png"/>
          <p:cNvPicPr/>
          <p:nvPr/>
        </p:nvPicPr>
        <p:blipFill>
          <a:blip r:embed="rId2"/>
          <a:stretch/>
        </p:blipFill>
        <p:spPr>
          <a:xfrm>
            <a:off x="11248920" y="84769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36" name="image3.png"/>
          <p:cNvPicPr/>
          <p:nvPr/>
        </p:nvPicPr>
        <p:blipFill>
          <a:blip r:embed="rId2"/>
          <a:stretch/>
        </p:blipFill>
        <p:spPr>
          <a:xfrm>
            <a:off x="11248920" y="88765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37" name="image4.png"/>
          <p:cNvPicPr/>
          <p:nvPr/>
        </p:nvPicPr>
        <p:blipFill>
          <a:blip r:embed="rId3"/>
          <a:stretch/>
        </p:blipFill>
        <p:spPr>
          <a:xfrm>
            <a:off x="11247840" y="92764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38" name="image4.png"/>
          <p:cNvPicPr/>
          <p:nvPr/>
        </p:nvPicPr>
        <p:blipFill>
          <a:blip r:embed="rId3"/>
          <a:stretch/>
        </p:blipFill>
        <p:spPr>
          <a:xfrm>
            <a:off x="869760" y="20952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39" name="image4.png"/>
          <p:cNvPicPr/>
          <p:nvPr/>
        </p:nvPicPr>
        <p:blipFill>
          <a:blip r:embed="rId3"/>
          <a:stretch/>
        </p:blipFill>
        <p:spPr>
          <a:xfrm>
            <a:off x="870120" y="331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40" name="image3.png"/>
          <p:cNvPicPr/>
          <p:nvPr/>
        </p:nvPicPr>
        <p:blipFill>
          <a:blip r:embed="rId2"/>
          <a:stretch/>
        </p:blipFill>
        <p:spPr>
          <a:xfrm>
            <a:off x="878040" y="12700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41" name="image3.png"/>
          <p:cNvPicPr/>
          <p:nvPr/>
        </p:nvPicPr>
        <p:blipFill>
          <a:blip r:embed="rId2"/>
          <a:stretch/>
        </p:blipFill>
        <p:spPr>
          <a:xfrm>
            <a:off x="1669320" y="24958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42" name="image3.png"/>
          <p:cNvPicPr/>
          <p:nvPr/>
        </p:nvPicPr>
        <p:blipFill>
          <a:blip r:embed="rId2"/>
          <a:stretch/>
        </p:blipFill>
        <p:spPr>
          <a:xfrm>
            <a:off x="880920" y="4909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43" name="image3.png"/>
          <p:cNvPicPr/>
          <p:nvPr/>
        </p:nvPicPr>
        <p:blipFill>
          <a:blip r:embed="rId2"/>
          <a:stretch/>
        </p:blipFill>
        <p:spPr>
          <a:xfrm>
            <a:off x="1669320" y="53089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44" name="image4.png"/>
          <p:cNvPicPr/>
          <p:nvPr/>
        </p:nvPicPr>
        <p:blipFill>
          <a:blip r:embed="rId3"/>
          <a:stretch/>
        </p:blipFill>
        <p:spPr>
          <a:xfrm>
            <a:off x="1669320" y="5706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45" name="image4.png"/>
          <p:cNvPicPr/>
          <p:nvPr/>
        </p:nvPicPr>
        <p:blipFill>
          <a:blip r:embed="rId3"/>
          <a:stretch/>
        </p:blipFill>
        <p:spPr>
          <a:xfrm>
            <a:off x="880920" y="61059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46" name="image3.png"/>
          <p:cNvPicPr/>
          <p:nvPr/>
        </p:nvPicPr>
        <p:blipFill>
          <a:blip r:embed="rId2"/>
          <a:stretch/>
        </p:blipFill>
        <p:spPr>
          <a:xfrm>
            <a:off x="1669320" y="6885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47" name="image4.png"/>
          <p:cNvPicPr/>
          <p:nvPr/>
        </p:nvPicPr>
        <p:blipFill>
          <a:blip r:embed="rId3"/>
          <a:stretch/>
        </p:blipFill>
        <p:spPr>
          <a:xfrm>
            <a:off x="880920" y="6885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48" name="image4.png"/>
          <p:cNvPicPr/>
          <p:nvPr/>
        </p:nvPicPr>
        <p:blipFill>
          <a:blip r:embed="rId3"/>
          <a:stretch/>
        </p:blipFill>
        <p:spPr>
          <a:xfrm>
            <a:off x="1280880" y="76842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49" name="image3.png"/>
          <p:cNvPicPr/>
          <p:nvPr/>
        </p:nvPicPr>
        <p:blipFill>
          <a:blip r:embed="rId2"/>
          <a:stretch/>
        </p:blipFill>
        <p:spPr>
          <a:xfrm>
            <a:off x="2069640" y="76899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50" name="image4.png"/>
          <p:cNvPicPr/>
          <p:nvPr/>
        </p:nvPicPr>
        <p:blipFill>
          <a:blip r:embed="rId3"/>
          <a:stretch/>
        </p:blipFill>
        <p:spPr>
          <a:xfrm>
            <a:off x="2458440" y="68979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51" name="image4.png"/>
          <p:cNvPicPr/>
          <p:nvPr/>
        </p:nvPicPr>
        <p:blipFill>
          <a:blip r:embed="rId3"/>
          <a:stretch/>
        </p:blipFill>
        <p:spPr>
          <a:xfrm>
            <a:off x="2858400" y="68954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52" name="image3.png"/>
          <p:cNvPicPr/>
          <p:nvPr/>
        </p:nvPicPr>
        <p:blipFill>
          <a:blip r:embed="rId2"/>
          <a:stretch/>
        </p:blipFill>
        <p:spPr>
          <a:xfrm>
            <a:off x="3258000" y="7695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53" name="image4.png"/>
          <p:cNvPicPr/>
          <p:nvPr/>
        </p:nvPicPr>
        <p:blipFill>
          <a:blip r:embed="rId3"/>
          <a:stretch/>
        </p:blipFill>
        <p:spPr>
          <a:xfrm>
            <a:off x="3657960" y="76957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54" name="image4.png"/>
          <p:cNvPicPr/>
          <p:nvPr/>
        </p:nvPicPr>
        <p:blipFill>
          <a:blip r:embed="rId3"/>
          <a:stretch/>
        </p:blipFill>
        <p:spPr>
          <a:xfrm>
            <a:off x="4857120" y="68979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55" name="image4.png"/>
          <p:cNvPicPr/>
          <p:nvPr/>
        </p:nvPicPr>
        <p:blipFill>
          <a:blip r:embed="rId3"/>
          <a:stretch/>
        </p:blipFill>
        <p:spPr>
          <a:xfrm>
            <a:off x="4457520" y="76950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56" name="image3.png"/>
          <p:cNvPicPr/>
          <p:nvPr/>
        </p:nvPicPr>
        <p:blipFill>
          <a:blip r:embed="rId2"/>
          <a:stretch/>
        </p:blipFill>
        <p:spPr>
          <a:xfrm>
            <a:off x="5257080" y="76874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57" name="image3.png"/>
          <p:cNvPicPr/>
          <p:nvPr/>
        </p:nvPicPr>
        <p:blipFill>
          <a:blip r:embed="rId2"/>
          <a:stretch/>
        </p:blipFill>
        <p:spPr>
          <a:xfrm>
            <a:off x="6453720" y="68904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58" name="image4.png"/>
          <p:cNvPicPr/>
          <p:nvPr/>
        </p:nvPicPr>
        <p:blipFill>
          <a:blip r:embed="rId3"/>
          <a:stretch/>
        </p:blipFill>
        <p:spPr>
          <a:xfrm>
            <a:off x="6853680" y="7685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59" name="image4.png"/>
          <p:cNvPicPr/>
          <p:nvPr/>
        </p:nvPicPr>
        <p:blipFill>
          <a:blip r:embed="rId3"/>
          <a:stretch/>
        </p:blipFill>
        <p:spPr>
          <a:xfrm>
            <a:off x="6456240" y="7685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60" name="image3.png"/>
          <p:cNvPicPr/>
          <p:nvPr/>
        </p:nvPicPr>
        <p:blipFill>
          <a:blip r:embed="rId2"/>
          <a:stretch/>
        </p:blipFill>
        <p:spPr>
          <a:xfrm>
            <a:off x="7653600" y="68979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61" name="image4.png"/>
          <p:cNvPicPr/>
          <p:nvPr/>
        </p:nvPicPr>
        <p:blipFill>
          <a:blip r:embed="rId3"/>
          <a:stretch/>
        </p:blipFill>
        <p:spPr>
          <a:xfrm>
            <a:off x="8053200" y="6885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62" name="image4.png"/>
          <p:cNvPicPr/>
          <p:nvPr/>
        </p:nvPicPr>
        <p:blipFill>
          <a:blip r:embed="rId3"/>
          <a:stretch/>
        </p:blipFill>
        <p:spPr>
          <a:xfrm>
            <a:off x="8453160" y="7685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63" name="image4.png"/>
          <p:cNvPicPr/>
          <p:nvPr/>
        </p:nvPicPr>
        <p:blipFill>
          <a:blip r:embed="rId3"/>
          <a:stretch/>
        </p:blipFill>
        <p:spPr>
          <a:xfrm>
            <a:off x="8852760" y="6900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64" name="image4.png"/>
          <p:cNvPicPr/>
          <p:nvPr/>
        </p:nvPicPr>
        <p:blipFill>
          <a:blip r:embed="rId3"/>
          <a:stretch/>
        </p:blipFill>
        <p:spPr>
          <a:xfrm>
            <a:off x="8852760" y="76798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65" name="image3.png"/>
          <p:cNvPicPr/>
          <p:nvPr/>
        </p:nvPicPr>
        <p:blipFill>
          <a:blip r:embed="rId2"/>
          <a:stretch/>
        </p:blipFill>
        <p:spPr>
          <a:xfrm>
            <a:off x="9651240" y="68979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66" name="image3.png"/>
          <p:cNvPicPr/>
          <p:nvPr/>
        </p:nvPicPr>
        <p:blipFill>
          <a:blip r:embed="rId2"/>
          <a:stretch/>
        </p:blipFill>
        <p:spPr>
          <a:xfrm>
            <a:off x="10052280" y="76824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67" name="image4.png"/>
          <p:cNvPicPr/>
          <p:nvPr/>
        </p:nvPicPr>
        <p:blipFill>
          <a:blip r:embed="rId3"/>
          <a:stretch/>
        </p:blipFill>
        <p:spPr>
          <a:xfrm>
            <a:off x="10850400" y="84769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68" name="image3.png"/>
          <p:cNvPicPr/>
          <p:nvPr/>
        </p:nvPicPr>
        <p:blipFill>
          <a:blip r:embed="rId2"/>
          <a:stretch/>
        </p:blipFill>
        <p:spPr>
          <a:xfrm>
            <a:off x="10849320" y="8874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69" name="image4.png"/>
          <p:cNvPicPr/>
          <p:nvPr/>
        </p:nvPicPr>
        <p:blipFill>
          <a:blip r:embed="rId3"/>
          <a:stretch/>
        </p:blipFill>
        <p:spPr>
          <a:xfrm>
            <a:off x="11649960" y="9276480"/>
            <a:ext cx="398880" cy="396720"/>
          </a:xfrm>
          <a:prstGeom prst="rect">
            <a:avLst/>
          </a:prstGeom>
          <a:ln w="12600">
            <a:noFill/>
          </a:ln>
        </p:spPr>
      </p:pic>
      <p:sp>
        <p:nvSpPr>
          <p:cNvPr id="170" name="CustomShape 2"/>
          <p:cNvSpPr/>
          <p:nvPr/>
        </p:nvSpPr>
        <p:spPr>
          <a:xfrm>
            <a:off x="0" y="4129200"/>
            <a:ext cx="13003920" cy="1522440"/>
          </a:xfrm>
          <a:prstGeom prst="rect">
            <a:avLst/>
          </a:prstGeom>
          <a:solidFill>
            <a:srgbClr val="1F5282"/>
          </a:solidFill>
          <a:ln w="12600">
            <a:noFill/>
          </a:ln>
          <a:effectLst>
            <a:outerShdw blurRad="38100" dist="2556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" name="CustomShape 3"/>
          <p:cNvSpPr/>
          <p:nvPr/>
        </p:nvSpPr>
        <p:spPr>
          <a:xfrm>
            <a:off x="360" y="4444680"/>
            <a:ext cx="13003920" cy="1206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FFFFFF"/>
                </a:solidFill>
              </a:rPr>
              <a:t> does OpenEdge applications even need one?</a:t>
            </a:r>
            <a:endParaRPr lang="en-GB" sz="4800" b="0" strike="noStrike" spc="-1" dirty="0">
              <a:latin typeface="Arial"/>
            </a:endParaRPr>
          </a:p>
        </p:txBody>
      </p:sp>
      <p:pic>
        <p:nvPicPr>
          <p:cNvPr id="172" name="image4.png"/>
          <p:cNvPicPr/>
          <p:nvPr/>
        </p:nvPicPr>
        <p:blipFill>
          <a:blip r:embed="rId3"/>
          <a:stretch/>
        </p:blipFill>
        <p:spPr>
          <a:xfrm>
            <a:off x="1270080" y="6503760"/>
            <a:ext cx="398880" cy="396720"/>
          </a:xfrm>
          <a:prstGeom prst="rect">
            <a:avLst/>
          </a:prstGeom>
          <a:ln w="12600">
            <a:noFill/>
          </a:ln>
        </p:spPr>
      </p:pic>
      <p:sp>
        <p:nvSpPr>
          <p:cNvPr id="173" name="CustomShape 4"/>
          <p:cNvSpPr/>
          <p:nvPr/>
        </p:nvSpPr>
        <p:spPr>
          <a:xfrm>
            <a:off x="4213440" y="8540280"/>
            <a:ext cx="5437080" cy="6505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36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Marian Edu, Acorn IT</a:t>
            </a:r>
            <a:endParaRPr lang="en-GB" sz="3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56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About me</a:t>
            </a:r>
            <a:endParaRPr lang="en-GB" sz="5600" b="0" strike="noStrike" spc="-1" dirty="0"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>
            <a:off x="1187640" y="255708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20000"/>
              </a:lnSpc>
              <a:spcBef>
                <a:spcPts val="567"/>
              </a:spcBef>
            </a:pPr>
            <a:r>
              <a:rPr lang="en-GB" sz="437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Working with Progress since 1998</a:t>
            </a:r>
            <a:endParaRPr lang="en-GB" sz="4370" b="0" strike="noStrike" spc="-1" dirty="0">
              <a:latin typeface="Arial"/>
            </a:endParaRPr>
          </a:p>
          <a:p>
            <a:pPr algn="ctr">
              <a:lnSpc>
                <a:spcPct val="120000"/>
              </a:lnSpc>
              <a:spcBef>
                <a:spcPts val="567"/>
              </a:spcBef>
            </a:pPr>
            <a:r>
              <a:rPr lang="en-GB" sz="437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4GL &amp; OO, AppServer</a:t>
            </a:r>
            <a:endParaRPr lang="en-GB" sz="4370" b="0" strike="noStrike" spc="-1" dirty="0">
              <a:latin typeface="Arial"/>
            </a:endParaRPr>
          </a:p>
          <a:p>
            <a:pPr algn="ctr">
              <a:lnSpc>
                <a:spcPct val="120000"/>
              </a:lnSpc>
              <a:spcBef>
                <a:spcPts val="1984"/>
              </a:spcBef>
              <a:spcAft>
                <a:spcPts val="850"/>
              </a:spcAft>
            </a:pPr>
            <a:r>
              <a:rPr lang="en-GB" sz="437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Architecture &amp; Integration</a:t>
            </a:r>
            <a:endParaRPr lang="en-GB" sz="4370" b="0" strike="noStrike" spc="-1" dirty="0">
              <a:latin typeface="Arial"/>
            </a:endParaRPr>
          </a:p>
          <a:p>
            <a:pPr algn="ctr">
              <a:lnSpc>
                <a:spcPct val="120000"/>
              </a:lnSpc>
              <a:spcBef>
                <a:spcPts val="567"/>
              </a:spcBef>
            </a:pPr>
            <a:r>
              <a:rPr lang="en-GB" sz="437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Java, .NET</a:t>
            </a:r>
            <a:endParaRPr lang="en-GB" sz="4370" b="0" strike="noStrike" spc="-1" dirty="0">
              <a:latin typeface="Arial"/>
            </a:endParaRPr>
          </a:p>
          <a:p>
            <a:pPr algn="ctr">
              <a:lnSpc>
                <a:spcPct val="120000"/>
              </a:lnSpc>
              <a:spcBef>
                <a:spcPts val="567"/>
              </a:spcBef>
            </a:pPr>
            <a:r>
              <a:rPr lang="en-GB" sz="437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node.js, javascript, typescript</a:t>
            </a:r>
            <a:endParaRPr lang="en-GB" sz="4370" b="0" strike="noStrike" spc="-1" dirty="0">
              <a:latin typeface="Arial"/>
            </a:endParaRPr>
          </a:p>
          <a:p>
            <a:pPr algn="ctr">
              <a:lnSpc>
                <a:spcPct val="120000"/>
              </a:lnSpc>
              <a:spcBef>
                <a:spcPts val="567"/>
              </a:spcBef>
            </a:pPr>
            <a:r>
              <a:rPr lang="en-GB" sz="437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angular, nativescript</a:t>
            </a:r>
            <a:endParaRPr lang="en-GB" sz="4370" b="0" strike="noStrike" spc="-1" dirty="0">
              <a:latin typeface="Arial"/>
            </a:endParaRPr>
          </a:p>
        </p:txBody>
      </p:sp>
      <p:pic>
        <p:nvPicPr>
          <p:cNvPr id="176" name="image3.png"/>
          <p:cNvPicPr/>
          <p:nvPr/>
        </p:nvPicPr>
        <p:blipFill>
          <a:blip r:embed="rId2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77" name="image3.png"/>
          <p:cNvPicPr/>
          <p:nvPr/>
        </p:nvPicPr>
        <p:blipFill>
          <a:blip r:embed="rId2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78" name="image4.png"/>
          <p:cNvPicPr/>
          <p:nvPr/>
        </p:nvPicPr>
        <p:blipFill>
          <a:blip r:embed="rId3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79" name="image4.png"/>
          <p:cNvPicPr/>
          <p:nvPr/>
        </p:nvPicPr>
        <p:blipFill>
          <a:blip r:embed="rId3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80" name="image4.png"/>
          <p:cNvPicPr/>
          <p:nvPr/>
        </p:nvPicPr>
        <p:blipFill>
          <a:blip r:embed="rId3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81" name="image3.png"/>
          <p:cNvPicPr/>
          <p:nvPr/>
        </p:nvPicPr>
        <p:blipFill>
          <a:blip r:embed="rId2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82" name="image3.png"/>
          <p:cNvPicPr/>
          <p:nvPr/>
        </p:nvPicPr>
        <p:blipFill>
          <a:blip r:embed="rId2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83" name="image4.png"/>
          <p:cNvPicPr/>
          <p:nvPr/>
        </p:nvPicPr>
        <p:blipFill>
          <a:blip r:embed="rId3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84" name="image4.png"/>
          <p:cNvPicPr/>
          <p:nvPr/>
        </p:nvPicPr>
        <p:blipFill>
          <a:blip r:embed="rId3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85" name="image4.png"/>
          <p:cNvPicPr/>
          <p:nvPr/>
        </p:nvPicPr>
        <p:blipFill>
          <a:blip r:embed="rId3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86" name="image3.png"/>
          <p:cNvPicPr/>
          <p:nvPr/>
        </p:nvPicPr>
        <p:blipFill>
          <a:blip r:embed="rId2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87" name="image3.png"/>
          <p:cNvPicPr/>
          <p:nvPr/>
        </p:nvPicPr>
        <p:blipFill>
          <a:blip r:embed="rId2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88" name="image3.png"/>
          <p:cNvPicPr/>
          <p:nvPr/>
        </p:nvPicPr>
        <p:blipFill>
          <a:blip r:embed="rId2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89" name="image4.png"/>
          <p:cNvPicPr/>
          <p:nvPr/>
        </p:nvPicPr>
        <p:blipFill>
          <a:blip r:embed="rId3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90" name="image3.png"/>
          <p:cNvPicPr/>
          <p:nvPr/>
        </p:nvPicPr>
        <p:blipFill>
          <a:blip r:embed="rId2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91" name="image4.png"/>
          <p:cNvPicPr/>
          <p:nvPr/>
        </p:nvPicPr>
        <p:blipFill>
          <a:blip r:embed="rId3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92" name="image4.png"/>
          <p:cNvPicPr/>
          <p:nvPr/>
        </p:nvPicPr>
        <p:blipFill>
          <a:blip r:embed="rId3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93" name="image3.png"/>
          <p:cNvPicPr/>
          <p:nvPr/>
        </p:nvPicPr>
        <p:blipFill>
          <a:blip r:embed="rId2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94" name="image4.png"/>
          <p:cNvPicPr/>
          <p:nvPr/>
        </p:nvPicPr>
        <p:blipFill>
          <a:blip r:embed="rId3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95" name="image4.png"/>
          <p:cNvPicPr/>
          <p:nvPr/>
        </p:nvPicPr>
        <p:blipFill>
          <a:blip r:embed="rId3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196" name="image3.png"/>
          <p:cNvPicPr/>
          <p:nvPr/>
        </p:nvPicPr>
        <p:blipFill>
          <a:blip r:embed="rId2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97" name="image3.png"/>
          <p:cNvPicPr/>
          <p:nvPr/>
        </p:nvPicPr>
        <p:blipFill>
          <a:blip r:embed="rId2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98" name="image3.png"/>
          <p:cNvPicPr/>
          <p:nvPr/>
        </p:nvPicPr>
        <p:blipFill>
          <a:blip r:embed="rId2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199" name="image4.png"/>
          <p:cNvPicPr/>
          <p:nvPr/>
        </p:nvPicPr>
        <p:blipFill>
          <a:blip r:embed="rId3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00" name="image4.png"/>
          <p:cNvPicPr/>
          <p:nvPr/>
        </p:nvPicPr>
        <p:blipFill>
          <a:blip r:embed="rId3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01" name="image3.png"/>
          <p:cNvPicPr/>
          <p:nvPr/>
        </p:nvPicPr>
        <p:blipFill>
          <a:blip r:embed="rId2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02" name="image4.png"/>
          <p:cNvPicPr/>
          <p:nvPr/>
        </p:nvPicPr>
        <p:blipFill>
          <a:blip r:embed="rId3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03" name="image3.png"/>
          <p:cNvPicPr/>
          <p:nvPr/>
        </p:nvPicPr>
        <p:blipFill>
          <a:blip r:embed="rId2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04" name="image4.png"/>
          <p:cNvPicPr/>
          <p:nvPr/>
        </p:nvPicPr>
        <p:blipFill>
          <a:blip r:embed="rId3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05" name="image3.png"/>
          <p:cNvPicPr/>
          <p:nvPr/>
        </p:nvPicPr>
        <p:blipFill>
          <a:blip r:embed="rId2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06" name="Logo 2 - Acorn - It.jpg"/>
          <p:cNvPicPr/>
          <p:nvPr/>
        </p:nvPicPr>
        <p:blipFill>
          <a:blip r:embed="rId4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07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08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5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09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Database Model</a:t>
            </a:r>
            <a:endParaRPr lang="en-GB" sz="4800" b="0" strike="noStrike" spc="-1" dirty="0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lnSpc>
                <a:spcPct val="150000"/>
              </a:lnSpc>
            </a:pPr>
            <a:r>
              <a:rPr lang="en-GB" sz="4400" i="1" spc="-1" dirty="0">
                <a:solidFill>
                  <a:srgbClr val="1A1A1A"/>
                </a:solidFill>
                <a:latin typeface="Helvetica Neue"/>
                <a:ea typeface="Arial"/>
              </a:rPr>
              <a:t>A database model shows the logical structure of a database, including the relationships and constraints that determine how data can be stored and accessed.</a:t>
            </a:r>
            <a:endParaRPr lang="en-GB" sz="2000" b="0" i="1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Types</a:t>
            </a:r>
            <a:endParaRPr lang="en-GB" sz="4800" b="0" strike="noStrike" spc="-1" dirty="0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/>
              <a:t>Hierarchical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/>
              <a:t>Relational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/>
              <a:t>Network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/>
              <a:t>Object-oriented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/>
              <a:t>Entity-relationship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/>
              <a:t>Document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/>
              <a:t>Star schema</a:t>
            </a:r>
            <a:endParaRPr lang="en-GB" sz="4000" b="0" i="1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26090567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US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Hierarchical</a:t>
            </a:r>
            <a:endParaRPr lang="en-US" sz="4800" b="0" strike="noStrike" spc="-1" dirty="0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719999" y="7534956"/>
            <a:ext cx="11664157" cy="1104684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US" sz="2400" spc="-1" dirty="0"/>
              <a:t>Tree-like structure, </a:t>
            </a:r>
            <a:r>
              <a:rPr lang="en-US" sz="2400" dirty="0"/>
              <a:t>each child record has only one parent, whereas each parent record can have one or more child records.</a:t>
            </a:r>
            <a:endParaRPr lang="en-US" sz="2400" spc="-1" dirty="0"/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US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57BCAD-B158-7C43-BDCF-12DA3B48AE0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2552"/>
          <a:stretch/>
        </p:blipFill>
        <p:spPr>
          <a:xfrm>
            <a:off x="2240281" y="2698920"/>
            <a:ext cx="8523357" cy="484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4813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5717D7-F0D7-CC4E-8874-DED0DEC6C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031" y="2253240"/>
            <a:ext cx="7183510" cy="5185596"/>
          </a:xfrm>
          <a:prstGeom prst="rect">
            <a:avLst/>
          </a:prstGeom>
        </p:spPr>
      </p:pic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Network</a:t>
            </a:r>
            <a:endParaRPr lang="en-GB" sz="4800" b="0" strike="noStrike" spc="-1" dirty="0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719999" y="7534956"/>
            <a:ext cx="11664157" cy="1104684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A flexible way of representing objects and their relationships. Its distinguishing feature is that the schema, viewed as a graph in which object types are nodes and relationship types are arcs, is not restricted to being a hierarchy.</a:t>
            </a:r>
          </a:p>
        </p:txBody>
      </p:sp>
      <p:pic>
        <p:nvPicPr>
          <p:cNvPr id="212" name="image3.png"/>
          <p:cNvPicPr/>
          <p:nvPr/>
        </p:nvPicPr>
        <p:blipFill>
          <a:blip r:embed="rId4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4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5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5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5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4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4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5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5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5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4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4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4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5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4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5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5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4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5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5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4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4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4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5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5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4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5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4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5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4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6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7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78966181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Relational</a:t>
            </a:r>
            <a:endParaRPr lang="en-GB" sz="4800" b="0" strike="noStrike" spc="-1" dirty="0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719999" y="7534956"/>
            <a:ext cx="11664157" cy="1104684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A structure consistent with first-order predicate logic, first described in 1969 by Edgar F. Codd, where all data is represented in terms of tuples, grouped into relations. 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249817-3DEE-704F-BCEB-9F162D60591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973"/>
          <a:stretch/>
        </p:blipFill>
        <p:spPr>
          <a:xfrm>
            <a:off x="3419061" y="2105870"/>
            <a:ext cx="6154162" cy="55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4575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Object Oriented</a:t>
            </a:r>
            <a:endParaRPr lang="en-GB" sz="4800" b="0" strike="noStrike" spc="-1" dirty="0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719999" y="7534956"/>
            <a:ext cx="11664157" cy="1104684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A collection of objects, or reusable software elements, with associated features and methods. Any object to link to any other object. It’s useful for organizing lots of disparate data.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249817-3DEE-704F-BCEB-9F162D6059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29309" y="2271960"/>
            <a:ext cx="4698543" cy="495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78864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Entity Relationship</a:t>
            </a:r>
            <a:endParaRPr lang="en-GB" sz="4800" b="0" strike="noStrike" spc="-1" dirty="0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719999" y="7534956"/>
            <a:ext cx="11664157" cy="1104684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Captures the relationships between real-world entities much like the network model, but it isn’t as directly tied to the physical structure of the database. Instead, it’s often used for designing a database conceptually.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249817-3DEE-704F-BCEB-9F162D6059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70873" y="2476080"/>
            <a:ext cx="8508807" cy="459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62878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OpenEdge</a:t>
            </a: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(R)</a:t>
            </a: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DBMS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/>
              <a:t>OLTP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b="0" i="1" strike="noStrike" spc="-1" dirty="0">
                <a:latin typeface="Arial"/>
              </a:rPr>
              <a:t>Relational (well, almost)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>
                <a:latin typeface="Arial"/>
              </a:rPr>
              <a:t>Normalization (3NF)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b="0" i="1" strike="noStrike" spc="-1" dirty="0">
                <a:latin typeface="Arial"/>
              </a:rPr>
              <a:t>No formal foreign-key support</a:t>
            </a:r>
          </a:p>
          <a:p>
            <a:pPr marL="270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i="1" spc="-1" dirty="0">
                <a:latin typeface="Arial"/>
              </a:rPr>
              <a:t>Triggers</a:t>
            </a:r>
            <a:endParaRPr lang="en-GB" sz="4000" b="0" i="1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23970390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Normalization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4000" spc="-1" dirty="0"/>
              <a:t>Edgar Codd proposed the theory of normalization with the introduction of </a:t>
            </a:r>
            <a:r>
              <a:rPr lang="en-GB" sz="4000" b="1" spc="-1" dirty="0"/>
              <a:t>First Normal Form</a:t>
            </a:r>
            <a:r>
              <a:rPr lang="en-GB" sz="4000" spc="-1" dirty="0"/>
              <a:t>, and he continued to extend theory with </a:t>
            </a:r>
            <a:r>
              <a:rPr lang="en-GB" sz="4000" b="1" spc="-1" dirty="0"/>
              <a:t>Second</a:t>
            </a:r>
            <a:r>
              <a:rPr lang="en-GB" sz="4000" spc="-1" dirty="0"/>
              <a:t> and </a:t>
            </a:r>
            <a:r>
              <a:rPr lang="en-GB" sz="4000" b="1" spc="-1" dirty="0"/>
              <a:t>Third Normal Form</a:t>
            </a:r>
            <a:r>
              <a:rPr lang="en-GB" sz="4000" spc="-1" dirty="0"/>
              <a:t>.</a:t>
            </a:r>
          </a:p>
          <a:p>
            <a:pPr>
              <a:spcAft>
                <a:spcPts val="1200"/>
              </a:spcAft>
            </a:pPr>
            <a:endParaRPr lang="en-GB" sz="4000" spc="-1" dirty="0"/>
          </a:p>
          <a:p>
            <a:pPr>
              <a:spcAft>
                <a:spcPts val="1200"/>
              </a:spcAft>
            </a:pPr>
            <a:r>
              <a:rPr lang="en-GB" sz="4000" spc="-1" dirty="0"/>
              <a:t>Later he joined with Raymond F. Boyce to develop the theory of Boyce-Codd Normal Form. </a:t>
            </a:r>
            <a:endParaRPr lang="en-GB" sz="40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419663035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1NF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spc="-1" dirty="0"/>
              <a:t>Each table cell should contain a single value.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4000" spc="-1" dirty="0"/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spc="-1" dirty="0"/>
              <a:t>Each record needs to be unique.</a:t>
            </a:r>
            <a:endParaRPr lang="en-GB" sz="40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47948880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What is a KEY?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43434"/>
                </a:solidFill>
                <a:latin typeface="Arial" panose="020B0604020202020204" pitchFamily="34" charset="0"/>
              </a:rPr>
              <a:t>A KEY is a value used to identify a record in a table uniquely. 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343434"/>
              </a:solidFill>
              <a:latin typeface="Arial" panose="020B0604020202020204" pitchFamily="34" charset="0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43434"/>
                </a:solidFill>
                <a:latin typeface="Arial" panose="020B0604020202020204" pitchFamily="34" charset="0"/>
              </a:rPr>
              <a:t>A KEY could be a single column or combination of multiple columns.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65098387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Primary KEY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43434"/>
                </a:solidFill>
                <a:latin typeface="Arial" panose="020B0604020202020204" pitchFamily="34" charset="0"/>
              </a:rPr>
              <a:t>A primary key value cannot be NULL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43434"/>
                </a:solidFill>
                <a:latin typeface="Arial" panose="020B0604020202020204" pitchFamily="34" charset="0"/>
              </a:rPr>
              <a:t>A primary key value must be unique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43434"/>
                </a:solidFill>
                <a:latin typeface="Arial" panose="020B0604020202020204" pitchFamily="34" charset="0"/>
              </a:rPr>
              <a:t>The primary key values cannot be changed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43434"/>
                </a:solidFill>
                <a:latin typeface="Arial" panose="020B0604020202020204" pitchFamily="34" charset="0"/>
              </a:rPr>
              <a:t>The primary key must be given a value when a new record is inserted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9760621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2</a:t>
            </a: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NF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spc="-1" dirty="0"/>
              <a:t>Be in 1NF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4000" spc="-1" dirty="0"/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spc="-1" dirty="0"/>
              <a:t>Single Column Primary Key</a:t>
            </a:r>
            <a:endParaRPr lang="en-GB" sz="40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9145304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Foreign KEY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145880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-1" dirty="0"/>
              <a:t>Foreign Key references the primary key of another Table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-1" dirty="0"/>
              <a:t>It helps connect database tables (relations)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-1" dirty="0"/>
              <a:t>It ensures rows in one table have corresponding rows in another (parent)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-1" dirty="0"/>
              <a:t>Unlike the Primary key, they do not have to be unique. Most often they aren’t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-1" dirty="0"/>
              <a:t>Can be null even though primary keys can not 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72995793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b="0" strike="noStrike" spc="-1" dirty="0">
                <a:solidFill>
                  <a:srgbClr val="000000"/>
                </a:solidFill>
                <a:latin typeface="Helvetica Light"/>
                <a:ea typeface="Helvetica Light"/>
              </a:rPr>
              <a:t>3NF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062864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spc="-1" dirty="0"/>
              <a:t>Be in 2NF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4000" spc="-1" dirty="0"/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000" spc="-1" dirty="0"/>
              <a:t>Has no transitive functional dependencies</a:t>
            </a:r>
            <a:endParaRPr lang="en-GB" sz="40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77200658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What is a </a:t>
            </a:r>
          </a:p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Data Model?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145880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US" sz="4000" spc="-1" dirty="0"/>
              <a:t>Data Model is an </a:t>
            </a:r>
            <a:r>
              <a:rPr lang="en-US" sz="4000" b="1" i="1" spc="-1" dirty="0"/>
              <a:t>abstract</a:t>
            </a:r>
            <a:r>
              <a:rPr lang="en-US" sz="4000" spc="-1" dirty="0"/>
              <a:t> representation of an aspect of real world in the form of a list of data </a:t>
            </a:r>
            <a:r>
              <a:rPr lang="en-US" sz="4000" b="1" i="1" spc="-1" dirty="0"/>
              <a:t>elements</a:t>
            </a:r>
            <a:r>
              <a:rPr lang="en-US" sz="4000" spc="-1" dirty="0"/>
              <a:t> and their </a:t>
            </a:r>
            <a:r>
              <a:rPr lang="en-US" sz="4000" b="1" i="1" spc="-1" dirty="0"/>
              <a:t>relationships</a:t>
            </a:r>
            <a:r>
              <a:rPr lang="en-US" sz="4000" spc="-1" dirty="0"/>
              <a:t>.</a:t>
            </a:r>
          </a:p>
          <a:p>
            <a:pPr>
              <a:spcAft>
                <a:spcPts val="1200"/>
              </a:spcAft>
            </a:pPr>
            <a:endParaRPr lang="en-US" sz="4000" spc="-1" dirty="0"/>
          </a:p>
          <a:p>
            <a:pPr>
              <a:spcAft>
                <a:spcPts val="1200"/>
              </a:spcAft>
            </a:pPr>
            <a:r>
              <a:rPr lang="en-US" sz="4000" spc="-1" dirty="0"/>
              <a:t>Data may be modeled using various techniques - Entity-Relationship Diagrams in relational modeling, UML Class Diagrams in object-oriented modelling, Data Dictionaries, Dimensional Modeling, to name a few.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59336706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Data Dictionary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19999" y="7534956"/>
            <a:ext cx="11664157" cy="1104684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Data Dictionary is a list of data elements (entity/table and attribute/column) with their attributes and descriptions. It has a form of a set of tables.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71D229-9876-DE48-A8D3-6866D8CA6D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8440" y="2437693"/>
            <a:ext cx="10180800" cy="498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99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Data Dictionary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145880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US" sz="2400" spc="-1" dirty="0"/>
              <a:t>Pros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May include many data attributes (e.g. default values, scale/precision, etc.)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Includes detailed descriptions of each element (table, column)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Easily searchable</a:t>
            </a:r>
          </a:p>
          <a:p>
            <a:pPr>
              <a:spcAft>
                <a:spcPts val="1200"/>
              </a:spcAft>
            </a:pPr>
            <a:endParaRPr lang="en-US" sz="2400" spc="-1" dirty="0"/>
          </a:p>
          <a:p>
            <a:pPr>
              <a:spcAft>
                <a:spcPts val="1200"/>
              </a:spcAft>
            </a:pPr>
            <a:r>
              <a:rPr lang="en-US" sz="2400" spc="-1" dirty="0"/>
              <a:t>Cons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Less visually appealing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More difficult to read</a:t>
            </a:r>
            <a:endParaRPr lang="en-US" sz="24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27361210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Entity Relationship</a:t>
            </a:r>
          </a:p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</a:rPr>
              <a:t>Diagram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19999" y="7534956"/>
            <a:ext cx="11664157" cy="1104684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ER Diagram is a graphical representation of a data model using entities, their attributes and relationships between those entities. It has a form of a diagram.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727D6D-328E-7D45-8044-7B129805CD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5537" y="2271960"/>
            <a:ext cx="7575590" cy="540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6873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Entity Relationship</a:t>
            </a:r>
          </a:p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</a:rPr>
              <a:t>Diagram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145880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US" sz="2400" spc="-1" dirty="0"/>
              <a:t>Pros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Easier to see the big picture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Easier to understand table relations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Possible to use visual cues to communicate information</a:t>
            </a:r>
          </a:p>
          <a:p>
            <a:pPr>
              <a:spcAft>
                <a:spcPts val="1200"/>
              </a:spcAft>
            </a:pPr>
            <a:endParaRPr lang="en-US" sz="2400" spc="-1" dirty="0"/>
          </a:p>
          <a:p>
            <a:pPr>
              <a:spcAft>
                <a:spcPts val="1200"/>
              </a:spcAft>
            </a:pPr>
            <a:r>
              <a:rPr lang="en-US" sz="2400" spc="-1" dirty="0"/>
              <a:t>Cons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Doesn't work with large data models due to space constraints and clutter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Supports limited amount of details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May contain very little descriptions (as notes on a diagram)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Requires careful layout and fitting into canvas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1" dirty="0"/>
              <a:t>Hard to search</a:t>
            </a:r>
            <a:endParaRPr lang="en-US" sz="2400" b="0" strike="noStrike" spc="-1" dirty="0">
              <a:latin typeface="Arial"/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402705742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Why not </a:t>
            </a:r>
          </a:p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best of both?</a:t>
            </a:r>
            <a:endParaRPr lang="en-GB" sz="4800" spc="-1" dirty="0"/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EAE348-3FC8-0F4C-8A9F-BBE465E93F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820" y="2527915"/>
            <a:ext cx="11906280" cy="59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9272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 err="1">
                <a:solidFill>
                  <a:srgbClr val="000000"/>
                </a:solidFill>
                <a:latin typeface="Helvetica Light"/>
                <a:ea typeface="Helvetica Light"/>
              </a:rPr>
              <a:t>Zamolxis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145880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Entity Relationship Diagram </a:t>
            </a:r>
            <a:r>
              <a:rPr lang="en-US" sz="3600" spc="-1" dirty="0"/>
              <a:t>designer for OpenEdge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Eclipse based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OpenEdge D</a:t>
            </a:r>
            <a:r>
              <a:rPr lang="en-US" sz="3600" b="0" strike="noStrike" spc="-1" dirty="0"/>
              <a:t>ata </a:t>
            </a:r>
            <a:r>
              <a:rPr lang="en-US" sz="3600" spc="-1" dirty="0"/>
              <a:t>D</a:t>
            </a:r>
            <a:r>
              <a:rPr lang="en-US" sz="3600" b="0" strike="noStrike" spc="-1" dirty="0"/>
              <a:t>efinition Editor (DSL)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Integrated with PSDOE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Import/export data definition/project database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Model base compare (diagram, definition file)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Incremental data definition</a:t>
            </a:r>
            <a:r>
              <a:rPr lang="en-US" sz="3600" b="0" strike="noStrike" spc="-1" dirty="0"/>
              <a:t> 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BA03C-A08D-4D48-B23C-9A494D01B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143" y="1113960"/>
            <a:ext cx="1016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6635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Database Objects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145880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Database(s)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Areas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Sequences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Tables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Fields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Triggers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>
                <a:solidFill>
                  <a:schemeClr val="accent1">
                    <a:lumMod val="75000"/>
                  </a:schemeClr>
                </a:solidFill>
              </a:rPr>
              <a:t>Relations</a:t>
            </a:r>
            <a:endParaRPr lang="en-US" sz="3600" b="0" strike="noStrike" spc="-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57200403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Properties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145880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Supports all OpenEdge properties (area, table, sequence, field, index)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Even extended properties (schema holder, </a:t>
            </a:r>
            <a:r>
              <a:rPr lang="en-US" sz="3600" b="0" strike="noStrike" spc="-1" dirty="0" err="1"/>
              <a:t>misc</a:t>
            </a:r>
            <a:r>
              <a:rPr lang="en-US" sz="3600" b="0" strike="noStrike" spc="-1" dirty="0"/>
              <a:t>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Grouped by category (or not)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Lists (data type, code page, collation)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References (areas)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Complex (triggers, sequences</a:t>
            </a:r>
            <a:r>
              <a:rPr lang="en-US" sz="3600" spc="-1" dirty="0"/>
              <a:t>, index fields)</a:t>
            </a:r>
            <a:endParaRPr lang="en-US" sz="3600" b="0" strike="noStrike" spc="-1" dirty="0"/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411752479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Properties</a:t>
            </a:r>
            <a:endParaRPr lang="en-GB" sz="4800" spc="-1" dirty="0"/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509343-72E2-834B-BC81-5BA040C04F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1780" y="2246791"/>
            <a:ext cx="10503480" cy="636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070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Can you see </a:t>
            </a:r>
          </a:p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the forest?</a:t>
            </a:r>
            <a:endParaRPr lang="en-GB" sz="4800" spc="-1" dirty="0"/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73AF32-3C89-8748-9CBB-B1FFE9BBE0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195" y="2317372"/>
            <a:ext cx="12581529" cy="63055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4EF841-C993-B84E-AA79-53853A2FF2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3129" y="5357489"/>
            <a:ext cx="1847574" cy="2543967"/>
          </a:xfrm>
          <a:prstGeom prst="teardrop">
            <a:avLst>
              <a:gd name="adj" fmla="val 10430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7498617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Partitions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2568960"/>
            <a:ext cx="11458800" cy="607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Split large data models 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trike="noStrike" spc="-1" dirty="0"/>
              <a:t>Create ‘Views’ as needed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Physical or Logical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Can be nested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Import ‘Shortcuts’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Related tables (parent, child)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Even from different model</a:t>
            </a:r>
            <a:endParaRPr lang="en-US" sz="3600" b="0" strike="noStrike" spc="-1" dirty="0"/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92607912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Partitions</a:t>
            </a:r>
            <a:endParaRPr lang="en-GB" sz="4800" spc="-1" dirty="0"/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567CC-DC2B-DA48-BAB7-8BC486DA1C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3395" y="2306688"/>
            <a:ext cx="10497130" cy="644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1683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Data Dictionary</a:t>
            </a:r>
          </a:p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</a:rPr>
              <a:t>Views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19999" y="7772880"/>
            <a:ext cx="11664157" cy="8667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View data in more details, select properties of interest, sort order.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8F5352-6080-324A-923D-C4587F06F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644" y="2250720"/>
            <a:ext cx="11296866" cy="567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3519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Wizards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19999" y="7772880"/>
            <a:ext cx="11664157" cy="8667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Wizards for quickly adding/editing database elements.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145377-C57A-4B4F-AAAC-4F564698C1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751" y="2251080"/>
            <a:ext cx="5423649" cy="5335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2D7464-75F5-AD4F-98EE-24B4A71AC7E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456"/>
          <a:stretch/>
        </p:blipFill>
        <p:spPr>
          <a:xfrm>
            <a:off x="3776040" y="2465980"/>
            <a:ext cx="4853150" cy="45606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5381E2-3C63-064E-AE57-5483F3ACE8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2995" y="2890221"/>
            <a:ext cx="4397650" cy="44723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296D79-FE67-8044-929C-DD2865E6F9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7925" y="3752252"/>
            <a:ext cx="4546876" cy="395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921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Model Compare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7757974"/>
            <a:ext cx="11458800" cy="881666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US" sz="2400" spc="-1" dirty="0"/>
              <a:t>Visualize model differences – diagram, data definition, project database, versioning.</a:t>
            </a:r>
          </a:p>
          <a:p>
            <a:pPr>
              <a:spcAft>
                <a:spcPts val="1200"/>
              </a:spcAft>
            </a:pPr>
            <a:r>
              <a:rPr lang="en-US" sz="2400" b="0" strike="noStrike" spc="-1" dirty="0"/>
              <a:t>Synchronize or create incremental definition</a:t>
            </a:r>
            <a:r>
              <a:rPr lang="en-US" sz="2400" spc="-1" dirty="0"/>
              <a:t> file.</a:t>
            </a:r>
            <a:endParaRPr lang="en-US" sz="2400" b="0" strike="noStrike" spc="-1" dirty="0"/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FD748C-832B-AB43-AB07-1EAFDBCDB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3564" y="2388694"/>
            <a:ext cx="9291672" cy="527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6122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PSDOE </a:t>
            </a:r>
          </a:p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Integration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20000" y="6819338"/>
            <a:ext cx="11458800" cy="182030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Import from project’s connected database(s)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Sync with project’s connected database(s)</a:t>
            </a:r>
            <a:endParaRPr lang="en-US" sz="3600" b="0" strike="noStrike" spc="-1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pc="-1" dirty="0"/>
              <a:t>Create and load incremental data definition</a:t>
            </a:r>
            <a:endParaRPr lang="en-US" sz="3600" b="0" strike="noStrike" spc="-1" dirty="0"/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EF6860-BFD7-1E47-B539-7DE4B494BD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9297" y="2443911"/>
            <a:ext cx="7251086" cy="422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767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  <a:ea typeface="Helvetica Light"/>
              </a:rPr>
              <a:t>Model Validation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19999" y="7534956"/>
            <a:ext cx="11664157" cy="1104684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Basic validation rules to help with most common design flows.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C55C72-714D-764A-95D3-804278E764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9802" y="2319211"/>
            <a:ext cx="8984316" cy="547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165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952560" y="444600"/>
            <a:ext cx="11099160" cy="2158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</a:pPr>
            <a:r>
              <a:rPr lang="en-GB" sz="4800" spc="-1" dirty="0">
                <a:solidFill>
                  <a:srgbClr val="000000"/>
                </a:solidFill>
                <a:latin typeface="Helvetica Light"/>
              </a:rPr>
              <a:t>Templates</a:t>
            </a:r>
            <a:endParaRPr lang="en-GB" sz="4800" spc="-1" dirty="0"/>
          </a:p>
        </p:txBody>
      </p:sp>
      <p:sp>
        <p:nvSpPr>
          <p:cNvPr id="211" name="CustomShape 2"/>
          <p:cNvSpPr/>
          <p:nvPr/>
        </p:nvSpPr>
        <p:spPr>
          <a:xfrm>
            <a:off x="719999" y="7534956"/>
            <a:ext cx="11664157" cy="1104684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>
              <a:spcAft>
                <a:spcPts val="1200"/>
              </a:spcAft>
            </a:pPr>
            <a:r>
              <a:rPr lang="en-GB" sz="2400" spc="-1" dirty="0"/>
              <a:t>Define reusables ‘template’ tables with common fields.</a:t>
            </a:r>
          </a:p>
        </p:txBody>
      </p:sp>
      <p:pic>
        <p:nvPicPr>
          <p:cNvPr id="212" name="image3.png"/>
          <p:cNvPicPr/>
          <p:nvPr/>
        </p:nvPicPr>
        <p:blipFill>
          <a:blip r:embed="rId3"/>
          <a:stretch/>
        </p:blipFill>
        <p:spPr>
          <a:xfrm>
            <a:off x="317664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3" name="image3.png"/>
          <p:cNvPicPr/>
          <p:nvPr/>
        </p:nvPicPr>
        <p:blipFill>
          <a:blip r:embed="rId3"/>
          <a:stretch/>
        </p:blipFill>
        <p:spPr>
          <a:xfrm>
            <a:off x="39960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4" name="image4.png"/>
          <p:cNvPicPr/>
          <p:nvPr/>
        </p:nvPicPr>
        <p:blipFill>
          <a:blip r:embed="rId4"/>
          <a:stretch/>
        </p:blipFill>
        <p:spPr>
          <a:xfrm>
            <a:off x="79956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5" name="image4.png"/>
          <p:cNvPicPr/>
          <p:nvPr/>
        </p:nvPicPr>
        <p:blipFill>
          <a:blip r:embed="rId4"/>
          <a:stretch/>
        </p:blipFill>
        <p:spPr>
          <a:xfrm>
            <a:off x="1188720" y="14648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6" name="image4.png"/>
          <p:cNvPicPr/>
          <p:nvPr/>
        </p:nvPicPr>
        <p:blipFill>
          <a:blip r:embed="rId4"/>
          <a:stretch/>
        </p:blipFill>
        <p:spPr>
          <a:xfrm>
            <a:off x="1577520" y="14673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17" name="image3.png"/>
          <p:cNvPicPr/>
          <p:nvPr/>
        </p:nvPicPr>
        <p:blipFill>
          <a:blip r:embed="rId3"/>
          <a:stretch/>
        </p:blipFill>
        <p:spPr>
          <a:xfrm>
            <a:off x="1977480" y="146232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8" name="image3.png"/>
          <p:cNvPicPr/>
          <p:nvPr/>
        </p:nvPicPr>
        <p:blipFill>
          <a:blip r:embed="rId3"/>
          <a:stretch/>
        </p:blipFill>
        <p:spPr>
          <a:xfrm>
            <a:off x="277704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19" name="image4.png"/>
          <p:cNvPicPr/>
          <p:nvPr/>
        </p:nvPicPr>
        <p:blipFill>
          <a:blip r:embed="rId4"/>
          <a:stretch/>
        </p:blipFill>
        <p:spPr>
          <a:xfrm>
            <a:off x="2377080" y="14623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0" name="image4.png"/>
          <p:cNvPicPr/>
          <p:nvPr/>
        </p:nvPicPr>
        <p:blipFill>
          <a:blip r:embed="rId4"/>
          <a:stretch/>
        </p:blipFill>
        <p:spPr>
          <a:xfrm>
            <a:off x="317664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1" name="image4.png"/>
          <p:cNvPicPr/>
          <p:nvPr/>
        </p:nvPicPr>
        <p:blipFill>
          <a:blip r:embed="rId4"/>
          <a:stretch/>
        </p:blipFill>
        <p:spPr>
          <a:xfrm>
            <a:off x="35766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2" name="image3.png"/>
          <p:cNvPicPr/>
          <p:nvPr/>
        </p:nvPicPr>
        <p:blipFill>
          <a:blip r:embed="rId3"/>
          <a:stretch/>
        </p:blipFill>
        <p:spPr>
          <a:xfrm>
            <a:off x="898164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3" name="image3.png"/>
          <p:cNvPicPr/>
          <p:nvPr/>
        </p:nvPicPr>
        <p:blipFill>
          <a:blip r:embed="rId3"/>
          <a:stretch/>
        </p:blipFill>
        <p:spPr>
          <a:xfrm>
            <a:off x="9381240" y="1457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4" name="image3.png"/>
          <p:cNvPicPr/>
          <p:nvPr/>
        </p:nvPicPr>
        <p:blipFill>
          <a:blip r:embed="rId3"/>
          <a:stretch/>
        </p:blipFill>
        <p:spPr>
          <a:xfrm>
            <a:off x="10180800" y="14673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5" name="image4.png"/>
          <p:cNvPicPr/>
          <p:nvPr/>
        </p:nvPicPr>
        <p:blipFill>
          <a:blip r:embed="rId4"/>
          <a:stretch/>
        </p:blipFill>
        <p:spPr>
          <a:xfrm>
            <a:off x="978120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6" name="image3.png"/>
          <p:cNvPicPr/>
          <p:nvPr/>
        </p:nvPicPr>
        <p:blipFill>
          <a:blip r:embed="rId3"/>
          <a:stretch/>
        </p:blipFill>
        <p:spPr>
          <a:xfrm>
            <a:off x="788400" y="10576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27" name="image4.png"/>
          <p:cNvPicPr/>
          <p:nvPr/>
        </p:nvPicPr>
        <p:blipFill>
          <a:blip r:embed="rId4"/>
          <a:stretch/>
        </p:blipFill>
        <p:spPr>
          <a:xfrm>
            <a:off x="0" y="1457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8" name="image4.png"/>
          <p:cNvPicPr/>
          <p:nvPr/>
        </p:nvPicPr>
        <p:blipFill>
          <a:blip r:embed="rId4"/>
          <a:stretch/>
        </p:blipFill>
        <p:spPr>
          <a:xfrm>
            <a:off x="399600" y="1856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29" name="image3.png"/>
          <p:cNvPicPr/>
          <p:nvPr/>
        </p:nvPicPr>
        <p:blipFill>
          <a:blip r:embed="rId3"/>
          <a:stretch/>
        </p:blipFill>
        <p:spPr>
          <a:xfrm>
            <a:off x="1577520" y="186228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0" name="image4.png"/>
          <p:cNvPicPr/>
          <p:nvPr/>
        </p:nvPicPr>
        <p:blipFill>
          <a:blip r:embed="rId4"/>
          <a:stretch/>
        </p:blipFill>
        <p:spPr>
          <a:xfrm>
            <a:off x="1977480" y="106776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1" name="image4.png"/>
          <p:cNvPicPr/>
          <p:nvPr/>
        </p:nvPicPr>
        <p:blipFill>
          <a:blip r:embed="rId4"/>
          <a:stretch/>
        </p:blipFill>
        <p:spPr>
          <a:xfrm>
            <a:off x="8981640" y="107028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2" name="image3.png"/>
          <p:cNvPicPr/>
          <p:nvPr/>
        </p:nvPicPr>
        <p:blipFill>
          <a:blip r:embed="rId3"/>
          <a:stretch/>
        </p:blipFill>
        <p:spPr>
          <a:xfrm>
            <a:off x="9381240" y="185976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3" name="image3.png"/>
          <p:cNvPicPr/>
          <p:nvPr/>
        </p:nvPicPr>
        <p:blipFill>
          <a:blip r:embed="rId3"/>
          <a:stretch/>
        </p:blipFill>
        <p:spPr>
          <a:xfrm>
            <a:off x="10980360" y="1062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4" name="image3.png"/>
          <p:cNvPicPr/>
          <p:nvPr/>
        </p:nvPicPr>
        <p:blipFill>
          <a:blip r:embed="rId3"/>
          <a:stretch/>
        </p:blipFill>
        <p:spPr>
          <a:xfrm>
            <a:off x="10580760" y="14598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5" name="image4.png"/>
          <p:cNvPicPr/>
          <p:nvPr/>
        </p:nvPicPr>
        <p:blipFill>
          <a:blip r:embed="rId4"/>
          <a:stretch/>
        </p:blipFill>
        <p:spPr>
          <a:xfrm>
            <a:off x="1098036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6" name="image4.png"/>
          <p:cNvPicPr/>
          <p:nvPr/>
        </p:nvPicPr>
        <p:blipFill>
          <a:blip r:embed="rId4"/>
          <a:stretch/>
        </p:blipFill>
        <p:spPr>
          <a:xfrm>
            <a:off x="11380320" y="145980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7" name="image3.png"/>
          <p:cNvPicPr/>
          <p:nvPr/>
        </p:nvPicPr>
        <p:blipFill>
          <a:blip r:embed="rId3"/>
          <a:stretch/>
        </p:blipFill>
        <p:spPr>
          <a:xfrm>
            <a:off x="1177992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38" name="image4.png"/>
          <p:cNvPicPr/>
          <p:nvPr/>
        </p:nvPicPr>
        <p:blipFill>
          <a:blip r:embed="rId4"/>
          <a:stretch/>
        </p:blipFill>
        <p:spPr>
          <a:xfrm>
            <a:off x="12179880" y="146052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39" name="image3.png"/>
          <p:cNvPicPr/>
          <p:nvPr/>
        </p:nvPicPr>
        <p:blipFill>
          <a:blip r:embed="rId3"/>
          <a:stretch/>
        </p:blipFill>
        <p:spPr>
          <a:xfrm>
            <a:off x="12579480" y="145800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0" name="image4.png"/>
          <p:cNvPicPr/>
          <p:nvPr/>
        </p:nvPicPr>
        <p:blipFill>
          <a:blip r:embed="rId4"/>
          <a:stretch/>
        </p:blipFill>
        <p:spPr>
          <a:xfrm>
            <a:off x="11380320" y="1875240"/>
            <a:ext cx="398880" cy="396720"/>
          </a:xfrm>
          <a:prstGeom prst="rect">
            <a:avLst/>
          </a:prstGeom>
          <a:ln w="12600">
            <a:noFill/>
          </a:ln>
        </p:spPr>
      </p:pic>
      <p:pic>
        <p:nvPicPr>
          <p:cNvPr id="241" name="image3.png"/>
          <p:cNvPicPr/>
          <p:nvPr/>
        </p:nvPicPr>
        <p:blipFill>
          <a:blip r:embed="rId3"/>
          <a:stretch/>
        </p:blipFill>
        <p:spPr>
          <a:xfrm>
            <a:off x="10580760" y="1875240"/>
            <a:ext cx="398880" cy="398880"/>
          </a:xfrm>
          <a:prstGeom prst="rect">
            <a:avLst/>
          </a:prstGeom>
          <a:ln w="12600">
            <a:noFill/>
          </a:ln>
        </p:spPr>
      </p:pic>
      <p:pic>
        <p:nvPicPr>
          <p:cNvPr id="242" name="Logo 2 - Acorn - It.jpg"/>
          <p:cNvPicPr/>
          <p:nvPr/>
        </p:nvPicPr>
        <p:blipFill>
          <a:blip r:embed="rId5"/>
          <a:srcRect t="21354" b="21354"/>
          <a:stretch/>
        </p:blipFill>
        <p:spPr>
          <a:xfrm>
            <a:off x="464400" y="8991720"/>
            <a:ext cx="2151000" cy="615600"/>
          </a:xfrm>
          <a:prstGeom prst="rect">
            <a:avLst/>
          </a:prstGeom>
          <a:ln w="12600">
            <a:noFill/>
          </a:ln>
        </p:spPr>
      </p:pic>
      <p:sp>
        <p:nvSpPr>
          <p:cNvPr id="243" name="CustomShape 3"/>
          <p:cNvSpPr/>
          <p:nvPr/>
        </p:nvSpPr>
        <p:spPr>
          <a:xfrm>
            <a:off x="2577240" y="9124560"/>
            <a:ext cx="8602560" cy="558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 anchor="ctr"/>
          <a:lstStyle/>
          <a:p>
            <a:pPr algn="ctr">
              <a:lnSpc>
                <a:spcPct val="100000"/>
              </a:lnSpc>
              <a:spcBef>
                <a:spcPts val="4201"/>
              </a:spcBef>
            </a:pPr>
            <a:r>
              <a:rPr lang="en-GB" sz="3000" b="0" strike="noStrike" spc="-1" dirty="0" err="1">
                <a:solidFill>
                  <a:srgbClr val="1F5281"/>
                </a:solidFill>
                <a:latin typeface="Helvetica Light"/>
                <a:ea typeface="Helvetica Light"/>
              </a:rPr>
              <a:t>Zamolxis</a:t>
            </a:r>
            <a:r>
              <a:rPr lang="en-GB" sz="3000" b="0" strike="noStrike" spc="-1" dirty="0">
                <a:solidFill>
                  <a:srgbClr val="1F5281"/>
                </a:solidFill>
                <a:latin typeface="Helvetica Light"/>
                <a:ea typeface="Helvetica Light"/>
              </a:rPr>
              <a:t> – The ERD for OpenEdge</a:t>
            </a:r>
            <a:endParaRPr lang="en-GB" sz="3000" spc="-1" dirty="0"/>
          </a:p>
        </p:txBody>
      </p:sp>
      <p:sp>
        <p:nvSpPr>
          <p:cNvPr id="244" name="CustomShape 4"/>
          <p:cNvSpPr/>
          <p:nvPr/>
        </p:nvSpPr>
        <p:spPr>
          <a:xfrm>
            <a:off x="10845720" y="9124920"/>
            <a:ext cx="2023560" cy="558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760" tIns="50760" rIns="50760" bIns="5076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GB" sz="3000" b="0" u="sng" strike="noStrike" spc="-1" dirty="0">
                <a:solidFill>
                  <a:srgbClr val="0000FF"/>
                </a:solidFill>
                <a:uFillTx/>
                <a:latin typeface="Helvetica Light"/>
                <a:ea typeface="Helvetica Light"/>
                <a:hlinkClick r:id="rId6"/>
              </a:rPr>
              <a:t>acorn.ro</a:t>
            </a:r>
            <a:endParaRPr lang="en-GB" sz="3000" b="0" strike="noStrike" spc="-1" dirty="0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0" y="8850600"/>
            <a:ext cx="13003920" cy="45000"/>
          </a:xfrm>
          <a:prstGeom prst="rect">
            <a:avLst/>
          </a:prstGeom>
          <a:solidFill>
            <a:srgbClr val="1F5282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D128C4-F8FF-D844-ABA1-E6F548B58C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5201" y="2332864"/>
            <a:ext cx="8713752" cy="547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641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" name="giphy-charlie.gif"/>
          <p:cNvPicPr/>
          <p:nvPr/>
        </p:nvPicPr>
        <p:blipFill>
          <a:blip r:embed="rId2"/>
          <a:stretch/>
        </p:blipFill>
        <p:spPr>
          <a:xfrm>
            <a:off x="-334361" y="480"/>
            <a:ext cx="13673520" cy="9753120"/>
          </a:xfrm>
          <a:prstGeom prst="rect">
            <a:avLst/>
          </a:prstGeom>
          <a:ln w="12600">
            <a:noFill/>
          </a:ln>
          <a:effectLst>
            <a:softEdge rad="698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54AA50-2A78-324C-A386-96E9BEC83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592" y="2837619"/>
            <a:ext cx="1016000" cy="1054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64607E-6841-1046-BE6B-0CD178EED25F}"/>
              </a:ext>
            </a:extLst>
          </p:cNvPr>
          <p:cNvSpPr txBox="1"/>
          <p:nvPr/>
        </p:nvSpPr>
        <p:spPr>
          <a:xfrm>
            <a:off x="5128592" y="2903004"/>
            <a:ext cx="28408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latin typeface="Candara" panose="020E0502030303020204" pitchFamily="34" charset="0"/>
                <a:ea typeface="Ayuthaya" pitchFamily="2" charset="-34"/>
                <a:cs typeface="Ayuthaya" pitchFamily="2" charset="-34"/>
              </a:rPr>
              <a:t>Zamolxis</a:t>
            </a:r>
            <a:endParaRPr lang="en-US" sz="5400" b="1" dirty="0">
              <a:latin typeface="Candara" panose="020E0502030303020204" pitchFamily="34" charset="0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DED5C1-E922-474B-888D-61EAC93560E5}"/>
              </a:ext>
            </a:extLst>
          </p:cNvPr>
          <p:cNvSpPr txBox="1"/>
          <p:nvPr/>
        </p:nvSpPr>
        <p:spPr>
          <a:xfrm>
            <a:off x="3576430" y="3957104"/>
            <a:ext cx="5851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linkClick r:id="rId4"/>
              </a:rPr>
              <a:t>﻿http://</a:t>
            </a:r>
            <a:r>
              <a:rPr lang="en-US" sz="3200" dirty="0" err="1">
                <a:hlinkClick r:id="rId4"/>
              </a:rPr>
              <a:t>zamolxis.acorn.ro</a:t>
            </a:r>
            <a:r>
              <a:rPr lang="en-US" sz="3200" dirty="0">
                <a:hlinkClick r:id="rId4"/>
              </a:rPr>
              <a:t>/update/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19222</TotalTime>
  <Words>2225</Words>
  <Application>Microsoft Macintosh PowerPoint</Application>
  <PresentationFormat>Custom</PresentationFormat>
  <Paragraphs>268</Paragraphs>
  <Slides>37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Arial</vt:lpstr>
      <vt:lpstr>Ayuthaya</vt:lpstr>
      <vt:lpstr>Candara</vt:lpstr>
      <vt:lpstr>DejaVu Sans</vt:lpstr>
      <vt:lpstr>Helvetica Light</vt:lpstr>
      <vt:lpstr>Helvetica Neue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dc:description/>
  <cp:lastModifiedBy>Marian Edu</cp:lastModifiedBy>
  <cp:revision>164</cp:revision>
  <cp:lastPrinted>2016-09-30T11:03:41Z</cp:lastPrinted>
  <dcterms:modified xsi:type="dcterms:W3CDTF">2018-10-24T20:38:38Z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15.0026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Custom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30</vt:i4>
  </property>
</Properties>
</file>