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9" r:id="rId5"/>
    <p:sldId id="271" r:id="rId6"/>
    <p:sldId id="272" r:id="rId7"/>
    <p:sldId id="273" r:id="rId8"/>
    <p:sldId id="270" r:id="rId9"/>
    <p:sldId id="259" r:id="rId10"/>
    <p:sldId id="260" r:id="rId11"/>
    <p:sldId id="261" r:id="rId12"/>
    <p:sldId id="262" r:id="rId13"/>
    <p:sldId id="263" r:id="rId14"/>
    <p:sldId id="277" r:id="rId15"/>
    <p:sldId id="264" r:id="rId16"/>
    <p:sldId id="278" r:id="rId17"/>
    <p:sldId id="265" r:id="rId18"/>
    <p:sldId id="281" r:id="rId19"/>
    <p:sldId id="280" r:id="rId20"/>
    <p:sldId id="279" r:id="rId21"/>
    <p:sldId id="282" r:id="rId22"/>
    <p:sldId id="283" r:id="rId23"/>
    <p:sldId id="266" r:id="rId24"/>
    <p:sldId id="267" r:id="rId25"/>
    <p:sldId id="268" r:id="rId26"/>
    <p:sldId id="274" r:id="rId27"/>
    <p:sldId id="276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23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D87F19A-CFB1-4305-8514-EF113FB59698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8B3A34F-09C7-4C07-85C4-5D1C6768D3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504: Case Study</a:t>
            </a:r>
            <a:br>
              <a:rPr lang="en-US" dirty="0" smtClean="0"/>
            </a:br>
            <a:r>
              <a:rPr lang="en-US" dirty="0" smtClean="0"/>
              <a:t>A tale of two apps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905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Migration: HP-UX to Red Hat Linux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Upgrade: Progress 9.1D to </a:t>
            </a:r>
            <a:r>
              <a:rPr lang="en-US" dirty="0" err="1" smtClean="0"/>
              <a:t>OpenEdge</a:t>
            </a:r>
            <a:r>
              <a:rPr lang="en-US" dirty="0" smtClean="0"/>
              <a:t> 11.7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By: Paul Bouscaren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Outlook Park Holdings </a:t>
            </a:r>
            <a:r>
              <a:rPr lang="en-US" dirty="0" err="1" smtClean="0"/>
              <a:t>llc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08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504: Case study</a:t>
            </a:r>
            <a:br>
              <a:rPr lang="en-US" dirty="0" smtClean="0"/>
            </a:br>
            <a:r>
              <a:rPr lang="en-US" dirty="0" smtClean="0"/>
              <a:t>a tale of two apps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Who, what, why?</a:t>
            </a:r>
          </a:p>
          <a:p>
            <a:r>
              <a:rPr lang="en-US" dirty="0" smtClean="0"/>
              <a:t>I’m glad you’re here!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Confession: I’m a bit of a </a:t>
            </a:r>
            <a:r>
              <a:rPr lang="en-US" dirty="0" smtClean="0"/>
              <a:t>Sudoku addict, since 2016.</a:t>
            </a:r>
            <a:endParaRPr lang="en-US" dirty="0" smtClean="0"/>
          </a:p>
          <a:p>
            <a:r>
              <a:rPr lang="en-US" dirty="0" smtClean="0"/>
              <a:t>Q: How is a big undertaking like </a:t>
            </a:r>
            <a:r>
              <a:rPr lang="en-US" dirty="0" smtClean="0"/>
              <a:t>this similar to </a:t>
            </a:r>
            <a:r>
              <a:rPr lang="en-US" dirty="0"/>
              <a:t>S</a:t>
            </a:r>
            <a:r>
              <a:rPr lang="en-US" dirty="0" smtClean="0"/>
              <a:t>udoku</a:t>
            </a:r>
            <a:r>
              <a:rPr lang="en-US" dirty="0" smtClean="0"/>
              <a:t>?</a:t>
            </a:r>
          </a:p>
          <a:p>
            <a:r>
              <a:rPr lang="en-US" dirty="0" smtClean="0"/>
              <a:t>A: They are both learning experiences!  </a:t>
            </a:r>
            <a:r>
              <a:rPr lang="en-US" dirty="0" smtClean="0"/>
              <a:t>Also, both initially appear to be quite daunting, but both break down to very simple steps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of this presentation may seem like preaching to the choir, but please consider it to be passionate exhortation.</a:t>
            </a:r>
            <a:endParaRPr lang="en-US" dirty="0" smtClean="0"/>
          </a:p>
          <a:p>
            <a:r>
              <a:rPr lang="en-US" dirty="0" smtClean="0"/>
              <a:t>And now, to set the tone: a poem, and a metaphorical narrative.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92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 by Edgar A. Guest</a:t>
            </a:r>
          </a:p>
          <a:p>
            <a:pPr indent="0" algn="ctr">
              <a:lnSpc>
                <a:spcPct val="100000"/>
              </a:lnSpc>
              <a:buNone/>
            </a:pP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</a:t>
            </a:r>
            <a:r>
              <a:rPr lang="en-US" sz="1600" dirty="0" smtClean="0"/>
              <a:t> </a:t>
            </a:r>
            <a:r>
              <a:rPr lang="en-US" sz="1600" dirty="0"/>
              <a:t>is the worst word that's written or </a:t>
            </a:r>
            <a:r>
              <a:rPr lang="en-US" sz="1600" dirty="0" smtClean="0"/>
              <a:t>spoken;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Doing </a:t>
            </a:r>
            <a:r>
              <a:rPr lang="en-US" sz="1600" dirty="0"/>
              <a:t>more harm here than slander and lies; </a:t>
            </a: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On </a:t>
            </a:r>
            <a:r>
              <a:rPr lang="en-US" sz="1600" dirty="0"/>
              <a:t>it is many a strong spirit broken, </a:t>
            </a: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</a:t>
            </a:r>
            <a:r>
              <a:rPr lang="en-US" sz="1600" dirty="0"/>
              <a:t>with it many a good purpose dies. </a:t>
            </a: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</a:t>
            </a:r>
            <a:r>
              <a:rPr lang="en-US" sz="1600" dirty="0"/>
              <a:t>springs from the lips of the thoughtless each </a:t>
            </a:r>
            <a:r>
              <a:rPr lang="en-US" sz="1600" dirty="0" smtClean="0"/>
              <a:t>morning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 </a:t>
            </a:r>
            <a:r>
              <a:rPr lang="en-US" sz="1600" dirty="0"/>
              <a:t>And robs us of courage we need through the day: </a:t>
            </a: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</a:t>
            </a:r>
            <a:r>
              <a:rPr lang="en-US" sz="1600" dirty="0"/>
              <a:t>rings in our ears like a timely-sent warning </a:t>
            </a: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</a:t>
            </a:r>
            <a:r>
              <a:rPr lang="en-US" sz="1600" dirty="0"/>
              <a:t>laughs when we falter and fall by the way</a:t>
            </a:r>
            <a:r>
              <a:rPr lang="en-U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272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 by Edgar A. Guest</a:t>
            </a:r>
          </a:p>
          <a:p>
            <a:pPr indent="0" algn="ctr">
              <a:lnSpc>
                <a:spcPct val="100000"/>
              </a:lnSpc>
              <a:buNone/>
            </a:pP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</a:t>
            </a:r>
            <a:r>
              <a:rPr lang="en-US" sz="1600" dirty="0" smtClean="0"/>
              <a:t> </a:t>
            </a:r>
            <a:r>
              <a:rPr lang="en-US" sz="1600" dirty="0"/>
              <a:t>is the </a:t>
            </a:r>
            <a:r>
              <a:rPr lang="en-US" sz="1600" dirty="0" smtClean="0"/>
              <a:t>father of feeble endeavor,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The parent of terror and half-hearted work;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weakens the efforts of artisans clever,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makes of the toiler an indolent shirk.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poisons the soul of the man with a vision,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stifles in infancy many a plan;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greets honest toiling with open derision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mocks at the hopes and the dreams of a man.</a:t>
            </a:r>
          </a:p>
        </p:txBody>
      </p:sp>
    </p:spTree>
    <p:extLst>
      <p:ext uri="{BB962C8B-B14F-4D97-AF65-F5344CB8AC3E}">
        <p14:creationId xmlns:p14="http://schemas.microsoft.com/office/powerpoint/2010/main" val="11965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 by Edgar A. Guest</a:t>
            </a:r>
          </a:p>
          <a:p>
            <a:pPr indent="0" algn="ctr">
              <a:lnSpc>
                <a:spcPct val="100000"/>
              </a:lnSpc>
              <a:buNone/>
            </a:pP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</a:t>
            </a:r>
            <a:r>
              <a:rPr lang="en-US" sz="1600" dirty="0" smtClean="0"/>
              <a:t> </a:t>
            </a:r>
            <a:r>
              <a:rPr lang="en-US" sz="1600" dirty="0"/>
              <a:t>is </a:t>
            </a:r>
            <a:r>
              <a:rPr lang="en-US" sz="1600" dirty="0" smtClean="0"/>
              <a:t>a word none should speak without blushing;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To utter it should be a symbol of shame;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Ambition and courage it daily is crushing;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 blights a man’s purpose and shortens his aim.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Despise it with all of your hatred of error;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Refuse it the lodgment it seeks in your brain;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Arm against it as a creature of terror,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all that you dream of you some day shall gain.</a:t>
            </a:r>
          </a:p>
        </p:txBody>
      </p:sp>
    </p:spTree>
    <p:extLst>
      <p:ext uri="{BB962C8B-B14F-4D97-AF65-F5344CB8AC3E}">
        <p14:creationId xmlns:p14="http://schemas.microsoft.com/office/powerpoint/2010/main" val="327921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 by Edgar A. Guest</a:t>
            </a:r>
          </a:p>
          <a:p>
            <a:pPr indent="0" algn="ctr">
              <a:lnSpc>
                <a:spcPct val="100000"/>
              </a:lnSpc>
              <a:buNone/>
            </a:pPr>
            <a:endParaRPr lang="en-US" sz="1600" dirty="0" smtClean="0"/>
          </a:p>
          <a:p>
            <a:pPr indent="0" algn="ctr">
              <a:lnSpc>
                <a:spcPct val="100000"/>
              </a:lnSpc>
              <a:buNone/>
            </a:pPr>
            <a:r>
              <a:rPr lang="en-US" sz="1600" b="1" dirty="0" smtClean="0"/>
              <a:t>Can't</a:t>
            </a:r>
            <a:r>
              <a:rPr lang="en-US" sz="1600" dirty="0" smtClean="0"/>
              <a:t> </a:t>
            </a:r>
            <a:r>
              <a:rPr lang="en-US" sz="1600" dirty="0"/>
              <a:t>is </a:t>
            </a:r>
            <a:r>
              <a:rPr lang="en-US" sz="1600" dirty="0" smtClean="0"/>
              <a:t>the word that is foe to ambition,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 enemy ambush to shatter your will;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Its prey is forever the man with a mission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bows but to courage and patience and skill.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Hate it, with hatred that’s deep and undying,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For once it is welcomed, ‘twill break any man;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Whatever the goal you are seeking, keep trying</a:t>
            </a:r>
          </a:p>
          <a:p>
            <a:pPr indent="0" algn="ctr">
              <a:lnSpc>
                <a:spcPct val="100000"/>
              </a:lnSpc>
              <a:buNone/>
            </a:pPr>
            <a:r>
              <a:rPr lang="en-US" sz="1600" dirty="0" smtClean="0"/>
              <a:t>And answer this demon by saying: “I </a:t>
            </a:r>
            <a:r>
              <a:rPr lang="en-US" sz="1600" b="1" dirty="0" smtClean="0"/>
              <a:t>can</a:t>
            </a:r>
            <a:r>
              <a:rPr lang="en-US" sz="160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7145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upon a time there was a client who had two applications running on a very old HP-UX box.  The box was so old that the manufacturer no longer supported the hardware nor the operating system.  There was a development box, but its operating system and architecture differed somewhat from the production box, and its version of Progress was different, to the extent of having a v10 </a:t>
            </a:r>
            <a:r>
              <a:rPr lang="en-US" dirty="0" err="1" smtClean="0"/>
              <a:t>WebSpeed</a:t>
            </a:r>
            <a:r>
              <a:rPr lang="en-US" dirty="0" smtClean="0"/>
              <a:t> component.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third system had been purchased from an internet supplier of used equipment to act as a disaster recovery platform.</a:t>
            </a:r>
          </a:p>
          <a:p>
            <a:r>
              <a:rPr lang="en-US" dirty="0" smtClean="0"/>
              <a:t>After the retirement of a very highly customized </a:t>
            </a:r>
            <a:r>
              <a:rPr lang="en-US" dirty="0" err="1" smtClean="0"/>
              <a:t>Varnet</a:t>
            </a:r>
            <a:r>
              <a:rPr lang="en-US" dirty="0" smtClean="0"/>
              <a:t> application, two remaining applications ran in this environment, quite contented in their ‘old house’, especially after the addition of a SAN.</a:t>
            </a:r>
          </a:p>
          <a:p>
            <a:r>
              <a:rPr lang="en-US" dirty="0" smtClean="0"/>
              <a:t>The enterprise security assessment, however, revealed some serious security risks to the enterprise.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8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developers of the two apps had long </a:t>
            </a:r>
            <a:r>
              <a:rPr lang="en-US" dirty="0" smtClean="0"/>
              <a:t>ago left the company, </a:t>
            </a:r>
            <a:r>
              <a:rPr lang="en-US" dirty="0" smtClean="0"/>
              <a:t>or transitioned to other responsibilities within the </a:t>
            </a:r>
            <a:r>
              <a:rPr lang="en-US" dirty="0" smtClean="0"/>
              <a:t>company.</a:t>
            </a:r>
            <a:endParaRPr lang="en-US" dirty="0" smtClean="0"/>
          </a:p>
          <a:p>
            <a:r>
              <a:rPr lang="en-US" dirty="0" smtClean="0"/>
              <a:t>The business continued requesting updates and enhancements to the applications functionalities, which were carried out by contractors.</a:t>
            </a:r>
          </a:p>
          <a:p>
            <a:r>
              <a:rPr lang="en-US" dirty="0" smtClean="0"/>
              <a:t>One </a:t>
            </a:r>
            <a:r>
              <a:rPr lang="en-US" dirty="0" smtClean="0"/>
              <a:t>application is a customer-facing loyalty application, which </a:t>
            </a:r>
            <a:r>
              <a:rPr lang="en-US" dirty="0" smtClean="0"/>
              <a:t>lost its position of power and influence to </a:t>
            </a:r>
            <a:r>
              <a:rPr lang="en-US" dirty="0" smtClean="0"/>
              <a:t>a rival, </a:t>
            </a:r>
            <a:r>
              <a:rPr lang="en-US" dirty="0" smtClean="0"/>
              <a:t>but </a:t>
            </a:r>
            <a:r>
              <a:rPr lang="en-US" dirty="0" smtClean="0"/>
              <a:t>the rival could not replace it fully.  As a result, both required ongoing counseling.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other application </a:t>
            </a:r>
            <a:r>
              <a:rPr lang="en-US" dirty="0" smtClean="0"/>
              <a:t>is a PeopleSoft front-end, and it was </a:t>
            </a:r>
            <a:r>
              <a:rPr lang="en-US" dirty="0" smtClean="0"/>
              <a:t>created </a:t>
            </a:r>
            <a:r>
              <a:rPr lang="en-US" dirty="0" smtClean="0"/>
              <a:t>out of necessity to remediate performance issues which early in the PeopleSoft implementation crippled the company’s ability to ship.</a:t>
            </a:r>
            <a:endParaRPr lang="en-US" dirty="0" smtClean="0"/>
          </a:p>
          <a:p>
            <a:r>
              <a:rPr lang="en-US" dirty="0" smtClean="0"/>
              <a:t>Both applications </a:t>
            </a:r>
            <a:r>
              <a:rPr lang="en-US" dirty="0" smtClean="0"/>
              <a:t>are </a:t>
            </a:r>
            <a:r>
              <a:rPr lang="en-US" dirty="0" smtClean="0"/>
              <a:t>considered indispensable to the daily operations of the </a:t>
            </a:r>
            <a:r>
              <a:rPr lang="en-US" dirty="0" smtClean="0"/>
              <a:t>company, a leading manufacturer in its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5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loyalty </a:t>
            </a:r>
            <a:r>
              <a:rPr lang="en-US" dirty="0" smtClean="0"/>
              <a:t>app’s upstart rival is </a:t>
            </a:r>
            <a:r>
              <a:rPr lang="en-US" dirty="0" smtClean="0"/>
              <a:t>a </a:t>
            </a:r>
            <a:r>
              <a:rPr lang="en-US" dirty="0" err="1" smtClean="0"/>
              <a:t>.Net</a:t>
            </a:r>
            <a:r>
              <a:rPr lang="en-US" dirty="0" smtClean="0"/>
              <a:t> </a:t>
            </a:r>
            <a:r>
              <a:rPr lang="en-US" dirty="0" smtClean="0"/>
              <a:t>application.  Before it came along, the business created </a:t>
            </a:r>
            <a:r>
              <a:rPr lang="en-US" dirty="0" smtClean="0"/>
              <a:t>a FoxPro </a:t>
            </a:r>
            <a:r>
              <a:rPr lang="en-US" dirty="0" smtClean="0"/>
              <a:t>helper application</a:t>
            </a:r>
            <a:r>
              <a:rPr lang="en-US" dirty="0" smtClean="0"/>
              <a:t>.  </a:t>
            </a:r>
            <a:r>
              <a:rPr lang="en-US" dirty="0" smtClean="0"/>
              <a:t>The loyalty app </a:t>
            </a:r>
            <a:r>
              <a:rPr lang="en-US" dirty="0" smtClean="0"/>
              <a:t>uses </a:t>
            </a:r>
            <a:r>
              <a:rPr lang="en-US" dirty="0" smtClean="0"/>
              <a:t>several</a:t>
            </a:r>
            <a:r>
              <a:rPr lang="en-US" dirty="0" smtClean="0"/>
              <a:t> </a:t>
            </a:r>
            <a:r>
              <a:rPr lang="en-US" dirty="0" smtClean="0"/>
              <a:t>Progress databases to do its work.</a:t>
            </a:r>
          </a:p>
          <a:p>
            <a:r>
              <a:rPr lang="en-US" dirty="0" smtClean="0"/>
              <a:t>The (PeopleSoft) front-end app uses the </a:t>
            </a:r>
            <a:r>
              <a:rPr lang="en-US" dirty="0" smtClean="0"/>
              <a:t>PeopleSoft’s Microsoft </a:t>
            </a:r>
            <a:r>
              <a:rPr lang="en-US" dirty="0" smtClean="0"/>
              <a:t>SQL Server database </a:t>
            </a:r>
            <a:r>
              <a:rPr lang="en-US" dirty="0" smtClean="0"/>
              <a:t>exclusively.  </a:t>
            </a:r>
            <a:r>
              <a:rPr lang="en-US" dirty="0" smtClean="0"/>
              <a:t>Interestingly, only some of its code relies on the Progress schema holder.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33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yours truly.  I joined the client in mid-2016 </a:t>
            </a:r>
            <a:r>
              <a:rPr lang="en-US" dirty="0" smtClean="0"/>
              <a:t>to help migrate the one business entity remaining on the old </a:t>
            </a:r>
            <a:r>
              <a:rPr lang="en-US" dirty="0" err="1" smtClean="0"/>
              <a:t>Varnet</a:t>
            </a:r>
            <a:r>
              <a:rPr lang="en-US" dirty="0" smtClean="0"/>
              <a:t> application to PeopleSoft.</a:t>
            </a:r>
          </a:p>
          <a:p>
            <a:r>
              <a:rPr lang="en-US" dirty="0" smtClean="0"/>
              <a:t>Although I had no PeopleSoft experience, and little SQL exposure, </a:t>
            </a:r>
            <a:r>
              <a:rPr lang="en-US" dirty="0" smtClean="0"/>
              <a:t>the SQL came quickly and all of my work was in the Progress 4GL.</a:t>
            </a:r>
          </a:p>
          <a:p>
            <a:r>
              <a:rPr lang="en-US" dirty="0" smtClean="0"/>
              <a:t>After a successful migration of th</a:t>
            </a:r>
            <a:r>
              <a:rPr lang="en-US" dirty="0" smtClean="0"/>
              <a:t>e business entity to PeopleSoft, I started working on maintenance tasks for both applications.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5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of </a:t>
            </a:r>
            <a:r>
              <a:rPr lang="en-US" dirty="0" smtClean="0"/>
              <a:t>last </a:t>
            </a:r>
            <a:r>
              <a:rPr lang="en-US" dirty="0" smtClean="0"/>
              <a:t>year’s PUG Challenge, </a:t>
            </a:r>
            <a:r>
              <a:rPr lang="en-US" dirty="0" smtClean="0"/>
              <a:t>I had already been working with the client for a year.  I was wondering how to get the company to see the wisdom and make the expenditure in upgrading the platform.</a:t>
            </a:r>
            <a:endParaRPr lang="en-US" dirty="0" smtClean="0"/>
          </a:p>
          <a:p>
            <a:r>
              <a:rPr lang="en-US" dirty="0" smtClean="0"/>
              <a:t>A couple of months later </a:t>
            </a:r>
            <a:r>
              <a:rPr lang="en-US" dirty="0" smtClean="0"/>
              <a:t>I found the right person to get the ball moving.  </a:t>
            </a:r>
            <a:r>
              <a:rPr lang="en-US" dirty="0" smtClean="0"/>
              <a:t>I spoke with a Project Manager who was wondering what to do about a PayPal interface used by the loyalty app which was not compliant.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was a pervasive attitude within the company that the Progress platform was ‘Old Technology’ like GW-BASIC.</a:t>
            </a:r>
          </a:p>
          <a:p>
            <a:r>
              <a:rPr lang="en-US" dirty="0" smtClean="0"/>
              <a:t>I shared my conviction that the entire platform needed to be upgraded, and that I was confident it could be done.</a:t>
            </a:r>
          </a:p>
          <a:p>
            <a:r>
              <a:rPr lang="en-US" dirty="0" smtClean="0"/>
              <a:t>I edified </a:t>
            </a:r>
            <a:r>
              <a:rPr lang="en-US" dirty="0"/>
              <a:t>Progress Software as a </a:t>
            </a:r>
            <a:r>
              <a:rPr lang="en-US" dirty="0" smtClean="0"/>
              <a:t>financially strong software house, which continues to add value to the platform.  I said that Progress Software would be a </a:t>
            </a:r>
            <a:r>
              <a:rPr lang="en-US" dirty="0"/>
              <a:t>partner and </a:t>
            </a:r>
            <a:r>
              <a:rPr lang="en-US" dirty="0" smtClean="0"/>
              <a:t>ally in the migration project.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6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 smtClean="0"/>
              <a:t>As professionals who rely on the Progress platform, we are the best references that Progress Software has.</a:t>
            </a:r>
          </a:p>
          <a:p>
            <a:pPr>
              <a:lnSpc>
                <a:spcPct val="100000"/>
              </a:lnSpc>
            </a:pPr>
            <a:r>
              <a:rPr lang="en-US" sz="2400" b="1" dirty="0" smtClean="0"/>
              <a:t>If speak badly of Progress any reason, justified or not, we are only hurting ourselves.</a:t>
            </a:r>
          </a:p>
          <a:p>
            <a:pPr>
              <a:lnSpc>
                <a:spcPct val="100000"/>
              </a:lnSpc>
            </a:pPr>
            <a:r>
              <a:rPr lang="en-US" sz="2400" b="1" dirty="0" smtClean="0"/>
              <a:t>We also need to work diligently on improving our own knowledge to create superior systems.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756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en-US" b="1" dirty="0" smtClean="0"/>
              <a:t>How was this project sold to the Business?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Platform stabilization: 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dirty="0" smtClean="0"/>
              <a:t>Avoid a catastrophic hardware failure.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dirty="0" smtClean="0"/>
              <a:t>Return to a platform with vendor support.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dirty="0" smtClean="0"/>
              <a:t>Provide for application of current security patches.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Platform modernization: 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dirty="0" smtClean="0"/>
              <a:t>Application security needs such as TLS 1.2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dirty="0" smtClean="0"/>
              <a:t>Future security enhancements like CLIENT-PRINCIPAL.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6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en-US" b="1" dirty="0" smtClean="0"/>
              <a:t>Why Red Hat Enterprise Linux?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Red Hat Linux was </a:t>
            </a:r>
            <a:r>
              <a:rPr lang="en-US" dirty="0" smtClean="0"/>
              <a:t>in the company’s technology stack.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Since HP-UX was only used of the Progress platform, this would provide for the retirement of a technology ‘outlier’.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Required far less modification of the two Progress applications than a Windows platform would have required.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en-US" b="1" dirty="0" smtClean="0"/>
              <a:t>What do you need to make this happen?  A good team!</a:t>
            </a:r>
          </a:p>
          <a:p>
            <a:r>
              <a:rPr lang="en-US" dirty="0" smtClean="0"/>
              <a:t>Subject Matter Experts and testers</a:t>
            </a:r>
          </a:p>
          <a:p>
            <a:r>
              <a:rPr lang="en-US" dirty="0" smtClean="0"/>
              <a:t>Linux Admin (create the Linux instances)</a:t>
            </a:r>
          </a:p>
          <a:p>
            <a:r>
              <a:rPr lang="en-US" dirty="0" smtClean="0"/>
              <a:t>Windows Admin (create the Windows instances)</a:t>
            </a:r>
          </a:p>
          <a:p>
            <a:r>
              <a:rPr lang="en-US" dirty="0" smtClean="0"/>
              <a:t>Progress Developer(s) who are enthusiastic about using Unix</a:t>
            </a:r>
          </a:p>
          <a:p>
            <a:r>
              <a:rPr lang="en-US" dirty="0" smtClean="0"/>
              <a:t>A DBA or someone who can play a DBA on T.V.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en-US" b="1" dirty="0" smtClean="0"/>
              <a:t>More team members…</a:t>
            </a:r>
          </a:p>
          <a:p>
            <a:r>
              <a:rPr lang="en-US" dirty="0" smtClean="0"/>
              <a:t>Enterprise network architect</a:t>
            </a:r>
          </a:p>
          <a:p>
            <a:r>
              <a:rPr lang="en-US" dirty="0" smtClean="0"/>
              <a:t>Someone familiar with or at least unafraid of printers</a:t>
            </a:r>
            <a:endParaRPr lang="en-US" dirty="0" smtClean="0"/>
          </a:p>
          <a:p>
            <a:r>
              <a:rPr lang="en-US" dirty="0" smtClean="0"/>
              <a:t>SMEs for the integrations; in this project it included:</a:t>
            </a:r>
          </a:p>
          <a:p>
            <a:pPr lvl="1"/>
            <a:r>
              <a:rPr lang="en-US" dirty="0" err="1" smtClean="0"/>
              <a:t>.Net</a:t>
            </a:r>
            <a:endParaRPr lang="en-US" dirty="0" smtClean="0"/>
          </a:p>
          <a:p>
            <a:pPr lvl="1"/>
            <a:r>
              <a:rPr lang="en-US" dirty="0" err="1" smtClean="0"/>
              <a:t>Foxpro</a:t>
            </a:r>
            <a:endParaRPr lang="en-US" dirty="0"/>
          </a:p>
          <a:p>
            <a:pPr lvl="1"/>
            <a:r>
              <a:rPr lang="en-US" dirty="0" smtClean="0"/>
              <a:t>PeopleSoft</a:t>
            </a:r>
          </a:p>
        </p:txBody>
      </p:sp>
    </p:spTree>
    <p:extLst>
      <p:ext uri="{BB962C8B-B14F-4D97-AF65-F5344CB8AC3E}">
        <p14:creationId xmlns:p14="http://schemas.microsoft.com/office/powerpoint/2010/main" val="8299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r>
              <a:rPr lang="en-US" b="1" dirty="0" smtClean="0"/>
              <a:t>More team members…</a:t>
            </a:r>
          </a:p>
          <a:p>
            <a:pPr marL="285750" indent="-285750"/>
            <a:r>
              <a:rPr lang="en-US" sz="2400" b="1" u="sng" dirty="0" smtClean="0"/>
              <a:t>Progress Software Corporation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5571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So, I’m glad you came!</a:t>
            </a:r>
          </a:p>
          <a:p>
            <a:r>
              <a:rPr lang="en-US" dirty="0" smtClean="0"/>
              <a:t>Outline of the rest of what I *can* present</a:t>
            </a:r>
          </a:p>
          <a:p>
            <a:r>
              <a:rPr lang="en-US" dirty="0" smtClean="0"/>
              <a:t>Let me tailor the rest of the presentation, as much as I can, to what you want to get out of it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50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954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How the project was sold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Platform Stabilization and Security Maintenance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Demonstrate Feasibility by showing essential functionality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Login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Printing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Data Access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 smtClean="0"/>
              <a:t>WebSpeed</a:t>
            </a:r>
            <a:r>
              <a:rPr lang="en-US" dirty="0" smtClean="0"/>
              <a:t> connectivity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3’rd party (</a:t>
            </a:r>
            <a:r>
              <a:rPr lang="en-US" dirty="0" err="1" smtClean="0"/>
              <a:t>.Net</a:t>
            </a:r>
            <a:r>
              <a:rPr lang="en-US" dirty="0" smtClean="0"/>
              <a:t>/FoxPro) interoperability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Things you may need to add as you move forward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Documentation of the process and deliverables (</a:t>
            </a:r>
            <a:r>
              <a:rPr lang="en-US" dirty="0" err="1" smtClean="0"/>
              <a:t>Trac</a:t>
            </a:r>
            <a:r>
              <a:rPr lang="en-US" dirty="0" smtClean="0"/>
              <a:t>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Source Code Control (SVN)</a:t>
            </a:r>
          </a:p>
          <a:p>
            <a:pPr marL="742950" lvl="1" indent="-285750">
              <a:buFont typeface="Arial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784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87165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Main pain points during the process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CAN-DO functionality changes slightly for OE11 to support authentication enhancements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Applications overused this for pattern matching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This was a concern, but we did not remediate it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err="1" smtClean="0"/>
              <a:t>Dataserver</a:t>
            </a:r>
            <a:r>
              <a:rPr lang="en-US" dirty="0" smtClean="0"/>
              <a:t> changes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QT_NO_FIREHOSE parameter fixed this right up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Printing with CUPS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Just would not work, an architectural issue IMHO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The applications would frequently issue PCL5 commands which CUPS just could not ingest or pass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Red Hat support was not very supportive in fixing it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Created a wrapper script and used the raw personality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Wrapper script changed certain print control commands and characters to PCL5 commands</a:t>
            </a:r>
          </a:p>
        </p:txBody>
      </p:sp>
    </p:spTree>
    <p:extLst>
      <p:ext uri="{BB962C8B-B14F-4D97-AF65-F5344CB8AC3E}">
        <p14:creationId xmlns:p14="http://schemas.microsoft.com/office/powerpoint/2010/main" val="220040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87165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Main pain points during the process (Continued)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Progress Database migrations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2GB file limit for ASCII dump in v9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Code page snafu</a:t>
            </a:r>
          </a:p>
          <a:p>
            <a:pPr marL="1657350" lvl="3" indent="-285750">
              <a:buFont typeface="Arial" charset="0"/>
              <a:buChar char="•"/>
            </a:pPr>
            <a:r>
              <a:rPr lang="en-US" dirty="0" smtClean="0"/>
              <a:t>Although dump and load specified the same code page, unexpected data transformation cropped up because the data was not stored ‘properly’ in the fields</a:t>
            </a:r>
          </a:p>
          <a:p>
            <a:pPr marL="1657350" lvl="3" indent="-285750">
              <a:buFont typeface="Arial" charset="0"/>
              <a:buChar char="•"/>
            </a:pPr>
            <a:r>
              <a:rPr lang="en-US" dirty="0" smtClean="0"/>
              <a:t>Progress came to the rescue on this one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Adoption of </a:t>
            </a:r>
            <a:r>
              <a:rPr lang="en-US" dirty="0" err="1" smtClean="0"/>
              <a:t>Trac</a:t>
            </a:r>
            <a:r>
              <a:rPr lang="en-US" dirty="0" smtClean="0"/>
              <a:t> and SVN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Management was not on board with the directive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The staff treated these as unnecessary ‘extra work’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In spite of that, I personally created a wealth of artifacts in </a:t>
            </a:r>
            <a:r>
              <a:rPr lang="en-US" dirty="0" err="1" smtClean="0"/>
              <a:t>Trac</a:t>
            </a:r>
            <a:r>
              <a:rPr lang="en-US" dirty="0" smtClean="0"/>
              <a:t> and put SVN to good use, if only for my own sanity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IMHO, this recalcitrance was a detriment to the project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537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87165"/>
            <a:ext cx="670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Main pain points during the process (Continued)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Unix/Linux differences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Differences in the host names(!)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Differences in availability of some of the utilities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Differences in the signatures (valid arguments) of some of the utilities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Dealing with multiple mail utilities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Having to upgrade </a:t>
            </a:r>
            <a:r>
              <a:rPr lang="en-US" dirty="0" err="1" smtClean="0"/>
              <a:t>smtpmail.p</a:t>
            </a:r>
            <a:r>
              <a:rPr lang="en-US" dirty="0" smtClean="0"/>
              <a:t> for the new server, when the old version worked just fine on the old server.  REALLY?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Having to upgrade some commercial utilities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The third-party integrations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/>
              <a:t>FoxPro (Different team, infrastructure, limitations)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 smtClean="0"/>
              <a:t>.Net</a:t>
            </a:r>
            <a:r>
              <a:rPr lang="en-US" dirty="0" smtClean="0"/>
              <a:t> (Ditto </a:t>
            </a:r>
            <a:r>
              <a:rPr lang="en-US" smtClean="0"/>
              <a:t>FoxPro comments)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9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9200"/>
            <a:ext cx="64008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504: Case Study</a:t>
            </a:r>
            <a:br>
              <a:rPr lang="en-US" sz="2400" dirty="0" smtClean="0"/>
            </a:br>
            <a:r>
              <a:rPr lang="en-US" sz="2400" dirty="0" smtClean="0"/>
              <a:t>A tale of two apps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conclusion, the project was funded, it got off the ground and was completed.</a:t>
            </a:r>
          </a:p>
          <a:p>
            <a:r>
              <a:rPr lang="en-US" dirty="0" smtClean="0"/>
              <a:t>We had a good team, even the bit-part players pitched in.</a:t>
            </a:r>
          </a:p>
          <a:p>
            <a:r>
              <a:rPr lang="en-US" dirty="0" smtClean="0"/>
              <a:t>I never thought it couldn’t be done, or that it wouldn’t be done.</a:t>
            </a:r>
          </a:p>
          <a:p>
            <a:r>
              <a:rPr lang="en-US" dirty="0" smtClean="0"/>
              <a:t>Now, I’m off to tackle other daunting challenges!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1905</TotalTime>
  <Words>1841</Words>
  <Application>Microsoft Office PowerPoint</Application>
  <PresentationFormat>On-screen Show (4:3)</PresentationFormat>
  <Paragraphs>178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Couture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504: Case Study A tale of two apps</vt:lpstr>
      <vt:lpstr>PowerPoint Presentation</vt:lpstr>
      <vt:lpstr>PowerPoint Presentation</vt:lpstr>
      <vt:lpstr>PowerPoint Presentation</vt:lpstr>
      <vt:lpstr>PowerPoint Presentation</vt:lpstr>
      <vt:lpstr>504: Case Study A tale of two apps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A tale of two apps</dc:title>
  <dc:creator>Paul</dc:creator>
  <cp:lastModifiedBy>Paul</cp:lastModifiedBy>
  <cp:revision>30</cp:revision>
  <dcterms:created xsi:type="dcterms:W3CDTF">2018-10-22T22:45:08Z</dcterms:created>
  <dcterms:modified xsi:type="dcterms:W3CDTF">2018-10-27T15:16:22Z</dcterms:modified>
</cp:coreProperties>
</file>