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handoutMasterIdLst>
    <p:handoutMasterId r:id="rId49"/>
  </p:handoutMasterIdLst>
  <p:sldIdLst>
    <p:sldId id="414" r:id="rId2"/>
    <p:sldId id="357" r:id="rId3"/>
    <p:sldId id="459" r:id="rId4"/>
    <p:sldId id="458" r:id="rId5"/>
    <p:sldId id="421" r:id="rId6"/>
    <p:sldId id="418" r:id="rId7"/>
    <p:sldId id="419" r:id="rId8"/>
    <p:sldId id="420" r:id="rId9"/>
    <p:sldId id="457" r:id="rId10"/>
    <p:sldId id="416" r:id="rId11"/>
    <p:sldId id="428" r:id="rId12"/>
    <p:sldId id="424" r:id="rId13"/>
    <p:sldId id="423" r:id="rId14"/>
    <p:sldId id="425" r:id="rId15"/>
    <p:sldId id="456" r:id="rId16"/>
    <p:sldId id="443" r:id="rId17"/>
    <p:sldId id="444" r:id="rId18"/>
    <p:sldId id="445" r:id="rId19"/>
    <p:sldId id="447" r:id="rId20"/>
    <p:sldId id="446" r:id="rId21"/>
    <p:sldId id="448" r:id="rId22"/>
    <p:sldId id="449" r:id="rId23"/>
    <p:sldId id="450" r:id="rId24"/>
    <p:sldId id="460" r:id="rId25"/>
    <p:sldId id="455" r:id="rId26"/>
    <p:sldId id="440" r:id="rId27"/>
    <p:sldId id="461" r:id="rId28"/>
    <p:sldId id="462" r:id="rId29"/>
    <p:sldId id="432" r:id="rId30"/>
    <p:sldId id="430" r:id="rId31"/>
    <p:sldId id="431" r:id="rId32"/>
    <p:sldId id="433" r:id="rId33"/>
    <p:sldId id="435" r:id="rId34"/>
    <p:sldId id="464" r:id="rId35"/>
    <p:sldId id="436" r:id="rId36"/>
    <p:sldId id="438" r:id="rId37"/>
    <p:sldId id="437" r:id="rId38"/>
    <p:sldId id="441" r:id="rId39"/>
    <p:sldId id="442" r:id="rId40"/>
    <p:sldId id="427" r:id="rId41"/>
    <p:sldId id="463" r:id="rId42"/>
    <p:sldId id="439" r:id="rId43"/>
    <p:sldId id="451" r:id="rId44"/>
    <p:sldId id="453" r:id="rId45"/>
    <p:sldId id="454" r:id="rId46"/>
    <p:sldId id="415" r:id="rId47"/>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3BBC"/>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31" autoAdjust="0"/>
    <p:restoredTop sz="90280" autoAdjust="0"/>
  </p:normalViewPr>
  <p:slideViewPr>
    <p:cSldViewPr>
      <p:cViewPr varScale="1">
        <p:scale>
          <a:sx n="79" d="100"/>
          <a:sy n="79" d="100"/>
        </p:scale>
        <p:origin x="-96" y="-360"/>
      </p:cViewPr>
      <p:guideLst>
        <p:guide orient="horz" pos="2160"/>
        <p:guide pos="384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10/10/18</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10/10/18</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5</a:t>
            </a:fld>
            <a:endParaRPr lang="en-US" dirty="0"/>
          </a:p>
        </p:txBody>
      </p:sp>
    </p:spTree>
    <p:extLst>
      <p:ext uri="{BB962C8B-B14F-4D97-AF65-F5344CB8AC3E}">
        <p14:creationId xmlns:p14="http://schemas.microsoft.com/office/powerpoint/2010/main" val="3789664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possible way to resolve ordering problem is by flipping the order of the nested FOR EACHs ;)</a:t>
            </a:r>
          </a:p>
        </p:txBody>
      </p:sp>
      <p:sp>
        <p:nvSpPr>
          <p:cNvPr id="4" name="Slide Number Placeholder 3"/>
          <p:cNvSpPr>
            <a:spLocks noGrp="1"/>
          </p:cNvSpPr>
          <p:nvPr>
            <p:ph type="sldNum" sz="quarter" idx="10"/>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644070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position of FIELDS() &amp; NO-LOCK</a:t>
            </a:r>
          </a:p>
        </p:txBody>
      </p:sp>
      <p:sp>
        <p:nvSpPr>
          <p:cNvPr id="4" name="Slide Number Placeholder 3"/>
          <p:cNvSpPr>
            <a:spLocks noGrp="1"/>
          </p:cNvSpPr>
          <p:nvPr>
            <p:ph type="sldNum" sz="quarter" idx="10"/>
          </p:nvPr>
        </p:nvSpPr>
        <p:spPr/>
        <p:txBody>
          <a:bodyPr/>
          <a:lstStyle/>
          <a:p>
            <a:fld id="{0246C732-F687-4D21-B311-47CCDE8F8EA1}" type="slidenum">
              <a:rPr lang="en-US" smtClean="0"/>
              <a:pPr/>
              <a:t>12</a:t>
            </a:fld>
            <a:endParaRPr lang="en-US" dirty="0"/>
          </a:p>
        </p:txBody>
      </p:sp>
    </p:spTree>
    <p:extLst>
      <p:ext uri="{BB962C8B-B14F-4D97-AF65-F5344CB8AC3E}">
        <p14:creationId xmlns:p14="http://schemas.microsoft.com/office/powerpoint/2010/main" val="558859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13</a:t>
            </a:fld>
            <a:endParaRPr lang="en-US" dirty="0"/>
          </a:p>
        </p:txBody>
      </p:sp>
    </p:spTree>
    <p:extLst>
      <p:ext uri="{BB962C8B-B14F-4D97-AF65-F5344CB8AC3E}">
        <p14:creationId xmlns:p14="http://schemas.microsoft.com/office/powerpoint/2010/main" val="1622342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19</a:t>
            </a:fld>
            <a:endParaRPr lang="en-US" dirty="0"/>
          </a:p>
        </p:txBody>
      </p:sp>
    </p:spTree>
    <p:extLst>
      <p:ext uri="{BB962C8B-B14F-4D97-AF65-F5344CB8AC3E}">
        <p14:creationId xmlns:p14="http://schemas.microsoft.com/office/powerpoint/2010/main" val="1343317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dirty="0">
                <a:solidFill>
                  <a:schemeClr val="tx1"/>
                </a:solidFill>
                <a:latin typeface="+mn-lt"/>
                <a:ea typeface="+mn-ea"/>
                <a:cs typeface="+mn-cs"/>
              </a:rPr>
              <a:t>The reflexive use of FIRST is usually justified with "it's faster".  Which is a myth.  It can be faster *if* there is no index to make it unique.  There is *no* advantage to FIND FIRST over plain old FIND if there is an appropriate index.</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 this point someone often chimes in to claim that FIRST eliminates a check for an ambiguous record.  No, it does not.  If the WHERE clause provides enough information to select a unique index then there is no need to make any such check.  The engine *knows* that the record is unique by definition.  The advantage with a non-unique index isn't eliminating a check for ambiguity, it is that once one record has been found the engine can simply stop looking. It doesn't care if there are more, it doesn't matter.  But don't be fooled...)</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If FIRST is faster (because there is no unique index) how do you know that it is a unique record?  Which leads to excuse #2: "it always works" which is worse -- that's just willfully inserting bugs.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If the record is "supposed" to be unique then why is there no index to enforce that?  Are you trusting coding conventions to keep it unique?  What happens when someone who doesn't know about or respect your convention comes along?  Or when you make an innocent mistake?  All that FIRST logic is going to sweep the problem under the rug.  Which is not the same as actually handling the problem.</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99.99% of the time if you need FIRST then either your indexes are inadequate or your WHERE clause is wrong.  If you find yourself typing "FIND FIRST" you really ought to back away from the keyboard, go for a walk, get a breath of fresh air and rethink your approach.  If you type "FOR FIRST" you should start with a two week vacation.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 feel a slogan coming 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FIND FIRST &amp; FOR FIRST</a:t>
            </a:r>
          </a:p>
          <a:p>
            <a:r>
              <a:rPr lang="en-US" sz="1200" kern="1200" dirty="0">
                <a:solidFill>
                  <a:schemeClr val="tx1"/>
                </a:solidFill>
                <a:latin typeface="+mn-lt"/>
                <a:ea typeface="+mn-ea"/>
                <a:cs typeface="+mn-cs"/>
              </a:rPr>
              <a:t>   Returning the wrong record faster.</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That's a unique find.  The FIRST is redundant and misleading (it misleads me into thinking that a set of multiple records with some sort of ordering is being processed, I find myself disappointed and confused that no additional records are dealt with and that there is no code to deal with the end of that set).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IMHO FIRST should not be used with a unique find.  Doing so whenever you type FIND is a "worst practice" that should be stamped out.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My objection to FIRST (and LAST) is their reflexive and automatic use on each and every FIND (and by extension FOR statements being used to replace FINDs).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people do that it is, IMHO, a WORST PRACTICE.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t>
            </a:r>
          </a:p>
          <a:p>
            <a:endParaRPr lang="en-US" sz="1200" b="1"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FIRST, in all of its incarnations, is problematic.  What's so special about that first record?  If there is a second record or a third, are you handling it?  If not why not?  If not -- did you update the first record?  Or depend on some field in the first record?  If you did then that record is magic and you are violating 3rd normal form.  Nothing good will come from that.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FIRST, LAST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not use </a:t>
            </a:r>
            <a:r>
              <a:rPr lang="en-US" sz="1200" b="1" kern="1200" dirty="0">
                <a:solidFill>
                  <a:schemeClr val="tx1"/>
                </a:solidFill>
                <a:effectLst/>
                <a:latin typeface="+mn-lt"/>
                <a:ea typeface="+mn-ea"/>
                <a:cs typeface="+mn-cs"/>
              </a:rPr>
              <a:t>FIRST</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LAST</a:t>
            </a:r>
            <a:r>
              <a:rPr lang="en-US" sz="1200" kern="1200" dirty="0">
                <a:solidFill>
                  <a:schemeClr val="tx1"/>
                </a:solidFill>
                <a:effectLst/>
                <a:latin typeface="+mn-lt"/>
                <a:ea typeface="+mn-ea"/>
                <a:cs typeface="+mn-cs"/>
              </a:rPr>
              <a:t> in a </a:t>
            </a:r>
            <a:r>
              <a:rPr lang="en-US" sz="1200" b="1" kern="1200" dirty="0">
                <a:solidFill>
                  <a:schemeClr val="tx1"/>
                </a:solidFill>
                <a:effectLst/>
                <a:latin typeface="+mn-lt"/>
                <a:ea typeface="+mn-ea"/>
                <a:cs typeface="+mn-cs"/>
              </a:rPr>
              <a:t>FIND</a:t>
            </a:r>
            <a:r>
              <a:rPr lang="en-US" sz="1200" kern="1200" dirty="0">
                <a:solidFill>
                  <a:schemeClr val="tx1"/>
                </a:solidFill>
                <a:effectLst/>
                <a:latin typeface="+mn-lt"/>
                <a:ea typeface="+mn-ea"/>
                <a:cs typeface="+mn-cs"/>
              </a:rPr>
              <a:t> statement unless you have a set of records where such an ordering is necessary.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particular –  </a:t>
            </a:r>
            <a:r>
              <a:rPr lang="en-US" sz="1200" b="1" kern="1200" dirty="0">
                <a:solidFill>
                  <a:schemeClr val="tx1"/>
                </a:solidFill>
                <a:effectLst/>
                <a:latin typeface="+mn-lt"/>
                <a:ea typeface="+mn-ea"/>
                <a:cs typeface="+mn-cs"/>
              </a:rPr>
              <a:t>DO NOT PUT “FIRST” ON EVERY FIND STATEMENT</a:t>
            </a:r>
            <a:r>
              <a:rPr lang="en-US" sz="1200" kern="1200" dirty="0">
                <a:solidFill>
                  <a:schemeClr val="tx1"/>
                </a:solidFill>
                <a:effectLst/>
                <a:latin typeface="+mn-lt"/>
                <a:ea typeface="+mn-ea"/>
                <a:cs typeface="+mn-cs"/>
              </a:rPr>
              <a:t>.  This is an extremely poor programming habit.  Unfortunately it is widespread in the existing code.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NOT follow this example and DO NOT propagate this practice.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Most </a:t>
            </a:r>
            <a:r>
              <a:rPr lang="en-US" sz="1200" b="1" kern="1200" dirty="0">
                <a:solidFill>
                  <a:schemeClr val="tx1"/>
                </a:solidFill>
                <a:effectLst/>
                <a:latin typeface="+mn-lt"/>
                <a:ea typeface="+mn-ea"/>
                <a:cs typeface="+mn-cs"/>
              </a:rPr>
              <a:t>FIND</a:t>
            </a:r>
            <a:r>
              <a:rPr lang="en-US" sz="1200" kern="1200" dirty="0">
                <a:solidFill>
                  <a:schemeClr val="tx1"/>
                </a:solidFill>
                <a:effectLst/>
                <a:latin typeface="+mn-lt"/>
                <a:ea typeface="+mn-ea"/>
                <a:cs typeface="+mn-cs"/>
              </a:rPr>
              <a:t> statements should be finding a UNIQUE record.  The WHERE clause should fully specify all of the components of a UNIQUE index.  In this situation </a:t>
            </a:r>
            <a:r>
              <a:rPr lang="en-US" sz="1200" b="1" kern="1200" dirty="0">
                <a:solidFill>
                  <a:schemeClr val="tx1"/>
                </a:solidFill>
                <a:effectLst/>
                <a:latin typeface="+mn-lt"/>
                <a:ea typeface="+mn-ea"/>
                <a:cs typeface="+mn-cs"/>
              </a:rPr>
              <a:t>FIRST</a:t>
            </a:r>
            <a:r>
              <a:rPr lang="en-US" sz="1200" kern="1200" dirty="0">
                <a:solidFill>
                  <a:schemeClr val="tx1"/>
                </a:solidFill>
                <a:effectLst/>
                <a:latin typeface="+mn-lt"/>
                <a:ea typeface="+mn-ea"/>
                <a:cs typeface="+mn-cs"/>
              </a:rPr>
              <a:t> is:</a:t>
            </a:r>
          </a:p>
          <a:p>
            <a:pPr lvl="0"/>
            <a:r>
              <a:rPr lang="en-US" sz="1200" kern="1200" dirty="0">
                <a:solidFill>
                  <a:schemeClr val="tx1"/>
                </a:solidFill>
                <a:effectLst/>
                <a:latin typeface="+mn-lt"/>
                <a:ea typeface="+mn-ea"/>
                <a:cs typeface="+mn-cs"/>
              </a:rPr>
              <a:t>Not needed.  If all of the fields of a unique index are specified the record will be found.</a:t>
            </a:r>
          </a:p>
          <a:p>
            <a:pPr lvl="0"/>
            <a:r>
              <a:rPr lang="en-US" sz="1200" kern="1200" dirty="0">
                <a:solidFill>
                  <a:schemeClr val="tx1"/>
                </a:solidFill>
                <a:effectLst/>
                <a:latin typeface="+mn-lt"/>
                <a:ea typeface="+mn-ea"/>
                <a:cs typeface="+mn-cs"/>
              </a:rPr>
              <a:t>Misleading – it implies that there is a set of records meeting the criteria but actually there is exactly one.</a:t>
            </a:r>
          </a:p>
          <a:p>
            <a:pPr lvl="0"/>
            <a:r>
              <a:rPr lang="en-US" sz="1200" kern="1200" dirty="0">
                <a:solidFill>
                  <a:schemeClr val="tx1"/>
                </a:solidFill>
                <a:effectLst/>
                <a:latin typeface="+mn-lt"/>
                <a:ea typeface="+mn-ea"/>
                <a:cs typeface="+mn-cs"/>
              </a:rPr>
              <a:t>Not helpful.  Contrary to folklore FIRST does not improve the performance of a unique FIND.</a:t>
            </a:r>
          </a:p>
          <a:p>
            <a:pPr lvl="0"/>
            <a:r>
              <a:rPr lang="en-US" sz="1200" kern="1200" dirty="0">
                <a:solidFill>
                  <a:schemeClr val="tx1"/>
                </a:solidFill>
                <a:effectLst/>
                <a:latin typeface="+mn-lt"/>
                <a:ea typeface="+mn-ea"/>
                <a:cs typeface="+mn-cs"/>
              </a:rPr>
              <a:t>Potentially dangerous.  If the FIND is not actually unique you are masking that fact and treating one record among a set of records as “special”.</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When you FIND FIRST and there is (or can be) more than one record then: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 You have no way to know that without another check.</a:t>
            </a:r>
          </a:p>
          <a:p>
            <a:r>
              <a:rPr lang="en-US" sz="1200" kern="1200" dirty="0">
                <a:solidFill>
                  <a:schemeClr val="tx1"/>
                </a:solidFill>
                <a:latin typeface="+mn-lt"/>
                <a:ea typeface="+mn-ea"/>
                <a:cs typeface="+mn-cs"/>
              </a:rPr>
              <a:t>2) If anyone ever updates that 1st record after finding it in this way then you are making it special.  For instance, maybe the first customer contact record is the one where someone decides to record some little detail like the customers preferred e-mail.  Or whatever.</a:t>
            </a:r>
          </a:p>
          <a:p>
            <a:r>
              <a:rPr lang="en-US" sz="1200" kern="1200" dirty="0">
                <a:solidFill>
                  <a:schemeClr val="tx1"/>
                </a:solidFill>
                <a:latin typeface="+mn-lt"/>
                <a:ea typeface="+mn-ea"/>
                <a:cs typeface="+mn-cs"/>
              </a:rPr>
              <a:t>3) Why yes, you (or your colleague who chose to update this record in step #2) just violated 3rd normal form!  (There is an attribute which is no longer described by the key, the whole key and nothing but the key.)</a:t>
            </a:r>
          </a:p>
          <a:p>
            <a:r>
              <a:rPr lang="en-US" sz="1200" kern="1200" dirty="0">
                <a:solidFill>
                  <a:schemeClr val="tx1"/>
                </a:solidFill>
                <a:latin typeface="+mn-lt"/>
                <a:ea typeface="+mn-ea"/>
                <a:cs typeface="+mn-cs"/>
              </a:rPr>
              <a:t>4) Sooner or later someone will do something that leads to the 1st record being the 2nd record.  Or maybe a 2nd record comes along and the 1st gets deleted. Or a new coder uses a slightly different WHERE clause that chooses a different index, or ...</a:t>
            </a:r>
          </a:p>
          <a:p>
            <a:r>
              <a:rPr lang="en-US" sz="1200" kern="1200" dirty="0">
                <a:solidFill>
                  <a:schemeClr val="tx1"/>
                </a:solidFill>
                <a:latin typeface="+mn-lt"/>
                <a:ea typeface="+mn-ea"/>
                <a:cs typeface="+mn-cs"/>
              </a:rPr>
              <a:t>5) Oops!  Data has been lost.  Or is not where it was expected to be.</a:t>
            </a:r>
          </a:p>
          <a:p>
            <a:r>
              <a:rPr lang="en-US" sz="1200" kern="1200" dirty="0">
                <a:solidFill>
                  <a:schemeClr val="tx1"/>
                </a:solidFill>
                <a:latin typeface="+mn-lt"/>
                <a:ea typeface="+mn-ea"/>
                <a:cs typeface="+mn-cs"/>
              </a:rPr>
              <a:t>6) Customer complains about unreliable software with </a:t>
            </a:r>
            <a:r>
              <a:rPr lang="en-US" sz="1200" kern="1200" dirty="0" err="1">
                <a:solidFill>
                  <a:schemeClr val="tx1"/>
                </a:solidFill>
                <a:latin typeface="+mn-lt"/>
                <a:ea typeface="+mn-ea"/>
                <a:cs typeface="+mn-cs"/>
              </a:rPr>
              <a:t>unreproducible</a:t>
            </a:r>
            <a:r>
              <a:rPr lang="en-US" sz="1200" kern="1200" dirty="0">
                <a:solidFill>
                  <a:schemeClr val="tx1"/>
                </a:solidFill>
                <a:latin typeface="+mn-lt"/>
                <a:ea typeface="+mn-ea"/>
                <a:cs typeface="+mn-cs"/>
              </a:rPr>
              <a:t> bugs...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bugs are *extremely* hard to find.  Most of them get written off by users as "buggy software" and by developers as "crazy users".  Guess who gets to hear it from both sides?</a:t>
            </a:r>
          </a:p>
          <a:p>
            <a:pPr lvl="0"/>
            <a:endParaRPr lang="en-US" sz="1200" kern="1200" dirty="0">
              <a:solidFill>
                <a:schemeClr val="tx1"/>
              </a:solidFill>
              <a:effectLst/>
              <a:latin typeface="+mn-lt"/>
              <a:ea typeface="+mn-ea"/>
              <a:cs typeface="+mn-cs"/>
            </a:endParaRP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If FIRST does improve performance then you have an indexing problem that must be fixed.</a:t>
            </a:r>
            <a:r>
              <a:rPr lang="en-US" sz="1200" kern="1200" dirty="0">
                <a:solidFill>
                  <a:schemeClr val="tx1"/>
                </a:solidFill>
                <a:effectLst/>
                <a:latin typeface="+mn-lt"/>
                <a:ea typeface="+mn-ea"/>
                <a:cs typeface="+mn-cs"/>
              </a:rPr>
              <a:t>  By using FIRST you are “papering over” the problem and probably introducing bugs into the code.</a:t>
            </a:r>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20</a:t>
            </a:fld>
            <a:endParaRPr lang="en-US" dirty="0"/>
          </a:p>
        </p:txBody>
      </p:sp>
    </p:spTree>
    <p:extLst>
      <p:ext uri="{BB962C8B-B14F-4D97-AF65-F5344CB8AC3E}">
        <p14:creationId xmlns:p14="http://schemas.microsoft.com/office/powerpoint/2010/main" val="49906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Classic case is “company code” as a prefix… when there is only one company or when the first company</a:t>
            </a:r>
            <a:r>
              <a:rPr lang="en-US" baseline="0" dirty="0"/>
              <a:t> is the “main” company FIRST seems to solve problems.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Magic codes again – i.e. discount = “99” or state = “xx” etc.</a:t>
            </a:r>
            <a:endParaRPr lang="en-US" dirty="0"/>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1908587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_Server-</a:t>
            </a:r>
            <a:r>
              <a:rPr lang="en-US" dirty="0" err="1"/>
              <a:t>QryRec</a:t>
            </a:r>
            <a:r>
              <a:rPr lang="en-US" baseline="0" dirty="0"/>
              <a:t> is the number of Query Messages received </a:t>
            </a:r>
            <a:r>
              <a:rPr lang="mr-IN" baseline="0" dirty="0"/>
              <a:t>–</a:t>
            </a:r>
            <a:r>
              <a:rPr lang="en-US" baseline="0" dirty="0"/>
              <a:t> a result set may require multiple query messages to be completely transferred </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26</a:t>
            </a:fld>
            <a:endParaRPr lang="en-US" dirty="0"/>
          </a:p>
        </p:txBody>
      </p:sp>
    </p:spTree>
    <p:extLst>
      <p:ext uri="{BB962C8B-B14F-4D97-AF65-F5344CB8AC3E}">
        <p14:creationId xmlns:p14="http://schemas.microsoft.com/office/powerpoint/2010/main" val="1895471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34</a:t>
            </a:fld>
            <a:endParaRPr lang="en-US" dirty="0"/>
          </a:p>
        </p:txBody>
      </p:sp>
    </p:spTree>
    <p:extLst>
      <p:ext uri="{BB962C8B-B14F-4D97-AF65-F5344CB8AC3E}">
        <p14:creationId xmlns:p14="http://schemas.microsoft.com/office/powerpoint/2010/main" val="1092883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35</a:t>
            </a:fld>
            <a:endParaRPr lang="en-US" dirty="0"/>
          </a:p>
        </p:txBody>
      </p:sp>
    </p:spTree>
    <p:extLst>
      <p:ext uri="{BB962C8B-B14F-4D97-AF65-F5344CB8AC3E}">
        <p14:creationId xmlns:p14="http://schemas.microsoft.com/office/powerpoint/2010/main" val="1325670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36</a:t>
            </a:fld>
            <a:endParaRPr lang="en-US" dirty="0"/>
          </a:p>
        </p:txBody>
      </p:sp>
    </p:spTree>
    <p:extLst>
      <p:ext uri="{BB962C8B-B14F-4D97-AF65-F5344CB8AC3E}">
        <p14:creationId xmlns:p14="http://schemas.microsoft.com/office/powerpoint/2010/main" val="2103648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37</a:t>
            </a:fld>
            <a:endParaRPr lang="en-US" dirty="0"/>
          </a:p>
        </p:txBody>
      </p:sp>
    </p:spTree>
    <p:extLst>
      <p:ext uri="{BB962C8B-B14F-4D97-AF65-F5344CB8AC3E}">
        <p14:creationId xmlns:p14="http://schemas.microsoft.com/office/powerpoint/2010/main" val="1437043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38</a:t>
            </a:fld>
            <a:endParaRPr lang="en-US" dirty="0"/>
          </a:p>
        </p:txBody>
      </p:sp>
    </p:spTree>
    <p:extLst>
      <p:ext uri="{BB962C8B-B14F-4D97-AF65-F5344CB8AC3E}">
        <p14:creationId xmlns:p14="http://schemas.microsoft.com/office/powerpoint/2010/main" val="782830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39</a:t>
            </a:fld>
            <a:endParaRPr lang="en-US" dirty="0"/>
          </a:p>
        </p:txBody>
      </p:sp>
    </p:spTree>
    <p:extLst>
      <p:ext uri="{BB962C8B-B14F-4D97-AF65-F5344CB8AC3E}">
        <p14:creationId xmlns:p14="http://schemas.microsoft.com/office/powerpoint/2010/main" val="2033559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43</a:t>
            </a:fld>
            <a:endParaRPr lang="en-US" dirty="0"/>
          </a:p>
        </p:txBody>
      </p:sp>
    </p:spTree>
    <p:extLst>
      <p:ext uri="{BB962C8B-B14F-4D97-AF65-F5344CB8AC3E}">
        <p14:creationId xmlns:p14="http://schemas.microsoft.com/office/powerpoint/2010/main" val="55452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44</a:t>
            </a:fld>
            <a:endParaRPr lang="en-US" dirty="0"/>
          </a:p>
        </p:txBody>
      </p:sp>
    </p:spTree>
    <p:extLst>
      <p:ext uri="{BB962C8B-B14F-4D97-AF65-F5344CB8AC3E}">
        <p14:creationId xmlns:p14="http://schemas.microsoft.com/office/powerpoint/2010/main" val="109288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1219200" cy="365125"/>
          </a:xfrm>
          <a:prstGeom prst="rect">
            <a:avLst/>
          </a:prstGeom>
        </p:spPr>
        <p:txBody>
          <a:bodyPr/>
          <a:lstStyle/>
          <a:p>
            <a:fld id="{AE0A0252-BC0F-47B6-B2AF-C40178B96FF1}" type="datetime1">
              <a:rPr lang="en-US" smtClean="0"/>
              <a:pPr/>
              <a:t>10/10/18</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972800" y="6356351"/>
            <a:ext cx="609600" cy="365125"/>
          </a:xfrm>
          <a:prstGeom prst="rect">
            <a:avLst/>
          </a:prstGeom>
        </p:spPr>
        <p:txBody>
          <a:bodyPr/>
          <a:lstStyle/>
          <a:p>
            <a:fld id="{5657C8AD-9CD5-4FD6-B96A-EC63C8DD4688}" type="slidenum">
              <a:rPr lang="en-US" smtClean="0"/>
              <a:pPr/>
              <a:t>‹#›</a:t>
            </a:fld>
            <a:endParaRPr lang="en-US" dirty="0"/>
          </a:p>
        </p:txBody>
      </p:sp>
    </p:spTree>
    <p:extLst>
      <p:ext uri="{BB962C8B-B14F-4D97-AF65-F5344CB8AC3E}">
        <p14:creationId xmlns:p14="http://schemas.microsoft.com/office/powerpoint/2010/main" val="12447618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eg"/><Relationship Id="rId9"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8600" y="6374706"/>
            <a:ext cx="2286000" cy="328414"/>
          </a:xfrm>
          <a:prstGeom prst="rect">
            <a:avLst/>
          </a:prstGeom>
        </p:spPr>
      </p:pic>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087100" y="259459"/>
            <a:ext cx="990600" cy="9906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knowledgebase.progress.com/articles/Article/P176713" TargetMode="External"/><Relationship Id="rId3" Type="http://schemas.openxmlformats.org/officeDocument/2006/relationships/hyperlink" Target="https://knowledgebase.progress.com/articles/Article/0000311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972800" y="6324604"/>
            <a:ext cx="609600" cy="365125"/>
          </a:xfrm>
          <a:prstGeom prst="rect">
            <a:avLst/>
          </a:prstGeom>
        </p:spPr>
        <p:txBody>
          <a:bodyPr/>
          <a:lstStyle/>
          <a:p>
            <a:fld id="{5657C8AD-9CD5-4FD6-B96A-EC63C8DD4688}" type="slidenum">
              <a:rPr lang="en-US" smtClean="0"/>
              <a:pPr/>
              <a:t>1</a:t>
            </a:fld>
            <a:endParaRPr lang="en-US" dirty="0"/>
          </a:p>
        </p:txBody>
      </p:sp>
      <p:sp>
        <p:nvSpPr>
          <p:cNvPr id="5" name="Title 1"/>
          <p:cNvSpPr txBox="1">
            <a:spLocks/>
          </p:cNvSpPr>
          <p:nvPr/>
        </p:nvSpPr>
        <p:spPr>
          <a:xfrm>
            <a:off x="457200" y="685800"/>
            <a:ext cx="11125200" cy="5257800"/>
          </a:xfrm>
          <a:prstGeom prst="rect">
            <a:avLst/>
          </a:prstGeom>
        </p:spPr>
        <p:txBody>
          <a:bodyPr>
            <a:noAutofit/>
          </a:bodyPr>
          <a:lstStyle/>
          <a:p>
            <a:r>
              <a:rPr lang="en-US" sz="2400" b="1" dirty="0"/>
              <a:t>Coding for Network Performance</a:t>
            </a:r>
          </a:p>
          <a:p>
            <a:r>
              <a:rPr lang="en-US" dirty="0"/>
              <a:t>Tom Bascom, White Star </a:t>
            </a:r>
            <a:r>
              <a:rPr lang="en-US" dirty="0" smtClean="0"/>
              <a:t>Software</a:t>
            </a:r>
          </a:p>
          <a:p>
            <a:r>
              <a:rPr lang="en-US" dirty="0" smtClean="0"/>
              <a:t>Thursday 11:45-12</a:t>
            </a:r>
            <a:r>
              <a:rPr lang="en-US" smtClean="0"/>
              <a:t>:45</a:t>
            </a:r>
            <a:endParaRPr lang="en-US" dirty="0"/>
          </a:p>
          <a:p>
            <a:endParaRPr lang="en-US" b="1" dirty="0"/>
          </a:p>
          <a:p>
            <a:r>
              <a:rPr lang="en-US" b="1" dirty="0"/>
              <a:t>Abstract:</a:t>
            </a:r>
            <a:r>
              <a:rPr lang="en-US" dirty="0"/>
              <a:t>  Are you wondering why your client/server code is so slow? And what you can do about it?</a:t>
            </a:r>
          </a:p>
          <a:p>
            <a:endParaRPr lang="en-US" dirty="0"/>
          </a:p>
          <a:p>
            <a:r>
              <a:rPr lang="en-US" dirty="0"/>
              <a:t>This session will discuss the </a:t>
            </a:r>
            <a:r>
              <a:rPr lang="en-US" dirty="0" err="1"/>
              <a:t>OpenEdge</a:t>
            </a:r>
            <a:r>
              <a:rPr lang="en-US" dirty="0"/>
              <a:t> client/server messaging protocol and its impact on the performance of database queries.  We will cover coding best practices, tuning opportunities, testing methodologies and present benchmark results!</a:t>
            </a:r>
          </a:p>
          <a:p>
            <a:endParaRPr lang="en-US" dirty="0"/>
          </a:p>
        </p:txBody>
      </p:sp>
    </p:spTree>
    <p:extLst>
      <p:ext uri="{BB962C8B-B14F-4D97-AF65-F5344CB8AC3E}">
        <p14:creationId xmlns:p14="http://schemas.microsoft.com/office/powerpoint/2010/main" val="17798879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erfme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2514600"/>
            <a:ext cx="2590800" cy="2590800"/>
          </a:xfrm>
          <a:prstGeom prst="rect">
            <a:avLst/>
          </a:prstGeom>
        </p:spPr>
      </p:pic>
      <p:sp>
        <p:nvSpPr>
          <p:cNvPr id="2" name="Title 1"/>
          <p:cNvSpPr>
            <a:spLocks noGrp="1"/>
          </p:cNvSpPr>
          <p:nvPr>
            <p:ph type="ctrTitle"/>
          </p:nvPr>
        </p:nvSpPr>
        <p:spPr>
          <a:xfrm>
            <a:off x="457200" y="1752600"/>
            <a:ext cx="11125200" cy="1066800"/>
          </a:xfrm>
        </p:spPr>
        <p:txBody>
          <a:bodyPr>
            <a:noAutofit/>
          </a:bodyPr>
          <a:lstStyle/>
          <a:p>
            <a:pPr algn="ctr"/>
            <a:r>
              <a:rPr lang="en-US" b="1" dirty="0"/>
              <a:t>Coding for Network Performance</a:t>
            </a:r>
            <a:r>
              <a:rPr lang="en-US" sz="3200" dirty="0"/>
              <a:t/>
            </a:r>
            <a:br>
              <a:rPr lang="en-US" sz="3200" dirty="0"/>
            </a:br>
            <a:endParaRPr lang="en-US" sz="2800" b="1" dirty="0">
              <a:solidFill>
                <a:schemeClr val="accent1"/>
              </a:solidFill>
            </a:endParaRPr>
          </a:p>
        </p:txBody>
      </p:sp>
      <p:sp>
        <p:nvSpPr>
          <p:cNvPr id="7" name="TextBox 6"/>
          <p:cNvSpPr txBox="1"/>
          <p:nvPr/>
        </p:nvSpPr>
        <p:spPr>
          <a:xfrm>
            <a:off x="3429000" y="5218093"/>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sp>
        <p:nvSpPr>
          <p:cNvPr id="9" name="TextBox 8"/>
          <p:cNvSpPr txBox="1"/>
          <p:nvPr/>
        </p:nvSpPr>
        <p:spPr>
          <a:xfrm>
            <a:off x="533400" y="457200"/>
            <a:ext cx="6934200" cy="923330"/>
          </a:xfrm>
          <a:prstGeom prst="rect">
            <a:avLst/>
          </a:prstGeom>
          <a:noFill/>
        </p:spPr>
        <p:txBody>
          <a:bodyPr wrap="square" rtlCol="0">
            <a:spAutoFit/>
          </a:bodyPr>
          <a:lstStyle/>
          <a:p>
            <a:r>
              <a:rPr lang="en-US" dirty="0">
                <a:solidFill>
                  <a:schemeClr val="bg1">
                    <a:lumMod val="65000"/>
                  </a:schemeClr>
                </a:solidFill>
                <a:latin typeface="Consolas" charset="0"/>
                <a:ea typeface="Consolas" charset="0"/>
                <a:cs typeface="Consolas" charset="0"/>
              </a:rPr>
              <a:t>FOR EACH customer FIELDS ( name balance ) NO-LOCK:</a:t>
            </a:r>
          </a:p>
          <a:p>
            <a:r>
              <a:rPr lang="en-US" dirty="0">
                <a:solidFill>
                  <a:schemeClr val="bg1">
                    <a:lumMod val="65000"/>
                  </a:schemeClr>
                </a:solidFill>
                <a:latin typeface="Consolas" charset="0"/>
                <a:ea typeface="Consolas" charset="0"/>
                <a:cs typeface="Consolas" charset="0"/>
              </a:rPr>
              <a:t>  /* ... */</a:t>
            </a:r>
            <a:br>
              <a:rPr lang="en-US" dirty="0">
                <a:solidFill>
                  <a:schemeClr val="bg1">
                    <a:lumMod val="65000"/>
                  </a:schemeClr>
                </a:solidFill>
                <a:latin typeface="Consolas" charset="0"/>
                <a:ea typeface="Consolas" charset="0"/>
                <a:cs typeface="Consolas" charset="0"/>
              </a:rPr>
            </a:br>
            <a:r>
              <a:rPr lang="en-US" dirty="0">
                <a:solidFill>
                  <a:schemeClr val="bg1">
                    <a:lumMod val="65000"/>
                  </a:schemeClr>
                </a:solidFill>
                <a:latin typeface="Consolas" charset="0"/>
                <a:ea typeface="Consolas" charset="0"/>
                <a:cs typeface="Consolas" charset="0"/>
              </a:rPr>
              <a:t>END.</a:t>
            </a:r>
            <a:endParaRPr lang="en-US" dirty="0">
              <a:solidFill>
                <a:schemeClr val="bg1">
                  <a:lumMod val="65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Are Network Messages?</a:t>
            </a:r>
          </a:p>
          <a:p>
            <a:r>
              <a:rPr lang="en-US" dirty="0"/>
              <a:t>Improving Existing “Queries”</a:t>
            </a:r>
          </a:p>
          <a:p>
            <a:r>
              <a:rPr lang="en-US" dirty="0"/>
              <a:t>FIND FIRST Does Not Help</a:t>
            </a:r>
          </a:p>
          <a:p>
            <a:r>
              <a:rPr lang="en-US" dirty="0"/>
              <a:t>How to Tune Network Messages</a:t>
            </a:r>
          </a:p>
          <a:p>
            <a:r>
              <a:rPr lang="en-US" dirty="0"/>
              <a:t>Summary</a:t>
            </a:r>
          </a:p>
        </p:txBody>
      </p:sp>
    </p:spTree>
    <p:extLst>
      <p:ext uri="{BB962C8B-B14F-4D97-AF65-F5344CB8AC3E}">
        <p14:creationId xmlns:p14="http://schemas.microsoft.com/office/powerpoint/2010/main" val="12717193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2286000"/>
            <a:ext cx="7772400" cy="1905000"/>
          </a:xfrm>
        </p:spPr>
        <p:txBody>
          <a:bodyPr>
            <a:normAutofit fontScale="90000"/>
          </a:bodyPr>
          <a:lstStyle/>
          <a:p>
            <a:pPr algn="ctr"/>
            <a:r>
              <a:rPr lang="en-US" sz="6000" b="0" cap="none" dirty="0"/>
              <a:t>What Are</a:t>
            </a:r>
            <a:br>
              <a:rPr lang="en-US" sz="6000" b="0" cap="none" dirty="0"/>
            </a:br>
            <a:r>
              <a:rPr lang="en-US" sz="6000" b="0" cap="none" dirty="0"/>
              <a:t>Network Messages?</a:t>
            </a:r>
          </a:p>
        </p:txBody>
      </p:sp>
      <p:sp>
        <p:nvSpPr>
          <p:cNvPr id="4" name="Slide Number Placeholder 3"/>
          <p:cNvSpPr>
            <a:spLocks noGrp="1"/>
          </p:cNvSpPr>
          <p:nvPr>
            <p:ph type="sldNum" sz="quarter" idx="12"/>
          </p:nvPr>
        </p:nvSpPr>
        <p:spPr/>
        <p:txBody>
          <a:bodyPr/>
          <a:lstStyle/>
          <a:p>
            <a:fld id="{5657C8AD-9CD5-4FD6-B96A-EC63C8DD4688}" type="slidenum">
              <a:rPr lang="en-US" smtClean="0"/>
              <a:pPr/>
              <a:t>4</a:t>
            </a:fld>
            <a:endParaRPr lang="en-US" dirty="0"/>
          </a:p>
        </p:txBody>
      </p:sp>
    </p:spTree>
    <p:extLst>
      <p:ext uri="{BB962C8B-B14F-4D97-AF65-F5344CB8AC3E}">
        <p14:creationId xmlns:p14="http://schemas.microsoft.com/office/powerpoint/2010/main" val="5540596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 Network Messages</a:t>
            </a:r>
          </a:p>
        </p:txBody>
      </p:sp>
      <p:sp>
        <p:nvSpPr>
          <p:cNvPr id="3" name="Content Placeholder 2"/>
          <p:cNvSpPr>
            <a:spLocks noGrp="1"/>
          </p:cNvSpPr>
          <p:nvPr>
            <p:ph idx="1"/>
          </p:nvPr>
        </p:nvSpPr>
        <p:spPr/>
        <p:txBody>
          <a:bodyPr>
            <a:normAutofit fontScale="92500" lnSpcReduction="20000"/>
          </a:bodyPr>
          <a:lstStyle/>
          <a:p>
            <a:r>
              <a:rPr lang="en-US" dirty="0"/>
              <a:t>When Progress runs over a network data is marshalled into “messages”:</a:t>
            </a:r>
          </a:p>
          <a:p>
            <a:pPr lvl="1"/>
            <a:r>
              <a:rPr lang="en-US" dirty="0"/>
              <a:t>The client requests data (makes a query with FIND or FOR EACH</a:t>
            </a:r>
            <a:r>
              <a:rPr lang="mr-IN" dirty="0"/>
              <a:t>…</a:t>
            </a:r>
            <a:r>
              <a:rPr lang="en-US" dirty="0"/>
              <a:t>)</a:t>
            </a:r>
          </a:p>
          <a:p>
            <a:pPr lvl="1"/>
            <a:r>
              <a:rPr lang="en-US" dirty="0"/>
              <a:t>The server resolves the query and sends back the results</a:t>
            </a:r>
          </a:p>
          <a:p>
            <a:pPr lvl="1"/>
            <a:r>
              <a:rPr lang="en-US" dirty="0"/>
              <a:t>The client might upgrade locks</a:t>
            </a:r>
          </a:p>
          <a:p>
            <a:pPr lvl="1"/>
            <a:r>
              <a:rPr lang="en-US" dirty="0"/>
              <a:t>The client eventually releases locks and ”cursors”</a:t>
            </a:r>
          </a:p>
          <a:p>
            <a:r>
              <a:rPr lang="en-US" dirty="0"/>
              <a:t>“Messages” are potentially broken up by TCP/IP into multiple “packets”.</a:t>
            </a:r>
          </a:p>
          <a:p>
            <a:r>
              <a:rPr lang="en-US" dirty="0"/>
              <a:t>A single round trip may only take a few milliseconds </a:t>
            </a:r>
            <a:r>
              <a:rPr lang="mr-IN" dirty="0"/>
              <a:t>–</a:t>
            </a:r>
            <a:r>
              <a:rPr lang="en-US" dirty="0"/>
              <a:t> but they add up very quickly.</a:t>
            </a:r>
          </a:p>
          <a:p>
            <a:r>
              <a:rPr lang="en-US" dirty="0"/>
              <a:t>During peak periods some applications generate 200,000 or more messages per second!</a:t>
            </a:r>
          </a:p>
        </p:txBody>
      </p:sp>
    </p:spTree>
    <p:extLst>
      <p:ext uri="{BB962C8B-B14F-4D97-AF65-F5344CB8AC3E}">
        <p14:creationId xmlns:p14="http://schemas.microsoft.com/office/powerpoint/2010/main" val="18677974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NO-LOCK</a:t>
            </a:r>
          </a:p>
        </p:txBody>
      </p:sp>
      <p:sp>
        <p:nvSpPr>
          <p:cNvPr id="4" name="TextBox 3"/>
          <p:cNvSpPr txBox="1"/>
          <p:nvPr/>
        </p:nvSpPr>
        <p:spPr>
          <a:xfrm>
            <a:off x="304800" y="1752600"/>
            <a:ext cx="11658600" cy="3970318"/>
          </a:xfrm>
          <a:prstGeom prst="rect">
            <a:avLst/>
          </a:prstGeom>
          <a:noFill/>
        </p:spPr>
        <p:txBody>
          <a:bodyPr wrap="square" rtlCol="0">
            <a:spAutoFit/>
          </a:bodyPr>
          <a:lstStyle/>
          <a:p>
            <a:r>
              <a:rPr lang="en-US" sz="2400" dirty="0">
                <a:latin typeface="Consolas" charset="0"/>
                <a:ea typeface="Consolas" charset="0"/>
                <a:cs typeface="Consolas" charset="0"/>
              </a:rPr>
              <a:t>FIND customer WHERE </a:t>
            </a:r>
            <a:r>
              <a:rPr lang="en-US" sz="2400" dirty="0" err="1">
                <a:latin typeface="Consolas" charset="0"/>
                <a:ea typeface="Consolas" charset="0"/>
                <a:cs typeface="Consolas" charset="0"/>
              </a:rPr>
              <a:t>cust-num</a:t>
            </a:r>
            <a:r>
              <a:rPr lang="en-US" sz="2400" dirty="0">
                <a:latin typeface="Consolas" charset="0"/>
                <a:ea typeface="Consolas" charset="0"/>
                <a:cs typeface="Consolas" charset="0"/>
              </a:rPr>
              <a:t> = 10 NO-LOCK.</a:t>
            </a:r>
          </a:p>
          <a:p>
            <a:r>
              <a:rPr lang="en-US" dirty="0"/>
              <a:t/>
            </a:r>
            <a:br>
              <a:rPr lang="en-US" dirty="0"/>
            </a:br>
            <a:r>
              <a:rPr lang="en-US" sz="2400" dirty="0">
                <a:solidFill>
                  <a:schemeClr val="tx2"/>
                </a:solidFill>
              </a:rPr>
              <a:t>One round trip (two messages) to retrieve the record.</a:t>
            </a:r>
            <a:br>
              <a:rPr lang="en-US" sz="2400" dirty="0">
                <a:solidFill>
                  <a:schemeClr val="tx2"/>
                </a:solidFill>
              </a:rPr>
            </a:br>
            <a:r>
              <a:rPr lang="en-US" sz="2400" dirty="0"/>
              <a:t/>
            </a:r>
            <a:br>
              <a:rPr lang="en-US" sz="2400" dirty="0"/>
            </a:br>
            <a:r>
              <a:rPr lang="en-US" sz="2400" dirty="0"/>
              <a:t>	Client   ---&gt;  Server 		Requests record</a:t>
            </a:r>
            <a:br>
              <a:rPr lang="en-US" sz="2400" dirty="0"/>
            </a:br>
            <a:r>
              <a:rPr lang="en-US" sz="2400" dirty="0"/>
              <a:t>	Server  ---&gt;  Client 		Sends record back</a:t>
            </a:r>
            <a:br>
              <a:rPr lang="en-US" sz="2400" dirty="0"/>
            </a:br>
            <a:endParaRPr lang="en-US" sz="2400" dirty="0"/>
          </a:p>
          <a:p>
            <a:r>
              <a:rPr lang="en-US" sz="2400" dirty="0">
                <a:solidFill>
                  <a:schemeClr val="tx2"/>
                </a:solidFill>
              </a:rPr>
              <a:t>One more one way message to release the cursor.</a:t>
            </a:r>
          </a:p>
          <a:p>
            <a:endParaRPr lang="en-US" sz="2400" dirty="0"/>
          </a:p>
          <a:p>
            <a:r>
              <a:rPr lang="en-US" sz="2400" dirty="0"/>
              <a:t>	Client   ---&gt;  Server 		Releases the cursor</a:t>
            </a:r>
          </a:p>
          <a:p>
            <a:endParaRPr lang="en-US" dirty="0"/>
          </a:p>
        </p:txBody>
      </p:sp>
    </p:spTree>
    <p:extLst>
      <p:ext uri="{BB962C8B-B14F-4D97-AF65-F5344CB8AC3E}">
        <p14:creationId xmlns:p14="http://schemas.microsoft.com/office/powerpoint/2010/main" val="9912467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EACH NO-LOCK</a:t>
            </a:r>
          </a:p>
        </p:txBody>
      </p:sp>
      <p:sp>
        <p:nvSpPr>
          <p:cNvPr id="4" name="TextBox 3"/>
          <p:cNvSpPr txBox="1"/>
          <p:nvPr/>
        </p:nvSpPr>
        <p:spPr>
          <a:xfrm>
            <a:off x="304800" y="1752600"/>
            <a:ext cx="11658600" cy="4431983"/>
          </a:xfrm>
          <a:prstGeom prst="rect">
            <a:avLst/>
          </a:prstGeom>
          <a:noFill/>
        </p:spPr>
        <p:txBody>
          <a:bodyPr wrap="square" rtlCol="0">
            <a:spAutoFit/>
          </a:bodyPr>
          <a:lstStyle/>
          <a:p>
            <a:r>
              <a:rPr lang="en-US" sz="2400" dirty="0">
                <a:latin typeface="Consolas" charset="0"/>
                <a:ea typeface="Consolas" charset="0"/>
                <a:cs typeface="Consolas" charset="0"/>
              </a:rPr>
              <a:t>FOR EACH customer NO-LOCK:</a:t>
            </a:r>
          </a:p>
          <a:p>
            <a:r>
              <a:rPr lang="en-US" dirty="0"/>
              <a:t/>
            </a:r>
            <a:br>
              <a:rPr lang="en-US" dirty="0"/>
            </a:br>
            <a:r>
              <a:rPr lang="en-US" sz="2400" dirty="0">
                <a:solidFill>
                  <a:schemeClr val="tx2"/>
                </a:solidFill>
              </a:rPr>
              <a:t>Fetch the first record with one round-trip then as many records as can fit in a message per round-trip.  Subject to the following limits:</a:t>
            </a:r>
          </a:p>
          <a:p>
            <a:endParaRPr lang="en-US" sz="2400" dirty="0"/>
          </a:p>
          <a:p>
            <a:r>
              <a:rPr lang="en-US" sz="2400" dirty="0">
                <a:latin typeface="Consolas" charset="0"/>
                <a:ea typeface="Consolas" charset="0"/>
                <a:cs typeface="Consolas" charset="0"/>
              </a:rPr>
              <a:t>	-Mm</a:t>
            </a:r>
            <a:r>
              <a:rPr lang="en-US" sz="2400" dirty="0"/>
              <a:t>				</a:t>
            </a:r>
            <a:r>
              <a:rPr lang="en-US" sz="2400" dirty="0">
                <a:solidFill>
                  <a:schemeClr val="tx2"/>
                </a:solidFill>
              </a:rPr>
              <a:t>message buffer size (default 1024)</a:t>
            </a:r>
          </a:p>
          <a:p>
            <a:r>
              <a:rPr lang="en-US" sz="2400" dirty="0">
                <a:latin typeface="Consolas" charset="0"/>
                <a:ea typeface="Consolas" charset="0"/>
                <a:cs typeface="Consolas" charset="0"/>
              </a:rPr>
              <a:t>	-</a:t>
            </a:r>
            <a:r>
              <a:rPr lang="en-US" sz="2400" dirty="0" err="1">
                <a:latin typeface="Consolas" charset="0"/>
                <a:ea typeface="Consolas" charset="0"/>
                <a:cs typeface="Consolas" charset="0"/>
              </a:rPr>
              <a:t>prefetchDelay</a:t>
            </a:r>
            <a:r>
              <a:rPr lang="en-US" sz="2400" dirty="0"/>
              <a:t>		</a:t>
            </a:r>
            <a:r>
              <a:rPr lang="en-US" sz="2400" dirty="0">
                <a:solidFill>
                  <a:schemeClr val="tx2"/>
                </a:solidFill>
              </a:rPr>
              <a:t>skips the single record initial message (default disabled)</a:t>
            </a:r>
          </a:p>
          <a:p>
            <a:r>
              <a:rPr lang="en-US" sz="2400" dirty="0">
                <a:latin typeface="Consolas" charset="0"/>
                <a:ea typeface="Consolas" charset="0"/>
                <a:cs typeface="Consolas" charset="0"/>
              </a:rPr>
              <a:t>	-</a:t>
            </a:r>
            <a:r>
              <a:rPr lang="en-US" sz="2400" dirty="0" err="1">
                <a:latin typeface="Consolas" charset="0"/>
                <a:ea typeface="Consolas" charset="0"/>
                <a:cs typeface="Consolas" charset="0"/>
              </a:rPr>
              <a:t>prefetchFactor</a:t>
            </a:r>
            <a:r>
              <a:rPr lang="en-US" sz="2400" dirty="0"/>
              <a:t>		</a:t>
            </a:r>
            <a:r>
              <a:rPr lang="en-US" sz="2400" dirty="0">
                <a:solidFill>
                  <a:schemeClr val="tx2"/>
                </a:solidFill>
              </a:rPr>
              <a:t>% full to fill the message (default 0)</a:t>
            </a:r>
          </a:p>
          <a:p>
            <a:r>
              <a:rPr lang="en-US" sz="2400" dirty="0">
                <a:latin typeface="Consolas" charset="0"/>
                <a:ea typeface="Consolas" charset="0"/>
                <a:cs typeface="Consolas" charset="0"/>
              </a:rPr>
              <a:t>	-</a:t>
            </a:r>
            <a:r>
              <a:rPr lang="en-US" sz="2400" dirty="0" err="1">
                <a:latin typeface="Consolas" charset="0"/>
                <a:ea typeface="Consolas" charset="0"/>
                <a:cs typeface="Consolas" charset="0"/>
              </a:rPr>
              <a:t>prefetchNumRecs</a:t>
            </a:r>
            <a:r>
              <a:rPr lang="en-US" sz="2400" dirty="0"/>
              <a:t>		</a:t>
            </a:r>
            <a:r>
              <a:rPr lang="en-US" sz="2400" dirty="0">
                <a:solidFill>
                  <a:schemeClr val="tx2"/>
                </a:solidFill>
              </a:rPr>
              <a:t>number of records per message (default 16)</a:t>
            </a:r>
          </a:p>
          <a:p>
            <a:endParaRPr lang="en-US" sz="2400" dirty="0"/>
          </a:p>
          <a:p>
            <a:r>
              <a:rPr lang="en-US" sz="2400" dirty="0">
                <a:solidFill>
                  <a:schemeClr val="tx2"/>
                </a:solidFill>
              </a:rPr>
              <a:t>A FOR EACH is potentially many fewer messages than the equivalent set of FIND statements.  Could return dozens or even hundreds of records in a single round trip!</a:t>
            </a:r>
          </a:p>
        </p:txBody>
      </p:sp>
    </p:spTree>
    <p:extLst>
      <p:ext uri="{BB962C8B-B14F-4D97-AF65-F5344CB8AC3E}">
        <p14:creationId xmlns:p14="http://schemas.microsoft.com/office/powerpoint/2010/main" val="5557647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EACH, With JOIN &amp; SORT</a:t>
            </a:r>
          </a:p>
        </p:txBody>
      </p:sp>
      <p:sp>
        <p:nvSpPr>
          <p:cNvPr id="4" name="TextBox 3"/>
          <p:cNvSpPr txBox="1"/>
          <p:nvPr/>
        </p:nvSpPr>
        <p:spPr>
          <a:xfrm>
            <a:off x="304800" y="1694795"/>
            <a:ext cx="9144000" cy="4031873"/>
          </a:xfrm>
          <a:prstGeom prst="rect">
            <a:avLst/>
          </a:prstGeom>
          <a:noFill/>
        </p:spPr>
        <p:txBody>
          <a:bodyPr wrap="square" rtlCol="0">
            <a:spAutoFit/>
          </a:bodyPr>
          <a:lstStyle/>
          <a:p>
            <a:r>
              <a:rPr lang="en-US" sz="2000" dirty="0">
                <a:latin typeface="Consolas" charset="0"/>
                <a:ea typeface="Consolas" charset="0"/>
                <a:cs typeface="Consolas" charset="0"/>
              </a:rPr>
              <a:t>FOR EACH customer NO-LOCK,</a:t>
            </a:r>
          </a:p>
          <a:p>
            <a:r>
              <a:rPr lang="en-US" sz="2000" dirty="0">
                <a:latin typeface="Consolas" charset="0"/>
                <a:ea typeface="Consolas" charset="0"/>
                <a:cs typeface="Consolas" charset="0"/>
              </a:rPr>
              <a:t>    EACH order NO-LOCK OF customer</a:t>
            </a:r>
          </a:p>
          <a:p>
            <a:r>
              <a:rPr lang="en-US" sz="2000" dirty="0">
                <a:latin typeface="Consolas" charset="0"/>
                <a:ea typeface="Consolas" charset="0"/>
                <a:cs typeface="Consolas" charset="0"/>
              </a:rPr>
              <a:t>      BY ship-date:</a:t>
            </a:r>
          </a:p>
          <a:p>
            <a:endParaRPr lang="en-US" sz="800" dirty="0"/>
          </a:p>
          <a:p>
            <a:r>
              <a:rPr lang="en-US" sz="2400" dirty="0">
                <a:solidFill>
                  <a:schemeClr val="tx2"/>
                </a:solidFill>
              </a:rPr>
              <a:t>Performance depends on if the sort is only on the main table or not.</a:t>
            </a:r>
            <a:br>
              <a:rPr lang="en-US" sz="2400" dirty="0">
                <a:solidFill>
                  <a:schemeClr val="tx2"/>
                </a:solidFill>
              </a:rPr>
            </a:br>
            <a:r>
              <a:rPr lang="en-US" sz="2400" dirty="0">
                <a:solidFill>
                  <a:srgbClr val="FF0000"/>
                </a:solidFill>
              </a:rPr>
              <a:t>This process can use a lot of round trips!</a:t>
            </a:r>
            <a:r>
              <a:rPr lang="en-US" sz="2400" dirty="0"/>
              <a:t/>
            </a:r>
            <a:br>
              <a:rPr lang="en-US" sz="2400" dirty="0"/>
            </a:br>
            <a:r>
              <a:rPr lang="en-US" sz="2400" b="1" dirty="0">
                <a:solidFill>
                  <a:schemeClr val="tx2"/>
                </a:solidFill>
              </a:rPr>
              <a:t>Not recommended</a:t>
            </a:r>
            <a:r>
              <a:rPr lang="en-US" sz="2400" dirty="0">
                <a:solidFill>
                  <a:schemeClr val="tx2"/>
                </a:solidFill>
              </a:rPr>
              <a:t>, try to use nested FOR EACH statements instead:</a:t>
            </a:r>
          </a:p>
          <a:p>
            <a:endParaRPr lang="en-US" sz="800" dirty="0"/>
          </a:p>
          <a:p>
            <a:r>
              <a:rPr lang="en-US" sz="2000" dirty="0">
                <a:latin typeface="Consolas" charset="0"/>
                <a:ea typeface="Consolas" charset="0"/>
                <a:cs typeface="Consolas" charset="0"/>
              </a:rPr>
              <a:t>FOR EACH customer NO-LOCK:</a:t>
            </a:r>
          </a:p>
          <a:p>
            <a:r>
              <a:rPr lang="en-US" sz="2000" dirty="0">
                <a:latin typeface="Consolas" charset="0"/>
                <a:ea typeface="Consolas" charset="0"/>
                <a:cs typeface="Consolas" charset="0"/>
              </a:rPr>
              <a:t>  FOR EACH order NO-LOCK OF customer:</a:t>
            </a:r>
          </a:p>
          <a:p>
            <a:r>
              <a:rPr lang="en-US" sz="2000" dirty="0">
                <a:latin typeface="Consolas" charset="0"/>
                <a:ea typeface="Consolas" charset="0"/>
                <a:cs typeface="Consolas" charset="0"/>
              </a:rPr>
              <a:t>    /* would need to resolve ordering issue</a:t>
            </a:r>
            <a:r>
              <a:rPr lang="mr-IN" sz="2000" dirty="0">
                <a:latin typeface="Consolas" charset="0"/>
                <a:ea typeface="Consolas" charset="0"/>
                <a:cs typeface="Consolas" charset="0"/>
              </a:rPr>
              <a:t>…</a:t>
            </a:r>
            <a:r>
              <a:rPr lang="en-US" sz="2000" dirty="0">
                <a:latin typeface="Consolas" charset="0"/>
                <a:ea typeface="Consolas" charset="0"/>
                <a:cs typeface="Consolas" charset="0"/>
              </a:rPr>
              <a:t> */</a:t>
            </a:r>
          </a:p>
          <a:p>
            <a:endParaRPr lang="en-US" sz="2400" dirty="0"/>
          </a:p>
          <a:p>
            <a:r>
              <a:rPr lang="en-US" sz="2400" dirty="0">
                <a:solidFill>
                  <a:schemeClr val="tx2"/>
                </a:solidFill>
              </a:rPr>
              <a:t>Or, better-yet, build temp-tables (more on this later)</a:t>
            </a:r>
          </a:p>
        </p:txBody>
      </p:sp>
      <p:pic>
        <p:nvPicPr>
          <p:cNvPr id="3" name="Picture 2" descr="thumbdow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0180" y="1676400"/>
            <a:ext cx="2553519" cy="1752600"/>
          </a:xfrm>
          <a:prstGeom prst="rect">
            <a:avLst/>
          </a:prstGeom>
        </p:spPr>
      </p:pic>
    </p:spTree>
    <p:extLst>
      <p:ext uri="{BB962C8B-B14F-4D97-AF65-F5344CB8AC3E}">
        <p14:creationId xmlns:p14="http://schemas.microsoft.com/office/powerpoint/2010/main" val="5510661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1381125"/>
            <a:ext cx="7772400" cy="1362075"/>
          </a:xfrm>
        </p:spPr>
        <p:txBody>
          <a:bodyPr>
            <a:normAutofit fontScale="90000"/>
          </a:bodyPr>
          <a:lstStyle/>
          <a:p>
            <a:pPr algn="ctr"/>
            <a:r>
              <a:rPr lang="en-US" sz="6000" b="0" cap="none" dirty="0"/>
              <a:t>Improving Existing Queries</a:t>
            </a:r>
          </a:p>
        </p:txBody>
      </p:sp>
      <p:sp>
        <p:nvSpPr>
          <p:cNvPr id="4" name="Slide Number Placeholder 3"/>
          <p:cNvSpPr>
            <a:spLocks noGrp="1"/>
          </p:cNvSpPr>
          <p:nvPr>
            <p:ph type="sldNum" sz="quarter" idx="12"/>
          </p:nvPr>
        </p:nvSpPr>
        <p:spPr/>
        <p:txBody>
          <a:bodyPr/>
          <a:lstStyle/>
          <a:p>
            <a:fld id="{5657C8AD-9CD5-4FD6-B96A-EC63C8DD4688}" type="slidenum">
              <a:rPr lang="en-US" smtClean="0"/>
              <a:pPr/>
              <a:t>9</a:t>
            </a:fld>
            <a:endParaRPr lang="en-US" dirty="0"/>
          </a:p>
        </p:txBody>
      </p:sp>
      <p:pic>
        <p:nvPicPr>
          <p:cNvPr id="2" name="Picture 1" descr="improv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2743200"/>
            <a:ext cx="2857500" cy="2857500"/>
          </a:xfrm>
          <a:prstGeom prst="rect">
            <a:avLst/>
          </a:prstGeom>
        </p:spPr>
      </p:pic>
    </p:spTree>
    <p:extLst>
      <p:ext uri="{BB962C8B-B14F-4D97-AF65-F5344CB8AC3E}">
        <p14:creationId xmlns:p14="http://schemas.microsoft.com/office/powerpoint/2010/main" val="6000260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Pick Your Battles</a:t>
            </a:r>
          </a:p>
        </p:txBody>
      </p:sp>
      <p:sp>
        <p:nvSpPr>
          <p:cNvPr id="4" name="Text Box 3"/>
          <p:cNvSpPr txBox="1">
            <a:spLocks noChangeArrowheads="1"/>
          </p:cNvSpPr>
          <p:nvPr/>
        </p:nvSpPr>
        <p:spPr bwMode="auto">
          <a:xfrm>
            <a:off x="1143000" y="2057400"/>
            <a:ext cx="90678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dirty="0">
                <a:solidFill>
                  <a:schemeClr val="tx2"/>
                </a:solidFill>
                <a:latin typeface="+mn-lt"/>
              </a:rPr>
              <a:t>The performance enhancement possible with a given improvement is limited by the fraction of the execution time that the improved feature is used.</a:t>
            </a:r>
          </a:p>
          <a:p>
            <a:pPr algn="r" eaLnBrk="1" hangingPunct="1"/>
            <a:r>
              <a:rPr lang="en-US" sz="3600" dirty="0"/>
              <a:t> </a:t>
            </a:r>
            <a:r>
              <a:rPr lang="en-US" sz="2800" dirty="0">
                <a:latin typeface="+mn-lt"/>
              </a:rPr>
              <a:t>-- Amdahl’s Law</a:t>
            </a:r>
          </a:p>
        </p:txBody>
      </p:sp>
      <p:pic>
        <p:nvPicPr>
          <p:cNvPr id="3" name="Picture 2"/>
          <p:cNvPicPr>
            <a:picLocks noChangeAspect="1"/>
          </p:cNvPicPr>
          <p:nvPr/>
        </p:nvPicPr>
        <p:blipFill>
          <a:blip r:embed="rId2"/>
          <a:stretch>
            <a:fillRect/>
          </a:stretch>
        </p:blipFill>
        <p:spPr>
          <a:xfrm>
            <a:off x="5676900" y="4432300"/>
            <a:ext cx="4305300" cy="1892300"/>
          </a:xfrm>
          <a:prstGeom prst="rect">
            <a:avLst/>
          </a:prstGeom>
        </p:spPr>
      </p:pic>
    </p:spTree>
    <p:extLst>
      <p:ext uri="{BB962C8B-B14F-4D97-AF65-F5344CB8AC3E}">
        <p14:creationId xmlns:p14="http://schemas.microsoft.com/office/powerpoint/2010/main" val="190108845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other words:</a:t>
            </a:r>
          </a:p>
        </p:txBody>
      </p:sp>
      <p:sp>
        <p:nvSpPr>
          <p:cNvPr id="3" name="Content Placeholder 2"/>
          <p:cNvSpPr>
            <a:spLocks noGrp="1"/>
          </p:cNvSpPr>
          <p:nvPr>
            <p:ph idx="1"/>
          </p:nvPr>
        </p:nvSpPr>
        <p:spPr>
          <a:xfrm>
            <a:off x="228600" y="1600205"/>
            <a:ext cx="8077200" cy="4525963"/>
          </a:xfrm>
        </p:spPr>
        <p:txBody>
          <a:bodyPr/>
          <a:lstStyle/>
          <a:p>
            <a:r>
              <a:rPr lang="en-US" dirty="0"/>
              <a:t>Trying to improve small things that nobody notices probably isn’t the road to fame and fortune.</a:t>
            </a:r>
          </a:p>
          <a:p>
            <a:endParaRPr lang="en-US" dirty="0"/>
          </a:p>
          <a:p>
            <a:endParaRPr lang="en-US" dirty="0"/>
          </a:p>
          <a:p>
            <a:r>
              <a:rPr lang="en-US" dirty="0"/>
              <a:t>Big queries that return lots of data and which are frequently used by lots of users will be much more noticeable.</a:t>
            </a:r>
          </a:p>
        </p:txBody>
      </p:sp>
      <p:pic>
        <p:nvPicPr>
          <p:cNvPr id="5" name="Picture 4"/>
          <p:cNvPicPr>
            <a:picLocks noChangeAspect="1"/>
          </p:cNvPicPr>
          <p:nvPr/>
        </p:nvPicPr>
        <p:blipFill>
          <a:blip r:embed="rId2"/>
          <a:stretch>
            <a:fillRect/>
          </a:stretch>
        </p:blipFill>
        <p:spPr>
          <a:xfrm>
            <a:off x="8077200" y="1729586"/>
            <a:ext cx="3810000" cy="2133600"/>
          </a:xfrm>
          <a:prstGeom prst="rect">
            <a:avLst/>
          </a:prstGeom>
        </p:spPr>
      </p:pic>
      <p:pic>
        <p:nvPicPr>
          <p:cNvPr id="6" name="Picture 5"/>
          <p:cNvPicPr>
            <a:picLocks noChangeAspect="1"/>
          </p:cNvPicPr>
          <p:nvPr/>
        </p:nvPicPr>
        <p:blipFill>
          <a:blip r:embed="rId3"/>
          <a:stretch>
            <a:fillRect/>
          </a:stretch>
        </p:blipFill>
        <p:spPr>
          <a:xfrm>
            <a:off x="8112728" y="4648200"/>
            <a:ext cx="4051300" cy="2006600"/>
          </a:xfrm>
          <a:prstGeom prst="rect">
            <a:avLst/>
          </a:prstGeom>
        </p:spPr>
      </p:pic>
    </p:spTree>
    <p:extLst>
      <p:ext uri="{BB962C8B-B14F-4D97-AF65-F5344CB8AC3E}">
        <p14:creationId xmlns:p14="http://schemas.microsoft.com/office/powerpoint/2010/main" val="15108017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Things That Help Existing Queries</a:t>
            </a:r>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FIELDS </a:t>
            </a:r>
            <a:r>
              <a:rPr lang="mr-IN" dirty="0"/>
              <a:t>–</a:t>
            </a:r>
            <a:r>
              <a:rPr lang="en-US" dirty="0"/>
              <a:t> can reduce the size of records and thus allow more records to be packed into a message,  i.e.</a:t>
            </a:r>
            <a:br>
              <a:rPr lang="en-US" dirty="0"/>
            </a:br>
            <a:r>
              <a:rPr lang="en-US" sz="1400" dirty="0"/>
              <a:t/>
            </a:r>
            <a:br>
              <a:rPr lang="en-US" sz="1400" dirty="0"/>
            </a:br>
            <a:r>
              <a:rPr lang="en-US" sz="2400" dirty="0"/>
              <a:t>	</a:t>
            </a:r>
            <a:r>
              <a:rPr lang="en-US" sz="2400" dirty="0">
                <a:solidFill>
                  <a:schemeClr val="tx1"/>
                </a:solidFill>
                <a:latin typeface="Consolas" charset="0"/>
                <a:ea typeface="Consolas" charset="0"/>
                <a:cs typeface="Consolas" charset="0"/>
              </a:rPr>
              <a:t>FOR EACH customer FIELDS ( name balance ) NO-LOCK:</a:t>
            </a:r>
            <a:br>
              <a:rPr lang="en-US" sz="2400" dirty="0">
                <a:solidFill>
                  <a:schemeClr val="tx1"/>
                </a:solidFill>
                <a:latin typeface="Consolas" charset="0"/>
                <a:ea typeface="Consolas" charset="0"/>
                <a:cs typeface="Consolas" charset="0"/>
              </a:rPr>
            </a:br>
            <a:r>
              <a:rPr lang="en-US" dirty="0">
                <a:ea typeface="Consolas" charset="0"/>
                <a:cs typeface="Consolas" charset="0"/>
              </a:rPr>
              <a:t>or:</a:t>
            </a:r>
            <a:br>
              <a:rPr lang="en-US" dirty="0">
                <a:ea typeface="Consolas" charset="0"/>
                <a:cs typeface="Consolas" charset="0"/>
              </a:rPr>
            </a:br>
            <a:r>
              <a:rPr lang="en-US" sz="2400" dirty="0">
                <a:latin typeface="Consolas" charset="0"/>
                <a:ea typeface="Consolas" charset="0"/>
                <a:cs typeface="Consolas" charset="0"/>
              </a:rPr>
              <a:t>	</a:t>
            </a:r>
            <a:r>
              <a:rPr lang="en-US" sz="2400" dirty="0">
                <a:solidFill>
                  <a:schemeClr val="tx1"/>
                </a:solidFill>
                <a:latin typeface="Consolas" charset="0"/>
                <a:ea typeface="Consolas" charset="0"/>
                <a:cs typeface="Consolas" charset="0"/>
              </a:rPr>
              <a:t>FOR EACH customer EXCEPT ( photo ) NO-LOCK:</a:t>
            </a:r>
          </a:p>
          <a:p>
            <a:pPr marL="342900" lvl="1" indent="-342900">
              <a:buFont typeface="Arial" pitchFamily="34" charset="0"/>
              <a:buChar char="•"/>
            </a:pPr>
            <a:endParaRPr lang="en-US" sz="1400" dirty="0">
              <a:latin typeface="Consolas" charset="0"/>
              <a:ea typeface="Consolas" charset="0"/>
              <a:cs typeface="Consolas" charset="0"/>
            </a:endParaRPr>
          </a:p>
          <a:p>
            <a:r>
              <a:rPr lang="en-US" sz="2800" dirty="0"/>
              <a:t>CACHE </a:t>
            </a:r>
            <a:r>
              <a:rPr lang="mr-IN" sz="2800" dirty="0"/>
              <a:t>–</a:t>
            </a:r>
            <a:r>
              <a:rPr lang="en-US" sz="2800" dirty="0"/>
              <a:t> client side buffer for records returned (default 50 - supposedly)</a:t>
            </a:r>
            <a:br>
              <a:rPr lang="en-US" sz="2800" dirty="0"/>
            </a:br>
            <a:r>
              <a:rPr lang="en-US" sz="1400" dirty="0"/>
              <a:t/>
            </a:r>
            <a:br>
              <a:rPr lang="en-US" sz="1400" dirty="0"/>
            </a:br>
            <a:r>
              <a:rPr lang="en-US" sz="2800" dirty="0"/>
              <a:t>	</a:t>
            </a:r>
            <a:r>
              <a:rPr lang="en-US" sz="2400" dirty="0">
                <a:solidFill>
                  <a:schemeClr val="tx1"/>
                </a:solidFill>
                <a:latin typeface="Consolas" charset="0"/>
                <a:ea typeface="Consolas" charset="0"/>
                <a:cs typeface="Consolas" charset="0"/>
              </a:rPr>
              <a:t>DEFINE QUERY q FOR customer FIELDS ( name ) CACHE 1000</a:t>
            </a:r>
          </a:p>
        </p:txBody>
      </p:sp>
    </p:spTree>
    <p:extLst>
      <p:ext uri="{BB962C8B-B14F-4D97-AF65-F5344CB8AC3E}">
        <p14:creationId xmlns:p14="http://schemas.microsoft.com/office/powerpoint/2010/main" val="20285295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That Hurt (A Lot)</a:t>
            </a:r>
          </a:p>
        </p:txBody>
      </p:sp>
      <p:sp>
        <p:nvSpPr>
          <p:cNvPr id="3" name="Content Placeholder 2"/>
          <p:cNvSpPr>
            <a:spLocks noGrp="1"/>
          </p:cNvSpPr>
          <p:nvPr>
            <p:ph idx="1"/>
          </p:nvPr>
        </p:nvSpPr>
        <p:spPr/>
        <p:txBody>
          <a:bodyPr>
            <a:normAutofit fontScale="92500" lnSpcReduction="20000"/>
          </a:bodyPr>
          <a:lstStyle/>
          <a:p>
            <a:r>
              <a:rPr lang="en-US" dirty="0"/>
              <a:t>SHARE-</a:t>
            </a:r>
            <a:r>
              <a:rPr lang="en-US" dirty="0" smtClean="0"/>
              <a:t>LOCK (frequently accidental)</a:t>
            </a:r>
            <a:endParaRPr lang="en-US" dirty="0"/>
          </a:p>
          <a:p>
            <a:pPr lvl="1"/>
            <a:r>
              <a:rPr lang="en-US" dirty="0"/>
              <a:t>Breaks the bundling of records</a:t>
            </a:r>
          </a:p>
          <a:p>
            <a:pPr lvl="1"/>
            <a:r>
              <a:rPr lang="en-US" dirty="0"/>
              <a:t>For a large result set SHARE-LOCK might be literally 100x worse!</a:t>
            </a:r>
          </a:p>
          <a:p>
            <a:pPr lvl="1"/>
            <a:r>
              <a:rPr lang="en-US" dirty="0"/>
              <a:t>Easy to accidentally get wrong</a:t>
            </a:r>
          </a:p>
          <a:p>
            <a:r>
              <a:rPr lang="en-US" dirty="0"/>
              <a:t>Bad WHERE Clauses</a:t>
            </a:r>
          </a:p>
          <a:p>
            <a:r>
              <a:rPr lang="en-US" dirty="0"/>
              <a:t>Nesting and JOINs</a:t>
            </a:r>
          </a:p>
          <a:p>
            <a:r>
              <a:rPr lang="en-US" dirty="0"/>
              <a:t>CAN-DO()</a:t>
            </a:r>
          </a:p>
          <a:p>
            <a:pPr lvl="1"/>
            <a:r>
              <a:rPr lang="en-US" dirty="0"/>
              <a:t>Is a SECURITY function </a:t>
            </a:r>
            <a:r>
              <a:rPr lang="mr-IN" dirty="0"/>
              <a:t>–</a:t>
            </a:r>
            <a:r>
              <a:rPr lang="en-US" dirty="0"/>
              <a:t> not a string function</a:t>
            </a:r>
          </a:p>
          <a:p>
            <a:pPr lvl="1"/>
            <a:r>
              <a:rPr lang="en-US" dirty="0"/>
              <a:t>Always evaluated on the client</a:t>
            </a:r>
          </a:p>
          <a:p>
            <a:pPr lvl="1"/>
            <a:r>
              <a:rPr lang="en-US" dirty="0"/>
              <a:t>Has many unexpected behaviors</a:t>
            </a:r>
          </a:p>
        </p:txBody>
      </p:sp>
      <p:pic>
        <p:nvPicPr>
          <p:cNvPr id="7" name="Picture 6" descr="was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819400"/>
            <a:ext cx="3810000" cy="3810000"/>
          </a:xfrm>
          <a:prstGeom prst="rect">
            <a:avLst/>
          </a:prstGeom>
        </p:spPr>
      </p:pic>
    </p:spTree>
    <p:extLst>
      <p:ext uri="{BB962C8B-B14F-4D97-AF65-F5344CB8AC3E}">
        <p14:creationId xmlns:p14="http://schemas.microsoft.com/office/powerpoint/2010/main" val="97993803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Pointless Waste of Programmer Time</a:t>
            </a:r>
          </a:p>
        </p:txBody>
      </p:sp>
      <p:sp>
        <p:nvSpPr>
          <p:cNvPr id="3" name="Content Placeholder 2"/>
          <p:cNvSpPr>
            <a:spLocks noGrp="1"/>
          </p:cNvSpPr>
          <p:nvPr>
            <p:ph idx="1"/>
          </p:nvPr>
        </p:nvSpPr>
        <p:spPr/>
        <p:txBody>
          <a:bodyPr/>
          <a:lstStyle/>
          <a:p>
            <a:r>
              <a:rPr lang="en-US" dirty="0"/>
              <a:t>FIND FIRST</a:t>
            </a:r>
          </a:p>
        </p:txBody>
      </p:sp>
      <p:pic>
        <p:nvPicPr>
          <p:cNvPr id="4" name="Picture 3" descr="waste-of-tim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2286000"/>
            <a:ext cx="3467100" cy="3810000"/>
          </a:xfrm>
          <a:prstGeom prst="rect">
            <a:avLst/>
          </a:prstGeom>
        </p:spPr>
      </p:pic>
    </p:spTree>
    <p:extLst>
      <p:ext uri="{BB962C8B-B14F-4D97-AF65-F5344CB8AC3E}">
        <p14:creationId xmlns:p14="http://schemas.microsoft.com/office/powerpoint/2010/main" val="19171006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1524000"/>
            <a:ext cx="7772400" cy="1362075"/>
          </a:xfrm>
        </p:spPr>
        <p:txBody>
          <a:bodyPr>
            <a:normAutofit fontScale="90000"/>
          </a:bodyPr>
          <a:lstStyle/>
          <a:p>
            <a:pPr algn="ctr"/>
            <a:r>
              <a:rPr lang="en-US" sz="6000" b="0" cap="none" dirty="0"/>
              <a:t>FIND FIRST Does Not Help</a:t>
            </a:r>
          </a:p>
        </p:txBody>
      </p:sp>
      <p:sp>
        <p:nvSpPr>
          <p:cNvPr id="4" name="Slide Number Placeholder 3"/>
          <p:cNvSpPr>
            <a:spLocks noGrp="1"/>
          </p:cNvSpPr>
          <p:nvPr>
            <p:ph type="sldNum" sz="quarter" idx="12"/>
          </p:nvPr>
        </p:nvSpPr>
        <p:spPr/>
        <p:txBody>
          <a:bodyPr/>
          <a:lstStyle/>
          <a:p>
            <a:fld id="{5657C8AD-9CD5-4FD6-B96A-EC63C8DD4688}" type="slidenum">
              <a:rPr lang="en-US" smtClean="0"/>
              <a:pPr/>
              <a:t>15</a:t>
            </a:fld>
            <a:endParaRPr lang="en-US" dirty="0"/>
          </a:p>
        </p:txBody>
      </p:sp>
      <p:pic>
        <p:nvPicPr>
          <p:cNvPr id="2" name="Picture 1" descr="bug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2895600"/>
            <a:ext cx="2857500" cy="2857500"/>
          </a:xfrm>
          <a:prstGeom prst="rect">
            <a:avLst/>
          </a:prstGeom>
        </p:spPr>
      </p:pic>
    </p:spTree>
    <p:extLst>
      <p:ext uri="{BB962C8B-B14F-4D97-AF65-F5344CB8AC3E}">
        <p14:creationId xmlns:p14="http://schemas.microsoft.com/office/powerpoint/2010/main" val="31052450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FIRST (and LAST)</a:t>
            </a:r>
          </a:p>
        </p:txBody>
      </p:sp>
      <p:sp>
        <p:nvSpPr>
          <p:cNvPr id="3" name="Content Placeholder 2"/>
          <p:cNvSpPr>
            <a:spLocks noGrp="1"/>
          </p:cNvSpPr>
          <p:nvPr>
            <p:ph idx="1"/>
          </p:nvPr>
        </p:nvSpPr>
        <p:spPr/>
        <p:txBody>
          <a:bodyPr>
            <a:normAutofit lnSpcReduction="10000"/>
          </a:bodyPr>
          <a:lstStyle/>
          <a:p>
            <a:r>
              <a:rPr lang="en-US" dirty="0">
                <a:solidFill>
                  <a:schemeClr val="tx2"/>
                </a:solidFill>
              </a:rPr>
              <a:t>Reflexive and automatic use on each and every FIND does NOT improve your code.</a:t>
            </a:r>
          </a:p>
          <a:p>
            <a:endParaRPr lang="en-US" dirty="0">
              <a:solidFill>
                <a:schemeClr val="tx2"/>
              </a:solidFill>
            </a:endParaRPr>
          </a:p>
          <a:p>
            <a:r>
              <a:rPr lang="en-US" dirty="0">
                <a:solidFill>
                  <a:schemeClr val="tx2"/>
                </a:solidFill>
              </a:rPr>
              <a:t>It is NOT a “standard”.</a:t>
            </a:r>
          </a:p>
          <a:p>
            <a:r>
              <a:rPr lang="en-US" dirty="0">
                <a:solidFill>
                  <a:schemeClr val="tx2"/>
                </a:solidFill>
              </a:rPr>
              <a:t>Nor is it a “best practice”.</a:t>
            </a:r>
          </a:p>
          <a:p>
            <a:r>
              <a:rPr lang="en-US" dirty="0">
                <a:solidFill>
                  <a:schemeClr val="tx2"/>
                </a:solidFill>
              </a:rPr>
              <a:t>Nor does it “always work”.</a:t>
            </a:r>
          </a:p>
          <a:p>
            <a:endParaRPr lang="en-US" dirty="0">
              <a:solidFill>
                <a:schemeClr val="tx2"/>
              </a:solidFill>
            </a:endParaRPr>
          </a:p>
          <a:p>
            <a:r>
              <a:rPr lang="en-US" dirty="0">
                <a:solidFill>
                  <a:schemeClr val="tx2"/>
                </a:solidFill>
              </a:rPr>
              <a:t>Yes, I know it is all over the place in certain code.</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16</a:t>
            </a:fld>
            <a:endParaRPr lang="en-US" dirty="0"/>
          </a:p>
        </p:txBody>
      </p:sp>
      <p:pic>
        <p:nvPicPr>
          <p:cNvPr id="5" name="Picture 4" descr="curmudgeon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2362200"/>
            <a:ext cx="2857500" cy="2857500"/>
          </a:xfrm>
          <a:prstGeom prst="rect">
            <a:avLst/>
          </a:prstGeom>
        </p:spPr>
      </p:pic>
    </p:spTree>
    <p:extLst>
      <p:ext uri="{BB962C8B-B14F-4D97-AF65-F5344CB8AC3E}">
        <p14:creationId xmlns:p14="http://schemas.microsoft.com/office/powerpoint/2010/main" val="4631355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Unique FINDs</a:t>
            </a:r>
          </a:p>
        </p:txBody>
      </p:sp>
      <p:sp>
        <p:nvSpPr>
          <p:cNvPr id="3" name="Content Placeholder 2"/>
          <p:cNvSpPr>
            <a:spLocks noGrp="1"/>
          </p:cNvSpPr>
          <p:nvPr>
            <p:ph idx="1"/>
          </p:nvPr>
        </p:nvSpPr>
        <p:spPr>
          <a:xfrm>
            <a:off x="228600" y="1600205"/>
            <a:ext cx="11201400" cy="4525963"/>
          </a:xfrm>
        </p:spPr>
        <p:txBody>
          <a:bodyPr>
            <a:normAutofit/>
          </a:bodyPr>
          <a:lstStyle/>
          <a:p>
            <a:r>
              <a:rPr lang="en-US" dirty="0"/>
              <a:t>FIND is designed to return exactly one or zero records.</a:t>
            </a:r>
          </a:p>
          <a:p>
            <a:r>
              <a:rPr lang="en-US" dirty="0"/>
              <a:t>99.44% of FIND statements should be for UNIQUE records.</a:t>
            </a:r>
          </a:p>
          <a:p>
            <a:r>
              <a:rPr lang="en-US" dirty="0"/>
              <a:t>This is one of Progress’ big advantages over SQL.</a:t>
            </a:r>
          </a:p>
          <a:p>
            <a:r>
              <a:rPr lang="en-US" dirty="0"/>
              <a:t>If the WHERE clause specifies a </a:t>
            </a:r>
            <a:r>
              <a:rPr lang="en-US" b="1" dirty="0"/>
              <a:t>unique</a:t>
            </a:r>
            <a:r>
              <a:rPr lang="en-US" dirty="0"/>
              <a:t> record then FIRST adds </a:t>
            </a:r>
            <a:r>
              <a:rPr lang="en-US" dirty="0">
                <a:solidFill>
                  <a:srgbClr val="C00000"/>
                </a:solidFill>
              </a:rPr>
              <a:t>no value.</a:t>
            </a:r>
          </a:p>
          <a:p>
            <a:r>
              <a:rPr lang="en-US" dirty="0"/>
              <a:t>Worse – it confuses the maintenance programmer by implying that there /should/ be an ordered result-set.</a:t>
            </a:r>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17</a:t>
            </a:fld>
            <a:endParaRPr lang="en-US" dirty="0"/>
          </a:p>
        </p:txBody>
      </p:sp>
    </p:spTree>
    <p:extLst>
      <p:ext uri="{BB962C8B-B14F-4D97-AF65-F5344CB8AC3E}">
        <p14:creationId xmlns:p14="http://schemas.microsoft.com/office/powerpoint/2010/main" val="14384857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Unique FIND FIRST performance</a:t>
            </a:r>
          </a:p>
        </p:txBody>
      </p:sp>
      <p:sp>
        <p:nvSpPr>
          <p:cNvPr id="3" name="Content Placeholder 2"/>
          <p:cNvSpPr>
            <a:spLocks noGrp="1"/>
          </p:cNvSpPr>
          <p:nvPr>
            <p:ph idx="1"/>
          </p:nvPr>
        </p:nvSpPr>
        <p:spPr>
          <a:xfrm>
            <a:off x="381000" y="1600201"/>
            <a:ext cx="11430000" cy="4525963"/>
          </a:xfrm>
        </p:spPr>
        <p:txBody>
          <a:bodyPr>
            <a:normAutofit fontScale="92500" lnSpcReduction="20000"/>
          </a:bodyPr>
          <a:lstStyle/>
          <a:p>
            <a:r>
              <a:rPr lang="en-US" dirty="0"/>
              <a:t>It is NOT faster.</a:t>
            </a:r>
          </a:p>
          <a:p>
            <a:r>
              <a:rPr lang="en-US" dirty="0"/>
              <a:t>It does NOT “eliminate a check for ambiguous records”.</a:t>
            </a:r>
          </a:p>
          <a:p>
            <a:pPr marL="0" indent="0">
              <a:buNone/>
            </a:pPr>
            <a:endParaRPr lang="en-US" dirty="0"/>
          </a:p>
          <a:p>
            <a:endParaRPr lang="en-US" dirty="0"/>
          </a:p>
          <a:p>
            <a:endParaRPr lang="en-US" dirty="0"/>
          </a:p>
          <a:p>
            <a:r>
              <a:rPr lang="en-US" dirty="0"/>
              <a:t>All of the statements above take the same time to run and have the same “logical” impact on the </a:t>
            </a:r>
            <a:r>
              <a:rPr lang="en-US" dirty="0" err="1"/>
              <a:t>db</a:t>
            </a:r>
            <a:r>
              <a:rPr lang="en-US" dirty="0"/>
              <a:t> engine.</a:t>
            </a:r>
          </a:p>
          <a:p>
            <a:r>
              <a:rPr lang="en-US" dirty="0"/>
              <a:t>All statements execute the same number of “logical IO ops” (</a:t>
            </a:r>
            <a:r>
              <a:rPr lang="en-US" dirty="0" err="1"/>
              <a:t>ProTop</a:t>
            </a:r>
            <a:r>
              <a:rPr lang="en-US" dirty="0"/>
              <a:t>, PROMON or VST “block access”).</a:t>
            </a:r>
          </a:p>
          <a:p>
            <a:r>
              <a:rPr lang="en-US" dirty="0"/>
              <a:t>Feel free to test it yourself!</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18</a:t>
            </a:fld>
            <a:endParaRPr lang="en-US" dirty="0"/>
          </a:p>
        </p:txBody>
      </p:sp>
      <p:sp>
        <p:nvSpPr>
          <p:cNvPr id="5" name="TextBox 4"/>
          <p:cNvSpPr txBox="1"/>
          <p:nvPr/>
        </p:nvSpPr>
        <p:spPr>
          <a:xfrm>
            <a:off x="1447800" y="2625804"/>
            <a:ext cx="9372600" cy="1107996"/>
          </a:xfrm>
          <a:prstGeom prst="rect">
            <a:avLst/>
          </a:prstGeom>
          <a:noFill/>
        </p:spPr>
        <p:txBody>
          <a:bodyPr wrap="square" rtlCol="0">
            <a:spAutoFit/>
          </a:bodyPr>
          <a:lstStyle/>
          <a:p>
            <a:r>
              <a:rPr lang="en-US" sz="2200" dirty="0">
                <a:latin typeface="Consolas"/>
                <a:cs typeface="Consolas"/>
              </a:rPr>
              <a:t>FIND FIRST customer NO-LOCK.</a:t>
            </a:r>
          </a:p>
          <a:p>
            <a:r>
              <a:rPr lang="en-US" sz="2200" dirty="0">
                <a:latin typeface="Consolas"/>
                <a:cs typeface="Consolas"/>
              </a:rPr>
              <a:t>FIND customer NO-LOCK WHERE </a:t>
            </a:r>
            <a:r>
              <a:rPr lang="en-US" sz="2200" dirty="0" err="1">
                <a:latin typeface="Consolas"/>
                <a:cs typeface="Consolas"/>
              </a:rPr>
              <a:t>custNum</a:t>
            </a:r>
            <a:r>
              <a:rPr lang="en-US" sz="2200" dirty="0">
                <a:latin typeface="Consolas"/>
                <a:cs typeface="Consolas"/>
              </a:rPr>
              <a:t> = 1.</a:t>
            </a:r>
          </a:p>
          <a:p>
            <a:r>
              <a:rPr lang="en-US" sz="2200" dirty="0">
                <a:latin typeface="Consolas"/>
                <a:cs typeface="Consolas"/>
              </a:rPr>
              <a:t>FIND FIRST customer NO-LOCK WHERE </a:t>
            </a:r>
            <a:r>
              <a:rPr lang="en-US" sz="2200" dirty="0" err="1">
                <a:latin typeface="Consolas"/>
                <a:cs typeface="Consolas"/>
              </a:rPr>
              <a:t>custNum</a:t>
            </a:r>
            <a:r>
              <a:rPr lang="en-US" sz="2200" dirty="0">
                <a:latin typeface="Consolas"/>
                <a:cs typeface="Consolas"/>
              </a:rPr>
              <a:t> = 1.</a:t>
            </a:r>
          </a:p>
        </p:txBody>
      </p:sp>
    </p:spTree>
    <p:extLst>
      <p:ext uri="{BB962C8B-B14F-4D97-AF65-F5344CB8AC3E}">
        <p14:creationId xmlns:p14="http://schemas.microsoft.com/office/powerpoint/2010/main" val="25886702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om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0028">
            <a:off x="2980123" y="4351723"/>
            <a:ext cx="1828800" cy="1828800"/>
          </a:xfrm>
          <a:prstGeom prst="rect">
            <a:avLst/>
          </a:prstGeom>
        </p:spPr>
      </p:pic>
      <p:pic>
        <p:nvPicPr>
          <p:cNvPr id="7" name="Picture 6" descr="bug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245198">
            <a:off x="10414131" y="2089681"/>
            <a:ext cx="1106971" cy="1106971"/>
          </a:xfrm>
          <a:prstGeom prst="rect">
            <a:avLst/>
          </a:prstGeom>
        </p:spPr>
      </p:pic>
      <p:sp>
        <p:nvSpPr>
          <p:cNvPr id="2" name="Title 1"/>
          <p:cNvSpPr>
            <a:spLocks noGrp="1"/>
          </p:cNvSpPr>
          <p:nvPr>
            <p:ph type="title"/>
          </p:nvPr>
        </p:nvSpPr>
        <p:spPr/>
        <p:txBody>
          <a:bodyPr/>
          <a:lstStyle/>
          <a:p>
            <a:r>
              <a:rPr lang="en-US" dirty="0"/>
              <a:t>Faster FIND with FIRST?</a:t>
            </a:r>
          </a:p>
        </p:txBody>
      </p:sp>
      <p:sp>
        <p:nvSpPr>
          <p:cNvPr id="3" name="Content Placeholder 2"/>
          <p:cNvSpPr>
            <a:spLocks noGrp="1"/>
          </p:cNvSpPr>
          <p:nvPr>
            <p:ph idx="1"/>
          </p:nvPr>
        </p:nvSpPr>
        <p:spPr>
          <a:xfrm>
            <a:off x="228600" y="1600205"/>
            <a:ext cx="10134600" cy="4525963"/>
          </a:xfrm>
        </p:spPr>
        <p:txBody>
          <a:bodyPr/>
          <a:lstStyle/>
          <a:p>
            <a:r>
              <a:rPr lang="en-US" dirty="0"/>
              <a:t>But what if FIRST does actually make a query faster?</a:t>
            </a:r>
          </a:p>
          <a:p>
            <a:pPr lvl="1"/>
            <a:r>
              <a:rPr lang="en-US" dirty="0"/>
              <a:t>You have not specified UNIQUE criteria!</a:t>
            </a:r>
          </a:p>
          <a:p>
            <a:pPr lvl="1"/>
            <a:r>
              <a:rPr lang="en-US" dirty="0"/>
              <a:t>You are missing an appropriate index to match your WHERE clause.</a:t>
            </a:r>
          </a:p>
          <a:p>
            <a:pPr lvl="1"/>
            <a:r>
              <a:rPr lang="en-US" dirty="0"/>
              <a:t>Maybe your WHERE clause isn’t doing what you think it should be doing?</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19</a:t>
            </a:fld>
            <a:endParaRPr lang="en-US" dirty="0"/>
          </a:p>
        </p:txBody>
      </p:sp>
    </p:spTree>
    <p:extLst>
      <p:ext uri="{BB962C8B-B14F-4D97-AF65-F5344CB8AC3E}">
        <p14:creationId xmlns:p14="http://schemas.microsoft.com/office/powerpoint/2010/main" val="12592845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FIRST Slogan</a:t>
            </a:r>
          </a:p>
        </p:txBody>
      </p:sp>
      <p:sp>
        <p:nvSpPr>
          <p:cNvPr id="3" name="Content Placeholder 2"/>
          <p:cNvSpPr>
            <a:spLocks noGrp="1"/>
          </p:cNvSpPr>
          <p:nvPr>
            <p:ph idx="1"/>
          </p:nvPr>
        </p:nvSpPr>
        <p:spPr>
          <a:xfrm>
            <a:off x="1981200" y="2133600"/>
            <a:ext cx="8229600" cy="3124200"/>
          </a:xfrm>
        </p:spPr>
        <p:txBody>
          <a:bodyPr>
            <a:normAutofit lnSpcReduction="10000"/>
          </a:bodyPr>
          <a:lstStyle/>
          <a:p>
            <a:pPr marL="0" indent="0" algn="ctr">
              <a:buNone/>
            </a:pPr>
            <a:r>
              <a:rPr lang="en-US" sz="4000" dirty="0">
                <a:solidFill>
                  <a:schemeClr val="accent2"/>
                </a:solidFill>
              </a:rPr>
              <a:t>Returning the Wrong Record Faster!</a:t>
            </a:r>
          </a:p>
          <a:p>
            <a:pPr marL="0" indent="0" algn="ctr">
              <a:buNone/>
            </a:pPr>
            <a:endParaRPr lang="en-US" sz="4000" dirty="0"/>
          </a:p>
          <a:p>
            <a:pPr marL="0" indent="0" algn="ctr">
              <a:buNone/>
            </a:pPr>
            <a:r>
              <a:rPr lang="en-US" sz="4000" i="1" dirty="0"/>
              <a:t>A program that produces incorrect results twice as fast is infinitely slower.</a:t>
            </a:r>
          </a:p>
          <a:p>
            <a:pPr marL="0" indent="0" algn="r">
              <a:buNone/>
            </a:pPr>
            <a:r>
              <a:rPr lang="en-US" sz="3000" dirty="0"/>
              <a:t>        — John </a:t>
            </a:r>
            <a:r>
              <a:rPr lang="en-US" sz="3000" dirty="0" err="1"/>
              <a:t>Osterhout</a:t>
            </a:r>
            <a:endParaRPr lang="en-US" sz="3000" dirty="0"/>
          </a:p>
          <a:p>
            <a:pPr marL="0" indent="0" algn="ctr">
              <a:buNone/>
            </a:pPr>
            <a:endParaRPr lang="en-US" sz="40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20</a:t>
            </a:fld>
            <a:endParaRPr lang="en-US" dirty="0"/>
          </a:p>
        </p:txBody>
      </p:sp>
    </p:spTree>
    <p:extLst>
      <p:ext uri="{BB962C8B-B14F-4D97-AF65-F5344CB8AC3E}">
        <p14:creationId xmlns:p14="http://schemas.microsoft.com/office/powerpoint/2010/main" val="21237208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SECOND?</a:t>
            </a:r>
          </a:p>
        </p:txBody>
      </p:sp>
      <p:sp>
        <p:nvSpPr>
          <p:cNvPr id="3" name="Content Placeholder 2"/>
          <p:cNvSpPr>
            <a:spLocks noGrp="1"/>
          </p:cNvSpPr>
          <p:nvPr>
            <p:ph idx="1"/>
          </p:nvPr>
        </p:nvSpPr>
        <p:spPr/>
        <p:txBody>
          <a:bodyPr>
            <a:normAutofit fontScale="92500"/>
          </a:bodyPr>
          <a:lstStyle/>
          <a:p>
            <a:r>
              <a:rPr lang="en-US" dirty="0"/>
              <a:t>You used FIND FIRST anyway…  what are you doing about the second record?</a:t>
            </a:r>
          </a:p>
          <a:p>
            <a:endParaRPr lang="en-US" dirty="0"/>
          </a:p>
          <a:p>
            <a:r>
              <a:rPr lang="en-US" dirty="0"/>
              <a:t>If there actually is a second record and you are actually doing something with it:</a:t>
            </a:r>
          </a:p>
          <a:p>
            <a:pPr lvl="1"/>
            <a:r>
              <a:rPr lang="en-US" dirty="0"/>
              <a:t>How did you specify the ordering?</a:t>
            </a:r>
          </a:p>
          <a:p>
            <a:pPr lvl="1"/>
            <a:r>
              <a:rPr lang="en-US" dirty="0"/>
              <a:t>If you don</a:t>
            </a:r>
            <a:r>
              <a:rPr lang="fr-FR" dirty="0"/>
              <a:t>’</a:t>
            </a:r>
            <a:r>
              <a:rPr lang="en-US" dirty="0"/>
              <a:t>t care about order – what does FIRST mean?</a:t>
            </a:r>
          </a:p>
          <a:p>
            <a:pPr lvl="1"/>
            <a:r>
              <a:rPr lang="en-US" dirty="0"/>
              <a:t>Are you treating it exactly the same as the FIRST record from a 3NF perspective?</a:t>
            </a:r>
          </a:p>
          <a:p>
            <a:pPr lvl="1"/>
            <a:r>
              <a:rPr lang="en-US" dirty="0"/>
              <a:t>Are you processing the entire result set?  </a:t>
            </a:r>
            <a:r>
              <a:rPr lang="en-US" b="1" dirty="0">
                <a:solidFill>
                  <a:srgbClr val="660066"/>
                </a:solidFill>
              </a:rPr>
              <a:t>Why didn’t you use FOR EACH?</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21</a:t>
            </a:fld>
            <a:endParaRPr lang="en-US" dirty="0"/>
          </a:p>
        </p:txBody>
      </p:sp>
    </p:spTree>
    <p:extLst>
      <p:ext uri="{BB962C8B-B14F-4D97-AF65-F5344CB8AC3E}">
        <p14:creationId xmlns:p14="http://schemas.microsoft.com/office/powerpoint/2010/main" val="64236429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Always Works”</a:t>
            </a:r>
          </a:p>
        </p:txBody>
      </p:sp>
      <p:sp>
        <p:nvSpPr>
          <p:cNvPr id="3" name="Content Placeholder 2"/>
          <p:cNvSpPr>
            <a:spLocks noGrp="1"/>
          </p:cNvSpPr>
          <p:nvPr>
            <p:ph idx="1"/>
          </p:nvPr>
        </p:nvSpPr>
        <p:spPr/>
        <p:txBody>
          <a:bodyPr>
            <a:normAutofit fontScale="92500"/>
          </a:bodyPr>
          <a:lstStyle/>
          <a:p>
            <a:r>
              <a:rPr lang="en-US" dirty="0"/>
              <a:t>This usually means that the programmer does not want to deal with:</a:t>
            </a:r>
            <a:br>
              <a:rPr lang="en-US" dirty="0"/>
            </a:br>
            <a:r>
              <a:rPr lang="en-US" sz="1800" dirty="0">
                <a:latin typeface="Consolas"/>
                <a:cs typeface="Consolas"/>
              </a:rPr>
              <a:t/>
            </a:r>
            <a:br>
              <a:rPr lang="en-US" sz="1800" dirty="0">
                <a:latin typeface="Consolas"/>
                <a:cs typeface="Consolas"/>
              </a:rPr>
            </a:br>
            <a:r>
              <a:rPr lang="en-US" sz="1800" dirty="0">
                <a:latin typeface="Consolas"/>
                <a:cs typeface="Consolas"/>
              </a:rPr>
              <a:t>	</a:t>
            </a:r>
            <a:r>
              <a:rPr lang="en-US" sz="2200" dirty="0">
                <a:solidFill>
                  <a:srgbClr val="660066"/>
                </a:solidFill>
                <a:latin typeface="Consolas"/>
                <a:cs typeface="Consolas"/>
              </a:rPr>
              <a:t>More than one Customer records found by a unique FIND. (3166)</a:t>
            </a:r>
            <a:r>
              <a:rPr lang="en-US" sz="2200" dirty="0">
                <a:latin typeface="Consolas"/>
                <a:cs typeface="Consolas"/>
              </a:rPr>
              <a:t>	</a:t>
            </a:r>
            <a:br>
              <a:rPr lang="en-US" sz="2200" dirty="0">
                <a:latin typeface="Consolas"/>
                <a:cs typeface="Consolas"/>
              </a:rPr>
            </a:br>
            <a:endParaRPr lang="en-US" sz="2200" dirty="0">
              <a:latin typeface="Consolas"/>
              <a:cs typeface="Consolas"/>
            </a:endParaRPr>
          </a:p>
          <a:p>
            <a:r>
              <a:rPr lang="en-US" dirty="0"/>
              <a:t>Adding FIRST will “make it go away”.</a:t>
            </a:r>
          </a:p>
          <a:p>
            <a:r>
              <a:rPr lang="en-US" dirty="0"/>
              <a:t>It also </a:t>
            </a:r>
            <a:r>
              <a:rPr lang="en-US" dirty="0" smtClean="0"/>
              <a:t>means that your </a:t>
            </a:r>
            <a:r>
              <a:rPr lang="en-US" dirty="0"/>
              <a:t>result is potentially wrong:</a:t>
            </a:r>
          </a:p>
          <a:p>
            <a:pPr lvl="1"/>
            <a:r>
              <a:rPr lang="en-US" dirty="0"/>
              <a:t>What if you forgot a component of the index?</a:t>
            </a:r>
          </a:p>
          <a:p>
            <a:pPr lvl="1"/>
            <a:r>
              <a:rPr lang="en-US" dirty="0"/>
              <a:t>Or didn’t know that a previously unused feature has been enabled by the users?</a:t>
            </a:r>
          </a:p>
          <a:p>
            <a:pPr lvl="1"/>
            <a:r>
              <a:rPr lang="en-US" dirty="0"/>
              <a:t>Or the users suddenly create a second magical record?</a:t>
            </a:r>
          </a:p>
          <a:p>
            <a:endParaRPr lang="en-US" sz="1800" dirty="0">
              <a:latin typeface="Consolas"/>
              <a:cs typeface="Consolas"/>
            </a:endParaRPr>
          </a:p>
          <a:p>
            <a:pPr marL="0" indent="0">
              <a:buNone/>
            </a:pPr>
            <a:endParaRPr lang="en-US" sz="1800" dirty="0">
              <a:latin typeface="Consolas"/>
              <a:cs typeface="Consolas"/>
            </a:endParaRP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22</a:t>
            </a:fld>
            <a:endParaRPr lang="en-US" dirty="0"/>
          </a:p>
        </p:txBody>
      </p:sp>
      <p:pic>
        <p:nvPicPr>
          <p:cNvPr id="5" name="Picture 4" descr="bug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473373">
            <a:off x="8951941" y="3200400"/>
            <a:ext cx="1295400" cy="1295400"/>
          </a:xfrm>
          <a:prstGeom prst="rect">
            <a:avLst/>
          </a:prstGeom>
        </p:spPr>
      </p:pic>
    </p:spTree>
    <p:extLst>
      <p:ext uri="{BB962C8B-B14F-4D97-AF65-F5344CB8AC3E}">
        <p14:creationId xmlns:p14="http://schemas.microsoft.com/office/powerpoint/2010/main" val="81632856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ug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0" y="3390900"/>
            <a:ext cx="2247900" cy="2247900"/>
          </a:xfrm>
          <a:prstGeom prst="rect">
            <a:avLst/>
          </a:prstGeom>
        </p:spPr>
      </p:pic>
      <p:sp>
        <p:nvSpPr>
          <p:cNvPr id="2" name="Title 1"/>
          <p:cNvSpPr>
            <a:spLocks noGrp="1"/>
          </p:cNvSpPr>
          <p:nvPr>
            <p:ph type="title"/>
          </p:nvPr>
        </p:nvSpPr>
        <p:spPr/>
        <p:txBody>
          <a:bodyPr/>
          <a:lstStyle/>
          <a:p>
            <a:r>
              <a:rPr lang="en-US" dirty="0"/>
              <a:t>Magic FIRST Records</a:t>
            </a:r>
          </a:p>
        </p:txBody>
      </p:sp>
      <p:sp>
        <p:nvSpPr>
          <p:cNvPr id="3" name="Content Placeholder 2"/>
          <p:cNvSpPr>
            <a:spLocks noGrp="1"/>
          </p:cNvSpPr>
          <p:nvPr>
            <p:ph idx="1"/>
          </p:nvPr>
        </p:nvSpPr>
        <p:spPr>
          <a:xfrm>
            <a:off x="381000" y="1828801"/>
            <a:ext cx="8229600" cy="1447800"/>
          </a:xfrm>
        </p:spPr>
        <p:txBody>
          <a:bodyPr>
            <a:normAutofit fontScale="92500" lnSpcReduction="20000"/>
          </a:bodyPr>
          <a:lstStyle/>
          <a:p>
            <a:r>
              <a:rPr lang="en-US" dirty="0"/>
              <a:t>Records that are special by convention.</a:t>
            </a:r>
          </a:p>
          <a:p>
            <a:r>
              <a:rPr lang="en-US" dirty="0"/>
              <a:t>No specific attribute identifies the usage.</a:t>
            </a:r>
          </a:p>
          <a:p>
            <a:r>
              <a:rPr lang="en-US" dirty="0"/>
              <a:t>A clear violation of Third Normal Form.</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23</a:t>
            </a:fld>
            <a:endParaRPr lang="en-US" dirty="0"/>
          </a:p>
        </p:txBody>
      </p:sp>
      <p:sp>
        <p:nvSpPr>
          <p:cNvPr id="5" name="TextBox 4"/>
          <p:cNvSpPr txBox="1"/>
          <p:nvPr/>
        </p:nvSpPr>
        <p:spPr>
          <a:xfrm>
            <a:off x="1295400" y="3429000"/>
            <a:ext cx="8153400" cy="2462212"/>
          </a:xfrm>
          <a:prstGeom prst="rect">
            <a:avLst/>
          </a:prstGeom>
          <a:noFill/>
        </p:spPr>
        <p:txBody>
          <a:bodyPr wrap="square" rtlCol="0">
            <a:spAutoFit/>
          </a:bodyPr>
          <a:lstStyle/>
          <a:p>
            <a:r>
              <a:rPr lang="en-US" sz="2200" dirty="0">
                <a:latin typeface="Consolas"/>
                <a:cs typeface="Consolas"/>
              </a:rPr>
              <a:t>find first customer no-lock where </a:t>
            </a:r>
            <a:r>
              <a:rPr lang="en-US" sz="2200" dirty="0" err="1">
                <a:latin typeface="Consolas"/>
                <a:cs typeface="Consolas"/>
              </a:rPr>
              <a:t>custNum</a:t>
            </a:r>
            <a:r>
              <a:rPr lang="en-US" sz="2200" dirty="0">
                <a:latin typeface="Consolas"/>
                <a:cs typeface="Consolas"/>
              </a:rPr>
              <a:t> &gt; 0.</a:t>
            </a:r>
          </a:p>
          <a:p>
            <a:r>
              <a:rPr lang="en-US" sz="2200" dirty="0">
                <a:latin typeface="Consolas"/>
                <a:cs typeface="Consolas"/>
              </a:rPr>
              <a:t>display </a:t>
            </a:r>
            <a:r>
              <a:rPr lang="en-US" sz="2200" dirty="0" err="1">
                <a:latin typeface="Consolas"/>
                <a:cs typeface="Consolas"/>
              </a:rPr>
              <a:t>custNum</a:t>
            </a:r>
            <a:r>
              <a:rPr lang="en-US" sz="2200" dirty="0">
                <a:latin typeface="Consolas"/>
                <a:cs typeface="Consolas"/>
              </a:rPr>
              <a:t> name discount.</a:t>
            </a:r>
          </a:p>
          <a:p>
            <a:r>
              <a:rPr lang="en-US" sz="2200" dirty="0" err="1">
                <a:latin typeface="Consolas"/>
                <a:cs typeface="Consolas"/>
              </a:rPr>
              <a:t>defaultDiscount</a:t>
            </a:r>
            <a:r>
              <a:rPr lang="en-US" sz="2200" dirty="0">
                <a:latin typeface="Consolas"/>
                <a:cs typeface="Consolas"/>
              </a:rPr>
              <a:t> = discount.</a:t>
            </a:r>
          </a:p>
          <a:p>
            <a:endParaRPr lang="en-US" sz="2200" dirty="0">
              <a:latin typeface="Consolas"/>
              <a:cs typeface="Consolas"/>
            </a:endParaRPr>
          </a:p>
          <a:p>
            <a:r>
              <a:rPr lang="en-US" sz="2200" dirty="0">
                <a:latin typeface="Consolas"/>
                <a:cs typeface="Consolas"/>
              </a:rPr>
              <a:t>find first customer no-lock where name &gt; "".</a:t>
            </a:r>
          </a:p>
          <a:p>
            <a:r>
              <a:rPr lang="en-US" sz="2200" dirty="0">
                <a:latin typeface="Consolas"/>
                <a:cs typeface="Consolas"/>
              </a:rPr>
              <a:t>display </a:t>
            </a:r>
            <a:r>
              <a:rPr lang="en-US" sz="2200" dirty="0" err="1">
                <a:latin typeface="Consolas"/>
                <a:cs typeface="Consolas"/>
              </a:rPr>
              <a:t>custNum</a:t>
            </a:r>
            <a:r>
              <a:rPr lang="en-US" sz="2200" dirty="0">
                <a:latin typeface="Consolas"/>
                <a:cs typeface="Consolas"/>
              </a:rPr>
              <a:t> name discount.</a:t>
            </a:r>
          </a:p>
          <a:p>
            <a:r>
              <a:rPr lang="en-US" sz="2200" dirty="0" err="1">
                <a:latin typeface="Consolas"/>
                <a:cs typeface="Consolas"/>
              </a:rPr>
              <a:t>defaultDiscount</a:t>
            </a:r>
            <a:r>
              <a:rPr lang="en-US" sz="2200" dirty="0">
                <a:latin typeface="Consolas"/>
                <a:cs typeface="Consolas"/>
              </a:rPr>
              <a:t> = discount.</a:t>
            </a:r>
          </a:p>
        </p:txBody>
      </p:sp>
    </p:spTree>
    <p:extLst>
      <p:ext uri="{BB962C8B-B14F-4D97-AF65-F5344CB8AC3E}">
        <p14:creationId xmlns:p14="http://schemas.microsoft.com/office/powerpoint/2010/main" val="67008739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FIRST Summary</a:t>
            </a:r>
          </a:p>
        </p:txBody>
      </p:sp>
      <p:sp>
        <p:nvSpPr>
          <p:cNvPr id="3" name="Content Placeholder 2"/>
          <p:cNvSpPr>
            <a:spLocks noGrp="1"/>
          </p:cNvSpPr>
          <p:nvPr>
            <p:ph idx="1"/>
          </p:nvPr>
        </p:nvSpPr>
        <p:spPr/>
        <p:txBody>
          <a:bodyPr/>
          <a:lstStyle/>
          <a:p>
            <a:r>
              <a:rPr lang="en-US" dirty="0"/>
              <a:t>FIND FIRST is almost always a sign of lazy programming</a:t>
            </a:r>
          </a:p>
          <a:p>
            <a:r>
              <a:rPr lang="en-US" dirty="0"/>
              <a:t>It does not improve performance</a:t>
            </a:r>
          </a:p>
          <a:p>
            <a:r>
              <a:rPr lang="en-US" dirty="0"/>
              <a:t>It can create bugs and mask existing bugs</a:t>
            </a:r>
          </a:p>
          <a:p>
            <a:r>
              <a:rPr lang="en-US" dirty="0"/>
              <a:t>Some code is infested  with it </a:t>
            </a:r>
            <a:r>
              <a:rPr lang="mr-IN" dirty="0"/>
              <a:t>–</a:t>
            </a:r>
            <a:r>
              <a:rPr lang="en-US" dirty="0"/>
              <a:t> but there is no reason to make the problem worse by continuing the habit </a:t>
            </a:r>
          </a:p>
        </p:txBody>
      </p:sp>
      <p:pic>
        <p:nvPicPr>
          <p:cNvPr id="4" name="Picture 3" descr="bom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4000500"/>
            <a:ext cx="2438400" cy="2438400"/>
          </a:xfrm>
          <a:prstGeom prst="rect">
            <a:avLst/>
          </a:prstGeom>
        </p:spPr>
      </p:pic>
    </p:spTree>
    <p:extLst>
      <p:ext uri="{BB962C8B-B14F-4D97-AF65-F5344CB8AC3E}">
        <p14:creationId xmlns:p14="http://schemas.microsoft.com/office/powerpoint/2010/main" val="126625641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1219200"/>
            <a:ext cx="7772400" cy="1895474"/>
          </a:xfrm>
        </p:spPr>
        <p:txBody>
          <a:bodyPr>
            <a:normAutofit fontScale="90000"/>
          </a:bodyPr>
          <a:lstStyle/>
          <a:p>
            <a:pPr algn="ctr"/>
            <a:r>
              <a:rPr lang="en-US" sz="6000" b="0" cap="none" dirty="0"/>
              <a:t>How to Tune</a:t>
            </a:r>
            <a:br>
              <a:rPr lang="en-US" sz="6000" b="0" cap="none" dirty="0"/>
            </a:br>
            <a:r>
              <a:rPr lang="en-US" sz="6000" b="0" cap="none" dirty="0"/>
              <a:t> Network Messages</a:t>
            </a:r>
          </a:p>
        </p:txBody>
      </p:sp>
      <p:sp>
        <p:nvSpPr>
          <p:cNvPr id="4" name="Slide Number Placeholder 3"/>
          <p:cNvSpPr>
            <a:spLocks noGrp="1"/>
          </p:cNvSpPr>
          <p:nvPr>
            <p:ph type="sldNum" sz="quarter" idx="12"/>
          </p:nvPr>
        </p:nvSpPr>
        <p:spPr/>
        <p:txBody>
          <a:bodyPr/>
          <a:lstStyle/>
          <a:p>
            <a:fld id="{5657C8AD-9CD5-4FD6-B96A-EC63C8DD4688}" type="slidenum">
              <a:rPr lang="en-US" smtClean="0"/>
              <a:pPr/>
              <a:t>25</a:t>
            </a:fld>
            <a:endParaRPr lang="en-US" dirty="0"/>
          </a:p>
        </p:txBody>
      </p:sp>
      <p:pic>
        <p:nvPicPr>
          <p:cNvPr id="2" name="Picture 1" descr="tool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048000"/>
            <a:ext cx="2857500" cy="2857500"/>
          </a:xfrm>
          <a:prstGeom prst="rect">
            <a:avLst/>
          </a:prstGeom>
        </p:spPr>
      </p:pic>
    </p:spTree>
    <p:extLst>
      <p:ext uri="{BB962C8B-B14F-4D97-AF65-F5344CB8AC3E}">
        <p14:creationId xmlns:p14="http://schemas.microsoft.com/office/powerpoint/2010/main" val="207479576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to Look For in VSTs/</a:t>
            </a:r>
            <a:r>
              <a:rPr lang="en-US" dirty="0" err="1"/>
              <a:t>ProTop</a:t>
            </a:r>
            <a:r>
              <a:rPr lang="en-US" dirty="0"/>
              <a:t>/PROMON</a:t>
            </a:r>
          </a:p>
        </p:txBody>
      </p:sp>
      <p:sp>
        <p:nvSpPr>
          <p:cNvPr id="3" name="Content Placeholder 2"/>
          <p:cNvSpPr>
            <a:spLocks noGrp="1"/>
          </p:cNvSpPr>
          <p:nvPr>
            <p:ph idx="1"/>
          </p:nvPr>
        </p:nvSpPr>
        <p:spPr/>
        <p:txBody>
          <a:bodyPr/>
          <a:lstStyle/>
          <a:p>
            <a:r>
              <a:rPr lang="en-US" dirty="0"/>
              <a:t>“Records per Query”</a:t>
            </a:r>
          </a:p>
        </p:txBody>
      </p:sp>
      <p:sp>
        <p:nvSpPr>
          <p:cNvPr id="4" name="TextBox 3"/>
          <p:cNvSpPr txBox="1"/>
          <p:nvPr/>
        </p:nvSpPr>
        <p:spPr>
          <a:xfrm>
            <a:off x="1295400" y="2286000"/>
            <a:ext cx="10363200" cy="3785652"/>
          </a:xfrm>
          <a:prstGeom prst="rect">
            <a:avLst/>
          </a:prstGeom>
          <a:noFill/>
        </p:spPr>
        <p:txBody>
          <a:bodyPr wrap="square" rtlCol="0">
            <a:spAutoFit/>
          </a:bodyPr>
          <a:lstStyle/>
          <a:p>
            <a:r>
              <a:rPr lang="en-US" sz="1600" dirty="0">
                <a:latin typeface="Consolas" charset="0"/>
                <a:ea typeface="Consolas" charset="0"/>
                <a:cs typeface="Consolas" charset="0"/>
              </a:rPr>
              <a:t>for each _field fields( _field-name ) no-lock:</a:t>
            </a:r>
          </a:p>
          <a:p>
            <a:r>
              <a:rPr lang="en-US" sz="1600" dirty="0">
                <a:latin typeface="Consolas" charset="0"/>
                <a:ea typeface="Consolas" charset="0"/>
                <a:cs typeface="Consolas" charset="0"/>
              </a:rPr>
              <a:t>end.</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find _</a:t>
            </a:r>
            <a:r>
              <a:rPr lang="en-US" sz="1600" dirty="0" err="1">
                <a:latin typeface="Consolas" charset="0"/>
                <a:ea typeface="Consolas" charset="0"/>
                <a:cs typeface="Consolas" charset="0"/>
              </a:rPr>
              <a:t>actServer</a:t>
            </a:r>
            <a:r>
              <a:rPr lang="en-US" sz="1600" dirty="0">
                <a:latin typeface="Consolas" charset="0"/>
                <a:ea typeface="Consolas" charset="0"/>
                <a:cs typeface="Consolas" charset="0"/>
              </a:rPr>
              <a:t> no-lock where _Server-id = 2.  	/* if we are the sole user</a:t>
            </a:r>
            <a:r>
              <a:rPr lang="mr-IN" sz="1600" dirty="0">
                <a:latin typeface="Consolas" charset="0"/>
                <a:ea typeface="Consolas" charset="0"/>
                <a:cs typeface="Consolas" charset="0"/>
              </a:rPr>
              <a:t>…</a:t>
            </a:r>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display</a:t>
            </a:r>
          </a:p>
          <a:p>
            <a:r>
              <a:rPr lang="en-US" sz="1600" dirty="0">
                <a:latin typeface="Consolas" charset="0"/>
                <a:ea typeface="Consolas" charset="0"/>
                <a:cs typeface="Consolas" charset="0"/>
              </a:rPr>
              <a:t>  _Server-</a:t>
            </a:r>
            <a:r>
              <a:rPr lang="en-US" sz="1600" dirty="0" err="1">
                <a:latin typeface="Consolas" charset="0"/>
                <a:ea typeface="Consolas" charset="0"/>
                <a:cs typeface="Consolas" charset="0"/>
              </a:rPr>
              <a:t>QryRec</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_Server-</a:t>
            </a:r>
            <a:r>
              <a:rPr lang="en-US" sz="1600" dirty="0" err="1">
                <a:latin typeface="Consolas" charset="0"/>
                <a:ea typeface="Consolas" charset="0"/>
                <a:cs typeface="Consolas" charset="0"/>
              </a:rPr>
              <a:t>recSent</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QryRec</a:t>
            </a:r>
            <a:r>
              <a:rPr lang="en-US" sz="1600" dirty="0">
                <a:latin typeface="Consolas" charset="0"/>
                <a:ea typeface="Consolas" charset="0"/>
                <a:cs typeface="Consolas" charset="0"/>
              </a:rPr>
              <a:t> )</a:t>
            </a:r>
          </a:p>
          <a:p>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is-IS" sz="1600" dirty="0">
                <a:latin typeface="Consolas" charset="0"/>
                <a:ea typeface="Consolas" charset="0"/>
                <a:cs typeface="Consolas" charset="0"/>
              </a:rPr>
              <a:t>    Queries received          Records sent           </a:t>
            </a:r>
          </a:p>
          <a:p>
            <a:r>
              <a:rPr lang="is-IS" sz="1600" dirty="0">
                <a:latin typeface="Consolas" charset="0"/>
                <a:ea typeface="Consolas" charset="0"/>
                <a:cs typeface="Consolas" charset="0"/>
              </a:rPr>
              <a:t>──────────────────── ─────────────────────           </a:t>
            </a:r>
          </a:p>
          <a:p>
            <a:r>
              <a:rPr lang="is-IS" sz="1600" dirty="0">
                <a:latin typeface="Consolas" charset="0"/>
                <a:ea typeface="Consolas" charset="0"/>
                <a:cs typeface="Consolas" charset="0"/>
              </a:rPr>
              <a:t>                  22                  3832     174.18</a:t>
            </a:r>
          </a:p>
          <a:p>
            <a:endParaRPr lang="en-US" sz="1600" dirty="0">
              <a:latin typeface="Consolas" charset="0"/>
              <a:ea typeface="Consolas" charset="0"/>
              <a:cs typeface="Consolas" charset="0"/>
            </a:endParaRPr>
          </a:p>
        </p:txBody>
      </p:sp>
    </p:spTree>
    <p:extLst>
      <p:ext uri="{BB962C8B-B14F-4D97-AF65-F5344CB8AC3E}">
        <p14:creationId xmlns:p14="http://schemas.microsoft.com/office/powerpoint/2010/main" val="68253246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ProTop</a:t>
            </a:r>
            <a:r>
              <a:rPr lang="en-US" dirty="0"/>
              <a:t> Portal</a:t>
            </a:r>
          </a:p>
        </p:txBody>
      </p:sp>
      <p:pic>
        <p:nvPicPr>
          <p:cNvPr id="4" name="Picture 3"/>
          <p:cNvPicPr>
            <a:picLocks noChangeAspect="1"/>
          </p:cNvPicPr>
          <p:nvPr/>
        </p:nvPicPr>
        <p:blipFill>
          <a:blip r:embed="rId2"/>
          <a:stretch>
            <a:fillRect/>
          </a:stretch>
        </p:blipFill>
        <p:spPr>
          <a:xfrm>
            <a:off x="0" y="1765235"/>
            <a:ext cx="12192000" cy="3327530"/>
          </a:xfrm>
          <a:prstGeom prst="rect">
            <a:avLst/>
          </a:prstGeom>
        </p:spPr>
      </p:pic>
      <p:sp>
        <p:nvSpPr>
          <p:cNvPr id="5" name="TextBox 4"/>
          <p:cNvSpPr txBox="1"/>
          <p:nvPr/>
        </p:nvSpPr>
        <p:spPr>
          <a:xfrm>
            <a:off x="7162800" y="5486400"/>
            <a:ext cx="4800600" cy="923330"/>
          </a:xfrm>
          <a:prstGeom prst="rect">
            <a:avLst/>
          </a:prstGeom>
          <a:noFill/>
        </p:spPr>
        <p:txBody>
          <a:bodyPr wrap="square" rtlCol="0">
            <a:spAutoFit/>
          </a:bodyPr>
          <a:lstStyle/>
          <a:p>
            <a:r>
              <a:rPr lang="en-US" dirty="0">
                <a:solidFill>
                  <a:srgbClr val="FF0000"/>
                </a:solidFill>
              </a:rPr>
              <a:t>(A new “records per query” is coming in the next release, for now you can manually calculate it from “received queries” and “sent records”.)</a:t>
            </a:r>
          </a:p>
        </p:txBody>
      </p:sp>
    </p:spTree>
    <p:extLst>
      <p:ext uri="{BB962C8B-B14F-4D97-AF65-F5344CB8AC3E}">
        <p14:creationId xmlns:p14="http://schemas.microsoft.com/office/powerpoint/2010/main" val="167326007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ProTop</a:t>
            </a:r>
            <a:r>
              <a:rPr lang="en-US" dirty="0"/>
              <a:t> </a:t>
            </a:r>
            <a:r>
              <a:rPr lang="en-US" dirty="0" err="1"/>
              <a:t>ChUI</a:t>
            </a:r>
            <a:endParaRPr lang="en-US" dirty="0"/>
          </a:p>
        </p:txBody>
      </p:sp>
      <p:sp>
        <p:nvSpPr>
          <p:cNvPr id="4" name="TextBox 3"/>
          <p:cNvSpPr txBox="1"/>
          <p:nvPr/>
        </p:nvSpPr>
        <p:spPr>
          <a:xfrm>
            <a:off x="152400" y="1600200"/>
            <a:ext cx="11963400" cy="4616648"/>
          </a:xfrm>
          <a:prstGeom prst="rect">
            <a:avLst/>
          </a:prstGeom>
          <a:noFill/>
        </p:spPr>
        <p:txBody>
          <a:bodyPr wrap="square" rtlCol="0">
            <a:spAutoFit/>
          </a:bodyPr>
          <a:lstStyle/>
          <a:p>
            <a:r>
              <a:rPr lang="is-IS" sz="1050" dirty="0">
                <a:latin typeface="Consolas" charset="0"/>
                <a:ea typeface="Consolas" charset="0"/>
                <a:cs typeface="Consolas" charset="0"/>
              </a:rPr>
              <a:t>xyzzy   Auto Interval Rate JSON 226461 0 0.518                       ProTop Version 3.3sx                                                    2017/11/09 13:50:13</a:t>
            </a:r>
          </a:p>
          <a:p>
            <a:r>
              <a:rPr lang="is-IS" sz="1050" dirty="0">
                <a:latin typeface="Consolas" charset="0"/>
                <a:ea typeface="Consolas" charset="0"/>
                <a:cs typeface="Consolas" charset="0"/>
              </a:rPr>
              <a:t>xyzzy   0 0                                                                /db/xyzzy                                                                            </a:t>
            </a:r>
          </a:p>
          <a:p>
            <a:r>
              <a:rPr lang="is-IS" sz="1050" dirty="0">
                <a:latin typeface="Consolas" charset="0"/>
                <a:ea typeface="Consolas" charset="0"/>
                <a:cs typeface="Consolas" charset="0"/>
              </a:rPr>
              <a:t>         Hit%       99.99         Commits:     341       Examined:   7532      APW Writes:     888                DB UpTime   49d 20:29    Connections:    1803</a:t>
            </a:r>
          </a:p>
          <a:p>
            <a:r>
              <a:rPr lang="is-IS" sz="1050" dirty="0">
                <a:latin typeface="Consolas" charset="0"/>
                <a:ea typeface="Consolas" charset="0"/>
                <a:cs typeface="Consolas" charset="0"/>
              </a:rPr>
              <a:t>   Log Reads:     2464995           Undos:   13948         New RM:   7051       APW Write%     100               Backup Age       12:35            -n %      60%</a:t>
            </a:r>
          </a:p>
          <a:p>
            <a:r>
              <a:rPr lang="is-IS" sz="1050" dirty="0">
                <a:latin typeface="Consolas" charset="0"/>
                <a:ea typeface="Consolas" charset="0"/>
                <a:cs typeface="Consolas" charset="0"/>
              </a:rPr>
              <a:t>    OS Reads:         347    Lock Tbl HWM:  278422        From RM:   7051    Bufs Scanned:    3338                                             Brokers:      10</a:t>
            </a:r>
          </a:p>
          <a:p>
            <a:r>
              <a:rPr lang="is-IS" sz="1050" dirty="0">
                <a:latin typeface="Consolas" charset="0"/>
                <a:ea typeface="Consolas" charset="0"/>
                <a:cs typeface="Consolas" charset="0"/>
              </a:rPr>
              <a:t>   Rec Reads:     1037415    Curr # Locks:    1240      RM Locked:   6967   APW Scan Wrts:       2               Oldest TRX:   01:28:47    4gl Servers:     100</a:t>
            </a:r>
          </a:p>
          <a:p>
            <a:r>
              <a:rPr lang="is-IS" sz="1050" dirty="0">
                <a:latin typeface="Consolas" charset="0"/>
                <a:ea typeface="Consolas" charset="0"/>
                <a:cs typeface="Consolas" charset="0"/>
              </a:rPr>
              <a:t> LogRd/RecRd:        2.38        Lock Tbl%    0.12%     From Free:      0      APW Q Wrts:       0             Curr BIClstr:      92414    SQL Servers:      22</a:t>
            </a:r>
          </a:p>
          <a:p>
            <a:r>
              <a:rPr lang="is-IS" sz="1050" dirty="0">
                <a:latin typeface="Consolas" charset="0"/>
                <a:ea typeface="Consolas" charset="0"/>
                <a:cs typeface="Consolas" charset="0"/>
              </a:rPr>
              <a:t>  Log Writes:       30139   Modified Bufs:    5858       Front2Bk:    481    Chkpt Q Wrts:     887              Old BIClstr:      92374    4gl Clients:    1620</a:t>
            </a:r>
          </a:p>
          <a:p>
            <a:r>
              <a:rPr lang="is-IS" sz="1050" dirty="0">
                <a:latin typeface="Consolas" charset="0"/>
                <a:ea typeface="Consolas" charset="0"/>
                <a:cs typeface="Consolas" charset="0"/>
              </a:rPr>
              <a:t>   OS Writes:         888    Evicted Bufs:       0                           Flushed Bufs:       0             Num BIClstrs:         40    SQL Clients:      10</a:t>
            </a:r>
          </a:p>
          <a:p>
            <a:r>
              <a:rPr lang="is-IS" sz="1050" dirty="0">
                <a:latin typeface="Consolas" charset="0"/>
                <a:ea typeface="Consolas" charset="0"/>
                <a:cs typeface="Consolas" charset="0"/>
              </a:rPr>
              <a:t> Rec Creates:        7050                                                       Chkpt Len:                       BI MB Used:       2560     App Server:      43</a:t>
            </a:r>
          </a:p>
          <a:p>
            <a:r>
              <a:rPr lang="is-IS" sz="1050" dirty="0">
                <a:latin typeface="Consolas" charset="0"/>
                <a:ea typeface="Consolas" charset="0"/>
                <a:cs typeface="Consolas" charset="0"/>
              </a:rPr>
              <a:t> Rec Updates:         152                                                                                                                    Web Speed:       0</a:t>
            </a:r>
          </a:p>
          <a:p>
            <a:r>
              <a:rPr lang="is-IS" sz="1050" dirty="0">
                <a:latin typeface="Consolas" charset="0"/>
                <a:ea typeface="Consolas" charset="0"/>
                <a:cs typeface="Consolas" charset="0"/>
              </a:rPr>
              <a:t> Rec Deletes:           7                                                                       BI       AI     Curr AI Ext:    1 of 12   BIW/AIW/WDOG:   1 1 1</a:t>
            </a:r>
          </a:p>
          <a:p>
            <a:r>
              <a:rPr lang="is-IS" sz="1050" dirty="0">
                <a:latin typeface="Consolas" charset="0"/>
                <a:ea typeface="Consolas" charset="0"/>
                <a:cs typeface="Consolas" charset="0"/>
              </a:rPr>
              <a:t>   Rec Locks:      247647                                                           Notes:   72627    72627       Curr Seq#:       6217        AI Mgmt:       1</a:t>
            </a:r>
          </a:p>
          <a:p>
            <a:r>
              <a:rPr lang="is-IS" sz="1050" dirty="0">
                <a:latin typeface="Consolas" charset="0"/>
                <a:ea typeface="Consolas" charset="0"/>
                <a:cs typeface="Consolas" charset="0"/>
              </a:rPr>
              <a:t> Idx Blk Spl:           0                                                     BI/AI Write%      65      100        Empty AI:         11           APWs:       4</a:t>
            </a:r>
          </a:p>
          <a:p>
            <a:r>
              <a:rPr lang="is-IS" sz="1050" dirty="0">
                <a:latin typeface="Consolas" charset="0"/>
                <a:ea typeface="Consolas" charset="0"/>
                <a:cs typeface="Consolas" charset="0"/>
              </a:rPr>
              <a:t>                                                                            Writes to Log:     371      354         Full AI:          0          Local:    1597</a:t>
            </a:r>
          </a:p>
          <a:p>
            <a:r>
              <a:rPr lang="is-IS" sz="1050" dirty="0">
                <a:latin typeface="Consolas" charset="0"/>
                <a:ea typeface="Consolas" charset="0"/>
                <a:cs typeface="Consolas" charset="0"/>
              </a:rPr>
              <a:t>   Rec Waits:           0     IO Response:    0.14                           BI/AI Writes:     241      353                                     Remote:      10</a:t>
            </a:r>
          </a:p>
          <a:p>
            <a:r>
              <a:rPr lang="is-IS" sz="1050" dirty="0">
                <a:latin typeface="Consolas" charset="0"/>
                <a:ea typeface="Consolas" charset="0"/>
                <a:cs typeface="Consolas" charset="0"/>
              </a:rPr>
              <a:t> Resrc Waits:          26        BogoMIPS:    5.35                             Partial Wr:      17        0       Locked AI:          0          Batch:      23</a:t>
            </a:r>
          </a:p>
          <a:p>
            <a:r>
              <a:rPr lang="is-IS" sz="1050" dirty="0">
                <a:latin typeface="Consolas" charset="0"/>
                <a:ea typeface="Consolas" charset="0"/>
                <a:cs typeface="Consolas" charset="0"/>
              </a:rPr>
              <a:t> Latch Waits:         101        ZippySHM:    4.00                             Busy Waits:      23        0       pica Used:          0            TRX:     747</a:t>
            </a:r>
          </a:p>
          <a:p>
            <a:r>
              <a:rPr lang="is-IS" sz="1050" dirty="0">
                <a:latin typeface="Consolas" charset="0"/>
                <a:ea typeface="Consolas" charset="0"/>
                <a:cs typeface="Consolas" charset="0"/>
              </a:rPr>
              <a:t>                                                                                Empty Wts:       0        0       pica Used%       0.00        Blocked:       0</a:t>
            </a:r>
          </a:p>
          <a:p>
            <a:r>
              <a:rPr lang="is-IS" sz="1050" dirty="0">
                <a:latin typeface="Consolas" charset="0"/>
                <a:ea typeface="Consolas" charset="0"/>
                <a:cs typeface="Consolas" charset="0"/>
              </a:rPr>
              <a:t>┌────────────────────────────────────────────────────────────────────── Server Activity ───────────────────────────────────────────────────────────────────────┐</a:t>
            </a:r>
          </a:p>
          <a:p>
            <a:r>
              <a:rPr lang="is-IS" sz="1050" dirty="0">
                <a:latin typeface="Consolas" charset="0"/>
                <a:ea typeface="Consolas" charset="0"/>
                <a:cs typeface="Consolas" charset="0"/>
              </a:rPr>
              <a:t>│    Srv Type   Port  Cnx  Max  </a:t>
            </a:r>
            <a:r>
              <a:rPr lang="is-IS" sz="1050" b="1" dirty="0">
                <a:solidFill>
                  <a:srgbClr val="FF0000"/>
                </a:solidFill>
                <a:latin typeface="Consolas" charset="0"/>
                <a:ea typeface="Consolas" charset="0"/>
                <a:cs typeface="Consolas" charset="0"/>
              </a:rPr>
              <a:t>QryRcvd  recSndQry</a:t>
            </a:r>
            <a:r>
              <a:rPr lang="is-IS" sz="1050" dirty="0">
                <a:latin typeface="Consolas" charset="0"/>
                <a:ea typeface="Consolas" charset="0"/>
                <a:cs typeface="Consolas" charset="0"/>
              </a:rPr>
              <a:t>  bytSndQry    MsgRcvd    RecRcvd rr/msg    MsgSent     RecSent  rs/msg  MB Sent v   MB Rcvd  RcvdSz  SendSz │</a:t>
            </a:r>
          </a:p>
          <a:p>
            <a:r>
              <a:rPr lang="is-IS" sz="1050" dirty="0">
                <a:latin typeface="Consolas" charset="0"/>
                <a:ea typeface="Consolas" charset="0"/>
                <a:cs typeface="Consolas" charset="0"/>
              </a:rPr>
              <a:t>│  ─────────────────────────────────────────────────────────────────────────────────────────────────────────────────────────────────────────────────────────── │</a:t>
            </a:r>
          </a:p>
          <a:p>
            <a:r>
              <a:rPr lang="is-IS" sz="1050" dirty="0">
                <a:latin typeface="Consolas" charset="0"/>
                <a:ea typeface="Consolas" charset="0"/>
                <a:cs typeface="Consolas" charset="0"/>
              </a:rPr>
              <a:t>│ &gt; 9999 Total     0   53  604      </a:t>
            </a:r>
            <a:r>
              <a:rPr lang="is-IS" sz="1050" dirty="0">
                <a:solidFill>
                  <a:srgbClr val="FF0000"/>
                </a:solidFill>
                <a:latin typeface="Consolas" charset="0"/>
                <a:ea typeface="Consolas" charset="0"/>
                <a:cs typeface="Consolas" charset="0"/>
              </a:rPr>
              <a:t>281          5</a:t>
            </a:r>
            <a:r>
              <a:rPr lang="is-IS" sz="1050" dirty="0">
                <a:latin typeface="Consolas" charset="0"/>
                <a:ea typeface="Consolas" charset="0"/>
                <a:cs typeface="Consolas" charset="0"/>
              </a:rPr>
              <a:t>          0       1460          1   0.00        795        1333    1.68       0.28      0.34     243     369 │</a:t>
            </a:r>
          </a:p>
          <a:p>
            <a:r>
              <a:rPr lang="is-IS" sz="1050" dirty="0">
                <a:latin typeface="Consolas" charset="0"/>
                <a:ea typeface="Consolas" charset="0"/>
                <a:cs typeface="Consolas" charset="0"/>
              </a:rPr>
              <a:t>│     31 Auto  20023    1    5      </a:t>
            </a:r>
            <a:r>
              <a:rPr lang="is-IS" sz="1050" dirty="0">
                <a:solidFill>
                  <a:srgbClr val="FF0000"/>
                </a:solidFill>
                <a:latin typeface="Consolas" charset="0"/>
                <a:ea typeface="Consolas" charset="0"/>
                <a:cs typeface="Consolas" charset="0"/>
              </a:rPr>
              <a:t>167          2</a:t>
            </a:r>
            <a:r>
              <a:rPr lang="is-IS" sz="1050" dirty="0">
                <a:latin typeface="Consolas" charset="0"/>
                <a:ea typeface="Consolas" charset="0"/>
                <a:cs typeface="Consolas" charset="0"/>
              </a:rPr>
              <a:t>          0        334          0   0.00        168         251    1.50       0.09      0.13     402     582 │</a:t>
            </a:r>
          </a:p>
          <a:p>
            <a:r>
              <a:rPr lang="is-IS" sz="1050" dirty="0">
                <a:latin typeface="Consolas" charset="0"/>
                <a:ea typeface="Consolas" charset="0"/>
                <a:cs typeface="Consolas" charset="0"/>
              </a:rPr>
              <a:t>│     23 Auto  20015    1    5       </a:t>
            </a:r>
            <a:r>
              <a:rPr lang="is-IS" sz="1050" dirty="0">
                <a:solidFill>
                  <a:srgbClr val="FF0000"/>
                </a:solidFill>
                <a:latin typeface="Consolas" charset="0"/>
                <a:ea typeface="Consolas" charset="0"/>
                <a:cs typeface="Consolas" charset="0"/>
              </a:rPr>
              <a:t>22          5</a:t>
            </a:r>
            <a:r>
              <a:rPr lang="is-IS" sz="1050" dirty="0">
                <a:latin typeface="Consolas" charset="0"/>
                <a:ea typeface="Consolas" charset="0"/>
                <a:cs typeface="Consolas" charset="0"/>
              </a:rPr>
              <a:t>          0        221          0   0.00        117         116    0.99       0.04      0.04     207     350 │</a:t>
            </a:r>
          </a:p>
          <a:p>
            <a:r>
              <a:rPr lang="is-IS" sz="1050" dirty="0">
                <a:latin typeface="Consolas" charset="0"/>
                <a:ea typeface="Consolas" charset="0"/>
                <a:cs typeface="Consolas" charset="0"/>
              </a:rPr>
              <a:t>│     68 Auto  20063    1    5       </a:t>
            </a:r>
            <a:r>
              <a:rPr lang="is-IS" sz="1050" dirty="0">
                <a:solidFill>
                  <a:srgbClr val="FF0000"/>
                </a:solidFill>
                <a:latin typeface="Consolas" charset="0"/>
                <a:ea typeface="Consolas" charset="0"/>
                <a:cs typeface="Consolas" charset="0"/>
              </a:rPr>
              <a:t>13         27</a:t>
            </a:r>
            <a:r>
              <a:rPr lang="is-IS" sz="1050" dirty="0">
                <a:latin typeface="Consolas" charset="0"/>
                <a:ea typeface="Consolas" charset="0"/>
                <a:cs typeface="Consolas" charset="0"/>
              </a:rPr>
              <a:t>          0         97          0   0.00         56         354    6.36       0.04      0.02     190     688 │</a:t>
            </a:r>
          </a:p>
          <a:p>
            <a:r>
              <a:rPr lang="is-IS" sz="1050" dirty="0">
                <a:latin typeface="Consolas" charset="0"/>
                <a:ea typeface="Consolas" charset="0"/>
                <a:cs typeface="Consolas" charset="0"/>
              </a:rPr>
              <a:t>│     82 Auto  20077    1    5       </a:t>
            </a:r>
            <a:r>
              <a:rPr lang="is-IS" sz="1050" dirty="0">
                <a:solidFill>
                  <a:srgbClr val="FF0000"/>
                </a:solidFill>
                <a:latin typeface="Consolas" charset="0"/>
                <a:ea typeface="Consolas" charset="0"/>
                <a:cs typeface="Consolas" charset="0"/>
              </a:rPr>
              <a:t>11         30</a:t>
            </a:r>
            <a:r>
              <a:rPr lang="is-IS" sz="1050" dirty="0">
                <a:latin typeface="Consolas" charset="0"/>
                <a:ea typeface="Consolas" charset="0"/>
                <a:cs typeface="Consolas" charset="0"/>
              </a:rPr>
              <a:t>          0         81          0   0.00         45         344    7.56       0.03      0.02     210     791 │</a:t>
            </a:r>
          </a:p>
          <a:p>
            <a:r>
              <a:rPr lang="is-IS" sz="1050" dirty="0">
                <a:latin typeface="Consolas" charset="0"/>
                <a:ea typeface="Consolas" charset="0"/>
                <a:cs typeface="Consolas" charset="0"/>
              </a:rPr>
              <a:t>│     54 Auto  20048    1    5       </a:t>
            </a:r>
            <a:r>
              <a:rPr lang="is-IS" sz="1050" dirty="0">
                <a:solidFill>
                  <a:srgbClr val="FF0000"/>
                </a:solidFill>
                <a:latin typeface="Consolas" charset="0"/>
                <a:ea typeface="Consolas" charset="0"/>
                <a:cs typeface="Consolas" charset="0"/>
              </a:rPr>
              <a:t>17          3</a:t>
            </a:r>
            <a:r>
              <a:rPr lang="is-IS" sz="1050" dirty="0">
                <a:latin typeface="Consolas" charset="0"/>
                <a:ea typeface="Consolas" charset="0"/>
                <a:cs typeface="Consolas" charset="0"/>
              </a:rPr>
              <a:t>          0        133          0   0.00         74          47    0.63       0.01      0.03     207     184 │</a:t>
            </a:r>
          </a:p>
        </p:txBody>
      </p:sp>
    </p:spTree>
    <p:extLst>
      <p:ext uri="{BB962C8B-B14F-4D97-AF65-F5344CB8AC3E}">
        <p14:creationId xmlns:p14="http://schemas.microsoft.com/office/powerpoint/2010/main" val="6405989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Harness</a:t>
            </a:r>
          </a:p>
        </p:txBody>
      </p:sp>
      <p:sp>
        <p:nvSpPr>
          <p:cNvPr id="4" name="TextBox 3"/>
          <p:cNvSpPr txBox="1"/>
          <p:nvPr/>
        </p:nvSpPr>
        <p:spPr>
          <a:xfrm>
            <a:off x="228600" y="1676400"/>
            <a:ext cx="11811000" cy="3785652"/>
          </a:xfrm>
          <a:prstGeom prst="rect">
            <a:avLst/>
          </a:prstGeom>
          <a:noFill/>
        </p:spPr>
        <p:txBody>
          <a:bodyPr wrap="square" rtlCol="0">
            <a:spAutoFit/>
          </a:bodyPr>
          <a:lstStyle/>
          <a:p>
            <a:r>
              <a:rPr lang="en-US" sz="1600" dirty="0">
                <a:latin typeface="Consolas" charset="0"/>
                <a:ea typeface="Consolas" charset="0"/>
                <a:cs typeface="Consolas" charset="0"/>
              </a:rPr>
              <a:t>/* </a:t>
            </a:r>
            <a:r>
              <a:rPr lang="en-US" sz="1600" dirty="0" err="1">
                <a:latin typeface="Consolas" charset="0"/>
                <a:ea typeface="Consolas" charset="0"/>
                <a:cs typeface="Consolas" charset="0"/>
              </a:rPr>
              <a:t>foreach.p</a:t>
            </a:r>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a:t>
            </a:r>
            <a:r>
              <a:rPr lang="en-US" sz="1600" dirty="0" err="1">
                <a:latin typeface="Consolas" charset="0"/>
                <a:ea typeface="Consolas" charset="0"/>
                <a:cs typeface="Consolas" charset="0"/>
              </a:rPr>
              <a:t>actsrv_hdr.i</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a:t>
            </a:r>
            <a:r>
              <a:rPr lang="en-US" sz="1600" dirty="0" err="1">
                <a:latin typeface="Consolas" charset="0"/>
                <a:ea typeface="Consolas" charset="0"/>
                <a:cs typeface="Consolas" charset="0"/>
              </a:rPr>
              <a:t>actsrv_init.i</a:t>
            </a:r>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en-US" sz="1600" dirty="0">
                <a:solidFill>
                  <a:srgbClr val="FF0000"/>
                </a:solidFill>
                <a:latin typeface="Consolas" charset="0"/>
                <a:ea typeface="Consolas" charset="0"/>
                <a:cs typeface="Consolas" charset="0"/>
              </a:rPr>
              <a:t>for each _field no-lock:					/* test 1 */</a:t>
            </a:r>
          </a:p>
          <a:p>
            <a:r>
              <a:rPr lang="en-US" sz="1600" dirty="0">
                <a:solidFill>
                  <a:srgbClr val="FF0000"/>
                </a:solidFill>
                <a:latin typeface="Consolas" charset="0"/>
                <a:ea typeface="Consolas" charset="0"/>
                <a:cs typeface="Consolas" charset="0"/>
              </a:rPr>
              <a:t>end.</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a:t>
            </a:r>
            <a:r>
              <a:rPr lang="en-US" sz="1600" dirty="0" err="1">
                <a:latin typeface="Consolas" charset="0"/>
                <a:ea typeface="Consolas" charset="0"/>
                <a:cs typeface="Consolas" charset="0"/>
              </a:rPr>
              <a:t>actsrv_end.i</a:t>
            </a:r>
            <a:r>
              <a:rPr lang="en-US" sz="1600" dirty="0">
                <a:latin typeface="Consolas" charset="0"/>
                <a:ea typeface="Consolas" charset="0"/>
                <a:cs typeface="Consolas" charset="0"/>
              </a:rPr>
              <a:t> "for each"}</a:t>
            </a:r>
          </a:p>
          <a:p>
            <a:r>
              <a:rPr lang="en-US" sz="1600" dirty="0">
                <a:latin typeface="Consolas" charset="0"/>
                <a:ea typeface="Consolas" charset="0"/>
                <a:cs typeface="Consolas" charset="0"/>
              </a:rPr>
              <a:t>{</a:t>
            </a:r>
            <a:r>
              <a:rPr lang="en-US" sz="1600" dirty="0" err="1">
                <a:latin typeface="Consolas" charset="0"/>
                <a:ea typeface="Consolas" charset="0"/>
                <a:cs typeface="Consolas" charset="0"/>
              </a:rPr>
              <a:t>actsrv_init.i</a:t>
            </a:r>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en-US" sz="1600" dirty="0">
                <a:solidFill>
                  <a:srgbClr val="FF0000"/>
                </a:solidFill>
                <a:latin typeface="Consolas" charset="0"/>
                <a:ea typeface="Consolas" charset="0"/>
                <a:cs typeface="Consolas" charset="0"/>
              </a:rPr>
              <a:t>for each _field fields( _field-name ) no-lock:		/* test 2 */</a:t>
            </a:r>
          </a:p>
          <a:p>
            <a:r>
              <a:rPr lang="en-US" sz="1600" dirty="0">
                <a:solidFill>
                  <a:srgbClr val="FF0000"/>
                </a:solidFill>
                <a:latin typeface="Consolas" charset="0"/>
                <a:ea typeface="Consolas" charset="0"/>
                <a:cs typeface="Consolas" charset="0"/>
              </a:rPr>
              <a:t>end.</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a:t>
            </a:r>
            <a:r>
              <a:rPr lang="en-US" sz="1600" dirty="0" err="1">
                <a:latin typeface="Consolas" charset="0"/>
                <a:ea typeface="Consolas" charset="0"/>
                <a:cs typeface="Consolas" charset="0"/>
              </a:rPr>
              <a:t>actsrv_end.i</a:t>
            </a:r>
            <a:r>
              <a:rPr lang="en-US" sz="1600" dirty="0">
                <a:latin typeface="Consolas" charset="0"/>
                <a:ea typeface="Consolas" charset="0"/>
                <a:cs typeface="Consolas" charset="0"/>
              </a:rPr>
              <a:t> "for each fields()"}</a:t>
            </a:r>
          </a:p>
        </p:txBody>
      </p:sp>
    </p:spTree>
    <p:extLst>
      <p:ext uri="{BB962C8B-B14F-4D97-AF65-F5344CB8AC3E}">
        <p14:creationId xmlns:p14="http://schemas.microsoft.com/office/powerpoint/2010/main" val="77730675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Harness</a:t>
            </a:r>
          </a:p>
        </p:txBody>
      </p:sp>
      <p:sp>
        <p:nvSpPr>
          <p:cNvPr id="4" name="TextBox 3"/>
          <p:cNvSpPr txBox="1"/>
          <p:nvPr/>
        </p:nvSpPr>
        <p:spPr>
          <a:xfrm>
            <a:off x="228600" y="1676400"/>
            <a:ext cx="11811000" cy="2308324"/>
          </a:xfrm>
          <a:prstGeom prst="rect">
            <a:avLst/>
          </a:prstGeom>
          <a:noFill/>
        </p:spPr>
        <p:txBody>
          <a:bodyPr wrap="square" rtlCol="0">
            <a:spAutoFit/>
          </a:bodyPr>
          <a:lstStyle/>
          <a:p>
            <a:r>
              <a:rPr lang="en-US" sz="1600" dirty="0">
                <a:latin typeface="Consolas" charset="0"/>
                <a:ea typeface="Consolas" charset="0"/>
                <a:cs typeface="Consolas" charset="0"/>
              </a:rPr>
              <a:t>/* </a:t>
            </a:r>
            <a:r>
              <a:rPr lang="en-US" sz="1600" dirty="0" err="1">
                <a:latin typeface="Consolas" charset="0"/>
                <a:ea typeface="Consolas" charset="0"/>
                <a:cs typeface="Consolas" charset="0"/>
              </a:rPr>
              <a:t>actsrv_hdr.i</a:t>
            </a:r>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define variable </a:t>
            </a:r>
            <a:r>
              <a:rPr lang="en-US" sz="1600" dirty="0" err="1">
                <a:latin typeface="Consolas" charset="0"/>
                <a:ea typeface="Consolas" charset="0"/>
                <a:cs typeface="Consolas" charset="0"/>
              </a:rPr>
              <a:t>msgRecv</a:t>
            </a:r>
            <a:r>
              <a:rPr lang="en-US" sz="1600" dirty="0">
                <a:latin typeface="Consolas" charset="0"/>
                <a:ea typeface="Consolas" charset="0"/>
                <a:cs typeface="Consolas" charset="0"/>
              </a:rPr>
              <a:t>   as integer no-undo.</a:t>
            </a:r>
          </a:p>
          <a:p>
            <a:r>
              <a:rPr lang="en-US" sz="1600" dirty="0">
                <a:latin typeface="Consolas" charset="0"/>
                <a:ea typeface="Consolas" charset="0"/>
                <a:cs typeface="Consolas" charset="0"/>
              </a:rPr>
              <a:t>define variable </a:t>
            </a:r>
            <a:r>
              <a:rPr lang="en-US" sz="1600" dirty="0" err="1">
                <a:latin typeface="Consolas" charset="0"/>
                <a:ea typeface="Consolas" charset="0"/>
                <a:cs typeface="Consolas" charset="0"/>
              </a:rPr>
              <a:t>msgSent</a:t>
            </a:r>
            <a:r>
              <a:rPr lang="en-US" sz="1600" dirty="0">
                <a:latin typeface="Consolas" charset="0"/>
                <a:ea typeface="Consolas" charset="0"/>
                <a:cs typeface="Consolas" charset="0"/>
              </a:rPr>
              <a:t>   as integer no-undo.</a:t>
            </a:r>
          </a:p>
          <a:p>
            <a:r>
              <a:rPr lang="en-US" sz="1600" dirty="0">
                <a:latin typeface="Consolas" charset="0"/>
                <a:ea typeface="Consolas" charset="0"/>
                <a:cs typeface="Consolas" charset="0"/>
              </a:rPr>
              <a:t>define variable </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as integer no-undo.</a:t>
            </a:r>
          </a:p>
          <a:p>
            <a:r>
              <a:rPr lang="en-US" sz="1600" dirty="0">
                <a:latin typeface="Consolas" charset="0"/>
                <a:ea typeface="Consolas" charset="0"/>
                <a:cs typeface="Consolas" charset="0"/>
              </a:rPr>
              <a:t>define variable </a:t>
            </a:r>
            <a:r>
              <a:rPr lang="en-US" sz="1600" dirty="0" err="1">
                <a:latin typeface="Consolas" charset="0"/>
                <a:ea typeface="Consolas" charset="0"/>
                <a:cs typeface="Consolas" charset="0"/>
              </a:rPr>
              <a:t>qryRecv</a:t>
            </a:r>
            <a:r>
              <a:rPr lang="en-US" sz="1600" dirty="0">
                <a:latin typeface="Consolas" charset="0"/>
                <a:ea typeface="Consolas" charset="0"/>
                <a:cs typeface="Consolas" charset="0"/>
              </a:rPr>
              <a:t>   as integer no-undo.</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_field no-lock:			/* ensure that _field is in -B */</a:t>
            </a:r>
          </a:p>
          <a:p>
            <a:r>
              <a:rPr lang="en-US" sz="1600" dirty="0">
                <a:latin typeface="Consolas" charset="0"/>
                <a:ea typeface="Consolas" charset="0"/>
                <a:cs typeface="Consolas" charset="0"/>
              </a:rPr>
              <a:t>end.</a:t>
            </a:r>
          </a:p>
        </p:txBody>
      </p:sp>
    </p:spTree>
    <p:extLst>
      <p:ext uri="{BB962C8B-B14F-4D97-AF65-F5344CB8AC3E}">
        <p14:creationId xmlns:p14="http://schemas.microsoft.com/office/powerpoint/2010/main" val="145632131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Harness</a:t>
            </a:r>
          </a:p>
        </p:txBody>
      </p:sp>
      <p:sp>
        <p:nvSpPr>
          <p:cNvPr id="4" name="TextBox 3"/>
          <p:cNvSpPr txBox="1"/>
          <p:nvPr/>
        </p:nvSpPr>
        <p:spPr>
          <a:xfrm>
            <a:off x="228600" y="1676400"/>
            <a:ext cx="11811000" cy="2800767"/>
          </a:xfrm>
          <a:prstGeom prst="rect">
            <a:avLst/>
          </a:prstGeom>
          <a:noFill/>
        </p:spPr>
        <p:txBody>
          <a:bodyPr wrap="square" rtlCol="0">
            <a:spAutoFit/>
          </a:bodyPr>
          <a:lstStyle/>
          <a:p>
            <a:r>
              <a:rPr lang="en-US" sz="1600" dirty="0">
                <a:latin typeface="Consolas" charset="0"/>
                <a:ea typeface="Consolas" charset="0"/>
                <a:cs typeface="Consolas" charset="0"/>
              </a:rPr>
              <a:t>/* </a:t>
            </a:r>
            <a:r>
              <a:rPr lang="en-US" sz="1600" dirty="0" err="1">
                <a:latin typeface="Consolas" charset="0"/>
                <a:ea typeface="Consolas" charset="0"/>
                <a:cs typeface="Consolas" charset="0"/>
              </a:rPr>
              <a:t>actsrv_init.i</a:t>
            </a:r>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find _</a:t>
            </a:r>
            <a:r>
              <a:rPr lang="en-US" sz="1600" dirty="0" err="1">
                <a:latin typeface="Consolas" charset="0"/>
                <a:ea typeface="Consolas" charset="0"/>
                <a:cs typeface="Consolas" charset="0"/>
              </a:rPr>
              <a:t>actServer</a:t>
            </a:r>
            <a:r>
              <a:rPr lang="en-US" sz="1600" dirty="0">
                <a:latin typeface="Consolas" charset="0"/>
                <a:ea typeface="Consolas" charset="0"/>
                <a:cs typeface="Consolas" charset="0"/>
              </a:rPr>
              <a:t> no-lock where _Server-id = 2.</a:t>
            </a:r>
          </a:p>
          <a:p>
            <a:r>
              <a:rPr lang="en-US" sz="1600" dirty="0">
                <a:latin typeface="Consolas" charset="0"/>
                <a:ea typeface="Consolas" charset="0"/>
                <a:cs typeface="Consolas" charset="0"/>
              </a:rPr>
              <a:t>assign</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msgRecv</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msgRec</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msgSent</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msgSent</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recSent</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qryRecv</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QryRec</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en-US" sz="1600" dirty="0" err="1">
                <a:latin typeface="Consolas" charset="0"/>
                <a:ea typeface="Consolas" charset="0"/>
                <a:cs typeface="Consolas" charset="0"/>
              </a:rPr>
              <a:t>etime</a:t>
            </a:r>
            <a:r>
              <a:rPr lang="en-US" sz="1600" dirty="0">
                <a:latin typeface="Consolas" charset="0"/>
                <a:ea typeface="Consolas" charset="0"/>
                <a:cs typeface="Consolas" charset="0"/>
              </a:rPr>
              <a:t>( yes ).</a:t>
            </a:r>
          </a:p>
        </p:txBody>
      </p:sp>
    </p:spTree>
    <p:extLst>
      <p:ext uri="{BB962C8B-B14F-4D97-AF65-F5344CB8AC3E}">
        <p14:creationId xmlns:p14="http://schemas.microsoft.com/office/powerpoint/2010/main" val="16512918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Harness</a:t>
            </a:r>
          </a:p>
        </p:txBody>
      </p:sp>
      <p:sp>
        <p:nvSpPr>
          <p:cNvPr id="4" name="TextBox 3"/>
          <p:cNvSpPr txBox="1"/>
          <p:nvPr/>
        </p:nvSpPr>
        <p:spPr>
          <a:xfrm>
            <a:off x="228600" y="1654076"/>
            <a:ext cx="11811000" cy="4278094"/>
          </a:xfrm>
          <a:prstGeom prst="rect">
            <a:avLst/>
          </a:prstGeom>
          <a:noFill/>
        </p:spPr>
        <p:txBody>
          <a:bodyPr wrap="square" rtlCol="0">
            <a:spAutoFit/>
          </a:bodyPr>
          <a:lstStyle/>
          <a:p>
            <a:r>
              <a:rPr lang="en-US" sz="1600" dirty="0">
                <a:latin typeface="Consolas" charset="0"/>
                <a:ea typeface="Consolas" charset="0"/>
                <a:cs typeface="Consolas" charset="0"/>
              </a:rPr>
              <a:t>/* </a:t>
            </a:r>
            <a:r>
              <a:rPr lang="en-US" sz="1600" dirty="0" err="1">
                <a:latin typeface="Consolas" charset="0"/>
                <a:ea typeface="Consolas" charset="0"/>
                <a:cs typeface="Consolas" charset="0"/>
              </a:rPr>
              <a:t>actsrv_end.i</a:t>
            </a:r>
            <a:r>
              <a:rPr lang="en-US" sz="1600" dirty="0">
                <a:latin typeface="Consolas" charset="0"/>
                <a:ea typeface="Consolas" charset="0"/>
                <a:cs typeface="Consolas" charset="0"/>
              </a:rPr>
              <a:t>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find _</a:t>
            </a:r>
            <a:r>
              <a:rPr lang="en-US" sz="1600" dirty="0" err="1">
                <a:latin typeface="Consolas" charset="0"/>
                <a:ea typeface="Consolas" charset="0"/>
                <a:cs typeface="Consolas" charset="0"/>
              </a:rPr>
              <a:t>actServer</a:t>
            </a:r>
            <a:r>
              <a:rPr lang="en-US" sz="1600" dirty="0">
                <a:latin typeface="Consolas" charset="0"/>
                <a:ea typeface="Consolas" charset="0"/>
                <a:cs typeface="Consolas" charset="0"/>
              </a:rPr>
              <a:t> no-lock where _Server-id = 2.</a:t>
            </a:r>
          </a:p>
          <a:p>
            <a:r>
              <a:rPr lang="en-US" sz="1600" dirty="0">
                <a:latin typeface="Consolas" charset="0"/>
                <a:ea typeface="Consolas" charset="0"/>
                <a:cs typeface="Consolas" charset="0"/>
              </a:rPr>
              <a:t>assign</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msgRecv</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msgRec</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msgRecv</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msgSent</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msgSent</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msgSent</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recSent</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qryRecv</a:t>
            </a:r>
            <a:r>
              <a:rPr lang="en-US" sz="1600" dirty="0">
                <a:latin typeface="Consolas" charset="0"/>
                <a:ea typeface="Consolas" charset="0"/>
                <a:cs typeface="Consolas" charset="0"/>
              </a:rPr>
              <a:t>   = _Server-</a:t>
            </a:r>
            <a:r>
              <a:rPr lang="en-US" sz="1600" dirty="0" err="1">
                <a:latin typeface="Consolas" charset="0"/>
                <a:ea typeface="Consolas" charset="0"/>
                <a:cs typeface="Consolas" charset="0"/>
              </a:rPr>
              <a:t>QryRec</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qryRecv</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output to value( "</a:t>
            </a:r>
            <a:r>
              <a:rPr lang="en-US" sz="1600" dirty="0" err="1">
                <a:latin typeface="Consolas" charset="0"/>
                <a:ea typeface="Consolas" charset="0"/>
                <a:cs typeface="Consolas" charset="0"/>
              </a:rPr>
              <a:t>nettraffic.txt</a:t>
            </a:r>
            <a:r>
              <a:rPr lang="en-US" sz="1600" dirty="0">
                <a:latin typeface="Consolas" charset="0"/>
                <a:ea typeface="Consolas" charset="0"/>
                <a:cs typeface="Consolas" charset="0"/>
              </a:rPr>
              <a:t>" ) append.</a:t>
            </a:r>
          </a:p>
          <a:p>
            <a:r>
              <a:rPr lang="en-US" sz="1600" dirty="0" err="1">
                <a:latin typeface="Consolas" charset="0"/>
                <a:ea typeface="Consolas" charset="0"/>
                <a:cs typeface="Consolas" charset="0"/>
              </a:rPr>
              <a:t>file-info:file-name</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nettraffic.txt</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if </a:t>
            </a:r>
            <a:r>
              <a:rPr lang="en-US" sz="1600" dirty="0" err="1">
                <a:latin typeface="Consolas" charset="0"/>
                <a:ea typeface="Consolas" charset="0"/>
                <a:cs typeface="Consolas" charset="0"/>
              </a:rPr>
              <a:t>file-info:file-size</a:t>
            </a:r>
            <a:r>
              <a:rPr lang="en-US" sz="1600" dirty="0">
                <a:latin typeface="Consolas" charset="0"/>
                <a:ea typeface="Consolas" charset="0"/>
                <a:cs typeface="Consolas" charset="0"/>
              </a:rPr>
              <a:t> &lt; 10 then</a:t>
            </a:r>
          </a:p>
          <a:p>
            <a:r>
              <a:rPr lang="en-US" sz="1600" dirty="0">
                <a:latin typeface="Consolas" charset="0"/>
                <a:ea typeface="Consolas" charset="0"/>
                <a:cs typeface="Consolas" charset="0"/>
              </a:rPr>
              <a:t>  do:</a:t>
            </a:r>
          </a:p>
          <a:p>
            <a:r>
              <a:rPr lang="en-US" sz="1600" dirty="0">
                <a:latin typeface="Consolas" charset="0"/>
                <a:ea typeface="Consolas" charset="0"/>
                <a:cs typeface="Consolas" charset="0"/>
              </a:rPr>
              <a:t>    put unformatted "    </a:t>
            </a:r>
            <a:r>
              <a:rPr lang="en-US" sz="1600" dirty="0" err="1">
                <a:latin typeface="Consolas" charset="0"/>
                <a:ea typeface="Consolas" charset="0"/>
                <a:cs typeface="Consolas" charset="0"/>
              </a:rPr>
              <a:t>totMsgs</a:t>
            </a:r>
            <a:r>
              <a:rPr lang="en-US" sz="1600" dirty="0">
                <a:latin typeface="Consolas" charset="0"/>
                <a:ea typeface="Consolas" charset="0"/>
                <a:cs typeface="Consolas" charset="0"/>
              </a:rPr>
              <a:t>    </a:t>
            </a:r>
            <a:r>
              <a:rPr lang="en-US" sz="1600" dirty="0" err="1">
                <a:latin typeface="Consolas" charset="0"/>
                <a:ea typeface="Consolas" charset="0"/>
                <a:cs typeface="Consolas" charset="0"/>
              </a:rPr>
              <a:t>msgRecv</a:t>
            </a:r>
            <a:r>
              <a:rPr lang="mr-IN" sz="1600" dirty="0">
                <a:latin typeface="Consolas" charset="0"/>
                <a:ea typeface="Consolas" charset="0"/>
                <a:cs typeface="Consolas" charset="0"/>
              </a:rPr>
              <a:t>…</a:t>
            </a:r>
            <a:r>
              <a:rPr lang="en-US" sz="1600" dirty="0">
                <a:latin typeface="Consolas" charset="0"/>
                <a:ea typeface="Consolas" charset="0"/>
                <a:cs typeface="Consolas" charset="0"/>
              </a:rPr>
              <a:t> " skip.</a:t>
            </a:r>
          </a:p>
          <a:p>
            <a:r>
              <a:rPr lang="en-US" sz="1600" dirty="0">
                <a:latin typeface="Consolas" charset="0"/>
                <a:ea typeface="Consolas" charset="0"/>
                <a:cs typeface="Consolas" charset="0"/>
              </a:rPr>
              <a:t>    put unformatted "----------- ----------</a:t>
            </a:r>
            <a:r>
              <a:rPr lang="mr-IN" sz="1600" dirty="0">
                <a:latin typeface="Consolas" charset="0"/>
                <a:ea typeface="Consolas" charset="0"/>
                <a:cs typeface="Consolas" charset="0"/>
              </a:rPr>
              <a:t>…</a:t>
            </a:r>
            <a:r>
              <a:rPr lang="en-US" sz="1600" dirty="0">
                <a:latin typeface="Consolas" charset="0"/>
                <a:ea typeface="Consolas" charset="0"/>
                <a:cs typeface="Consolas" charset="0"/>
              </a:rPr>
              <a:t> " skip.</a:t>
            </a:r>
          </a:p>
          <a:p>
            <a:r>
              <a:rPr lang="en-US" sz="1600" dirty="0">
                <a:latin typeface="Consolas" charset="0"/>
                <a:ea typeface="Consolas" charset="0"/>
                <a:cs typeface="Consolas" charset="0"/>
              </a:rPr>
              <a:t>  end.</a:t>
            </a:r>
          </a:p>
        </p:txBody>
      </p:sp>
    </p:spTree>
    <p:extLst>
      <p:ext uri="{BB962C8B-B14F-4D97-AF65-F5344CB8AC3E}">
        <p14:creationId xmlns:p14="http://schemas.microsoft.com/office/powerpoint/2010/main" val="10516401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Harness</a:t>
            </a:r>
          </a:p>
        </p:txBody>
      </p:sp>
      <p:sp>
        <p:nvSpPr>
          <p:cNvPr id="4" name="TextBox 3"/>
          <p:cNvSpPr txBox="1"/>
          <p:nvPr/>
        </p:nvSpPr>
        <p:spPr>
          <a:xfrm>
            <a:off x="228600" y="1654076"/>
            <a:ext cx="11811000" cy="2800767"/>
          </a:xfrm>
          <a:prstGeom prst="rect">
            <a:avLst/>
          </a:prstGeom>
          <a:noFill/>
        </p:spPr>
        <p:txBody>
          <a:bodyPr wrap="square" rtlCol="0">
            <a:spAutoFit/>
          </a:bodyPr>
          <a:lstStyle/>
          <a:p>
            <a:r>
              <a:rPr lang="en-US" sz="1600" dirty="0">
                <a:latin typeface="Consolas" charset="0"/>
                <a:ea typeface="Consolas" charset="0"/>
                <a:cs typeface="Consolas" charset="0"/>
              </a:rPr>
              <a:t>put</a:t>
            </a:r>
          </a:p>
          <a:p>
            <a:r>
              <a:rPr lang="en-US" sz="1600" dirty="0">
                <a:latin typeface="Consolas" charset="0"/>
                <a:ea typeface="Consolas" charset="0"/>
                <a:cs typeface="Consolas" charset="0"/>
              </a:rPr>
              <a:t>  ( </a:t>
            </a:r>
            <a:r>
              <a:rPr lang="en-US" sz="1600" dirty="0" err="1">
                <a:latin typeface="Consolas" charset="0"/>
                <a:ea typeface="Consolas" charset="0"/>
                <a:cs typeface="Consolas" charset="0"/>
              </a:rPr>
              <a:t>msgRecv</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msgSent</a:t>
            </a:r>
            <a:r>
              <a:rPr lang="en-US" sz="1600" dirty="0">
                <a:latin typeface="Consolas" charset="0"/>
                <a:ea typeface="Consolas" charset="0"/>
                <a:cs typeface="Consolas" charset="0"/>
              </a:rPr>
              <a:t> )   format "&gt;&gt;&gt;,&gt;&gt;&gt;,&gt;&gt;9"</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qryRecv</a:t>
            </a:r>
            <a:r>
              <a:rPr lang="en-US" sz="1600" dirty="0">
                <a:latin typeface="Consolas" charset="0"/>
                <a:ea typeface="Consolas" charset="0"/>
                <a:cs typeface="Consolas" charset="0"/>
              </a:rPr>
              <a:t>                 format "&gt;&gt;&gt;,&gt;&gt;&gt;,&gt;&gt;9"</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format "&gt;&gt;&gt;,&gt;&gt;&gt;,&gt;&gt;9"</a:t>
            </a:r>
          </a:p>
          <a:p>
            <a:r>
              <a:rPr lang="en-US" sz="1600" dirty="0">
                <a:latin typeface="Consolas" charset="0"/>
                <a:ea typeface="Consolas" charset="0"/>
                <a:cs typeface="Consolas" charset="0"/>
              </a:rPr>
              <a:t>  ( </a:t>
            </a:r>
            <a:r>
              <a:rPr lang="en-US" sz="1600" dirty="0" err="1">
                <a:latin typeface="Consolas" charset="0"/>
                <a:ea typeface="Consolas" charset="0"/>
                <a:cs typeface="Consolas" charset="0"/>
              </a:rPr>
              <a:t>recSent</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qryRecv</a:t>
            </a:r>
            <a:r>
              <a:rPr lang="en-US" sz="1600" dirty="0">
                <a:latin typeface="Consolas" charset="0"/>
                <a:ea typeface="Consolas" charset="0"/>
                <a:cs typeface="Consolas" charset="0"/>
              </a:rPr>
              <a:t> ) format "&gt;&gt;&gt;,&gt;&gt;&gt;,&gt;&gt;9"</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etime</a:t>
            </a:r>
            <a:r>
              <a:rPr lang="en-US" sz="1600" dirty="0">
                <a:latin typeface="Consolas" charset="0"/>
                <a:ea typeface="Consolas" charset="0"/>
                <a:cs typeface="Consolas" charset="0"/>
              </a:rPr>
              <a:t>                   format "&gt;&gt;,&gt;&gt;9"</a:t>
            </a:r>
          </a:p>
          <a:p>
            <a:r>
              <a:rPr lang="en-US" sz="1600" dirty="0">
                <a:latin typeface="Consolas" charset="0"/>
                <a:ea typeface="Consolas" charset="0"/>
                <a:cs typeface="Consolas" charset="0"/>
              </a:rPr>
              <a:t>.</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put unformatted " " trim( </a:t>
            </a:r>
            <a:r>
              <a:rPr lang="en-US" sz="1600" dirty="0" err="1">
                <a:latin typeface="Consolas" charset="0"/>
                <a:ea typeface="Consolas" charset="0"/>
                <a:cs typeface="Consolas" charset="0"/>
              </a:rPr>
              <a:t>session:parameter</a:t>
            </a:r>
            <a:r>
              <a:rPr lang="en-US" sz="1600" dirty="0">
                <a:latin typeface="Consolas" charset="0"/>
                <a:ea typeface="Consolas" charset="0"/>
                <a:cs typeface="Consolas" charset="0"/>
              </a:rPr>
              <a:t> + " {1}" ) skip.</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output close.</a:t>
            </a:r>
          </a:p>
        </p:txBody>
      </p:sp>
    </p:spTree>
    <p:extLst>
      <p:ext uri="{BB962C8B-B14F-4D97-AF65-F5344CB8AC3E}">
        <p14:creationId xmlns:p14="http://schemas.microsoft.com/office/powerpoint/2010/main" val="35740699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pPr algn="ctr"/>
            <a:r>
              <a:rPr lang="en-US" sz="8000" dirty="0" smtClean="0">
                <a:latin typeface="Calibri" pitchFamily="34" charset="0"/>
              </a:rPr>
              <a:t>Demo!</a:t>
            </a:r>
            <a:endParaRPr lang="en-US" sz="8000" dirty="0">
              <a:latin typeface="Calibri" pitchFamily="34" charset="0"/>
            </a:endParaRPr>
          </a:p>
        </p:txBody>
      </p:sp>
      <p:sp>
        <p:nvSpPr>
          <p:cNvPr id="3" name="Slide Number Placeholder 2"/>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34</a:t>
            </a:fld>
            <a:endParaRPr lang="en-US" dirty="0"/>
          </a:p>
        </p:txBody>
      </p:sp>
    </p:spTree>
    <p:extLst>
      <p:ext uri="{BB962C8B-B14F-4D97-AF65-F5344CB8AC3E}">
        <p14:creationId xmlns:p14="http://schemas.microsoft.com/office/powerpoint/2010/main" val="424542372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a:t>
            </a:r>
            <a:r>
              <a:rPr lang="en-US" dirty="0"/>
              <a:t> Options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2027794"/>
              </p:ext>
            </p:extLst>
          </p:nvPr>
        </p:nvGraphicFramePr>
        <p:xfrm>
          <a:off x="266218" y="2684545"/>
          <a:ext cx="11734800" cy="3357880"/>
        </p:xfrm>
        <a:graphic>
          <a:graphicData uri="http://schemas.openxmlformats.org/drawingml/2006/table">
            <a:tbl>
              <a:tblPr firstRow="1" bandRow="1">
                <a:tableStyleId>{5C22544A-7EE6-4342-B048-85BDC9FD1C3A}</a:tableStyleId>
              </a:tblPr>
              <a:tblGrid>
                <a:gridCol w="1295400">
                  <a:extLst>
                    <a:ext uri="{9D8B030D-6E8A-4147-A177-3AD203B41FA5}">
                      <a16:colId xmlns="" xmlns:a16="http://schemas.microsoft.com/office/drawing/2014/main" val="20000"/>
                    </a:ext>
                  </a:extLst>
                </a:gridCol>
                <a:gridCol w="1143000">
                  <a:extLst>
                    <a:ext uri="{9D8B030D-6E8A-4147-A177-3AD203B41FA5}">
                      <a16:colId xmlns="" xmlns:a16="http://schemas.microsoft.com/office/drawing/2014/main" val="20001"/>
                    </a:ext>
                  </a:extLst>
                </a:gridCol>
                <a:gridCol w="990600">
                  <a:extLst>
                    <a:ext uri="{9D8B030D-6E8A-4147-A177-3AD203B41FA5}">
                      <a16:colId xmlns="" xmlns:a16="http://schemas.microsoft.com/office/drawing/2014/main" val="20002"/>
                    </a:ext>
                  </a:extLst>
                </a:gridCol>
                <a:gridCol w="1066800">
                  <a:extLst>
                    <a:ext uri="{9D8B030D-6E8A-4147-A177-3AD203B41FA5}">
                      <a16:colId xmlns="" xmlns:a16="http://schemas.microsoft.com/office/drawing/2014/main" val="20003"/>
                    </a:ext>
                  </a:extLst>
                </a:gridCol>
                <a:gridCol w="914400">
                  <a:extLst>
                    <a:ext uri="{9D8B030D-6E8A-4147-A177-3AD203B41FA5}">
                      <a16:colId xmlns="" xmlns:a16="http://schemas.microsoft.com/office/drawing/2014/main" val="20004"/>
                    </a:ext>
                  </a:extLst>
                </a:gridCol>
                <a:gridCol w="990600">
                  <a:extLst>
                    <a:ext uri="{9D8B030D-6E8A-4147-A177-3AD203B41FA5}">
                      <a16:colId xmlns="" xmlns:a16="http://schemas.microsoft.com/office/drawing/2014/main" val="20005"/>
                    </a:ext>
                  </a:extLst>
                </a:gridCol>
                <a:gridCol w="5334000">
                  <a:extLst>
                    <a:ext uri="{9D8B030D-6E8A-4147-A177-3AD203B41FA5}">
                      <a16:colId xmlns=""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 xmlns:a16="http://schemas.microsoft.com/office/drawing/2014/main" val="10000"/>
                  </a:ext>
                </a:extLst>
              </a:tr>
              <a:tr h="391160">
                <a:tc>
                  <a:txBody>
                    <a:bodyPr/>
                    <a:lstStyle/>
                    <a:p>
                      <a:pPr algn="ctr" fontAlgn="b"/>
                      <a:r>
                        <a:rPr lang="en-US" sz="1600" b="0" i="0" u="none" strike="noStrike" dirty="0">
                          <a:solidFill>
                            <a:srgbClr val="000000"/>
                          </a:solidFill>
                          <a:effectLst/>
                          <a:latin typeface="Menlo" charset="0"/>
                        </a:rPr>
                        <a:t>198</a:t>
                      </a:r>
                    </a:p>
                  </a:txBody>
                  <a:tcPr marL="12700" marR="12700" marT="12700" marB="0" anchor="ctr"/>
                </a:tc>
                <a:tc>
                  <a:txBody>
                    <a:bodyPr/>
                    <a:lstStyle/>
                    <a:p>
                      <a:pPr algn="ctr" fontAlgn="b"/>
                      <a:r>
                        <a:rPr lang="cs-CZ" sz="1600" b="0" i="0" u="none" strike="noStrike">
                          <a:solidFill>
                            <a:srgbClr val="000000"/>
                          </a:solidFill>
                          <a:effectLst/>
                          <a:latin typeface="Calibri" charset="0"/>
                        </a:rPr>
                        <a:t>97</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18</a:t>
                      </a:r>
                    </a:p>
                  </a:txBody>
                  <a:tcPr marL="12700" marR="12700" marT="12700" marB="0" anchor="ctr"/>
                </a:tc>
                <a:tc>
                  <a:txBody>
                    <a:bodyPr/>
                    <a:lstStyle/>
                    <a:p>
                      <a:pPr algn="ctr" fontAlgn="b"/>
                      <a:r>
                        <a:rPr lang="en-US" sz="1600" b="0" i="0" u="none" strike="noStrike">
                          <a:solidFill>
                            <a:srgbClr val="000000"/>
                          </a:solidFill>
                          <a:effectLst/>
                          <a:latin typeface="Calibri" charset="0"/>
                        </a:rPr>
                        <a:t>10</a:t>
                      </a:r>
                    </a:p>
                  </a:txBody>
                  <a:tcPr marL="12700" marR="12700" marT="12700" marB="0" anchor="ctr"/>
                </a:tc>
                <a:tc>
                  <a:txBody>
                    <a:bodyPr/>
                    <a:lstStyle/>
                    <a:p>
                      <a:pPr algn="ctr" fontAlgn="b"/>
                      <a:r>
                        <a:rPr lang="is-IS" sz="1600" b="0" i="0" u="none" strike="noStrike">
                          <a:solidFill>
                            <a:srgbClr val="000000"/>
                          </a:solidFill>
                          <a:effectLst/>
                          <a:latin typeface="Calibri" charset="0"/>
                        </a:rPr>
                        <a:t>208</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a:t>
                      </a:r>
                    </a:p>
                  </a:txBody>
                  <a:tcPr marL="12700" marR="12700" marT="12700" marB="0" anchor="ctr"/>
                </a:tc>
                <a:extLst>
                  <a:ext uri="{0D108BD9-81ED-4DB2-BD59-A6C34878D82A}">
                    <a16:rowId xmlns="" xmlns:a16="http://schemas.microsoft.com/office/drawing/2014/main" val="10001"/>
                  </a:ext>
                </a:extLst>
              </a:tr>
              <a:tr h="370840">
                <a:tc>
                  <a:txBody>
                    <a:bodyPr/>
                    <a:lstStyle/>
                    <a:p>
                      <a:pPr algn="ctr" fontAlgn="b"/>
                      <a:r>
                        <a:rPr lang="is-IS" sz="1600" b="0" i="0" u="none" strike="noStrike" dirty="0">
                          <a:solidFill>
                            <a:srgbClr val="000000"/>
                          </a:solidFill>
                          <a:effectLst/>
                          <a:latin typeface="Menlo" charset="0"/>
                        </a:rPr>
                        <a:t>208</a:t>
                      </a:r>
                    </a:p>
                  </a:txBody>
                  <a:tcPr marL="12700" marR="12700" marT="12700" marB="0" anchor="ctr"/>
                </a:tc>
                <a:tc>
                  <a:txBody>
                    <a:bodyPr/>
                    <a:lstStyle/>
                    <a:p>
                      <a:pPr algn="ctr" fontAlgn="b"/>
                      <a:r>
                        <a:rPr lang="fi-FI" sz="1600" b="0" i="0" u="none" strike="noStrike" dirty="0">
                          <a:solidFill>
                            <a:schemeClr val="accent2"/>
                          </a:solidFill>
                          <a:effectLst/>
                          <a:latin typeface="Calibri" charset="0"/>
                        </a:rPr>
                        <a:t>102</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chemeClr val="accent2"/>
                          </a:solidFill>
                          <a:effectLst/>
                          <a:latin typeface="Calibri" charset="0"/>
                        </a:rPr>
                        <a:t>17</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cs-CZ" sz="1600" b="0" i="0" u="none" strike="noStrike">
                          <a:solidFill>
                            <a:srgbClr val="000000"/>
                          </a:solidFill>
                          <a:effectLst/>
                          <a:latin typeface="Calibri" charset="0"/>
                        </a:rPr>
                        <a:t>222</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a:t>
                      </a:r>
                    </a:p>
                  </a:txBody>
                  <a:tcPr marL="12700" marR="12700" marT="12700" marB="0" anchor="ctr"/>
                </a:tc>
                <a:extLst>
                  <a:ext uri="{0D108BD9-81ED-4DB2-BD59-A6C34878D82A}">
                    <a16:rowId xmlns="" xmlns:a16="http://schemas.microsoft.com/office/drawing/2014/main" val="10002"/>
                  </a:ext>
                </a:extLst>
              </a:tr>
              <a:tr h="370840">
                <a:tc>
                  <a:txBody>
                    <a:bodyPr/>
                    <a:lstStyle/>
                    <a:p>
                      <a:pPr algn="ctr" fontAlgn="b"/>
                      <a:r>
                        <a:rPr lang="is-IS" sz="1600" b="0" i="0" u="none" strike="noStrike" dirty="0">
                          <a:solidFill>
                            <a:srgbClr val="000000"/>
                          </a:solidFill>
                          <a:effectLst/>
                          <a:latin typeface="Menlo" charset="0"/>
                        </a:rPr>
                        <a:t>192</a:t>
                      </a:r>
                    </a:p>
                  </a:txBody>
                  <a:tcPr marL="12700" marR="12700" marT="12700" marB="0" anchor="ctr"/>
                </a:tc>
                <a:tc>
                  <a:txBody>
                    <a:bodyPr/>
                    <a:lstStyle/>
                    <a:p>
                      <a:pPr algn="ctr" fontAlgn="b"/>
                      <a:r>
                        <a:rPr lang="cs-CZ" sz="1600" b="0" i="0" u="none" strike="noStrike">
                          <a:solidFill>
                            <a:srgbClr val="000000"/>
                          </a:solidFill>
                          <a:effectLst/>
                          <a:latin typeface="Calibri" charset="0"/>
                        </a:rPr>
                        <a:t>94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tr-TR" sz="1600" b="0" i="0" u="none" strike="noStrike" dirty="0">
                          <a:solidFill>
                            <a:srgbClr val="000000"/>
                          </a:solidFill>
                          <a:effectLst/>
                          <a:latin typeface="Calibri" charset="0"/>
                        </a:rPr>
                        <a:t>19</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a:solidFill>
                            <a:srgbClr val="000000"/>
                          </a:solidFill>
                          <a:effectLst/>
                          <a:latin typeface="Calibri" charset="0"/>
                        </a:rPr>
                        <a:t>201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a:t>
                      </a:r>
                    </a:p>
                  </a:txBody>
                  <a:tcPr marL="12700" marR="12700" marT="12700" marB="0" anchor="ctr"/>
                </a:tc>
                <a:extLst>
                  <a:ext uri="{0D108BD9-81ED-4DB2-BD59-A6C34878D82A}">
                    <a16:rowId xmlns="" xmlns:a16="http://schemas.microsoft.com/office/drawing/2014/main" val="10003"/>
                  </a:ext>
                </a:extLst>
              </a:tr>
              <a:tr h="370840">
                <a:tc>
                  <a:txBody>
                    <a:bodyPr/>
                    <a:lstStyle/>
                    <a:p>
                      <a:pPr algn="ctr" fontAlgn="b"/>
                      <a:r>
                        <a:rPr lang="fi-FI" sz="1600" b="0" i="0" u="none" strike="noStrike" dirty="0">
                          <a:solidFill>
                            <a:srgbClr val="000000"/>
                          </a:solidFill>
                          <a:effectLst/>
                          <a:latin typeface="Menlo" charset="0"/>
                        </a:rPr>
                        <a:t>180</a:t>
                      </a:r>
                    </a:p>
                  </a:txBody>
                  <a:tcPr marL="12700" marR="12700" marT="12700" marB="0" anchor="ctr"/>
                </a:tc>
                <a:tc>
                  <a:txBody>
                    <a:bodyPr/>
                    <a:lstStyle/>
                    <a:p>
                      <a:pPr algn="ctr" fontAlgn="b"/>
                      <a:r>
                        <a:rPr lang="en-US" sz="1600" b="0" i="0" u="none" strike="noStrike">
                          <a:solidFill>
                            <a:srgbClr val="000000"/>
                          </a:solidFill>
                          <a:effectLst/>
                          <a:latin typeface="Calibri" charset="0"/>
                        </a:rPr>
                        <a:t>88</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20</a:t>
                      </a:r>
                    </a:p>
                  </a:txBody>
                  <a:tcPr marL="12700" marR="12700" marT="12700" marB="0" anchor="ctr"/>
                </a:tc>
                <a:tc>
                  <a:txBody>
                    <a:bodyPr/>
                    <a:lstStyle/>
                    <a:p>
                      <a:pPr algn="ctr" fontAlgn="b"/>
                      <a:r>
                        <a:rPr lang="cs-CZ" sz="1600" b="0" i="0" u="none" strike="noStrike">
                          <a:solidFill>
                            <a:srgbClr val="000000"/>
                          </a:solidFill>
                          <a:effectLst/>
                          <a:latin typeface="Calibri" charset="0"/>
                        </a:rPr>
                        <a:t>11</a:t>
                      </a:r>
                    </a:p>
                  </a:txBody>
                  <a:tcPr marL="12700" marR="12700" marT="12700" marB="0" anchor="ctr"/>
                </a:tc>
                <a:tc>
                  <a:txBody>
                    <a:bodyPr/>
                    <a:lstStyle/>
                    <a:p>
                      <a:pPr algn="ctr" fontAlgn="b"/>
                      <a:r>
                        <a:rPr lang="en-US" sz="1600" b="0" i="0" u="none" strike="noStrike">
                          <a:solidFill>
                            <a:srgbClr val="000000"/>
                          </a:solidFill>
                          <a:effectLst/>
                          <a:latin typeface="Calibri" charset="0"/>
                        </a:rPr>
                        <a:t>191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a:t>
                      </a:r>
                    </a:p>
                  </a:txBody>
                  <a:tcPr marL="12700" marR="12700" marT="12700" marB="0" anchor="ctr"/>
                </a:tc>
                <a:extLst>
                  <a:ext uri="{0D108BD9-81ED-4DB2-BD59-A6C34878D82A}">
                    <a16:rowId xmlns="" xmlns:a16="http://schemas.microsoft.com/office/drawing/2014/main" val="10004"/>
                  </a:ext>
                </a:extLst>
              </a:tr>
              <a:tr h="370840">
                <a:tc>
                  <a:txBody>
                    <a:bodyPr/>
                    <a:lstStyle/>
                    <a:p>
                      <a:pPr algn="ctr" fontAlgn="b"/>
                      <a:r>
                        <a:rPr lang="is-IS" sz="1600" b="0" i="0" u="none" strike="noStrike" dirty="0">
                          <a:solidFill>
                            <a:srgbClr val="000000"/>
                          </a:solidFill>
                          <a:effectLst/>
                          <a:latin typeface="Menlo" charset="0"/>
                        </a:rPr>
                        <a:t>162</a:t>
                      </a:r>
                    </a:p>
                  </a:txBody>
                  <a:tcPr marL="12700" marR="12700" marT="12700" marB="0" anchor="ctr"/>
                </a:tc>
                <a:tc>
                  <a:txBody>
                    <a:bodyPr/>
                    <a:lstStyle/>
                    <a:p>
                      <a:pPr algn="ctr" fontAlgn="b"/>
                      <a:r>
                        <a:rPr lang="fi-FI" sz="1600" b="0" i="0" u="none" strike="noStrike">
                          <a:solidFill>
                            <a:srgbClr val="000000"/>
                          </a:solidFill>
                          <a:effectLst/>
                          <a:latin typeface="Calibri" charset="0"/>
                        </a:rPr>
                        <a:t>79</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22</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en-US" sz="1600" b="0" i="0" u="none" strike="noStrike">
                          <a:solidFill>
                            <a:srgbClr val="000000"/>
                          </a:solidFill>
                          <a:effectLst/>
                          <a:latin typeface="Calibri" charset="0"/>
                        </a:rPr>
                        <a:t>176</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a:t>
                      </a:r>
                    </a:p>
                  </a:txBody>
                  <a:tcPr marL="12700" marR="12700" marT="12700" marB="0" anchor="ctr"/>
                </a:tc>
                <a:extLst>
                  <a:ext uri="{0D108BD9-81ED-4DB2-BD59-A6C34878D82A}">
                    <a16:rowId xmlns="" xmlns:a16="http://schemas.microsoft.com/office/drawing/2014/main" val="10005"/>
                  </a:ext>
                </a:extLst>
              </a:tr>
              <a:tr h="370840">
                <a:tc>
                  <a:txBody>
                    <a:bodyPr/>
                    <a:lstStyle/>
                    <a:p>
                      <a:pPr algn="ctr" fontAlgn="b"/>
                      <a:r>
                        <a:rPr lang="is-IS" sz="1600" b="0" i="0" u="none" strike="noStrike" dirty="0">
                          <a:solidFill>
                            <a:srgbClr val="000000"/>
                          </a:solidFill>
                          <a:effectLst/>
                          <a:latin typeface="Menlo" charset="0"/>
                        </a:rPr>
                        <a:t>152</a:t>
                      </a:r>
                    </a:p>
                  </a:txBody>
                  <a:tcPr marL="12700" marR="12700" marT="12700" marB="0" anchor="ctr"/>
                </a:tc>
                <a:tc>
                  <a:txBody>
                    <a:bodyPr/>
                    <a:lstStyle/>
                    <a:p>
                      <a:pPr algn="ctr" fontAlgn="b"/>
                      <a:r>
                        <a:rPr lang="ru-RU" sz="1600" b="0" i="0" u="none" strike="noStrike">
                          <a:solidFill>
                            <a:srgbClr val="000000"/>
                          </a:solidFill>
                          <a:effectLst/>
                          <a:latin typeface="Calibri" charset="0"/>
                        </a:rPr>
                        <a:t>74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24</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en-US" sz="1600" b="0" i="0" u="none" strike="noStrike">
                          <a:solidFill>
                            <a:srgbClr val="000000"/>
                          </a:solidFill>
                          <a:effectLst/>
                          <a:latin typeface="Calibri" charset="0"/>
                        </a:rPr>
                        <a:t>160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endParaRPr lang="en-US" sz="1600" b="0" i="0" u="none" strike="noStrike" dirty="0">
                        <a:solidFill>
                          <a:srgbClr val="000000"/>
                        </a:solidFill>
                        <a:effectLst/>
                        <a:latin typeface="Calibri" charset="0"/>
                      </a:endParaRPr>
                    </a:p>
                  </a:txBody>
                  <a:tcPr marL="12700" marR="12700" marT="12700" marB="0" anchor="ctr"/>
                </a:tc>
                <a:extLst>
                  <a:ext uri="{0D108BD9-81ED-4DB2-BD59-A6C34878D82A}">
                    <a16:rowId xmlns="" xmlns:a16="http://schemas.microsoft.com/office/drawing/2014/main" val="10006"/>
                  </a:ext>
                </a:extLst>
              </a:tr>
              <a:tr h="370840">
                <a:tc>
                  <a:txBody>
                    <a:bodyPr/>
                    <a:lstStyle/>
                    <a:p>
                      <a:pPr algn="ctr" fontAlgn="b"/>
                      <a:r>
                        <a:rPr lang="en-US" sz="1600" b="0" i="0" u="none" strike="noStrike" dirty="0">
                          <a:solidFill>
                            <a:srgbClr val="000000"/>
                          </a:solidFill>
                          <a:effectLst/>
                          <a:latin typeface="Menlo" charset="0"/>
                        </a:rPr>
                        <a:t>154</a:t>
                      </a:r>
                    </a:p>
                  </a:txBody>
                  <a:tcPr marL="12700" marR="12700" marT="12700" marB="0" anchor="ctr"/>
                </a:tc>
                <a:tc>
                  <a:txBody>
                    <a:bodyPr/>
                    <a:lstStyle/>
                    <a:p>
                      <a:pPr algn="ctr" fontAlgn="b"/>
                      <a:r>
                        <a:rPr lang="en-US" sz="1600" b="0" i="0" u="none" strike="noStrike">
                          <a:solidFill>
                            <a:srgbClr val="000000"/>
                          </a:solidFill>
                          <a:effectLst/>
                          <a:latin typeface="Calibri" charset="0"/>
                        </a:rPr>
                        <a:t>75</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23</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is-IS" sz="1600" b="0" i="0" u="none" strike="noStrike" dirty="0">
                          <a:solidFill>
                            <a:srgbClr val="000000"/>
                          </a:solidFill>
                          <a:effectLst/>
                          <a:latin typeface="Calibri" charset="0"/>
                        </a:rPr>
                        <a:t>166</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prefetchFactor</a:t>
                      </a:r>
                      <a:r>
                        <a:rPr lang="en-US" sz="1600" b="0" i="0" u="none" strike="noStrike" dirty="0">
                          <a:solidFill>
                            <a:srgbClr val="7030A0"/>
                          </a:solidFill>
                          <a:effectLst/>
                          <a:latin typeface="Calibri" charset="0"/>
                        </a:rPr>
                        <a:t> 100</a:t>
                      </a:r>
                    </a:p>
                  </a:txBody>
                  <a:tcPr marL="12700" marR="12700" marT="12700" marB="0" anchor="ctr"/>
                </a:tc>
                <a:extLst>
                  <a:ext uri="{0D108BD9-81ED-4DB2-BD59-A6C34878D82A}">
                    <a16:rowId xmlns="" xmlns:a16="http://schemas.microsoft.com/office/drawing/2014/main" val="10007"/>
                  </a:ext>
                </a:extLst>
              </a:tr>
              <a:tr h="370840">
                <a:tc>
                  <a:txBody>
                    <a:bodyPr/>
                    <a:lstStyle/>
                    <a:p>
                      <a:pPr algn="ctr" fontAlgn="b"/>
                      <a:r>
                        <a:rPr lang="en-US" sz="1600" b="0" i="0" u="none" strike="noStrike" dirty="0">
                          <a:solidFill>
                            <a:srgbClr val="00B050"/>
                          </a:solidFill>
                          <a:effectLst/>
                          <a:latin typeface="Menlo" charset="0"/>
                        </a:rPr>
                        <a:t>8</a:t>
                      </a:r>
                    </a:p>
                  </a:txBody>
                  <a:tcPr marL="12700" marR="12700" marT="12700" marB="0" anchor="ctr"/>
                </a:tc>
                <a:tc>
                  <a:txBody>
                    <a:bodyPr/>
                    <a:lstStyle/>
                    <a:p>
                      <a:pPr algn="ctr" fontAlgn="b"/>
                      <a:r>
                        <a:rPr lang="is-IS" sz="1600" b="0" i="0" u="none" strike="noStrike" dirty="0">
                          <a:solidFill>
                            <a:srgbClr val="00B05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B05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B05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prefetchNumRecs</a:t>
                      </a:r>
                      <a:r>
                        <a:rPr lang="en-US" sz="1600" b="0" i="0" u="none" strike="noStrike" dirty="0">
                          <a:solidFill>
                            <a:srgbClr val="7030A0"/>
                          </a:solidFill>
                          <a:effectLst/>
                          <a:latin typeface="Calibri" charset="0"/>
                        </a:rPr>
                        <a:t> 10000</a:t>
                      </a:r>
                    </a:p>
                  </a:txBody>
                  <a:tcPr marL="12700" marR="12700" marT="12700" marB="0" anchor="ctr"/>
                </a:tc>
                <a:extLst>
                  <a:ext uri="{0D108BD9-81ED-4DB2-BD59-A6C34878D82A}">
                    <a16:rowId xmlns="" xmlns:a16="http://schemas.microsoft.com/office/drawing/2014/main" val="10008"/>
                  </a:ext>
                </a:extLst>
              </a:tr>
            </a:tbl>
          </a:graphicData>
        </a:graphic>
      </p:graphicFrame>
      <p:sp>
        <p:nvSpPr>
          <p:cNvPr id="5" name="TextBox 4"/>
          <p:cNvSpPr txBox="1"/>
          <p:nvPr/>
        </p:nvSpPr>
        <p:spPr>
          <a:xfrm>
            <a:off x="228600" y="1715869"/>
            <a:ext cx="9144000" cy="707886"/>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for each _index fields(_field-name) no-lock:</a:t>
            </a:r>
          </a:p>
          <a:p>
            <a:r>
              <a:rPr lang="en-US" sz="2000" dirty="0">
                <a:solidFill>
                  <a:schemeClr val="tx2"/>
                </a:solidFill>
                <a:latin typeface="Consolas" charset="0"/>
                <a:ea typeface="Consolas" charset="0"/>
                <a:cs typeface="Consolas" charset="0"/>
              </a:rPr>
              <a:t>end.</a:t>
            </a:r>
          </a:p>
        </p:txBody>
      </p:sp>
    </p:spTree>
    <p:extLst>
      <p:ext uri="{BB962C8B-B14F-4D97-AF65-F5344CB8AC3E}">
        <p14:creationId xmlns:p14="http://schemas.microsoft.com/office/powerpoint/2010/main" val="46203054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PrefetchNumRecs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69270344"/>
              </p:ext>
            </p:extLst>
          </p:nvPr>
        </p:nvGraphicFramePr>
        <p:xfrm>
          <a:off x="266218" y="2684545"/>
          <a:ext cx="11734800" cy="3378200"/>
        </p:xfrm>
        <a:graphic>
          <a:graphicData uri="http://schemas.openxmlformats.org/drawingml/2006/table">
            <a:tbl>
              <a:tblPr firstRow="1" bandRow="1">
                <a:tableStyleId>{5C22544A-7EE6-4342-B048-85BDC9FD1C3A}</a:tableStyleId>
              </a:tblPr>
              <a:tblGrid>
                <a:gridCol w="1295400">
                  <a:extLst>
                    <a:ext uri="{9D8B030D-6E8A-4147-A177-3AD203B41FA5}">
                      <a16:colId xmlns="" xmlns:a16="http://schemas.microsoft.com/office/drawing/2014/main" val="20000"/>
                    </a:ext>
                  </a:extLst>
                </a:gridCol>
                <a:gridCol w="1143000">
                  <a:extLst>
                    <a:ext uri="{9D8B030D-6E8A-4147-A177-3AD203B41FA5}">
                      <a16:colId xmlns="" xmlns:a16="http://schemas.microsoft.com/office/drawing/2014/main" val="20001"/>
                    </a:ext>
                  </a:extLst>
                </a:gridCol>
                <a:gridCol w="990600">
                  <a:extLst>
                    <a:ext uri="{9D8B030D-6E8A-4147-A177-3AD203B41FA5}">
                      <a16:colId xmlns="" xmlns:a16="http://schemas.microsoft.com/office/drawing/2014/main" val="20002"/>
                    </a:ext>
                  </a:extLst>
                </a:gridCol>
                <a:gridCol w="1066800">
                  <a:extLst>
                    <a:ext uri="{9D8B030D-6E8A-4147-A177-3AD203B41FA5}">
                      <a16:colId xmlns="" xmlns:a16="http://schemas.microsoft.com/office/drawing/2014/main" val="20003"/>
                    </a:ext>
                  </a:extLst>
                </a:gridCol>
                <a:gridCol w="914400">
                  <a:extLst>
                    <a:ext uri="{9D8B030D-6E8A-4147-A177-3AD203B41FA5}">
                      <a16:colId xmlns="" xmlns:a16="http://schemas.microsoft.com/office/drawing/2014/main" val="20004"/>
                    </a:ext>
                  </a:extLst>
                </a:gridCol>
                <a:gridCol w="990600">
                  <a:extLst>
                    <a:ext uri="{9D8B030D-6E8A-4147-A177-3AD203B41FA5}">
                      <a16:colId xmlns="" xmlns:a16="http://schemas.microsoft.com/office/drawing/2014/main" val="20005"/>
                    </a:ext>
                  </a:extLst>
                </a:gridCol>
                <a:gridCol w="5334000">
                  <a:extLst>
                    <a:ext uri="{9D8B030D-6E8A-4147-A177-3AD203B41FA5}">
                      <a16:colId xmlns=""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 xmlns:a16="http://schemas.microsoft.com/office/drawing/2014/main" val="10000"/>
                  </a:ext>
                </a:extLst>
              </a:tr>
              <a:tr h="391160">
                <a:tc>
                  <a:txBody>
                    <a:bodyPr/>
                    <a:lstStyle/>
                    <a:p>
                      <a:pPr algn="ctr" fontAlgn="b"/>
                      <a:r>
                        <a:rPr lang="fi-FI" sz="1600" b="0" i="0" u="none" strike="noStrike" dirty="0">
                          <a:solidFill>
                            <a:srgbClr val="000000"/>
                          </a:solidFill>
                          <a:effectLst/>
                          <a:latin typeface="Arial Unicode MS" charset="0"/>
                        </a:rPr>
                        <a:t>102</a:t>
                      </a:r>
                    </a:p>
                  </a:txBody>
                  <a:tcPr marL="12700" marR="12700" marT="12700" marB="0" anchor="ctr"/>
                </a:tc>
                <a:tc>
                  <a:txBody>
                    <a:bodyPr/>
                    <a:lstStyle/>
                    <a:p>
                      <a:pPr algn="ctr" fontAlgn="b"/>
                      <a:r>
                        <a:rPr lang="cs-CZ" sz="1600" b="0" i="0" u="none" strike="noStrike" dirty="0">
                          <a:solidFill>
                            <a:srgbClr val="000000"/>
                          </a:solidFill>
                          <a:effectLst/>
                          <a:latin typeface="Calibri" charset="0"/>
                        </a:rPr>
                        <a:t>49</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cs-CZ" sz="1600" b="0" i="0" u="none" strike="noStrike" dirty="0">
                          <a:solidFill>
                            <a:srgbClr val="000000"/>
                          </a:solidFill>
                          <a:effectLst/>
                          <a:latin typeface="Calibri" charset="0"/>
                        </a:rPr>
                        <a:t>36</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cs-CZ" sz="1600" b="0" i="0" u="none" strike="noStrike" dirty="0">
                          <a:solidFill>
                            <a:srgbClr val="000000"/>
                          </a:solidFill>
                          <a:effectLst/>
                          <a:latin typeface="Calibri" charset="0"/>
                        </a:rPr>
                        <a:t>110</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1"/>
                  </a:ext>
                </a:extLst>
              </a:tr>
              <a:tr h="391160">
                <a:tc>
                  <a:txBody>
                    <a:bodyPr/>
                    <a:lstStyle/>
                    <a:p>
                      <a:pPr algn="ctr" fontAlgn="b"/>
                      <a:r>
                        <a:rPr lang="is-IS" sz="1600" b="0" i="0" u="none" strike="noStrike">
                          <a:solidFill>
                            <a:srgbClr val="000000"/>
                          </a:solidFill>
                          <a:effectLst/>
                          <a:latin typeface="Arial Unicode MS" charset="0"/>
                        </a:rPr>
                        <a:t>28</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en-US" sz="1600" b="0" i="0" u="none" strike="noStrike">
                          <a:solidFill>
                            <a:srgbClr val="000000"/>
                          </a:solidFill>
                          <a:effectLst/>
                          <a:latin typeface="Calibri" charset="0"/>
                        </a:rPr>
                        <a:t>147</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dirty="0">
                          <a:solidFill>
                            <a:srgbClr val="000000"/>
                          </a:solidFill>
                          <a:effectLst/>
                          <a:latin typeface="Calibri" charset="0"/>
                        </a:rPr>
                        <a:t>37</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2"/>
                  </a:ext>
                </a:extLst>
              </a:tr>
              <a:tr h="370840">
                <a:tc>
                  <a:txBody>
                    <a:bodyPr/>
                    <a:lstStyle/>
                    <a:p>
                      <a:pPr algn="ctr" fontAlgn="b"/>
                      <a:r>
                        <a:rPr lang="en-US" sz="1600" b="0" i="0" u="none" strike="noStrike">
                          <a:solidFill>
                            <a:srgbClr val="000000"/>
                          </a:solidFill>
                          <a:effectLst/>
                          <a:latin typeface="Arial Unicode MS" charset="0"/>
                        </a:rPr>
                        <a:t>16</a:t>
                      </a:r>
                    </a:p>
                  </a:txBody>
                  <a:tcPr marL="12700" marR="12700" marT="12700" marB="0" anchor="ctr"/>
                </a:tc>
                <a:tc>
                  <a:txBody>
                    <a:bodyPr/>
                    <a:lstStyle/>
                    <a:p>
                      <a:pPr algn="ctr" fontAlgn="b"/>
                      <a:r>
                        <a:rPr lang="en-US" sz="1600" b="0" i="0" u="none" strike="noStrike">
                          <a:solidFill>
                            <a:srgbClr val="000000"/>
                          </a:solidFill>
                          <a:effectLst/>
                          <a:latin typeface="Calibri" charset="0"/>
                        </a:rPr>
                        <a:t>6</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a:solidFill>
                            <a:srgbClr val="000000"/>
                          </a:solidFill>
                          <a:effectLst/>
                          <a:latin typeface="Calibri" charset="0"/>
                        </a:rPr>
                        <a:t>293</a:t>
                      </a:r>
                    </a:p>
                  </a:txBody>
                  <a:tcPr marL="12700" marR="12700" marT="12700" marB="0" anchor="ctr"/>
                </a:tc>
                <a:tc>
                  <a:txBody>
                    <a:bodyPr/>
                    <a:lstStyle/>
                    <a:p>
                      <a:pPr algn="ctr" fontAlgn="b"/>
                      <a:r>
                        <a:rPr lang="is-IS" sz="1600" b="0" i="0" u="none" strike="noStrike">
                          <a:solidFill>
                            <a:srgbClr val="000000"/>
                          </a:solidFill>
                          <a:effectLst/>
                          <a:latin typeface="Calibri" charset="0"/>
                        </a:rPr>
                        <a:t>13</a:t>
                      </a:r>
                    </a:p>
                  </a:txBody>
                  <a:tcPr marL="12700" marR="12700" marT="12700" marB="0" anchor="ctr"/>
                </a:tc>
                <a:tc>
                  <a:txBody>
                    <a:bodyPr/>
                    <a:lstStyle/>
                    <a:p>
                      <a:pPr algn="ctr" fontAlgn="b"/>
                      <a:r>
                        <a:rPr lang="is-IS" sz="1600" b="0" i="0" u="none" strike="noStrike" dirty="0">
                          <a:solidFill>
                            <a:srgbClr val="000000"/>
                          </a:solidFill>
                          <a:effectLst/>
                          <a:latin typeface="Calibri" charset="0"/>
                        </a:rPr>
                        <a:t>29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3"/>
                  </a:ext>
                </a:extLst>
              </a:tr>
              <a:tr h="370840">
                <a:tc>
                  <a:txBody>
                    <a:bodyPr/>
                    <a:lstStyle/>
                    <a:p>
                      <a:pPr algn="ctr" fontAlgn="b"/>
                      <a:r>
                        <a:rPr lang="en-US" sz="1600" b="0" i="0" u="none" strike="noStrike">
                          <a:solidFill>
                            <a:srgbClr val="000000"/>
                          </a:solidFill>
                          <a:effectLst/>
                          <a:latin typeface="Arial Unicode MS" charset="0"/>
                        </a:rPr>
                        <a:t>10</a:t>
                      </a:r>
                    </a:p>
                  </a:txBody>
                  <a:tcPr marL="12700" marR="12700" marT="12700" marB="0" anchor="ctr"/>
                </a:tc>
                <a:tc>
                  <a:txBody>
                    <a:bodyPr/>
                    <a:lstStyle/>
                    <a:p>
                      <a:pPr algn="ctr" fontAlgn="b"/>
                      <a:r>
                        <a:rPr lang="en-US" sz="1600" b="0" i="0" u="none" strike="noStrike">
                          <a:solidFill>
                            <a:srgbClr val="000000"/>
                          </a:solidFill>
                          <a:effectLst/>
                          <a:latin typeface="Calibri" charset="0"/>
                        </a:rPr>
                        <a:t>3</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ru-RU" sz="1600" b="0" i="0" u="none" strike="noStrike">
                          <a:solidFill>
                            <a:srgbClr val="000000"/>
                          </a:solidFill>
                          <a:effectLst/>
                          <a:latin typeface="Calibri" charset="0"/>
                        </a:rPr>
                        <a:t>586</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en-US" sz="1600" b="0" i="0" u="none" strike="noStrike" dirty="0">
                          <a:solidFill>
                            <a:srgbClr val="000000"/>
                          </a:solidFill>
                          <a:effectLst/>
                          <a:latin typeface="Calibri" charset="0"/>
                        </a:rPr>
                        <a:t>19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4"/>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23</a:t>
                      </a:r>
                    </a:p>
                  </a:txBody>
                  <a:tcPr marL="12700" marR="12700" marT="12700" marB="0" anchor="ctr"/>
                </a:tc>
                <a:tc>
                  <a:txBody>
                    <a:bodyPr/>
                    <a:lstStyle/>
                    <a:p>
                      <a:pPr algn="ctr" fontAlgn="b"/>
                      <a:r>
                        <a:rPr lang="en-US" sz="1600" b="0" i="0" u="none" strike="noStrike" dirty="0">
                          <a:solidFill>
                            <a:srgbClr val="000000"/>
                          </a:solidFill>
                          <a:effectLst/>
                          <a:latin typeface="Calibri" charset="0"/>
                        </a:rPr>
                        <a:t>31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5"/>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6"/>
                  </a:ext>
                </a:extLst>
              </a:tr>
              <a:tr h="370840">
                <a:tc>
                  <a:txBody>
                    <a:bodyPr/>
                    <a:lstStyle/>
                    <a:p>
                      <a:pPr algn="ctr" fontAlgn="b"/>
                      <a:r>
                        <a:rPr lang="en-US" sz="1600" b="0" i="0" u="none" strike="noStrike">
                          <a:solidFill>
                            <a:srgbClr val="000000"/>
                          </a:solidFill>
                          <a:effectLst/>
                          <a:latin typeface="Arial Unicode MS" charset="0"/>
                        </a:rPr>
                        <a:t>146</a:t>
                      </a:r>
                    </a:p>
                  </a:txBody>
                  <a:tcPr marL="12700" marR="12700" marT="12700" marB="0" anchor="ctr"/>
                </a:tc>
                <a:tc>
                  <a:txBody>
                    <a:bodyPr/>
                    <a:lstStyle/>
                    <a:p>
                      <a:pPr algn="ctr" fontAlgn="b"/>
                      <a:r>
                        <a:rPr lang="is-IS" sz="1600" b="0" i="0" u="none" strike="noStrike">
                          <a:solidFill>
                            <a:srgbClr val="000000"/>
                          </a:solidFill>
                          <a:effectLst/>
                          <a:latin typeface="Calibri" charset="0"/>
                        </a:rPr>
                        <a:t>71</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25</a:t>
                      </a:r>
                    </a:p>
                  </a:txBody>
                  <a:tcPr marL="12700" marR="12700" marT="12700" marB="0" anchor="ctr"/>
                </a:tc>
                <a:tc>
                  <a:txBody>
                    <a:bodyPr/>
                    <a:lstStyle/>
                    <a:p>
                      <a:pPr algn="ctr" fontAlgn="b"/>
                      <a:r>
                        <a:rPr lang="is-IS" sz="1600" b="0" i="0" u="none" strike="noStrike">
                          <a:solidFill>
                            <a:srgbClr val="000000"/>
                          </a:solidFill>
                          <a:effectLst/>
                          <a:latin typeface="Calibri" charset="0"/>
                        </a:rPr>
                        <a:t>13</a:t>
                      </a:r>
                    </a:p>
                  </a:txBody>
                  <a:tcPr marL="12700" marR="12700" marT="12700" marB="0" anchor="ctr"/>
                </a:tc>
                <a:tc>
                  <a:txBody>
                    <a:bodyPr/>
                    <a:lstStyle/>
                    <a:p>
                      <a:pPr algn="ctr" fontAlgn="b"/>
                      <a:r>
                        <a:rPr lang="en-US" sz="1600" b="0" i="0" u="none" strike="noStrike" dirty="0">
                          <a:solidFill>
                            <a:srgbClr val="000000"/>
                          </a:solidFill>
                          <a:effectLst/>
                          <a:latin typeface="Calibri" charset="0"/>
                        </a:rPr>
                        <a:t>159</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a:t>
                      </a:r>
                    </a:p>
                  </a:txBody>
                  <a:tcPr marL="12700" marR="12700" marT="12700" marB="0" anchor="ctr"/>
                </a:tc>
                <a:extLst>
                  <a:ext uri="{0D108BD9-81ED-4DB2-BD59-A6C34878D82A}">
                    <a16:rowId xmlns="" xmlns:a16="http://schemas.microsoft.com/office/drawing/2014/main" val="10007"/>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 xmlns:a16="http://schemas.microsoft.com/office/drawing/2014/main" val="10008"/>
                  </a:ext>
                </a:extLst>
              </a:tr>
            </a:tbl>
          </a:graphicData>
        </a:graphic>
      </p:graphicFrame>
      <p:sp>
        <p:nvSpPr>
          <p:cNvPr id="5" name="TextBox 4"/>
          <p:cNvSpPr txBox="1"/>
          <p:nvPr/>
        </p:nvSpPr>
        <p:spPr>
          <a:xfrm>
            <a:off x="228600" y="1715869"/>
            <a:ext cx="9144000" cy="461665"/>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a:t>
            </a:r>
            <a:r>
              <a:rPr lang="en-US" sz="2000" dirty="0" err="1">
                <a:solidFill>
                  <a:schemeClr val="tx2"/>
                </a:solidFill>
                <a:latin typeface="Consolas" charset="0"/>
                <a:ea typeface="Consolas" charset="0"/>
                <a:cs typeface="Consolas" charset="0"/>
              </a:rPr>
              <a:t>prefetchNumRecs</a:t>
            </a:r>
            <a:r>
              <a:rPr lang="en-US" sz="2000" dirty="0">
                <a:solidFill>
                  <a:schemeClr val="tx2"/>
                </a:solidFill>
                <a:latin typeface="Consolas" charset="0"/>
                <a:ea typeface="Consolas" charset="0"/>
                <a:cs typeface="Consolas" charset="0"/>
              </a:rPr>
              <a:t> </a:t>
            </a:r>
            <a:r>
              <a:rPr lang="en-US" sz="2400" b="1" i="1" dirty="0">
                <a:solidFill>
                  <a:schemeClr val="tx2"/>
                </a:solidFill>
                <a:ea typeface="Consolas" charset="0"/>
                <a:cs typeface="Consolas" charset="0"/>
              </a:rPr>
              <a:t>dominates!</a:t>
            </a:r>
          </a:p>
        </p:txBody>
      </p:sp>
    </p:spTree>
    <p:extLst>
      <p:ext uri="{BB962C8B-B14F-4D97-AF65-F5344CB8AC3E}">
        <p14:creationId xmlns:p14="http://schemas.microsoft.com/office/powerpoint/2010/main" val="109654672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Basic Coding Approaches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30615484"/>
              </p:ext>
            </p:extLst>
          </p:nvPr>
        </p:nvGraphicFramePr>
        <p:xfrm>
          <a:off x="236316" y="1676400"/>
          <a:ext cx="11734800" cy="3726337"/>
        </p:xfrm>
        <a:graphic>
          <a:graphicData uri="http://schemas.openxmlformats.org/drawingml/2006/table">
            <a:tbl>
              <a:tblPr firstRow="1" bandRow="1">
                <a:tableStyleId>{5C22544A-7EE6-4342-B048-85BDC9FD1C3A}</a:tableStyleId>
              </a:tblPr>
              <a:tblGrid>
                <a:gridCol w="1295400">
                  <a:extLst>
                    <a:ext uri="{9D8B030D-6E8A-4147-A177-3AD203B41FA5}">
                      <a16:colId xmlns="" xmlns:a16="http://schemas.microsoft.com/office/drawing/2014/main" val="20000"/>
                    </a:ext>
                  </a:extLst>
                </a:gridCol>
                <a:gridCol w="1143000">
                  <a:extLst>
                    <a:ext uri="{9D8B030D-6E8A-4147-A177-3AD203B41FA5}">
                      <a16:colId xmlns="" xmlns:a16="http://schemas.microsoft.com/office/drawing/2014/main" val="20001"/>
                    </a:ext>
                  </a:extLst>
                </a:gridCol>
                <a:gridCol w="990600">
                  <a:extLst>
                    <a:ext uri="{9D8B030D-6E8A-4147-A177-3AD203B41FA5}">
                      <a16:colId xmlns="" xmlns:a16="http://schemas.microsoft.com/office/drawing/2014/main" val="20002"/>
                    </a:ext>
                  </a:extLst>
                </a:gridCol>
                <a:gridCol w="1066800">
                  <a:extLst>
                    <a:ext uri="{9D8B030D-6E8A-4147-A177-3AD203B41FA5}">
                      <a16:colId xmlns="" xmlns:a16="http://schemas.microsoft.com/office/drawing/2014/main" val="20003"/>
                    </a:ext>
                  </a:extLst>
                </a:gridCol>
                <a:gridCol w="914400">
                  <a:extLst>
                    <a:ext uri="{9D8B030D-6E8A-4147-A177-3AD203B41FA5}">
                      <a16:colId xmlns="" xmlns:a16="http://schemas.microsoft.com/office/drawing/2014/main" val="20004"/>
                    </a:ext>
                  </a:extLst>
                </a:gridCol>
                <a:gridCol w="990600">
                  <a:extLst>
                    <a:ext uri="{9D8B030D-6E8A-4147-A177-3AD203B41FA5}">
                      <a16:colId xmlns="" xmlns:a16="http://schemas.microsoft.com/office/drawing/2014/main" val="20005"/>
                    </a:ext>
                  </a:extLst>
                </a:gridCol>
                <a:gridCol w="5334000">
                  <a:extLst>
                    <a:ext uri="{9D8B030D-6E8A-4147-A177-3AD203B41FA5}">
                      <a16:colId xmlns="" xmlns:a16="http://schemas.microsoft.com/office/drawing/2014/main" val="20006"/>
                    </a:ext>
                  </a:extLst>
                </a:gridCol>
              </a:tblGrid>
              <a:tr h="281889">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 xmlns:a16="http://schemas.microsoft.com/office/drawing/2014/main" val="10000"/>
                  </a:ext>
                </a:extLst>
              </a:tr>
              <a:tr h="297334">
                <a:tc>
                  <a:txBody>
                    <a:bodyPr/>
                    <a:lstStyle/>
                    <a:p>
                      <a:pPr algn="ctr" fontAlgn="b"/>
                      <a:r>
                        <a:rPr lang="uk-UA" sz="1600" b="0" i="0" u="none" strike="noStrike" dirty="0">
                          <a:solidFill>
                            <a:srgbClr val="000000"/>
                          </a:solidFill>
                          <a:effectLst/>
                          <a:latin typeface="+mn-lt"/>
                        </a:rPr>
                        <a:t>3519</a:t>
                      </a:r>
                    </a:p>
                  </a:txBody>
                  <a:tcPr marL="12700" marR="12700" marT="12700" marB="0" anchor="ctr"/>
                </a:tc>
                <a:tc>
                  <a:txBody>
                    <a:bodyPr/>
                    <a:lstStyle/>
                    <a:p>
                      <a:pPr algn="ctr" fontAlgn="b"/>
                      <a:r>
                        <a:rPr lang="en-US" sz="1600" b="0" i="0" u="none" strike="noStrike">
                          <a:solidFill>
                            <a:srgbClr val="000000"/>
                          </a:solidFill>
                          <a:effectLst/>
                          <a:latin typeface="+mn-lt"/>
                        </a:rPr>
                        <a:t>0</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mr-IN" sz="1600" b="0" i="0" u="none" strike="noStrike" dirty="0">
                          <a:solidFill>
                            <a:srgbClr val="000000"/>
                          </a:solidFill>
                          <a:effectLst/>
                          <a:latin typeface="+mn-lt"/>
                        </a:rPr>
                        <a:t>?</a:t>
                      </a:r>
                    </a:p>
                  </a:txBody>
                  <a:tcPr marL="12700" marR="12700" marT="12700" marB="0" anchor="ctr"/>
                </a:tc>
                <a:tc>
                  <a:txBody>
                    <a:bodyPr/>
                    <a:lstStyle/>
                    <a:p>
                      <a:pPr algn="ctr" fontAlgn="b"/>
                      <a:r>
                        <a:rPr lang="uk-UA" sz="1600" b="0" i="0" u="none" strike="noStrike">
                          <a:solidFill>
                            <a:srgbClr val="000000"/>
                          </a:solidFill>
                          <a:effectLst/>
                          <a:latin typeface="+mn-lt"/>
                        </a:rPr>
                        <a:t>139</a:t>
                      </a:r>
                    </a:p>
                  </a:txBody>
                  <a:tcPr marL="12700" marR="12700" marT="12700" marB="0" anchor="ctr"/>
                </a:tc>
                <a:tc>
                  <a:txBody>
                    <a:bodyPr/>
                    <a:lstStyle/>
                    <a:p>
                      <a:pPr algn="ctr" fontAlgn="b"/>
                      <a:r>
                        <a:rPr lang="cs-CZ" sz="1600" b="0" i="0" u="none" strike="noStrike">
                          <a:solidFill>
                            <a:srgbClr val="000000"/>
                          </a:solidFill>
                          <a:effectLst/>
                          <a:latin typeface="+mn-lt"/>
                        </a:rPr>
                        <a:t>3658</a:t>
                      </a:r>
                    </a:p>
                  </a:txBody>
                  <a:tcPr marL="12700" marR="12700" marT="12700" marB="0" anchor="ctr"/>
                </a:tc>
                <a:tc>
                  <a:txBody>
                    <a:bodyPr/>
                    <a:lstStyle/>
                    <a:p>
                      <a:pPr algn="l" fontAlgn="b"/>
                      <a:r>
                        <a:rPr lang="en-US" sz="1600" b="0" i="0" u="none" strike="noStrike" dirty="0">
                          <a:solidFill>
                            <a:srgbClr val="000000"/>
                          </a:solidFill>
                          <a:effectLst/>
                          <a:latin typeface="+mn-lt"/>
                        </a:rPr>
                        <a:t>do while </a:t>
                      </a:r>
                      <a:r>
                        <a:rPr lang="mr-IN" sz="1600" b="0" i="0" u="none" strike="noStrike" dirty="0">
                          <a:solidFill>
                            <a:srgbClr val="000000"/>
                          </a:solidFill>
                          <a:effectLst/>
                          <a:latin typeface="+mn-lt"/>
                        </a:rPr>
                        <a:t>…</a:t>
                      </a:r>
                      <a:r>
                        <a:rPr lang="en-US" sz="1600" b="0" i="0" u="none" strike="noStrike" dirty="0">
                          <a:solidFill>
                            <a:srgbClr val="000000"/>
                          </a:solidFill>
                          <a:effectLst/>
                          <a:latin typeface="+mn-lt"/>
                        </a:rPr>
                        <a:t> find no-lock</a:t>
                      </a:r>
                    </a:p>
                  </a:txBody>
                  <a:tcPr marL="12700" marR="12700" marT="12700" marB="0" anchor="ctr"/>
                </a:tc>
                <a:extLst>
                  <a:ext uri="{0D108BD9-81ED-4DB2-BD59-A6C34878D82A}">
                    <a16:rowId xmlns="" xmlns:a16="http://schemas.microsoft.com/office/drawing/2014/main" val="10001"/>
                  </a:ext>
                </a:extLst>
              </a:tr>
              <a:tr h="297334">
                <a:tc>
                  <a:txBody>
                    <a:bodyPr/>
                    <a:lstStyle/>
                    <a:p>
                      <a:pPr algn="ctr" fontAlgn="b"/>
                      <a:r>
                        <a:rPr lang="is-IS" sz="1600" b="0" i="0" u="none" strike="noStrike" dirty="0">
                          <a:solidFill>
                            <a:srgbClr val="000000"/>
                          </a:solidFill>
                          <a:effectLst/>
                          <a:latin typeface="+mn-lt"/>
                        </a:rPr>
                        <a:t>5276</a:t>
                      </a:r>
                    </a:p>
                  </a:txBody>
                  <a:tcPr marL="12700" marR="12700" marT="12700" marB="0" anchor="ctr"/>
                </a:tc>
                <a:tc>
                  <a:txBody>
                    <a:bodyPr/>
                    <a:lstStyle/>
                    <a:p>
                      <a:pPr algn="ctr" fontAlgn="b"/>
                      <a:r>
                        <a:rPr lang="en-US" sz="1600" b="0" i="0" u="none" strike="noStrike">
                          <a:solidFill>
                            <a:srgbClr val="000000"/>
                          </a:solidFill>
                          <a:effectLst/>
                          <a:latin typeface="+mn-lt"/>
                        </a:rPr>
                        <a:t>0</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mr-IN" sz="1600" b="0" i="0" u="none" strike="noStrike" dirty="0">
                          <a:solidFill>
                            <a:srgbClr val="000000"/>
                          </a:solidFill>
                          <a:effectLst/>
                          <a:latin typeface="+mn-lt"/>
                        </a:rPr>
                        <a:t>?</a:t>
                      </a:r>
                    </a:p>
                  </a:txBody>
                  <a:tcPr marL="12700" marR="12700" marT="12700" marB="0" anchor="ctr"/>
                </a:tc>
                <a:tc>
                  <a:txBody>
                    <a:bodyPr/>
                    <a:lstStyle/>
                    <a:p>
                      <a:pPr algn="ctr" fontAlgn="b"/>
                      <a:r>
                        <a:rPr lang="ru-RU" sz="1600" b="0" i="0" u="none" strike="noStrike">
                          <a:solidFill>
                            <a:srgbClr val="000000"/>
                          </a:solidFill>
                          <a:effectLst/>
                          <a:latin typeface="+mn-lt"/>
                        </a:rPr>
                        <a:t>174</a:t>
                      </a:r>
                    </a:p>
                  </a:txBody>
                  <a:tcPr marL="12700" marR="12700" marT="12700" marB="0" anchor="ctr"/>
                </a:tc>
                <a:tc>
                  <a:txBody>
                    <a:bodyPr/>
                    <a:lstStyle/>
                    <a:p>
                      <a:pPr algn="ctr" fontAlgn="b"/>
                      <a:r>
                        <a:rPr lang="en-US" sz="1600" b="0" i="0" u="none" strike="noStrike">
                          <a:solidFill>
                            <a:srgbClr val="000000"/>
                          </a:solidFill>
                          <a:effectLst/>
                          <a:latin typeface="+mn-lt"/>
                        </a:rPr>
                        <a:t>5450</a:t>
                      </a:r>
                    </a:p>
                  </a:txBody>
                  <a:tcPr marL="12700" marR="12700" marT="12700" marB="0" anchor="ctr"/>
                </a:tc>
                <a:tc>
                  <a:txBody>
                    <a:bodyPr/>
                    <a:lstStyle/>
                    <a:p>
                      <a:pPr algn="l" fontAlgn="b"/>
                      <a:r>
                        <a:rPr lang="en-US" sz="1600" b="0" i="0" u="none" strike="noStrike" dirty="0">
                          <a:solidFill>
                            <a:srgbClr val="000000"/>
                          </a:solidFill>
                          <a:effectLst/>
                          <a:latin typeface="+mn-lt"/>
                        </a:rPr>
                        <a:t>do while </a:t>
                      </a:r>
                      <a:r>
                        <a:rPr lang="mr-IN" sz="1600" b="0" i="0" u="none" strike="noStrike" dirty="0">
                          <a:solidFill>
                            <a:srgbClr val="000000"/>
                          </a:solidFill>
                          <a:effectLst/>
                          <a:latin typeface="+mn-lt"/>
                        </a:rPr>
                        <a:t>…</a:t>
                      </a:r>
                      <a:r>
                        <a:rPr lang="en-US" sz="1600" b="0" i="0" u="none" strike="noStrike" dirty="0">
                          <a:solidFill>
                            <a:srgbClr val="000000"/>
                          </a:solidFill>
                          <a:effectLst/>
                          <a:latin typeface="+mn-lt"/>
                        </a:rPr>
                        <a:t> find share-lock</a:t>
                      </a:r>
                    </a:p>
                  </a:txBody>
                  <a:tcPr marL="12700" marR="12700" marT="12700" marB="0" anchor="ctr"/>
                </a:tc>
                <a:extLst>
                  <a:ext uri="{0D108BD9-81ED-4DB2-BD59-A6C34878D82A}">
                    <a16:rowId xmlns="" xmlns:a16="http://schemas.microsoft.com/office/drawing/2014/main" val="10002"/>
                  </a:ext>
                </a:extLst>
              </a:tr>
              <a:tr h="297334">
                <a:tc>
                  <a:txBody>
                    <a:bodyPr/>
                    <a:lstStyle/>
                    <a:p>
                      <a:pPr algn="ctr" fontAlgn="b"/>
                      <a:r>
                        <a:rPr lang="is-IS" sz="1600" b="0" i="0" u="none" strike="noStrike" dirty="0">
                          <a:solidFill>
                            <a:srgbClr val="000000"/>
                          </a:solidFill>
                          <a:effectLst/>
                          <a:latin typeface="+mn-lt"/>
                        </a:rPr>
                        <a:t>28</a:t>
                      </a:r>
                    </a:p>
                  </a:txBody>
                  <a:tcPr marL="12700" marR="12700" marT="12700" marB="0" anchor="ctr"/>
                </a:tc>
                <a:tc>
                  <a:txBody>
                    <a:bodyPr/>
                    <a:lstStyle/>
                    <a:p>
                      <a:pPr algn="ctr" fontAlgn="b"/>
                      <a:r>
                        <a:rPr lang="is-IS" sz="1600" b="0" i="0" u="none" strike="noStrike">
                          <a:solidFill>
                            <a:srgbClr val="000000"/>
                          </a:solidFill>
                          <a:effectLst/>
                          <a:latin typeface="+mn-lt"/>
                        </a:rPr>
                        <a:t>12</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hr-HR" sz="1600" b="0" i="0" u="none" strike="noStrike" dirty="0">
                          <a:solidFill>
                            <a:srgbClr val="000000"/>
                          </a:solidFill>
                          <a:effectLst/>
                          <a:latin typeface="+mn-lt"/>
                        </a:rPr>
                        <a:t>147</a:t>
                      </a:r>
                    </a:p>
                  </a:txBody>
                  <a:tcPr marL="12700" marR="12700" marT="12700" marB="0" anchor="ctr"/>
                </a:tc>
                <a:tc>
                  <a:txBody>
                    <a:bodyPr/>
                    <a:lstStyle/>
                    <a:p>
                      <a:pPr algn="ctr" fontAlgn="b"/>
                      <a:r>
                        <a:rPr lang="en-US" sz="1600" b="0" i="0" u="none" strike="noStrike">
                          <a:solidFill>
                            <a:srgbClr val="000000"/>
                          </a:solidFill>
                          <a:effectLst/>
                          <a:latin typeface="+mn-lt"/>
                        </a:rPr>
                        <a:t>7</a:t>
                      </a:r>
                    </a:p>
                  </a:txBody>
                  <a:tcPr marL="12700" marR="12700" marT="12700" marB="0" anchor="ctr"/>
                </a:tc>
                <a:tc>
                  <a:txBody>
                    <a:bodyPr/>
                    <a:lstStyle/>
                    <a:p>
                      <a:pPr algn="ctr" fontAlgn="b"/>
                      <a:r>
                        <a:rPr lang="en-US" sz="1600" b="0" i="0" u="none" strike="noStrike">
                          <a:solidFill>
                            <a:srgbClr val="000000"/>
                          </a:solidFill>
                          <a:effectLst/>
                          <a:latin typeface="+mn-lt"/>
                        </a:rPr>
                        <a:t>35</a:t>
                      </a:r>
                    </a:p>
                  </a:txBody>
                  <a:tcPr marL="12700" marR="12700" marT="12700" marB="0" anchor="ctr"/>
                </a:tc>
                <a:tc>
                  <a:txBody>
                    <a:bodyPr/>
                    <a:lstStyle/>
                    <a:p>
                      <a:pPr algn="l" fontAlgn="b"/>
                      <a:r>
                        <a:rPr lang="en-US" sz="1600" b="0" i="0" u="none" strike="noStrike" dirty="0">
                          <a:solidFill>
                            <a:srgbClr val="000000"/>
                          </a:solidFill>
                          <a:effectLst/>
                          <a:latin typeface="+mn-lt"/>
                        </a:rPr>
                        <a:t>for each no-lock</a:t>
                      </a:r>
                    </a:p>
                  </a:txBody>
                  <a:tcPr marL="12700" marR="12700" marT="12700" marB="0" anchor="ctr"/>
                </a:tc>
                <a:extLst>
                  <a:ext uri="{0D108BD9-81ED-4DB2-BD59-A6C34878D82A}">
                    <a16:rowId xmlns="" xmlns:a16="http://schemas.microsoft.com/office/drawing/2014/main" val="10003"/>
                  </a:ext>
                </a:extLst>
              </a:tr>
              <a:tr h="297334">
                <a:tc>
                  <a:txBody>
                    <a:bodyPr/>
                    <a:lstStyle/>
                    <a:p>
                      <a:pPr algn="ctr" fontAlgn="b"/>
                      <a:r>
                        <a:rPr lang="en-US" sz="1600" b="0" i="0" u="none" strike="noStrike" dirty="0">
                          <a:solidFill>
                            <a:srgbClr val="000000"/>
                          </a:solidFill>
                          <a:effectLst/>
                          <a:latin typeface="+mn-lt"/>
                        </a:rPr>
                        <a:t>8</a:t>
                      </a:r>
                    </a:p>
                  </a:txBody>
                  <a:tcPr marL="12700" marR="12700" marT="12700" marB="0" anchor="ctr"/>
                </a:tc>
                <a:tc>
                  <a:txBody>
                    <a:bodyPr/>
                    <a:lstStyle/>
                    <a:p>
                      <a:pPr algn="ctr" fontAlgn="b"/>
                      <a:r>
                        <a:rPr lang="is-IS" sz="1600" b="0" i="0" u="none" strike="noStrike">
                          <a:solidFill>
                            <a:srgbClr val="000000"/>
                          </a:solidFill>
                          <a:effectLst/>
                          <a:latin typeface="+mn-lt"/>
                        </a:rPr>
                        <a:t>2</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fi-FI" sz="1600" b="0" i="0" u="none" strike="noStrike" dirty="0">
                          <a:solidFill>
                            <a:srgbClr val="000000"/>
                          </a:solidFill>
                          <a:effectLst/>
                          <a:latin typeface="+mn-lt"/>
                        </a:rPr>
                        <a:t>879</a:t>
                      </a:r>
                    </a:p>
                  </a:txBody>
                  <a:tcPr marL="12700" marR="12700" marT="12700" marB="0" anchor="ctr"/>
                </a:tc>
                <a:tc>
                  <a:txBody>
                    <a:bodyPr/>
                    <a:lstStyle/>
                    <a:p>
                      <a:pPr algn="ctr" fontAlgn="b"/>
                      <a:r>
                        <a:rPr lang="is-IS" sz="1600" b="0" i="0" u="none" strike="noStrike">
                          <a:solidFill>
                            <a:srgbClr val="000000"/>
                          </a:solidFill>
                          <a:effectLst/>
                          <a:latin typeface="+mn-lt"/>
                        </a:rPr>
                        <a:t>22</a:t>
                      </a:r>
                    </a:p>
                  </a:txBody>
                  <a:tcPr marL="12700" marR="12700" marT="12700" marB="0" anchor="ctr"/>
                </a:tc>
                <a:tc>
                  <a:txBody>
                    <a:bodyPr/>
                    <a:lstStyle/>
                    <a:p>
                      <a:pPr algn="ctr" fontAlgn="b"/>
                      <a:r>
                        <a:rPr lang="en-US" sz="1600" b="0" i="0" u="none" strike="noStrike">
                          <a:solidFill>
                            <a:srgbClr val="000000"/>
                          </a:solidFill>
                          <a:effectLst/>
                          <a:latin typeface="+mn-lt"/>
                        </a:rPr>
                        <a:t>30</a:t>
                      </a:r>
                    </a:p>
                  </a:txBody>
                  <a:tcPr marL="12700" marR="12700" marT="12700" marB="0" anchor="ctr"/>
                </a:tc>
                <a:tc>
                  <a:txBody>
                    <a:bodyPr/>
                    <a:lstStyle/>
                    <a:p>
                      <a:pPr algn="l" fontAlgn="b"/>
                      <a:r>
                        <a:rPr lang="en-US" sz="1600" b="0" i="0" u="none" strike="noStrike" dirty="0">
                          <a:solidFill>
                            <a:srgbClr val="000000"/>
                          </a:solidFill>
                          <a:effectLst/>
                          <a:latin typeface="+mn-lt"/>
                        </a:rPr>
                        <a:t>FENL fields()</a:t>
                      </a:r>
                    </a:p>
                  </a:txBody>
                  <a:tcPr marL="12700" marR="12700" marT="12700" marB="0" anchor="ctr"/>
                </a:tc>
                <a:extLst>
                  <a:ext uri="{0D108BD9-81ED-4DB2-BD59-A6C34878D82A}">
                    <a16:rowId xmlns="" xmlns:a16="http://schemas.microsoft.com/office/drawing/2014/main" val="10004"/>
                  </a:ext>
                </a:extLst>
              </a:tr>
              <a:tr h="281889">
                <a:tc>
                  <a:txBody>
                    <a:bodyPr/>
                    <a:lstStyle/>
                    <a:p>
                      <a:pPr algn="ctr" fontAlgn="b"/>
                      <a:r>
                        <a:rPr lang="is-IS" sz="1600" b="0" i="0" u="none" strike="noStrike" dirty="0">
                          <a:solidFill>
                            <a:srgbClr val="000000"/>
                          </a:solidFill>
                          <a:effectLst/>
                          <a:latin typeface="+mn-lt"/>
                        </a:rPr>
                        <a:t>5277</a:t>
                      </a:r>
                    </a:p>
                  </a:txBody>
                  <a:tcPr marL="12700" marR="12700" marT="12700" marB="0" anchor="ctr"/>
                </a:tc>
                <a:tc>
                  <a:txBody>
                    <a:bodyPr/>
                    <a:lstStyle/>
                    <a:p>
                      <a:pPr algn="ctr" fontAlgn="b"/>
                      <a:r>
                        <a:rPr lang="ru-RU" sz="1600" b="0" i="0" u="none" strike="noStrike" dirty="0">
                          <a:solidFill>
                            <a:srgbClr val="000000"/>
                          </a:solidFill>
                          <a:effectLst/>
                          <a:latin typeface="+mn-lt"/>
                        </a:rPr>
                        <a:t>1758</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en-US" sz="1600" b="0" i="0" u="none" strike="noStrike" dirty="0">
                          <a:solidFill>
                            <a:srgbClr val="000000"/>
                          </a:solidFill>
                          <a:effectLst/>
                          <a:latin typeface="+mn-lt"/>
                        </a:rPr>
                        <a:t>1</a:t>
                      </a:r>
                    </a:p>
                  </a:txBody>
                  <a:tcPr marL="12700" marR="12700" marT="12700" marB="0" anchor="ctr"/>
                </a:tc>
                <a:tc>
                  <a:txBody>
                    <a:bodyPr/>
                    <a:lstStyle/>
                    <a:p>
                      <a:pPr algn="ctr" fontAlgn="b"/>
                      <a:r>
                        <a:rPr lang="en-US" sz="1600" b="0" i="0" u="none" strike="noStrike">
                          <a:solidFill>
                            <a:srgbClr val="000000"/>
                          </a:solidFill>
                          <a:effectLst/>
                          <a:latin typeface="+mn-lt"/>
                        </a:rPr>
                        <a:t>155</a:t>
                      </a:r>
                    </a:p>
                  </a:txBody>
                  <a:tcPr marL="12700" marR="12700" marT="12700" marB="0" anchor="ctr"/>
                </a:tc>
                <a:tc>
                  <a:txBody>
                    <a:bodyPr/>
                    <a:lstStyle/>
                    <a:p>
                      <a:pPr algn="ctr" fontAlgn="b"/>
                      <a:r>
                        <a:rPr lang="is-IS" sz="1600" b="0" i="0" u="none" strike="noStrike">
                          <a:solidFill>
                            <a:srgbClr val="000000"/>
                          </a:solidFill>
                          <a:effectLst/>
                          <a:latin typeface="+mn-lt"/>
                        </a:rPr>
                        <a:t>5432</a:t>
                      </a:r>
                    </a:p>
                  </a:txBody>
                  <a:tcPr marL="12700" marR="12700" marT="12700" marB="0" anchor="ctr"/>
                </a:tc>
                <a:tc>
                  <a:txBody>
                    <a:bodyPr/>
                    <a:lstStyle/>
                    <a:p>
                      <a:pPr algn="l" fontAlgn="b"/>
                      <a:r>
                        <a:rPr lang="en-US" sz="1600" b="0" i="0" u="none" strike="noStrike" dirty="0">
                          <a:solidFill>
                            <a:srgbClr val="000000"/>
                          </a:solidFill>
                          <a:effectLst/>
                          <a:latin typeface="+mn-lt"/>
                        </a:rPr>
                        <a:t>FE share-lock</a:t>
                      </a:r>
                    </a:p>
                  </a:txBody>
                  <a:tcPr marL="12700" marR="12700" marT="12700" marB="0" anchor="ctr"/>
                </a:tc>
                <a:extLst>
                  <a:ext uri="{0D108BD9-81ED-4DB2-BD59-A6C34878D82A}">
                    <a16:rowId xmlns="" xmlns:a16="http://schemas.microsoft.com/office/drawing/2014/main" val="10005"/>
                  </a:ext>
                </a:extLst>
              </a:tr>
              <a:tr h="281889">
                <a:tc>
                  <a:txBody>
                    <a:bodyPr/>
                    <a:lstStyle/>
                    <a:p>
                      <a:pPr algn="ctr" fontAlgn="b"/>
                      <a:r>
                        <a:rPr lang="is-IS" sz="1600" b="0" i="0" u="none" strike="noStrike" dirty="0">
                          <a:solidFill>
                            <a:srgbClr val="000000"/>
                          </a:solidFill>
                          <a:effectLst/>
                          <a:latin typeface="+mn-lt"/>
                        </a:rPr>
                        <a:t>3520</a:t>
                      </a:r>
                    </a:p>
                  </a:txBody>
                  <a:tcPr marL="12700" marR="12700" marT="12700" marB="0" anchor="ctr"/>
                </a:tc>
                <a:tc>
                  <a:txBody>
                    <a:bodyPr/>
                    <a:lstStyle/>
                    <a:p>
                      <a:pPr algn="ctr" fontAlgn="b"/>
                      <a:r>
                        <a:rPr lang="ru-RU" sz="1600" b="0" i="0" u="none" strike="noStrike" dirty="0">
                          <a:solidFill>
                            <a:srgbClr val="000000"/>
                          </a:solidFill>
                          <a:effectLst/>
                          <a:latin typeface="+mn-lt"/>
                        </a:rPr>
                        <a:t>1758</a:t>
                      </a:r>
                    </a:p>
                  </a:txBody>
                  <a:tcPr marL="12700" marR="12700" marT="12700" marB="0" anchor="ctr"/>
                </a:tc>
                <a:tc>
                  <a:txBody>
                    <a:bodyPr/>
                    <a:lstStyle/>
                    <a:p>
                      <a:pPr algn="ctr" fontAlgn="b"/>
                      <a:r>
                        <a:rPr lang="ru-RU" sz="1600" b="0" i="0" u="none" strike="noStrike" dirty="0">
                          <a:solidFill>
                            <a:srgbClr val="000000"/>
                          </a:solidFill>
                          <a:effectLst/>
                          <a:latin typeface="+mn-lt"/>
                        </a:rPr>
                        <a:t>1758</a:t>
                      </a:r>
                    </a:p>
                  </a:txBody>
                  <a:tcPr marL="12700" marR="12700" marT="12700" marB="0" anchor="ctr"/>
                </a:tc>
                <a:tc>
                  <a:txBody>
                    <a:bodyPr/>
                    <a:lstStyle/>
                    <a:p>
                      <a:pPr algn="ctr" fontAlgn="b"/>
                      <a:r>
                        <a:rPr lang="en-US" sz="1600" b="0" i="0" u="none" strike="noStrike" dirty="0">
                          <a:solidFill>
                            <a:srgbClr val="000000"/>
                          </a:solidFill>
                          <a:effectLst/>
                          <a:latin typeface="+mn-lt"/>
                        </a:rPr>
                        <a:t>1</a:t>
                      </a:r>
                    </a:p>
                  </a:txBody>
                  <a:tcPr marL="12700" marR="12700" marT="12700" marB="0" anchor="ctr"/>
                </a:tc>
                <a:tc>
                  <a:txBody>
                    <a:bodyPr/>
                    <a:lstStyle/>
                    <a:p>
                      <a:pPr algn="ctr" fontAlgn="b"/>
                      <a:r>
                        <a:rPr lang="is-IS" sz="1600" b="0" i="0" u="none" strike="noStrike">
                          <a:solidFill>
                            <a:srgbClr val="000000"/>
                          </a:solidFill>
                          <a:effectLst/>
                          <a:latin typeface="+mn-lt"/>
                        </a:rPr>
                        <a:t>134</a:t>
                      </a:r>
                    </a:p>
                  </a:txBody>
                  <a:tcPr marL="12700" marR="12700" marT="12700" marB="0" anchor="ctr"/>
                </a:tc>
                <a:tc>
                  <a:txBody>
                    <a:bodyPr/>
                    <a:lstStyle/>
                    <a:p>
                      <a:pPr algn="ctr" fontAlgn="b"/>
                      <a:r>
                        <a:rPr lang="cs-CZ" sz="1600" b="0" i="0" u="none" strike="noStrike">
                          <a:solidFill>
                            <a:srgbClr val="000000"/>
                          </a:solidFill>
                          <a:effectLst/>
                          <a:latin typeface="+mn-lt"/>
                        </a:rPr>
                        <a:t>3654</a:t>
                      </a:r>
                    </a:p>
                  </a:txBody>
                  <a:tcPr marL="12700" marR="12700" marT="12700" marB="0" anchor="ctr"/>
                </a:tc>
                <a:tc>
                  <a:txBody>
                    <a:bodyPr/>
                    <a:lstStyle/>
                    <a:p>
                      <a:pPr algn="l" fontAlgn="b"/>
                      <a:r>
                        <a:rPr lang="en-US" sz="1600" b="0" i="0" u="none" strike="noStrike" dirty="0">
                          <a:solidFill>
                            <a:srgbClr val="000000"/>
                          </a:solidFill>
                          <a:effectLst/>
                          <a:latin typeface="+mn-lt"/>
                        </a:rPr>
                        <a:t>FE exclusive-lock</a:t>
                      </a:r>
                    </a:p>
                  </a:txBody>
                  <a:tcPr marL="12700" marR="12700" marT="12700" marB="0" anchor="ctr"/>
                </a:tc>
                <a:extLst>
                  <a:ext uri="{0D108BD9-81ED-4DB2-BD59-A6C34878D82A}">
                    <a16:rowId xmlns="" xmlns:a16="http://schemas.microsoft.com/office/drawing/2014/main" val="10006"/>
                  </a:ext>
                </a:extLst>
              </a:tr>
              <a:tr h="281889">
                <a:tc>
                  <a:txBody>
                    <a:bodyPr/>
                    <a:lstStyle/>
                    <a:p>
                      <a:pPr algn="ctr" fontAlgn="b"/>
                      <a:r>
                        <a:rPr lang="uk-UA" sz="1600" b="0" i="0" u="none" strike="noStrike" dirty="0">
                          <a:solidFill>
                            <a:srgbClr val="000000"/>
                          </a:solidFill>
                          <a:effectLst/>
                          <a:latin typeface="+mn-lt"/>
                        </a:rPr>
                        <a:t>3519</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en-US" sz="1600" b="0" i="0" u="none" strike="noStrike">
                          <a:solidFill>
                            <a:srgbClr val="000000"/>
                          </a:solidFill>
                          <a:effectLst/>
                          <a:latin typeface="+mn-lt"/>
                        </a:rPr>
                        <a:t>1</a:t>
                      </a:r>
                    </a:p>
                  </a:txBody>
                  <a:tcPr marL="12700" marR="12700" marT="12700" marB="0" anchor="ctr"/>
                </a:tc>
                <a:tc>
                  <a:txBody>
                    <a:bodyPr/>
                    <a:lstStyle/>
                    <a:p>
                      <a:pPr algn="ctr" fontAlgn="b"/>
                      <a:r>
                        <a:rPr lang="fi-FI" sz="1600" b="0" i="0" u="none" strike="noStrike">
                          <a:solidFill>
                            <a:srgbClr val="000000"/>
                          </a:solidFill>
                          <a:effectLst/>
                          <a:latin typeface="+mn-lt"/>
                        </a:rPr>
                        <a:t>87</a:t>
                      </a:r>
                    </a:p>
                  </a:txBody>
                  <a:tcPr marL="12700" marR="12700" marT="12700" marB="0" anchor="ctr"/>
                </a:tc>
                <a:tc>
                  <a:txBody>
                    <a:bodyPr/>
                    <a:lstStyle/>
                    <a:p>
                      <a:pPr algn="ctr" fontAlgn="b"/>
                      <a:r>
                        <a:rPr lang="is-IS" sz="1600" b="0" i="0" u="none" strike="noStrike">
                          <a:solidFill>
                            <a:srgbClr val="000000"/>
                          </a:solidFill>
                          <a:effectLst/>
                          <a:latin typeface="+mn-lt"/>
                        </a:rPr>
                        <a:t>3606</a:t>
                      </a:r>
                    </a:p>
                  </a:txBody>
                  <a:tcPr marL="12700" marR="12700" marT="12700" marB="0" anchor="ctr"/>
                </a:tc>
                <a:tc>
                  <a:txBody>
                    <a:bodyPr/>
                    <a:lstStyle/>
                    <a:p>
                      <a:pPr algn="l" fontAlgn="b"/>
                      <a:r>
                        <a:rPr lang="en-US" sz="1600" b="0" i="0" u="none" strike="noStrike" dirty="0">
                          <a:solidFill>
                            <a:srgbClr val="000000"/>
                          </a:solidFill>
                          <a:effectLst/>
                          <a:latin typeface="+mn-lt"/>
                        </a:rPr>
                        <a:t>open query</a:t>
                      </a:r>
                    </a:p>
                  </a:txBody>
                  <a:tcPr marL="12700" marR="12700" marT="12700" marB="0" anchor="ctr"/>
                </a:tc>
                <a:extLst>
                  <a:ext uri="{0D108BD9-81ED-4DB2-BD59-A6C34878D82A}">
                    <a16:rowId xmlns="" xmlns:a16="http://schemas.microsoft.com/office/drawing/2014/main" val="10007"/>
                  </a:ext>
                </a:extLst>
              </a:tr>
              <a:tr h="281889">
                <a:tc>
                  <a:txBody>
                    <a:bodyPr/>
                    <a:lstStyle/>
                    <a:p>
                      <a:pPr algn="ctr" fontAlgn="b"/>
                      <a:r>
                        <a:rPr lang="uk-UA" sz="1600" b="0" i="0" u="none" strike="noStrike" dirty="0">
                          <a:solidFill>
                            <a:srgbClr val="000000"/>
                          </a:solidFill>
                          <a:effectLst/>
                          <a:latin typeface="+mn-lt"/>
                        </a:rPr>
                        <a:t>3519</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en-US" sz="1600" b="0" i="0" u="none" strike="noStrike">
                          <a:solidFill>
                            <a:srgbClr val="000000"/>
                          </a:solidFill>
                          <a:effectLst/>
                          <a:latin typeface="+mn-lt"/>
                        </a:rPr>
                        <a:t>1</a:t>
                      </a:r>
                    </a:p>
                  </a:txBody>
                  <a:tcPr marL="12700" marR="12700" marT="12700" marB="0" anchor="ctr"/>
                </a:tc>
                <a:tc>
                  <a:txBody>
                    <a:bodyPr/>
                    <a:lstStyle/>
                    <a:p>
                      <a:pPr algn="ctr" fontAlgn="b"/>
                      <a:r>
                        <a:rPr lang="en-US" sz="1600" b="0" i="0" u="none" strike="noStrike">
                          <a:solidFill>
                            <a:srgbClr val="000000"/>
                          </a:solidFill>
                          <a:effectLst/>
                          <a:latin typeface="+mn-lt"/>
                        </a:rPr>
                        <a:t>84</a:t>
                      </a:r>
                    </a:p>
                  </a:txBody>
                  <a:tcPr marL="12700" marR="12700" marT="12700" marB="0" anchor="ctr"/>
                </a:tc>
                <a:tc>
                  <a:txBody>
                    <a:bodyPr/>
                    <a:lstStyle/>
                    <a:p>
                      <a:pPr algn="ctr" fontAlgn="b"/>
                      <a:r>
                        <a:rPr lang="cs-CZ" sz="1600" b="0" i="0" u="none" strike="noStrike">
                          <a:solidFill>
                            <a:srgbClr val="000000"/>
                          </a:solidFill>
                          <a:effectLst/>
                          <a:latin typeface="+mn-lt"/>
                        </a:rPr>
                        <a:t>3603</a:t>
                      </a:r>
                    </a:p>
                  </a:txBody>
                  <a:tcPr marL="12700" marR="12700" marT="12700" marB="0" anchor="ctr"/>
                </a:tc>
                <a:tc>
                  <a:txBody>
                    <a:bodyPr/>
                    <a:lstStyle/>
                    <a:p>
                      <a:pPr algn="l" fontAlgn="b"/>
                      <a:r>
                        <a:rPr lang="en-US" sz="1600" b="0" i="0" u="none" strike="noStrike" dirty="0">
                          <a:solidFill>
                            <a:srgbClr val="000000"/>
                          </a:solidFill>
                          <a:effectLst/>
                          <a:latin typeface="+mn-lt"/>
                        </a:rPr>
                        <a:t>open query fields()</a:t>
                      </a:r>
                    </a:p>
                  </a:txBody>
                  <a:tcPr marL="12700" marR="12700" marT="12700" marB="0" anchor="ctr"/>
                </a:tc>
                <a:extLst>
                  <a:ext uri="{0D108BD9-81ED-4DB2-BD59-A6C34878D82A}">
                    <a16:rowId xmlns="" xmlns:a16="http://schemas.microsoft.com/office/drawing/2014/main" val="10008"/>
                  </a:ext>
                </a:extLst>
              </a:tr>
              <a:tr h="281889">
                <a:tc>
                  <a:txBody>
                    <a:bodyPr/>
                    <a:lstStyle/>
                    <a:p>
                      <a:pPr algn="ctr" fontAlgn="b"/>
                      <a:r>
                        <a:rPr lang="en-US" sz="1600" b="0" i="0" u="none" strike="noStrike" dirty="0">
                          <a:solidFill>
                            <a:srgbClr val="000000"/>
                          </a:solidFill>
                          <a:effectLst/>
                          <a:latin typeface="+mn-lt"/>
                        </a:rPr>
                        <a:t>7</a:t>
                      </a:r>
                    </a:p>
                  </a:txBody>
                  <a:tcPr marL="12700" marR="12700" marT="12700" marB="0" anchor="ctr"/>
                </a:tc>
                <a:tc>
                  <a:txBody>
                    <a:bodyPr/>
                    <a:lstStyle/>
                    <a:p>
                      <a:pPr algn="ctr" fontAlgn="b"/>
                      <a:r>
                        <a:rPr lang="is-IS" sz="1600" b="0" i="0" u="none" strike="noStrike">
                          <a:solidFill>
                            <a:srgbClr val="000000"/>
                          </a:solidFill>
                          <a:effectLst/>
                          <a:latin typeface="+mn-lt"/>
                        </a:rPr>
                        <a:t>2</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fi-FI" sz="1600" b="0" i="0" u="none" strike="noStrike">
                          <a:solidFill>
                            <a:srgbClr val="000000"/>
                          </a:solidFill>
                          <a:effectLst/>
                          <a:latin typeface="+mn-lt"/>
                        </a:rPr>
                        <a:t>879</a:t>
                      </a:r>
                    </a:p>
                  </a:txBody>
                  <a:tcPr marL="12700" marR="12700" marT="12700" marB="0" anchor="ctr"/>
                </a:tc>
                <a:tc>
                  <a:txBody>
                    <a:bodyPr/>
                    <a:lstStyle/>
                    <a:p>
                      <a:pPr algn="ctr" fontAlgn="b"/>
                      <a:r>
                        <a:rPr lang="is-IS" sz="1600" b="0" i="0" u="none" strike="noStrike">
                          <a:solidFill>
                            <a:srgbClr val="000000"/>
                          </a:solidFill>
                          <a:effectLst/>
                          <a:latin typeface="+mn-lt"/>
                        </a:rPr>
                        <a:t>29</a:t>
                      </a:r>
                    </a:p>
                  </a:txBody>
                  <a:tcPr marL="12700" marR="12700" marT="12700" marB="0" anchor="ctr"/>
                </a:tc>
                <a:tc>
                  <a:txBody>
                    <a:bodyPr/>
                    <a:lstStyle/>
                    <a:p>
                      <a:pPr algn="ctr" fontAlgn="b"/>
                      <a:r>
                        <a:rPr lang="cs-CZ" sz="1600" b="0" i="0" u="none" strike="noStrike">
                          <a:solidFill>
                            <a:srgbClr val="000000"/>
                          </a:solidFill>
                          <a:effectLst/>
                          <a:latin typeface="+mn-lt"/>
                        </a:rPr>
                        <a:t>36</a:t>
                      </a:r>
                    </a:p>
                  </a:txBody>
                  <a:tcPr marL="12700" marR="12700" marT="12700" marB="0" anchor="ctr"/>
                </a:tc>
                <a:tc>
                  <a:txBody>
                    <a:bodyPr/>
                    <a:lstStyle/>
                    <a:p>
                      <a:pPr algn="l" fontAlgn="b"/>
                      <a:r>
                        <a:rPr lang="en-US" sz="1600" b="0" i="0" u="none" strike="noStrike" dirty="0">
                          <a:solidFill>
                            <a:srgbClr val="000000"/>
                          </a:solidFill>
                          <a:effectLst/>
                          <a:latin typeface="+mn-lt"/>
                        </a:rPr>
                        <a:t>open query fields() cache 50</a:t>
                      </a:r>
                    </a:p>
                  </a:txBody>
                  <a:tcPr marL="12700" marR="12700" marT="12700" marB="0" anchor="ctr"/>
                </a:tc>
                <a:extLst>
                  <a:ext uri="{0D108BD9-81ED-4DB2-BD59-A6C34878D82A}">
                    <a16:rowId xmlns="" xmlns:a16="http://schemas.microsoft.com/office/drawing/2014/main" val="10009"/>
                  </a:ext>
                </a:extLst>
              </a:tr>
              <a:tr h="281889">
                <a:tc>
                  <a:txBody>
                    <a:bodyPr/>
                    <a:lstStyle/>
                    <a:p>
                      <a:pPr algn="ctr" fontAlgn="b"/>
                      <a:r>
                        <a:rPr lang="en-US" sz="1600" b="0" i="0" u="none" strike="noStrike" dirty="0">
                          <a:solidFill>
                            <a:srgbClr val="000000"/>
                          </a:solidFill>
                          <a:effectLst/>
                          <a:latin typeface="+mn-lt"/>
                        </a:rPr>
                        <a:t>7</a:t>
                      </a:r>
                    </a:p>
                  </a:txBody>
                  <a:tcPr marL="12700" marR="12700" marT="12700" marB="0" anchor="ctr"/>
                </a:tc>
                <a:tc>
                  <a:txBody>
                    <a:bodyPr/>
                    <a:lstStyle/>
                    <a:p>
                      <a:pPr algn="ctr" fontAlgn="b"/>
                      <a:r>
                        <a:rPr lang="is-IS" sz="1600" b="0" i="0" u="none" strike="noStrike">
                          <a:solidFill>
                            <a:srgbClr val="000000"/>
                          </a:solidFill>
                          <a:effectLst/>
                          <a:latin typeface="+mn-lt"/>
                        </a:rPr>
                        <a:t>2</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fi-FI" sz="1600" b="0" i="0" u="none" strike="noStrike">
                          <a:solidFill>
                            <a:srgbClr val="000000"/>
                          </a:solidFill>
                          <a:effectLst/>
                          <a:latin typeface="+mn-lt"/>
                        </a:rPr>
                        <a:t>879</a:t>
                      </a:r>
                    </a:p>
                  </a:txBody>
                  <a:tcPr marL="12700" marR="12700" marT="12700" marB="0" anchor="ctr"/>
                </a:tc>
                <a:tc>
                  <a:txBody>
                    <a:bodyPr/>
                    <a:lstStyle/>
                    <a:p>
                      <a:pPr algn="ctr" fontAlgn="b"/>
                      <a:r>
                        <a:rPr lang="en-US" sz="1600" b="0" i="0" u="none" strike="noStrike">
                          <a:solidFill>
                            <a:srgbClr val="000000"/>
                          </a:solidFill>
                          <a:effectLst/>
                          <a:latin typeface="+mn-lt"/>
                        </a:rPr>
                        <a:t>30</a:t>
                      </a:r>
                    </a:p>
                  </a:txBody>
                  <a:tcPr marL="12700" marR="12700" marT="12700" marB="0" anchor="ctr"/>
                </a:tc>
                <a:tc>
                  <a:txBody>
                    <a:bodyPr/>
                    <a:lstStyle/>
                    <a:p>
                      <a:pPr algn="ctr" fontAlgn="b"/>
                      <a:r>
                        <a:rPr lang="is-IS" sz="1600" b="0" i="0" u="none" strike="noStrike">
                          <a:solidFill>
                            <a:srgbClr val="000000"/>
                          </a:solidFill>
                          <a:effectLst/>
                          <a:latin typeface="+mn-lt"/>
                        </a:rPr>
                        <a:t>37</a:t>
                      </a:r>
                    </a:p>
                  </a:txBody>
                  <a:tcPr marL="12700" marR="12700" marT="12700" marB="0" anchor="ctr"/>
                </a:tc>
                <a:tc>
                  <a:txBody>
                    <a:bodyPr/>
                    <a:lstStyle/>
                    <a:p>
                      <a:pPr algn="l" fontAlgn="b"/>
                      <a:r>
                        <a:rPr lang="en-US" sz="1600" b="0" i="0" u="none" strike="noStrike" dirty="0">
                          <a:solidFill>
                            <a:srgbClr val="000000"/>
                          </a:solidFill>
                          <a:effectLst/>
                          <a:latin typeface="+mn-lt"/>
                        </a:rPr>
                        <a:t>open query fields() cache 5000</a:t>
                      </a:r>
                    </a:p>
                  </a:txBody>
                  <a:tcPr marL="12700" marR="12700" marT="12700" marB="0" anchor="ctr"/>
                </a:tc>
                <a:extLst>
                  <a:ext uri="{0D108BD9-81ED-4DB2-BD59-A6C34878D82A}">
                    <a16:rowId xmlns="" xmlns:a16="http://schemas.microsoft.com/office/drawing/2014/main" val="10010"/>
                  </a:ext>
                </a:extLst>
              </a:tr>
              <a:tr h="281889">
                <a:tc>
                  <a:txBody>
                    <a:bodyPr/>
                    <a:lstStyle/>
                    <a:p>
                      <a:pPr algn="ctr" fontAlgn="b"/>
                      <a:r>
                        <a:rPr lang="is-IS" sz="1600" b="0" i="0" u="none" strike="noStrike" dirty="0">
                          <a:solidFill>
                            <a:srgbClr val="000000"/>
                          </a:solidFill>
                          <a:effectLst/>
                          <a:latin typeface="+mn-lt"/>
                        </a:rPr>
                        <a:t>20</a:t>
                      </a:r>
                    </a:p>
                  </a:txBody>
                  <a:tcPr marL="12700" marR="12700" marT="12700" marB="0" anchor="ctr"/>
                </a:tc>
                <a:tc>
                  <a:txBody>
                    <a:bodyPr/>
                    <a:lstStyle/>
                    <a:p>
                      <a:pPr algn="ctr" fontAlgn="b"/>
                      <a:r>
                        <a:rPr lang="en-US" sz="1600" b="0" i="0" u="none" strike="noStrike">
                          <a:solidFill>
                            <a:srgbClr val="000000"/>
                          </a:solidFill>
                          <a:effectLst/>
                          <a:latin typeface="+mn-lt"/>
                        </a:rPr>
                        <a:t>8</a:t>
                      </a:r>
                    </a:p>
                  </a:txBody>
                  <a:tcPr marL="12700" marR="12700" marT="12700" marB="0" anchor="ctr"/>
                </a:tc>
                <a:tc>
                  <a:txBody>
                    <a:bodyPr/>
                    <a:lstStyle/>
                    <a:p>
                      <a:pPr algn="ctr" fontAlgn="b"/>
                      <a:r>
                        <a:rPr lang="ru-RU" sz="1600" b="0" i="0" u="none" strike="noStrike">
                          <a:solidFill>
                            <a:srgbClr val="000000"/>
                          </a:solidFill>
                          <a:effectLst/>
                          <a:latin typeface="+mn-lt"/>
                        </a:rPr>
                        <a:t>1758</a:t>
                      </a:r>
                    </a:p>
                  </a:txBody>
                  <a:tcPr marL="12700" marR="12700" marT="12700" marB="0" anchor="ctr"/>
                </a:tc>
                <a:tc>
                  <a:txBody>
                    <a:bodyPr/>
                    <a:lstStyle/>
                    <a:p>
                      <a:pPr algn="ctr" fontAlgn="b"/>
                      <a:r>
                        <a:rPr lang="is-IS" sz="1600" b="0" i="0" u="none" strike="noStrike" dirty="0">
                          <a:solidFill>
                            <a:srgbClr val="000000"/>
                          </a:solidFill>
                          <a:effectLst/>
                          <a:latin typeface="+mn-lt"/>
                        </a:rPr>
                        <a:t>220</a:t>
                      </a:r>
                    </a:p>
                  </a:txBody>
                  <a:tcPr marL="12700" marR="12700" marT="12700" marB="0" anchor="ctr"/>
                </a:tc>
                <a:tc>
                  <a:txBody>
                    <a:bodyPr/>
                    <a:lstStyle/>
                    <a:p>
                      <a:pPr algn="ctr" fontAlgn="b"/>
                      <a:r>
                        <a:rPr lang="is-IS" sz="1600" b="0" i="0" u="none" strike="noStrike">
                          <a:solidFill>
                            <a:srgbClr val="000000"/>
                          </a:solidFill>
                          <a:effectLst/>
                          <a:latin typeface="+mn-lt"/>
                        </a:rPr>
                        <a:t>113</a:t>
                      </a:r>
                    </a:p>
                  </a:txBody>
                  <a:tcPr marL="12700" marR="12700" marT="12700" marB="0" anchor="ctr"/>
                </a:tc>
                <a:tc>
                  <a:txBody>
                    <a:bodyPr/>
                    <a:lstStyle/>
                    <a:p>
                      <a:pPr algn="ctr" fontAlgn="b"/>
                      <a:r>
                        <a:rPr lang="is-IS" sz="1600" b="0" i="0" u="none" strike="noStrike">
                          <a:solidFill>
                            <a:srgbClr val="000000"/>
                          </a:solidFill>
                          <a:effectLst/>
                          <a:latin typeface="+mn-lt"/>
                        </a:rPr>
                        <a:t>133</a:t>
                      </a:r>
                    </a:p>
                  </a:txBody>
                  <a:tcPr marL="12700" marR="12700" marT="12700" marB="0" anchor="ctr"/>
                </a:tc>
                <a:tc>
                  <a:txBody>
                    <a:bodyPr/>
                    <a:lstStyle/>
                    <a:p>
                      <a:pPr algn="l" fontAlgn="b"/>
                      <a:r>
                        <a:rPr lang="en-US" sz="1600" b="0" i="0" u="none" strike="noStrike" dirty="0">
                          <a:solidFill>
                            <a:srgbClr val="000000"/>
                          </a:solidFill>
                          <a:effectLst/>
                          <a:latin typeface="+mn-lt"/>
                        </a:rPr>
                        <a:t>sql89 select *</a:t>
                      </a:r>
                    </a:p>
                  </a:txBody>
                  <a:tcPr marL="12700" marR="12700" marT="12700" marB="0" anchor="ctr"/>
                </a:tc>
                <a:extLst>
                  <a:ext uri="{0D108BD9-81ED-4DB2-BD59-A6C34878D82A}">
                    <a16:rowId xmlns="" xmlns:a16="http://schemas.microsoft.com/office/drawing/2014/main" val="10011"/>
                  </a:ext>
                </a:extLst>
              </a:tr>
              <a:tr h="281889">
                <a:tc>
                  <a:txBody>
                    <a:bodyPr/>
                    <a:lstStyle/>
                    <a:p>
                      <a:pPr algn="ctr" fontAlgn="b"/>
                      <a:r>
                        <a:rPr lang="en-US" sz="1600" b="0" i="0" u="none" strike="noStrike" dirty="0">
                          <a:solidFill>
                            <a:srgbClr val="000000"/>
                          </a:solidFill>
                          <a:effectLst/>
                          <a:latin typeface="+mn-lt"/>
                        </a:rPr>
                        <a:t>8</a:t>
                      </a:r>
                    </a:p>
                  </a:txBody>
                  <a:tcPr marL="12700" marR="12700" marT="12700" marB="0" anchor="ctr"/>
                </a:tc>
                <a:tc>
                  <a:txBody>
                    <a:bodyPr/>
                    <a:lstStyle/>
                    <a:p>
                      <a:pPr algn="ctr" fontAlgn="b"/>
                      <a:r>
                        <a:rPr lang="is-IS" sz="1600" b="0" i="0" u="none" strike="noStrike" dirty="0">
                          <a:solidFill>
                            <a:srgbClr val="000000"/>
                          </a:solidFill>
                          <a:effectLst/>
                          <a:latin typeface="+mn-lt"/>
                        </a:rPr>
                        <a:t>2</a:t>
                      </a:r>
                    </a:p>
                  </a:txBody>
                  <a:tcPr marL="12700" marR="12700" marT="12700" marB="0" anchor="ctr"/>
                </a:tc>
                <a:tc>
                  <a:txBody>
                    <a:bodyPr/>
                    <a:lstStyle/>
                    <a:p>
                      <a:pPr algn="ctr" fontAlgn="b"/>
                      <a:r>
                        <a:rPr lang="ru-RU" sz="1600" b="0" i="0" u="none" strike="noStrike" dirty="0">
                          <a:solidFill>
                            <a:srgbClr val="000000"/>
                          </a:solidFill>
                          <a:effectLst/>
                          <a:latin typeface="+mn-lt"/>
                        </a:rPr>
                        <a:t>1758</a:t>
                      </a:r>
                    </a:p>
                  </a:txBody>
                  <a:tcPr marL="12700" marR="12700" marT="12700" marB="0" anchor="ctr"/>
                </a:tc>
                <a:tc>
                  <a:txBody>
                    <a:bodyPr/>
                    <a:lstStyle/>
                    <a:p>
                      <a:pPr algn="ctr" fontAlgn="b"/>
                      <a:r>
                        <a:rPr lang="fi-FI" sz="1600" b="0" i="0" u="none" strike="noStrike" dirty="0">
                          <a:solidFill>
                            <a:srgbClr val="000000"/>
                          </a:solidFill>
                          <a:effectLst/>
                          <a:latin typeface="+mn-lt"/>
                        </a:rPr>
                        <a:t>879</a:t>
                      </a:r>
                    </a:p>
                  </a:txBody>
                  <a:tcPr marL="12700" marR="12700" marT="12700" marB="0" anchor="ctr"/>
                </a:tc>
                <a:tc>
                  <a:txBody>
                    <a:bodyPr/>
                    <a:lstStyle/>
                    <a:p>
                      <a:pPr algn="ctr" fontAlgn="b"/>
                      <a:r>
                        <a:rPr lang="is-IS" sz="1600" b="0" i="0" u="none" strike="noStrike" dirty="0">
                          <a:solidFill>
                            <a:srgbClr val="000000"/>
                          </a:solidFill>
                          <a:effectLst/>
                          <a:latin typeface="+mn-lt"/>
                        </a:rPr>
                        <a:t>37</a:t>
                      </a:r>
                    </a:p>
                  </a:txBody>
                  <a:tcPr marL="12700" marR="12700" marT="12700" marB="0" anchor="ctr"/>
                </a:tc>
                <a:tc>
                  <a:txBody>
                    <a:bodyPr/>
                    <a:lstStyle/>
                    <a:p>
                      <a:pPr algn="ctr" fontAlgn="b"/>
                      <a:r>
                        <a:rPr lang="en-US" sz="1600" b="0" i="0" u="none" strike="noStrike" dirty="0">
                          <a:solidFill>
                            <a:srgbClr val="000000"/>
                          </a:solidFill>
                          <a:effectLst/>
                          <a:latin typeface="+mn-lt"/>
                        </a:rPr>
                        <a:t>45</a:t>
                      </a:r>
                    </a:p>
                  </a:txBody>
                  <a:tcPr marL="12700" marR="12700" marT="12700" marB="0" anchor="ctr"/>
                </a:tc>
                <a:tc>
                  <a:txBody>
                    <a:bodyPr/>
                    <a:lstStyle/>
                    <a:p>
                      <a:pPr algn="l" fontAlgn="b"/>
                      <a:r>
                        <a:rPr lang="en-US" sz="1600" b="0" i="0" u="none" strike="noStrike" dirty="0">
                          <a:solidFill>
                            <a:srgbClr val="000000"/>
                          </a:solidFill>
                          <a:effectLst/>
                          <a:latin typeface="+mn-lt"/>
                        </a:rPr>
                        <a:t>sql89 select _field-name</a:t>
                      </a:r>
                    </a:p>
                  </a:txBody>
                  <a:tcPr marL="12700" marR="12700" marT="12700" marB="0" anchor="ctr"/>
                </a:tc>
                <a:extLst>
                  <a:ext uri="{0D108BD9-81ED-4DB2-BD59-A6C34878D82A}">
                    <a16:rowId xmlns="" xmlns:a16="http://schemas.microsoft.com/office/drawing/2014/main" val="10012"/>
                  </a:ext>
                </a:extLst>
              </a:tr>
            </a:tbl>
          </a:graphicData>
        </a:graphic>
      </p:graphicFrame>
      <p:sp>
        <p:nvSpPr>
          <p:cNvPr id="3" name="TextBox 2"/>
          <p:cNvSpPr txBox="1"/>
          <p:nvPr/>
        </p:nvSpPr>
        <p:spPr>
          <a:xfrm>
            <a:off x="8936620" y="5661499"/>
            <a:ext cx="3048000" cy="338554"/>
          </a:xfrm>
          <a:prstGeom prst="rect">
            <a:avLst/>
          </a:prstGeom>
          <a:noFill/>
        </p:spPr>
        <p:txBody>
          <a:bodyPr wrap="square" rtlCol="0">
            <a:spAutoFit/>
          </a:bodyPr>
          <a:lstStyle/>
          <a:p>
            <a:pPr algn="r"/>
            <a:r>
              <a:rPr lang="en-US" sz="1600" dirty="0"/>
              <a:t>No, I am not endorsing SQL89</a:t>
            </a:r>
          </a:p>
        </p:txBody>
      </p:sp>
    </p:spTree>
    <p:extLst>
      <p:ext uri="{BB962C8B-B14F-4D97-AF65-F5344CB8AC3E}">
        <p14:creationId xmlns:p14="http://schemas.microsoft.com/office/powerpoint/2010/main" val="131287604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Nesting and Joins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2451167"/>
              </p:ext>
            </p:extLst>
          </p:nvPr>
        </p:nvGraphicFramePr>
        <p:xfrm>
          <a:off x="237281" y="4876800"/>
          <a:ext cx="11734800" cy="1409445"/>
        </p:xfrm>
        <a:graphic>
          <a:graphicData uri="http://schemas.openxmlformats.org/drawingml/2006/table">
            <a:tbl>
              <a:tblPr firstRow="1" bandRow="1">
                <a:tableStyleId>{5C22544A-7EE6-4342-B048-85BDC9FD1C3A}</a:tableStyleId>
              </a:tblPr>
              <a:tblGrid>
                <a:gridCol w="1295400">
                  <a:extLst>
                    <a:ext uri="{9D8B030D-6E8A-4147-A177-3AD203B41FA5}">
                      <a16:colId xmlns="" xmlns:a16="http://schemas.microsoft.com/office/drawing/2014/main" val="20000"/>
                    </a:ext>
                  </a:extLst>
                </a:gridCol>
                <a:gridCol w="1143000">
                  <a:extLst>
                    <a:ext uri="{9D8B030D-6E8A-4147-A177-3AD203B41FA5}">
                      <a16:colId xmlns="" xmlns:a16="http://schemas.microsoft.com/office/drawing/2014/main" val="20001"/>
                    </a:ext>
                  </a:extLst>
                </a:gridCol>
                <a:gridCol w="990600">
                  <a:extLst>
                    <a:ext uri="{9D8B030D-6E8A-4147-A177-3AD203B41FA5}">
                      <a16:colId xmlns="" xmlns:a16="http://schemas.microsoft.com/office/drawing/2014/main" val="20002"/>
                    </a:ext>
                  </a:extLst>
                </a:gridCol>
                <a:gridCol w="1066800">
                  <a:extLst>
                    <a:ext uri="{9D8B030D-6E8A-4147-A177-3AD203B41FA5}">
                      <a16:colId xmlns="" xmlns:a16="http://schemas.microsoft.com/office/drawing/2014/main" val="20003"/>
                    </a:ext>
                  </a:extLst>
                </a:gridCol>
                <a:gridCol w="914400">
                  <a:extLst>
                    <a:ext uri="{9D8B030D-6E8A-4147-A177-3AD203B41FA5}">
                      <a16:colId xmlns="" xmlns:a16="http://schemas.microsoft.com/office/drawing/2014/main" val="20004"/>
                    </a:ext>
                  </a:extLst>
                </a:gridCol>
                <a:gridCol w="990600">
                  <a:extLst>
                    <a:ext uri="{9D8B030D-6E8A-4147-A177-3AD203B41FA5}">
                      <a16:colId xmlns="" xmlns:a16="http://schemas.microsoft.com/office/drawing/2014/main" val="20005"/>
                    </a:ext>
                  </a:extLst>
                </a:gridCol>
                <a:gridCol w="5334000">
                  <a:extLst>
                    <a:ext uri="{9D8B030D-6E8A-4147-A177-3AD203B41FA5}">
                      <a16:colId xmlns="" xmlns:a16="http://schemas.microsoft.com/office/drawing/2014/main" val="20006"/>
                    </a:ext>
                  </a:extLst>
                </a:gridCol>
              </a:tblGrid>
              <a:tr h="281889">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 xmlns:a16="http://schemas.microsoft.com/office/drawing/2014/main" val="10000"/>
                  </a:ext>
                </a:extLst>
              </a:tr>
              <a:tr h="281889">
                <a:tc>
                  <a:txBody>
                    <a:bodyPr/>
                    <a:lstStyle/>
                    <a:p>
                      <a:pPr algn="ctr" fontAlgn="b"/>
                      <a:r>
                        <a:rPr lang="fi-FI" sz="1600" b="0" i="0" u="none" strike="noStrike" dirty="0">
                          <a:solidFill>
                            <a:srgbClr val="000000"/>
                          </a:solidFill>
                          <a:effectLst/>
                          <a:latin typeface="+mn-lt"/>
                        </a:rPr>
                        <a:t>587</a:t>
                      </a:r>
                    </a:p>
                  </a:txBody>
                  <a:tcPr marL="12700" marR="12700" marT="12700" marB="0" anchor="ctr"/>
                </a:tc>
                <a:tc>
                  <a:txBody>
                    <a:bodyPr/>
                    <a:lstStyle/>
                    <a:p>
                      <a:pPr algn="ctr" fontAlgn="b"/>
                      <a:r>
                        <a:rPr lang="is-IS" sz="1600" b="0" i="0" u="none" strike="noStrike">
                          <a:solidFill>
                            <a:srgbClr val="000000"/>
                          </a:solidFill>
                          <a:effectLst/>
                          <a:latin typeface="+mn-lt"/>
                        </a:rPr>
                        <a:t>195</a:t>
                      </a:r>
                    </a:p>
                  </a:txBody>
                  <a:tcPr marL="12700" marR="12700" marT="12700" marB="0" anchor="ctr"/>
                </a:tc>
                <a:tc>
                  <a:txBody>
                    <a:bodyPr/>
                    <a:lstStyle/>
                    <a:p>
                      <a:pPr algn="ctr" fontAlgn="b"/>
                      <a:r>
                        <a:rPr lang="is-IS" sz="1600" b="0" i="0" u="none" strike="noStrike" dirty="0">
                          <a:solidFill>
                            <a:srgbClr val="000000"/>
                          </a:solidFill>
                          <a:effectLst/>
                          <a:latin typeface="+mn-lt"/>
                        </a:rPr>
                        <a:t>1950</a:t>
                      </a:r>
                    </a:p>
                  </a:txBody>
                  <a:tcPr marL="12700" marR="12700" marT="12700" marB="0" anchor="ctr"/>
                </a:tc>
                <a:tc>
                  <a:txBody>
                    <a:bodyPr/>
                    <a:lstStyle/>
                    <a:p>
                      <a:pPr algn="ctr" fontAlgn="b"/>
                      <a:r>
                        <a:rPr lang="en-US" sz="1600" b="0" i="0" u="none" strike="noStrike" dirty="0">
                          <a:solidFill>
                            <a:srgbClr val="000000"/>
                          </a:solidFill>
                          <a:effectLst/>
                          <a:latin typeface="+mn-lt"/>
                        </a:rPr>
                        <a:t>10</a:t>
                      </a:r>
                    </a:p>
                  </a:txBody>
                  <a:tcPr marL="12700" marR="12700" marT="12700" marB="0" anchor="ctr"/>
                </a:tc>
                <a:tc>
                  <a:txBody>
                    <a:bodyPr/>
                    <a:lstStyle/>
                    <a:p>
                      <a:pPr algn="ctr" fontAlgn="b"/>
                      <a:r>
                        <a:rPr lang="en-US" sz="1600" b="0" i="0" u="none" strike="noStrike">
                          <a:solidFill>
                            <a:srgbClr val="000000"/>
                          </a:solidFill>
                          <a:effectLst/>
                          <a:latin typeface="+mn-lt"/>
                        </a:rPr>
                        <a:t>33</a:t>
                      </a:r>
                    </a:p>
                  </a:txBody>
                  <a:tcPr marL="12700" marR="12700" marT="12700" marB="0" anchor="ctr"/>
                </a:tc>
                <a:tc>
                  <a:txBody>
                    <a:bodyPr/>
                    <a:lstStyle/>
                    <a:p>
                      <a:pPr algn="ctr" fontAlgn="b"/>
                      <a:r>
                        <a:rPr lang="is-IS" sz="1600" b="0" i="0" u="none" strike="noStrike" dirty="0">
                          <a:solidFill>
                            <a:srgbClr val="000000"/>
                          </a:solidFill>
                          <a:effectLst/>
                          <a:latin typeface="+mn-lt"/>
                        </a:rPr>
                        <a:t>620</a:t>
                      </a:r>
                    </a:p>
                  </a:txBody>
                  <a:tcPr marL="12700" marR="12700" marT="12700" marB="0" anchor="ctr"/>
                </a:tc>
                <a:tc>
                  <a:txBody>
                    <a:bodyPr/>
                    <a:lstStyle/>
                    <a:p>
                      <a:pPr algn="l" fontAlgn="b"/>
                      <a:r>
                        <a:rPr lang="en-US" sz="1600" b="0" i="0" u="none" strike="noStrike" dirty="0">
                          <a:solidFill>
                            <a:srgbClr val="000000"/>
                          </a:solidFill>
                          <a:effectLst/>
                          <a:latin typeface="+mn-lt"/>
                        </a:rPr>
                        <a:t>nested FE</a:t>
                      </a:r>
                    </a:p>
                  </a:txBody>
                  <a:tcPr marL="12700" marR="12700" marT="12700" marB="0" anchor="ctr"/>
                </a:tc>
                <a:extLst>
                  <a:ext uri="{0D108BD9-81ED-4DB2-BD59-A6C34878D82A}">
                    <a16:rowId xmlns="" xmlns:a16="http://schemas.microsoft.com/office/drawing/2014/main" val="10001"/>
                  </a:ext>
                </a:extLst>
              </a:tr>
              <a:tr h="281889">
                <a:tc>
                  <a:txBody>
                    <a:bodyPr/>
                    <a:lstStyle/>
                    <a:p>
                      <a:pPr algn="ctr" fontAlgn="b"/>
                      <a:r>
                        <a:rPr lang="fi-FI" sz="1600" b="0" i="0" u="none" strike="noStrike" dirty="0">
                          <a:solidFill>
                            <a:srgbClr val="000000"/>
                          </a:solidFill>
                          <a:effectLst/>
                          <a:latin typeface="+mn-lt"/>
                        </a:rPr>
                        <a:t>587</a:t>
                      </a:r>
                    </a:p>
                  </a:txBody>
                  <a:tcPr marL="12700" marR="12700" marT="12700" marB="0" anchor="ctr"/>
                </a:tc>
                <a:tc>
                  <a:txBody>
                    <a:bodyPr/>
                    <a:lstStyle/>
                    <a:p>
                      <a:pPr algn="ctr" fontAlgn="b"/>
                      <a:r>
                        <a:rPr lang="is-IS" sz="1600" b="0" i="0" u="none" strike="noStrike" dirty="0">
                          <a:solidFill>
                            <a:srgbClr val="000000"/>
                          </a:solidFill>
                          <a:effectLst/>
                          <a:latin typeface="+mn-lt"/>
                        </a:rPr>
                        <a:t>195</a:t>
                      </a:r>
                    </a:p>
                  </a:txBody>
                  <a:tcPr marL="12700" marR="12700" marT="12700" marB="0" anchor="ctr"/>
                </a:tc>
                <a:tc>
                  <a:txBody>
                    <a:bodyPr/>
                    <a:lstStyle/>
                    <a:p>
                      <a:pPr algn="ctr" fontAlgn="b"/>
                      <a:r>
                        <a:rPr lang="is-IS" sz="1600" b="0" i="0" u="none" strike="noStrike" dirty="0">
                          <a:solidFill>
                            <a:srgbClr val="000000"/>
                          </a:solidFill>
                          <a:effectLst/>
                          <a:latin typeface="+mn-lt"/>
                        </a:rPr>
                        <a:t>1950</a:t>
                      </a:r>
                    </a:p>
                  </a:txBody>
                  <a:tcPr marL="12700" marR="12700" marT="12700" marB="0" anchor="ctr"/>
                </a:tc>
                <a:tc>
                  <a:txBody>
                    <a:bodyPr/>
                    <a:lstStyle/>
                    <a:p>
                      <a:pPr algn="ctr" fontAlgn="b"/>
                      <a:r>
                        <a:rPr lang="en-US" sz="1600" b="0" i="0" u="none" strike="noStrike" dirty="0">
                          <a:solidFill>
                            <a:srgbClr val="000000"/>
                          </a:solidFill>
                          <a:effectLst/>
                          <a:latin typeface="+mn-lt"/>
                        </a:rPr>
                        <a:t>10</a:t>
                      </a:r>
                    </a:p>
                  </a:txBody>
                  <a:tcPr marL="12700" marR="12700" marT="12700" marB="0" anchor="ctr"/>
                </a:tc>
                <a:tc>
                  <a:txBody>
                    <a:bodyPr/>
                    <a:lstStyle/>
                    <a:p>
                      <a:pPr algn="ctr" fontAlgn="b"/>
                      <a:r>
                        <a:rPr lang="en-US" sz="1600" b="0" i="0" u="none" strike="noStrike" dirty="0">
                          <a:solidFill>
                            <a:srgbClr val="000000"/>
                          </a:solidFill>
                          <a:effectLst/>
                          <a:latin typeface="+mn-lt"/>
                        </a:rPr>
                        <a:t>33</a:t>
                      </a:r>
                    </a:p>
                  </a:txBody>
                  <a:tcPr marL="12700" marR="12700" marT="12700" marB="0" anchor="ctr"/>
                </a:tc>
                <a:tc>
                  <a:txBody>
                    <a:bodyPr/>
                    <a:lstStyle/>
                    <a:p>
                      <a:pPr algn="ctr" fontAlgn="b"/>
                      <a:r>
                        <a:rPr lang="is-IS" sz="1600" b="0" i="0" u="none" strike="noStrike" dirty="0">
                          <a:solidFill>
                            <a:srgbClr val="000000"/>
                          </a:solidFill>
                          <a:effectLst/>
                          <a:latin typeface="+mn-lt"/>
                        </a:rPr>
                        <a:t>620</a:t>
                      </a:r>
                    </a:p>
                  </a:txBody>
                  <a:tcPr marL="12700" marR="12700" marT="12700" marB="0" anchor="ctr"/>
                </a:tc>
                <a:tc>
                  <a:txBody>
                    <a:bodyPr/>
                    <a:lstStyle/>
                    <a:p>
                      <a:pPr algn="l" fontAlgn="b"/>
                      <a:r>
                        <a:rPr lang="en-US" sz="1600" b="0" i="0" u="none" strike="noStrike" dirty="0">
                          <a:solidFill>
                            <a:srgbClr val="000000"/>
                          </a:solidFill>
                          <a:effectLst/>
                          <a:latin typeface="+mn-lt"/>
                        </a:rPr>
                        <a:t>joined FE</a:t>
                      </a:r>
                    </a:p>
                  </a:txBody>
                  <a:tcPr marL="12700" marR="12700" marT="12700" marB="0" anchor="ctr"/>
                </a:tc>
                <a:extLst>
                  <a:ext uri="{0D108BD9-81ED-4DB2-BD59-A6C34878D82A}">
                    <a16:rowId xmlns="" xmlns:a16="http://schemas.microsoft.com/office/drawing/2014/main" val="10002"/>
                  </a:ext>
                </a:extLst>
              </a:tr>
              <a:tr h="281889">
                <a:tc>
                  <a:txBody>
                    <a:bodyPr/>
                    <a:lstStyle/>
                    <a:p>
                      <a:pPr algn="ctr" fontAlgn="b"/>
                      <a:r>
                        <a:rPr lang="cs-CZ" sz="1600" b="0" i="0" u="none" strike="noStrike" dirty="0">
                          <a:solidFill>
                            <a:srgbClr val="C00000"/>
                          </a:solidFill>
                          <a:effectLst/>
                          <a:latin typeface="+mn-lt"/>
                        </a:rPr>
                        <a:t>6183</a:t>
                      </a:r>
                    </a:p>
                  </a:txBody>
                  <a:tcPr marL="12700" marR="12700" marT="12700" marB="0" anchor="ctr"/>
                </a:tc>
                <a:tc>
                  <a:txBody>
                    <a:bodyPr/>
                    <a:lstStyle/>
                    <a:p>
                      <a:pPr algn="ctr" fontAlgn="b"/>
                      <a:r>
                        <a:rPr lang="is-IS" sz="1600" b="0" i="0" u="none" strike="noStrike">
                          <a:solidFill>
                            <a:srgbClr val="000000"/>
                          </a:solidFill>
                          <a:effectLst/>
                          <a:latin typeface="+mn-lt"/>
                        </a:rPr>
                        <a:t>195</a:t>
                      </a:r>
                    </a:p>
                  </a:txBody>
                  <a:tcPr marL="12700" marR="12700" marT="12700" marB="0" anchor="ctr"/>
                </a:tc>
                <a:tc>
                  <a:txBody>
                    <a:bodyPr/>
                    <a:lstStyle/>
                    <a:p>
                      <a:pPr algn="ctr" fontAlgn="b"/>
                      <a:r>
                        <a:rPr lang="is-IS" sz="1600" b="0" i="0" u="none" strike="noStrike" dirty="0">
                          <a:solidFill>
                            <a:srgbClr val="C00000"/>
                          </a:solidFill>
                          <a:effectLst/>
                          <a:latin typeface="+mn-lt"/>
                        </a:rPr>
                        <a:t>4748</a:t>
                      </a:r>
                    </a:p>
                  </a:txBody>
                  <a:tcPr marL="12700" marR="12700" marT="12700" marB="0" anchor="ctr"/>
                </a:tc>
                <a:tc>
                  <a:txBody>
                    <a:bodyPr/>
                    <a:lstStyle/>
                    <a:p>
                      <a:pPr algn="ctr" fontAlgn="b"/>
                      <a:r>
                        <a:rPr lang="fi-FI" sz="1600" b="0" i="0" u="none" strike="noStrike" dirty="0">
                          <a:solidFill>
                            <a:srgbClr val="000000"/>
                          </a:solidFill>
                          <a:effectLst/>
                          <a:latin typeface="+mn-lt"/>
                        </a:rPr>
                        <a:t>24</a:t>
                      </a:r>
                    </a:p>
                  </a:txBody>
                  <a:tcPr marL="12700" marR="12700" marT="12700" marB="0" anchor="ctr"/>
                </a:tc>
                <a:tc>
                  <a:txBody>
                    <a:bodyPr/>
                    <a:lstStyle/>
                    <a:p>
                      <a:pPr algn="ctr" fontAlgn="b"/>
                      <a:r>
                        <a:rPr lang="is-IS" sz="1600" b="0" i="0" u="none" strike="noStrike" dirty="0">
                          <a:solidFill>
                            <a:srgbClr val="C00000"/>
                          </a:solidFill>
                          <a:effectLst/>
                          <a:latin typeface="+mn-lt"/>
                        </a:rPr>
                        <a:t>207</a:t>
                      </a:r>
                    </a:p>
                  </a:txBody>
                  <a:tcPr marL="12700" marR="12700" marT="12700" marB="0" anchor="ctr"/>
                </a:tc>
                <a:tc>
                  <a:txBody>
                    <a:bodyPr/>
                    <a:lstStyle/>
                    <a:p>
                      <a:pPr algn="ctr" fontAlgn="b"/>
                      <a:r>
                        <a:rPr lang="is-IS" sz="1600" b="0" i="0" u="none" strike="noStrike" dirty="0">
                          <a:solidFill>
                            <a:srgbClr val="C00000"/>
                          </a:solidFill>
                          <a:effectLst/>
                          <a:latin typeface="+mn-lt"/>
                        </a:rPr>
                        <a:t>6390</a:t>
                      </a:r>
                    </a:p>
                  </a:txBody>
                  <a:tcPr marL="12700" marR="12700" marT="12700" marB="0" anchor="ctr"/>
                </a:tc>
                <a:tc>
                  <a:txBody>
                    <a:bodyPr/>
                    <a:lstStyle/>
                    <a:p>
                      <a:pPr algn="l" fontAlgn="b"/>
                      <a:r>
                        <a:rPr lang="en-US" sz="1600" b="0" i="0" u="none" strike="noStrike" dirty="0">
                          <a:solidFill>
                            <a:srgbClr val="000000"/>
                          </a:solidFill>
                          <a:effectLst/>
                          <a:latin typeface="+mn-lt"/>
                        </a:rPr>
                        <a:t>joined FE w/ sort on inner field</a:t>
                      </a:r>
                    </a:p>
                  </a:txBody>
                  <a:tcPr marL="12700" marR="12700" marT="12700" marB="0" anchor="ctr"/>
                </a:tc>
                <a:extLst>
                  <a:ext uri="{0D108BD9-81ED-4DB2-BD59-A6C34878D82A}">
                    <a16:rowId xmlns="" xmlns:a16="http://schemas.microsoft.com/office/drawing/2014/main" val="10003"/>
                  </a:ext>
                </a:extLst>
              </a:tr>
              <a:tr h="281889">
                <a:tc>
                  <a:txBody>
                    <a:bodyPr/>
                    <a:lstStyle/>
                    <a:p>
                      <a:pPr algn="ctr" fontAlgn="b"/>
                      <a:r>
                        <a:rPr lang="en-US" sz="1600" b="0" i="0" u="none" strike="noStrike" dirty="0">
                          <a:solidFill>
                            <a:srgbClr val="00B050"/>
                          </a:solidFill>
                          <a:effectLst/>
                          <a:latin typeface="+mn-lt"/>
                          <a:ea typeface="Menlo" charset="0"/>
                          <a:cs typeface="Menlo" charset="0"/>
                        </a:rPr>
                        <a:t>33</a:t>
                      </a:r>
                    </a:p>
                  </a:txBody>
                  <a:tcPr marL="12700" marR="12700" marT="12700" marB="0" anchor="ctr"/>
                </a:tc>
                <a:tc>
                  <a:txBody>
                    <a:bodyPr/>
                    <a:lstStyle/>
                    <a:p>
                      <a:pPr algn="ctr" fontAlgn="b"/>
                      <a:r>
                        <a:rPr lang="en-US" sz="1600" b="0" i="0" u="none" strike="noStrike" dirty="0">
                          <a:solidFill>
                            <a:srgbClr val="000000"/>
                          </a:solidFill>
                          <a:effectLst/>
                          <a:latin typeface="+mn-lt"/>
                          <a:ea typeface="Menlo" charset="0"/>
                          <a:cs typeface="Menlo" charset="0"/>
                        </a:rPr>
                        <a:t>14</a:t>
                      </a:r>
                    </a:p>
                  </a:txBody>
                  <a:tcPr marL="12700" marR="12700" marT="12700" marB="0" anchor="ctr"/>
                </a:tc>
                <a:tc>
                  <a:txBody>
                    <a:bodyPr/>
                    <a:lstStyle/>
                    <a:p>
                      <a:pPr algn="ctr" fontAlgn="b"/>
                      <a:r>
                        <a:rPr lang="is-IS" sz="1600" b="0" i="0" u="none" strike="noStrike" dirty="0">
                          <a:solidFill>
                            <a:srgbClr val="000000"/>
                          </a:solidFill>
                          <a:effectLst/>
                          <a:latin typeface="+mn-lt"/>
                          <a:ea typeface="Menlo" charset="0"/>
                          <a:cs typeface="Menlo" charset="0"/>
                        </a:rPr>
                        <a:t>1951</a:t>
                      </a:r>
                    </a:p>
                  </a:txBody>
                  <a:tcPr marL="12700" marR="12700" marT="12700" marB="0" anchor="ctr"/>
                </a:tc>
                <a:tc>
                  <a:txBody>
                    <a:bodyPr/>
                    <a:lstStyle/>
                    <a:p>
                      <a:pPr algn="ctr" fontAlgn="b"/>
                      <a:r>
                        <a:rPr lang="uk-UA" sz="1600" b="0" i="0" u="none" strike="noStrike" dirty="0">
                          <a:solidFill>
                            <a:srgbClr val="00B050"/>
                          </a:solidFill>
                          <a:effectLst/>
                          <a:latin typeface="+mn-lt"/>
                          <a:ea typeface="Menlo" charset="0"/>
                          <a:cs typeface="Menlo" charset="0"/>
                        </a:rPr>
                        <a:t>139</a:t>
                      </a:r>
                    </a:p>
                  </a:txBody>
                  <a:tcPr marL="12700" marR="12700" marT="12700" marB="0" anchor="ctr"/>
                </a:tc>
                <a:tc>
                  <a:txBody>
                    <a:bodyPr/>
                    <a:lstStyle/>
                    <a:p>
                      <a:pPr algn="ctr" fontAlgn="b"/>
                      <a:r>
                        <a:rPr lang="en-US" sz="1600" b="0" i="0" u="none" strike="noStrike" dirty="0">
                          <a:solidFill>
                            <a:srgbClr val="000000"/>
                          </a:solidFill>
                          <a:effectLst/>
                          <a:latin typeface="+mn-lt"/>
                          <a:ea typeface="Menlo" charset="0"/>
                          <a:cs typeface="Menlo" charset="0"/>
                        </a:rPr>
                        <a:t>150</a:t>
                      </a:r>
                    </a:p>
                  </a:txBody>
                  <a:tcPr marL="12700" marR="12700" marT="12700" marB="0" anchor="ctr"/>
                </a:tc>
                <a:tc>
                  <a:txBody>
                    <a:bodyPr/>
                    <a:lstStyle/>
                    <a:p>
                      <a:pPr algn="ctr" fontAlgn="b"/>
                      <a:r>
                        <a:rPr lang="fi-FI" sz="1600" b="0" i="0" u="none" strike="noStrike" dirty="0">
                          <a:solidFill>
                            <a:srgbClr val="00B050"/>
                          </a:solidFill>
                          <a:effectLst/>
                          <a:latin typeface="+mn-lt"/>
                          <a:ea typeface="Menlo" charset="0"/>
                          <a:cs typeface="Menlo" charset="0"/>
                        </a:rPr>
                        <a:t>183</a:t>
                      </a:r>
                    </a:p>
                  </a:txBody>
                  <a:tcPr marL="12700" marR="12700" marT="12700" marB="0" anchor="ctr"/>
                </a:tc>
                <a:tc>
                  <a:txBody>
                    <a:bodyPr/>
                    <a:lstStyle/>
                    <a:p>
                      <a:pPr algn="l" fontAlgn="b"/>
                      <a:r>
                        <a:rPr lang="en-US" sz="1600" b="0" i="0" u="none" strike="noStrike" dirty="0">
                          <a:solidFill>
                            <a:srgbClr val="000000"/>
                          </a:solidFill>
                          <a:effectLst/>
                          <a:latin typeface="+mn-lt"/>
                          <a:ea typeface="Menlo" charset="0"/>
                          <a:cs typeface="Menlo" charset="0"/>
                        </a:rPr>
                        <a:t>TT option</a:t>
                      </a:r>
                    </a:p>
                  </a:txBody>
                  <a:tcPr marL="12700" marR="12700" marT="12700" marB="0" anchor="ctr"/>
                </a:tc>
                <a:extLst>
                  <a:ext uri="{0D108BD9-81ED-4DB2-BD59-A6C34878D82A}">
                    <a16:rowId xmlns="" xmlns:a16="http://schemas.microsoft.com/office/drawing/2014/main" val="10004"/>
                  </a:ext>
                </a:extLst>
              </a:tr>
            </a:tbl>
          </a:graphicData>
        </a:graphic>
      </p:graphicFrame>
      <p:sp>
        <p:nvSpPr>
          <p:cNvPr id="5" name="TextBox 4"/>
          <p:cNvSpPr txBox="1"/>
          <p:nvPr/>
        </p:nvSpPr>
        <p:spPr>
          <a:xfrm>
            <a:off x="228600" y="1600200"/>
            <a:ext cx="5105400" cy="1569660"/>
          </a:xfrm>
          <a:prstGeom prst="rect">
            <a:avLst/>
          </a:prstGeom>
          <a:solidFill>
            <a:srgbClr val="92D050">
              <a:alpha val="15000"/>
            </a:srgbClr>
          </a:solidFill>
        </p:spPr>
        <p:txBody>
          <a:bodyPr wrap="square" rtlCol="0">
            <a:spAutoFit/>
          </a:bodyPr>
          <a:lstStyle/>
          <a:p>
            <a:r>
              <a:rPr lang="en-US" sz="1600" dirty="0">
                <a:latin typeface="Consolas" charset="0"/>
                <a:ea typeface="Consolas" charset="0"/>
                <a:cs typeface="Consolas" charset="0"/>
              </a:rPr>
              <a:t>/* simple nesting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for each _field no-lock of _file:</a:t>
            </a:r>
          </a:p>
          <a:p>
            <a:r>
              <a:rPr lang="en-US" sz="1600" dirty="0">
                <a:latin typeface="Consolas" charset="0"/>
                <a:ea typeface="Consolas" charset="0"/>
                <a:cs typeface="Consolas" charset="0"/>
              </a:rPr>
              <a:t>  end.</a:t>
            </a:r>
          </a:p>
          <a:p>
            <a:r>
              <a:rPr lang="en-US" sz="1600" dirty="0">
                <a:latin typeface="Consolas" charset="0"/>
                <a:ea typeface="Consolas" charset="0"/>
                <a:cs typeface="Consolas" charset="0"/>
              </a:rPr>
              <a:t>end.</a:t>
            </a:r>
          </a:p>
        </p:txBody>
      </p:sp>
      <p:sp>
        <p:nvSpPr>
          <p:cNvPr id="6" name="TextBox 5"/>
          <p:cNvSpPr txBox="1"/>
          <p:nvPr/>
        </p:nvSpPr>
        <p:spPr>
          <a:xfrm>
            <a:off x="6781800" y="1600200"/>
            <a:ext cx="5105400" cy="1569660"/>
          </a:xfrm>
          <a:prstGeom prst="rect">
            <a:avLst/>
          </a:prstGeom>
          <a:solidFill>
            <a:schemeClr val="accent2">
              <a:lumMod val="40000"/>
              <a:lumOff val="60000"/>
              <a:alpha val="15000"/>
            </a:schemeClr>
          </a:solidFill>
        </p:spPr>
        <p:txBody>
          <a:bodyPr wrap="square" rtlCol="0">
            <a:spAutoFit/>
          </a:bodyPr>
          <a:lstStyle/>
          <a:p>
            <a:r>
              <a:rPr lang="en-US" sz="1600" dirty="0">
                <a:latin typeface="Consolas" charset="0"/>
                <a:ea typeface="Consolas" charset="0"/>
                <a:cs typeface="Consolas" charset="0"/>
              </a:rPr>
              <a:t>/* ugly sort criteria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each _field no-lock of _file</a:t>
            </a:r>
          </a:p>
          <a:p>
            <a:r>
              <a:rPr lang="en-US" sz="1600" dirty="0">
                <a:latin typeface="Consolas" charset="0"/>
                <a:ea typeface="Consolas" charset="0"/>
                <a:cs typeface="Consolas" charset="0"/>
              </a:rPr>
              <a:t>    by _field-name:</a:t>
            </a:r>
          </a:p>
          <a:p>
            <a:r>
              <a:rPr lang="en-US" sz="1600" dirty="0">
                <a:latin typeface="Consolas" charset="0"/>
                <a:ea typeface="Consolas" charset="0"/>
                <a:cs typeface="Consolas" charset="0"/>
              </a:rPr>
              <a:t>end.</a:t>
            </a:r>
          </a:p>
        </p:txBody>
      </p:sp>
      <p:sp>
        <p:nvSpPr>
          <p:cNvPr id="7" name="TextBox 6"/>
          <p:cNvSpPr txBox="1"/>
          <p:nvPr/>
        </p:nvSpPr>
        <p:spPr>
          <a:xfrm>
            <a:off x="204486" y="3352422"/>
            <a:ext cx="5105400" cy="1323439"/>
          </a:xfrm>
          <a:prstGeom prst="rect">
            <a:avLst/>
          </a:prstGeom>
          <a:solidFill>
            <a:schemeClr val="accent3">
              <a:lumMod val="75000"/>
              <a:alpha val="15000"/>
            </a:schemeClr>
          </a:solidFill>
        </p:spPr>
        <p:txBody>
          <a:bodyPr wrap="square" rtlCol="0">
            <a:spAutoFit/>
          </a:bodyPr>
          <a:lstStyle/>
          <a:p>
            <a:r>
              <a:rPr lang="en-US" sz="1600">
                <a:latin typeface="Consolas" charset="0"/>
                <a:ea typeface="Consolas" charset="0"/>
                <a:cs typeface="Consolas" charset="0"/>
              </a:rPr>
              <a:t>/* </a:t>
            </a:r>
            <a:r>
              <a:rPr lang="en-US" sz="1600" dirty="0">
                <a:latin typeface="Consolas" charset="0"/>
                <a:ea typeface="Consolas" charset="0"/>
                <a:cs typeface="Consolas" charset="0"/>
              </a:rPr>
              <a:t>use a join instead of nesting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each _field no-lock of _file:</a:t>
            </a:r>
          </a:p>
          <a:p>
            <a:r>
              <a:rPr lang="en-US" sz="1600" dirty="0">
                <a:latin typeface="Consolas" charset="0"/>
                <a:ea typeface="Consolas" charset="0"/>
                <a:cs typeface="Consolas" charset="0"/>
              </a:rPr>
              <a:t>end.</a:t>
            </a:r>
          </a:p>
        </p:txBody>
      </p:sp>
    </p:spTree>
    <p:extLst>
      <p:ext uri="{BB962C8B-B14F-4D97-AF65-F5344CB8AC3E}">
        <p14:creationId xmlns:p14="http://schemas.microsoft.com/office/powerpoint/2010/main" val="180100939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Nesting and Joins </a:t>
            </a:r>
            <a:r>
              <a:rPr lang="mr-IN" dirty="0"/>
              <a:t>–</a:t>
            </a:r>
            <a:r>
              <a:rPr lang="en-US" dirty="0"/>
              <a:t> TT Option</a:t>
            </a:r>
          </a:p>
        </p:txBody>
      </p:sp>
      <p:sp>
        <p:nvSpPr>
          <p:cNvPr id="3" name="TextBox 2"/>
          <p:cNvSpPr txBox="1"/>
          <p:nvPr/>
        </p:nvSpPr>
        <p:spPr>
          <a:xfrm>
            <a:off x="228600" y="1600200"/>
            <a:ext cx="8382000" cy="4770537"/>
          </a:xfrm>
          <a:prstGeom prst="rect">
            <a:avLst/>
          </a:prstGeom>
          <a:noFill/>
        </p:spPr>
        <p:txBody>
          <a:bodyPr wrap="square" rtlCol="0">
            <a:spAutoFit/>
          </a:bodyPr>
          <a:lstStyle/>
          <a:p>
            <a:r>
              <a:rPr lang="en-US" sz="1600" dirty="0">
                <a:latin typeface="Consolas" charset="0"/>
                <a:ea typeface="Consolas" charset="0"/>
                <a:cs typeface="Consolas" charset="0"/>
              </a:rPr>
              <a:t>define temp-table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 no-undo like _file</a:t>
            </a:r>
          </a:p>
          <a:p>
            <a:r>
              <a:rPr lang="en-US" sz="1600" dirty="0">
                <a:latin typeface="Consolas" charset="0"/>
                <a:ea typeface="Consolas" charset="0"/>
                <a:cs typeface="Consolas" charset="0"/>
              </a:rPr>
              <a:t>  field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 as </a:t>
            </a:r>
            <a:r>
              <a:rPr lang="en-US" sz="1600" dirty="0" err="1">
                <a:latin typeface="Consolas" charset="0"/>
                <a:ea typeface="Consolas" charset="0"/>
                <a:cs typeface="Consolas" charset="0"/>
              </a:rPr>
              <a:t>recid</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index </a:t>
            </a:r>
            <a:r>
              <a:rPr lang="en-US" sz="1600" dirty="0" err="1">
                <a:latin typeface="Consolas" charset="0"/>
                <a:ea typeface="Consolas" charset="0"/>
                <a:cs typeface="Consolas" charset="0"/>
              </a:rPr>
              <a:t>xdbRecid-idx</a:t>
            </a:r>
            <a:r>
              <a:rPr lang="en-US" sz="1600" dirty="0">
                <a:latin typeface="Consolas" charset="0"/>
                <a:ea typeface="Consolas" charset="0"/>
                <a:cs typeface="Consolas" charset="0"/>
              </a:rPr>
              <a:t> is unique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define temp-table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 no-undo like _field.</a:t>
            </a:r>
            <a:br>
              <a:rPr lang="en-US" sz="1600" dirty="0">
                <a:latin typeface="Consolas" charset="0"/>
                <a:ea typeface="Consolas" charset="0"/>
                <a:cs typeface="Consolas" charset="0"/>
              </a:rPr>
            </a:br>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create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buffer-copy _file to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recid</a:t>
            </a:r>
            <a:r>
              <a:rPr lang="en-US" sz="1600" dirty="0">
                <a:latin typeface="Consolas" charset="0"/>
                <a:ea typeface="Consolas" charset="0"/>
                <a:cs typeface="Consolas" charset="0"/>
              </a:rPr>
              <a:t>( _file ).</a:t>
            </a:r>
          </a:p>
          <a:p>
            <a:r>
              <a:rPr lang="en-US" sz="1600" dirty="0">
                <a:latin typeface="Consolas" charset="0"/>
                <a:ea typeface="Consolas" charset="0"/>
                <a:cs typeface="Consolas" charset="0"/>
              </a:rPr>
              <a:t>end.</a:t>
            </a:r>
          </a:p>
          <a:p>
            <a:r>
              <a:rPr lang="en-US" sz="1600" dirty="0">
                <a:latin typeface="Consolas" charset="0"/>
                <a:ea typeface="Consolas" charset="0"/>
                <a:cs typeface="Consolas" charset="0"/>
              </a:rPr>
              <a:t>for each _field no-lock:</a:t>
            </a:r>
          </a:p>
          <a:p>
            <a:r>
              <a:rPr lang="en-US" sz="1600" dirty="0">
                <a:latin typeface="Consolas" charset="0"/>
                <a:ea typeface="Consolas" charset="0"/>
                <a:cs typeface="Consolas" charset="0"/>
              </a:rPr>
              <a:t>  create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buffer-copy _field to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end.</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 no-lock, </a:t>
            </a:r>
          </a:p>
          <a:p>
            <a:r>
              <a:rPr lang="en-US" sz="1600" dirty="0">
                <a:latin typeface="Consolas" charset="0"/>
                <a:ea typeface="Consolas" charset="0"/>
                <a:cs typeface="Consolas" charset="0"/>
              </a:rPr>
              <a:t>    each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 no-lock where </a:t>
            </a:r>
            <a:r>
              <a:rPr lang="en-US" sz="1600" dirty="0" err="1">
                <a:latin typeface="Consolas" charset="0"/>
                <a:ea typeface="Consolas" charset="0"/>
                <a:cs typeface="Consolas" charset="0"/>
              </a:rPr>
              <a:t>tt_file.xdbRecid</a:t>
            </a:r>
            <a:r>
              <a:rPr lang="en-US" sz="1600" dirty="0">
                <a:latin typeface="Consolas" charset="0"/>
                <a:ea typeface="Consolas" charset="0"/>
                <a:cs typeface="Consolas" charset="0"/>
              </a:rPr>
              <a:t> = tt_field._</a:t>
            </a:r>
            <a:r>
              <a:rPr lang="en-US" sz="1600" dirty="0" err="1">
                <a:latin typeface="Consolas" charset="0"/>
                <a:ea typeface="Consolas" charset="0"/>
                <a:cs typeface="Consolas" charset="0"/>
              </a:rPr>
              <a:t>file-recid</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by </a:t>
            </a:r>
            <a:r>
              <a:rPr lang="en-US" sz="1600" dirty="0" err="1">
                <a:latin typeface="Consolas" charset="0"/>
                <a:ea typeface="Consolas" charset="0"/>
                <a:cs typeface="Consolas" charset="0"/>
              </a:rPr>
              <a:t>tt_field._field</a:t>
            </a:r>
            <a:r>
              <a:rPr lang="en-US" sz="1600" dirty="0">
                <a:latin typeface="Consolas" charset="0"/>
                <a:ea typeface="Consolas" charset="0"/>
                <a:cs typeface="Consolas" charset="0"/>
              </a:rPr>
              <a:t>-name:</a:t>
            </a:r>
          </a:p>
          <a:p>
            <a:r>
              <a:rPr lang="en-US" sz="1600" dirty="0">
                <a:latin typeface="Consolas" charset="0"/>
                <a:ea typeface="Consolas" charset="0"/>
                <a:cs typeface="Consolas" charset="0"/>
              </a:rPr>
              <a:t>end.</a:t>
            </a:r>
          </a:p>
        </p:txBody>
      </p:sp>
      <p:sp>
        <p:nvSpPr>
          <p:cNvPr id="6" name="TextBox 5"/>
          <p:cNvSpPr txBox="1"/>
          <p:nvPr/>
        </p:nvSpPr>
        <p:spPr>
          <a:xfrm>
            <a:off x="6553200" y="1752600"/>
            <a:ext cx="5410200" cy="1569660"/>
          </a:xfrm>
          <a:prstGeom prst="rect">
            <a:avLst/>
          </a:prstGeom>
          <a:noFill/>
        </p:spPr>
        <p:txBody>
          <a:bodyPr wrap="square" rtlCol="0">
            <a:spAutoFit/>
          </a:bodyPr>
          <a:lstStyle/>
          <a:p>
            <a:r>
              <a:rPr lang="en-US" sz="3200" dirty="0">
                <a:solidFill>
                  <a:schemeClr val="tx2"/>
                </a:solidFill>
              </a:rPr>
              <a:t>A major reduction in network traffic and a big improvement in “across the network time”!</a:t>
            </a:r>
          </a:p>
        </p:txBody>
      </p:sp>
      <p:sp>
        <p:nvSpPr>
          <p:cNvPr id="7" name="TextBox 6"/>
          <p:cNvSpPr txBox="1"/>
          <p:nvPr/>
        </p:nvSpPr>
        <p:spPr>
          <a:xfrm>
            <a:off x="7239000" y="3646169"/>
            <a:ext cx="4419600" cy="1200329"/>
          </a:xfrm>
          <a:prstGeom prst="rect">
            <a:avLst/>
          </a:prstGeom>
          <a:solidFill>
            <a:schemeClr val="accent2">
              <a:alpha val="15000"/>
            </a:schemeClr>
          </a:solidFill>
        </p:spPr>
        <p:txBody>
          <a:bodyPr wrap="square" rtlCol="0">
            <a:spAutoFit/>
          </a:bodyPr>
          <a:lstStyle/>
          <a:p>
            <a:r>
              <a:rPr lang="en-US" dirty="0"/>
              <a:t>WARNING - don’t just do this automatically.  If your code is designed to be run with shared memory this approach may make it slower.</a:t>
            </a:r>
          </a:p>
        </p:txBody>
      </p:sp>
    </p:spTree>
    <p:extLst>
      <p:ext uri="{BB962C8B-B14F-4D97-AF65-F5344CB8AC3E}">
        <p14:creationId xmlns:p14="http://schemas.microsoft.com/office/powerpoint/2010/main" val="54622351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App Servers</a:t>
            </a:r>
          </a:p>
        </p:txBody>
      </p:sp>
      <p:sp>
        <p:nvSpPr>
          <p:cNvPr id="3" name="Content Placeholder 2"/>
          <p:cNvSpPr>
            <a:spLocks noGrp="1"/>
          </p:cNvSpPr>
          <p:nvPr>
            <p:ph idx="1"/>
          </p:nvPr>
        </p:nvSpPr>
        <p:spPr/>
        <p:txBody>
          <a:bodyPr/>
          <a:lstStyle/>
          <a:p>
            <a:r>
              <a:rPr lang="en-US" dirty="0"/>
              <a:t>Position app servers “close” to the </a:t>
            </a:r>
            <a:r>
              <a:rPr lang="en-US" dirty="0" err="1"/>
              <a:t>db</a:t>
            </a:r>
            <a:r>
              <a:rPr lang="en-US" dirty="0"/>
              <a:t> server to minimize traffic “over the wire”</a:t>
            </a:r>
          </a:p>
          <a:p>
            <a:r>
              <a:rPr lang="en-US" dirty="0"/>
              <a:t>In a virtualized environment VMs on the same physical server may implement TCP/IP in memory </a:t>
            </a:r>
            <a:r>
              <a:rPr lang="mr-IN" dirty="0"/>
              <a:t>–</a:t>
            </a:r>
            <a:r>
              <a:rPr lang="en-US" dirty="0"/>
              <a:t> avoiding NICs completely </a:t>
            </a:r>
          </a:p>
          <a:p>
            <a:r>
              <a:rPr lang="en-US" dirty="0"/>
              <a:t>App server results are “streamed” to the client </a:t>
            </a:r>
            <a:r>
              <a:rPr lang="mr-IN" dirty="0"/>
              <a:t>–</a:t>
            </a:r>
            <a:r>
              <a:rPr lang="en-US" dirty="0"/>
              <a:t> they are not grouped as records</a:t>
            </a:r>
          </a:p>
        </p:txBody>
      </p:sp>
    </p:spTree>
    <p:extLst>
      <p:ext uri="{BB962C8B-B14F-4D97-AF65-F5344CB8AC3E}">
        <p14:creationId xmlns:p14="http://schemas.microsoft.com/office/powerpoint/2010/main" val="180117129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2600326"/>
            <a:ext cx="7772400" cy="1362075"/>
          </a:xfrm>
        </p:spPr>
        <p:txBody>
          <a:bodyPr>
            <a:normAutofit/>
          </a:bodyPr>
          <a:lstStyle/>
          <a:p>
            <a:pPr algn="ctr"/>
            <a:r>
              <a:rPr lang="en-US" sz="6000" b="0" cap="none" dirty="0"/>
              <a:t>Summary</a:t>
            </a:r>
          </a:p>
        </p:txBody>
      </p:sp>
      <p:sp>
        <p:nvSpPr>
          <p:cNvPr id="4" name="Slide Number Placeholder 3"/>
          <p:cNvSpPr>
            <a:spLocks noGrp="1"/>
          </p:cNvSpPr>
          <p:nvPr>
            <p:ph type="sldNum" sz="quarter" idx="12"/>
          </p:nvPr>
        </p:nvSpPr>
        <p:spPr/>
        <p:txBody>
          <a:bodyPr/>
          <a:lstStyle/>
          <a:p>
            <a:fld id="{5657C8AD-9CD5-4FD6-B96A-EC63C8DD4688}" type="slidenum">
              <a:rPr lang="en-US" smtClean="0"/>
              <a:pPr/>
              <a:t>41</a:t>
            </a:fld>
            <a:endParaRPr lang="en-US" dirty="0"/>
          </a:p>
        </p:txBody>
      </p:sp>
    </p:spTree>
    <p:extLst>
      <p:ext uri="{BB962C8B-B14F-4D97-AF65-F5344CB8AC3E}">
        <p14:creationId xmlns:p14="http://schemas.microsoft.com/office/powerpoint/2010/main" val="56955794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Large </a:t>
            </a:r>
            <a:r>
              <a:rPr lang="mr-IN" dirty="0"/>
              <a:t>–</a:t>
            </a:r>
            <a:r>
              <a:rPr lang="en-US" dirty="0" err="1"/>
              <a:t>prefetchNumRecs</a:t>
            </a:r>
            <a:r>
              <a:rPr lang="en-US" dirty="0"/>
              <a:t> is critical</a:t>
            </a:r>
          </a:p>
          <a:p>
            <a:r>
              <a:rPr lang="en-US" dirty="0"/>
              <a:t>Large </a:t>
            </a:r>
            <a:r>
              <a:rPr lang="mr-IN" dirty="0"/>
              <a:t>–</a:t>
            </a:r>
            <a:r>
              <a:rPr lang="en-US" dirty="0"/>
              <a:t>Mm message sizes are helpful</a:t>
            </a:r>
          </a:p>
          <a:p>
            <a:r>
              <a:rPr lang="en-US" dirty="0"/>
              <a:t>Where feasible the FIELDS phrase is very helpful</a:t>
            </a:r>
          </a:p>
          <a:p>
            <a:r>
              <a:rPr lang="en-US" dirty="0"/>
              <a:t>Use temp tables to cache data locally!</a:t>
            </a:r>
          </a:p>
          <a:p>
            <a:r>
              <a:rPr lang="en-US" dirty="0"/>
              <a:t>Small differences in coding approaches can make a big difference</a:t>
            </a:r>
          </a:p>
          <a:p>
            <a:r>
              <a:rPr lang="en-US" dirty="0"/>
              <a:t>Simple mistakes can be catastrophic!</a:t>
            </a:r>
          </a:p>
        </p:txBody>
      </p:sp>
    </p:spTree>
    <p:extLst>
      <p:ext uri="{BB962C8B-B14F-4D97-AF65-F5344CB8AC3E}">
        <p14:creationId xmlns:p14="http://schemas.microsoft.com/office/powerpoint/2010/main" val="79003469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3200400" y="2514600"/>
            <a:ext cx="6096000" cy="1570038"/>
          </a:xfrm>
          <a:prstGeom prst="rect">
            <a:avLst/>
          </a:prstGeom>
          <a:noFill/>
          <a:ln w="9525">
            <a:noFill/>
            <a:miter lim="800000"/>
            <a:headEnd/>
            <a:tailEnd/>
          </a:ln>
        </p:spPr>
        <p:txBody>
          <a:bodyPr>
            <a:spAutoFit/>
          </a:bodyPr>
          <a:lstStyle/>
          <a:p>
            <a:r>
              <a:rPr lang="en-US" sz="9600" dirty="0">
                <a:latin typeface="Calibri" pitchFamily="34" charset="0"/>
              </a:rPr>
              <a:t>Questions?</a:t>
            </a:r>
          </a:p>
        </p:txBody>
      </p:sp>
      <p:sp>
        <p:nvSpPr>
          <p:cNvPr id="3" name="Slide Number Placeholder 2"/>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43</a:t>
            </a:fld>
            <a:endParaRPr lang="en-US" dirty="0"/>
          </a:p>
        </p:txBody>
      </p:sp>
    </p:spTree>
    <p:extLst>
      <p:ext uri="{BB962C8B-B14F-4D97-AF65-F5344CB8AC3E}">
        <p14:creationId xmlns:p14="http://schemas.microsoft.com/office/powerpoint/2010/main" val="60322042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r>
              <a:rPr lang="en-US" sz="8000" dirty="0">
                <a:latin typeface="Calibri" pitchFamily="34" charset="0"/>
              </a:rPr>
              <a:t>Thank You!</a:t>
            </a:r>
          </a:p>
        </p:txBody>
      </p:sp>
      <p:sp>
        <p:nvSpPr>
          <p:cNvPr id="3" name="Slide Number Placeholder 2"/>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44</a:t>
            </a:fld>
            <a:endParaRPr lang="en-US" dirty="0"/>
          </a:p>
        </p:txBody>
      </p:sp>
    </p:spTree>
    <p:extLst>
      <p:ext uri="{BB962C8B-B14F-4D97-AF65-F5344CB8AC3E}">
        <p14:creationId xmlns:p14="http://schemas.microsoft.com/office/powerpoint/2010/main" val="72964981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410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Kbase</a:t>
            </a:r>
            <a:r>
              <a:rPr lang="en-US" dirty="0"/>
              <a:t> 18342 </a:t>
            </a:r>
          </a:p>
        </p:txBody>
      </p:sp>
      <p:sp>
        <p:nvSpPr>
          <p:cNvPr id="4" name="TextBox 3"/>
          <p:cNvSpPr txBox="1"/>
          <p:nvPr/>
        </p:nvSpPr>
        <p:spPr>
          <a:xfrm>
            <a:off x="228600" y="1752600"/>
            <a:ext cx="11734800" cy="27669113"/>
          </a:xfrm>
          <a:prstGeom prst="rect">
            <a:avLst/>
          </a:prstGeom>
          <a:noFill/>
        </p:spPr>
        <p:txBody>
          <a:bodyPr wrap="square" rtlCol="0">
            <a:spAutoFit/>
          </a:bodyPr>
          <a:lstStyle/>
          <a:p>
            <a:r>
              <a:rPr lang="en-US" sz="1400" dirty="0"/>
              <a:t>Every FIND, FOR EACH, OPEN QUERY, GET, PRESELECT, ASSIGN, CREATE, DELETE (all data manipulation statements) generates client/server traffic when the database is connected with the -H -S client connection parameters. Being aware of the above and knowing how much traffic each 4GL/ABL statement generates can make the difference in a fast versus a very slow networked application.</a:t>
            </a:r>
            <a:br>
              <a:rPr lang="en-US" sz="1400" dirty="0"/>
            </a:br>
            <a:r>
              <a:rPr lang="en-US" sz="1400" dirty="0"/>
              <a:t/>
            </a:r>
            <a:br>
              <a:rPr lang="en-US" sz="1400" dirty="0"/>
            </a:br>
            <a:r>
              <a:rPr lang="en-US" sz="1400" b="1" dirty="0"/>
              <a:t>SIMPLE FIND</a:t>
            </a:r>
            <a:r>
              <a:rPr lang="en-US" sz="1400" dirty="0"/>
              <a:t/>
            </a:r>
            <a:br>
              <a:rPr lang="en-US" sz="1400" dirty="0"/>
            </a:br>
            <a:r>
              <a:rPr lang="en-US" sz="1400" dirty="0"/>
              <a:t>FIND customer WHERE </a:t>
            </a:r>
            <a:r>
              <a:rPr lang="en-US" sz="1400" dirty="0" err="1"/>
              <a:t>cust-num</a:t>
            </a:r>
            <a:r>
              <a:rPr lang="en-US" sz="1400" dirty="0"/>
              <a:t> = 10 NO-LOCK.</a:t>
            </a:r>
          </a:p>
          <a:p>
            <a:r>
              <a:rPr lang="en-US" sz="1400" dirty="0"/>
              <a:t/>
            </a:r>
            <a:br>
              <a:rPr lang="en-US" sz="1400" dirty="0"/>
            </a:br>
            <a:r>
              <a:rPr lang="en-US" sz="1400" i="1" dirty="0"/>
              <a:t>No locking</a:t>
            </a:r>
            <a:r>
              <a:rPr lang="en-US" sz="1400" dirty="0"/>
              <a:t> is involved.</a:t>
            </a:r>
            <a:br>
              <a:rPr lang="en-US" sz="1400" dirty="0"/>
            </a:br>
            <a:r>
              <a:rPr lang="en-US" sz="1400" dirty="0"/>
              <a:t>One round trip to retrieve the record.</a:t>
            </a:r>
            <a:br>
              <a:rPr lang="en-US" sz="1400" dirty="0"/>
            </a:br>
            <a:r>
              <a:rPr lang="en-US" sz="1400" dirty="0"/>
              <a:t>One more one way message to release the cursor.</a:t>
            </a:r>
          </a:p>
          <a:p>
            <a:r>
              <a:rPr lang="en-US" sz="1400" dirty="0"/>
              <a:t/>
            </a:r>
            <a:br>
              <a:rPr lang="en-US" sz="1400" dirty="0"/>
            </a:br>
            <a:r>
              <a:rPr lang="en-US" sz="1400" dirty="0"/>
              <a:t>Client ---&gt; Server Requests record</a:t>
            </a:r>
            <a:br>
              <a:rPr lang="en-US" sz="1400" dirty="0"/>
            </a:br>
            <a:r>
              <a:rPr lang="en-US" sz="1400" dirty="0"/>
              <a:t>Server ---&gt; Client Sends record back</a:t>
            </a:r>
            <a:br>
              <a:rPr lang="en-US" sz="1400" dirty="0"/>
            </a:br>
            <a:r>
              <a:rPr lang="en-US" sz="1400" dirty="0"/>
              <a:t>Client ---&gt; Server Releases the cursor</a:t>
            </a:r>
          </a:p>
          <a:p>
            <a:r>
              <a:rPr lang="en-US" sz="1400" dirty="0"/>
              <a:t/>
            </a:r>
            <a:br>
              <a:rPr lang="en-US" sz="1400" dirty="0"/>
            </a:br>
            <a:r>
              <a:rPr lang="en-US" sz="1400" b="1" dirty="0"/>
              <a:t>GENERIC FIND</a:t>
            </a:r>
            <a:r>
              <a:rPr lang="en-US" sz="1400" dirty="0"/>
              <a:t/>
            </a:r>
            <a:br>
              <a:rPr lang="en-US" sz="1400" dirty="0"/>
            </a:br>
            <a:r>
              <a:rPr lang="en-US" sz="1400" dirty="0"/>
              <a:t>One round-trip to request record/get the record</a:t>
            </a:r>
            <a:br>
              <a:rPr lang="en-US" sz="1400" dirty="0"/>
            </a:br>
            <a:r>
              <a:rPr lang="en-US" sz="1400" dirty="0"/>
              <a:t>No extra message to request a lock (RECID finds don't allocate a cursor). </a:t>
            </a:r>
            <a:br>
              <a:rPr lang="en-US" sz="1400" dirty="0"/>
            </a:br>
            <a:r>
              <a:rPr lang="en-US" sz="1400" dirty="0"/>
              <a:t>If the cursor will not be used again it is released immediately, if it might be used later it will only be released when the record goes out of scope which is done with a one way message.</a:t>
            </a:r>
            <a:br>
              <a:rPr lang="en-US" sz="1400" dirty="0"/>
            </a:br>
            <a:r>
              <a:rPr lang="en-US" sz="1400" dirty="0"/>
              <a:t>SHARE-LOCKs are released with a one way message.</a:t>
            </a:r>
            <a:br>
              <a:rPr lang="en-US" sz="1400" dirty="0"/>
            </a:br>
            <a:r>
              <a:rPr lang="en-US" sz="1400" dirty="0"/>
              <a:t>In a transaction no locks are released until the end of the transaction.</a:t>
            </a:r>
          </a:p>
          <a:p>
            <a:r>
              <a:rPr lang="en-US" sz="1400" dirty="0"/>
              <a:t/>
            </a:r>
            <a:br>
              <a:rPr lang="en-US" sz="1400" dirty="0"/>
            </a:br>
            <a:r>
              <a:rPr lang="en-US" sz="1400" b="1" dirty="0"/>
              <a:t>FOR EACH - NO JOIN &amp; NO SORT</a:t>
            </a:r>
            <a:r>
              <a:rPr lang="en-US" sz="1400" dirty="0"/>
              <a:t> </a:t>
            </a:r>
            <a:r>
              <a:rPr lang="en-US" sz="1400" b="1" dirty="0"/>
              <a:t>NO-LOCK</a:t>
            </a:r>
            <a:r>
              <a:rPr lang="en-US" sz="1400" dirty="0"/>
              <a:t/>
            </a:r>
            <a:br>
              <a:rPr lang="en-US" sz="1400" dirty="0"/>
            </a:br>
            <a:r>
              <a:rPr lang="en-US" sz="1400" dirty="0"/>
              <a:t>Fetch the first record with one round-trip then as many records as it fits on a message per round-trip. </a:t>
            </a:r>
            <a:br>
              <a:rPr lang="en-US" sz="1400" dirty="0"/>
            </a:br>
            <a:r>
              <a:rPr lang="en-US" sz="1400" dirty="0"/>
              <a:t>Can be hundreds of trips for small records and big Message Buffer Size (-Mm) for example. See Article P176713, </a:t>
            </a:r>
            <a:r>
              <a:rPr lang="en-US" sz="1400" dirty="0">
                <a:hlinkClick r:id="rId2"/>
              </a:rPr>
              <a:t>Is the number of records packed into a network message affected by the use of the NO-LOCK qualifier in a query</a:t>
            </a:r>
            <a:r>
              <a:rPr lang="en-US" sz="1400" dirty="0"/>
              <a:t>   </a:t>
            </a:r>
          </a:p>
          <a:p>
            <a:r>
              <a:rPr lang="en-US" sz="1400" dirty="0"/>
              <a:t/>
            </a:r>
            <a:br>
              <a:rPr lang="en-US" sz="1400" dirty="0"/>
            </a:br>
            <a:r>
              <a:rPr lang="en-US" sz="1400" b="1" dirty="0"/>
              <a:t>NO-LOCK NO-PREFETCH</a:t>
            </a:r>
            <a:r>
              <a:rPr lang="en-US" sz="1400" dirty="0"/>
              <a:t/>
            </a:r>
            <a:br>
              <a:rPr lang="en-US" sz="1400" dirty="0"/>
            </a:br>
            <a:r>
              <a:rPr lang="en-US" sz="1400" dirty="0"/>
              <a:t>One roundtrip per record (not a very wise choice due to inefficiency).</a:t>
            </a:r>
          </a:p>
          <a:p>
            <a:r>
              <a:rPr lang="en-US" sz="1400" dirty="0"/>
              <a:t/>
            </a:r>
            <a:br>
              <a:rPr lang="en-US" sz="1400" dirty="0"/>
            </a:br>
            <a:r>
              <a:rPr lang="en-US" sz="1400" b="1" dirty="0"/>
              <a:t>SHARE-LOCK outside of a transaction </a:t>
            </a:r>
            <a:r>
              <a:rPr lang="en-US" sz="1400" dirty="0"/>
              <a:t/>
            </a:r>
            <a:br>
              <a:rPr lang="en-US" sz="1400" dirty="0"/>
            </a:br>
            <a:r>
              <a:rPr lang="en-US" sz="1400" dirty="0"/>
              <a:t>One roundtrip per record plus a one way message to release lock.</a:t>
            </a:r>
          </a:p>
          <a:p>
            <a:r>
              <a:rPr lang="en-US" sz="1400" dirty="0"/>
              <a:t/>
            </a:r>
            <a:br>
              <a:rPr lang="en-US" sz="1400" dirty="0"/>
            </a:br>
            <a:r>
              <a:rPr lang="en-US" sz="1400" b="1" dirty="0"/>
              <a:t>Any lock inside of a transaction</a:t>
            </a:r>
            <a:r>
              <a:rPr lang="en-US" sz="1400" dirty="0"/>
              <a:t> </a:t>
            </a:r>
            <a:br>
              <a:rPr lang="en-US" sz="1400" dirty="0"/>
            </a:br>
            <a:r>
              <a:rPr lang="en-US" sz="1400" dirty="0"/>
              <a:t>One roundtrip per record, as locks will be held until end of the transaction.</a:t>
            </a:r>
          </a:p>
          <a:p>
            <a:r>
              <a:rPr lang="en-US" sz="1400" dirty="0"/>
              <a:t/>
            </a:r>
            <a:br>
              <a:rPr lang="en-US" sz="1400" dirty="0"/>
            </a:br>
            <a:r>
              <a:rPr lang="en-US" sz="1400" b="1" dirty="0"/>
              <a:t>FOR EACH WITH SORT &amp; NO JOIN</a:t>
            </a:r>
            <a:r>
              <a:rPr lang="en-US" sz="1400" dirty="0"/>
              <a:t/>
            </a:r>
            <a:br>
              <a:rPr lang="en-US" sz="1400" dirty="0"/>
            </a:br>
            <a:r>
              <a:rPr lang="en-US" sz="1400" dirty="0"/>
              <a:t>Will retrieve a list of RECIDs and sort keys as a </a:t>
            </a:r>
            <a:r>
              <a:rPr lang="en-US" sz="1400" dirty="0" err="1"/>
              <a:t>prefetch</a:t>
            </a:r>
            <a:r>
              <a:rPr lang="en-US" sz="1400" dirty="0"/>
              <a:t> FOR EACH regardless of sort type. </a:t>
            </a:r>
            <a:br>
              <a:rPr lang="en-US" sz="1400" dirty="0"/>
            </a:br>
            <a:r>
              <a:rPr lang="en-US" sz="1400" dirty="0"/>
              <a:t>For example: Small sort keys and a large Message Buffer Size (-Mm) parameter may pack hundreds (or thousands) of records on a single network message. </a:t>
            </a:r>
            <a:br>
              <a:rPr lang="en-US" sz="1400" dirty="0"/>
            </a:br>
            <a:r>
              <a:rPr lang="en-US" sz="1400" dirty="0"/>
              <a:t>Locks are acquired and released automatically by the server.</a:t>
            </a:r>
            <a:br>
              <a:rPr lang="en-US" sz="1400" dirty="0"/>
            </a:br>
            <a:r>
              <a:rPr lang="en-US" sz="1400" dirty="0"/>
              <a:t>Progress then sorts on the client side and behaves like a regular sort but can't do </a:t>
            </a:r>
            <a:r>
              <a:rPr lang="en-US" sz="1400" dirty="0" err="1"/>
              <a:t>prefetch</a:t>
            </a:r>
            <a:r>
              <a:rPr lang="en-US" sz="1400" dirty="0"/>
              <a:t>.</a:t>
            </a:r>
            <a:br>
              <a:rPr lang="en-US" sz="1400" dirty="0"/>
            </a:br>
            <a:r>
              <a:rPr lang="en-US" sz="1400" dirty="0"/>
              <a:t>Client sends RECID by RECID as the server returns each record.</a:t>
            </a:r>
            <a:br>
              <a:rPr lang="en-US" sz="1400" dirty="0"/>
            </a:br>
            <a:r>
              <a:rPr lang="en-US" sz="1400" dirty="0"/>
              <a:t>If SHARE-LOCK outside of a transaction a one way lock release message is needed for each record.</a:t>
            </a:r>
          </a:p>
          <a:p>
            <a:r>
              <a:rPr lang="en-US" sz="1400" dirty="0"/>
              <a:t/>
            </a:r>
            <a:br>
              <a:rPr lang="en-US" sz="1400" dirty="0"/>
            </a:br>
            <a:r>
              <a:rPr lang="en-US" sz="1400" b="1" dirty="0"/>
              <a:t>FOR EACH WITH JOIN &amp; NO SORT</a:t>
            </a:r>
          </a:p>
          <a:p>
            <a:r>
              <a:rPr lang="en-US" sz="1400" dirty="0"/>
              <a:t>This behaves like nested FOR EACH statements and will generate the same traffic as:</a:t>
            </a:r>
            <a:br>
              <a:rPr lang="en-US" sz="1400" dirty="0"/>
            </a:br>
            <a:r>
              <a:rPr lang="en-US" sz="1400" dirty="0"/>
              <a:t> </a:t>
            </a:r>
          </a:p>
          <a:p>
            <a:r>
              <a:rPr lang="en-US" sz="1400" dirty="0"/>
              <a:t>FOR EACH customer SHARE-LOCK:</a:t>
            </a:r>
            <a:br>
              <a:rPr lang="en-US" sz="1400" dirty="0"/>
            </a:br>
            <a:r>
              <a:rPr lang="en-US" sz="1400" dirty="0"/>
              <a:t>    FOR EACH order OF customer NO-LOCK:</a:t>
            </a:r>
            <a:br>
              <a:rPr lang="en-US" sz="1400" dirty="0"/>
            </a:br>
            <a:r>
              <a:rPr lang="en-US" sz="1400" dirty="0"/>
              <a:t>    ...</a:t>
            </a:r>
            <a:br>
              <a:rPr lang="en-US" sz="1400" dirty="0"/>
            </a:br>
            <a:r>
              <a:rPr lang="en-US" sz="1400" dirty="0"/>
              <a:t>    END.</a:t>
            </a:r>
            <a:br>
              <a:rPr lang="en-US" sz="1400" dirty="0"/>
            </a:br>
            <a:r>
              <a:rPr lang="en-US" sz="1400" dirty="0"/>
              <a:t>END.</a:t>
            </a:r>
          </a:p>
          <a:p>
            <a:r>
              <a:rPr lang="en-US" sz="1400" dirty="0"/>
              <a:t/>
            </a:r>
            <a:br>
              <a:rPr lang="en-US" sz="1400" dirty="0"/>
            </a:br>
            <a:r>
              <a:rPr lang="en-US" sz="1400" b="1" dirty="0"/>
              <a:t>FOR EACH WITH JOIN &amp; SORT</a:t>
            </a:r>
            <a:r>
              <a:rPr lang="en-US" sz="1400" dirty="0"/>
              <a:t/>
            </a:r>
            <a:br>
              <a:rPr lang="en-US" sz="1400" dirty="0"/>
            </a:br>
            <a:r>
              <a:rPr lang="en-US" sz="1400" dirty="0"/>
              <a:t>Depends if the sort is only on the main table or not.</a:t>
            </a:r>
            <a:br>
              <a:rPr lang="en-US" sz="1400" dirty="0"/>
            </a:br>
            <a:r>
              <a:rPr lang="en-US" sz="1400" dirty="0"/>
              <a:t>Can use a lot of round trips.</a:t>
            </a:r>
            <a:br>
              <a:rPr lang="en-US" sz="1400" dirty="0"/>
            </a:br>
            <a:r>
              <a:rPr lang="en-US" sz="1400" dirty="0"/>
              <a:t>Not recommended, use nested FOR EACH statements preferably.</a:t>
            </a:r>
          </a:p>
          <a:p>
            <a:r>
              <a:rPr lang="en-US" sz="1400" dirty="0"/>
              <a:t/>
            </a:r>
            <a:br>
              <a:rPr lang="en-US" sz="1400" dirty="0"/>
            </a:br>
            <a:r>
              <a:rPr lang="en-US" sz="1400" b="1" dirty="0"/>
              <a:t>OPEN QUERY</a:t>
            </a:r>
            <a:r>
              <a:rPr lang="en-US" sz="1400" dirty="0"/>
              <a:t/>
            </a:r>
            <a:br>
              <a:rPr lang="en-US" sz="1400" dirty="0"/>
            </a:br>
            <a:r>
              <a:rPr lang="en-US" sz="1400" dirty="0"/>
              <a:t>Will generate no traffic if SORT or PRESELECT isn't needed.</a:t>
            </a:r>
            <a:br>
              <a:rPr lang="en-US" sz="1400" dirty="0"/>
            </a:br>
            <a:r>
              <a:rPr lang="en-US" sz="1400" dirty="0"/>
              <a:t>Will behave like the SORT phase of a FOR EACH if SORT or PRESELECT is required.</a:t>
            </a:r>
            <a:br>
              <a:rPr lang="en-US" sz="1400" dirty="0"/>
            </a:br>
            <a:r>
              <a:rPr lang="en-US" sz="1400" dirty="0"/>
              <a:t>Then one round trip per GET (if the requested record is already on the queries cache, then no traffic will be generated).</a:t>
            </a:r>
            <a:br>
              <a:rPr lang="en-US" sz="1400" dirty="0"/>
            </a:br>
            <a:r>
              <a:rPr lang="en-US" sz="1400" dirty="0"/>
              <a:t>A REPOSITION statement can behave like multiple GET statements or like a single one depending on whether the query is using INDEXED-REPOSITION.</a:t>
            </a:r>
          </a:p>
          <a:p>
            <a:r>
              <a:rPr lang="en-US" sz="1400" dirty="0"/>
              <a:t/>
            </a:r>
            <a:br>
              <a:rPr lang="en-US" sz="1400" dirty="0"/>
            </a:br>
            <a:r>
              <a:rPr lang="en-US" sz="1400" b="1" dirty="0"/>
              <a:t>CREATE</a:t>
            </a:r>
          </a:p>
          <a:p>
            <a:r>
              <a:rPr lang="en-US" sz="1400" dirty="0"/>
              <a:t>No traffic right away.</a:t>
            </a:r>
            <a:br>
              <a:rPr lang="en-US" sz="1400" dirty="0"/>
            </a:br>
            <a:r>
              <a:rPr lang="en-US" sz="1400" dirty="0"/>
              <a:t>When the first key is filled will:</a:t>
            </a:r>
          </a:p>
          <a:p>
            <a:r>
              <a:rPr lang="en-US" sz="1400" dirty="0"/>
              <a:t>Physically create the record with one round-trip.</a:t>
            </a:r>
            <a:br>
              <a:rPr lang="en-US" sz="1400" dirty="0"/>
            </a:br>
            <a:r>
              <a:rPr lang="en-US" sz="1400" dirty="0"/>
              <a:t>Another round-trip to create the key.</a:t>
            </a:r>
          </a:p>
          <a:p>
            <a:r>
              <a:rPr lang="en-US" sz="1400" dirty="0"/>
              <a:t>Each extra key will use another round trip even if the whole record is created within a single ASSIGN statement.</a:t>
            </a:r>
            <a:br>
              <a:rPr lang="en-US" sz="1400" dirty="0"/>
            </a:br>
            <a:r>
              <a:rPr lang="en-US" sz="1400" dirty="0"/>
              <a:t>Then will use another round trip to write the record when it is released.</a:t>
            </a:r>
          </a:p>
          <a:p>
            <a:r>
              <a:rPr lang="en-US" sz="1400" dirty="0"/>
              <a:t/>
            </a:r>
            <a:br>
              <a:rPr lang="en-US" sz="1400" dirty="0"/>
            </a:br>
            <a:r>
              <a:rPr lang="en-US" sz="1400" b="1" dirty="0"/>
              <a:t>UPDATE</a:t>
            </a:r>
            <a:r>
              <a:rPr lang="en-US" sz="1400" dirty="0"/>
              <a:t/>
            </a:r>
            <a:br>
              <a:rPr lang="en-US" sz="1400" dirty="0"/>
            </a:br>
            <a:r>
              <a:rPr lang="en-US" sz="1400" dirty="0"/>
              <a:t>Records are retrieved according to the rules presented before.</a:t>
            </a:r>
            <a:br>
              <a:rPr lang="en-US" sz="1400" dirty="0"/>
            </a:br>
            <a:r>
              <a:rPr lang="en-US" sz="1400" dirty="0"/>
              <a:t>One round trip to update each key as needed even if all key changes are done within the same ASSIGN statement.</a:t>
            </a:r>
            <a:br>
              <a:rPr lang="en-US" sz="1400" dirty="0"/>
            </a:br>
            <a:r>
              <a:rPr lang="en-US" sz="1400" dirty="0"/>
              <a:t>One round trip to write the new record.</a:t>
            </a:r>
          </a:p>
          <a:p>
            <a:r>
              <a:rPr lang="en-US" sz="1400" dirty="0"/>
              <a:t/>
            </a:r>
            <a:br>
              <a:rPr lang="en-US" sz="1400" dirty="0"/>
            </a:br>
            <a:r>
              <a:rPr lang="en-US" sz="1400" b="1" dirty="0"/>
              <a:t>DELETE</a:t>
            </a:r>
            <a:r>
              <a:rPr lang="en-US" sz="1400" dirty="0"/>
              <a:t/>
            </a:r>
            <a:br>
              <a:rPr lang="en-US" sz="1400" dirty="0"/>
            </a:br>
            <a:r>
              <a:rPr lang="en-US" sz="1400" dirty="0"/>
              <a:t>One round trip to delete the record.</a:t>
            </a:r>
            <a:br>
              <a:rPr lang="en-US" sz="1400" dirty="0"/>
            </a:br>
            <a:r>
              <a:rPr lang="en-US" sz="1400" dirty="0"/>
              <a:t>One round trip to delete each key.</a:t>
            </a:r>
          </a:p>
          <a:p>
            <a:r>
              <a:rPr lang="en-US" sz="1400" dirty="0"/>
              <a:t/>
            </a:r>
            <a:br>
              <a:rPr lang="en-US" sz="1400" dirty="0"/>
            </a:br>
            <a:r>
              <a:rPr lang="en-US" sz="1400" b="1" dirty="0"/>
              <a:t>UPGRADE FROM SHARE-LOCK TO EXCLUSIVE-LOCK</a:t>
            </a:r>
            <a:r>
              <a:rPr lang="en-US" sz="1400" dirty="0"/>
              <a:t/>
            </a:r>
            <a:br>
              <a:rPr lang="en-US" sz="1400" dirty="0"/>
            </a:br>
            <a:r>
              <a:rPr lang="en-US" sz="1400" dirty="0"/>
              <a:t>Requires one round trip.</a:t>
            </a:r>
          </a:p>
          <a:p>
            <a:r>
              <a:rPr lang="en-US" sz="1400" dirty="0"/>
              <a:t/>
            </a:r>
            <a:br>
              <a:rPr lang="en-US" sz="1400" dirty="0"/>
            </a:br>
            <a:r>
              <a:rPr lang="en-US" sz="1400" b="1" dirty="0"/>
              <a:t>WHEN THE RECORD IS BIGGER THAN THE Message Buffer Size (-Mm) PARAMETER</a:t>
            </a:r>
            <a:r>
              <a:rPr lang="en-US" sz="1400" dirty="0"/>
              <a:t/>
            </a:r>
            <a:br>
              <a:rPr lang="en-US" sz="1400" dirty="0"/>
            </a:br>
            <a:r>
              <a:rPr lang="en-US" sz="1400" dirty="0"/>
              <a:t/>
            </a:r>
            <a:br>
              <a:rPr lang="en-US" sz="1400" dirty="0"/>
            </a:br>
            <a:r>
              <a:rPr lang="en-US" sz="1400" dirty="0"/>
              <a:t>Progress will send one way messages until the end of the record is finished so the record is efficiently streamed through the network.</a:t>
            </a:r>
            <a:br>
              <a:rPr lang="en-US" sz="1400" dirty="0"/>
            </a:br>
            <a:r>
              <a:rPr lang="en-US" sz="1400" dirty="0"/>
              <a:t>Apart from -Mm, further database startup parameters were added in </a:t>
            </a:r>
            <a:r>
              <a:rPr lang="en-US" sz="1400" dirty="0" err="1"/>
              <a:t>OpenEdge</a:t>
            </a:r>
            <a:r>
              <a:rPr lang="en-US" sz="1400" dirty="0"/>
              <a:t> 10.2B06 and 11.1 to tune Network Communication performance. See Article 000031154, </a:t>
            </a:r>
            <a:r>
              <a:rPr lang="en-US" sz="1400" dirty="0">
                <a:hlinkClick r:id="rId3"/>
              </a:rPr>
              <a:t>Parameters to tune Networked Communication.</a:t>
            </a:r>
            <a:r>
              <a:rPr lang="en-US" sz="1400" dirty="0"/>
              <a:t>   </a:t>
            </a:r>
            <a:br>
              <a:rPr lang="en-US" sz="1400" dirty="0"/>
            </a:br>
            <a:r>
              <a:rPr lang="en-US" sz="1400" dirty="0"/>
              <a:t/>
            </a:r>
            <a:br>
              <a:rPr lang="en-US" sz="1400" dirty="0"/>
            </a:br>
            <a:r>
              <a:rPr lang="en-US" sz="1400" b="1" dirty="0"/>
              <a:t>TRANSACTIONS AND TRAFFIC</a:t>
            </a:r>
            <a:r>
              <a:rPr lang="en-US" sz="1400" dirty="0"/>
              <a:t/>
            </a:r>
            <a:br>
              <a:rPr lang="en-US" sz="1400" dirty="0"/>
            </a:br>
            <a:r>
              <a:rPr lang="en-US" sz="1400" dirty="0"/>
              <a:t>No traffic to open a transaction.</a:t>
            </a:r>
            <a:br>
              <a:rPr lang="en-US" sz="1400" dirty="0"/>
            </a:br>
            <a:r>
              <a:rPr lang="en-US" sz="1400" dirty="0"/>
              <a:t>One round trip to commit a transaction.</a:t>
            </a:r>
            <a:br>
              <a:rPr lang="en-US" sz="1400" dirty="0"/>
            </a:br>
            <a:r>
              <a:rPr lang="en-US" sz="1400" dirty="0" err="1"/>
              <a:t>Subtransaction</a:t>
            </a:r>
            <a:r>
              <a:rPr lang="en-US" sz="1400" dirty="0"/>
              <a:t> UNDO will do the inverse operations so it can generate a lot of traffic.</a:t>
            </a:r>
            <a:br>
              <a:rPr lang="en-US" sz="1400" dirty="0"/>
            </a:br>
            <a:r>
              <a:rPr lang="en-US" sz="1400" dirty="0"/>
              <a:t>A transaction UNDO is one round trip plus one extra one way message.</a:t>
            </a:r>
          </a:p>
          <a:p>
            <a:r>
              <a:rPr lang="en-US" sz="1400" dirty="0"/>
              <a:t/>
            </a:r>
            <a:br>
              <a:rPr lang="en-US" sz="1400" dirty="0"/>
            </a:br>
            <a:r>
              <a:rPr lang="en-US" sz="1400" b="1" dirty="0"/>
              <a:t>CONNECTION AND TRAFFIC</a:t>
            </a:r>
            <a:r>
              <a:rPr lang="en-US" sz="1400" dirty="0"/>
              <a:t/>
            </a:r>
            <a:br>
              <a:rPr lang="en-US" sz="1400" dirty="0"/>
            </a:br>
            <a:r>
              <a:rPr lang="en-US" sz="1400" dirty="0"/>
              <a:t>Client/Server connections can generate a lot of traffic.</a:t>
            </a:r>
            <a:br>
              <a:rPr lang="en-US" sz="1400" dirty="0"/>
            </a:br>
            <a:r>
              <a:rPr lang="en-US" sz="1400" dirty="0"/>
              <a:t>How much traffic that gets generated on connection depends on how many database objects are in the Database.</a:t>
            </a:r>
            <a:br>
              <a:rPr lang="en-US" sz="1400" dirty="0"/>
            </a:br>
            <a:r>
              <a:rPr lang="en-US" sz="1400" dirty="0"/>
              <a:t>Using a local schema cache (SAVE CACHE and the -cache startup parameter), reduces the connection traffic to a couple of round trips and less data.</a:t>
            </a:r>
          </a:p>
          <a:p>
            <a:r>
              <a:rPr lang="en-US" sz="1400" dirty="0"/>
              <a:t/>
            </a:r>
            <a:br>
              <a:rPr lang="en-US" sz="1400" dirty="0"/>
            </a:br>
            <a:r>
              <a:rPr lang="en-US" sz="1400" b="1" dirty="0"/>
              <a:t>EXECUTION IN CLIENT/SERVER</a:t>
            </a:r>
            <a:r>
              <a:rPr lang="en-US" sz="1400" dirty="0"/>
              <a:t/>
            </a:r>
            <a:br>
              <a:rPr lang="en-US" sz="1400" dirty="0"/>
            </a:br>
            <a:r>
              <a:rPr lang="en-US" sz="1400" dirty="0"/>
              <a:t>At each initial reference to each database table (without using schema cache):</a:t>
            </a:r>
          </a:p>
          <a:p>
            <a:r>
              <a:rPr lang="en-US" sz="1400" dirty="0"/>
              <a:t>One round trip to retrieve mandatory array, template record and ALL index information.</a:t>
            </a:r>
          </a:p>
          <a:p>
            <a:r>
              <a:rPr lang="en-US" sz="1400" dirty="0"/>
              <a:t>There is a schema lock that needs to be acquired in shared mode to be able to run any procedure that uses the database.</a:t>
            </a:r>
            <a:br>
              <a:rPr lang="en-US" sz="1400" dirty="0"/>
            </a:br>
            <a:r>
              <a:rPr lang="en-US" sz="1400" dirty="0"/>
              <a:t>Any time a program that references a database runs, it will attempt to acquire a shared schema lock with one round trip plus one one way message to release it in the end of the program.</a:t>
            </a:r>
          </a:p>
          <a:p>
            <a:r>
              <a:rPr lang="en-US" sz="1400" dirty="0"/>
              <a:t/>
            </a:r>
            <a:br>
              <a:rPr lang="en-US" sz="1400" dirty="0"/>
            </a:br>
            <a:r>
              <a:rPr lang="en-US" sz="1400" b="1" dirty="0"/>
              <a:t>CHECKING TRAFFIC WITH PROMON</a:t>
            </a:r>
            <a:r>
              <a:rPr lang="en-US" sz="1400" dirty="0"/>
              <a:t/>
            </a:r>
            <a:br>
              <a:rPr lang="en-US" sz="1400" dirty="0"/>
            </a:br>
            <a:r>
              <a:rPr lang="en-US" sz="1400" dirty="0"/>
              <a:t>Start a database in client/server mode having only one remote user connected to it.</a:t>
            </a:r>
            <a:br>
              <a:rPr lang="en-US" sz="1400" dirty="0"/>
            </a:br>
            <a:r>
              <a:rPr lang="en-US" sz="1400" dirty="0"/>
              <a:t>Use the PROMON &gt; R&amp;D &gt; Activity: Servers screen</a:t>
            </a:r>
            <a:br>
              <a:rPr lang="en-US" sz="1400" dirty="0"/>
            </a:br>
            <a:r>
              <a:rPr lang="en-US" sz="1400" dirty="0"/>
              <a:t>View how many messages were received from the client and sent back to the server. </a:t>
            </a:r>
            <a:br>
              <a:rPr lang="en-US" sz="1400" dirty="0"/>
            </a:br>
            <a:r>
              <a:rPr lang="en-US" sz="1400" dirty="0"/>
              <a:t>Run this with a controlled typical application test and record direct traffic metrics for the application. </a:t>
            </a:r>
            <a:br>
              <a:rPr lang="en-US" sz="1400" dirty="0"/>
            </a:br>
            <a:r>
              <a:rPr lang="en-US" sz="1400" dirty="0"/>
              <a:t>Customers worried about client/server performance should use this screen to take measures especially if they are going to deploy on a WAN.</a:t>
            </a:r>
          </a:p>
          <a:p>
            <a:r>
              <a:rPr lang="en-US" sz="1400" dirty="0"/>
              <a:t/>
            </a:r>
            <a:br>
              <a:rPr lang="en-US" sz="1400" dirty="0"/>
            </a:br>
            <a:r>
              <a:rPr lang="en-US" sz="1400" b="1" dirty="0"/>
              <a:t>THE APPSERVER ADVANTAGE</a:t>
            </a:r>
            <a:r>
              <a:rPr lang="en-US" sz="1400" dirty="0"/>
              <a:t/>
            </a:r>
            <a:br>
              <a:rPr lang="en-US" sz="1400" dirty="0"/>
            </a:br>
            <a:r>
              <a:rPr lang="en-US" sz="1400" dirty="0"/>
              <a:t>It takes just a couple of round trips to establish an </a:t>
            </a:r>
            <a:r>
              <a:rPr lang="en-US" sz="1400" dirty="0" err="1"/>
              <a:t>AppServer</a:t>
            </a:r>
            <a:r>
              <a:rPr lang="en-US" sz="1400" dirty="0"/>
              <a:t> connection and once this is established it is only one network round trip to execute each procedure that is RUN ... ON SERVER.</a:t>
            </a:r>
          </a:p>
          <a:p>
            <a:r>
              <a:rPr lang="en-US" sz="1400" dirty="0"/>
              <a:t>For every RUN ...ON SERVER:</a:t>
            </a:r>
          </a:p>
          <a:p>
            <a:r>
              <a:rPr lang="en-US" sz="1400" dirty="0"/>
              <a:t>The client sends a stream of messages (usually only one) with the input parameters.</a:t>
            </a:r>
            <a:br>
              <a:rPr lang="en-US" sz="1400" dirty="0"/>
            </a:br>
            <a:r>
              <a:rPr lang="en-US" sz="1400" dirty="0"/>
              <a:t>The server executes the procedure and sends back a stream of messages with the output parameters.</a:t>
            </a:r>
          </a:p>
          <a:p>
            <a:r>
              <a:rPr lang="en-US" sz="1400" dirty="0"/>
              <a:t>While there are no parameters for regulating packet size for the client to the </a:t>
            </a:r>
            <a:r>
              <a:rPr lang="en-US" sz="1400" dirty="0" err="1"/>
              <a:t>Appserver</a:t>
            </a:r>
            <a:r>
              <a:rPr lang="en-US" sz="1400" dirty="0"/>
              <a:t>, Progress 9.1D08 introduced a new client switch "-mc" that allows the message between the client and the </a:t>
            </a:r>
            <a:r>
              <a:rPr lang="en-US" sz="1400" dirty="0" err="1"/>
              <a:t>AppServer</a:t>
            </a:r>
            <a:r>
              <a:rPr lang="en-US" sz="1400" dirty="0"/>
              <a:t> to be compressed..</a:t>
            </a:r>
          </a:p>
        </p:txBody>
      </p:sp>
    </p:spTree>
    <p:extLst>
      <p:ext uri="{BB962C8B-B14F-4D97-AF65-F5344CB8AC3E}">
        <p14:creationId xmlns:p14="http://schemas.microsoft.com/office/powerpoint/2010/main" val="605903065"/>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103243</TotalTime>
  <Words>2147</Words>
  <Application>Microsoft Macintosh PowerPoint</Application>
  <PresentationFormat>Custom</PresentationFormat>
  <Paragraphs>730</Paragraphs>
  <Slides>46</Slides>
  <Notes>17</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WSS Master Template</vt:lpstr>
      <vt:lpstr>PowerPoint Presentation</vt:lpstr>
      <vt:lpstr>Coding for Network Performance </vt:lpstr>
      <vt:lpstr>Agenda</vt:lpstr>
      <vt:lpstr>What Are Network Messages?</vt:lpstr>
      <vt:lpstr>Progress Network Messages</vt:lpstr>
      <vt:lpstr>FIND NO-LOCK</vt:lpstr>
      <vt:lpstr>FOR EACH NO-LOCK</vt:lpstr>
      <vt:lpstr>FOR EACH, With JOIN &amp; SORT</vt:lpstr>
      <vt:lpstr>Improving Existing Queries</vt:lpstr>
      <vt:lpstr>Pick Your Battles</vt:lpstr>
      <vt:lpstr>In other words:</vt:lpstr>
      <vt:lpstr>Simple Things That Help Existing Queries</vt:lpstr>
      <vt:lpstr>Things That Hurt (A Lot)</vt:lpstr>
      <vt:lpstr>Pointless Waste of Programmer Time</vt:lpstr>
      <vt:lpstr>FIND FIRST Does Not Help</vt:lpstr>
      <vt:lpstr>FIND FIRST (and LAST)</vt:lpstr>
      <vt:lpstr>Unique FINDs</vt:lpstr>
      <vt:lpstr>Unique FIND FIRST performance</vt:lpstr>
      <vt:lpstr>Faster FIND with FIRST?</vt:lpstr>
      <vt:lpstr>FIND FIRST Slogan</vt:lpstr>
      <vt:lpstr>FIND SECOND?</vt:lpstr>
      <vt:lpstr>“It Always Works”</vt:lpstr>
      <vt:lpstr>Magic FIRST Records</vt:lpstr>
      <vt:lpstr>FIND FIRST Summary</vt:lpstr>
      <vt:lpstr>How to Tune  Network Messages</vt:lpstr>
      <vt:lpstr>What to Look For in VSTs/ProTop/PROMON</vt:lpstr>
      <vt:lpstr>ProTop Portal</vt:lpstr>
      <vt:lpstr>ProTop ChUI</vt:lpstr>
      <vt:lpstr>Test Harness</vt:lpstr>
      <vt:lpstr>Test Harness</vt:lpstr>
      <vt:lpstr>Test Harness</vt:lpstr>
      <vt:lpstr>Test Harness</vt:lpstr>
      <vt:lpstr>Test Harness</vt:lpstr>
      <vt:lpstr>PowerPoint Presentation</vt:lpstr>
      <vt:lpstr>Impact of Message Size &amp; Prefetch Options</vt:lpstr>
      <vt:lpstr>Impact of Message Size &amp; PrefetchNumRecs</vt:lpstr>
      <vt:lpstr>Impact of Basic Coding Approaches</vt:lpstr>
      <vt:lpstr>Nesting and Joins</vt:lpstr>
      <vt:lpstr>Nesting and Joins – TT Option</vt:lpstr>
      <vt:lpstr>Use App Servers</vt:lpstr>
      <vt:lpstr>Summary</vt:lpstr>
      <vt:lpstr>Summary</vt:lpstr>
      <vt:lpstr>PowerPoint Presentation</vt:lpstr>
      <vt:lpstr>PowerPoint Presentation</vt:lpstr>
      <vt:lpstr>PowerPoint Presentation</vt:lpstr>
      <vt:lpstr>Kbase 18342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Thomas Bascom</cp:lastModifiedBy>
  <cp:revision>818</cp:revision>
  <cp:lastPrinted>2016-06-21T00:59:27Z</cp:lastPrinted>
  <dcterms:created xsi:type="dcterms:W3CDTF">2009-05-28T13:01:27Z</dcterms:created>
  <dcterms:modified xsi:type="dcterms:W3CDTF">2018-10-11T11:42:08Z</dcterms:modified>
</cp:coreProperties>
</file>