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8.xml" ContentType="application/vnd.openxmlformats-officedocument.presentationml.tags+xml"/>
  <Override PartName="/ppt/notesSlides/notesSlide15.xml" ContentType="application/vnd.openxmlformats-officedocument.presentationml.notesSlide+xml"/>
  <Override PartName="/ppt/tags/tag9.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0.xml" ContentType="application/vnd.openxmlformats-officedocument.presentationml.tags+xml"/>
  <Override PartName="/ppt/notesSlides/notesSlide1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9.xml" ContentType="application/vnd.openxmlformats-officedocument.presentationml.notesSlide+xml"/>
  <Override PartName="/ppt/tags/tag13.xml" ContentType="application/vnd.openxmlformats-officedocument.presentationml.tags+xml"/>
  <Override PartName="/ppt/notesSlides/notesSlide20.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22.xml" ContentType="application/vnd.openxmlformats-officedocument.presentationml.notesSlide+xml"/>
  <Override PartName="/ppt/tags/tag17.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8.xml" ContentType="application/vnd.openxmlformats-officedocument.presentationml.tags+xml"/>
  <Override PartName="/ppt/notesSlides/notesSlide29.xml" ContentType="application/vnd.openxmlformats-officedocument.presentationml.notesSlide+xml"/>
  <Override PartName="/ppt/tags/tag19.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20.xml" ContentType="application/vnd.openxmlformats-officedocument.presentationml.tags+xml"/>
  <Override PartName="/ppt/notesSlides/notesSlide34.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3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36.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37.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38.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39.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40.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41.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42.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43.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44.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45.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46.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notesSlides/notesSlide47.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notesSlides/notesSlide48.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49.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notesSlides/notesSlide50.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notesSlides/notesSlide51.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52.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notesSlides/notesSlide53.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notesSlides/notesSlide54.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notesSlides/notesSlide55.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notesSlides/notesSlide56.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notesSlides/notesSlide57.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notesSlides/notesSlide58.xml" ContentType="application/vnd.openxmlformats-officedocument.presentationml.notesSlide+xml"/>
  <Override PartName="/ppt/tags/tag69.xml" ContentType="application/vnd.openxmlformats-officedocument.presentationml.tags+xml"/>
  <Override PartName="/ppt/notesSlides/notesSlide59.xml" ContentType="application/vnd.openxmlformats-officedocument.presentationml.notesSlide+xml"/>
  <Override PartName="/ppt/tags/tag70.xml" ContentType="application/vnd.openxmlformats-officedocument.presentationml.tags+xml"/>
  <Override PartName="/ppt/notesSlides/notesSlide60.xml" ContentType="application/vnd.openxmlformats-officedocument.presentationml.notesSlide+xml"/>
  <Override PartName="/ppt/tags/tag71.xml" ContentType="application/vnd.openxmlformats-officedocument.presentationml.tags+xml"/>
  <Override PartName="/ppt/notesSlides/notesSlide61.xml" ContentType="application/vnd.openxmlformats-officedocument.presentationml.notesSlide+xml"/>
  <Override PartName="/ppt/tags/tag72.xml" ContentType="application/vnd.openxmlformats-officedocument.presentationml.tags+xml"/>
  <Override PartName="/ppt/notesSlides/notesSlide62.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notesSlides/notesSlide63.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notesSlides/notesSlide64.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notesSlides/notesSlide65.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notesSlides/notesSlide66.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notesSlides/notesSlide67.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notesSlides/notesSlide68.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notesSlides/notesSlide69.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notesSlides/notesSlide70.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notesSlides/notesSlide71.xml" ContentType="application/vnd.openxmlformats-officedocument.presentationml.notesSlide+xml"/>
  <Override PartName="/ppt/tags/tag91.xml" ContentType="application/vnd.openxmlformats-officedocument.presentationml.tags+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5"/>
  </p:sldMasterIdLst>
  <p:notesMasterIdLst>
    <p:notesMasterId r:id="rId84"/>
  </p:notesMasterIdLst>
  <p:handoutMasterIdLst>
    <p:handoutMasterId r:id="rId85"/>
  </p:handoutMasterIdLst>
  <p:sldIdLst>
    <p:sldId id="1099" r:id="rId6"/>
    <p:sldId id="1216" r:id="rId7"/>
    <p:sldId id="1217" r:id="rId8"/>
    <p:sldId id="1215" r:id="rId9"/>
    <p:sldId id="1311" r:id="rId10"/>
    <p:sldId id="1312" r:id="rId11"/>
    <p:sldId id="1313" r:id="rId12"/>
    <p:sldId id="1314" r:id="rId13"/>
    <p:sldId id="1315" r:id="rId14"/>
    <p:sldId id="1316" r:id="rId15"/>
    <p:sldId id="1317" r:id="rId16"/>
    <p:sldId id="1318" r:id="rId17"/>
    <p:sldId id="1319" r:id="rId18"/>
    <p:sldId id="1320" r:id="rId19"/>
    <p:sldId id="1321" r:id="rId20"/>
    <p:sldId id="1322" r:id="rId21"/>
    <p:sldId id="1323" r:id="rId22"/>
    <p:sldId id="1324" r:id="rId23"/>
    <p:sldId id="1325" r:id="rId24"/>
    <p:sldId id="1274" r:id="rId25"/>
    <p:sldId id="1223" r:id="rId26"/>
    <p:sldId id="1237" r:id="rId27"/>
    <p:sldId id="1225" r:id="rId28"/>
    <p:sldId id="1255" r:id="rId29"/>
    <p:sldId id="1243" r:id="rId30"/>
    <p:sldId id="1226" r:id="rId31"/>
    <p:sldId id="1245" r:id="rId32"/>
    <p:sldId id="1227" r:id="rId33"/>
    <p:sldId id="1238" r:id="rId34"/>
    <p:sldId id="1244" r:id="rId35"/>
    <p:sldId id="1241" r:id="rId36"/>
    <p:sldId id="1242" r:id="rId37"/>
    <p:sldId id="1246" r:id="rId38"/>
    <p:sldId id="1249" r:id="rId39"/>
    <p:sldId id="1247" r:id="rId40"/>
    <p:sldId id="1250" r:id="rId41"/>
    <p:sldId id="1361" r:id="rId42"/>
    <p:sldId id="1363" r:id="rId43"/>
    <p:sldId id="1364" r:id="rId44"/>
    <p:sldId id="1365" r:id="rId45"/>
    <p:sldId id="1310" r:id="rId46"/>
    <p:sldId id="1327" r:id="rId47"/>
    <p:sldId id="1328" r:id="rId48"/>
    <p:sldId id="1329" r:id="rId49"/>
    <p:sldId id="1330" r:id="rId50"/>
    <p:sldId id="1331" r:id="rId51"/>
    <p:sldId id="1332" r:id="rId52"/>
    <p:sldId id="1333" r:id="rId53"/>
    <p:sldId id="1334" r:id="rId54"/>
    <p:sldId id="1335" r:id="rId55"/>
    <p:sldId id="1336" r:id="rId56"/>
    <p:sldId id="1337" r:id="rId57"/>
    <p:sldId id="1338" r:id="rId58"/>
    <p:sldId id="1339" r:id="rId59"/>
    <p:sldId id="1340" r:id="rId60"/>
    <p:sldId id="1341" r:id="rId61"/>
    <p:sldId id="1342" r:id="rId62"/>
    <p:sldId id="1343" r:id="rId63"/>
    <p:sldId id="1344" r:id="rId64"/>
    <p:sldId id="1345" r:id="rId65"/>
    <p:sldId id="1346" r:id="rId66"/>
    <p:sldId id="1347" r:id="rId67"/>
    <p:sldId id="1348" r:id="rId68"/>
    <p:sldId id="1349" r:id="rId69"/>
    <p:sldId id="1350" r:id="rId70"/>
    <p:sldId id="1351" r:id="rId71"/>
    <p:sldId id="1352" r:id="rId72"/>
    <p:sldId id="1353" r:id="rId73"/>
    <p:sldId id="1354" r:id="rId74"/>
    <p:sldId id="1355" r:id="rId75"/>
    <p:sldId id="1356" r:id="rId76"/>
    <p:sldId id="1357" r:id="rId77"/>
    <p:sldId id="1358" r:id="rId78"/>
    <p:sldId id="1359" r:id="rId79"/>
    <p:sldId id="1360" r:id="rId80"/>
    <p:sldId id="1253" r:id="rId81"/>
    <p:sldId id="1254" r:id="rId82"/>
    <p:sldId id="1180" r:id="rId83"/>
  </p:sldIdLst>
  <p:sldSz cx="12192000" cy="6858000"/>
  <p:notesSz cx="7027863" cy="9313863"/>
  <p:custDataLst>
    <p:tags r:id="rId86"/>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A3E"/>
    <a:srgbClr val="FF40FF"/>
    <a:srgbClr val="B0D806"/>
    <a:srgbClr val="AAD204"/>
    <a:srgbClr val="FF4E00"/>
    <a:srgbClr val="2F5662"/>
    <a:srgbClr val="DD461E"/>
    <a:srgbClr val="24D997"/>
    <a:srgbClr val="23C78C"/>
    <a:srgbClr val="F199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96" autoAdjust="0"/>
    <p:restoredTop sz="59064" autoAdjust="0"/>
  </p:normalViewPr>
  <p:slideViewPr>
    <p:cSldViewPr snapToGrid="0" showGuides="1">
      <p:cViewPr>
        <p:scale>
          <a:sx n="60" d="100"/>
          <a:sy n="60" d="100"/>
        </p:scale>
        <p:origin x="1230" y="-534"/>
      </p:cViewPr>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100" d="100"/>
          <a:sy n="100" d="100"/>
        </p:scale>
        <p:origin x="2652" y="78"/>
      </p:cViewPr>
      <p:guideLst>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slide" Target="slides/slide71.xml"/><Relationship Id="rId84" Type="http://schemas.openxmlformats.org/officeDocument/2006/relationships/notesMaster" Target="notesMasters/notesMaster1.xml"/><Relationship Id="rId89" Type="http://schemas.openxmlformats.org/officeDocument/2006/relationships/viewProps" Target="viewProp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commentAuthors" Target="commentAuthors.xml"/><Relationship Id="rId5" Type="http://schemas.openxmlformats.org/officeDocument/2006/relationships/slideMaster" Target="slideMasters/slideMaster1.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theme" Target="theme/theme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a:t>Progress</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val="41407136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1163" y="700088"/>
            <a:ext cx="6208712"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a:t>Progress</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val="63644665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ags" Target="../tags/tag11.xml"/></Relationships>
</file>

<file path=ppt/notesSlides/_rels/notesSlide19.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ags" Target="../tags/tag13.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ags" Target="../tags/tag15.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ags" Target="../tags/tag17.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notesMaster" Target="../notesMasters/notesMaster1.xml"/><Relationship Id="rId1" Type="http://schemas.openxmlformats.org/officeDocument/2006/relationships/tags" Target="../tags/tag19.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slide" Target="../slides/slide34.xml"/><Relationship Id="rId2" Type="http://schemas.openxmlformats.org/officeDocument/2006/relationships/notesMaster" Target="../notesMasters/notesMaster1.xml"/><Relationship Id="rId1" Type="http://schemas.openxmlformats.org/officeDocument/2006/relationships/tags" Target="../tags/tag21.xml"/></Relationships>
</file>

<file path=ppt/notesSlides/_rels/notesSlide35.xml.rels><?xml version="1.0" encoding="UTF-8" standalone="yes"?>
<Relationships xmlns="http://schemas.openxmlformats.org/package/2006/relationships"><Relationship Id="rId3" Type="http://schemas.openxmlformats.org/officeDocument/2006/relationships/slide" Target="../slides/slide35.xml"/><Relationship Id="rId2" Type="http://schemas.openxmlformats.org/officeDocument/2006/relationships/notesMaster" Target="../notesMasters/notesMaster1.xml"/><Relationship Id="rId1" Type="http://schemas.openxmlformats.org/officeDocument/2006/relationships/tags" Target="../tags/tag23.xml"/></Relationships>
</file>

<file path=ppt/notesSlides/_rels/notesSlide36.xml.rels><?xml version="1.0" encoding="UTF-8" standalone="yes"?>
<Relationships xmlns="http://schemas.openxmlformats.org/package/2006/relationships"><Relationship Id="rId3" Type="http://schemas.openxmlformats.org/officeDocument/2006/relationships/slide" Target="../slides/slide36.xml"/><Relationship Id="rId2" Type="http://schemas.openxmlformats.org/officeDocument/2006/relationships/notesMaster" Target="../notesMasters/notesMaster1.xml"/><Relationship Id="rId1" Type="http://schemas.openxmlformats.org/officeDocument/2006/relationships/tags" Target="../tags/tag25.xml"/></Relationships>
</file>

<file path=ppt/notesSlides/_rels/notesSlide37.xml.rels><?xml version="1.0" encoding="UTF-8" standalone="yes"?>
<Relationships xmlns="http://schemas.openxmlformats.org/package/2006/relationships"><Relationship Id="rId3" Type="http://schemas.openxmlformats.org/officeDocument/2006/relationships/slide" Target="../slides/slide37.xml"/><Relationship Id="rId2" Type="http://schemas.openxmlformats.org/officeDocument/2006/relationships/notesMaster" Target="../notesMasters/notesMaster1.xml"/><Relationship Id="rId1" Type="http://schemas.openxmlformats.org/officeDocument/2006/relationships/tags" Target="../tags/tag27.xml"/></Relationships>
</file>

<file path=ppt/notesSlides/_rels/notesSlide38.xml.rels><?xml version="1.0" encoding="UTF-8" standalone="yes"?>
<Relationships xmlns="http://schemas.openxmlformats.org/package/2006/relationships"><Relationship Id="rId3" Type="http://schemas.openxmlformats.org/officeDocument/2006/relationships/slide" Target="../slides/slide38.xml"/><Relationship Id="rId2" Type="http://schemas.openxmlformats.org/officeDocument/2006/relationships/notesMaster" Target="../notesMasters/notesMaster1.xml"/><Relationship Id="rId1" Type="http://schemas.openxmlformats.org/officeDocument/2006/relationships/tags" Target="../tags/tag29.xml"/></Relationships>
</file>

<file path=ppt/notesSlides/_rels/notesSlide39.xml.rels><?xml version="1.0" encoding="UTF-8" standalone="yes"?>
<Relationships xmlns="http://schemas.openxmlformats.org/package/2006/relationships"><Relationship Id="rId3" Type="http://schemas.openxmlformats.org/officeDocument/2006/relationships/slide" Target="../slides/slide39.xml"/><Relationship Id="rId2" Type="http://schemas.openxmlformats.org/officeDocument/2006/relationships/notesMaster" Target="../notesMasters/notesMaster1.xml"/><Relationship Id="rId1" Type="http://schemas.openxmlformats.org/officeDocument/2006/relationships/tags" Target="../tags/tag31.xml"/></Relationships>
</file>

<file path=ppt/notesSlides/_rels/notesSlide40.xml.rels><?xml version="1.0" encoding="UTF-8" standalone="yes"?>
<Relationships xmlns="http://schemas.openxmlformats.org/package/2006/relationships"><Relationship Id="rId3" Type="http://schemas.openxmlformats.org/officeDocument/2006/relationships/slide" Target="../slides/slide40.xml"/><Relationship Id="rId2" Type="http://schemas.openxmlformats.org/officeDocument/2006/relationships/notesMaster" Target="../notesMasters/notesMaster1.xml"/><Relationship Id="rId1" Type="http://schemas.openxmlformats.org/officeDocument/2006/relationships/tags" Target="../tags/tag33.xml"/></Relationships>
</file>

<file path=ppt/notesSlides/_rels/notesSlide41.xml.rels><?xml version="1.0" encoding="UTF-8" standalone="yes"?>
<Relationships xmlns="http://schemas.openxmlformats.org/package/2006/relationships"><Relationship Id="rId3" Type="http://schemas.openxmlformats.org/officeDocument/2006/relationships/slide" Target="../slides/slide41.xml"/><Relationship Id="rId2" Type="http://schemas.openxmlformats.org/officeDocument/2006/relationships/notesMaster" Target="../notesMasters/notesMaster1.xml"/><Relationship Id="rId1" Type="http://schemas.openxmlformats.org/officeDocument/2006/relationships/tags" Target="../tags/tag35.xml"/></Relationships>
</file>

<file path=ppt/notesSlides/_rels/notesSlide42.xml.rels><?xml version="1.0" encoding="UTF-8" standalone="yes"?>
<Relationships xmlns="http://schemas.openxmlformats.org/package/2006/relationships"><Relationship Id="rId3" Type="http://schemas.openxmlformats.org/officeDocument/2006/relationships/slide" Target="../slides/slide42.xml"/><Relationship Id="rId2" Type="http://schemas.openxmlformats.org/officeDocument/2006/relationships/notesMaster" Target="../notesMasters/notesMaster1.xml"/><Relationship Id="rId1" Type="http://schemas.openxmlformats.org/officeDocument/2006/relationships/tags" Target="../tags/tag37.xml"/></Relationships>
</file>

<file path=ppt/notesSlides/_rels/notesSlide43.xml.rels><?xml version="1.0" encoding="UTF-8" standalone="yes"?>
<Relationships xmlns="http://schemas.openxmlformats.org/package/2006/relationships"><Relationship Id="rId3" Type="http://schemas.openxmlformats.org/officeDocument/2006/relationships/slide" Target="../slides/slide43.xml"/><Relationship Id="rId2" Type="http://schemas.openxmlformats.org/officeDocument/2006/relationships/notesMaster" Target="../notesMasters/notesMaster1.xml"/><Relationship Id="rId1" Type="http://schemas.openxmlformats.org/officeDocument/2006/relationships/tags" Target="../tags/tag39.xml"/></Relationships>
</file>

<file path=ppt/notesSlides/_rels/notesSlide44.xml.rels><?xml version="1.0" encoding="UTF-8" standalone="yes"?>
<Relationships xmlns="http://schemas.openxmlformats.org/package/2006/relationships"><Relationship Id="rId3" Type="http://schemas.openxmlformats.org/officeDocument/2006/relationships/slide" Target="../slides/slide44.xml"/><Relationship Id="rId2" Type="http://schemas.openxmlformats.org/officeDocument/2006/relationships/notesMaster" Target="../notesMasters/notesMaster1.xml"/><Relationship Id="rId1" Type="http://schemas.openxmlformats.org/officeDocument/2006/relationships/tags" Target="../tags/tag41.xml"/></Relationships>
</file>

<file path=ppt/notesSlides/_rels/notesSlide45.xml.rels><?xml version="1.0" encoding="UTF-8" standalone="yes"?>
<Relationships xmlns="http://schemas.openxmlformats.org/package/2006/relationships"><Relationship Id="rId3" Type="http://schemas.openxmlformats.org/officeDocument/2006/relationships/slide" Target="../slides/slide45.xml"/><Relationship Id="rId2" Type="http://schemas.openxmlformats.org/officeDocument/2006/relationships/notesMaster" Target="../notesMasters/notesMaster1.xml"/><Relationship Id="rId1" Type="http://schemas.openxmlformats.org/officeDocument/2006/relationships/tags" Target="../tags/tag43.xml"/></Relationships>
</file>

<file path=ppt/notesSlides/_rels/notesSlide46.xml.rels><?xml version="1.0" encoding="UTF-8" standalone="yes"?>
<Relationships xmlns="http://schemas.openxmlformats.org/package/2006/relationships"><Relationship Id="rId3" Type="http://schemas.openxmlformats.org/officeDocument/2006/relationships/slide" Target="../slides/slide46.xml"/><Relationship Id="rId2" Type="http://schemas.openxmlformats.org/officeDocument/2006/relationships/notesMaster" Target="../notesMasters/notesMaster1.xml"/><Relationship Id="rId1" Type="http://schemas.openxmlformats.org/officeDocument/2006/relationships/tags" Target="../tags/tag45.xml"/></Relationships>
</file>

<file path=ppt/notesSlides/_rels/notesSlide47.xml.rels><?xml version="1.0" encoding="UTF-8" standalone="yes"?>
<Relationships xmlns="http://schemas.openxmlformats.org/package/2006/relationships"><Relationship Id="rId3" Type="http://schemas.openxmlformats.org/officeDocument/2006/relationships/slide" Target="../slides/slide47.xml"/><Relationship Id="rId2" Type="http://schemas.openxmlformats.org/officeDocument/2006/relationships/notesMaster" Target="../notesMasters/notesMaster1.xml"/><Relationship Id="rId1" Type="http://schemas.openxmlformats.org/officeDocument/2006/relationships/tags" Target="../tags/tag47.xml"/></Relationships>
</file>

<file path=ppt/notesSlides/_rels/notesSlide48.xml.rels><?xml version="1.0" encoding="UTF-8" standalone="yes"?>
<Relationships xmlns="http://schemas.openxmlformats.org/package/2006/relationships"><Relationship Id="rId3" Type="http://schemas.openxmlformats.org/officeDocument/2006/relationships/slide" Target="../slides/slide48.xml"/><Relationship Id="rId2" Type="http://schemas.openxmlformats.org/officeDocument/2006/relationships/notesMaster" Target="../notesMasters/notesMaster1.xml"/><Relationship Id="rId1" Type="http://schemas.openxmlformats.org/officeDocument/2006/relationships/tags" Target="../tags/tag49.xml"/></Relationships>
</file>

<file path=ppt/notesSlides/_rels/notesSlide49.xml.rels><?xml version="1.0" encoding="UTF-8" standalone="yes"?>
<Relationships xmlns="http://schemas.openxmlformats.org/package/2006/relationships"><Relationship Id="rId3" Type="http://schemas.openxmlformats.org/officeDocument/2006/relationships/slide" Target="../slides/slide49.xml"/><Relationship Id="rId2" Type="http://schemas.openxmlformats.org/officeDocument/2006/relationships/notesMaster" Target="../notesMasters/notesMaster1.xml"/><Relationship Id="rId1" Type="http://schemas.openxmlformats.org/officeDocument/2006/relationships/tags" Target="../tags/tag51.xml"/></Relationships>
</file>

<file path=ppt/notesSlides/_rels/notesSlide50.xml.rels><?xml version="1.0" encoding="UTF-8" standalone="yes"?>
<Relationships xmlns="http://schemas.openxmlformats.org/package/2006/relationships"><Relationship Id="rId3" Type="http://schemas.openxmlformats.org/officeDocument/2006/relationships/slide" Target="../slides/slide50.xml"/><Relationship Id="rId2" Type="http://schemas.openxmlformats.org/officeDocument/2006/relationships/notesMaster" Target="../notesMasters/notesMaster1.xml"/><Relationship Id="rId1" Type="http://schemas.openxmlformats.org/officeDocument/2006/relationships/tags" Target="../tags/tag53.xml"/></Relationships>
</file>

<file path=ppt/notesSlides/_rels/notesSlide51.xml.rels><?xml version="1.0" encoding="UTF-8" standalone="yes"?>
<Relationships xmlns="http://schemas.openxmlformats.org/package/2006/relationships"><Relationship Id="rId3" Type="http://schemas.openxmlformats.org/officeDocument/2006/relationships/slide" Target="../slides/slide52.xml"/><Relationship Id="rId2" Type="http://schemas.openxmlformats.org/officeDocument/2006/relationships/notesMaster" Target="../notesMasters/notesMaster1.xml"/><Relationship Id="rId1" Type="http://schemas.openxmlformats.org/officeDocument/2006/relationships/tags" Target="../tags/tag55.xml"/></Relationships>
</file>

<file path=ppt/notesSlides/_rels/notesSlide52.xml.rels><?xml version="1.0" encoding="UTF-8" standalone="yes"?>
<Relationships xmlns="http://schemas.openxmlformats.org/package/2006/relationships"><Relationship Id="rId3" Type="http://schemas.openxmlformats.org/officeDocument/2006/relationships/slide" Target="../slides/slide53.xml"/><Relationship Id="rId2" Type="http://schemas.openxmlformats.org/officeDocument/2006/relationships/notesMaster" Target="../notesMasters/notesMaster1.xml"/><Relationship Id="rId1" Type="http://schemas.openxmlformats.org/officeDocument/2006/relationships/tags" Target="../tags/tag57.xml"/></Relationships>
</file>

<file path=ppt/notesSlides/_rels/notesSlide53.xml.rels><?xml version="1.0" encoding="UTF-8" standalone="yes"?>
<Relationships xmlns="http://schemas.openxmlformats.org/package/2006/relationships"><Relationship Id="rId3" Type="http://schemas.openxmlformats.org/officeDocument/2006/relationships/slide" Target="../slides/slide54.xml"/><Relationship Id="rId2" Type="http://schemas.openxmlformats.org/officeDocument/2006/relationships/notesMaster" Target="../notesMasters/notesMaster1.xml"/><Relationship Id="rId1" Type="http://schemas.openxmlformats.org/officeDocument/2006/relationships/tags" Target="../tags/tag59.xml"/></Relationships>
</file>

<file path=ppt/notesSlides/_rels/notesSlide54.xml.rels><?xml version="1.0" encoding="UTF-8" standalone="yes"?>
<Relationships xmlns="http://schemas.openxmlformats.org/package/2006/relationships"><Relationship Id="rId3" Type="http://schemas.openxmlformats.org/officeDocument/2006/relationships/slide" Target="../slides/slide55.xml"/><Relationship Id="rId2" Type="http://schemas.openxmlformats.org/officeDocument/2006/relationships/notesMaster" Target="../notesMasters/notesMaster1.xml"/><Relationship Id="rId1" Type="http://schemas.openxmlformats.org/officeDocument/2006/relationships/tags" Target="../tags/tag61.xml"/></Relationships>
</file>

<file path=ppt/notesSlides/_rels/notesSlide55.xml.rels><?xml version="1.0" encoding="UTF-8" standalone="yes"?>
<Relationships xmlns="http://schemas.openxmlformats.org/package/2006/relationships"><Relationship Id="rId3" Type="http://schemas.openxmlformats.org/officeDocument/2006/relationships/slide" Target="../slides/slide56.xml"/><Relationship Id="rId2" Type="http://schemas.openxmlformats.org/officeDocument/2006/relationships/notesMaster" Target="../notesMasters/notesMaster1.xml"/><Relationship Id="rId1" Type="http://schemas.openxmlformats.org/officeDocument/2006/relationships/tags" Target="../tags/tag63.xml"/></Relationships>
</file>

<file path=ppt/notesSlides/_rels/notesSlide56.xml.rels><?xml version="1.0" encoding="UTF-8" standalone="yes"?>
<Relationships xmlns="http://schemas.openxmlformats.org/package/2006/relationships"><Relationship Id="rId3" Type="http://schemas.openxmlformats.org/officeDocument/2006/relationships/slide" Target="../slides/slide57.xml"/><Relationship Id="rId2" Type="http://schemas.openxmlformats.org/officeDocument/2006/relationships/notesMaster" Target="../notesMasters/notesMaster1.xml"/><Relationship Id="rId1" Type="http://schemas.openxmlformats.org/officeDocument/2006/relationships/tags" Target="../tags/tag65.xml"/></Relationships>
</file>

<file path=ppt/notesSlides/_rels/notesSlide57.xml.rels><?xml version="1.0" encoding="UTF-8" standalone="yes"?>
<Relationships xmlns="http://schemas.openxmlformats.org/package/2006/relationships"><Relationship Id="rId3" Type="http://schemas.openxmlformats.org/officeDocument/2006/relationships/slide" Target="../slides/slide58.xml"/><Relationship Id="rId2" Type="http://schemas.openxmlformats.org/officeDocument/2006/relationships/notesMaster" Target="../notesMasters/notesMaster1.xml"/><Relationship Id="rId1" Type="http://schemas.openxmlformats.org/officeDocument/2006/relationships/tags" Target="../tags/tag67.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slide" Target="../slides/slide63.xml"/><Relationship Id="rId2" Type="http://schemas.openxmlformats.org/officeDocument/2006/relationships/notesMaster" Target="../notesMasters/notesMaster1.xml"/><Relationship Id="rId1" Type="http://schemas.openxmlformats.org/officeDocument/2006/relationships/tags" Target="../tags/tag73.xml"/></Relationships>
</file>

<file path=ppt/notesSlides/_rels/notesSlide63.xml.rels><?xml version="1.0" encoding="UTF-8" standalone="yes"?>
<Relationships xmlns="http://schemas.openxmlformats.org/package/2006/relationships"><Relationship Id="rId3" Type="http://schemas.openxmlformats.org/officeDocument/2006/relationships/slide" Target="../slides/slide64.xml"/><Relationship Id="rId2" Type="http://schemas.openxmlformats.org/officeDocument/2006/relationships/notesMaster" Target="../notesMasters/notesMaster1.xml"/><Relationship Id="rId1" Type="http://schemas.openxmlformats.org/officeDocument/2006/relationships/tags" Target="../tags/tag75.xml"/></Relationships>
</file>

<file path=ppt/notesSlides/_rels/notesSlide64.xml.rels><?xml version="1.0" encoding="UTF-8" standalone="yes"?>
<Relationships xmlns="http://schemas.openxmlformats.org/package/2006/relationships"><Relationship Id="rId3" Type="http://schemas.openxmlformats.org/officeDocument/2006/relationships/slide" Target="../slides/slide65.xml"/><Relationship Id="rId2" Type="http://schemas.openxmlformats.org/officeDocument/2006/relationships/notesMaster" Target="../notesMasters/notesMaster1.xml"/><Relationship Id="rId1" Type="http://schemas.openxmlformats.org/officeDocument/2006/relationships/tags" Target="../tags/tag77.xml"/></Relationships>
</file>

<file path=ppt/notesSlides/_rels/notesSlide65.xml.rels><?xml version="1.0" encoding="UTF-8" standalone="yes"?>
<Relationships xmlns="http://schemas.openxmlformats.org/package/2006/relationships"><Relationship Id="rId3" Type="http://schemas.openxmlformats.org/officeDocument/2006/relationships/slide" Target="../slides/slide66.xml"/><Relationship Id="rId2" Type="http://schemas.openxmlformats.org/officeDocument/2006/relationships/notesMaster" Target="../notesMasters/notesMaster1.xml"/><Relationship Id="rId1" Type="http://schemas.openxmlformats.org/officeDocument/2006/relationships/tags" Target="../tags/tag79.xml"/></Relationships>
</file>

<file path=ppt/notesSlides/_rels/notesSlide66.xml.rels><?xml version="1.0" encoding="UTF-8" standalone="yes"?>
<Relationships xmlns="http://schemas.openxmlformats.org/package/2006/relationships"><Relationship Id="rId3" Type="http://schemas.openxmlformats.org/officeDocument/2006/relationships/slide" Target="../slides/slide67.xml"/><Relationship Id="rId2" Type="http://schemas.openxmlformats.org/officeDocument/2006/relationships/notesMaster" Target="../notesMasters/notesMaster1.xml"/><Relationship Id="rId1" Type="http://schemas.openxmlformats.org/officeDocument/2006/relationships/tags" Target="../tags/tag81.xml"/></Relationships>
</file>

<file path=ppt/notesSlides/_rels/notesSlide67.xml.rels><?xml version="1.0" encoding="UTF-8" standalone="yes"?>
<Relationships xmlns="http://schemas.openxmlformats.org/package/2006/relationships"><Relationship Id="rId3" Type="http://schemas.openxmlformats.org/officeDocument/2006/relationships/slide" Target="../slides/slide68.xml"/><Relationship Id="rId2" Type="http://schemas.openxmlformats.org/officeDocument/2006/relationships/notesMaster" Target="../notesMasters/notesMaster1.xml"/><Relationship Id="rId1" Type="http://schemas.openxmlformats.org/officeDocument/2006/relationships/tags" Target="../tags/tag83.xml"/></Relationships>
</file>

<file path=ppt/notesSlides/_rels/notesSlide68.xml.rels><?xml version="1.0" encoding="UTF-8" standalone="yes"?>
<Relationships xmlns="http://schemas.openxmlformats.org/package/2006/relationships"><Relationship Id="rId3" Type="http://schemas.openxmlformats.org/officeDocument/2006/relationships/slide" Target="../slides/slide69.xml"/><Relationship Id="rId2" Type="http://schemas.openxmlformats.org/officeDocument/2006/relationships/notesMaster" Target="../notesMasters/notesMaster1.xml"/><Relationship Id="rId1" Type="http://schemas.openxmlformats.org/officeDocument/2006/relationships/tags" Target="../tags/tag85.xml"/></Relationships>
</file>

<file path=ppt/notesSlides/_rels/notesSlide69.xml.rels><?xml version="1.0" encoding="UTF-8" standalone="yes"?>
<Relationships xmlns="http://schemas.openxmlformats.org/package/2006/relationships"><Relationship Id="rId3" Type="http://schemas.openxmlformats.org/officeDocument/2006/relationships/slide" Target="../slides/slide70.xml"/><Relationship Id="rId2" Type="http://schemas.openxmlformats.org/officeDocument/2006/relationships/notesMaster" Target="../notesMasters/notesMaster1.xml"/><Relationship Id="rId1" Type="http://schemas.openxmlformats.org/officeDocument/2006/relationships/tags" Target="../tags/tag87.xml"/></Relationships>
</file>

<file path=ppt/notesSlides/_rels/notesSlide70.xml.rels><?xml version="1.0" encoding="UTF-8" standalone="yes"?>
<Relationships xmlns="http://schemas.openxmlformats.org/package/2006/relationships"><Relationship Id="rId3" Type="http://schemas.openxmlformats.org/officeDocument/2006/relationships/slide" Target="../slides/slide71.xml"/><Relationship Id="rId2" Type="http://schemas.openxmlformats.org/officeDocument/2006/relationships/notesMaster" Target="../notesMasters/notesMaster1.xml"/><Relationship Id="rId1" Type="http://schemas.openxmlformats.org/officeDocument/2006/relationships/tags" Target="../tags/tag89.xml"/></Relationships>
</file>

<file path=ppt/notesSlides/_rels/notesSlide71.xml.rels><?xml version="1.0" encoding="UTF-8" standalone="yes"?>
<Relationships xmlns="http://schemas.openxmlformats.org/package/2006/relationships"><Relationship Id="rId3" Type="http://schemas.openxmlformats.org/officeDocument/2006/relationships/slide" Target="../slides/slide74.xml"/><Relationship Id="rId2" Type="http://schemas.openxmlformats.org/officeDocument/2006/relationships/notesMaster" Target="../notesMasters/notesMaster1.xml"/><Relationship Id="rId1" Type="http://schemas.openxmlformats.org/officeDocument/2006/relationships/tags" Target="../tags/tag9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208712" cy="3492500"/>
          </a:xfrm>
        </p:spPr>
      </p:sp>
      <p:sp>
        <p:nvSpPr>
          <p:cNvPr id="3" name="Notes Placeholder 2"/>
          <p:cNvSpPr>
            <a:spLocks noGrp="1"/>
          </p:cNvSpPr>
          <p:nvPr>
            <p:ph type="body" idx="1"/>
          </p:nvPr>
        </p:nvSpPr>
        <p:spPr/>
        <p:txBody>
          <a:bodyPr/>
          <a:lstStyle/>
          <a:p>
            <a:r>
              <a:rPr lang="en-US" dirty="0"/>
              <a:t>By</a:t>
            </a:r>
            <a:r>
              <a:rPr lang="en-US" baseline="0" dirty="0"/>
              <a:t> now you’ve heard that </a:t>
            </a:r>
            <a:r>
              <a:rPr lang="en-US" dirty="0"/>
              <a:t>OpenEdge 11.7 was released</a:t>
            </a:r>
            <a:r>
              <a:rPr lang="en-US" baseline="0" dirty="0"/>
              <a:t> earlier this year in March.  11.7 represents the last release in the 11 family, other than Service Packs.  We are now focusing efforts on 12.0.</a:t>
            </a:r>
            <a:endParaRPr lang="en-US" dirty="0"/>
          </a:p>
          <a:p>
            <a:endParaRPr lang="en-US" dirty="0"/>
          </a:p>
          <a:p>
            <a:r>
              <a:rPr lang="en-US" dirty="0"/>
              <a:t>From the Abstract:</a:t>
            </a:r>
          </a:p>
          <a:p>
            <a:pPr marL="0" indent="0">
              <a:buNone/>
            </a:pPr>
            <a:r>
              <a:rPr lang="en-US" dirty="0"/>
              <a:t>By now </a:t>
            </a:r>
            <a:r>
              <a:rPr lang="en-US" dirty="0" err="1"/>
              <a:t>youve</a:t>
            </a:r>
            <a:r>
              <a:rPr lang="en-US" dirty="0"/>
              <a:t> heard that there has been a new release of OpenEdge, and you’re asking what’s in there for me?. The simple answer: Plenty. </a:t>
            </a:r>
          </a:p>
          <a:p>
            <a:pPr marL="0" indent="0">
              <a:buNone/>
            </a:pPr>
            <a:r>
              <a:rPr lang="en-US" dirty="0"/>
              <a:t>Come to this session to get an overview of the major features that </a:t>
            </a:r>
            <a:r>
              <a:rPr lang="en-US" dirty="0" err="1"/>
              <a:t>youll</a:t>
            </a:r>
            <a:r>
              <a:rPr lang="en-US" dirty="0"/>
              <a:t> find in OpenEdge 11.7. Hear about: </a:t>
            </a:r>
          </a:p>
          <a:p>
            <a:pPr lvl="1"/>
            <a:r>
              <a:rPr lang="en-US" dirty="0"/>
              <a:t>how you can track changes in your database to easily enable ETL; </a:t>
            </a:r>
          </a:p>
          <a:p>
            <a:pPr lvl="1"/>
            <a:r>
              <a:rPr lang="en-US" dirty="0"/>
              <a:t>why you have even more reasons to try out the Progress AppServer for OpenEdge (PASOE); </a:t>
            </a:r>
          </a:p>
          <a:p>
            <a:pPr lvl="1"/>
            <a:r>
              <a:rPr lang="en-US" dirty="0"/>
              <a:t>the latest development and deployment tooling improvements; </a:t>
            </a:r>
          </a:p>
          <a:p>
            <a:pPr lvl="1"/>
            <a:r>
              <a:rPr lang="en-US" dirty="0"/>
              <a:t>plus those ABL enhancements you’ve been asking for. </a:t>
            </a:r>
          </a:p>
          <a:p>
            <a:pPr marL="0" indent="0">
              <a:buNone/>
            </a:pPr>
            <a:r>
              <a:rPr lang="en-US" dirty="0"/>
              <a:t>And much </a:t>
            </a:r>
            <a:r>
              <a:rPr lang="en-US" dirty="0" err="1"/>
              <a:t>much</a:t>
            </a:r>
            <a:r>
              <a:rPr lang="en-US" dirty="0"/>
              <a:t> more.</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Tree>
    <p:extLst>
      <p:ext uri="{BB962C8B-B14F-4D97-AF65-F5344CB8AC3E}">
        <p14:creationId xmlns:p14="http://schemas.microsoft.com/office/powerpoint/2010/main" val="1219454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ltLang="en-US" sz="1200" i="0" kern="1200" dirty="0">
                <a:solidFill>
                  <a:schemeClr val="accent2">
                    <a:lumMod val="40000"/>
                    <a:lumOff val="60000"/>
                  </a:schemeClr>
                </a:solidFill>
                <a:latin typeface="Arial" charset="0"/>
                <a:ea typeface="Calibri" pitchFamily="34" charset="0"/>
                <a:cs typeface="Times New Roman" pitchFamily="18" charset="0"/>
              </a:rPr>
              <a:t>You’ll find</a:t>
            </a:r>
            <a:r>
              <a:rPr lang="en-US" altLang="en-US" sz="1200" i="0" kern="1200" baseline="0" dirty="0">
                <a:solidFill>
                  <a:schemeClr val="accent2">
                    <a:lumMod val="40000"/>
                    <a:lumOff val="60000"/>
                  </a:schemeClr>
                </a:solidFill>
                <a:latin typeface="Arial" charset="0"/>
                <a:ea typeface="Calibri" pitchFamily="34" charset="0"/>
                <a:cs typeface="Times New Roman" pitchFamily="18" charset="0"/>
              </a:rPr>
              <a:t> that </a:t>
            </a:r>
            <a:r>
              <a:rPr lang="en-US" altLang="en-US" sz="1200" i="0" kern="1200" dirty="0">
                <a:solidFill>
                  <a:schemeClr val="accent2">
                    <a:lumMod val="40000"/>
                    <a:lumOff val="60000"/>
                  </a:schemeClr>
                </a:solidFill>
                <a:latin typeface="Arial" charset="0"/>
                <a:ea typeface="Calibri" pitchFamily="34" charset="0"/>
                <a:cs typeface="Times New Roman" pitchFamily="18" charset="0"/>
              </a:rPr>
              <a:t>OpenEdge 11.7 Delivers a lot of functionality</a:t>
            </a:r>
            <a:r>
              <a:rPr lang="en-US" altLang="en-US" sz="1200" i="0" kern="1200" baseline="0" dirty="0">
                <a:solidFill>
                  <a:schemeClr val="accent2">
                    <a:lumMod val="40000"/>
                    <a:lumOff val="60000"/>
                  </a:schemeClr>
                </a:solidFill>
                <a:latin typeface="Arial" charset="0"/>
                <a:ea typeface="Calibri" pitchFamily="34" charset="0"/>
                <a:cs typeface="Times New Roman" pitchFamily="18" charset="0"/>
              </a:rPr>
              <a:t> to enable you to create mission critical business applications.</a:t>
            </a:r>
          </a:p>
          <a:p>
            <a:pPr>
              <a:defRPr/>
            </a:pPr>
            <a:endParaRPr lang="en-US" altLang="en-US" sz="1200" i="0" kern="1200" dirty="0">
              <a:solidFill>
                <a:schemeClr val="accent2">
                  <a:lumMod val="40000"/>
                  <a:lumOff val="60000"/>
                </a:schemeClr>
              </a:solidFill>
              <a:latin typeface="Arial" charset="0"/>
              <a:ea typeface="Calibri" pitchFamily="34" charset="0"/>
              <a:cs typeface="Times New Roman" pitchFamily="18" charset="0"/>
            </a:endParaRPr>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a:t>
            </a:fld>
            <a:endParaRPr lang="en-US" dirty="0"/>
          </a:p>
        </p:txBody>
      </p:sp>
    </p:spTree>
    <p:extLst>
      <p:ext uri="{BB962C8B-B14F-4D97-AF65-F5344CB8AC3E}">
        <p14:creationId xmlns:p14="http://schemas.microsoft.com/office/powerpoint/2010/main" val="2363309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have raised the security capabilities of the platform in several areas.</a:t>
            </a:r>
          </a:p>
          <a:p>
            <a:endParaRPr lang="en-US" baseline="0" dirty="0"/>
          </a:p>
          <a:p>
            <a:r>
              <a:rPr lang="en-US" baseline="0" dirty="0"/>
              <a:t>We introduced features that enable you to scale your application and interoperate with a greater ecosystem of business processes.</a:t>
            </a:r>
          </a:p>
          <a:p>
            <a:endParaRPr lang="en-US" baseline="0" dirty="0"/>
          </a:p>
          <a:p>
            <a:r>
              <a:rPr lang="en-US" baseline="0" dirty="0"/>
              <a:t>And we have added fundamental building blocks and features to enable operations to happen truly online, reducing your downtime.</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a:t>
            </a:fld>
            <a:endParaRPr lang="en-US" dirty="0"/>
          </a:p>
        </p:txBody>
      </p:sp>
    </p:spTree>
    <p:extLst>
      <p:ext uri="{BB962C8B-B14F-4D97-AF65-F5344CB8AC3E}">
        <p14:creationId xmlns:p14="http://schemas.microsoft.com/office/powerpoint/2010/main" val="1776726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a:t>PASOE</a:t>
            </a:r>
          </a:p>
          <a:p>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5/31/2017</a:t>
            </a:fld>
            <a:endParaRPr lang="en-US" dirty="0"/>
          </a:p>
        </p:txBody>
      </p:sp>
      <p:sp>
        <p:nvSpPr>
          <p:cNvPr id="5" name="Footer Placeholder 4"/>
          <p:cNvSpPr>
            <a:spLocks noGrp="1"/>
          </p:cNvSpPr>
          <p:nvPr>
            <p:ph type="ftr" sz="quarter" idx="11"/>
          </p:nvPr>
        </p:nvSpPr>
        <p:spPr/>
        <p:txBody>
          <a:bodyPr/>
          <a:lstStyle/>
          <a:p>
            <a:pPr>
              <a:defRPr/>
            </a:pPr>
            <a:r>
              <a:rPr lang="en-US" dirty="0"/>
              <a:t>Progress</a:t>
            </a:r>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4</a:t>
            </a:fld>
            <a:endParaRPr lang="en-US" dirty="0"/>
          </a:p>
        </p:txBody>
      </p:sp>
    </p:spTree>
    <p:extLst>
      <p:ext uri="{BB962C8B-B14F-4D97-AF65-F5344CB8AC3E}">
        <p14:creationId xmlns:p14="http://schemas.microsoft.com/office/powerpoint/2010/main" val="1054508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5</a:t>
            </a:fld>
            <a:endParaRPr lang="en-US" dirty="0"/>
          </a:p>
        </p:txBody>
      </p:sp>
    </p:spTree>
    <p:extLst>
      <p:ext uri="{BB962C8B-B14F-4D97-AF65-F5344CB8AC3E}">
        <p14:creationId xmlns:p14="http://schemas.microsoft.com/office/powerpoint/2010/main" val="903722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a:t>We have a new Database feature in 11.7 – OpenEdge Change Data Capture</a:t>
            </a:r>
          </a:p>
          <a:p>
            <a:endParaRPr lang="en-US" baseline="0" dirty="0"/>
          </a:p>
          <a:p>
            <a:r>
              <a:rPr lang="en-US" baseline="0" dirty="0"/>
              <a:t>It is about data in the database that has changed - create, update, delete – and being able to use information about the change elsewhere.</a:t>
            </a:r>
          </a:p>
        </p:txBody>
      </p:sp>
      <p:sp>
        <p:nvSpPr>
          <p:cNvPr id="4" name="Date Placeholder 3"/>
          <p:cNvSpPr>
            <a:spLocks noGrp="1"/>
          </p:cNvSpPr>
          <p:nvPr>
            <p:ph type="dt" idx="10"/>
          </p:nvPr>
        </p:nvSpPr>
        <p:spPr/>
        <p:txBody>
          <a:bodyPr/>
          <a:lstStyle/>
          <a:p>
            <a:pPr>
              <a:defRPr/>
            </a:pPr>
            <a:fld id="{DEB3D7FB-276F-4344-892C-9E2A8D5912DC}" type="datetime1">
              <a:rPr lang="en-US" smtClean="0"/>
              <a:t>6/3/2017</a:t>
            </a:fld>
            <a:endParaRPr lang="en-US" dirty="0"/>
          </a:p>
        </p:txBody>
      </p:sp>
      <p:sp>
        <p:nvSpPr>
          <p:cNvPr id="5" name="Footer Placeholder 4"/>
          <p:cNvSpPr>
            <a:spLocks noGrp="1"/>
          </p:cNvSpPr>
          <p:nvPr>
            <p:ph type="ftr" sz="quarter" idx="11"/>
          </p:nvPr>
        </p:nvSpPr>
        <p:spPr/>
        <p:txBody>
          <a:bodyPr/>
          <a:lstStyle/>
          <a:p>
            <a:pPr>
              <a:defRPr/>
            </a:pPr>
            <a:r>
              <a:rPr lang="en-US" dirty="0"/>
              <a:t>Progress</a:t>
            </a:r>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6</a:t>
            </a:fld>
            <a:endParaRPr lang="en-US" dirty="0"/>
          </a:p>
        </p:txBody>
      </p:sp>
    </p:spTree>
    <p:extLst>
      <p:ext uri="{BB962C8B-B14F-4D97-AF65-F5344CB8AC3E}">
        <p14:creationId xmlns:p14="http://schemas.microsoft.com/office/powerpoint/2010/main" val="3086215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Calibri" pitchFamily="34" charset="0"/>
              </a:rPr>
              <a:t>A</a:t>
            </a:r>
            <a:r>
              <a:rPr lang="en-US" sz="1200" baseline="0" dirty="0">
                <a:latin typeface="Calibri" pitchFamily="34" charset="0"/>
              </a:rPr>
              <a:t> </a:t>
            </a:r>
            <a:r>
              <a:rPr lang="en-US" sz="1200" dirty="0">
                <a:latin typeface="Calibri" pitchFamily="34" charset="0"/>
              </a:rPr>
              <a:t>common use for this information</a:t>
            </a:r>
            <a:r>
              <a:rPr lang="en-US" sz="1200" baseline="0" dirty="0">
                <a:latin typeface="Calibri" pitchFamily="34" charset="0"/>
              </a:rPr>
              <a:t> is to E-T-L into an enterprise system -&gt;</a:t>
            </a:r>
          </a:p>
          <a:p>
            <a:r>
              <a:rPr lang="en-US" sz="1200" baseline="0" dirty="0">
                <a:latin typeface="Calibri" pitchFamily="34" charset="0"/>
              </a:rPr>
              <a:t>Data warehouse, financial systems, analytics and business intelligence.</a:t>
            </a:r>
            <a:endParaRPr lang="en-US" sz="1200" dirty="0">
              <a:latin typeface="Calibri" pitchFamily="34" charset="0"/>
            </a:endParaRPr>
          </a:p>
          <a:p>
            <a:pPr>
              <a:buNone/>
            </a:pPr>
            <a:endParaRPr lang="en-US" b="1" dirty="0">
              <a:solidFill>
                <a:schemeClr val="accent2">
                  <a:lumMod val="75000"/>
                </a:schemeClr>
              </a:solidFill>
            </a:endParaRPr>
          </a:p>
          <a:p>
            <a:endParaRPr lang="en-US" dirty="0"/>
          </a:p>
        </p:txBody>
      </p:sp>
      <p:sp>
        <p:nvSpPr>
          <p:cNvPr id="4" name="Footer Placeholder 3"/>
          <p:cNvSpPr>
            <a:spLocks noGrp="1"/>
          </p:cNvSpPr>
          <p:nvPr>
            <p:ph type="ftr" sz="quarter" idx="10"/>
          </p:nvPr>
        </p:nvSpPr>
        <p:spPr/>
        <p:txBody>
          <a:bodyPr/>
          <a:lstStyle/>
          <a:p>
            <a:pPr>
              <a:defRPr/>
            </a:pPr>
            <a:r>
              <a:rPr lang="en-US"/>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7</a:t>
            </a:fld>
            <a:endParaRPr lang="en-US"/>
          </a:p>
        </p:txBody>
      </p:sp>
    </p:spTree>
    <p:extLst>
      <p:ext uri="{BB962C8B-B14F-4D97-AF65-F5344CB8AC3E}">
        <p14:creationId xmlns:p14="http://schemas.microsoft.com/office/powerpoint/2010/main" val="2983049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look at how we’ve implemented it in OpenEdge</a:t>
            </a:r>
          </a:p>
          <a:p>
            <a:endParaRPr lang="en-US" dirty="0"/>
          </a:p>
          <a:p>
            <a:r>
              <a:rPr lang="en-US" dirty="0"/>
              <a:t>this is high level overview of how progress change data capture works. </a:t>
            </a:r>
          </a:p>
          <a:p>
            <a:r>
              <a:rPr lang="en-US" dirty="0"/>
              <a:t>The CDC feature has already been enabled</a:t>
            </a:r>
            <a:r>
              <a:rPr lang="en-US" baseline="0" dirty="0"/>
              <a:t> on the database.</a:t>
            </a:r>
          </a:p>
          <a:p>
            <a:endParaRPr lang="en-US" dirty="0"/>
          </a:p>
          <a:p>
            <a:r>
              <a:rPr lang="en-US" dirty="0"/>
              <a:t>User wants to track and capture changes against source table customer. </a:t>
            </a:r>
          </a:p>
          <a:p>
            <a:r>
              <a:rPr lang="en-US" dirty="0"/>
              <a:t>Enable CDC on source table. </a:t>
            </a:r>
          </a:p>
          <a:p>
            <a:r>
              <a:rPr lang="en-US" dirty="0"/>
              <a:t>This is done by creating CDC policies against the source tables. </a:t>
            </a:r>
          </a:p>
          <a:p>
            <a:r>
              <a:rPr lang="en-US" dirty="0"/>
              <a:t>CDC policies are stored in CDC cache.</a:t>
            </a:r>
          </a:p>
          <a:p>
            <a:endParaRPr lang="en-US" dirty="0"/>
          </a:p>
          <a:p>
            <a:r>
              <a:rPr lang="en-US" dirty="0"/>
              <a:t>When a user does create/update/delete record operation on this source table, </a:t>
            </a:r>
          </a:p>
          <a:p>
            <a:r>
              <a:rPr lang="en-US" dirty="0"/>
              <a:t>internal DB triggers consult with CDC cache to see if an active current policy exist against the source table, </a:t>
            </a:r>
          </a:p>
          <a:p>
            <a:r>
              <a:rPr lang="en-US" dirty="0"/>
              <a:t>if it does trigger is fired and </a:t>
            </a:r>
          </a:p>
          <a:p>
            <a:r>
              <a:rPr lang="en-US" dirty="0"/>
              <a:t>as a result a record is written to change tracking table and change table. </a:t>
            </a:r>
          </a:p>
          <a:p>
            <a:endParaRPr lang="en-US" dirty="0"/>
          </a:p>
          <a:p>
            <a:r>
              <a:rPr lang="en-US" dirty="0"/>
              <a:t>Once a trigger is fired , change data is captured in change tables and ETL can be run to populate data warehouse.</a:t>
            </a:r>
          </a:p>
          <a:p>
            <a:endParaRPr lang="en-US" dirty="0"/>
          </a:p>
        </p:txBody>
      </p:sp>
      <p:sp>
        <p:nvSpPr>
          <p:cNvPr id="4" name="Footer Placeholder 3"/>
          <p:cNvSpPr>
            <a:spLocks noGrp="1"/>
          </p:cNvSpPr>
          <p:nvPr>
            <p:ph type="ftr" sz="quarter" idx="10"/>
          </p:nvPr>
        </p:nvSpPr>
        <p:spPr/>
        <p:txBody>
          <a:bodyPr/>
          <a:lstStyle/>
          <a:p>
            <a:pPr defTabSz="881390" eaLnBrk="1" fontAlgn="auto" hangingPunct="1">
              <a:spcBef>
                <a:spcPts val="0"/>
              </a:spcBef>
              <a:spcAft>
                <a:spcPts val="0"/>
              </a:spcAft>
              <a:defRPr/>
            </a:pPr>
            <a:r>
              <a:rPr lang="en-US" sz="1700" b="0" kern="0">
                <a:solidFill>
                  <a:sysClr val="windowText" lastClr="000000"/>
                </a:solidFill>
              </a:rPr>
              <a:t>Progress</a:t>
            </a:r>
            <a:endParaRPr lang="en-US" sz="1700" b="0" kern="0" dirty="0">
              <a:solidFill>
                <a:sysClr val="windowText" lastClr="000000"/>
              </a:solidFill>
            </a:endParaRPr>
          </a:p>
        </p:txBody>
      </p:sp>
      <p:sp>
        <p:nvSpPr>
          <p:cNvPr id="5" name="Slide Number Placeholder 4"/>
          <p:cNvSpPr>
            <a:spLocks noGrp="1"/>
          </p:cNvSpPr>
          <p:nvPr>
            <p:ph type="sldNum" sz="quarter" idx="11"/>
          </p:nvPr>
        </p:nvSpPr>
        <p:spPr/>
        <p:txBody>
          <a:bodyPr/>
          <a:lstStyle/>
          <a:p>
            <a:pPr defTabSz="881390" eaLnBrk="1" fontAlgn="auto" hangingPunct="1">
              <a:spcBef>
                <a:spcPts val="0"/>
              </a:spcBef>
              <a:spcAft>
                <a:spcPts val="0"/>
              </a:spcAft>
              <a:defRPr/>
            </a:pPr>
            <a:fld id="{3BC3B10F-A77C-499D-8A55-4E7169A1E706}" type="slidenum">
              <a:rPr lang="en-US" sz="1700" b="0" kern="0">
                <a:solidFill>
                  <a:sysClr val="windowText" lastClr="000000"/>
                </a:solidFill>
              </a:rPr>
              <a:pPr defTabSz="881390" eaLnBrk="1" fontAlgn="auto" hangingPunct="1">
                <a:spcBef>
                  <a:spcPts val="0"/>
                </a:spcBef>
                <a:spcAft>
                  <a:spcPts val="0"/>
                </a:spcAft>
                <a:defRPr/>
              </a:pPr>
              <a:t>8</a:t>
            </a:fld>
            <a:endParaRPr lang="en-US" sz="1700" b="0" kern="0" dirty="0">
              <a:solidFill>
                <a:sysClr val="windowText" lastClr="000000"/>
              </a:solidFill>
            </a:endParaRPr>
          </a:p>
        </p:txBody>
      </p:sp>
    </p:spTree>
    <p:extLst>
      <p:ext uri="{BB962C8B-B14F-4D97-AF65-F5344CB8AC3E}">
        <p14:creationId xmlns:p14="http://schemas.microsoft.com/office/powerpoint/2010/main" val="2713647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Implemented in the database, plus…</a:t>
            </a:r>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9</a:t>
            </a:fld>
            <a:endParaRPr lang="en-US" dirty="0"/>
          </a:p>
        </p:txBody>
      </p:sp>
    </p:spTree>
    <p:extLst>
      <p:ext uri="{BB962C8B-B14F-4D97-AF65-F5344CB8AC3E}">
        <p14:creationId xmlns:p14="http://schemas.microsoft.com/office/powerpoint/2010/main" val="2699760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Existing approaches and some challenges – those features</a:t>
            </a:r>
            <a:r>
              <a:rPr lang="en-US" baseline="0" dirty="0"/>
              <a:t> were not designed specifically for this purpose</a:t>
            </a:r>
          </a:p>
          <a:p>
            <a:r>
              <a:rPr lang="en-US" baseline="0" dirty="0"/>
              <a:t>Our OpenEdge Pro2 product, recently released version 5, has included an implementation using CDC, available to you on 11.7.0.</a:t>
            </a:r>
          </a:p>
          <a:p>
            <a:r>
              <a:rPr lang="en-US" baseline="0" dirty="0"/>
              <a:t>In many cases, CDC will show improved performance over auditing and replication triggers.</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10</a:t>
            </a:fld>
            <a:endParaRPr lang="en-US" dirty="0"/>
          </a:p>
        </p:txBody>
      </p:sp>
    </p:spTree>
    <p:extLst>
      <p:ext uri="{BB962C8B-B14F-4D97-AF65-F5344CB8AC3E}">
        <p14:creationId xmlns:p14="http://schemas.microsoft.com/office/powerpoint/2010/main" val="4020108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a:t>In 11.7, we have</a:t>
            </a:r>
            <a:r>
              <a:rPr lang="en-US" baseline="0" dirty="0"/>
              <a:t> two areas of focus, with a source and 2 target replicas:</a:t>
            </a:r>
          </a:p>
          <a:p>
            <a:pPr marL="228600" indent="-228600">
              <a:buFont typeface="+mj-lt"/>
              <a:buAutoNum type="arabicPeriod"/>
            </a:pPr>
            <a:r>
              <a:rPr lang="en-US" baseline="0" dirty="0"/>
              <a:t>Reduce the need to recreate target databases</a:t>
            </a:r>
          </a:p>
          <a:p>
            <a:pPr marL="228600" indent="-228600">
              <a:buFont typeface="+mj-lt"/>
              <a:buAutoNum type="arabicPeriod"/>
            </a:pPr>
            <a:r>
              <a:rPr lang="en-US" baseline="0" dirty="0"/>
              <a:t>Remove the single point of failure vulnerability in the Disaster Recovery scenario</a:t>
            </a:r>
          </a:p>
          <a:p>
            <a:pPr marL="228600" indent="-228600">
              <a:buFont typeface="+mj-lt"/>
              <a:buAutoNum type="arabicPeriod"/>
            </a:pPr>
            <a:endParaRPr lang="en-US" baseline="0" dirty="0"/>
          </a:p>
          <a:p>
            <a:pPr marL="0" indent="0">
              <a:buFont typeface="+mj-lt"/>
              <a:buNone/>
            </a:pPr>
            <a:r>
              <a:rPr lang="en-US" baseline="0" dirty="0"/>
              <a:t>Let’s go through a recovery transition to show the improvements</a:t>
            </a:r>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6/3/2017</a:t>
            </a:fld>
            <a:endParaRPr lang="en-US" dirty="0"/>
          </a:p>
        </p:txBody>
      </p:sp>
      <p:sp>
        <p:nvSpPr>
          <p:cNvPr id="5" name="Footer Placeholder 4"/>
          <p:cNvSpPr>
            <a:spLocks noGrp="1"/>
          </p:cNvSpPr>
          <p:nvPr>
            <p:ph type="ftr" sz="quarter" idx="11"/>
          </p:nvPr>
        </p:nvSpPr>
        <p:spPr/>
        <p:txBody>
          <a:bodyPr/>
          <a:lstStyle/>
          <a:p>
            <a:pPr>
              <a:defRPr/>
            </a:pPr>
            <a:r>
              <a:rPr lang="en-US" dirty="0"/>
              <a:t>Progress</a:t>
            </a:r>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11</a:t>
            </a:fld>
            <a:endParaRPr lang="en-US" dirty="0"/>
          </a:p>
        </p:txBody>
      </p:sp>
    </p:spTree>
    <p:extLst>
      <p:ext uri="{BB962C8B-B14F-4D97-AF65-F5344CB8AC3E}">
        <p14:creationId xmlns:p14="http://schemas.microsoft.com/office/powerpoint/2010/main" val="1370653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12</a:t>
            </a:fld>
            <a:endParaRPr lang="en-US" dirty="0"/>
          </a:p>
        </p:txBody>
      </p:sp>
    </p:spTree>
    <p:extLst>
      <p:ext uri="{BB962C8B-B14F-4D97-AF65-F5344CB8AC3E}">
        <p14:creationId xmlns:p14="http://schemas.microsoft.com/office/powerpoint/2010/main" val="2251377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In recovery transition, the original source is lost. So the two targets must rely on the inter-agent comm. to coordinate the transition.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a:t>
            </a:r>
          </a:p>
          <a:p>
            <a:r>
              <a:rPr lang="en-US" sz="1200" kern="1200" dirty="0">
                <a:solidFill>
                  <a:schemeClr val="tx1"/>
                </a:solidFill>
                <a:effectLst/>
                <a:latin typeface="Arial" charset="0"/>
                <a:ea typeface="+mn-ea"/>
                <a:cs typeface="+mn-cs"/>
              </a:rPr>
              <a:t>During the failover transition, the inter-agent comm. is not actually used. </a:t>
            </a:r>
          </a:p>
          <a:p>
            <a:r>
              <a:rPr lang="en-US" sz="1200" kern="1200" dirty="0">
                <a:solidFill>
                  <a:schemeClr val="tx1"/>
                </a:solidFill>
                <a:effectLst/>
                <a:latin typeface="Arial" charset="0"/>
                <a:ea typeface="+mn-ea"/>
                <a:cs typeface="+mn-cs"/>
              </a:rPr>
              <a:t>It’s not used because in FO, everything is driven by the original source.</a:t>
            </a:r>
          </a:p>
          <a:p>
            <a:endParaRPr lang="en-US" sz="1200" kern="1200" dirty="0">
              <a:solidFill>
                <a:schemeClr val="tx1"/>
              </a:solidFill>
              <a:effectLst/>
              <a:latin typeface="Arial" charset="0"/>
              <a:ea typeface="+mn-ea"/>
              <a:cs typeface="+mn-cs"/>
            </a:endParaRPr>
          </a:p>
          <a:p>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Therefore, First, inter-agent communication is paused </a:t>
            </a:r>
          </a:p>
          <a:p>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failover happens </a:t>
            </a:r>
          </a:p>
          <a:p>
            <a:r>
              <a:rPr lang="en-US" sz="1200" kern="1200" dirty="0">
                <a:solidFill>
                  <a:schemeClr val="tx1"/>
                </a:solidFill>
                <a:effectLst/>
                <a:latin typeface="Arial" charset="0"/>
                <a:ea typeface="+mn-ea"/>
                <a:cs typeface="+mn-cs"/>
              </a:rPr>
              <a:t>source/target1 switch roles, </a:t>
            </a:r>
          </a:p>
          <a:p>
            <a:r>
              <a:rPr lang="en-US" sz="1200" kern="1200" dirty="0">
                <a:solidFill>
                  <a:schemeClr val="tx1"/>
                </a:solidFill>
                <a:effectLst/>
                <a:latin typeface="Arial" charset="0"/>
                <a:ea typeface="+mn-ea"/>
                <a:cs typeface="+mn-cs"/>
              </a:rPr>
              <a:t>the new source reconnects to the two targets</a:t>
            </a:r>
          </a:p>
          <a:p>
            <a:r>
              <a:rPr lang="en-US" sz="1200" kern="1200" dirty="0">
                <a:solidFill>
                  <a:schemeClr val="tx1"/>
                </a:solidFill>
                <a:effectLst/>
                <a:latin typeface="Arial" charset="0"/>
                <a:ea typeface="+mn-ea"/>
                <a:cs typeface="+mn-cs"/>
              </a:rPr>
              <a:t>eventually inter-agent comm. is reestablished after the transition.</a:t>
            </a:r>
          </a:p>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13</a:t>
            </a:fld>
            <a:endParaRPr lang="en-US" dirty="0"/>
          </a:p>
        </p:txBody>
      </p:sp>
    </p:spTree>
    <p:extLst>
      <p:ext uri="{BB962C8B-B14F-4D97-AF65-F5344CB8AC3E}">
        <p14:creationId xmlns:p14="http://schemas.microsoft.com/office/powerpoint/2010/main" val="17846646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a:t>
            </a:r>
            <a:r>
              <a:rPr lang="en-US" baseline="0" dirty="0"/>
              <a:t> are several characteristics of Replication Sets:</a:t>
            </a:r>
          </a:p>
          <a:p>
            <a:r>
              <a:rPr lang="en-US" baseline="0" dirty="0"/>
              <a:t>AI enabled and running for each target replica</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The ability for agents to communicate with each other</a:t>
            </a:r>
          </a:p>
          <a:p>
            <a:r>
              <a:rPr lang="en-US" baseline="0" dirty="0"/>
              <a:t>A property to identify the priority for target replicas to transition</a:t>
            </a:r>
          </a:p>
          <a:p>
            <a:r>
              <a:rPr lang="en-US" baseline="0" dirty="0"/>
              <a:t>A property to enable Replication Set functionality</a:t>
            </a:r>
          </a:p>
          <a:p>
            <a:endParaRPr lang="en-US" baseline="0" dirty="0"/>
          </a:p>
          <a:p>
            <a:r>
              <a:rPr lang="en-US" dirty="0"/>
              <a:t>The Transition Failover command causes two replica databases to “switch roles”</a:t>
            </a:r>
          </a:p>
          <a:p>
            <a:r>
              <a:rPr lang="en-US" dirty="0"/>
              <a:t>Useful for maintenance operations</a:t>
            </a:r>
          </a:p>
          <a:p>
            <a:r>
              <a:rPr lang="en-US" dirty="0"/>
              <a:t>Both database replicas must be online</a:t>
            </a:r>
          </a:p>
          <a:p>
            <a:r>
              <a:rPr lang="en-US" dirty="0"/>
              <a:t>When completed:</a:t>
            </a:r>
          </a:p>
          <a:p>
            <a:pPr lvl="1"/>
            <a:r>
              <a:rPr lang="en-US" dirty="0"/>
              <a:t>The original target becomes the new replication source</a:t>
            </a:r>
          </a:p>
          <a:p>
            <a:pPr lvl="1"/>
            <a:r>
              <a:rPr lang="en-US" dirty="0"/>
              <a:t>The original source becomes a replication target</a:t>
            </a:r>
          </a:p>
          <a:p>
            <a:pPr lvl="1"/>
            <a:r>
              <a:rPr lang="en-US" dirty="0"/>
              <a:t>Source and Target(s) restart</a:t>
            </a:r>
          </a:p>
          <a:p>
            <a:pPr lvl="1"/>
            <a:r>
              <a:rPr lang="en-US" dirty="0"/>
              <a:t>Normal replication processing resumes, the replication set is maintained</a:t>
            </a:r>
          </a:p>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14</a:t>
            </a:fld>
            <a:endParaRPr lang="en-US" dirty="0"/>
          </a:p>
        </p:txBody>
      </p:sp>
    </p:spTree>
    <p:extLst>
      <p:ext uri="{BB962C8B-B14F-4D97-AF65-F5344CB8AC3E}">
        <p14:creationId xmlns:p14="http://schemas.microsoft.com/office/powerpoint/2010/main" val="2261801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Date Placeholder 3"/>
          <p:cNvSpPr>
            <a:spLocks noGrp="1"/>
          </p:cNvSpPr>
          <p:nvPr>
            <p:ph type="dt" idx="10"/>
          </p:nvPr>
        </p:nvSpPr>
        <p:spPr/>
        <p:txBody>
          <a:bodyPr/>
          <a:lstStyle/>
          <a:p>
            <a:pPr defTabSz="881390" eaLnBrk="1" fontAlgn="auto" hangingPunct="1">
              <a:spcBef>
                <a:spcPts val="0"/>
              </a:spcBef>
              <a:spcAft>
                <a:spcPts val="0"/>
              </a:spcAft>
              <a:defRPr/>
            </a:pPr>
            <a:fld id="{DEB3D7FB-276F-4344-892C-9E2A8D5912DC}" type="datetime1">
              <a:rPr lang="en-US" sz="1700" b="0" kern="0">
                <a:solidFill>
                  <a:sysClr val="windowText" lastClr="000000"/>
                </a:solidFill>
              </a:rPr>
              <a:pPr defTabSz="881390" eaLnBrk="1" fontAlgn="auto" hangingPunct="1">
                <a:spcBef>
                  <a:spcPts val="0"/>
                </a:spcBef>
                <a:spcAft>
                  <a:spcPts val="0"/>
                </a:spcAft>
                <a:defRPr/>
              </a:pPr>
              <a:t>6/3/2017</a:t>
            </a:fld>
            <a:endParaRPr lang="en-US" sz="1700" b="0" kern="0" dirty="0">
              <a:solidFill>
                <a:sysClr val="windowText" lastClr="000000"/>
              </a:solidFill>
            </a:endParaRPr>
          </a:p>
        </p:txBody>
      </p:sp>
      <p:sp>
        <p:nvSpPr>
          <p:cNvPr id="5" name="Footer Placeholder 4"/>
          <p:cNvSpPr>
            <a:spLocks noGrp="1"/>
          </p:cNvSpPr>
          <p:nvPr>
            <p:ph type="ftr" sz="quarter" idx="11"/>
          </p:nvPr>
        </p:nvSpPr>
        <p:spPr/>
        <p:txBody>
          <a:bodyPr/>
          <a:lstStyle/>
          <a:p>
            <a:pPr defTabSz="881390" eaLnBrk="1" fontAlgn="auto" hangingPunct="1">
              <a:spcBef>
                <a:spcPts val="0"/>
              </a:spcBef>
              <a:spcAft>
                <a:spcPts val="0"/>
              </a:spcAft>
              <a:defRPr/>
            </a:pPr>
            <a:r>
              <a:rPr lang="en-US" sz="1700" b="0" kern="0" dirty="0">
                <a:solidFill>
                  <a:sysClr val="windowText" lastClr="000000"/>
                </a:solidFill>
              </a:rPr>
              <a:t>Progress</a:t>
            </a:r>
          </a:p>
        </p:txBody>
      </p:sp>
      <p:sp>
        <p:nvSpPr>
          <p:cNvPr id="6" name="Slide Number Placeholder 5"/>
          <p:cNvSpPr>
            <a:spLocks noGrp="1"/>
          </p:cNvSpPr>
          <p:nvPr>
            <p:ph type="sldNum" sz="quarter" idx="12"/>
          </p:nvPr>
        </p:nvSpPr>
        <p:spPr/>
        <p:txBody>
          <a:bodyPr/>
          <a:lstStyle/>
          <a:p>
            <a:pPr defTabSz="881390" eaLnBrk="1" fontAlgn="auto" hangingPunct="1">
              <a:spcBef>
                <a:spcPts val="0"/>
              </a:spcBef>
              <a:spcAft>
                <a:spcPts val="0"/>
              </a:spcAft>
              <a:defRPr/>
            </a:pPr>
            <a:fld id="{3BC3B10F-A77C-499D-8A55-4E7169A1E706}" type="slidenum">
              <a:rPr lang="en-US" sz="1700" b="0" kern="0">
                <a:solidFill>
                  <a:sysClr val="windowText" lastClr="000000"/>
                </a:solidFill>
              </a:rPr>
              <a:pPr defTabSz="881390" eaLnBrk="1" fontAlgn="auto" hangingPunct="1">
                <a:spcBef>
                  <a:spcPts val="0"/>
                </a:spcBef>
                <a:spcAft>
                  <a:spcPts val="0"/>
                </a:spcAft>
                <a:defRPr/>
              </a:pPr>
              <a:t>15</a:t>
            </a:fld>
            <a:endParaRPr lang="en-US" sz="1700" b="0" kern="0" dirty="0">
              <a:solidFill>
                <a:sysClr val="windowText" lastClr="000000"/>
              </a:solidFill>
            </a:endParaRPr>
          </a:p>
        </p:txBody>
      </p:sp>
    </p:spTree>
    <p:extLst>
      <p:ext uri="{BB962C8B-B14F-4D97-AF65-F5344CB8AC3E}">
        <p14:creationId xmlns:p14="http://schemas.microsoft.com/office/powerpoint/2010/main" val="3079702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16</a:t>
            </a:fld>
            <a:endParaRPr lang="en-US" dirty="0"/>
          </a:p>
        </p:txBody>
      </p:sp>
    </p:spTree>
    <p:extLst>
      <p:ext uri="{BB962C8B-B14F-4D97-AF65-F5344CB8AC3E}">
        <p14:creationId xmlns:p14="http://schemas.microsoft.com/office/powerpoint/2010/main" val="2099132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Available in 11.7.1</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This Database enhancement is targeted for specific triggering events such as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a system error,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lock table overflow or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bi space exhaustion.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The database will automatically report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critical runtime statistics at the exact time the problem occurred</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in an easy to consume way.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The flexible architecture can be used for much more than just reporting statistics.</a:t>
            </a:r>
          </a:p>
          <a:p>
            <a:endParaRPr lang="en-US" dirty="0"/>
          </a:p>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17</a:t>
            </a:fld>
            <a:endParaRPr lang="en-US" dirty="0"/>
          </a:p>
        </p:txBody>
      </p:sp>
    </p:spTree>
    <p:extLst>
      <p:ext uri="{BB962C8B-B14F-4D97-AF65-F5344CB8AC3E}">
        <p14:creationId xmlns:p14="http://schemas.microsoft.com/office/powerpoint/2010/main" val="8113743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b="0" baseline="0" dirty="0"/>
              <a:t>Requested functionality is to be able to mark a database as backed up while it is on-line.</a:t>
            </a:r>
          </a:p>
          <a:p>
            <a:endParaRPr lang="en-US" b="1" dirty="0"/>
          </a:p>
          <a:p>
            <a:pPr marL="165261" indent="-165261">
              <a:buFont typeface="Arial" panose="020B0604020202020204" pitchFamily="34" charset="0"/>
              <a:buChar char="•"/>
            </a:pPr>
            <a:r>
              <a:rPr lang="en-US" dirty="0"/>
              <a:t>A database can now be </a:t>
            </a:r>
            <a:r>
              <a:rPr lang="en-US" b="1" dirty="0"/>
              <a:t>marked</a:t>
            </a:r>
            <a:r>
              <a:rPr lang="en-US" b="1" baseline="0" dirty="0"/>
              <a:t> as </a:t>
            </a:r>
            <a:r>
              <a:rPr lang="en-US" b="1" dirty="0"/>
              <a:t>backed up </a:t>
            </a:r>
            <a:r>
              <a:rPr lang="en-US" dirty="0"/>
              <a:t>as part of a </a:t>
            </a:r>
            <a:r>
              <a:rPr lang="en-US" b="1" dirty="0"/>
              <a:t>quiet point </a:t>
            </a:r>
            <a:r>
              <a:rPr lang="en-US" dirty="0"/>
              <a:t>while the database is </a:t>
            </a:r>
            <a:r>
              <a:rPr lang="en-US" b="1" dirty="0"/>
              <a:t>online</a:t>
            </a:r>
            <a:r>
              <a:rPr lang="en-US" dirty="0"/>
              <a:t>.</a:t>
            </a:r>
          </a:p>
          <a:p>
            <a:pPr marL="165261" indent="-165261">
              <a:buFont typeface="Arial" panose="020B0604020202020204" pitchFamily="34" charset="0"/>
              <a:buChar char="•"/>
            </a:pPr>
            <a:endParaRPr lang="en-US" dirty="0"/>
          </a:p>
          <a:p>
            <a:pPr marL="165261" indent="-165261" defTabSz="881390">
              <a:buFont typeface="Arial" panose="020B0604020202020204" pitchFamily="34" charset="0"/>
              <a:buChar char="•"/>
              <a:defRPr/>
            </a:pPr>
            <a:r>
              <a:rPr lang="en-US" dirty="0"/>
              <a:t>A new option to </a:t>
            </a:r>
            <a:r>
              <a:rPr lang="en-US" b="1" dirty="0"/>
              <a:t>PROQUIET</a:t>
            </a:r>
            <a:r>
              <a:rPr lang="en-US" dirty="0"/>
              <a:t> disable has</a:t>
            </a:r>
            <a:r>
              <a:rPr lang="en-US" baseline="0" dirty="0"/>
              <a:t> been added </a:t>
            </a:r>
            <a:r>
              <a:rPr lang="en-US" dirty="0"/>
              <a:t>to better facilitate an online copy backup of a database.</a:t>
            </a:r>
          </a:p>
          <a:p>
            <a:pPr marL="165261" indent="-165261" defTabSz="881390">
              <a:buFont typeface="Arial" panose="020B0604020202020204" pitchFamily="34" charset="0"/>
              <a:buChar char="•"/>
              <a:defRPr/>
            </a:pPr>
            <a:endParaRPr lang="en-US" dirty="0"/>
          </a:p>
          <a:p>
            <a:pPr marL="165261" indent="-165261" defTabSz="881390">
              <a:buFont typeface="Arial" panose="020B0604020202020204" pitchFamily="34" charset="0"/>
              <a:buChar char="•"/>
              <a:defRPr/>
            </a:pPr>
            <a:r>
              <a:rPr lang="en-US" dirty="0"/>
              <a:t>This allows DBAs that use system level backups, in conjunction with a quiet point, -</a:t>
            </a:r>
          </a:p>
          <a:p>
            <a:pPr defTabSz="881390">
              <a:defRPr/>
            </a:pPr>
            <a:r>
              <a:rPr lang="en-US" baseline="0" dirty="0"/>
              <a:t>          </a:t>
            </a:r>
            <a:r>
              <a:rPr lang="en-US" dirty="0"/>
              <a:t> to mark a database as having been backed up and to be reported in Promon and PROUTIL DESCRIBE  </a:t>
            </a:r>
          </a:p>
          <a:p>
            <a:pPr defTabSz="881390">
              <a:defRPr/>
            </a:pPr>
            <a:endParaRPr lang="en-US" dirty="0"/>
          </a:p>
          <a:p>
            <a:pPr lvl="0"/>
            <a:r>
              <a:rPr lang="en-US" dirty="0"/>
              <a:t>It is not a required parameter and is not enabled by default.</a:t>
            </a:r>
          </a:p>
          <a:p>
            <a:pPr lvl="1"/>
            <a:r>
              <a:rPr lang="en-US" dirty="0"/>
              <a:t>If the new option is not specified the database will not be marked as having been backed up.</a:t>
            </a:r>
          </a:p>
          <a:p>
            <a:pPr lvl="1"/>
            <a:r>
              <a:rPr lang="en-US" dirty="0"/>
              <a:t>If the new option is specified when ending a quiet point, the database will be marked as having been backed up, regardless if a hardware backup actually occurred or not. </a:t>
            </a:r>
          </a:p>
          <a:p>
            <a:pPr defTabSz="881390">
              <a:defRPr/>
            </a:pPr>
            <a:endParaRPr lang="en-US" dirty="0"/>
          </a:p>
          <a:p>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6/3/2017</a:t>
            </a:fld>
            <a:endParaRPr lang="en-US" dirty="0"/>
          </a:p>
        </p:txBody>
      </p:sp>
      <p:sp>
        <p:nvSpPr>
          <p:cNvPr id="5" name="Footer Placeholder 4"/>
          <p:cNvSpPr>
            <a:spLocks noGrp="1"/>
          </p:cNvSpPr>
          <p:nvPr>
            <p:ph type="ftr" sz="quarter" idx="11"/>
          </p:nvPr>
        </p:nvSpPr>
        <p:spPr/>
        <p:txBody>
          <a:bodyPr/>
          <a:lstStyle/>
          <a:p>
            <a:pPr>
              <a:defRPr/>
            </a:pPr>
            <a:r>
              <a:rPr lang="en-US" dirty="0"/>
              <a:t>Progress</a:t>
            </a:r>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18</a:t>
            </a:fld>
            <a:endParaRPr lang="en-US" dirty="0"/>
          </a:p>
        </p:txBody>
      </p:sp>
    </p:spTree>
    <p:extLst>
      <p:ext uri="{BB962C8B-B14F-4D97-AF65-F5344CB8AC3E}">
        <p14:creationId xmlns:p14="http://schemas.microsoft.com/office/powerpoint/2010/main" val="6196800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z="1100" dirty="0"/>
              <a:t>There are several enhancements to the OpenEdge Virtual System Tables (VSTs).   </a:t>
            </a:r>
          </a:p>
          <a:p>
            <a:endParaRPr lang="en-US" sz="1100" dirty="0"/>
          </a:p>
          <a:p>
            <a:pPr marL="171061" indent="-171061">
              <a:buFont typeface="Arial" panose="020B0604020202020204" pitchFamily="34" charset="0"/>
              <a:buChar char="•"/>
            </a:pPr>
            <a:r>
              <a:rPr lang="en-US" sz="1100" dirty="0"/>
              <a:t>A central theme was to have better information through programmatically monitoring a running database </a:t>
            </a:r>
          </a:p>
          <a:p>
            <a:r>
              <a:rPr lang="en-US" sz="1100" dirty="0"/>
              <a:t>            to gather information on tuning, diagnostics, and checking on the health of the system.</a:t>
            </a:r>
          </a:p>
          <a:p>
            <a:pPr marL="171061" indent="-171061">
              <a:buFont typeface="Arial" panose="020B0604020202020204" pitchFamily="34" charset="0"/>
              <a:buChar char="•"/>
            </a:pPr>
            <a:endParaRPr lang="en-US" sz="1100" dirty="0"/>
          </a:p>
        </p:txBody>
      </p:sp>
      <p:sp>
        <p:nvSpPr>
          <p:cNvPr id="4" name="Date Placeholder 3"/>
          <p:cNvSpPr>
            <a:spLocks noGrp="1"/>
          </p:cNvSpPr>
          <p:nvPr>
            <p:ph type="dt" idx="10"/>
          </p:nvPr>
        </p:nvSpPr>
        <p:spPr/>
        <p:txBody>
          <a:bodyPr/>
          <a:lstStyle/>
          <a:p>
            <a:pPr>
              <a:defRPr/>
            </a:pPr>
            <a:fld id="{DEB3D7FB-276F-4344-892C-9E2A8D5912DC}" type="datetime1">
              <a:rPr lang="en-US" smtClean="0"/>
              <a:t>6/3/2017</a:t>
            </a:fld>
            <a:endParaRPr lang="en-US" dirty="0"/>
          </a:p>
        </p:txBody>
      </p:sp>
      <p:sp>
        <p:nvSpPr>
          <p:cNvPr id="5" name="Footer Placeholder 4"/>
          <p:cNvSpPr>
            <a:spLocks noGrp="1"/>
          </p:cNvSpPr>
          <p:nvPr>
            <p:ph type="ftr" sz="quarter" idx="11"/>
          </p:nvPr>
        </p:nvSpPr>
        <p:spPr/>
        <p:txBody>
          <a:bodyPr/>
          <a:lstStyle/>
          <a:p>
            <a:pPr>
              <a:defRPr/>
            </a:pPr>
            <a:r>
              <a:rPr lang="en-US" dirty="0"/>
              <a:t>Progress</a:t>
            </a:r>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19</a:t>
            </a:fld>
            <a:endParaRPr lang="en-US" dirty="0"/>
          </a:p>
        </p:txBody>
      </p:sp>
    </p:spTree>
    <p:extLst>
      <p:ext uri="{BB962C8B-B14F-4D97-AF65-F5344CB8AC3E}">
        <p14:creationId xmlns:p14="http://schemas.microsoft.com/office/powerpoint/2010/main" val="2946626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20</a:t>
            </a:fld>
            <a:endParaRPr lang="en-US" dirty="0"/>
          </a:p>
        </p:txBody>
      </p:sp>
    </p:spTree>
    <p:extLst>
      <p:ext uri="{BB962C8B-B14F-4D97-AF65-F5344CB8AC3E}">
        <p14:creationId xmlns:p14="http://schemas.microsoft.com/office/powerpoint/2010/main" val="37154368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a:t>I’ll take you through the</a:t>
            </a:r>
            <a:r>
              <a:rPr lang="en-US" baseline="0" dirty="0"/>
              <a:t> changes that we’ve made in several areas of the product, starting with the Progress Application Server for OpenEdge, which we often refer to as PASOE, and the major new security feature: OpenEdge </a:t>
            </a:r>
            <a:r>
              <a:rPr lang="en-US" baseline="0" dirty="0" err="1"/>
              <a:t>Authenticaton</a:t>
            </a:r>
            <a:r>
              <a:rPr lang="en-US" baseline="0" dirty="0"/>
              <a:t>  Gateway; all the way through to Installation features as well as our Platform support.</a:t>
            </a:r>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5/31/2017</a:t>
            </a:fld>
            <a:endParaRPr lang="en-US" dirty="0"/>
          </a:p>
        </p:txBody>
      </p:sp>
      <p:sp>
        <p:nvSpPr>
          <p:cNvPr id="5" name="Footer Placeholder 4"/>
          <p:cNvSpPr>
            <a:spLocks noGrp="1"/>
          </p:cNvSpPr>
          <p:nvPr>
            <p:ph type="ftr" sz="quarter" idx="11"/>
          </p:nvPr>
        </p:nvSpPr>
        <p:spPr/>
        <p:txBody>
          <a:bodyPr/>
          <a:lstStyle/>
          <a:p>
            <a:pPr>
              <a:defRPr/>
            </a:pPr>
            <a:r>
              <a:rPr lang="en-US" dirty="0"/>
              <a:t>Progress</a:t>
            </a:r>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21</a:t>
            </a:fld>
            <a:endParaRPr lang="en-US" dirty="0"/>
          </a:p>
        </p:txBody>
      </p:sp>
    </p:spTree>
    <p:extLst>
      <p:ext uri="{BB962C8B-B14F-4D97-AF65-F5344CB8AC3E}">
        <p14:creationId xmlns:p14="http://schemas.microsoft.com/office/powerpoint/2010/main" val="996854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pPr marR="0">
              <a:lnSpc>
                <a:spcPct val="107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Some of you might be saying ‘what happened</a:t>
            </a:r>
            <a:r>
              <a:rPr lang="en-US" baseline="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to the Pacific Application Server?  We have dropped the name Pacific…</a:t>
            </a:r>
          </a:p>
          <a:p>
            <a:pPr marR="0">
              <a:lnSpc>
                <a:spcPct val="107000"/>
              </a:lnSpc>
              <a:spcBef>
                <a:spcPts val="0"/>
              </a:spcBef>
              <a:spcAft>
                <a:spcPts val="0"/>
              </a:spcAft>
            </a:pPr>
            <a:endPar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marR="0">
              <a:lnSpc>
                <a:spcPct val="107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The core Apache Tomcat server was upgraded to Version 8.5.x in the 11.7 release of PAS for OpenEdge.  </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7000"/>
              </a:lnSpc>
              <a:spcBef>
                <a:spcPts val="0"/>
              </a:spcBef>
              <a:spcAft>
                <a:spcPts val="0"/>
              </a:spcAft>
            </a:pPr>
            <a:endPar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marR="0">
              <a:lnSpc>
                <a:spcPct val="107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The </a:t>
            </a:r>
            <a:r>
              <a:rPr lang="en-US"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Management </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enhancements include adding a new command-line utility encapsulates PAS for OpenEdge startup tasks into a single command with pasoestart action for tcman and pasman. We also added new options to tcman create. The -m option allows you to specify a username and password to access</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7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Tomcat container-level security. The -Z option which allows you to specify a security model for web</a:t>
            </a:r>
            <a:r>
              <a:rPr lang="en-US" baseline="0" dirty="0">
                <a:solidFill>
                  <a:schemeClr val="tx1"/>
                </a:solidFill>
                <a:latin typeface="Calibri" panose="020F0502020204030204" pitchFamily="34" charset="0"/>
                <a:ea typeface="Times New Roman" panose="02020603050405020304" pitchFamily="18" charset="0"/>
                <a:cs typeface="Times New Roman" panose="02020603050405020304" pitchFamily="18" charset="0"/>
              </a:rPr>
              <a:t> </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application during their development.</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7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We added a new multisession startup parameter No Common Language Runtime</a:t>
            </a:r>
          </a:p>
          <a:p>
            <a:pPr marR="0">
              <a:lnSpc>
                <a:spcPct val="107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We’ve added a new </a:t>
            </a:r>
            <a:r>
              <a:rPr lang="en-US" i="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instance-name</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/ablapps directory where you can optionally deploy your web applications for development and deployment.</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7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7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7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The </a:t>
            </a:r>
            <a:r>
              <a:rPr lang="en-US"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Security</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section includes some enhancements that are a direct result of the Java Upgrade. For example, support for SSLv3 and other</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7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cipher suites (MD5 and RC5, for example) has been retired. Support for TLS has been updated</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7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and replaces those retired technologies. </a:t>
            </a:r>
          </a:p>
          <a:p>
            <a:pPr marR="0">
              <a:lnSpc>
                <a:spcPct val="107000"/>
              </a:lnSpc>
              <a:spcBef>
                <a:spcPts val="0"/>
              </a:spcBef>
              <a:spcAft>
                <a:spcPts val="0"/>
              </a:spcAft>
            </a:pP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7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HTTP Client Single Sign-On (SSO) Support </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SSO support in the web server framework allows a user</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7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to log into the full business application once and transparently pass verifiable proof their login identity to</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7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each distributed web application (or service). While SSO can be implemented in the web application itself, the better choice is to implement the SSO through the web server framework. Using the web server framework for SSO has the benefit of executing the necessary security measures in a protected environment that the</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7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web application code cannot provide. Using web server framework SSO services also affords high</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7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availability and scalability support missing from web application implemented solutions.</a:t>
            </a:r>
            <a:endParaRPr lang="en-US"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ate Placeholder 3"/>
          <p:cNvSpPr>
            <a:spLocks noGrp="1"/>
          </p:cNvSpPr>
          <p:nvPr>
            <p:ph type="dt" idx="10"/>
          </p:nvPr>
        </p:nvSpPr>
        <p:spPr/>
        <p:txBody>
          <a:bodyPr/>
          <a:lstStyle/>
          <a:p>
            <a:pPr>
              <a:defRPr/>
            </a:pPr>
            <a:fld id="{DEB3D7FB-276F-4344-892C-9E2A8D5912DC}" type="datetime1">
              <a:rPr lang="en-US" smtClean="0"/>
              <a:t>5/31/2017</a:t>
            </a:fld>
            <a:endParaRPr lang="en-US" dirty="0"/>
          </a:p>
        </p:txBody>
      </p:sp>
      <p:sp>
        <p:nvSpPr>
          <p:cNvPr id="5" name="Footer Placeholder 4"/>
          <p:cNvSpPr>
            <a:spLocks noGrp="1"/>
          </p:cNvSpPr>
          <p:nvPr>
            <p:ph type="ftr" sz="quarter" idx="11"/>
          </p:nvPr>
        </p:nvSpPr>
        <p:spPr/>
        <p:txBody>
          <a:bodyPr/>
          <a:lstStyle/>
          <a:p>
            <a:pPr>
              <a:defRPr/>
            </a:pPr>
            <a:r>
              <a:rPr lang="en-US" dirty="0"/>
              <a:t>Progress</a:t>
            </a:r>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22</a:t>
            </a:fld>
            <a:endParaRPr lang="en-US" dirty="0"/>
          </a:p>
        </p:txBody>
      </p:sp>
    </p:spTree>
    <p:extLst>
      <p:ext uri="{BB962C8B-B14F-4D97-AF65-F5344CB8AC3E}">
        <p14:creationId xmlns:p14="http://schemas.microsoft.com/office/powerpoint/2010/main" val="38200086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just take a moment to talk about Security.</a:t>
            </a:r>
            <a:r>
              <a:rPr lang="en-US" baseline="0" dirty="0"/>
              <a:t>  I’m probably preaching to the choir here. We’ve been hearing more and more from customers who must meet certain security requirements, including audits of their entire system, in order to operate in certain markets.  So business opportunities will depend on how secure your application is. </a:t>
            </a:r>
          </a:p>
          <a:p>
            <a:endParaRPr lang="en-US" baseline="0" dirty="0"/>
          </a:p>
          <a:p>
            <a:r>
              <a:rPr lang="en-US" baseline="0" dirty="0"/>
              <a:t>If a security breach does happen it will be expensive to recover from and additionally hurt your reputation as a trusted vendor.</a:t>
            </a:r>
          </a:p>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23</a:t>
            </a:fld>
            <a:endParaRPr lang="en-US" dirty="0"/>
          </a:p>
        </p:txBody>
      </p:sp>
    </p:spTree>
    <p:extLst>
      <p:ext uri="{BB962C8B-B14F-4D97-AF65-F5344CB8AC3E}">
        <p14:creationId xmlns:p14="http://schemas.microsoft.com/office/powerpoint/2010/main" val="41931385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Bef>
                <a:spcPts val="0"/>
              </a:spcBef>
              <a:buSzTx/>
            </a:pPr>
            <a:r>
              <a:rPr lang="en-US" dirty="0"/>
              <a:t>These are some of the reasons why we introduced</a:t>
            </a:r>
            <a:r>
              <a:rPr lang="en-US" baseline="0" dirty="0"/>
              <a:t> the OpenEdge Authentication Gateway in OE 11.7.  the Authentication Gateway provides trusted identity management, to ensure the only people gaining access to your data are those you know and authorize.  It </a:t>
            </a:r>
            <a:r>
              <a:rPr lang="en-US" i="0" dirty="0">
                <a:solidFill>
                  <a:schemeClr val="bg1">
                    <a:lumMod val="95000"/>
                  </a:schemeClr>
                </a:solidFill>
                <a:latin typeface="Calibri" pitchFamily="34" charset="0"/>
              </a:rPr>
              <a:t>Supports compliance regulation requirements.</a:t>
            </a:r>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24</a:t>
            </a:fld>
            <a:endParaRPr lang="en-US" dirty="0"/>
          </a:p>
        </p:txBody>
      </p:sp>
    </p:spTree>
    <p:extLst>
      <p:ext uri="{BB962C8B-B14F-4D97-AF65-F5344CB8AC3E}">
        <p14:creationId xmlns:p14="http://schemas.microsoft.com/office/powerpoint/2010/main" val="15664176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nSpc>
                <a:spcPct val="105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Without the OpenEdge</a:t>
            </a:r>
            <a:r>
              <a:rPr lang="en-US" baseline="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Authentication Gateway, </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ABL and SQL database security is handled by the clients.   </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5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5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ABL and SQL clients would directly connect to an OpenEdge database PRIOR</a:t>
            </a:r>
            <a:r>
              <a:rPr lang="en-US" baseline="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to the </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client code enforcing authentication and authorization. </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5000"/>
              </a:lnSpc>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provide greater control over ABL and SQL client connections to OpenEdge databases</a:t>
            </a:r>
          </a:p>
          <a:p>
            <a:r>
              <a:rPr lang="en-US" dirty="0"/>
              <a:t>The OEAG</a:t>
            </a:r>
            <a:r>
              <a:rPr lang="en-US" baseline="0" dirty="0"/>
              <a:t> is a</a:t>
            </a:r>
            <a:r>
              <a:rPr lang="en-US" dirty="0"/>
              <a:t> secured PASOE instance where the OESTS web application (</a:t>
            </a:r>
            <a:r>
              <a:rPr lang="en-US" dirty="0" err="1"/>
              <a:t>oests.war</a:t>
            </a:r>
            <a:r>
              <a:rPr lang="en-US" dirty="0"/>
              <a:t>) is deployed. </a:t>
            </a:r>
          </a:p>
          <a:p>
            <a:endParaRPr lang="en-US" dirty="0"/>
          </a:p>
          <a:p>
            <a:r>
              <a:rPr lang="en-US" dirty="0"/>
              <a:t>“Hardened” for Security; </a:t>
            </a:r>
            <a:r>
              <a:rPr lang="en-US" dirty="0">
                <a:solidFill>
                  <a:schemeClr val="tx1"/>
                </a:solidFill>
                <a:latin typeface="Arial" charset="0"/>
              </a:rPr>
              <a:t>remote administration web applications removed, specially purposed for running the STS</a:t>
            </a:r>
          </a:p>
          <a:p>
            <a:endParaRPr lang="en-US" dirty="0"/>
          </a:p>
          <a:p>
            <a:r>
              <a:rPr lang="en-US" sz="1200" b="0" i="0" u="none" strike="noStrike" kern="1200" baseline="0" dirty="0">
                <a:solidFill>
                  <a:schemeClr val="tx1"/>
                </a:solidFill>
                <a:latin typeface="Arial" charset="0"/>
                <a:ea typeface="+mn-ea"/>
                <a:cs typeface="+mn-cs"/>
              </a:rPr>
              <a:t>Each STS client holds a key (aka credentials) established by an administrator, that authorize their access to the STS</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25</a:t>
            </a:fld>
            <a:endParaRPr lang="en-US" dirty="0"/>
          </a:p>
        </p:txBody>
      </p:sp>
    </p:spTree>
    <p:extLst>
      <p:ext uri="{BB962C8B-B14F-4D97-AF65-F5344CB8AC3E}">
        <p14:creationId xmlns:p14="http://schemas.microsoft.com/office/powerpoint/2010/main" val="29222584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OpenEdge Authentication Gateway is a key component of a centralized authentication and authorization service for database connections. I</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solidFill>
                <a:schemeClr val="tx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solidFill>
                  <a:schemeClr val="tx1"/>
                </a:solidFill>
              </a:rPr>
              <a:t>Redirects all initial access requests to a Security Token Service</a:t>
            </a:r>
          </a:p>
          <a:p>
            <a:r>
              <a:rPr lang="en-US" dirty="0">
                <a:solidFill>
                  <a:schemeClr val="tx1"/>
                </a:solidFill>
              </a:rPr>
              <a:t>Provides Components to support Centralized Authentication service for DB connections</a:t>
            </a:r>
          </a:p>
          <a:p>
            <a:r>
              <a:rPr lang="en-US" dirty="0">
                <a:solidFill>
                  <a:schemeClr val="tx1"/>
                </a:solidFill>
              </a:rPr>
              <a:t>Leverages a Security Token Service, built on Progress AppServer for OpenEdge</a:t>
            </a:r>
          </a:p>
          <a:p>
            <a:r>
              <a:rPr lang="en-US" dirty="0">
                <a:solidFill>
                  <a:schemeClr val="tx1"/>
                </a:solidFill>
              </a:rPr>
              <a:t>Requires an authentication provider – e.g. OS local, LDAP, KEON</a:t>
            </a:r>
          </a:p>
          <a:p>
            <a:r>
              <a:rPr lang="en-US" dirty="0">
                <a:solidFill>
                  <a:schemeClr val="tx1"/>
                </a:solidFill>
              </a:rPr>
              <a:t>Creates and seals client-principal tokens</a:t>
            </a:r>
          </a:p>
          <a:p>
            <a:endParaRPr lang="en-US" dirty="0"/>
          </a:p>
          <a:p>
            <a:r>
              <a:rPr lang="en-US" sz="1200" b="1" i="0" kern="1200" dirty="0">
                <a:solidFill>
                  <a:schemeClr val="tx1"/>
                </a:solidFill>
                <a:effectLst/>
                <a:latin typeface="Arial" charset="0"/>
                <a:ea typeface="+mn-ea"/>
                <a:cs typeface="+mn-cs"/>
              </a:rPr>
              <a:t>501: OpenEdge Authentication Gateway Workshop – Roy</a:t>
            </a:r>
            <a:r>
              <a:rPr lang="en-US" sz="1200" b="1" i="0" kern="1200" baseline="0" dirty="0">
                <a:solidFill>
                  <a:schemeClr val="tx1"/>
                </a:solidFill>
                <a:effectLst/>
                <a:latin typeface="Arial" charset="0"/>
                <a:ea typeface="+mn-ea"/>
                <a:cs typeface="+mn-cs"/>
              </a:rPr>
              <a:t> Ellis</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26</a:t>
            </a:fld>
            <a:endParaRPr lang="en-US" dirty="0"/>
          </a:p>
        </p:txBody>
      </p:sp>
    </p:spTree>
    <p:extLst>
      <p:ext uri="{BB962C8B-B14F-4D97-AF65-F5344CB8AC3E}">
        <p14:creationId xmlns:p14="http://schemas.microsoft.com/office/powerpoint/2010/main" val="37008115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kern="1200" dirty="0">
                <a:solidFill>
                  <a:schemeClr val="tx1"/>
                </a:solidFill>
                <a:effectLst/>
                <a:latin typeface="Arial" charset="0"/>
                <a:ea typeface="+mn-ea"/>
                <a:cs typeface="+mn-cs"/>
              </a:rPr>
              <a:t>Wildcard: one could use *.progress.com as the to represent all sub domains of progress.com.</a:t>
            </a:r>
          </a:p>
          <a:p>
            <a:r>
              <a:rPr lang="en-US" sz="1200" b="0" i="0" u="none" kern="1200" dirty="0">
                <a:solidFill>
                  <a:schemeClr val="tx1"/>
                </a:solidFill>
                <a:effectLst/>
                <a:latin typeface="Arial" charset="0"/>
                <a:ea typeface="+mn-ea"/>
                <a:cs typeface="+mn-cs"/>
              </a:rPr>
              <a:t>Alternative</a:t>
            </a:r>
            <a:r>
              <a:rPr lang="en-US" sz="1200" b="0" i="0" u="none" kern="1200" baseline="0" dirty="0">
                <a:solidFill>
                  <a:schemeClr val="tx1"/>
                </a:solidFill>
                <a:effectLst/>
                <a:latin typeface="Arial" charset="0"/>
                <a:ea typeface="+mn-ea"/>
                <a:cs typeface="+mn-cs"/>
              </a:rPr>
              <a:t> host: a</a:t>
            </a:r>
            <a:r>
              <a:rPr lang="en-US" sz="1200" b="0" i="0" u="none" kern="1200" dirty="0">
                <a:solidFill>
                  <a:schemeClr val="tx1"/>
                </a:solidFill>
                <a:effectLst/>
                <a:latin typeface="Arial" charset="0"/>
                <a:ea typeface="+mn-ea"/>
                <a:cs typeface="+mn-cs"/>
              </a:rPr>
              <a:t>llows users to specify a list of host names to be included in a single SSL certificate. For example, one</a:t>
            </a:r>
            <a:r>
              <a:rPr lang="en-US" sz="1200" b="0" i="0" u="none" kern="1200" baseline="0" dirty="0">
                <a:solidFill>
                  <a:schemeClr val="tx1"/>
                </a:solidFill>
                <a:effectLst/>
                <a:latin typeface="Arial" charset="0"/>
                <a:ea typeface="+mn-ea"/>
                <a:cs typeface="+mn-cs"/>
              </a:rPr>
              <a:t> could </a:t>
            </a:r>
            <a:r>
              <a:rPr lang="en-US" sz="1200" b="0" i="0" u="none" kern="1200" dirty="0">
                <a:solidFill>
                  <a:schemeClr val="tx1"/>
                </a:solidFill>
                <a:effectLst/>
                <a:latin typeface="Arial" charset="0"/>
                <a:ea typeface="+mn-ea"/>
                <a:cs typeface="+mn-cs"/>
              </a:rPr>
              <a:t>specify both example.com and example.org</a:t>
            </a:r>
            <a:r>
              <a:rPr lang="en-US" sz="1200" b="0" i="0" u="none" kern="1200" baseline="0" dirty="0">
                <a:solidFill>
                  <a:schemeClr val="tx1"/>
                </a:solidFill>
                <a:effectLst/>
                <a:latin typeface="Arial" charset="0"/>
                <a:ea typeface="+mn-ea"/>
                <a:cs typeface="+mn-cs"/>
              </a:rPr>
              <a:t> or </a:t>
            </a:r>
            <a:r>
              <a:rPr lang="en-US" sz="1200" b="0" i="0" u="none" kern="1200" baseline="0" dirty="0" err="1">
                <a:solidFill>
                  <a:schemeClr val="tx1"/>
                </a:solidFill>
                <a:effectLst/>
                <a:latin typeface="Arial" charset="0"/>
                <a:ea typeface="+mn-ea"/>
                <a:cs typeface="+mn-cs"/>
              </a:rPr>
              <a:t>.net</a:t>
            </a:r>
            <a:endParaRPr lang="en-US" sz="1200" b="0" i="0" u="none" kern="1200" baseline="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u="none"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0" u="none" dirty="0"/>
              <a:t>Server Name Indication (SNI) Support for ABL Clients -</a:t>
            </a:r>
            <a:r>
              <a:rPr lang="en-US" b="0" u="none" baseline="0" dirty="0"/>
              <a:t> a server with a single IP address covers a group of domain names.  The client will give an indication of the domain name, so the server knows which certificate to present to the browser</a:t>
            </a:r>
            <a:endParaRPr lang="en-US" b="0" u="none" dirty="0"/>
          </a:p>
          <a:p>
            <a:endParaRPr lang="en-US" dirty="0"/>
          </a:p>
        </p:txBody>
      </p:sp>
      <p:sp>
        <p:nvSpPr>
          <p:cNvPr id="4" name="Footer Placeholder 3"/>
          <p:cNvSpPr>
            <a:spLocks noGrp="1"/>
          </p:cNvSpPr>
          <p:nvPr>
            <p:ph type="ftr" sz="quarter" idx="10"/>
          </p:nvPr>
        </p:nvSpPr>
        <p:spPr/>
        <p:txBody>
          <a:bodyPr/>
          <a:lstStyle/>
          <a:p>
            <a:pPr>
              <a:defRPr/>
            </a:pPr>
            <a:r>
              <a:rPr lang="en-US"/>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27</a:t>
            </a:fld>
            <a:endParaRPr lang="en-US"/>
          </a:p>
        </p:txBody>
      </p:sp>
    </p:spTree>
    <p:extLst>
      <p:ext uri="{BB962C8B-B14F-4D97-AF65-F5344CB8AC3E}">
        <p14:creationId xmlns:p14="http://schemas.microsoft.com/office/powerpoint/2010/main" val="37125257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New OpenEdge Project wizard</a:t>
            </a:r>
            <a:r>
              <a:rPr lang="en-US" dirty="0"/>
              <a:t>—The interface for the </a:t>
            </a:r>
            <a:r>
              <a:rPr lang="en-US" b="1" dirty="0"/>
              <a:t>OpenEdge Project </a:t>
            </a:r>
            <a:r>
              <a:rPr lang="en-US" dirty="0"/>
              <a:t>wizard has changed. The Create an OpenEdge Project page now displays </a:t>
            </a:r>
            <a:r>
              <a:rPr lang="en-US" b="1" dirty="0"/>
              <a:t>Server</a:t>
            </a:r>
            <a:r>
              <a:rPr lang="en-US" dirty="0"/>
              <a:t>, </a:t>
            </a:r>
            <a:r>
              <a:rPr lang="en-US" b="1" dirty="0"/>
              <a:t>Client</a:t>
            </a:r>
            <a:r>
              <a:rPr lang="en-US" dirty="0"/>
              <a:t>, and </a:t>
            </a:r>
            <a:r>
              <a:rPr lang="en-US" b="1" dirty="0"/>
              <a:t>General </a:t>
            </a:r>
            <a:r>
              <a:rPr lang="en-US" dirty="0"/>
              <a:t>categories for project type selection.  </a:t>
            </a:r>
            <a:r>
              <a:rPr lang="en-US" b="1" dirty="0"/>
              <a:t>Note: </a:t>
            </a:r>
            <a:r>
              <a:rPr lang="en-US" dirty="0"/>
              <a:t>If you do not select a category (</a:t>
            </a:r>
            <a:r>
              <a:rPr lang="en-US" b="1" dirty="0"/>
              <a:t>Client</a:t>
            </a:r>
            <a:r>
              <a:rPr lang="en-US" dirty="0"/>
              <a:t>, </a:t>
            </a:r>
            <a:r>
              <a:rPr lang="en-US" b="1" dirty="0"/>
              <a:t>Server</a:t>
            </a:r>
            <a:r>
              <a:rPr lang="en-US" dirty="0"/>
              <a:t>, or </a:t>
            </a:r>
            <a:r>
              <a:rPr lang="en-US" b="1" dirty="0"/>
              <a:t>General</a:t>
            </a:r>
            <a:r>
              <a:rPr lang="en-US" dirty="0"/>
              <a:t>) and click </a:t>
            </a:r>
            <a:r>
              <a:rPr lang="en-US" b="1" dirty="0"/>
              <a:t>Finish</a:t>
            </a:r>
            <a:r>
              <a:rPr lang="en-US" dirty="0"/>
              <a:t>, a basic OpenEdge project without any specialization is created.</a:t>
            </a:r>
          </a:p>
          <a:p>
            <a:endParaRPr lang="en-US" b="1" dirty="0"/>
          </a:p>
          <a:p>
            <a:r>
              <a:rPr lang="en-US" b="1" dirty="0"/>
              <a:t>Progress Application Server for OpenEdge</a:t>
            </a:r>
          </a:p>
          <a:p>
            <a:r>
              <a:rPr lang="en-US" dirty="0"/>
              <a:t>• </a:t>
            </a:r>
            <a:r>
              <a:rPr lang="en-US" b="1" dirty="0"/>
              <a:t>Log Viewer</a:t>
            </a:r>
            <a:r>
              <a:rPr lang="en-US" dirty="0"/>
              <a:t>—The Log Viewer helps you to view and monitor the log files of a PAS for OpenEdge server instance from the </a:t>
            </a:r>
            <a:r>
              <a:rPr lang="en-US" b="1" dirty="0"/>
              <a:t>Servers </a:t>
            </a:r>
            <a:r>
              <a:rPr lang="en-US" dirty="0"/>
              <a:t>view. There are multiple log files for a server, you can choose to go to the directory where the log files are saved and manually search for errors, or view from Developer Studio using the Log Viewer.</a:t>
            </a:r>
          </a:p>
          <a:p>
            <a:r>
              <a:rPr lang="en-US" dirty="0"/>
              <a:t>• </a:t>
            </a:r>
            <a:r>
              <a:rPr lang="en-US" b="1" dirty="0"/>
              <a:t>ANT tasks for Progress Application Server for OpenEdge</a:t>
            </a:r>
            <a:r>
              <a:rPr lang="en-US" dirty="0"/>
              <a:t>—You can write custom ANT tasks to package ABL Web App and Web UI projects and to generate a Data Object Service Catalog file.</a:t>
            </a:r>
          </a:p>
          <a:p>
            <a:r>
              <a:rPr lang="en-US" dirty="0"/>
              <a:t>• </a:t>
            </a:r>
            <a:r>
              <a:rPr lang="en-US" b="1" dirty="0"/>
              <a:t>Migration of Spring Security files</a:t>
            </a:r>
            <a:r>
              <a:rPr lang="en-US" dirty="0"/>
              <a:t>—If you imported an ABL Web App project from OpenEdge 11.6 to the current release in the Developer Studio, you can also migrate the Spring Security files.</a:t>
            </a:r>
          </a:p>
          <a:p>
            <a:pPr defTabSz="912388">
              <a:defRPr/>
            </a:pPr>
            <a:r>
              <a:rPr lang="en-US" dirty="0"/>
              <a:t>• </a:t>
            </a:r>
            <a:r>
              <a:rPr lang="en-US" b="1" dirty="0"/>
              <a:t>Debugger support</a:t>
            </a:r>
            <a:r>
              <a:rPr lang="en-US" dirty="0"/>
              <a:t>—You can now use the </a:t>
            </a:r>
            <a:r>
              <a:rPr lang="en-US" b="1" dirty="0"/>
              <a:t>Debug Configurations </a:t>
            </a:r>
            <a:r>
              <a:rPr lang="en-US" dirty="0"/>
              <a:t>wizard to debug </a:t>
            </a:r>
            <a:r>
              <a:rPr lang="en-US" dirty="0" err="1"/>
              <a:t>ABLUnit</a:t>
            </a:r>
            <a:r>
              <a:rPr lang="en-US" dirty="0"/>
              <a:t> and Progress Application Server for OpenEdge.</a:t>
            </a:r>
          </a:p>
          <a:p>
            <a:r>
              <a:rPr lang="en-US" dirty="0"/>
              <a:t> </a:t>
            </a:r>
          </a:p>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28</a:t>
            </a:fld>
            <a:endParaRPr lang="en-US" dirty="0"/>
          </a:p>
        </p:txBody>
      </p:sp>
    </p:spTree>
    <p:extLst>
      <p:ext uri="{BB962C8B-B14F-4D97-AF65-F5344CB8AC3E}">
        <p14:creationId xmlns:p14="http://schemas.microsoft.com/office/powerpoint/2010/main" val="6001074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z="1200" b="0" i="0" u="none" strike="noStrike" kern="1200" baseline="0" dirty="0">
                <a:solidFill>
                  <a:schemeClr val="tx1"/>
                </a:solidFill>
                <a:latin typeface="Arial" charset="0"/>
                <a:ea typeface="+mn-ea"/>
                <a:cs typeface="+mn-cs"/>
              </a:rPr>
              <a:t>The interface for the </a:t>
            </a:r>
            <a:r>
              <a:rPr lang="en-US" sz="1200" b="1" i="0" u="none" strike="noStrike" kern="1200" baseline="0" dirty="0">
                <a:solidFill>
                  <a:schemeClr val="tx1"/>
                </a:solidFill>
                <a:latin typeface="Arial" charset="0"/>
                <a:ea typeface="+mn-ea"/>
                <a:cs typeface="+mn-cs"/>
              </a:rPr>
              <a:t>OpenEdge Project </a:t>
            </a:r>
            <a:r>
              <a:rPr lang="en-US" sz="1200" b="0" i="0" u="none" strike="noStrike" kern="1200" baseline="0" dirty="0">
                <a:solidFill>
                  <a:schemeClr val="tx1"/>
                </a:solidFill>
                <a:latin typeface="Arial" charset="0"/>
                <a:ea typeface="+mn-ea"/>
                <a:cs typeface="+mn-cs"/>
              </a:rPr>
              <a:t>wizard has changed.  When you select File &gt; New &gt; OpenEdge Project shown at the top.</a:t>
            </a:r>
          </a:p>
          <a:p>
            <a:r>
              <a:rPr lang="en-US" sz="1200" b="0" i="0" u="none" strike="noStrike" kern="1200" baseline="0" dirty="0">
                <a:solidFill>
                  <a:schemeClr val="tx1"/>
                </a:solidFill>
                <a:latin typeface="Arial" charset="0"/>
                <a:ea typeface="+mn-ea"/>
                <a:cs typeface="+mn-cs"/>
              </a:rPr>
              <a:t>[Click 1] The create an OpenEdge Project page now displays </a:t>
            </a:r>
            <a:r>
              <a:rPr lang="en-US" sz="1200" b="1" i="0" u="none" strike="noStrike" kern="1200" baseline="0" dirty="0">
                <a:solidFill>
                  <a:schemeClr val="tx1"/>
                </a:solidFill>
                <a:latin typeface="Arial" charset="0"/>
                <a:ea typeface="+mn-ea"/>
                <a:cs typeface="+mn-cs"/>
              </a:rPr>
              <a:t>Server</a:t>
            </a:r>
            <a:r>
              <a:rPr lang="en-US" sz="1200" b="0" i="0" u="none" strike="noStrike" kern="1200" baseline="0" dirty="0">
                <a:solidFill>
                  <a:schemeClr val="tx1"/>
                </a:solidFill>
                <a:latin typeface="Arial" charset="0"/>
                <a:ea typeface="+mn-ea"/>
                <a:cs typeface="+mn-cs"/>
              </a:rPr>
              <a:t>, </a:t>
            </a:r>
            <a:r>
              <a:rPr lang="en-US" sz="1200" b="1" i="0" u="none" strike="noStrike" kern="1200" baseline="0" dirty="0">
                <a:solidFill>
                  <a:schemeClr val="tx1"/>
                </a:solidFill>
                <a:latin typeface="Arial" charset="0"/>
                <a:ea typeface="+mn-ea"/>
                <a:cs typeface="+mn-cs"/>
              </a:rPr>
              <a:t>Client</a:t>
            </a:r>
            <a:r>
              <a:rPr lang="en-US" sz="1200" b="0" i="0" u="none" strike="noStrike" kern="1200" baseline="0" dirty="0">
                <a:solidFill>
                  <a:schemeClr val="tx1"/>
                </a:solidFill>
                <a:latin typeface="Arial" charset="0"/>
                <a:ea typeface="+mn-ea"/>
                <a:cs typeface="+mn-cs"/>
              </a:rPr>
              <a:t>, and </a:t>
            </a:r>
            <a:r>
              <a:rPr lang="en-US" sz="1200" b="1" i="0" u="none" strike="noStrike" kern="1200" baseline="0" dirty="0">
                <a:solidFill>
                  <a:schemeClr val="tx1"/>
                </a:solidFill>
                <a:latin typeface="Arial" charset="0"/>
                <a:ea typeface="+mn-ea"/>
                <a:cs typeface="+mn-cs"/>
              </a:rPr>
              <a:t>General </a:t>
            </a:r>
            <a:r>
              <a:rPr lang="en-US" sz="1200" b="0" i="0" u="none" strike="noStrike" kern="1200" baseline="0" dirty="0">
                <a:solidFill>
                  <a:schemeClr val="tx1"/>
                </a:solidFill>
                <a:latin typeface="Arial" charset="0"/>
                <a:ea typeface="+mn-ea"/>
                <a:cs typeface="+mn-cs"/>
              </a:rPr>
              <a:t>categories for project type selection.</a:t>
            </a:r>
          </a:p>
          <a:p>
            <a:r>
              <a:rPr lang="en-US" sz="1200" b="0" i="0" u="none" strike="noStrike" kern="1200" baseline="0" dirty="0">
                <a:solidFill>
                  <a:schemeClr val="tx1"/>
                </a:solidFill>
                <a:latin typeface="Arial" charset="0"/>
                <a:ea typeface="+mn-ea"/>
                <a:cs typeface="+mn-cs"/>
              </a:rPr>
              <a:t>To make it easier to read let’s expand the 3 options and text. [Click 2]  As the texts states if you do not select a category a Basic OpenEdge project is created.  In the next few slides we’ll compare this process to the 11.6 release.</a:t>
            </a:r>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29</a:t>
            </a:fld>
            <a:endParaRPr lang="en-US" dirty="0"/>
          </a:p>
        </p:txBody>
      </p:sp>
    </p:spTree>
    <p:extLst>
      <p:ext uri="{BB962C8B-B14F-4D97-AF65-F5344CB8AC3E}">
        <p14:creationId xmlns:p14="http://schemas.microsoft.com/office/powerpoint/2010/main" val="11548065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30</a:t>
            </a:fld>
            <a:endParaRPr lang="en-US" dirty="0"/>
          </a:p>
        </p:txBody>
      </p:sp>
    </p:spTree>
    <p:extLst>
      <p:ext uri="{BB962C8B-B14F-4D97-AF65-F5344CB8AC3E}">
        <p14:creationId xmlns:p14="http://schemas.microsoft.com/office/powerpoint/2010/main" val="24704263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31</a:t>
            </a:fld>
            <a:endParaRPr lang="en-US" dirty="0"/>
          </a:p>
        </p:txBody>
      </p:sp>
    </p:spTree>
    <p:extLst>
      <p:ext uri="{BB962C8B-B14F-4D97-AF65-F5344CB8AC3E}">
        <p14:creationId xmlns:p14="http://schemas.microsoft.com/office/powerpoint/2010/main" val="30147629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mn-ea"/>
                <a:cs typeface="+mn-cs"/>
              </a:rPr>
              <a:t>To create a project for the back-end development of the application, select the </a:t>
            </a:r>
            <a:r>
              <a:rPr lang="en-US" sz="1200" b="1" i="0" u="none" strike="noStrike" kern="1200" baseline="0" dirty="0">
                <a:solidFill>
                  <a:schemeClr val="tx1"/>
                </a:solidFill>
                <a:latin typeface="Arial" charset="0"/>
                <a:ea typeface="+mn-ea"/>
                <a:cs typeface="+mn-cs"/>
              </a:rPr>
              <a:t>Server </a:t>
            </a:r>
            <a:r>
              <a:rPr lang="en-US" sz="1200" b="0" i="0" u="none" strike="noStrike" kern="1200" baseline="0" dirty="0">
                <a:solidFill>
                  <a:schemeClr val="tx1"/>
                </a:solidFill>
                <a:latin typeface="Arial" charset="0"/>
                <a:ea typeface="+mn-ea"/>
                <a:cs typeface="+mn-cs"/>
              </a:rPr>
              <a:t>category from the left section of the page. Select the server type that you want to deploy the services to and the transport type that you want to use for deploying the application. Notice that the drop down list for the transport type is different depending on the Server selections. </a:t>
            </a:r>
          </a:p>
          <a:p>
            <a:endParaRPr lang="en-US" sz="1200" b="0" i="0" u="none" strike="noStrike" kern="1200" baseline="0" dirty="0">
              <a:solidFill>
                <a:schemeClr val="tx1"/>
              </a:solidFill>
              <a:latin typeface="Arial" charset="0"/>
              <a:ea typeface="+mn-ea"/>
              <a:cs typeface="+mn-cs"/>
            </a:endParaRPr>
          </a:p>
          <a:p>
            <a:r>
              <a:rPr lang="en-US" sz="1200" b="0" i="0" u="none" strike="noStrike" kern="1200" baseline="0" dirty="0">
                <a:solidFill>
                  <a:schemeClr val="tx1"/>
                </a:solidFill>
                <a:latin typeface="Arial" charset="0"/>
                <a:ea typeface="+mn-ea"/>
                <a:cs typeface="+mn-cs"/>
              </a:rPr>
              <a:t>PAS for OpenEdge supports APSV, REST, and WEB. While the Classic AppServer supports APSV and REST. Again, there is no change to the options just a better presentation of the choices. </a:t>
            </a:r>
          </a:p>
          <a:p>
            <a:endParaRPr lang="en-US" dirty="0"/>
          </a:p>
          <a:p>
            <a:r>
              <a:rPr lang="en-US" sz="1200" b="1" i="0" kern="1200" dirty="0">
                <a:solidFill>
                  <a:schemeClr val="tx1"/>
                </a:solidFill>
                <a:effectLst/>
                <a:latin typeface="Arial" charset="0"/>
                <a:ea typeface="+mn-ea"/>
                <a:cs typeface="+mn-cs"/>
              </a:rPr>
              <a:t>363: What’s New in Progress Developer Studio for OpenEdge 11.7 and Sneak Peek into Future (Cloud) IDEs</a:t>
            </a:r>
            <a:br>
              <a:rPr lang="en-US" sz="1200" b="1" i="0" kern="1200" dirty="0">
                <a:solidFill>
                  <a:schemeClr val="tx1"/>
                </a:solidFill>
                <a:effectLst/>
                <a:latin typeface="Arial" charset="0"/>
                <a:ea typeface="+mn-ea"/>
                <a:cs typeface="+mn-cs"/>
              </a:rPr>
            </a:br>
            <a:r>
              <a:rPr lang="en-US" sz="1200" b="1" i="0" kern="1200" dirty="0">
                <a:solidFill>
                  <a:schemeClr val="tx1"/>
                </a:solidFill>
                <a:effectLst/>
                <a:latin typeface="Arial" charset="0"/>
                <a:ea typeface="+mn-ea"/>
                <a:cs typeface="+mn-cs"/>
              </a:rPr>
              <a:t>Nischal Reddy</a:t>
            </a:r>
            <a:br>
              <a:rPr lang="en-US" sz="1200" b="1" i="0" kern="1200" dirty="0">
                <a:solidFill>
                  <a:schemeClr val="tx1"/>
                </a:solidFill>
                <a:effectLst/>
                <a:latin typeface="Arial" charset="0"/>
                <a:ea typeface="+mn-ea"/>
                <a:cs typeface="+mn-cs"/>
              </a:rPr>
            </a:br>
            <a:br>
              <a:rPr lang="en-US" sz="1200" b="0" i="0" kern="1200" dirty="0">
                <a:solidFill>
                  <a:schemeClr val="tx1"/>
                </a:solidFill>
                <a:effectLst/>
                <a:latin typeface="Arial" charset="0"/>
                <a:ea typeface="+mn-ea"/>
                <a:cs typeface="+mn-cs"/>
              </a:rPr>
            </a:b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32</a:t>
            </a:fld>
            <a:endParaRPr lang="en-US" dirty="0"/>
          </a:p>
        </p:txBody>
      </p:sp>
    </p:spTree>
    <p:extLst>
      <p:ext uri="{BB962C8B-B14F-4D97-AF65-F5344CB8AC3E}">
        <p14:creationId xmlns:p14="http://schemas.microsoft.com/office/powerpoint/2010/main" val="17264427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Now use Kendo UI Builder to create new forms in OpenEdge 11.7 using in-built templates to create</a:t>
            </a:r>
            <a:r>
              <a:rPr lang="en-US" baseline="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customized interface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Semantic Annotations for JSDO catalog </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You can now use semantic annotations to validate the </a:t>
            </a:r>
            <a:r>
              <a:rPr lang="en-US" dirty="0" err="1">
                <a:solidFill>
                  <a:srgbClr val="000000"/>
                </a:solidFill>
                <a:latin typeface="Arial" panose="020B0604020202020204" pitchFamily="34" charset="0"/>
                <a:ea typeface="Times New Roman" panose="02020603050405020304" pitchFamily="18" charset="0"/>
                <a:cs typeface="Times New Roman" panose="02020603050405020304" pitchFamily="18" charset="0"/>
              </a:rPr>
              <a:t>dataslots</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supported by the JSDO catalog that is used with the Kendo UI Builder components.</a:t>
            </a:r>
            <a:endParaRPr lang="en-US"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endParaRPr lang="en-US"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r>
              <a:rPr lang="en-US"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Get to the samples from the Welcome page in PDSOE</a:t>
            </a:r>
          </a:p>
          <a:p>
            <a:r>
              <a:rPr lang="en-US"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OEBPM JSDO Service (Classic &amp; PASOE) </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 Data Object service implementation of OpenEdge BPM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OEBPM KUIB Sample </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 sample app to create new BPM forms.</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33</a:t>
            </a:fld>
            <a:endParaRPr lang="en-US" dirty="0"/>
          </a:p>
        </p:txBody>
      </p:sp>
    </p:spTree>
    <p:extLst>
      <p:ext uri="{BB962C8B-B14F-4D97-AF65-F5344CB8AC3E}">
        <p14:creationId xmlns:p14="http://schemas.microsoft.com/office/powerpoint/2010/main" val="31671204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z="1200" b="0" i="0" u="none" strike="noStrike" kern="1200" baseline="0" dirty="0">
                <a:solidFill>
                  <a:schemeClr val="tx1"/>
                </a:solidFill>
                <a:latin typeface="Arial" charset="0"/>
                <a:ea typeface="+mn-ea"/>
                <a:cs typeface="+mn-cs"/>
              </a:rPr>
              <a:t>You can now choose various options as the landing page you want to view after you log into your management console, either a default view or a customized view you create yourself.</a:t>
            </a:r>
          </a:p>
          <a:p>
            <a:endParaRPr lang="en-US" sz="1200" b="1" i="0" u="none" strike="noStrike" kern="1200" baseline="0" dirty="0">
              <a:solidFill>
                <a:schemeClr val="tx1"/>
              </a:solidFill>
              <a:latin typeface="Arial" charset="0"/>
              <a:ea typeface="+mn-ea"/>
              <a:cs typeface="+mn-cs"/>
            </a:endParaRPr>
          </a:p>
          <a:p>
            <a:r>
              <a:rPr lang="en-US" sz="1200" b="1" i="0" u="none" strike="noStrike" kern="1200" baseline="0" dirty="0">
                <a:solidFill>
                  <a:schemeClr val="tx1"/>
                </a:solidFill>
                <a:latin typeface="Arial" charset="0"/>
                <a:ea typeface="+mn-ea"/>
                <a:cs typeface="+mn-cs"/>
              </a:rPr>
              <a:t>Third-party Web application support </a:t>
            </a:r>
            <a:r>
              <a:rPr lang="en-US" sz="1200" b="0" i="0" u="none" strike="noStrike" kern="1200" baseline="0" dirty="0">
                <a:solidFill>
                  <a:schemeClr val="tx1"/>
                </a:solidFill>
                <a:latin typeface="Arial" charset="0"/>
                <a:ea typeface="+mn-ea"/>
                <a:cs typeface="+mn-cs"/>
              </a:rPr>
              <a:t>— OpenEdge Management supports custom third-party Web</a:t>
            </a:r>
          </a:p>
          <a:p>
            <a:r>
              <a:rPr lang="en-US" sz="1200" b="0" i="0" u="none" strike="noStrike" kern="1200" baseline="0" dirty="0">
                <a:solidFill>
                  <a:schemeClr val="tx1"/>
                </a:solidFill>
                <a:latin typeface="Arial" charset="0"/>
                <a:ea typeface="+mn-ea"/>
                <a:cs typeface="+mn-cs"/>
              </a:rPr>
              <a:t>applications to accommodate management capabilities for Web applications beyond the OpenEdge</a:t>
            </a:r>
          </a:p>
          <a:p>
            <a:r>
              <a:rPr lang="en-US" sz="1200" b="0" i="0" u="none" strike="noStrike" kern="1200" baseline="0" dirty="0">
                <a:solidFill>
                  <a:schemeClr val="tx1"/>
                </a:solidFill>
                <a:latin typeface="Arial" charset="0"/>
                <a:ea typeface="+mn-ea"/>
                <a:cs typeface="+mn-cs"/>
              </a:rPr>
              <a:t>environment.</a:t>
            </a:r>
          </a:p>
          <a:p>
            <a:r>
              <a:rPr lang="en-US" sz="1200" b="0" i="0" u="none" strike="noStrike" kern="1200" baseline="0" dirty="0">
                <a:solidFill>
                  <a:schemeClr val="tx1"/>
                </a:solidFill>
                <a:latin typeface="Arial" charset="0"/>
                <a:ea typeface="+mn-ea"/>
                <a:cs typeface="+mn-cs"/>
              </a:rPr>
              <a:t>With support for third-party Web applications, you can:</a:t>
            </a:r>
          </a:p>
          <a:p>
            <a:r>
              <a:rPr lang="en-US" sz="1200" b="0" i="0" u="none" strike="noStrike" kern="1200" baseline="0" dirty="0">
                <a:solidFill>
                  <a:schemeClr val="tx1"/>
                </a:solidFill>
                <a:latin typeface="Arial" charset="0"/>
                <a:ea typeface="+mn-ea"/>
                <a:cs typeface="+mn-cs"/>
              </a:rPr>
              <a:t>• Extend existing OpenEdge Management functionality</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baseline="0" dirty="0">
                <a:solidFill>
                  <a:schemeClr val="tx1"/>
                </a:solidFill>
                <a:latin typeface="Arial" charset="0"/>
                <a:ea typeface="+mn-ea"/>
                <a:cs typeface="+mn-cs"/>
              </a:rPr>
              <a:t>• Host your own Java Web applications in the OpenEdge Management Web server.</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baseline="0" dirty="0">
                <a:solidFill>
                  <a:schemeClr val="tx1"/>
                </a:solidFill>
                <a:latin typeface="Arial" charset="0"/>
                <a:ea typeface="+mn-ea"/>
                <a:cs typeface="+mn-cs"/>
              </a:rPr>
              <a:t>• Integrate your own web pages.</a:t>
            </a:r>
          </a:p>
          <a:p>
            <a:endParaRPr lang="en-US" sz="1200" b="0" i="0" u="none" strike="noStrike" kern="1200" baseline="0" dirty="0">
              <a:solidFill>
                <a:schemeClr val="tx1"/>
              </a:solidFill>
              <a:latin typeface="Arial" charset="0"/>
              <a:ea typeface="+mn-ea"/>
              <a:cs typeface="+mn-cs"/>
            </a:endParaRPr>
          </a:p>
          <a:p>
            <a:endParaRPr lang="en-US" dirty="0"/>
          </a:p>
          <a:p>
            <a:r>
              <a:rPr lang="en-US" dirty="0"/>
              <a:t>Monitoring Batch Program resources</a:t>
            </a:r>
            <a:r>
              <a:rPr lang="en-US" baseline="0" dirty="0"/>
              <a:t> – designed for longer running programs – ability to create/start/stop/monitor delete</a:t>
            </a:r>
            <a:endParaRPr lang="en-US" dirty="0"/>
          </a:p>
          <a:p>
            <a:r>
              <a:rPr lang="en-US" dirty="0"/>
              <a:t>New diagnostic pages added to OpenEdge Management for reporting.</a:t>
            </a:r>
          </a:p>
          <a:p>
            <a:endParaRPr lang="en-US" dirty="0"/>
          </a:p>
          <a:p>
            <a:r>
              <a:rPr lang="en-US" dirty="0"/>
              <a:t>New Progress Application Server rules added to OpenEdge Management.</a:t>
            </a:r>
          </a:p>
          <a:p>
            <a:r>
              <a:rPr lang="en-US" sz="1200" b="0" i="0" u="none" strike="noStrike" kern="1200" baseline="0" dirty="0">
                <a:solidFill>
                  <a:schemeClr val="tx1"/>
                </a:solidFill>
                <a:latin typeface="Arial" charset="0"/>
                <a:ea typeface="+mn-ea"/>
                <a:cs typeface="+mn-cs"/>
              </a:rPr>
              <a:t>Allows you to poll a PAS for OpenEdge instance according to a your specified time interval specified and trigger</a:t>
            </a:r>
          </a:p>
          <a:p>
            <a:r>
              <a:rPr lang="en-US" sz="1200" b="0" i="0" u="none" strike="noStrike" kern="1200" baseline="0" dirty="0">
                <a:solidFill>
                  <a:schemeClr val="tx1"/>
                </a:solidFill>
                <a:latin typeface="Arial" charset="0"/>
                <a:ea typeface="+mn-ea"/>
                <a:cs typeface="+mn-cs"/>
              </a:rPr>
              <a:t>alerts when the instance performs outside the defined threshold values</a:t>
            </a:r>
          </a:p>
          <a:p>
            <a:endParaRPr lang="en-US" dirty="0"/>
          </a:p>
          <a:p>
            <a:r>
              <a:rPr lang="en-US" dirty="0"/>
              <a:t>Support for hosting and managing third-party Web applications in OpenEdge Management.</a:t>
            </a:r>
          </a:p>
          <a:p>
            <a:endParaRPr lang="en-US" dirty="0"/>
          </a:p>
          <a:p>
            <a:r>
              <a:rPr lang="en-US" dirty="0"/>
              <a:t>New resource type, Batch Program, added to OpenEdge Management.</a:t>
            </a:r>
          </a:p>
          <a:p>
            <a:r>
              <a:rPr lang="en-US" dirty="0"/>
              <a:t>Configuration pages for REST and SOAP transport runtime properties.</a:t>
            </a:r>
          </a:p>
          <a:p>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6/4/2017</a:t>
            </a:fld>
            <a:endParaRPr lang="en-US" dirty="0"/>
          </a:p>
        </p:txBody>
      </p:sp>
      <p:sp>
        <p:nvSpPr>
          <p:cNvPr id="5" name="Footer Placeholder 4"/>
          <p:cNvSpPr>
            <a:spLocks noGrp="1"/>
          </p:cNvSpPr>
          <p:nvPr>
            <p:ph type="ftr" sz="quarter" idx="11"/>
          </p:nvPr>
        </p:nvSpPr>
        <p:spPr/>
        <p:txBody>
          <a:bodyPr/>
          <a:lstStyle/>
          <a:p>
            <a:pPr>
              <a:defRPr/>
            </a:pPr>
            <a:r>
              <a:rPr lang="en-US" dirty="0"/>
              <a:t>Progress</a:t>
            </a:r>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34</a:t>
            </a:fld>
            <a:endParaRPr lang="en-US" dirty="0"/>
          </a:p>
        </p:txBody>
      </p:sp>
    </p:spTree>
    <p:extLst>
      <p:ext uri="{BB962C8B-B14F-4D97-AF65-F5344CB8AC3E}">
        <p14:creationId xmlns:p14="http://schemas.microsoft.com/office/powerpoint/2010/main" val="7465961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pPr defTabSz="912388">
              <a:defRPr/>
            </a:pPr>
            <a:r>
              <a:rPr lang="en-US" dirty="0">
                <a:solidFill>
                  <a:schemeClr val="tx1"/>
                </a:solidFill>
                <a:latin typeface="Arial" charset="0"/>
              </a:rPr>
              <a:t>The </a:t>
            </a:r>
            <a:r>
              <a:rPr lang="en-US" b="1" dirty="0">
                <a:solidFill>
                  <a:schemeClr val="tx1"/>
                </a:solidFill>
                <a:latin typeface="Arial" charset="0"/>
              </a:rPr>
              <a:t>Oracle DataServer </a:t>
            </a:r>
            <a:r>
              <a:rPr lang="en-US" dirty="0">
                <a:solidFill>
                  <a:schemeClr val="tx1"/>
                </a:solidFill>
                <a:latin typeface="Arial" charset="0"/>
              </a:rPr>
              <a:t>enhanced to provide stability to serve side JOIN capabilities. </a:t>
            </a:r>
          </a:p>
          <a:p>
            <a:pPr defTabSz="912388">
              <a:defRPr/>
            </a:pPr>
            <a:r>
              <a:rPr lang="en-US" dirty="0"/>
              <a:t>There is an enhancement in the </a:t>
            </a:r>
            <a:r>
              <a:rPr lang="en-US" b="1" dirty="0"/>
              <a:t>Oracle DataServer </a:t>
            </a:r>
            <a:r>
              <a:rPr lang="en-US" dirty="0"/>
              <a:t>to offload CROSS JOIN as server side join. </a:t>
            </a:r>
            <a:endParaRPr lang="en-US" dirty="0">
              <a:solidFill>
                <a:schemeClr val="tx1"/>
              </a:solidFill>
              <a:latin typeface="Arial" charset="0"/>
            </a:endParaRPr>
          </a:p>
          <a:p>
            <a:r>
              <a:rPr lang="en-US" dirty="0"/>
              <a:t>The </a:t>
            </a:r>
            <a:r>
              <a:rPr lang="en-US" b="1" dirty="0"/>
              <a:t>Oracle DataServer </a:t>
            </a:r>
            <a:r>
              <a:rPr lang="en-US" dirty="0"/>
              <a:t>has been certified with Oracle 12c multi-tenant configuration. </a:t>
            </a:r>
          </a:p>
          <a:p>
            <a:endParaRPr lang="en-US" dirty="0"/>
          </a:p>
          <a:p>
            <a:pPr defTabSz="912388">
              <a:defRPr/>
            </a:pPr>
            <a:r>
              <a:rPr lang="en-US" dirty="0"/>
              <a:t>The </a:t>
            </a:r>
            <a:r>
              <a:rPr lang="en-US" b="1" dirty="0"/>
              <a:t>Microsoft SQL Server DataServer </a:t>
            </a:r>
            <a:r>
              <a:rPr lang="en-US" dirty="0"/>
              <a:t>has been certified with Microsoft SQL Server 2016.</a:t>
            </a:r>
          </a:p>
          <a:p>
            <a:pPr defTabSz="912388">
              <a:defRPr/>
            </a:pPr>
            <a:r>
              <a:rPr lang="en-US" dirty="0"/>
              <a:t>Architectural changes have been</a:t>
            </a:r>
            <a:r>
              <a:rPr lang="en-US" baseline="0" dirty="0"/>
              <a:t> made internally for the </a:t>
            </a:r>
            <a:r>
              <a:rPr lang="en-US" b="1" dirty="0"/>
              <a:t>Microsoft SQL Server DataServer </a:t>
            </a:r>
            <a:r>
              <a:rPr lang="en-US" dirty="0"/>
              <a:t>– </a:t>
            </a:r>
          </a:p>
          <a:p>
            <a:pPr defTabSz="912388">
              <a:defRPr/>
            </a:pPr>
            <a:r>
              <a:rPr lang="en-US" dirty="0"/>
              <a:t>    to support additional types of joins being done on server instead of on the client.</a:t>
            </a:r>
            <a:r>
              <a:rPr lang="en-US" baseline="0" dirty="0"/>
              <a:t> </a:t>
            </a:r>
          </a:p>
          <a:p>
            <a:endParaRPr lang="en-US" dirty="0"/>
          </a:p>
          <a:p>
            <a:r>
              <a:rPr lang="en-US" baseline="0" dirty="0"/>
              <a:t>And, t</a:t>
            </a:r>
            <a:r>
              <a:rPr lang="en-US" dirty="0"/>
              <a:t>he </a:t>
            </a:r>
            <a:r>
              <a:rPr lang="en-US" b="1" dirty="0"/>
              <a:t>OpenEdge DataServer for ODBC </a:t>
            </a:r>
            <a:r>
              <a:rPr lang="en-US" dirty="0"/>
              <a:t>has</a:t>
            </a:r>
            <a:r>
              <a:rPr lang="en-US" baseline="0" dirty="0"/>
              <a:t> been retired as of OpenEdge 11.7. </a:t>
            </a:r>
          </a:p>
          <a:p>
            <a:endParaRPr lang="en-US" baseline="0" dirty="0"/>
          </a:p>
          <a:p>
            <a:r>
              <a:rPr lang="en-US" sz="1200" b="1" i="0" kern="1200" dirty="0">
                <a:solidFill>
                  <a:schemeClr val="tx1"/>
                </a:solidFill>
                <a:effectLst/>
                <a:latin typeface="Arial" charset="0"/>
                <a:ea typeface="+mn-ea"/>
                <a:cs typeface="+mn-cs"/>
              </a:rPr>
              <a:t>392: "JOIN" us on a DataServer Journey –</a:t>
            </a:r>
            <a:r>
              <a:rPr lang="en-US" sz="1200" b="1" i="0" kern="1200" baseline="0" dirty="0">
                <a:solidFill>
                  <a:schemeClr val="tx1"/>
                </a:solidFill>
                <a:effectLst/>
                <a:latin typeface="Arial" charset="0"/>
                <a:ea typeface="+mn-ea"/>
                <a:cs typeface="+mn-cs"/>
              </a:rPr>
              <a:t> Sachin Garg and Vara Prasad</a:t>
            </a:r>
          </a:p>
          <a:p>
            <a:endParaRPr lang="en-US" sz="1200" b="1" i="0" kern="1200" dirty="0">
              <a:solidFill>
                <a:schemeClr val="tx1"/>
              </a:solidFill>
              <a:effectLst/>
              <a:latin typeface="Arial" charset="0"/>
              <a:ea typeface="+mn-ea"/>
              <a:cs typeface="+mn-cs"/>
            </a:endParaRPr>
          </a:p>
          <a:p>
            <a:br>
              <a:rPr lang="en-US" sz="1200" b="1" i="0" kern="1200" dirty="0">
                <a:solidFill>
                  <a:schemeClr val="tx1"/>
                </a:solidFill>
                <a:effectLst/>
                <a:latin typeface="Arial" charset="0"/>
                <a:ea typeface="+mn-ea"/>
                <a:cs typeface="+mn-cs"/>
              </a:rPr>
            </a:br>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6/4/2017</a:t>
            </a:fld>
            <a:endParaRPr lang="en-US" dirty="0"/>
          </a:p>
        </p:txBody>
      </p:sp>
      <p:sp>
        <p:nvSpPr>
          <p:cNvPr id="5" name="Footer Placeholder 4"/>
          <p:cNvSpPr>
            <a:spLocks noGrp="1"/>
          </p:cNvSpPr>
          <p:nvPr>
            <p:ph type="ftr" sz="quarter" idx="11"/>
          </p:nvPr>
        </p:nvSpPr>
        <p:spPr/>
        <p:txBody>
          <a:bodyPr/>
          <a:lstStyle/>
          <a:p>
            <a:pPr>
              <a:defRPr/>
            </a:pPr>
            <a:r>
              <a:rPr lang="en-US" dirty="0"/>
              <a:t>Progress</a:t>
            </a:r>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35</a:t>
            </a:fld>
            <a:endParaRPr lang="en-US" dirty="0"/>
          </a:p>
        </p:txBody>
      </p:sp>
    </p:spTree>
    <p:extLst>
      <p:ext uri="{BB962C8B-B14F-4D97-AF65-F5344CB8AC3E}">
        <p14:creationId xmlns:p14="http://schemas.microsoft.com/office/powerpoint/2010/main" val="8327062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With each new release of OpenEdge we continue to enhance our SQL capabilities to ensure we adhere to the latest in SQL standards.  </a:t>
            </a:r>
          </a:p>
          <a:p>
            <a:endParaRPr lang="en-US" dirty="0"/>
          </a:p>
          <a:p>
            <a:r>
              <a:rPr lang="en-US" dirty="0"/>
              <a:t>OpenEdge SQL for 11.7 introduces support for User Defined Functions.</a:t>
            </a:r>
            <a:r>
              <a:rPr lang="en-US" baseline="0" dirty="0"/>
              <a:t> </a:t>
            </a:r>
          </a:p>
          <a:p>
            <a:r>
              <a:rPr lang="en-US" dirty="0"/>
              <a:t>User Defined Functions enable developers to extend SQL functionality with their own application logic</a:t>
            </a:r>
            <a:r>
              <a:rPr lang="en-US" baseline="0" dirty="0"/>
              <a:t> to achieve modularity and code reuse.</a:t>
            </a:r>
            <a:endParaRPr lang="en-US" dirty="0"/>
          </a:p>
          <a:p>
            <a:r>
              <a:rPr lang="en-US" sz="1200" b="0" i="0" u="none" strike="noStrike" kern="1200" baseline="0" dirty="0">
                <a:solidFill>
                  <a:schemeClr val="tx1"/>
                </a:solidFill>
                <a:latin typeface="Arial" charset="0"/>
                <a:ea typeface="+mn-ea"/>
                <a:cs typeface="+mn-cs"/>
              </a:rPr>
              <a:t>A User Defined Function, written in JAVA, contains the logic, accepts the input parameters,</a:t>
            </a:r>
          </a:p>
          <a:p>
            <a:r>
              <a:rPr lang="en-US" sz="1200" b="0" i="0" u="none" strike="noStrike" kern="1200" baseline="0" dirty="0">
                <a:solidFill>
                  <a:schemeClr val="tx1"/>
                </a:solidFill>
                <a:latin typeface="Arial" charset="0"/>
                <a:ea typeface="+mn-ea"/>
                <a:cs typeface="+mn-cs"/>
              </a:rPr>
              <a:t>and returns a scalar value as the result</a:t>
            </a:r>
            <a:endParaRPr lang="en-US" dirty="0"/>
          </a:p>
          <a:p>
            <a:endParaRPr lang="en-US" dirty="0"/>
          </a:p>
          <a:p>
            <a:r>
              <a:rPr lang="en-US" dirty="0"/>
              <a:t>Customization of JVM parameters for SQL.  </a:t>
            </a:r>
          </a:p>
          <a:p>
            <a:r>
              <a:rPr lang="en-US" dirty="0"/>
              <a:t>OE SQL uses a</a:t>
            </a:r>
            <a:r>
              <a:rPr lang="en-US" baseline="0" dirty="0"/>
              <a:t> </a:t>
            </a:r>
            <a:r>
              <a:rPr lang="en-US" dirty="0"/>
              <a:t>JVM to execute stored procedures, triggers and user defined functions. </a:t>
            </a:r>
          </a:p>
          <a:p>
            <a:endParaRPr lang="en-US" dirty="0"/>
          </a:p>
          <a:p>
            <a:r>
              <a:rPr lang="en-US" dirty="0"/>
              <a:t>Extensions to Authorized Data Truncation.</a:t>
            </a:r>
          </a:p>
          <a:p>
            <a:r>
              <a:rPr lang="en-US" dirty="0"/>
              <a:t>The ABL allows variable length data to be written to character fields, which</a:t>
            </a:r>
            <a:r>
              <a:rPr lang="en-US" baseline="0" dirty="0"/>
              <a:t> may exceed the defined SQL width definition.  This</a:t>
            </a:r>
            <a:r>
              <a:rPr lang="en-US" dirty="0"/>
              <a:t> can cause SQ</a:t>
            </a:r>
            <a:r>
              <a:rPr lang="en-US" baseline="0" dirty="0"/>
              <a:t>L </a:t>
            </a:r>
            <a:r>
              <a:rPr lang="en-US" dirty="0"/>
              <a:t>query failures and limit the ability to obtain complete result sets.  Starting</a:t>
            </a:r>
            <a:r>
              <a:rPr lang="en-US" baseline="0" dirty="0"/>
              <a:t> in 11.5.1, we added options to help SQL deal with these ‘overstuffed fields’:</a:t>
            </a:r>
          </a:p>
          <a:p>
            <a:r>
              <a:rPr lang="en-US" dirty="0"/>
              <a:t>Authorized Data Truncation can prevent queries from failing when the large column values are read. </a:t>
            </a:r>
          </a:p>
          <a:p>
            <a:r>
              <a:rPr lang="en-US" dirty="0"/>
              <a:t>database administrators can authorize the truncation of data</a:t>
            </a:r>
            <a:r>
              <a:rPr lang="en-US" baseline="0" dirty="0"/>
              <a:t> that exceeds the defined column width in the schema.</a:t>
            </a:r>
            <a:endParaRPr lang="en-US" dirty="0"/>
          </a:p>
          <a:p>
            <a:r>
              <a:rPr lang="en-US" sz="1200" b="0" i="0" u="none" strike="noStrike" kern="1200" baseline="0" dirty="0">
                <a:solidFill>
                  <a:schemeClr val="tx1"/>
                </a:solidFill>
                <a:latin typeface="Arial" charset="0"/>
                <a:ea typeface="+mn-ea"/>
                <a:cs typeface="+mn-cs"/>
              </a:rPr>
              <a:t>In 11.7, we provide the option to only truncate data on output to the application; any internal operations use non-truncated data, actual, full size.</a:t>
            </a:r>
          </a:p>
          <a:p>
            <a:endParaRPr lang="en-US" dirty="0"/>
          </a:p>
          <a:p>
            <a:r>
              <a:rPr lang="en-US" dirty="0"/>
              <a:t>Autonomous Schema Update (ASU) helps resolve the SQL width problem</a:t>
            </a:r>
            <a:r>
              <a:rPr lang="en-US" baseline="0" dirty="0"/>
              <a:t> </a:t>
            </a:r>
            <a:r>
              <a:rPr lang="en-US" dirty="0"/>
              <a:t>It updates the SQL column width in the database schema automatically when Authorized Data Truncation occurs for data in a column </a:t>
            </a:r>
          </a:p>
          <a:p>
            <a:endParaRPr lang="en-US" dirty="0"/>
          </a:p>
          <a:p>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6/4/2017</a:t>
            </a:fld>
            <a:endParaRPr lang="en-US" dirty="0"/>
          </a:p>
        </p:txBody>
      </p:sp>
      <p:sp>
        <p:nvSpPr>
          <p:cNvPr id="5" name="Footer Placeholder 4"/>
          <p:cNvSpPr>
            <a:spLocks noGrp="1"/>
          </p:cNvSpPr>
          <p:nvPr>
            <p:ph type="ftr" sz="quarter" idx="11"/>
          </p:nvPr>
        </p:nvSpPr>
        <p:spPr/>
        <p:txBody>
          <a:bodyPr/>
          <a:lstStyle/>
          <a:p>
            <a:pPr>
              <a:defRPr/>
            </a:pPr>
            <a:r>
              <a:rPr lang="en-US" dirty="0"/>
              <a:t>Progress</a:t>
            </a:r>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36</a:t>
            </a:fld>
            <a:endParaRPr lang="en-US" dirty="0"/>
          </a:p>
        </p:txBody>
      </p:sp>
    </p:spTree>
    <p:extLst>
      <p:ext uri="{BB962C8B-B14F-4D97-AF65-F5344CB8AC3E}">
        <p14:creationId xmlns:p14="http://schemas.microsoft.com/office/powerpoint/2010/main" val="41135940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Date Placeholder 3"/>
          <p:cNvSpPr>
            <a:spLocks noGrp="1"/>
          </p:cNvSpPr>
          <p:nvPr>
            <p:ph type="dt" idx="10"/>
          </p:nvPr>
        </p:nvSpPr>
        <p:spPr/>
        <p:txBody>
          <a:bodyPr/>
          <a:lstStyle/>
          <a:p>
            <a:pPr>
              <a:defRPr/>
            </a:pPr>
            <a:fld id="{DEB3D7FB-276F-4344-892C-9E2A8D5912DC}" type="datetime1">
              <a:rPr lang="en-US" smtClean="0"/>
              <a:t>6/4/2017</a:t>
            </a:fld>
            <a:endParaRPr lang="en-US" dirty="0"/>
          </a:p>
        </p:txBody>
      </p:sp>
      <p:sp>
        <p:nvSpPr>
          <p:cNvPr id="5" name="Footer Placeholder 4"/>
          <p:cNvSpPr>
            <a:spLocks noGrp="1"/>
          </p:cNvSpPr>
          <p:nvPr>
            <p:ph type="ftr" sz="quarter" idx="11"/>
          </p:nvPr>
        </p:nvSpPr>
        <p:spPr/>
        <p:txBody>
          <a:bodyPr/>
          <a:lstStyle/>
          <a:p>
            <a:pPr>
              <a:defRPr/>
            </a:pPr>
            <a:r>
              <a:rPr lang="en-US" dirty="0"/>
              <a:t>Progress</a:t>
            </a:r>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37</a:t>
            </a:fld>
            <a:endParaRPr lang="en-US" dirty="0"/>
          </a:p>
        </p:txBody>
      </p:sp>
    </p:spTree>
    <p:extLst>
      <p:ext uri="{BB962C8B-B14F-4D97-AF65-F5344CB8AC3E}">
        <p14:creationId xmlns:p14="http://schemas.microsoft.com/office/powerpoint/2010/main" val="39665804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pPr marR="0">
              <a:lnSpc>
                <a:spcPct val="107000"/>
              </a:lnSpc>
              <a:spcBef>
                <a:spcPts val="43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After installing OpenEdge, you may have customized the configuration files, such as adding new servers, changing ports, and changing logging levels. All these customizations are typically stored in some configuration files such as .properties, .xml, and .pf files, or in the Window's registry.  </a:t>
            </a:r>
          </a:p>
          <a:p>
            <a:pPr marR="0">
              <a:lnSpc>
                <a:spcPct val="107000"/>
              </a:lnSpc>
              <a:spcBef>
                <a:spcPts val="43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The </a:t>
            </a:r>
            <a:r>
              <a:rPr lang="en-US" dirty="0" err="1">
                <a:solidFill>
                  <a:srgbClr val="000000"/>
                </a:solidFill>
                <a:latin typeface="Arial" panose="020B0604020202020204" pitchFamily="34" charset="0"/>
                <a:ea typeface="Times New Roman" panose="02020603050405020304" pitchFamily="18" charset="0"/>
                <a:cs typeface="Times New Roman" panose="02020603050405020304" pitchFamily="18" charset="0"/>
              </a:rPr>
              <a:t>configutil</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utility </a:t>
            </a:r>
            <a:r>
              <a:rPr lang="en-US" u="sng"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export</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the configurations from one installation and import them to a different OpenEdge installation on the same or different machine. </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7000"/>
              </a:lnSpc>
              <a:spcBef>
                <a:spcPts val="43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07000"/>
              </a:lnSpc>
              <a:spcBef>
                <a:spcPts val="430"/>
              </a:spcBef>
              <a:spcAft>
                <a:spcPts val="0"/>
              </a:spcAft>
              <a:buClrTx/>
              <a:buSzTx/>
              <a:buFontTx/>
              <a:buNone/>
              <a:tabLst/>
              <a:defRPr/>
            </a:pPr>
            <a:r>
              <a:rPr lang="en-US" dirty="0"/>
              <a:t>Avoid doing full installs (time &amp; effort) just to generate the needed .</a:t>
            </a:r>
            <a:r>
              <a:rPr lang="en-US" dirty="0" err="1"/>
              <a:t>cfg</a:t>
            </a:r>
            <a:r>
              <a:rPr lang="en-US" dirty="0"/>
              <a:t> file</a:t>
            </a:r>
          </a:p>
          <a:p>
            <a:pPr marR="0">
              <a:lnSpc>
                <a:spcPct val="107000"/>
              </a:lnSpc>
              <a:spcBef>
                <a:spcPts val="430"/>
              </a:spcBef>
              <a:spcAft>
                <a:spcPts val="0"/>
              </a:spcAft>
            </a:pPr>
            <a:endParaRPr lang="en-US"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38</a:t>
            </a:fld>
            <a:endParaRPr lang="en-US" dirty="0"/>
          </a:p>
        </p:txBody>
      </p:sp>
    </p:spTree>
    <p:extLst>
      <p:ext uri="{BB962C8B-B14F-4D97-AF65-F5344CB8AC3E}">
        <p14:creationId xmlns:p14="http://schemas.microsoft.com/office/powerpoint/2010/main" val="36794147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pPr marR="0">
              <a:lnSpc>
                <a:spcPct val="107000"/>
              </a:lnSpc>
              <a:spcBef>
                <a:spcPts val="43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After installing OpenEdge, you may have customized the configuration files, such as adding new servers, changing ports, and changing logging levels. All these customizations are typically stored in some configuration files such as .properties, .xml, and .pf files, or in the Window's registry.  </a:t>
            </a:r>
          </a:p>
          <a:p>
            <a:pPr marR="0">
              <a:lnSpc>
                <a:spcPct val="107000"/>
              </a:lnSpc>
              <a:spcBef>
                <a:spcPts val="43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The </a:t>
            </a:r>
            <a:r>
              <a:rPr lang="en-US" dirty="0" err="1">
                <a:solidFill>
                  <a:srgbClr val="000000"/>
                </a:solidFill>
                <a:latin typeface="Arial" panose="020B0604020202020204" pitchFamily="34" charset="0"/>
                <a:ea typeface="Times New Roman" panose="02020603050405020304" pitchFamily="18" charset="0"/>
                <a:cs typeface="Times New Roman" panose="02020603050405020304" pitchFamily="18" charset="0"/>
              </a:rPr>
              <a:t>configutil</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utility </a:t>
            </a:r>
            <a:r>
              <a:rPr lang="en-US" u="sng"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export</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the configurations from one installation and import them to a different OpenEdge installation on the same or different machine. </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7000"/>
              </a:lnSpc>
              <a:spcBef>
                <a:spcPts val="43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07000"/>
              </a:lnSpc>
              <a:spcBef>
                <a:spcPts val="430"/>
              </a:spcBef>
              <a:spcAft>
                <a:spcPts val="0"/>
              </a:spcAft>
              <a:buClrTx/>
              <a:buSzTx/>
              <a:buFontTx/>
              <a:buNone/>
              <a:tabLst/>
              <a:defRPr/>
            </a:pPr>
            <a:r>
              <a:rPr lang="en-US" dirty="0"/>
              <a:t>Avoid doing full installs (time &amp; effort) just to generate the needed .</a:t>
            </a:r>
            <a:r>
              <a:rPr lang="en-US" dirty="0" err="1"/>
              <a:t>cfg</a:t>
            </a:r>
            <a:r>
              <a:rPr lang="en-US" dirty="0"/>
              <a:t> file</a:t>
            </a:r>
          </a:p>
          <a:p>
            <a:pPr marR="0">
              <a:lnSpc>
                <a:spcPct val="107000"/>
              </a:lnSpc>
              <a:spcBef>
                <a:spcPts val="430"/>
              </a:spcBef>
              <a:spcAft>
                <a:spcPts val="0"/>
              </a:spcAft>
            </a:pPr>
            <a:endParaRPr lang="en-US"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39</a:t>
            </a:fld>
            <a:endParaRPr lang="en-US" dirty="0"/>
          </a:p>
        </p:txBody>
      </p:sp>
    </p:spTree>
    <p:extLst>
      <p:ext uri="{BB962C8B-B14F-4D97-AF65-F5344CB8AC3E}">
        <p14:creationId xmlns:p14="http://schemas.microsoft.com/office/powerpoint/2010/main" val="26323521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pPr marR="0">
              <a:lnSpc>
                <a:spcPct val="107000"/>
              </a:lnSpc>
              <a:spcBef>
                <a:spcPts val="43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After installing OpenEdge, you may have customized the configuration files, such as adding new servers, changing ports, and changing logging levels. All these customizations are typically stored in some configuration files such as .properties, .xml, and .pf files, or in the Window's registry.  </a:t>
            </a:r>
          </a:p>
          <a:p>
            <a:pPr marR="0">
              <a:lnSpc>
                <a:spcPct val="107000"/>
              </a:lnSpc>
              <a:spcBef>
                <a:spcPts val="43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The </a:t>
            </a:r>
            <a:r>
              <a:rPr lang="en-US" dirty="0" err="1">
                <a:solidFill>
                  <a:srgbClr val="000000"/>
                </a:solidFill>
                <a:latin typeface="Arial" panose="020B0604020202020204" pitchFamily="34" charset="0"/>
                <a:ea typeface="Times New Roman" panose="02020603050405020304" pitchFamily="18" charset="0"/>
                <a:cs typeface="Times New Roman" panose="02020603050405020304" pitchFamily="18" charset="0"/>
              </a:rPr>
              <a:t>configutil</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utility </a:t>
            </a:r>
            <a:r>
              <a:rPr lang="en-US" u="sng"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export</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the configurations from one installation and import them to a different OpenEdge installation on the same or different machine. </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R="0">
              <a:lnSpc>
                <a:spcPct val="107000"/>
              </a:lnSpc>
              <a:spcBef>
                <a:spcPts val="430"/>
              </a:spcBef>
              <a:spcAft>
                <a:spcPts val="0"/>
              </a:spcAft>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07000"/>
              </a:lnSpc>
              <a:spcBef>
                <a:spcPts val="430"/>
              </a:spcBef>
              <a:spcAft>
                <a:spcPts val="0"/>
              </a:spcAft>
              <a:buClrTx/>
              <a:buSzTx/>
              <a:buFontTx/>
              <a:buNone/>
              <a:tabLst/>
              <a:defRPr/>
            </a:pPr>
            <a:r>
              <a:rPr lang="en-US" dirty="0"/>
              <a:t>Avoid doing full installs (time &amp; effort) just to generate the needed .</a:t>
            </a:r>
            <a:r>
              <a:rPr lang="en-US" dirty="0" err="1"/>
              <a:t>cfg</a:t>
            </a:r>
            <a:r>
              <a:rPr lang="en-US" dirty="0"/>
              <a:t> file</a:t>
            </a:r>
          </a:p>
          <a:p>
            <a:pPr marR="0">
              <a:lnSpc>
                <a:spcPct val="107000"/>
              </a:lnSpc>
              <a:spcBef>
                <a:spcPts val="430"/>
              </a:spcBef>
              <a:spcAft>
                <a:spcPts val="0"/>
              </a:spcAft>
            </a:pPr>
            <a:endParaRPr lang="en-US"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40</a:t>
            </a:fld>
            <a:endParaRPr lang="en-US" dirty="0"/>
          </a:p>
        </p:txBody>
      </p:sp>
    </p:spTree>
    <p:extLst>
      <p:ext uri="{BB962C8B-B14F-4D97-AF65-F5344CB8AC3E}">
        <p14:creationId xmlns:p14="http://schemas.microsoft.com/office/powerpoint/2010/main" val="4056863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Date Placeholder 3"/>
          <p:cNvSpPr>
            <a:spLocks noGrp="1"/>
          </p:cNvSpPr>
          <p:nvPr>
            <p:ph type="dt" idx="10"/>
          </p:nvPr>
        </p:nvSpPr>
        <p:spPr/>
        <p:txBody>
          <a:bodyPr/>
          <a:lstStyle/>
          <a:p>
            <a:pPr defTabSz="881390" eaLnBrk="1" fontAlgn="auto" hangingPunct="1">
              <a:spcBef>
                <a:spcPts val="0"/>
              </a:spcBef>
              <a:spcAft>
                <a:spcPts val="0"/>
              </a:spcAft>
              <a:defRPr/>
            </a:pPr>
            <a:fld id="{DEB3D7FB-276F-4344-892C-9E2A8D5912DC}" type="datetime1">
              <a:rPr lang="en-US" sz="1700" b="0" kern="0">
                <a:solidFill>
                  <a:sysClr val="windowText" lastClr="000000"/>
                </a:solidFill>
              </a:rPr>
              <a:pPr defTabSz="881390" eaLnBrk="1" fontAlgn="auto" hangingPunct="1">
                <a:spcBef>
                  <a:spcPts val="0"/>
                </a:spcBef>
                <a:spcAft>
                  <a:spcPts val="0"/>
                </a:spcAft>
                <a:defRPr/>
              </a:pPr>
              <a:t>5/31/2017</a:t>
            </a:fld>
            <a:endParaRPr lang="en-US" sz="1700" b="0" kern="0" dirty="0">
              <a:solidFill>
                <a:sysClr val="windowText" lastClr="000000"/>
              </a:solidFill>
            </a:endParaRPr>
          </a:p>
        </p:txBody>
      </p:sp>
      <p:sp>
        <p:nvSpPr>
          <p:cNvPr id="5" name="Footer Placeholder 4"/>
          <p:cNvSpPr>
            <a:spLocks noGrp="1"/>
          </p:cNvSpPr>
          <p:nvPr>
            <p:ph type="ftr" sz="quarter" idx="11"/>
          </p:nvPr>
        </p:nvSpPr>
        <p:spPr/>
        <p:txBody>
          <a:bodyPr/>
          <a:lstStyle/>
          <a:p>
            <a:pPr defTabSz="881390" eaLnBrk="1" fontAlgn="auto" hangingPunct="1">
              <a:spcBef>
                <a:spcPts val="0"/>
              </a:spcBef>
              <a:spcAft>
                <a:spcPts val="0"/>
              </a:spcAft>
              <a:defRPr/>
            </a:pPr>
            <a:r>
              <a:rPr lang="en-US" sz="1700" b="0" kern="0" dirty="0">
                <a:solidFill>
                  <a:sysClr val="windowText" lastClr="000000"/>
                </a:solidFill>
              </a:rPr>
              <a:t>Progress</a:t>
            </a:r>
          </a:p>
        </p:txBody>
      </p:sp>
      <p:sp>
        <p:nvSpPr>
          <p:cNvPr id="6" name="Slide Number Placeholder 5"/>
          <p:cNvSpPr>
            <a:spLocks noGrp="1"/>
          </p:cNvSpPr>
          <p:nvPr>
            <p:ph type="sldNum" sz="quarter" idx="12"/>
          </p:nvPr>
        </p:nvSpPr>
        <p:spPr/>
        <p:txBody>
          <a:bodyPr/>
          <a:lstStyle/>
          <a:p>
            <a:pPr defTabSz="881390" eaLnBrk="1" fontAlgn="auto" hangingPunct="1">
              <a:spcBef>
                <a:spcPts val="0"/>
              </a:spcBef>
              <a:spcAft>
                <a:spcPts val="0"/>
              </a:spcAft>
              <a:defRPr/>
            </a:pPr>
            <a:fld id="{3BC3B10F-A77C-499D-8A55-4E7169A1E706}" type="slidenum">
              <a:rPr lang="en-US" sz="1700" b="0" kern="0">
                <a:solidFill>
                  <a:sysClr val="windowText" lastClr="000000"/>
                </a:solidFill>
              </a:rPr>
              <a:pPr defTabSz="881390" eaLnBrk="1" fontAlgn="auto" hangingPunct="1">
                <a:spcBef>
                  <a:spcPts val="0"/>
                </a:spcBef>
                <a:spcAft>
                  <a:spcPts val="0"/>
                </a:spcAft>
                <a:defRPr/>
              </a:pPr>
              <a:t>41</a:t>
            </a:fld>
            <a:endParaRPr lang="en-US" sz="1700" b="0" kern="0" dirty="0">
              <a:solidFill>
                <a:sysClr val="windowText" lastClr="000000"/>
              </a:solidFill>
            </a:endParaRPr>
          </a:p>
        </p:txBody>
      </p:sp>
    </p:spTree>
    <p:extLst>
      <p:ext uri="{BB962C8B-B14F-4D97-AF65-F5344CB8AC3E}">
        <p14:creationId xmlns:p14="http://schemas.microsoft.com/office/powerpoint/2010/main" val="39235334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42</a:t>
            </a:fld>
            <a:endParaRPr lang="en-US" dirty="0"/>
          </a:p>
        </p:txBody>
      </p:sp>
    </p:spTree>
    <p:extLst>
      <p:ext uri="{BB962C8B-B14F-4D97-AF65-F5344CB8AC3E}">
        <p14:creationId xmlns:p14="http://schemas.microsoft.com/office/powerpoint/2010/main" val="35877900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43</a:t>
            </a:fld>
            <a:endParaRPr lang="en-US" dirty="0"/>
          </a:p>
        </p:txBody>
      </p:sp>
    </p:spTree>
    <p:extLst>
      <p:ext uri="{BB962C8B-B14F-4D97-AF65-F5344CB8AC3E}">
        <p14:creationId xmlns:p14="http://schemas.microsoft.com/office/powerpoint/2010/main" val="9467458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44</a:t>
            </a:fld>
            <a:endParaRPr lang="en-US" dirty="0"/>
          </a:p>
        </p:txBody>
      </p:sp>
    </p:spTree>
    <p:extLst>
      <p:ext uri="{BB962C8B-B14F-4D97-AF65-F5344CB8AC3E}">
        <p14:creationId xmlns:p14="http://schemas.microsoft.com/office/powerpoint/2010/main" val="4160573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45</a:t>
            </a:fld>
            <a:endParaRPr lang="en-US" dirty="0"/>
          </a:p>
        </p:txBody>
      </p:sp>
    </p:spTree>
    <p:extLst>
      <p:ext uri="{BB962C8B-B14F-4D97-AF65-F5344CB8AC3E}">
        <p14:creationId xmlns:p14="http://schemas.microsoft.com/office/powerpoint/2010/main" val="34001896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pPr marR="0">
              <a:lnSpc>
                <a:spcPct val="107000"/>
              </a:lnSpc>
              <a:spcBef>
                <a:spcPts val="430"/>
              </a:spcBef>
              <a:spcAft>
                <a:spcPts val="0"/>
              </a:spcAft>
            </a:pPr>
            <a:endPar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46</a:t>
            </a:fld>
            <a:endParaRPr lang="en-US" dirty="0"/>
          </a:p>
        </p:txBody>
      </p:sp>
    </p:spTree>
    <p:extLst>
      <p:ext uri="{BB962C8B-B14F-4D97-AF65-F5344CB8AC3E}">
        <p14:creationId xmlns:p14="http://schemas.microsoft.com/office/powerpoint/2010/main" val="25382224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47</a:t>
            </a:fld>
            <a:endParaRPr lang="en-US" dirty="0"/>
          </a:p>
        </p:txBody>
      </p:sp>
    </p:spTree>
    <p:extLst>
      <p:ext uri="{BB962C8B-B14F-4D97-AF65-F5344CB8AC3E}">
        <p14:creationId xmlns:p14="http://schemas.microsoft.com/office/powerpoint/2010/main" val="18511169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pPr marR="0">
              <a:lnSpc>
                <a:spcPct val="107000"/>
              </a:lnSpc>
              <a:spcBef>
                <a:spcPts val="0"/>
              </a:spcBef>
              <a:spcAft>
                <a:spcPts val="0"/>
              </a:spcAft>
            </a:pPr>
            <a:endParaRPr lang="en-US"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48</a:t>
            </a:fld>
            <a:endParaRPr lang="en-US" dirty="0"/>
          </a:p>
        </p:txBody>
      </p:sp>
    </p:spTree>
    <p:extLst>
      <p:ext uri="{BB962C8B-B14F-4D97-AF65-F5344CB8AC3E}">
        <p14:creationId xmlns:p14="http://schemas.microsoft.com/office/powerpoint/2010/main" val="5052368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pPr algn="l"/>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49</a:t>
            </a:fld>
            <a:endParaRPr lang="en-US" dirty="0"/>
          </a:p>
        </p:txBody>
      </p:sp>
    </p:spTree>
    <p:extLst>
      <p:ext uri="{BB962C8B-B14F-4D97-AF65-F5344CB8AC3E}">
        <p14:creationId xmlns:p14="http://schemas.microsoft.com/office/powerpoint/2010/main" val="9769138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sz="1200" kern="1200" dirty="0">
              <a:solidFill>
                <a:schemeClr val="tx1"/>
              </a:solidFill>
              <a:effectLst/>
              <a:latin typeface="Arial" charset="0"/>
              <a:ea typeface="+mn-ea"/>
              <a:cs typeface="+mn-cs"/>
            </a:endParaRPr>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50</a:t>
            </a:fld>
            <a:endParaRPr lang="en-US" dirty="0"/>
          </a:p>
        </p:txBody>
      </p:sp>
    </p:spTree>
    <p:extLst>
      <p:ext uri="{BB962C8B-B14F-4D97-AF65-F5344CB8AC3E}">
        <p14:creationId xmlns:p14="http://schemas.microsoft.com/office/powerpoint/2010/main" val="26090109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52</a:t>
            </a:fld>
            <a:endParaRPr lang="en-US" dirty="0"/>
          </a:p>
        </p:txBody>
      </p:sp>
    </p:spTree>
    <p:extLst>
      <p:ext uri="{BB962C8B-B14F-4D97-AF65-F5344CB8AC3E}">
        <p14:creationId xmlns:p14="http://schemas.microsoft.com/office/powerpoint/2010/main" val="2894086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53</a:t>
            </a:fld>
            <a:endParaRPr lang="en-US" dirty="0"/>
          </a:p>
        </p:txBody>
      </p:sp>
    </p:spTree>
    <p:extLst>
      <p:ext uri="{BB962C8B-B14F-4D97-AF65-F5344CB8AC3E}">
        <p14:creationId xmlns:p14="http://schemas.microsoft.com/office/powerpoint/2010/main" val="2235041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54</a:t>
            </a:fld>
            <a:endParaRPr lang="en-US" dirty="0"/>
          </a:p>
        </p:txBody>
      </p:sp>
    </p:spTree>
    <p:extLst>
      <p:ext uri="{BB962C8B-B14F-4D97-AF65-F5344CB8AC3E}">
        <p14:creationId xmlns:p14="http://schemas.microsoft.com/office/powerpoint/2010/main" val="21130012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55</a:t>
            </a:fld>
            <a:endParaRPr lang="en-US" dirty="0"/>
          </a:p>
        </p:txBody>
      </p:sp>
    </p:spTree>
    <p:extLst>
      <p:ext uri="{BB962C8B-B14F-4D97-AF65-F5344CB8AC3E}">
        <p14:creationId xmlns:p14="http://schemas.microsoft.com/office/powerpoint/2010/main" val="20904050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sz="1200" b="0" i="0" u="none" strike="noStrike" kern="1200" baseline="0" dirty="0">
              <a:solidFill>
                <a:schemeClr val="tx1"/>
              </a:solidFill>
              <a:latin typeface="Arial" charset="0"/>
              <a:ea typeface="+mn-ea"/>
              <a:cs typeface="+mn-cs"/>
            </a:endParaRPr>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56</a:t>
            </a:fld>
            <a:endParaRPr lang="en-US" dirty="0"/>
          </a:p>
        </p:txBody>
      </p:sp>
    </p:spTree>
    <p:extLst>
      <p:ext uri="{BB962C8B-B14F-4D97-AF65-F5344CB8AC3E}">
        <p14:creationId xmlns:p14="http://schemas.microsoft.com/office/powerpoint/2010/main" val="30875593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57</a:t>
            </a:fld>
            <a:endParaRPr lang="en-US" dirty="0"/>
          </a:p>
        </p:txBody>
      </p:sp>
    </p:spTree>
    <p:extLst>
      <p:ext uri="{BB962C8B-B14F-4D97-AF65-F5344CB8AC3E}">
        <p14:creationId xmlns:p14="http://schemas.microsoft.com/office/powerpoint/2010/main" val="29762239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58</a:t>
            </a:fld>
            <a:endParaRPr lang="en-US" dirty="0"/>
          </a:p>
        </p:txBody>
      </p:sp>
    </p:spTree>
    <p:extLst>
      <p:ext uri="{BB962C8B-B14F-4D97-AF65-F5344CB8AC3E}">
        <p14:creationId xmlns:p14="http://schemas.microsoft.com/office/powerpoint/2010/main" val="29786094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59</a:t>
            </a:fld>
            <a:endParaRPr lang="en-US" dirty="0"/>
          </a:p>
        </p:txBody>
      </p:sp>
    </p:spTree>
    <p:extLst>
      <p:ext uri="{BB962C8B-B14F-4D97-AF65-F5344CB8AC3E}">
        <p14:creationId xmlns:p14="http://schemas.microsoft.com/office/powerpoint/2010/main" val="32780494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60</a:t>
            </a:fld>
            <a:endParaRPr lang="en-US" dirty="0"/>
          </a:p>
        </p:txBody>
      </p:sp>
    </p:spTree>
    <p:extLst>
      <p:ext uri="{BB962C8B-B14F-4D97-AF65-F5344CB8AC3E}">
        <p14:creationId xmlns:p14="http://schemas.microsoft.com/office/powerpoint/2010/main" val="20923964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61</a:t>
            </a:fld>
            <a:endParaRPr lang="en-US" dirty="0"/>
          </a:p>
        </p:txBody>
      </p:sp>
    </p:spTree>
    <p:extLst>
      <p:ext uri="{BB962C8B-B14F-4D97-AF65-F5344CB8AC3E}">
        <p14:creationId xmlns:p14="http://schemas.microsoft.com/office/powerpoint/2010/main" val="254286803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62</a:t>
            </a:fld>
            <a:endParaRPr lang="en-US" dirty="0"/>
          </a:p>
        </p:txBody>
      </p:sp>
    </p:spTree>
    <p:extLst>
      <p:ext uri="{BB962C8B-B14F-4D97-AF65-F5344CB8AC3E}">
        <p14:creationId xmlns:p14="http://schemas.microsoft.com/office/powerpoint/2010/main" val="26741302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pPr marR="0">
              <a:lnSpc>
                <a:spcPct val="107000"/>
              </a:lnSpc>
              <a:spcBef>
                <a:spcPts val="0"/>
              </a:spcBef>
              <a:spcAft>
                <a:spcPts val="0"/>
              </a:spcAft>
            </a:pPr>
            <a:endParaRPr lang="en-US" baseline="0" dirty="0">
              <a:effectLst/>
              <a:latin typeface="ArialMT"/>
              <a:ea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63</a:t>
            </a:fld>
            <a:endParaRPr lang="en-US" dirty="0"/>
          </a:p>
        </p:txBody>
      </p:sp>
    </p:spTree>
    <p:extLst>
      <p:ext uri="{BB962C8B-B14F-4D97-AF65-F5344CB8AC3E}">
        <p14:creationId xmlns:p14="http://schemas.microsoft.com/office/powerpoint/2010/main" val="1270496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64</a:t>
            </a:fld>
            <a:endParaRPr lang="en-US" dirty="0"/>
          </a:p>
        </p:txBody>
      </p:sp>
    </p:spTree>
    <p:extLst>
      <p:ext uri="{BB962C8B-B14F-4D97-AF65-F5344CB8AC3E}">
        <p14:creationId xmlns:p14="http://schemas.microsoft.com/office/powerpoint/2010/main" val="333062094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65</a:t>
            </a:fld>
            <a:endParaRPr lang="en-US" dirty="0"/>
          </a:p>
        </p:txBody>
      </p:sp>
    </p:spTree>
    <p:extLst>
      <p:ext uri="{BB962C8B-B14F-4D97-AF65-F5344CB8AC3E}">
        <p14:creationId xmlns:p14="http://schemas.microsoft.com/office/powerpoint/2010/main" val="54125654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baseline="0" dirty="0"/>
              <a:t> </a:t>
            </a:r>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66</a:t>
            </a:fld>
            <a:endParaRPr lang="en-US" dirty="0"/>
          </a:p>
        </p:txBody>
      </p:sp>
    </p:spTree>
    <p:extLst>
      <p:ext uri="{BB962C8B-B14F-4D97-AF65-F5344CB8AC3E}">
        <p14:creationId xmlns:p14="http://schemas.microsoft.com/office/powerpoint/2010/main" val="17923085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67</a:t>
            </a:fld>
            <a:endParaRPr lang="en-US" dirty="0"/>
          </a:p>
        </p:txBody>
      </p:sp>
    </p:spTree>
    <p:extLst>
      <p:ext uri="{BB962C8B-B14F-4D97-AF65-F5344CB8AC3E}">
        <p14:creationId xmlns:p14="http://schemas.microsoft.com/office/powerpoint/2010/main" val="34696281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68</a:t>
            </a:fld>
            <a:endParaRPr lang="en-US" dirty="0"/>
          </a:p>
        </p:txBody>
      </p:sp>
    </p:spTree>
    <p:extLst>
      <p:ext uri="{BB962C8B-B14F-4D97-AF65-F5344CB8AC3E}">
        <p14:creationId xmlns:p14="http://schemas.microsoft.com/office/powerpoint/2010/main" val="8214256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69</a:t>
            </a:fld>
            <a:endParaRPr lang="en-US" dirty="0"/>
          </a:p>
        </p:txBody>
      </p:sp>
    </p:spTree>
    <p:extLst>
      <p:ext uri="{BB962C8B-B14F-4D97-AF65-F5344CB8AC3E}">
        <p14:creationId xmlns:p14="http://schemas.microsoft.com/office/powerpoint/2010/main" val="423123790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70</a:t>
            </a:fld>
            <a:endParaRPr lang="en-US" dirty="0"/>
          </a:p>
        </p:txBody>
      </p:sp>
    </p:spTree>
    <p:extLst>
      <p:ext uri="{BB962C8B-B14F-4D97-AF65-F5344CB8AC3E}">
        <p14:creationId xmlns:p14="http://schemas.microsoft.com/office/powerpoint/2010/main" val="24763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71</a:t>
            </a:fld>
            <a:endParaRPr lang="en-US" dirty="0"/>
          </a:p>
        </p:txBody>
      </p:sp>
    </p:spTree>
    <p:extLst>
      <p:ext uri="{BB962C8B-B14F-4D97-AF65-F5344CB8AC3E}">
        <p14:creationId xmlns:p14="http://schemas.microsoft.com/office/powerpoint/2010/main" val="301413043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74</a:t>
            </a:fld>
            <a:endParaRPr lang="en-US" dirty="0"/>
          </a:p>
        </p:txBody>
      </p:sp>
    </p:spTree>
    <p:extLst>
      <p:ext uri="{BB962C8B-B14F-4D97-AF65-F5344CB8AC3E}">
        <p14:creationId xmlns:p14="http://schemas.microsoft.com/office/powerpoint/2010/main" val="23886472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76</a:t>
            </a:fld>
            <a:endParaRPr lang="en-US" dirty="0"/>
          </a:p>
        </p:txBody>
      </p:sp>
    </p:spTree>
    <p:extLst>
      <p:ext uri="{BB962C8B-B14F-4D97-AF65-F5344CB8AC3E}">
        <p14:creationId xmlns:p14="http://schemas.microsoft.com/office/powerpoint/2010/main" val="20195055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655" y="36"/>
            <a:ext cx="12192065" cy="6857964"/>
          </a:xfrm>
          <a:prstGeom prst="rect">
            <a:avLst/>
          </a:prstGeom>
        </p:spPr>
      </p:pic>
      <p:sp>
        <p:nvSpPr>
          <p:cNvPr id="9" name="Rectangle 3"/>
          <p:cNvSpPr>
            <a:spLocks noGrp="1" noChangeArrowheads="1"/>
          </p:cNvSpPr>
          <p:nvPr>
            <p:ph type="ctrTitle" hasCustomPrompt="1"/>
          </p:nvPr>
        </p:nvSpPr>
        <p:spPr bwMode="auto">
          <a:xfrm>
            <a:off x="4969074" y="3771649"/>
            <a:ext cx="6802622" cy="738664"/>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a:t>Click To Edit Master Title</a:t>
            </a:r>
          </a:p>
        </p:txBody>
      </p:sp>
      <p:sp>
        <p:nvSpPr>
          <p:cNvPr id="10" name="Rectangle 6"/>
          <p:cNvSpPr>
            <a:spLocks noGrp="1" noChangeArrowheads="1"/>
          </p:cNvSpPr>
          <p:nvPr>
            <p:ph type="subTitle" idx="1" hasCustomPrompt="1"/>
          </p:nvPr>
        </p:nvSpPr>
        <p:spPr>
          <a:xfrm>
            <a:off x="4969074" y="5066617"/>
            <a:ext cx="5481075"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Edit Master Subtitle Style</a:t>
            </a:r>
          </a:p>
        </p:txBody>
      </p:sp>
    </p:spTree>
    <p:extLst>
      <p:ext uri="{BB962C8B-B14F-4D97-AF65-F5344CB8AC3E}">
        <p14:creationId xmlns:p14="http://schemas.microsoft.com/office/powerpoint/2010/main" val="2817904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Rectangle 3"/>
          <p:cNvSpPr/>
          <p:nvPr userDrawn="1"/>
        </p:nvSpPr>
        <p:spPr bwMode="auto">
          <a:xfrm>
            <a:off x="1" y="0"/>
            <a:ext cx="12192000"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785"/>
            <a:ext cx="12192065" cy="6857964"/>
          </a:xfrm>
          <a:prstGeom prst="rect">
            <a:avLst/>
          </a:prstGeom>
        </p:spPr>
      </p:pic>
      <p:sp>
        <p:nvSpPr>
          <p:cNvPr id="2" name="Title 1"/>
          <p:cNvSpPr>
            <a:spLocks noGrp="1"/>
          </p:cNvSpPr>
          <p:nvPr>
            <p:ph type="title"/>
          </p:nvPr>
        </p:nvSpPr>
        <p:spPr>
          <a:xfrm>
            <a:off x="570061" y="2588181"/>
            <a:ext cx="6493409" cy="535531"/>
          </a:xfrm>
        </p:spPr>
        <p:txBody>
          <a:bodyPr anchor="t"/>
          <a:lstStyle>
            <a:lvl1pPr>
              <a:defRPr sz="3200">
                <a:solidFill>
                  <a:srgbClr val="373A3E"/>
                </a:solidFill>
              </a:defRPr>
            </a:lvl1pPr>
          </a:lstStyle>
          <a:p>
            <a:r>
              <a:rPr lang="en-US" dirty="0"/>
              <a:t>Click to edit Master title style</a:t>
            </a:r>
          </a:p>
        </p:txBody>
      </p:sp>
    </p:spTree>
    <p:extLst>
      <p:ext uri="{BB962C8B-B14F-4D97-AF65-F5344CB8AC3E}">
        <p14:creationId xmlns:p14="http://schemas.microsoft.com/office/powerpoint/2010/main" val="2161736920"/>
      </p:ext>
    </p:extLst>
  </p:cSld>
  <p:clrMapOvr>
    <a:masterClrMapping/>
  </p:clrMapOvr>
  <p:extLst mod="1">
    <p:ext uri="{DCECCB84-F9BA-43D5-87BE-67443E8EF086}">
      <p15:sldGuideLst xmlns:p15="http://schemas.microsoft.com/office/powerpoint/2012/main">
        <p15:guide id="1" pos="359" userDrawn="1">
          <p15:clr>
            <a:srgbClr val="FBAE40"/>
          </p15:clr>
        </p15:guide>
        <p15:guide id="2" orient="horz" pos="187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959" y="1200151"/>
            <a:ext cx="10951238"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9320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959" y="1200151"/>
            <a:ext cx="10951238"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7428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5" name="Rectangle 4"/>
          <p:cNvSpPr/>
          <p:nvPr userDrawn="1"/>
        </p:nvSpPr>
        <p:spPr bwMode="auto">
          <a:xfrm>
            <a:off x="1" y="0"/>
            <a:ext cx="12192000"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a:xfrm>
            <a:off x="1114715" y="467576"/>
            <a:ext cx="9860607"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715" y="1470398"/>
            <a:ext cx="9860607"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2291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Agenda">
    <p:spTree>
      <p:nvGrpSpPr>
        <p:cNvPr id="1" name=""/>
        <p:cNvGrpSpPr/>
        <p:nvPr/>
      </p:nvGrpSpPr>
      <p:grpSpPr>
        <a:xfrm>
          <a:off x="0" y="0"/>
          <a:ext cx="0" cy="0"/>
          <a:chOff x="0" y="0"/>
          <a:chExt cx="0" cy="0"/>
        </a:xfrm>
      </p:grpSpPr>
      <p:sp>
        <p:nvSpPr>
          <p:cNvPr id="5" name="Rectangle 4"/>
          <p:cNvSpPr/>
          <p:nvPr userDrawn="1"/>
        </p:nvSpPr>
        <p:spPr bwMode="auto">
          <a:xfrm>
            <a:off x="1" y="0"/>
            <a:ext cx="12192000"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a:xfrm>
            <a:off x="1114715" y="467576"/>
            <a:ext cx="9860607"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715" y="1470398"/>
            <a:ext cx="9860607"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0247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2406102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dirty="0"/>
              <a:t>Click to edit Master title style</a:t>
            </a:r>
          </a:p>
        </p:txBody>
      </p:sp>
    </p:spTree>
    <p:extLst>
      <p:ext uri="{BB962C8B-B14F-4D97-AF65-F5344CB8AC3E}">
        <p14:creationId xmlns:p14="http://schemas.microsoft.com/office/powerpoint/2010/main" val="1307819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a:xfrm>
            <a:off x="557959" y="367498"/>
            <a:ext cx="11024442" cy="430887"/>
          </a:xfrm>
        </p:spPr>
        <p:txBody>
          <a:bodyPr/>
          <a:lstStyle>
            <a:lvl1pPr>
              <a:defRPr>
                <a:solidFill>
                  <a:schemeClr val="tx1">
                    <a:lumMod val="50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57958" y="1200150"/>
            <a:ext cx="5386917"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57958" y="1991189"/>
            <a:ext cx="5386917"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7" y="1200150"/>
            <a:ext cx="5389033"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7" y="1991189"/>
            <a:ext cx="5389033"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31706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4" name="Title 1"/>
          <p:cNvSpPr>
            <a:spLocks noGrp="1"/>
          </p:cNvSpPr>
          <p:nvPr>
            <p:ph type="title"/>
          </p:nvPr>
        </p:nvSpPr>
        <p:spPr>
          <a:xfrm>
            <a:off x="2448563" y="3107734"/>
            <a:ext cx="7288523" cy="590931"/>
          </a:xfrm>
        </p:spPr>
        <p:txBody>
          <a:bodyPr/>
          <a:lstStyle>
            <a:lvl1pPr algn="ctr">
              <a:defRPr sz="3600" b="1"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90020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4" name="Title 1"/>
          <p:cNvSpPr>
            <a:spLocks noGrp="1"/>
          </p:cNvSpPr>
          <p:nvPr>
            <p:ph type="title"/>
          </p:nvPr>
        </p:nvSpPr>
        <p:spPr>
          <a:xfrm>
            <a:off x="2448563" y="3107734"/>
            <a:ext cx="7288523" cy="590931"/>
          </a:xfrm>
        </p:spPr>
        <p:txBody>
          <a:bodyPr/>
          <a:lstStyle>
            <a:lvl1pPr algn="ctr">
              <a:defRPr sz="3600" b="1">
                <a:solidFill>
                  <a:schemeClr val="accent2"/>
                </a:solidFill>
              </a:defRPr>
            </a:lvl1pPr>
          </a:lstStyle>
          <a:p>
            <a:r>
              <a:rPr lang="en-US"/>
              <a:t>Click to edit Master title style</a:t>
            </a:r>
            <a:endParaRPr lang="en-US" dirty="0"/>
          </a:p>
        </p:txBody>
      </p:sp>
    </p:spTree>
    <p:extLst>
      <p:ext uri="{BB962C8B-B14F-4D97-AF65-F5344CB8AC3E}">
        <p14:creationId xmlns:p14="http://schemas.microsoft.com/office/powerpoint/2010/main" val="301567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4" name="Title 1"/>
          <p:cNvSpPr>
            <a:spLocks noGrp="1"/>
          </p:cNvSpPr>
          <p:nvPr>
            <p:ph type="title"/>
          </p:nvPr>
        </p:nvSpPr>
        <p:spPr>
          <a:xfrm>
            <a:off x="2448563" y="3107734"/>
            <a:ext cx="7288523"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216004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3" name="Title 1"/>
          <p:cNvSpPr>
            <a:spLocks noGrp="1"/>
          </p:cNvSpPr>
          <p:nvPr>
            <p:ph type="title"/>
          </p:nvPr>
        </p:nvSpPr>
        <p:spPr>
          <a:xfrm>
            <a:off x="2448563" y="3107734"/>
            <a:ext cx="7288523"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1130888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Tree>
    <p:extLst>
      <p:ext uri="{BB962C8B-B14F-4D97-AF65-F5344CB8AC3E}">
        <p14:creationId xmlns:p14="http://schemas.microsoft.com/office/powerpoint/2010/main" val="26054724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1027" name="Rectangle 3"/>
          <p:cNvSpPr>
            <a:spLocks noGrp="1" noChangeArrowheads="1"/>
          </p:cNvSpPr>
          <p:nvPr>
            <p:ph type="body" idx="1"/>
          </p:nvPr>
        </p:nvSpPr>
        <p:spPr bwMode="auto">
          <a:xfrm>
            <a:off x="552594" y="1200150"/>
            <a:ext cx="10956603"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title"/>
          </p:nvPr>
        </p:nvSpPr>
        <p:spPr bwMode="white">
          <a:xfrm>
            <a:off x="557959" y="367498"/>
            <a:ext cx="10951239"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t>Click to edit Master title style</a:t>
            </a:r>
            <a:endParaRPr lang="en-US" dirty="0"/>
          </a:p>
        </p:txBody>
      </p:sp>
      <p:sp>
        <p:nvSpPr>
          <p:cNvPr id="1713158" name="Rectangle 6"/>
          <p:cNvSpPr>
            <a:spLocks noChangeArrowheads="1"/>
          </p:cNvSpPr>
          <p:nvPr/>
        </p:nvSpPr>
        <p:spPr bwMode="auto">
          <a:xfrm>
            <a:off x="6016768" y="6517228"/>
            <a:ext cx="156772"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32" r:id="rId1"/>
    <p:sldLayoutId id="2147483779" r:id="rId2"/>
    <p:sldLayoutId id="2147483738" r:id="rId3"/>
    <p:sldLayoutId id="2147483775" r:id="rId4"/>
    <p:sldLayoutId id="2147483734" r:id="rId5"/>
    <p:sldLayoutId id="2147483778" r:id="rId6"/>
    <p:sldLayoutId id="2147483774" r:id="rId7"/>
    <p:sldLayoutId id="2147483739" r:id="rId8"/>
    <p:sldLayoutId id="2147483762" r:id="rId9"/>
    <p:sldLayoutId id="2147483776" r:id="rId10"/>
    <p:sldLayoutId id="2147483772" r:id="rId11"/>
    <p:sldLayoutId id="2147483767" r:id="rId12"/>
    <p:sldLayoutId id="2147483770" r:id="rId13"/>
    <p:sldLayoutId id="2147483773" r:id="rId14"/>
  </p:sldLayoutIdLst>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10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16.xml"/><Relationship Id="rId5" Type="http://schemas.openxmlformats.org/officeDocument/2006/relationships/image" Target="../media/image17.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jpg"/><Relationship Id="rId3" Type="http://schemas.openxmlformats.org/officeDocument/2006/relationships/image" Target="../media/image10.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21.jpe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18.xml"/><Relationship Id="rId5" Type="http://schemas.openxmlformats.org/officeDocument/2006/relationships/image" Target="../media/image31.png"/><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xml"/><Relationship Id="rId1" Type="http://schemas.openxmlformats.org/officeDocument/2006/relationships/tags" Target="../tags/tag20.xml"/><Relationship Id="rId4" Type="http://schemas.openxmlformats.org/officeDocument/2006/relationships/image" Target="../media/image37.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9.xml"/><Relationship Id="rId1" Type="http://schemas.openxmlformats.org/officeDocument/2006/relationships/tags" Target="../tags/tag22.xml"/><Relationship Id="rId4" Type="http://schemas.openxmlformats.org/officeDocument/2006/relationships/image" Target="../media/image38.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tags" Target="../tags/tag24.xml"/><Relationship Id="rId4" Type="http://schemas.openxmlformats.org/officeDocument/2006/relationships/image" Target="../media/image39.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tags" Target="../tags/tag2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4.xml"/><Relationship Id="rId1" Type="http://schemas.openxmlformats.org/officeDocument/2006/relationships/tags" Target="../tags/tag28.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4.xml"/><Relationship Id="rId1" Type="http://schemas.openxmlformats.org/officeDocument/2006/relationships/tags" Target="../tags/tag30.xml"/><Relationship Id="rId4" Type="http://schemas.openxmlformats.org/officeDocument/2006/relationships/image" Target="../media/image43.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4.xml"/><Relationship Id="rId1" Type="http://schemas.openxmlformats.org/officeDocument/2006/relationships/tags" Target="../tags/tag32.xml"/><Relationship Id="rId5" Type="http://schemas.openxmlformats.org/officeDocument/2006/relationships/image" Target="../media/image44.png"/><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4.xml"/><Relationship Id="rId1" Type="http://schemas.openxmlformats.org/officeDocument/2006/relationships/tags" Target="../tags/tag36.xml"/><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4.xml"/><Relationship Id="rId1" Type="http://schemas.openxmlformats.org/officeDocument/2006/relationships/tags" Target="../tags/tag38.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4.xml"/><Relationship Id="rId1" Type="http://schemas.openxmlformats.org/officeDocument/2006/relationships/tags" Target="../tags/tag40.xml"/><Relationship Id="rId4" Type="http://schemas.openxmlformats.org/officeDocument/2006/relationships/image" Target="../media/image46.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xml"/><Relationship Id="rId1" Type="http://schemas.openxmlformats.org/officeDocument/2006/relationships/tags" Target="../tags/tag4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4.xml"/><Relationship Id="rId1" Type="http://schemas.openxmlformats.org/officeDocument/2006/relationships/tags" Target="../tags/tag44.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4.xml"/><Relationship Id="rId1" Type="http://schemas.openxmlformats.org/officeDocument/2006/relationships/tags" Target="../tags/tag46.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4.xml"/><Relationship Id="rId1" Type="http://schemas.openxmlformats.org/officeDocument/2006/relationships/tags" Target="../tags/tag48.xml"/><Relationship Id="rId4" Type="http://schemas.openxmlformats.org/officeDocument/2006/relationships/image" Target="../media/image47.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4.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4.xml"/><Relationship Id="rId1" Type="http://schemas.openxmlformats.org/officeDocument/2006/relationships/tags" Target="../tags/tag52.xml"/><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4.xml"/><Relationship Id="rId1" Type="http://schemas.openxmlformats.org/officeDocument/2006/relationships/tags" Target="../tags/tag54.xml"/><Relationship Id="rId4" Type="http://schemas.openxmlformats.org/officeDocument/2006/relationships/image" Target="../media/image45.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4.xml"/><Relationship Id="rId1" Type="http://schemas.openxmlformats.org/officeDocument/2006/relationships/tags" Target="../tags/tag56.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4.xml"/><Relationship Id="rId1" Type="http://schemas.openxmlformats.org/officeDocument/2006/relationships/tags" Target="../tags/tag58.xml"/><Relationship Id="rId4" Type="http://schemas.openxmlformats.org/officeDocument/2006/relationships/image" Target="../media/image49.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4.xml"/><Relationship Id="rId1" Type="http://schemas.openxmlformats.org/officeDocument/2006/relationships/tags" Target="../tags/tag60.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4.xml"/><Relationship Id="rId1" Type="http://schemas.openxmlformats.org/officeDocument/2006/relationships/tags" Target="../tags/tag62.xml"/><Relationship Id="rId4" Type="http://schemas.openxmlformats.org/officeDocument/2006/relationships/image" Target="../media/image50.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4.xml"/><Relationship Id="rId1" Type="http://schemas.openxmlformats.org/officeDocument/2006/relationships/tags" Target="../tags/tag64.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4.xml"/><Relationship Id="rId1" Type="http://schemas.openxmlformats.org/officeDocument/2006/relationships/tags" Target="../tags/tag66.xml"/><Relationship Id="rId4" Type="http://schemas.openxmlformats.org/officeDocument/2006/relationships/image" Target="../media/image51.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4.xml"/><Relationship Id="rId1" Type="http://schemas.openxmlformats.org/officeDocument/2006/relationships/tags" Target="../tags/tag68.xml"/><Relationship Id="rId4" Type="http://schemas.openxmlformats.org/officeDocument/2006/relationships/image" Target="../media/image52.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4.xml"/><Relationship Id="rId1" Type="http://schemas.openxmlformats.org/officeDocument/2006/relationships/tags" Target="../tags/tag69.xml"/><Relationship Id="rId5" Type="http://schemas.openxmlformats.org/officeDocument/2006/relationships/image" Target="../media/image54.png"/><Relationship Id="rId4" Type="http://schemas.openxmlformats.org/officeDocument/2006/relationships/image" Target="../media/image53.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4.xml"/><Relationship Id="rId1" Type="http://schemas.openxmlformats.org/officeDocument/2006/relationships/tags" Target="../tags/tag70.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4.xml"/><Relationship Id="rId1" Type="http://schemas.openxmlformats.org/officeDocument/2006/relationships/tags" Target="../tags/tag71.xml"/><Relationship Id="rId6" Type="http://schemas.openxmlformats.org/officeDocument/2006/relationships/image" Target="../media/image55.png"/><Relationship Id="rId5" Type="http://schemas.openxmlformats.org/officeDocument/2006/relationships/image" Target="../media/image59.png"/><Relationship Id="rId4" Type="http://schemas.openxmlformats.org/officeDocument/2006/relationships/image" Target="../media/image58.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4.xml"/><Relationship Id="rId1" Type="http://schemas.openxmlformats.org/officeDocument/2006/relationships/tags" Target="../tags/tag72.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4.xml"/><Relationship Id="rId1" Type="http://schemas.openxmlformats.org/officeDocument/2006/relationships/tags" Target="../tags/tag74.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4.xml"/><Relationship Id="rId1" Type="http://schemas.openxmlformats.org/officeDocument/2006/relationships/tags" Target="../tags/tag76.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4.xml"/><Relationship Id="rId1" Type="http://schemas.openxmlformats.org/officeDocument/2006/relationships/tags" Target="../tags/tag78.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4.xml"/><Relationship Id="rId1" Type="http://schemas.openxmlformats.org/officeDocument/2006/relationships/tags" Target="../tags/tag80.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4.xml"/><Relationship Id="rId1" Type="http://schemas.openxmlformats.org/officeDocument/2006/relationships/tags" Target="../tags/tag82.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4.xml"/><Relationship Id="rId1" Type="http://schemas.openxmlformats.org/officeDocument/2006/relationships/tags" Target="../tags/tag84.xml"/><Relationship Id="rId4" Type="http://schemas.openxmlformats.org/officeDocument/2006/relationships/image" Target="../media/image45.pn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4.xml"/><Relationship Id="rId1" Type="http://schemas.openxmlformats.org/officeDocument/2006/relationships/tags" Target="../tags/tag86.xml"/><Relationship Id="rId4" Type="http://schemas.openxmlformats.org/officeDocument/2006/relationships/image" Target="../media/image60.jpe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4.xml"/><Relationship Id="rId1" Type="http://schemas.openxmlformats.org/officeDocument/2006/relationships/tags" Target="../tags/tag88.xml"/></Relationships>
</file>

<file path=ppt/slides/_rels/slide7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4.xml"/><Relationship Id="rId1" Type="http://schemas.openxmlformats.org/officeDocument/2006/relationships/tags" Target="../tags/tag90.xml"/></Relationships>
</file>

<file path=ppt/slides/_rels/slide7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4969368" y="3402317"/>
            <a:ext cx="6800850" cy="1477328"/>
          </a:xfrm>
        </p:spPr>
        <p:txBody>
          <a:bodyPr/>
          <a:lstStyle/>
          <a:p>
            <a:r>
              <a:rPr lang="en-US" dirty="0"/>
              <a:t>What’s New in OpenEdge 11.7?</a:t>
            </a:r>
          </a:p>
        </p:txBody>
      </p:sp>
      <p:sp>
        <p:nvSpPr>
          <p:cNvPr id="5" name="Subtitle 8"/>
          <p:cNvSpPr>
            <a:spLocks noGrp="1"/>
          </p:cNvSpPr>
          <p:nvPr>
            <p:ph type="subTitle" idx="1"/>
          </p:nvPr>
        </p:nvSpPr>
        <p:spPr/>
        <p:txBody>
          <a:bodyPr/>
          <a:lstStyle/>
          <a:p>
            <a:r>
              <a:rPr lang="en-US" dirty="0"/>
              <a:t>June 5, 2017</a:t>
            </a:r>
          </a:p>
          <a:p>
            <a:r>
              <a:rPr lang="en-US" sz="2000" dirty="0"/>
              <a:t>Martha Lynch, Marie Candela, Evan Bleicher</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16468" y="3028219"/>
            <a:ext cx="8408986" cy="1089529"/>
          </a:xfrm>
        </p:spPr>
        <p:txBody>
          <a:bodyPr/>
          <a:lstStyle/>
          <a:p>
            <a:r>
              <a:rPr lang="en-US" dirty="0"/>
              <a:t>OpenEdge 11.7 Delivers </a:t>
            </a:r>
            <a:br>
              <a:rPr lang="en-US" dirty="0"/>
            </a:br>
            <a:endParaRPr lang="en-US" dirty="0"/>
          </a:p>
        </p:txBody>
      </p:sp>
    </p:spTree>
    <p:extLst>
      <p:ext uri="{BB962C8B-B14F-4D97-AF65-F5344CB8AC3E}">
        <p14:creationId xmlns:p14="http://schemas.microsoft.com/office/powerpoint/2010/main" val="21305751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16468" y="2776190"/>
            <a:ext cx="8408986" cy="1593587"/>
          </a:xfrm>
        </p:spPr>
        <p:txBody>
          <a:bodyPr/>
          <a:lstStyle/>
          <a:p>
            <a:r>
              <a:rPr lang="en-US" dirty="0"/>
              <a:t>OpenEdge 11.7 Delivers </a:t>
            </a:r>
            <a:br>
              <a:rPr lang="en-US" dirty="0"/>
            </a:br>
            <a:r>
              <a:rPr lang="en-US" dirty="0"/>
              <a:t>Security, Scalability, High Availability</a:t>
            </a:r>
          </a:p>
        </p:txBody>
      </p:sp>
    </p:spTree>
    <p:extLst>
      <p:ext uri="{BB962C8B-B14F-4D97-AF65-F5344CB8AC3E}">
        <p14:creationId xmlns:p14="http://schemas.microsoft.com/office/powerpoint/2010/main" val="25430486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dirty="0"/>
              <a:t>All Things </a:t>
            </a:r>
            <a:r>
              <a:rPr lang="en-US" dirty="0" err="1"/>
              <a:t>DataBase</a:t>
            </a:r>
            <a:r>
              <a:rPr lang="en-US" dirty="0"/>
              <a:t> , featuring CDC and Replication</a:t>
            </a:r>
          </a:p>
          <a:p>
            <a:r>
              <a:rPr lang="en-US" dirty="0"/>
              <a:t>Security, Servers, Management and Development Tools</a:t>
            </a:r>
          </a:p>
          <a:p>
            <a:r>
              <a:rPr lang="en-US" dirty="0"/>
              <a:t>ABL and Kendo UI Builder</a:t>
            </a:r>
          </a:p>
          <a:p>
            <a:endParaRPr lang="en-US" dirty="0"/>
          </a:p>
        </p:txBody>
      </p:sp>
    </p:spTree>
    <p:custDataLst>
      <p:tags r:id="rId1"/>
    </p:custDataLst>
    <p:extLst>
      <p:ext uri="{BB962C8B-B14F-4D97-AF65-F5344CB8AC3E}">
        <p14:creationId xmlns:p14="http://schemas.microsoft.com/office/powerpoint/2010/main" val="324925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OpenEdge Database</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t>OpenEdge Change Data Capture</a:t>
            </a:r>
          </a:p>
          <a:p>
            <a:pPr>
              <a:buFont typeface="Wingdings" panose="05000000000000000000" pitchFamily="2" charset="2"/>
              <a:buChar char="Ø"/>
            </a:pPr>
            <a:r>
              <a:rPr lang="en-US" dirty="0"/>
              <a:t>Replication Target Synchronization</a:t>
            </a:r>
          </a:p>
          <a:p>
            <a:pPr>
              <a:buFont typeface="Wingdings" panose="05000000000000000000" pitchFamily="2" charset="2"/>
              <a:buChar char="Ø"/>
            </a:pPr>
            <a:r>
              <a:rPr lang="en-US" dirty="0"/>
              <a:t>Database enhancements</a:t>
            </a:r>
          </a:p>
        </p:txBody>
      </p:sp>
    </p:spTree>
    <p:extLst>
      <p:ext uri="{BB962C8B-B14F-4D97-AF65-F5344CB8AC3E}">
        <p14:creationId xmlns:p14="http://schemas.microsoft.com/office/powerpoint/2010/main" val="2559767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6596" y="3091871"/>
            <a:ext cx="6555592" cy="535531"/>
          </a:xfrm>
        </p:spPr>
        <p:txBody>
          <a:bodyPr/>
          <a:lstStyle/>
          <a:p>
            <a:r>
              <a:rPr lang="en-US" dirty="0"/>
              <a:t>OpenEdge Change Data Capture </a:t>
            </a:r>
          </a:p>
        </p:txBody>
      </p:sp>
    </p:spTree>
    <p:custDataLst>
      <p:tags r:id="rId1"/>
    </p:custDataLst>
    <p:extLst>
      <p:ext uri="{BB962C8B-B14F-4D97-AF65-F5344CB8AC3E}">
        <p14:creationId xmlns:p14="http://schemas.microsoft.com/office/powerpoint/2010/main" val="455330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402" y="370575"/>
            <a:ext cx="10948387" cy="424732"/>
          </a:xfrm>
        </p:spPr>
        <p:txBody>
          <a:bodyPr/>
          <a:lstStyle/>
          <a:p>
            <a:r>
              <a:rPr lang="en-US" dirty="0"/>
              <a:t>Using OpenEdge Change Data Capture</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16021" y="2257494"/>
            <a:ext cx="2008807" cy="1999622"/>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08623" y="2522629"/>
            <a:ext cx="1177436" cy="2339776"/>
          </a:xfrm>
          <a:prstGeom prst="rect">
            <a:avLst/>
          </a:prstGeom>
        </p:spPr>
      </p:pic>
      <p:sp>
        <p:nvSpPr>
          <p:cNvPr id="10" name="TextBox 9"/>
          <p:cNvSpPr txBox="1"/>
          <p:nvPr/>
        </p:nvSpPr>
        <p:spPr>
          <a:xfrm>
            <a:off x="4647079" y="5248737"/>
            <a:ext cx="1530792" cy="307777"/>
          </a:xfrm>
          <a:prstGeom prst="rect">
            <a:avLst/>
          </a:prstGeom>
          <a:noFill/>
        </p:spPr>
        <p:txBody>
          <a:bodyPr wrap="square" rtlCol="0">
            <a:spAutoFit/>
          </a:bodyPr>
          <a:lstStyle/>
          <a:p>
            <a:r>
              <a:rPr lang="en-US" sz="1400" i="0" dirty="0">
                <a:solidFill>
                  <a:srgbClr val="000000"/>
                </a:solidFill>
              </a:rPr>
              <a:t>Data Extraction</a:t>
            </a:r>
          </a:p>
        </p:txBody>
      </p:sp>
      <p:cxnSp>
        <p:nvCxnSpPr>
          <p:cNvPr id="11" name="Straight Arrow Connector 10"/>
          <p:cNvCxnSpPr/>
          <p:nvPr/>
        </p:nvCxnSpPr>
        <p:spPr bwMode="auto">
          <a:xfrm>
            <a:off x="2980910" y="3777960"/>
            <a:ext cx="1571437" cy="13331"/>
          </a:xfrm>
          <a:prstGeom prst="straightConnector1">
            <a:avLst/>
          </a:prstGeom>
          <a:solidFill>
            <a:schemeClr val="accent1"/>
          </a:solidFill>
          <a:ln w="19050" cap="flat" cmpd="sng" algn="ctr">
            <a:solidFill>
              <a:schemeClr val="accent3">
                <a:lumMod val="60000"/>
                <a:lumOff val="40000"/>
              </a:schemeClr>
            </a:solidFill>
            <a:prstDash val="solid"/>
            <a:round/>
            <a:headEnd type="none" w="med" len="med"/>
            <a:tailEnd type="arrow"/>
          </a:ln>
          <a:effectLst/>
        </p:spPr>
      </p:cxn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5755" y="4257116"/>
            <a:ext cx="1241030" cy="1379088"/>
          </a:xfrm>
          <a:prstGeom prst="rect">
            <a:avLst/>
          </a:prstGeom>
        </p:spPr>
      </p:pic>
      <p:sp>
        <p:nvSpPr>
          <p:cNvPr id="5" name="TextBox 4"/>
          <p:cNvSpPr txBox="1"/>
          <p:nvPr/>
        </p:nvSpPr>
        <p:spPr bwMode="auto">
          <a:xfrm>
            <a:off x="2544819" y="3212083"/>
            <a:ext cx="1221809" cy="1077218"/>
          </a:xfrm>
          <a:prstGeom prst="rect">
            <a:avLst/>
          </a:prstGeom>
          <a:solidFill>
            <a:schemeClr val="tx2">
              <a:lumMod val="10000"/>
              <a:lumOff val="90000"/>
            </a:schemeClr>
          </a:solidFill>
          <a:ln w="9525">
            <a:solidFill>
              <a:schemeClr val="accent1"/>
            </a:solidFill>
            <a:miter lim="800000"/>
            <a:headEnd/>
            <a:tailEnd/>
          </a:ln>
        </p:spPr>
        <p:txBody>
          <a:bodyPr vert="horz" wrap="none" lIns="91440" tIns="45720" rIns="91440" bIns="45720" numCol="1" rtlCol="0" anchor="t" anchorCtr="0" compatLnSpc="1">
            <a:prstTxWarp prst="textNoShape">
              <a:avLst/>
            </a:prstTxWarp>
            <a:spAutoFit/>
          </a:bodyPr>
          <a:lstStyle/>
          <a:p>
            <a:pPr>
              <a:spcBef>
                <a:spcPts val="0"/>
              </a:spcBef>
              <a:buSzTx/>
            </a:pPr>
            <a:r>
              <a:rPr lang="en-US" sz="1600" i="0" dirty="0" err="1"/>
              <a:t>OpenEdge</a:t>
            </a:r>
            <a:r>
              <a:rPr lang="en-US" sz="1600" i="0" dirty="0"/>
              <a:t> </a:t>
            </a:r>
          </a:p>
          <a:p>
            <a:pPr>
              <a:spcBef>
                <a:spcPts val="0"/>
              </a:spcBef>
              <a:buSzTx/>
            </a:pPr>
            <a:r>
              <a:rPr lang="en-US" sz="1600" i="0" dirty="0"/>
              <a:t>Change </a:t>
            </a:r>
          </a:p>
          <a:p>
            <a:pPr>
              <a:spcBef>
                <a:spcPts val="0"/>
              </a:spcBef>
              <a:buSzTx/>
            </a:pPr>
            <a:r>
              <a:rPr lang="en-US" sz="1600" i="0" dirty="0"/>
              <a:t>Data </a:t>
            </a:r>
          </a:p>
          <a:p>
            <a:pPr>
              <a:spcBef>
                <a:spcPts val="0"/>
              </a:spcBef>
              <a:buSzTx/>
            </a:pPr>
            <a:r>
              <a:rPr lang="en-US" sz="1600" i="0" dirty="0"/>
              <a:t>Capture</a:t>
            </a:r>
          </a:p>
        </p:txBody>
      </p:sp>
      <p:cxnSp>
        <p:nvCxnSpPr>
          <p:cNvPr id="13" name="Straight Arrow Connector 12"/>
          <p:cNvCxnSpPr/>
          <p:nvPr/>
        </p:nvCxnSpPr>
        <p:spPr bwMode="auto">
          <a:xfrm>
            <a:off x="6410096" y="2267040"/>
            <a:ext cx="1571437" cy="13331"/>
          </a:xfrm>
          <a:prstGeom prst="straightConnector1">
            <a:avLst/>
          </a:prstGeom>
          <a:solidFill>
            <a:schemeClr val="accent1"/>
          </a:solidFill>
          <a:ln w="19050" cap="flat" cmpd="sng" algn="ctr">
            <a:solidFill>
              <a:schemeClr val="accent3">
                <a:lumMod val="60000"/>
                <a:lumOff val="40000"/>
              </a:schemeClr>
            </a:solidFill>
            <a:prstDash val="solid"/>
            <a:round/>
            <a:headEnd type="none" w="med" len="med"/>
            <a:tailEnd type="arrow"/>
          </a:ln>
          <a:effectLst/>
        </p:spPr>
      </p:cxnSp>
      <p:cxnSp>
        <p:nvCxnSpPr>
          <p:cNvPr id="14" name="Straight Arrow Connector 13"/>
          <p:cNvCxnSpPr/>
          <p:nvPr/>
        </p:nvCxnSpPr>
        <p:spPr bwMode="auto">
          <a:xfrm>
            <a:off x="6410096" y="3711593"/>
            <a:ext cx="1571437" cy="13331"/>
          </a:xfrm>
          <a:prstGeom prst="straightConnector1">
            <a:avLst/>
          </a:prstGeom>
          <a:solidFill>
            <a:schemeClr val="accent1"/>
          </a:solidFill>
          <a:ln w="19050" cap="flat" cmpd="sng" algn="ctr">
            <a:solidFill>
              <a:schemeClr val="accent3">
                <a:lumMod val="60000"/>
                <a:lumOff val="40000"/>
              </a:schemeClr>
            </a:solidFill>
            <a:prstDash val="solid"/>
            <a:round/>
            <a:headEnd type="none" w="med" len="med"/>
            <a:tailEnd type="arrow"/>
          </a:ln>
          <a:effectLst/>
        </p:spPr>
      </p:cxnSp>
      <p:cxnSp>
        <p:nvCxnSpPr>
          <p:cNvPr id="15" name="Straight Arrow Connector 14"/>
          <p:cNvCxnSpPr/>
          <p:nvPr/>
        </p:nvCxnSpPr>
        <p:spPr bwMode="auto">
          <a:xfrm>
            <a:off x="6405575" y="5068562"/>
            <a:ext cx="1571437" cy="13331"/>
          </a:xfrm>
          <a:prstGeom prst="straightConnector1">
            <a:avLst/>
          </a:prstGeom>
          <a:solidFill>
            <a:schemeClr val="accent1"/>
          </a:solidFill>
          <a:ln w="19050" cap="flat" cmpd="sng" algn="ctr">
            <a:solidFill>
              <a:schemeClr val="accent3">
                <a:lumMod val="60000"/>
                <a:lumOff val="40000"/>
              </a:schemeClr>
            </a:solidFill>
            <a:prstDash val="solid"/>
            <a:round/>
            <a:headEnd type="none" w="med" len="med"/>
            <a:tailEnd type="arrow"/>
          </a:ln>
          <a:effectLst/>
        </p:spPr>
      </p:cxnSp>
      <p:pic>
        <p:nvPicPr>
          <p:cNvPr id="17"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8165425" y="1542531"/>
            <a:ext cx="1357518" cy="1357518"/>
          </a:xfrm>
          <a:prstGeom prst="rect">
            <a:avLst/>
          </a:prstGeom>
          <a:noFill/>
          <a:ln w="9525">
            <a:noFill/>
            <a:miter lim="800000"/>
            <a:headEnd/>
            <a:tailEnd/>
          </a:ln>
        </p:spPr>
      </p:pic>
      <p:pic>
        <p:nvPicPr>
          <p:cNvPr id="19" name="Picture 18"/>
          <p:cNvPicPr>
            <a:picLocks noChangeAspect="1"/>
          </p:cNvPicPr>
          <p:nvPr/>
        </p:nvPicPr>
        <p:blipFill>
          <a:blip r:embed="rId6"/>
          <a:stretch>
            <a:fillRect/>
          </a:stretch>
        </p:blipFill>
        <p:spPr>
          <a:xfrm>
            <a:off x="8403621" y="3097183"/>
            <a:ext cx="866775" cy="1276350"/>
          </a:xfrm>
          <a:prstGeom prst="rect">
            <a:avLst/>
          </a:prstGeom>
        </p:spPr>
      </p:pic>
      <p:pic>
        <p:nvPicPr>
          <p:cNvPr id="16"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8152883" y="4560019"/>
            <a:ext cx="1442324" cy="1442324"/>
          </a:xfrm>
          <a:prstGeom prst="rect">
            <a:avLst/>
          </a:prstGeom>
          <a:noFill/>
          <a:ln w="9525">
            <a:noFill/>
            <a:miter lim="800000"/>
            <a:headEnd/>
            <a:tailEnd/>
          </a:ln>
        </p:spPr>
      </p:pic>
      <p:sp>
        <p:nvSpPr>
          <p:cNvPr id="7" name="Rectangle 6"/>
          <p:cNvSpPr/>
          <p:nvPr/>
        </p:nvSpPr>
        <p:spPr>
          <a:xfrm>
            <a:off x="9349197" y="2221291"/>
            <a:ext cx="2375470" cy="2554545"/>
          </a:xfrm>
          <a:prstGeom prst="rect">
            <a:avLst/>
          </a:prstGeom>
          <a:solidFill>
            <a:schemeClr val="tx2">
              <a:lumMod val="10000"/>
              <a:lumOff val="90000"/>
            </a:schemeClr>
          </a:solidFill>
          <a:ln>
            <a:solidFill>
              <a:schemeClr val="accent1"/>
            </a:solidFill>
          </a:ln>
        </p:spPr>
        <p:txBody>
          <a:bodyPr wrap="square">
            <a:spAutoFit/>
          </a:bodyPr>
          <a:lstStyle/>
          <a:p>
            <a:pPr>
              <a:spcBef>
                <a:spcPts val="0"/>
              </a:spcBef>
              <a:spcAft>
                <a:spcPts val="0"/>
              </a:spcAft>
            </a:pPr>
            <a:r>
              <a:rPr lang="en-US" sz="2000" i="0" dirty="0">
                <a:latin typeface="Arial" panose="020B0604020202020204" pitchFamily="34" charset="0"/>
                <a:ea typeface="Calibri" panose="020F0502020204030204" pitchFamily="34" charset="0"/>
                <a:cs typeface="Times New Roman" panose="02020603050405020304" pitchFamily="18" charset="0"/>
              </a:rPr>
              <a:t>Data Warehouse</a:t>
            </a:r>
          </a:p>
          <a:p>
            <a:pPr>
              <a:spcBef>
                <a:spcPts val="0"/>
              </a:spcBef>
              <a:spcAft>
                <a:spcPts val="0"/>
              </a:spcAft>
            </a:pPr>
            <a:endParaRPr lang="en-US" sz="2000" i="0" dirty="0">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0"/>
              </a:spcAft>
            </a:pPr>
            <a:r>
              <a:rPr lang="en-US" sz="2000" i="0" dirty="0">
                <a:latin typeface="Arial" panose="020B0604020202020204" pitchFamily="34" charset="0"/>
                <a:ea typeface="Calibri" panose="020F0502020204030204" pitchFamily="34" charset="0"/>
                <a:cs typeface="Times New Roman" panose="02020603050405020304" pitchFamily="18" charset="0"/>
              </a:rPr>
              <a:t>Operational Data Store</a:t>
            </a:r>
          </a:p>
          <a:p>
            <a:pPr>
              <a:spcBef>
                <a:spcPts val="0"/>
              </a:spcBef>
              <a:spcAft>
                <a:spcPts val="0"/>
              </a:spcAft>
            </a:pPr>
            <a:endParaRPr lang="en-US" sz="2000" i="0" dirty="0">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0"/>
              </a:spcAft>
            </a:pPr>
            <a:r>
              <a:rPr lang="en-US" sz="2000" i="0" dirty="0">
                <a:latin typeface="Arial" panose="020B0604020202020204" pitchFamily="34" charset="0"/>
                <a:ea typeface="Calibri" panose="020F0502020204030204" pitchFamily="34" charset="0"/>
                <a:cs typeface="Times New Roman" panose="02020603050405020304" pitchFamily="18" charset="0"/>
              </a:rPr>
              <a:t>Analytics</a:t>
            </a:r>
          </a:p>
          <a:p>
            <a:pPr>
              <a:spcBef>
                <a:spcPts val="0"/>
              </a:spcBef>
              <a:spcAft>
                <a:spcPts val="0"/>
              </a:spcAft>
            </a:pPr>
            <a:endParaRPr lang="en-US" sz="2000" i="0" dirty="0">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0"/>
              </a:spcAft>
            </a:pPr>
            <a:r>
              <a:rPr lang="en-US" sz="2000" i="0" dirty="0">
                <a:latin typeface="Arial" panose="020B0604020202020204" pitchFamily="34" charset="0"/>
                <a:ea typeface="Calibri" panose="020F0502020204030204" pitchFamily="34" charset="0"/>
                <a:cs typeface="Times New Roman" panose="02020603050405020304" pitchFamily="18" charset="0"/>
              </a:rPr>
              <a:t>Financial Systems</a:t>
            </a:r>
            <a:endParaRPr lang="en-US" sz="2000" i="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9081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repeatCount="3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par>
                                <p:cTn id="8" presetID="22" presetClass="entr" presetSubtype="8" repeatCount="300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2000"/>
                                        <p:tgtEl>
                                          <p:spTgt spid="13"/>
                                        </p:tgtEl>
                                      </p:cBhvr>
                                    </p:animEffect>
                                  </p:childTnLst>
                                </p:cTn>
                              </p:par>
                              <p:par>
                                <p:cTn id="11" presetID="22" presetClass="entr" presetSubtype="8" repeatCount="300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2000"/>
                                        <p:tgtEl>
                                          <p:spTgt spid="14"/>
                                        </p:tgtEl>
                                      </p:cBhvr>
                                    </p:animEffect>
                                  </p:childTnLst>
                                </p:cTn>
                              </p:par>
                              <p:par>
                                <p:cTn id="14" presetID="22" presetClass="entr" presetSubtype="8" repeatCount="300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OpenEdge Change Data Capture</a:t>
            </a:r>
            <a:endParaRPr lang="en-US" dirty="0"/>
          </a:p>
        </p:txBody>
      </p:sp>
      <p:graphicFrame>
        <p:nvGraphicFramePr>
          <p:cNvPr id="7" name="Content Placeholder 3"/>
          <p:cNvGraphicFramePr>
            <a:graphicFrameLocks/>
          </p:cNvGraphicFramePr>
          <p:nvPr>
            <p:extLst/>
          </p:nvPr>
        </p:nvGraphicFramePr>
        <p:xfrm>
          <a:off x="4588182" y="1103891"/>
          <a:ext cx="3307773" cy="741604"/>
        </p:xfrm>
        <a:graphic>
          <a:graphicData uri="http://schemas.openxmlformats.org/drawingml/2006/table">
            <a:tbl>
              <a:tblPr firstRow="1" bandRow="1">
                <a:tableStyleId>{5C22544A-7EE6-4342-B048-85BDC9FD1C3A}</a:tableStyleId>
              </a:tblPr>
              <a:tblGrid>
                <a:gridCol w="3307773">
                  <a:extLst>
                    <a:ext uri="{9D8B030D-6E8A-4147-A177-3AD203B41FA5}">
                      <a16:colId xmlns:a16="http://schemas.microsoft.com/office/drawing/2014/main" val="2021509824"/>
                    </a:ext>
                  </a:extLst>
                </a:gridCol>
              </a:tblGrid>
              <a:tr h="242879">
                <a:tc>
                  <a:txBody>
                    <a:bodyPr/>
                    <a:lstStyle/>
                    <a:p>
                      <a:r>
                        <a:rPr lang="en-US" sz="1800" dirty="0">
                          <a:solidFill>
                            <a:schemeClr val="tx1"/>
                          </a:solidFill>
                        </a:rPr>
                        <a:t>Source Table (Customer)</a:t>
                      </a:r>
                    </a:p>
                  </a:txBody>
                  <a:tcPr/>
                </a:tc>
                <a:extLst>
                  <a:ext uri="{0D108BD9-81ED-4DB2-BD59-A6C34878D82A}">
                    <a16:rowId xmlns:a16="http://schemas.microsoft.com/office/drawing/2014/main" val="3421807826"/>
                  </a:ext>
                </a:extLst>
              </a:tr>
              <a:tr h="3758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u="none" dirty="0">
                          <a:solidFill>
                            <a:schemeClr val="tx1"/>
                          </a:solidFill>
                        </a:rPr>
                        <a:t>                     User</a:t>
                      </a:r>
                      <a:r>
                        <a:rPr lang="en-US" sz="1400" u="none" baseline="0" dirty="0">
                          <a:solidFill>
                            <a:schemeClr val="tx1"/>
                          </a:solidFill>
                        </a:rPr>
                        <a:t> </a:t>
                      </a:r>
                      <a:r>
                        <a:rPr lang="en-US" sz="1400" u="none" dirty="0">
                          <a:solidFill>
                            <a:schemeClr val="tx1"/>
                          </a:solidFill>
                        </a:rPr>
                        <a:t>Data</a:t>
                      </a:r>
                      <a:endParaRPr lang="en-US" sz="1400" u="none" dirty="0"/>
                    </a:p>
                  </a:txBody>
                  <a:tcPr/>
                </a:tc>
                <a:extLst>
                  <a:ext uri="{0D108BD9-81ED-4DB2-BD59-A6C34878D82A}">
                    <a16:rowId xmlns:a16="http://schemas.microsoft.com/office/drawing/2014/main" val="1612824405"/>
                  </a:ext>
                </a:extLst>
              </a:tr>
            </a:tbl>
          </a:graphicData>
        </a:graphic>
      </p:graphicFrame>
      <p:graphicFrame>
        <p:nvGraphicFramePr>
          <p:cNvPr id="8" name="Content Placeholder 3"/>
          <p:cNvGraphicFramePr>
            <a:graphicFrameLocks/>
          </p:cNvGraphicFramePr>
          <p:nvPr>
            <p:extLst/>
          </p:nvPr>
        </p:nvGraphicFramePr>
        <p:xfrm>
          <a:off x="4458195" y="3678667"/>
          <a:ext cx="2983299" cy="757858"/>
        </p:xfrm>
        <a:graphic>
          <a:graphicData uri="http://schemas.openxmlformats.org/drawingml/2006/table">
            <a:tbl>
              <a:tblPr firstRow="1" bandRow="1">
                <a:tableStyleId>{5C22544A-7EE6-4342-B048-85BDC9FD1C3A}</a:tableStyleId>
              </a:tblPr>
              <a:tblGrid>
                <a:gridCol w="2983299">
                  <a:extLst>
                    <a:ext uri="{9D8B030D-6E8A-4147-A177-3AD203B41FA5}">
                      <a16:colId xmlns:a16="http://schemas.microsoft.com/office/drawing/2014/main" val="2021509824"/>
                    </a:ext>
                  </a:extLst>
                </a:gridCol>
              </a:tblGrid>
              <a:tr h="373776">
                <a:tc>
                  <a:txBody>
                    <a:bodyPr/>
                    <a:lstStyle/>
                    <a:p>
                      <a:r>
                        <a:rPr lang="en-US" sz="1800" dirty="0">
                          <a:solidFill>
                            <a:schemeClr val="tx1"/>
                          </a:solidFill>
                        </a:rPr>
                        <a:t>Change Tracking Table </a:t>
                      </a:r>
                    </a:p>
                  </a:txBody>
                  <a:tcPr/>
                </a:tc>
                <a:extLst>
                  <a:ext uri="{0D108BD9-81ED-4DB2-BD59-A6C34878D82A}">
                    <a16:rowId xmlns:a16="http://schemas.microsoft.com/office/drawing/2014/main" val="3421807826"/>
                  </a:ext>
                </a:extLst>
              </a:tr>
              <a:tr h="3840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(_</a:t>
                      </a:r>
                      <a:r>
                        <a:rPr lang="en-US" sz="1400" dirty="0" err="1">
                          <a:solidFill>
                            <a:schemeClr val="tx1"/>
                          </a:solidFill>
                        </a:rPr>
                        <a:t>Cdc</a:t>
                      </a:r>
                      <a:r>
                        <a:rPr lang="en-US" sz="1400" dirty="0">
                          <a:solidFill>
                            <a:schemeClr val="tx1"/>
                          </a:solidFill>
                        </a:rPr>
                        <a:t>-Change-Tracking)</a:t>
                      </a:r>
                      <a:endParaRPr lang="en-US" sz="1400" dirty="0"/>
                    </a:p>
                  </a:txBody>
                  <a:tcPr/>
                </a:tc>
                <a:extLst>
                  <a:ext uri="{0D108BD9-81ED-4DB2-BD59-A6C34878D82A}">
                    <a16:rowId xmlns:a16="http://schemas.microsoft.com/office/drawing/2014/main" val="1612824405"/>
                  </a:ext>
                </a:extLst>
              </a:tr>
            </a:tbl>
          </a:graphicData>
        </a:graphic>
      </p:graphicFrame>
      <p:graphicFrame>
        <p:nvGraphicFramePr>
          <p:cNvPr id="9" name="Content Placeholder 3"/>
          <p:cNvGraphicFramePr>
            <a:graphicFrameLocks/>
          </p:cNvGraphicFramePr>
          <p:nvPr>
            <p:extLst/>
          </p:nvPr>
        </p:nvGraphicFramePr>
        <p:xfrm>
          <a:off x="7717648" y="3688031"/>
          <a:ext cx="3270672" cy="741604"/>
        </p:xfrm>
        <a:graphic>
          <a:graphicData uri="http://schemas.openxmlformats.org/drawingml/2006/table">
            <a:tbl>
              <a:tblPr firstRow="1" bandRow="1">
                <a:tableStyleId>{5C22544A-7EE6-4342-B048-85BDC9FD1C3A}</a:tableStyleId>
              </a:tblPr>
              <a:tblGrid>
                <a:gridCol w="3270672">
                  <a:extLst>
                    <a:ext uri="{9D8B030D-6E8A-4147-A177-3AD203B41FA5}">
                      <a16:colId xmlns:a16="http://schemas.microsoft.com/office/drawing/2014/main" val="482550505"/>
                    </a:ext>
                  </a:extLst>
                </a:gridCol>
              </a:tblGrid>
              <a:tr h="242879">
                <a:tc>
                  <a:txBody>
                    <a:bodyPr/>
                    <a:lstStyle/>
                    <a:p>
                      <a:r>
                        <a:rPr lang="en-US" sz="1800" dirty="0">
                          <a:solidFill>
                            <a:schemeClr val="tx1"/>
                          </a:solidFill>
                        </a:rPr>
                        <a:t>Change Table – (Customer)</a:t>
                      </a:r>
                    </a:p>
                  </a:txBody>
                  <a:tcPr/>
                </a:tc>
                <a:extLst>
                  <a:ext uri="{0D108BD9-81ED-4DB2-BD59-A6C34878D82A}">
                    <a16:rowId xmlns:a16="http://schemas.microsoft.com/office/drawing/2014/main" val="3421807826"/>
                  </a:ext>
                </a:extLst>
              </a:tr>
              <a:tr h="3758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err="1">
                          <a:solidFill>
                            <a:schemeClr val="tx1"/>
                          </a:solidFill>
                        </a:rPr>
                        <a:t>CDC_Customer</a:t>
                      </a:r>
                      <a:r>
                        <a:rPr lang="en-US" sz="1400" dirty="0">
                          <a:solidFill>
                            <a:schemeClr val="tx1"/>
                          </a:solidFill>
                        </a:rPr>
                        <a:t>(captured data)</a:t>
                      </a:r>
                    </a:p>
                  </a:txBody>
                  <a:tcPr/>
                </a:tc>
                <a:extLst>
                  <a:ext uri="{0D108BD9-81ED-4DB2-BD59-A6C34878D82A}">
                    <a16:rowId xmlns:a16="http://schemas.microsoft.com/office/drawing/2014/main" val="1612824405"/>
                  </a:ext>
                </a:extLst>
              </a:tr>
            </a:tbl>
          </a:graphicData>
        </a:graphic>
      </p:graphicFrame>
      <p:sp>
        <p:nvSpPr>
          <p:cNvPr id="10" name="Rectangle 9"/>
          <p:cNvSpPr/>
          <p:nvPr/>
        </p:nvSpPr>
        <p:spPr bwMode="auto">
          <a:xfrm>
            <a:off x="5915158" y="2960539"/>
            <a:ext cx="3647217" cy="369332"/>
          </a:xfrm>
          <a:prstGeom prst="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r>
              <a:rPr kumimoji="0" lang="en-US" sz="1800" b="1" i="0" u="none" strike="noStrike" kern="0" cap="none" spc="0" normalizeH="0" baseline="0" noProof="0" dirty="0">
                <a:ln>
                  <a:noFill/>
                </a:ln>
                <a:solidFill>
                  <a:sysClr val="windowText" lastClr="000000"/>
                </a:solidFill>
                <a:effectLst/>
                <a:uLnTx/>
                <a:uFillTx/>
                <a:latin typeface="Arial" charset="0"/>
              </a:rPr>
              <a:t>CDC Internal Database Triggers</a:t>
            </a:r>
          </a:p>
        </p:txBody>
      </p:sp>
      <p:sp>
        <p:nvSpPr>
          <p:cNvPr id="12" name="Rounded Rectangle 11"/>
          <p:cNvSpPr/>
          <p:nvPr/>
        </p:nvSpPr>
        <p:spPr bwMode="auto">
          <a:xfrm>
            <a:off x="8652822" y="1201551"/>
            <a:ext cx="2651760" cy="548640"/>
          </a:xfrm>
          <a:prstGeom prst="roundRect">
            <a:avLst>
              <a:gd name="adj" fmla="val 50000"/>
            </a:avLst>
          </a:prstGeom>
          <a:solidFill>
            <a:schemeClr val="accent4">
              <a:lumMod val="60000"/>
              <a:lumOff val="4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ts val="0"/>
              </a:spcBef>
              <a:spcAft>
                <a:spcPct val="0"/>
              </a:spcAft>
              <a:buClrTx/>
              <a:buSzPct val="130000"/>
              <a:buFontTx/>
              <a:buNone/>
              <a:tabLst/>
              <a:defRPr/>
            </a:pPr>
            <a:r>
              <a:rPr kumimoji="0" lang="en-US" sz="1800" b="1" i="0" u="none" strike="noStrike" kern="0" cap="none" spc="0" normalizeH="0" baseline="0" noProof="0" dirty="0">
                <a:ln>
                  <a:noFill/>
                </a:ln>
                <a:solidFill>
                  <a:sysClr val="windowText" lastClr="000000"/>
                </a:solidFill>
                <a:effectLst/>
                <a:uLnTx/>
                <a:uFillTx/>
              </a:rPr>
              <a:t>Record operations:</a:t>
            </a:r>
          </a:p>
          <a:p>
            <a:pPr marL="0" marR="0" lvl="0" indent="0" algn="ctr" defTabSz="914400" rtl="0" eaLnBrk="1" fontAlgn="base" latinLnBrk="0" hangingPunct="1">
              <a:lnSpc>
                <a:spcPct val="100000"/>
              </a:lnSpc>
              <a:spcBef>
                <a:spcPts val="0"/>
              </a:spcBef>
              <a:spcAft>
                <a:spcPct val="0"/>
              </a:spcAft>
              <a:buClrTx/>
              <a:buSzPct val="130000"/>
              <a:buFontTx/>
              <a:buNone/>
              <a:tabLst/>
              <a:defRPr/>
            </a:pPr>
            <a:r>
              <a:rPr kumimoji="0" lang="en-US" sz="1800" b="1" i="0" u="none" strike="noStrike" kern="0" cap="none" spc="0" normalizeH="0" baseline="0" noProof="0" dirty="0">
                <a:ln>
                  <a:noFill/>
                </a:ln>
                <a:solidFill>
                  <a:sysClr val="windowText" lastClr="000000"/>
                </a:solidFill>
                <a:effectLst/>
                <a:uLnTx/>
                <a:uFillTx/>
              </a:rPr>
              <a:t> create, update, delete</a:t>
            </a:r>
          </a:p>
        </p:txBody>
      </p:sp>
      <p:sp>
        <p:nvSpPr>
          <p:cNvPr id="14" name="Down Arrow 13"/>
          <p:cNvSpPr/>
          <p:nvPr/>
        </p:nvSpPr>
        <p:spPr bwMode="auto">
          <a:xfrm>
            <a:off x="7287321" y="1857696"/>
            <a:ext cx="341055" cy="1093298"/>
          </a:xfrm>
          <a:prstGeom prst="downArrow">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0" cap="none" spc="0" normalizeH="0" baseline="0" noProof="0" dirty="0">
              <a:ln>
                <a:noFill/>
              </a:ln>
              <a:solidFill>
                <a:schemeClr val="tx1"/>
              </a:solidFill>
              <a:effectLst/>
              <a:uLnTx/>
              <a:uFillTx/>
              <a:latin typeface="Arial" charset="0"/>
            </a:endParaRPr>
          </a:p>
        </p:txBody>
      </p:sp>
      <p:sp>
        <p:nvSpPr>
          <p:cNvPr id="16" name="Rounded Rectangle 2"/>
          <p:cNvSpPr/>
          <p:nvPr/>
        </p:nvSpPr>
        <p:spPr bwMode="auto">
          <a:xfrm>
            <a:off x="4980385" y="5009903"/>
            <a:ext cx="4969004" cy="408623"/>
          </a:xfrm>
          <a:prstGeom prst="roundRect">
            <a:avLst/>
          </a:prstGeom>
          <a:solidFill>
            <a:schemeClr val="bg1">
              <a:lumMod val="8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lvl="0" indent="0" defTabSz="914400" rtl="0" eaLnBrk="1" fontAlgn="base" latinLnBrk="0" hangingPunct="1">
              <a:lnSpc>
                <a:spcPct val="100000"/>
              </a:lnSpc>
              <a:spcBef>
                <a:spcPct val="50000"/>
              </a:spcBef>
              <a:spcAft>
                <a:spcPct val="0"/>
              </a:spcAft>
              <a:buClrTx/>
              <a:buSzPct val="130000"/>
              <a:buFontTx/>
              <a:buNone/>
              <a:tabLst/>
              <a:defRPr/>
            </a:pPr>
            <a:r>
              <a:rPr kumimoji="0" lang="en-US" sz="1800" b="0" i="0" u="none" strike="noStrike" kern="0" cap="none" spc="0" normalizeH="0" baseline="0" noProof="0" dirty="0">
                <a:ln>
                  <a:noFill/>
                </a:ln>
                <a:solidFill>
                  <a:schemeClr val="tx1"/>
                </a:solidFill>
                <a:effectLst/>
                <a:uLnTx/>
                <a:uFillTx/>
              </a:rPr>
              <a:t>Staging </a:t>
            </a:r>
            <a:r>
              <a:rPr kumimoji="0" lang="en-US" sz="1800" b="0" i="0" u="none" strike="noStrike" kern="0" cap="none" spc="0" normalizeH="0" baseline="0" noProof="0" dirty="0">
                <a:ln>
                  <a:noFill/>
                </a:ln>
                <a:solidFill>
                  <a:sysClr val="windowText" lastClr="000000"/>
                </a:solidFill>
                <a:effectLst/>
                <a:uLnTx/>
                <a:uFillTx/>
              </a:rPr>
              <a:t>Area</a:t>
            </a:r>
            <a:endParaRPr kumimoji="0" lang="en-US" sz="1800" b="0" i="0" u="none" strike="noStrike" kern="0" cap="none" spc="0" normalizeH="0" baseline="0" noProof="0" dirty="0">
              <a:ln>
                <a:noFill/>
              </a:ln>
              <a:solidFill>
                <a:schemeClr val="tx1"/>
              </a:solidFill>
              <a:effectLst/>
              <a:uLnTx/>
              <a:uFillTx/>
            </a:endParaRPr>
          </a:p>
        </p:txBody>
      </p:sp>
      <p:sp>
        <p:nvSpPr>
          <p:cNvPr id="18" name="Down Arrow 15"/>
          <p:cNvSpPr/>
          <p:nvPr/>
        </p:nvSpPr>
        <p:spPr bwMode="auto">
          <a:xfrm>
            <a:off x="5663571" y="4425784"/>
            <a:ext cx="274320" cy="548640"/>
          </a:xfrm>
          <a:prstGeom prst="downArrow">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0" cap="none" spc="0" normalizeH="0" baseline="0" noProof="0" dirty="0">
              <a:ln>
                <a:noFill/>
              </a:ln>
              <a:solidFill>
                <a:schemeClr val="tx1"/>
              </a:solidFill>
              <a:effectLst/>
              <a:uLnTx/>
              <a:uFillTx/>
              <a:latin typeface="Arial" charset="0"/>
            </a:endParaRPr>
          </a:p>
        </p:txBody>
      </p:sp>
      <p:sp>
        <p:nvSpPr>
          <p:cNvPr id="19" name="Down Arrow 16"/>
          <p:cNvSpPr/>
          <p:nvPr/>
        </p:nvSpPr>
        <p:spPr bwMode="auto">
          <a:xfrm>
            <a:off x="8957376" y="4429635"/>
            <a:ext cx="274320" cy="548640"/>
          </a:xfrm>
          <a:prstGeom prst="downArrow">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0" cap="none" spc="0" normalizeH="0" baseline="0" noProof="0" dirty="0">
              <a:ln>
                <a:noFill/>
              </a:ln>
              <a:solidFill>
                <a:schemeClr val="tx1"/>
              </a:solidFill>
              <a:effectLst/>
              <a:uLnTx/>
              <a:uFillTx/>
              <a:latin typeface="Arial" charset="0"/>
            </a:endParaRPr>
          </a:p>
        </p:txBody>
      </p:sp>
      <p:sp>
        <p:nvSpPr>
          <p:cNvPr id="22" name="Rectangle 21"/>
          <p:cNvSpPr/>
          <p:nvPr/>
        </p:nvSpPr>
        <p:spPr bwMode="auto">
          <a:xfrm>
            <a:off x="1580746" y="2960539"/>
            <a:ext cx="2688492" cy="369332"/>
          </a:xfrm>
          <a:prstGeom prst="rect">
            <a:avLst/>
          </a:prstGeom>
          <a:solidFill>
            <a:schemeClr val="accent2"/>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rPr>
              <a:t>CDC Policies Cache  </a:t>
            </a:r>
          </a:p>
        </p:txBody>
      </p:sp>
      <p:sp>
        <p:nvSpPr>
          <p:cNvPr id="40" name="Rectangle 39"/>
          <p:cNvSpPr/>
          <p:nvPr/>
        </p:nvSpPr>
        <p:spPr bwMode="auto">
          <a:xfrm>
            <a:off x="1013250" y="2235975"/>
            <a:ext cx="3823484" cy="338554"/>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Text" lastClr="000000"/>
                </a:solidFill>
                <a:effectLst/>
                <a:uLnTx/>
                <a:uFillTx/>
              </a:rPr>
              <a:t> _</a:t>
            </a:r>
            <a:r>
              <a:rPr kumimoji="0" lang="en-US" sz="1600" b="1" i="0" u="none" strike="noStrike" kern="0" cap="none" spc="0" normalizeH="0" baseline="0" noProof="0" dirty="0" err="1">
                <a:ln>
                  <a:noFill/>
                </a:ln>
                <a:solidFill>
                  <a:sysClr val="windowText" lastClr="000000"/>
                </a:solidFill>
                <a:effectLst/>
                <a:uLnTx/>
                <a:uFillTx/>
              </a:rPr>
              <a:t>Cdc</a:t>
            </a:r>
            <a:r>
              <a:rPr kumimoji="0" lang="en-US" sz="1600" b="1" i="0" u="none" strike="noStrike" kern="0" cap="none" spc="0" normalizeH="0" baseline="0" noProof="0" dirty="0">
                <a:ln>
                  <a:noFill/>
                </a:ln>
                <a:solidFill>
                  <a:sysClr val="windowText" lastClr="000000"/>
                </a:solidFill>
                <a:effectLst/>
                <a:uLnTx/>
                <a:uFillTx/>
              </a:rPr>
              <a:t>-Table-Policy, _</a:t>
            </a:r>
            <a:r>
              <a:rPr kumimoji="0" lang="en-US" sz="1600" b="1" i="0" u="none" strike="noStrike" kern="0" cap="none" spc="0" normalizeH="0" baseline="0" noProof="0" dirty="0" err="1">
                <a:ln>
                  <a:noFill/>
                </a:ln>
                <a:solidFill>
                  <a:sysClr val="windowText" lastClr="000000"/>
                </a:solidFill>
                <a:effectLst/>
                <a:uLnTx/>
                <a:uFillTx/>
              </a:rPr>
              <a:t>Cdc</a:t>
            </a:r>
            <a:r>
              <a:rPr kumimoji="0" lang="en-US" sz="1600" b="1" i="0" u="none" strike="noStrike" kern="0" cap="none" spc="0" normalizeH="0" baseline="0" noProof="0" dirty="0">
                <a:ln>
                  <a:noFill/>
                </a:ln>
                <a:solidFill>
                  <a:sysClr val="windowText" lastClr="000000"/>
                </a:solidFill>
                <a:effectLst/>
                <a:uLnTx/>
                <a:uFillTx/>
              </a:rPr>
              <a:t>-Field-Policy</a:t>
            </a:r>
          </a:p>
        </p:txBody>
      </p:sp>
      <p:sp>
        <p:nvSpPr>
          <p:cNvPr id="45" name="Down Arrow 12"/>
          <p:cNvSpPr/>
          <p:nvPr/>
        </p:nvSpPr>
        <p:spPr bwMode="auto">
          <a:xfrm>
            <a:off x="2808413" y="2585234"/>
            <a:ext cx="274320" cy="365760"/>
          </a:xfrm>
          <a:prstGeom prst="downArrow">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0" cap="none" spc="0" normalizeH="0" baseline="0" noProof="0" dirty="0">
              <a:ln>
                <a:noFill/>
              </a:ln>
              <a:solidFill>
                <a:schemeClr val="tx1"/>
              </a:solidFill>
              <a:effectLst/>
              <a:uLnTx/>
              <a:uFillTx/>
              <a:latin typeface="Arial" charset="0"/>
            </a:endParaRPr>
          </a:p>
        </p:txBody>
      </p:sp>
      <p:sp>
        <p:nvSpPr>
          <p:cNvPr id="46" name="Arrow: Left 45"/>
          <p:cNvSpPr/>
          <p:nvPr/>
        </p:nvSpPr>
        <p:spPr bwMode="auto">
          <a:xfrm>
            <a:off x="7895955" y="1353829"/>
            <a:ext cx="756867" cy="274320"/>
          </a:xfrm>
          <a:prstGeom prst="leftArrow">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0" cap="none" spc="0" normalizeH="0" baseline="0" noProof="0">
              <a:ln>
                <a:noFill/>
              </a:ln>
              <a:solidFill>
                <a:schemeClr val="tx1"/>
              </a:solidFill>
              <a:effectLst/>
              <a:uLnTx/>
              <a:uFillTx/>
              <a:latin typeface="Arial" charset="0"/>
            </a:endParaRPr>
          </a:p>
        </p:txBody>
      </p:sp>
      <p:sp>
        <p:nvSpPr>
          <p:cNvPr id="47" name="Down Arrow 14"/>
          <p:cNvSpPr/>
          <p:nvPr/>
        </p:nvSpPr>
        <p:spPr bwMode="auto">
          <a:xfrm>
            <a:off x="8820216" y="3327955"/>
            <a:ext cx="274320" cy="365760"/>
          </a:xfrm>
          <a:prstGeom prst="downArrow">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0" cap="none" spc="0" normalizeH="0" baseline="0" noProof="0" dirty="0">
              <a:ln>
                <a:noFill/>
              </a:ln>
              <a:solidFill>
                <a:schemeClr val="tx1"/>
              </a:solidFill>
              <a:effectLst/>
              <a:uLnTx/>
              <a:uFillTx/>
              <a:latin typeface="Arial" charset="0"/>
            </a:endParaRPr>
          </a:p>
        </p:txBody>
      </p:sp>
      <p:sp>
        <p:nvSpPr>
          <p:cNvPr id="50" name="Arrow: Down 49"/>
          <p:cNvSpPr/>
          <p:nvPr/>
        </p:nvSpPr>
        <p:spPr bwMode="auto">
          <a:xfrm>
            <a:off x="7327727" y="5450154"/>
            <a:ext cx="274320" cy="457200"/>
          </a:xfrm>
          <a:prstGeom prst="downArrow">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0" cap="none" spc="0" normalizeH="0" baseline="0" noProof="0">
              <a:ln>
                <a:noFill/>
              </a:ln>
              <a:solidFill>
                <a:schemeClr val="tx1"/>
              </a:solidFill>
              <a:effectLst/>
              <a:uLnTx/>
              <a:uFillTx/>
              <a:latin typeface="Arial" charset="0"/>
            </a:endParaRPr>
          </a:p>
        </p:txBody>
      </p:sp>
      <p:sp>
        <p:nvSpPr>
          <p:cNvPr id="51" name="Rounded Rectangle 2"/>
          <p:cNvSpPr/>
          <p:nvPr/>
        </p:nvSpPr>
        <p:spPr bwMode="auto">
          <a:xfrm>
            <a:off x="4973347" y="5938983"/>
            <a:ext cx="4969004" cy="408623"/>
          </a:xfrm>
          <a:prstGeom prst="roundRect">
            <a:avLst/>
          </a:prstGeom>
          <a:solidFill>
            <a:schemeClr val="bg1">
              <a:lumMod val="8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r>
              <a:rPr kumimoji="0" lang="en-US" sz="1800" b="0" i="0" u="none" strike="noStrike" kern="0" cap="none" spc="0" normalizeH="0" baseline="0" noProof="0" dirty="0">
                <a:ln>
                  <a:noFill/>
                </a:ln>
                <a:solidFill>
                  <a:sysClr val="windowText" lastClr="000000"/>
                </a:solidFill>
                <a:effectLst/>
                <a:uLnTx/>
                <a:uFillTx/>
              </a:rPr>
              <a:t>Data Warehouse</a:t>
            </a:r>
            <a:endParaRPr kumimoji="0" lang="en-US" sz="1800" b="0" i="1" u="none" strike="noStrike" kern="0" cap="none" spc="0" normalizeH="0" baseline="0" noProof="0" dirty="0">
              <a:ln>
                <a:noFill/>
              </a:ln>
              <a:solidFill>
                <a:schemeClr val="tx1"/>
              </a:solidFill>
              <a:effectLst/>
              <a:uLnTx/>
              <a:uFillTx/>
            </a:endParaRPr>
          </a:p>
        </p:txBody>
      </p:sp>
      <p:sp>
        <p:nvSpPr>
          <p:cNvPr id="52" name="Rounded Rectangle 11"/>
          <p:cNvSpPr/>
          <p:nvPr/>
        </p:nvSpPr>
        <p:spPr bwMode="auto">
          <a:xfrm>
            <a:off x="824445" y="1170602"/>
            <a:ext cx="3401958" cy="519351"/>
          </a:xfrm>
          <a:prstGeom prst="roundRect">
            <a:avLst>
              <a:gd name="adj" fmla="val 50000"/>
            </a:avLst>
          </a:prstGeom>
          <a:solidFill>
            <a:schemeClr val="accent4">
              <a:lumMod val="60000"/>
              <a:lumOff val="4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ts val="0"/>
              </a:spcBef>
              <a:spcAft>
                <a:spcPct val="0"/>
              </a:spcAft>
              <a:buClrTx/>
              <a:buSzPct val="130000"/>
              <a:buFontTx/>
              <a:buNone/>
              <a:tabLst/>
              <a:defRPr/>
            </a:pPr>
            <a:r>
              <a:rPr kumimoji="0" lang="en-US" sz="1800" b="1" i="0" u="none" strike="noStrike" kern="0" cap="none" spc="0" normalizeH="0" baseline="0" noProof="0" dirty="0">
                <a:ln>
                  <a:noFill/>
                </a:ln>
                <a:solidFill>
                  <a:sysClr val="windowText" lastClr="000000"/>
                </a:solidFill>
                <a:effectLst/>
                <a:uLnTx/>
                <a:uFillTx/>
              </a:rPr>
              <a:t>Enable CDC on source table</a:t>
            </a:r>
          </a:p>
        </p:txBody>
      </p:sp>
      <p:sp>
        <p:nvSpPr>
          <p:cNvPr id="53" name="Arrow: Right 52"/>
          <p:cNvSpPr/>
          <p:nvPr/>
        </p:nvSpPr>
        <p:spPr bwMode="auto">
          <a:xfrm>
            <a:off x="4240282" y="1362450"/>
            <a:ext cx="365760" cy="203481"/>
          </a:xfrm>
          <a:prstGeom prst="rightArrow">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0" cap="none" spc="0" normalizeH="0" baseline="0" noProof="0">
              <a:ln>
                <a:noFill/>
              </a:ln>
              <a:solidFill>
                <a:schemeClr val="tx1"/>
              </a:solidFill>
              <a:effectLst/>
              <a:uLnTx/>
              <a:uFillTx/>
              <a:latin typeface="Arial" charset="0"/>
            </a:endParaRPr>
          </a:p>
        </p:txBody>
      </p:sp>
      <p:sp>
        <p:nvSpPr>
          <p:cNvPr id="27" name="Down Arrow 14"/>
          <p:cNvSpPr/>
          <p:nvPr/>
        </p:nvSpPr>
        <p:spPr bwMode="auto">
          <a:xfrm>
            <a:off x="6401517" y="3322271"/>
            <a:ext cx="274320" cy="365760"/>
          </a:xfrm>
          <a:prstGeom prst="downArrow">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ct val="50000"/>
              </a:spcBef>
              <a:spcAft>
                <a:spcPct val="0"/>
              </a:spcAft>
              <a:buClrTx/>
              <a:buSzPct val="130000"/>
              <a:buFontTx/>
              <a:buNone/>
              <a:tabLst/>
              <a:defRPr/>
            </a:pPr>
            <a:endParaRPr kumimoji="0" lang="en-US" sz="2400" b="0" i="1" u="none" strike="noStrike" kern="0" cap="none" spc="0" normalizeH="0" baseline="0" noProof="0" dirty="0">
              <a:ln>
                <a:noFill/>
              </a:ln>
              <a:solidFill>
                <a:schemeClr val="tx1"/>
              </a:solidFill>
              <a:effectLst/>
              <a:uLnTx/>
              <a:uFillTx/>
              <a:latin typeface="Arial" charset="0"/>
            </a:endParaRPr>
          </a:p>
        </p:txBody>
      </p:sp>
      <p:sp>
        <p:nvSpPr>
          <p:cNvPr id="5" name="Arrow: Down 4"/>
          <p:cNvSpPr/>
          <p:nvPr/>
        </p:nvSpPr>
        <p:spPr bwMode="auto">
          <a:xfrm>
            <a:off x="2437392" y="1689953"/>
            <a:ext cx="182880" cy="546022"/>
          </a:xfrm>
          <a:prstGeom prst="downArrow">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6" name="Arrow: Left-Right 5"/>
          <p:cNvSpPr/>
          <p:nvPr/>
        </p:nvSpPr>
        <p:spPr bwMode="auto">
          <a:xfrm>
            <a:off x="4269238" y="3023302"/>
            <a:ext cx="1645920" cy="274320"/>
          </a:xfrm>
          <a:prstGeom prst="leftRightArrow">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4" name="Left Brace 3"/>
          <p:cNvSpPr/>
          <p:nvPr/>
        </p:nvSpPr>
        <p:spPr bwMode="auto">
          <a:xfrm>
            <a:off x="4458195" y="4496214"/>
            <a:ext cx="378539" cy="1873046"/>
          </a:xfrm>
          <a:prstGeom prst="leftBrac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11" name="TextBox 10"/>
          <p:cNvSpPr txBox="1"/>
          <p:nvPr/>
        </p:nvSpPr>
        <p:spPr bwMode="auto">
          <a:xfrm>
            <a:off x="2875881" y="4662745"/>
            <a:ext cx="1575881" cy="1569660"/>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Extract</a:t>
            </a:r>
          </a:p>
          <a:p>
            <a:pPr>
              <a:buSzTx/>
            </a:pPr>
            <a:r>
              <a:rPr lang="en-US" i="0" dirty="0"/>
              <a:t>Transform</a:t>
            </a:r>
          </a:p>
          <a:p>
            <a:pPr>
              <a:buSzTx/>
            </a:pPr>
            <a:r>
              <a:rPr lang="en-US" i="0" dirty="0"/>
              <a:t>Load</a:t>
            </a:r>
          </a:p>
        </p:txBody>
      </p:sp>
    </p:spTree>
    <p:extLst>
      <p:ext uri="{BB962C8B-B14F-4D97-AF65-F5344CB8AC3E}">
        <p14:creationId xmlns:p14="http://schemas.microsoft.com/office/powerpoint/2010/main" val="691424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6" grpId="0" animBg="1"/>
      <p:bldP spid="18" grpId="0" animBg="1"/>
      <p:bldP spid="19" grpId="0" animBg="1"/>
      <p:bldP spid="22" grpId="0" animBg="1"/>
      <p:bldP spid="40" grpId="0" animBg="1"/>
      <p:bldP spid="45" grpId="0" animBg="1"/>
      <p:bldP spid="46" grpId="0" animBg="1"/>
      <p:bldP spid="47" grpId="0" animBg="1"/>
      <p:bldP spid="50" grpId="0" animBg="1"/>
      <p:bldP spid="51" grpId="0" animBg="1"/>
      <p:bldP spid="52" grpId="0" animBg="1"/>
      <p:bldP spid="53" grpId="0" animBg="1"/>
      <p:bldP spid="27" grpId="0" animBg="1"/>
      <p:bldP spid="5" grpId="0" animBg="1"/>
      <p:bldP spid="6" grpId="0" animBg="1"/>
      <p:bldP spid="4" grpId="0" animBg="1"/>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OpenEdge Change Data Capture</a:t>
            </a:r>
          </a:p>
        </p:txBody>
      </p:sp>
      <p:sp>
        <p:nvSpPr>
          <p:cNvPr id="5" name="Content Placeholder 4"/>
          <p:cNvSpPr>
            <a:spLocks noGrp="1"/>
          </p:cNvSpPr>
          <p:nvPr>
            <p:ph idx="1"/>
          </p:nvPr>
        </p:nvSpPr>
        <p:spPr/>
        <p:txBody>
          <a:bodyPr/>
          <a:lstStyle/>
          <a:p>
            <a:r>
              <a:rPr lang="en-US" dirty="0"/>
              <a:t>Core functionality implemented in the database engine</a:t>
            </a:r>
          </a:p>
          <a:p>
            <a:endParaRPr lang="en-US" dirty="0"/>
          </a:p>
          <a:p>
            <a:r>
              <a:rPr lang="en-US" dirty="0"/>
              <a:t>OpenEdge Management and OpenEdge Explorer to configure and manage CDC</a:t>
            </a:r>
          </a:p>
          <a:p>
            <a:r>
              <a:rPr lang="en-US" dirty="0"/>
              <a:t>Subset of management options available in Data Administration and the Data Dictionary</a:t>
            </a:r>
          </a:p>
          <a:p>
            <a:r>
              <a:rPr lang="en-US" dirty="0"/>
              <a:t>Alternate method to configure and manage CDC is to use ABL</a:t>
            </a:r>
          </a:p>
          <a:p>
            <a:endParaRPr lang="en-US" dirty="0"/>
          </a:p>
          <a:p>
            <a:r>
              <a:rPr lang="en-US" dirty="0"/>
              <a:t>Extract CDC information from the database using either SQL or ABL</a:t>
            </a:r>
          </a:p>
          <a:p>
            <a:endParaRPr lang="en-US" dirty="0"/>
          </a:p>
          <a:p>
            <a:r>
              <a:rPr lang="en-US" dirty="0"/>
              <a:t>Available with Enterprise, Work Group, and Advanced Enterprise Edition licensing</a:t>
            </a:r>
          </a:p>
          <a:p>
            <a:endParaRPr lang="en-US" dirty="0"/>
          </a:p>
          <a:p>
            <a:pPr marL="0" indent="0">
              <a:buNone/>
            </a:pPr>
            <a:endParaRPr lang="en-US" dirty="0"/>
          </a:p>
        </p:txBody>
      </p:sp>
    </p:spTree>
    <p:extLst>
      <p:ext uri="{BB962C8B-B14F-4D97-AF65-F5344CB8AC3E}">
        <p14:creationId xmlns:p14="http://schemas.microsoft.com/office/powerpoint/2010/main" val="90739122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 Highlights</a:t>
            </a:r>
          </a:p>
        </p:txBody>
      </p:sp>
      <p:sp>
        <p:nvSpPr>
          <p:cNvPr id="3" name="Content Placeholder 2"/>
          <p:cNvSpPr>
            <a:spLocks noGrp="1"/>
          </p:cNvSpPr>
          <p:nvPr>
            <p:ph idx="1"/>
          </p:nvPr>
        </p:nvSpPr>
        <p:spPr/>
        <p:txBody>
          <a:bodyPr/>
          <a:lstStyle/>
          <a:p>
            <a:pPr>
              <a:spcBef>
                <a:spcPts val="1500"/>
              </a:spcBef>
            </a:pPr>
            <a:r>
              <a:rPr lang="en-US" dirty="0">
                <a:solidFill>
                  <a:schemeClr val="accent3"/>
                </a:solidFill>
              </a:rPr>
              <a:t>Flexibly configure </a:t>
            </a:r>
            <a:r>
              <a:rPr lang="en-US" dirty="0"/>
              <a:t>the scope of data changes captured, just the fact that the record changed to the tracking of the actual data changes</a:t>
            </a:r>
          </a:p>
          <a:p>
            <a:pPr>
              <a:spcBef>
                <a:spcPts val="1500"/>
              </a:spcBef>
            </a:pPr>
            <a:r>
              <a:rPr lang="en-US" dirty="0">
                <a:solidFill>
                  <a:schemeClr val="accent3"/>
                </a:solidFill>
              </a:rPr>
              <a:t>Easy to change </a:t>
            </a:r>
            <a:r>
              <a:rPr lang="en-US" dirty="0"/>
              <a:t>what is being captured</a:t>
            </a:r>
          </a:p>
          <a:p>
            <a:pPr>
              <a:spcBef>
                <a:spcPts val="1500"/>
              </a:spcBef>
            </a:pPr>
            <a:r>
              <a:rPr lang="en-US" dirty="0"/>
              <a:t>Store data in a change table with the same data type as the source table </a:t>
            </a:r>
            <a:r>
              <a:rPr lang="en-US" dirty="0">
                <a:solidFill>
                  <a:schemeClr val="accent3"/>
                </a:solidFill>
              </a:rPr>
              <a:t>without conversion </a:t>
            </a:r>
            <a:r>
              <a:rPr lang="en-US" dirty="0"/>
              <a:t>to a character field</a:t>
            </a:r>
          </a:p>
          <a:p>
            <a:pPr>
              <a:spcBef>
                <a:spcPts val="1500"/>
              </a:spcBef>
            </a:pPr>
            <a:r>
              <a:rPr lang="en-US" dirty="0">
                <a:solidFill>
                  <a:schemeClr val="accent3"/>
                </a:solidFill>
              </a:rPr>
              <a:t>Zero</a:t>
            </a:r>
            <a:r>
              <a:rPr lang="en-US" dirty="0"/>
              <a:t> application changes required</a:t>
            </a:r>
          </a:p>
          <a:p>
            <a:pPr>
              <a:spcBef>
                <a:spcPts val="1500"/>
              </a:spcBef>
            </a:pPr>
            <a:r>
              <a:rPr lang="en-US" dirty="0"/>
              <a:t>Alternative to approaches using Auditing or ABL replication triggers</a:t>
            </a:r>
          </a:p>
        </p:txBody>
      </p:sp>
      <p:sp>
        <p:nvSpPr>
          <p:cNvPr id="6" name="TextBox 5"/>
          <p:cNvSpPr txBox="1"/>
          <p:nvPr/>
        </p:nvSpPr>
        <p:spPr bwMode="auto">
          <a:xfrm>
            <a:off x="13257" y="5507809"/>
            <a:ext cx="10356257" cy="646331"/>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r">
              <a:buSzTx/>
            </a:pPr>
            <a:r>
              <a:rPr lang="en-US" sz="3600" i="0" dirty="0">
                <a:solidFill>
                  <a:schemeClr val="accent6">
                    <a:lumMod val="60000"/>
                    <a:lumOff val="40000"/>
                  </a:schemeClr>
                </a:solidFill>
              </a:rPr>
              <a:t>395: Introducing OpenEdge Change Data Capture</a:t>
            </a:r>
          </a:p>
        </p:txBody>
      </p:sp>
    </p:spTree>
    <p:extLst>
      <p:ext uri="{BB962C8B-B14F-4D97-AF65-F5344CB8AC3E}">
        <p14:creationId xmlns:p14="http://schemas.microsoft.com/office/powerpoint/2010/main" val="287947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OpenEdge Replication</a:t>
            </a:r>
            <a:endParaRPr lang="en-US" dirty="0"/>
          </a:p>
        </p:txBody>
      </p:sp>
    </p:spTree>
    <p:custDataLst>
      <p:tags r:id="rId1"/>
    </p:custDataLst>
    <p:extLst>
      <p:ext uri="{BB962C8B-B14F-4D97-AF65-F5344CB8AC3E}">
        <p14:creationId xmlns:p14="http://schemas.microsoft.com/office/powerpoint/2010/main" val="256950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Image result for Crashed computer imag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0987" y="1919876"/>
            <a:ext cx="1329496" cy="200243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Image result for database imag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04305" y="2289115"/>
            <a:ext cx="1342910" cy="1680148"/>
          </a:xfrm>
          <a:prstGeom prst="rect">
            <a:avLst/>
          </a:prstGeom>
          <a:noFill/>
          <a:extLst>
            <a:ext uri="{909E8E84-426E-40DD-AFC4-6F175D3DCCD1}">
              <a14:hiddenFill xmlns:a14="http://schemas.microsoft.com/office/drawing/2010/main">
                <a:solidFill>
                  <a:srgbClr val="FFFFFF"/>
                </a:solidFill>
              </a14:hiddenFill>
            </a:ext>
          </a:extLst>
        </p:spPr>
      </p:pic>
      <p:sp>
        <p:nvSpPr>
          <p:cNvPr id="33" name="Multiplication Sign 60"/>
          <p:cNvSpPr/>
          <p:nvPr/>
        </p:nvSpPr>
        <p:spPr bwMode="auto">
          <a:xfrm>
            <a:off x="2547631" y="2446902"/>
            <a:ext cx="1762795" cy="1362639"/>
          </a:xfrm>
          <a:prstGeom prst="mathMultiply">
            <a:avLst/>
          </a:prstGeom>
          <a:solidFill>
            <a:srgbClr val="FF4E00"/>
          </a:solidFill>
          <a:ln w="12700" cap="flat" cmpd="sng" algn="ctr">
            <a:solidFill>
              <a:srgbClr val="FF4E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pic>
        <p:nvPicPr>
          <p:cNvPr id="5" name="Picture 2" descr="Image result for database imag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0426" y="4457138"/>
            <a:ext cx="1342910" cy="168014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Transition for Recovery</a:t>
            </a:r>
          </a:p>
        </p:txBody>
      </p:sp>
      <p:pic>
        <p:nvPicPr>
          <p:cNvPr id="7" name="Picture 6" descr="Image result for database imag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2247" y="4393639"/>
            <a:ext cx="1342910" cy="1680147"/>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4"/>
          <p:cNvSpPr txBox="1">
            <a:spLocks/>
          </p:cNvSpPr>
          <p:nvPr/>
        </p:nvSpPr>
        <p:spPr bwMode="auto">
          <a:xfrm>
            <a:off x="109660" y="3922313"/>
            <a:ext cx="1771294" cy="4780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Font typeface="Wingdings" pitchFamily="2" charset="2"/>
              <a:buNone/>
            </a:pPr>
            <a:r>
              <a:rPr lang="en-US" i="0" dirty="0"/>
              <a:t>Target Brown</a:t>
            </a:r>
          </a:p>
        </p:txBody>
      </p:sp>
      <p:sp>
        <p:nvSpPr>
          <p:cNvPr id="11" name="Content Placeholder 4"/>
          <p:cNvSpPr txBox="1">
            <a:spLocks/>
          </p:cNvSpPr>
          <p:nvPr/>
        </p:nvSpPr>
        <p:spPr>
          <a:xfrm>
            <a:off x="3643242" y="2698752"/>
            <a:ext cx="1660030" cy="478052"/>
          </a:xfrm>
          <a:prstGeom prst="rect">
            <a:avLst/>
          </a:prstGeom>
        </p:spPr>
        <p:txBody>
          <a:bodyPr/>
          <a:lstStyle/>
          <a:p>
            <a:pPr marL="0" marR="0" lvl="0" indent="0" algn="ctr" defTabSz="914400" rtl="0" eaLnBrk="1" fontAlgn="base" latinLnBrk="0" hangingPunct="1">
              <a:lnSpc>
                <a:spcPct val="100000"/>
              </a:lnSpc>
              <a:spcBef>
                <a:spcPts val="900"/>
              </a:spcBef>
              <a:spcAft>
                <a:spcPct val="0"/>
              </a:spcAft>
              <a:buClr>
                <a:schemeClr val="accent1"/>
              </a:buClr>
              <a:buSzTx/>
              <a:buFont typeface="Wingdings" pitchFamily="2" charset="2"/>
              <a:buNone/>
              <a:tabLst/>
              <a:defRPr/>
            </a:pPr>
            <a:r>
              <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Source</a:t>
            </a:r>
          </a:p>
        </p:txBody>
      </p:sp>
      <p:sp>
        <p:nvSpPr>
          <p:cNvPr id="13" name="Left-Right Arrow 11"/>
          <p:cNvSpPr/>
          <p:nvPr/>
        </p:nvSpPr>
        <p:spPr bwMode="auto">
          <a:xfrm rot="19160838">
            <a:off x="2089016" y="4240979"/>
            <a:ext cx="1220010" cy="314334"/>
          </a:xfrm>
          <a:prstGeom prst="leftRightArrow">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14" name="Left-Right Arrow 11"/>
          <p:cNvSpPr/>
          <p:nvPr/>
        </p:nvSpPr>
        <p:spPr bwMode="auto">
          <a:xfrm rot="2700000">
            <a:off x="3453409" y="4234108"/>
            <a:ext cx="1166381" cy="314334"/>
          </a:xfrm>
          <a:prstGeom prst="leftRightArrow">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16" name="Content Placeholder 4"/>
          <p:cNvSpPr txBox="1">
            <a:spLocks/>
          </p:cNvSpPr>
          <p:nvPr/>
        </p:nvSpPr>
        <p:spPr>
          <a:xfrm>
            <a:off x="121385" y="4546019"/>
            <a:ext cx="1175598" cy="478052"/>
          </a:xfrm>
          <a:prstGeom prst="rect">
            <a:avLst/>
          </a:prstGeom>
        </p:spPr>
        <p:txBody>
          <a:bodyPr/>
          <a:lstStyle/>
          <a:p>
            <a:pPr marL="0" marR="0" lvl="0" indent="0" algn="ctr" defTabSz="914400" rtl="0" eaLnBrk="1" fontAlgn="base" latinLnBrk="0" hangingPunct="1">
              <a:lnSpc>
                <a:spcPct val="100000"/>
              </a:lnSpc>
              <a:spcBef>
                <a:spcPts val="900"/>
              </a:spcBef>
              <a:spcAft>
                <a:spcPct val="0"/>
              </a:spcAft>
              <a:buClr>
                <a:schemeClr val="accent1"/>
              </a:buClr>
              <a:buSzTx/>
              <a:buFont typeface="Wingdings" pitchFamily="2" charset="2"/>
              <a:buNone/>
              <a:tabLst/>
              <a:defRPr/>
            </a:pPr>
            <a:r>
              <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Source</a:t>
            </a:r>
          </a:p>
        </p:txBody>
      </p:sp>
      <p:sp>
        <p:nvSpPr>
          <p:cNvPr id="20" name="Content Placeholder 4"/>
          <p:cNvSpPr txBox="1">
            <a:spLocks/>
          </p:cNvSpPr>
          <p:nvPr/>
        </p:nvSpPr>
        <p:spPr bwMode="auto">
          <a:xfrm>
            <a:off x="1411070" y="2207876"/>
            <a:ext cx="1771294" cy="4780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Font typeface="Wingdings" pitchFamily="2" charset="2"/>
              <a:buNone/>
            </a:pPr>
            <a:r>
              <a:rPr lang="en-US" i="0" dirty="0"/>
              <a:t>Target Brown</a:t>
            </a:r>
          </a:p>
        </p:txBody>
      </p:sp>
      <p:sp>
        <p:nvSpPr>
          <p:cNvPr id="21" name="Content Placeholder 4"/>
          <p:cNvSpPr txBox="1">
            <a:spLocks/>
          </p:cNvSpPr>
          <p:nvPr/>
        </p:nvSpPr>
        <p:spPr bwMode="auto">
          <a:xfrm>
            <a:off x="4571272" y="3926378"/>
            <a:ext cx="1574559" cy="4780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Font typeface="Wingdings" pitchFamily="2" charset="2"/>
              <a:buNone/>
            </a:pPr>
            <a:r>
              <a:rPr lang="en-US" i="0" dirty="0"/>
              <a:t>Target Blue</a:t>
            </a:r>
          </a:p>
        </p:txBody>
      </p:sp>
      <p:sp>
        <p:nvSpPr>
          <p:cNvPr id="24" name="Text Placeholder 2"/>
          <p:cNvSpPr txBox="1">
            <a:spLocks/>
          </p:cNvSpPr>
          <p:nvPr/>
        </p:nvSpPr>
        <p:spPr bwMode="auto">
          <a:xfrm>
            <a:off x="397164" y="1452818"/>
            <a:ext cx="5622147" cy="639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None/>
            </a:pPr>
            <a:r>
              <a:rPr lang="en-US" i="0" u="sng" dirty="0"/>
              <a:t>existing</a:t>
            </a:r>
          </a:p>
        </p:txBody>
      </p:sp>
      <p:sp>
        <p:nvSpPr>
          <p:cNvPr id="61" name="Multiplication Sign 60"/>
          <p:cNvSpPr/>
          <p:nvPr/>
        </p:nvSpPr>
        <p:spPr bwMode="auto">
          <a:xfrm>
            <a:off x="4100483" y="4672364"/>
            <a:ext cx="1762795" cy="1362639"/>
          </a:xfrm>
          <a:prstGeom prst="mathMultiply">
            <a:avLst/>
          </a:prstGeom>
          <a:solidFill>
            <a:srgbClr val="FF4E00"/>
          </a:solidFill>
          <a:ln w="12700" cap="flat" cmpd="sng" algn="ctr">
            <a:solidFill>
              <a:srgbClr val="FF4E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62" name="Left-Right Arrow 11"/>
          <p:cNvSpPr/>
          <p:nvPr/>
        </p:nvSpPr>
        <p:spPr bwMode="auto">
          <a:xfrm>
            <a:off x="2416634" y="5179830"/>
            <a:ext cx="1893792" cy="314334"/>
          </a:xfrm>
          <a:prstGeom prst="leftRightArrow">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31" name="TextBox 30"/>
          <p:cNvSpPr txBox="1"/>
          <p:nvPr/>
        </p:nvSpPr>
        <p:spPr bwMode="auto">
          <a:xfrm>
            <a:off x="6019311" y="170362"/>
            <a:ext cx="5820195" cy="830997"/>
          </a:xfrm>
          <a:prstGeom prst="rect">
            <a:avLst/>
          </a:prstGeom>
          <a:solidFill>
            <a:schemeClr val="accent2"/>
          </a:solid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l">
              <a:buSzTx/>
            </a:pPr>
            <a:r>
              <a:rPr lang="en-US" dirty="0">
                <a:solidFill>
                  <a:schemeClr val="bg1"/>
                </a:solidFill>
              </a:rPr>
              <a:t>A source database fails - a target replica changes its role to become the source</a:t>
            </a:r>
          </a:p>
        </p:txBody>
      </p:sp>
      <p:sp>
        <p:nvSpPr>
          <p:cNvPr id="22" name="Rectangle: Rounded Corners 21"/>
          <p:cNvSpPr/>
          <p:nvPr/>
        </p:nvSpPr>
        <p:spPr bwMode="auto">
          <a:xfrm>
            <a:off x="3054162" y="3411535"/>
            <a:ext cx="3091670" cy="510778"/>
          </a:xfrm>
          <a:prstGeom prst="roundRect">
            <a:avLst/>
          </a:prstGeom>
          <a:solidFill>
            <a:schemeClr val="accent4"/>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a:ln>
                  <a:noFill/>
                </a:ln>
                <a:solidFill>
                  <a:schemeClr val="tx1"/>
                </a:solidFill>
                <a:effectLst/>
                <a:latin typeface="Arial" charset="0"/>
              </a:rPr>
              <a:t>Single point of failure</a:t>
            </a:r>
          </a:p>
        </p:txBody>
      </p:sp>
    </p:spTree>
    <p:extLst>
      <p:ext uri="{BB962C8B-B14F-4D97-AF65-F5344CB8AC3E}">
        <p14:creationId xmlns:p14="http://schemas.microsoft.com/office/powerpoint/2010/main" val="1360674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14"/>
                                        </p:tgtEl>
                                      </p:cBhvr>
                                    </p:animEffect>
                                    <p:set>
                                      <p:cBhvr>
                                        <p:cTn id="15" dur="1" fill="hold">
                                          <p:stCondLst>
                                            <p:cond delay="499"/>
                                          </p:stCondLst>
                                        </p:cTn>
                                        <p:tgtEl>
                                          <p:spTgt spid="14"/>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13"/>
                                        </p:tgtEl>
                                      </p:cBhvr>
                                    </p:animEffect>
                                    <p:set>
                                      <p:cBhvr>
                                        <p:cTn id="18" dur="1" fill="hold">
                                          <p:stCondLst>
                                            <p:cond delay="499"/>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xit" presetSubtype="0" fill="hold" grpId="0" nodeType="withEffect">
                                  <p:stCondLst>
                                    <p:cond delay="0"/>
                                  </p:stCondLst>
                                  <p:childTnLst>
                                    <p:animEffect transition="out" filter="fade">
                                      <p:cBhvr>
                                        <p:cTn id="25" dur="500"/>
                                        <p:tgtEl>
                                          <p:spTgt spid="11"/>
                                        </p:tgtEl>
                                      </p:cBhvr>
                                    </p:animEffect>
                                    <p:set>
                                      <p:cBhvr>
                                        <p:cTn id="26" dur="1" fill="hold">
                                          <p:stCondLst>
                                            <p:cond delay="499"/>
                                          </p:stCondLst>
                                        </p:cTn>
                                        <p:tgtEl>
                                          <p:spTgt spid="11"/>
                                        </p:tgtEl>
                                        <p:attrNameLst>
                                          <p:attrName>style.visibility</p:attrName>
                                        </p:attrNameLst>
                                      </p:cBhvr>
                                      <p:to>
                                        <p:strVal val="hidden"/>
                                      </p:to>
                                    </p:set>
                                  </p:childTnLst>
                                </p:cTn>
                              </p:par>
                              <p:par>
                                <p:cTn id="27" presetID="10" presetClass="exit" presetSubtype="0" fill="hold" grpId="0" nodeType="withEffect">
                                  <p:stCondLst>
                                    <p:cond delay="0"/>
                                  </p:stCondLst>
                                  <p:childTnLst>
                                    <p:animEffect transition="out" filter="fade">
                                      <p:cBhvr>
                                        <p:cTn id="28" dur="500"/>
                                        <p:tgtEl>
                                          <p:spTgt spid="8"/>
                                        </p:tgtEl>
                                      </p:cBhvr>
                                    </p:animEffect>
                                    <p:set>
                                      <p:cBhvr>
                                        <p:cTn id="29" dur="1" fill="hold">
                                          <p:stCondLst>
                                            <p:cond delay="499"/>
                                          </p:stCondLst>
                                        </p:cTn>
                                        <p:tgtEl>
                                          <p:spTgt spid="8"/>
                                        </p:tgtEl>
                                        <p:attrNameLst>
                                          <p:attrName>style.visibility</p:attrName>
                                        </p:attrNameLst>
                                      </p:cBhvr>
                                      <p:to>
                                        <p:strVal val="hidden"/>
                                      </p:to>
                                    </p:se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1" nodeType="clickEffect">
                                  <p:stCondLst>
                                    <p:cond delay="0"/>
                                  </p:stCondLst>
                                  <p:childTnLst>
                                    <p:animEffect transition="out" filter="fade">
                                      <p:cBhvr>
                                        <p:cTn id="40" dur="500"/>
                                        <p:tgtEl>
                                          <p:spTgt spid="61"/>
                                        </p:tgtEl>
                                      </p:cBhvr>
                                    </p:animEffect>
                                    <p:set>
                                      <p:cBhvr>
                                        <p:cTn id="41" dur="1" fill="hold">
                                          <p:stCondLst>
                                            <p:cond delay="499"/>
                                          </p:stCondLst>
                                        </p:cTn>
                                        <p:tgtEl>
                                          <p:spTgt spid="61"/>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5"/>
                                        </p:tgtEl>
                                      </p:cBhvr>
                                    </p:animEffect>
                                    <p:set>
                                      <p:cBhvr>
                                        <p:cTn id="44" dur="1" fill="hold">
                                          <p:stCondLst>
                                            <p:cond delay="499"/>
                                          </p:stCondLst>
                                        </p:cTn>
                                        <p:tgtEl>
                                          <p:spTgt spid="5"/>
                                        </p:tgtEl>
                                        <p:attrNameLst>
                                          <p:attrName>style.visibility</p:attrName>
                                        </p:attrNameLst>
                                      </p:cBhvr>
                                      <p:to>
                                        <p:strVal val="hidden"/>
                                      </p:to>
                                    </p:set>
                                  </p:childTnLst>
                                </p:cTn>
                              </p:par>
                              <p:par>
                                <p:cTn id="45" presetID="10" presetClass="exit" presetSubtype="0" fill="hold" grpId="0" nodeType="withEffect">
                                  <p:stCondLst>
                                    <p:cond delay="0"/>
                                  </p:stCondLst>
                                  <p:childTnLst>
                                    <p:animEffect transition="out" filter="fade">
                                      <p:cBhvr>
                                        <p:cTn id="46" dur="500"/>
                                        <p:tgtEl>
                                          <p:spTgt spid="21"/>
                                        </p:tgtEl>
                                      </p:cBhvr>
                                    </p:animEffect>
                                    <p:set>
                                      <p:cBhvr>
                                        <p:cTn id="47" dur="1" fill="hold">
                                          <p:stCondLst>
                                            <p:cond delay="499"/>
                                          </p:stCondLst>
                                        </p:cTn>
                                        <p:tgtEl>
                                          <p:spTgt spid="21"/>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32"/>
                                        </p:tgtEl>
                                      </p:cBhvr>
                                    </p:animEffect>
                                    <p:set>
                                      <p:cBhvr>
                                        <p:cTn id="50" dur="1" fill="hold">
                                          <p:stCondLst>
                                            <p:cond delay="499"/>
                                          </p:stCondLst>
                                        </p:cTn>
                                        <p:tgtEl>
                                          <p:spTgt spid="32"/>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33"/>
                                        </p:tgtEl>
                                      </p:cBhvr>
                                    </p:animEffect>
                                    <p:set>
                                      <p:cBhvr>
                                        <p:cTn id="53" dur="1" fill="hold">
                                          <p:stCondLst>
                                            <p:cond delay="499"/>
                                          </p:stCondLst>
                                        </p:cTn>
                                        <p:tgtEl>
                                          <p:spTgt spid="33"/>
                                        </p:tgtEl>
                                        <p:attrNameLst>
                                          <p:attrName>style.visibility</p:attrName>
                                        </p:attrNameLst>
                                      </p:cBhvr>
                                      <p:to>
                                        <p:strVal val="hidden"/>
                                      </p:to>
                                    </p:set>
                                  </p:childTnLst>
                                </p:cTn>
                              </p:par>
                              <p:par>
                                <p:cTn id="54" presetID="10" presetClass="entr" presetSubtype="0"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ppt_x"/>
                                          </p:val>
                                        </p:tav>
                                        <p:tav tm="100000">
                                          <p:val>
                                            <p:strVal val="#ppt_x"/>
                                          </p:val>
                                        </p:tav>
                                      </p:tavLst>
                                    </p:anim>
                                    <p:anim calcmode="lin" valueType="num">
                                      <p:cBhvr additive="base">
                                        <p:cTn id="62" dur="500" fill="hold"/>
                                        <p:tgtEl>
                                          <p:spTgt spid="12"/>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ppt_x"/>
                                          </p:val>
                                        </p:tav>
                                        <p:tav tm="100000">
                                          <p:val>
                                            <p:strVal val="#ppt_x"/>
                                          </p:val>
                                        </p:tav>
                                      </p:tavLst>
                                    </p:anim>
                                    <p:anim calcmode="lin" valueType="num">
                                      <p:cBhvr additive="base">
                                        <p:cTn id="6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1" nodeType="click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500"/>
                                        <p:tgtEl>
                                          <p:spTgt spid="13"/>
                                        </p:tgtEl>
                                      </p:cBhvr>
                                    </p:animEffect>
                                  </p:childTnLst>
                                </p:cTn>
                              </p:par>
                              <p:par>
                                <p:cTn id="72" presetID="10" presetClass="exit" presetSubtype="0" fill="hold" grpId="1" nodeType="withEffect">
                                  <p:stCondLst>
                                    <p:cond delay="0"/>
                                  </p:stCondLst>
                                  <p:childTnLst>
                                    <p:animEffect transition="out" filter="fade">
                                      <p:cBhvr>
                                        <p:cTn id="73" dur="500"/>
                                        <p:tgtEl>
                                          <p:spTgt spid="22"/>
                                        </p:tgtEl>
                                      </p:cBhvr>
                                    </p:animEffect>
                                    <p:set>
                                      <p:cBhvr>
                                        <p:cTn id="74" dur="1" fill="hold">
                                          <p:stCondLst>
                                            <p:cond delay="499"/>
                                          </p:stCondLst>
                                        </p:cTn>
                                        <p:tgtEl>
                                          <p:spTgt spid="22"/>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5"/>
                                        </p:tgtEl>
                                        <p:attrNameLst>
                                          <p:attrName>style.visibility</p:attrName>
                                        </p:attrNameLst>
                                      </p:cBhvr>
                                      <p:to>
                                        <p:strVal val="visible"/>
                                      </p:to>
                                    </p:set>
                                    <p:anim calcmode="lin" valueType="num">
                                      <p:cBhvr additive="base">
                                        <p:cTn id="79" dur="500" fill="hold"/>
                                        <p:tgtEl>
                                          <p:spTgt spid="5"/>
                                        </p:tgtEl>
                                        <p:attrNameLst>
                                          <p:attrName>ppt_x</p:attrName>
                                        </p:attrNameLst>
                                      </p:cBhvr>
                                      <p:tavLst>
                                        <p:tav tm="0">
                                          <p:val>
                                            <p:strVal val="#ppt_x"/>
                                          </p:val>
                                        </p:tav>
                                        <p:tav tm="100000">
                                          <p:val>
                                            <p:strVal val="#ppt_x"/>
                                          </p:val>
                                        </p:tav>
                                      </p:tavLst>
                                    </p:anim>
                                    <p:anim calcmode="lin" valueType="num">
                                      <p:cBhvr additive="base">
                                        <p:cTn id="80" dur="500" fill="hold"/>
                                        <p:tgtEl>
                                          <p:spTgt spid="5"/>
                                        </p:tgtEl>
                                        <p:attrNameLst>
                                          <p:attrName>ppt_y</p:attrName>
                                        </p:attrNameLst>
                                      </p:cBhvr>
                                      <p:tavLst>
                                        <p:tav tm="0">
                                          <p:val>
                                            <p:strVal val="1+#ppt_h/2"/>
                                          </p:val>
                                        </p:tav>
                                        <p:tav tm="100000">
                                          <p:val>
                                            <p:strVal val="#ppt_y"/>
                                          </p:val>
                                        </p:tav>
                                      </p:tavLst>
                                    </p:anim>
                                  </p:childTnLst>
                                </p:cTn>
                              </p:par>
                              <p:par>
                                <p:cTn id="81" presetID="2" presetClass="entr" presetSubtype="4" fill="hold" grpId="1"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ppt_x"/>
                                          </p:val>
                                        </p:tav>
                                        <p:tav tm="100000">
                                          <p:val>
                                            <p:strVal val="#ppt_x"/>
                                          </p:val>
                                        </p:tav>
                                      </p:tavLst>
                                    </p:anim>
                                    <p:anim calcmode="lin" valueType="num">
                                      <p:cBhvr additive="base">
                                        <p:cTn id="8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62"/>
                                        </p:tgtEl>
                                        <p:attrNameLst>
                                          <p:attrName>style.visibility</p:attrName>
                                        </p:attrNameLst>
                                      </p:cBhvr>
                                      <p:to>
                                        <p:strVal val="visible"/>
                                      </p:to>
                                    </p:set>
                                    <p:animEffect transition="in" filter="fade">
                                      <p:cBhvr>
                                        <p:cTn id="8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8" grpId="0"/>
      <p:bldP spid="11" grpId="0"/>
      <p:bldP spid="13" grpId="0" animBg="1"/>
      <p:bldP spid="13" grpId="1" animBg="1"/>
      <p:bldP spid="14" grpId="0" animBg="1"/>
      <p:bldP spid="16" grpId="0"/>
      <p:bldP spid="20" grpId="0"/>
      <p:bldP spid="21" grpId="0"/>
      <p:bldP spid="21" grpId="1"/>
      <p:bldP spid="61" grpId="0" animBg="1"/>
      <p:bldP spid="61" grpId="1" animBg="1"/>
      <p:bldP spid="62" grpId="0" animBg="1"/>
      <p:bldP spid="22" grpId="0" animBg="1"/>
      <p:bldP spid="22"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descr="Image result for Crashed computer imag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35866" y="1930037"/>
            <a:ext cx="1329496" cy="2002437"/>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descr="Image result for database imag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09861" y="2289115"/>
            <a:ext cx="1342910" cy="16801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Transition for Recovery</a:t>
            </a:r>
            <a:endParaRPr lang="en-US" dirty="0">
              <a:solidFill>
                <a:srgbClr val="FF0000"/>
              </a:solidFill>
            </a:endParaRPr>
          </a:p>
        </p:txBody>
      </p:sp>
      <p:pic>
        <p:nvPicPr>
          <p:cNvPr id="32" name="Picture 31" descr="Image result for Crashed computer imag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0987" y="1919876"/>
            <a:ext cx="1329496" cy="2002437"/>
          </a:xfrm>
          <a:prstGeom prst="rect">
            <a:avLst/>
          </a:prstGeom>
          <a:noFill/>
          <a:extLst>
            <a:ext uri="{909E8E84-426E-40DD-AFC4-6F175D3DCCD1}">
              <a14:hiddenFill xmlns:a14="http://schemas.microsoft.com/office/drawing/2010/main">
                <a:solidFill>
                  <a:srgbClr val="FFFFFF"/>
                </a:solidFill>
              </a14:hiddenFill>
            </a:ext>
          </a:extLst>
        </p:spPr>
      </p:pic>
      <p:sp>
        <p:nvSpPr>
          <p:cNvPr id="33" name="Multiplication Sign 60"/>
          <p:cNvSpPr/>
          <p:nvPr/>
        </p:nvSpPr>
        <p:spPr bwMode="auto">
          <a:xfrm>
            <a:off x="2547631" y="2446902"/>
            <a:ext cx="1762795" cy="1362639"/>
          </a:xfrm>
          <a:prstGeom prst="mathMultiply">
            <a:avLst/>
          </a:prstGeom>
          <a:solidFill>
            <a:srgbClr val="FF4E00"/>
          </a:solidFill>
          <a:ln w="12700" cap="flat" cmpd="sng" algn="ctr">
            <a:solidFill>
              <a:srgbClr val="FF4E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pic>
        <p:nvPicPr>
          <p:cNvPr id="5" name="Picture 2" descr="Image result for database imag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0426" y="4457138"/>
            <a:ext cx="1342910" cy="168014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age result for database imag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2247" y="4393639"/>
            <a:ext cx="1342910" cy="1680147"/>
          </a:xfrm>
          <a:prstGeom prst="rect">
            <a:avLst/>
          </a:prstGeom>
          <a:noFill/>
          <a:extLst>
            <a:ext uri="{909E8E84-426E-40DD-AFC4-6F175D3DCCD1}">
              <a14:hiddenFill xmlns:a14="http://schemas.microsoft.com/office/drawing/2010/main">
                <a:solidFill>
                  <a:srgbClr val="FFFFFF"/>
                </a:solidFill>
              </a14:hiddenFill>
            </a:ext>
          </a:extLst>
        </p:spPr>
      </p:pic>
      <p:sp>
        <p:nvSpPr>
          <p:cNvPr id="16" name="Content Placeholder 4"/>
          <p:cNvSpPr txBox="1">
            <a:spLocks/>
          </p:cNvSpPr>
          <p:nvPr/>
        </p:nvSpPr>
        <p:spPr>
          <a:xfrm>
            <a:off x="121385" y="4546019"/>
            <a:ext cx="1175598" cy="478052"/>
          </a:xfrm>
          <a:prstGeom prst="rect">
            <a:avLst/>
          </a:prstGeom>
        </p:spPr>
        <p:txBody>
          <a:bodyPr/>
          <a:lstStyle/>
          <a:p>
            <a:pPr marL="0" marR="0" lvl="0" indent="0" algn="ctr" defTabSz="914400" rtl="0" eaLnBrk="1" fontAlgn="base" latinLnBrk="0" hangingPunct="1">
              <a:lnSpc>
                <a:spcPct val="100000"/>
              </a:lnSpc>
              <a:spcBef>
                <a:spcPts val="900"/>
              </a:spcBef>
              <a:spcAft>
                <a:spcPct val="0"/>
              </a:spcAft>
              <a:buClr>
                <a:schemeClr val="accent1"/>
              </a:buClr>
              <a:buSzTx/>
              <a:buFont typeface="Wingdings" pitchFamily="2" charset="2"/>
              <a:buNone/>
              <a:tabLst/>
              <a:defRPr/>
            </a:pPr>
            <a:r>
              <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Source</a:t>
            </a:r>
          </a:p>
        </p:txBody>
      </p:sp>
      <p:sp>
        <p:nvSpPr>
          <p:cNvPr id="24" name="Text Placeholder 2"/>
          <p:cNvSpPr txBox="1">
            <a:spLocks/>
          </p:cNvSpPr>
          <p:nvPr/>
        </p:nvSpPr>
        <p:spPr bwMode="auto">
          <a:xfrm>
            <a:off x="397164" y="1452818"/>
            <a:ext cx="5622147" cy="639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None/>
            </a:pPr>
            <a:r>
              <a:rPr lang="en-US" i="0" u="sng" dirty="0"/>
              <a:t>existing</a:t>
            </a:r>
          </a:p>
        </p:txBody>
      </p:sp>
      <p:sp>
        <p:nvSpPr>
          <p:cNvPr id="25" name="Text Placeholder 4"/>
          <p:cNvSpPr txBox="1">
            <a:spLocks/>
          </p:cNvSpPr>
          <p:nvPr/>
        </p:nvSpPr>
        <p:spPr>
          <a:xfrm>
            <a:off x="6121175" y="1452818"/>
            <a:ext cx="5849152" cy="639762"/>
          </a:xfrm>
          <a:prstGeom prst="rect">
            <a:avLst/>
          </a:prstGeom>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None/>
            </a:pPr>
            <a:r>
              <a:rPr lang="en-US" i="0" u="sng" dirty="0"/>
              <a:t>with 11.7</a:t>
            </a:r>
          </a:p>
        </p:txBody>
      </p:sp>
      <p:pic>
        <p:nvPicPr>
          <p:cNvPr id="42" name="Picture 2" descr="Image result for database imag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74937" y="4463234"/>
            <a:ext cx="1342910" cy="1680147"/>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3" descr="Image result for database imag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86880" y="4399735"/>
            <a:ext cx="1342910" cy="1680147"/>
          </a:xfrm>
          <a:prstGeom prst="rect">
            <a:avLst/>
          </a:prstGeom>
          <a:noFill/>
          <a:extLst>
            <a:ext uri="{909E8E84-426E-40DD-AFC4-6F175D3DCCD1}">
              <a14:hiddenFill xmlns:a14="http://schemas.microsoft.com/office/drawing/2010/main">
                <a:solidFill>
                  <a:srgbClr val="FFFFFF"/>
                </a:solidFill>
              </a14:hiddenFill>
            </a:ext>
          </a:extLst>
        </p:spPr>
      </p:pic>
      <p:sp>
        <p:nvSpPr>
          <p:cNvPr id="45" name="Content Placeholder 4"/>
          <p:cNvSpPr txBox="1">
            <a:spLocks/>
          </p:cNvSpPr>
          <p:nvPr/>
        </p:nvSpPr>
        <p:spPr bwMode="auto">
          <a:xfrm>
            <a:off x="6254293" y="3928409"/>
            <a:ext cx="1771294" cy="4780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Font typeface="Wingdings" pitchFamily="2" charset="2"/>
              <a:buNone/>
            </a:pPr>
            <a:r>
              <a:rPr lang="en-US" i="0" dirty="0"/>
              <a:t>Target Brown</a:t>
            </a:r>
          </a:p>
        </p:txBody>
      </p:sp>
      <p:sp>
        <p:nvSpPr>
          <p:cNvPr id="48" name="Content Placeholder 4"/>
          <p:cNvSpPr txBox="1">
            <a:spLocks/>
          </p:cNvSpPr>
          <p:nvPr/>
        </p:nvSpPr>
        <p:spPr>
          <a:xfrm>
            <a:off x="9807753" y="2704848"/>
            <a:ext cx="1660030" cy="478052"/>
          </a:xfrm>
          <a:prstGeom prst="rect">
            <a:avLst/>
          </a:prstGeom>
        </p:spPr>
        <p:txBody>
          <a:bodyPr/>
          <a:lstStyle/>
          <a:p>
            <a:pPr marL="0" marR="0" lvl="0" indent="0" algn="ctr" defTabSz="914400" rtl="0" eaLnBrk="1" fontAlgn="base" latinLnBrk="0" hangingPunct="1">
              <a:lnSpc>
                <a:spcPct val="100000"/>
              </a:lnSpc>
              <a:spcBef>
                <a:spcPts val="900"/>
              </a:spcBef>
              <a:spcAft>
                <a:spcPct val="0"/>
              </a:spcAft>
              <a:buClr>
                <a:schemeClr val="accent1"/>
              </a:buClr>
              <a:buSzTx/>
              <a:buFont typeface="Wingdings" pitchFamily="2" charset="2"/>
              <a:buNone/>
              <a:tabLst/>
              <a:defRPr/>
            </a:pPr>
            <a:r>
              <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Source</a:t>
            </a:r>
          </a:p>
        </p:txBody>
      </p:sp>
      <p:sp>
        <p:nvSpPr>
          <p:cNvPr id="50" name="Left-Right Arrow 11"/>
          <p:cNvSpPr/>
          <p:nvPr/>
        </p:nvSpPr>
        <p:spPr bwMode="auto">
          <a:xfrm rot="19160838">
            <a:off x="8253527" y="4247075"/>
            <a:ext cx="1220010" cy="314334"/>
          </a:xfrm>
          <a:prstGeom prst="leftRightArrow">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51" name="Left-Right Arrow 11"/>
          <p:cNvSpPr/>
          <p:nvPr/>
        </p:nvSpPr>
        <p:spPr bwMode="auto">
          <a:xfrm rot="2700000">
            <a:off x="9653545" y="4240204"/>
            <a:ext cx="1166381" cy="314334"/>
          </a:xfrm>
          <a:prstGeom prst="leftRightArrow">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53" name="Content Placeholder 4"/>
          <p:cNvSpPr txBox="1">
            <a:spLocks/>
          </p:cNvSpPr>
          <p:nvPr/>
        </p:nvSpPr>
        <p:spPr>
          <a:xfrm>
            <a:off x="6305774" y="4552115"/>
            <a:ext cx="1175598" cy="478052"/>
          </a:xfrm>
          <a:prstGeom prst="rect">
            <a:avLst/>
          </a:prstGeom>
        </p:spPr>
        <p:txBody>
          <a:bodyPr/>
          <a:lstStyle/>
          <a:p>
            <a:pPr marL="0" marR="0" lvl="0" indent="0" algn="ctr" defTabSz="914400" rtl="0" eaLnBrk="1" fontAlgn="base" latinLnBrk="0" hangingPunct="1">
              <a:lnSpc>
                <a:spcPct val="100000"/>
              </a:lnSpc>
              <a:spcBef>
                <a:spcPts val="900"/>
              </a:spcBef>
              <a:spcAft>
                <a:spcPct val="0"/>
              </a:spcAft>
              <a:buClr>
                <a:schemeClr val="accent1"/>
              </a:buClr>
              <a:buSzTx/>
              <a:buFont typeface="Wingdings" pitchFamily="2" charset="2"/>
              <a:buNone/>
              <a:tabLst/>
              <a:defRPr/>
            </a:pPr>
            <a:r>
              <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Source</a:t>
            </a:r>
          </a:p>
        </p:txBody>
      </p:sp>
      <p:sp>
        <p:nvSpPr>
          <p:cNvPr id="57" name="Content Placeholder 4"/>
          <p:cNvSpPr txBox="1">
            <a:spLocks/>
          </p:cNvSpPr>
          <p:nvPr/>
        </p:nvSpPr>
        <p:spPr bwMode="auto">
          <a:xfrm>
            <a:off x="7575581" y="2213972"/>
            <a:ext cx="1771294" cy="4780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Font typeface="Wingdings" pitchFamily="2" charset="2"/>
              <a:buNone/>
            </a:pPr>
            <a:r>
              <a:rPr lang="en-US" i="0" dirty="0"/>
              <a:t>Target Brown</a:t>
            </a:r>
          </a:p>
        </p:txBody>
      </p:sp>
      <p:sp>
        <p:nvSpPr>
          <p:cNvPr id="58" name="Content Placeholder 4"/>
          <p:cNvSpPr txBox="1">
            <a:spLocks/>
          </p:cNvSpPr>
          <p:nvPr/>
        </p:nvSpPr>
        <p:spPr bwMode="auto">
          <a:xfrm>
            <a:off x="10656272" y="3932474"/>
            <a:ext cx="1535728" cy="4780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Font typeface="Wingdings" pitchFamily="2" charset="2"/>
              <a:buNone/>
            </a:pPr>
            <a:r>
              <a:rPr lang="en-US" i="0" dirty="0"/>
              <a:t>Target Blue</a:t>
            </a:r>
          </a:p>
        </p:txBody>
      </p:sp>
      <p:sp>
        <p:nvSpPr>
          <p:cNvPr id="61" name="Multiplication Sign 60"/>
          <p:cNvSpPr/>
          <p:nvPr/>
        </p:nvSpPr>
        <p:spPr bwMode="auto">
          <a:xfrm>
            <a:off x="4100483" y="4672364"/>
            <a:ext cx="1762795" cy="1362639"/>
          </a:xfrm>
          <a:prstGeom prst="mathMultiply">
            <a:avLst/>
          </a:prstGeom>
          <a:solidFill>
            <a:srgbClr val="FF4E00"/>
          </a:solidFill>
          <a:ln w="12700" cap="flat" cmpd="sng" algn="ctr">
            <a:solidFill>
              <a:srgbClr val="FF4E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63" name="Left-Right Arrow 11"/>
          <p:cNvSpPr/>
          <p:nvPr/>
        </p:nvSpPr>
        <p:spPr bwMode="auto">
          <a:xfrm>
            <a:off x="8541883" y="5179830"/>
            <a:ext cx="1893792" cy="314334"/>
          </a:xfrm>
          <a:prstGeom prst="leftRightArrow">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4" name="Callout: Left-Right Arrow 3"/>
          <p:cNvSpPr/>
          <p:nvPr/>
        </p:nvSpPr>
        <p:spPr bwMode="auto">
          <a:xfrm>
            <a:off x="8648126" y="5277473"/>
            <a:ext cx="1674883" cy="311084"/>
          </a:xfrm>
          <a:prstGeom prst="leftRightArrowCallout">
            <a:avLst>
              <a:gd name="adj1" fmla="val 19697"/>
              <a:gd name="adj2" fmla="val 37121"/>
              <a:gd name="adj3" fmla="val 31061"/>
              <a:gd name="adj4" fmla="val 0"/>
            </a:avLst>
          </a:prstGeom>
          <a:solidFill>
            <a:schemeClr val="accent3"/>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35" name="Callout: Left-Right Arrow 34"/>
          <p:cNvSpPr/>
          <p:nvPr/>
        </p:nvSpPr>
        <p:spPr bwMode="auto">
          <a:xfrm rot="2700000">
            <a:off x="9947386" y="4119195"/>
            <a:ext cx="1026946" cy="311084"/>
          </a:xfrm>
          <a:prstGeom prst="leftRightArrowCallout">
            <a:avLst>
              <a:gd name="adj1" fmla="val 19697"/>
              <a:gd name="adj2" fmla="val 37121"/>
              <a:gd name="adj3" fmla="val 31061"/>
              <a:gd name="adj4" fmla="val 0"/>
            </a:avLst>
          </a:prstGeom>
          <a:solidFill>
            <a:schemeClr val="accent3"/>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36" name="Multiplication Sign 60"/>
          <p:cNvSpPr/>
          <p:nvPr/>
        </p:nvSpPr>
        <p:spPr bwMode="auto">
          <a:xfrm>
            <a:off x="8670516" y="2437935"/>
            <a:ext cx="1762795" cy="1362639"/>
          </a:xfrm>
          <a:prstGeom prst="mathMultiply">
            <a:avLst/>
          </a:prstGeom>
          <a:solidFill>
            <a:srgbClr val="FF4E00"/>
          </a:solidFill>
          <a:ln w="12700" cap="flat" cmpd="sng" algn="ctr">
            <a:solidFill>
              <a:srgbClr val="FF4E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59" name="Rectangle 58"/>
          <p:cNvSpPr/>
          <p:nvPr/>
        </p:nvSpPr>
        <p:spPr bwMode="auto">
          <a:xfrm>
            <a:off x="133001" y="1510693"/>
            <a:ext cx="6000541" cy="4605103"/>
          </a:xfrm>
          <a:prstGeom prst="rect">
            <a:avLst/>
          </a:prstGeom>
          <a:solidFill>
            <a:schemeClr val="bg1">
              <a:alpha val="77000"/>
            </a:schemeClr>
          </a:solidFill>
          <a:ln w="12700" cap="flat" cmpd="sng" algn="ctr">
            <a:noFill/>
            <a:prstDash val="sysDot"/>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8" name="TextBox 27"/>
          <p:cNvSpPr txBox="1"/>
          <p:nvPr/>
        </p:nvSpPr>
        <p:spPr bwMode="auto">
          <a:xfrm>
            <a:off x="6019311" y="170362"/>
            <a:ext cx="5820195" cy="830997"/>
          </a:xfrm>
          <a:prstGeom prst="rect">
            <a:avLst/>
          </a:prstGeom>
          <a:solidFill>
            <a:schemeClr val="accent2"/>
          </a:solid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l">
              <a:buSzTx/>
            </a:pPr>
            <a:r>
              <a:rPr lang="en-US" dirty="0">
                <a:solidFill>
                  <a:schemeClr val="bg1"/>
                </a:solidFill>
              </a:rPr>
              <a:t>A source database fails - a target replica changes its role to become the source</a:t>
            </a:r>
          </a:p>
        </p:txBody>
      </p:sp>
    </p:spTree>
    <p:extLst>
      <p:ext uri="{BB962C8B-B14F-4D97-AF65-F5344CB8AC3E}">
        <p14:creationId xmlns:p14="http://schemas.microsoft.com/office/powerpoint/2010/main" val="539886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9"/>
                                        </p:tgtEl>
                                      </p:cBhvr>
                                    </p:animEffect>
                                    <p:set>
                                      <p:cBhvr>
                                        <p:cTn id="7" dur="1" fill="hold">
                                          <p:stCondLst>
                                            <p:cond delay="499"/>
                                          </p:stCondLst>
                                        </p:cTn>
                                        <p:tgtEl>
                                          <p:spTgt spid="49"/>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mph" presetSubtype="0" fill="hold" grpId="0" nodeType="clickEffect">
                                  <p:stCondLst>
                                    <p:cond delay="0"/>
                                  </p:stCondLst>
                                  <p:childTnLst>
                                    <p:animRot by="21600000">
                                      <p:cBhvr>
                                        <p:cTn id="14" dur="2000" fill="hold"/>
                                        <p:tgtEl>
                                          <p:spTgt spid="4"/>
                                        </p:tgtEl>
                                        <p:attrNameLst>
                                          <p:attrName>r</p:attrName>
                                        </p:attrNameLst>
                                      </p:cBhvr>
                                    </p:animRot>
                                  </p:childTnLst>
                                </p:cTn>
                              </p:par>
                              <p:par>
                                <p:cTn id="15" presetID="26" presetClass="emph" presetSubtype="0" fill="hold" grpId="0" nodeType="withEffect">
                                  <p:stCondLst>
                                    <p:cond delay="0"/>
                                  </p:stCondLst>
                                  <p:childTnLst>
                                    <p:animEffect transition="out" filter="fade">
                                      <p:cBhvr>
                                        <p:cTn id="16" dur="2000" tmFilter="0, 0; .2, .5; .8, .5; 1, 0"/>
                                        <p:tgtEl>
                                          <p:spTgt spid="51"/>
                                        </p:tgtEl>
                                      </p:cBhvr>
                                    </p:animEffect>
                                    <p:animScale>
                                      <p:cBhvr>
                                        <p:cTn id="17" dur="1000" autoRev="1" fill="hold"/>
                                        <p:tgtEl>
                                          <p:spTgt spid="51"/>
                                        </p:tgtEl>
                                      </p:cBhvr>
                                      <p:by x="105000" y="105000"/>
                                    </p:animScale>
                                  </p:childTnLst>
                                </p:cTn>
                              </p:par>
                              <p:par>
                                <p:cTn id="18" presetID="26" presetClass="emph" presetSubtype="0" fill="hold" grpId="0" nodeType="withEffect">
                                  <p:stCondLst>
                                    <p:cond delay="0"/>
                                  </p:stCondLst>
                                  <p:childTnLst>
                                    <p:animEffect transition="out" filter="fade">
                                      <p:cBhvr>
                                        <p:cTn id="19" dur="2000" tmFilter="0, 0; .2, .5; .8, .5; 1, 0"/>
                                        <p:tgtEl>
                                          <p:spTgt spid="50"/>
                                        </p:tgtEl>
                                      </p:cBhvr>
                                    </p:animEffect>
                                    <p:animScale>
                                      <p:cBhvr>
                                        <p:cTn id="20" dur="1000" autoRev="1" fill="hold"/>
                                        <p:tgtEl>
                                          <p:spTgt spid="50"/>
                                        </p:tgtEl>
                                      </p:cBhvr>
                                      <p:by x="105000" y="105000"/>
                                    </p:animScale>
                                  </p:childTnLst>
                                </p:cTn>
                              </p:par>
                              <p:par>
                                <p:cTn id="21" presetID="10" presetClass="exit" presetSubtype="0" fill="hold" grpId="1" nodeType="withEffect">
                                  <p:stCondLst>
                                    <p:cond delay="0"/>
                                  </p:stCondLst>
                                  <p:childTnLst>
                                    <p:animEffect transition="out" filter="fade">
                                      <p:cBhvr>
                                        <p:cTn id="22" dur="500"/>
                                        <p:tgtEl>
                                          <p:spTgt spid="50"/>
                                        </p:tgtEl>
                                      </p:cBhvr>
                                    </p:animEffect>
                                    <p:set>
                                      <p:cBhvr>
                                        <p:cTn id="23" dur="1" fill="hold">
                                          <p:stCondLst>
                                            <p:cond delay="499"/>
                                          </p:stCondLst>
                                        </p:cTn>
                                        <p:tgtEl>
                                          <p:spTgt spid="50"/>
                                        </p:tgtEl>
                                        <p:attrNameLst>
                                          <p:attrName>style.visibility</p:attrName>
                                        </p:attrNameLst>
                                      </p:cBhvr>
                                      <p:to>
                                        <p:strVal val="hidden"/>
                                      </p:to>
                                    </p:set>
                                  </p:childTnLst>
                                </p:cTn>
                              </p:par>
                              <p:par>
                                <p:cTn id="24" presetID="10" presetClass="exit" presetSubtype="0" fill="hold" grpId="1" nodeType="withEffect">
                                  <p:stCondLst>
                                    <p:cond delay="0"/>
                                  </p:stCondLst>
                                  <p:childTnLst>
                                    <p:animEffect transition="out" filter="fade">
                                      <p:cBhvr>
                                        <p:cTn id="25" dur="500"/>
                                        <p:tgtEl>
                                          <p:spTgt spid="51"/>
                                        </p:tgtEl>
                                      </p:cBhvr>
                                    </p:animEffect>
                                    <p:set>
                                      <p:cBhvr>
                                        <p:cTn id="26" dur="1" fill="hold">
                                          <p:stCondLst>
                                            <p:cond delay="499"/>
                                          </p:stCondLst>
                                        </p:cTn>
                                        <p:tgtEl>
                                          <p:spTgt spid="51"/>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500"/>
                                        <p:tgtEl>
                                          <p:spTgt spid="53"/>
                                        </p:tgtEl>
                                      </p:cBhvr>
                                    </p:animEffect>
                                  </p:childTnLst>
                                </p:cTn>
                              </p:par>
                              <p:par>
                                <p:cTn id="32" presetID="10" presetClass="exit" presetSubtype="0" fill="hold" grpId="0" nodeType="withEffect">
                                  <p:stCondLst>
                                    <p:cond delay="0"/>
                                  </p:stCondLst>
                                  <p:childTnLst>
                                    <p:animEffect transition="out" filter="fade">
                                      <p:cBhvr>
                                        <p:cTn id="33" dur="500"/>
                                        <p:tgtEl>
                                          <p:spTgt spid="48"/>
                                        </p:tgtEl>
                                      </p:cBhvr>
                                    </p:animEffect>
                                    <p:set>
                                      <p:cBhvr>
                                        <p:cTn id="34" dur="1" fill="hold">
                                          <p:stCondLst>
                                            <p:cond delay="499"/>
                                          </p:stCondLst>
                                        </p:cTn>
                                        <p:tgtEl>
                                          <p:spTgt spid="48"/>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500"/>
                                        <p:tgtEl>
                                          <p:spTgt spid="45"/>
                                        </p:tgtEl>
                                      </p:cBhvr>
                                    </p:animEffect>
                                    <p:set>
                                      <p:cBhvr>
                                        <p:cTn id="37" dur="1" fill="hold">
                                          <p:stCondLst>
                                            <p:cond delay="499"/>
                                          </p:stCondLst>
                                        </p:cTn>
                                        <p:tgtEl>
                                          <p:spTgt spid="45"/>
                                        </p:tgtEl>
                                        <p:attrNameLst>
                                          <p:attrName>style.visibility</p:attrName>
                                        </p:attrNameLst>
                                      </p:cBhvr>
                                      <p:to>
                                        <p:strVal val="hidden"/>
                                      </p:to>
                                    </p:set>
                                  </p:childTnLst>
                                </p:cTn>
                              </p:par>
                              <p:par>
                                <p:cTn id="38" presetID="10"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63"/>
                                        </p:tgtEl>
                                        <p:attrNameLst>
                                          <p:attrName>style.visibility</p:attrName>
                                        </p:attrNameLst>
                                      </p:cBhvr>
                                      <p:to>
                                        <p:strVal val="visible"/>
                                      </p:to>
                                    </p:set>
                                    <p:animEffect transition="in" filter="fade">
                                      <p:cBhvr>
                                        <p:cTn id="45" dur="500"/>
                                        <p:tgtEl>
                                          <p:spTgt spid="63"/>
                                        </p:tgtEl>
                                      </p:cBhvr>
                                    </p:animEffect>
                                  </p:childTnLst>
                                </p:cTn>
                              </p:par>
                              <p:par>
                                <p:cTn id="46" presetID="10" presetClass="exit" presetSubtype="0" fill="hold" grpId="1" nodeType="withEffect">
                                  <p:stCondLst>
                                    <p:cond delay="0"/>
                                  </p:stCondLst>
                                  <p:childTnLst>
                                    <p:animEffect transition="out" filter="fade">
                                      <p:cBhvr>
                                        <p:cTn id="47" dur="500"/>
                                        <p:tgtEl>
                                          <p:spTgt spid="4"/>
                                        </p:tgtEl>
                                      </p:cBhvr>
                                    </p:animEffect>
                                    <p:set>
                                      <p:cBhvr>
                                        <p:cTn id="48" dur="1" fill="hold">
                                          <p:stCondLst>
                                            <p:cond delay="499"/>
                                          </p:stCondLst>
                                        </p:cTn>
                                        <p:tgtEl>
                                          <p:spTgt spid="4"/>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nodeType="clickEffect">
                                  <p:stCondLst>
                                    <p:cond delay="0"/>
                                  </p:stCondLst>
                                  <p:childTnLst>
                                    <p:animEffect transition="out" filter="fade">
                                      <p:cBhvr>
                                        <p:cTn id="52" dur="500"/>
                                        <p:tgtEl>
                                          <p:spTgt spid="34"/>
                                        </p:tgtEl>
                                      </p:cBhvr>
                                    </p:animEffect>
                                    <p:set>
                                      <p:cBhvr>
                                        <p:cTn id="53" dur="1" fill="hold">
                                          <p:stCondLst>
                                            <p:cond delay="499"/>
                                          </p:stCondLst>
                                        </p:cTn>
                                        <p:tgtEl>
                                          <p:spTgt spid="34"/>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36"/>
                                        </p:tgtEl>
                                      </p:cBhvr>
                                    </p:animEffect>
                                    <p:set>
                                      <p:cBhvr>
                                        <p:cTn id="56" dur="1" fill="hold">
                                          <p:stCondLst>
                                            <p:cond delay="499"/>
                                          </p:stCondLst>
                                        </p:cTn>
                                        <p:tgtEl>
                                          <p:spTgt spid="36"/>
                                        </p:tgtEl>
                                        <p:attrNameLst>
                                          <p:attrName>style.visibility</p:attrName>
                                        </p:attrNameLst>
                                      </p:cBhvr>
                                      <p:to>
                                        <p:strVal val="hidden"/>
                                      </p:to>
                                    </p:set>
                                  </p:childTnLst>
                                </p:cTn>
                              </p:par>
                              <p:par>
                                <p:cTn id="57" presetID="2" presetClass="entr" presetSubtype="4" fill="hold" nodeType="withEffect">
                                  <p:stCondLst>
                                    <p:cond delay="0"/>
                                  </p:stCondLst>
                                  <p:childTnLst>
                                    <p:set>
                                      <p:cBhvr>
                                        <p:cTn id="58" dur="1" fill="hold">
                                          <p:stCondLst>
                                            <p:cond delay="0"/>
                                          </p:stCondLst>
                                        </p:cTn>
                                        <p:tgtEl>
                                          <p:spTgt spid="49"/>
                                        </p:tgtEl>
                                        <p:attrNameLst>
                                          <p:attrName>style.visibility</p:attrName>
                                        </p:attrNameLst>
                                      </p:cBhvr>
                                      <p:to>
                                        <p:strVal val="visible"/>
                                      </p:to>
                                    </p:set>
                                    <p:anim calcmode="lin" valueType="num">
                                      <p:cBhvr additive="base">
                                        <p:cTn id="59" dur="500" fill="hold"/>
                                        <p:tgtEl>
                                          <p:spTgt spid="49"/>
                                        </p:tgtEl>
                                        <p:attrNameLst>
                                          <p:attrName>ppt_x</p:attrName>
                                        </p:attrNameLst>
                                      </p:cBhvr>
                                      <p:tavLst>
                                        <p:tav tm="0">
                                          <p:val>
                                            <p:strVal val="#ppt_x"/>
                                          </p:val>
                                        </p:tav>
                                        <p:tav tm="100000">
                                          <p:val>
                                            <p:strVal val="#ppt_x"/>
                                          </p:val>
                                        </p:tav>
                                      </p:tavLst>
                                    </p:anim>
                                    <p:anim calcmode="lin" valueType="num">
                                      <p:cBhvr additive="base">
                                        <p:cTn id="60" dur="500" fill="hold"/>
                                        <p:tgtEl>
                                          <p:spTgt spid="49"/>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7"/>
                                        </p:tgtEl>
                                        <p:attrNameLst>
                                          <p:attrName>style.visibility</p:attrName>
                                        </p:attrNameLst>
                                      </p:cBhvr>
                                      <p:to>
                                        <p:strVal val="visible"/>
                                      </p:to>
                                    </p:set>
                                    <p:anim calcmode="lin" valueType="num">
                                      <p:cBhvr additive="base">
                                        <p:cTn id="63" dur="500" fill="hold"/>
                                        <p:tgtEl>
                                          <p:spTgt spid="57"/>
                                        </p:tgtEl>
                                        <p:attrNameLst>
                                          <p:attrName>ppt_x</p:attrName>
                                        </p:attrNameLst>
                                      </p:cBhvr>
                                      <p:tavLst>
                                        <p:tav tm="0">
                                          <p:val>
                                            <p:strVal val="#ppt_x"/>
                                          </p:val>
                                        </p:tav>
                                        <p:tav tm="100000">
                                          <p:val>
                                            <p:strVal val="#ppt_x"/>
                                          </p:val>
                                        </p:tav>
                                      </p:tavLst>
                                    </p:anim>
                                    <p:anim calcmode="lin" valueType="num">
                                      <p:cBhvr additive="base">
                                        <p:cTn id="64"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2" nodeType="clickEffect">
                                  <p:stCondLst>
                                    <p:cond delay="0"/>
                                  </p:stCondLst>
                                  <p:childTnLst>
                                    <p:set>
                                      <p:cBhvr>
                                        <p:cTn id="68" dur="1" fill="hold">
                                          <p:stCondLst>
                                            <p:cond delay="0"/>
                                          </p:stCondLst>
                                        </p:cTn>
                                        <p:tgtEl>
                                          <p:spTgt spid="5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8" grpId="0"/>
      <p:bldP spid="50" grpId="0" animBg="1"/>
      <p:bldP spid="50" grpId="1" animBg="1"/>
      <p:bldP spid="50" grpId="2" animBg="1"/>
      <p:bldP spid="51" grpId="0" animBg="1"/>
      <p:bldP spid="51" grpId="1" animBg="1"/>
      <p:bldP spid="53" grpId="0"/>
      <p:bldP spid="57" grpId="0"/>
      <p:bldP spid="63" grpId="0" animBg="1"/>
      <p:bldP spid="4" grpId="0" animBg="1"/>
      <p:bldP spid="4" grpId="1" animBg="1"/>
      <p:bldP spid="35" grpId="0" animBg="1"/>
      <p:bldP spid="36" grpId="0" animBg="1"/>
      <p:bldP spid="36"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Replication Target Synchronization</a:t>
            </a:r>
          </a:p>
        </p:txBody>
      </p:sp>
      <p:sp>
        <p:nvSpPr>
          <p:cNvPr id="3" name="Content Placeholder 2"/>
          <p:cNvSpPr>
            <a:spLocks noGrp="1"/>
          </p:cNvSpPr>
          <p:nvPr>
            <p:ph idx="1"/>
          </p:nvPr>
        </p:nvSpPr>
        <p:spPr/>
        <p:txBody>
          <a:bodyPr/>
          <a:lstStyle/>
          <a:p>
            <a:r>
              <a:rPr lang="en-US" dirty="0"/>
              <a:t>A </a:t>
            </a:r>
            <a:r>
              <a:rPr lang="en-US" dirty="0">
                <a:solidFill>
                  <a:schemeClr val="accent3"/>
                </a:solidFill>
              </a:rPr>
              <a:t>Replication Set </a:t>
            </a:r>
            <a:r>
              <a:rPr lang="en-US" dirty="0"/>
              <a:t>is a replication environment that contains a source replica and two target replicas</a:t>
            </a:r>
            <a:endParaRPr lang="en-US" dirty="0">
              <a:solidFill>
                <a:srgbClr val="0070C0"/>
              </a:solidFill>
            </a:endParaRPr>
          </a:p>
          <a:p>
            <a:r>
              <a:rPr lang="en-US" dirty="0">
                <a:solidFill>
                  <a:schemeClr val="accent3"/>
                </a:solidFill>
              </a:rPr>
              <a:t>Inter-agent Communication </a:t>
            </a:r>
            <a:r>
              <a:rPr lang="en-US" dirty="0"/>
              <a:t>enables the targets to transition together if the source database is gone</a:t>
            </a:r>
          </a:p>
          <a:p>
            <a:endParaRPr lang="en-US" dirty="0"/>
          </a:p>
          <a:p>
            <a:r>
              <a:rPr lang="en-US" dirty="0"/>
              <a:t>Three-pronged failover</a:t>
            </a:r>
          </a:p>
          <a:p>
            <a:r>
              <a:rPr lang="en-US" dirty="0"/>
              <a:t>Targets communicate their location relative to source</a:t>
            </a:r>
          </a:p>
          <a:p>
            <a:r>
              <a:rPr lang="en-US" dirty="0"/>
              <a:t>Configure automatic or manual transitions for planned or unplanned downtime</a:t>
            </a:r>
          </a:p>
          <a:p>
            <a:endParaRPr lang="en-US" dirty="0"/>
          </a:p>
          <a:p>
            <a:r>
              <a:rPr lang="en-US" dirty="0"/>
              <a:t>Reduces the number of instances when have to recreate target databases</a:t>
            </a:r>
          </a:p>
          <a:p>
            <a:r>
              <a:rPr lang="en-US" dirty="0"/>
              <a:t>Removes the single point of failure in the production environment</a:t>
            </a:r>
          </a:p>
          <a:p>
            <a:endParaRPr lang="en-US" dirty="0"/>
          </a:p>
        </p:txBody>
      </p:sp>
      <p:sp>
        <p:nvSpPr>
          <p:cNvPr id="4" name="TextBox 3"/>
          <p:cNvSpPr txBox="1"/>
          <p:nvPr/>
        </p:nvSpPr>
        <p:spPr bwMode="auto">
          <a:xfrm>
            <a:off x="888388" y="5824330"/>
            <a:ext cx="9276032" cy="646331"/>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r">
              <a:buSzTx/>
            </a:pPr>
            <a:r>
              <a:rPr lang="en-US" sz="3600" i="0" dirty="0">
                <a:solidFill>
                  <a:schemeClr val="accent6">
                    <a:lumMod val="60000"/>
                    <a:lumOff val="40000"/>
                  </a:schemeClr>
                </a:solidFill>
              </a:rPr>
              <a:t>372: What’s New in OpenEdge Replication?</a:t>
            </a:r>
          </a:p>
        </p:txBody>
      </p:sp>
    </p:spTree>
    <p:extLst>
      <p:ext uri="{BB962C8B-B14F-4D97-AF65-F5344CB8AC3E}">
        <p14:creationId xmlns:p14="http://schemas.microsoft.com/office/powerpoint/2010/main" val="4044204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6596" y="3091871"/>
            <a:ext cx="6555592" cy="535531"/>
          </a:xfrm>
        </p:spPr>
        <p:txBody>
          <a:bodyPr/>
          <a:lstStyle/>
          <a:p>
            <a:r>
              <a:rPr lang="en-US" dirty="0"/>
              <a:t>Other Database enhancements</a:t>
            </a:r>
          </a:p>
        </p:txBody>
      </p:sp>
    </p:spTree>
    <p:custDataLst>
      <p:tags r:id="rId1"/>
    </p:custDataLst>
    <p:extLst>
      <p:ext uri="{BB962C8B-B14F-4D97-AF65-F5344CB8AC3E}">
        <p14:creationId xmlns:p14="http://schemas.microsoft.com/office/powerpoint/2010/main" val="1393706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Certain database utilities require ABL clients to disconnect before the utility will execute</a:t>
            </a:r>
          </a:p>
          <a:p>
            <a:r>
              <a:rPr lang="en-US" dirty="0"/>
              <a:t>For example, the client index schema needs to include the new index before it can be activated</a:t>
            </a:r>
          </a:p>
          <a:p>
            <a:r>
              <a:rPr lang="en-US" dirty="0">
                <a:solidFill>
                  <a:schemeClr val="accent3"/>
                </a:solidFill>
              </a:rPr>
              <a:t>Database client notification </a:t>
            </a:r>
            <a:r>
              <a:rPr lang="en-US" dirty="0"/>
              <a:t>is a new mechanism in OpenEdge 11.7</a:t>
            </a:r>
          </a:p>
          <a:p>
            <a:pPr lvl="1"/>
            <a:r>
              <a:rPr lang="en-US" dirty="0"/>
              <a:t>Create the index and activate it</a:t>
            </a:r>
          </a:p>
          <a:p>
            <a:pPr lvl="1"/>
            <a:r>
              <a:rPr lang="en-US" dirty="0"/>
              <a:t>Clients that need to refresh their schema do so</a:t>
            </a:r>
          </a:p>
          <a:p>
            <a:pPr lvl="1"/>
            <a:r>
              <a:rPr lang="en-US" dirty="0"/>
              <a:t>Index activation proceeds</a:t>
            </a:r>
          </a:p>
          <a:p>
            <a:pPr>
              <a:buSzTx/>
            </a:pPr>
            <a:r>
              <a:rPr lang="en-US" dirty="0"/>
              <a:t>Utilities able to use client notification in 11.7.0:</a:t>
            </a:r>
          </a:p>
          <a:p>
            <a:pPr lvl="1">
              <a:buSzTx/>
            </a:pPr>
            <a:r>
              <a:rPr lang="en-US" dirty="0">
                <a:solidFill>
                  <a:schemeClr val="accent3"/>
                </a:solidFill>
              </a:rPr>
              <a:t>Index activate</a:t>
            </a:r>
          </a:p>
          <a:p>
            <a:pPr lvl="1">
              <a:buSzTx/>
            </a:pPr>
            <a:r>
              <a:rPr lang="en-US" dirty="0">
                <a:solidFill>
                  <a:schemeClr val="accent3"/>
                </a:solidFill>
              </a:rPr>
              <a:t>Multi-tenant index build</a:t>
            </a:r>
          </a:p>
          <a:p>
            <a:pPr lvl="1">
              <a:buSzTx/>
            </a:pPr>
            <a:r>
              <a:rPr lang="en-US" dirty="0">
                <a:solidFill>
                  <a:schemeClr val="accent3"/>
                </a:solidFill>
              </a:rPr>
              <a:t>Partitioned table index build</a:t>
            </a:r>
          </a:p>
          <a:p>
            <a:pPr lvl="1">
              <a:buSzTx/>
            </a:pPr>
            <a:r>
              <a:rPr lang="en-US" dirty="0">
                <a:solidFill>
                  <a:schemeClr val="accent3"/>
                </a:solidFill>
              </a:rPr>
              <a:t>Binary load with build indexes option</a:t>
            </a:r>
          </a:p>
          <a:p>
            <a:r>
              <a:rPr lang="en-US" dirty="0"/>
              <a:t>To use: enable notification with server startup parameter, initialize polling frequency</a:t>
            </a:r>
          </a:p>
          <a:p>
            <a:endParaRPr lang="en-US" dirty="0"/>
          </a:p>
          <a:p>
            <a:endParaRPr lang="en-US" dirty="0"/>
          </a:p>
        </p:txBody>
      </p:sp>
      <p:sp>
        <p:nvSpPr>
          <p:cNvPr id="2" name="Title 1"/>
          <p:cNvSpPr>
            <a:spLocks noGrp="1"/>
          </p:cNvSpPr>
          <p:nvPr>
            <p:ph type="title"/>
          </p:nvPr>
        </p:nvSpPr>
        <p:spPr/>
        <p:txBody>
          <a:bodyPr/>
          <a:lstStyle/>
          <a:p>
            <a:r>
              <a:rPr lang="en-US" dirty="0"/>
              <a:t>Online index activation</a:t>
            </a:r>
          </a:p>
        </p:txBody>
      </p:sp>
    </p:spTree>
    <p:extLst>
      <p:ext uri="{BB962C8B-B14F-4D97-AF65-F5344CB8AC3E}">
        <p14:creationId xmlns:p14="http://schemas.microsoft.com/office/powerpoint/2010/main" val="1708884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Database Diagnostics          </a:t>
            </a:r>
            <a:r>
              <a:rPr lang="en-US" dirty="0">
                <a:solidFill>
                  <a:schemeClr val="accent3"/>
                </a:solidFill>
              </a:rPr>
              <a:t>11.7.1</a:t>
            </a:r>
          </a:p>
        </p:txBody>
      </p:sp>
      <p:sp>
        <p:nvSpPr>
          <p:cNvPr id="4" name="Content Placeholder 3"/>
          <p:cNvSpPr>
            <a:spLocks noGrp="1"/>
          </p:cNvSpPr>
          <p:nvPr>
            <p:ph idx="1"/>
          </p:nvPr>
        </p:nvSpPr>
        <p:spPr/>
        <p:txBody>
          <a:bodyPr/>
          <a:lstStyle/>
          <a:p>
            <a:r>
              <a:rPr lang="en-US" dirty="0"/>
              <a:t>Capture diagnostic data at time of “incident”</a:t>
            </a:r>
          </a:p>
          <a:p>
            <a:pPr lvl="1"/>
            <a:r>
              <a:rPr lang="en-US" dirty="0"/>
              <a:t>DBA generally cannot capture all needed data at the time of certain incidents</a:t>
            </a:r>
          </a:p>
          <a:p>
            <a:pPr lvl="2"/>
            <a:r>
              <a:rPr lang="en-US" dirty="0"/>
              <a:t>BI threshold exceeded</a:t>
            </a:r>
          </a:p>
          <a:p>
            <a:pPr lvl="2"/>
            <a:r>
              <a:rPr lang="en-US" dirty="0"/>
              <a:t>System Error</a:t>
            </a:r>
          </a:p>
          <a:p>
            <a:pPr lvl="2"/>
            <a:r>
              <a:rPr lang="en-US" dirty="0"/>
              <a:t>Lock table overflow</a:t>
            </a:r>
          </a:p>
          <a:p>
            <a:pPr lvl="1"/>
            <a:r>
              <a:rPr lang="en-US" dirty="0"/>
              <a:t>Capture automatically or on-demand</a:t>
            </a:r>
          </a:p>
          <a:p>
            <a:r>
              <a:rPr lang="en-US" dirty="0"/>
              <a:t>Data to capture</a:t>
            </a:r>
          </a:p>
          <a:p>
            <a:pPr lvl="1"/>
            <a:r>
              <a:rPr lang="en-US" dirty="0"/>
              <a:t>Incident applicable and configurable</a:t>
            </a:r>
          </a:p>
          <a:p>
            <a:pPr lvl="1"/>
            <a:r>
              <a:rPr lang="en-US" dirty="0"/>
              <a:t>Centralized and easily consumed</a:t>
            </a:r>
          </a:p>
          <a:p>
            <a:pPr lvl="1"/>
            <a:r>
              <a:rPr lang="en-US" dirty="0"/>
              <a:t>Disparate data correlated to incident</a:t>
            </a:r>
          </a:p>
          <a:p>
            <a:r>
              <a:rPr lang="en-US" dirty="0"/>
              <a:t>Fully configurable at startup and at runtime</a:t>
            </a:r>
          </a:p>
        </p:txBody>
      </p:sp>
      <p:sp>
        <p:nvSpPr>
          <p:cNvPr id="7" name="TextBox 6"/>
          <p:cNvSpPr txBox="1"/>
          <p:nvPr/>
        </p:nvSpPr>
        <p:spPr bwMode="auto">
          <a:xfrm>
            <a:off x="4399722" y="5837583"/>
            <a:ext cx="5938936" cy="646331"/>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r">
              <a:buSzTx/>
            </a:pPr>
            <a:r>
              <a:rPr lang="en-US" sz="3600" i="0" dirty="0">
                <a:solidFill>
                  <a:schemeClr val="accent6">
                    <a:lumMod val="60000"/>
                    <a:lumOff val="40000"/>
                  </a:schemeClr>
                </a:solidFill>
              </a:rPr>
              <a:t>470: Database Diagnostics</a:t>
            </a:r>
          </a:p>
        </p:txBody>
      </p:sp>
    </p:spTree>
    <p:extLst>
      <p:ext uri="{BB962C8B-B14F-4D97-AF65-F5344CB8AC3E}">
        <p14:creationId xmlns:p14="http://schemas.microsoft.com/office/powerpoint/2010/main" val="27542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 Database as Backed Up, online</a:t>
            </a:r>
          </a:p>
        </p:txBody>
      </p:sp>
      <p:sp>
        <p:nvSpPr>
          <p:cNvPr id="3" name="Content Placeholder 2"/>
          <p:cNvSpPr>
            <a:spLocks noGrp="1"/>
          </p:cNvSpPr>
          <p:nvPr>
            <p:ph idx="1"/>
          </p:nvPr>
        </p:nvSpPr>
        <p:spPr>
          <a:xfrm>
            <a:off x="557959" y="1200151"/>
            <a:ext cx="10333198" cy="5172075"/>
          </a:xfrm>
        </p:spPr>
        <p:txBody>
          <a:bodyPr/>
          <a:lstStyle/>
          <a:p>
            <a:r>
              <a:rPr lang="en-US" dirty="0"/>
              <a:t>For system level backups, performed using a quiet point</a:t>
            </a:r>
          </a:p>
          <a:p>
            <a:endParaRPr lang="en-US" dirty="0"/>
          </a:p>
          <a:p>
            <a:r>
              <a:rPr lang="en-US" dirty="0"/>
              <a:t>The database can now be marked as backed up as part of a quiet point while the database is online</a:t>
            </a:r>
          </a:p>
          <a:p>
            <a:pPr marL="0" indent="0">
              <a:spcBef>
                <a:spcPts val="1500"/>
              </a:spcBef>
              <a:spcAft>
                <a:spcPts val="1500"/>
              </a:spcAft>
              <a:buNone/>
            </a:pPr>
            <a:r>
              <a:rPr lang="en-US" dirty="0"/>
              <a:t>		</a:t>
            </a:r>
            <a:r>
              <a:rPr lang="en-US" dirty="0" err="1"/>
              <a:t>proquiet</a:t>
            </a:r>
            <a:r>
              <a:rPr lang="en-US" dirty="0"/>
              <a:t> &lt;</a:t>
            </a:r>
            <a:r>
              <a:rPr lang="en-US" i="1" dirty="0" err="1"/>
              <a:t>dbname</a:t>
            </a:r>
            <a:r>
              <a:rPr lang="en-US" i="1" dirty="0"/>
              <a:t>&gt;</a:t>
            </a:r>
            <a:r>
              <a:rPr lang="en-US" dirty="0"/>
              <a:t>   –C disable </a:t>
            </a:r>
            <a:r>
              <a:rPr lang="en-US" dirty="0" err="1"/>
              <a:t>markbackedup</a:t>
            </a:r>
            <a:endParaRPr lang="en-US" dirty="0"/>
          </a:p>
          <a:p>
            <a:endParaRPr lang="en-US" dirty="0"/>
          </a:p>
          <a:p>
            <a:r>
              <a:rPr lang="en-US" dirty="0"/>
              <a:t>If the option is specified when ending the quiet point, </a:t>
            </a:r>
          </a:p>
          <a:p>
            <a:pPr marL="914400" lvl="2" indent="0">
              <a:buNone/>
            </a:pPr>
            <a:r>
              <a:rPr lang="en-US" sz="2000" dirty="0"/>
              <a:t>the database will be marked as having been backed up, </a:t>
            </a:r>
          </a:p>
          <a:p>
            <a:pPr marL="1371600" lvl="3" indent="0">
              <a:buNone/>
            </a:pPr>
            <a:r>
              <a:rPr lang="en-US" sz="2000" dirty="0"/>
              <a:t>regardless if a hardware or OS backup actually occurred or not</a:t>
            </a:r>
          </a:p>
        </p:txBody>
      </p:sp>
    </p:spTree>
    <p:custDataLst>
      <p:tags r:id="rId1"/>
    </p:custDataLst>
    <p:extLst>
      <p:ext uri="{BB962C8B-B14F-4D97-AF65-F5344CB8AC3E}">
        <p14:creationId xmlns:p14="http://schemas.microsoft.com/office/powerpoint/2010/main" val="129866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Virtual System Table enhancements</a:t>
            </a:r>
          </a:p>
        </p:txBody>
      </p:sp>
      <p:sp>
        <p:nvSpPr>
          <p:cNvPr id="3" name="Content Placeholder 2"/>
          <p:cNvSpPr>
            <a:spLocks noGrp="1"/>
          </p:cNvSpPr>
          <p:nvPr>
            <p:ph idx="1"/>
          </p:nvPr>
        </p:nvSpPr>
        <p:spPr/>
        <p:txBody>
          <a:bodyPr/>
          <a:lstStyle/>
          <a:p>
            <a:r>
              <a:rPr lang="en-US" dirty="0"/>
              <a:t>Many enhancements to existing VSTs</a:t>
            </a:r>
          </a:p>
          <a:p>
            <a:r>
              <a:rPr lang="en-US" dirty="0"/>
              <a:t>Better information available to monitor a running database.  From our collection of comments, requests, and suggestions… from internal sources and customers.</a:t>
            </a:r>
          </a:p>
          <a:p>
            <a:endParaRPr lang="en-US" dirty="0"/>
          </a:p>
          <a:p>
            <a:r>
              <a:rPr lang="en-US" dirty="0" err="1"/>
              <a:t>proutil</a:t>
            </a:r>
            <a:r>
              <a:rPr lang="en-US" dirty="0"/>
              <a:t> </a:t>
            </a:r>
            <a:r>
              <a:rPr lang="en-US" dirty="0" err="1"/>
              <a:t>updatevst</a:t>
            </a:r>
            <a:endParaRPr lang="en-US" dirty="0"/>
          </a:p>
          <a:p>
            <a:endParaRPr lang="en-US" dirty="0"/>
          </a:p>
          <a:p>
            <a:r>
              <a:rPr lang="en-US" dirty="0"/>
              <a:t>Database with the new VST schema run with an older version of OpenEdge? </a:t>
            </a:r>
          </a:p>
          <a:p>
            <a:pPr marL="795338">
              <a:buFont typeface="Wingdings" panose="05000000000000000000" pitchFamily="2" charset="2"/>
              <a:buChar char="Ø"/>
            </a:pPr>
            <a:r>
              <a:rPr lang="en-US" dirty="0"/>
              <a:t>The new fields will not be populated </a:t>
            </a:r>
          </a:p>
          <a:p>
            <a:endParaRPr lang="en-US" dirty="0"/>
          </a:p>
          <a:p>
            <a:r>
              <a:rPr lang="en-US" dirty="0"/>
              <a:t>All of the enhancements were made to both VSTs and in Promon</a:t>
            </a:r>
          </a:p>
          <a:p>
            <a:pPr marL="0" indent="0">
              <a:buNone/>
            </a:pPr>
            <a:endParaRPr lang="en-US" dirty="0"/>
          </a:p>
          <a:p>
            <a:endParaRPr lang="en-US" dirty="0"/>
          </a:p>
        </p:txBody>
      </p:sp>
      <p:sp>
        <p:nvSpPr>
          <p:cNvPr id="6" name="TextBox 5"/>
          <p:cNvSpPr txBox="1"/>
          <p:nvPr/>
        </p:nvSpPr>
        <p:spPr bwMode="auto">
          <a:xfrm>
            <a:off x="3485323" y="5824330"/>
            <a:ext cx="6766474" cy="646331"/>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r">
              <a:buSzTx/>
            </a:pPr>
            <a:r>
              <a:rPr lang="en-US" sz="3600" i="0" dirty="0">
                <a:solidFill>
                  <a:schemeClr val="accent6">
                    <a:lumMod val="60000"/>
                    <a:lumOff val="40000"/>
                  </a:schemeClr>
                </a:solidFill>
              </a:rPr>
              <a:t>541: What’s new with the VSTs?</a:t>
            </a:r>
          </a:p>
        </p:txBody>
      </p:sp>
    </p:spTree>
    <p:custDataLst>
      <p:tags r:id="rId1"/>
    </p:custDataLst>
    <p:extLst>
      <p:ext uri="{BB962C8B-B14F-4D97-AF65-F5344CB8AC3E}">
        <p14:creationId xmlns:p14="http://schemas.microsoft.com/office/powerpoint/2010/main" val="9447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0061" y="2588181"/>
            <a:ext cx="6493409" cy="978729"/>
          </a:xfrm>
        </p:spPr>
        <p:txBody>
          <a:bodyPr/>
          <a:lstStyle/>
          <a:p>
            <a:r>
              <a:rPr lang="en-US" dirty="0"/>
              <a:t>Security, Servers, Management and Development Tools</a:t>
            </a:r>
            <a:endParaRPr lang="en-US" dirty="0"/>
          </a:p>
        </p:txBody>
      </p:sp>
    </p:spTree>
    <p:extLst>
      <p:ext uri="{BB962C8B-B14F-4D97-AF65-F5344CB8AC3E}">
        <p14:creationId xmlns:p14="http://schemas.microsoft.com/office/powerpoint/2010/main" val="3937669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14715" y="467576"/>
            <a:ext cx="9860607" cy="535531"/>
          </a:xfrm>
        </p:spPr>
        <p:txBody>
          <a:bodyPr/>
          <a:lstStyle/>
          <a:p>
            <a:r>
              <a:rPr lang="en-US" dirty="0"/>
              <a:t>Security, Servers, Management and Dev Tools</a:t>
            </a:r>
          </a:p>
        </p:txBody>
      </p:sp>
      <p:sp>
        <p:nvSpPr>
          <p:cNvPr id="5" name="Content Placeholder 4"/>
          <p:cNvSpPr>
            <a:spLocks noGrp="1"/>
          </p:cNvSpPr>
          <p:nvPr>
            <p:ph idx="1"/>
          </p:nvPr>
        </p:nvSpPr>
        <p:spPr/>
        <p:txBody>
          <a:bodyPr/>
          <a:lstStyle/>
          <a:p>
            <a:r>
              <a:rPr lang="en-US" dirty="0"/>
              <a:t>Progress Application Server for OpenEdge</a:t>
            </a:r>
          </a:p>
          <a:p>
            <a:r>
              <a:rPr lang="en-US" dirty="0"/>
              <a:t>Security and the OpenEdge Authentication Gateway</a:t>
            </a:r>
          </a:p>
          <a:p>
            <a:r>
              <a:rPr lang="en-US" dirty="0"/>
              <a:t>Progress Developer Studio for OpenEdge</a:t>
            </a:r>
          </a:p>
          <a:p>
            <a:r>
              <a:rPr lang="en-US" dirty="0"/>
              <a:t>OpenEdge Business Process Management</a:t>
            </a:r>
          </a:p>
          <a:p>
            <a:r>
              <a:rPr lang="en-US" dirty="0"/>
              <a:t>OpenEdge Management and OpenEdge Explorer</a:t>
            </a:r>
          </a:p>
          <a:p>
            <a:r>
              <a:rPr lang="en-US" dirty="0"/>
              <a:t>OpenEdge SQL and </a:t>
            </a:r>
            <a:r>
              <a:rPr lang="en-US" dirty="0" err="1"/>
              <a:t>DataServers</a:t>
            </a:r>
            <a:endParaRPr lang="en-US" dirty="0"/>
          </a:p>
          <a:p>
            <a:r>
              <a:rPr lang="en-US" dirty="0"/>
              <a:t>Installation</a:t>
            </a:r>
          </a:p>
          <a:p>
            <a:endParaRPr lang="en-US" dirty="0"/>
          </a:p>
          <a:p>
            <a:endParaRPr lang="en-US" dirty="0"/>
          </a:p>
          <a:p>
            <a:endParaRPr lang="en-US" dirty="0"/>
          </a:p>
        </p:txBody>
      </p:sp>
    </p:spTree>
    <p:custDataLst>
      <p:tags r:id="rId1"/>
    </p:custDataLst>
    <p:extLst>
      <p:ext uri="{BB962C8B-B14F-4D97-AF65-F5344CB8AC3E}">
        <p14:creationId xmlns:p14="http://schemas.microsoft.com/office/powerpoint/2010/main" val="2400764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Progress Application Server for OpenEdge – your AppServer of the Future</a:t>
            </a:r>
          </a:p>
        </p:txBody>
      </p:sp>
      <p:sp>
        <p:nvSpPr>
          <p:cNvPr id="4" name="Content Placeholder 3"/>
          <p:cNvSpPr>
            <a:spLocks noGrp="1"/>
          </p:cNvSpPr>
          <p:nvPr>
            <p:ph idx="1"/>
          </p:nvPr>
        </p:nvSpPr>
        <p:spPr>
          <a:xfrm>
            <a:off x="559402" y="1149348"/>
            <a:ext cx="10949795" cy="5090087"/>
          </a:xfrm>
        </p:spPr>
        <p:txBody>
          <a:bodyPr>
            <a:normAutofit fontScale="92500" lnSpcReduction="20000"/>
          </a:bodyPr>
          <a:lstStyle/>
          <a:p>
            <a:r>
              <a:rPr lang="en-US" dirty="0"/>
              <a:t>From Pacific to Progress Application Server</a:t>
            </a:r>
          </a:p>
          <a:p>
            <a:endParaRPr lang="en-US" dirty="0"/>
          </a:p>
          <a:p>
            <a:r>
              <a:rPr lang="en-US" dirty="0"/>
              <a:t>Tomcat, Java 8, Spring Security upgrades</a:t>
            </a:r>
          </a:p>
          <a:p>
            <a:pPr lvl="1"/>
            <a:r>
              <a:rPr lang="en-US" sz="1600" dirty="0"/>
              <a:t>SSLv3 Support deprecated</a:t>
            </a:r>
          </a:p>
          <a:p>
            <a:pPr lvl="1"/>
            <a:endParaRPr lang="en-US" sz="1600" dirty="0"/>
          </a:p>
          <a:p>
            <a:r>
              <a:rPr lang="en-US" sz="2100" dirty="0"/>
              <a:t>Ease of Configuration and Management</a:t>
            </a:r>
          </a:p>
          <a:p>
            <a:pPr lvl="1"/>
            <a:r>
              <a:rPr lang="en-US" sz="1600" b="1" dirty="0" err="1">
                <a:solidFill>
                  <a:schemeClr val="tx1"/>
                </a:solidFill>
                <a:latin typeface="Courier New" panose="02070309020205020404" pitchFamily="49" charset="0"/>
                <a:cs typeface="Courier New" panose="02070309020205020404" pitchFamily="49" charset="0"/>
              </a:rPr>
              <a:t>oeablSecurity.properties</a:t>
            </a:r>
            <a:r>
              <a:rPr lang="en-US" sz="1600" b="1" dirty="0">
                <a:solidFill>
                  <a:schemeClr val="tx1"/>
                </a:solidFill>
                <a:latin typeface="Courier New" panose="02070309020205020404" pitchFamily="49" charset="0"/>
                <a:cs typeface="Courier New" panose="02070309020205020404" pitchFamily="49" charset="0"/>
              </a:rPr>
              <a:t> </a:t>
            </a:r>
            <a:r>
              <a:rPr lang="en-US" sz="1600" dirty="0"/>
              <a:t>simplifies configuration</a:t>
            </a:r>
            <a:endParaRPr lang="en-US" sz="1600" dirty="0"/>
          </a:p>
          <a:p>
            <a:pPr lvl="1"/>
            <a:r>
              <a:rPr lang="en-US" sz="1600" b="1" dirty="0" err="1">
                <a:latin typeface="Courier New" panose="02070309020205020404" pitchFamily="49" charset="0"/>
                <a:cs typeface="Courier New" panose="02070309020205020404" pitchFamily="49" charset="0"/>
              </a:rPr>
              <a:t>genspringpwd</a:t>
            </a:r>
            <a:r>
              <a:rPr lang="en-US" sz="1600" dirty="0"/>
              <a:t> utility for encrypting passwords</a:t>
            </a:r>
          </a:p>
          <a:p>
            <a:pPr lvl="1"/>
            <a:r>
              <a:rPr lang="en-US" sz="1600" b="1" dirty="0" err="1">
                <a:latin typeface="Courier New" panose="02070309020205020404" pitchFamily="49" charset="0"/>
                <a:cs typeface="Courier New" panose="02070309020205020404" pitchFamily="49" charset="0"/>
              </a:rPr>
              <a:t>pasoestart</a:t>
            </a:r>
            <a:r>
              <a:rPr lang="en-US" sz="1600" b="1" dirty="0">
                <a:latin typeface="Courier New" panose="02070309020205020404" pitchFamily="49" charset="0"/>
                <a:cs typeface="Courier New" panose="02070309020205020404" pitchFamily="49" charset="0"/>
              </a:rPr>
              <a:t> </a:t>
            </a:r>
            <a:r>
              <a:rPr lang="en-US" sz="1600" dirty="0">
                <a:cs typeface="Courier New" panose="02070309020205020404" pitchFamily="49" charset="0"/>
              </a:rPr>
              <a:t>action for </a:t>
            </a:r>
            <a:r>
              <a:rPr lang="en-US" sz="1600" b="1" dirty="0" err="1">
                <a:latin typeface="Courier New" panose="02070309020205020404" pitchFamily="49" charset="0"/>
                <a:cs typeface="Courier New" panose="02070309020205020404" pitchFamily="49" charset="0"/>
              </a:rPr>
              <a:t>tcman</a:t>
            </a:r>
            <a:r>
              <a:rPr lang="en-US" sz="1600" dirty="0">
                <a:cs typeface="Courier New" panose="02070309020205020404" pitchFamily="49" charset="0"/>
              </a:rPr>
              <a:t> and</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pasman</a:t>
            </a:r>
            <a:endParaRPr lang="en-US" sz="1600" b="1" dirty="0">
              <a:latin typeface="Courier New" panose="02070309020205020404" pitchFamily="49" charset="0"/>
              <a:cs typeface="Courier New" panose="02070309020205020404" pitchFamily="49" charset="0"/>
            </a:endParaRPr>
          </a:p>
          <a:p>
            <a:pPr lvl="1"/>
            <a:r>
              <a:rPr lang="en-US" sz="1600" dirty="0"/>
              <a:t>New </a:t>
            </a:r>
            <a:r>
              <a:rPr lang="en-US" sz="1600" b="1" dirty="0" err="1">
                <a:latin typeface="Courier New" panose="02070309020205020404" pitchFamily="49" charset="0"/>
                <a:cs typeface="Courier New" panose="02070309020205020404" pitchFamily="49" charset="0"/>
              </a:rPr>
              <a:t>tcman</a:t>
            </a:r>
            <a:r>
              <a:rPr lang="en-US" sz="1600" dirty="0"/>
              <a:t> </a:t>
            </a:r>
            <a:r>
              <a:rPr lang="en-US" sz="1600" b="1" dirty="0">
                <a:latin typeface="Courier New" panose="02070309020205020404" pitchFamily="49" charset="0"/>
                <a:cs typeface="Courier New" panose="02070309020205020404" pitchFamily="49" charset="0"/>
              </a:rPr>
              <a:t>create</a:t>
            </a:r>
            <a:r>
              <a:rPr lang="en-US" sz="1600" dirty="0"/>
              <a:t> options for </a:t>
            </a:r>
            <a:r>
              <a:rPr lang="en-US" sz="1600" dirty="0" err="1"/>
              <a:t>uname</a:t>
            </a:r>
            <a:r>
              <a:rPr lang="en-US" sz="1600" dirty="0"/>
              <a:t>/</a:t>
            </a:r>
            <a:r>
              <a:rPr lang="en-US" sz="1600" dirty="0" err="1"/>
              <a:t>passwd</a:t>
            </a:r>
            <a:r>
              <a:rPr lang="en-US" sz="1600" dirty="0"/>
              <a:t> &amp; security model</a:t>
            </a:r>
          </a:p>
          <a:p>
            <a:pPr lvl="1"/>
            <a:r>
              <a:rPr lang="en-US" sz="1600" dirty="0"/>
              <a:t>Deployment Architecture:  New </a:t>
            </a:r>
            <a:r>
              <a:rPr lang="en-US" sz="1600" dirty="0">
                <a:solidFill>
                  <a:schemeClr val="tx1"/>
                </a:solidFill>
                <a:latin typeface="Arial" charset="0"/>
              </a:rPr>
              <a:t>instance-name/</a:t>
            </a:r>
            <a:r>
              <a:rPr lang="en-US" sz="1600" dirty="0" err="1">
                <a:solidFill>
                  <a:schemeClr val="tx1"/>
                </a:solidFill>
                <a:latin typeface="Arial" charset="0"/>
              </a:rPr>
              <a:t>ablapps</a:t>
            </a:r>
            <a:r>
              <a:rPr lang="en-US" sz="1600" dirty="0">
                <a:solidFill>
                  <a:schemeClr val="tx1"/>
                </a:solidFill>
                <a:latin typeface="Arial" charset="0"/>
              </a:rPr>
              <a:t> directory</a:t>
            </a:r>
          </a:p>
          <a:p>
            <a:pPr lvl="1"/>
            <a:endParaRPr lang="en-US" sz="1600" b="1" dirty="0">
              <a:latin typeface="Courier New" panose="02070309020205020404" pitchFamily="49" charset="0"/>
              <a:cs typeface="Courier New" panose="02070309020205020404" pitchFamily="49" charset="0"/>
            </a:endParaRPr>
          </a:p>
          <a:p>
            <a:r>
              <a:rPr lang="en-US" dirty="0"/>
              <a:t>HTTP Client Single Sign-On (SSO) Support </a:t>
            </a:r>
          </a:p>
          <a:p>
            <a:pPr lvl="1"/>
            <a:r>
              <a:rPr lang="en-US" dirty="0">
                <a:ea typeface="Times New Roman" panose="02020603050405020304" pitchFamily="18" charset="0"/>
                <a:cs typeface="Times New Roman" panose="02020603050405020304" pitchFamily="18" charset="0"/>
              </a:rPr>
              <a:t>Implemented through the web server framework</a:t>
            </a:r>
          </a:p>
          <a:p>
            <a:pPr lvl="1"/>
            <a:r>
              <a:rPr lang="en-US" dirty="0">
                <a:ea typeface="Times New Roman" panose="02020603050405020304" pitchFamily="18" charset="0"/>
                <a:cs typeface="Times New Roman" panose="02020603050405020304" pitchFamily="18" charset="0"/>
              </a:rPr>
              <a:t>Executes in a protected environment that the</a:t>
            </a:r>
            <a:r>
              <a:rPr lang="en-US" dirty="0">
                <a:latin typeface="Calibri" panose="020F0502020204030204" pitchFamily="34" charset="0"/>
                <a:ea typeface="Times New Roman" panose="02020603050405020304" pitchFamily="18" charset="0"/>
                <a:cs typeface="Times New Roman" panose="02020603050405020304" pitchFamily="18" charset="0"/>
              </a:rPr>
              <a:t> </a:t>
            </a:r>
            <a:r>
              <a:rPr lang="en-US" dirty="0">
                <a:ea typeface="Times New Roman" panose="02020603050405020304" pitchFamily="18" charset="0"/>
                <a:cs typeface="Times New Roman" panose="02020603050405020304" pitchFamily="18" charset="0"/>
              </a:rPr>
              <a:t>web application code can’t provide.</a:t>
            </a:r>
            <a:endParaRPr lang="en-US" b="1" dirty="0">
              <a:solidFill>
                <a:schemeClr val="tx1"/>
              </a:solidFill>
              <a:latin typeface="Courier New" panose="02070309020205020404" pitchFamily="49" charset="0"/>
              <a:cs typeface="Courier New" panose="02070309020205020404" pitchFamily="49" charset="0"/>
            </a:endParaRPr>
          </a:p>
          <a:p>
            <a:endParaRPr lang="en-US" dirty="0"/>
          </a:p>
        </p:txBody>
      </p:sp>
      <p:pic>
        <p:nvPicPr>
          <p:cNvPr id="5" name="Picture 2" descr="Tomcat Home"/>
          <p:cNvPicPr>
            <a:picLocks noChangeAspect="1" noChangeArrowheads="1"/>
          </p:cNvPicPr>
          <p:nvPr/>
        </p:nvPicPr>
        <p:blipFill>
          <a:blip r:embed="rId4" cstate="print"/>
          <a:srcRect/>
          <a:stretch>
            <a:fillRect/>
          </a:stretch>
        </p:blipFill>
        <p:spPr bwMode="auto">
          <a:xfrm>
            <a:off x="9719534" y="3975379"/>
            <a:ext cx="1789663" cy="1276349"/>
          </a:xfrm>
          <a:prstGeom prst="rect">
            <a:avLst/>
          </a:prstGeom>
          <a:noFill/>
        </p:spPr>
      </p:pic>
      <p:pic>
        <p:nvPicPr>
          <p:cNvPr id="8" name="Picture 7"/>
          <p:cNvPicPr>
            <a:picLocks noChangeAspect="1"/>
          </p:cNvPicPr>
          <p:nvPr/>
        </p:nvPicPr>
        <p:blipFill rotWithShape="1">
          <a:blip r:embed="rId5"/>
          <a:srcRect b="18247"/>
          <a:stretch/>
        </p:blipFill>
        <p:spPr>
          <a:xfrm>
            <a:off x="8068007" y="1348853"/>
            <a:ext cx="3441190" cy="912208"/>
          </a:xfrm>
          <a:prstGeom prst="rect">
            <a:avLst/>
          </a:prstGeom>
        </p:spPr>
      </p:pic>
    </p:spTree>
    <p:custDataLst>
      <p:tags r:id="rId1"/>
    </p:custDataLst>
    <p:extLst>
      <p:ext uri="{BB962C8B-B14F-4D97-AF65-F5344CB8AC3E}">
        <p14:creationId xmlns:p14="http://schemas.microsoft.com/office/powerpoint/2010/main" val="113463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tx1"/>
                </a:solidFill>
              </a:rPr>
              <a:t>Making it easier to Secure your OpenEdge Application </a:t>
            </a:r>
          </a:p>
        </p:txBody>
      </p:sp>
      <p:sp>
        <p:nvSpPr>
          <p:cNvPr id="5" name="Content Placeholder 4"/>
          <p:cNvSpPr>
            <a:spLocks noGrp="1"/>
          </p:cNvSpPr>
          <p:nvPr>
            <p:ph idx="1"/>
          </p:nvPr>
        </p:nvSpPr>
        <p:spPr/>
        <p:txBody>
          <a:bodyPr/>
          <a:lstStyle/>
          <a:p>
            <a:r>
              <a:rPr lang="en-US" dirty="0"/>
              <a:t>Why Security Matters</a:t>
            </a:r>
          </a:p>
          <a:p>
            <a:pPr lvl="1"/>
            <a:r>
              <a:rPr lang="en-US" dirty="0"/>
              <a:t>Compliance – Increased industry or government compliance</a:t>
            </a:r>
          </a:p>
          <a:p>
            <a:pPr lvl="1"/>
            <a:r>
              <a:rPr lang="en-US" dirty="0"/>
              <a:t>A security breach is </a:t>
            </a:r>
            <a:r>
              <a:rPr lang="en-US" dirty="0" err="1"/>
              <a:t>expen$ive</a:t>
            </a:r>
            <a:r>
              <a:rPr lang="en-US" dirty="0"/>
              <a:t> and damaging to future business</a:t>
            </a:r>
          </a:p>
          <a:p>
            <a:pPr marL="457200" lvl="1" indent="0">
              <a:buNone/>
            </a:pPr>
            <a:endParaRPr lang="en-US" dirty="0"/>
          </a:p>
          <a:p>
            <a:endParaRPr lang="en-US" dirty="0"/>
          </a:p>
        </p:txBody>
      </p:sp>
      <p:sp>
        <p:nvSpPr>
          <p:cNvPr id="3" name="AutoShape 4" descr="Image result for security image"/>
          <p:cNvSpPr>
            <a:spLocks noChangeAspect="1" noChangeArrowheads="1"/>
          </p:cNvSpPr>
          <p:nvPr/>
        </p:nvSpPr>
        <p:spPr bwMode="auto">
          <a:xfrm>
            <a:off x="9658783" y="1819622"/>
            <a:ext cx="1685925" cy="11239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stretch>
            <a:fillRect/>
          </a:stretch>
        </p:blipFill>
        <p:spPr>
          <a:xfrm>
            <a:off x="8549259" y="970280"/>
            <a:ext cx="2959938" cy="1973292"/>
          </a:xfrm>
          <a:prstGeom prst="rect">
            <a:avLst/>
          </a:prstGeom>
        </p:spPr>
      </p:pic>
    </p:spTree>
    <p:extLst>
      <p:ext uri="{BB962C8B-B14F-4D97-AF65-F5344CB8AC3E}">
        <p14:creationId xmlns:p14="http://schemas.microsoft.com/office/powerpoint/2010/main" val="30112903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tx1"/>
                </a:solidFill>
              </a:rPr>
              <a:t>Making it easier to Secure your OpenEdge Application </a:t>
            </a:r>
          </a:p>
        </p:txBody>
      </p:sp>
      <p:sp>
        <p:nvSpPr>
          <p:cNvPr id="5" name="Content Placeholder 4"/>
          <p:cNvSpPr>
            <a:spLocks noGrp="1"/>
          </p:cNvSpPr>
          <p:nvPr>
            <p:ph idx="1"/>
          </p:nvPr>
        </p:nvSpPr>
        <p:spPr/>
        <p:txBody>
          <a:bodyPr/>
          <a:lstStyle/>
          <a:p>
            <a:r>
              <a:rPr lang="en-US" dirty="0"/>
              <a:t>Why Security Matters</a:t>
            </a:r>
          </a:p>
          <a:p>
            <a:pPr lvl="1"/>
            <a:r>
              <a:rPr lang="en-US" dirty="0"/>
              <a:t>Compliance – Increased industry or government compliance</a:t>
            </a:r>
          </a:p>
          <a:p>
            <a:pPr lvl="1"/>
            <a:r>
              <a:rPr lang="en-US" dirty="0"/>
              <a:t>A security breach is </a:t>
            </a:r>
            <a:r>
              <a:rPr lang="en-US" dirty="0" err="1"/>
              <a:t>expen$ive</a:t>
            </a:r>
            <a:r>
              <a:rPr lang="en-US" dirty="0"/>
              <a:t> and damaging to future business</a:t>
            </a:r>
          </a:p>
          <a:p>
            <a:endParaRPr lang="en-US" dirty="0"/>
          </a:p>
          <a:p>
            <a:r>
              <a:rPr lang="en-US" dirty="0"/>
              <a:t>OpenEdge Authentication Gateway</a:t>
            </a:r>
          </a:p>
          <a:p>
            <a:pPr lvl="1"/>
            <a:r>
              <a:rPr lang="en-US" kern="0" dirty="0">
                <a:solidFill>
                  <a:schemeClr val="tx1"/>
                </a:solidFill>
              </a:rPr>
              <a:t>Ensures </a:t>
            </a:r>
            <a:r>
              <a:rPr lang="en-US" b="1" kern="0" dirty="0">
                <a:solidFill>
                  <a:schemeClr val="tx1"/>
                </a:solidFill>
              </a:rPr>
              <a:t>Trusted</a:t>
            </a:r>
            <a:r>
              <a:rPr lang="en-US" kern="0" dirty="0">
                <a:solidFill>
                  <a:schemeClr val="tx1"/>
                </a:solidFill>
              </a:rPr>
              <a:t> Identity Management:  </a:t>
            </a:r>
          </a:p>
          <a:p>
            <a:pPr lvl="1"/>
            <a:r>
              <a:rPr lang="en-US" kern="0" dirty="0"/>
              <a:t>The right users get the right access to the right information</a:t>
            </a:r>
          </a:p>
          <a:p>
            <a:pPr lvl="1"/>
            <a:r>
              <a:rPr lang="en-US" kern="0" dirty="0"/>
              <a:t>Supports Compliance Regulation Requirements</a:t>
            </a:r>
          </a:p>
          <a:p>
            <a:pPr lvl="1"/>
            <a:endParaRPr lang="en-US" dirty="0"/>
          </a:p>
          <a:p>
            <a:endParaRPr lang="en-US" dirty="0"/>
          </a:p>
        </p:txBody>
      </p:sp>
      <p:sp>
        <p:nvSpPr>
          <p:cNvPr id="3" name="AutoShape 4" descr="Image result for security image"/>
          <p:cNvSpPr>
            <a:spLocks noChangeAspect="1" noChangeArrowheads="1"/>
          </p:cNvSpPr>
          <p:nvPr/>
        </p:nvSpPr>
        <p:spPr bwMode="auto">
          <a:xfrm>
            <a:off x="9658783" y="1819622"/>
            <a:ext cx="1685925" cy="11239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stretch>
            <a:fillRect/>
          </a:stretch>
        </p:blipFill>
        <p:spPr>
          <a:xfrm>
            <a:off x="8549259" y="970280"/>
            <a:ext cx="2959938" cy="1973292"/>
          </a:xfrm>
          <a:prstGeom prst="rect">
            <a:avLst/>
          </a:prstGeom>
        </p:spPr>
      </p:pic>
    </p:spTree>
    <p:extLst>
      <p:ext uri="{BB962C8B-B14F-4D97-AF65-F5344CB8AC3E}">
        <p14:creationId xmlns:p14="http://schemas.microsoft.com/office/powerpoint/2010/main" val="246058750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9621740" y="2684938"/>
            <a:ext cx="2578608" cy="1796950"/>
            <a:chOff x="9620152" y="2684938"/>
            <a:chExt cx="2578608" cy="1796950"/>
          </a:xfrm>
        </p:grpSpPr>
        <p:pic>
          <p:nvPicPr>
            <p:cNvPr id="57"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0323513" y="2684938"/>
              <a:ext cx="1357518" cy="1357518"/>
            </a:xfrm>
            <a:prstGeom prst="rect">
              <a:avLst/>
            </a:prstGeom>
            <a:noFill/>
            <a:ln w="9525">
              <a:noFill/>
              <a:miter lim="800000"/>
              <a:headEnd/>
              <a:tailEnd/>
            </a:ln>
          </p:spPr>
        </p:pic>
        <p:grpSp>
          <p:nvGrpSpPr>
            <p:cNvPr id="78" name="Group 77"/>
            <p:cNvGrpSpPr/>
            <p:nvPr/>
          </p:nvGrpSpPr>
          <p:grpSpPr>
            <a:xfrm>
              <a:off x="9620152" y="3187864"/>
              <a:ext cx="2578608" cy="1294024"/>
              <a:chOff x="6682576" y="2809124"/>
              <a:chExt cx="2578608" cy="1294024"/>
            </a:xfrm>
          </p:grpSpPr>
          <p:sp>
            <p:nvSpPr>
              <p:cNvPr id="52" name="Rectangle 51"/>
              <p:cNvSpPr/>
              <p:nvPr/>
            </p:nvSpPr>
            <p:spPr>
              <a:xfrm>
                <a:off x="7369079" y="3641483"/>
                <a:ext cx="1483865" cy="461665"/>
              </a:xfrm>
              <a:prstGeom prst="rect">
                <a:avLst/>
              </a:prstGeom>
              <a:noFill/>
            </p:spPr>
            <p:txBody>
              <a:bodyPr wrap="square" lIns="91440" tIns="45720" rIns="91440" bIns="45720">
                <a:spAutoFit/>
              </a:bodyPr>
              <a:lstStyle/>
              <a:p>
                <a:r>
                  <a:rPr lang="en-US" sz="1200" b="1" i="0" dirty="0">
                    <a:ln w="1905"/>
                    <a:solidFill>
                      <a:schemeClr val="accent6"/>
                    </a:solidFill>
                    <a:effectLst>
                      <a:innerShdw blurRad="69850" dist="43180" dir="5400000">
                        <a:srgbClr val="000000">
                          <a:alpha val="65000"/>
                        </a:srgbClr>
                      </a:innerShdw>
                    </a:effectLst>
                  </a:rPr>
                  <a:t>OpenEdge Database</a:t>
                </a:r>
              </a:p>
            </p:txBody>
          </p:sp>
          <p:sp>
            <p:nvSpPr>
              <p:cNvPr id="42" name="Oval 41"/>
              <p:cNvSpPr/>
              <p:nvPr/>
            </p:nvSpPr>
            <p:spPr bwMode="auto">
              <a:xfrm rot="19574349">
                <a:off x="6682576" y="2809124"/>
                <a:ext cx="2578608" cy="649188"/>
              </a:xfrm>
              <a:prstGeom prst="ellipse">
                <a:avLst/>
              </a:prstGeom>
              <a:noFill/>
              <a:ln w="19050" cap="flat" cmpd="sng" algn="ctr">
                <a:solidFill>
                  <a:schemeClr val="bg2">
                    <a:lumMod val="75000"/>
                  </a:schemeClr>
                </a:solidFill>
                <a:prstDash val="sysDash"/>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grpSp>
      </p:grpSp>
      <p:sp>
        <p:nvSpPr>
          <p:cNvPr id="4" name="Title 3"/>
          <p:cNvSpPr>
            <a:spLocks noGrp="1"/>
          </p:cNvSpPr>
          <p:nvPr>
            <p:ph type="title"/>
          </p:nvPr>
        </p:nvSpPr>
        <p:spPr>
          <a:xfrm>
            <a:off x="507357" y="233866"/>
            <a:ext cx="10948387" cy="430887"/>
          </a:xfrm>
        </p:spPr>
        <p:txBody>
          <a:bodyPr/>
          <a:lstStyle/>
          <a:p>
            <a:r>
              <a:rPr lang="en-US" dirty="0">
                <a:solidFill>
                  <a:schemeClr val="tx1"/>
                </a:solidFill>
              </a:rPr>
              <a:t>Use the Authentication Gateway to Lockdown your OpenEdge Database</a:t>
            </a:r>
            <a:endParaRPr lang="en-US" dirty="0"/>
          </a:p>
        </p:txBody>
      </p:sp>
      <p:grpSp>
        <p:nvGrpSpPr>
          <p:cNvPr id="2" name="Group 1"/>
          <p:cNvGrpSpPr/>
          <p:nvPr/>
        </p:nvGrpSpPr>
        <p:grpSpPr>
          <a:xfrm>
            <a:off x="2968503" y="1868004"/>
            <a:ext cx="2420333" cy="4912288"/>
            <a:chOff x="3137928" y="1883292"/>
            <a:chExt cx="2420333" cy="4912288"/>
          </a:xfrm>
        </p:grpSpPr>
        <p:grpSp>
          <p:nvGrpSpPr>
            <p:cNvPr id="90" name="Group 89"/>
            <p:cNvGrpSpPr/>
            <p:nvPr/>
          </p:nvGrpSpPr>
          <p:grpSpPr>
            <a:xfrm>
              <a:off x="4201654" y="1883292"/>
              <a:ext cx="1356607" cy="1032486"/>
              <a:chOff x="4218130" y="1850340"/>
              <a:chExt cx="1356607" cy="1032486"/>
            </a:xfrm>
          </p:grpSpPr>
          <p:pic>
            <p:nvPicPr>
              <p:cNvPr id="53" name="Picture 52"/>
              <p:cNvPicPr>
                <a:picLocks noChangeAspect="1"/>
              </p:cNvPicPr>
              <p:nvPr/>
            </p:nvPicPr>
            <p:blipFill>
              <a:blip r:embed="rId4"/>
              <a:stretch>
                <a:fillRect/>
              </a:stretch>
            </p:blipFill>
            <p:spPr>
              <a:xfrm>
                <a:off x="4290990" y="1850340"/>
                <a:ext cx="275904" cy="296247"/>
              </a:xfrm>
              <a:prstGeom prst="rect">
                <a:avLst/>
              </a:prstGeom>
            </p:spPr>
          </p:pic>
          <p:pic>
            <p:nvPicPr>
              <p:cNvPr id="87" name="Picture 8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8130" y="1876601"/>
                <a:ext cx="1356607" cy="1006225"/>
              </a:xfrm>
              <a:prstGeom prst="rect">
                <a:avLst/>
              </a:prstGeom>
            </p:spPr>
          </p:pic>
        </p:grpSp>
        <p:grpSp>
          <p:nvGrpSpPr>
            <p:cNvPr id="91" name="Group 90"/>
            <p:cNvGrpSpPr/>
            <p:nvPr/>
          </p:nvGrpSpPr>
          <p:grpSpPr>
            <a:xfrm>
              <a:off x="3137928" y="3658521"/>
              <a:ext cx="1377440" cy="1006225"/>
              <a:chOff x="3063786" y="3666759"/>
              <a:chExt cx="1377440" cy="1006225"/>
            </a:xfrm>
          </p:grpSpPr>
          <p:pic>
            <p:nvPicPr>
              <p:cNvPr id="54" name="Picture 53"/>
              <p:cNvPicPr>
                <a:picLocks noChangeAspect="1"/>
              </p:cNvPicPr>
              <p:nvPr/>
            </p:nvPicPr>
            <p:blipFill>
              <a:blip r:embed="rId4"/>
              <a:stretch>
                <a:fillRect/>
              </a:stretch>
            </p:blipFill>
            <p:spPr>
              <a:xfrm>
                <a:off x="3063786" y="3767766"/>
                <a:ext cx="275904" cy="296247"/>
              </a:xfrm>
              <a:prstGeom prst="rect">
                <a:avLst/>
              </a:prstGeom>
            </p:spPr>
          </p:pic>
          <p:pic>
            <p:nvPicPr>
              <p:cNvPr id="88" name="Picture 8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84619" y="3666759"/>
                <a:ext cx="1356607" cy="1006225"/>
              </a:xfrm>
              <a:prstGeom prst="rect">
                <a:avLst/>
              </a:prstGeom>
            </p:spPr>
          </p:pic>
        </p:grpSp>
        <p:grpSp>
          <p:nvGrpSpPr>
            <p:cNvPr id="92" name="Group 91"/>
            <p:cNvGrpSpPr/>
            <p:nvPr/>
          </p:nvGrpSpPr>
          <p:grpSpPr>
            <a:xfrm>
              <a:off x="3932222" y="5789355"/>
              <a:ext cx="1414474" cy="1006225"/>
              <a:chOff x="4154648" y="5847021"/>
              <a:chExt cx="1414474" cy="1006225"/>
            </a:xfrm>
          </p:grpSpPr>
          <p:pic>
            <p:nvPicPr>
              <p:cNvPr id="56" name="Picture 55"/>
              <p:cNvPicPr>
                <a:picLocks noChangeAspect="1"/>
              </p:cNvPicPr>
              <p:nvPr/>
            </p:nvPicPr>
            <p:blipFill>
              <a:blip r:embed="rId4"/>
              <a:stretch>
                <a:fillRect/>
              </a:stretch>
            </p:blipFill>
            <p:spPr>
              <a:xfrm>
                <a:off x="4154648" y="5920005"/>
                <a:ext cx="275904" cy="296247"/>
              </a:xfrm>
              <a:prstGeom prst="rect">
                <a:avLst/>
              </a:prstGeom>
            </p:spPr>
          </p:pic>
          <p:pic>
            <p:nvPicPr>
              <p:cNvPr id="89" name="Picture 8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2515" y="5847021"/>
                <a:ext cx="1356607" cy="1006225"/>
              </a:xfrm>
              <a:prstGeom prst="rect">
                <a:avLst/>
              </a:prstGeom>
            </p:spPr>
          </p:pic>
        </p:grpSp>
      </p:grpSp>
      <p:grpSp>
        <p:nvGrpSpPr>
          <p:cNvPr id="15" name="Group 14"/>
          <p:cNvGrpSpPr/>
          <p:nvPr/>
        </p:nvGrpSpPr>
        <p:grpSpPr>
          <a:xfrm>
            <a:off x="-39853" y="801749"/>
            <a:ext cx="6477625" cy="5198122"/>
            <a:chOff x="208735" y="886725"/>
            <a:chExt cx="6477625" cy="5198122"/>
          </a:xfrm>
        </p:grpSpPr>
        <p:grpSp>
          <p:nvGrpSpPr>
            <p:cNvPr id="85" name="Group 84"/>
            <p:cNvGrpSpPr/>
            <p:nvPr/>
          </p:nvGrpSpPr>
          <p:grpSpPr>
            <a:xfrm>
              <a:off x="208735" y="886725"/>
              <a:ext cx="6477625" cy="5198122"/>
              <a:chOff x="208735" y="886725"/>
              <a:chExt cx="6477625" cy="5198122"/>
            </a:xfrm>
          </p:grpSpPr>
          <p:cxnSp>
            <p:nvCxnSpPr>
              <p:cNvPr id="34" name="Straight Connector 33"/>
              <p:cNvCxnSpPr/>
              <p:nvPr/>
            </p:nvCxnSpPr>
            <p:spPr bwMode="auto">
              <a:xfrm flipV="1">
                <a:off x="5817045" y="20754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5" name="Straight Connector 34"/>
              <p:cNvCxnSpPr/>
              <p:nvPr/>
            </p:nvCxnSpPr>
            <p:spPr bwMode="auto">
              <a:xfrm flipV="1">
                <a:off x="5914825" y="215961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6" name="Straight Connector 35"/>
              <p:cNvCxnSpPr/>
              <p:nvPr/>
            </p:nvCxnSpPr>
            <p:spPr bwMode="auto">
              <a:xfrm flipV="1">
                <a:off x="6026260" y="2230087"/>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8" name="Straight Connector 37"/>
              <p:cNvCxnSpPr/>
              <p:nvPr/>
            </p:nvCxnSpPr>
            <p:spPr bwMode="auto">
              <a:xfrm rot="7860000" flipV="1">
                <a:off x="5613851" y="3819919"/>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9" name="Straight Connector 38"/>
              <p:cNvCxnSpPr/>
              <p:nvPr/>
            </p:nvCxnSpPr>
            <p:spPr bwMode="auto">
              <a:xfrm rot="7860000" flipV="1">
                <a:off x="5486212" y="3838523"/>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40" name="Straight Connector 39"/>
              <p:cNvCxnSpPr/>
              <p:nvPr/>
            </p:nvCxnSpPr>
            <p:spPr bwMode="auto">
              <a:xfrm rot="7860000" flipV="1">
                <a:off x="5359920" y="3876392"/>
                <a:ext cx="109240" cy="163855"/>
              </a:xfrm>
              <a:prstGeom prst="line">
                <a:avLst/>
              </a:prstGeom>
              <a:solidFill>
                <a:schemeClr val="accent1"/>
              </a:solidFill>
              <a:ln w="38100" cap="flat" cmpd="sng" algn="ctr">
                <a:solidFill>
                  <a:schemeClr val="bg1"/>
                </a:solidFill>
                <a:prstDash val="solid"/>
                <a:round/>
                <a:headEnd type="none" w="med" len="med"/>
                <a:tailEnd type="none" w="med" len="med"/>
              </a:ln>
              <a:effectLst/>
            </p:spPr>
          </p:cxnSp>
          <p:sp>
            <p:nvSpPr>
              <p:cNvPr id="20" name="Oval 19"/>
              <p:cNvSpPr/>
              <p:nvPr/>
            </p:nvSpPr>
            <p:spPr bwMode="auto">
              <a:xfrm>
                <a:off x="2758646" y="5695334"/>
                <a:ext cx="823207" cy="389513"/>
              </a:xfrm>
              <a:prstGeom prst="ellipse">
                <a:avLst/>
              </a:prstGeom>
              <a:solidFill>
                <a:schemeClr val="tx2">
                  <a:lumMod val="50000"/>
                  <a:lumOff val="50000"/>
                </a:schemeClr>
              </a:solidFill>
              <a:ln w="12700" cap="flat" cmpd="sng" algn="ctr">
                <a:solidFill>
                  <a:schemeClr val="accent2">
                    <a:lumMod val="40000"/>
                    <a:lumOff val="60000"/>
                  </a:schemeClr>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ctr" anchorCtr="0" compatLnSpc="1">
                <a:prstTxWarp prst="textNoShape">
                  <a:avLst/>
                </a:prstTxWarp>
                <a:spAutoFit/>
              </a:bodyPr>
              <a:lstStyle/>
              <a:p>
                <a:r>
                  <a:rPr lang="en-US" sz="1200" dirty="0">
                    <a:ln w="18415" cmpd="sng">
                      <a:solidFill>
                        <a:srgbClr val="FFFFFF"/>
                      </a:solidFill>
                      <a:prstDash val="solid"/>
                    </a:ln>
                    <a:solidFill>
                      <a:srgbClr val="FFFFFF"/>
                    </a:solidFill>
                    <a:effectLst>
                      <a:outerShdw blurRad="63500" dir="3600000" algn="tl" rotWithShape="0">
                        <a:srgbClr val="000000">
                          <a:alpha val="70000"/>
                        </a:srgbClr>
                      </a:outerShdw>
                    </a:effectLst>
                  </a:rPr>
                  <a:t>JDBC</a:t>
                </a:r>
              </a:p>
            </p:txBody>
          </p:sp>
          <p:sp>
            <p:nvSpPr>
              <p:cNvPr id="21" name="Oval 20"/>
              <p:cNvSpPr/>
              <p:nvPr/>
            </p:nvSpPr>
            <p:spPr bwMode="auto">
              <a:xfrm>
                <a:off x="2728214" y="5254971"/>
                <a:ext cx="884069" cy="389513"/>
              </a:xfrm>
              <a:prstGeom prst="ellipse">
                <a:avLst/>
              </a:prstGeom>
              <a:solidFill>
                <a:schemeClr val="accent4">
                  <a:lumMod val="60000"/>
                  <a:lumOff val="40000"/>
                </a:schemeClr>
              </a:solidFill>
              <a:ln w="12700" cap="flat" cmpd="sng" algn="ctr">
                <a:solidFill>
                  <a:srgbClr val="FFFF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ctr" anchorCtr="0" compatLnSpc="1">
                <a:prstTxWarp prst="textNoShape">
                  <a:avLst/>
                </a:prstTxWarp>
                <a:spAutoFit/>
              </a:bodyPr>
              <a:lstStyle/>
              <a:p>
                <a:r>
                  <a:rPr lang="en-US" sz="1200" dirty="0">
                    <a:ln w="18415" cmpd="sng">
                      <a:solidFill>
                        <a:srgbClr val="FFFFFF"/>
                      </a:solidFill>
                      <a:prstDash val="solid"/>
                    </a:ln>
                    <a:solidFill>
                      <a:srgbClr val="FFFFFF"/>
                    </a:solidFill>
                    <a:effectLst>
                      <a:outerShdw blurRad="63500" dir="3600000" algn="tl" rotWithShape="0">
                        <a:srgbClr val="000000">
                          <a:alpha val="70000"/>
                        </a:srgbClr>
                      </a:outerShdw>
                    </a:effectLst>
                  </a:rPr>
                  <a:t>ODBC</a:t>
                </a:r>
              </a:p>
            </p:txBody>
          </p:sp>
          <p:sp>
            <p:nvSpPr>
              <p:cNvPr id="28" name="Rectangle 27"/>
              <p:cNvSpPr/>
              <p:nvPr/>
            </p:nvSpPr>
            <p:spPr>
              <a:xfrm>
                <a:off x="2499224" y="4749598"/>
                <a:ext cx="1251217" cy="461665"/>
              </a:xfrm>
              <a:prstGeom prst="rect">
                <a:avLst/>
              </a:prstGeom>
              <a:noFill/>
            </p:spPr>
            <p:txBody>
              <a:bodyPr wrap="square" lIns="91440" tIns="45720" rIns="91440" bIns="45720">
                <a:spAutoFit/>
              </a:bodyPr>
              <a:lstStyle/>
              <a:p>
                <a:r>
                  <a:rPr lang="en-US" sz="1200" b="1" i="0" dirty="0">
                    <a:ln w="1905"/>
                    <a:solidFill>
                      <a:schemeClr val="accent6"/>
                    </a:solidFill>
                    <a:effectLst>
                      <a:innerShdw blurRad="69850" dist="43180" dir="5400000">
                        <a:srgbClr val="000000">
                          <a:alpha val="65000"/>
                        </a:srgbClr>
                      </a:innerShdw>
                    </a:effectLst>
                  </a:rPr>
                  <a:t>OpenEdge SQL Server</a:t>
                </a:r>
              </a:p>
            </p:txBody>
          </p:sp>
          <p:sp>
            <p:nvSpPr>
              <p:cNvPr id="25" name="Rectangle 24"/>
              <p:cNvSpPr/>
              <p:nvPr/>
            </p:nvSpPr>
            <p:spPr>
              <a:xfrm>
                <a:off x="2385407" y="2570373"/>
                <a:ext cx="1024639" cy="461665"/>
              </a:xfrm>
              <a:prstGeom prst="rect">
                <a:avLst/>
              </a:prstGeom>
              <a:noFill/>
            </p:spPr>
            <p:txBody>
              <a:bodyPr wrap="none" lIns="91440" tIns="45720" rIns="91440" bIns="45720">
                <a:spAutoFit/>
              </a:bodyPr>
              <a:lstStyle/>
              <a:p>
                <a:r>
                  <a:rPr lang="en-US" sz="1200" b="1" i="0" dirty="0">
                    <a:ln w="1905"/>
                    <a:solidFill>
                      <a:schemeClr val="accent6"/>
                    </a:solidFill>
                    <a:effectLst>
                      <a:innerShdw blurRad="69850" dist="43180" dir="5400000">
                        <a:srgbClr val="000000">
                          <a:alpha val="65000"/>
                        </a:srgbClr>
                      </a:innerShdw>
                    </a:effectLst>
                  </a:rPr>
                  <a:t>Application</a:t>
                </a:r>
                <a:br>
                  <a:rPr lang="en-US" sz="1200" b="1" i="0" dirty="0">
                    <a:ln w="1905"/>
                    <a:solidFill>
                      <a:schemeClr val="accent6"/>
                    </a:solidFill>
                    <a:effectLst>
                      <a:innerShdw blurRad="69850" dist="43180" dir="5400000">
                        <a:srgbClr val="000000">
                          <a:alpha val="65000"/>
                        </a:srgbClr>
                      </a:innerShdw>
                    </a:effectLst>
                  </a:rPr>
                </a:br>
                <a:r>
                  <a:rPr lang="en-US" sz="1200" b="1" i="0" dirty="0">
                    <a:ln w="1905"/>
                    <a:solidFill>
                      <a:schemeClr val="accent6"/>
                    </a:solidFill>
                    <a:effectLst>
                      <a:innerShdw blurRad="69850" dist="43180" dir="5400000">
                        <a:srgbClr val="000000">
                          <a:alpha val="65000"/>
                        </a:srgbClr>
                      </a:innerShdw>
                    </a:effectLst>
                  </a:rPr>
                  <a:t>Server</a:t>
                </a:r>
              </a:p>
            </p:txBody>
          </p:sp>
          <p:pic>
            <p:nvPicPr>
              <p:cNvPr id="61" name="Picture 6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8735" y="2355243"/>
                <a:ext cx="1164399" cy="887500"/>
              </a:xfrm>
              <a:prstGeom prst="rect">
                <a:avLst/>
              </a:prstGeom>
            </p:spPr>
          </p:pic>
          <p:pic>
            <p:nvPicPr>
              <p:cNvPr id="17" name="Picture 16"/>
              <p:cNvPicPr>
                <a:picLocks noChangeAspect="1"/>
              </p:cNvPicPr>
              <p:nvPr/>
            </p:nvPicPr>
            <p:blipFill>
              <a:blip r:embed="rId7"/>
              <a:stretch>
                <a:fillRect/>
              </a:stretch>
            </p:blipFill>
            <p:spPr>
              <a:xfrm>
                <a:off x="634041" y="3110195"/>
                <a:ext cx="557122" cy="557122"/>
              </a:xfrm>
              <a:prstGeom prst="rect">
                <a:avLst/>
              </a:prstGeom>
            </p:spPr>
          </p:pic>
          <p:pic>
            <p:nvPicPr>
              <p:cNvPr id="60" name="Picture 5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88518" y="2600885"/>
                <a:ext cx="581204" cy="581204"/>
              </a:xfrm>
              <a:prstGeom prst="rect">
                <a:avLst/>
              </a:prstGeom>
            </p:spPr>
          </p:pic>
          <p:pic>
            <p:nvPicPr>
              <p:cNvPr id="65" name="Picture 64"/>
              <p:cNvPicPr>
                <a:picLocks noChangeAspect="1"/>
              </p:cNvPicPr>
              <p:nvPr/>
            </p:nvPicPr>
            <p:blipFill>
              <a:blip r:embed="rId9"/>
              <a:stretch>
                <a:fillRect/>
              </a:stretch>
            </p:blipFill>
            <p:spPr>
              <a:xfrm>
                <a:off x="1702280" y="1003731"/>
                <a:ext cx="949249" cy="949249"/>
              </a:xfrm>
              <a:prstGeom prst="rect">
                <a:avLst/>
              </a:prstGeom>
            </p:spPr>
          </p:pic>
          <p:pic>
            <p:nvPicPr>
              <p:cNvPr id="67" name="Picture 66"/>
              <p:cNvPicPr>
                <a:picLocks noChangeAspect="1"/>
              </p:cNvPicPr>
              <p:nvPr/>
            </p:nvPicPr>
            <p:blipFill>
              <a:blip r:embed="rId9"/>
              <a:stretch>
                <a:fillRect/>
              </a:stretch>
            </p:blipFill>
            <p:spPr>
              <a:xfrm>
                <a:off x="670055" y="4379040"/>
                <a:ext cx="949249" cy="949249"/>
              </a:xfrm>
              <a:prstGeom prst="rect">
                <a:avLst/>
              </a:prstGeom>
            </p:spPr>
          </p:pic>
          <p:sp>
            <p:nvSpPr>
              <p:cNvPr id="27" name="Rectangle 26"/>
              <p:cNvSpPr/>
              <p:nvPr/>
            </p:nvSpPr>
            <p:spPr>
              <a:xfrm>
                <a:off x="3541052" y="886725"/>
                <a:ext cx="717626" cy="461665"/>
              </a:xfrm>
              <a:prstGeom prst="rect">
                <a:avLst/>
              </a:prstGeom>
              <a:noFill/>
            </p:spPr>
            <p:txBody>
              <a:bodyPr wrap="square" lIns="91440" tIns="45720" rIns="91440" bIns="45720">
                <a:spAutoFit/>
              </a:bodyPr>
              <a:lstStyle/>
              <a:p>
                <a:pPr algn="ctr"/>
                <a:r>
                  <a:rPr lang="en-US" sz="1200" b="1" i="0" dirty="0">
                    <a:ln w="1905"/>
                    <a:solidFill>
                      <a:schemeClr val="accent6"/>
                    </a:solidFill>
                    <a:effectLst>
                      <a:innerShdw blurRad="69850" dist="43180" dir="5400000">
                        <a:srgbClr val="000000">
                          <a:alpha val="65000"/>
                        </a:srgbClr>
                      </a:innerShdw>
                    </a:effectLst>
                  </a:rPr>
                  <a:t>ABL Clients</a:t>
                </a:r>
              </a:p>
            </p:txBody>
          </p:sp>
          <p:pic>
            <p:nvPicPr>
              <p:cNvPr id="12" name="Picture 11"/>
              <p:cNvPicPr>
                <a:picLocks noChangeAspect="1"/>
              </p:cNvPicPr>
              <p:nvPr/>
            </p:nvPicPr>
            <p:blipFill>
              <a:blip r:embed="rId10"/>
              <a:stretch>
                <a:fillRect/>
              </a:stretch>
            </p:blipFill>
            <p:spPr>
              <a:xfrm rot="2657376">
                <a:off x="4624459" y="5203434"/>
                <a:ext cx="441663" cy="393626"/>
              </a:xfrm>
              <a:prstGeom prst="rect">
                <a:avLst/>
              </a:prstGeom>
            </p:spPr>
          </p:pic>
          <p:sp>
            <p:nvSpPr>
              <p:cNvPr id="13" name="Left-Right Arrow 16"/>
              <p:cNvSpPr/>
              <p:nvPr/>
            </p:nvSpPr>
            <p:spPr bwMode="auto">
              <a:xfrm>
                <a:off x="4365653" y="2876332"/>
                <a:ext cx="1986274" cy="917079"/>
              </a:xfrm>
              <a:prstGeom prst="leftRightArrow">
                <a:avLst/>
              </a:prstGeom>
              <a:solidFill>
                <a:schemeClr val="accent3"/>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14" name="Left-Right Arrow 17"/>
              <p:cNvSpPr/>
              <p:nvPr/>
            </p:nvSpPr>
            <p:spPr bwMode="auto">
              <a:xfrm rot="19489244">
                <a:off x="4861945" y="4228559"/>
                <a:ext cx="1824415" cy="917079"/>
              </a:xfrm>
              <a:prstGeom prst="leftRightArrow">
                <a:avLst/>
              </a:prstGeom>
              <a:solidFill>
                <a:schemeClr val="accent3"/>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41" name="Left-Right Arrow 15"/>
              <p:cNvSpPr/>
              <p:nvPr/>
            </p:nvSpPr>
            <p:spPr bwMode="auto">
              <a:xfrm rot="2489275">
                <a:off x="4830608" y="1645782"/>
                <a:ext cx="1805124" cy="917079"/>
              </a:xfrm>
              <a:prstGeom prst="leftRightArrow">
                <a:avLst/>
              </a:prstGeom>
              <a:solidFill>
                <a:schemeClr val="accent3"/>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spAutoFit/>
              </a:bodyPr>
              <a:lstStyle/>
              <a:p>
                <a:endParaRPr lang="en-US"/>
              </a:p>
            </p:txBody>
          </p:sp>
        </p:grpSp>
        <p:pic>
          <p:nvPicPr>
            <p:cNvPr id="50" name="Picture 4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49646" y="1122089"/>
              <a:ext cx="822960" cy="822960"/>
            </a:xfrm>
            <a:prstGeom prst="rect">
              <a:avLst/>
            </a:prstGeom>
            <a:solidFill>
              <a:schemeClr val="tx2">
                <a:lumMod val="25000"/>
                <a:lumOff val="75000"/>
              </a:schemeClr>
            </a:solidFill>
          </p:spPr>
        </p:pic>
        <p:pic>
          <p:nvPicPr>
            <p:cNvPr id="59" name="Picture 5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209009" y="2827379"/>
              <a:ext cx="914400" cy="914400"/>
            </a:xfrm>
            <a:prstGeom prst="rect">
              <a:avLst/>
            </a:prstGeom>
            <a:solidFill>
              <a:schemeClr val="tx2">
                <a:lumMod val="25000"/>
                <a:lumOff val="75000"/>
              </a:schemeClr>
            </a:solidFill>
          </p:spPr>
        </p:pic>
        <p:pic>
          <p:nvPicPr>
            <p:cNvPr id="62" name="Picture 6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726272" y="4907592"/>
              <a:ext cx="914400" cy="914400"/>
            </a:xfrm>
            <a:prstGeom prst="rect">
              <a:avLst/>
            </a:prstGeom>
            <a:solidFill>
              <a:schemeClr val="tx2">
                <a:lumMod val="25000"/>
                <a:lumOff val="75000"/>
              </a:schemeClr>
            </a:solidFill>
          </p:spPr>
        </p:pic>
      </p:grpSp>
      <p:pic>
        <p:nvPicPr>
          <p:cNvPr id="5" name="Picture 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315605" y="2275872"/>
            <a:ext cx="3139896" cy="2206017"/>
          </a:xfrm>
          <a:prstGeom prst="rect">
            <a:avLst/>
          </a:prstGeom>
          <a:ln>
            <a:solidFill>
              <a:schemeClr val="bg2">
                <a:lumMod val="50000"/>
              </a:schemeClr>
            </a:solidFill>
          </a:ln>
        </p:spPr>
      </p:pic>
      <p:grpSp>
        <p:nvGrpSpPr>
          <p:cNvPr id="8" name="Group 7"/>
          <p:cNvGrpSpPr/>
          <p:nvPr/>
        </p:nvGrpSpPr>
        <p:grpSpPr>
          <a:xfrm>
            <a:off x="5948184" y="2003566"/>
            <a:ext cx="1531528" cy="2174832"/>
            <a:chOff x="5946596" y="2003566"/>
            <a:chExt cx="1531528" cy="2174832"/>
          </a:xfrm>
        </p:grpSpPr>
        <p:sp>
          <p:nvSpPr>
            <p:cNvPr id="51" name="Rectangle 50"/>
            <p:cNvSpPr/>
            <p:nvPr/>
          </p:nvSpPr>
          <p:spPr>
            <a:xfrm>
              <a:off x="5946596" y="2003566"/>
              <a:ext cx="1531528" cy="646331"/>
            </a:xfrm>
            <a:prstGeom prst="rect">
              <a:avLst/>
            </a:prstGeom>
            <a:noFill/>
          </p:spPr>
          <p:txBody>
            <a:bodyPr wrap="square" lIns="91440" tIns="45720" rIns="91440" bIns="45720">
              <a:spAutoFit/>
            </a:bodyPr>
            <a:lstStyle/>
            <a:p>
              <a:r>
                <a:rPr lang="en-US" sz="1200" b="1" i="0" dirty="0">
                  <a:ln w="1905"/>
                  <a:solidFill>
                    <a:schemeClr val="accent6"/>
                  </a:solidFill>
                  <a:effectLst>
                    <a:innerShdw blurRad="69850" dist="43180" dir="5400000">
                      <a:srgbClr val="000000">
                        <a:alpha val="65000"/>
                      </a:srgbClr>
                    </a:innerShdw>
                  </a:effectLst>
                </a:rPr>
                <a:t>OpenEdge Authentication Gateway</a:t>
              </a:r>
            </a:p>
          </p:txBody>
        </p:sp>
        <p:pic>
          <p:nvPicPr>
            <p:cNvPr id="55" name="Picture 5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256064" y="2732141"/>
              <a:ext cx="914400" cy="914400"/>
            </a:xfrm>
            <a:prstGeom prst="rect">
              <a:avLst/>
            </a:prstGeom>
            <a:solidFill>
              <a:schemeClr val="tx2">
                <a:lumMod val="25000"/>
                <a:lumOff val="75000"/>
              </a:schemeClr>
            </a:solidFill>
          </p:spPr>
        </p:pic>
        <p:sp>
          <p:nvSpPr>
            <p:cNvPr id="49" name="Oval 48"/>
            <p:cNvSpPr/>
            <p:nvPr/>
          </p:nvSpPr>
          <p:spPr bwMode="auto">
            <a:xfrm>
              <a:off x="6535807" y="3436323"/>
              <a:ext cx="704276" cy="742075"/>
            </a:xfrm>
            <a:prstGeom prst="ellipse">
              <a:avLst/>
            </a:prstGeom>
            <a:solidFill>
              <a:schemeClr val="accent1"/>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ctr" anchorCtr="0" compatLnSpc="1">
              <a:prstTxWarp prst="textNoShape">
                <a:avLst/>
              </a:prstTxWarp>
              <a:noAutofit/>
            </a:bodyPr>
            <a:lstStyle/>
            <a:p>
              <a:r>
                <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rPr>
                <a:t>STS</a:t>
              </a:r>
            </a:p>
          </p:txBody>
        </p:sp>
      </p:grpSp>
      <p:sp>
        <p:nvSpPr>
          <p:cNvPr id="48" name="TextBox 47"/>
          <p:cNvSpPr txBox="1"/>
          <p:nvPr/>
        </p:nvSpPr>
        <p:spPr bwMode="auto">
          <a:xfrm>
            <a:off x="6632826" y="4851622"/>
            <a:ext cx="3084178" cy="707886"/>
          </a:xfrm>
          <a:prstGeom prst="rect">
            <a:avLst/>
          </a:prstGeom>
          <a:solidFill>
            <a:schemeClr val="accent4"/>
          </a:solidFill>
          <a:ln w="9525">
            <a:solidFill>
              <a:schemeClr val="tx1"/>
            </a:solid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sz="1600" i="0" dirty="0"/>
              <a:t>Authentication Provider</a:t>
            </a:r>
          </a:p>
          <a:p>
            <a:pPr>
              <a:buSzTx/>
            </a:pPr>
            <a:r>
              <a:rPr lang="en-US" sz="1600" i="0" dirty="0"/>
              <a:t>(e.g. LDAP, Active Directory)</a:t>
            </a:r>
          </a:p>
        </p:txBody>
      </p:sp>
    </p:spTree>
    <p:extLst>
      <p:ext uri="{BB962C8B-B14F-4D97-AF65-F5344CB8AC3E}">
        <p14:creationId xmlns:p14="http://schemas.microsoft.com/office/powerpoint/2010/main" val="1170878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125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dissolve">
                                      <p:cBhvr>
                                        <p:cTn id="2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tx1"/>
                </a:solidFill>
              </a:rPr>
              <a:t>The OpenEdge Authentication Gateway in 11.7</a:t>
            </a:r>
          </a:p>
        </p:txBody>
      </p:sp>
      <p:sp>
        <p:nvSpPr>
          <p:cNvPr id="5" name="Content Placeholder 4"/>
          <p:cNvSpPr>
            <a:spLocks noGrp="1"/>
          </p:cNvSpPr>
          <p:nvPr>
            <p:ph idx="1"/>
          </p:nvPr>
        </p:nvSpPr>
        <p:spPr>
          <a:xfrm>
            <a:off x="557959" y="1017271"/>
            <a:ext cx="10951238" cy="5172075"/>
          </a:xfrm>
        </p:spPr>
        <p:txBody>
          <a:bodyPr/>
          <a:lstStyle/>
          <a:p>
            <a:r>
              <a:rPr lang="en-US" dirty="0"/>
              <a:t>Supported throughout the product</a:t>
            </a:r>
          </a:p>
          <a:p>
            <a:pPr lvl="1"/>
            <a:r>
              <a:rPr lang="en-US" dirty="0"/>
              <a:t>Utilities to configure OpenEdge databases</a:t>
            </a:r>
          </a:p>
          <a:p>
            <a:pPr lvl="1"/>
            <a:r>
              <a:rPr lang="en-US" dirty="0"/>
              <a:t>Tools to maintain and monitor OpenEdge database activity</a:t>
            </a:r>
          </a:p>
          <a:p>
            <a:pPr lvl="1"/>
            <a:r>
              <a:rPr lang="en-US" dirty="0"/>
              <a:t>ABL functions, handle attributes and methods, and class properties</a:t>
            </a:r>
          </a:p>
          <a:p>
            <a:pPr lvl="1"/>
            <a:r>
              <a:rPr lang="en-US" dirty="0"/>
              <a:t>Full ABL and SQL support</a:t>
            </a:r>
          </a:p>
          <a:p>
            <a:pPr marL="285750"/>
            <a:endParaRPr lang="en-US" dirty="0">
              <a:solidFill>
                <a:schemeClr val="tx1"/>
              </a:solidFill>
            </a:endParaRPr>
          </a:p>
          <a:p>
            <a:pPr marL="285750"/>
            <a:r>
              <a:rPr lang="en-US" dirty="0">
                <a:solidFill>
                  <a:schemeClr val="tx1"/>
                </a:solidFill>
              </a:rPr>
              <a:t>Separate control code</a:t>
            </a:r>
          </a:p>
          <a:p>
            <a:pPr marL="685800" lvl="1"/>
            <a:r>
              <a:rPr lang="en-US" dirty="0">
                <a:solidFill>
                  <a:schemeClr val="tx1"/>
                </a:solidFill>
              </a:rPr>
              <a:t>Bundled with the Progress Application Server for OpenEdge </a:t>
            </a:r>
          </a:p>
          <a:p>
            <a:pPr marL="685800" lvl="1"/>
            <a:r>
              <a:rPr lang="en-US" dirty="0">
                <a:solidFill>
                  <a:schemeClr val="tx1"/>
                </a:solidFill>
              </a:rPr>
              <a:t>Available as a stand alone product</a:t>
            </a:r>
          </a:p>
          <a:p>
            <a:endParaRPr lang="en-US" dirty="0"/>
          </a:p>
        </p:txBody>
      </p:sp>
    </p:spTree>
    <p:extLst>
      <p:ext uri="{BB962C8B-B14F-4D97-AF65-F5344CB8AC3E}">
        <p14:creationId xmlns:p14="http://schemas.microsoft.com/office/powerpoint/2010/main" val="28088757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898" y="1183341"/>
            <a:ext cx="11163132" cy="5181600"/>
          </a:xfrm>
        </p:spPr>
        <p:txBody>
          <a:bodyPr/>
          <a:lstStyle/>
          <a:p>
            <a:pPr lvl="1"/>
            <a:r>
              <a:rPr lang="en-US" sz="2400" dirty="0">
                <a:solidFill>
                  <a:schemeClr val="tx1"/>
                </a:solidFill>
              </a:rPr>
              <a:t>OpenSSL Upgrade </a:t>
            </a:r>
          </a:p>
          <a:p>
            <a:pPr lvl="2"/>
            <a:r>
              <a:rPr lang="en-US" sz="1800" dirty="0"/>
              <a:t>Transport Layer Security (TLS) and Secure Sockets Layer (SSL), cryptography library </a:t>
            </a:r>
          </a:p>
          <a:p>
            <a:pPr lvl="1"/>
            <a:endParaRPr lang="en-US" sz="2400" dirty="0">
              <a:solidFill>
                <a:schemeClr val="tx1"/>
              </a:solidFill>
            </a:endParaRPr>
          </a:p>
          <a:p>
            <a:pPr lvl="1"/>
            <a:r>
              <a:rPr lang="en-US" sz="2400" dirty="0">
                <a:solidFill>
                  <a:schemeClr val="tx1"/>
                </a:solidFill>
              </a:rPr>
              <a:t>Enhanced SSL Certificate Support </a:t>
            </a:r>
          </a:p>
          <a:p>
            <a:pPr marL="800100" lvl="2" indent="0" eaLnBrk="0" hangingPunct="0">
              <a:spcBef>
                <a:spcPct val="30000"/>
              </a:spcBef>
              <a:defRPr/>
            </a:pPr>
            <a:r>
              <a:rPr lang="en-US" sz="1800" dirty="0">
                <a:solidFill>
                  <a:schemeClr val="tx1"/>
                </a:solidFill>
                <a:latin typeface="Arial" charset="0"/>
              </a:rPr>
              <a:t>   Manage multiple domains with a single certificate using the </a:t>
            </a:r>
            <a:r>
              <a:rPr lang="en-US" sz="1800" dirty="0">
                <a:solidFill>
                  <a:schemeClr val="accent1">
                    <a:lumMod val="75000"/>
                  </a:schemeClr>
                </a:solidFill>
                <a:latin typeface="Arial" charset="0"/>
              </a:rPr>
              <a:t>wildcard</a:t>
            </a:r>
            <a:r>
              <a:rPr lang="en-US" sz="1800" dirty="0">
                <a:solidFill>
                  <a:schemeClr val="tx1"/>
                </a:solidFill>
                <a:latin typeface="Arial" charset="0"/>
              </a:rPr>
              <a:t> character ‘*’</a:t>
            </a:r>
            <a:endParaRPr lang="en-US" sz="1800" dirty="0"/>
          </a:p>
          <a:p>
            <a:pPr marL="800100" lvl="2" indent="0" eaLnBrk="0" hangingPunct="0">
              <a:spcBef>
                <a:spcPct val="30000"/>
              </a:spcBef>
              <a:defRPr/>
            </a:pPr>
            <a:r>
              <a:rPr lang="en-US" sz="1800" dirty="0">
                <a:solidFill>
                  <a:schemeClr val="tx1"/>
                </a:solidFill>
                <a:latin typeface="Arial" charset="0"/>
              </a:rPr>
              <a:t>   Manage multiple </a:t>
            </a:r>
            <a:r>
              <a:rPr lang="en-US" sz="1800" dirty="0">
                <a:solidFill>
                  <a:schemeClr val="accent1">
                    <a:lumMod val="75000"/>
                  </a:schemeClr>
                </a:solidFill>
                <a:latin typeface="Arial" charset="0"/>
              </a:rPr>
              <a:t>alternative host </a:t>
            </a:r>
            <a:r>
              <a:rPr lang="en-US" sz="1800" dirty="0">
                <a:solidFill>
                  <a:schemeClr val="tx1"/>
                </a:solidFill>
                <a:latin typeface="Arial" charset="0"/>
              </a:rPr>
              <a:t>names to be included within a single SSL certificate</a:t>
            </a:r>
          </a:p>
          <a:p>
            <a:pPr lvl="1" eaLnBrk="0" hangingPunct="0">
              <a:spcBef>
                <a:spcPct val="30000"/>
              </a:spcBef>
              <a:defRPr/>
            </a:pPr>
            <a:endParaRPr lang="en-US" sz="2400" dirty="0">
              <a:solidFill>
                <a:schemeClr val="tx1"/>
              </a:solidFill>
            </a:endParaRPr>
          </a:p>
          <a:p>
            <a:pPr lvl="1" eaLnBrk="0" hangingPunct="0">
              <a:spcBef>
                <a:spcPct val="30000"/>
              </a:spcBef>
              <a:defRPr/>
            </a:pPr>
            <a:r>
              <a:rPr lang="en-US" sz="2400" dirty="0">
                <a:solidFill>
                  <a:schemeClr val="tx1"/>
                </a:solidFill>
              </a:rPr>
              <a:t>Server Name Indication (SNI) </a:t>
            </a:r>
          </a:p>
          <a:p>
            <a:pPr lvl="2" eaLnBrk="0" hangingPunct="0">
              <a:spcBef>
                <a:spcPct val="30000"/>
              </a:spcBef>
              <a:defRPr/>
            </a:pPr>
            <a:r>
              <a:rPr lang="en-US" sz="1800" dirty="0">
                <a:solidFill>
                  <a:schemeClr val="tx1"/>
                </a:solidFill>
              </a:rPr>
              <a:t>S</a:t>
            </a:r>
            <a:r>
              <a:rPr lang="en-US" sz="1800" dirty="0">
                <a:solidFill>
                  <a:schemeClr val="tx1"/>
                </a:solidFill>
                <a:latin typeface="Arial" charset="0"/>
              </a:rPr>
              <a:t>erver with single IP address support multiple domain names </a:t>
            </a:r>
          </a:p>
          <a:p>
            <a:pPr lvl="2" eaLnBrk="0" hangingPunct="0">
              <a:spcBef>
                <a:spcPct val="30000"/>
              </a:spcBef>
              <a:defRPr/>
            </a:pPr>
            <a:r>
              <a:rPr lang="en-US" sz="1800" dirty="0">
                <a:solidFill>
                  <a:schemeClr val="tx1"/>
                </a:solidFill>
                <a:latin typeface="Arial" charset="0"/>
              </a:rPr>
              <a:t>Clients indicate the target hostname it wants to connect to</a:t>
            </a:r>
          </a:p>
          <a:p>
            <a:pPr lvl="2" eaLnBrk="0" hangingPunct="0">
              <a:spcBef>
                <a:spcPct val="30000"/>
              </a:spcBef>
              <a:defRPr/>
            </a:pPr>
            <a:r>
              <a:rPr lang="en-US" sz="1800" dirty="0">
                <a:solidFill>
                  <a:schemeClr val="tx1"/>
                </a:solidFill>
                <a:latin typeface="Arial" charset="0"/>
              </a:rPr>
              <a:t>Server presents correct certificate</a:t>
            </a:r>
          </a:p>
        </p:txBody>
      </p:sp>
      <p:sp>
        <p:nvSpPr>
          <p:cNvPr id="6" name="Title 3"/>
          <p:cNvSpPr>
            <a:spLocks noGrp="1"/>
          </p:cNvSpPr>
          <p:nvPr>
            <p:ph type="title"/>
          </p:nvPr>
        </p:nvSpPr>
        <p:spPr>
          <a:xfrm>
            <a:off x="557959" y="367498"/>
            <a:ext cx="10951239" cy="430887"/>
          </a:xfrm>
        </p:spPr>
        <p:txBody>
          <a:bodyPr/>
          <a:lstStyle/>
          <a:p>
            <a:r>
              <a:rPr lang="en-US" dirty="0"/>
              <a:t>General Security Enhancements</a:t>
            </a:r>
          </a:p>
        </p:txBody>
      </p:sp>
    </p:spTree>
    <p:extLst>
      <p:ext uri="{BB962C8B-B14F-4D97-AF65-F5344CB8AC3E}">
        <p14:creationId xmlns:p14="http://schemas.microsoft.com/office/powerpoint/2010/main" val="5104731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Progress Developer Studio for OpenEdge makes you more Productive</a:t>
            </a:r>
          </a:p>
        </p:txBody>
      </p:sp>
      <p:sp>
        <p:nvSpPr>
          <p:cNvPr id="7" name="Content Placeholder 2"/>
          <p:cNvSpPr>
            <a:spLocks noGrp="1"/>
          </p:cNvSpPr>
          <p:nvPr>
            <p:ph idx="1"/>
          </p:nvPr>
        </p:nvSpPr>
        <p:spPr>
          <a:xfrm>
            <a:off x="557959" y="1014516"/>
            <a:ext cx="10791359" cy="2511237"/>
          </a:xfrm>
        </p:spPr>
        <p:txBody>
          <a:bodyPr/>
          <a:lstStyle/>
          <a:p>
            <a:r>
              <a:rPr lang="en-US" dirty="0"/>
              <a:t>New Project Creation Wizard	</a:t>
            </a:r>
          </a:p>
          <a:p>
            <a:pPr lvl="1"/>
            <a:r>
              <a:rPr lang="en-US" dirty="0"/>
              <a:t>Simplifies Project Creation based on Project Type</a:t>
            </a:r>
          </a:p>
          <a:p>
            <a:pPr lvl="1"/>
            <a:endParaRPr lang="en-US" dirty="0"/>
          </a:p>
          <a:p>
            <a:r>
              <a:rPr lang="en-US" dirty="0"/>
              <a:t>Improvements to working with Progress Application Server for OpenEdge</a:t>
            </a:r>
          </a:p>
          <a:p>
            <a:pPr lvl="1"/>
            <a:r>
              <a:rPr lang="en-US" dirty="0"/>
              <a:t>Log viewer</a:t>
            </a:r>
          </a:p>
          <a:p>
            <a:pPr lvl="1"/>
            <a:r>
              <a:rPr lang="en-US" dirty="0"/>
              <a:t>Ant tasks</a:t>
            </a:r>
          </a:p>
          <a:p>
            <a:pPr lvl="1"/>
            <a:r>
              <a:rPr lang="en-US" dirty="0"/>
              <a:t>Migration of security files</a:t>
            </a:r>
          </a:p>
          <a:p>
            <a:pPr lvl="1"/>
            <a:r>
              <a:rPr lang="en-US" dirty="0"/>
              <a:t>Startup timeout default is 120</a:t>
            </a:r>
          </a:p>
          <a:p>
            <a:pPr lvl="1"/>
            <a:endParaRPr lang="en-US" dirty="0"/>
          </a:p>
          <a:p>
            <a:endParaRPr lang="en-US" dirty="0"/>
          </a:p>
        </p:txBody>
      </p:sp>
      <p:pic>
        <p:nvPicPr>
          <p:cNvPr id="6" name="Picture 5" descr="http://www.eclatmediasolution.com/asset/application-developme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3283" y="3057405"/>
            <a:ext cx="3390415" cy="3321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1849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4"/>
          <a:srcRect r="14769"/>
          <a:stretch/>
        </p:blipFill>
        <p:spPr>
          <a:xfrm>
            <a:off x="710491" y="1106126"/>
            <a:ext cx="5121671" cy="1225174"/>
          </a:xfrm>
          <a:prstGeom prst="rect">
            <a:avLst/>
          </a:prstGeom>
          <a:ln>
            <a:solidFill>
              <a:schemeClr val="accent6"/>
            </a:solidFill>
          </a:ln>
        </p:spPr>
      </p:pic>
      <p:sp>
        <p:nvSpPr>
          <p:cNvPr id="3" name="Title 2"/>
          <p:cNvSpPr>
            <a:spLocks noGrp="1"/>
          </p:cNvSpPr>
          <p:nvPr>
            <p:ph type="title"/>
          </p:nvPr>
        </p:nvSpPr>
        <p:spPr/>
        <p:txBody>
          <a:bodyPr/>
          <a:lstStyle/>
          <a:p>
            <a:r>
              <a:rPr lang="en-US" dirty="0"/>
              <a:t>Reorganizing </a:t>
            </a:r>
            <a:r>
              <a:rPr lang="en-US" b="1" dirty="0"/>
              <a:t>OpenEdge Project </a:t>
            </a:r>
            <a:r>
              <a:rPr lang="en-US" dirty="0"/>
              <a:t>wizard</a:t>
            </a:r>
            <a:endParaRPr lang="en-US" b="1" dirty="0"/>
          </a:p>
        </p:txBody>
      </p:sp>
      <p:cxnSp>
        <p:nvCxnSpPr>
          <p:cNvPr id="9" name="Straight Connector 8"/>
          <p:cNvCxnSpPr>
            <a:endCxn id="14" idx="1"/>
          </p:cNvCxnSpPr>
          <p:nvPr/>
        </p:nvCxnSpPr>
        <p:spPr bwMode="auto">
          <a:xfrm flipV="1">
            <a:off x="3774611" y="4505810"/>
            <a:ext cx="1242322" cy="1411684"/>
          </a:xfrm>
          <a:prstGeom prst="line">
            <a:avLst/>
          </a:prstGeom>
          <a:solidFill>
            <a:schemeClr val="accent1"/>
          </a:solidFill>
          <a:ln w="12700" cap="flat" cmpd="sng" algn="ctr">
            <a:solidFill>
              <a:schemeClr val="tx1"/>
            </a:solidFill>
            <a:prstDash val="solid"/>
            <a:round/>
            <a:headEnd type="none" w="med" len="med"/>
            <a:tailEnd type="none" w="med" len="med"/>
          </a:ln>
          <a:effectLst/>
        </p:spPr>
      </p:cxnSp>
      <p:pic>
        <p:nvPicPr>
          <p:cNvPr id="12" name="Picture 11"/>
          <p:cNvPicPr>
            <a:picLocks noChangeAspect="1"/>
          </p:cNvPicPr>
          <p:nvPr/>
        </p:nvPicPr>
        <p:blipFill>
          <a:blip r:embed="rId5"/>
          <a:stretch>
            <a:fillRect/>
          </a:stretch>
        </p:blipFill>
        <p:spPr>
          <a:xfrm>
            <a:off x="5970255" y="1106126"/>
            <a:ext cx="5392060" cy="5147260"/>
          </a:xfrm>
          <a:prstGeom prst="rect">
            <a:avLst/>
          </a:prstGeom>
        </p:spPr>
      </p:pic>
      <p:pic>
        <p:nvPicPr>
          <p:cNvPr id="13" name="Picture 12"/>
          <p:cNvPicPr>
            <a:picLocks noChangeAspect="1"/>
          </p:cNvPicPr>
          <p:nvPr/>
        </p:nvPicPr>
        <p:blipFill rotWithShape="1">
          <a:blip r:embed="rId5"/>
          <a:srcRect l="1550" t="29406" r="83796" b="20971"/>
          <a:stretch/>
        </p:blipFill>
        <p:spPr>
          <a:xfrm>
            <a:off x="2653075" y="2639042"/>
            <a:ext cx="1155085" cy="3734078"/>
          </a:xfrm>
          <a:prstGeom prst="rect">
            <a:avLst/>
          </a:prstGeom>
        </p:spPr>
      </p:pic>
      <p:pic>
        <p:nvPicPr>
          <p:cNvPr id="14" name="Picture 13"/>
          <p:cNvPicPr>
            <a:picLocks noChangeAspect="1"/>
          </p:cNvPicPr>
          <p:nvPr/>
        </p:nvPicPr>
        <p:blipFill rotWithShape="1">
          <a:blip r:embed="rId5"/>
          <a:srcRect l="26610" t="45579" r="10301" b="36079"/>
          <a:stretch/>
        </p:blipFill>
        <p:spPr>
          <a:xfrm>
            <a:off x="5016933" y="3625277"/>
            <a:ext cx="6345382" cy="1761066"/>
          </a:xfrm>
          <a:prstGeom prst="rect">
            <a:avLst/>
          </a:prstGeom>
          <a:ln>
            <a:solidFill>
              <a:schemeClr val="accent6"/>
            </a:solidFill>
          </a:ln>
        </p:spPr>
      </p:pic>
      <p:cxnSp>
        <p:nvCxnSpPr>
          <p:cNvPr id="5" name="Straight Connector 4"/>
          <p:cNvCxnSpPr>
            <a:stCxn id="14" idx="1"/>
            <a:endCxn id="13" idx="3"/>
          </p:cNvCxnSpPr>
          <p:nvPr/>
        </p:nvCxnSpPr>
        <p:spPr bwMode="auto">
          <a:xfrm flipH="1">
            <a:off x="3808159" y="4505811"/>
            <a:ext cx="1208774" cy="271"/>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7" name="Straight Connector 6"/>
          <p:cNvCxnSpPr>
            <a:stCxn id="14" idx="1"/>
          </p:cNvCxnSpPr>
          <p:nvPr/>
        </p:nvCxnSpPr>
        <p:spPr bwMode="auto">
          <a:xfrm flipH="1" flipV="1">
            <a:off x="3808161" y="3094126"/>
            <a:ext cx="1208773" cy="1411684"/>
          </a:xfrm>
          <a:prstGeom prst="line">
            <a:avLst/>
          </a:prstGeom>
          <a:solidFill>
            <a:schemeClr val="accent1"/>
          </a:solidFill>
          <a:ln w="12700" cap="flat" cmpd="sng" algn="ctr">
            <a:solidFill>
              <a:schemeClr val="tx1"/>
            </a:solidFill>
            <a:prstDash val="solid"/>
            <a:round/>
            <a:headEnd type="none" w="med" len="med"/>
            <a:tailEnd type="none" w="med" len="med"/>
          </a:ln>
          <a:effectLst/>
        </p:spPr>
      </p:cxnSp>
    </p:spTree>
    <p:custDataLst>
      <p:tags r:id="rId1"/>
    </p:custDataLst>
    <p:extLst>
      <p:ext uri="{BB962C8B-B14F-4D97-AF65-F5344CB8AC3E}">
        <p14:creationId xmlns:p14="http://schemas.microsoft.com/office/powerpoint/2010/main" val="3763149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Project Wizard Options based on Project Type</a:t>
            </a:r>
          </a:p>
        </p:txBody>
      </p:sp>
      <p:sp>
        <p:nvSpPr>
          <p:cNvPr id="7" name="Content Placeholder 2"/>
          <p:cNvSpPr>
            <a:spLocks noGrp="1"/>
          </p:cNvSpPr>
          <p:nvPr>
            <p:ph idx="1"/>
          </p:nvPr>
        </p:nvSpPr>
        <p:spPr>
          <a:xfrm>
            <a:off x="557959" y="1200151"/>
            <a:ext cx="3428825" cy="5172075"/>
          </a:xfrm>
        </p:spPr>
        <p:txBody>
          <a:bodyPr/>
          <a:lstStyle/>
          <a:p>
            <a:r>
              <a:rPr lang="en-US" b="1" dirty="0"/>
              <a:t>Client</a:t>
            </a:r>
            <a:endParaRPr lang="en-US" dirty="0"/>
          </a:p>
        </p:txBody>
      </p:sp>
      <p:pic>
        <p:nvPicPr>
          <p:cNvPr id="9" name="Picture 8"/>
          <p:cNvPicPr>
            <a:picLocks noChangeAspect="1"/>
          </p:cNvPicPr>
          <p:nvPr/>
        </p:nvPicPr>
        <p:blipFill rotWithShape="1">
          <a:blip r:embed="rId3"/>
          <a:srcRect l="19623" t="27036" r="39199" b="40601"/>
          <a:stretch/>
        </p:blipFill>
        <p:spPr>
          <a:xfrm>
            <a:off x="623723" y="1789149"/>
            <a:ext cx="3599589" cy="2725701"/>
          </a:xfrm>
          <a:prstGeom prst="rect">
            <a:avLst/>
          </a:prstGeom>
          <a:ln>
            <a:solidFill>
              <a:schemeClr val="accent6"/>
            </a:solidFill>
          </a:ln>
        </p:spPr>
      </p:pic>
    </p:spTree>
    <p:extLst>
      <p:ext uri="{BB962C8B-B14F-4D97-AF65-F5344CB8AC3E}">
        <p14:creationId xmlns:p14="http://schemas.microsoft.com/office/powerpoint/2010/main" val="186111830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Progress Developer Studio for OpenEdge makes you more Productive</a:t>
            </a:r>
          </a:p>
        </p:txBody>
      </p:sp>
      <p:sp>
        <p:nvSpPr>
          <p:cNvPr id="7" name="Content Placeholder 2"/>
          <p:cNvSpPr>
            <a:spLocks noGrp="1"/>
          </p:cNvSpPr>
          <p:nvPr>
            <p:ph idx="1"/>
          </p:nvPr>
        </p:nvSpPr>
        <p:spPr>
          <a:xfrm>
            <a:off x="557959" y="1200151"/>
            <a:ext cx="3428825" cy="5172075"/>
          </a:xfrm>
        </p:spPr>
        <p:txBody>
          <a:bodyPr/>
          <a:lstStyle/>
          <a:p>
            <a:r>
              <a:rPr lang="en-US" b="1" dirty="0"/>
              <a:t>Client</a:t>
            </a:r>
            <a:endParaRPr lang="en-US" dirty="0"/>
          </a:p>
        </p:txBody>
      </p:sp>
      <p:pic>
        <p:nvPicPr>
          <p:cNvPr id="9" name="Picture 8"/>
          <p:cNvPicPr>
            <a:picLocks noChangeAspect="1"/>
          </p:cNvPicPr>
          <p:nvPr/>
        </p:nvPicPr>
        <p:blipFill rotWithShape="1">
          <a:blip r:embed="rId3"/>
          <a:srcRect l="19623" t="27036" r="39199" b="40601"/>
          <a:stretch/>
        </p:blipFill>
        <p:spPr>
          <a:xfrm>
            <a:off x="623723" y="1789149"/>
            <a:ext cx="3599589" cy="2725701"/>
          </a:xfrm>
          <a:prstGeom prst="rect">
            <a:avLst/>
          </a:prstGeom>
          <a:ln>
            <a:solidFill>
              <a:schemeClr val="accent6"/>
            </a:solidFill>
          </a:ln>
        </p:spPr>
      </p:pic>
      <p:sp>
        <p:nvSpPr>
          <p:cNvPr id="10" name="Content Placeholder 2"/>
          <p:cNvSpPr txBox="1">
            <a:spLocks/>
          </p:cNvSpPr>
          <p:nvPr/>
        </p:nvSpPr>
        <p:spPr bwMode="auto">
          <a:xfrm>
            <a:off x="3700177" y="1200150"/>
            <a:ext cx="3428825" cy="5172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b="1" i="0" dirty="0"/>
              <a:t>Server </a:t>
            </a:r>
            <a:endParaRPr lang="en-US" i="0" dirty="0"/>
          </a:p>
        </p:txBody>
      </p:sp>
      <p:pic>
        <p:nvPicPr>
          <p:cNvPr id="12" name="Content Placeholder 7"/>
          <p:cNvPicPr>
            <a:picLocks noChangeAspect="1"/>
          </p:cNvPicPr>
          <p:nvPr/>
        </p:nvPicPr>
        <p:blipFill rotWithShape="1">
          <a:blip r:embed="rId4"/>
          <a:srcRect l="19706" t="26292" r="32891" b="45922"/>
          <a:stretch/>
        </p:blipFill>
        <p:spPr>
          <a:xfrm>
            <a:off x="3986783" y="3972551"/>
            <a:ext cx="3042393" cy="1718111"/>
          </a:xfrm>
          <a:prstGeom prst="rect">
            <a:avLst/>
          </a:prstGeom>
          <a:ln>
            <a:solidFill>
              <a:schemeClr val="tx1"/>
            </a:solidFill>
          </a:ln>
        </p:spPr>
      </p:pic>
      <p:pic>
        <p:nvPicPr>
          <p:cNvPr id="13" name="Content Placeholder 6"/>
          <p:cNvPicPr>
            <a:picLocks noChangeAspect="1"/>
          </p:cNvPicPr>
          <p:nvPr/>
        </p:nvPicPr>
        <p:blipFill rotWithShape="1">
          <a:blip r:embed="rId5"/>
          <a:srcRect l="19100" t="26292" r="29147" b="46163"/>
          <a:stretch/>
        </p:blipFill>
        <p:spPr>
          <a:xfrm>
            <a:off x="3986784" y="2105906"/>
            <a:ext cx="3042393" cy="1560093"/>
          </a:xfrm>
          <a:prstGeom prst="rect">
            <a:avLst/>
          </a:prstGeom>
          <a:ln>
            <a:solidFill>
              <a:schemeClr val="tx1"/>
            </a:solidFill>
          </a:ln>
        </p:spPr>
      </p:pic>
    </p:spTree>
    <p:extLst>
      <p:ext uri="{BB962C8B-B14F-4D97-AF65-F5344CB8AC3E}">
        <p14:creationId xmlns:p14="http://schemas.microsoft.com/office/powerpoint/2010/main" val="218621838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Progress Developer Studio for OpenEdge makes you more Productive</a:t>
            </a:r>
          </a:p>
        </p:txBody>
      </p:sp>
      <p:sp>
        <p:nvSpPr>
          <p:cNvPr id="7" name="Content Placeholder 2"/>
          <p:cNvSpPr>
            <a:spLocks noGrp="1"/>
          </p:cNvSpPr>
          <p:nvPr>
            <p:ph idx="1"/>
          </p:nvPr>
        </p:nvSpPr>
        <p:spPr>
          <a:xfrm>
            <a:off x="557959" y="1200151"/>
            <a:ext cx="3428825" cy="5172075"/>
          </a:xfrm>
        </p:spPr>
        <p:txBody>
          <a:bodyPr/>
          <a:lstStyle/>
          <a:p>
            <a:r>
              <a:rPr lang="en-US" b="1" dirty="0"/>
              <a:t>Client</a:t>
            </a:r>
            <a:endParaRPr lang="en-US" dirty="0"/>
          </a:p>
        </p:txBody>
      </p:sp>
      <p:pic>
        <p:nvPicPr>
          <p:cNvPr id="8" name="Picture 7"/>
          <p:cNvPicPr>
            <a:picLocks noChangeAspect="1"/>
          </p:cNvPicPr>
          <p:nvPr/>
        </p:nvPicPr>
        <p:blipFill rotWithShape="1">
          <a:blip r:embed="rId3"/>
          <a:srcRect l="17993" t="34274" r="60659" b="51251"/>
          <a:stretch/>
        </p:blipFill>
        <p:spPr>
          <a:xfrm>
            <a:off x="7764993" y="1871065"/>
            <a:ext cx="2773252" cy="1794934"/>
          </a:xfrm>
          <a:prstGeom prst="rect">
            <a:avLst/>
          </a:prstGeom>
          <a:ln>
            <a:solidFill>
              <a:schemeClr val="accent6"/>
            </a:solidFill>
          </a:ln>
        </p:spPr>
      </p:pic>
      <p:pic>
        <p:nvPicPr>
          <p:cNvPr id="9" name="Picture 8"/>
          <p:cNvPicPr>
            <a:picLocks noChangeAspect="1"/>
          </p:cNvPicPr>
          <p:nvPr/>
        </p:nvPicPr>
        <p:blipFill rotWithShape="1">
          <a:blip r:embed="rId4"/>
          <a:srcRect l="19623" t="27036" r="39199" b="40601"/>
          <a:stretch/>
        </p:blipFill>
        <p:spPr>
          <a:xfrm>
            <a:off x="623723" y="1789149"/>
            <a:ext cx="3599589" cy="2725701"/>
          </a:xfrm>
          <a:prstGeom prst="rect">
            <a:avLst/>
          </a:prstGeom>
          <a:ln>
            <a:solidFill>
              <a:schemeClr val="accent6"/>
            </a:solidFill>
          </a:ln>
        </p:spPr>
      </p:pic>
      <p:sp>
        <p:nvSpPr>
          <p:cNvPr id="10" name="Content Placeholder 2"/>
          <p:cNvSpPr txBox="1">
            <a:spLocks/>
          </p:cNvSpPr>
          <p:nvPr/>
        </p:nvSpPr>
        <p:spPr bwMode="auto">
          <a:xfrm>
            <a:off x="3700177" y="1200150"/>
            <a:ext cx="3428825" cy="5172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b="1" i="0" dirty="0"/>
              <a:t>Server </a:t>
            </a:r>
            <a:endParaRPr lang="en-US" i="0" dirty="0"/>
          </a:p>
        </p:txBody>
      </p:sp>
      <p:sp>
        <p:nvSpPr>
          <p:cNvPr id="11" name="Content Placeholder 2"/>
          <p:cNvSpPr txBox="1">
            <a:spLocks/>
          </p:cNvSpPr>
          <p:nvPr/>
        </p:nvSpPr>
        <p:spPr bwMode="auto">
          <a:xfrm>
            <a:off x="7528465" y="1200149"/>
            <a:ext cx="3428825" cy="5172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b="1" i="0" dirty="0"/>
              <a:t>General</a:t>
            </a:r>
            <a:endParaRPr lang="en-US" i="0" dirty="0"/>
          </a:p>
        </p:txBody>
      </p:sp>
      <p:pic>
        <p:nvPicPr>
          <p:cNvPr id="12" name="Content Placeholder 7"/>
          <p:cNvPicPr>
            <a:picLocks noChangeAspect="1"/>
          </p:cNvPicPr>
          <p:nvPr/>
        </p:nvPicPr>
        <p:blipFill rotWithShape="1">
          <a:blip r:embed="rId5"/>
          <a:srcRect l="19706" t="26292" r="32891" b="45922"/>
          <a:stretch/>
        </p:blipFill>
        <p:spPr>
          <a:xfrm>
            <a:off x="3986783" y="3972551"/>
            <a:ext cx="3042393" cy="1718111"/>
          </a:xfrm>
          <a:prstGeom prst="rect">
            <a:avLst/>
          </a:prstGeom>
          <a:ln>
            <a:solidFill>
              <a:schemeClr val="tx1"/>
            </a:solidFill>
          </a:ln>
        </p:spPr>
      </p:pic>
      <p:pic>
        <p:nvPicPr>
          <p:cNvPr id="13" name="Content Placeholder 6"/>
          <p:cNvPicPr>
            <a:picLocks noChangeAspect="1"/>
          </p:cNvPicPr>
          <p:nvPr/>
        </p:nvPicPr>
        <p:blipFill rotWithShape="1">
          <a:blip r:embed="rId6"/>
          <a:srcRect l="19100" t="26292" r="29147" b="46163"/>
          <a:stretch/>
        </p:blipFill>
        <p:spPr>
          <a:xfrm>
            <a:off x="3986784" y="2105906"/>
            <a:ext cx="3042393" cy="1560093"/>
          </a:xfrm>
          <a:prstGeom prst="rect">
            <a:avLst/>
          </a:prstGeom>
          <a:ln>
            <a:solidFill>
              <a:schemeClr val="tx1"/>
            </a:solidFill>
          </a:ln>
        </p:spPr>
      </p:pic>
      <p:sp>
        <p:nvSpPr>
          <p:cNvPr id="14" name="TextBox 13"/>
          <p:cNvSpPr txBox="1"/>
          <p:nvPr/>
        </p:nvSpPr>
        <p:spPr bwMode="auto">
          <a:xfrm>
            <a:off x="1854195" y="5879169"/>
            <a:ext cx="7806860" cy="646331"/>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r">
              <a:buSzTx/>
            </a:pPr>
            <a:r>
              <a:rPr lang="en-US" sz="3600" i="0" dirty="0">
                <a:solidFill>
                  <a:schemeClr val="accent6">
                    <a:lumMod val="60000"/>
                    <a:lumOff val="40000"/>
                  </a:schemeClr>
                </a:solidFill>
              </a:rPr>
              <a:t>363: What’s New in PDS for OE…</a:t>
            </a:r>
          </a:p>
        </p:txBody>
      </p:sp>
    </p:spTree>
    <p:extLst>
      <p:ext uri="{BB962C8B-B14F-4D97-AF65-F5344CB8AC3E}">
        <p14:creationId xmlns:p14="http://schemas.microsoft.com/office/powerpoint/2010/main" val="9607223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1+#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OpenEdge Business Process Management Improvements</a:t>
            </a:r>
          </a:p>
        </p:txBody>
      </p:sp>
      <p:sp>
        <p:nvSpPr>
          <p:cNvPr id="3" name="Content Placeholder 2"/>
          <p:cNvSpPr>
            <a:spLocks noGrp="1"/>
          </p:cNvSpPr>
          <p:nvPr>
            <p:ph idx="1"/>
          </p:nvPr>
        </p:nvSpPr>
        <p:spPr/>
        <p:txBody>
          <a:bodyPr/>
          <a:lstStyle/>
          <a:p>
            <a:r>
              <a:rPr lang="en-US" sz="1800" dirty="0"/>
              <a:t>Removal of the Form editor</a:t>
            </a:r>
          </a:p>
          <a:p>
            <a:r>
              <a:rPr lang="en-US" sz="1800" dirty="0"/>
              <a:t>Integration of Kendo UI Builder</a:t>
            </a:r>
          </a:p>
          <a:p>
            <a:pPr marL="800100" lvl="1" indent="-342900">
              <a:buFont typeface="Wingdings" panose="05000000000000000000" pitchFamily="2" charset="2"/>
              <a:buChar char="§"/>
            </a:pPr>
            <a:r>
              <a:rPr lang="en-US" dirty="0"/>
              <a:t>Create BPM forms</a:t>
            </a:r>
          </a:p>
          <a:p>
            <a:pPr marL="1257300" lvl="2" indent="-342900">
              <a:buFont typeface="Wingdings" panose="05000000000000000000" pitchFamily="2" charset="2"/>
              <a:buChar char="§"/>
            </a:pPr>
            <a:r>
              <a:rPr lang="en-US" sz="1800" dirty="0"/>
              <a:t>Use in-built templates of Kendo UI Builder to create new BPM forms </a:t>
            </a:r>
          </a:p>
          <a:p>
            <a:pPr marL="800100" lvl="1" indent="-342900">
              <a:buFont typeface="Wingdings" panose="05000000000000000000" pitchFamily="2" charset="2"/>
              <a:buChar char="§"/>
            </a:pPr>
            <a:r>
              <a:rPr lang="en-US" dirty="0"/>
              <a:t>Semantic Annotations for JSDO catalog</a:t>
            </a:r>
          </a:p>
          <a:p>
            <a:pPr marL="1257300" lvl="2" indent="-342900">
              <a:buFont typeface="Wingdings" panose="05000000000000000000" pitchFamily="2" charset="2"/>
              <a:buChar char="§"/>
            </a:pPr>
            <a:r>
              <a:rPr lang="en-US" sz="1800" dirty="0"/>
              <a:t>Validate the </a:t>
            </a:r>
            <a:r>
              <a:rPr lang="en-US" sz="1800" dirty="0" err="1"/>
              <a:t>dataslots</a:t>
            </a:r>
            <a:r>
              <a:rPr lang="en-US" sz="1800" dirty="0"/>
              <a:t> supported by the JSDO catalog used with Kendo UI Builder</a:t>
            </a:r>
          </a:p>
          <a:p>
            <a:r>
              <a:rPr lang="en-US" sz="1800" dirty="0"/>
              <a:t>New samples</a:t>
            </a:r>
          </a:p>
          <a:p>
            <a:pPr marL="800100" lvl="1" indent="-342900">
              <a:buFont typeface="Wingdings" panose="05000000000000000000" pitchFamily="2" charset="2"/>
              <a:buChar char="§"/>
            </a:pPr>
            <a:r>
              <a:rPr lang="en-US" dirty="0"/>
              <a:t>JSDO Service (Classic &amp; PAS for OpenEdge)</a:t>
            </a:r>
          </a:p>
          <a:p>
            <a:pPr marL="800100" lvl="1" indent="-342900">
              <a:buFont typeface="Wingdings" panose="05000000000000000000" pitchFamily="2" charset="2"/>
              <a:buChar char="§"/>
            </a:pPr>
            <a:r>
              <a:rPr lang="en-US" dirty="0"/>
              <a:t>KUIB</a:t>
            </a:r>
          </a:p>
          <a:p>
            <a:pPr marL="800100" lvl="1" indent="-342900">
              <a:buFont typeface="Wingdings" panose="05000000000000000000" pitchFamily="2" charset="2"/>
              <a:buChar char="§"/>
            </a:pPr>
            <a:endParaRPr lang="en-US" dirty="0"/>
          </a:p>
          <a:p>
            <a:pPr marL="0" indent="0">
              <a:buNone/>
            </a:pPr>
            <a:endParaRPr lang="en-US" dirty="0"/>
          </a:p>
        </p:txBody>
      </p:sp>
      <p:pic>
        <p:nvPicPr>
          <p:cNvPr id="5" name="Picture 4" descr="http://www.processexcellencenetwork.com/images/article_images/small/businesstea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1031" y="3567853"/>
            <a:ext cx="2804373" cy="2804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741323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Improved Monitoring and Management </a:t>
            </a:r>
          </a:p>
        </p:txBody>
      </p:sp>
      <p:sp>
        <p:nvSpPr>
          <p:cNvPr id="4" name="Content Placeholder 3"/>
          <p:cNvSpPr>
            <a:spLocks noGrp="1"/>
          </p:cNvSpPr>
          <p:nvPr>
            <p:ph idx="1"/>
          </p:nvPr>
        </p:nvSpPr>
        <p:spPr/>
        <p:txBody>
          <a:bodyPr/>
          <a:lstStyle/>
          <a:p>
            <a:r>
              <a:rPr lang="en-US" dirty="0"/>
              <a:t>Landing page preferences</a:t>
            </a:r>
          </a:p>
          <a:p>
            <a:r>
              <a:rPr lang="en-US" dirty="0"/>
              <a:t>Support for hosting and managing third-party Web applications</a:t>
            </a:r>
          </a:p>
          <a:p>
            <a:r>
              <a:rPr lang="en-US" dirty="0"/>
              <a:t>New resource type, Batch Program*</a:t>
            </a:r>
          </a:p>
          <a:p>
            <a:r>
              <a:rPr lang="en-US" dirty="0"/>
              <a:t>New Progress Application Server rules</a:t>
            </a:r>
          </a:p>
          <a:p>
            <a:r>
              <a:rPr lang="en-US" dirty="0"/>
              <a:t>New diagnostic pages for reporting</a:t>
            </a:r>
          </a:p>
          <a:p>
            <a:pPr marL="0" indent="0">
              <a:buNone/>
            </a:pPr>
            <a:endParaRPr lang="en-US" dirty="0"/>
          </a:p>
          <a:p>
            <a:pPr marL="457200" lvl="1" indent="0">
              <a:buNone/>
            </a:pPr>
            <a:endParaRPr lang="en-US" dirty="0"/>
          </a:p>
          <a:p>
            <a:pPr marL="457200" lvl="1" indent="0">
              <a:buNone/>
            </a:pPr>
            <a:r>
              <a:rPr lang="en-US" dirty="0"/>
              <a:t>* OpenEdge Management Only</a:t>
            </a:r>
          </a:p>
        </p:txBody>
      </p:sp>
      <p:pic>
        <p:nvPicPr>
          <p:cNvPr id="5" name="Picture 4" descr="https://www.sics.se/sites/default/files/styles/slide/public/pub/www.sics.se/upload/projects/d-computer-network-connecting-picture-material_38-4348.jpg?itok=EAY9yRd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7431" y="582941"/>
            <a:ext cx="2930682" cy="232398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8127755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OpenEdge DataServers</a:t>
            </a:r>
          </a:p>
        </p:txBody>
      </p:sp>
      <p:sp>
        <p:nvSpPr>
          <p:cNvPr id="7" name="Content Placeholder 6"/>
          <p:cNvSpPr>
            <a:spLocks noGrp="1"/>
          </p:cNvSpPr>
          <p:nvPr>
            <p:ph sz="half" idx="2"/>
          </p:nvPr>
        </p:nvSpPr>
        <p:spPr>
          <a:xfrm>
            <a:off x="559401" y="1037602"/>
            <a:ext cx="5385514" cy="5058398"/>
          </a:xfrm>
        </p:spPr>
        <p:txBody>
          <a:bodyPr/>
          <a:lstStyle/>
          <a:p>
            <a:pPr marL="0" indent="0">
              <a:buNone/>
            </a:pPr>
            <a:endParaRPr lang="en-US" sz="2000" dirty="0">
              <a:solidFill>
                <a:schemeClr val="tx2"/>
              </a:solidFill>
            </a:endParaRPr>
          </a:p>
          <a:p>
            <a:pPr marL="0" indent="0">
              <a:buNone/>
            </a:pPr>
            <a:r>
              <a:rPr lang="en-US" sz="2000" dirty="0">
                <a:solidFill>
                  <a:schemeClr val="tx2"/>
                </a:solidFill>
              </a:rPr>
              <a:t>Oracle DataServer </a:t>
            </a:r>
          </a:p>
          <a:p>
            <a:r>
              <a:rPr lang="en-US" sz="1800" dirty="0"/>
              <a:t>Optimized ABL Cross Join as JOIN-BY-SQLDB</a:t>
            </a:r>
          </a:p>
          <a:p>
            <a:r>
              <a:rPr lang="en-US" sz="1800" dirty="0"/>
              <a:t>Compatibility Multi-tenant Foreign Databases</a:t>
            </a:r>
          </a:p>
          <a:p>
            <a:endParaRPr lang="en-US" sz="1800" dirty="0"/>
          </a:p>
          <a:p>
            <a:pPr marL="0" indent="0">
              <a:buNone/>
            </a:pPr>
            <a:r>
              <a:rPr lang="en-US" sz="2000" dirty="0">
                <a:solidFill>
                  <a:schemeClr val="tx2"/>
                </a:solidFill>
              </a:rPr>
              <a:t>Microsoft SQL Server DataServer </a:t>
            </a:r>
          </a:p>
          <a:p>
            <a:r>
              <a:rPr lang="en-US" sz="1800" dirty="0"/>
              <a:t>Statement Level Lock Upgrade for JOIN Query</a:t>
            </a:r>
          </a:p>
          <a:p>
            <a:r>
              <a:rPr lang="en-US" sz="1800" dirty="0"/>
              <a:t>Microsoft SQL Server 2016 Certification </a:t>
            </a:r>
          </a:p>
          <a:p>
            <a:endParaRPr lang="en-US" sz="1800" dirty="0"/>
          </a:p>
          <a:p>
            <a:pPr marL="0" indent="0">
              <a:buNone/>
            </a:pPr>
            <a:r>
              <a:rPr lang="en-US" sz="1800" dirty="0">
                <a:solidFill>
                  <a:schemeClr val="tx2"/>
                </a:solidFill>
              </a:rPr>
              <a:t>ODBC DataServer RETIRED</a:t>
            </a:r>
          </a:p>
          <a:p>
            <a:pPr marL="0" indent="0">
              <a:buNone/>
            </a:pPr>
            <a:endParaRPr lang="en-US" sz="1800" dirty="0"/>
          </a:p>
          <a:p>
            <a:pPr marL="0" indent="0">
              <a:buNone/>
            </a:pPr>
            <a:endParaRPr lang="en-US" sz="1800" dirty="0"/>
          </a:p>
          <a:p>
            <a:endParaRPr lang="en-US" sz="1800" dirty="0"/>
          </a:p>
        </p:txBody>
      </p:sp>
      <p:sp>
        <p:nvSpPr>
          <p:cNvPr id="5" name="TextBox 4"/>
          <p:cNvSpPr txBox="1"/>
          <p:nvPr/>
        </p:nvSpPr>
        <p:spPr>
          <a:xfrm>
            <a:off x="664072" y="4517010"/>
            <a:ext cx="9305095" cy="1231106"/>
          </a:xfrm>
          <a:prstGeom prst="rect">
            <a:avLst/>
          </a:prstGeom>
          <a:noFill/>
          <a:ln>
            <a:noFill/>
          </a:ln>
        </p:spPr>
        <p:txBody>
          <a:bodyPr wrap="square" rtlCol="0">
            <a:spAutoFit/>
          </a:bodyPr>
          <a:lstStyle/>
          <a:p>
            <a:pPr algn="l">
              <a:spcBef>
                <a:spcPts val="400"/>
              </a:spcBef>
            </a:pPr>
            <a:r>
              <a:rPr lang="en-US" sz="1600" i="0" dirty="0">
                <a:solidFill>
                  <a:schemeClr val="bg2"/>
                </a:solidFill>
              </a:rPr>
              <a:t>Documentation: </a:t>
            </a:r>
          </a:p>
          <a:p>
            <a:pPr algn="l">
              <a:spcBef>
                <a:spcPts val="400"/>
              </a:spcBef>
              <a:buFont typeface="Arial" pitchFamily="34" charset="0"/>
              <a:buChar char="•"/>
            </a:pPr>
            <a:r>
              <a:rPr lang="en-US" sz="1600" b="1" dirty="0">
                <a:solidFill>
                  <a:schemeClr val="bg2"/>
                </a:solidFill>
              </a:rPr>
              <a:t>OpenEdge®  Getting Started: Core Business Services - Security and Auditing - SSL Security</a:t>
            </a:r>
          </a:p>
          <a:p>
            <a:pPr algn="l">
              <a:spcBef>
                <a:spcPts val="400"/>
              </a:spcBef>
              <a:buFont typeface="Arial" pitchFamily="34" charset="0"/>
              <a:buChar char="•"/>
            </a:pPr>
            <a:r>
              <a:rPr lang="en-US" sz="1600" b="1" dirty="0">
                <a:solidFill>
                  <a:schemeClr val="bg2"/>
                </a:solidFill>
              </a:rPr>
              <a:t>Data Management: DataServer for Microsoft SQL Server</a:t>
            </a:r>
          </a:p>
          <a:p>
            <a:pPr algn="l">
              <a:spcBef>
                <a:spcPts val="400"/>
              </a:spcBef>
              <a:buFont typeface="Arial" pitchFamily="34" charset="0"/>
              <a:buChar char="•"/>
            </a:pPr>
            <a:r>
              <a:rPr lang="en-US" sz="1600" b="1" dirty="0">
                <a:solidFill>
                  <a:schemeClr val="bg2"/>
                </a:solidFill>
              </a:rPr>
              <a:t>Data Management: DataServer for Oracle</a:t>
            </a:r>
          </a:p>
        </p:txBody>
      </p:sp>
      <p:pic>
        <p:nvPicPr>
          <p:cNvPr id="6" name="Picture 5" descr="Image result for database imag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9693" y="1591952"/>
            <a:ext cx="3562538" cy="237070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bwMode="auto">
          <a:xfrm>
            <a:off x="1356890" y="5839890"/>
            <a:ext cx="8894016" cy="646331"/>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r">
              <a:buSzTx/>
            </a:pPr>
            <a:r>
              <a:rPr lang="en-US" sz="3600" i="0" dirty="0">
                <a:solidFill>
                  <a:schemeClr val="accent6">
                    <a:lumMod val="60000"/>
                    <a:lumOff val="40000"/>
                  </a:schemeClr>
                </a:solidFill>
              </a:rPr>
              <a:t>392: “JOIN” us on a DataServer Journey</a:t>
            </a:r>
          </a:p>
        </p:txBody>
      </p:sp>
    </p:spTree>
    <p:custDataLst>
      <p:tags r:id="rId1"/>
    </p:custDataLst>
    <p:extLst>
      <p:ext uri="{BB962C8B-B14F-4D97-AF65-F5344CB8AC3E}">
        <p14:creationId xmlns:p14="http://schemas.microsoft.com/office/powerpoint/2010/main" val="1390706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1+#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OpenEdge SQL Enhancements</a:t>
            </a:r>
          </a:p>
        </p:txBody>
      </p:sp>
      <p:sp>
        <p:nvSpPr>
          <p:cNvPr id="4" name="Content Placeholder 3"/>
          <p:cNvSpPr>
            <a:spLocks noGrp="1"/>
          </p:cNvSpPr>
          <p:nvPr>
            <p:ph idx="1"/>
          </p:nvPr>
        </p:nvSpPr>
        <p:spPr>
          <a:xfrm>
            <a:off x="557959" y="1264319"/>
            <a:ext cx="10951238" cy="5172075"/>
          </a:xfrm>
        </p:spPr>
        <p:txBody>
          <a:bodyPr/>
          <a:lstStyle/>
          <a:p>
            <a:pPr>
              <a:lnSpc>
                <a:spcPct val="150000"/>
              </a:lnSpc>
            </a:pPr>
            <a:r>
              <a:rPr lang="en-US" dirty="0"/>
              <a:t>User Defined Functions</a:t>
            </a:r>
          </a:p>
          <a:p>
            <a:pPr>
              <a:lnSpc>
                <a:spcPct val="150000"/>
              </a:lnSpc>
            </a:pPr>
            <a:r>
              <a:rPr lang="en-US" dirty="0"/>
              <a:t>Customize JVM parameters in </a:t>
            </a:r>
            <a:r>
              <a:rPr lang="en-US" i="1" dirty="0" err="1"/>
              <a:t>db_name</a:t>
            </a:r>
            <a:r>
              <a:rPr lang="en-US" dirty="0" err="1"/>
              <a:t>.oesql.properties</a:t>
            </a:r>
            <a:endParaRPr lang="en-US" dirty="0"/>
          </a:p>
          <a:p>
            <a:pPr>
              <a:lnSpc>
                <a:spcPct val="150000"/>
              </a:lnSpc>
            </a:pPr>
            <a:r>
              <a:rPr lang="en-US" dirty="0"/>
              <a:t>Enhanced SQL logging</a:t>
            </a:r>
          </a:p>
          <a:p>
            <a:pPr>
              <a:lnSpc>
                <a:spcPct val="150000"/>
              </a:lnSpc>
            </a:pPr>
            <a:r>
              <a:rPr lang="en-US" dirty="0"/>
              <a:t>Extensions to Authorized Data Truncation feature</a:t>
            </a:r>
          </a:p>
          <a:p>
            <a:pPr lvl="1">
              <a:lnSpc>
                <a:spcPct val="150000"/>
              </a:lnSpc>
            </a:pPr>
            <a:r>
              <a:rPr lang="en-US" dirty="0"/>
              <a:t>Dealing with ‘overstuffed fields’</a:t>
            </a:r>
            <a:endParaRPr lang="en-US" dirty="0"/>
          </a:p>
          <a:p>
            <a:pPr marL="0" indent="0">
              <a:buNone/>
            </a:pPr>
            <a:endParaRPr lang="en-US" dirty="0"/>
          </a:p>
        </p:txBody>
      </p:sp>
      <p:sp>
        <p:nvSpPr>
          <p:cNvPr id="6" name="TextBox 5"/>
          <p:cNvSpPr txBox="1"/>
          <p:nvPr/>
        </p:nvSpPr>
        <p:spPr>
          <a:xfrm>
            <a:off x="2771367" y="4701899"/>
            <a:ext cx="5746061" cy="1231106"/>
          </a:xfrm>
          <a:prstGeom prst="rect">
            <a:avLst/>
          </a:prstGeom>
          <a:noFill/>
          <a:ln>
            <a:noFill/>
          </a:ln>
        </p:spPr>
        <p:txBody>
          <a:bodyPr wrap="square" rtlCol="0">
            <a:spAutoFit/>
          </a:bodyPr>
          <a:lstStyle/>
          <a:p>
            <a:pPr algn="l">
              <a:spcBef>
                <a:spcPts val="400"/>
              </a:spcBef>
            </a:pPr>
            <a:r>
              <a:rPr lang="en-US" sz="1600" i="0" dirty="0">
                <a:solidFill>
                  <a:schemeClr val="bg2"/>
                </a:solidFill>
              </a:rPr>
              <a:t>Documentation: </a:t>
            </a:r>
          </a:p>
          <a:p>
            <a:pPr algn="l">
              <a:spcBef>
                <a:spcPts val="400"/>
              </a:spcBef>
              <a:buFont typeface="Arial" pitchFamily="34" charset="0"/>
              <a:buChar char="•"/>
            </a:pPr>
            <a:r>
              <a:rPr lang="en-US" sz="1600" b="1" dirty="0">
                <a:solidFill>
                  <a:schemeClr val="bg2"/>
                </a:solidFill>
              </a:rPr>
              <a:t> OpenEdge Data Management: SQL Development</a:t>
            </a:r>
          </a:p>
          <a:p>
            <a:pPr algn="l">
              <a:spcBef>
                <a:spcPts val="400"/>
              </a:spcBef>
              <a:buFont typeface="Arial" pitchFamily="34" charset="0"/>
              <a:buChar char="•"/>
            </a:pPr>
            <a:r>
              <a:rPr lang="en-US" sz="1600" b="1" dirty="0">
                <a:solidFill>
                  <a:schemeClr val="bg2"/>
                </a:solidFill>
              </a:rPr>
              <a:t>OpenEdge Data Management: SQL Reference</a:t>
            </a:r>
          </a:p>
          <a:p>
            <a:pPr algn="l">
              <a:spcBef>
                <a:spcPts val="400"/>
              </a:spcBef>
              <a:buFont typeface="Arial" pitchFamily="34" charset="0"/>
              <a:buChar char="•"/>
            </a:pPr>
            <a:r>
              <a:rPr lang="en-US" sz="1600" b="1" dirty="0">
                <a:solidFill>
                  <a:schemeClr val="bg2"/>
                </a:solidFill>
              </a:rPr>
              <a:t>OpenEdge Development: Internationalizing Applications</a:t>
            </a:r>
            <a:endParaRPr lang="en-US" sz="1600" i="0" dirty="0">
              <a:solidFill>
                <a:schemeClr val="bg2"/>
              </a:solidFill>
            </a:endParaRPr>
          </a:p>
        </p:txBody>
      </p:sp>
      <p:pic>
        <p:nvPicPr>
          <p:cNvPr id="5" name="Picture 4" descr="https://www.1keydata.com/sql-tutori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8100" y="4042611"/>
            <a:ext cx="3829049" cy="220540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194207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OpenEdge SQL White Papers</a:t>
            </a:r>
          </a:p>
        </p:txBody>
      </p:sp>
      <p:sp>
        <p:nvSpPr>
          <p:cNvPr id="6" name="TextBox 5"/>
          <p:cNvSpPr txBox="1"/>
          <p:nvPr/>
        </p:nvSpPr>
        <p:spPr>
          <a:xfrm>
            <a:off x="2771367" y="4701899"/>
            <a:ext cx="5746061" cy="1231106"/>
          </a:xfrm>
          <a:prstGeom prst="rect">
            <a:avLst/>
          </a:prstGeom>
          <a:noFill/>
          <a:ln>
            <a:noFill/>
          </a:ln>
        </p:spPr>
        <p:txBody>
          <a:bodyPr wrap="square" rtlCol="0">
            <a:spAutoFit/>
          </a:bodyPr>
          <a:lstStyle/>
          <a:p>
            <a:pPr algn="l">
              <a:spcBef>
                <a:spcPts val="400"/>
              </a:spcBef>
            </a:pPr>
            <a:r>
              <a:rPr lang="en-US" sz="1600" i="0" dirty="0">
                <a:solidFill>
                  <a:schemeClr val="bg2"/>
                </a:solidFill>
              </a:rPr>
              <a:t>Documentation: </a:t>
            </a:r>
          </a:p>
          <a:p>
            <a:pPr algn="l">
              <a:spcBef>
                <a:spcPts val="400"/>
              </a:spcBef>
              <a:buFont typeface="Arial" pitchFamily="34" charset="0"/>
              <a:buChar char="•"/>
            </a:pPr>
            <a:r>
              <a:rPr lang="en-US" sz="1600" b="1" dirty="0">
                <a:solidFill>
                  <a:schemeClr val="bg2"/>
                </a:solidFill>
              </a:rPr>
              <a:t> OpenEdge Data Management: SQL Development</a:t>
            </a:r>
          </a:p>
          <a:p>
            <a:pPr algn="l">
              <a:spcBef>
                <a:spcPts val="400"/>
              </a:spcBef>
              <a:buFont typeface="Arial" pitchFamily="34" charset="0"/>
              <a:buChar char="•"/>
            </a:pPr>
            <a:r>
              <a:rPr lang="en-US" sz="1600" b="1" dirty="0">
                <a:solidFill>
                  <a:schemeClr val="bg2"/>
                </a:solidFill>
              </a:rPr>
              <a:t>OpenEdge Data Management: SQL Reference</a:t>
            </a:r>
          </a:p>
          <a:p>
            <a:pPr algn="l">
              <a:spcBef>
                <a:spcPts val="400"/>
              </a:spcBef>
              <a:buFont typeface="Arial" pitchFamily="34" charset="0"/>
              <a:buChar char="•"/>
            </a:pPr>
            <a:r>
              <a:rPr lang="en-US" sz="1600" b="1" dirty="0">
                <a:solidFill>
                  <a:schemeClr val="bg2"/>
                </a:solidFill>
              </a:rPr>
              <a:t>OpenEdge Development: Internationalizing Applications</a:t>
            </a:r>
            <a:endParaRPr lang="en-US" sz="1600" i="0" dirty="0">
              <a:solidFill>
                <a:schemeClr val="bg2"/>
              </a:solidFill>
            </a:endParaRPr>
          </a:p>
        </p:txBody>
      </p:sp>
      <p:pic>
        <p:nvPicPr>
          <p:cNvPr id="8" name="Picture 7"/>
          <p:cNvPicPr>
            <a:picLocks noChangeAspect="1"/>
          </p:cNvPicPr>
          <p:nvPr/>
        </p:nvPicPr>
        <p:blipFill rotWithShape="1">
          <a:blip r:embed="rId4"/>
          <a:srcRect l="4577" t="17909" r="36052" b="39644"/>
          <a:stretch/>
        </p:blipFill>
        <p:spPr>
          <a:xfrm>
            <a:off x="557959" y="1172866"/>
            <a:ext cx="7238504" cy="2434813"/>
          </a:xfrm>
          <a:prstGeom prst="rect">
            <a:avLst/>
          </a:prstGeom>
          <a:ln w="3175">
            <a:solidFill>
              <a:schemeClr val="tx1"/>
            </a:solidFill>
          </a:ln>
        </p:spPr>
      </p:pic>
      <p:pic>
        <p:nvPicPr>
          <p:cNvPr id="9" name="Picture 8"/>
          <p:cNvPicPr>
            <a:picLocks noChangeAspect="1"/>
          </p:cNvPicPr>
          <p:nvPr/>
        </p:nvPicPr>
        <p:blipFill rotWithShape="1">
          <a:blip r:embed="rId5"/>
          <a:srcRect l="5658" t="34145" r="36579" b="23964"/>
          <a:stretch/>
        </p:blipFill>
        <p:spPr>
          <a:xfrm>
            <a:off x="2123155" y="2400684"/>
            <a:ext cx="7042484" cy="2445132"/>
          </a:xfrm>
          <a:prstGeom prst="rect">
            <a:avLst/>
          </a:prstGeom>
          <a:ln w="3175">
            <a:solidFill>
              <a:schemeClr val="tx1"/>
            </a:solidFill>
          </a:ln>
        </p:spPr>
      </p:pic>
      <p:pic>
        <p:nvPicPr>
          <p:cNvPr id="2" name="Picture 1"/>
          <p:cNvPicPr>
            <a:picLocks noChangeAspect="1"/>
          </p:cNvPicPr>
          <p:nvPr/>
        </p:nvPicPr>
        <p:blipFill rotWithShape="1">
          <a:blip r:embed="rId6"/>
          <a:srcRect l="4576" t="26889" r="37032" b="31430"/>
          <a:stretch/>
        </p:blipFill>
        <p:spPr>
          <a:xfrm>
            <a:off x="2771367" y="3623250"/>
            <a:ext cx="7559749" cy="2527680"/>
          </a:xfrm>
          <a:prstGeom prst="rect">
            <a:avLst/>
          </a:prstGeom>
          <a:ln w="3175">
            <a:solidFill>
              <a:schemeClr val="tx1"/>
            </a:solidFill>
          </a:ln>
        </p:spPr>
      </p:pic>
    </p:spTree>
    <p:custDataLst>
      <p:tags r:id="rId1"/>
    </p:custDataLst>
    <p:extLst>
      <p:ext uri="{BB962C8B-B14F-4D97-AF65-F5344CB8AC3E}">
        <p14:creationId xmlns:p14="http://schemas.microsoft.com/office/powerpoint/2010/main" val="215419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7959" y="955968"/>
            <a:ext cx="10951238" cy="5172075"/>
          </a:xfrm>
        </p:spPr>
        <p:txBody>
          <a:bodyPr/>
          <a:lstStyle/>
          <a:p>
            <a:r>
              <a:rPr lang="en-US" b="1" dirty="0">
                <a:solidFill>
                  <a:schemeClr val="tx1"/>
                </a:solidFill>
                <a:latin typeface="Courier New" panose="02070309020205020404" pitchFamily="49" charset="0"/>
                <a:cs typeface="Courier New" panose="02070309020205020404" pitchFamily="49" charset="0"/>
              </a:rPr>
              <a:t>Configuration Utility - </a:t>
            </a:r>
            <a:r>
              <a:rPr lang="en-US" b="1" dirty="0" err="1">
                <a:solidFill>
                  <a:schemeClr val="tx1"/>
                </a:solidFill>
                <a:latin typeface="Courier New" panose="02070309020205020404" pitchFamily="49" charset="0"/>
                <a:cs typeface="Courier New" panose="02070309020205020404" pitchFamily="49" charset="0"/>
              </a:rPr>
              <a:t>configutil</a:t>
            </a:r>
            <a:r>
              <a:rPr lang="en-US" dirty="0">
                <a:solidFill>
                  <a:schemeClr val="tx1"/>
                </a:solidFill>
                <a:latin typeface="Arial" charset="0"/>
              </a:rPr>
              <a:t> </a:t>
            </a:r>
          </a:p>
          <a:p>
            <a:pPr lvl="1"/>
            <a:r>
              <a:rPr lang="en-US" dirty="0">
                <a:solidFill>
                  <a:schemeClr val="tx1"/>
                </a:solidFill>
                <a:latin typeface="Arial" charset="0"/>
              </a:rPr>
              <a:t>exports the source installation configurations and imports them to a different OpenEdge installation on the same or different machine</a:t>
            </a:r>
          </a:p>
          <a:p>
            <a:pPr lvl="1"/>
            <a:endParaRPr lang="en-US" dirty="0">
              <a:solidFill>
                <a:schemeClr val="tx1"/>
              </a:solidFill>
              <a:latin typeface="Arial" charset="0"/>
            </a:endParaRPr>
          </a:p>
          <a:p>
            <a:pPr lvl="1"/>
            <a:endParaRPr lang="en-US" dirty="0">
              <a:solidFill>
                <a:schemeClr val="tx1"/>
              </a:solidFill>
              <a:latin typeface="Arial" charset="0"/>
            </a:endParaRPr>
          </a:p>
          <a:p>
            <a:endParaRPr lang="en-US" dirty="0">
              <a:solidFill>
                <a:schemeClr val="tx1"/>
              </a:solidFill>
              <a:latin typeface="Arial" charset="0"/>
            </a:endParaRPr>
          </a:p>
          <a:p>
            <a:endParaRPr lang="en-US" dirty="0">
              <a:solidFill>
                <a:schemeClr val="tx1"/>
              </a:solidFill>
              <a:latin typeface="Arial" charset="0"/>
            </a:endParaRPr>
          </a:p>
          <a:p>
            <a:endParaRPr lang="en-US" dirty="0">
              <a:solidFill>
                <a:schemeClr val="tx1"/>
              </a:solidFill>
              <a:latin typeface="Arial" charset="0"/>
            </a:endParaRPr>
          </a:p>
          <a:p>
            <a:pPr lvl="1"/>
            <a:endParaRPr lang="en-US" dirty="0">
              <a:solidFill>
                <a:schemeClr val="tx1"/>
              </a:solidFill>
              <a:latin typeface="Arial" charset="0"/>
            </a:endParaRPr>
          </a:p>
        </p:txBody>
      </p:sp>
      <p:sp>
        <p:nvSpPr>
          <p:cNvPr id="2" name="Title 1"/>
          <p:cNvSpPr>
            <a:spLocks noGrp="1"/>
          </p:cNvSpPr>
          <p:nvPr>
            <p:ph type="title"/>
          </p:nvPr>
        </p:nvSpPr>
        <p:spPr/>
        <p:txBody>
          <a:bodyPr/>
          <a:lstStyle/>
          <a:p>
            <a:r>
              <a:rPr lang="en-US" dirty="0"/>
              <a:t>Improving your Installation Experience</a:t>
            </a:r>
          </a:p>
        </p:txBody>
      </p:sp>
    </p:spTree>
    <p:custDataLst>
      <p:tags r:id="rId1"/>
    </p:custDataLst>
    <p:extLst>
      <p:ext uri="{BB962C8B-B14F-4D97-AF65-F5344CB8AC3E}">
        <p14:creationId xmlns:p14="http://schemas.microsoft.com/office/powerpoint/2010/main" val="24742091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7959" y="955968"/>
            <a:ext cx="10951238" cy="5172075"/>
          </a:xfrm>
        </p:spPr>
        <p:txBody>
          <a:bodyPr/>
          <a:lstStyle/>
          <a:p>
            <a:r>
              <a:rPr lang="en-US" b="1" dirty="0">
                <a:solidFill>
                  <a:schemeClr val="tx1"/>
                </a:solidFill>
                <a:latin typeface="Courier New" panose="02070309020205020404" pitchFamily="49" charset="0"/>
                <a:cs typeface="Courier New" panose="02070309020205020404" pitchFamily="49" charset="0"/>
              </a:rPr>
              <a:t>Configuration Utility - </a:t>
            </a:r>
            <a:r>
              <a:rPr lang="en-US" b="1" dirty="0" err="1">
                <a:solidFill>
                  <a:schemeClr val="tx1"/>
                </a:solidFill>
                <a:latin typeface="Courier New" panose="02070309020205020404" pitchFamily="49" charset="0"/>
                <a:cs typeface="Courier New" panose="02070309020205020404" pitchFamily="49" charset="0"/>
              </a:rPr>
              <a:t>configutil</a:t>
            </a:r>
            <a:r>
              <a:rPr lang="en-US" dirty="0">
                <a:solidFill>
                  <a:schemeClr val="tx1"/>
                </a:solidFill>
                <a:latin typeface="Arial" charset="0"/>
              </a:rPr>
              <a:t> </a:t>
            </a:r>
          </a:p>
          <a:p>
            <a:pPr lvl="1"/>
            <a:r>
              <a:rPr lang="en-US" dirty="0">
                <a:solidFill>
                  <a:schemeClr val="tx1"/>
                </a:solidFill>
                <a:latin typeface="Arial" charset="0"/>
              </a:rPr>
              <a:t>exports the source installation configurations and imports them to a different OpenEdge installation on the same or different machine</a:t>
            </a:r>
          </a:p>
          <a:p>
            <a:pPr lvl="1"/>
            <a:endParaRPr lang="en-US" dirty="0">
              <a:solidFill>
                <a:schemeClr val="tx1"/>
              </a:solidFill>
              <a:latin typeface="Arial" charset="0"/>
            </a:endParaRPr>
          </a:p>
          <a:p>
            <a:pPr lvl="1"/>
            <a:endParaRPr lang="en-US" dirty="0">
              <a:solidFill>
                <a:schemeClr val="tx1"/>
              </a:solidFill>
              <a:latin typeface="Arial" charset="0"/>
            </a:endParaRPr>
          </a:p>
          <a:p>
            <a:endParaRPr lang="en-US" dirty="0">
              <a:solidFill>
                <a:schemeClr val="tx1"/>
              </a:solidFill>
              <a:latin typeface="Arial" charset="0"/>
            </a:endParaRPr>
          </a:p>
          <a:p>
            <a:endParaRPr lang="en-US" dirty="0">
              <a:solidFill>
                <a:schemeClr val="tx1"/>
              </a:solidFill>
              <a:latin typeface="Arial" charset="0"/>
            </a:endParaRPr>
          </a:p>
          <a:p>
            <a:endParaRPr lang="en-US" dirty="0">
              <a:solidFill>
                <a:schemeClr val="tx1"/>
              </a:solidFill>
              <a:latin typeface="Arial" charset="0"/>
            </a:endParaRPr>
          </a:p>
          <a:p>
            <a:pPr lvl="1"/>
            <a:endParaRPr lang="en-US" dirty="0">
              <a:solidFill>
                <a:schemeClr val="tx1"/>
              </a:solidFill>
              <a:latin typeface="Arial" charset="0"/>
            </a:endParaRPr>
          </a:p>
        </p:txBody>
      </p:sp>
      <p:pic>
        <p:nvPicPr>
          <p:cNvPr id="20" name="Picture 19"/>
          <p:cNvPicPr>
            <a:picLocks noChangeAspect="1"/>
          </p:cNvPicPr>
          <p:nvPr/>
        </p:nvPicPr>
        <p:blipFill rotWithShape="1">
          <a:blip r:embed="rId4"/>
          <a:srcRect t="28174" r="21964" b="58622"/>
          <a:stretch/>
        </p:blipFill>
        <p:spPr>
          <a:xfrm>
            <a:off x="1063137" y="2611438"/>
            <a:ext cx="9068387" cy="805543"/>
          </a:xfrm>
          <a:prstGeom prst="rect">
            <a:avLst/>
          </a:prstGeom>
          <a:ln>
            <a:solidFill>
              <a:schemeClr val="accent6"/>
            </a:solidFill>
          </a:ln>
        </p:spPr>
      </p:pic>
      <p:sp>
        <p:nvSpPr>
          <p:cNvPr id="2" name="Title 1"/>
          <p:cNvSpPr>
            <a:spLocks noGrp="1"/>
          </p:cNvSpPr>
          <p:nvPr>
            <p:ph type="title"/>
          </p:nvPr>
        </p:nvSpPr>
        <p:spPr/>
        <p:txBody>
          <a:bodyPr/>
          <a:lstStyle/>
          <a:p>
            <a:r>
              <a:rPr lang="en-US" dirty="0"/>
              <a:t>Improving your Installation Experience</a:t>
            </a:r>
          </a:p>
        </p:txBody>
      </p:sp>
      <p:sp>
        <p:nvSpPr>
          <p:cNvPr id="4" name="Oval 3"/>
          <p:cNvSpPr/>
          <p:nvPr/>
        </p:nvSpPr>
        <p:spPr bwMode="auto">
          <a:xfrm>
            <a:off x="1594416" y="2624055"/>
            <a:ext cx="1925053" cy="433137"/>
          </a:xfrm>
          <a:prstGeom prst="ellipse">
            <a:avLst/>
          </a:prstGeom>
          <a:noFill/>
          <a:ln w="571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7509559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7959" y="955968"/>
            <a:ext cx="10951238" cy="5172075"/>
          </a:xfrm>
        </p:spPr>
        <p:txBody>
          <a:bodyPr/>
          <a:lstStyle/>
          <a:p>
            <a:r>
              <a:rPr lang="en-US" b="1" dirty="0">
                <a:solidFill>
                  <a:schemeClr val="tx1"/>
                </a:solidFill>
                <a:latin typeface="Courier New" panose="02070309020205020404" pitchFamily="49" charset="0"/>
                <a:cs typeface="Courier New" panose="02070309020205020404" pitchFamily="49" charset="0"/>
              </a:rPr>
              <a:t>Configuration Utility - </a:t>
            </a:r>
            <a:r>
              <a:rPr lang="en-US" b="1" dirty="0" err="1">
                <a:solidFill>
                  <a:schemeClr val="tx1"/>
                </a:solidFill>
                <a:latin typeface="Courier New" panose="02070309020205020404" pitchFamily="49" charset="0"/>
                <a:cs typeface="Courier New" panose="02070309020205020404" pitchFamily="49" charset="0"/>
              </a:rPr>
              <a:t>configutil</a:t>
            </a:r>
            <a:r>
              <a:rPr lang="en-US" dirty="0">
                <a:solidFill>
                  <a:schemeClr val="tx1"/>
                </a:solidFill>
                <a:latin typeface="Arial" charset="0"/>
              </a:rPr>
              <a:t> </a:t>
            </a:r>
          </a:p>
          <a:p>
            <a:pPr lvl="1"/>
            <a:r>
              <a:rPr lang="en-US" dirty="0">
                <a:solidFill>
                  <a:schemeClr val="tx1"/>
                </a:solidFill>
                <a:latin typeface="Arial" charset="0"/>
              </a:rPr>
              <a:t>exports the source installation configurations and imports them to a different OpenEdge installation on the same or different machine</a:t>
            </a:r>
          </a:p>
          <a:p>
            <a:pPr lvl="1"/>
            <a:endParaRPr lang="en-US" dirty="0">
              <a:solidFill>
                <a:schemeClr val="tx1"/>
              </a:solidFill>
              <a:latin typeface="Arial" charset="0"/>
            </a:endParaRPr>
          </a:p>
          <a:p>
            <a:pPr lvl="1"/>
            <a:endParaRPr lang="en-US" dirty="0">
              <a:solidFill>
                <a:schemeClr val="tx1"/>
              </a:solidFill>
              <a:latin typeface="Arial" charset="0"/>
            </a:endParaRPr>
          </a:p>
          <a:p>
            <a:endParaRPr lang="en-US" dirty="0">
              <a:solidFill>
                <a:schemeClr val="tx1"/>
              </a:solidFill>
              <a:latin typeface="Arial" charset="0"/>
            </a:endParaRPr>
          </a:p>
          <a:p>
            <a:endParaRPr lang="en-US" dirty="0">
              <a:solidFill>
                <a:schemeClr val="tx1"/>
              </a:solidFill>
              <a:latin typeface="Arial" charset="0"/>
            </a:endParaRPr>
          </a:p>
          <a:p>
            <a:endParaRPr lang="en-US" dirty="0">
              <a:solidFill>
                <a:schemeClr val="tx1"/>
              </a:solidFill>
              <a:latin typeface="Arial" charset="0"/>
            </a:endParaRPr>
          </a:p>
          <a:p>
            <a:pPr lvl="1"/>
            <a:endParaRPr lang="en-US" dirty="0">
              <a:solidFill>
                <a:schemeClr val="tx1"/>
              </a:solidFill>
              <a:latin typeface="Arial" charset="0"/>
            </a:endParaRPr>
          </a:p>
        </p:txBody>
      </p:sp>
      <p:pic>
        <p:nvPicPr>
          <p:cNvPr id="20" name="Picture 19"/>
          <p:cNvPicPr>
            <a:picLocks noChangeAspect="1"/>
          </p:cNvPicPr>
          <p:nvPr/>
        </p:nvPicPr>
        <p:blipFill rotWithShape="1">
          <a:blip r:embed="rId4"/>
          <a:srcRect t="28174" r="21964" b="58622"/>
          <a:stretch/>
        </p:blipFill>
        <p:spPr>
          <a:xfrm>
            <a:off x="1063137" y="2611438"/>
            <a:ext cx="9068387" cy="805543"/>
          </a:xfrm>
          <a:prstGeom prst="rect">
            <a:avLst/>
          </a:prstGeom>
          <a:ln>
            <a:solidFill>
              <a:schemeClr val="accent6"/>
            </a:solidFill>
          </a:ln>
        </p:spPr>
      </p:pic>
      <p:sp>
        <p:nvSpPr>
          <p:cNvPr id="2" name="Title 1"/>
          <p:cNvSpPr>
            <a:spLocks noGrp="1"/>
          </p:cNvSpPr>
          <p:nvPr>
            <p:ph type="title"/>
          </p:nvPr>
        </p:nvSpPr>
        <p:spPr/>
        <p:txBody>
          <a:bodyPr/>
          <a:lstStyle/>
          <a:p>
            <a:r>
              <a:rPr lang="en-US" dirty="0"/>
              <a:t>Improving your Installation Experience</a:t>
            </a:r>
          </a:p>
        </p:txBody>
      </p:sp>
      <p:pic>
        <p:nvPicPr>
          <p:cNvPr id="22" name="Picture 21"/>
          <p:cNvPicPr>
            <a:picLocks noChangeAspect="1"/>
          </p:cNvPicPr>
          <p:nvPr/>
        </p:nvPicPr>
        <p:blipFill>
          <a:blip r:embed="rId5"/>
          <a:stretch>
            <a:fillRect/>
          </a:stretch>
        </p:blipFill>
        <p:spPr>
          <a:xfrm>
            <a:off x="1063137" y="4607262"/>
            <a:ext cx="10799947" cy="955250"/>
          </a:xfrm>
          <a:prstGeom prst="rect">
            <a:avLst/>
          </a:prstGeom>
          <a:ln>
            <a:solidFill>
              <a:schemeClr val="accent6"/>
            </a:solidFill>
          </a:ln>
        </p:spPr>
      </p:pic>
      <p:sp>
        <p:nvSpPr>
          <p:cNvPr id="4" name="Oval 3"/>
          <p:cNvSpPr/>
          <p:nvPr/>
        </p:nvSpPr>
        <p:spPr bwMode="auto">
          <a:xfrm>
            <a:off x="1594416" y="2624055"/>
            <a:ext cx="1925053" cy="433137"/>
          </a:xfrm>
          <a:prstGeom prst="ellipse">
            <a:avLst/>
          </a:prstGeom>
          <a:noFill/>
          <a:ln w="571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8" name="Oval 7"/>
          <p:cNvSpPr/>
          <p:nvPr/>
        </p:nvSpPr>
        <p:spPr bwMode="auto">
          <a:xfrm>
            <a:off x="1594416" y="4452857"/>
            <a:ext cx="1925053" cy="433137"/>
          </a:xfrm>
          <a:prstGeom prst="ellipse">
            <a:avLst/>
          </a:prstGeom>
          <a:noFill/>
          <a:ln w="571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38526672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6596" y="3091871"/>
            <a:ext cx="6555592" cy="978729"/>
          </a:xfrm>
        </p:spPr>
        <p:txBody>
          <a:bodyPr/>
          <a:lstStyle/>
          <a:p>
            <a:r>
              <a:rPr lang="en-US" dirty="0"/>
              <a:t>ABL Enhancements &amp; </a:t>
            </a:r>
            <a:br>
              <a:rPr lang="en-US" dirty="0"/>
            </a:br>
            <a:r>
              <a:rPr lang="en-US" dirty="0"/>
              <a:t>Kendo UI Builder</a:t>
            </a:r>
            <a:endParaRPr lang="en-US" dirty="0"/>
          </a:p>
        </p:txBody>
      </p:sp>
    </p:spTree>
    <p:custDataLst>
      <p:tags r:id="rId1"/>
    </p:custDataLst>
    <p:extLst>
      <p:ext uri="{BB962C8B-B14F-4D97-AF65-F5344CB8AC3E}">
        <p14:creationId xmlns:p14="http://schemas.microsoft.com/office/powerpoint/2010/main" val="11554588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Agenda</a:t>
            </a:r>
          </a:p>
        </p:txBody>
      </p:sp>
      <p:sp>
        <p:nvSpPr>
          <p:cNvPr id="4" name="Content Placeholder 3"/>
          <p:cNvSpPr>
            <a:spLocks noGrp="1"/>
          </p:cNvSpPr>
          <p:nvPr>
            <p:ph idx="1"/>
          </p:nvPr>
        </p:nvSpPr>
        <p:spPr/>
        <p:txBody>
          <a:bodyPr/>
          <a:lstStyle/>
          <a:p>
            <a:endParaRPr lang="en-US" b="1" dirty="0">
              <a:solidFill>
                <a:schemeClr val="tx1"/>
              </a:solidFill>
              <a:latin typeface="Arial" charset="0"/>
            </a:endParaRPr>
          </a:p>
          <a:p>
            <a:endParaRPr lang="en-US" b="1" dirty="0">
              <a:solidFill>
                <a:schemeClr val="tx1"/>
              </a:solidFill>
              <a:latin typeface="Arial" charset="0"/>
            </a:endParaRPr>
          </a:p>
          <a:p>
            <a:endParaRPr lang="en-US" b="1" dirty="0">
              <a:solidFill>
                <a:schemeClr val="tx1"/>
              </a:solidFill>
              <a:latin typeface="Arial" charset="0"/>
            </a:endParaRPr>
          </a:p>
        </p:txBody>
      </p:sp>
      <p:sp>
        <p:nvSpPr>
          <p:cNvPr id="5" name="Content Placeholder 4"/>
          <p:cNvSpPr txBox="1">
            <a:spLocks/>
          </p:cNvSpPr>
          <p:nvPr/>
        </p:nvSpPr>
        <p:spPr bwMode="auto">
          <a:xfrm>
            <a:off x="4510088" y="1200151"/>
            <a:ext cx="6099030" cy="5172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sz="3200" i="0" dirty="0"/>
              <a:t>Making it easier to develop</a:t>
            </a:r>
          </a:p>
          <a:p>
            <a:pPr>
              <a:buSzTx/>
            </a:pPr>
            <a:r>
              <a:rPr lang="en-US" sz="3200" i="0" dirty="0"/>
              <a:t>Handling errors</a:t>
            </a:r>
          </a:p>
          <a:p>
            <a:pPr>
              <a:buSzTx/>
            </a:pPr>
            <a:r>
              <a:rPr lang="en-US" sz="3200" i="0" dirty="0"/>
              <a:t>Kendo UI Builder</a:t>
            </a:r>
          </a:p>
          <a:p>
            <a:pPr>
              <a:buSzTx/>
            </a:pPr>
            <a:endParaRPr lang="en-US" sz="3200" i="0" dirty="0"/>
          </a:p>
          <a:p>
            <a:pPr marL="0" indent="0">
              <a:buSzTx/>
              <a:buFont typeface="Wingdings" pitchFamily="2" charset="2"/>
              <a:buNone/>
            </a:pPr>
            <a:endParaRPr lang="en-US" sz="3200" i="0"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547" y="2128644"/>
            <a:ext cx="2785547" cy="2009541"/>
          </a:xfrm>
          <a:prstGeom prst="rect">
            <a:avLst/>
          </a:prstGeom>
        </p:spPr>
      </p:pic>
      <p:sp>
        <p:nvSpPr>
          <p:cNvPr id="9" name="Rectangle 10"/>
          <p:cNvSpPr>
            <a:spLocks noChangeArrowheads="1"/>
          </p:cNvSpPr>
          <p:nvPr/>
        </p:nvSpPr>
        <p:spPr bwMode="auto">
          <a:xfrm>
            <a:off x="4427794" y="1301779"/>
            <a:ext cx="6226566"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dirty="0">
              <a:solidFill>
                <a:srgbClr val="000000"/>
              </a:solidFill>
            </a:endParaRPr>
          </a:p>
        </p:txBody>
      </p:sp>
    </p:spTree>
    <p:custDataLst>
      <p:tags r:id="rId1"/>
    </p:custDataLst>
    <p:extLst>
      <p:ext uri="{BB962C8B-B14F-4D97-AF65-F5344CB8AC3E}">
        <p14:creationId xmlns:p14="http://schemas.microsoft.com/office/powerpoint/2010/main" val="15596914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Making it easier to develop</a:t>
            </a:r>
          </a:p>
        </p:txBody>
      </p:sp>
      <p:sp>
        <p:nvSpPr>
          <p:cNvPr id="4" name="Content Placeholder 3"/>
          <p:cNvSpPr>
            <a:spLocks noGrp="1"/>
          </p:cNvSpPr>
          <p:nvPr>
            <p:ph idx="1"/>
          </p:nvPr>
        </p:nvSpPr>
        <p:spPr/>
        <p:txBody>
          <a:bodyPr/>
          <a:lstStyle/>
          <a:p>
            <a:r>
              <a:rPr lang="en-US" dirty="0"/>
              <a:t>Procedure Editor and the AppBuilder Section Editor improvements</a:t>
            </a:r>
          </a:p>
          <a:p>
            <a:r>
              <a:rPr lang="en-US" dirty="0"/>
              <a:t>Handle-based object validation</a:t>
            </a:r>
          </a:p>
          <a:p>
            <a:r>
              <a:rPr lang="en-US" dirty="0"/>
              <a:t>JSON improvements</a:t>
            </a:r>
          </a:p>
          <a:p>
            <a:r>
              <a:rPr lang="en-US" dirty="0"/>
              <a:t>Temp-table improvements</a:t>
            </a:r>
          </a:p>
          <a:p>
            <a:r>
              <a:rPr lang="en-US" dirty="0"/>
              <a:t>Class-based object improvements</a:t>
            </a:r>
          </a:p>
          <a:p>
            <a:r>
              <a:rPr lang="en-US" dirty="0"/>
              <a:t>Asynchronous request improvements</a:t>
            </a:r>
          </a:p>
          <a:p>
            <a:r>
              <a:rPr lang="en-US" dirty="0"/>
              <a:t>Startup parameter defaults</a:t>
            </a:r>
          </a:p>
          <a:p>
            <a:endParaRPr lang="en-US" b="1" dirty="0">
              <a:solidFill>
                <a:schemeClr val="tx1"/>
              </a:solidFill>
              <a:latin typeface="Arial" charset="0"/>
            </a:endParaRPr>
          </a:p>
          <a:p>
            <a:endParaRPr lang="en-US" b="1" dirty="0">
              <a:solidFill>
                <a:schemeClr val="tx1"/>
              </a:solidFill>
              <a:latin typeface="Arial" charset="0"/>
            </a:endParaRPr>
          </a:p>
          <a:p>
            <a:endParaRPr lang="en-US" b="1" dirty="0">
              <a:solidFill>
                <a:schemeClr val="tx1"/>
              </a:solidFill>
              <a:latin typeface="Arial" charset="0"/>
            </a:endParaRPr>
          </a:p>
          <a:p>
            <a:endParaRPr lang="en-US" b="1" dirty="0">
              <a:solidFill>
                <a:schemeClr val="tx1"/>
              </a:solidFill>
              <a:latin typeface="Arial" charset="0"/>
            </a:endParaRPr>
          </a:p>
        </p:txBody>
      </p:sp>
    </p:spTree>
    <p:custDataLst>
      <p:tags r:id="rId1"/>
    </p:custDataLst>
    <p:extLst>
      <p:ext uri="{BB962C8B-B14F-4D97-AF65-F5344CB8AC3E}">
        <p14:creationId xmlns:p14="http://schemas.microsoft.com/office/powerpoint/2010/main" val="23817289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59402" y="370575"/>
            <a:ext cx="10948387" cy="424732"/>
          </a:xfrm>
        </p:spPr>
        <p:txBody>
          <a:bodyPr/>
          <a:lstStyle/>
          <a:p>
            <a:r>
              <a:rPr lang="en-US" dirty="0">
                <a:latin typeface="+mj-lt"/>
              </a:rPr>
              <a:t>Procedure Editor and the AppBuilder Section Editor Improvements</a:t>
            </a:r>
          </a:p>
        </p:txBody>
      </p:sp>
      <p:sp>
        <p:nvSpPr>
          <p:cNvPr id="4" name="Content Placeholder 3"/>
          <p:cNvSpPr>
            <a:spLocks noGrp="1"/>
          </p:cNvSpPr>
          <p:nvPr>
            <p:ph idx="1"/>
          </p:nvPr>
        </p:nvSpPr>
        <p:spPr>
          <a:xfrm>
            <a:off x="559402" y="1200151"/>
            <a:ext cx="5195286" cy="5172075"/>
          </a:xfrm>
        </p:spPr>
        <p:txBody>
          <a:bodyPr/>
          <a:lstStyle/>
          <a:p>
            <a:r>
              <a:rPr lang="en-US" dirty="0"/>
              <a:t>Added s</a:t>
            </a:r>
            <a:r>
              <a:rPr lang="en-US" dirty="0">
                <a:solidFill>
                  <a:schemeClr val="tx1"/>
                </a:solidFill>
                <a:latin typeface="Arial" charset="0"/>
              </a:rPr>
              <a:t>upport for:</a:t>
            </a:r>
          </a:p>
          <a:p>
            <a:pPr lvl="1"/>
            <a:r>
              <a:rPr lang="en-US" dirty="0">
                <a:solidFill>
                  <a:schemeClr val="tx1"/>
                </a:solidFill>
                <a:latin typeface="Arial" charset="0"/>
              </a:rPr>
              <a:t>Syntax color coding</a:t>
            </a:r>
            <a:r>
              <a:rPr lang="en-US" dirty="0"/>
              <a:t> </a:t>
            </a:r>
          </a:p>
          <a:p>
            <a:pPr lvl="1"/>
            <a:r>
              <a:rPr lang="en-US" dirty="0"/>
              <a:t>Syntax expansion</a:t>
            </a:r>
          </a:p>
          <a:p>
            <a:pPr lvl="1"/>
            <a:r>
              <a:rPr lang="en-US" dirty="0"/>
              <a:t>Alias</a:t>
            </a:r>
          </a:p>
          <a:p>
            <a:pPr lvl="1"/>
            <a:r>
              <a:rPr lang="en-US" dirty="0"/>
              <a:t>Auto-casing of keywords</a:t>
            </a:r>
          </a:p>
          <a:p>
            <a:pPr lvl="1"/>
            <a:r>
              <a:rPr lang="en-US" dirty="0"/>
              <a:t>Code reformatting </a:t>
            </a:r>
          </a:p>
          <a:p>
            <a:pPr lvl="1"/>
            <a:r>
              <a:rPr lang="en-US" dirty="0"/>
              <a:t>Configuration dialog boxes</a:t>
            </a:r>
          </a:p>
          <a:p>
            <a:endParaRPr lang="en-US" sz="800" dirty="0"/>
          </a:p>
          <a:p>
            <a:r>
              <a:rPr lang="en-US" dirty="0"/>
              <a:t>Improves developer productivity by providing tools for auto formatting and syntax completion on NT64 platform</a:t>
            </a:r>
            <a:endParaRPr lang="en-US" b="1" dirty="0"/>
          </a:p>
        </p:txBody>
      </p:sp>
      <p:pic>
        <p:nvPicPr>
          <p:cNvPr id="12" name="Picture 11"/>
          <p:cNvPicPr>
            <a:picLocks noChangeAspect="1"/>
          </p:cNvPicPr>
          <p:nvPr/>
        </p:nvPicPr>
        <p:blipFill>
          <a:blip r:embed="rId4"/>
          <a:stretch>
            <a:fillRect/>
          </a:stretch>
        </p:blipFill>
        <p:spPr>
          <a:xfrm>
            <a:off x="6188381" y="1200150"/>
            <a:ext cx="4895238" cy="4019048"/>
          </a:xfrm>
          <a:prstGeom prst="rect">
            <a:avLst/>
          </a:prstGeom>
        </p:spPr>
      </p:pic>
    </p:spTree>
    <p:custDataLst>
      <p:tags r:id="rId1"/>
    </p:custDataLst>
    <p:extLst>
      <p:ext uri="{BB962C8B-B14F-4D97-AF65-F5344CB8AC3E}">
        <p14:creationId xmlns:p14="http://schemas.microsoft.com/office/powerpoint/2010/main" val="4039165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mj-lt"/>
                <a:cs typeface="Courier New" panose="02070309020205020404" pitchFamily="49" charset="0"/>
              </a:rPr>
              <a:t>Handle-based object validation</a:t>
            </a:r>
            <a:endParaRPr lang="en-US" dirty="0"/>
          </a:p>
        </p:txBody>
      </p:sp>
      <p:sp>
        <p:nvSpPr>
          <p:cNvPr id="4" name="Content Placeholder 3"/>
          <p:cNvSpPr>
            <a:spLocks noGrp="1"/>
          </p:cNvSpPr>
          <p:nvPr>
            <p:ph idx="1"/>
          </p:nvPr>
        </p:nvSpPr>
        <p:spPr/>
        <p:txBody>
          <a:bodyPr/>
          <a:lstStyle/>
          <a:p>
            <a:r>
              <a:rPr lang="en-US" b="1" dirty="0">
                <a:latin typeface="Courier New" panose="02070309020205020404" pitchFamily="49" charset="0"/>
                <a:cs typeface="Courier New" panose="02070309020205020404" pitchFamily="49" charset="0"/>
              </a:rPr>
              <a:t>VALID-OBJECT </a:t>
            </a:r>
            <a:r>
              <a:rPr lang="en-US" dirty="0"/>
              <a:t>function</a:t>
            </a:r>
            <a:r>
              <a:rPr lang="en-US" dirty="0">
                <a:latin typeface="+mn-lt"/>
                <a:cs typeface="Courier New" panose="02070309020205020404" pitchFamily="49" charset="0"/>
              </a:rPr>
              <a:t> </a:t>
            </a:r>
            <a:r>
              <a:rPr lang="en-US" dirty="0"/>
              <a:t>includes the ability to check an ABL handle-based object</a:t>
            </a:r>
            <a:endParaRPr lang="en-US" b="1" dirty="0">
              <a:solidFill>
                <a:schemeClr val="tx1"/>
              </a:solidFill>
              <a:latin typeface="Arial" charset="0"/>
            </a:endParaRPr>
          </a:p>
          <a:p>
            <a:endParaRPr lang="en-US" b="1" dirty="0">
              <a:solidFill>
                <a:schemeClr val="tx1"/>
              </a:solidFill>
              <a:latin typeface="Arial" charset="0"/>
            </a:endParaRPr>
          </a:p>
          <a:p>
            <a:endParaRPr lang="en-US" b="1" dirty="0">
              <a:solidFill>
                <a:schemeClr val="tx1"/>
              </a:solidFill>
              <a:latin typeface="Arial" charset="0"/>
            </a:endParaRPr>
          </a:p>
          <a:p>
            <a:endParaRPr lang="en-US" b="1" dirty="0">
              <a:solidFill>
                <a:schemeClr val="tx1"/>
              </a:solidFill>
              <a:latin typeface="Arial" charset="0"/>
            </a:endParaRPr>
          </a:p>
          <a:p>
            <a:endParaRPr lang="en-US" b="1" dirty="0">
              <a:solidFill>
                <a:schemeClr val="tx1"/>
              </a:solidFill>
              <a:latin typeface="Arial" charset="0"/>
            </a:endParaRPr>
          </a:p>
        </p:txBody>
      </p:sp>
      <p:sp>
        <p:nvSpPr>
          <p:cNvPr id="6" name="TextBox 5"/>
          <p:cNvSpPr txBox="1"/>
          <p:nvPr/>
        </p:nvSpPr>
        <p:spPr bwMode="auto">
          <a:xfrm>
            <a:off x="1019247" y="1752591"/>
            <a:ext cx="7077579" cy="954107"/>
          </a:xfrm>
          <a:prstGeom prst="rect">
            <a:avLst/>
          </a:prstGeom>
          <a:noFill/>
          <a:ln w="9525">
            <a:solidFill>
              <a:schemeClr val="accent6"/>
            </a:solidFill>
            <a:miter lim="800000"/>
            <a:headEnd/>
            <a:tailEnd/>
          </a:ln>
        </p:spPr>
        <p:txBody>
          <a:bodyPr vert="horz" wrap="none" lIns="91440" tIns="45720" rIns="91440" bIns="45720" numCol="1" rtlCol="0" anchor="t" anchorCtr="0" compatLnSpc="1">
            <a:prstTxWarp prst="textNoShape">
              <a:avLst/>
            </a:prstTxWarp>
            <a:spAutoFit/>
          </a:bodyPr>
          <a:lstStyle/>
          <a:p>
            <a:pPr>
              <a:buSzTx/>
            </a:pPr>
            <a:endParaRPr lang="en-US" sz="1100" b="1" i="0" dirty="0">
              <a:latin typeface="Courier New" panose="02070309020205020404" pitchFamily="49" charset="0"/>
              <a:cs typeface="Courier New" panose="02070309020205020404" pitchFamily="49" charset="0"/>
            </a:endParaRPr>
          </a:p>
          <a:p>
            <a:pPr>
              <a:buSzTx/>
            </a:pPr>
            <a:r>
              <a:rPr lang="en-US" sz="1800" b="1" i="0" dirty="0">
                <a:latin typeface="Courier New" panose="02070309020205020404" pitchFamily="49" charset="0"/>
                <a:cs typeface="Courier New" panose="02070309020205020404" pitchFamily="49" charset="0"/>
              </a:rPr>
              <a:t>VALID-OBJECT (object-reference | </a:t>
            </a:r>
            <a:r>
              <a:rPr lang="en-US" sz="1800" b="1" i="0" dirty="0">
                <a:solidFill>
                  <a:schemeClr val="accent1">
                    <a:lumMod val="75000"/>
                  </a:schemeClr>
                </a:solidFill>
                <a:latin typeface="Courier New" panose="02070309020205020404" pitchFamily="49" charset="0"/>
                <a:cs typeface="Courier New" panose="02070309020205020404" pitchFamily="49" charset="0"/>
              </a:rPr>
              <a:t>handle-reference</a:t>
            </a:r>
            <a:r>
              <a:rPr lang="en-US" sz="1800" b="1" i="0" dirty="0">
                <a:latin typeface="Courier New" panose="02070309020205020404" pitchFamily="49" charset="0"/>
                <a:cs typeface="Courier New" panose="02070309020205020404" pitchFamily="49" charset="0"/>
              </a:rPr>
              <a:t>)</a:t>
            </a:r>
          </a:p>
          <a:p>
            <a:pPr>
              <a:buSzTx/>
            </a:pPr>
            <a:endParaRPr lang="en-US" sz="1100" b="1" i="0" dirty="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18101284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JSON improvements</a:t>
            </a:r>
            <a:endParaRPr lang="en-US" dirty="0">
              <a:latin typeface="+mj-lt"/>
            </a:endParaRPr>
          </a:p>
        </p:txBody>
      </p:sp>
      <p:sp>
        <p:nvSpPr>
          <p:cNvPr id="3" name="Content Placeholder 2"/>
          <p:cNvSpPr>
            <a:spLocks noGrp="1"/>
          </p:cNvSpPr>
          <p:nvPr>
            <p:ph idx="1"/>
          </p:nvPr>
        </p:nvSpPr>
        <p:spPr>
          <a:xfrm>
            <a:off x="559401" y="996092"/>
            <a:ext cx="11227786" cy="2567990"/>
          </a:xfrm>
        </p:spPr>
        <p:txBody>
          <a:bodyPr/>
          <a:lstStyle/>
          <a:p>
            <a:r>
              <a:rPr lang="en-US" dirty="0"/>
              <a:t>Enhancing the </a:t>
            </a:r>
            <a:r>
              <a:rPr lang="en-US" b="1" dirty="0">
                <a:latin typeface="Courier New" panose="02070309020205020404" pitchFamily="49" charset="0"/>
                <a:cs typeface="Courier New" panose="02070309020205020404" pitchFamily="49" charset="0"/>
              </a:rPr>
              <a:t>WRITE-JSON()</a:t>
            </a:r>
            <a:r>
              <a:rPr lang="en-US" sz="1800" dirty="0">
                <a:cs typeface="Courier New" panose="02070309020205020404" pitchFamily="49" charset="0"/>
              </a:rPr>
              <a:t>method to serialize objects in Temp-Tables</a:t>
            </a:r>
            <a:endParaRPr lang="en-US" b="1" dirty="0">
              <a:latin typeface="Courier New" panose="02070309020205020404" pitchFamily="49" charset="0"/>
              <a:cs typeface="Courier New" panose="02070309020205020404" pitchFamily="49" charset="0"/>
            </a:endParaRPr>
          </a:p>
          <a:p>
            <a:pPr marL="0" indent="0">
              <a:buNone/>
            </a:pPr>
            <a:endParaRPr lang="en-US" sz="800" b="1" dirty="0">
              <a:latin typeface="Courier New" panose="02070309020205020404" pitchFamily="49" charset="0"/>
              <a:cs typeface="Courier New" panose="02070309020205020404" pitchFamily="49" charset="0"/>
            </a:endParaRPr>
          </a:p>
          <a:p>
            <a:pPr marL="0" indent="0">
              <a:buNone/>
            </a:pPr>
            <a:endParaRPr lang="en-US" sz="800" b="1" dirty="0">
              <a:latin typeface="Courier New" panose="02070309020205020404" pitchFamily="49" charset="0"/>
              <a:cs typeface="Courier New" panose="02070309020205020404" pitchFamily="49" charset="0"/>
            </a:endParaRPr>
          </a:p>
          <a:p>
            <a:pPr marL="0" indent="0">
              <a:buNone/>
            </a:pPr>
            <a:endParaRPr lang="en-US" sz="800" b="1" dirty="0">
              <a:latin typeface="Courier New" panose="02070309020205020404" pitchFamily="49" charset="0"/>
              <a:cs typeface="Courier New" panose="02070309020205020404" pitchFamily="49" charset="0"/>
            </a:endParaRPr>
          </a:p>
          <a:p>
            <a:endParaRPr lang="en-US" dirty="0"/>
          </a:p>
          <a:p>
            <a:endParaRPr lang="en-US" dirty="0"/>
          </a:p>
          <a:p>
            <a:endParaRPr lang="en-US" dirty="0"/>
          </a:p>
          <a:p>
            <a:pPr marL="0" indent="0">
              <a:buNone/>
            </a:pPr>
            <a:endParaRPr lang="en-US" dirty="0"/>
          </a:p>
          <a:p>
            <a:r>
              <a:rPr lang="en-US" dirty="0"/>
              <a:t>Enhancing WRITE-JSON and SERIALIZE-ROW method with new targets:</a:t>
            </a:r>
          </a:p>
          <a:p>
            <a:pPr lvl="1"/>
            <a:r>
              <a:rPr lang="en-US" dirty="0" err="1"/>
              <a:t>JsonArray</a:t>
            </a:r>
            <a:r>
              <a:rPr lang="en-US" dirty="0"/>
              <a:t> or </a:t>
            </a:r>
            <a:r>
              <a:rPr lang="en-US" dirty="0" err="1"/>
              <a:t>JsonObject</a:t>
            </a:r>
            <a:endParaRPr lang="en-US" dirty="0"/>
          </a:p>
          <a:p>
            <a:pPr marL="457200" lvl="1" indent="0">
              <a:buNone/>
            </a:pPr>
            <a:endParaRPr lang="en-US" b="1" dirty="0"/>
          </a:p>
          <a:p>
            <a:pPr lvl="1"/>
            <a:endParaRPr lang="en-US" b="1" dirty="0">
              <a:latin typeface="Courier New" panose="02070309020205020404" pitchFamily="49" charset="0"/>
              <a:cs typeface="Courier New" panose="02070309020205020404" pitchFamily="49" charset="0"/>
            </a:endParaRPr>
          </a:p>
          <a:p>
            <a:endParaRPr lang="en-US" dirty="0"/>
          </a:p>
        </p:txBody>
      </p:sp>
      <p:sp>
        <p:nvSpPr>
          <p:cNvPr id="5" name="Content Placeholder 3"/>
          <p:cNvSpPr txBox="1">
            <a:spLocks/>
          </p:cNvSpPr>
          <p:nvPr/>
        </p:nvSpPr>
        <p:spPr bwMode="auto">
          <a:xfrm>
            <a:off x="927702" y="3212241"/>
            <a:ext cx="10859485" cy="400110"/>
          </a:xfrm>
          <a:prstGeom prst="rect">
            <a:avLst/>
          </a:prstGeom>
          <a:noFill/>
          <a:ln w="9525">
            <a:solidFill>
              <a:schemeClr val="accent6"/>
            </a:solidFill>
            <a:miter lim="800000"/>
            <a:headEnd/>
            <a:tailEnd/>
          </a:ln>
        </p:spPr>
        <p:txBody>
          <a:bodyPr vert="horz" wrap="square" lIns="91440" tIns="45720" rIns="91440" bIns="45720" numCol="1" rtlCol="0" anchor="t" anchorCtr="0" compatLnSpc="1">
            <a:prstTxWarp prst="textNoShape">
              <a:avLst/>
            </a:prstTxWarp>
            <a:spAutoFit/>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57150" indent="0">
              <a:buNone/>
            </a:pPr>
            <a:r>
              <a:rPr lang="en-US" i="0" dirty="0">
                <a:latin typeface="Courier New" panose="02070309020205020404" pitchFamily="49" charset="0"/>
                <a:cs typeface="Courier New" panose="02070309020205020404" pitchFamily="49" charset="0"/>
              </a:rPr>
              <a:t>TEMP-TABLE </a:t>
            </a:r>
            <a:r>
              <a:rPr lang="en-US" i="0" dirty="0" err="1">
                <a:latin typeface="Courier New" panose="02070309020205020404" pitchFamily="49" charset="0"/>
                <a:cs typeface="Courier New" panose="02070309020205020404" pitchFamily="49" charset="0"/>
              </a:rPr>
              <a:t>ttfoo:</a:t>
            </a:r>
            <a:r>
              <a:rPr lang="en-US" b="1" i="0" dirty="0" err="1">
                <a:solidFill>
                  <a:schemeClr val="accent1">
                    <a:lumMod val="75000"/>
                  </a:schemeClr>
                </a:solidFill>
                <a:latin typeface="Courier New" panose="02070309020205020404" pitchFamily="49" charset="0"/>
                <a:cs typeface="Courier New" panose="02070309020205020404" pitchFamily="49" charset="0"/>
              </a:rPr>
              <a:t>WRITE-JSON</a:t>
            </a:r>
            <a:r>
              <a:rPr lang="en-US" i="0" dirty="0">
                <a:latin typeface="Courier New" panose="02070309020205020404" pitchFamily="49" charset="0"/>
                <a:cs typeface="Courier New" panose="02070309020205020404" pitchFamily="49" charset="0"/>
              </a:rPr>
              <a:t>("file", “</a:t>
            </a:r>
            <a:r>
              <a:rPr lang="en-US" i="0" dirty="0" err="1">
                <a:latin typeface="Courier New" panose="02070309020205020404" pitchFamily="49" charset="0"/>
                <a:cs typeface="Courier New" panose="02070309020205020404" pitchFamily="49" charset="0"/>
              </a:rPr>
              <a:t>ttfoo.json</a:t>
            </a:r>
            <a:r>
              <a:rPr lang="en-US" i="0" dirty="0">
                <a:latin typeface="Courier New" panose="02070309020205020404" pitchFamily="49" charset="0"/>
                <a:cs typeface="Courier New" panose="02070309020205020404" pitchFamily="49" charset="0"/>
              </a:rPr>
              <a:t>", TRUE).</a:t>
            </a:r>
          </a:p>
        </p:txBody>
      </p:sp>
      <p:sp>
        <p:nvSpPr>
          <p:cNvPr id="6" name="Content Placeholder 3"/>
          <p:cNvSpPr txBox="1">
            <a:spLocks/>
          </p:cNvSpPr>
          <p:nvPr/>
        </p:nvSpPr>
        <p:spPr bwMode="auto">
          <a:xfrm>
            <a:off x="927702" y="1355735"/>
            <a:ext cx="10859486" cy="1669688"/>
          </a:xfrm>
          <a:prstGeom prst="rect">
            <a:avLst/>
          </a:prstGeom>
          <a:noFill/>
          <a:ln w="9525">
            <a:solidFill>
              <a:schemeClr val="accent6"/>
            </a:solidFill>
            <a:miter lim="800000"/>
            <a:headEnd/>
            <a:tailEnd/>
          </a:ln>
        </p:spPr>
        <p:txBody>
          <a:bodyPr vert="horz" wrap="square" lIns="91440" tIns="45720" rIns="91440" bIns="45720" numCol="1" rtlCol="0" anchor="t" anchorCtr="0" compatLnSpc="1">
            <a:prstTxWarp prst="textNoShape">
              <a:avLst/>
            </a:prstTxWarp>
            <a:spAutoFit/>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buSzTx/>
              <a:buNone/>
            </a:pPr>
            <a:r>
              <a:rPr lang="en-US" i="0" dirty="0">
                <a:latin typeface="Courier New" panose="02070309020205020404" pitchFamily="49" charset="0"/>
                <a:cs typeface="Courier New" panose="02070309020205020404" pitchFamily="49" charset="0"/>
              </a:rPr>
              <a:t>DEFINE TEMP-TABLE foo NO-UNDO</a:t>
            </a:r>
          </a:p>
          <a:p>
            <a:pPr marL="0" indent="0">
              <a:buSzTx/>
              <a:buNone/>
            </a:pPr>
            <a:r>
              <a:rPr lang="en-US" i="0" dirty="0">
                <a:latin typeface="Courier New" panose="02070309020205020404" pitchFamily="49" charset="0"/>
                <a:cs typeface="Courier New" panose="02070309020205020404" pitchFamily="49" charset="0"/>
              </a:rPr>
              <a:t>		FIELD </a:t>
            </a:r>
            <a:r>
              <a:rPr lang="en-US" i="0" dirty="0" err="1">
                <a:latin typeface="Courier New" panose="02070309020205020404" pitchFamily="49" charset="0"/>
                <a:cs typeface="Courier New" panose="02070309020205020404" pitchFamily="49" charset="0"/>
              </a:rPr>
              <a:t>foochar</a:t>
            </a:r>
            <a:r>
              <a:rPr lang="en-US" i="0" dirty="0">
                <a:latin typeface="Courier New" panose="02070309020205020404" pitchFamily="49" charset="0"/>
                <a:cs typeface="Courier New" panose="02070309020205020404" pitchFamily="49" charset="0"/>
              </a:rPr>
              <a:t> AS CHAR</a:t>
            </a:r>
          </a:p>
          <a:p>
            <a:pPr marL="0" indent="0">
              <a:buSzTx/>
              <a:buNone/>
            </a:pPr>
            <a:r>
              <a:rPr lang="en-US" i="0" dirty="0">
                <a:latin typeface="Courier New" panose="02070309020205020404" pitchFamily="49" charset="0"/>
                <a:cs typeface="Courier New" panose="02070309020205020404" pitchFamily="49" charset="0"/>
              </a:rPr>
              <a:t>		FIELD </a:t>
            </a:r>
            <a:r>
              <a:rPr lang="en-US" i="0" dirty="0" err="1">
                <a:latin typeface="Courier New" panose="02070309020205020404" pitchFamily="49" charset="0"/>
                <a:cs typeface="Courier New" panose="02070309020205020404" pitchFamily="49" charset="0"/>
              </a:rPr>
              <a:t>fooObj</a:t>
            </a:r>
            <a:r>
              <a:rPr lang="en-US" i="0" dirty="0">
                <a:latin typeface="Courier New" panose="02070309020205020404" pitchFamily="49" charset="0"/>
                <a:cs typeface="Courier New" panose="02070309020205020404" pitchFamily="49" charset="0"/>
              </a:rPr>
              <a:t> AS </a:t>
            </a:r>
            <a:r>
              <a:rPr lang="en-US" b="1" i="0" dirty="0">
                <a:solidFill>
                  <a:srgbClr val="409F00"/>
                </a:solidFill>
                <a:latin typeface="Courier New" panose="02070309020205020404" pitchFamily="49" charset="0"/>
                <a:cs typeface="Courier New" panose="02070309020205020404" pitchFamily="49" charset="0"/>
              </a:rPr>
              <a:t>PROGRESS.LANG.OBJECT</a:t>
            </a:r>
            <a:r>
              <a:rPr lang="en-US" i="0" dirty="0">
                <a:latin typeface="Courier New" panose="02070309020205020404" pitchFamily="49" charset="0"/>
                <a:cs typeface="Courier New" panose="02070309020205020404" pitchFamily="49" charset="0"/>
              </a:rPr>
              <a:t> EXTENT 4</a:t>
            </a:r>
          </a:p>
          <a:p>
            <a:pPr marL="0" indent="0">
              <a:buSzTx/>
              <a:buNone/>
            </a:pPr>
            <a:r>
              <a:rPr lang="en-US" i="0" dirty="0">
                <a:latin typeface="Courier New" panose="02070309020205020404" pitchFamily="49" charset="0"/>
                <a:cs typeface="Courier New" panose="02070309020205020404" pitchFamily="49" charset="0"/>
              </a:rPr>
              <a:t>		FIELD </a:t>
            </a:r>
            <a:r>
              <a:rPr lang="en-US" i="0" dirty="0" err="1">
                <a:latin typeface="Courier New" panose="02070309020205020404" pitchFamily="49" charset="0"/>
                <a:cs typeface="Courier New" panose="02070309020205020404" pitchFamily="49" charset="0"/>
              </a:rPr>
              <a:t>fooint</a:t>
            </a:r>
            <a:r>
              <a:rPr lang="en-US" i="0" dirty="0">
                <a:latin typeface="Courier New" panose="02070309020205020404" pitchFamily="49" charset="0"/>
                <a:cs typeface="Courier New" panose="02070309020205020404" pitchFamily="49" charset="0"/>
              </a:rPr>
              <a:t> AS INTEGER.</a:t>
            </a:r>
          </a:p>
        </p:txBody>
      </p:sp>
      <p:sp>
        <p:nvSpPr>
          <p:cNvPr id="9" name="Content Placeholder 3"/>
          <p:cNvSpPr txBox="1">
            <a:spLocks/>
          </p:cNvSpPr>
          <p:nvPr/>
        </p:nvSpPr>
        <p:spPr bwMode="auto">
          <a:xfrm>
            <a:off x="928485" y="4699153"/>
            <a:ext cx="9198742" cy="1669688"/>
          </a:xfrm>
          <a:prstGeom prst="rect">
            <a:avLst/>
          </a:prstGeom>
          <a:noFill/>
          <a:ln w="9525">
            <a:solidFill>
              <a:schemeClr val="accent6"/>
            </a:solidFill>
            <a:miter lim="800000"/>
            <a:headEnd/>
            <a:tailEnd/>
          </a:ln>
        </p:spPr>
        <p:txBody>
          <a:bodyPr vert="horz" wrap="square" lIns="91440" tIns="45720" rIns="91440" bIns="45720" numCol="1" rtlCol="0" anchor="t" anchorCtr="0" compatLnSpc="1">
            <a:prstTxWarp prst="textNoShape">
              <a:avLst/>
            </a:prstTxWarp>
            <a:spAutoFit/>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buSzTx/>
              <a:buNone/>
            </a:pPr>
            <a:r>
              <a:rPr lang="en-US" i="0" dirty="0">
                <a:latin typeface="Courier New" panose="02070309020205020404" pitchFamily="49" charset="0"/>
                <a:cs typeface="Courier New" panose="02070309020205020404" pitchFamily="49" charset="0"/>
              </a:rPr>
              <a:t>USING Progress.Json.ObjectModel.*</a:t>
            </a:r>
          </a:p>
          <a:p>
            <a:pPr marL="0" indent="0">
              <a:buSzTx/>
              <a:buNone/>
            </a:pPr>
            <a:r>
              <a:rPr lang="en-US" i="0" dirty="0">
                <a:latin typeface="Courier New" panose="02070309020205020404" pitchFamily="49" charset="0"/>
                <a:cs typeface="Courier New" panose="02070309020205020404" pitchFamily="49" charset="0"/>
              </a:rPr>
              <a:t>DEFINE VARIABLE </a:t>
            </a:r>
            <a:r>
              <a:rPr lang="en-US" i="0" dirty="0" err="1">
                <a:latin typeface="Courier New" panose="02070309020205020404" pitchFamily="49" charset="0"/>
                <a:cs typeface="Courier New" panose="02070309020205020404" pitchFamily="49" charset="0"/>
              </a:rPr>
              <a:t>myJsonObject</a:t>
            </a:r>
            <a:r>
              <a:rPr lang="en-US" i="0" dirty="0">
                <a:latin typeface="Courier New" panose="02070309020205020404" pitchFamily="49" charset="0"/>
                <a:cs typeface="Courier New" panose="02070309020205020404" pitchFamily="49" charset="0"/>
              </a:rPr>
              <a:t> AS </a:t>
            </a:r>
            <a:r>
              <a:rPr lang="en-US" i="0" dirty="0" err="1">
                <a:latin typeface="Courier New" panose="02070309020205020404" pitchFamily="49" charset="0"/>
                <a:cs typeface="Courier New" panose="02070309020205020404" pitchFamily="49" charset="0"/>
              </a:rPr>
              <a:t>JsonObject</a:t>
            </a:r>
            <a:r>
              <a:rPr lang="en-US" i="0" dirty="0">
                <a:latin typeface="Courier New" panose="02070309020205020404" pitchFamily="49" charset="0"/>
                <a:cs typeface="Courier New" panose="02070309020205020404" pitchFamily="49" charset="0"/>
              </a:rPr>
              <a:t>.</a:t>
            </a:r>
          </a:p>
          <a:p>
            <a:pPr marL="0" indent="0">
              <a:buSzTx/>
              <a:buNone/>
            </a:pPr>
            <a:r>
              <a:rPr lang="en-US" i="0" dirty="0" err="1">
                <a:latin typeface="Courier New" panose="02070309020205020404" pitchFamily="49" charset="0"/>
                <a:cs typeface="Courier New" panose="02070309020205020404" pitchFamily="49" charset="0"/>
              </a:rPr>
              <a:t>myJsonObject</a:t>
            </a:r>
            <a:r>
              <a:rPr lang="en-US" i="0" dirty="0">
                <a:latin typeface="Courier New" panose="02070309020205020404" pitchFamily="49" charset="0"/>
                <a:cs typeface="Courier New" panose="02070309020205020404" pitchFamily="49" charset="0"/>
              </a:rPr>
              <a:t> = NEW </a:t>
            </a:r>
            <a:r>
              <a:rPr lang="en-US" i="0" dirty="0" err="1">
                <a:latin typeface="Courier New" panose="02070309020205020404" pitchFamily="49" charset="0"/>
                <a:cs typeface="Courier New" panose="02070309020205020404" pitchFamily="49" charset="0"/>
              </a:rPr>
              <a:t>JsonObject</a:t>
            </a:r>
            <a:r>
              <a:rPr lang="en-US" i="0" dirty="0">
                <a:latin typeface="Courier New" panose="02070309020205020404" pitchFamily="49" charset="0"/>
                <a:cs typeface="Courier New" panose="02070309020205020404" pitchFamily="49" charset="0"/>
              </a:rPr>
              <a:t> ().</a:t>
            </a:r>
          </a:p>
          <a:p>
            <a:pPr marL="0" indent="0">
              <a:buSzTx/>
              <a:buNone/>
            </a:pPr>
            <a:r>
              <a:rPr lang="en-US" i="0" dirty="0">
                <a:latin typeface="Courier New" panose="02070309020205020404" pitchFamily="49" charset="0"/>
                <a:cs typeface="Courier New" panose="02070309020205020404" pitchFamily="49" charset="0"/>
              </a:rPr>
              <a:t>TEMP-TABLE </a:t>
            </a:r>
            <a:r>
              <a:rPr lang="en-US" i="0" dirty="0" err="1">
                <a:latin typeface="Courier New" panose="02070309020205020404" pitchFamily="49" charset="0"/>
                <a:cs typeface="Courier New" panose="02070309020205020404" pitchFamily="49" charset="0"/>
              </a:rPr>
              <a:t>myTT:WRITE-JSON</a:t>
            </a:r>
            <a:r>
              <a:rPr lang="en-US" i="0" dirty="0">
                <a:latin typeface="Courier New" panose="02070309020205020404" pitchFamily="49" charset="0"/>
                <a:cs typeface="Courier New" panose="02070309020205020404" pitchFamily="49" charset="0"/>
              </a:rPr>
              <a:t> (“</a:t>
            </a:r>
            <a:r>
              <a:rPr lang="en-US" b="1" i="0" dirty="0" err="1">
                <a:solidFill>
                  <a:schemeClr val="accent1">
                    <a:lumMod val="75000"/>
                  </a:schemeClr>
                </a:solidFill>
                <a:latin typeface="Courier New" panose="02070309020205020404" pitchFamily="49" charset="0"/>
                <a:cs typeface="Courier New" panose="02070309020205020404" pitchFamily="49" charset="0"/>
              </a:rPr>
              <a:t>JsonObject</a:t>
            </a:r>
            <a:r>
              <a:rPr lang="en-US" i="0" dirty="0">
                <a:latin typeface="Courier New" panose="02070309020205020404" pitchFamily="49" charset="0"/>
                <a:cs typeface="Courier New" panose="02070309020205020404" pitchFamily="49" charset="0"/>
              </a:rPr>
              <a:t>”, </a:t>
            </a:r>
            <a:r>
              <a:rPr lang="en-US" b="1" i="0" dirty="0" err="1">
                <a:solidFill>
                  <a:schemeClr val="accent1">
                    <a:lumMod val="75000"/>
                  </a:schemeClr>
                </a:solidFill>
                <a:latin typeface="Courier New" panose="02070309020205020404" pitchFamily="49" charset="0"/>
                <a:cs typeface="Courier New" panose="02070309020205020404" pitchFamily="49" charset="0"/>
              </a:rPr>
              <a:t>myJsonObject</a:t>
            </a:r>
            <a:r>
              <a:rPr lang="en-US" i="0" dirty="0">
                <a:latin typeface="Courier New" panose="02070309020205020404" pitchFamily="49" charset="0"/>
                <a:cs typeface="Courier New" panose="02070309020205020404" pitchFamily="49" charset="0"/>
              </a:rPr>
              <a:t>, …).</a:t>
            </a:r>
          </a:p>
        </p:txBody>
      </p:sp>
    </p:spTree>
    <p:custDataLst>
      <p:tags r:id="rId1"/>
    </p:custDataLst>
    <p:extLst>
      <p:ext uri="{BB962C8B-B14F-4D97-AF65-F5344CB8AC3E}">
        <p14:creationId xmlns:p14="http://schemas.microsoft.com/office/powerpoint/2010/main" val="7509915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Temp-Table improvements</a:t>
            </a:r>
          </a:p>
        </p:txBody>
      </p:sp>
      <p:sp>
        <p:nvSpPr>
          <p:cNvPr id="4" name="Content Placeholder 3"/>
          <p:cNvSpPr>
            <a:spLocks noGrp="1"/>
          </p:cNvSpPr>
          <p:nvPr>
            <p:ph idx="1"/>
          </p:nvPr>
        </p:nvSpPr>
        <p:spPr>
          <a:xfrm>
            <a:off x="559401" y="914400"/>
            <a:ext cx="11075386" cy="4959918"/>
          </a:xfrm>
        </p:spPr>
        <p:txBody>
          <a:bodyPr/>
          <a:lstStyle/>
          <a:p>
            <a:r>
              <a:rPr lang="en-US" dirty="0"/>
              <a:t>Create a </a:t>
            </a:r>
            <a:r>
              <a:rPr lang="en-US" b="1" dirty="0">
                <a:latin typeface="Courier New" panose="02070309020205020404" pitchFamily="49" charset="0"/>
                <a:cs typeface="Courier New" panose="02070309020205020404" pitchFamily="49" charset="0"/>
              </a:rPr>
              <a:t>BEFORE-TABLE</a:t>
            </a:r>
            <a:r>
              <a:rPr lang="en-US" dirty="0"/>
              <a:t> for a dynamic temp-table</a:t>
            </a:r>
          </a:p>
          <a:p>
            <a:endParaRPr lang="en-US" dirty="0">
              <a:cs typeface="Courier New" panose="02070309020205020404" pitchFamily="49" charset="0"/>
            </a:endParaRPr>
          </a:p>
          <a:p>
            <a:endParaRPr lang="en-US" sz="800" dirty="0">
              <a:cs typeface="Courier New" panose="02070309020205020404" pitchFamily="49" charset="0"/>
            </a:endParaRPr>
          </a:p>
          <a:p>
            <a:endParaRPr lang="en-US" sz="800" dirty="0">
              <a:cs typeface="Courier New" panose="02070309020205020404" pitchFamily="49" charset="0"/>
            </a:endParaRPr>
          </a:p>
          <a:p>
            <a:endParaRPr lang="en-US" sz="800" dirty="0">
              <a:cs typeface="Courier New" panose="02070309020205020404" pitchFamily="49" charset="0"/>
            </a:endParaRPr>
          </a:p>
          <a:p>
            <a:endParaRPr lang="en-US" sz="800" dirty="0">
              <a:cs typeface="Courier New" panose="02070309020205020404" pitchFamily="49" charset="0"/>
            </a:endParaRPr>
          </a:p>
          <a:p>
            <a:endParaRPr lang="en-US" sz="800" dirty="0">
              <a:cs typeface="Courier New" panose="02070309020205020404" pitchFamily="49" charset="0"/>
            </a:endParaRPr>
          </a:p>
          <a:p>
            <a:endParaRPr lang="en-US" dirty="0">
              <a:cs typeface="Courier New" panose="02070309020205020404" pitchFamily="49" charset="0"/>
            </a:endParaRPr>
          </a:p>
          <a:p>
            <a:endParaRPr lang="en-US" dirty="0">
              <a:cs typeface="Courier New" panose="02070309020205020404" pitchFamily="49" charset="0"/>
            </a:endParaRPr>
          </a:p>
          <a:p>
            <a:r>
              <a:rPr lang="en-US" dirty="0">
                <a:cs typeface="Courier New" panose="02070309020205020404" pitchFamily="49" charset="0"/>
              </a:rPr>
              <a:t>Invoke EMPTY-TEMP-TABLE( ) on a temp-table handle</a:t>
            </a:r>
          </a:p>
          <a:p>
            <a:pPr lvl="1"/>
            <a:r>
              <a:rPr lang="en-US" dirty="0"/>
              <a:t>Previously required using the buffer handle</a:t>
            </a:r>
          </a:p>
          <a:p>
            <a:pPr marL="457200" lvl="1" indent="0">
              <a:buNone/>
            </a:pPr>
            <a:r>
              <a:rPr lang="en-US" dirty="0">
                <a:solidFill>
                  <a:srgbClr val="FF00FF"/>
                </a:solidFill>
              </a:rPr>
              <a:t>	</a:t>
            </a:r>
          </a:p>
          <a:p>
            <a:pPr marL="457200" lvl="1" indent="0">
              <a:buNone/>
            </a:pPr>
            <a:endParaRPr lang="en-US" dirty="0"/>
          </a:p>
          <a:p>
            <a:pPr marL="0" indent="0">
              <a:buNone/>
            </a:pPr>
            <a:endParaRPr lang="en-US" b="1" dirty="0"/>
          </a:p>
        </p:txBody>
      </p:sp>
      <p:sp>
        <p:nvSpPr>
          <p:cNvPr id="18" name="TextBox 17"/>
          <p:cNvSpPr txBox="1"/>
          <p:nvPr/>
        </p:nvSpPr>
        <p:spPr bwMode="auto">
          <a:xfrm>
            <a:off x="15501329" y="3199653"/>
            <a:ext cx="184731"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endParaRPr lang="en-US" i="0" dirty="0"/>
          </a:p>
        </p:txBody>
      </p:sp>
      <p:sp>
        <p:nvSpPr>
          <p:cNvPr id="9" name="TextBox 8"/>
          <p:cNvSpPr txBox="1"/>
          <p:nvPr/>
        </p:nvSpPr>
        <p:spPr bwMode="auto">
          <a:xfrm>
            <a:off x="1069023" y="1317768"/>
            <a:ext cx="4416594" cy="1061829"/>
          </a:xfrm>
          <a:prstGeom prst="rect">
            <a:avLst/>
          </a:prstGeom>
          <a:noFill/>
          <a:ln w="9525">
            <a:solidFill>
              <a:schemeClr val="tx1"/>
            </a:solid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1800" i="0" dirty="0">
                <a:latin typeface="Courier New" panose="02070309020205020404" pitchFamily="49" charset="0"/>
                <a:cs typeface="Courier New" panose="02070309020205020404" pitchFamily="49" charset="0"/>
              </a:rPr>
              <a:t>DEFINE TEMP-TABLE </a:t>
            </a:r>
            <a:r>
              <a:rPr lang="en-US" sz="1800" i="0" dirty="0" err="1">
                <a:latin typeface="Courier New" panose="02070309020205020404" pitchFamily="49" charset="0"/>
                <a:cs typeface="Courier New" panose="02070309020205020404" pitchFamily="49" charset="0"/>
              </a:rPr>
              <a:t>myTT</a:t>
            </a:r>
            <a:br>
              <a:rPr lang="en-US" sz="1800" i="0" dirty="0">
                <a:latin typeface="Courier New" panose="02070309020205020404" pitchFamily="49" charset="0"/>
                <a:cs typeface="Courier New" panose="02070309020205020404" pitchFamily="49" charset="0"/>
              </a:rPr>
            </a:br>
            <a:r>
              <a:rPr lang="en-US" sz="1800" i="0" dirty="0">
                <a:latin typeface="Courier New" panose="02070309020205020404" pitchFamily="49" charset="0"/>
                <a:cs typeface="Courier New" panose="02070309020205020404" pitchFamily="49" charset="0"/>
              </a:rPr>
              <a:t>	… </a:t>
            </a:r>
          </a:p>
          <a:p>
            <a:pPr algn="l">
              <a:buSzTx/>
            </a:pPr>
            <a:r>
              <a:rPr lang="en-US" sz="1800" i="0" dirty="0">
                <a:latin typeface="Courier New" panose="02070309020205020404" pitchFamily="49" charset="0"/>
                <a:cs typeface="Courier New" panose="02070309020205020404" pitchFamily="49" charset="0"/>
              </a:rPr>
              <a:t>	BEFORE-TABLE </a:t>
            </a:r>
            <a:r>
              <a:rPr lang="en-US" sz="1800" i="0" dirty="0" err="1">
                <a:latin typeface="Courier New" panose="02070309020205020404" pitchFamily="49" charset="0"/>
                <a:cs typeface="Courier New" panose="02070309020205020404" pitchFamily="49" charset="0"/>
              </a:rPr>
              <a:t>myBeforeTT</a:t>
            </a:r>
            <a:r>
              <a:rPr lang="en-US" sz="1800" i="0" dirty="0">
                <a:latin typeface="Courier New" panose="02070309020205020404" pitchFamily="49" charset="0"/>
                <a:cs typeface="Courier New" panose="02070309020205020404" pitchFamily="49" charset="0"/>
              </a:rPr>
              <a:t>.</a:t>
            </a:r>
            <a:endParaRPr lang="en-US" sz="1800" i="0" dirty="0">
              <a:solidFill>
                <a:schemeClr val="accent1">
                  <a:lumMod val="75000"/>
                </a:schemeClr>
              </a:solidFill>
              <a:latin typeface="Courier New" panose="02070309020205020404" pitchFamily="49" charset="0"/>
              <a:cs typeface="Courier New" panose="02070309020205020404" pitchFamily="49" charset="0"/>
            </a:endParaRPr>
          </a:p>
        </p:txBody>
      </p:sp>
      <p:sp>
        <p:nvSpPr>
          <p:cNvPr id="11" name="TextBox 10"/>
          <p:cNvSpPr txBox="1"/>
          <p:nvPr/>
        </p:nvSpPr>
        <p:spPr bwMode="auto">
          <a:xfrm>
            <a:off x="1436001" y="4750717"/>
            <a:ext cx="3906839" cy="369332"/>
          </a:xfrm>
          <a:prstGeom prst="rect">
            <a:avLst/>
          </a:prstGeom>
          <a:noFill/>
          <a:ln w="9525">
            <a:solidFill>
              <a:schemeClr val="accent6"/>
            </a:solid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sz="1800" b="1" i="0" dirty="0" err="1">
                <a:solidFill>
                  <a:schemeClr val="accent1">
                    <a:lumMod val="75000"/>
                  </a:schemeClr>
                </a:solidFill>
                <a:latin typeface="Courier New" panose="02070309020205020404" pitchFamily="49" charset="0"/>
                <a:cs typeface="Courier New" panose="02070309020205020404" pitchFamily="49" charset="0"/>
              </a:rPr>
              <a:t>hTTCust:</a:t>
            </a:r>
            <a:r>
              <a:rPr lang="en-US" sz="1800" b="1" i="0" dirty="0" err="1">
                <a:latin typeface="Courier New" panose="02070309020205020404" pitchFamily="49" charset="0"/>
                <a:cs typeface="Courier New" panose="02070309020205020404" pitchFamily="49" charset="0"/>
              </a:rPr>
              <a:t>EMPTY-TEMP-TABLE</a:t>
            </a:r>
            <a:r>
              <a:rPr lang="en-US" sz="1800" b="1" i="0" dirty="0">
                <a:latin typeface="Courier New" panose="02070309020205020404" pitchFamily="49" charset="0"/>
                <a:cs typeface="Courier New" panose="02070309020205020404" pitchFamily="49" charset="0"/>
              </a:rPr>
              <a:t> ()</a:t>
            </a:r>
          </a:p>
        </p:txBody>
      </p:sp>
      <p:sp>
        <p:nvSpPr>
          <p:cNvPr id="7" name="TextBox 6"/>
          <p:cNvSpPr txBox="1"/>
          <p:nvPr/>
        </p:nvSpPr>
        <p:spPr bwMode="auto">
          <a:xfrm>
            <a:off x="1069023" y="2702813"/>
            <a:ext cx="8869736" cy="369332"/>
          </a:xfrm>
          <a:prstGeom prst="rect">
            <a:avLst/>
          </a:prstGeom>
          <a:noFill/>
          <a:ln w="9525">
            <a:solidFill>
              <a:schemeClr val="tx1"/>
            </a:solid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1800" i="0" dirty="0">
                <a:latin typeface="Courier New" panose="02070309020205020404" pitchFamily="49" charset="0"/>
                <a:cs typeface="Courier New" panose="02070309020205020404" pitchFamily="49" charset="0"/>
              </a:rPr>
              <a:t>TEMP-TABLE-PREPARE ( </a:t>
            </a:r>
            <a:r>
              <a:rPr lang="en-US" sz="1800" dirty="0">
                <a:latin typeface="Courier New" panose="02070309020205020404" pitchFamily="49" charset="0"/>
                <a:cs typeface="Courier New" panose="02070309020205020404" pitchFamily="49" charset="0"/>
              </a:rPr>
              <a:t>temp-table-name-exp </a:t>
            </a:r>
            <a:r>
              <a:rPr lang="en-US" sz="1800" b="1" i="0" dirty="0">
                <a:solidFill>
                  <a:schemeClr val="accent1">
                    <a:lumMod val="75000"/>
                  </a:schemeClr>
                </a:solidFill>
                <a:latin typeface="Courier New" panose="02070309020205020404" pitchFamily="49" charset="0"/>
                <a:cs typeface="Courier New" panose="02070309020205020404" pitchFamily="49" charset="0"/>
              </a:rPr>
              <a:t>[ , </a:t>
            </a:r>
            <a:r>
              <a:rPr lang="en-US" sz="1800" b="1" dirty="0">
                <a:solidFill>
                  <a:schemeClr val="accent1">
                    <a:lumMod val="75000"/>
                  </a:schemeClr>
                </a:solidFill>
                <a:latin typeface="Courier New" panose="02070309020205020404" pitchFamily="49" charset="0"/>
                <a:cs typeface="Courier New" panose="02070309020205020404" pitchFamily="49" charset="0"/>
              </a:rPr>
              <a:t>before-table-exp]</a:t>
            </a:r>
            <a:r>
              <a:rPr lang="en-US" sz="1800" dirty="0">
                <a:solidFill>
                  <a:schemeClr val="accent1">
                    <a:lumMod val="75000"/>
                  </a:schemeClr>
                </a:solidFill>
                <a:latin typeface="Courier New" panose="02070309020205020404" pitchFamily="49" charset="0"/>
                <a:cs typeface="Courier New" panose="02070309020205020404" pitchFamily="49" charset="0"/>
              </a:rPr>
              <a:t>)</a:t>
            </a:r>
            <a:endParaRPr lang="en-US" sz="1800" i="0" dirty="0">
              <a:solidFill>
                <a:schemeClr val="accent1">
                  <a:lumMod val="75000"/>
                </a:schemeClr>
              </a:solidFill>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22460444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32513" y="1276351"/>
            <a:ext cx="10072695" cy="5172075"/>
          </a:xfrm>
        </p:spPr>
        <p:txBody>
          <a:bodyPr/>
          <a:lstStyle/>
          <a:p>
            <a:r>
              <a:rPr lang="en-US" dirty="0">
                <a:solidFill>
                  <a:schemeClr val="tx1"/>
                </a:solidFill>
                <a:latin typeface="Arial" charset="0"/>
              </a:rPr>
              <a:t>Added the ability to mark class members as </a:t>
            </a:r>
            <a:r>
              <a:rPr lang="en-US" b="1" dirty="0">
                <a:solidFill>
                  <a:schemeClr val="tx1"/>
                </a:solidFill>
                <a:latin typeface="Courier New" panose="02070309020205020404" pitchFamily="49" charset="0"/>
                <a:cs typeface="Courier New" panose="02070309020205020404" pitchFamily="49" charset="0"/>
              </a:rPr>
              <a:t>NON-SERIALIZABLE</a:t>
            </a:r>
            <a:r>
              <a:rPr lang="en-US" dirty="0">
                <a:solidFill>
                  <a:schemeClr val="tx1"/>
                </a:solidFill>
                <a:latin typeface="Arial" charset="0"/>
              </a:rPr>
              <a:t> recording less data during object serialization </a:t>
            </a:r>
          </a:p>
          <a:p>
            <a:endParaRPr lang="en-US" dirty="0">
              <a:solidFill>
                <a:schemeClr val="tx1"/>
              </a:solidFill>
              <a:latin typeface="Arial" charset="0"/>
            </a:endParaRPr>
          </a:p>
          <a:p>
            <a:endParaRPr lang="en-US" dirty="0">
              <a:solidFill>
                <a:schemeClr val="tx1"/>
              </a:solidFill>
              <a:latin typeface="Arial" charset="0"/>
            </a:endParaRPr>
          </a:p>
          <a:p>
            <a:endParaRPr lang="en-US" dirty="0">
              <a:solidFill>
                <a:schemeClr val="tx1"/>
              </a:solidFill>
              <a:latin typeface="Arial" charset="0"/>
            </a:endParaRPr>
          </a:p>
          <a:p>
            <a:endParaRPr lang="en-US" dirty="0">
              <a:solidFill>
                <a:schemeClr val="tx1"/>
              </a:solidFill>
              <a:latin typeface="Arial" charset="0"/>
            </a:endParaRPr>
          </a:p>
          <a:p>
            <a:endParaRPr lang="en-US" dirty="0">
              <a:solidFill>
                <a:schemeClr val="tx1"/>
              </a:solidFill>
              <a:latin typeface="Arial" charset="0"/>
            </a:endParaRPr>
          </a:p>
          <a:p>
            <a:endParaRPr lang="en-US" b="1" dirty="0">
              <a:solidFill>
                <a:schemeClr val="tx1"/>
              </a:solidFill>
              <a:latin typeface="Arial" charset="0"/>
            </a:endParaRPr>
          </a:p>
          <a:p>
            <a:endParaRPr lang="en-US" b="1" dirty="0">
              <a:solidFill>
                <a:schemeClr val="tx1"/>
              </a:solidFill>
              <a:latin typeface="Arial" charset="0"/>
            </a:endParaRPr>
          </a:p>
          <a:p>
            <a:r>
              <a:rPr lang="en-US" dirty="0"/>
              <a:t>Sends less data across the wire to an AppServer or when serializing objects to a file using </a:t>
            </a:r>
            <a:r>
              <a:rPr lang="en-US" b="1" dirty="0">
                <a:latin typeface="Courier New" panose="02070309020205020404" pitchFamily="49" charset="0"/>
                <a:cs typeface="Courier New" panose="02070309020205020404" pitchFamily="49" charset="0"/>
              </a:rPr>
              <a:t>Progress.IO.BinarySerializer </a:t>
            </a:r>
            <a:r>
              <a:rPr lang="en-US" dirty="0"/>
              <a:t>and </a:t>
            </a:r>
            <a:r>
              <a:rPr lang="en-US" b="1" dirty="0" err="1">
                <a:latin typeface="Courier New" panose="02070309020205020404" pitchFamily="49" charset="0"/>
                <a:cs typeface="Courier New" panose="02070309020205020404" pitchFamily="49" charset="0"/>
              </a:rPr>
              <a:t>Progress.IO.JsonSerialer</a:t>
            </a:r>
            <a:endParaRPr lang="en-US" b="1" dirty="0"/>
          </a:p>
        </p:txBody>
      </p:sp>
      <p:sp>
        <p:nvSpPr>
          <p:cNvPr id="3" name="Title 2"/>
          <p:cNvSpPr>
            <a:spLocks noGrp="1"/>
          </p:cNvSpPr>
          <p:nvPr>
            <p:ph type="title"/>
          </p:nvPr>
        </p:nvSpPr>
        <p:spPr>
          <a:xfrm>
            <a:off x="559402" y="366601"/>
            <a:ext cx="10948387" cy="432683"/>
          </a:xfrm>
        </p:spPr>
        <p:txBody>
          <a:bodyPr/>
          <a:lstStyle/>
          <a:p>
            <a:r>
              <a:rPr lang="en-US" dirty="0">
                <a:latin typeface="+mj-lt"/>
              </a:rPr>
              <a:t>Support for</a:t>
            </a:r>
            <a:r>
              <a:rPr lang="en-US" baseline="0" dirty="0">
                <a:latin typeface="+mj-lt"/>
              </a:rPr>
              <a:t> the </a:t>
            </a:r>
            <a:r>
              <a:rPr lang="en-US" b="1" dirty="0">
                <a:latin typeface="Courier New" panose="02070309020205020404" pitchFamily="49" charset="0"/>
                <a:cs typeface="Courier New" panose="02070309020205020404" pitchFamily="49" charset="0"/>
              </a:rPr>
              <a:t>NON-SERIALIZABLE</a:t>
            </a:r>
            <a:r>
              <a:rPr lang="en-US" dirty="0">
                <a:latin typeface="+mj-lt"/>
              </a:rPr>
              <a:t> option to class members</a:t>
            </a:r>
          </a:p>
        </p:txBody>
      </p:sp>
      <p:sp>
        <p:nvSpPr>
          <p:cNvPr id="9" name="TextBox 8"/>
          <p:cNvSpPr txBox="1"/>
          <p:nvPr/>
        </p:nvSpPr>
        <p:spPr bwMode="auto">
          <a:xfrm>
            <a:off x="3342873" y="1934343"/>
            <a:ext cx="5423280" cy="2862322"/>
          </a:xfrm>
          <a:prstGeom prst="rect">
            <a:avLst/>
          </a:prstGeom>
          <a:noFill/>
          <a:ln w="9525">
            <a:solidFill>
              <a:schemeClr val="tx1"/>
            </a:solidFill>
            <a:miter lim="800000"/>
            <a:headEnd/>
            <a:tailEnd/>
          </a:ln>
        </p:spPr>
        <p:txBody>
          <a:bodyPr vert="horz" wrap="none" lIns="91440" tIns="45720" rIns="91440" bIns="45720" numCol="1" rtlCol="0" anchor="t" anchorCtr="0" compatLnSpc="1">
            <a:prstTxWarp prst="textNoShape">
              <a:avLst/>
            </a:prstTxWarp>
            <a:spAutoFit/>
          </a:bodyPr>
          <a:lstStyle/>
          <a:p>
            <a:pPr algn="l">
              <a:spcBef>
                <a:spcPts val="0"/>
              </a:spcBef>
              <a:buSzTx/>
            </a:pPr>
            <a:r>
              <a:rPr lang="en-US" sz="1800" i="0" dirty="0">
                <a:latin typeface="Courier New" panose="02070309020205020404" pitchFamily="49" charset="0"/>
                <a:cs typeface="Courier New" panose="02070309020205020404" pitchFamily="49" charset="0"/>
              </a:rPr>
              <a:t>CLASS statement</a:t>
            </a:r>
          </a:p>
          <a:p>
            <a:pPr algn="l">
              <a:spcBef>
                <a:spcPts val="0"/>
              </a:spcBef>
              <a:buSzTx/>
            </a:pPr>
            <a:r>
              <a:rPr lang="en-US" sz="1800" i="0" dirty="0">
                <a:latin typeface="Courier New" panose="02070309020205020404" pitchFamily="49" charset="0"/>
                <a:cs typeface="Courier New" panose="02070309020205020404" pitchFamily="49" charset="0"/>
              </a:rPr>
              <a:t>  DEFINE VARIABLE ….</a:t>
            </a:r>
          </a:p>
          <a:p>
            <a:pPr algn="l">
              <a:spcBef>
                <a:spcPts val="0"/>
              </a:spcBef>
              <a:buSzTx/>
            </a:pPr>
            <a:r>
              <a:rPr lang="en-US" sz="1800" i="0" dirty="0">
                <a:latin typeface="Courier New" panose="02070309020205020404" pitchFamily="49" charset="0"/>
                <a:cs typeface="Courier New" panose="02070309020205020404" pitchFamily="49" charset="0"/>
              </a:rPr>
              <a:t>  </a:t>
            </a:r>
            <a:r>
              <a:rPr lang="en-US" sz="1800" b="1" i="0" dirty="0">
                <a:latin typeface="Courier New" panose="02070309020205020404" pitchFamily="49" charset="0"/>
                <a:cs typeface="Courier New" panose="02070309020205020404" pitchFamily="49" charset="0"/>
              </a:rPr>
              <a:t>DEFINE VARIABLE … </a:t>
            </a:r>
            <a:r>
              <a:rPr lang="en-US" sz="1800" b="1" i="0" dirty="0">
                <a:solidFill>
                  <a:schemeClr val="accent1">
                    <a:lumMod val="75000"/>
                  </a:schemeClr>
                </a:solidFill>
                <a:latin typeface="Courier New" panose="02070309020205020404" pitchFamily="49" charset="0"/>
                <a:cs typeface="Courier New" panose="02070309020205020404" pitchFamily="49" charset="0"/>
              </a:rPr>
              <a:t>NON-SERIALIZABLE</a:t>
            </a:r>
          </a:p>
          <a:p>
            <a:pPr algn="l">
              <a:spcBef>
                <a:spcPts val="0"/>
              </a:spcBef>
              <a:buSzTx/>
            </a:pPr>
            <a:r>
              <a:rPr lang="en-US" sz="1800" i="0" dirty="0">
                <a:solidFill>
                  <a:schemeClr val="accent1">
                    <a:lumMod val="75000"/>
                  </a:schemeClr>
                </a:solidFill>
                <a:latin typeface="Courier New" panose="02070309020205020404" pitchFamily="49" charset="0"/>
                <a:cs typeface="Courier New" panose="02070309020205020404" pitchFamily="49" charset="0"/>
              </a:rPr>
              <a:t>  </a:t>
            </a:r>
            <a:r>
              <a:rPr lang="en-US" sz="1800" i="0" dirty="0">
                <a:latin typeface="Courier New" panose="02070309020205020404" pitchFamily="49" charset="0"/>
                <a:cs typeface="Courier New" panose="02070309020205020404" pitchFamily="49" charset="0"/>
              </a:rPr>
              <a:t>DEFINE PROPERTY….  </a:t>
            </a:r>
            <a:endParaRPr lang="en-US" sz="1800" i="0" dirty="0">
              <a:solidFill>
                <a:schemeClr val="accent1">
                  <a:lumMod val="75000"/>
                </a:schemeClr>
              </a:solidFill>
              <a:latin typeface="Courier New" panose="02070309020205020404" pitchFamily="49" charset="0"/>
              <a:cs typeface="Courier New" panose="02070309020205020404" pitchFamily="49" charset="0"/>
            </a:endParaRPr>
          </a:p>
          <a:p>
            <a:pPr algn="l">
              <a:spcBef>
                <a:spcPts val="0"/>
              </a:spcBef>
              <a:buSzTx/>
            </a:pPr>
            <a:r>
              <a:rPr lang="en-US" sz="1800" i="0" dirty="0">
                <a:latin typeface="Courier New" panose="02070309020205020404" pitchFamily="49" charset="0"/>
                <a:cs typeface="Courier New" panose="02070309020205020404" pitchFamily="49" charset="0"/>
              </a:rPr>
              <a:t>  </a:t>
            </a:r>
            <a:r>
              <a:rPr lang="en-US" sz="1800" b="1" i="0" dirty="0">
                <a:latin typeface="Courier New" panose="02070309020205020404" pitchFamily="49" charset="0"/>
                <a:cs typeface="Courier New" panose="02070309020205020404" pitchFamily="49" charset="0"/>
              </a:rPr>
              <a:t>DEFINE PROPERTY … </a:t>
            </a:r>
            <a:r>
              <a:rPr lang="en-US" sz="1800" b="1" i="0" dirty="0">
                <a:solidFill>
                  <a:schemeClr val="accent1">
                    <a:lumMod val="75000"/>
                  </a:schemeClr>
                </a:solidFill>
                <a:latin typeface="Courier New" panose="02070309020205020404" pitchFamily="49" charset="0"/>
                <a:cs typeface="Courier New" panose="02070309020205020404" pitchFamily="49" charset="0"/>
              </a:rPr>
              <a:t>NON-SERIALIZABLE</a:t>
            </a:r>
          </a:p>
          <a:p>
            <a:pPr algn="l">
              <a:spcBef>
                <a:spcPts val="0"/>
              </a:spcBef>
              <a:buSzTx/>
            </a:pPr>
            <a:r>
              <a:rPr lang="en-US" sz="1800" i="0" dirty="0">
                <a:solidFill>
                  <a:schemeClr val="accent1">
                    <a:lumMod val="75000"/>
                  </a:schemeClr>
                </a:solidFill>
                <a:latin typeface="Courier New" panose="02070309020205020404" pitchFamily="49" charset="0"/>
                <a:cs typeface="Courier New" panose="02070309020205020404" pitchFamily="49" charset="0"/>
              </a:rPr>
              <a:t>  </a:t>
            </a:r>
            <a:r>
              <a:rPr lang="en-US" sz="1800" i="0" dirty="0">
                <a:latin typeface="Courier New" panose="02070309020205020404" pitchFamily="49" charset="0"/>
                <a:cs typeface="Courier New" panose="02070309020205020404" pitchFamily="49" charset="0"/>
              </a:rPr>
              <a:t>DEFINE TEMP-TABLE ….</a:t>
            </a:r>
            <a:endParaRPr lang="en-US" sz="1800" i="0" dirty="0">
              <a:solidFill>
                <a:schemeClr val="accent1">
                  <a:lumMod val="75000"/>
                </a:schemeClr>
              </a:solidFill>
              <a:latin typeface="Courier New" panose="02070309020205020404" pitchFamily="49" charset="0"/>
              <a:cs typeface="Courier New" panose="02070309020205020404" pitchFamily="49" charset="0"/>
            </a:endParaRPr>
          </a:p>
          <a:p>
            <a:pPr algn="l">
              <a:spcBef>
                <a:spcPts val="0"/>
              </a:spcBef>
              <a:buSzTx/>
            </a:pPr>
            <a:r>
              <a:rPr lang="en-US" sz="1800" i="0" dirty="0">
                <a:latin typeface="Courier New" panose="02070309020205020404" pitchFamily="49" charset="0"/>
                <a:cs typeface="Courier New" panose="02070309020205020404" pitchFamily="49" charset="0"/>
              </a:rPr>
              <a:t>  </a:t>
            </a:r>
            <a:r>
              <a:rPr lang="en-US" sz="1800" b="1" i="0" dirty="0">
                <a:latin typeface="Courier New" panose="02070309020205020404" pitchFamily="49" charset="0"/>
                <a:cs typeface="Courier New" panose="02070309020205020404" pitchFamily="49" charset="0"/>
              </a:rPr>
              <a:t>DEFINE TEMP-TABLE … </a:t>
            </a:r>
            <a:r>
              <a:rPr lang="en-US" sz="1800" b="1" i="0" dirty="0">
                <a:solidFill>
                  <a:schemeClr val="accent1">
                    <a:lumMod val="75000"/>
                  </a:schemeClr>
                </a:solidFill>
                <a:latin typeface="Courier New" panose="02070309020205020404" pitchFamily="49" charset="0"/>
                <a:cs typeface="Courier New" panose="02070309020205020404" pitchFamily="49" charset="0"/>
              </a:rPr>
              <a:t>NON-SERIALIZABLE</a:t>
            </a:r>
          </a:p>
          <a:p>
            <a:pPr algn="l">
              <a:spcBef>
                <a:spcPts val="0"/>
              </a:spcBef>
              <a:buSzTx/>
            </a:pPr>
            <a:r>
              <a:rPr lang="en-US" sz="1800" i="0" dirty="0">
                <a:latin typeface="Courier New" panose="02070309020205020404" pitchFamily="49" charset="0"/>
                <a:cs typeface="Courier New" panose="02070309020205020404" pitchFamily="49" charset="0"/>
              </a:rPr>
              <a:t>  DEFINE DATASET …</a:t>
            </a:r>
          </a:p>
          <a:p>
            <a:pPr algn="l">
              <a:spcBef>
                <a:spcPts val="0"/>
              </a:spcBef>
              <a:buSzTx/>
            </a:pPr>
            <a:r>
              <a:rPr lang="en-US" sz="1800" i="0" dirty="0">
                <a:latin typeface="Courier New" panose="02070309020205020404" pitchFamily="49" charset="0"/>
                <a:cs typeface="Courier New" panose="02070309020205020404" pitchFamily="49" charset="0"/>
              </a:rPr>
              <a:t>  </a:t>
            </a:r>
            <a:r>
              <a:rPr lang="en-US" sz="1800" b="1" i="0" dirty="0">
                <a:latin typeface="Courier New" panose="02070309020205020404" pitchFamily="49" charset="0"/>
                <a:cs typeface="Courier New" panose="02070309020205020404" pitchFamily="49" charset="0"/>
              </a:rPr>
              <a:t>DEFINE DATASET … </a:t>
            </a:r>
            <a:r>
              <a:rPr lang="en-US" sz="1800" b="1" i="0" dirty="0">
                <a:solidFill>
                  <a:schemeClr val="accent1">
                    <a:lumMod val="75000"/>
                  </a:schemeClr>
                </a:solidFill>
                <a:latin typeface="Courier New" panose="02070309020205020404" pitchFamily="49" charset="0"/>
                <a:cs typeface="Courier New" panose="02070309020205020404" pitchFamily="49" charset="0"/>
              </a:rPr>
              <a:t>NON-SERIALIZABLE</a:t>
            </a:r>
          </a:p>
          <a:p>
            <a:pPr algn="l">
              <a:spcBef>
                <a:spcPts val="0"/>
              </a:spcBef>
              <a:buSzTx/>
            </a:pPr>
            <a:r>
              <a:rPr lang="en-US" sz="1800" i="0" dirty="0">
                <a:latin typeface="Courier New" panose="02070309020205020404" pitchFamily="49" charset="0"/>
                <a:cs typeface="Courier New" panose="02070309020205020404" pitchFamily="49" charset="0"/>
              </a:rPr>
              <a:t>….</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8681" y="2310031"/>
            <a:ext cx="1629612" cy="1918737"/>
          </a:xfrm>
          <a:prstGeom prst="rect">
            <a:avLst/>
          </a:prstGeom>
        </p:spPr>
      </p:pic>
      <p:sp>
        <p:nvSpPr>
          <p:cNvPr id="10" name="Cube 9"/>
          <p:cNvSpPr/>
          <p:nvPr/>
        </p:nvSpPr>
        <p:spPr bwMode="auto">
          <a:xfrm>
            <a:off x="9276959" y="3555652"/>
            <a:ext cx="715493" cy="613470"/>
          </a:xfrm>
          <a:prstGeom prst="cube">
            <a:avLst/>
          </a:prstGeom>
          <a:solidFill>
            <a:schemeClr val="accent4">
              <a:lumMod val="50000"/>
              <a:alpha val="84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dirty="0"/>
          </a:p>
        </p:txBody>
      </p:sp>
      <p:sp>
        <p:nvSpPr>
          <p:cNvPr id="11" name="Cube 10"/>
          <p:cNvSpPr/>
          <p:nvPr/>
        </p:nvSpPr>
        <p:spPr bwMode="auto">
          <a:xfrm>
            <a:off x="10099132" y="2910673"/>
            <a:ext cx="715493" cy="613470"/>
          </a:xfrm>
          <a:prstGeom prst="cube">
            <a:avLst/>
          </a:prstGeom>
          <a:solidFill>
            <a:schemeClr val="accent4">
              <a:lumMod val="50000"/>
              <a:alpha val="84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dirty="0"/>
          </a:p>
        </p:txBody>
      </p:sp>
      <p:sp>
        <p:nvSpPr>
          <p:cNvPr id="12" name="Cube 11"/>
          <p:cNvSpPr/>
          <p:nvPr/>
        </p:nvSpPr>
        <p:spPr bwMode="auto">
          <a:xfrm>
            <a:off x="9383639" y="2373599"/>
            <a:ext cx="715493" cy="613470"/>
          </a:xfrm>
          <a:prstGeom prst="cube">
            <a:avLst/>
          </a:prstGeom>
          <a:solidFill>
            <a:schemeClr val="accent4">
              <a:lumMod val="50000"/>
              <a:alpha val="84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dirty="0"/>
          </a:p>
        </p:txBody>
      </p:sp>
    </p:spTree>
    <p:custDataLst>
      <p:tags r:id="rId1"/>
    </p:custDataLst>
    <p:extLst>
      <p:ext uri="{BB962C8B-B14F-4D97-AF65-F5344CB8AC3E}">
        <p14:creationId xmlns:p14="http://schemas.microsoft.com/office/powerpoint/2010/main" val="38767240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Added the </a:t>
            </a:r>
            <a:r>
              <a:rPr lang="en-US" b="1" dirty="0">
                <a:latin typeface="Courier New" panose="02070309020205020404" pitchFamily="49" charset="0"/>
                <a:cs typeface="Courier New" panose="02070309020205020404" pitchFamily="49" charset="0"/>
              </a:rPr>
              <a:t>SERIALIZE-NAME</a:t>
            </a:r>
            <a:r>
              <a:rPr lang="en-US" dirty="0"/>
              <a:t> phrase to class variables and properties</a:t>
            </a:r>
          </a:p>
        </p:txBody>
      </p:sp>
      <p:sp>
        <p:nvSpPr>
          <p:cNvPr id="3" name="Content Placeholder 2"/>
          <p:cNvSpPr>
            <a:spLocks noGrp="1"/>
          </p:cNvSpPr>
          <p:nvPr>
            <p:ph idx="1"/>
          </p:nvPr>
        </p:nvSpPr>
        <p:spPr/>
        <p:txBody>
          <a:bodyPr/>
          <a:lstStyle/>
          <a:p>
            <a:endParaRPr lang="en-US" dirty="0"/>
          </a:p>
          <a:p>
            <a:endParaRPr lang="en-US" dirty="0"/>
          </a:p>
          <a:p>
            <a:pPr marL="0" indent="0">
              <a:buNone/>
            </a:pPr>
            <a:endParaRPr lang="en-US" b="1" dirty="0"/>
          </a:p>
          <a:p>
            <a:endParaRPr lang="en-US" b="1" dirty="0"/>
          </a:p>
          <a:p>
            <a:r>
              <a:rPr lang="en-US" dirty="0"/>
              <a:t>Developers can use this option if the ABL name will result in invalid JSON when serialized out or if the serialized name either contains invalid characters for an ABL name or the serialized name is an ABL keyword</a:t>
            </a:r>
          </a:p>
        </p:txBody>
      </p:sp>
      <p:sp>
        <p:nvSpPr>
          <p:cNvPr id="4" name="TextBox 3"/>
          <p:cNvSpPr txBox="1"/>
          <p:nvPr/>
        </p:nvSpPr>
        <p:spPr bwMode="auto">
          <a:xfrm>
            <a:off x="1221424" y="1239436"/>
            <a:ext cx="5698996" cy="1200329"/>
          </a:xfrm>
          <a:prstGeom prst="rect">
            <a:avLst/>
          </a:prstGeom>
          <a:noFill/>
          <a:ln w="9525">
            <a:solidFill>
              <a:schemeClr val="tx1"/>
            </a:solid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1800" i="0" dirty="0">
                <a:latin typeface="Courier New" panose="02070309020205020404" pitchFamily="49" charset="0"/>
                <a:cs typeface="Courier New" panose="02070309020205020404" pitchFamily="49" charset="0"/>
              </a:rPr>
              <a:t>CLASS statement</a:t>
            </a:r>
          </a:p>
          <a:p>
            <a:pPr algn="l">
              <a:buSzTx/>
            </a:pPr>
            <a:r>
              <a:rPr lang="en-US" sz="1800" i="0" dirty="0">
                <a:latin typeface="Courier New" panose="02070309020205020404" pitchFamily="49" charset="0"/>
                <a:cs typeface="Courier New" panose="02070309020205020404" pitchFamily="49" charset="0"/>
              </a:rPr>
              <a:t>  DEFINE VARIABLE … </a:t>
            </a:r>
            <a:r>
              <a:rPr lang="en-US" sz="1800" i="0" dirty="0">
                <a:solidFill>
                  <a:schemeClr val="accent1">
                    <a:lumMod val="75000"/>
                  </a:schemeClr>
                </a:solidFill>
                <a:latin typeface="Courier New" panose="02070309020205020404" pitchFamily="49" charset="0"/>
                <a:cs typeface="Courier New" panose="02070309020205020404" pitchFamily="49" charset="0"/>
              </a:rPr>
              <a:t>SERIALIZE-NAME </a:t>
            </a:r>
            <a:r>
              <a:rPr lang="en-US" sz="1800" i="0" dirty="0">
                <a:latin typeface="Courier New" panose="02070309020205020404" pitchFamily="49" charset="0"/>
                <a:cs typeface="Courier New" panose="02070309020205020404" pitchFamily="49" charset="0"/>
              </a:rPr>
              <a:t>name1</a:t>
            </a:r>
          </a:p>
          <a:p>
            <a:pPr algn="l">
              <a:buSzTx/>
            </a:pPr>
            <a:r>
              <a:rPr lang="en-US" sz="1800" i="0" dirty="0">
                <a:latin typeface="Courier New" panose="02070309020205020404" pitchFamily="49" charset="0"/>
                <a:cs typeface="Courier New" panose="02070309020205020404" pitchFamily="49" charset="0"/>
              </a:rPr>
              <a:t>  DEFINE PROPERTY … </a:t>
            </a:r>
            <a:r>
              <a:rPr lang="en-US" sz="1800" i="0" dirty="0">
                <a:solidFill>
                  <a:schemeClr val="accent1">
                    <a:lumMod val="75000"/>
                  </a:schemeClr>
                </a:solidFill>
                <a:latin typeface="Courier New" panose="02070309020205020404" pitchFamily="49" charset="0"/>
                <a:cs typeface="Courier New" panose="02070309020205020404" pitchFamily="49" charset="0"/>
              </a:rPr>
              <a:t>SERIALIZE-NAME </a:t>
            </a:r>
            <a:r>
              <a:rPr lang="en-US" sz="1800" i="0" dirty="0">
                <a:latin typeface="Courier New" panose="02070309020205020404" pitchFamily="49" charset="0"/>
                <a:cs typeface="Courier New" panose="02070309020205020404" pitchFamily="49" charset="0"/>
              </a:rPr>
              <a:t>name2</a:t>
            </a:r>
            <a:endParaRPr lang="en-US" sz="1800" i="0" dirty="0">
              <a:solidFill>
                <a:schemeClr val="accent1">
                  <a:lumMod val="75000"/>
                </a:schemeClr>
              </a:solidFill>
              <a:latin typeface="Courier New" panose="02070309020205020404" pitchFamily="49" charset="0"/>
              <a:cs typeface="Courier New" panose="02070309020205020404" pitchFamily="49" charset="0"/>
            </a:endParaRPr>
          </a:p>
        </p:txBody>
      </p:sp>
      <p:sp>
        <p:nvSpPr>
          <p:cNvPr id="6" name="TextBox 5"/>
          <p:cNvSpPr txBox="1"/>
          <p:nvPr/>
        </p:nvSpPr>
        <p:spPr bwMode="auto">
          <a:xfrm>
            <a:off x="7951789" y="1239436"/>
            <a:ext cx="2201531" cy="1200329"/>
          </a:xfrm>
          <a:prstGeom prst="rect">
            <a:avLst/>
          </a:prstGeom>
          <a:noFill/>
          <a:ln w="9525">
            <a:solidFill>
              <a:schemeClr val="tx1"/>
            </a:solidFill>
            <a:miter lim="800000"/>
            <a:headEnd/>
            <a:tailEnd/>
          </a:ln>
        </p:spPr>
        <p:txBody>
          <a:bodyPr vert="horz" wrap="none" lIns="91440" tIns="45720" rIns="91440" bIns="45720" numCol="1" rtlCol="0" anchor="t" anchorCtr="0" compatLnSpc="1">
            <a:prstTxWarp prst="textNoShape">
              <a:avLst/>
            </a:prstTxWarp>
            <a:noAutofit/>
          </a:bodyPr>
          <a:lstStyle/>
          <a:p>
            <a:pPr>
              <a:buSzTx/>
            </a:pPr>
            <a:r>
              <a:rPr lang="en-US" i="0" dirty="0">
                <a:latin typeface="Courier New" panose="02070309020205020404" pitchFamily="49" charset="0"/>
                <a:cs typeface="Courier New" panose="02070309020205020404" pitchFamily="49" charset="0"/>
              </a:rPr>
              <a:t>JSON</a:t>
            </a:r>
          </a:p>
        </p:txBody>
      </p:sp>
      <p:cxnSp>
        <p:nvCxnSpPr>
          <p:cNvPr id="8" name="Straight Arrow Connector 7"/>
          <p:cNvCxnSpPr>
            <a:stCxn id="4" idx="3"/>
            <a:endCxn id="6" idx="1"/>
          </p:cNvCxnSpPr>
          <p:nvPr/>
        </p:nvCxnSpPr>
        <p:spPr bwMode="auto">
          <a:xfrm>
            <a:off x="6920420" y="1839601"/>
            <a:ext cx="1031369" cy="0"/>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spTree>
    <p:custDataLst>
      <p:tags r:id="rId1"/>
    </p:custDataLst>
    <p:extLst>
      <p:ext uri="{BB962C8B-B14F-4D97-AF65-F5344CB8AC3E}">
        <p14:creationId xmlns:p14="http://schemas.microsoft.com/office/powerpoint/2010/main" val="37561561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402" y="370575"/>
            <a:ext cx="10948387" cy="424732"/>
          </a:xfrm>
          <a:ln>
            <a:noFill/>
          </a:ln>
        </p:spPr>
        <p:txBody>
          <a:bodyPr/>
          <a:lstStyle/>
          <a:p>
            <a:r>
              <a:rPr lang="en-US" dirty="0"/>
              <a:t>ProDataSet parameter support </a:t>
            </a:r>
          </a:p>
        </p:txBody>
      </p:sp>
      <p:sp>
        <p:nvSpPr>
          <p:cNvPr id="3" name="Content Placeholder 2"/>
          <p:cNvSpPr>
            <a:spLocks noGrp="1"/>
          </p:cNvSpPr>
          <p:nvPr>
            <p:ph idx="1"/>
          </p:nvPr>
        </p:nvSpPr>
        <p:spPr>
          <a:xfrm>
            <a:off x="559402" y="996285"/>
            <a:ext cx="9970487" cy="5455315"/>
          </a:xfrm>
        </p:spPr>
        <p:txBody>
          <a:bodyPr/>
          <a:lstStyle/>
          <a:p>
            <a:r>
              <a:rPr lang="en-US" dirty="0"/>
              <a:t>Can now call procedures asynchronously that have DATASET output parameters</a:t>
            </a:r>
          </a:p>
          <a:p>
            <a:pPr marL="0" indent="0">
              <a:buNone/>
            </a:pPr>
            <a:endParaRPr lang="en-US" b="1" dirty="0"/>
          </a:p>
          <a:p>
            <a:endParaRPr lang="en-US" b="1" dirty="0"/>
          </a:p>
          <a:p>
            <a:endParaRPr lang="en-US" b="1" dirty="0"/>
          </a:p>
          <a:p>
            <a:endParaRPr lang="en-US" b="1" dirty="0"/>
          </a:p>
          <a:p>
            <a:endParaRPr lang="en-US" b="1" dirty="0"/>
          </a:p>
          <a:p>
            <a:endParaRPr lang="en-US" b="1" dirty="0"/>
          </a:p>
          <a:p>
            <a:pPr marL="0" indent="0">
              <a:buNone/>
            </a:pPr>
            <a:endParaRPr lang="en-US" b="1" dirty="0"/>
          </a:p>
          <a:p>
            <a:pPr marL="0" indent="0">
              <a:buNone/>
            </a:pPr>
            <a:endParaRPr lang="en-US" b="1" dirty="0"/>
          </a:p>
          <a:p>
            <a:endParaRPr lang="en-US" b="1" dirty="0"/>
          </a:p>
        </p:txBody>
      </p:sp>
      <p:pic>
        <p:nvPicPr>
          <p:cNvPr id="1027" name="Picture 6" descr="image001"/>
          <p:cNvPicPr>
            <a:picLocks noChangeAspect="1" noChangeArrowheads="1"/>
          </p:cNvPicPr>
          <p:nvPr/>
        </p:nvPicPr>
        <p:blipFill rotWithShape="1">
          <a:blip r:embed="rId4">
            <a:extLst>
              <a:ext uri="{28A0092B-C50C-407E-A947-70E740481C1C}">
                <a14:useLocalDpi xmlns:a14="http://schemas.microsoft.com/office/drawing/2010/main" val="0"/>
              </a:ext>
            </a:extLst>
          </a:blip>
          <a:srcRect l="1794" t="15355" r="6514" b="15163"/>
          <a:stretch/>
        </p:blipFill>
        <p:spPr bwMode="auto">
          <a:xfrm>
            <a:off x="2146264" y="1700749"/>
            <a:ext cx="7538350" cy="47508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0030587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Increased default startup parameter values</a:t>
            </a:r>
          </a:p>
        </p:txBody>
      </p:sp>
      <p:sp>
        <p:nvSpPr>
          <p:cNvPr id="3" name="Content Placeholder 2"/>
          <p:cNvSpPr>
            <a:spLocks noGrp="1"/>
          </p:cNvSpPr>
          <p:nvPr>
            <p:ph idx="1"/>
          </p:nvPr>
        </p:nvSpPr>
        <p:spPr/>
        <p:txBody>
          <a:bodyPr/>
          <a:lstStyle/>
          <a:p>
            <a:r>
              <a:rPr lang="en-US" dirty="0"/>
              <a:t>Increased </a:t>
            </a:r>
            <a:r>
              <a:rPr lang="en-US" b="1" dirty="0"/>
              <a:t>–D</a:t>
            </a:r>
            <a:r>
              <a:rPr lang="en-US" dirty="0"/>
              <a:t> default</a:t>
            </a:r>
          </a:p>
          <a:p>
            <a:pPr lvl="1"/>
            <a:r>
              <a:rPr lang="en-US" dirty="0"/>
              <a:t>The Directory Size -D startup parameter is used to change the number of compiled procedure directory entries</a:t>
            </a:r>
          </a:p>
          <a:p>
            <a:pPr lvl="1"/>
            <a:r>
              <a:rPr lang="en-US" dirty="0"/>
              <a:t>Increased the default from </a:t>
            </a:r>
            <a:r>
              <a:rPr lang="en-US" b="1" dirty="0"/>
              <a:t>100</a:t>
            </a:r>
            <a:r>
              <a:rPr lang="en-US" dirty="0"/>
              <a:t> to </a:t>
            </a:r>
            <a:r>
              <a:rPr lang="en-US" b="1" dirty="0"/>
              <a:t>1000</a:t>
            </a:r>
          </a:p>
          <a:p>
            <a:endParaRPr lang="en-US" sz="800" dirty="0"/>
          </a:p>
          <a:p>
            <a:r>
              <a:rPr lang="en-US" dirty="0">
                <a:latin typeface="+mn-lt"/>
              </a:rPr>
              <a:t>Increased </a:t>
            </a:r>
            <a:r>
              <a:rPr lang="en-US" b="1" dirty="0">
                <a:latin typeface="+mn-lt"/>
                <a:cs typeface="Courier New" panose="02070309020205020404" pitchFamily="49" charset="0"/>
              </a:rPr>
              <a:t>–s </a:t>
            </a:r>
            <a:r>
              <a:rPr lang="en-US" dirty="0">
                <a:latin typeface="+mn-lt"/>
              </a:rPr>
              <a:t>default</a:t>
            </a:r>
          </a:p>
          <a:p>
            <a:pPr lvl="1"/>
            <a:r>
              <a:rPr lang="en-US" dirty="0">
                <a:solidFill>
                  <a:schemeClr val="tx1"/>
                </a:solidFill>
                <a:latin typeface="Arial" charset="0"/>
              </a:rPr>
              <a:t>The </a:t>
            </a:r>
            <a:r>
              <a:rPr lang="en-US" b="1" dirty="0">
                <a:solidFill>
                  <a:schemeClr val="tx1"/>
                </a:solidFill>
                <a:latin typeface="Courier New" panose="02070309020205020404" pitchFamily="49" charset="0"/>
                <a:cs typeface="Courier New" panose="02070309020205020404" pitchFamily="49" charset="0"/>
              </a:rPr>
              <a:t>–s</a:t>
            </a:r>
            <a:r>
              <a:rPr lang="en-US" dirty="0">
                <a:solidFill>
                  <a:schemeClr val="tx1"/>
                </a:solidFill>
                <a:latin typeface="Arial" charset="0"/>
              </a:rPr>
              <a:t> startup parameter sets the size of the stack (an internal memory area used by ABL program modules)</a:t>
            </a:r>
          </a:p>
          <a:p>
            <a:pPr lvl="1"/>
            <a:r>
              <a:rPr lang="en-US" dirty="0"/>
              <a:t>Increased the default from </a:t>
            </a:r>
            <a:r>
              <a:rPr lang="en-US" b="1" dirty="0"/>
              <a:t>40</a:t>
            </a:r>
            <a:r>
              <a:rPr lang="en-US" dirty="0"/>
              <a:t> to </a:t>
            </a:r>
            <a:r>
              <a:rPr lang="en-US" b="1" dirty="0"/>
              <a:t>128</a:t>
            </a:r>
          </a:p>
          <a:p>
            <a:pPr marL="457200" lvl="1" indent="0">
              <a:buNone/>
            </a:pPr>
            <a:endParaRPr lang="en-US" dirty="0">
              <a:solidFill>
                <a:schemeClr val="tx1"/>
              </a:solidFill>
              <a:latin typeface="Arial" charset="0"/>
            </a:endParaRPr>
          </a:p>
          <a:p>
            <a:endParaRPr lang="en-US" dirty="0">
              <a:latin typeface="+mn-lt"/>
            </a:endParaRPr>
          </a:p>
          <a:p>
            <a:pPr lvl="1"/>
            <a:endParaRPr lang="en-US" dirty="0"/>
          </a:p>
          <a:p>
            <a:endParaRPr lang="en-US" dirty="0"/>
          </a:p>
        </p:txBody>
      </p:sp>
    </p:spTree>
    <p:extLst>
      <p:ext uri="{BB962C8B-B14F-4D97-AF65-F5344CB8AC3E}">
        <p14:creationId xmlns:p14="http://schemas.microsoft.com/office/powerpoint/2010/main" val="42094511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Agenda</a:t>
            </a:r>
          </a:p>
        </p:txBody>
      </p:sp>
      <p:sp>
        <p:nvSpPr>
          <p:cNvPr id="4" name="Content Placeholder 3"/>
          <p:cNvSpPr>
            <a:spLocks noGrp="1"/>
          </p:cNvSpPr>
          <p:nvPr>
            <p:ph idx="1"/>
          </p:nvPr>
        </p:nvSpPr>
        <p:spPr/>
        <p:txBody>
          <a:bodyPr/>
          <a:lstStyle/>
          <a:p>
            <a:endParaRPr lang="en-US" b="1" dirty="0">
              <a:solidFill>
                <a:schemeClr val="tx1"/>
              </a:solidFill>
              <a:latin typeface="Arial" charset="0"/>
            </a:endParaRPr>
          </a:p>
          <a:p>
            <a:endParaRPr lang="en-US" b="1" dirty="0">
              <a:solidFill>
                <a:schemeClr val="tx1"/>
              </a:solidFill>
              <a:latin typeface="Arial" charset="0"/>
            </a:endParaRPr>
          </a:p>
          <a:p>
            <a:endParaRPr lang="en-US" b="1" dirty="0">
              <a:solidFill>
                <a:schemeClr val="tx1"/>
              </a:solidFill>
              <a:latin typeface="Arial" charset="0"/>
            </a:endParaRPr>
          </a:p>
        </p:txBody>
      </p:sp>
      <p:sp>
        <p:nvSpPr>
          <p:cNvPr id="5" name="Content Placeholder 4"/>
          <p:cNvSpPr txBox="1">
            <a:spLocks/>
          </p:cNvSpPr>
          <p:nvPr/>
        </p:nvSpPr>
        <p:spPr bwMode="auto">
          <a:xfrm>
            <a:off x="4510088" y="1200151"/>
            <a:ext cx="6348412" cy="5172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sz="3200" i="0" dirty="0"/>
              <a:t>Making it easier to develop</a:t>
            </a:r>
          </a:p>
          <a:p>
            <a:pPr>
              <a:buSzTx/>
            </a:pPr>
            <a:r>
              <a:rPr lang="en-US" sz="3200" i="0" dirty="0"/>
              <a:t>Handling errors</a:t>
            </a:r>
          </a:p>
          <a:p>
            <a:pPr>
              <a:buSzTx/>
            </a:pPr>
            <a:r>
              <a:rPr lang="en-US" sz="3200" i="0" dirty="0"/>
              <a:t>Kendo UI Builder</a:t>
            </a:r>
          </a:p>
          <a:p>
            <a:pPr>
              <a:buSzTx/>
            </a:pPr>
            <a:endParaRPr lang="en-US" sz="3200" i="0" dirty="0"/>
          </a:p>
          <a:p>
            <a:pPr marL="0" indent="0">
              <a:buSzTx/>
              <a:buFont typeface="Wingdings" pitchFamily="2" charset="2"/>
              <a:buNone/>
            </a:pPr>
            <a:endParaRPr lang="en-US" sz="3200" i="0"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547" y="2128644"/>
            <a:ext cx="2785547" cy="2009541"/>
          </a:xfrm>
          <a:prstGeom prst="rect">
            <a:avLst/>
          </a:prstGeom>
        </p:spPr>
      </p:pic>
      <p:sp>
        <p:nvSpPr>
          <p:cNvPr id="9" name="Rectangle 10"/>
          <p:cNvSpPr>
            <a:spLocks noChangeArrowheads="1"/>
          </p:cNvSpPr>
          <p:nvPr/>
        </p:nvSpPr>
        <p:spPr bwMode="auto">
          <a:xfrm>
            <a:off x="4427794" y="1883670"/>
            <a:ext cx="6226566"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dirty="0">
              <a:solidFill>
                <a:srgbClr val="000000"/>
              </a:solidFill>
            </a:endParaRPr>
          </a:p>
        </p:txBody>
      </p:sp>
    </p:spTree>
    <p:custDataLst>
      <p:tags r:id="rId1"/>
    </p:custDataLst>
    <p:extLst>
      <p:ext uri="{BB962C8B-B14F-4D97-AF65-F5344CB8AC3E}">
        <p14:creationId xmlns:p14="http://schemas.microsoft.com/office/powerpoint/2010/main" val="9722103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402" y="370575"/>
            <a:ext cx="10948387" cy="424732"/>
          </a:xfrm>
        </p:spPr>
        <p:txBody>
          <a:bodyPr/>
          <a:lstStyle/>
          <a:p>
            <a:r>
              <a:rPr lang="en-US" dirty="0"/>
              <a:t>Handling errors</a:t>
            </a:r>
          </a:p>
        </p:txBody>
      </p:sp>
      <p:sp>
        <p:nvSpPr>
          <p:cNvPr id="3" name="Content Placeholder 2"/>
          <p:cNvSpPr>
            <a:spLocks noGrp="1"/>
          </p:cNvSpPr>
          <p:nvPr>
            <p:ph idx="1"/>
          </p:nvPr>
        </p:nvSpPr>
        <p:spPr/>
        <p:txBody>
          <a:bodyPr/>
          <a:lstStyle/>
          <a:p>
            <a:r>
              <a:rPr lang="en-US" dirty="0"/>
              <a:t>Support debugging the Progress Application Server for OpenEdge</a:t>
            </a:r>
          </a:p>
          <a:p>
            <a:r>
              <a:rPr lang="en-US" dirty="0"/>
              <a:t>Debugger breakpoint on error improvements</a:t>
            </a:r>
          </a:p>
          <a:p>
            <a:r>
              <a:rPr lang="en-US" dirty="0"/>
              <a:t>Allow WebClient applications to continue offline </a:t>
            </a:r>
          </a:p>
          <a:p>
            <a:r>
              <a:rPr lang="en-US" dirty="0"/>
              <a:t>Enhancements to compilation</a:t>
            </a:r>
          </a:p>
          <a:p>
            <a:r>
              <a:rPr lang="en-US" dirty="0"/>
              <a:t>Tech preview – Improvements to handling STOP conditions</a:t>
            </a:r>
          </a:p>
          <a:p>
            <a:endParaRPr lang="en-US" dirty="0"/>
          </a:p>
        </p:txBody>
      </p:sp>
    </p:spTree>
    <p:custDataLst>
      <p:tags r:id="rId1"/>
    </p:custDataLst>
    <p:extLst>
      <p:ext uri="{BB962C8B-B14F-4D97-AF65-F5344CB8AC3E}">
        <p14:creationId xmlns:p14="http://schemas.microsoft.com/office/powerpoint/2010/main" val="22885010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402" y="370575"/>
            <a:ext cx="10948387" cy="424732"/>
          </a:xfrm>
        </p:spPr>
        <p:txBody>
          <a:bodyPr/>
          <a:lstStyle/>
          <a:p>
            <a:r>
              <a:rPr lang="en-US" dirty="0"/>
              <a:t>Support debugging the Progress Application Server for OpenEdge </a:t>
            </a:r>
          </a:p>
        </p:txBody>
      </p:sp>
      <p:sp>
        <p:nvSpPr>
          <p:cNvPr id="3" name="Content Placeholder 2"/>
          <p:cNvSpPr>
            <a:spLocks noGrp="1"/>
          </p:cNvSpPr>
          <p:nvPr>
            <p:ph idx="1"/>
          </p:nvPr>
        </p:nvSpPr>
        <p:spPr/>
        <p:txBody>
          <a:bodyPr/>
          <a:lstStyle/>
          <a:p>
            <a:r>
              <a:rPr lang="en-US" dirty="0"/>
              <a:t>Support for remote debugging of the Progress Application Server for OpenEdge </a:t>
            </a:r>
          </a:p>
          <a:p>
            <a:endParaRPr lang="en-US" sz="800" dirty="0"/>
          </a:p>
          <a:p>
            <a:r>
              <a:rPr lang="en-US" dirty="0"/>
              <a:t>Provides same debugging capabilities as the AppServer</a:t>
            </a:r>
          </a:p>
          <a:p>
            <a:endParaRPr lang="en-US" dirty="0"/>
          </a:p>
        </p:txBody>
      </p:sp>
      <p:pic>
        <p:nvPicPr>
          <p:cNvPr id="4" name="Picture 3"/>
          <p:cNvPicPr>
            <a:picLocks noChangeAspect="1"/>
          </p:cNvPicPr>
          <p:nvPr/>
        </p:nvPicPr>
        <p:blipFill rotWithShape="1">
          <a:blip r:embed="rId4"/>
          <a:srcRect b="22207"/>
          <a:stretch/>
        </p:blipFill>
        <p:spPr>
          <a:xfrm>
            <a:off x="1001714" y="2671938"/>
            <a:ext cx="8585414" cy="3361290"/>
          </a:xfrm>
          <a:prstGeom prst="rect">
            <a:avLst/>
          </a:prstGeom>
          <a:ln>
            <a:solidFill>
              <a:schemeClr val="accent6"/>
            </a:solidFill>
          </a:ln>
        </p:spPr>
      </p:pic>
    </p:spTree>
    <p:custDataLst>
      <p:tags r:id="rId1"/>
    </p:custDataLst>
    <p:extLst>
      <p:ext uri="{BB962C8B-B14F-4D97-AF65-F5344CB8AC3E}">
        <p14:creationId xmlns:p14="http://schemas.microsoft.com/office/powerpoint/2010/main" val="7135423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402" y="370575"/>
            <a:ext cx="10948387" cy="424732"/>
          </a:xfrm>
        </p:spPr>
        <p:txBody>
          <a:bodyPr/>
          <a:lstStyle/>
          <a:p>
            <a:r>
              <a:rPr lang="en-US" dirty="0"/>
              <a:t>Debugger breakpoint on error improvements</a:t>
            </a:r>
          </a:p>
        </p:txBody>
      </p:sp>
      <p:sp>
        <p:nvSpPr>
          <p:cNvPr id="3" name="Content Placeholder 2"/>
          <p:cNvSpPr>
            <a:spLocks noGrp="1"/>
          </p:cNvSpPr>
          <p:nvPr>
            <p:ph idx="1"/>
          </p:nvPr>
        </p:nvSpPr>
        <p:spPr/>
        <p:txBody>
          <a:bodyPr/>
          <a:lstStyle/>
          <a:p>
            <a:r>
              <a:rPr lang="en-US" dirty="0">
                <a:solidFill>
                  <a:schemeClr val="tx1"/>
                </a:solidFill>
                <a:latin typeface="Arial" charset="0"/>
              </a:rPr>
              <a:t>Break on error now breaks at the line where the error occurred</a:t>
            </a:r>
          </a:p>
          <a:p>
            <a:endParaRPr lang="en-US" sz="800" dirty="0">
              <a:solidFill>
                <a:schemeClr val="tx1"/>
              </a:solidFill>
              <a:latin typeface="Arial" charset="0"/>
            </a:endParaRPr>
          </a:p>
          <a:p>
            <a:r>
              <a:rPr lang="en-US" dirty="0">
                <a:solidFill>
                  <a:schemeClr val="tx1"/>
                </a:solidFill>
                <a:latin typeface="Arial" charset="0"/>
              </a:rPr>
              <a:t>In addition, all error breakpoints now recognize and break on errors thrown using the ABL UNDO, THROW statement</a:t>
            </a:r>
          </a:p>
          <a:p>
            <a:endParaRPr lang="en-US" dirty="0"/>
          </a:p>
        </p:txBody>
      </p:sp>
    </p:spTree>
    <p:custDataLst>
      <p:tags r:id="rId1"/>
    </p:custDataLst>
    <p:extLst>
      <p:ext uri="{BB962C8B-B14F-4D97-AF65-F5344CB8AC3E}">
        <p14:creationId xmlns:p14="http://schemas.microsoft.com/office/powerpoint/2010/main" val="1408938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Allow WebClient applications to continue offline</a:t>
            </a:r>
          </a:p>
        </p:txBody>
      </p:sp>
      <p:sp>
        <p:nvSpPr>
          <p:cNvPr id="3" name="Content Placeholder 2"/>
          <p:cNvSpPr>
            <a:spLocks noGrp="1"/>
          </p:cNvSpPr>
          <p:nvPr>
            <p:ph idx="1"/>
          </p:nvPr>
        </p:nvSpPr>
        <p:spPr>
          <a:xfrm>
            <a:off x="559402" y="1200151"/>
            <a:ext cx="5741386" cy="5172075"/>
          </a:xfrm>
        </p:spPr>
        <p:txBody>
          <a:bodyPr/>
          <a:lstStyle/>
          <a:p>
            <a:r>
              <a:rPr lang="en-US" dirty="0"/>
              <a:t>Added option to allow execution when unable to refresh prowcapp file</a:t>
            </a:r>
            <a:r>
              <a:rPr lang="en-US" b="1" dirty="0"/>
              <a:t> </a:t>
            </a:r>
            <a:r>
              <a:rPr lang="en-US" dirty="0">
                <a:solidFill>
                  <a:schemeClr val="tx1"/>
                </a:solidFill>
                <a:latin typeface="Arial" charset="0"/>
              </a:rPr>
              <a:t> </a:t>
            </a:r>
          </a:p>
          <a:p>
            <a:endParaRPr lang="en-US" sz="800" dirty="0">
              <a:solidFill>
                <a:schemeClr val="tx1"/>
              </a:solidFill>
              <a:latin typeface="Arial" charset="0"/>
            </a:endParaRPr>
          </a:p>
          <a:p>
            <a:r>
              <a:rPr lang="en-US" dirty="0"/>
              <a:t>New checkbox for </a:t>
            </a:r>
            <a:r>
              <a:rPr lang="en-US" b="1" i="1" dirty="0"/>
              <a:t>Continue Offline </a:t>
            </a:r>
            <a:r>
              <a:rPr lang="en-US" dirty="0"/>
              <a:t>on the </a:t>
            </a:r>
            <a:r>
              <a:rPr lang="en-US" b="1" i="1" dirty="0"/>
              <a:t>General</a:t>
            </a:r>
            <a:r>
              <a:rPr lang="en-US" b="1" dirty="0"/>
              <a:t> </a:t>
            </a:r>
            <a:r>
              <a:rPr lang="en-US" dirty="0"/>
              <a:t>tab for the prowcappmgr.exe </a:t>
            </a:r>
            <a:endParaRPr lang="en-US" b="1" i="1" dirty="0"/>
          </a:p>
          <a:p>
            <a:endParaRPr lang="en-US" sz="800" b="1" dirty="0"/>
          </a:p>
          <a:p>
            <a:r>
              <a:rPr lang="en-US" dirty="0"/>
              <a:t>Allows deployed applications to continue execution when it is unable to access the current online configuration file from the server using the last downloaded local copy</a:t>
            </a:r>
            <a:endParaRPr lang="en-US" b="1" dirty="0"/>
          </a:p>
          <a:p>
            <a:endParaRPr lang="en-US" dirty="0"/>
          </a:p>
        </p:txBody>
      </p:sp>
      <p:pic>
        <p:nvPicPr>
          <p:cNvPr id="5" name="Picture 4" descr="H:\WebClient117\documents\specImages\webclient.png"/>
          <p:cNvPicPr/>
          <p:nvPr/>
        </p:nvPicPr>
        <p:blipFill>
          <a:blip r:embed="rId4">
            <a:extLst>
              <a:ext uri="{28A0092B-C50C-407E-A947-70E740481C1C}">
                <a14:useLocalDpi xmlns:a14="http://schemas.microsoft.com/office/drawing/2010/main" val="0"/>
              </a:ext>
            </a:extLst>
          </a:blip>
          <a:srcRect/>
          <a:stretch>
            <a:fillRect/>
          </a:stretch>
        </p:blipFill>
        <p:spPr bwMode="auto">
          <a:xfrm>
            <a:off x="6348908" y="1350962"/>
            <a:ext cx="5158881" cy="4870450"/>
          </a:xfrm>
          <a:prstGeom prst="rect">
            <a:avLst/>
          </a:prstGeom>
          <a:noFill/>
          <a:ln>
            <a:noFill/>
          </a:ln>
        </p:spPr>
      </p:pic>
      <p:sp>
        <p:nvSpPr>
          <p:cNvPr id="6" name="Rectangle 5"/>
          <p:cNvSpPr/>
          <p:nvPr/>
        </p:nvSpPr>
        <p:spPr bwMode="auto">
          <a:xfrm>
            <a:off x="7886700" y="5211119"/>
            <a:ext cx="2888673" cy="461665"/>
          </a:xfrm>
          <a:prstGeom prst="rect">
            <a:avLst/>
          </a:prstGeom>
          <a:noFill/>
          <a:ln w="28575"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dirty="0"/>
          </a:p>
        </p:txBody>
      </p:sp>
    </p:spTree>
    <p:custDataLst>
      <p:tags r:id="rId1"/>
    </p:custDataLst>
    <p:extLst>
      <p:ext uri="{BB962C8B-B14F-4D97-AF65-F5344CB8AC3E}">
        <p14:creationId xmlns:p14="http://schemas.microsoft.com/office/powerpoint/2010/main" val="3715688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mj-lt"/>
              </a:rPr>
              <a:t>Enhancements to compilation</a:t>
            </a:r>
            <a:endParaRPr lang="en-US" dirty="0">
              <a:latin typeface="+mn-lt"/>
              <a:cs typeface="Courier New" panose="02070309020205020404" pitchFamily="49" charset="0"/>
            </a:endParaRPr>
          </a:p>
        </p:txBody>
      </p:sp>
      <p:sp>
        <p:nvSpPr>
          <p:cNvPr id="4" name="Content Placeholder 3"/>
          <p:cNvSpPr>
            <a:spLocks noGrp="1"/>
          </p:cNvSpPr>
          <p:nvPr>
            <p:ph idx="1"/>
          </p:nvPr>
        </p:nvSpPr>
        <p:spPr/>
        <p:txBody>
          <a:bodyPr/>
          <a:lstStyle/>
          <a:p>
            <a:r>
              <a:rPr lang="en-US" dirty="0"/>
              <a:t>Enhancement to the compiler to</a:t>
            </a:r>
            <a:r>
              <a:rPr lang="en-US" dirty="0">
                <a:solidFill>
                  <a:schemeClr val="tx1"/>
                </a:solidFill>
                <a:latin typeface="Arial" charset="0"/>
              </a:rPr>
              <a:t> enforce one or more rules during compilation</a:t>
            </a:r>
          </a:p>
          <a:p>
            <a:endParaRPr lang="en-US" sz="800" dirty="0"/>
          </a:p>
          <a:p>
            <a:r>
              <a:rPr lang="en-US" dirty="0"/>
              <a:t>New phrase specifies comma separated values or a file containing specified rules</a:t>
            </a:r>
          </a:p>
          <a:p>
            <a:endParaRPr lang="en-US" dirty="0"/>
          </a:p>
          <a:p>
            <a:endParaRPr lang="en-US" dirty="0"/>
          </a:p>
          <a:p>
            <a:endParaRPr lang="en-US" dirty="0"/>
          </a:p>
          <a:p>
            <a:endParaRPr lang="en-US" dirty="0"/>
          </a:p>
          <a:p>
            <a:endParaRPr lang="en-US" dirty="0"/>
          </a:p>
          <a:p>
            <a:endParaRPr lang="en-US" dirty="0"/>
          </a:p>
          <a:p>
            <a:r>
              <a:rPr lang="en-US" dirty="0">
                <a:solidFill>
                  <a:schemeClr val="tx1"/>
                </a:solidFill>
                <a:latin typeface="Arial" charset="0"/>
              </a:rPr>
              <a:t>Can be set via COMPILER system handle and startup parameter</a:t>
            </a:r>
          </a:p>
        </p:txBody>
      </p:sp>
      <p:sp>
        <p:nvSpPr>
          <p:cNvPr id="6" name="TextBox 5"/>
          <p:cNvSpPr txBox="1"/>
          <p:nvPr/>
        </p:nvSpPr>
        <p:spPr bwMode="auto">
          <a:xfrm>
            <a:off x="1139308" y="2570499"/>
            <a:ext cx="8731878" cy="1754326"/>
          </a:xfrm>
          <a:prstGeom prst="rect">
            <a:avLst/>
          </a:prstGeom>
          <a:solidFill>
            <a:schemeClr val="bg1"/>
          </a:solidFill>
          <a:ln w="9525">
            <a:solidFill>
              <a:schemeClr val="tx1"/>
            </a:solidFill>
            <a:miter lim="800000"/>
            <a:headEnd/>
            <a:tailEnd/>
          </a:ln>
        </p:spPr>
        <p:txBody>
          <a:bodyPr vert="horz" wrap="none" lIns="91440" tIns="45720" rIns="91440" bIns="45720" numCol="1" rtlCol="0" anchor="t" anchorCtr="0" compatLnSpc="1">
            <a:prstTxWarp prst="textNoShape">
              <a:avLst/>
            </a:prstTxWarp>
            <a:spAutoFit/>
          </a:bodyPr>
          <a:lstStyle/>
          <a:p>
            <a:pPr algn="l">
              <a:spcBef>
                <a:spcPts val="0"/>
              </a:spcBef>
              <a:buSzTx/>
            </a:pPr>
            <a:r>
              <a:rPr lang="en-US" sz="1800" i="0" dirty="0">
                <a:latin typeface="Courier New" panose="02070309020205020404" pitchFamily="49" charset="0"/>
                <a:cs typeface="Courier New" panose="02070309020205020404" pitchFamily="49" charset="0"/>
              </a:rPr>
              <a:t>COMPILE { procedure-pathname | VALUE ( expression ) }</a:t>
            </a:r>
          </a:p>
          <a:p>
            <a:pPr algn="l">
              <a:spcBef>
                <a:spcPts val="0"/>
              </a:spcBef>
              <a:buSzTx/>
            </a:pPr>
            <a:r>
              <a:rPr lang="en-US" sz="1800" i="0" dirty="0">
                <a:latin typeface="Courier New" panose="02070309020205020404" pitchFamily="49" charset="0"/>
                <a:cs typeface="Courier New" panose="02070309020205020404" pitchFamily="49" charset="0"/>
              </a:rPr>
              <a:t>     | { class-pathname | VALUE ( expression ) }</a:t>
            </a:r>
          </a:p>
          <a:p>
            <a:pPr algn="l">
              <a:spcBef>
                <a:spcPts val="0"/>
              </a:spcBef>
              <a:buSzTx/>
            </a:pPr>
            <a:r>
              <a:rPr lang="en-US" sz="1800" i="0" dirty="0">
                <a:latin typeface="Courier New" panose="02070309020205020404" pitchFamily="49" charset="0"/>
                <a:cs typeface="Courier New" panose="02070309020205020404" pitchFamily="49" charset="0"/>
              </a:rPr>
              <a:t>  </a:t>
            </a:r>
            <a:r>
              <a:rPr lang="en-US" sz="1800" b="1" i="0" dirty="0">
                <a:solidFill>
                  <a:srgbClr val="00B050"/>
                </a:solidFill>
                <a:latin typeface="Courier New" panose="02070309020205020404" pitchFamily="49" charset="0"/>
                <a:cs typeface="Courier New" panose="02070309020205020404" pitchFamily="49" charset="0"/>
              </a:rPr>
              <a:t>[     OPTIONS options-list </a:t>
            </a:r>
          </a:p>
          <a:p>
            <a:pPr algn="l">
              <a:spcBef>
                <a:spcPts val="0"/>
              </a:spcBef>
              <a:buSzTx/>
            </a:pPr>
            <a:r>
              <a:rPr lang="en-US" sz="1800" b="1" i="0" dirty="0">
                <a:solidFill>
                  <a:srgbClr val="00B050"/>
                </a:solidFill>
                <a:latin typeface="Courier New" panose="02070309020205020404" pitchFamily="49" charset="0"/>
                <a:cs typeface="Courier New" panose="02070309020205020404" pitchFamily="49" charset="0"/>
              </a:rPr>
              <a:t>     |  OPTIONS-FILE { options-file | VALUE ( expression ) }  </a:t>
            </a:r>
          </a:p>
          <a:p>
            <a:pPr algn="l">
              <a:spcBef>
                <a:spcPts val="0"/>
              </a:spcBef>
              <a:buSzTx/>
            </a:pPr>
            <a:r>
              <a:rPr lang="en-US" sz="1800" b="1" i="0" dirty="0">
                <a:latin typeface="Courier New" panose="02070309020205020404" pitchFamily="49" charset="0"/>
                <a:cs typeface="Courier New" panose="02070309020205020404" pitchFamily="49" charset="0"/>
              </a:rPr>
              <a:t>  </a:t>
            </a:r>
            <a:r>
              <a:rPr lang="en-US" sz="1800" b="1" i="0" dirty="0">
                <a:solidFill>
                  <a:srgbClr val="00B050"/>
                </a:solidFill>
                <a:latin typeface="Courier New" panose="02070309020205020404" pitchFamily="49" charset="0"/>
                <a:cs typeface="Courier New" panose="02070309020205020404" pitchFamily="49" charset="0"/>
              </a:rPr>
              <a:t>]</a:t>
            </a:r>
          </a:p>
          <a:p>
            <a:pPr algn="l">
              <a:spcBef>
                <a:spcPts val="0"/>
              </a:spcBef>
              <a:buSzTx/>
            </a:pPr>
            <a:r>
              <a:rPr lang="en-US" sz="1800" i="0" dirty="0">
                <a:latin typeface="Courier New" panose="02070309020205020404" pitchFamily="49" charset="0"/>
                <a:cs typeface="Courier New" panose="02070309020205020404" pitchFamily="49" charset="0"/>
              </a:rPr>
              <a:t>        ...</a:t>
            </a:r>
          </a:p>
        </p:txBody>
      </p:sp>
    </p:spTree>
    <p:custDataLst>
      <p:tags r:id="rId1"/>
    </p:custDataLst>
    <p:extLst>
      <p:ext uri="{BB962C8B-B14F-4D97-AF65-F5344CB8AC3E}">
        <p14:creationId xmlns:p14="http://schemas.microsoft.com/office/powerpoint/2010/main" val="17213859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Supporting </a:t>
            </a:r>
            <a:r>
              <a:rPr lang="en-US" b="1" dirty="0">
                <a:latin typeface="Courier New" panose="02070309020205020404" pitchFamily="49" charset="0"/>
                <a:cs typeface="Courier New" panose="02070309020205020404" pitchFamily="49" charset="0"/>
              </a:rPr>
              <a:t>COMPILE</a:t>
            </a:r>
            <a:r>
              <a:rPr lang="en-US" dirty="0"/>
              <a:t> statement new options </a:t>
            </a:r>
            <a:r>
              <a:rPr lang="en-US" dirty="0">
                <a:latin typeface="+mj-lt"/>
                <a:cs typeface="Courier New" panose="02070309020205020404" pitchFamily="49" charset="0"/>
              </a:rPr>
              <a:t>for the </a:t>
            </a:r>
            <a:r>
              <a:rPr lang="en-US" b="1" dirty="0">
                <a:latin typeface="+mj-lt"/>
                <a:cs typeface="Courier New" panose="02070309020205020404" pitchFamily="49" charset="0"/>
              </a:rPr>
              <a:t>workspace</a:t>
            </a:r>
          </a:p>
        </p:txBody>
      </p:sp>
      <p:sp>
        <p:nvSpPr>
          <p:cNvPr id="3" name="Content Placeholder 2"/>
          <p:cNvSpPr>
            <a:spLocks noGrp="1"/>
          </p:cNvSpPr>
          <p:nvPr>
            <p:ph idx="1"/>
          </p:nvPr>
        </p:nvSpPr>
        <p:spPr>
          <a:xfrm>
            <a:off x="559403" y="1200151"/>
            <a:ext cx="2918717" cy="5172075"/>
          </a:xfrm>
        </p:spPr>
        <p:txBody>
          <a:bodyPr/>
          <a:lstStyle/>
          <a:p>
            <a:r>
              <a:rPr lang="en-US" b="1" dirty="0"/>
              <a:t>Window &gt; Preferences</a:t>
            </a:r>
          </a:p>
          <a:p>
            <a:pPr lvl="1"/>
            <a:r>
              <a:rPr lang="en-US" b="1" dirty="0"/>
              <a:t>Progress OpenEdge &gt; Compile</a:t>
            </a:r>
          </a:p>
          <a:p>
            <a:pPr lvl="2"/>
            <a:r>
              <a:rPr lang="en-US" dirty="0"/>
              <a:t>Require full names</a:t>
            </a:r>
          </a:p>
          <a:p>
            <a:pPr lvl="2"/>
            <a:r>
              <a:rPr lang="en-US" dirty="0"/>
              <a:t>Require  field qualifiers</a:t>
            </a:r>
          </a:p>
          <a:p>
            <a:pPr lvl="2"/>
            <a:r>
              <a:rPr lang="en-US" dirty="0"/>
              <a:t>Require full keywords</a:t>
            </a:r>
          </a:p>
        </p:txBody>
      </p:sp>
      <p:pic>
        <p:nvPicPr>
          <p:cNvPr id="5" name="Picture 4"/>
          <p:cNvPicPr>
            <a:picLocks noChangeAspect="1"/>
          </p:cNvPicPr>
          <p:nvPr/>
        </p:nvPicPr>
        <p:blipFill>
          <a:blip r:embed="rId4"/>
          <a:stretch>
            <a:fillRect/>
          </a:stretch>
        </p:blipFill>
        <p:spPr>
          <a:xfrm>
            <a:off x="3980830" y="1153177"/>
            <a:ext cx="5914286" cy="5219048"/>
          </a:xfrm>
          <a:prstGeom prst="rect">
            <a:avLst/>
          </a:prstGeom>
        </p:spPr>
      </p:pic>
    </p:spTree>
    <p:custDataLst>
      <p:tags r:id="rId1"/>
    </p:custDataLst>
    <p:extLst>
      <p:ext uri="{BB962C8B-B14F-4D97-AF65-F5344CB8AC3E}">
        <p14:creationId xmlns:p14="http://schemas.microsoft.com/office/powerpoint/2010/main" val="4441149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Supporting </a:t>
            </a:r>
            <a:r>
              <a:rPr lang="en-US" b="1" dirty="0">
                <a:latin typeface="Courier New" panose="02070309020205020404" pitchFamily="49" charset="0"/>
                <a:cs typeface="Courier New" panose="02070309020205020404" pitchFamily="49" charset="0"/>
              </a:rPr>
              <a:t>COMPILE</a:t>
            </a:r>
            <a:r>
              <a:rPr lang="en-US" dirty="0"/>
              <a:t> statement new options </a:t>
            </a:r>
            <a:r>
              <a:rPr lang="en-US" dirty="0">
                <a:cs typeface="Courier New" panose="02070309020205020404" pitchFamily="49" charset="0"/>
              </a:rPr>
              <a:t>for the </a:t>
            </a:r>
            <a:r>
              <a:rPr lang="en-US" b="1" dirty="0">
                <a:cs typeface="Courier New" panose="02070309020205020404" pitchFamily="49" charset="0"/>
              </a:rPr>
              <a:t>project</a:t>
            </a:r>
            <a:endParaRPr lang="en-US" b="1" dirty="0"/>
          </a:p>
        </p:txBody>
      </p:sp>
      <p:sp>
        <p:nvSpPr>
          <p:cNvPr id="3" name="Content Placeholder 2"/>
          <p:cNvSpPr>
            <a:spLocks noGrp="1"/>
          </p:cNvSpPr>
          <p:nvPr>
            <p:ph idx="1"/>
          </p:nvPr>
        </p:nvSpPr>
        <p:spPr>
          <a:xfrm>
            <a:off x="559402" y="1200151"/>
            <a:ext cx="3301992" cy="5172075"/>
          </a:xfrm>
        </p:spPr>
        <p:txBody>
          <a:bodyPr/>
          <a:lstStyle/>
          <a:p>
            <a:r>
              <a:rPr lang="en-US" dirty="0"/>
              <a:t>Select a project</a:t>
            </a:r>
          </a:p>
          <a:p>
            <a:r>
              <a:rPr lang="en-US" dirty="0"/>
              <a:t>Right click to select </a:t>
            </a:r>
            <a:r>
              <a:rPr lang="en-US" b="1" dirty="0"/>
              <a:t>Properties</a:t>
            </a:r>
          </a:p>
          <a:p>
            <a:r>
              <a:rPr lang="en-US" dirty="0"/>
              <a:t>Select </a:t>
            </a:r>
            <a:r>
              <a:rPr lang="en-US" b="1" dirty="0"/>
              <a:t>Progress OpenEdge &gt; Build &gt; Compile </a:t>
            </a:r>
            <a:r>
              <a:rPr lang="en-US" dirty="0"/>
              <a:t> </a:t>
            </a:r>
          </a:p>
          <a:p>
            <a:pPr lvl="1"/>
            <a:r>
              <a:rPr lang="en-US" b="1" dirty="0"/>
              <a:t>General Options</a:t>
            </a:r>
          </a:p>
          <a:p>
            <a:pPr lvl="1"/>
            <a:r>
              <a:rPr lang="en-US" b="1" dirty="0"/>
              <a:t>Strict options:</a:t>
            </a:r>
          </a:p>
          <a:p>
            <a:pPr lvl="2"/>
            <a:r>
              <a:rPr lang="en-US" b="1" i="1" dirty="0"/>
              <a:t>New</a:t>
            </a:r>
            <a:r>
              <a:rPr lang="en-US" b="1" dirty="0"/>
              <a:t> support for </a:t>
            </a:r>
            <a:r>
              <a:rPr lang="en-US" b="1" dirty="0">
                <a:latin typeface="Courier New" panose="02070309020205020404" pitchFamily="49" charset="0"/>
                <a:cs typeface="Courier New" panose="02070309020205020404" pitchFamily="49" charset="0"/>
              </a:rPr>
              <a:t>Compile options</a:t>
            </a:r>
          </a:p>
        </p:txBody>
      </p:sp>
      <p:pic>
        <p:nvPicPr>
          <p:cNvPr id="7" name="Picture 6"/>
          <p:cNvPicPr>
            <a:picLocks noChangeAspect="1"/>
          </p:cNvPicPr>
          <p:nvPr/>
        </p:nvPicPr>
        <p:blipFill>
          <a:blip r:embed="rId4"/>
          <a:stretch>
            <a:fillRect/>
          </a:stretch>
        </p:blipFill>
        <p:spPr>
          <a:xfrm>
            <a:off x="4012550" y="1076663"/>
            <a:ext cx="7495238" cy="5419048"/>
          </a:xfrm>
          <a:prstGeom prst="rect">
            <a:avLst/>
          </a:prstGeom>
        </p:spPr>
      </p:pic>
      <p:sp>
        <p:nvSpPr>
          <p:cNvPr id="4" name="Rectangle 3"/>
          <p:cNvSpPr/>
          <p:nvPr/>
        </p:nvSpPr>
        <p:spPr bwMode="auto">
          <a:xfrm>
            <a:off x="5893750" y="3266498"/>
            <a:ext cx="5614039" cy="1305503"/>
          </a:xfrm>
          <a:prstGeom prst="rect">
            <a:avLst/>
          </a:prstGeom>
          <a:noFill/>
          <a:ln w="28575"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endParaRPr lang="en-US" dirty="0"/>
          </a:p>
        </p:txBody>
      </p:sp>
    </p:spTree>
    <p:custDataLst>
      <p:tags r:id="rId1"/>
    </p:custDataLst>
    <p:extLst>
      <p:ext uri="{BB962C8B-B14F-4D97-AF65-F5344CB8AC3E}">
        <p14:creationId xmlns:p14="http://schemas.microsoft.com/office/powerpoint/2010/main" val="16106458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ourier New" panose="02070309020205020404" pitchFamily="49" charset="0"/>
                <a:cs typeface="Courier New" panose="02070309020205020404" pitchFamily="49" charset="0"/>
              </a:rPr>
              <a:t>require-full-names</a:t>
            </a:r>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4"/>
          <a:stretch>
            <a:fillRect/>
          </a:stretch>
        </p:blipFill>
        <p:spPr>
          <a:xfrm>
            <a:off x="559401" y="1200151"/>
            <a:ext cx="10414004" cy="2632111"/>
          </a:xfrm>
          <a:prstGeom prst="rect">
            <a:avLst/>
          </a:prstGeom>
          <a:ln>
            <a:solidFill>
              <a:schemeClr val="accent6"/>
            </a:solidFill>
          </a:ln>
        </p:spPr>
      </p:pic>
      <p:pic>
        <p:nvPicPr>
          <p:cNvPr id="7" name="Picture 6"/>
          <p:cNvPicPr>
            <a:picLocks noChangeAspect="1"/>
          </p:cNvPicPr>
          <p:nvPr/>
        </p:nvPicPr>
        <p:blipFill>
          <a:blip r:embed="rId5"/>
          <a:stretch>
            <a:fillRect/>
          </a:stretch>
        </p:blipFill>
        <p:spPr>
          <a:xfrm>
            <a:off x="3833850" y="4001082"/>
            <a:ext cx="7415447" cy="2065649"/>
          </a:xfrm>
          <a:prstGeom prst="rect">
            <a:avLst/>
          </a:prstGeom>
          <a:ln>
            <a:solidFill>
              <a:schemeClr val="accent6"/>
            </a:solidFill>
          </a:ln>
        </p:spPr>
      </p:pic>
      <p:sp>
        <p:nvSpPr>
          <p:cNvPr id="6" name="Line Callout 1 6"/>
          <p:cNvSpPr/>
          <p:nvPr/>
        </p:nvSpPr>
        <p:spPr bwMode="auto">
          <a:xfrm>
            <a:off x="1568680" y="4431754"/>
            <a:ext cx="2222083" cy="461665"/>
          </a:xfrm>
          <a:prstGeom prst="borderCallout1">
            <a:avLst>
              <a:gd name="adj1" fmla="val 118076"/>
              <a:gd name="adj2" fmla="val 52568"/>
              <a:gd name="adj3" fmla="val 235876"/>
              <a:gd name="adj4" fmla="val 164785"/>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dirty="0"/>
              <a:t>Use full names</a:t>
            </a:r>
          </a:p>
        </p:txBody>
      </p:sp>
    </p:spTree>
    <p:custDataLst>
      <p:tags r:id="rId1"/>
    </p:custDataLst>
    <p:extLst>
      <p:ext uri="{BB962C8B-B14F-4D97-AF65-F5344CB8AC3E}">
        <p14:creationId xmlns:p14="http://schemas.microsoft.com/office/powerpoint/2010/main" val="27038744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ourier New" panose="02070309020205020404" pitchFamily="49" charset="0"/>
                <a:cs typeface="Courier New" panose="02070309020205020404" pitchFamily="49" charset="0"/>
              </a:rPr>
              <a:t>require-field-qualifiers</a:t>
            </a:r>
          </a:p>
        </p:txBody>
      </p:sp>
      <p:pic>
        <p:nvPicPr>
          <p:cNvPr id="4" name="Picture 3"/>
          <p:cNvPicPr>
            <a:picLocks noChangeAspect="1"/>
          </p:cNvPicPr>
          <p:nvPr/>
        </p:nvPicPr>
        <p:blipFill rotWithShape="1">
          <a:blip r:embed="rId4"/>
          <a:srcRect l="24114" t="65412" r="3023" b="3517"/>
          <a:stretch/>
        </p:blipFill>
        <p:spPr>
          <a:xfrm>
            <a:off x="559401" y="1200150"/>
            <a:ext cx="10576991" cy="3400926"/>
          </a:xfrm>
          <a:prstGeom prst="rect">
            <a:avLst/>
          </a:prstGeom>
          <a:ln>
            <a:solidFill>
              <a:schemeClr val="accent6"/>
            </a:solidFill>
          </a:ln>
        </p:spPr>
      </p:pic>
      <p:pic>
        <p:nvPicPr>
          <p:cNvPr id="5" name="Picture 4"/>
          <p:cNvPicPr>
            <a:picLocks noChangeAspect="1"/>
          </p:cNvPicPr>
          <p:nvPr/>
        </p:nvPicPr>
        <p:blipFill rotWithShape="1">
          <a:blip r:embed="rId5"/>
          <a:srcRect l="27798" t="85037" r="7665" b="6383"/>
          <a:stretch/>
        </p:blipFill>
        <p:spPr>
          <a:xfrm>
            <a:off x="802578" y="3786188"/>
            <a:ext cx="10705211" cy="1073067"/>
          </a:xfrm>
          <a:prstGeom prst="rect">
            <a:avLst/>
          </a:prstGeom>
        </p:spPr>
      </p:pic>
      <p:pic>
        <p:nvPicPr>
          <p:cNvPr id="6" name="Picture 5"/>
          <p:cNvPicPr>
            <a:picLocks noChangeAspect="1"/>
          </p:cNvPicPr>
          <p:nvPr/>
        </p:nvPicPr>
        <p:blipFill rotWithShape="1">
          <a:blip r:embed="rId6"/>
          <a:srcRect l="5321" t="47746" r="8824" b="10859"/>
          <a:stretch/>
        </p:blipFill>
        <p:spPr>
          <a:xfrm>
            <a:off x="3963989" y="5002843"/>
            <a:ext cx="5967663" cy="433137"/>
          </a:xfrm>
          <a:prstGeom prst="rect">
            <a:avLst/>
          </a:prstGeom>
          <a:ln>
            <a:solidFill>
              <a:schemeClr val="accent6"/>
            </a:solidFill>
          </a:ln>
        </p:spPr>
      </p:pic>
      <p:sp>
        <p:nvSpPr>
          <p:cNvPr id="7" name="Line Callout 1 6"/>
          <p:cNvSpPr/>
          <p:nvPr/>
        </p:nvSpPr>
        <p:spPr bwMode="auto">
          <a:xfrm>
            <a:off x="2100337" y="5768915"/>
            <a:ext cx="3727303" cy="461665"/>
          </a:xfrm>
          <a:prstGeom prst="borderCallout1">
            <a:avLst>
              <a:gd name="adj1" fmla="val -2099"/>
              <a:gd name="adj2" fmla="val 55049"/>
              <a:gd name="adj3" fmla="val -89041"/>
              <a:gd name="adj4" fmla="val 99822"/>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dirty="0"/>
              <a:t>Qualify the field to resolve</a:t>
            </a:r>
          </a:p>
        </p:txBody>
      </p:sp>
    </p:spTree>
    <p:custDataLst>
      <p:tags r:id="rId1"/>
    </p:custDataLst>
    <p:extLst>
      <p:ext uri="{BB962C8B-B14F-4D97-AF65-F5344CB8AC3E}">
        <p14:creationId xmlns:p14="http://schemas.microsoft.com/office/powerpoint/2010/main" val="25800965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ourier New" panose="02070309020205020404" pitchFamily="49" charset="0"/>
                <a:cs typeface="Courier New" panose="02070309020205020404" pitchFamily="49" charset="0"/>
              </a:rPr>
              <a:t>require-full-keywords</a:t>
            </a:r>
          </a:p>
        </p:txBody>
      </p:sp>
      <p:pic>
        <p:nvPicPr>
          <p:cNvPr id="4" name="Picture 3"/>
          <p:cNvPicPr>
            <a:picLocks noChangeAspect="1"/>
          </p:cNvPicPr>
          <p:nvPr/>
        </p:nvPicPr>
        <p:blipFill rotWithShape="1">
          <a:blip r:embed="rId4"/>
          <a:srcRect l="24379" t="52432" r="6619" b="18180"/>
          <a:stretch/>
        </p:blipFill>
        <p:spPr>
          <a:xfrm>
            <a:off x="559401" y="1200151"/>
            <a:ext cx="9949766" cy="3195387"/>
          </a:xfrm>
          <a:prstGeom prst="rect">
            <a:avLst/>
          </a:prstGeom>
          <a:ln>
            <a:solidFill>
              <a:schemeClr val="accent6"/>
            </a:solidFill>
          </a:ln>
        </p:spPr>
      </p:pic>
      <p:pic>
        <p:nvPicPr>
          <p:cNvPr id="5" name="Picture 4"/>
          <p:cNvPicPr>
            <a:picLocks noChangeAspect="1"/>
          </p:cNvPicPr>
          <p:nvPr/>
        </p:nvPicPr>
        <p:blipFill rotWithShape="1">
          <a:blip r:embed="rId5"/>
          <a:srcRect l="28018" t="78188" r="9396" b="7292"/>
          <a:stretch/>
        </p:blipFill>
        <p:spPr>
          <a:xfrm>
            <a:off x="1053974" y="1989221"/>
            <a:ext cx="10453815" cy="1828800"/>
          </a:xfrm>
          <a:prstGeom prst="rect">
            <a:avLst/>
          </a:prstGeom>
        </p:spPr>
      </p:pic>
      <p:sp>
        <p:nvSpPr>
          <p:cNvPr id="6" name="Line Callout 1 5"/>
          <p:cNvSpPr/>
          <p:nvPr/>
        </p:nvSpPr>
        <p:spPr bwMode="auto">
          <a:xfrm>
            <a:off x="1954468" y="5768915"/>
            <a:ext cx="4019049" cy="461665"/>
          </a:xfrm>
          <a:prstGeom prst="borderCallout1">
            <a:avLst>
              <a:gd name="adj1" fmla="val -2099"/>
              <a:gd name="adj2" fmla="val 55049"/>
              <a:gd name="adj3" fmla="val -137689"/>
              <a:gd name="adj4" fmla="val 39550"/>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dirty="0"/>
              <a:t>Use full keywords to resolve</a:t>
            </a:r>
          </a:p>
        </p:txBody>
      </p:sp>
      <p:pic>
        <p:nvPicPr>
          <p:cNvPr id="7" name="Picture 6"/>
          <p:cNvPicPr>
            <a:picLocks noChangeAspect="1"/>
          </p:cNvPicPr>
          <p:nvPr/>
        </p:nvPicPr>
        <p:blipFill rotWithShape="1">
          <a:blip r:embed="rId6"/>
          <a:srcRect l="27234" t="69104" r="25910" b="27378"/>
          <a:stretch/>
        </p:blipFill>
        <p:spPr>
          <a:xfrm>
            <a:off x="2572590" y="4749177"/>
            <a:ext cx="8206301" cy="464507"/>
          </a:xfrm>
          <a:prstGeom prst="rect">
            <a:avLst/>
          </a:prstGeom>
          <a:ln>
            <a:solidFill>
              <a:schemeClr val="accent6"/>
            </a:solidFill>
          </a:ln>
        </p:spPr>
      </p:pic>
    </p:spTree>
    <p:custDataLst>
      <p:tags r:id="rId1"/>
    </p:custDataLst>
    <p:extLst>
      <p:ext uri="{BB962C8B-B14F-4D97-AF65-F5344CB8AC3E}">
        <p14:creationId xmlns:p14="http://schemas.microsoft.com/office/powerpoint/2010/main" val="26673118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Tech preview</a:t>
            </a:r>
            <a:r>
              <a:rPr lang="en-US" baseline="0" dirty="0"/>
              <a:t> - </a:t>
            </a:r>
            <a:r>
              <a:rPr lang="en-US" dirty="0"/>
              <a:t>Improvements to handling STOP conditions</a:t>
            </a:r>
          </a:p>
        </p:txBody>
      </p:sp>
      <p:sp>
        <p:nvSpPr>
          <p:cNvPr id="3" name="Content Placeholder 2"/>
          <p:cNvSpPr>
            <a:spLocks noGrp="1"/>
          </p:cNvSpPr>
          <p:nvPr>
            <p:ph idx="1"/>
          </p:nvPr>
        </p:nvSpPr>
        <p:spPr>
          <a:xfrm>
            <a:off x="559402" y="1200151"/>
            <a:ext cx="9058626" cy="5172075"/>
          </a:xfrm>
        </p:spPr>
        <p:txBody>
          <a:bodyPr/>
          <a:lstStyle/>
          <a:p>
            <a:r>
              <a:rPr lang="en-US" dirty="0"/>
              <a:t>CATCH stop conditions</a:t>
            </a:r>
          </a:p>
          <a:p>
            <a:pPr lvl="1"/>
            <a:r>
              <a:rPr lang="en-US" dirty="0"/>
              <a:t>Trap any error messages associated w/ the STOP condition</a:t>
            </a:r>
          </a:p>
          <a:p>
            <a:pPr marL="0" indent="0">
              <a:buNone/>
            </a:pPr>
            <a:endParaRPr lang="en-US" sz="800" dirty="0"/>
          </a:p>
          <a:p>
            <a:r>
              <a:rPr lang="en-US" dirty="0"/>
              <a:t>Distinguish between the stop types</a:t>
            </a:r>
          </a:p>
          <a:p>
            <a:pPr lvl="1"/>
            <a:r>
              <a:rPr lang="en-US" dirty="0"/>
              <a:t>For example, STOP-AFTER </a:t>
            </a:r>
          </a:p>
          <a:p>
            <a:endParaRPr lang="en-US" sz="800" dirty="0"/>
          </a:p>
          <a:p>
            <a:r>
              <a:rPr lang="en-US" dirty="0"/>
              <a:t>New supporting classes for </a:t>
            </a:r>
            <a:r>
              <a:rPr lang="en-US" b="1" dirty="0">
                <a:solidFill>
                  <a:schemeClr val="tx1">
                    <a:lumMod val="50000"/>
                  </a:schemeClr>
                </a:solidFill>
                <a:latin typeface="Courier New" panose="02070309020205020404" pitchFamily="49" charset="0"/>
                <a:cs typeface="Courier New" panose="02070309020205020404" pitchFamily="49" charset="0"/>
              </a:rPr>
              <a:t>STOP</a:t>
            </a:r>
            <a:r>
              <a:rPr lang="en-US" dirty="0"/>
              <a:t> conditions</a:t>
            </a:r>
            <a:endParaRPr lang="en-US" b="1" dirty="0"/>
          </a:p>
          <a:p>
            <a:pPr lvl="1"/>
            <a:r>
              <a:rPr lang="en-US" sz="1400" b="1" dirty="0">
                <a:solidFill>
                  <a:schemeClr val="tx1">
                    <a:lumMod val="50000"/>
                  </a:schemeClr>
                </a:solidFill>
                <a:latin typeface="Courier New" panose="02070309020205020404" pitchFamily="49" charset="0"/>
                <a:cs typeface="Courier New" panose="02070309020205020404" pitchFamily="49" charset="0"/>
              </a:rPr>
              <a:t>Progress.Lang.StopError</a:t>
            </a:r>
          </a:p>
          <a:p>
            <a:pPr lvl="2"/>
            <a:r>
              <a:rPr lang="en-US" sz="1400" b="1" dirty="0">
                <a:solidFill>
                  <a:schemeClr val="tx1">
                    <a:lumMod val="50000"/>
                  </a:schemeClr>
                </a:solidFill>
                <a:latin typeface="Courier New" panose="02070309020205020404" pitchFamily="49" charset="0"/>
                <a:cs typeface="Courier New" panose="02070309020205020404" pitchFamily="49" charset="0"/>
              </a:rPr>
              <a:t>Inherits from </a:t>
            </a:r>
            <a:r>
              <a:rPr lang="en-US" sz="1400" b="1" dirty="0" err="1">
                <a:solidFill>
                  <a:schemeClr val="tx1">
                    <a:lumMod val="50000"/>
                  </a:schemeClr>
                </a:solidFill>
                <a:latin typeface="Courier New" panose="02070309020205020404" pitchFamily="49" charset="0"/>
                <a:cs typeface="Courier New" panose="02070309020205020404" pitchFamily="49" charset="0"/>
              </a:rPr>
              <a:t>Progress.Lang.SysError</a:t>
            </a:r>
            <a:endParaRPr lang="en-US" sz="1400" b="1" dirty="0">
              <a:solidFill>
                <a:schemeClr val="tx1">
                  <a:lumMod val="50000"/>
                </a:schemeClr>
              </a:solidFill>
              <a:latin typeface="Courier New" panose="02070309020205020404" pitchFamily="49" charset="0"/>
              <a:cs typeface="Courier New" panose="02070309020205020404" pitchFamily="49" charset="0"/>
            </a:endParaRPr>
          </a:p>
          <a:p>
            <a:pPr lvl="2"/>
            <a:r>
              <a:rPr lang="en-US" sz="1400" b="1" dirty="0">
                <a:solidFill>
                  <a:schemeClr val="tx1">
                    <a:lumMod val="50000"/>
                  </a:schemeClr>
                </a:solidFill>
                <a:latin typeface="Courier New" panose="02070309020205020404" pitchFamily="49" charset="0"/>
                <a:cs typeface="Courier New" panose="02070309020205020404" pitchFamily="49" charset="0"/>
              </a:rPr>
              <a:t>Implements Progress.Lang.Error</a:t>
            </a:r>
          </a:p>
          <a:p>
            <a:pPr lvl="1"/>
            <a:r>
              <a:rPr lang="en-US" sz="1400" b="1" dirty="0" err="1">
                <a:solidFill>
                  <a:schemeClr val="tx1">
                    <a:lumMod val="50000"/>
                  </a:schemeClr>
                </a:solidFill>
                <a:latin typeface="Courier New" panose="02070309020205020404" pitchFamily="49" charset="0"/>
                <a:ea typeface="+mj-ea"/>
                <a:cs typeface="Courier New" panose="02070309020205020404" pitchFamily="49" charset="0"/>
              </a:rPr>
              <a:t>Progress.Lang.Stop</a:t>
            </a:r>
            <a:endParaRPr lang="en-US" sz="1400" b="1" dirty="0">
              <a:solidFill>
                <a:schemeClr val="tx1">
                  <a:lumMod val="50000"/>
                </a:schemeClr>
              </a:solidFill>
              <a:latin typeface="Courier New" panose="02070309020205020404" pitchFamily="49" charset="0"/>
              <a:ea typeface="+mj-ea"/>
              <a:cs typeface="Courier New" panose="02070309020205020404" pitchFamily="49" charset="0"/>
            </a:endParaRPr>
          </a:p>
          <a:p>
            <a:pPr lvl="2"/>
            <a:r>
              <a:rPr lang="en-US" sz="1400" b="1" dirty="0">
                <a:solidFill>
                  <a:schemeClr val="tx1">
                    <a:lumMod val="50000"/>
                  </a:schemeClr>
                </a:solidFill>
                <a:latin typeface="Courier New" panose="02070309020205020404" pitchFamily="49" charset="0"/>
                <a:ea typeface="+mj-ea"/>
                <a:cs typeface="Courier New" panose="02070309020205020404" pitchFamily="49" charset="0"/>
              </a:rPr>
              <a:t>Inherits from </a:t>
            </a:r>
            <a:r>
              <a:rPr lang="en-US" sz="1400" b="1" dirty="0" err="1">
                <a:solidFill>
                  <a:schemeClr val="tx1">
                    <a:lumMod val="50000"/>
                  </a:schemeClr>
                </a:solidFill>
                <a:latin typeface="Courier New" panose="02070309020205020404" pitchFamily="49" charset="0"/>
                <a:ea typeface="+mj-ea"/>
                <a:cs typeface="Courier New" panose="02070309020205020404" pitchFamily="49" charset="0"/>
              </a:rPr>
              <a:t>Progress.Lang.Object</a:t>
            </a:r>
            <a:endParaRPr lang="en-US" sz="1400" b="1" dirty="0">
              <a:solidFill>
                <a:schemeClr val="tx1">
                  <a:lumMod val="50000"/>
                </a:schemeClr>
              </a:solidFill>
              <a:latin typeface="Courier New" panose="02070309020205020404" pitchFamily="49" charset="0"/>
              <a:ea typeface="+mj-ea"/>
              <a:cs typeface="Courier New" panose="02070309020205020404" pitchFamily="49" charset="0"/>
            </a:endParaRPr>
          </a:p>
          <a:p>
            <a:pPr lvl="2"/>
            <a:r>
              <a:rPr lang="en-US" sz="1400" b="1" dirty="0">
                <a:solidFill>
                  <a:schemeClr val="tx1">
                    <a:lumMod val="50000"/>
                  </a:schemeClr>
                </a:solidFill>
                <a:latin typeface="Courier New" panose="02070309020205020404" pitchFamily="49" charset="0"/>
                <a:ea typeface="+mj-ea"/>
                <a:cs typeface="Courier New" panose="02070309020205020404" pitchFamily="49" charset="0"/>
              </a:rPr>
              <a:t>Progress.Lang.LockConflict</a:t>
            </a:r>
          </a:p>
          <a:p>
            <a:pPr lvl="2"/>
            <a:r>
              <a:rPr lang="en-US" sz="1400" b="1" dirty="0">
                <a:solidFill>
                  <a:schemeClr val="tx1">
                    <a:lumMod val="50000"/>
                  </a:schemeClr>
                </a:solidFill>
                <a:latin typeface="Courier New" panose="02070309020205020404" pitchFamily="49" charset="0"/>
                <a:ea typeface="+mj-ea"/>
                <a:cs typeface="Courier New" panose="02070309020205020404" pitchFamily="49" charset="0"/>
              </a:rPr>
              <a:t>Progress.Lang.StopAfter</a:t>
            </a:r>
          </a:p>
          <a:p>
            <a:pPr lvl="2"/>
            <a:r>
              <a:rPr lang="en-US" sz="1400" b="1" dirty="0">
                <a:solidFill>
                  <a:schemeClr val="tx1">
                    <a:lumMod val="50000"/>
                  </a:schemeClr>
                </a:solidFill>
                <a:latin typeface="Courier New" panose="02070309020205020404" pitchFamily="49" charset="0"/>
                <a:ea typeface="+mj-ea"/>
                <a:cs typeface="Courier New" panose="02070309020205020404" pitchFamily="49" charset="0"/>
              </a:rPr>
              <a:t>Progress.Lang.UserInterrupt</a:t>
            </a:r>
          </a:p>
          <a:p>
            <a:pPr lvl="1"/>
            <a:endParaRPr lang="en-US" sz="800" dirty="0"/>
          </a:p>
        </p:txBody>
      </p:sp>
      <p:sp>
        <p:nvSpPr>
          <p:cNvPr id="4" name="Octagon 3"/>
          <p:cNvSpPr/>
          <p:nvPr/>
        </p:nvSpPr>
        <p:spPr bwMode="auto">
          <a:xfrm>
            <a:off x="9194748" y="1166916"/>
            <a:ext cx="2255520" cy="2183130"/>
          </a:xfrm>
          <a:prstGeom prst="octagon">
            <a:avLst/>
          </a:prstGeom>
          <a:solidFill>
            <a:srgbClr val="FF0000"/>
          </a:solidFill>
          <a:ln w="34925" cap="flat" cmpd="thickThin"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r>
              <a:rPr lang="en-US" sz="5400" b="1" dirty="0">
                <a:solidFill>
                  <a:schemeClr val="bg2"/>
                </a:solidFill>
              </a:rPr>
              <a:t>STOP</a:t>
            </a:r>
          </a:p>
        </p:txBody>
      </p:sp>
    </p:spTree>
    <p:custDataLst>
      <p:tags r:id="rId1"/>
    </p:custDataLst>
    <p:extLst>
      <p:ext uri="{BB962C8B-B14F-4D97-AF65-F5344CB8AC3E}">
        <p14:creationId xmlns:p14="http://schemas.microsoft.com/office/powerpoint/2010/main" val="38852022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Startup parameter -catchStop</a:t>
            </a:r>
          </a:p>
        </p:txBody>
      </p:sp>
      <p:sp>
        <p:nvSpPr>
          <p:cNvPr id="7" name="Content Placeholder 6"/>
          <p:cNvSpPr>
            <a:spLocks noGrp="1"/>
          </p:cNvSpPr>
          <p:nvPr>
            <p:ph idx="1"/>
          </p:nvPr>
        </p:nvSpPr>
        <p:spPr>
          <a:xfrm>
            <a:off x="559402" y="1200151"/>
            <a:ext cx="9976980" cy="5172075"/>
          </a:xfrm>
        </p:spPr>
        <p:txBody>
          <a:bodyPr/>
          <a:lstStyle/>
          <a:p>
            <a:r>
              <a:rPr lang="en-US" dirty="0"/>
              <a:t>New switch for ABL session</a:t>
            </a:r>
            <a:endParaRPr lang="en-US" b="1" dirty="0"/>
          </a:p>
          <a:p>
            <a:pPr lvl="1"/>
            <a:r>
              <a:rPr lang="en-US" dirty="0"/>
              <a:t>For 11.7, there is a startup switch to enable this behavior </a:t>
            </a:r>
          </a:p>
          <a:p>
            <a:pPr lvl="1"/>
            <a:r>
              <a:rPr lang="en-US" dirty="0"/>
              <a:t>For 12.0.0 it will be the default</a:t>
            </a:r>
          </a:p>
          <a:p>
            <a:endParaRPr lang="en-US" sz="800" dirty="0"/>
          </a:p>
          <a:p>
            <a:r>
              <a:rPr lang="en-US" dirty="0"/>
              <a:t>Gives you control over enabling this feature</a:t>
            </a:r>
          </a:p>
          <a:p>
            <a:endParaRPr lang="en-US" dirty="0"/>
          </a:p>
          <a:p>
            <a:endParaRPr lang="en-US" b="1" dirty="0"/>
          </a:p>
        </p:txBody>
      </p:sp>
    </p:spTree>
    <p:custDataLst>
      <p:tags r:id="rId1"/>
    </p:custDataLst>
    <p:extLst>
      <p:ext uri="{BB962C8B-B14F-4D97-AF65-F5344CB8AC3E}">
        <p14:creationId xmlns:p14="http://schemas.microsoft.com/office/powerpoint/2010/main" val="14293384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Tech</a:t>
            </a:r>
            <a:r>
              <a:rPr lang="en-US" baseline="0" dirty="0"/>
              <a:t> preview - </a:t>
            </a:r>
            <a:r>
              <a:rPr lang="en-US" dirty="0"/>
              <a:t>Example:</a:t>
            </a:r>
            <a:endParaRPr lang="en-US" b="1" dirty="0">
              <a:latin typeface="Courier New" panose="02070309020205020404" pitchFamily="49" charset="0"/>
              <a:cs typeface="Courier New" panose="02070309020205020404" pitchFamily="49" charset="0"/>
            </a:endParaRPr>
          </a:p>
        </p:txBody>
      </p:sp>
      <p:sp>
        <p:nvSpPr>
          <p:cNvPr id="3" name="Content Placeholder 2"/>
          <p:cNvSpPr>
            <a:spLocks noGrp="1"/>
          </p:cNvSpPr>
          <p:nvPr>
            <p:ph idx="1"/>
          </p:nvPr>
        </p:nvSpPr>
        <p:spPr>
          <a:xfrm>
            <a:off x="557959" y="1061049"/>
            <a:ext cx="10951238" cy="5311177"/>
          </a:xfrm>
        </p:spPr>
        <p:txBody>
          <a:bodyPr/>
          <a:lstStyle/>
          <a:p>
            <a:r>
              <a:rPr lang="en-US" dirty="0"/>
              <a:t>Trapping a STOP condition with an error message</a:t>
            </a:r>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r>
              <a:rPr lang="en-US" dirty="0">
                <a:latin typeface="+mj-lt"/>
                <a:cs typeface="Courier New" panose="02070309020205020404" pitchFamily="49" charset="0"/>
              </a:rPr>
              <a:t>You will see:</a:t>
            </a:r>
          </a:p>
          <a:p>
            <a:pPr marL="457200" lvl="1" indent="0">
              <a:buNone/>
            </a:pPr>
            <a:r>
              <a:rPr lang="en-US" dirty="0">
                <a:solidFill>
                  <a:srgbClr val="373A3E"/>
                </a:solidFill>
                <a:latin typeface="+mj-lt"/>
                <a:cs typeface="Courier New" panose="02070309020205020404" pitchFamily="49" charset="0"/>
              </a:rPr>
              <a:t>Caught ** “</a:t>
            </a:r>
            <a:r>
              <a:rPr lang="en-US" dirty="0" err="1">
                <a:solidFill>
                  <a:srgbClr val="373A3E"/>
                </a:solidFill>
                <a:latin typeface="+mj-lt"/>
                <a:cs typeface="Courier New" panose="02070309020205020404" pitchFamily="49" charset="0"/>
              </a:rPr>
              <a:t>Foobzr.p</a:t>
            </a:r>
            <a:r>
              <a:rPr lang="en-US" dirty="0">
                <a:solidFill>
                  <a:srgbClr val="373A3E"/>
                </a:solidFill>
                <a:latin typeface="+mj-lt"/>
                <a:cs typeface="Courier New" panose="02070309020205020404" pitchFamily="49" charset="0"/>
              </a:rPr>
              <a:t>” was not found. (293)</a:t>
            </a:r>
          </a:p>
          <a:p>
            <a:pPr marL="457200" lvl="1" indent="0">
              <a:buNone/>
            </a:pPr>
            <a:r>
              <a:rPr lang="en-US" dirty="0" err="1">
                <a:solidFill>
                  <a:srgbClr val="373A3E"/>
                </a:solidFill>
                <a:latin typeface="+mj-lt"/>
                <a:cs typeface="Courier New" panose="02070309020205020404" pitchFamily="49" charset="0"/>
              </a:rPr>
              <a:t>Progress.Lang.StopError</a:t>
            </a:r>
            <a:endParaRPr lang="en-US" dirty="0">
              <a:solidFill>
                <a:srgbClr val="373A3E"/>
              </a:solidFill>
              <a:latin typeface="+mj-lt"/>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p:txBody>
      </p:sp>
      <p:sp>
        <p:nvSpPr>
          <p:cNvPr id="5" name="TextBox 4"/>
          <p:cNvSpPr txBox="1"/>
          <p:nvPr/>
        </p:nvSpPr>
        <p:spPr bwMode="auto">
          <a:xfrm>
            <a:off x="961639" y="1669514"/>
            <a:ext cx="6112571" cy="2585323"/>
          </a:xfrm>
          <a:prstGeom prst="rect">
            <a:avLst/>
          </a:prstGeom>
          <a:solidFill>
            <a:schemeClr val="bg1"/>
          </a:solidFill>
          <a:ln w="9525">
            <a:solidFill>
              <a:schemeClr val="tx1"/>
            </a:solidFill>
            <a:miter lim="800000"/>
            <a:headEnd/>
            <a:tailEnd/>
          </a:ln>
        </p:spPr>
        <p:txBody>
          <a:bodyPr vert="horz" wrap="none" lIns="91440" tIns="45720" rIns="91440" bIns="45720" numCol="1" rtlCol="0" anchor="t" anchorCtr="0" compatLnSpc="1">
            <a:prstTxWarp prst="textNoShape">
              <a:avLst/>
            </a:prstTxWarp>
            <a:spAutoFit/>
          </a:bodyPr>
          <a:lstStyle/>
          <a:p>
            <a:pPr algn="l">
              <a:spcBef>
                <a:spcPts val="0"/>
              </a:spcBef>
              <a:buSzTx/>
            </a:pPr>
            <a:r>
              <a:rPr lang="en-US" sz="1800" i="0" dirty="0">
                <a:latin typeface="Courier New" panose="02070309020205020404" pitchFamily="49" charset="0"/>
                <a:cs typeface="Courier New" panose="02070309020205020404" pitchFamily="49" charset="0"/>
              </a:rPr>
              <a:t>DO ON ERROR UNDO, LEAVE:</a:t>
            </a:r>
          </a:p>
          <a:p>
            <a:pPr algn="l">
              <a:spcBef>
                <a:spcPts val="0"/>
              </a:spcBef>
              <a:buSzTx/>
            </a:pPr>
            <a:r>
              <a:rPr lang="en-US" sz="1800" i="0" dirty="0">
                <a:latin typeface="Courier New" panose="02070309020205020404" pitchFamily="49" charset="0"/>
                <a:cs typeface="Courier New" panose="02070309020205020404" pitchFamily="49" charset="0"/>
              </a:rPr>
              <a:t>  RUN VALUE(</a:t>
            </a:r>
            <a:r>
              <a:rPr lang="en-US" sz="1800" i="0" dirty="0" err="1">
                <a:latin typeface="Courier New" panose="02070309020205020404" pitchFamily="49" charset="0"/>
                <a:cs typeface="Courier New" panose="02070309020205020404" pitchFamily="49" charset="0"/>
              </a:rPr>
              <a:t>procName</a:t>
            </a:r>
            <a:r>
              <a:rPr lang="en-US" sz="1800" i="0" dirty="0">
                <a:latin typeface="Courier New" panose="02070309020205020404" pitchFamily="49" charset="0"/>
                <a:cs typeface="Courier New" panose="02070309020205020404" pitchFamily="49" charset="0"/>
              </a:rPr>
              <a:t>).</a:t>
            </a:r>
          </a:p>
          <a:p>
            <a:pPr algn="l">
              <a:spcBef>
                <a:spcPts val="0"/>
              </a:spcBef>
              <a:buSzTx/>
            </a:pPr>
            <a:endParaRPr lang="en-US" sz="1800" i="0" dirty="0">
              <a:latin typeface="Courier New" panose="02070309020205020404" pitchFamily="49" charset="0"/>
              <a:cs typeface="Courier New" panose="02070309020205020404" pitchFamily="49" charset="0"/>
            </a:endParaRPr>
          </a:p>
          <a:p>
            <a:pPr algn="l">
              <a:spcBef>
                <a:spcPts val="0"/>
              </a:spcBef>
              <a:buSzTx/>
            </a:pPr>
            <a:r>
              <a:rPr lang="en-US" sz="1800" i="0" dirty="0">
                <a:latin typeface="Courier New" panose="02070309020205020404" pitchFamily="49" charset="0"/>
                <a:cs typeface="Courier New" panose="02070309020205020404" pitchFamily="49" charset="0"/>
              </a:rPr>
              <a:t>  CATCH err AS </a:t>
            </a:r>
            <a:r>
              <a:rPr lang="en-US" sz="1800" i="0" dirty="0" err="1">
                <a:latin typeface="Courier New" panose="02070309020205020404" pitchFamily="49" charset="0"/>
                <a:cs typeface="Courier New" panose="02070309020205020404" pitchFamily="49" charset="0"/>
              </a:rPr>
              <a:t>Progress.Lang.Error</a:t>
            </a:r>
            <a:r>
              <a:rPr lang="en-US" sz="1800" i="0" dirty="0">
                <a:latin typeface="Courier New" panose="02070309020205020404" pitchFamily="49" charset="0"/>
                <a:cs typeface="Courier New" panose="02070309020205020404" pitchFamily="49" charset="0"/>
              </a:rPr>
              <a:t>:</a:t>
            </a:r>
          </a:p>
          <a:p>
            <a:pPr algn="l">
              <a:spcBef>
                <a:spcPts val="0"/>
              </a:spcBef>
              <a:buSzTx/>
            </a:pPr>
            <a:r>
              <a:rPr lang="en-US" sz="1800" i="0" dirty="0">
                <a:latin typeface="Courier New" panose="02070309020205020404" pitchFamily="49" charset="0"/>
                <a:cs typeface="Courier New" panose="02070309020205020404" pitchFamily="49" charset="0"/>
              </a:rPr>
              <a:t>    MESSAGE "Caught" </a:t>
            </a:r>
            <a:r>
              <a:rPr lang="en-US" sz="1800" i="0" dirty="0" err="1">
                <a:latin typeface="Courier New" panose="02070309020205020404" pitchFamily="49" charset="0"/>
                <a:cs typeface="Courier New" panose="02070309020205020404" pitchFamily="49" charset="0"/>
              </a:rPr>
              <a:t>err:getMessage</a:t>
            </a:r>
            <a:r>
              <a:rPr lang="en-US" sz="1800" i="0" dirty="0">
                <a:latin typeface="Courier New" panose="02070309020205020404" pitchFamily="49" charset="0"/>
                <a:cs typeface="Courier New" panose="02070309020205020404" pitchFamily="49" charset="0"/>
              </a:rPr>
              <a:t>(1) SKIP</a:t>
            </a:r>
          </a:p>
          <a:p>
            <a:pPr algn="l">
              <a:spcBef>
                <a:spcPts val="0"/>
              </a:spcBef>
              <a:buSzTx/>
            </a:pPr>
            <a:r>
              <a:rPr lang="en-US" sz="1800" i="0" dirty="0">
                <a:latin typeface="Courier New" panose="02070309020205020404" pitchFamily="49" charset="0"/>
                <a:cs typeface="Courier New" panose="02070309020205020404" pitchFamily="49" charset="0"/>
              </a:rPr>
              <a:t>            </a:t>
            </a:r>
            <a:r>
              <a:rPr lang="en-US" sz="1800" i="0" dirty="0" err="1">
                <a:latin typeface="Courier New" panose="02070309020205020404" pitchFamily="49" charset="0"/>
                <a:cs typeface="Courier New" panose="02070309020205020404" pitchFamily="49" charset="0"/>
              </a:rPr>
              <a:t>err:GetClass</a:t>
            </a:r>
            <a:r>
              <a:rPr lang="en-US" sz="1800" i="0" dirty="0">
                <a:latin typeface="Courier New" panose="02070309020205020404" pitchFamily="49" charset="0"/>
                <a:cs typeface="Courier New" panose="02070309020205020404" pitchFamily="49" charset="0"/>
              </a:rPr>
              <a:t>():</a:t>
            </a:r>
            <a:r>
              <a:rPr lang="en-US" sz="1800" i="0" dirty="0" err="1">
                <a:latin typeface="Courier New" panose="02070309020205020404" pitchFamily="49" charset="0"/>
                <a:cs typeface="Courier New" panose="02070309020205020404" pitchFamily="49" charset="0"/>
              </a:rPr>
              <a:t>TypeName</a:t>
            </a:r>
            <a:endParaRPr lang="en-US" sz="1800" i="0" dirty="0">
              <a:latin typeface="Courier New" panose="02070309020205020404" pitchFamily="49" charset="0"/>
              <a:cs typeface="Courier New" panose="02070309020205020404" pitchFamily="49" charset="0"/>
            </a:endParaRPr>
          </a:p>
          <a:p>
            <a:pPr algn="l">
              <a:spcBef>
                <a:spcPts val="0"/>
              </a:spcBef>
              <a:buSzTx/>
            </a:pPr>
            <a:r>
              <a:rPr lang="en-US" sz="1800" i="0" dirty="0">
                <a:latin typeface="Courier New" panose="02070309020205020404" pitchFamily="49" charset="0"/>
                <a:cs typeface="Courier New" panose="02070309020205020404" pitchFamily="49" charset="0"/>
              </a:rPr>
              <a:t>        VIEW-AS ALERT-BOX.</a:t>
            </a:r>
          </a:p>
          <a:p>
            <a:pPr algn="l">
              <a:spcBef>
                <a:spcPts val="0"/>
              </a:spcBef>
              <a:buSzTx/>
            </a:pPr>
            <a:r>
              <a:rPr lang="en-US" sz="1800" i="0" dirty="0">
                <a:latin typeface="Courier New" panose="02070309020205020404" pitchFamily="49" charset="0"/>
                <a:cs typeface="Courier New" panose="02070309020205020404" pitchFamily="49" charset="0"/>
              </a:rPr>
              <a:t>  END.</a:t>
            </a:r>
          </a:p>
          <a:p>
            <a:pPr algn="l">
              <a:spcBef>
                <a:spcPts val="0"/>
              </a:spcBef>
              <a:buSzTx/>
            </a:pPr>
            <a:r>
              <a:rPr lang="en-US" sz="1800" i="0" dirty="0">
                <a:latin typeface="Courier New" panose="02070309020205020404" pitchFamily="49" charset="0"/>
                <a:cs typeface="Courier New" panose="02070309020205020404" pitchFamily="49" charset="0"/>
              </a:rPr>
              <a:t>END.</a:t>
            </a:r>
          </a:p>
        </p:txBody>
      </p:sp>
    </p:spTree>
    <p:custDataLst>
      <p:tags r:id="rId1"/>
    </p:custDataLst>
    <p:extLst>
      <p:ext uri="{BB962C8B-B14F-4D97-AF65-F5344CB8AC3E}">
        <p14:creationId xmlns:p14="http://schemas.microsoft.com/office/powerpoint/2010/main" val="20524066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Tech</a:t>
            </a:r>
            <a:r>
              <a:rPr lang="en-US" baseline="0" dirty="0"/>
              <a:t> preview - </a:t>
            </a:r>
            <a:r>
              <a:rPr lang="en-US" dirty="0"/>
              <a:t>Example:</a:t>
            </a:r>
            <a:endParaRPr lang="en-US" b="1" dirty="0">
              <a:latin typeface="Courier New" panose="02070309020205020404" pitchFamily="49" charset="0"/>
              <a:cs typeface="Courier New" panose="02070309020205020404" pitchFamily="49" charset="0"/>
            </a:endParaRPr>
          </a:p>
        </p:txBody>
      </p:sp>
      <p:sp>
        <p:nvSpPr>
          <p:cNvPr id="3" name="Content Placeholder 2"/>
          <p:cNvSpPr>
            <a:spLocks noGrp="1"/>
          </p:cNvSpPr>
          <p:nvPr>
            <p:ph idx="1"/>
          </p:nvPr>
        </p:nvSpPr>
        <p:spPr>
          <a:xfrm>
            <a:off x="557959" y="1070755"/>
            <a:ext cx="10951238" cy="5172075"/>
          </a:xfrm>
        </p:spPr>
        <p:txBody>
          <a:bodyPr/>
          <a:lstStyle/>
          <a:p>
            <a:r>
              <a:rPr lang="en-US" dirty="0"/>
              <a:t>Using </a:t>
            </a:r>
            <a:r>
              <a:rPr lang="en-US" b="1" dirty="0" err="1">
                <a:latin typeface="Courier New" panose="02070309020205020404" pitchFamily="49" charset="0"/>
                <a:cs typeface="Courier New" panose="02070309020205020404" pitchFamily="49" charset="0"/>
              </a:rPr>
              <a:t>Progress.Lang.LockConflict</a:t>
            </a:r>
            <a:r>
              <a:rPr lang="en-US" b="1" dirty="0">
                <a:latin typeface="Courier New" panose="02070309020205020404" pitchFamily="49" charset="0"/>
                <a:cs typeface="Courier New" panose="02070309020205020404" pitchFamily="49" charset="0"/>
              </a:rPr>
              <a:t> </a:t>
            </a:r>
            <a:r>
              <a:rPr lang="en-US" dirty="0"/>
              <a:t>to catch errors with properties </a:t>
            </a:r>
            <a:r>
              <a:rPr lang="en-US" b="1" dirty="0">
                <a:latin typeface="Courier New" panose="02070309020205020404" pitchFamily="49" charset="0"/>
                <a:cs typeface="Courier New" panose="02070309020205020404" pitchFamily="49" charset="0"/>
              </a:rPr>
              <a:t>TableName, User, Device</a:t>
            </a: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pPr marL="0" indent="0">
              <a:buNone/>
            </a:pPr>
            <a:endParaRPr lang="en-US" b="1" dirty="0">
              <a:latin typeface="Courier New" panose="02070309020205020404" pitchFamily="49" charset="0"/>
              <a:cs typeface="Courier New" panose="02070309020205020404" pitchFamily="49" charset="0"/>
            </a:endParaRPr>
          </a:p>
        </p:txBody>
      </p:sp>
      <p:sp>
        <p:nvSpPr>
          <p:cNvPr id="5" name="TextBox 4"/>
          <p:cNvSpPr txBox="1"/>
          <p:nvPr/>
        </p:nvSpPr>
        <p:spPr bwMode="auto">
          <a:xfrm>
            <a:off x="996143" y="1997314"/>
            <a:ext cx="10799751" cy="3693319"/>
          </a:xfrm>
          <a:prstGeom prst="rect">
            <a:avLst/>
          </a:prstGeom>
          <a:solidFill>
            <a:schemeClr val="bg1"/>
          </a:solidFill>
          <a:ln w="9525">
            <a:solidFill>
              <a:schemeClr val="tx1"/>
            </a:solidFill>
            <a:miter lim="800000"/>
            <a:headEnd/>
            <a:tailEnd/>
          </a:ln>
        </p:spPr>
        <p:txBody>
          <a:bodyPr vert="horz" wrap="none" lIns="91440" tIns="45720" rIns="91440" bIns="45720" numCol="1" rtlCol="0" anchor="t" anchorCtr="0" compatLnSpc="1">
            <a:prstTxWarp prst="textNoShape">
              <a:avLst/>
            </a:prstTxWarp>
            <a:spAutoFit/>
          </a:bodyPr>
          <a:lstStyle/>
          <a:p>
            <a:pPr algn="l">
              <a:spcBef>
                <a:spcPts val="0"/>
              </a:spcBef>
              <a:buSzTx/>
            </a:pPr>
            <a:r>
              <a:rPr lang="en-US" sz="1800" i="0" dirty="0">
                <a:latin typeface="Courier New" panose="02070309020205020404" pitchFamily="49" charset="0"/>
                <a:cs typeface="Courier New" panose="02070309020205020404" pitchFamily="49" charset="0"/>
              </a:rPr>
              <a:t>DO ON ERROR UNDO, LEAVE:</a:t>
            </a:r>
          </a:p>
          <a:p>
            <a:pPr algn="l">
              <a:spcBef>
                <a:spcPts val="0"/>
              </a:spcBef>
              <a:buSzTx/>
            </a:pPr>
            <a:r>
              <a:rPr lang="en-US" sz="1800" i="0" dirty="0">
                <a:latin typeface="Courier New" panose="02070309020205020404" pitchFamily="49" charset="0"/>
                <a:cs typeface="Courier New" panose="02070309020205020404" pitchFamily="49" charset="0"/>
              </a:rPr>
              <a:t>  FIND customer WHERE custnum = 1 EXCLUSIVE-LOCK</a:t>
            </a:r>
          </a:p>
          <a:p>
            <a:pPr algn="l">
              <a:spcBef>
                <a:spcPts val="0"/>
              </a:spcBef>
              <a:buSzTx/>
            </a:pPr>
            <a:r>
              <a:rPr lang="en-US" sz="1800" i="0" dirty="0">
                <a:latin typeface="Courier New" panose="02070309020205020404" pitchFamily="49" charset="0"/>
                <a:cs typeface="Courier New" panose="02070309020205020404" pitchFamily="49" charset="0"/>
              </a:rPr>
              <a:t>     NO-ERROR.</a:t>
            </a:r>
          </a:p>
          <a:p>
            <a:pPr algn="l">
              <a:spcBef>
                <a:spcPts val="0"/>
              </a:spcBef>
              <a:buSzTx/>
            </a:pPr>
            <a:r>
              <a:rPr lang="en-US" sz="1800" i="0" dirty="0">
                <a:latin typeface="Courier New" panose="02070309020205020404" pitchFamily="49" charset="0"/>
                <a:cs typeface="Courier New" panose="02070309020205020404" pitchFamily="49" charset="0"/>
              </a:rPr>
              <a:t>  MESSAGE “Shouldn’t get here because it’s STOP not ERROR” VIEW-AS ALERT-BOX.</a:t>
            </a:r>
          </a:p>
          <a:p>
            <a:pPr algn="l">
              <a:spcBef>
                <a:spcPts val="0"/>
              </a:spcBef>
              <a:buSzTx/>
            </a:pPr>
            <a:endParaRPr lang="en-US" sz="1800" i="0" dirty="0">
              <a:latin typeface="Courier New" panose="02070309020205020404" pitchFamily="49" charset="0"/>
              <a:cs typeface="Courier New" panose="02070309020205020404" pitchFamily="49" charset="0"/>
            </a:endParaRPr>
          </a:p>
          <a:p>
            <a:pPr algn="l">
              <a:spcBef>
                <a:spcPts val="0"/>
              </a:spcBef>
              <a:buSzTx/>
            </a:pPr>
            <a:r>
              <a:rPr lang="en-US" sz="1800" i="0" dirty="0">
                <a:latin typeface="Courier New" panose="02070309020205020404" pitchFamily="49" charset="0"/>
                <a:cs typeface="Courier New" panose="02070309020205020404" pitchFamily="49" charset="0"/>
              </a:rPr>
              <a:t>  CATCH err AS </a:t>
            </a:r>
            <a:r>
              <a:rPr lang="en-US" sz="1800" b="1" i="0" dirty="0">
                <a:solidFill>
                  <a:srgbClr val="00B050"/>
                </a:solidFill>
                <a:latin typeface="Courier New" panose="02070309020205020404" pitchFamily="49" charset="0"/>
                <a:cs typeface="Courier New" panose="02070309020205020404" pitchFamily="49" charset="0"/>
              </a:rPr>
              <a:t>PROGRESS.Lang.LockConflict</a:t>
            </a:r>
            <a:r>
              <a:rPr lang="en-US" sz="1800" i="0" dirty="0">
                <a:latin typeface="Courier New" panose="02070309020205020404" pitchFamily="49" charset="0"/>
                <a:cs typeface="Courier New" panose="02070309020205020404" pitchFamily="49" charset="0"/>
              </a:rPr>
              <a:t>:</a:t>
            </a:r>
          </a:p>
          <a:p>
            <a:pPr algn="l">
              <a:spcBef>
                <a:spcPts val="0"/>
              </a:spcBef>
              <a:buSzTx/>
            </a:pPr>
            <a:r>
              <a:rPr lang="en-US" sz="1800" i="0" dirty="0">
                <a:latin typeface="Courier New" panose="02070309020205020404" pitchFamily="49" charset="0"/>
                <a:cs typeface="Courier New" panose="02070309020205020404" pitchFamily="49" charset="0"/>
              </a:rPr>
              <a:t>     MESSAGE</a:t>
            </a:r>
            <a:r>
              <a:rPr lang="en-US" sz="1800" i="0" dirty="0">
                <a:solidFill>
                  <a:srgbClr val="FF00FF"/>
                </a:solidFill>
                <a:latin typeface="Courier New" panose="02070309020205020404" pitchFamily="49" charset="0"/>
                <a:cs typeface="Courier New" panose="02070309020205020404" pitchFamily="49" charset="0"/>
              </a:rPr>
              <a:t>	</a:t>
            </a:r>
            <a:r>
              <a:rPr lang="en-US" sz="1800" i="0" dirty="0">
                <a:latin typeface="Courier New" panose="02070309020205020404" pitchFamily="49" charset="0"/>
                <a:cs typeface="Courier New" panose="02070309020205020404" pitchFamily="49" charset="0"/>
              </a:rPr>
              <a:t>“Caught Lock Conflict” SKIP</a:t>
            </a:r>
          </a:p>
          <a:p>
            <a:pPr algn="l">
              <a:spcBef>
                <a:spcPts val="0"/>
              </a:spcBef>
              <a:buSzTx/>
            </a:pPr>
            <a:r>
              <a:rPr lang="en-US" sz="1800" i="0" dirty="0">
                <a:solidFill>
                  <a:srgbClr val="FF00FF"/>
                </a:solidFill>
                <a:latin typeface="Courier New" panose="02070309020205020404" pitchFamily="49" charset="0"/>
                <a:cs typeface="Courier New" panose="02070309020205020404" pitchFamily="49" charset="0"/>
              </a:rPr>
              <a:t>	</a:t>
            </a:r>
            <a:r>
              <a:rPr lang="en-US" sz="1800" i="0" dirty="0">
                <a:latin typeface="Courier New" panose="02070309020205020404" pitchFamily="49" charset="0"/>
                <a:cs typeface="Courier New" panose="02070309020205020404" pitchFamily="49" charset="0"/>
              </a:rPr>
              <a:t>“Table: “ </a:t>
            </a:r>
            <a:r>
              <a:rPr lang="en-US" sz="1800" b="1" i="0" dirty="0">
                <a:solidFill>
                  <a:srgbClr val="00B050"/>
                </a:solidFill>
                <a:latin typeface="Courier New" panose="02070309020205020404" pitchFamily="49" charset="0"/>
                <a:cs typeface="Courier New" panose="02070309020205020404" pitchFamily="49" charset="0"/>
              </a:rPr>
              <a:t>err:TableName</a:t>
            </a:r>
            <a:r>
              <a:rPr lang="en-US" sz="1800" i="0" dirty="0">
                <a:latin typeface="Courier New" panose="02070309020205020404" pitchFamily="49" charset="0"/>
                <a:cs typeface="Courier New" panose="02070309020205020404" pitchFamily="49" charset="0"/>
              </a:rPr>
              <a:t> SKIP</a:t>
            </a:r>
          </a:p>
          <a:p>
            <a:pPr algn="l">
              <a:spcBef>
                <a:spcPts val="0"/>
              </a:spcBef>
              <a:buSzTx/>
            </a:pPr>
            <a:r>
              <a:rPr lang="en-US" sz="1800" i="0" dirty="0">
                <a:solidFill>
                  <a:srgbClr val="FF00FF"/>
                </a:solidFill>
                <a:latin typeface="Courier New" panose="02070309020205020404" pitchFamily="49" charset="0"/>
                <a:cs typeface="Courier New" panose="02070309020205020404" pitchFamily="49" charset="0"/>
              </a:rPr>
              <a:t>	</a:t>
            </a:r>
            <a:r>
              <a:rPr lang="en-US" sz="1800" i="0" dirty="0">
                <a:latin typeface="Courier New" panose="02070309020205020404" pitchFamily="49" charset="0"/>
                <a:cs typeface="Courier New" panose="02070309020205020404" pitchFamily="49" charset="0"/>
              </a:rPr>
              <a:t>“User: “ </a:t>
            </a:r>
            <a:r>
              <a:rPr lang="en-US" sz="1800" b="1" i="0" dirty="0">
                <a:solidFill>
                  <a:srgbClr val="00B050"/>
                </a:solidFill>
                <a:latin typeface="Courier New" panose="02070309020205020404" pitchFamily="49" charset="0"/>
                <a:cs typeface="Courier New" panose="02070309020205020404" pitchFamily="49" charset="0"/>
              </a:rPr>
              <a:t>err:User</a:t>
            </a:r>
            <a:r>
              <a:rPr lang="en-US" sz="1800" b="1" i="0" dirty="0">
                <a:latin typeface="Courier New" panose="02070309020205020404" pitchFamily="49" charset="0"/>
                <a:cs typeface="Courier New" panose="02070309020205020404" pitchFamily="49" charset="0"/>
              </a:rPr>
              <a:t> </a:t>
            </a:r>
            <a:r>
              <a:rPr lang="en-US" sz="1800" i="0" dirty="0">
                <a:latin typeface="Courier New" panose="02070309020205020404" pitchFamily="49" charset="0"/>
                <a:cs typeface="Courier New" panose="02070309020205020404" pitchFamily="49" charset="0"/>
              </a:rPr>
              <a:t>SKIP</a:t>
            </a:r>
          </a:p>
          <a:p>
            <a:pPr algn="l">
              <a:spcBef>
                <a:spcPts val="0"/>
              </a:spcBef>
              <a:buSzTx/>
            </a:pPr>
            <a:r>
              <a:rPr lang="en-US" sz="1800" i="0" dirty="0">
                <a:solidFill>
                  <a:srgbClr val="FF00FF"/>
                </a:solidFill>
                <a:latin typeface="Courier New" panose="02070309020205020404" pitchFamily="49" charset="0"/>
                <a:cs typeface="Courier New" panose="02070309020205020404" pitchFamily="49" charset="0"/>
              </a:rPr>
              <a:t>	</a:t>
            </a:r>
            <a:r>
              <a:rPr lang="en-US" sz="1800" i="0" dirty="0">
                <a:latin typeface="Courier New" panose="02070309020205020404" pitchFamily="49" charset="0"/>
                <a:cs typeface="Courier New" panose="02070309020205020404" pitchFamily="49" charset="0"/>
              </a:rPr>
              <a:t>“Device: “ </a:t>
            </a:r>
            <a:r>
              <a:rPr lang="en-US" sz="1800" b="1" i="0" dirty="0">
                <a:solidFill>
                  <a:srgbClr val="00B050"/>
                </a:solidFill>
                <a:latin typeface="Courier New" panose="02070309020205020404" pitchFamily="49" charset="0"/>
                <a:cs typeface="Courier New" panose="02070309020205020404" pitchFamily="49" charset="0"/>
              </a:rPr>
              <a:t>err:Device</a:t>
            </a:r>
          </a:p>
          <a:p>
            <a:pPr algn="l">
              <a:spcBef>
                <a:spcPts val="0"/>
              </a:spcBef>
              <a:buSzTx/>
            </a:pPr>
            <a:r>
              <a:rPr lang="en-US" sz="1800" i="0" dirty="0">
                <a:latin typeface="Courier New" panose="02070309020205020404" pitchFamily="49" charset="0"/>
                <a:cs typeface="Courier New" panose="02070309020205020404" pitchFamily="49" charset="0"/>
              </a:rPr>
              <a:t>     VIEW-AS ALERT-BOX.</a:t>
            </a:r>
          </a:p>
          <a:p>
            <a:pPr algn="l">
              <a:spcBef>
                <a:spcPts val="0"/>
              </a:spcBef>
              <a:buSzTx/>
            </a:pPr>
            <a:r>
              <a:rPr lang="en-US" sz="1800" i="0" dirty="0">
                <a:latin typeface="Courier New" panose="02070309020205020404" pitchFamily="49" charset="0"/>
                <a:cs typeface="Courier New" panose="02070309020205020404" pitchFamily="49" charset="0"/>
              </a:rPr>
              <a:t>  END.</a:t>
            </a:r>
          </a:p>
          <a:p>
            <a:pPr algn="l">
              <a:spcBef>
                <a:spcPts val="0"/>
              </a:spcBef>
              <a:buSzTx/>
            </a:pPr>
            <a:r>
              <a:rPr lang="en-US" sz="1800" i="0" dirty="0">
                <a:latin typeface="Courier New" panose="02070309020205020404" pitchFamily="49" charset="0"/>
                <a:cs typeface="Courier New" panose="02070309020205020404" pitchFamily="49" charset="0"/>
              </a:rPr>
              <a:t>END.</a:t>
            </a:r>
          </a:p>
        </p:txBody>
      </p:sp>
    </p:spTree>
    <p:custDataLst>
      <p:tags r:id="rId1"/>
    </p:custDataLst>
    <p:extLst>
      <p:ext uri="{BB962C8B-B14F-4D97-AF65-F5344CB8AC3E}">
        <p14:creationId xmlns:p14="http://schemas.microsoft.com/office/powerpoint/2010/main" val="24789724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Tech</a:t>
            </a:r>
            <a:r>
              <a:rPr lang="en-US" baseline="0" dirty="0"/>
              <a:t> preview - </a:t>
            </a:r>
            <a:r>
              <a:rPr lang="en-US" dirty="0"/>
              <a:t>Example:</a:t>
            </a:r>
            <a:endParaRPr lang="en-US" b="1" dirty="0">
              <a:latin typeface="Courier New" panose="02070309020205020404" pitchFamily="49" charset="0"/>
              <a:cs typeface="Courier New" panose="02070309020205020404" pitchFamily="49" charset="0"/>
            </a:endParaRPr>
          </a:p>
        </p:txBody>
      </p:sp>
      <p:sp>
        <p:nvSpPr>
          <p:cNvPr id="3" name="Content Placeholder 2"/>
          <p:cNvSpPr>
            <a:spLocks noGrp="1"/>
          </p:cNvSpPr>
          <p:nvPr>
            <p:ph idx="1"/>
          </p:nvPr>
        </p:nvSpPr>
        <p:spPr>
          <a:xfrm>
            <a:off x="557959" y="1091683"/>
            <a:ext cx="10414650" cy="5573841"/>
          </a:xfrm>
        </p:spPr>
        <p:txBody>
          <a:bodyPr/>
          <a:lstStyle/>
          <a:p>
            <a:r>
              <a:rPr lang="en-US" dirty="0"/>
              <a:t>New object which uniquely identifies STOP-AFTER condition</a:t>
            </a:r>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pPr marL="0" indent="0">
              <a:buNone/>
            </a:pPr>
            <a:endParaRPr lang="en-US" b="1" dirty="0">
              <a:latin typeface="Courier New" panose="02070309020205020404" pitchFamily="49" charset="0"/>
              <a:cs typeface="Courier New" panose="02070309020205020404" pitchFamily="49" charset="0"/>
            </a:endParaRPr>
          </a:p>
        </p:txBody>
      </p:sp>
      <p:sp>
        <p:nvSpPr>
          <p:cNvPr id="5" name="TextBox 4"/>
          <p:cNvSpPr txBox="1"/>
          <p:nvPr/>
        </p:nvSpPr>
        <p:spPr bwMode="auto">
          <a:xfrm>
            <a:off x="978889" y="1840744"/>
            <a:ext cx="5698996" cy="2585323"/>
          </a:xfrm>
          <a:prstGeom prst="rect">
            <a:avLst/>
          </a:prstGeom>
          <a:solidFill>
            <a:schemeClr val="bg1"/>
          </a:solidFill>
          <a:ln w="9525">
            <a:solidFill>
              <a:schemeClr val="tx1"/>
            </a:solidFill>
            <a:miter lim="800000"/>
            <a:headEnd/>
            <a:tailEnd/>
          </a:ln>
        </p:spPr>
        <p:txBody>
          <a:bodyPr vert="horz" wrap="none" lIns="91440" tIns="45720" rIns="91440" bIns="45720" numCol="1" rtlCol="0" anchor="t" anchorCtr="0" compatLnSpc="1">
            <a:prstTxWarp prst="textNoShape">
              <a:avLst/>
            </a:prstTxWarp>
            <a:spAutoFit/>
          </a:bodyPr>
          <a:lstStyle/>
          <a:p>
            <a:pPr algn="l">
              <a:spcBef>
                <a:spcPts val="0"/>
              </a:spcBef>
              <a:buSzTx/>
            </a:pPr>
            <a:r>
              <a:rPr lang="en-US" sz="1800" i="0" dirty="0">
                <a:latin typeface="Courier New" panose="02070309020205020404" pitchFamily="49" charset="0"/>
                <a:cs typeface="Courier New" panose="02070309020205020404" pitchFamily="49" charset="0"/>
              </a:rPr>
              <a:t>DO ON ERROR UNDO, LEAVE STOP-AFTER 4</a:t>
            </a:r>
          </a:p>
          <a:p>
            <a:pPr algn="l">
              <a:spcBef>
                <a:spcPts val="0"/>
              </a:spcBef>
              <a:buSzTx/>
            </a:pPr>
            <a:r>
              <a:rPr lang="en-US" sz="1800" i="0" dirty="0">
                <a:latin typeface="Courier New" panose="02070309020205020404" pitchFamily="49" charset="0"/>
                <a:cs typeface="Courier New" panose="02070309020205020404" pitchFamily="49" charset="0"/>
              </a:rPr>
              <a:t>   ON STOP UNDO, LEAVE:</a:t>
            </a:r>
          </a:p>
          <a:p>
            <a:pPr algn="l">
              <a:spcBef>
                <a:spcPts val="0"/>
              </a:spcBef>
              <a:buSzTx/>
            </a:pPr>
            <a:r>
              <a:rPr lang="en-US" sz="1800" i="0" dirty="0">
                <a:latin typeface="Courier New" panose="02070309020205020404" pitchFamily="49" charset="0"/>
                <a:cs typeface="Courier New" panose="02070309020205020404" pitchFamily="49" charset="0"/>
              </a:rPr>
              <a:t>  &lt;long-running code&gt;</a:t>
            </a:r>
          </a:p>
          <a:p>
            <a:pPr algn="l">
              <a:spcBef>
                <a:spcPts val="0"/>
              </a:spcBef>
              <a:buSzTx/>
            </a:pPr>
            <a:endParaRPr lang="en-US" sz="1800" i="0" dirty="0">
              <a:latin typeface="Courier New" panose="02070309020205020404" pitchFamily="49" charset="0"/>
              <a:cs typeface="Courier New" panose="02070309020205020404" pitchFamily="49" charset="0"/>
            </a:endParaRPr>
          </a:p>
          <a:p>
            <a:pPr algn="l">
              <a:spcBef>
                <a:spcPts val="0"/>
              </a:spcBef>
              <a:buSzTx/>
            </a:pPr>
            <a:r>
              <a:rPr lang="en-US" sz="1800" i="0" dirty="0">
                <a:latin typeface="Courier New" panose="02070309020205020404" pitchFamily="49" charset="0"/>
                <a:cs typeface="Courier New" panose="02070309020205020404" pitchFamily="49" charset="0"/>
              </a:rPr>
              <a:t>  CATCH err AS </a:t>
            </a:r>
            <a:r>
              <a:rPr lang="en-US" sz="1800" i="0" dirty="0" err="1">
                <a:latin typeface="Courier New" panose="02070309020205020404" pitchFamily="49" charset="0"/>
                <a:cs typeface="Courier New" panose="02070309020205020404" pitchFamily="49" charset="0"/>
              </a:rPr>
              <a:t>Progress.Lang.StopAfter</a:t>
            </a:r>
            <a:r>
              <a:rPr lang="en-US" sz="1800" i="0" dirty="0">
                <a:latin typeface="Courier New" panose="02070309020205020404" pitchFamily="49" charset="0"/>
                <a:cs typeface="Courier New" panose="02070309020205020404" pitchFamily="49" charset="0"/>
              </a:rPr>
              <a:t>:</a:t>
            </a:r>
          </a:p>
          <a:p>
            <a:pPr algn="l">
              <a:spcBef>
                <a:spcPts val="0"/>
              </a:spcBef>
              <a:buSzTx/>
            </a:pPr>
            <a:r>
              <a:rPr lang="en-US" sz="1800" i="0" dirty="0">
                <a:latin typeface="Courier New" panose="02070309020205020404" pitchFamily="49" charset="0"/>
                <a:cs typeface="Courier New" panose="02070309020205020404" pitchFamily="49" charset="0"/>
              </a:rPr>
              <a:t>    MESSAGE “STOP was due to STOP-AFTER”</a:t>
            </a:r>
          </a:p>
          <a:p>
            <a:pPr algn="l">
              <a:spcBef>
                <a:spcPts val="0"/>
              </a:spcBef>
              <a:buSzTx/>
            </a:pPr>
            <a:r>
              <a:rPr lang="en-US" sz="1800" i="0" dirty="0">
                <a:latin typeface="Courier New" panose="02070309020205020404" pitchFamily="49" charset="0"/>
                <a:cs typeface="Courier New" panose="02070309020205020404" pitchFamily="49" charset="0"/>
              </a:rPr>
              <a:t>        VIEW-AS ALERT-BOX.</a:t>
            </a:r>
          </a:p>
          <a:p>
            <a:pPr algn="l">
              <a:spcBef>
                <a:spcPts val="0"/>
              </a:spcBef>
              <a:buSzTx/>
            </a:pPr>
            <a:r>
              <a:rPr lang="en-US" sz="1800" i="0" dirty="0">
                <a:latin typeface="Courier New" panose="02070309020205020404" pitchFamily="49" charset="0"/>
                <a:cs typeface="Courier New" panose="02070309020205020404" pitchFamily="49" charset="0"/>
              </a:rPr>
              <a:t>  END.</a:t>
            </a:r>
          </a:p>
          <a:p>
            <a:pPr algn="l">
              <a:spcBef>
                <a:spcPts val="0"/>
              </a:spcBef>
              <a:buSzTx/>
            </a:pPr>
            <a:r>
              <a:rPr lang="en-US" sz="1800" i="0" dirty="0">
                <a:latin typeface="Courier New" panose="02070309020205020404" pitchFamily="49" charset="0"/>
                <a:cs typeface="Courier New" panose="02070309020205020404" pitchFamily="49" charset="0"/>
              </a:rPr>
              <a:t>END.</a:t>
            </a:r>
          </a:p>
        </p:txBody>
      </p:sp>
    </p:spTree>
    <p:custDataLst>
      <p:tags r:id="rId1"/>
    </p:custDataLst>
    <p:extLst>
      <p:ext uri="{BB962C8B-B14F-4D97-AF65-F5344CB8AC3E}">
        <p14:creationId xmlns:p14="http://schemas.microsoft.com/office/powerpoint/2010/main" val="35859254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attributes of the asynchronous request object handle</a:t>
            </a:r>
            <a:endParaRPr lang="en-US" b="1" dirty="0">
              <a:latin typeface="Courier New" panose="02070309020205020404" pitchFamily="49" charset="0"/>
              <a:cs typeface="Courier New" panose="02070309020205020404" pitchFamily="49" charset="0"/>
            </a:endParaRPr>
          </a:p>
        </p:txBody>
      </p:sp>
      <p:sp>
        <p:nvSpPr>
          <p:cNvPr id="3" name="Content Placeholder 2"/>
          <p:cNvSpPr>
            <a:spLocks noGrp="1"/>
          </p:cNvSpPr>
          <p:nvPr>
            <p:ph idx="1"/>
          </p:nvPr>
        </p:nvSpPr>
        <p:spPr>
          <a:xfrm>
            <a:off x="559402" y="798385"/>
            <a:ext cx="10414650" cy="5573841"/>
          </a:xfrm>
        </p:spPr>
        <p:txBody>
          <a:bodyPr/>
          <a:lstStyle/>
          <a:p>
            <a:endParaRPr lang="en-US" b="1" dirty="0">
              <a:solidFill>
                <a:schemeClr val="tx1"/>
              </a:solidFill>
              <a:latin typeface="Arial" charset="0"/>
            </a:endParaRPr>
          </a:p>
          <a:p>
            <a:r>
              <a:rPr lang="en-US" b="1" dirty="0">
                <a:solidFill>
                  <a:schemeClr val="tx1"/>
                </a:solidFill>
                <a:latin typeface="Arial" charset="0"/>
              </a:rPr>
              <a:t>ERROR-OBJECT </a:t>
            </a:r>
            <a:r>
              <a:rPr lang="en-US" dirty="0">
                <a:solidFill>
                  <a:schemeClr val="tx1"/>
                </a:solidFill>
                <a:latin typeface="Arial" charset="0"/>
              </a:rPr>
              <a:t>— This attribute returns an object reference which implements </a:t>
            </a:r>
            <a:r>
              <a:rPr lang="en-US" b="1" dirty="0">
                <a:solidFill>
                  <a:schemeClr val="tx1"/>
                </a:solidFill>
                <a:latin typeface="Courier New" panose="02070309020205020404" pitchFamily="49" charset="0"/>
                <a:cs typeface="Courier New" panose="02070309020205020404" pitchFamily="49" charset="0"/>
              </a:rPr>
              <a:t>Progress.Lang.Error</a:t>
            </a:r>
            <a:r>
              <a:rPr lang="en-US" dirty="0">
                <a:solidFill>
                  <a:schemeClr val="tx1"/>
                </a:solidFill>
                <a:latin typeface="Arial" charset="0"/>
              </a:rPr>
              <a:t> that is thrown from an asynchronous request.</a:t>
            </a:r>
          </a:p>
          <a:p>
            <a:endParaRPr lang="en-US" sz="800" dirty="0">
              <a:solidFill>
                <a:schemeClr val="tx1"/>
              </a:solidFill>
              <a:latin typeface="Arial" charset="0"/>
            </a:endParaRPr>
          </a:p>
          <a:p>
            <a:r>
              <a:rPr lang="en-US" b="1" dirty="0">
                <a:solidFill>
                  <a:schemeClr val="tx1"/>
                </a:solidFill>
                <a:latin typeface="Arial" charset="0"/>
              </a:rPr>
              <a:t>STOP-OBJECT </a:t>
            </a:r>
            <a:r>
              <a:rPr lang="en-US" dirty="0">
                <a:solidFill>
                  <a:schemeClr val="tx1"/>
                </a:solidFill>
                <a:latin typeface="Arial" charset="0"/>
              </a:rPr>
              <a:t>— This attribute returns an object reference to any instance of the </a:t>
            </a:r>
            <a:r>
              <a:rPr lang="en-US" b="1" dirty="0" err="1">
                <a:solidFill>
                  <a:schemeClr val="tx1"/>
                </a:solidFill>
                <a:latin typeface="Courier New" panose="02070309020205020404" pitchFamily="49" charset="0"/>
                <a:cs typeface="Courier New" panose="02070309020205020404" pitchFamily="49" charset="0"/>
              </a:rPr>
              <a:t>Progress.Lang.Stop</a:t>
            </a:r>
            <a:r>
              <a:rPr lang="en-US" dirty="0">
                <a:solidFill>
                  <a:schemeClr val="tx1"/>
                </a:solidFill>
                <a:latin typeface="Arial" charset="0"/>
              </a:rPr>
              <a:t> class, or one of its built-in subclasses, that is thrown from an asynchronous request</a:t>
            </a: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pPr marL="0" indent="0">
              <a:buNone/>
            </a:pPr>
            <a:endParaRPr lang="en-US" b="1" dirty="0">
              <a:latin typeface="Courier New" panose="02070309020205020404" pitchFamily="49" charset="0"/>
              <a:cs typeface="Courier New" panose="02070309020205020404" pitchFamily="49" charset="0"/>
            </a:endParaRPr>
          </a:p>
        </p:txBody>
      </p:sp>
      <p:sp>
        <p:nvSpPr>
          <p:cNvPr id="6" name="TextBox 5"/>
          <p:cNvSpPr txBox="1"/>
          <p:nvPr/>
        </p:nvSpPr>
        <p:spPr bwMode="auto">
          <a:xfrm>
            <a:off x="746198" y="3410283"/>
            <a:ext cx="10761591" cy="2646878"/>
          </a:xfrm>
          <a:prstGeom prst="rect">
            <a:avLst/>
          </a:prstGeom>
          <a:solidFill>
            <a:schemeClr val="bg1"/>
          </a:solidFill>
          <a:ln w="9525">
            <a:solidFill>
              <a:schemeClr val="tx1"/>
            </a:solidFill>
            <a:miter lim="800000"/>
            <a:headEnd/>
            <a:tailEnd/>
          </a:ln>
        </p:spPr>
        <p:txBody>
          <a:bodyPr vert="horz" wrap="square" lIns="91440" tIns="45720" rIns="91440" bIns="45720" numCol="1" rtlCol="0" anchor="t" anchorCtr="0" compatLnSpc="1">
            <a:prstTxWarp prst="textNoShape">
              <a:avLst/>
            </a:prstTxWarp>
            <a:spAutoFit/>
          </a:bodyPr>
          <a:lstStyle/>
          <a:p>
            <a:pPr algn="l"/>
            <a:r>
              <a:rPr lang="en-US" sz="1600" dirty="0">
                <a:latin typeface="Courier New" panose="02070309020205020404" pitchFamily="49" charset="0"/>
                <a:cs typeface="Courier New" panose="02070309020205020404" pitchFamily="49" charset="0"/>
              </a:rPr>
              <a:t>IF VALID-OBJECT(SELF:ERROR-OBJECT)</a:t>
            </a:r>
          </a:p>
          <a:p>
            <a:pPr algn="l"/>
            <a:r>
              <a:rPr lang="en-US" sz="2000" dirty="0">
                <a:latin typeface="Courier New" panose="02070309020205020404" pitchFamily="49" charset="0"/>
                <a:cs typeface="Courier New" panose="02070309020205020404" pitchFamily="49" charset="0"/>
              </a:rPr>
              <a:t>	MESSAGE </a:t>
            </a:r>
            <a:r>
              <a:rPr lang="en-US" sz="2000" dirty="0" err="1">
                <a:latin typeface="Courier New" panose="02070309020205020404" pitchFamily="49" charset="0"/>
                <a:cs typeface="Courier New" panose="02070309020205020404" pitchFamily="49" charset="0"/>
              </a:rPr>
              <a:t>SELF:ERROR-OBJECT:GetMessage</a:t>
            </a:r>
            <a:r>
              <a:rPr lang="en-US" sz="2000" dirty="0">
                <a:latin typeface="Courier New" panose="02070309020205020404" pitchFamily="49" charset="0"/>
                <a:cs typeface="Courier New" panose="02070309020205020404" pitchFamily="49" charset="0"/>
              </a:rPr>
              <a:t>(1) VIEW-AS ALERT-BOX.    </a:t>
            </a:r>
          </a:p>
          <a:p>
            <a:pPr algn="l"/>
            <a:r>
              <a:rPr lang="en-US" sz="2000" dirty="0">
                <a:latin typeface="Courier New" panose="02070309020205020404" pitchFamily="49" charset="0"/>
                <a:cs typeface="Courier New" panose="02070309020205020404" pitchFamily="49" charset="0"/>
              </a:rPr>
              <a:t>ELSE IF VALID-OBJECT(SELF:STOP-OBJECT) THEN DO:</a:t>
            </a:r>
          </a:p>
          <a:p>
            <a:pPr algn="l"/>
            <a:r>
              <a:rPr lang="en-US" sz="2000" dirty="0">
                <a:latin typeface="Courier New" panose="02070309020205020404" pitchFamily="49" charset="0"/>
                <a:cs typeface="Courier New" panose="02070309020205020404" pitchFamily="49" charset="0"/>
              </a:rPr>
              <a:t>    IF TYPE-OF(SELF:STOP-OBJECT, </a:t>
            </a:r>
            <a:r>
              <a:rPr lang="en-US" sz="2000" dirty="0" err="1">
                <a:latin typeface="Courier New" panose="02070309020205020404" pitchFamily="49" charset="0"/>
                <a:cs typeface="Courier New" panose="02070309020205020404" pitchFamily="49" charset="0"/>
              </a:rPr>
              <a:t>PROGRESS.Lang.StopAfter</a:t>
            </a:r>
            <a:r>
              <a:rPr lang="en-US" sz="2000" dirty="0">
                <a:latin typeface="Courier New" panose="02070309020205020404" pitchFamily="49" charset="0"/>
                <a:cs typeface="Courier New" panose="02070309020205020404" pitchFamily="49" charset="0"/>
              </a:rPr>
              <a:t>) THEN </a:t>
            </a:r>
          </a:p>
          <a:p>
            <a:pPr algn="l"/>
            <a:r>
              <a:rPr lang="en-US" sz="2000" dirty="0">
                <a:latin typeface="Courier New" panose="02070309020205020404" pitchFamily="49" charset="0"/>
                <a:cs typeface="Courier New" panose="02070309020205020404" pitchFamily="49" charset="0"/>
              </a:rPr>
              <a:t>        ...</a:t>
            </a:r>
          </a:p>
          <a:p>
            <a:pPr algn="l"/>
            <a:r>
              <a:rPr lang="en-US" sz="2000" dirty="0">
                <a:latin typeface="Courier New" panose="02070309020205020404" pitchFamily="49" charset="0"/>
                <a:cs typeface="Courier New" panose="02070309020205020404" pitchFamily="49" charset="0"/>
              </a:rPr>
              <a:t>END.</a:t>
            </a:r>
          </a:p>
        </p:txBody>
      </p:sp>
    </p:spTree>
    <p:custDataLst>
      <p:tags r:id="rId1"/>
    </p:custDataLst>
    <p:extLst>
      <p:ext uri="{BB962C8B-B14F-4D97-AF65-F5344CB8AC3E}">
        <p14:creationId xmlns:p14="http://schemas.microsoft.com/office/powerpoint/2010/main" val="4324535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Agenda</a:t>
            </a:r>
          </a:p>
        </p:txBody>
      </p:sp>
      <p:sp>
        <p:nvSpPr>
          <p:cNvPr id="4" name="Content Placeholder 3"/>
          <p:cNvSpPr>
            <a:spLocks noGrp="1"/>
          </p:cNvSpPr>
          <p:nvPr>
            <p:ph idx="1"/>
          </p:nvPr>
        </p:nvSpPr>
        <p:spPr/>
        <p:txBody>
          <a:bodyPr/>
          <a:lstStyle/>
          <a:p>
            <a:endParaRPr lang="en-US" b="1" dirty="0">
              <a:solidFill>
                <a:schemeClr val="tx1"/>
              </a:solidFill>
              <a:latin typeface="Arial" charset="0"/>
            </a:endParaRPr>
          </a:p>
          <a:p>
            <a:endParaRPr lang="en-US" b="1" dirty="0">
              <a:solidFill>
                <a:schemeClr val="tx1"/>
              </a:solidFill>
              <a:latin typeface="Arial" charset="0"/>
            </a:endParaRPr>
          </a:p>
          <a:p>
            <a:endParaRPr lang="en-US" b="1" dirty="0">
              <a:solidFill>
                <a:schemeClr val="tx1"/>
              </a:solidFill>
              <a:latin typeface="Arial" charset="0"/>
            </a:endParaRPr>
          </a:p>
        </p:txBody>
      </p:sp>
      <p:sp>
        <p:nvSpPr>
          <p:cNvPr id="5" name="Content Placeholder 4"/>
          <p:cNvSpPr txBox="1">
            <a:spLocks/>
          </p:cNvSpPr>
          <p:nvPr/>
        </p:nvSpPr>
        <p:spPr bwMode="auto">
          <a:xfrm>
            <a:off x="3907412" y="1200151"/>
            <a:ext cx="6971870" cy="5172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sz="3200" i="0" dirty="0"/>
              <a:t>Making it easier to develop</a:t>
            </a:r>
          </a:p>
          <a:p>
            <a:pPr>
              <a:buSzTx/>
            </a:pPr>
            <a:r>
              <a:rPr lang="en-US" sz="3200" i="0" dirty="0"/>
              <a:t>Handling errors</a:t>
            </a:r>
          </a:p>
          <a:p>
            <a:pPr>
              <a:buSzTx/>
            </a:pPr>
            <a:r>
              <a:rPr lang="en-US" sz="3200" i="0" dirty="0"/>
              <a:t>Kendo UI Builder</a:t>
            </a:r>
          </a:p>
          <a:p>
            <a:pPr>
              <a:buSzTx/>
            </a:pPr>
            <a:endParaRPr lang="en-US" sz="3200" i="0" dirty="0"/>
          </a:p>
          <a:p>
            <a:pPr marL="0" indent="0">
              <a:buSzTx/>
              <a:buFont typeface="Wingdings" pitchFamily="2" charset="2"/>
              <a:buNone/>
            </a:pPr>
            <a:endParaRPr lang="en-US" sz="3200" i="0"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547" y="2128644"/>
            <a:ext cx="2785547" cy="2009541"/>
          </a:xfrm>
          <a:prstGeom prst="rect">
            <a:avLst/>
          </a:prstGeom>
        </p:spPr>
      </p:pic>
      <p:sp>
        <p:nvSpPr>
          <p:cNvPr id="9" name="Rectangle 10"/>
          <p:cNvSpPr>
            <a:spLocks noChangeArrowheads="1"/>
          </p:cNvSpPr>
          <p:nvPr/>
        </p:nvSpPr>
        <p:spPr bwMode="auto">
          <a:xfrm>
            <a:off x="4427794" y="2455180"/>
            <a:ext cx="6226566"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dirty="0">
              <a:solidFill>
                <a:srgbClr val="000000"/>
              </a:solidFill>
            </a:endParaRPr>
          </a:p>
        </p:txBody>
      </p:sp>
    </p:spTree>
    <p:custDataLst>
      <p:tags r:id="rId1"/>
    </p:custDataLst>
    <p:extLst>
      <p:ext uri="{BB962C8B-B14F-4D97-AF65-F5344CB8AC3E}">
        <p14:creationId xmlns:p14="http://schemas.microsoft.com/office/powerpoint/2010/main" val="29137271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Modernize with Kendo UI Builder for OpenEdge</a:t>
            </a:r>
            <a:endParaRPr lang="en-US" dirty="0"/>
          </a:p>
        </p:txBody>
      </p:sp>
      <p:sp>
        <p:nvSpPr>
          <p:cNvPr id="7" name="Content Placeholder 6"/>
          <p:cNvSpPr>
            <a:spLocks noGrp="1"/>
          </p:cNvSpPr>
          <p:nvPr>
            <p:ph idx="1"/>
          </p:nvPr>
        </p:nvSpPr>
        <p:spPr>
          <a:xfrm>
            <a:off x="559402" y="1200151"/>
            <a:ext cx="9976980" cy="5172075"/>
          </a:xfrm>
        </p:spPr>
        <p:txBody>
          <a:bodyPr/>
          <a:lstStyle/>
          <a:p>
            <a:r>
              <a:rPr lang="en-US" dirty="0"/>
              <a:t>Drag and Drop application for building Browser Based User Interfaces</a:t>
            </a:r>
          </a:p>
          <a:p>
            <a:r>
              <a:rPr lang="en-US" dirty="0"/>
              <a:t>Leverage your existing OE business logic</a:t>
            </a:r>
          </a:p>
          <a:p>
            <a:r>
              <a:rPr lang="en-US" dirty="0"/>
              <a:t>Based on JSDO</a:t>
            </a:r>
          </a:p>
          <a:p>
            <a:r>
              <a:rPr lang="en-US" dirty="0"/>
              <a:t>Automate generation of 80% of screens in a business application</a:t>
            </a:r>
          </a:p>
          <a:p>
            <a:endParaRPr lang="en-US" dirty="0">
              <a:solidFill>
                <a:schemeClr val="tx1"/>
              </a:solidFill>
            </a:endParaRPr>
          </a:p>
          <a:p>
            <a:r>
              <a:rPr lang="en-US" dirty="0">
                <a:solidFill>
                  <a:schemeClr val="tx1"/>
                </a:solidFill>
              </a:rPr>
              <a:t>KUIB 1.0 Released September 2016</a:t>
            </a:r>
          </a:p>
          <a:p>
            <a:pPr lvl="1"/>
            <a:r>
              <a:rPr lang="en-US" dirty="0">
                <a:solidFill>
                  <a:schemeClr val="tx1"/>
                </a:solidFill>
              </a:rPr>
              <a:t>Core set of editor types</a:t>
            </a:r>
          </a:p>
          <a:p>
            <a:r>
              <a:rPr lang="en-US" dirty="0">
                <a:solidFill>
                  <a:schemeClr val="tx1"/>
                </a:solidFill>
              </a:rPr>
              <a:t>KUIB 1.1 Released November 2016</a:t>
            </a:r>
          </a:p>
          <a:p>
            <a:pPr lvl="1"/>
            <a:r>
              <a:rPr lang="en-US" dirty="0">
                <a:solidFill>
                  <a:schemeClr val="tx1"/>
                </a:solidFill>
              </a:rPr>
              <a:t>Blank View</a:t>
            </a:r>
          </a:p>
          <a:p>
            <a:r>
              <a:rPr lang="en-US" dirty="0">
                <a:solidFill>
                  <a:schemeClr val="tx1"/>
                </a:solidFill>
              </a:rPr>
              <a:t>KUIB 2.0 Expected Release June/July 2017</a:t>
            </a:r>
          </a:p>
          <a:p>
            <a:endParaRPr lang="en-US" dirty="0"/>
          </a:p>
          <a:p>
            <a:endParaRPr lang="en-US" b="1" dirty="0"/>
          </a:p>
        </p:txBody>
      </p:sp>
      <p:pic>
        <p:nvPicPr>
          <p:cNvPr id="4" name="Picture 2" descr="Image result for web UI builder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1" y="3776662"/>
            <a:ext cx="3790950" cy="12001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698306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New in KUIB 2.0</a:t>
            </a:r>
          </a:p>
        </p:txBody>
      </p:sp>
      <p:sp>
        <p:nvSpPr>
          <p:cNvPr id="7" name="Content Placeholder 6"/>
          <p:cNvSpPr>
            <a:spLocks noGrp="1"/>
          </p:cNvSpPr>
          <p:nvPr>
            <p:ph idx="1"/>
          </p:nvPr>
        </p:nvSpPr>
        <p:spPr>
          <a:xfrm>
            <a:off x="559402" y="1200151"/>
            <a:ext cx="9976980" cy="5172075"/>
          </a:xfrm>
        </p:spPr>
        <p:txBody>
          <a:bodyPr/>
          <a:lstStyle/>
          <a:p>
            <a:r>
              <a:rPr lang="en-US" dirty="0"/>
              <a:t>Single Page Application (SPA) Dev Environment</a:t>
            </a:r>
          </a:p>
          <a:p>
            <a:endParaRPr lang="en-US" sz="800" dirty="0"/>
          </a:p>
          <a:p>
            <a:r>
              <a:rPr lang="en-US" dirty="0"/>
              <a:t>Predefined templates</a:t>
            </a:r>
          </a:p>
          <a:p>
            <a:pPr lvl="1"/>
            <a:r>
              <a:rPr lang="en-US" dirty="0">
                <a:solidFill>
                  <a:schemeClr val="tx1"/>
                </a:solidFill>
              </a:rPr>
              <a:t>Editable Data Grid</a:t>
            </a:r>
          </a:p>
          <a:p>
            <a:pPr lvl="1"/>
            <a:r>
              <a:rPr lang="en-US" dirty="0">
                <a:solidFill>
                  <a:schemeClr val="tx1"/>
                </a:solidFill>
              </a:rPr>
              <a:t>Hierarchical Data Grid</a:t>
            </a:r>
          </a:p>
          <a:p>
            <a:pPr lvl="1"/>
            <a:r>
              <a:rPr lang="en-US" dirty="0">
                <a:solidFill>
                  <a:schemeClr val="tx1"/>
                </a:solidFill>
              </a:rPr>
              <a:t>Stacked Data Grid</a:t>
            </a:r>
          </a:p>
          <a:p>
            <a:endParaRPr lang="en-US" sz="800" dirty="0">
              <a:solidFill>
                <a:schemeClr val="tx1"/>
              </a:solidFill>
            </a:endParaRPr>
          </a:p>
          <a:p>
            <a:r>
              <a:rPr lang="en-US" dirty="0"/>
              <a:t>Rich set of Kendo UI controls</a:t>
            </a:r>
          </a:p>
          <a:p>
            <a:pPr lvl="1"/>
            <a:r>
              <a:rPr lang="en-US" dirty="0"/>
              <a:t>Charts</a:t>
            </a:r>
          </a:p>
          <a:p>
            <a:pPr lvl="1"/>
            <a:r>
              <a:rPr lang="en-US" dirty="0"/>
              <a:t>Calendar, </a:t>
            </a:r>
            <a:r>
              <a:rPr lang="en-US" dirty="0" err="1"/>
              <a:t>etc</a:t>
            </a:r>
            <a:endParaRPr lang="en-US" dirty="0"/>
          </a:p>
          <a:p>
            <a:endParaRPr lang="en-US" sz="800" dirty="0"/>
          </a:p>
          <a:p>
            <a:r>
              <a:rPr lang="en-US" dirty="0"/>
              <a:t>Support for Foreign Keys</a:t>
            </a:r>
          </a:p>
          <a:p>
            <a:endParaRPr lang="en-US" sz="800" dirty="0"/>
          </a:p>
          <a:p>
            <a:r>
              <a:rPr lang="en-US" dirty="0"/>
              <a:t>Electron Shell container</a:t>
            </a:r>
          </a:p>
          <a:p>
            <a:endParaRPr lang="en-US" dirty="0"/>
          </a:p>
          <a:p>
            <a:endParaRPr lang="en-US" b="1" dirty="0"/>
          </a:p>
        </p:txBody>
      </p:sp>
    </p:spTree>
    <p:custDataLst>
      <p:tags r:id="rId1"/>
    </p:custDataLst>
    <p:extLst>
      <p:ext uri="{BB962C8B-B14F-4D97-AF65-F5344CB8AC3E}">
        <p14:creationId xmlns:p14="http://schemas.microsoft.com/office/powerpoint/2010/main" val="41444398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Foreign Key Support</a:t>
            </a:r>
          </a:p>
        </p:txBody>
      </p:sp>
      <p:sp>
        <p:nvSpPr>
          <p:cNvPr id="3" name="Content Placeholder 2"/>
          <p:cNvSpPr>
            <a:spLocks noGrp="1"/>
          </p:cNvSpPr>
          <p:nvPr>
            <p:ph idx="1"/>
          </p:nvPr>
        </p:nvSpPr>
        <p:spPr/>
        <p:txBody>
          <a:bodyPr/>
          <a:lstStyle/>
          <a:p>
            <a:r>
              <a:rPr lang="en-US" dirty="0"/>
              <a:t>Placeholder field</a:t>
            </a:r>
          </a:p>
          <a:p>
            <a:endParaRPr lang="en-US" sz="800" dirty="0"/>
          </a:p>
          <a:p>
            <a:r>
              <a:rPr lang="en-US" dirty="0"/>
              <a:t>Semantic Type is ‘Lookup’</a:t>
            </a:r>
          </a:p>
          <a:p>
            <a:endParaRPr lang="en-US" sz="800" dirty="0"/>
          </a:p>
          <a:p>
            <a:r>
              <a:rPr lang="en-US" dirty="0"/>
              <a:t>Editor Types</a:t>
            </a:r>
          </a:p>
          <a:p>
            <a:pPr lvl="1"/>
            <a:r>
              <a:rPr lang="en-US" dirty="0"/>
              <a:t>Combo-box</a:t>
            </a:r>
          </a:p>
          <a:p>
            <a:pPr lvl="1"/>
            <a:r>
              <a:rPr lang="en-US" dirty="0"/>
              <a:t>Drop-down list</a:t>
            </a:r>
          </a:p>
        </p:txBody>
      </p:sp>
      <p:pic>
        <p:nvPicPr>
          <p:cNvPr id="4" name="Picture 3"/>
          <p:cNvPicPr>
            <a:picLocks noChangeAspect="1"/>
          </p:cNvPicPr>
          <p:nvPr/>
        </p:nvPicPr>
        <p:blipFill>
          <a:blip r:embed="rId2"/>
          <a:stretch>
            <a:fillRect/>
          </a:stretch>
        </p:blipFill>
        <p:spPr>
          <a:xfrm>
            <a:off x="5127699" y="2141746"/>
            <a:ext cx="6380088" cy="2485378"/>
          </a:xfrm>
          <a:prstGeom prst="rect">
            <a:avLst/>
          </a:prstGeom>
        </p:spPr>
      </p:pic>
      <p:sp>
        <p:nvSpPr>
          <p:cNvPr id="9" name="Rounded Rectangle 12"/>
          <p:cNvSpPr/>
          <p:nvPr/>
        </p:nvSpPr>
        <p:spPr bwMode="auto">
          <a:xfrm>
            <a:off x="8704912" y="2141746"/>
            <a:ext cx="2802877" cy="557663"/>
          </a:xfrm>
          <a:prstGeom prst="roundRect">
            <a:avLst/>
          </a:prstGeom>
          <a:ln>
            <a:headEnd type="none" w="med" len="med"/>
            <a:tailEnd type="arrow"/>
          </a:ln>
        </p:spPr>
        <p:style>
          <a:lnRef idx="2">
            <a:schemeClr val="accent1"/>
          </a:lnRef>
          <a:fillRef idx="0">
            <a:schemeClr val="accent1"/>
          </a:fillRef>
          <a:effectRef idx="1">
            <a:schemeClr val="accent1"/>
          </a:effectRef>
          <a:fontRef idx="minor">
            <a:schemeClr val="tx1"/>
          </a:fontRef>
        </p:style>
        <p:txBody>
          <a:bodyPr vert="horz" wrap="none" lIns="91416" tIns="45708" rIns="91416" bIns="45708" numCol="1" rtlCol="0" anchor="ctr" anchorCtr="0" compatLnSpc="1">
            <a:prstTxWarp prst="textNoShape">
              <a:avLst/>
            </a:prstTxWarp>
            <a:noAutofit/>
          </a:bodyPr>
          <a:lstStyle/>
          <a:p>
            <a:endParaRPr lang="en-US" sz="2399" dirty="0">
              <a:latin typeface="Arial" charset="0"/>
            </a:endParaRPr>
          </a:p>
        </p:txBody>
      </p:sp>
    </p:spTree>
    <p:extLst>
      <p:ext uri="{BB962C8B-B14F-4D97-AF65-F5344CB8AC3E}">
        <p14:creationId xmlns:p14="http://schemas.microsoft.com/office/powerpoint/2010/main" val="2075049549"/>
      </p:ext>
    </p:extLst>
  </p:cSld>
  <p:clrMapOvr>
    <a:masterClrMapping/>
  </p:clrMapOvr>
  <mc:AlternateContent xmlns:mc="http://schemas.openxmlformats.org/markup-compatibility/2006" xmlns:p14="http://schemas.microsoft.com/office/powerpoint/2010/main">
    <mc:Choice Requires="p14">
      <p:transition spd="slow" p14:dur="2000" advTm="101999"/>
    </mc:Choice>
    <mc:Fallback xmlns="">
      <p:transition spd="slow" advTm="1019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Power of KUIB Charts !!!</a:t>
            </a:r>
          </a:p>
        </p:txBody>
      </p:sp>
      <p:sp>
        <p:nvSpPr>
          <p:cNvPr id="3" name="Content Placeholder 2"/>
          <p:cNvSpPr>
            <a:spLocks noGrp="1"/>
          </p:cNvSpPr>
          <p:nvPr>
            <p:ph idx="1"/>
          </p:nvPr>
        </p:nvSpPr>
        <p:spPr>
          <a:xfrm>
            <a:off x="559402" y="961882"/>
            <a:ext cx="10948387" cy="5410344"/>
          </a:xfrm>
        </p:spPr>
        <p:txBody>
          <a:bodyPr/>
          <a:lstStyle/>
          <a:p>
            <a:endParaRPr lang="en-US"/>
          </a:p>
        </p:txBody>
      </p:sp>
      <p:pic>
        <p:nvPicPr>
          <p:cNvPr id="4" name="Picture 3"/>
          <p:cNvPicPr>
            <a:picLocks noChangeAspect="1"/>
          </p:cNvPicPr>
          <p:nvPr/>
        </p:nvPicPr>
        <p:blipFill>
          <a:blip r:embed="rId2"/>
          <a:stretch>
            <a:fillRect/>
          </a:stretch>
        </p:blipFill>
        <p:spPr>
          <a:xfrm>
            <a:off x="653010" y="961881"/>
            <a:ext cx="10567839" cy="5409578"/>
          </a:xfrm>
          <a:prstGeom prst="rect">
            <a:avLst/>
          </a:prstGeom>
        </p:spPr>
      </p:pic>
    </p:spTree>
    <p:extLst>
      <p:ext uri="{BB962C8B-B14F-4D97-AF65-F5344CB8AC3E}">
        <p14:creationId xmlns:p14="http://schemas.microsoft.com/office/powerpoint/2010/main" val="36620915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Hierarchical and Stacked Data Grid</a:t>
            </a:r>
          </a:p>
        </p:txBody>
      </p:sp>
      <p:sp>
        <p:nvSpPr>
          <p:cNvPr id="7" name="Content Placeholder 6"/>
          <p:cNvSpPr>
            <a:spLocks noGrp="1"/>
          </p:cNvSpPr>
          <p:nvPr>
            <p:ph idx="1"/>
          </p:nvPr>
        </p:nvSpPr>
        <p:spPr>
          <a:xfrm>
            <a:off x="559402" y="1200151"/>
            <a:ext cx="9976980" cy="5172075"/>
          </a:xfrm>
        </p:spPr>
        <p:txBody>
          <a:bodyPr/>
          <a:lstStyle/>
          <a:p>
            <a:r>
              <a:rPr lang="en-US" dirty="0"/>
              <a:t>Parent/Child data represented in different forms in KUIB </a:t>
            </a:r>
            <a:r>
              <a:rPr lang="en-US" dirty="0" err="1"/>
              <a:t>webapp</a:t>
            </a:r>
            <a:endParaRPr lang="en-US" dirty="0"/>
          </a:p>
          <a:p>
            <a:endParaRPr lang="en-US" sz="800" dirty="0"/>
          </a:p>
          <a:p>
            <a:r>
              <a:rPr lang="en-US" dirty="0"/>
              <a:t>Multiple editing modes</a:t>
            </a:r>
          </a:p>
          <a:p>
            <a:pPr lvl="1"/>
            <a:r>
              <a:rPr lang="en-US" dirty="0"/>
              <a:t>Inline </a:t>
            </a:r>
          </a:p>
          <a:p>
            <a:pPr lvl="1"/>
            <a:r>
              <a:rPr lang="en-US" dirty="0"/>
              <a:t>Popup </a:t>
            </a:r>
          </a:p>
          <a:p>
            <a:pPr lvl="1"/>
            <a:r>
              <a:rPr lang="en-US" dirty="0" err="1"/>
              <a:t>Incell</a:t>
            </a:r>
            <a:endParaRPr lang="en-US" dirty="0"/>
          </a:p>
          <a:p>
            <a:endParaRPr lang="en-US" sz="800" dirty="0"/>
          </a:p>
          <a:p>
            <a:r>
              <a:rPr lang="en-US" dirty="0"/>
              <a:t>Allows CRUD operations on child table data</a:t>
            </a:r>
          </a:p>
          <a:p>
            <a:endParaRPr lang="en-US" sz="800" dirty="0"/>
          </a:p>
          <a:p>
            <a:r>
              <a:rPr lang="en-US" dirty="0"/>
              <a:t>Single relation or multi-relation(s) among tables</a:t>
            </a:r>
          </a:p>
          <a:p>
            <a:endParaRPr lang="en-US" sz="800" dirty="0"/>
          </a:p>
          <a:p>
            <a:r>
              <a:rPr lang="en-US" dirty="0"/>
              <a:t>Both parent and child tables should be in single resource</a:t>
            </a:r>
          </a:p>
          <a:p>
            <a:endParaRPr lang="en-US" dirty="0"/>
          </a:p>
          <a:p>
            <a:endParaRPr lang="en-US" b="1" dirty="0"/>
          </a:p>
        </p:txBody>
      </p:sp>
    </p:spTree>
    <p:custDataLst>
      <p:tags r:id="rId1"/>
    </p:custDataLst>
    <p:extLst>
      <p:ext uri="{BB962C8B-B14F-4D97-AF65-F5344CB8AC3E}">
        <p14:creationId xmlns:p14="http://schemas.microsoft.com/office/powerpoint/2010/main" val="1480542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Glimpse of Hierarchical Data Grid</a:t>
            </a:r>
          </a:p>
        </p:txBody>
      </p:sp>
      <p:pic>
        <p:nvPicPr>
          <p:cNvPr id="4" name="Picture 3"/>
          <p:cNvPicPr>
            <a:picLocks noChangeAspect="1"/>
          </p:cNvPicPr>
          <p:nvPr/>
        </p:nvPicPr>
        <p:blipFill>
          <a:blip r:embed="rId2"/>
          <a:stretch>
            <a:fillRect/>
          </a:stretch>
        </p:blipFill>
        <p:spPr>
          <a:xfrm>
            <a:off x="898768" y="1008758"/>
            <a:ext cx="10619304" cy="5312837"/>
          </a:xfrm>
          <a:prstGeom prst="rect">
            <a:avLst/>
          </a:prstGeom>
        </p:spPr>
      </p:pic>
    </p:spTree>
    <p:extLst>
      <p:ext uri="{BB962C8B-B14F-4D97-AF65-F5344CB8AC3E}">
        <p14:creationId xmlns:p14="http://schemas.microsoft.com/office/powerpoint/2010/main" val="310711523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16468" y="3028219"/>
            <a:ext cx="8408986" cy="1089529"/>
          </a:xfrm>
        </p:spPr>
        <p:txBody>
          <a:bodyPr/>
          <a:lstStyle/>
          <a:p>
            <a:r>
              <a:rPr lang="en-US" dirty="0"/>
              <a:t>OpenEdge 11.7 Delivers </a:t>
            </a:r>
            <a:br>
              <a:rPr lang="en-US" dirty="0"/>
            </a:br>
            <a:endParaRPr lang="en-US" dirty="0"/>
          </a:p>
        </p:txBody>
      </p:sp>
    </p:spTree>
    <p:extLst>
      <p:ext uri="{BB962C8B-B14F-4D97-AF65-F5344CB8AC3E}">
        <p14:creationId xmlns:p14="http://schemas.microsoft.com/office/powerpoint/2010/main" val="337370183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16468" y="2776190"/>
            <a:ext cx="8408986" cy="1593587"/>
          </a:xfrm>
        </p:spPr>
        <p:txBody>
          <a:bodyPr/>
          <a:lstStyle/>
          <a:p>
            <a:r>
              <a:rPr lang="en-US" dirty="0"/>
              <a:t>OpenEdge 11.7 Delivers </a:t>
            </a:r>
            <a:br>
              <a:rPr lang="en-US" dirty="0"/>
            </a:br>
            <a:r>
              <a:rPr lang="en-US" dirty="0"/>
              <a:t>Security, Scalability, High Availability</a:t>
            </a:r>
          </a:p>
        </p:txBody>
      </p:sp>
    </p:spTree>
    <p:extLst>
      <p:ext uri="{BB962C8B-B14F-4D97-AF65-F5344CB8AC3E}">
        <p14:creationId xmlns:p14="http://schemas.microsoft.com/office/powerpoint/2010/main" val="426009493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22582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UDIO_ID" val="1105"/>
  <p:tag name="ARTICULATE_AUDIO_RECORDED" val="1"/>
  <p:tag name="ELAPSEDTIME" val="8.432"/>
  <p:tag name="ARTICULATE_USED_LAYOUT" val="5"/>
  <p:tag name="ARTICULATE_NAV_LEVEL" val="1"/>
  <p:tag name="ARTICULATE_SLIDE_PRESENTER_GUID" val="12dec211-b807-40c1-bb27-6f03d364e041"/>
  <p:tag name="ARTICULATE_SLIDE_PAUSE" val="0"/>
  <p:tag name="ARTICULATE_LOCK_SLIDE" val="0"/>
  <p:tag name="ARTICULATE_HIDE_SLIDE" val="0"/>
  <p:tag name="ARTICULATE_PLAYER_CONTROL_PREVIOUS" val="True"/>
  <p:tag name="ARTICULATE_PLAYER_CONTROL_NEXT" val="True"/>
</p:tagLst>
</file>

<file path=ppt/tags/tag3.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MARGIN_1" val="0"/>
  <p:tag name="MARGIN_2" val="36"/>
  <p:tag name="MARGIN_3" val="72"/>
  <p:tag name="MARGIN_4" val="108"/>
  <p:tag name="MARGIN_5" val="144"/>
  <p:tag name="FONT_SIZE" val="12"/>
</p:tagLst>
</file>

<file path=ppt/tags/tag4.xml><?xml version="1.0" encoding="utf-8"?>
<p:tagLst xmlns:a="http://schemas.openxmlformats.org/drawingml/2006/main" xmlns:r="http://schemas.openxmlformats.org/officeDocument/2006/relationships" xmlns:p="http://schemas.openxmlformats.org/presentationml/2006/main">
  <p:tag name="AUDIO_ID" val="1183"/>
  <p:tag name="ARTICULATE_AUDIO_RECORDED" val="1"/>
  <p:tag name="ARTICULATE_TITLE_TAG" val="Introduction CDC"/>
  <p:tag name="ELAPSEDTIME" val="18.862"/>
  <p:tag name="ARTICULATE_NAV_LEVEL" val="1"/>
  <p:tag name="ARTICULATE_SLIDE_PRESENTER_GUID" val="d08bd395-8615-48c0-b8a2-93fd6a5ba3bb"/>
  <p:tag name="ARTICULATE_SLIDE_PAUSE" val="0"/>
  <p:tag name="ARTICULATE_LOCK_SLIDE" val="0"/>
  <p:tag name="ARTICULATE_HIDE_SLIDE" val="0"/>
  <p:tag name="ARTICULATE_PLAYER_CONTROL_PREVIOUS" val="True"/>
  <p:tag name="ARTICULATE_PLAYER_CONTROL_NEXT" val="True"/>
  <p:tag name="ARTICULATE_USED_LAYOUT" val="2"/>
</p:tagLst>
</file>

<file path=ppt/tags/tag5.xml><?xml version="1.0" encoding="utf-8"?>
<p:tagLst xmlns:a="http://schemas.openxmlformats.org/drawingml/2006/main" xmlns:r="http://schemas.openxmlformats.org/officeDocument/2006/relationships" xmlns:p="http://schemas.openxmlformats.org/presentationml/2006/main">
  <p:tag name="BULLET_1" val="8226"/>
  <p:tag name="BULLET_2" val="8226"/>
  <p:tag name="MARGIN_1" val="0"/>
  <p:tag name="MARGIN_2" val="36"/>
  <p:tag name="MARGIN_3" val="72"/>
  <p:tag name="MARGIN_4" val="108"/>
  <p:tag name="MARGIN_5" val="144"/>
  <p:tag name="FONT_SIZE" val="12"/>
</p:tagLst>
</file>

<file path=ppt/tags/tag6.xml><?xml version="1.0" encoding="utf-8"?>
<p:tagLst xmlns:a="http://schemas.openxmlformats.org/drawingml/2006/main" xmlns:r="http://schemas.openxmlformats.org/officeDocument/2006/relationships" xmlns:p="http://schemas.openxmlformats.org/presentationml/2006/main">
  <p:tag name="AUDIO_ID" val="1183"/>
  <p:tag name="ARTICULATE_AUDIO_RECORDED" val="1"/>
  <p:tag name="ARTICULATE_TITLE_TAG" val="Introduction CDC"/>
  <p:tag name="ELAPSEDTIME" val="18.862"/>
  <p:tag name="ARTICULATE_NAV_LEVEL" val="1"/>
  <p:tag name="ARTICULATE_SLIDE_PRESENTER_GUID" val="d08bd395-8615-48c0-b8a2-93fd6a5ba3bb"/>
  <p:tag name="ARTICULATE_SLIDE_PAUSE" val="0"/>
  <p:tag name="ARTICULATE_LOCK_SLIDE" val="0"/>
  <p:tag name="ARTICULATE_HIDE_SLIDE" val="0"/>
  <p:tag name="ARTICULATE_PLAYER_CONTROL_PREVIOUS" val="True"/>
  <p:tag name="ARTICULATE_PLAYER_CONTROL_NEXT" val="True"/>
  <p:tag name="ARTICULATE_USED_LAYOUT" val="2"/>
</p:tagLst>
</file>

<file path=ppt/tags/tag7.xml><?xml version="1.0" encoding="utf-8"?>
<p:tagLst xmlns:a="http://schemas.openxmlformats.org/drawingml/2006/main" xmlns:r="http://schemas.openxmlformats.org/officeDocument/2006/relationships" xmlns:p="http://schemas.openxmlformats.org/presentationml/2006/main">
  <p:tag name="BULLET_1" val="8226"/>
  <p:tag name="BULLET_2" val="8226"/>
  <p:tag name="MARGIN_1" val="0"/>
  <p:tag name="MARGIN_2" val="36"/>
  <p:tag name="MARGIN_3" val="72"/>
  <p:tag name="MARGIN_4" val="108"/>
  <p:tag name="MARGIN_5" val="144"/>
  <p:tag name="FONT_SIZE" val="12"/>
</p:tagLst>
</file>

<file path=ppt/tags/tag8.xml><?xml version="1.0" encoding="utf-8"?>
<p:tagLst xmlns:a="http://schemas.openxmlformats.org/drawingml/2006/main" xmlns:r="http://schemas.openxmlformats.org/officeDocument/2006/relationships" xmlns:p="http://schemas.openxmlformats.org/presentationml/2006/main">
  <p:tag name="AUDIO_ID" val="1183"/>
  <p:tag name="ARTICULATE_AUDIO_RECORDED" val="1"/>
  <p:tag name="ARTICULATE_TITLE_TAG" val="Introduction CDC"/>
  <p:tag name="ELAPSEDTIME" val="18.862"/>
  <p:tag name="ARTICULATE_NAV_LEVEL" val="1"/>
  <p:tag name="ARTICULATE_SLIDE_PRESENTER_GUID" val="d08bd395-8615-48c0-b8a2-93fd6a5ba3bb"/>
  <p:tag name="ARTICULATE_SLIDE_PAUSE" val="0"/>
  <p:tag name="ARTICULATE_LOCK_SLIDE" val="0"/>
  <p:tag name="ARTICULATE_HIDE_SLIDE" val="0"/>
  <p:tag name="ARTICULATE_PLAYER_CONTROL_PREVIOUS" val="True"/>
  <p:tag name="ARTICULATE_PLAYER_CONTROL_NEXT" val="True"/>
  <p:tag name="ARTICULATE_USED_LAYOUT" val="2"/>
</p:tagLst>
</file>

<file path=ppt/tags/tag9.xml><?xml version="1.0" encoding="utf-8"?>
<p:tagLst xmlns:a="http://schemas.openxmlformats.org/drawingml/2006/main" xmlns:r="http://schemas.openxmlformats.org/officeDocument/2006/relationships" xmlns:p="http://schemas.openxmlformats.org/presentationml/2006/main">
  <p:tag name="BULLET_1" val="8226"/>
  <p:tag name="BULLET_2" val="8226"/>
  <p:tag name="MARGIN_1" val="0"/>
  <p:tag name="MARGIN_2" val="36"/>
  <p:tag name="MARGIN_3" val="72"/>
  <p:tag name="MARGIN_4" val="108"/>
  <p:tag name="MARGIN_5" val="144"/>
  <p:tag name="FONT_SIZE" val="12"/>
</p:tagLst>
</file>

<file path=ppt/tags/tag10.xml><?xml version="1.0" encoding="utf-8"?>
<p:tagLst xmlns:a="http://schemas.openxmlformats.org/drawingml/2006/main" xmlns:r="http://schemas.openxmlformats.org/officeDocument/2006/relationships" xmlns:p="http://schemas.openxmlformats.org/presentationml/2006/main">
  <p:tag name="ARTICULATE_TITLE_TAG" val="Online Mark DB Backed Up"/>
  <p:tag name="AUDIO_ID" val="1257"/>
  <p:tag name="ARTICULATE_AUDIO_RECORDED" val="1"/>
  <p:tag name="ELAPSEDTIME" val="44.042"/>
  <p:tag name="ARTICULATE_NAV_LEVEL" val="2"/>
  <p:tag name="ARTICULATE_SLIDE_PRESENTER_GUID" val="f2262862-cd37-4875-96e2-430e95e0afb8"/>
  <p:tag name="ARTICULATE_SLIDE_PAUSE" val="0"/>
  <p:tag name="ARTICULATE_LOCK_SLIDE" val="0"/>
  <p:tag name="ARTICULATE_HIDE_SLIDE" val="0"/>
  <p:tag name="ARTICULATE_PLAYER_CONTROL_PREVIOUS" val="True"/>
  <p:tag name="ARTICULATE_PLAYER_CONTROL_NEXT" val="True"/>
  <p:tag name="ARTICULATE_USED_LAYOUT" val="3"/>
</p:tagLst>
</file>

<file path=ppt/tags/tag11.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MARGIN_1" val="-2.147484E+09"/>
  <p:tag name="MARGIN_2" val="36"/>
  <p:tag name="MARGIN_3" val="72"/>
  <p:tag name="MARGIN_4" val="108"/>
  <p:tag name="MARGIN_5" val="144"/>
  <p:tag name="FONT_SIZE" val="12"/>
</p:tagLst>
</file>

<file path=ppt/tags/tag12.xml><?xml version="1.0" encoding="utf-8"?>
<p:tagLst xmlns:a="http://schemas.openxmlformats.org/drawingml/2006/main" xmlns:r="http://schemas.openxmlformats.org/officeDocument/2006/relationships" xmlns:p="http://schemas.openxmlformats.org/presentationml/2006/main">
  <p:tag name="ARTICULATE_TITLE_TAG" val="VST Improvements"/>
  <p:tag name="AUDIO_ID" val="1259"/>
  <p:tag name="ARTICULATE_AUDIO_RECORDED" val="1"/>
  <p:tag name="ELAPSEDTIME" val="91.922"/>
  <p:tag name="ARTICULATE_NAV_LEVEL" val="2"/>
  <p:tag name="ARTICULATE_SLIDE_PRESENTER_GUID" val="f2262862-cd37-4875-96e2-430e95e0afb8"/>
  <p:tag name="ARTICULATE_SLIDE_PAUSE" val="0"/>
  <p:tag name="ARTICULATE_LOCK_SLIDE" val="0"/>
  <p:tag name="ARTICULATE_HIDE_SLIDE" val="0"/>
  <p:tag name="ARTICULATE_PLAYER_CONTROL_PREVIOUS" val="True"/>
  <p:tag name="ARTICULATE_PLAYER_CONTROL_NEXT" val="True"/>
  <p:tag name="ARTICULATE_USED_LAYOUT" val="3"/>
</p:tagLst>
</file>

<file path=ppt/tags/tag13.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BULLET_11" val="8226"/>
  <p:tag name="BULLET_12" val="8226"/>
  <p:tag name="BULLET_13" val="8226"/>
  <p:tag name="BULLET_14" val="8226"/>
  <p:tag name="BULLET_15" val="8226"/>
  <p:tag name="BULLET_16" val="8226"/>
  <p:tag name="MARGIN_1" val="-2.147484E+09"/>
  <p:tag name="MARGIN_2" val="49.5"/>
  <p:tag name="MARGIN_3" val="72"/>
  <p:tag name="MARGIN_4" val="108"/>
  <p:tag name="MARGIN_5" val="144"/>
  <p:tag name="FONT_SIZE" val="12"/>
</p:tagLst>
</file>

<file path=ppt/tags/tag14.xml><?xml version="1.0" encoding="utf-8"?>
<p:tagLst xmlns:a="http://schemas.openxmlformats.org/drawingml/2006/main" xmlns:r="http://schemas.openxmlformats.org/officeDocument/2006/relationships" xmlns:p="http://schemas.openxmlformats.org/presentationml/2006/main">
  <p:tag name="AUDIO_ID" val="1105"/>
  <p:tag name="ARTICULATE_AUDIO_RECORDED" val="1"/>
  <p:tag name="ELAPSEDTIME" val="8.432"/>
  <p:tag name="ARTICULATE_USED_LAYOUT" val="5"/>
  <p:tag name="ARTICULATE_NAV_LEVEL" val="1"/>
  <p:tag name="ARTICULATE_SLIDE_PRESENTER_GUID" val="12dec211-b807-40c1-bb27-6f03d364e041"/>
  <p:tag name="ARTICULATE_SLIDE_PAUSE" val="0"/>
  <p:tag name="ARTICULATE_LOCK_SLIDE" val="0"/>
  <p:tag name="ARTICULATE_HIDE_SLIDE" val="0"/>
  <p:tag name="ARTICULATE_PLAYER_CONTROL_PREVIOUS" val="True"/>
  <p:tag name="ARTICULATE_PLAYER_CONTROL_NEXT" val="True"/>
</p:tagLst>
</file>

<file path=ppt/tags/tag15.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MARGIN_1" val="0"/>
  <p:tag name="MARGIN_2" val="36"/>
  <p:tag name="MARGIN_3" val="72"/>
  <p:tag name="MARGIN_4" val="108"/>
  <p:tag name="MARGIN_5" val="144"/>
  <p:tag name="FONT_SIZE" val="12"/>
</p:tagLst>
</file>

<file path=ppt/tags/tag16.xml><?xml version="1.0" encoding="utf-8"?>
<p:tagLst xmlns:a="http://schemas.openxmlformats.org/drawingml/2006/main" xmlns:r="http://schemas.openxmlformats.org/officeDocument/2006/relationships" xmlns:p="http://schemas.openxmlformats.org/presentationml/2006/main">
  <p:tag name="AUDIO_ID" val="1233"/>
  <p:tag name="ARTICULATE_AUDIO_RECORDED" val="1"/>
  <p:tag name="ELAPSEDTIME" val="178.522"/>
  <p:tag name="ARTICULATE_USED_LAYOUT" val="3"/>
  <p:tag name="ARTICULATE_NAV_LEVEL" val="2"/>
  <p:tag name="ARTICULATE_SLIDE_PRESENTER_GUID" val="e525a856-3f43-4507-9731-fc90b8edf27b"/>
  <p:tag name="ARTICULATE_SLIDE_PAUSE" val="0"/>
  <p:tag name="ARTICULATE_LOCK_SLIDE" val="0"/>
  <p:tag name="ARTICULATE_HIDE_SLIDE" val="0"/>
  <p:tag name="ARTICULATE_PLAYER_CONTROL_PREVIOUS" val="True"/>
  <p:tag name="ARTICULATE_PLAYER_CONTROL_NEXT" val="True"/>
</p:tagLst>
</file>

<file path=ppt/tags/tag17.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BULLET_11" val="8226"/>
  <p:tag name="BULLET_12" val="8226"/>
  <p:tag name="BULLET_13" val="8226"/>
  <p:tag name="BULLET_14" val="8226"/>
  <p:tag name="BULLET_15" val="8226"/>
  <p:tag name="BULLET_16" val="8226"/>
  <p:tag name="BULLET_17" val="8226"/>
  <p:tag name="BULLET_18" val="8226"/>
  <p:tag name="BULLET_19" val="8226"/>
  <p:tag name="BULLET_20" val="8226"/>
  <p:tag name="BULLET_21" val="8226"/>
  <p:tag name="BULLET_22" val="8226"/>
  <p:tag name="BULLET_23" val="8226"/>
  <p:tag name="BULLET_24" val="8226"/>
  <p:tag name="BULLET_25" val="8226"/>
  <p:tag name="BULLET_26" val="8226"/>
  <p:tag name="BULLET_27" val="8226"/>
  <p:tag name="BULLET_28" val="8226"/>
  <p:tag name="BULLET_29" val="8226"/>
  <p:tag name="BULLET_30" val="8226"/>
  <p:tag name="BULLET_31" val="8226"/>
  <p:tag name="BULLET_32" val="8226"/>
  <p:tag name="BULLET_33" val="8226"/>
  <p:tag name="BULLET_34" val="8226"/>
  <p:tag name="BULLET_35" val="8226"/>
  <p:tag name="BULLET_36" val="8226"/>
</p:tagLst>
</file>

<file path=ppt/tags/tag18.xml><?xml version="1.0" encoding="utf-8"?>
<p:tagLst xmlns:a="http://schemas.openxmlformats.org/drawingml/2006/main" xmlns:r="http://schemas.openxmlformats.org/officeDocument/2006/relationships" xmlns:p="http://schemas.openxmlformats.org/presentationml/2006/main">
  <p:tag name="AUDIO_ID" val="1294"/>
  <p:tag name="ARTICULATE_AUDIO_RECORDED" val="1"/>
  <p:tag name="ELAPSEDTIME" val="32.942"/>
  <p:tag name="ARTICULATE_NAV_LEVEL" val="3"/>
  <p:tag name="ARTICULATE_SLIDE_PRESENTER_GUID" val="07148349-aad9-4a5a-8fa4-8b7eab9e99a5"/>
  <p:tag name="ARTICULATE_SLIDE_PAUSE" val="0"/>
  <p:tag name="ARTICULATE_LOCK_SLIDE" val="0"/>
  <p:tag name="ARTICULATE_HIDE_SLIDE" val="0"/>
  <p:tag name="ARTICULATE_PLAYER_CONTROL_PREVIOUS" val="True"/>
  <p:tag name="ARTICULATE_PLAYER_CONTROL_NEXT" val="True"/>
  <p:tag name="TIMELINE" val="8.90/18.18"/>
  <p:tag name="ARTICULATE_USED_LAYOUT" val="4"/>
</p:tagLst>
</file>

<file path=ppt/tags/tag19.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MARGIN_1" val="0"/>
  <p:tag name="MARGIN_2" val="36"/>
  <p:tag name="MARGIN_3" val="72"/>
  <p:tag name="MARGIN_4" val="108"/>
  <p:tag name="MARGIN_5" val="144"/>
  <p:tag name="FONT_SIZE" val="12"/>
</p:tagLst>
</file>

<file path=ppt/tags/tag20.xml><?xml version="1.0" encoding="utf-8"?>
<p:tagLst xmlns:a="http://schemas.openxmlformats.org/drawingml/2006/main" xmlns:r="http://schemas.openxmlformats.org/officeDocument/2006/relationships" xmlns:p="http://schemas.openxmlformats.org/presentationml/2006/main">
  <p:tag name="ARTICULATE_TITLE_TAG" val="Highlights OpenEdge Management"/>
  <p:tag name="AUDIO_ID" val="1218"/>
  <p:tag name="ARTICULATE_AUDIO_RECORDED" val="1"/>
  <p:tag name="ELAPSEDTIME" val="52.142"/>
  <p:tag name="ARTICULATE_USED_LAYOUT" val="3"/>
  <p:tag name="ARTICULATE_NAV_LEVEL" val="2"/>
  <p:tag name="ARTICULATE_SLIDE_PRESENTER_GUID" val="e525a856-3f43-4507-9731-fc90b8edf27b"/>
  <p:tag name="ARTICULATE_SLIDE_PAUSE" val="0"/>
  <p:tag name="ARTICULATE_LOCK_SLIDE" val="0"/>
  <p:tag name="ARTICULATE_HIDE_SLIDE" val="0"/>
  <p:tag name="ARTICULATE_PLAYER_CONTROL_PREVIOUS" val="True"/>
  <p:tag name="ARTICULATE_PLAYER_CONTROL_NEXT" val="True"/>
</p:tagLst>
</file>

<file path=ppt/tags/tag21.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BULLET_11" val="8226"/>
  <p:tag name="MARGIN_1" val="0"/>
  <p:tag name="MARGIN_2" val="36"/>
  <p:tag name="MARGIN_3" val="72"/>
  <p:tag name="MARGIN_4" val="108"/>
  <p:tag name="MARGIN_5" val="144"/>
  <p:tag name="FONT_SIZE" val="12"/>
</p:tagLst>
</file>

<file path=ppt/tags/tag22.xml><?xml version="1.0" encoding="utf-8"?>
<p:tagLst xmlns:a="http://schemas.openxmlformats.org/drawingml/2006/main" xmlns:r="http://schemas.openxmlformats.org/officeDocument/2006/relationships" xmlns:p="http://schemas.openxmlformats.org/presentationml/2006/main">
  <p:tag name="ARTICULATE_TITLE_TAG" val="DataServer Highlights"/>
  <p:tag name="AUDIO_ID" val="1211"/>
  <p:tag name="ARTICULATE_AUDIO_RECORDED" val="1"/>
  <p:tag name="ELAPSEDTIME" val="54.752"/>
  <p:tag name="ARTICULATE_USED_LAYOUT" val="6"/>
  <p:tag name="ARTICULATE_NAV_LEVEL" val="2"/>
  <p:tag name="ARTICULATE_SLIDE_PRESENTER_GUID" val="e525a856-3f43-4507-9731-fc90b8edf27b"/>
  <p:tag name="ARTICULATE_SLIDE_PAUSE" val="0"/>
  <p:tag name="ARTICULATE_LOCK_SLIDE" val="0"/>
  <p:tag name="ARTICULATE_HIDE_SLIDE" val="0"/>
  <p:tag name="ARTICULATE_PLAYER_CONTROL_PREVIOUS" val="True"/>
  <p:tag name="ARTICULATE_PLAYER_CONTROL_NEXT" val="True"/>
</p:tagLst>
</file>

<file path=ppt/tags/tag23.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MARGIN_1" val="0"/>
  <p:tag name="MARGIN_2" val="36"/>
  <p:tag name="MARGIN_3" val="72"/>
  <p:tag name="MARGIN_4" val="108"/>
  <p:tag name="MARGIN_5" val="144"/>
  <p:tag name="FONT_SIZE" val="12"/>
</p:tagLst>
</file>

<file path=ppt/tags/tag24.xml><?xml version="1.0" encoding="utf-8"?>
<p:tagLst xmlns:a="http://schemas.openxmlformats.org/drawingml/2006/main" xmlns:r="http://schemas.openxmlformats.org/officeDocument/2006/relationships" xmlns:p="http://schemas.openxmlformats.org/presentationml/2006/main">
  <p:tag name="ARTICULATE_TITLE_TAG" val="SQL Enhancments"/>
  <p:tag name="AUDIO_ID" val="1186"/>
  <p:tag name="ARTICULATE_AUDIO_RECORDED" val="1"/>
  <p:tag name="ELAPSEDTIME" val="235.182"/>
  <p:tag name="ARTICULATE_USED_LAYOUT" val="3"/>
  <p:tag name="ARTICULATE_NAV_LEVEL" val="2"/>
  <p:tag name="ARTICULATE_SLIDE_PRESENTER_GUID" val="e525a856-3f43-4507-9731-fc90b8edf27b"/>
  <p:tag name="ARTICULATE_SLIDE_PAUSE" val="0"/>
  <p:tag name="ARTICULATE_LOCK_SLIDE" val="0"/>
  <p:tag name="ARTICULATE_HIDE_SLIDE" val="0"/>
  <p:tag name="ARTICULATE_PLAYER_CONTROL_PREVIOUS" val="True"/>
  <p:tag name="ARTICULATE_PLAYER_CONTROL_NEXT" val="True"/>
</p:tagLst>
</file>

<file path=ppt/tags/tag25.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BULLET_11" val="8226"/>
  <p:tag name="BULLET_12" val="8226"/>
  <p:tag name="BULLET_13" val="8226"/>
  <p:tag name="BULLET_14" val="8226"/>
  <p:tag name="BULLET_15" val="8226"/>
  <p:tag name="BULLET_16" val="8226"/>
  <p:tag name="BULLET_17" val="8226"/>
  <p:tag name="BULLET_18" val="8226"/>
  <p:tag name="BULLET_19" val="8226"/>
  <p:tag name="BULLET_20" val="8226"/>
  <p:tag name="BULLET_21" val="8226"/>
  <p:tag name="BULLET_22" val="8226"/>
  <p:tag name="BULLET_23" val="8226"/>
  <p:tag name="BULLET_24" val="8226"/>
  <p:tag name="MARGIN_1" val="0"/>
  <p:tag name="MARGIN_2" val="36"/>
  <p:tag name="MARGIN_3" val="72"/>
  <p:tag name="MARGIN_4" val="108"/>
  <p:tag name="MARGIN_5" val="144"/>
  <p:tag name="FONT_SIZE" val="12"/>
</p:tagLst>
</file>

<file path=ppt/tags/tag26.xml><?xml version="1.0" encoding="utf-8"?>
<p:tagLst xmlns:a="http://schemas.openxmlformats.org/drawingml/2006/main" xmlns:r="http://schemas.openxmlformats.org/officeDocument/2006/relationships" xmlns:p="http://schemas.openxmlformats.org/presentationml/2006/main">
  <p:tag name="ARTICULATE_TITLE_TAG" val="SQL Enhancments"/>
  <p:tag name="AUDIO_ID" val="1186"/>
  <p:tag name="ARTICULATE_AUDIO_RECORDED" val="1"/>
  <p:tag name="ELAPSEDTIME" val="235.182"/>
  <p:tag name="ARTICULATE_USED_LAYOUT" val="3"/>
  <p:tag name="ARTICULATE_NAV_LEVEL" val="2"/>
  <p:tag name="ARTICULATE_SLIDE_PRESENTER_GUID" val="e525a856-3f43-4507-9731-fc90b8edf27b"/>
  <p:tag name="ARTICULATE_SLIDE_PAUSE" val="0"/>
  <p:tag name="ARTICULATE_LOCK_SLIDE" val="0"/>
  <p:tag name="ARTICULATE_HIDE_SLIDE" val="0"/>
  <p:tag name="ARTICULATE_PLAYER_CONTROL_PREVIOUS" val="True"/>
  <p:tag name="ARTICULATE_PLAYER_CONTROL_NEXT" val="True"/>
</p:tagLst>
</file>

<file path=ppt/tags/tag27.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BULLET_11" val="8226"/>
  <p:tag name="BULLET_12" val="8226"/>
  <p:tag name="BULLET_13" val="8226"/>
  <p:tag name="BULLET_14" val="8226"/>
  <p:tag name="BULLET_15" val="8226"/>
  <p:tag name="BULLET_16" val="8226"/>
  <p:tag name="BULLET_17" val="8226"/>
  <p:tag name="BULLET_18" val="8226"/>
  <p:tag name="BULLET_19" val="8226"/>
  <p:tag name="BULLET_20" val="8226"/>
  <p:tag name="BULLET_21" val="8226"/>
  <p:tag name="BULLET_22" val="8226"/>
  <p:tag name="BULLET_23" val="8226"/>
  <p:tag name="BULLET_24" val="8226"/>
  <p:tag name="MARGIN_1" val="0"/>
  <p:tag name="MARGIN_2" val="36"/>
  <p:tag name="MARGIN_3" val="72"/>
  <p:tag name="MARGIN_4" val="108"/>
  <p:tag name="MARGIN_5" val="144"/>
  <p:tag name="FONT_SIZE" val="12"/>
</p:tagLst>
</file>

<file path=ppt/tags/tag28.xml><?xml version="1.0" encoding="utf-8"?>
<p:tagLst xmlns:a="http://schemas.openxmlformats.org/drawingml/2006/main" xmlns:r="http://schemas.openxmlformats.org/officeDocument/2006/relationships" xmlns:p="http://schemas.openxmlformats.org/presentationml/2006/main">
  <p:tag name="ARTICULATE_NAV_LEVEL" val="2"/>
  <p:tag name="ARTICULATE_SLIDE_PRESENTER_GUID" val="71d09175-d81e-4811-81e5-92b250940244"/>
  <p:tag name="ARTICULATE_SLIDE_PAUSE" val="0"/>
  <p:tag name="ARTICULATE_LOCK_SLIDE" val="0"/>
  <p:tag name="ARTICULATE_HIDE_SLIDE" val="0"/>
  <p:tag name="ARTICULATE_PLAYER_CONTROL_PREVIOUS" val="True"/>
  <p:tag name="ARTICULATE_PLAYER_CONTROL_NEXT" val="True"/>
  <p:tag name="AUDIO_ID" val="1210"/>
  <p:tag name="ARTICULATE_AUDIO_RECORDED" val="1"/>
  <p:tag name="ARTICULATE_USED_LAYOUT" val="4"/>
  <p:tag name="ARTICULATE_SLIDE_THUMBNAIL_REFRESH" val="1"/>
  <p:tag name="TIMELINE" val="7.30/10.40"/>
  <p:tag name="ELAPSEDTIME" val="46.052"/>
</p:tagLst>
</file>

<file path=ppt/tags/tag29.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Lst>
</file>

<file path=ppt/tags/tag30.xml><?xml version="1.0" encoding="utf-8"?>
<p:tagLst xmlns:a="http://schemas.openxmlformats.org/drawingml/2006/main" xmlns:r="http://schemas.openxmlformats.org/officeDocument/2006/relationships" xmlns:p="http://schemas.openxmlformats.org/presentationml/2006/main">
  <p:tag name="ARTICULATE_NAV_LEVEL" val="2"/>
  <p:tag name="ARTICULATE_SLIDE_PRESENTER_GUID" val="71d09175-d81e-4811-81e5-92b250940244"/>
  <p:tag name="ARTICULATE_SLIDE_PAUSE" val="0"/>
  <p:tag name="ARTICULATE_LOCK_SLIDE" val="0"/>
  <p:tag name="ARTICULATE_HIDE_SLIDE" val="0"/>
  <p:tag name="ARTICULATE_PLAYER_CONTROL_PREVIOUS" val="True"/>
  <p:tag name="ARTICULATE_PLAYER_CONTROL_NEXT" val="True"/>
  <p:tag name="AUDIO_ID" val="1210"/>
  <p:tag name="ARTICULATE_AUDIO_RECORDED" val="1"/>
  <p:tag name="ARTICULATE_USED_LAYOUT" val="4"/>
  <p:tag name="ARTICULATE_SLIDE_THUMBNAIL_REFRESH" val="1"/>
  <p:tag name="TIMELINE" val="7.30/10.40"/>
  <p:tag name="ELAPSEDTIME" val="46.052"/>
</p:tagLst>
</file>

<file path=ppt/tags/tag31.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Lst>
</file>

<file path=ppt/tags/tag32.xml><?xml version="1.0" encoding="utf-8"?>
<p:tagLst xmlns:a="http://schemas.openxmlformats.org/drawingml/2006/main" xmlns:r="http://schemas.openxmlformats.org/officeDocument/2006/relationships" xmlns:p="http://schemas.openxmlformats.org/presentationml/2006/main">
  <p:tag name="ARTICULATE_NAV_LEVEL" val="2"/>
  <p:tag name="ARTICULATE_SLIDE_PRESENTER_GUID" val="71d09175-d81e-4811-81e5-92b250940244"/>
  <p:tag name="ARTICULATE_SLIDE_PAUSE" val="0"/>
  <p:tag name="ARTICULATE_LOCK_SLIDE" val="0"/>
  <p:tag name="ARTICULATE_HIDE_SLIDE" val="0"/>
  <p:tag name="ARTICULATE_PLAYER_CONTROL_PREVIOUS" val="True"/>
  <p:tag name="ARTICULATE_PLAYER_CONTROL_NEXT" val="True"/>
  <p:tag name="AUDIO_ID" val="1210"/>
  <p:tag name="ARTICULATE_AUDIO_RECORDED" val="1"/>
  <p:tag name="ARTICULATE_USED_LAYOUT" val="4"/>
  <p:tag name="ARTICULATE_SLIDE_THUMBNAIL_REFRESH" val="1"/>
  <p:tag name="TIMELINE" val="7.30/10.40"/>
  <p:tag name="ELAPSEDTIME" val="46.052"/>
</p:tagLst>
</file>

<file path=ppt/tags/tag33.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Lst>
</file>

<file path=ppt/tags/tag34.xml><?xml version="1.0" encoding="utf-8"?>
<p:tagLst xmlns:a="http://schemas.openxmlformats.org/drawingml/2006/main" xmlns:r="http://schemas.openxmlformats.org/officeDocument/2006/relationships" xmlns:p="http://schemas.openxmlformats.org/presentationml/2006/main">
  <p:tag name="AUDIO_ID" val="1183"/>
  <p:tag name="ARTICULATE_AUDIO_RECORDED" val="1"/>
  <p:tag name="ARTICULATE_TITLE_TAG" val="Introduction CDC"/>
  <p:tag name="ELAPSEDTIME" val="18.862"/>
  <p:tag name="ARTICULATE_NAV_LEVEL" val="1"/>
  <p:tag name="ARTICULATE_SLIDE_PRESENTER_GUID" val="d08bd395-8615-48c0-b8a2-93fd6a5ba3bb"/>
  <p:tag name="ARTICULATE_SLIDE_PAUSE" val="0"/>
  <p:tag name="ARTICULATE_LOCK_SLIDE" val="0"/>
  <p:tag name="ARTICULATE_HIDE_SLIDE" val="0"/>
  <p:tag name="ARTICULATE_PLAYER_CONTROL_PREVIOUS" val="True"/>
  <p:tag name="ARTICULATE_PLAYER_CONTROL_NEXT" val="True"/>
  <p:tag name="ARTICULATE_USED_LAYOUT" val="2"/>
</p:tagLst>
</file>

<file path=ppt/tags/tag35.xml><?xml version="1.0" encoding="utf-8"?>
<p:tagLst xmlns:a="http://schemas.openxmlformats.org/drawingml/2006/main" xmlns:r="http://schemas.openxmlformats.org/officeDocument/2006/relationships" xmlns:p="http://schemas.openxmlformats.org/presentationml/2006/main">
  <p:tag name="BULLET_1" val="8226"/>
  <p:tag name="BULLET_2" val="8226"/>
  <p:tag name="MARGIN_1" val="0"/>
  <p:tag name="MARGIN_2" val="36"/>
  <p:tag name="MARGIN_3" val="72"/>
  <p:tag name="MARGIN_4" val="108"/>
  <p:tag name="MARGIN_5" val="144"/>
  <p:tag name="FONT_SIZE" val="12"/>
</p:tagLst>
</file>

<file path=ppt/tags/tag36.xml><?xml version="1.0" encoding="utf-8"?>
<p:tagLst xmlns:a="http://schemas.openxmlformats.org/drawingml/2006/main" xmlns:r="http://schemas.openxmlformats.org/officeDocument/2006/relationships" xmlns:p="http://schemas.openxmlformats.org/presentationml/2006/main">
  <p:tag name="AUDIO_ID" val="1249"/>
  <p:tag name="ARTICULATE_AUDIO_RECORDED" val="1"/>
  <p:tag name="ELAPSEDTIME" val="33.612"/>
  <p:tag name="ARTICULATE_NAV_LEVEL" val="2"/>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ARTICULATE_USED_LAYOUT" val="4"/>
</p:tagLst>
</file>

<file path=ppt/tags/tag37.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MARGIN_1" val="0"/>
  <p:tag name="MARGIN_2" val="36"/>
  <p:tag name="MARGIN_3" val="72"/>
  <p:tag name="MARGIN_4" val="108"/>
  <p:tag name="MARGIN_5" val="144"/>
  <p:tag name="FONT_SIZE" val="12"/>
</p:tagLst>
</file>

<file path=ppt/tags/tag38.xml><?xml version="1.0" encoding="utf-8"?>
<p:tagLst xmlns:a="http://schemas.openxmlformats.org/drawingml/2006/main" xmlns:r="http://schemas.openxmlformats.org/officeDocument/2006/relationships" xmlns:p="http://schemas.openxmlformats.org/presentationml/2006/main">
  <p:tag name="AUDIO_ID" val="1249"/>
  <p:tag name="ARTICULATE_AUDIO_RECORDED" val="1"/>
  <p:tag name="ELAPSEDTIME" val="33.612"/>
  <p:tag name="ARTICULATE_NAV_LEVEL" val="2"/>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ARTICULATE_USED_LAYOUT" val="4"/>
</p:tagLst>
</file>

<file path=ppt/tags/tag39.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MARGIN_1" val="0"/>
  <p:tag name="MARGIN_2" val="36"/>
  <p:tag name="MARGIN_3" val="72"/>
  <p:tag name="MARGIN_4" val="108"/>
  <p:tag name="MARGIN_5" val="144"/>
  <p:tag name="FONT_SIZE" val="12"/>
</p:tagLst>
</file>

<file path=ppt/tags/tag40.xml><?xml version="1.0" encoding="utf-8"?>
<p:tagLst xmlns:a="http://schemas.openxmlformats.org/drawingml/2006/main" xmlns:r="http://schemas.openxmlformats.org/officeDocument/2006/relationships" xmlns:p="http://schemas.openxmlformats.org/presentationml/2006/main">
  <p:tag name="AUDIO_ID" val="1290"/>
  <p:tag name="ELAPSEDTIME" val="52.112"/>
  <p:tag name="ARTICULATE_NAV_LEVEL" val="2"/>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ARTICULATE_USED_LAYOUT" val="4"/>
</p:tagLst>
</file>

<file path=ppt/tags/tag41.xml><?xml version="1.0" encoding="utf-8"?>
<p:tagLst xmlns:a="http://schemas.openxmlformats.org/drawingml/2006/main" xmlns:r="http://schemas.openxmlformats.org/officeDocument/2006/relationships" xmlns:p="http://schemas.openxmlformats.org/presentationml/2006/main">
  <p:tag name="BULLET_1" val="8226"/>
  <p:tag name="BULLET_2" val="8226"/>
  <p:tag name="MARGIN_1" val="0"/>
  <p:tag name="MARGIN_2" val="36"/>
  <p:tag name="MARGIN_3" val="72"/>
  <p:tag name="MARGIN_4" val="108"/>
  <p:tag name="MARGIN_5" val="144"/>
  <p:tag name="FONT_SIZE" val="12"/>
</p:tagLst>
</file>

<file path=ppt/tags/tag42.xml><?xml version="1.0" encoding="utf-8"?>
<p:tagLst xmlns:a="http://schemas.openxmlformats.org/drawingml/2006/main" xmlns:r="http://schemas.openxmlformats.org/officeDocument/2006/relationships" xmlns:p="http://schemas.openxmlformats.org/presentationml/2006/main">
  <p:tag name="AUDIO_ID" val="1249"/>
  <p:tag name="ARTICULATE_AUDIO_RECORDED" val="1"/>
  <p:tag name="ELAPSEDTIME" val="33.612"/>
  <p:tag name="ARTICULATE_NAV_LEVEL" val="2"/>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ARTICULATE_USED_LAYOUT" val="4"/>
</p:tagLst>
</file>

<file path=ppt/tags/tag43.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MARGIN_1" val="0"/>
  <p:tag name="MARGIN_2" val="36"/>
  <p:tag name="MARGIN_3" val="72"/>
  <p:tag name="MARGIN_4" val="108"/>
  <p:tag name="MARGIN_5" val="144"/>
  <p:tag name="FONT_SIZE" val="12"/>
</p:tagLst>
</file>

<file path=ppt/tags/tag44.xml><?xml version="1.0" encoding="utf-8"?>
<p:tagLst xmlns:a="http://schemas.openxmlformats.org/drawingml/2006/main" xmlns:r="http://schemas.openxmlformats.org/officeDocument/2006/relationships" xmlns:p="http://schemas.openxmlformats.org/presentationml/2006/main">
  <p:tag name="AUDIO_ID" val="1272"/>
  <p:tag name="ARTICULATE_AUDIO_RECORDED" val="1"/>
  <p:tag name="ELAPSEDTIME" val="30.532"/>
  <p:tag name="ARTICULATE_NAV_LEVEL" val="2"/>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ARTICULATE_USED_LAYOUT" val="4"/>
</p:tagLst>
</file>

<file path=ppt/tags/tag45.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2"/>
</p:tagLst>
</file>

<file path=ppt/tags/tag46.xml><?xml version="1.0" encoding="utf-8"?>
<p:tagLst xmlns:a="http://schemas.openxmlformats.org/drawingml/2006/main" xmlns:r="http://schemas.openxmlformats.org/officeDocument/2006/relationships" xmlns:p="http://schemas.openxmlformats.org/presentationml/2006/main">
  <p:tag name="AUDIO_ID" val="1271"/>
  <p:tag name="ARTICULATE_AUDIO_RECORDED" val="1"/>
  <p:tag name="ELAPSEDTIME" val="80.142"/>
  <p:tag name="ARTICULATE_NAV_LEVEL" val="2"/>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ARTICULATE_USED_LAYOUT" val="4"/>
</p:tagLst>
</file>

<file path=ppt/tags/tag47.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2"/>
</p:tagLst>
</file>

<file path=ppt/tags/tag48.xml><?xml version="1.0" encoding="utf-8"?>
<p:tagLst xmlns:a="http://schemas.openxmlformats.org/drawingml/2006/main" xmlns:r="http://schemas.openxmlformats.org/officeDocument/2006/relationships" xmlns:p="http://schemas.openxmlformats.org/presentationml/2006/main">
  <p:tag name="ARTICULATE_AUDIO_RECORDED" val="1"/>
  <p:tag name="AUDIO_ID" val="1314"/>
  <p:tag name="ELAPSEDTIME" val="89.152"/>
  <p:tag name="ARTICULATE_NAV_LEVEL" val="2"/>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ARTICULATE_USED_LAYOUT" val="4"/>
</p:tagLst>
</file>

<file path=ppt/tags/tag49.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MARGIN_1" val="0"/>
  <p:tag name="MARGIN_2" val="36"/>
  <p:tag name="MARGIN_3" val="72"/>
  <p:tag name="MARGIN_4" val="108"/>
  <p:tag name="MARGIN_5" val="144"/>
  <p:tag name="FONT_SIZE" val="12"/>
</p:tagLst>
</file>

<file path=ppt/tags/tag50.xml><?xml version="1.0" encoding="utf-8"?>
<p:tagLst xmlns:a="http://schemas.openxmlformats.org/drawingml/2006/main" xmlns:r="http://schemas.openxmlformats.org/officeDocument/2006/relationships" xmlns:p="http://schemas.openxmlformats.org/presentationml/2006/main">
  <p:tag name="ARTICULATE_AUDIO_RECORDED" val="1"/>
  <p:tag name="AUDIO_ID" val="1315"/>
  <p:tag name="ARTICULATE_NAV_LEVEL" val="2"/>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ELAPSEDTIME" val="59.972"/>
  <p:tag name="ARTICULATE_USED_LAYOUT" val="4"/>
</p:tagLst>
</file>

<file path=ppt/tags/tag51.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MARGIN_1" val="0"/>
  <p:tag name="MARGIN_2" val="36"/>
  <p:tag name="MARGIN_3" val="72"/>
  <p:tag name="MARGIN_4" val="108"/>
  <p:tag name="MARGIN_5" val="144"/>
  <p:tag name="FONT_SIZE" val="12"/>
</p:tagLst>
</file>

<file path=ppt/tags/tag52.xml><?xml version="1.0" encoding="utf-8"?>
<p:tagLst xmlns:a="http://schemas.openxmlformats.org/drawingml/2006/main" xmlns:r="http://schemas.openxmlformats.org/officeDocument/2006/relationships" xmlns:p="http://schemas.openxmlformats.org/presentationml/2006/main">
  <p:tag name="AUDIO_ID" val="1316"/>
  <p:tag name="ARTICULATE_AUDIO_RECORDED" val="1"/>
  <p:tag name="ARTICULATE_NAV_LEVEL" val="2"/>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ELAPSEDTIME" val="31.162"/>
  <p:tag name="ARTICULATE_USED_LAYOUT" val="4"/>
</p:tagLst>
</file>

<file path=ppt/tags/tag53.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MARGIN_1" val="0"/>
  <p:tag name="MARGIN_2" val="36"/>
  <p:tag name="MARGIN_3" val="72"/>
  <p:tag name="MARGIN_4" val="108"/>
  <p:tag name="MARGIN_5" val="144"/>
  <p:tag name="FONT_SIZE" val="12"/>
</p:tagLst>
</file>

<file path=ppt/tags/tag54.xml><?xml version="1.0" encoding="utf-8"?>
<p:tagLst xmlns:a="http://schemas.openxmlformats.org/drawingml/2006/main" xmlns:r="http://schemas.openxmlformats.org/officeDocument/2006/relationships" xmlns:p="http://schemas.openxmlformats.org/presentationml/2006/main">
  <p:tag name="AUDIO_ID" val="1249"/>
  <p:tag name="ARTICULATE_AUDIO_RECORDED" val="1"/>
  <p:tag name="ELAPSEDTIME" val="33.612"/>
  <p:tag name="ARTICULATE_NAV_LEVEL" val="2"/>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ARTICULATE_USED_LAYOUT" val="4"/>
</p:tagLst>
</file>

<file path=ppt/tags/tag55.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MARGIN_1" val="0"/>
  <p:tag name="MARGIN_2" val="36"/>
  <p:tag name="MARGIN_3" val="72"/>
  <p:tag name="MARGIN_4" val="108"/>
  <p:tag name="MARGIN_5" val="144"/>
  <p:tag name="FONT_SIZE" val="12"/>
</p:tagLst>
</file>

<file path=ppt/tags/tag56.xml><?xml version="1.0" encoding="utf-8"?>
<p:tagLst xmlns:a="http://schemas.openxmlformats.org/drawingml/2006/main" xmlns:r="http://schemas.openxmlformats.org/officeDocument/2006/relationships" xmlns:p="http://schemas.openxmlformats.org/presentationml/2006/main">
  <p:tag name="AUDIO_ID" val="1384"/>
  <p:tag name="ARTICULATE_AUDIO_RECORDED" val="1"/>
  <p:tag name="ARTICULATE_NAV_LEVEL" val="3"/>
  <p:tag name="ARTICULATE_SLIDE_PRESENTER_GUID" val="07148349-aad9-4a5a-8fa4-8b7eab9e99a5"/>
  <p:tag name="ARTICULATE_SLIDE_PAUSE" val="0"/>
  <p:tag name="ARTICULATE_LOCK_SLIDE" val="0"/>
  <p:tag name="ARTICULATE_HIDE_SLIDE" val="0"/>
  <p:tag name="ARTICULATE_PLAYER_CONTROL_PREVIOUS" val="True"/>
  <p:tag name="ARTICULATE_PLAYER_CONTROL_NEXT" val="True"/>
  <p:tag name="ELAPSEDTIME" val="34.822"/>
  <p:tag name="ARTICULATE_USED_LAYOUT" val="4"/>
</p:tagLst>
</file>

<file path=ppt/tags/tag57.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2"/>
</p:tagLst>
</file>

<file path=ppt/tags/tag58.xml><?xml version="1.0" encoding="utf-8"?>
<p:tagLst xmlns:a="http://schemas.openxmlformats.org/drawingml/2006/main" xmlns:r="http://schemas.openxmlformats.org/officeDocument/2006/relationships" xmlns:p="http://schemas.openxmlformats.org/presentationml/2006/main">
  <p:tag name="AUDIO_ID" val="1384"/>
  <p:tag name="ARTICULATE_AUDIO_RECORDED" val="1"/>
  <p:tag name="ARTICULATE_NAV_LEVEL" val="3"/>
  <p:tag name="ARTICULATE_SLIDE_PRESENTER_GUID" val="07148349-aad9-4a5a-8fa4-8b7eab9e99a5"/>
  <p:tag name="ARTICULATE_SLIDE_PAUSE" val="0"/>
  <p:tag name="ARTICULATE_LOCK_SLIDE" val="0"/>
  <p:tag name="ARTICULATE_HIDE_SLIDE" val="0"/>
  <p:tag name="ARTICULATE_PLAYER_CONTROL_PREVIOUS" val="True"/>
  <p:tag name="ARTICULATE_PLAYER_CONTROL_NEXT" val="True"/>
  <p:tag name="ELAPSEDTIME" val="34.822"/>
  <p:tag name="ARTICULATE_USED_LAYOUT" val="4"/>
</p:tagLst>
</file>

<file path=ppt/tags/tag59.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2"/>
</p:tagLst>
</file>

<file path=ppt/tags/tag60.xml><?xml version="1.0" encoding="utf-8"?>
<p:tagLst xmlns:a="http://schemas.openxmlformats.org/drawingml/2006/main" xmlns:r="http://schemas.openxmlformats.org/officeDocument/2006/relationships" xmlns:p="http://schemas.openxmlformats.org/presentationml/2006/main">
  <p:tag name="AUDIO_ID" val="1384"/>
  <p:tag name="ARTICULATE_AUDIO_RECORDED" val="1"/>
  <p:tag name="ARTICULATE_NAV_LEVEL" val="3"/>
  <p:tag name="ARTICULATE_SLIDE_PRESENTER_GUID" val="07148349-aad9-4a5a-8fa4-8b7eab9e99a5"/>
  <p:tag name="ARTICULATE_SLIDE_PAUSE" val="0"/>
  <p:tag name="ARTICULATE_LOCK_SLIDE" val="0"/>
  <p:tag name="ARTICULATE_HIDE_SLIDE" val="0"/>
  <p:tag name="ARTICULATE_PLAYER_CONTROL_PREVIOUS" val="True"/>
  <p:tag name="ARTICULATE_PLAYER_CONTROL_NEXT" val="True"/>
  <p:tag name="ELAPSEDTIME" val="34.822"/>
  <p:tag name="ARTICULATE_USED_LAYOUT" val="4"/>
</p:tagLst>
</file>

<file path=ppt/tags/tag61.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2"/>
</p:tagLst>
</file>

<file path=ppt/tags/tag62.xml><?xml version="1.0" encoding="utf-8"?>
<p:tagLst xmlns:a="http://schemas.openxmlformats.org/drawingml/2006/main" xmlns:r="http://schemas.openxmlformats.org/officeDocument/2006/relationships" xmlns:p="http://schemas.openxmlformats.org/presentationml/2006/main">
  <p:tag name="ARTICULATE_NAV_LEVEL" val="2"/>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AUDIO_ID" val="1263"/>
  <p:tag name="ARTICULATE_AUDIO_RECORDED" val="1"/>
  <p:tag name="ELAPSEDTIME" val="63.322"/>
  <p:tag name="TIMELINE" val="43.06"/>
  <p:tag name="ARTICULATE_USED_LAYOUT" val="4"/>
</p:tagLst>
</file>

<file path=ppt/tags/tag63.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2"/>
</p:tagLst>
</file>

<file path=ppt/tags/tag64.xml><?xml version="1.0" encoding="utf-8"?>
<p:tagLst xmlns:a="http://schemas.openxmlformats.org/drawingml/2006/main" xmlns:r="http://schemas.openxmlformats.org/officeDocument/2006/relationships" xmlns:p="http://schemas.openxmlformats.org/presentationml/2006/main">
  <p:tag name="AUDIO_ID" val="1256"/>
  <p:tag name="ARTICULATE_AUDIO_RECORDED" val="1"/>
  <p:tag name="ARTICULATE_NAV_LEVEL" val="2"/>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ELAPSEDTIME" val="32.832"/>
  <p:tag name="ARTICULATE_USED_LAYOUT" val="4"/>
</p:tagLst>
</file>

<file path=ppt/tags/tag65.xml><?xml version="1.0" encoding="utf-8"?>
<p:tagLst xmlns:a="http://schemas.openxmlformats.org/drawingml/2006/main" xmlns:r="http://schemas.openxmlformats.org/officeDocument/2006/relationships" xmlns:p="http://schemas.openxmlformats.org/presentationml/2006/main">
  <p:tag name="BULLET_1" val="8226"/>
  <p:tag name="BULLET_2" val="8226"/>
  <p:tag name="MARGIN_1" val="0"/>
  <p:tag name="MARGIN_2" val="36"/>
  <p:tag name="MARGIN_3" val="72"/>
  <p:tag name="MARGIN_4" val="108"/>
  <p:tag name="MARGIN_5" val="144"/>
  <p:tag name="FONT_SIZE" val="12"/>
</p:tagLst>
</file>

<file path=ppt/tags/tag66.xml><?xml version="1.0" encoding="utf-8"?>
<p:tagLst xmlns:a="http://schemas.openxmlformats.org/drawingml/2006/main" xmlns:r="http://schemas.openxmlformats.org/officeDocument/2006/relationships" xmlns:p="http://schemas.openxmlformats.org/presentationml/2006/main">
  <p:tag name="AUDIO_ID" val="1354"/>
  <p:tag name="ARTICULATE_AUDIO_RECORDED" val="1"/>
  <p:tag name="ARTICULATE_NAV_LEVEL" val="4"/>
  <p:tag name="ARTICULATE_SLIDE_PRESENTER_GUID" val="07148349-aad9-4a5a-8fa4-8b7eab9e99a5"/>
  <p:tag name="ARTICULATE_SLIDE_PAUSE" val="0"/>
  <p:tag name="ARTICULATE_LOCK_SLIDE" val="0"/>
  <p:tag name="ARTICULATE_HIDE_SLIDE" val="0"/>
  <p:tag name="ARTICULATE_PLAYER_CONTROL_PREVIOUS" val="True"/>
  <p:tag name="ARTICULATE_PLAYER_CONTROL_NEXT" val="True"/>
  <p:tag name="ELAPSEDTIME" val="60.212"/>
  <p:tag name="ARTICULATE_USED_LAYOUT" val="4"/>
</p:tagLst>
</file>

<file path=ppt/tags/tag67.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2"/>
</p:tagLst>
</file>

<file path=ppt/tags/tag68.xml><?xml version="1.0" encoding="utf-8"?>
<p:tagLst xmlns:a="http://schemas.openxmlformats.org/drawingml/2006/main" xmlns:r="http://schemas.openxmlformats.org/officeDocument/2006/relationships" xmlns:p="http://schemas.openxmlformats.org/presentationml/2006/main">
  <p:tag name="AUDIO_ID" val="1355"/>
  <p:tag name="ARTICULATE_AUDIO_RECORDED" val="1"/>
  <p:tag name="ELAPSEDTIME" val="40.222"/>
  <p:tag name="ARTICULATE_NAV_LEVEL" val="4"/>
  <p:tag name="ARTICULATE_SLIDE_PRESENTER_GUID" val="07148349-aad9-4a5a-8fa4-8b7eab9e99a5"/>
  <p:tag name="ARTICULATE_SLIDE_PAUSE" val="0"/>
  <p:tag name="ARTICULATE_LOCK_SLIDE" val="0"/>
  <p:tag name="ARTICULATE_HIDE_SLIDE" val="0"/>
  <p:tag name="ARTICULATE_PLAYER_CONTROL_PREVIOUS" val="True"/>
  <p:tag name="ARTICULATE_PLAYER_CONTROL_NEXT" val="True"/>
  <p:tag name="ARTICULATE_USED_LAYOUT" val="4"/>
</p:tagLst>
</file>

<file path=ppt/tags/tag69.xml><?xml version="1.0" encoding="utf-8"?>
<p:tagLst xmlns:a="http://schemas.openxmlformats.org/drawingml/2006/main" xmlns:r="http://schemas.openxmlformats.org/officeDocument/2006/relationships" xmlns:p="http://schemas.openxmlformats.org/presentationml/2006/main">
  <p:tag name="AUDIO_ID" val="1391"/>
  <p:tag name="ARTICULATE_AUDIO_RECORDED" val="1"/>
  <p:tag name="ELAPSEDTIME" val="46.752"/>
  <p:tag name="ARTICULATE_NAV_LEVEL" val="4"/>
  <p:tag name="ARTICULATE_SLIDE_PRESENTER_GUID" val="07148349-aad9-4a5a-8fa4-8b7eab9e99a5"/>
  <p:tag name="ARTICULATE_SLIDE_PAUSE" val="0"/>
  <p:tag name="ARTICULATE_LOCK_SLIDE" val="0"/>
  <p:tag name="ARTICULATE_HIDE_SLIDE" val="0"/>
  <p:tag name="ARTICULATE_PLAYER_CONTROL_PREVIOUS" val="True"/>
  <p:tag name="ARTICULATE_PLAYER_CONTROL_NEXT" val="True"/>
  <p:tag name="ARTICULATE_USED_LAYOUT" val="4"/>
</p:tagLst>
</file>

<file path=ppt/tags/tag70.xml><?xml version="1.0" encoding="utf-8"?>
<p:tagLst xmlns:a="http://schemas.openxmlformats.org/drawingml/2006/main" xmlns:r="http://schemas.openxmlformats.org/officeDocument/2006/relationships" xmlns:p="http://schemas.openxmlformats.org/presentationml/2006/main">
  <p:tag name="AUDIO_ID" val="1357"/>
  <p:tag name="ARTICULATE_AUDIO_RECORDED" val="1"/>
  <p:tag name="ELAPSEDTIME" val="43.9"/>
  <p:tag name="ARTICULATE_NAV_LEVEL" val="4"/>
  <p:tag name="ARTICULATE_SLIDE_PRESENTER_GUID" val="07148349-aad9-4a5a-8fa4-8b7eab9e99a5"/>
  <p:tag name="ARTICULATE_SLIDE_PAUSE" val="0"/>
  <p:tag name="ARTICULATE_LOCK_SLIDE" val="0"/>
  <p:tag name="ARTICULATE_HIDE_SLIDE" val="0"/>
  <p:tag name="ARTICULATE_PLAYER_CONTROL_PREVIOUS" val="True"/>
  <p:tag name="ARTICULATE_PLAYER_CONTROL_NEXT" val="True"/>
  <p:tag name="ARTICULATE_USED_LAYOUT" val="4"/>
</p:tagLst>
</file>

<file path=ppt/tags/tag71.xml><?xml version="1.0" encoding="utf-8"?>
<p:tagLst xmlns:a="http://schemas.openxmlformats.org/drawingml/2006/main" xmlns:r="http://schemas.openxmlformats.org/officeDocument/2006/relationships" xmlns:p="http://schemas.openxmlformats.org/presentationml/2006/main">
  <p:tag name="AUDIO_ID" val="1356"/>
  <p:tag name="ARTICULATE_AUDIO_RECORDED" val="1"/>
  <p:tag name="ELAPSEDTIME" val="20.272"/>
  <p:tag name="ARTICULATE_NAV_LEVEL" val="4"/>
  <p:tag name="ARTICULATE_SLIDE_PRESENTER_GUID" val="07148349-aad9-4a5a-8fa4-8b7eab9e99a5"/>
  <p:tag name="ARTICULATE_SLIDE_PAUSE" val="0"/>
  <p:tag name="ARTICULATE_LOCK_SLIDE" val="0"/>
  <p:tag name="ARTICULATE_HIDE_SLIDE" val="0"/>
  <p:tag name="ARTICULATE_PLAYER_CONTROL_PREVIOUS" val="True"/>
  <p:tag name="ARTICULATE_PLAYER_CONTROL_NEXT" val="True"/>
  <p:tag name="ARTICULATE_USED_LAYOUT" val="4"/>
</p:tagLst>
</file>

<file path=ppt/tags/tag72.xml><?xml version="1.0" encoding="utf-8"?>
<p:tagLst xmlns:a="http://schemas.openxmlformats.org/drawingml/2006/main" xmlns:r="http://schemas.openxmlformats.org/officeDocument/2006/relationships" xmlns:p="http://schemas.openxmlformats.org/presentationml/2006/main">
  <p:tag name="AUDIO_ID" val="1269"/>
  <p:tag name="ARTICULATE_AUDIO_RECORDED" val="1"/>
  <p:tag name="ARTICULATE_NAV_LEVEL" val="2"/>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ELAPSEDTIME" val="205.922"/>
  <p:tag name="ARTICULATE_USED_LAYOUT" val="4"/>
</p:tagLst>
</file>

<file path=ppt/tags/tag73.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BULLET_11" val="8226"/>
  <p:tag name="BULLET_12" val="8226"/>
  <p:tag name="BULLET_13" val="8226"/>
  <p:tag name="BULLET_14" val="8226"/>
  <p:tag name="BULLET_15" val="8226"/>
  <p:tag name="BULLET_16" val="8226"/>
  <p:tag name="BULLET_17" val="8226"/>
  <p:tag name="BULLET_18" val="8226"/>
  <p:tag name="BULLET_19" val="8226"/>
  <p:tag name="BULLET_20" val="8226"/>
  <p:tag name="BULLET_21" val="8226"/>
  <p:tag name="BULLET_22" val="8226"/>
  <p:tag name="BULLET_23" val="8226"/>
  <p:tag name="BULLET_24" val="8226"/>
  <p:tag name="BULLET_25" val="8226"/>
  <p:tag name="MARGIN_1" val="0"/>
  <p:tag name="MARGIN_2" val="36"/>
  <p:tag name="MARGIN_3" val="72"/>
  <p:tag name="MARGIN_4" val="108"/>
  <p:tag name="MARGIN_5" val="144"/>
  <p:tag name="FONT_SIZE" val="12"/>
</p:tagLst>
</file>

<file path=ppt/tags/tag74.xml><?xml version="1.0" encoding="utf-8"?>
<p:tagLst xmlns:a="http://schemas.openxmlformats.org/drawingml/2006/main" xmlns:r="http://schemas.openxmlformats.org/officeDocument/2006/relationships" xmlns:p="http://schemas.openxmlformats.org/presentationml/2006/main">
  <p:tag name="AUDIO_ID" val="1291"/>
  <p:tag name="ARTICULATE_AUDIO_RECORDED" val="1"/>
  <p:tag name="ARTICULATE_NAV_LEVEL" val="3"/>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ELAPSEDTIME" val="48.192"/>
  <p:tag name="ARTICULATE_USED_LAYOUT" val="4"/>
</p:tagLst>
</file>

<file path=ppt/tags/tag75.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76.xml><?xml version="1.0" encoding="utf-8"?>
<p:tagLst xmlns:a="http://schemas.openxmlformats.org/drawingml/2006/main" xmlns:r="http://schemas.openxmlformats.org/officeDocument/2006/relationships" xmlns:p="http://schemas.openxmlformats.org/presentationml/2006/main">
  <p:tag name="AUDIO_ID" val="1275"/>
  <p:tag name="ARTICULATE_AUDIO_RECORDED" val="1"/>
  <p:tag name="ELAPSEDTIME" val="53.1"/>
  <p:tag name="ARTICULATE_NAV_LEVEL" val="3"/>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ARTICULATE_USED_LAYOUT" val="4"/>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78.xml><?xml version="1.0" encoding="utf-8"?>
<p:tagLst xmlns:a="http://schemas.openxmlformats.org/drawingml/2006/main" xmlns:r="http://schemas.openxmlformats.org/officeDocument/2006/relationships" xmlns:p="http://schemas.openxmlformats.org/presentationml/2006/main">
  <p:tag name="AUDIO_ID" val="1275"/>
  <p:tag name="ARTICULATE_AUDIO_RECORDED" val="1"/>
  <p:tag name="ELAPSEDTIME" val="53.1"/>
  <p:tag name="ARTICULATE_NAV_LEVEL" val="3"/>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ARTICULATE_USED_LAYOUT" val="4"/>
</p:tagLst>
</file>

<file path=ppt/tags/tag79.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80.xml><?xml version="1.0" encoding="utf-8"?>
<p:tagLst xmlns:a="http://schemas.openxmlformats.org/drawingml/2006/main" xmlns:r="http://schemas.openxmlformats.org/officeDocument/2006/relationships" xmlns:p="http://schemas.openxmlformats.org/presentationml/2006/main">
  <p:tag name="AUDIO_ID" val="1275"/>
  <p:tag name="ARTICULATE_AUDIO_RECORDED" val="1"/>
  <p:tag name="ELAPSEDTIME" val="53.1"/>
  <p:tag name="ARTICULATE_NAV_LEVEL" val="3"/>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ARTICULATE_USED_LAYOUT" val="4"/>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82.xml><?xml version="1.0" encoding="utf-8"?>
<p:tagLst xmlns:a="http://schemas.openxmlformats.org/drawingml/2006/main" xmlns:r="http://schemas.openxmlformats.org/officeDocument/2006/relationships" xmlns:p="http://schemas.openxmlformats.org/presentationml/2006/main">
  <p:tag name="AUDIO_ID" val="1275"/>
  <p:tag name="ARTICULATE_AUDIO_RECORDED" val="1"/>
  <p:tag name="ELAPSEDTIME" val="53.1"/>
  <p:tag name="ARTICULATE_NAV_LEVEL" val="3"/>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ARTICULATE_USED_LAYOUT" val="4"/>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84.xml><?xml version="1.0" encoding="utf-8"?>
<p:tagLst xmlns:a="http://schemas.openxmlformats.org/drawingml/2006/main" xmlns:r="http://schemas.openxmlformats.org/officeDocument/2006/relationships" xmlns:p="http://schemas.openxmlformats.org/presentationml/2006/main">
  <p:tag name="AUDIO_ID" val="1249"/>
  <p:tag name="ARTICULATE_AUDIO_RECORDED" val="1"/>
  <p:tag name="ELAPSEDTIME" val="33.612"/>
  <p:tag name="ARTICULATE_NAV_LEVEL" val="2"/>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ARTICULATE_USED_LAYOUT" val="4"/>
</p:tagLst>
</file>

<file path=ppt/tags/tag85.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MARGIN_1" val="0"/>
  <p:tag name="MARGIN_2" val="36"/>
  <p:tag name="MARGIN_3" val="72"/>
  <p:tag name="MARGIN_4" val="108"/>
  <p:tag name="MARGIN_5" val="144"/>
  <p:tag name="FONT_SIZE" val="12"/>
</p:tagLst>
</file>

<file path=ppt/tags/tag86.xml><?xml version="1.0" encoding="utf-8"?>
<p:tagLst xmlns:a="http://schemas.openxmlformats.org/drawingml/2006/main" xmlns:r="http://schemas.openxmlformats.org/officeDocument/2006/relationships" xmlns:p="http://schemas.openxmlformats.org/presentationml/2006/main">
  <p:tag name="AUDIO_ID" val="1291"/>
  <p:tag name="ARTICULATE_AUDIO_RECORDED" val="1"/>
  <p:tag name="ARTICULATE_NAV_LEVEL" val="3"/>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ELAPSEDTIME" val="48.192"/>
  <p:tag name="ARTICULATE_USED_LAYOUT" val="4"/>
</p:tagLst>
</file>

<file path=ppt/tags/tag87.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88.xml><?xml version="1.0" encoding="utf-8"?>
<p:tagLst xmlns:a="http://schemas.openxmlformats.org/drawingml/2006/main" xmlns:r="http://schemas.openxmlformats.org/officeDocument/2006/relationships" xmlns:p="http://schemas.openxmlformats.org/presentationml/2006/main">
  <p:tag name="AUDIO_ID" val="1291"/>
  <p:tag name="ARTICULATE_AUDIO_RECORDED" val="1"/>
  <p:tag name="ARTICULATE_NAV_LEVEL" val="3"/>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ELAPSEDTIME" val="48.192"/>
  <p:tag name="ARTICULATE_USED_LAYOUT" val="4"/>
</p:tagLst>
</file>

<file path=ppt/tags/tag89.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90.xml><?xml version="1.0" encoding="utf-8"?>
<p:tagLst xmlns:a="http://schemas.openxmlformats.org/drawingml/2006/main" xmlns:r="http://schemas.openxmlformats.org/officeDocument/2006/relationships" xmlns:p="http://schemas.openxmlformats.org/presentationml/2006/main">
  <p:tag name="AUDIO_ID" val="1291"/>
  <p:tag name="ARTICULATE_AUDIO_RECORDED" val="1"/>
  <p:tag name="ARTICULATE_NAV_LEVEL" val="3"/>
  <p:tag name="ARTICULATE_SLIDE_PRESENTER_GUID" val="cf50ec18-791d-4973-8106-84e85e48d000"/>
  <p:tag name="ARTICULATE_SLIDE_PAUSE" val="0"/>
  <p:tag name="ARTICULATE_LOCK_SLIDE" val="0"/>
  <p:tag name="ARTICULATE_HIDE_SLIDE" val="0"/>
  <p:tag name="ARTICULATE_PLAYER_CONTROL_PREVIOUS" val="True"/>
  <p:tag name="ARTICULATE_PLAYER_CONTROL_NEXT" val="True"/>
  <p:tag name="ELAPSEDTIME" val="48.192"/>
  <p:tag name="ARTICULATE_USED_LAYOUT" val="4"/>
</p:tagLst>
</file>

<file path=ppt/tags/tag91.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heme/theme1.xml><?xml version="1.0" encoding="utf-8"?>
<a:theme xmlns:a="http://schemas.openxmlformats.org/drawingml/2006/main" name="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OGRESS_16x9_PPT_Template" id="{8EF10D70-53BF-5F44-B6C0-F8A41F34556A}" vid="{D39FBD4F-1AFA-864E-AEE2-8C58E93B9AC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olicy xmlns="7c69e624-827f-471b-adea-ac070ddc6867">false</Policy>
    <Location1_0 xmlns="efb4a6a7-40f5-4c55-b7cd-bfe5555b5884">
      <Terms xmlns="http://schemas.microsoft.com/office/infopath/2007/PartnerControls"/>
    </Location1_0>
    <MetaDescription xmlns="7c69e624-827f-471b-adea-ac070ddc6867" xsi:nil="true"/>
    <Category1_0 xmlns="7c69e624-827f-471b-adea-ac070ddc6867">
      <Terms xmlns="http://schemas.microsoft.com/office/infopath/2007/PartnerControls">
        <TermInfo xmlns="http://schemas.microsoft.com/office/infopath/2007/PartnerControls">
          <TermName xmlns="http://schemas.microsoft.com/office/infopath/2007/PartnerControls">PowerPoint</TermName>
          <TermId xmlns="http://schemas.microsoft.com/office/infopath/2007/PartnerControls">ef797fd0-0a2c-4c70-979e-7c4753a1af05</TermId>
        </TermInfo>
      </Terms>
    </Category1_0>
    <g7620f54b84d4877b8ce49e3874564d0 xmlns="7c69e624-827f-471b-adea-ac070ddc6867">
      <Terms xmlns="http://schemas.microsoft.com/office/infopath/2007/PartnerControls"/>
    </g7620f54b84d4877b8ce49e3874564d0>
    <c60905045b3141dfb44ebee3a51fd0a7 xmlns="7c69e624-827f-471b-adea-ac070ddc6867">
      <Terms xmlns="http://schemas.microsoft.com/office/infopath/2007/PartnerControls"/>
    </c60905045b3141dfb44ebee3a51fd0a7>
    <Industry_0 xmlns="7c69e624-827f-471b-adea-ac070ddc6867">
      <Terms xmlns="http://schemas.microsoft.com/office/infopath/2007/PartnerControls"/>
    </Industry_0>
    <Summary xmlns="7c69e624-827f-471b-adea-ac070ddc6867" xsi:nil="true"/>
    <TaxCatchAll xmlns="7c69e624-827f-471b-adea-ac070ddc6867">
      <Value>758</Value>
      <Value>367</Value>
    </TaxCatchAll>
    <ContentType1_0 xmlns="efb4a6a7-40f5-4c55-b7cd-bfe5555b5884">
      <Terms xmlns="http://schemas.microsoft.com/office/infopath/2007/PartnerControls"/>
    </ContentType1_0>
    <Solution_0 xmlns="7c69e624-827f-471b-adea-ac070ddc6867">
      <Terms xmlns="http://schemas.microsoft.com/office/infopath/2007/PartnerControls"/>
    </Solution_0>
    <efbf5ec808454fc39dd6e73fb30f9800 xmlns="7c69e624-827f-471b-adea-ac070ddc6867">
      <Terms xmlns="http://schemas.microsoft.com/office/infopath/2007/PartnerControls"/>
    </efbf5ec808454fc39dd6e73fb30f9800>
    <e88edf6f69774249aa5a94de92e0b3ee xmlns="7c69e624-827f-471b-adea-ac070ddc6867">
      <Terms xmlns="http://schemas.microsoft.com/office/infopath/2007/PartnerControls"/>
    </e88edf6f69774249aa5a94de92e0b3ee>
    <h2f9ec3728094124b933b9cf7e867a92 xmlns="7c69e624-827f-471b-adea-ac070ddc6867">
      <Terms xmlns="http://schemas.microsoft.com/office/infopath/2007/PartnerControls"/>
    </h2f9ec3728094124b933b9cf7e867a92>
    <m3946e80dba8470d9700658463930af8 xmlns="7c69e624-827f-471b-adea-ac070ddc6867">
      <Terms xmlns="http://schemas.microsoft.com/office/infopath/2007/PartnerControls"/>
    </m3946e80dba8470d9700658463930af8>
    <h847452f74b44b57bc4a2a741f9c94e9 xmlns="7c69e624-827f-471b-adea-ac070ddc6867">
      <Terms xmlns="http://schemas.microsoft.com/office/infopath/2007/PartnerControls">
        <TermInfo xmlns="http://schemas.microsoft.com/office/infopath/2007/PartnerControls">
          <TermName xmlns="http://schemas.microsoft.com/office/infopath/2007/PartnerControls">Internal</TermName>
          <TermId xmlns="http://schemas.microsoft.com/office/infopath/2007/PartnerControls">52c39dec-86ec-4d25-bb10-18d2912cd0c4</TermId>
        </TermInfo>
      </Terms>
    </h847452f74b44b57bc4a2a741f9c94e9>
    <l58a9cb184754a90a3d0c9fae6dfc0fc xmlns="7c69e624-827f-471b-adea-ac070ddc6867">
      <Terms xmlns="http://schemas.microsoft.com/office/infopath/2007/PartnerControls"/>
    </l58a9cb184754a90a3d0c9fae6dfc0fc>
    <_dlc_DocId xmlns="7c69e624-827f-471b-adea-ac070ddc6867">V5TQT6NVCWRS-1348-956</_dlc_DocId>
    <_dlc_DocIdUrl xmlns="7c69e624-827f-471b-adea-ac070ddc6867">
      <Url>https://myprogress.progress.com/departments/marketing/_layouts/DocIdRedir.aspx?ID=V5TQT6NVCWRS-1348-956</Url>
      <Description>V5TQT6NVCWRS-1348-956</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108" ma:contentTypeDescription="Create a new document." ma:contentTypeScope="" ma:versionID="bc6b4c8ff69be684063a922159c20b90">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ba1af1dc4e05e63367f9f8439e025d4e" ns2:_="" ns3:_="">
    <xsd:import namespace="efb4a6a7-40f5-4c55-b7cd-bfe5555b5884"/>
    <xsd:import namespace="7c69e624-827f-471b-adea-ac070ddc6867"/>
    <xsd:element name="properties">
      <xsd:complexType>
        <xsd:sequence>
          <xsd:element name="documentManagement">
            <xsd:complexType>
              <xsd:all>
                <xsd:element ref="ns3:Summary" minOccurs="0"/>
                <xsd:element ref="ns3:Policy" minOccurs="0"/>
                <xsd:element ref="ns2:ContentType1_0" minOccurs="0"/>
                <xsd:element ref="ns3:Solution_0" minOccurs="0"/>
                <xsd:element ref="ns3:c60905045b3141dfb44ebee3a51fd0a7" minOccurs="0"/>
                <xsd:element ref="ns3:g7620f54b84d4877b8ce49e3874564d0" minOccurs="0"/>
                <xsd:element ref="ns3:MetaDescription" minOccurs="0"/>
                <xsd:element ref="ns3:m3946e80dba8470d9700658463930af8" minOccurs="0"/>
                <xsd:element ref="ns3:Industry_0" minOccurs="0"/>
                <xsd:element ref="ns3:l58a9cb184754a90a3d0c9fae6dfc0fc" minOccurs="0"/>
                <xsd:element ref="ns2:Location1_0" minOccurs="0"/>
                <xsd:element ref="ns3:e88edf6f69774249aa5a94de92e0b3ee" minOccurs="0"/>
                <xsd:element ref="ns3:h2f9ec3728094124b933b9cf7e867a92" minOccurs="0"/>
                <xsd:element ref="ns3:TaxCatchAll" minOccurs="0"/>
                <xsd:element ref="ns3:TaxCatchAllLabel" minOccurs="0"/>
                <xsd:element ref="ns3:Category1_0" minOccurs="0"/>
                <xsd:element ref="ns3:efbf5ec808454fc39dd6e73fb30f9800" minOccurs="0"/>
                <xsd:element ref="ns3:h847452f74b44b57bc4a2a741f9c94e9"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ContentType1_0" ma:index="16"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element name="Location1_0" ma:index="26"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12" nillable="true" ma:displayName="Summary" ma:internalName="Summary">
      <xsd:simpleType>
        <xsd:restriction base="dms:Unknown"/>
      </xsd:simpleType>
    </xsd:element>
    <xsd:element name="Policy" ma:index="13" nillable="true" ma:displayName="Policy" ma:internalName="Policy">
      <xsd:simpleType>
        <xsd:restriction base="dms:Boolean"/>
      </xsd:simpleType>
    </xsd:element>
    <xsd:element name="Solution_0" ma:index="18"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19"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1"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element name="MetaDescription" ma:index="22" nillable="true" ma:displayName="Meta Description" ma:hidden="true" ma:internalName="MetaDescription" ma:readOnly="false">
      <xsd:simpleType>
        <xsd:restriction base="dms:Note"/>
      </xsd:simpleType>
    </xsd:element>
    <xsd:element name="m3946e80dba8470d9700658463930af8" ma:index="23" nillable="true" ma:taxonomy="true" ma:internalName="m3946e80dba8470d9700658463930af8" ma:taxonomyFieldName="Portal_x0020_Audience" ma:displayName="Portal Audience" ma:default="" ma:fieldId="{63946e80-dba8-470d-9700-658463930af8}" ma:taxonomyMulti="true" ma:sspId="7b600b03-3399-40df-9d9c-caeefc5a4d97" ma:termSetId="bedc8d7a-d5a7-4c2c-80ef-eb0f41598430" ma:anchorId="00000000-0000-0000-0000-000000000000" ma:open="false" ma:isKeyword="false">
      <xsd:complexType>
        <xsd:sequence>
          <xsd:element ref="pc:Terms" minOccurs="0" maxOccurs="1"/>
        </xsd:sequence>
      </xsd:complexType>
    </xsd:element>
    <xsd:element name="Industry_0" ma:index="24"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l58a9cb184754a90a3d0c9fae6dfc0fc" ma:index="25" nillable="true" ma:taxonomy="true" ma:internalName="l58a9cb184754a90a3d0c9fae6dfc0fc" ma:taxonomyFieldName="Partner_x0020_Empowerment" ma:displayName="Partner Empowerment" ma:default="" ma:fieldId="{558a9cb1-8475-4a90-a3d0-c9fae6dfc0fc}" ma:taxonomyMulti="true" ma:sspId="7b600b03-3399-40df-9d9c-caeefc5a4d97" ma:termSetId="8b46d00a-8700-4556-b3eb-8ef0f7a4bfc1" ma:anchorId="00000000-0000-0000-0000-000000000000" ma:open="false" ma:isKeyword="false">
      <xsd:complexType>
        <xsd:sequence>
          <xsd:element ref="pc:Terms" minOccurs="0" maxOccurs="1"/>
        </xsd:sequence>
      </xsd:complexType>
    </xsd:element>
    <xsd:element name="e88edf6f69774249aa5a94de92e0b3ee" ma:index="27" nillable="true" ma:taxonomy="true" ma:internalName="e88edf6f69774249aa5a94de92e0b3ee" ma:taxonomyFieldName="BusinessLine" ma:displayName="Business Line" ma:readOnly="false" ma:default="" ma:fieldId="{e88edf6f-6977-4249-aa5a-94de92e0b3ee}" ma:taxonomyMulti="true" ma:sspId="7b600b03-3399-40df-9d9c-caeefc5a4d97" ma:termSetId="cfc961ee-612e-4b05-aaf2-35411bb17891" ma:anchorId="00000000-0000-0000-0000-000000000000" ma:open="false" ma:isKeyword="false">
      <xsd:complexType>
        <xsd:sequence>
          <xsd:element ref="pc:Terms" minOccurs="0" maxOccurs="1"/>
        </xsd:sequence>
      </xsd:complexType>
    </xsd:element>
    <xsd:element name="h2f9ec3728094124b933b9cf7e867a92" ma:index="29" nillable="true" ma:taxonomy="true" ma:internalName="h2f9ec3728094124b933b9cf7e867a92" ma:taxonomyFieldName="HorizontalUseCase" ma:displayName="Horizontal Use Case" ma:default="" ma:fieldId="{12f9ec37-2809-4124-b933-b9cf7e867a92}" ma:taxonomyMulti="true" ma:sspId="7b600b03-3399-40df-9d9c-caeefc5a4d97" ma:termSetId="c7a844bb-8121-4652-bd19-c7a1b502d44a" ma:anchorId="00000000-0000-0000-0000-000000000000" ma:open="false" ma:isKeyword="false">
      <xsd:complexType>
        <xsd:sequence>
          <xsd:element ref="pc:Terms" minOccurs="0" maxOccurs="1"/>
        </xsd:sequence>
      </xsd:complexType>
    </xsd:element>
    <xsd:element name="TaxCatchAll" ma:index="31"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34"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efbf5ec808454fc39dd6e73fb30f9800" ma:index="35" nillable="true" ma:taxonomy="true" ma:internalName="efbf5ec808454fc39dd6e73fb30f9800" ma:taxonomyFieldName="GFOResourceTags" ma:displayName="GFO Resource Tags" ma:readOnly="false" ma:default="" ma:fieldId="{efbf5ec8-0845-4fc3-9dd6-e73fb30f9800}" ma:taxonomyMulti="true" ma:sspId="7b600b03-3399-40df-9d9c-caeefc5a4d97" ma:termSetId="42171f31-be76-463d-a933-eae23b9ef3f7" ma:anchorId="00000000-0000-0000-0000-000000000000" ma:open="false" ma:isKeyword="false">
      <xsd:complexType>
        <xsd:sequence>
          <xsd:element ref="pc:Terms" minOccurs="0" maxOccurs="1"/>
        </xsd:sequence>
      </xsd:complexType>
    </xsd:element>
    <xsd:element name="h847452f74b44b57bc4a2a741f9c94e9" ma:index="37" nillable="true" ma:taxonomy="true" ma:internalName="h847452f74b44b57bc4a2a741f9c94e9" ma:taxonomyFieldName="Visibility" ma:displayName="Visibility" ma:default="758;#Internal|52c39dec-86ec-4d25-bb10-18d2912cd0c4" ma:fieldId="{1847452f-74b4-4b57-bc4a-2a741f9c94e9}" ma:sspId="7b600b03-3399-40df-9d9c-caeefc5a4d97" ma:termSetId="35802469-5d1e-4d8e-8772-02bbe8856d7e" ma:anchorId="00000000-0000-0000-0000-000000000000" ma:open="false" ma:isKeyword="false">
      <xsd:complexType>
        <xsd:sequence>
          <xsd:element ref="pc:Terms" minOccurs="0" maxOccurs="1"/>
        </xsd:sequence>
      </xsd:complexType>
    </xsd:element>
    <xsd:element name="_dlc_DocId" ma:index="39" nillable="true" ma:displayName="Document ID Value" ma:description="The value of the document ID assigned to this item." ma:internalName="_dlc_DocId" ma:readOnly="true">
      <xsd:simpleType>
        <xsd:restriction base="dms:Text"/>
      </xsd:simpleType>
    </xsd:element>
    <xsd:element name="_dlc_DocIdUrl" ma:index="4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4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9C7E5E-A5D4-423A-83C0-EA48CC3B7A8C}">
  <ds:schemaRefs>
    <ds:schemaRef ds:uri="http://schemas.microsoft.com/sharepoint/events"/>
  </ds:schemaRefs>
</ds:datastoreItem>
</file>

<file path=customXml/itemProps2.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3.xml><?xml version="1.0" encoding="utf-8"?>
<ds:datastoreItem xmlns:ds="http://schemas.openxmlformats.org/officeDocument/2006/customXml" ds:itemID="{DDA4C4B2-98B1-44DF-A244-E8FB7A2D1956}">
  <ds:schemaRefs>
    <ds:schemaRef ds:uri="http://purl.org/dc/elements/1.1/"/>
    <ds:schemaRef ds:uri="http://purl.org/dc/dcmitype/"/>
    <ds:schemaRef ds:uri="http://schemas.microsoft.com/office/2006/documentManagement/types"/>
    <ds:schemaRef ds:uri="http://www.w3.org/XML/1998/namespace"/>
    <ds:schemaRef ds:uri="efb4a6a7-40f5-4c55-b7cd-bfe5555b5884"/>
    <ds:schemaRef ds:uri="http://purl.org/dc/terms/"/>
    <ds:schemaRef ds:uri="http://schemas.openxmlformats.org/package/2006/metadata/core-properties"/>
    <ds:schemaRef ds:uri="http://schemas.microsoft.com/office/infopath/2007/PartnerControls"/>
    <ds:schemaRef ds:uri="7c69e624-827f-471b-adea-ac070ddc6867"/>
    <ds:schemaRef ds:uri="http://schemas.microsoft.com/office/2006/metadata/properties"/>
  </ds:schemaRefs>
</ds:datastoreItem>
</file>

<file path=customXml/itemProps4.xml><?xml version="1.0" encoding="utf-8"?>
<ds:datastoreItem xmlns:ds="http://schemas.openxmlformats.org/officeDocument/2006/customXml" ds:itemID="{B11BA582-BE3C-43B3-9930-1D1A8AAEA3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PUG_16x9_PPT_Template</Template>
  <TotalTime>20985</TotalTime>
  <Words>5622</Words>
  <Application>Microsoft Office PowerPoint</Application>
  <PresentationFormat>Widescreen</PresentationFormat>
  <Paragraphs>1035</Paragraphs>
  <Slides>78</Slides>
  <Notes>72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78</vt:i4>
      </vt:variant>
    </vt:vector>
  </HeadingPairs>
  <TitlesOfParts>
    <vt:vector size="85" baseType="lpstr">
      <vt:lpstr>Arial</vt:lpstr>
      <vt:lpstr>ArialMT</vt:lpstr>
      <vt:lpstr>Calibri</vt:lpstr>
      <vt:lpstr>Courier New</vt:lpstr>
      <vt:lpstr>Times New Roman</vt:lpstr>
      <vt:lpstr>Wingdings</vt:lpstr>
      <vt:lpstr>PROGRESS_16x9_PPT_Template</vt:lpstr>
      <vt:lpstr>What’s New in OpenEdge 11.7?</vt:lpstr>
      <vt:lpstr>OpenEdge 11.7 Delivers  </vt:lpstr>
      <vt:lpstr>OpenEdge 11.7 Delivers  Security, Scalability, High Availability</vt:lpstr>
      <vt:lpstr>Agenda</vt:lpstr>
      <vt:lpstr>OpenEdge Database</vt:lpstr>
      <vt:lpstr>OpenEdge Change Data Capture </vt:lpstr>
      <vt:lpstr>Using OpenEdge Change Data Capture</vt:lpstr>
      <vt:lpstr>OpenEdge Change Data Capture</vt:lpstr>
      <vt:lpstr>OpenEdge Change Data Capture</vt:lpstr>
      <vt:lpstr>Feature Highlights</vt:lpstr>
      <vt:lpstr>OpenEdge Replication</vt:lpstr>
      <vt:lpstr>Transition for Recovery</vt:lpstr>
      <vt:lpstr>Transition for Recovery</vt:lpstr>
      <vt:lpstr>Replication Target Synchronization</vt:lpstr>
      <vt:lpstr>Other Database enhancements</vt:lpstr>
      <vt:lpstr>Online index activation</vt:lpstr>
      <vt:lpstr>Database Diagnostics          11.7.1</vt:lpstr>
      <vt:lpstr>Mark Database as Backed Up, online</vt:lpstr>
      <vt:lpstr>Virtual System Table enhancements</vt:lpstr>
      <vt:lpstr>Security, Servers, Management and Development Tools</vt:lpstr>
      <vt:lpstr>Security, Servers, Management and Dev Tools</vt:lpstr>
      <vt:lpstr>Progress Application Server for OpenEdge – your AppServer of the Future</vt:lpstr>
      <vt:lpstr>Making it easier to Secure your OpenEdge Application </vt:lpstr>
      <vt:lpstr>Making it easier to Secure your OpenEdge Application </vt:lpstr>
      <vt:lpstr>Use the Authentication Gateway to Lockdown your OpenEdge Database</vt:lpstr>
      <vt:lpstr>The OpenEdge Authentication Gateway in 11.7</vt:lpstr>
      <vt:lpstr>General Security Enhancements</vt:lpstr>
      <vt:lpstr>Progress Developer Studio for OpenEdge makes you more Productive</vt:lpstr>
      <vt:lpstr>Reorganizing OpenEdge Project wizard</vt:lpstr>
      <vt:lpstr>Project Wizard Options based on Project Type</vt:lpstr>
      <vt:lpstr>Progress Developer Studio for OpenEdge makes you more Productive</vt:lpstr>
      <vt:lpstr>Progress Developer Studio for OpenEdge makes you more Productive</vt:lpstr>
      <vt:lpstr>OpenEdge Business Process Management Improvements</vt:lpstr>
      <vt:lpstr>Improved Monitoring and Management </vt:lpstr>
      <vt:lpstr>OpenEdge DataServers</vt:lpstr>
      <vt:lpstr>OpenEdge SQL Enhancements</vt:lpstr>
      <vt:lpstr>OpenEdge SQL White Papers</vt:lpstr>
      <vt:lpstr>Improving your Installation Experience</vt:lpstr>
      <vt:lpstr>Improving your Installation Experience</vt:lpstr>
      <vt:lpstr>Improving your Installation Experience</vt:lpstr>
      <vt:lpstr>ABL Enhancements &amp;  Kendo UI Builder</vt:lpstr>
      <vt:lpstr>Agenda</vt:lpstr>
      <vt:lpstr>Making it easier to develop</vt:lpstr>
      <vt:lpstr>Procedure Editor and the AppBuilder Section Editor Improvements</vt:lpstr>
      <vt:lpstr>Handle-based object validation</vt:lpstr>
      <vt:lpstr>JSON improvements</vt:lpstr>
      <vt:lpstr>Temp-Table improvements</vt:lpstr>
      <vt:lpstr>Support for the NON-SERIALIZABLE option to class members</vt:lpstr>
      <vt:lpstr>Added the SERIALIZE-NAME phrase to class variables and properties</vt:lpstr>
      <vt:lpstr>ProDataSet parameter support </vt:lpstr>
      <vt:lpstr>Increased default startup parameter values</vt:lpstr>
      <vt:lpstr>Agenda</vt:lpstr>
      <vt:lpstr>Handling errors</vt:lpstr>
      <vt:lpstr>Support debugging the Progress Application Server for OpenEdge </vt:lpstr>
      <vt:lpstr>Debugger breakpoint on error improvements</vt:lpstr>
      <vt:lpstr>Allow WebClient applications to continue offline</vt:lpstr>
      <vt:lpstr>Enhancements to compilation</vt:lpstr>
      <vt:lpstr>Supporting COMPILE statement new options for the workspace</vt:lpstr>
      <vt:lpstr>Supporting COMPILE statement new options for the project</vt:lpstr>
      <vt:lpstr>require-full-names</vt:lpstr>
      <vt:lpstr>require-field-qualifiers</vt:lpstr>
      <vt:lpstr>require-full-keywords</vt:lpstr>
      <vt:lpstr>Tech preview - Improvements to handling STOP conditions</vt:lpstr>
      <vt:lpstr>New Startup parameter -catchStop</vt:lpstr>
      <vt:lpstr>Tech preview - Example:</vt:lpstr>
      <vt:lpstr>Tech preview - Example:</vt:lpstr>
      <vt:lpstr>Tech preview - Example:</vt:lpstr>
      <vt:lpstr>New attributes of the asynchronous request object handle</vt:lpstr>
      <vt:lpstr>Agenda</vt:lpstr>
      <vt:lpstr>Modernize with Kendo UI Builder for OpenEdge</vt:lpstr>
      <vt:lpstr>What’s New in KUIB 2.0</vt:lpstr>
      <vt:lpstr>Foreign Key Support</vt:lpstr>
      <vt:lpstr>The Power of KUIB Charts !!!</vt:lpstr>
      <vt:lpstr>Hierarchical and Stacked Data Grid</vt:lpstr>
      <vt:lpstr>Glimpse of Hierarchical Data Grid</vt:lpstr>
      <vt:lpstr>OpenEdge 11.7 Delivers  </vt:lpstr>
      <vt:lpstr>OpenEdge 11.7 Delivers  Security, Scalability, High Availability</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Corporate PowerPoint Template</dc:title>
  <dc:subject/>
  <dc:creator>Martha Lynch; Marie Candela; Evan Bleicher</dc:creator>
  <cp:keywords/>
  <dc:description/>
  <cp:lastModifiedBy>Martha Lynch</cp:lastModifiedBy>
  <cp:revision>111</cp:revision>
  <cp:lastPrinted>2013-09-18T03:48:20Z</cp:lastPrinted>
  <dcterms:created xsi:type="dcterms:W3CDTF">2016-05-13T13:52:00Z</dcterms:created>
  <dcterms:modified xsi:type="dcterms:W3CDTF">2017-06-05T01:54:00Z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TaxCatchAll">
    <vt:lpwstr>237;#Template|c9160f8f-74c9-4442-ac41-24463e06691d</vt:lpwstr>
  </property>
  <property fmtid="{D5CDD505-2E9C-101B-9397-08002B2CF9AE}" pid="5" name="Doc ID">
    <vt:lpwstr>101816</vt:lpwstr>
  </property>
  <property fmtid="{D5CDD505-2E9C-101B-9397-08002B2CF9AE}" pid="6" name="Location1">
    <vt:lpwstr/>
  </property>
  <property fmtid="{D5CDD505-2E9C-101B-9397-08002B2CF9AE}" pid="7" name="Tagged Doc ID's">
    <vt:bool>false</vt:bool>
  </property>
  <property fmtid="{D5CDD505-2E9C-101B-9397-08002B2CF9AE}" pid="8" name="ContentType1">
    <vt:lpwstr/>
  </property>
  <property fmtid="{D5CDD505-2E9C-101B-9397-08002B2CF9AE}" pid="9" name="Solution0">
    <vt:lpwstr/>
  </property>
  <property fmtid="{D5CDD505-2E9C-101B-9397-08002B2CF9AE}" pid="10" name="Industry">
    <vt:lpwstr/>
  </property>
  <property fmtid="{D5CDD505-2E9C-101B-9397-08002B2CF9AE}" pid="11" name="IndustrySolution">
    <vt:lpwstr/>
  </property>
  <property fmtid="{D5CDD505-2E9C-101B-9397-08002B2CF9AE}" pid="12" name="Attachment Only ?">
    <vt:bool>true</vt:bool>
  </property>
  <property fmtid="{D5CDD505-2E9C-101B-9397-08002B2CF9AE}" pid="13" name="GFOAudience">
    <vt:lpwstr/>
  </property>
  <property fmtid="{D5CDD505-2E9C-101B-9397-08002B2CF9AE}" pid="14" name="OpenEdgeModule">
    <vt:lpwstr/>
  </property>
  <property fmtid="{D5CDD505-2E9C-101B-9397-08002B2CF9AE}" pid="15" name="HorizontalUseCase">
    <vt:lpwstr/>
  </property>
  <property fmtid="{D5CDD505-2E9C-101B-9397-08002B2CF9AE}" pid="16" name="GFOResourceTags">
    <vt:lpwstr/>
  </property>
  <property fmtid="{D5CDD505-2E9C-101B-9397-08002B2CF9AE}" pid="17" name="Partner Empowerment">
    <vt:lpwstr/>
  </property>
  <property fmtid="{D5CDD505-2E9C-101B-9397-08002B2CF9AE}" pid="18" name="BusinessLine">
    <vt:lpwstr/>
  </property>
  <property fmtid="{D5CDD505-2E9C-101B-9397-08002B2CF9AE}" pid="19" name="Portal Audience">
    <vt:lpwstr/>
  </property>
  <property fmtid="{D5CDD505-2E9C-101B-9397-08002B2CF9AE}" pid="20" name="kb2a064789314f00a60cb6c3cf784453">
    <vt:lpwstr/>
  </property>
  <property fmtid="{D5CDD505-2E9C-101B-9397-08002B2CF9AE}" pid="21" name="_dlc_DocIdItemGuid">
    <vt:lpwstr>8f308494-2ca7-4968-acf2-a8e53c479d10</vt:lpwstr>
  </property>
  <property fmtid="{D5CDD505-2E9C-101B-9397-08002B2CF9AE}" pid="22" name="Visibility">
    <vt:lpwstr>758;#Internal|52c39dec-86ec-4d25-bb10-18d2912cd0c4</vt:lpwstr>
  </property>
</Properties>
</file>