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50"/>
  </p:notesMasterIdLst>
  <p:handoutMasterIdLst>
    <p:handoutMasterId r:id="rId51"/>
  </p:handoutMasterIdLst>
  <p:sldIdLst>
    <p:sldId id="1099" r:id="rId6"/>
    <p:sldId id="1192" r:id="rId7"/>
    <p:sldId id="1191" r:id="rId8"/>
    <p:sldId id="1105" r:id="rId9"/>
    <p:sldId id="1182" r:id="rId10"/>
    <p:sldId id="1190" r:id="rId11"/>
    <p:sldId id="1196" r:id="rId12"/>
    <p:sldId id="1186" r:id="rId13"/>
    <p:sldId id="1194" r:id="rId14"/>
    <p:sldId id="1150" r:id="rId15"/>
    <p:sldId id="1187" r:id="rId16"/>
    <p:sldId id="1193" r:id="rId17"/>
    <p:sldId id="1165" r:id="rId18"/>
    <p:sldId id="1205" r:id="rId19"/>
    <p:sldId id="1199" r:id="rId20"/>
    <p:sldId id="1209" r:id="rId21"/>
    <p:sldId id="1212" r:id="rId22"/>
    <p:sldId id="1210" r:id="rId23"/>
    <p:sldId id="1211" r:id="rId24"/>
    <p:sldId id="1164" r:id="rId25"/>
    <p:sldId id="1198" r:id="rId26"/>
    <p:sldId id="1218" r:id="rId27"/>
    <p:sldId id="1204" r:id="rId28"/>
    <p:sldId id="1219" r:id="rId29"/>
    <p:sldId id="1181" r:id="rId30"/>
    <p:sldId id="1197" r:id="rId31"/>
    <p:sldId id="1213" r:id="rId32"/>
    <p:sldId id="1214" r:id="rId33"/>
    <p:sldId id="1220" r:id="rId34"/>
    <p:sldId id="1221" r:id="rId35"/>
    <p:sldId id="1222" r:id="rId36"/>
    <p:sldId id="1201" r:id="rId37"/>
    <p:sldId id="1215" r:id="rId38"/>
    <p:sldId id="1216" r:id="rId39"/>
    <p:sldId id="1208" r:id="rId40"/>
    <p:sldId id="1200" r:id="rId41"/>
    <p:sldId id="1203" r:id="rId42"/>
    <p:sldId id="1217" r:id="rId43"/>
    <p:sldId id="1189" r:id="rId44"/>
    <p:sldId id="1223" r:id="rId45"/>
    <p:sldId id="1206" r:id="rId46"/>
    <p:sldId id="1207" r:id="rId47"/>
    <p:sldId id="1184" r:id="rId48"/>
    <p:sldId id="1180" r:id="rId49"/>
  </p:sldIdLst>
  <p:sldSz cx="12192000" cy="6858000"/>
  <p:notesSz cx="7027863" cy="9313863"/>
  <p:custDataLst>
    <p:tags r:id="rId52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A3E"/>
    <a:srgbClr val="FF40FF"/>
    <a:srgbClr val="B0D806"/>
    <a:srgbClr val="AAD204"/>
    <a:srgbClr val="FF4E00"/>
    <a:srgbClr val="2F5662"/>
    <a:srgbClr val="DD461E"/>
    <a:srgbClr val="24D997"/>
    <a:srgbClr val="23C78C"/>
    <a:srgbClr val="F1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77" autoAdjust="0"/>
    <p:restoredTop sz="90643" autoAdjust="0"/>
  </p:normalViewPr>
  <p:slideViewPr>
    <p:cSldViewPr snapToGrid="0" showGuides="1">
      <p:cViewPr varScale="1">
        <p:scale>
          <a:sx n="107" d="100"/>
          <a:sy n="107" d="100"/>
        </p:scale>
        <p:origin x="1144" y="1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tags" Target="tags/tag1.xml"/><Relationship Id="rId53" Type="http://schemas.openxmlformats.org/officeDocument/2006/relationships/commentAuthors" Target="commentAuthors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8712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700088"/>
            <a:ext cx="6208712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5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Matt Damon’s character,</a:t>
            </a:r>
            <a:r>
              <a:rPr lang="en-US" baseline="0" dirty="0" smtClean="0"/>
              <a:t> Mark </a:t>
            </a:r>
            <a:r>
              <a:rPr lang="en-US" baseline="0" dirty="0" err="1" smtClean="0"/>
              <a:t>Watney</a:t>
            </a:r>
            <a:r>
              <a:rPr lang="en-US" baseline="0" dirty="0" smtClean="0"/>
              <a:t>, is stranded on Mars.</a:t>
            </a:r>
          </a:p>
          <a:p>
            <a:r>
              <a:rPr lang="en-US" baseline="0" dirty="0" smtClean="0"/>
              <a:t>He must creatively use what he has to survive and await rescue.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872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595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Basically, you shouldn’t need to remember a ton of</a:t>
            </a:r>
            <a:r>
              <a:rPr lang="en-US" baseline="0" dirty="0" smtClean="0"/>
              <a:t> steps to perform some action if you can automate it.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44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10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700088"/>
            <a:ext cx="6208712" cy="349250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68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caution still applies, but</a:t>
            </a:r>
            <a:r>
              <a:rPr lang="en-US" baseline="0" dirty="0" smtClean="0"/>
              <a:t> these examples should</a:t>
            </a:r>
            <a:r>
              <a:rPr lang="en-US" dirty="0" smtClean="0"/>
              <a:t> get you started quickly.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80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These are programs that are ALWAYS available</a:t>
            </a:r>
            <a:r>
              <a:rPr lang="en-US" baseline="0" dirty="0" smtClean="0"/>
              <a:t> to your OpenEdge environment.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22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Again, all the tools you need are now available right out of the box.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420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Because PASMAN is always available</a:t>
            </a:r>
            <a:r>
              <a:rPr lang="en-US" baseline="0" dirty="0" smtClean="0"/>
              <a:t> in DLC/bin, you can rely on this for any script.</a:t>
            </a:r>
          </a:p>
          <a:p>
            <a:r>
              <a:rPr lang="en-US" baseline="0" dirty="0" smtClean="0"/>
              <a:t>Creating an instance via the command line is nearly fool-proof and works on any OS.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139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the</a:t>
            </a:r>
            <a:r>
              <a:rPr lang="en-US" baseline="0" dirty="0" smtClean="0"/>
              <a:t> ANT “exec” command to run a command with options/parameters.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6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Many processes</a:t>
            </a:r>
            <a:r>
              <a:rPr lang="en-US" baseline="0" dirty="0" smtClean="0"/>
              <a:t> update</a:t>
            </a:r>
            <a:r>
              <a:rPr lang="en-US" dirty="0" smtClean="0"/>
              <a:t> the </a:t>
            </a:r>
            <a:r>
              <a:rPr lang="en-US" dirty="0" err="1" smtClean="0"/>
              <a:t>openedge.properties</a:t>
            </a:r>
            <a:r>
              <a:rPr lang="en-US" dirty="0" smtClean="0"/>
              <a:t> file, and sometimes</a:t>
            </a:r>
            <a:r>
              <a:rPr lang="en-US" baseline="0" dirty="0" smtClean="0"/>
              <a:t> you need to quickly reset an option or apply multiple changes at once.</a:t>
            </a:r>
          </a:p>
          <a:p>
            <a:r>
              <a:rPr lang="en-US" baseline="0" dirty="0" smtClean="0"/>
              <a:t>This </a:t>
            </a:r>
            <a:r>
              <a:rPr lang="en-US" baseline="0" dirty="0" smtClean="0"/>
              <a:t>program allows </a:t>
            </a:r>
            <a:r>
              <a:rPr lang="en-US" baseline="0" dirty="0" smtClean="0"/>
              <a:t>you to specify a small number of critical changes, but not hunt through the </a:t>
            </a:r>
            <a:r>
              <a:rPr lang="en-US" baseline="0" dirty="0" err="1" smtClean="0"/>
              <a:t>config</a:t>
            </a:r>
            <a:r>
              <a:rPr lang="en-US" baseline="0" dirty="0" smtClean="0"/>
              <a:t> file to locate the appropriate line by hand.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91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This program is already tailored to the PAS instance, so any commands </a:t>
            </a:r>
            <a:r>
              <a:rPr lang="en-US" baseline="0" dirty="0" smtClean="0"/>
              <a:t>are immediately isolated.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096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92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Instead of attempting to remember the proper </a:t>
            </a:r>
            <a:r>
              <a:rPr lang="en-US" dirty="0" err="1" smtClean="0"/>
              <a:t>metaschema</a:t>
            </a:r>
            <a:r>
              <a:rPr lang="en-US" dirty="0" smtClean="0"/>
              <a:t> table names, you can use a programmatic interface.</a:t>
            </a:r>
          </a:p>
          <a:p>
            <a:r>
              <a:rPr lang="en-US" dirty="0" smtClean="0"/>
              <a:t>Auto-completion</a:t>
            </a:r>
            <a:r>
              <a:rPr lang="en-US" baseline="0" dirty="0" smtClean="0"/>
              <a:t> and syntax hinting is available when developing in PDSOE.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03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not a</a:t>
            </a:r>
            <a:r>
              <a:rPr lang="en-US" baseline="0" dirty="0" smtClean="0"/>
              <a:t> comprehensive list, but should give some very common examples of items you may interrogate/change.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415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Assume setup and use of the </a:t>
            </a:r>
            <a:r>
              <a:rPr lang="en-US" dirty="0" err="1" smtClean="0"/>
              <a:t>oService</a:t>
            </a:r>
            <a:r>
              <a:rPr lang="en-US" dirty="0" smtClean="0"/>
              <a:t> object shown previously.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11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You may need to obtain information about a PAS instance on an environment where you cannot use the OEM.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31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web page made with jQuery that accesses </a:t>
            </a:r>
            <a:r>
              <a:rPr lang="en-US" dirty="0" err="1" smtClean="0"/>
              <a:t>oemanager</a:t>
            </a:r>
            <a:r>
              <a:rPr lang="en-US" dirty="0" smtClean="0"/>
              <a:t> data.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33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we obtain the list of ABL Applications</a:t>
            </a:r>
            <a:r>
              <a:rPr lang="en-US" baseline="0" dirty="0" smtClean="0"/>
              <a:t> associated with a PAS instance.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814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Returns</a:t>
            </a:r>
            <a:r>
              <a:rPr lang="en-US" baseline="0" dirty="0" smtClean="0"/>
              <a:t> essentially the same data that can be found in the </a:t>
            </a:r>
            <a:r>
              <a:rPr lang="en-US" baseline="0" dirty="0" err="1" smtClean="0"/>
              <a:t>openedge.properties</a:t>
            </a:r>
            <a:r>
              <a:rPr lang="en-US" baseline="0" dirty="0" smtClean="0"/>
              <a:t> file, without locating it on disk.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131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Obtains runtime information about available OS processes</a:t>
            </a:r>
            <a:r>
              <a:rPr lang="en-US" baseline="0" dirty="0" smtClean="0"/>
              <a:t> or internal sessions.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70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Allows you to kill a specific Agent PID or end a runaway session (since killing an</a:t>
            </a:r>
            <a:r>
              <a:rPr lang="en-US" baseline="0" dirty="0" smtClean="0"/>
              <a:t> agent kills all sessions).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84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84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Courier" charset="0"/>
                <a:ea typeface="Courier" charset="0"/>
                <a:cs typeface="Courier" charset="0"/>
              </a:rPr>
              <a:t>A status code of 5 means “passed” which typically means “running”.</a:t>
            </a:r>
          </a:p>
          <a:p>
            <a:r>
              <a:rPr lang="en-US" sz="1200" dirty="0" smtClean="0">
                <a:latin typeface="Courier" charset="0"/>
                <a:ea typeface="Courier" charset="0"/>
                <a:cs typeface="Courier" charset="0"/>
              </a:rPr>
              <a:t>All other status codes should imply a “not running” state.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433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great power comes great responsibility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6705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Danger Will Robinson, Danger!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995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good news is that we can address</a:t>
            </a:r>
            <a:r>
              <a:rPr lang="en-US" baseline="0" dirty="0" smtClean="0"/>
              <a:t> most of these concerns quite easily</a:t>
            </a:r>
            <a:r>
              <a:rPr lang="mr-IN" baseline="0" dirty="0" smtClean="0"/>
              <a:t>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92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This isolates the</a:t>
            </a:r>
            <a:r>
              <a:rPr lang="en-US" baseline="0" dirty="0" smtClean="0"/>
              <a:t> risk that we open by exposing account credentials to our </a:t>
            </a:r>
            <a:r>
              <a:rPr lang="en-US" baseline="0" dirty="0" err="1" smtClean="0"/>
              <a:t>AdminService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7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Under OE11.6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ABLDoc</a:t>
            </a:r>
            <a:r>
              <a:rPr lang="en-US" baseline="0" dirty="0" smtClean="0"/>
              <a:t> libraries were not included with Unix installations. Have not confirmed this for 11.7, yet.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051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6754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remember, it’s</a:t>
            </a:r>
            <a:r>
              <a:rPr lang="en-US" baseline="0" dirty="0" smtClean="0"/>
              <a:t> not rocket surgery </a:t>
            </a:r>
            <a:r>
              <a:rPr lang="en-US" baseline="0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762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Hopefully</a:t>
            </a:r>
            <a:r>
              <a:rPr lang="en-US" baseline="0" dirty="0" smtClean="0"/>
              <a:t> you see some new options you didn’t know about previously, and can discover a few new uses of your own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As of 11.7 nearly everything you need is ALREADY IN THE BOX!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5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mostly have what</a:t>
            </a:r>
            <a:r>
              <a:rPr lang="en-US" baseline="0" dirty="0" smtClean="0"/>
              <a:t> you need to survive already, you just need to use it appropriately.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3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5" y="36"/>
            <a:ext cx="12192065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9074" y="3771649"/>
            <a:ext cx="6802622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9074" y="5066617"/>
            <a:ext cx="5481075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5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61" y="2588181"/>
            <a:ext cx="6493409" cy="535531"/>
          </a:xfrm>
        </p:spPr>
        <p:txBody>
          <a:bodyPr anchor="t"/>
          <a:lstStyle>
            <a:lvl1pPr>
              <a:defRPr sz="3200">
                <a:solidFill>
                  <a:srgbClr val="373A3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17369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9" userDrawn="1">
          <p15:clr>
            <a:srgbClr val="FBAE40"/>
          </p15:clr>
        </p15:guide>
        <p15:guide id="2" orient="horz" pos="18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0951238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15" y="467576"/>
            <a:ext cx="9860607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715" y="1470398"/>
            <a:ext cx="9860607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0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67498"/>
            <a:ext cx="11024442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958" y="1200150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958" y="1991189"/>
            <a:ext cx="5386917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200150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991189"/>
            <a:ext cx="5389033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8563" y="3107734"/>
            <a:ext cx="7288523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92065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594" y="1200150"/>
            <a:ext cx="1095660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959" y="367498"/>
            <a:ext cx="109512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6768" y="6517228"/>
            <a:ext cx="1567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9" r:id="rId2"/>
    <p:sldLayoutId id="2147483738" r:id="rId3"/>
    <p:sldLayoutId id="2147483775" r:id="rId4"/>
    <p:sldLayoutId id="2147483734" r:id="rId5"/>
    <p:sldLayoutId id="2147483778" r:id="rId6"/>
    <p:sldLayoutId id="2147483774" r:id="rId7"/>
    <p:sldLayoutId id="2147483739" r:id="rId8"/>
    <p:sldLayoutId id="2147483762" r:id="rId9"/>
    <p:sldLayoutId id="2147483776" r:id="rId10"/>
    <p:sldLayoutId id="2147483772" r:id="rId11"/>
    <p:sldLayoutId id="2147483767" r:id="rId12"/>
    <p:sldLayoutId id="2147483770" r:id="rId13"/>
    <p:sldLayoutId id="2147483773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umentation.progress.com/output/ua/OpenEdge_latest/index.html#page/pasoe-admin/tcman-reference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umentation.progress.com/output/ua/OpenEdge_latest/index.html#page/dvpin/database-administration-entity-interface-referen.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umentation.progress.com/output/ua/OpenEdge_latest/index.html#page/pasoe-admin/rest-api-reference-for-oemanager.war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9090/" TargetMode="External"/><Relationship Id="rId4" Type="http://schemas.openxmlformats.org/officeDocument/2006/relationships/hyperlink" Target="http://knowledgebase.progress.com/articles/Article/How-to-trim-and-restart-Appserver-Agents-by-REST-API" TargetMode="External"/><Relationship Id="rId5" Type="http://schemas.openxmlformats.org/officeDocument/2006/relationships/hyperlink" Target="http://localhost:9090/oem/api" TargetMode="External"/><Relationship Id="rId6" Type="http://schemas.openxmlformats.org/officeDocument/2006/relationships/hyperlink" Target="http://localhost:9090/oem/containers/localhost/pa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nt.apache.org/manual/" TargetMode="External"/><Relationship Id="rId4" Type="http://schemas.openxmlformats.org/officeDocument/2006/relationships/hyperlink" Target="https://documentation.progress.com/output/ua/OpenEdge_latest/index.html#page/pdsoe/using-apache-ant-tasks.html" TargetMode="External"/><Relationship Id="rId5" Type="http://schemas.openxmlformats.org/officeDocument/2006/relationships/hyperlink" Target="https://documentation.progress.com/output/ua/OpenEdge_latest/index.html#page/pdsoe%2Fgenerating-abldoc-using-apache-ant.html" TargetMode="External"/><Relationship Id="rId6" Type="http://schemas.openxmlformats.org/officeDocument/2006/relationships/hyperlink" Target="https://github.com/Riverside-Software/pct/wiki" TargetMode="External"/><Relationship Id="rId7" Type="http://schemas.openxmlformats.org/officeDocument/2006/relationships/hyperlink" Target="https://github.com/Riverside-Software/pct/wiki/ClassDocumentation" TargetMode="External"/><Relationship Id="rId8" Type="http://schemas.openxmlformats.org/officeDocument/2006/relationships/hyperlink" Target="https://github.com/Riverside-Software/pct/wiki/HtmlDocumentation" TargetMode="External"/><Relationship Id="rId9" Type="http://schemas.openxmlformats.org/officeDocument/2006/relationships/hyperlink" Target="https://www.dropbox.com/s/7g6efbijjk7ni1o/Scripting.zip?dl=0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dropbox.com/s/7g6efbijjk7ni1o/Scripting.zip?dl=0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5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9368" y="3402317"/>
            <a:ext cx="6800850" cy="1477328"/>
          </a:xfrm>
        </p:spPr>
        <p:txBody>
          <a:bodyPr/>
          <a:lstStyle/>
          <a:p>
            <a:r>
              <a:rPr lang="en-US" dirty="0" smtClean="0"/>
              <a:t>We’re </a:t>
            </a:r>
            <a:r>
              <a:rPr lang="en-US" dirty="0" err="1" smtClean="0"/>
              <a:t>gonna</a:t>
            </a:r>
            <a:r>
              <a:rPr lang="en-US" dirty="0" smtClean="0"/>
              <a:t> script the *BLEEP* out of this!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4969074" y="5274726"/>
            <a:ext cx="5481075" cy="723098"/>
          </a:xfrm>
        </p:spPr>
        <p:txBody>
          <a:bodyPr/>
          <a:lstStyle/>
          <a:p>
            <a:r>
              <a:rPr lang="en-US" dirty="0"/>
              <a:t>Dustin </a:t>
            </a:r>
            <a:r>
              <a:rPr lang="en-US" dirty="0" smtClean="0"/>
              <a:t>Grau, Progress Services NA</a:t>
            </a:r>
          </a:p>
          <a:p>
            <a:r>
              <a:rPr lang="en-US" dirty="0" smtClean="0"/>
              <a:t>June </a:t>
            </a:r>
            <a:r>
              <a:rPr lang="en-US" dirty="0"/>
              <a:t>2017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969074" y="4158947"/>
            <a:ext cx="2423244" cy="720698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4800" b="1" i="0" u="none" strike="noStrike" cap="none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mpact" charset="0"/>
                <a:ea typeface="Impact" charset="0"/>
                <a:cs typeface="Impact" charset="0"/>
              </a:rPr>
              <a:t>*BLEEP*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with that title?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6" y="895453"/>
            <a:ext cx="9805011" cy="55153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822504" y="1035585"/>
            <a:ext cx="93057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>
                <a:solidFill>
                  <a:schemeClr val="bg1"/>
                </a:solidFill>
              </a:rPr>
              <a:t>“So, in the face of overwhelming odds, I’m left with only one </a:t>
            </a:r>
            <a:r>
              <a:rPr lang="en-US" i="0" dirty="0" smtClean="0">
                <a:solidFill>
                  <a:schemeClr val="bg1"/>
                </a:solidFill>
              </a:rPr>
              <a:t>option</a:t>
            </a:r>
            <a:r>
              <a:rPr lang="en-US" i="0" dirty="0">
                <a:solidFill>
                  <a:schemeClr val="bg1"/>
                </a:solidFill>
              </a:rPr>
              <a:t>:</a:t>
            </a:r>
            <a:endParaRPr lang="en-US" i="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086294" y="5816905"/>
            <a:ext cx="87781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i="0" dirty="0">
                <a:solidFill>
                  <a:schemeClr val="bg1"/>
                </a:solidFill>
              </a:rPr>
              <a:t>I’m going to have to science the s*** out of this</a:t>
            </a:r>
            <a:r>
              <a:rPr lang="en-US" i="0" dirty="0" smtClean="0">
                <a:solidFill>
                  <a:schemeClr val="bg1"/>
                </a:solidFill>
              </a:rPr>
              <a:t>.” </a:t>
            </a:r>
            <a:r>
              <a:rPr lang="mr-IN" i="0" dirty="0" smtClean="0">
                <a:solidFill>
                  <a:schemeClr val="bg1"/>
                </a:solidFill>
              </a:rPr>
              <a:t>–</a:t>
            </a:r>
            <a:r>
              <a:rPr lang="en-US" i="0" dirty="0" smtClean="0">
                <a:solidFill>
                  <a:schemeClr val="bg1"/>
                </a:solidFill>
              </a:rPr>
              <a:t> Mark </a:t>
            </a:r>
            <a:r>
              <a:rPr lang="en-US" i="0" dirty="0" err="1" smtClean="0">
                <a:solidFill>
                  <a:schemeClr val="bg1"/>
                </a:solidFill>
              </a:rPr>
              <a:t>Watney</a:t>
            </a:r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386362" y="6410772"/>
            <a:ext cx="30492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smtClean="0"/>
              <a:t>“The Martian”, 20</a:t>
            </a:r>
            <a:r>
              <a:rPr lang="en-US" sz="1600" i="0" baseline="30000" dirty="0" smtClean="0"/>
              <a:t>th</a:t>
            </a:r>
            <a:r>
              <a:rPr lang="en-US" sz="1600" i="0" dirty="0" smtClean="0"/>
              <a:t> Century Fox</a:t>
            </a:r>
          </a:p>
        </p:txBody>
      </p:sp>
    </p:spTree>
    <p:extLst>
      <p:ext uri="{BB962C8B-B14F-4D97-AF65-F5344CB8AC3E}">
        <p14:creationId xmlns:p14="http://schemas.microsoft.com/office/powerpoint/2010/main" val="2640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Obligatory XKCD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59" y="956286"/>
            <a:ext cx="10881192" cy="53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scripting?</a:t>
            </a:r>
          </a:p>
          <a:p>
            <a:endParaRPr lang="en-US" dirty="0"/>
          </a:p>
          <a:p>
            <a:r>
              <a:rPr lang="en-US" dirty="0" smtClean="0"/>
              <a:t>What can we script?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Usable Examples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Additional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scripting?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90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focus on scripting?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60" y="1067948"/>
            <a:ext cx="10951238" cy="5172075"/>
          </a:xfrm>
        </p:spPr>
        <p:txBody>
          <a:bodyPr/>
          <a:lstStyle/>
          <a:p>
            <a:pPr lvl="0">
              <a:lnSpc>
                <a:spcPct val="200000"/>
              </a:lnSpc>
            </a:pPr>
            <a:r>
              <a:rPr lang="en-US" sz="2400" dirty="0" smtClean="0"/>
              <a:t>Time </a:t>
            </a:r>
            <a:r>
              <a:rPr lang="mr-IN" sz="2400" dirty="0" smtClean="0"/>
              <a:t>–</a:t>
            </a:r>
            <a:r>
              <a:rPr lang="en-US" sz="2400" dirty="0" smtClean="0"/>
              <a:t> You did have other things to do, right?</a:t>
            </a:r>
            <a:endParaRPr lang="en-US" sz="2400" dirty="0"/>
          </a:p>
          <a:p>
            <a:pPr lvl="0">
              <a:lnSpc>
                <a:spcPct val="200000"/>
              </a:lnSpc>
            </a:pPr>
            <a:r>
              <a:rPr lang="en-US" sz="2400" dirty="0" smtClean="0"/>
              <a:t>Predictability </a:t>
            </a:r>
            <a:r>
              <a:rPr lang="mr-IN" sz="2400" dirty="0" smtClean="0"/>
              <a:t>–</a:t>
            </a:r>
            <a:r>
              <a:rPr lang="en-US" sz="2400" dirty="0" smtClean="0"/>
              <a:t> Each step only has a pass/fail result.</a:t>
            </a:r>
          </a:p>
          <a:p>
            <a:pPr lvl="0">
              <a:lnSpc>
                <a:spcPct val="200000"/>
              </a:lnSpc>
            </a:pPr>
            <a:r>
              <a:rPr lang="en-US" sz="2400" dirty="0" smtClean="0"/>
              <a:t>Performance </a:t>
            </a:r>
            <a:r>
              <a:rPr lang="mr-IN" sz="2400" dirty="0" smtClean="0"/>
              <a:t>–</a:t>
            </a:r>
            <a:r>
              <a:rPr lang="en-US" sz="2400" dirty="0" smtClean="0"/>
              <a:t> Let the computers do the repetitive tasks!</a:t>
            </a:r>
          </a:p>
          <a:p>
            <a:pPr lvl="0">
              <a:lnSpc>
                <a:spcPct val="200000"/>
              </a:lnSpc>
            </a:pPr>
            <a:r>
              <a:rPr lang="en-US" sz="2400" dirty="0" smtClean="0"/>
              <a:t>Memory </a:t>
            </a:r>
            <a:r>
              <a:rPr lang="mr-IN" sz="2400" dirty="0" smtClean="0"/>
              <a:t>–</a:t>
            </a:r>
            <a:r>
              <a:rPr lang="en-US" sz="2400" dirty="0" smtClean="0"/>
              <a:t> Can you recall this process 2 years from now?</a:t>
            </a:r>
          </a:p>
          <a:p>
            <a:pPr lvl="0">
              <a:lnSpc>
                <a:spcPct val="200000"/>
              </a:lnSpc>
            </a:pPr>
            <a:r>
              <a:rPr lang="en-US" sz="2400" dirty="0" smtClean="0"/>
              <a:t>Familiarity </a:t>
            </a:r>
            <a:r>
              <a:rPr lang="mr-IN" sz="2400" dirty="0" smtClean="0"/>
              <a:t>–</a:t>
            </a:r>
            <a:r>
              <a:rPr lang="en-US" sz="2400" dirty="0" smtClean="0"/>
              <a:t> We’re software developers, are we not?</a:t>
            </a:r>
          </a:p>
          <a:p>
            <a:pPr lvl="0">
              <a:lnSpc>
                <a:spcPct val="200000"/>
              </a:lnSpc>
            </a:pPr>
            <a:r>
              <a:rPr lang="en-US" sz="2400" dirty="0" smtClean="0"/>
              <a:t>Understanding </a:t>
            </a:r>
            <a:r>
              <a:rPr lang="mr-IN" sz="2400" dirty="0" smtClean="0"/>
              <a:t>–</a:t>
            </a:r>
            <a:r>
              <a:rPr lang="en-US" sz="2400" dirty="0" smtClean="0"/>
              <a:t> A bit of “learning to fish” as it were</a:t>
            </a:r>
            <a:r>
              <a:rPr lang="mr-IN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58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“Will it work?”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016" y="4474160"/>
            <a:ext cx="3992270" cy="52238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Let’s eliminate the last </a:t>
            </a:r>
            <a:r>
              <a:rPr lang="en-US" dirty="0" smtClean="0"/>
              <a:t>case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261" y="115126"/>
            <a:ext cx="3601903" cy="650748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6033578" y="4735351"/>
            <a:ext cx="1782365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 bwMode="auto">
          <a:xfrm>
            <a:off x="1368026" y="2374662"/>
            <a:ext cx="34034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2800" i="0" dirty="0" smtClean="0"/>
              <a:t>I have sample code!</a:t>
            </a:r>
            <a:endParaRPr lang="en-US" sz="2800" i="0" dirty="0" smtClean="0"/>
          </a:p>
        </p:txBody>
      </p:sp>
    </p:spTree>
    <p:extLst>
      <p:ext uri="{BB962C8B-B14F-4D97-AF65-F5344CB8AC3E}">
        <p14:creationId xmlns:p14="http://schemas.microsoft.com/office/powerpoint/2010/main" val="114091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script?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I have scripted, so far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Security setup for a customer with a complex multi-tenant environment</a:t>
            </a:r>
          </a:p>
          <a:p>
            <a:pPr lvl="1"/>
            <a:r>
              <a:rPr lang="en-US" dirty="0" smtClean="0"/>
              <a:t>Manage </a:t>
            </a:r>
            <a:r>
              <a:rPr lang="en-US" dirty="0"/>
              <a:t>database domains (SSO) for application security (PAS)</a:t>
            </a:r>
          </a:p>
          <a:p>
            <a:pPr lvl="1"/>
            <a:r>
              <a:rPr lang="en-US" dirty="0" smtClean="0"/>
              <a:t>Manage </a:t>
            </a:r>
            <a:r>
              <a:rPr lang="en-US" dirty="0"/>
              <a:t>database tenants and their domains for multi-tenancy</a:t>
            </a:r>
          </a:p>
          <a:p>
            <a:pPr lvl="1"/>
            <a:r>
              <a:rPr lang="en-US" dirty="0" smtClean="0"/>
              <a:t>Generate </a:t>
            </a:r>
            <a:r>
              <a:rPr lang="en-US" dirty="0"/>
              <a:t>user accounts for database and/or application security</a:t>
            </a:r>
          </a:p>
          <a:p>
            <a:pPr lvl="1"/>
            <a:r>
              <a:rPr lang="en-US" dirty="0" smtClean="0"/>
              <a:t>Create </a:t>
            </a:r>
            <a:r>
              <a:rPr lang="en-US" dirty="0"/>
              <a:t>domain registries for Spring Security Framework (PAS</a:t>
            </a:r>
            <a:r>
              <a:rPr lang="en-US" dirty="0" smtClean="0"/>
              <a:t>)</a:t>
            </a:r>
          </a:p>
          <a:p>
            <a:pPr lvl="0"/>
            <a:r>
              <a:rPr lang="en-US" dirty="0" smtClean="0"/>
              <a:t>Automate creation and deployment process for continuous integration</a:t>
            </a:r>
          </a:p>
          <a:p>
            <a:pPr lvl="1"/>
            <a:r>
              <a:rPr lang="en-US" dirty="0" smtClean="0"/>
              <a:t>Create PAS instances, consistently across multiple environments</a:t>
            </a:r>
          </a:p>
          <a:p>
            <a:pPr lvl="1"/>
            <a:r>
              <a:rPr lang="en-US" dirty="0" smtClean="0"/>
              <a:t>Prepare a PAS instance for use with multiple ABL Applications</a:t>
            </a:r>
          </a:p>
          <a:p>
            <a:pPr lvl="1"/>
            <a:r>
              <a:rPr lang="en-US" dirty="0" smtClean="0"/>
              <a:t>Merge configuration changes to the </a:t>
            </a:r>
            <a:r>
              <a:rPr lang="en-US" dirty="0" err="1" smtClean="0"/>
              <a:t>openedge.properties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Deploy </a:t>
            </a:r>
            <a:r>
              <a:rPr lang="en-US" dirty="0" err="1" smtClean="0"/>
              <a:t>WebApps</a:t>
            </a:r>
            <a:r>
              <a:rPr lang="en-US" dirty="0" smtClean="0"/>
              <a:t> to non-development PAS instances</a:t>
            </a:r>
          </a:p>
          <a:p>
            <a:pPr lvl="1"/>
            <a:r>
              <a:rPr lang="en-US" dirty="0" smtClean="0"/>
              <a:t>Enable and disable PAS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use to write our scripts?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701822" y="1616516"/>
            <a:ext cx="975529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30254" y="1616516"/>
            <a:ext cx="7245579" cy="914400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274320" anchor="ctr"/>
          <a:lstStyle/>
          <a:p>
            <a:pPr marL="90488" defTabSz="457200"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Command Line Programs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30254" y="2573338"/>
            <a:ext cx="7245579" cy="914400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274320" anchor="ctr"/>
          <a:lstStyle/>
          <a:p>
            <a:pPr marL="90488" defTabSz="457200">
              <a:defRPr/>
            </a:pPr>
            <a:r>
              <a:rPr lang="en-US" sz="2000" i="0" dirty="0">
                <a:solidFill>
                  <a:srgbClr val="000000"/>
                </a:solidFill>
                <a:ea typeface="ＭＳ Ｐゴシック" charset="-128"/>
              </a:rPr>
              <a:t>Internal </a:t>
            </a: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Code Libraries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30254" y="3530600"/>
            <a:ext cx="7245579" cy="914400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274320" anchor="ctr"/>
          <a:lstStyle/>
          <a:p>
            <a:pPr marL="90488" defTabSz="457200"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RESTful Interfaces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30254" y="4481513"/>
            <a:ext cx="7245579" cy="914400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274320" anchor="ctr"/>
          <a:lstStyle/>
          <a:p>
            <a:pPr marL="90488" defTabSz="457200">
              <a:defRPr/>
            </a:pPr>
            <a:r>
              <a:rPr lang="en-US" sz="2000" i="0" dirty="0" smtClean="0">
                <a:solidFill>
                  <a:srgbClr val="000000"/>
                </a:solidFill>
                <a:ea typeface="ＭＳ Ｐゴシック" charset="-128"/>
              </a:rPr>
              <a:t>Third-party Tools</a:t>
            </a:r>
            <a:endParaRPr lang="en-US" sz="2000" i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" name="Rounded Rectangle 7"/>
          <p:cNvSpPr/>
          <p:nvPr/>
        </p:nvSpPr>
        <p:spPr>
          <a:xfrm>
            <a:off x="1701822" y="2571515"/>
            <a:ext cx="975529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2</a:t>
            </a:r>
          </a:p>
        </p:txBody>
      </p:sp>
      <p:sp>
        <p:nvSpPr>
          <p:cNvPr id="3" name="Rounded Rectangle 7"/>
          <p:cNvSpPr/>
          <p:nvPr/>
        </p:nvSpPr>
        <p:spPr>
          <a:xfrm>
            <a:off x="1701822" y="3526514"/>
            <a:ext cx="975529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3</a:t>
            </a:r>
          </a:p>
        </p:txBody>
      </p:sp>
      <p:sp>
        <p:nvSpPr>
          <p:cNvPr id="4" name="Rounded Rectangle 7"/>
          <p:cNvSpPr/>
          <p:nvPr/>
        </p:nvSpPr>
        <p:spPr>
          <a:xfrm>
            <a:off x="1701822" y="4481513"/>
            <a:ext cx="975529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i="0" dirty="0">
                <a:solidFill>
                  <a:srgbClr val="FFFFFF"/>
                </a:solidFill>
                <a:ea typeface="ＭＳ Ｐゴシック" charset="-128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9792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Usable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439" y="191215"/>
            <a:ext cx="6064481" cy="61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1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 smtClean="0"/>
              <a:t>Command Line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4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 smtClean="0"/>
              <a:t>Common </a:t>
            </a:r>
            <a:r>
              <a:rPr lang="en-US" dirty="0"/>
              <a:t>PAS </a:t>
            </a:r>
            <a:r>
              <a:rPr lang="en-US" dirty="0" smtClean="0"/>
              <a:t>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066801"/>
            <a:ext cx="10951238" cy="5305426"/>
          </a:xfrm>
        </p:spPr>
        <p:txBody>
          <a:bodyPr/>
          <a:lstStyle/>
          <a:p>
            <a:pPr lvl="0"/>
            <a:r>
              <a:rPr lang="en-US" dirty="0" err="1" smtClean="0"/>
              <a:t>pasman</a:t>
            </a:r>
            <a:endParaRPr lang="en-US" dirty="0" smtClean="0"/>
          </a:p>
          <a:p>
            <a:pPr lvl="1"/>
            <a:r>
              <a:rPr lang="en-US" dirty="0" smtClean="0"/>
              <a:t>Exists in the DLC/bin directory, available anywhere via PROENV session</a:t>
            </a:r>
          </a:p>
          <a:p>
            <a:pPr lvl="1"/>
            <a:r>
              <a:rPr lang="en-US" dirty="0" smtClean="0"/>
              <a:t>Create a new PAS instance, tailoring it to the given parameters (name, path)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oeprop</a:t>
            </a:r>
            <a:endParaRPr lang="en-US" dirty="0" smtClean="0"/>
          </a:p>
          <a:p>
            <a:pPr lvl="1"/>
            <a:r>
              <a:rPr lang="en-US" dirty="0" smtClean="0"/>
              <a:t>Exists in each CATALINA_BASE/bin directory, tailored to instance</a:t>
            </a:r>
          </a:p>
          <a:p>
            <a:pPr lvl="1"/>
            <a:r>
              <a:rPr lang="en-US" dirty="0" smtClean="0"/>
              <a:t>Merge any default or common options to </a:t>
            </a:r>
            <a:r>
              <a:rPr lang="en-US" dirty="0" err="1" smtClean="0"/>
              <a:t>openedge.properties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tcman</a:t>
            </a:r>
            <a:endParaRPr lang="en-US" dirty="0" smtClean="0"/>
          </a:p>
          <a:p>
            <a:pPr lvl="1"/>
            <a:r>
              <a:rPr lang="en-US" dirty="0"/>
              <a:t>Exists in each CATALINA_BASE/bin directory, tailored to </a:t>
            </a:r>
            <a:r>
              <a:rPr lang="en-US" dirty="0" smtClean="0"/>
              <a:t>instance</a:t>
            </a:r>
          </a:p>
          <a:p>
            <a:pPr lvl="1"/>
            <a:r>
              <a:rPr lang="en-US" dirty="0" smtClean="0"/>
              <a:t>Can do the same things </a:t>
            </a:r>
            <a:r>
              <a:rPr lang="en-US" dirty="0" err="1" smtClean="0"/>
              <a:t>pasman</a:t>
            </a:r>
            <a:r>
              <a:rPr lang="en-US" dirty="0" smtClean="0"/>
              <a:t> does, but for just this instance</a:t>
            </a:r>
          </a:p>
          <a:p>
            <a:pPr lvl="1"/>
            <a:r>
              <a:rPr lang="en-US" dirty="0" smtClean="0"/>
              <a:t>Deploy any </a:t>
            </a:r>
            <a:r>
              <a:rPr lang="en-US" dirty="0" err="1" smtClean="0"/>
              <a:t>WebApps</a:t>
            </a:r>
            <a:r>
              <a:rPr lang="en-US" dirty="0" smtClean="0"/>
              <a:t> to the PAS instance, tailors </a:t>
            </a:r>
            <a:r>
              <a:rPr lang="en-US" dirty="0" err="1" smtClean="0"/>
              <a:t>openedge.properties</a:t>
            </a:r>
            <a:endParaRPr lang="en-US" dirty="0" smtClean="0"/>
          </a:p>
          <a:p>
            <a:pPr lvl="1"/>
            <a:r>
              <a:rPr lang="en-US" dirty="0" smtClean="0"/>
              <a:t>Enable or disable PAS features, as needed (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tcman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feature AJP13=on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5354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pPr lvl="0"/>
            <a:r>
              <a:rPr lang="en-US" dirty="0" smtClean="0"/>
              <a:t>Combined with </a:t>
            </a:r>
            <a:r>
              <a:rPr lang="en-US" dirty="0"/>
              <a:t>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of OE 11.7, ANT comes standard within the DLC directory!</a:t>
            </a:r>
          </a:p>
          <a:p>
            <a:endParaRPr lang="en-US" dirty="0" smtClean="0"/>
          </a:p>
          <a:p>
            <a:r>
              <a:rPr lang="en-US" dirty="0" smtClean="0"/>
              <a:t>Create </a:t>
            </a:r>
            <a:r>
              <a:rPr lang="en-US" dirty="0" smtClean="0"/>
              <a:t>portable scripts </a:t>
            </a:r>
            <a:r>
              <a:rPr lang="en-US" dirty="0" smtClean="0"/>
              <a:t>for starting/rebuilding PAS instances with the same options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Reusable for </a:t>
            </a:r>
            <a:r>
              <a:rPr lang="en-US" dirty="0"/>
              <a:t>non-development </a:t>
            </a:r>
            <a:r>
              <a:rPr lang="en-US" dirty="0" smtClean="0"/>
              <a:t>environments (using </a:t>
            </a:r>
            <a:r>
              <a:rPr lang="en-US" dirty="0" err="1" smtClean="0"/>
              <a:t>pasman</a:t>
            </a:r>
            <a:r>
              <a:rPr lang="en-US" dirty="0" smtClean="0"/>
              <a:t>), great for QA, PROD, etc.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Create instance-specific property tailoring (using </a:t>
            </a:r>
            <a:r>
              <a:rPr lang="en-US" dirty="0" err="1" smtClean="0"/>
              <a:t>oeprop</a:t>
            </a:r>
            <a:r>
              <a:rPr lang="en-US" dirty="0" smtClean="0"/>
              <a:t>) without a text editor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Output </a:t>
            </a:r>
            <a:r>
              <a:rPr lang="en-US" dirty="0"/>
              <a:t>domain info to </a:t>
            </a:r>
            <a:r>
              <a:rPr lang="en-US" dirty="0" smtClean="0"/>
              <a:t>CSV file, execute “</a:t>
            </a:r>
            <a:r>
              <a:rPr lang="en-US" dirty="0" err="1" smtClean="0"/>
              <a:t>gendomreg</a:t>
            </a:r>
            <a:r>
              <a:rPr lang="en-US" dirty="0" smtClean="0"/>
              <a:t>” to encrypt for Spring Security</a:t>
            </a:r>
          </a:p>
          <a:p>
            <a:endParaRPr lang="en-US" dirty="0" smtClean="0"/>
          </a:p>
          <a:p>
            <a:r>
              <a:rPr lang="en-US" dirty="0" smtClean="0"/>
              <a:t>New in OE 11.7: package ABL Web App, REST, and Web UI projects; generate catalog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3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err="1" smtClean="0"/>
              <a:t>pasman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60" y="1200151"/>
            <a:ext cx="10951238" cy="517207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pasman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help</a:t>
            </a:r>
          </a:p>
          <a:p>
            <a:pPr marL="0" indent="0">
              <a:buNone/>
            </a:pP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pasman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help &lt;command&gt;</a:t>
            </a:r>
          </a:p>
          <a:p>
            <a:pPr marL="0" indent="0">
              <a:buNone/>
            </a:pP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pasman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[-v -f] /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-p &lt;http&gt; -P &lt;https&gt; -j &lt;ajp13&gt; -s &lt;shutdown&gt; /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-N &lt;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instance_alias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 &lt;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full_path_to_instance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 /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[&lt;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alternate_abl_app_name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&gt;]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-f </a:t>
            </a:r>
            <a:r>
              <a:rPr lang="en-US" dirty="0"/>
              <a:t>copies the </a:t>
            </a:r>
            <a:r>
              <a:rPr lang="en-US" dirty="0" err="1"/>
              <a:t>oemanager</a:t>
            </a:r>
            <a:r>
              <a:rPr lang="en-US" dirty="0"/>
              <a:t> and tomcat manager webapps to the </a:t>
            </a:r>
            <a:r>
              <a:rPr lang="en-US" dirty="0" smtClean="0"/>
              <a:t>instance</a:t>
            </a:r>
            <a:endParaRPr lang="en-US" dirty="0"/>
          </a:p>
          <a:p>
            <a:r>
              <a:rPr lang="en-US" dirty="0" smtClean="0"/>
              <a:t>ALWAYS </a:t>
            </a:r>
            <a:r>
              <a:rPr lang="en-US" dirty="0"/>
              <a:t>override the default port </a:t>
            </a:r>
            <a:r>
              <a:rPr lang="en-US" dirty="0" smtClean="0"/>
              <a:t>options (default == DLC</a:t>
            </a:r>
            <a:r>
              <a:rPr lang="en-US" dirty="0"/>
              <a:t>, same as oepas1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The -N option alters the name </a:t>
            </a:r>
            <a:r>
              <a:rPr lang="en-US" dirty="0" smtClean="0"/>
              <a:t>used by </a:t>
            </a:r>
            <a:r>
              <a:rPr lang="en-US" dirty="0"/>
              <a:t>OEM </a:t>
            </a:r>
            <a:r>
              <a:rPr lang="en-US" dirty="0" smtClean="0"/>
              <a:t>and the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-I</a:t>
            </a:r>
            <a:r>
              <a:rPr lang="en-US" dirty="0"/>
              <a:t> option with </a:t>
            </a:r>
            <a:r>
              <a:rPr lang="en-US" dirty="0" err="1" smtClean="0"/>
              <a:t>pasman</a:t>
            </a:r>
            <a:endParaRPr lang="en-US" dirty="0"/>
          </a:p>
          <a:p>
            <a:r>
              <a:rPr lang="en-US" dirty="0" smtClean="0"/>
              <a:t>Undocumented Feature: if </a:t>
            </a:r>
            <a:r>
              <a:rPr lang="en-US" dirty="0"/>
              <a:t>you add a </a:t>
            </a:r>
            <a:r>
              <a:rPr lang="en-US" dirty="0" smtClean="0"/>
              <a:t>parameter after the </a:t>
            </a:r>
            <a:r>
              <a:rPr lang="en-US" dirty="0"/>
              <a:t>path, that will be used as the internal name of your </a:t>
            </a:r>
            <a:r>
              <a:rPr lang="en-US" dirty="0" smtClean="0"/>
              <a:t>default ABL </a:t>
            </a:r>
            <a:r>
              <a:rPr lang="en-US" dirty="0"/>
              <a:t>Application (default == </a:t>
            </a:r>
            <a:r>
              <a:rPr lang="en-US" dirty="0" smtClean="0"/>
              <a:t>alias, last path folder)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33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272143"/>
            <a:ext cx="10951238" cy="6100083"/>
          </a:xfrm>
        </p:spPr>
        <p:txBody>
          <a:bodyPr/>
          <a:lstStyle/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&lt;exec </a:t>
            </a:r>
            <a:r>
              <a:rPr lang="is-IS" sz="1800" u="sng" dirty="0" smtClean="0">
                <a:latin typeface="Courier" charset="0"/>
                <a:ea typeface="Courier" charset="0"/>
                <a:cs typeface="Courier" charset="0"/>
              </a:rPr>
              <a:t>dir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="${dlc.bin}”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      executable="pasman.${scriptSuffix}”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      output="create_${alias}.txt”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      failonerror="true"&gt;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value="create"/&gt;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value="-v"/&gt;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value="-f"/&gt;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line="-p ${http}"/&gt;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line="-P ${https}"/&gt;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line="-j ${ajp}"/&gt;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line="-s ${shut}"/&gt;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line="-N ${alias}"/&gt;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    &lt;arg value="${pas.path}"/&gt;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    &lt;arg value="${ablapp}"/&gt;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&lt;/exec&gt;</a:t>
            </a:r>
          </a:p>
        </p:txBody>
      </p:sp>
    </p:spTree>
    <p:extLst>
      <p:ext uri="{BB962C8B-B14F-4D97-AF65-F5344CB8AC3E}">
        <p14:creationId xmlns:p14="http://schemas.microsoft.com/office/powerpoint/2010/main" val="10386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err="1" smtClean="0"/>
              <a:t>oeprop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oeprop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 smtClean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f &lt;filename&gt;</a:t>
            </a:r>
          </a:p>
          <a:p>
            <a:pPr marL="0" indent="0">
              <a:buNone/>
            </a:pPr>
            <a:endParaRPr lang="en-US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 smtClean="0"/>
              <a:t>Recommended use is to merge a file with the </a:t>
            </a:r>
            <a:r>
              <a:rPr lang="mr-IN" dirty="0" smtClean="0"/>
              <a:t>–</a:t>
            </a:r>
            <a:r>
              <a:rPr lang="en-US" dirty="0" smtClean="0"/>
              <a:t>f option</a:t>
            </a:r>
          </a:p>
          <a:p>
            <a:r>
              <a:rPr lang="en-US" dirty="0" smtClean="0"/>
              <a:t>Merges changes with the instance’s </a:t>
            </a:r>
            <a:r>
              <a:rPr lang="en-US" dirty="0" err="1" smtClean="0"/>
              <a:t>openedge.properties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Properties file follows standard INI format: </a:t>
            </a:r>
            <a:r>
              <a:rPr lang="en-US" dirty="0" err="1" smtClean="0"/>
              <a:t>ubroker.properties</a:t>
            </a:r>
            <a:r>
              <a:rPr lang="en-US" dirty="0" smtClean="0"/>
              <a:t>, etc.</a:t>
            </a:r>
          </a:p>
          <a:p>
            <a:pPr marL="457200" lvl="1" indent="0">
              <a:buNone/>
            </a:pPr>
            <a:r>
              <a:rPr lang="en-US" dirty="0"/>
              <a:t>[</a:t>
            </a:r>
            <a:r>
              <a:rPr lang="en-US" dirty="0" err="1"/>
              <a:t>AppServer.</a:t>
            </a:r>
            <a:r>
              <a:rPr lang="en-US" b="1" dirty="0" err="1"/>
              <a:t>Agent</a:t>
            </a:r>
            <a:r>
              <a:rPr lang="en-US" dirty="0" smtClean="0"/>
              <a:t>.&lt;</a:t>
            </a:r>
            <a:r>
              <a:rPr lang="en-US" dirty="0" err="1" smtClean="0"/>
              <a:t>abl_app_name</a:t>
            </a:r>
            <a:r>
              <a:rPr lang="en-US" dirty="0" smtClean="0"/>
              <a:t>&gt;]</a:t>
            </a:r>
          </a:p>
          <a:p>
            <a:pPr marL="914400" lvl="2" indent="0">
              <a:buNone/>
            </a:pPr>
            <a:r>
              <a:rPr lang="en-US" dirty="0" smtClean="0"/>
              <a:t>Property=Value</a:t>
            </a:r>
          </a:p>
          <a:p>
            <a:pPr marL="457200" lvl="1" indent="0">
              <a:buNone/>
            </a:pPr>
            <a:r>
              <a:rPr lang="en-US" dirty="0" smtClean="0"/>
              <a:t>[</a:t>
            </a:r>
            <a:r>
              <a:rPr lang="en-US" dirty="0" err="1"/>
              <a:t>AppServer.</a:t>
            </a:r>
            <a:r>
              <a:rPr lang="en-US" b="1" dirty="0" err="1"/>
              <a:t>SessMgr</a:t>
            </a:r>
            <a:r>
              <a:rPr lang="en-US" dirty="0" smtClean="0"/>
              <a:t>.&lt;</a:t>
            </a:r>
            <a:r>
              <a:rPr lang="en-US" dirty="0" err="1"/>
              <a:t>abl_app_name</a:t>
            </a:r>
            <a:r>
              <a:rPr lang="en-US" dirty="0" smtClean="0"/>
              <a:t>&gt;]</a:t>
            </a:r>
          </a:p>
          <a:p>
            <a:pPr marL="914400" lvl="2" indent="0">
              <a:buNone/>
            </a:pPr>
            <a:r>
              <a:rPr lang="en-US" dirty="0" smtClean="0"/>
              <a:t>Property=Value</a:t>
            </a:r>
          </a:p>
          <a:p>
            <a:r>
              <a:rPr lang="en-US" dirty="0" smtClean="0"/>
              <a:t>You can use replacements, with caveats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Agent: </a:t>
            </a:r>
            <a:r>
              <a:rPr lang="en-US" dirty="0"/>
              <a:t>${CATALINA_BASE</a:t>
            </a:r>
            <a:r>
              <a:rPr lang="en-US" dirty="0" smtClean="0"/>
              <a:t>} ${DLC} </a:t>
            </a:r>
            <a:r>
              <a:rPr lang="mr-IN" dirty="0" smtClean="0"/>
              <a:t>–</a:t>
            </a:r>
            <a:r>
              <a:rPr lang="en-US" dirty="0" smtClean="0"/>
              <a:t> Environment variables from OS startup</a:t>
            </a:r>
            <a:endParaRPr lang="en-US" dirty="0"/>
          </a:p>
          <a:p>
            <a:pPr lvl="1"/>
            <a:r>
              <a:rPr lang="en-US" dirty="0" err="1" smtClean="0"/>
              <a:t>SessMgr</a:t>
            </a:r>
            <a:r>
              <a:rPr lang="en-US" dirty="0" smtClean="0"/>
              <a:t>: </a:t>
            </a:r>
            <a:r>
              <a:rPr lang="en-US" dirty="0"/>
              <a:t>${</a:t>
            </a:r>
            <a:r>
              <a:rPr lang="en-US" dirty="0" err="1" smtClean="0"/>
              <a:t>catalina.base</a:t>
            </a:r>
            <a:r>
              <a:rPr lang="en-US" dirty="0" smtClean="0"/>
              <a:t>} </a:t>
            </a:r>
            <a:r>
              <a:rPr lang="mr-IN" dirty="0" smtClean="0"/>
              <a:t>–</a:t>
            </a:r>
            <a:r>
              <a:rPr lang="en-US" dirty="0" smtClean="0"/>
              <a:t> Properties from Java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6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</a:t>
            </a:r>
            <a:r>
              <a:rPr lang="en-US" dirty="0" err="1" smtClean="0"/>
              <a:t>tcman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1200151"/>
            <a:ext cx="10951239" cy="517207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cman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help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tcman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help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&lt;command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</a:t>
            </a:r>
          </a:p>
          <a:p>
            <a:pPr marL="0" indent="0">
              <a:buNone/>
            </a:pP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tcman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deploy [-a &lt;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webapp_alias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&gt;] &lt;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path_to_war_file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 [&lt;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abl_app_name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&gt;]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 smtClean="0"/>
              <a:t>If no alias (-a) option given, the deployed </a:t>
            </a:r>
            <a:r>
              <a:rPr lang="en-US" dirty="0" err="1" smtClean="0"/>
              <a:t>WebApp</a:t>
            </a:r>
            <a:r>
              <a:rPr lang="en-US" dirty="0" smtClean="0"/>
              <a:t> will match the name of the WAR file</a:t>
            </a:r>
          </a:p>
          <a:p>
            <a:r>
              <a:rPr lang="en-US" dirty="0" smtClean="0"/>
              <a:t>By </a:t>
            </a:r>
            <a:r>
              <a:rPr lang="en-US" dirty="0"/>
              <a:t>default, </a:t>
            </a:r>
            <a:r>
              <a:rPr lang="en-US" dirty="0" smtClean="0"/>
              <a:t>the </a:t>
            </a:r>
            <a:r>
              <a:rPr lang="en-US" dirty="0" err="1" smtClean="0"/>
              <a:t>WebApp</a:t>
            </a:r>
            <a:r>
              <a:rPr lang="en-US" dirty="0" smtClean="0"/>
              <a:t> will be deployed under the default ABL Application</a:t>
            </a:r>
          </a:p>
          <a:p>
            <a:r>
              <a:rPr lang="en-US" dirty="0" smtClean="0"/>
              <a:t>Similar to </a:t>
            </a:r>
            <a:r>
              <a:rPr lang="en-US" dirty="0" err="1" smtClean="0"/>
              <a:t>pasman</a:t>
            </a:r>
            <a:r>
              <a:rPr lang="en-US" dirty="0" smtClean="0"/>
              <a:t>, if passing a parameter after the WAR file path, it will associate the </a:t>
            </a:r>
            <a:r>
              <a:rPr lang="en-US" dirty="0" err="1" smtClean="0"/>
              <a:t>WebApp</a:t>
            </a:r>
            <a:r>
              <a:rPr lang="en-US" dirty="0" smtClean="0"/>
              <a:t> with the named ABL Application by that name (undocumented prior to 11.7)</a:t>
            </a:r>
          </a:p>
          <a:p>
            <a:pPr marL="0" lvl="1" indent="0">
              <a:buNone/>
            </a:pPr>
            <a:endParaRPr lang="en-US" u="sng" dirty="0" smtClean="0">
              <a:hlinkClick r:id="rId3"/>
            </a:endParaRPr>
          </a:p>
          <a:p>
            <a:pPr marL="0" lvl="1" indent="0">
              <a:buNone/>
            </a:pPr>
            <a:r>
              <a:rPr lang="en-US" u="sng" dirty="0" smtClean="0">
                <a:hlinkClick r:id="rId3"/>
              </a:rPr>
              <a:t>https</a:t>
            </a:r>
            <a:r>
              <a:rPr lang="en-US" u="sng" dirty="0">
                <a:hlinkClick r:id="rId3"/>
              </a:rPr>
              <a:t>://documentation.progress.com/output/ua/OpenEdge_latest/index.html#page/pasoe-admin/tcman-reference.html</a:t>
            </a:r>
            <a:r>
              <a:rPr lang="en-US" u="sng" dirty="0" smtClean="0">
                <a:hlinkClick r:id="rId3"/>
              </a:rPr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3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Internal Code Libraries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6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pPr lvl="0"/>
            <a:r>
              <a:rPr lang="en-US" dirty="0" smtClean="0"/>
              <a:t>Data </a:t>
            </a:r>
            <a:r>
              <a:rPr lang="en-US" dirty="0"/>
              <a:t>Admin Service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§"/>
            </a:pPr>
            <a:r>
              <a:rPr lang="en-US" sz="2000" dirty="0" err="1"/>
              <a:t>OpenEdge.DataAdmin.DataAdminService</a:t>
            </a:r>
            <a:endParaRPr lang="en-US" sz="2000" dirty="0"/>
          </a:p>
          <a:p>
            <a:r>
              <a:rPr lang="en-US" dirty="0" smtClean="0"/>
              <a:t>Available in ABL by USING the following:</a:t>
            </a:r>
          </a:p>
          <a:p>
            <a:pPr lvl="1"/>
            <a:r>
              <a:rPr lang="en-US" dirty="0" err="1" smtClean="0"/>
              <a:t>OpenEdge.DataAdmin</a:t>
            </a:r>
            <a:r>
              <a:rPr lang="en-US" dirty="0"/>
              <a:t>.*</a:t>
            </a:r>
          </a:p>
          <a:p>
            <a:pPr lvl="1"/>
            <a:r>
              <a:rPr lang="en-US" dirty="0" err="1"/>
              <a:t>OpenEdge.DataAdmin.Error</a:t>
            </a:r>
            <a:r>
              <a:rPr lang="en-US" dirty="0"/>
              <a:t>.*</a:t>
            </a:r>
          </a:p>
          <a:p>
            <a:pPr lvl="1"/>
            <a:r>
              <a:rPr lang="en-US" dirty="0" err="1"/>
              <a:t>OpenEdge.DataAdmin.Lang.Collections</a:t>
            </a:r>
            <a:r>
              <a:rPr lang="en-US" dirty="0"/>
              <a:t>.*</a:t>
            </a:r>
          </a:p>
          <a:p>
            <a:r>
              <a:rPr lang="en-US" dirty="0" smtClean="0"/>
              <a:t>Access connected database </a:t>
            </a:r>
            <a:r>
              <a:rPr lang="en-US" dirty="0"/>
              <a:t>by number or logical </a:t>
            </a:r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No need for DICTDB alias, or to read meta-schema tables</a:t>
            </a:r>
          </a:p>
          <a:p>
            <a:pPr lvl="0"/>
            <a:r>
              <a:rPr lang="en-US" dirty="0"/>
              <a:t>Typical </a:t>
            </a:r>
            <a:r>
              <a:rPr lang="en-US" dirty="0" smtClean="0"/>
              <a:t>uses might include</a:t>
            </a:r>
            <a:r>
              <a:rPr lang="mr-IN" dirty="0" smtClean="0"/>
              <a:t>…</a:t>
            </a:r>
            <a:endParaRPr lang="en-US" dirty="0"/>
          </a:p>
          <a:p>
            <a:pPr lvl="1"/>
            <a:r>
              <a:rPr lang="en-US" dirty="0"/>
              <a:t>Inspect database options</a:t>
            </a:r>
          </a:p>
          <a:p>
            <a:pPr lvl="1"/>
            <a:r>
              <a:rPr lang="en-US" dirty="0"/>
              <a:t>Create tenants and </a:t>
            </a:r>
            <a:r>
              <a:rPr lang="en-US" dirty="0" smtClean="0"/>
              <a:t>domains</a:t>
            </a:r>
          </a:p>
          <a:p>
            <a:pPr marL="0" lvl="1" indent="0">
              <a:buNone/>
            </a:pPr>
            <a:endParaRPr lang="en-US" u="sng" dirty="0" smtClean="0">
              <a:hlinkClick r:id="rId3"/>
            </a:endParaRPr>
          </a:p>
          <a:p>
            <a:pPr marL="0" lvl="1" indent="0">
              <a:buNone/>
            </a:pPr>
            <a:r>
              <a:rPr lang="en-US" u="sng" dirty="0" smtClean="0">
                <a:hlinkClick r:id="rId3"/>
              </a:rPr>
              <a:t>https</a:t>
            </a:r>
            <a:r>
              <a:rPr lang="en-US" u="sng" dirty="0">
                <a:hlinkClick r:id="rId3"/>
              </a:rPr>
              <a:t>://documentation.progress.com/output/ua/OpenEdge_latest/index.html#page/dvpin/database-administration-entity-interface-referen.html</a:t>
            </a:r>
            <a:r>
              <a:rPr lang="en-US" u="sng" dirty="0" smtClean="0">
                <a:hlinkClick r:id="rId3"/>
              </a:rPr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define variable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oService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as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DataAdminService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no-undo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define variable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iDB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as integer no-undo.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do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iDB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 to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num-dbs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   assign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oService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new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DataAdminService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ldbname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iDB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)).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    if valid-object(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oService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then do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: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       /* Do Something Cool */</a:t>
            </a:r>
          </a:p>
          <a:p>
            <a:pPr marL="0" indent="0">
              <a:buNone/>
            </a:pPr>
            <a:endParaRPr lang="en-US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       delete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object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oService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  end. /* valid-object */</a:t>
            </a: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end. /* do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iDB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*/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7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 smtClean="0"/>
              <a:t>Great, so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030015"/>
            <a:ext cx="10951238" cy="5342212"/>
          </a:xfrm>
        </p:spPr>
        <p:txBody>
          <a:bodyPr/>
          <a:lstStyle/>
          <a:p>
            <a:r>
              <a:rPr lang="en-US" dirty="0" smtClean="0"/>
              <a:t>Create (or Update) tables, domains, tenants, users, etc. according to ABL documentation</a:t>
            </a:r>
          </a:p>
          <a:p>
            <a:r>
              <a:rPr lang="en-US" dirty="0" smtClean="0"/>
              <a:t>Sample customer use case (preparing for multi-tenancy):</a:t>
            </a:r>
          </a:p>
          <a:p>
            <a:pPr lvl="1"/>
            <a:r>
              <a:rPr lang="en-US" dirty="0" smtClean="0"/>
              <a:t>Create a default domain (un-tenanted) and default user for initial DB connections</a:t>
            </a:r>
          </a:p>
          <a:p>
            <a:pPr lvl="1"/>
            <a:r>
              <a:rPr lang="en-US" dirty="0" smtClean="0"/>
              <a:t>Check if necessary DB areas exist for a new tenant; create new tenant if not already present</a:t>
            </a:r>
          </a:p>
          <a:p>
            <a:pPr lvl="1"/>
            <a:r>
              <a:rPr lang="en-US" dirty="0" smtClean="0"/>
              <a:t>Check if tenant domain exists; create domain (with passcode) for tenant, or just update passcode</a:t>
            </a:r>
            <a:endParaRPr lang="en-US" dirty="0"/>
          </a:p>
          <a:p>
            <a:pPr lvl="0"/>
            <a:r>
              <a:rPr lang="en-US" dirty="0"/>
              <a:t>Use iterators to access items in a set of something (aka, collection)</a:t>
            </a:r>
          </a:p>
          <a:p>
            <a:pPr lvl="1"/>
            <a:r>
              <a:rPr lang="en-US" dirty="0"/>
              <a:t>Iterator Interface </a:t>
            </a:r>
            <a:r>
              <a:rPr lang="en-US" dirty="0" smtClean="0"/>
              <a:t>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Iiterator</a:t>
            </a:r>
            <a:r>
              <a:rPr lang="en-US" dirty="0" smtClean="0"/>
              <a:t>]</a:t>
            </a:r>
            <a:endParaRPr lang="en-US" dirty="0"/>
          </a:p>
          <a:p>
            <a:pPr lvl="1"/>
            <a:r>
              <a:rPr lang="en-US" dirty="0" err="1" smtClean="0"/>
              <a:t>oService:GetTables</a:t>
            </a:r>
            <a:r>
              <a:rPr lang="en-US" dirty="0" smtClean="0"/>
              <a:t>() 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ITableSet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of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ITable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’s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]</a:t>
            </a:r>
            <a:endParaRPr lang="en-US" dirty="0"/>
          </a:p>
          <a:p>
            <a:pPr lvl="1"/>
            <a:r>
              <a:rPr lang="en-US" dirty="0" err="1" smtClean="0"/>
              <a:t>oService:GetFields</a:t>
            </a:r>
            <a:r>
              <a:rPr lang="en-US" dirty="0" smtClean="0"/>
              <a:t>() 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IFieldSet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of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IField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’s</a:t>
            </a:r>
            <a:r>
              <a:rPr lang="en-US" dirty="0" smtClean="0"/>
              <a:t>]</a:t>
            </a:r>
            <a:endParaRPr lang="en-US" dirty="0"/>
          </a:p>
          <a:p>
            <a:pPr lvl="1"/>
            <a:r>
              <a:rPr lang="en-US" dirty="0" err="1" smtClean="0"/>
              <a:t>oService:GetAreas</a:t>
            </a:r>
            <a:r>
              <a:rPr lang="en-US" dirty="0" smtClean="0"/>
              <a:t>() 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IAreaSet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of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IArea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’s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]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dirty="0" err="1" smtClean="0"/>
              <a:t>oService:GetDomains</a:t>
            </a:r>
            <a:r>
              <a:rPr lang="en-US" dirty="0" smtClean="0"/>
              <a:t>() 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IDomainSet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of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IDomain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’s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]</a:t>
            </a:r>
            <a:endParaRPr lang="en-US" dirty="0"/>
          </a:p>
          <a:p>
            <a:pPr lvl="1"/>
            <a:r>
              <a:rPr lang="en-US" dirty="0" err="1" smtClean="0"/>
              <a:t>oService:GetTenants</a:t>
            </a:r>
            <a:r>
              <a:rPr lang="en-US" dirty="0" smtClean="0"/>
              <a:t>() 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ITenantSet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of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ITenant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’s</a:t>
            </a:r>
            <a:r>
              <a:rPr lang="en-US" dirty="0" smtClean="0"/>
              <a:t>]</a:t>
            </a:r>
            <a:endParaRPr lang="en-US" dirty="0"/>
          </a:p>
          <a:p>
            <a:pPr lvl="1"/>
            <a:r>
              <a:rPr lang="en-US" dirty="0" err="1" smtClean="0"/>
              <a:t>oService:GetUsers</a:t>
            </a:r>
            <a:r>
              <a:rPr lang="en-US" dirty="0" smtClean="0"/>
              <a:t>() 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IUserSet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of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IUser’s</a:t>
            </a:r>
            <a:r>
              <a:rPr lang="en-US" dirty="0" smtClean="0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3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define variable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oTables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as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ITableSet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no-undo.</a:t>
            </a: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define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variable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oTable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 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as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ITable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no-undo.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define variable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oTableIter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as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IIterator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no-undo.</a:t>
            </a: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/* Get the tables as an </a:t>
            </a: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ITableSet 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(collection). */</a:t>
            </a:r>
          </a:p>
          <a:p>
            <a:pPr marL="0" indent="0">
              <a:buNone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assign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oTables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oService:GetTables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().</a:t>
            </a:r>
          </a:p>
          <a:p>
            <a:pPr marL="0" indent="0">
              <a:buNone/>
            </a:pPr>
            <a:r>
              <a:rPr lang="is-IS" dirty="0">
                <a:latin typeface="Courier" charset="0"/>
                <a:ea typeface="Courier" charset="0"/>
                <a:cs typeface="Courier" charset="0"/>
              </a:rPr>
              <a:t>/* </a:t>
            </a: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Get the Iterator for this ITableSet. </a:t>
            </a:r>
            <a:r>
              <a:rPr lang="is-IS" dirty="0">
                <a:latin typeface="Courier" charset="0"/>
                <a:ea typeface="Courier" charset="0"/>
                <a:cs typeface="Courier" charset="0"/>
              </a:rPr>
              <a:t>*/</a:t>
            </a:r>
          </a:p>
          <a:p>
            <a:pPr marL="0" indent="0">
              <a:buNone/>
            </a:pP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assign </a:t>
            </a:r>
            <a:r>
              <a:rPr lang="is-IS" dirty="0">
                <a:latin typeface="Courier" charset="0"/>
                <a:ea typeface="Courier" charset="0"/>
                <a:cs typeface="Courier" charset="0"/>
              </a:rPr>
              <a:t>oTableIter = oTables:Iterator</a:t>
            </a: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().</a:t>
            </a:r>
          </a:p>
          <a:p>
            <a:pPr marL="0" indent="0">
              <a:buNone/>
            </a:pP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do </a:t>
            </a:r>
            <a:r>
              <a:rPr lang="is-IS" dirty="0">
                <a:latin typeface="Courier" charset="0"/>
                <a:ea typeface="Courier" charset="0"/>
                <a:cs typeface="Courier" charset="0"/>
              </a:rPr>
              <a:t>while oTableIter:HasNext</a:t>
            </a: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():</a:t>
            </a:r>
          </a:p>
          <a:p>
            <a:pPr marL="0" indent="0">
              <a:buNone/>
            </a:pP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    /* Treat the Iterator-returned value as an I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able interface. */</a:t>
            </a:r>
            <a:endParaRPr lang="is-I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    assign </a:t>
            </a:r>
            <a:r>
              <a:rPr lang="is-IS" dirty="0">
                <a:latin typeface="Courier" charset="0"/>
                <a:ea typeface="Courier" charset="0"/>
                <a:cs typeface="Courier" charset="0"/>
              </a:rPr>
              <a:t>oTable = cast(oTableIter:Next(), ITable</a:t>
            </a: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).</a:t>
            </a:r>
            <a:endParaRPr lang="is-I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    message oTable:Name. /* Or, just do more cool stuff :) */</a:t>
            </a:r>
          </a:p>
          <a:p>
            <a:pPr marL="0" indent="0">
              <a:buNone/>
            </a:pPr>
            <a:r>
              <a:rPr lang="is-IS" dirty="0" smtClean="0">
                <a:latin typeface="Courier" charset="0"/>
                <a:ea typeface="Courier" charset="0"/>
                <a:cs typeface="Courier" charset="0"/>
              </a:rPr>
              <a:t>end</a:t>
            </a:r>
            <a:r>
              <a:rPr lang="is-IS" dirty="0">
                <a:latin typeface="Courier" charset="0"/>
                <a:ea typeface="Courier" charset="0"/>
                <a:cs typeface="Courier" charset="0"/>
              </a:rPr>
              <a:t>. /* do while */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0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 smtClean="0"/>
              <a:t>RESTful Interfaces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9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/>
              <a:t>oemanager</a:t>
            </a:r>
            <a:r>
              <a:rPr lang="en-US" dirty="0"/>
              <a:t> </a:t>
            </a:r>
            <a:r>
              <a:rPr lang="en-US" dirty="0" err="1" smtClean="0"/>
              <a:t>WebApp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1040525"/>
            <a:ext cx="11263927" cy="5331702"/>
          </a:xfrm>
        </p:spPr>
        <p:txBody>
          <a:bodyPr/>
          <a:lstStyle/>
          <a:p>
            <a:pPr lvl="0"/>
            <a:r>
              <a:rPr lang="en-US" dirty="0" smtClean="0"/>
              <a:t>Notable </a:t>
            </a:r>
            <a:r>
              <a:rPr lang="en-US" dirty="0"/>
              <a:t>features/limitations</a:t>
            </a:r>
          </a:p>
          <a:p>
            <a:pPr lvl="1"/>
            <a:r>
              <a:rPr lang="en-US" dirty="0"/>
              <a:t>Responds to (secured) REST requests</a:t>
            </a:r>
          </a:p>
          <a:p>
            <a:pPr lvl="1"/>
            <a:r>
              <a:rPr lang="en-US" dirty="0"/>
              <a:t>Normally on non-production environments</a:t>
            </a:r>
          </a:p>
          <a:p>
            <a:pPr lvl="1"/>
            <a:r>
              <a:rPr lang="en-US" dirty="0"/>
              <a:t>Deployed by use of </a:t>
            </a:r>
            <a:r>
              <a:rPr lang="en-US" dirty="0" smtClean="0"/>
              <a:t>“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pasman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–f</a:t>
            </a:r>
            <a:r>
              <a:rPr lang="en-US" dirty="0" smtClean="0"/>
              <a:t>” </a:t>
            </a:r>
            <a:r>
              <a:rPr lang="en-US" dirty="0"/>
              <a:t>option </a:t>
            </a:r>
            <a:r>
              <a:rPr lang="en-US" dirty="0" smtClean="0"/>
              <a:t>at creation</a:t>
            </a:r>
            <a:endParaRPr lang="en-US" dirty="0"/>
          </a:p>
          <a:p>
            <a:pPr lvl="1"/>
            <a:r>
              <a:rPr lang="en-US" dirty="0"/>
              <a:t>Can be deployed via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tcman</a:t>
            </a:r>
            <a:r>
              <a:rPr lang="en-US" dirty="0" smtClean="0"/>
              <a:t> (DLC/servers/</a:t>
            </a:r>
            <a:r>
              <a:rPr lang="en-US" dirty="0" err="1" smtClean="0"/>
              <a:t>pasoe</a:t>
            </a:r>
            <a:r>
              <a:rPr lang="en-US" dirty="0" smtClean="0"/>
              <a:t>/extras</a:t>
            </a:r>
            <a:r>
              <a:rPr lang="en-US" dirty="0"/>
              <a:t>)</a:t>
            </a:r>
          </a:p>
          <a:p>
            <a:pPr lvl="0"/>
            <a:r>
              <a:rPr lang="en-US" dirty="0" smtClean="0"/>
              <a:t>Access by REST requests (AJAX, </a:t>
            </a:r>
            <a:r>
              <a:rPr lang="en-US" dirty="0" err="1" smtClean="0"/>
              <a:t>OEHttpClient</a:t>
            </a:r>
            <a:r>
              <a:rPr lang="en-US" dirty="0" smtClean="0"/>
              <a:t>, etc.)</a:t>
            </a:r>
          </a:p>
          <a:p>
            <a:pPr lvl="0"/>
            <a:r>
              <a:rPr lang="en-US" dirty="0" smtClean="0"/>
              <a:t>Obtain </a:t>
            </a:r>
            <a:r>
              <a:rPr lang="en-US" dirty="0"/>
              <a:t>environment information</a:t>
            </a:r>
          </a:p>
          <a:p>
            <a:pPr lvl="1"/>
            <a:r>
              <a:rPr lang="en-US" dirty="0"/>
              <a:t>ABL Application configuration options</a:t>
            </a:r>
          </a:p>
          <a:p>
            <a:pPr lvl="1"/>
            <a:r>
              <a:rPr lang="en-US" dirty="0"/>
              <a:t>Transport status (enabled/disabled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Stop or Start: Agents or Sessions</a:t>
            </a:r>
            <a:endParaRPr lang="en-US" dirty="0"/>
          </a:p>
          <a:p>
            <a:pPr marL="0" indent="0">
              <a:buNone/>
            </a:pPr>
            <a:endParaRPr lang="en-US" u="sng" dirty="0" smtClean="0">
              <a:hlinkClick r:id="rId3"/>
            </a:endParaRPr>
          </a:p>
          <a:p>
            <a:pPr marL="0" indent="0">
              <a:buNone/>
            </a:pPr>
            <a:r>
              <a:rPr lang="en-US" u="sng" dirty="0" smtClean="0">
                <a:hlinkClick r:id="rId3"/>
              </a:rPr>
              <a:t>https</a:t>
            </a:r>
            <a:r>
              <a:rPr lang="en-US" u="sng" dirty="0">
                <a:hlinkClick r:id="rId3"/>
              </a:rPr>
              <a:t>://documentation.progress.com/output/ua/OpenEdge_latest/index.html#page/pasoe-admin/rest-api-reference-for-oemanager.war.html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4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20" y="206829"/>
            <a:ext cx="11561188" cy="61286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99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Usage via jQuery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924911"/>
            <a:ext cx="11392303" cy="5447316"/>
          </a:xfrm>
        </p:spPr>
        <p:txBody>
          <a:bodyPr/>
          <a:lstStyle/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// Get info about all ABL Application in this PAS instance.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$.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ajax({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contentType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: "json",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url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: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"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http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://</a:t>
            </a:r>
            <a:r>
              <a:rPr lang="en-US" sz="1600" b="1" dirty="0" smtClean="0">
                <a:latin typeface="Courier" charset="0"/>
                <a:ea typeface="Courier" charset="0"/>
                <a:cs typeface="Courier" charset="0"/>
              </a:rPr>
              <a:t>tomcat:tomcat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oemanager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/applications"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</a:p>
          <a:p>
            <a:pPr marL="0" indent="0">
              <a:buNone/>
            </a:pP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outcome: “SUCCESS”,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result: 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   Application: [{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       name: "oepas1", . . .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   }]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}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2558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OpenEdge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893379"/>
            <a:ext cx="11392303" cy="5478847"/>
          </a:xfrm>
        </p:spPr>
        <p:txBody>
          <a:bodyPr/>
          <a:lstStyle/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// Get all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Agent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properties of an ABL Application.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$.ajax({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contentType: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dataType: "json",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url: "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http://tomcat:tomcat@localhost:8810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/oemanager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/applications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     +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“/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oepas1/</a:t>
            </a:r>
            <a:r>
              <a:rPr lang="is-IS" sz="16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agents/properties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”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</a:p>
          <a:p>
            <a:pPr marL="0" indent="0">
              <a:buNone/>
            </a:pP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Get all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SessMgr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properties 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of an ABL Application.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$.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ajax({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contentType: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dataType: "json",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url: "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http://tomcat:tomcat@localhost:8810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/oemanager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/applications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     + “/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oepas1/</a:t>
            </a:r>
            <a:r>
              <a:rPr lang="is-IS" sz="16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properties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9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Agent/Session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893379"/>
            <a:ext cx="11392303" cy="5478847"/>
          </a:xfrm>
        </p:spPr>
        <p:txBody>
          <a:bodyPr/>
          <a:lstStyle/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// Get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agent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information (PID) for 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an ABL Application.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$.ajax({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contentType: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dataType: "json",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url: "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http://tomcat:tomcat@localhost:8810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/oemanager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/applications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     +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“/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oepas1/</a:t>
            </a:r>
            <a:r>
              <a:rPr lang="is-IS" sz="16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agents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</a:p>
          <a:p>
            <a:pPr marL="0" indent="0">
              <a:buNone/>
            </a:pP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Get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session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information (ID’s) for 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an ABL Application.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$.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ajax({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contentType: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dataType: "json",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url: "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http://tomcat:tomcat@localhost:8810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/oemanager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/applications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     + “/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oepas1/</a:t>
            </a:r>
            <a:r>
              <a:rPr lang="is-IS" sz="16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sessions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31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Stopping Agents/Sessions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893379"/>
            <a:ext cx="11392303" cy="5478847"/>
          </a:xfrm>
        </p:spPr>
        <p:txBody>
          <a:bodyPr/>
          <a:lstStyle/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Kill an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agent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of a PAS instance.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$.ajax({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contentType: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dataType: "json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",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method</a:t>
            </a:r>
            <a:r>
              <a:rPr lang="is-IS" sz="1600" b="1" dirty="0">
                <a:latin typeface="Courier" charset="0"/>
                <a:ea typeface="Courier" charset="0"/>
                <a:cs typeface="Courier" charset="0"/>
              </a:rPr>
              <a:t>: “delete”,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url: "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http://tomcat:tomcat@localhost:8810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/oemanager/applications”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     + 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“/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oepas1/</a:t>
            </a:r>
            <a:r>
              <a:rPr lang="is-IS" sz="16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agents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 +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agentID</a:t>
            </a:r>
            <a:endParaRPr lang="is-IS" sz="16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</a:p>
          <a:p>
            <a:pPr marL="0" indent="0">
              <a:buNone/>
            </a:pP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// Trim a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session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of an MSAS agent.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$.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ajax({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    contentType: "application/vnd.progress+json",</a:t>
            </a: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dataType: "json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",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method: “delete”,</a:t>
            </a:r>
            <a:endParaRPr lang="is-IS" sz="16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    url: "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http://tomcat:tomcat@localhost:8810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/oemanager</a:t>
            </a:r>
            <a:r>
              <a:rPr lang="is-IS" sz="1600" dirty="0">
                <a:latin typeface="Courier" charset="0"/>
                <a:ea typeface="Courier" charset="0"/>
                <a:cs typeface="Courier" charset="0"/>
              </a:rPr>
              <a:t>/applications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        + “/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oepas1/</a:t>
            </a:r>
            <a:r>
              <a:rPr lang="is-IS" sz="16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sessions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/?sessionID=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 + 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sessionID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 + “</a:t>
            </a:r>
            <a:r>
              <a:rPr lang="is-IS" sz="1600" b="1" dirty="0" smtClean="0">
                <a:latin typeface="Courier" charset="0"/>
                <a:ea typeface="Courier" charset="0"/>
                <a:cs typeface="Courier" charset="0"/>
              </a:rPr>
              <a:t>&amp;terminateOpt=0</a:t>
            </a: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”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600" dirty="0" smtClean="0">
                <a:latin typeface="Courier" charset="0"/>
                <a:ea typeface="Courier" charset="0"/>
                <a:cs typeface="Courier" charset="0"/>
              </a:rPr>
              <a:t>});</a:t>
            </a:r>
            <a:endParaRPr lang="is-IS" sz="16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/>
              <a:t>Advanced Topic: OEM REST </a:t>
            </a:r>
            <a:r>
              <a:rPr lang="en-US" dirty="0" smtClean="0"/>
              <a:t>API’s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11360772" cy="5172075"/>
          </a:xfrm>
        </p:spPr>
        <p:txBody>
          <a:bodyPr/>
          <a:lstStyle/>
          <a:p>
            <a:pPr lvl="0"/>
            <a:r>
              <a:rPr lang="en-US" dirty="0" smtClean="0"/>
              <a:t>OpenEdge Management REST API’s</a:t>
            </a:r>
          </a:p>
          <a:p>
            <a:r>
              <a:rPr lang="en-US" dirty="0" smtClean="0"/>
              <a:t>You know, that website you get at </a:t>
            </a:r>
            <a:r>
              <a:rPr lang="en-US" dirty="0" smtClean="0">
                <a:hlinkClick r:id="rId3"/>
              </a:rPr>
              <a:t>http://localhost:9090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pPr lvl="1"/>
            <a:r>
              <a:rPr lang="en-US" dirty="0" smtClean="0"/>
              <a:t>Essentially act as a </a:t>
            </a:r>
            <a:r>
              <a:rPr lang="en-US" dirty="0"/>
              <a:t>front-end to the </a:t>
            </a:r>
            <a:r>
              <a:rPr lang="en-US" dirty="0" err="1" smtClean="0"/>
              <a:t>AdminServer</a:t>
            </a:r>
            <a:endParaRPr lang="en-US" dirty="0" smtClean="0"/>
          </a:p>
          <a:p>
            <a:r>
              <a:rPr lang="en-US" dirty="0" smtClean="0"/>
              <a:t>Found reference/use via KB article</a:t>
            </a:r>
            <a:endParaRPr lang="en-US" dirty="0"/>
          </a:p>
          <a:p>
            <a:pPr lvl="1"/>
            <a:r>
              <a:rPr lang="en-US" sz="1700" u="sng" dirty="0" smtClean="0">
                <a:hlinkClick r:id="rId4"/>
              </a:rPr>
              <a:t>http</a:t>
            </a:r>
            <a:r>
              <a:rPr lang="en-US" sz="1700" u="sng" dirty="0">
                <a:hlinkClick r:id="rId4"/>
              </a:rPr>
              <a:t>://</a:t>
            </a:r>
            <a:r>
              <a:rPr lang="en-US" sz="1700" u="sng" dirty="0" smtClean="0">
                <a:hlinkClick r:id="rId4"/>
              </a:rPr>
              <a:t>knowledgebase.progress.com/articles/Article/How-to-trim-and-restart-Appserver-Agents-by-REST-API</a:t>
            </a:r>
            <a:endParaRPr lang="en-US" sz="1700" u="sng" dirty="0" smtClean="0"/>
          </a:p>
          <a:p>
            <a:pPr lvl="1"/>
            <a:r>
              <a:rPr lang="en-US" dirty="0" smtClean="0"/>
              <a:t>Mentions a starting </a:t>
            </a:r>
            <a:r>
              <a:rPr lang="en-US" dirty="0"/>
              <a:t>point for API requests: </a:t>
            </a:r>
            <a:r>
              <a:rPr lang="en-US" u="sng" dirty="0">
                <a:hlinkClick r:id="rId5"/>
              </a:rPr>
              <a:t>http://</a:t>
            </a:r>
            <a:r>
              <a:rPr lang="en-US" u="sng" dirty="0" smtClean="0">
                <a:hlinkClick r:id="rId5"/>
              </a:rPr>
              <a:t>localhost:9090/oem/api</a:t>
            </a:r>
            <a:endParaRPr lang="en-US" u="sng" dirty="0" smtClean="0"/>
          </a:p>
          <a:p>
            <a:pPr lvl="1"/>
            <a:r>
              <a:rPr lang="en-US" dirty="0" smtClean="0"/>
              <a:t>Because it was mentioned, I </a:t>
            </a:r>
            <a:r>
              <a:rPr lang="en-US" dirty="0" smtClean="0"/>
              <a:t>started digging deeper</a:t>
            </a:r>
            <a:r>
              <a:rPr lang="mr-IN" dirty="0" smtClean="0"/>
              <a:t>…</a:t>
            </a:r>
            <a:endParaRPr lang="en-US" dirty="0" smtClean="0"/>
          </a:p>
          <a:p>
            <a:r>
              <a:rPr lang="en-US" dirty="0" smtClean="0"/>
              <a:t>Can utilize </a:t>
            </a:r>
            <a:r>
              <a:rPr lang="en-US" dirty="0" err="1" smtClean="0"/>
              <a:t>OEHttpClient</a:t>
            </a:r>
            <a:r>
              <a:rPr lang="en-US" dirty="0" smtClean="0"/>
              <a:t> features to make REST requests via ABL</a:t>
            </a:r>
          </a:p>
          <a:p>
            <a:pPr lvl="1"/>
            <a:r>
              <a:rPr lang="en-US" dirty="0" smtClean="0"/>
              <a:t>Requires Basic Authentication: new </a:t>
            </a:r>
            <a:r>
              <a:rPr lang="en-US" dirty="0" err="1" smtClean="0"/>
              <a:t>OpenEdge.Net.HTTP.Credentials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Base URL: </a:t>
            </a: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localhost:9090/oem/containers/localhost/pas</a:t>
            </a:r>
            <a:endParaRPr lang="en-US" dirty="0" smtClean="0"/>
          </a:p>
          <a:p>
            <a:pPr lvl="1"/>
            <a:r>
              <a:rPr lang="en-US" b="1" dirty="0" smtClean="0"/>
              <a:t>GET</a:t>
            </a:r>
            <a:r>
              <a:rPr lang="en-US" dirty="0" smtClean="0"/>
              <a:t> returns JSON, contains </a:t>
            </a:r>
            <a:r>
              <a:rPr lang="en-US" b="1" dirty="0" smtClean="0"/>
              <a:t>array</a:t>
            </a:r>
            <a:r>
              <a:rPr lang="en-US" dirty="0" smtClean="0"/>
              <a:t> of available PAS </a:t>
            </a:r>
            <a:r>
              <a:rPr lang="en-US" b="1" dirty="0" smtClean="0"/>
              <a:t>instances </a:t>
            </a:r>
            <a:r>
              <a:rPr lang="en-US" dirty="0" smtClean="0"/>
              <a:t>and their </a:t>
            </a:r>
            <a:r>
              <a:rPr lang="en-US" b="1" dirty="0" smtClean="0"/>
              <a:t>status</a:t>
            </a:r>
          </a:p>
          <a:p>
            <a:pPr lvl="1"/>
            <a:r>
              <a:rPr lang="en-US" dirty="0" smtClean="0"/>
              <a:t>Each instance has a </a:t>
            </a:r>
            <a:r>
              <a:rPr lang="en-US" b="1" dirty="0" smtClean="0"/>
              <a:t>key</a:t>
            </a:r>
            <a:r>
              <a:rPr lang="en-US" dirty="0" smtClean="0"/>
              <a:t> and </a:t>
            </a:r>
            <a:r>
              <a:rPr lang="en-US" b="1" dirty="0" err="1" smtClean="0"/>
              <a:t>url</a:t>
            </a:r>
            <a:r>
              <a:rPr lang="en-US" dirty="0" smtClean="0"/>
              <a:t> property for further investigation</a:t>
            </a:r>
          </a:p>
        </p:txBody>
      </p:sp>
    </p:spTree>
    <p:extLst>
      <p:ext uri="{BB962C8B-B14F-4D97-AF65-F5344CB8AC3E}">
        <p14:creationId xmlns:p14="http://schemas.microsoft.com/office/powerpoint/2010/main" val="28749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Notable Response Items (Base URL)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041009"/>
            <a:ext cx="11301106" cy="5331217"/>
          </a:xfrm>
        </p:spPr>
        <p:txBody>
          <a:bodyPr/>
          <a:lstStyle/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"success": true</a:t>
            </a: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,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"instances": </a:t>
            </a: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[{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 </a:t>
            </a: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"</a:t>
            </a:r>
            <a:r>
              <a:rPr lang="en-US" sz="1700" b="1" dirty="0">
                <a:latin typeface="Courier" charset="0"/>
                <a:ea typeface="Courier" charset="0"/>
                <a:cs typeface="Courier" charset="0"/>
              </a:rPr>
              <a:t>key</a:t>
            </a: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": "</a:t>
            </a: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localhost:resource.openedge.pas.oepas1",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 </a:t>
            </a: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"status": </a:t>
            </a: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   "status": 5,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   . . .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 },</a:t>
            </a:r>
          </a:p>
          <a:p>
            <a:pPr marL="0" indent="0">
              <a:buNone/>
            </a:pP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"</a:t>
            </a:r>
            <a:r>
              <a:rPr lang="en-US" sz="1700" b="1" dirty="0" err="1">
                <a:latin typeface="Courier" charset="0"/>
                <a:ea typeface="Courier" charset="0"/>
                <a:cs typeface="Courier" charset="0"/>
              </a:rPr>
              <a:t>url</a:t>
            </a: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": "/</a:t>
            </a:r>
            <a:r>
              <a:rPr lang="en-US" sz="1700" dirty="0" err="1" smtClean="0">
                <a:latin typeface="Courier" charset="0"/>
                <a:ea typeface="Courier" charset="0"/>
                <a:cs typeface="Courier" charset="0"/>
              </a:rPr>
              <a:t>oem</a:t>
            </a: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/containers/windev7/pas/localhost:resource.openedge.pas.oepas1",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  . . .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  }</a:t>
            </a:r>
          </a:p>
          <a:p>
            <a:pPr marL="0" indent="0">
              <a:buNone/>
            </a:pPr>
            <a:r>
              <a:rPr lang="en-US" sz="1700" dirty="0" smtClean="0">
                <a:latin typeface="Courier" charset="0"/>
                <a:ea typeface="Courier" charset="0"/>
                <a:cs typeface="Courier" charset="0"/>
              </a:rPr>
              <a:t>  ]</a:t>
            </a:r>
          </a:p>
          <a:p>
            <a:pPr marL="0" indent="0">
              <a:buNone/>
            </a:pPr>
            <a:r>
              <a:rPr lang="en-US" sz="17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829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GET</a:t>
            </a:r>
            <a:r>
              <a:rPr lang="en-US" dirty="0" smtClean="0"/>
              <a:t> of the returned </a:t>
            </a:r>
            <a:r>
              <a:rPr lang="en-US" b="1" dirty="0" smtClean="0"/>
              <a:t>Instance URL</a:t>
            </a:r>
            <a:r>
              <a:rPr lang="en-US" dirty="0" smtClean="0"/>
              <a:t> directly returns true status:</a:t>
            </a:r>
          </a:p>
          <a:p>
            <a:pPr marL="400050" lvl="1" indent="0">
              <a:buNone/>
            </a:pPr>
            <a:r>
              <a:rPr lang="en-US" dirty="0" smtClean="0">
                <a:latin typeface="+mn-lt"/>
                <a:ea typeface="Courier" charset="0"/>
                <a:cs typeface="Courier" charset="0"/>
              </a:rPr>
              <a:t>http</a:t>
            </a:r>
            <a:r>
              <a:rPr lang="en-US" dirty="0">
                <a:latin typeface="+mn-lt"/>
                <a:ea typeface="Courier" charset="0"/>
                <a:cs typeface="Courier" charset="0"/>
              </a:rPr>
              <a:t>://</a:t>
            </a:r>
            <a:r>
              <a:rPr lang="en-US" dirty="0" smtClean="0">
                <a:latin typeface="+mn-lt"/>
                <a:ea typeface="Courier" charset="0"/>
                <a:cs typeface="Courier" charset="0"/>
              </a:rPr>
              <a:t>localhost:9090/</a:t>
            </a:r>
            <a:r>
              <a:rPr lang="en-US" dirty="0" err="1" smtClean="0">
                <a:latin typeface="+mn-lt"/>
                <a:ea typeface="Courier" charset="0"/>
                <a:cs typeface="Courier" charset="0"/>
              </a:rPr>
              <a:t>oem</a:t>
            </a:r>
            <a:r>
              <a:rPr lang="en-US" dirty="0" smtClean="0">
                <a:latin typeface="+mn-lt"/>
                <a:ea typeface="Courier" charset="0"/>
                <a:cs typeface="Courier" charset="0"/>
              </a:rPr>
              <a:t>/containers/windev7/pas/</a:t>
            </a:r>
            <a:r>
              <a:rPr lang="en-US" b="1" dirty="0" smtClean="0">
                <a:latin typeface="+mn-lt"/>
                <a:ea typeface="Courier" charset="0"/>
                <a:cs typeface="Courier" charset="0"/>
              </a:rPr>
              <a:t>localhost:resource.openedge.pas.oepas1</a:t>
            </a:r>
            <a:endParaRPr lang="en-US" b="1" dirty="0">
              <a:latin typeface="+mn-lt"/>
              <a:ea typeface="Courier" charset="0"/>
              <a:cs typeface="Courier" charset="0"/>
            </a:endParaRPr>
          </a:p>
          <a:p>
            <a:r>
              <a:rPr lang="en-US" dirty="0" smtClean="0"/>
              <a:t>Response has an “instance” object with </a:t>
            </a:r>
            <a:r>
              <a:rPr lang="en-US" dirty="0" err="1" smtClean="0"/>
              <a:t>boolean</a:t>
            </a:r>
            <a:r>
              <a:rPr lang="en-US" dirty="0" smtClean="0"/>
              <a:t> property “running”</a:t>
            </a:r>
          </a:p>
          <a:p>
            <a:endParaRPr lang="en-US" dirty="0" smtClean="0"/>
          </a:p>
          <a:p>
            <a:r>
              <a:rPr lang="en-US" b="1" dirty="0" smtClean="0"/>
              <a:t>PUT</a:t>
            </a:r>
            <a:r>
              <a:rPr lang="en-US" dirty="0" smtClean="0"/>
              <a:t> via </a:t>
            </a:r>
            <a:r>
              <a:rPr lang="en-US" b="1" dirty="0" smtClean="0"/>
              <a:t>Base URL + Instance Key</a:t>
            </a:r>
            <a:r>
              <a:rPr lang="en-US" dirty="0" smtClean="0"/>
              <a:t> and JSON </a:t>
            </a:r>
            <a:r>
              <a:rPr lang="en-US" b="1" dirty="0" smtClean="0"/>
              <a:t>body</a:t>
            </a:r>
            <a:r>
              <a:rPr lang="en-US" dirty="0" smtClean="0"/>
              <a:t> allows changing running state:</a:t>
            </a:r>
          </a:p>
          <a:p>
            <a:pPr marL="457200" lvl="1" indent="0">
              <a:buNone/>
            </a:pPr>
            <a:r>
              <a:rPr lang="en-US" dirty="0"/>
              <a:t>http://</a:t>
            </a:r>
            <a:r>
              <a:rPr lang="en-US" dirty="0" smtClean="0"/>
              <a:t>localhost:9090</a:t>
            </a:r>
            <a:r>
              <a:rPr lang="en-US" b="1" dirty="0" smtClean="0"/>
              <a:t>/</a:t>
            </a:r>
            <a:r>
              <a:rPr lang="en-US" b="1" dirty="0" err="1" smtClean="0"/>
              <a:t>oem</a:t>
            </a:r>
            <a:r>
              <a:rPr lang="en-US" b="1" dirty="0" smtClean="0"/>
              <a:t>/containers/localhost/pas/localhost:resource.openedge.pas.oepas1</a:t>
            </a:r>
          </a:p>
          <a:p>
            <a:pPr lvl="1"/>
            <a:r>
              <a:rPr lang="en-US" dirty="0" smtClean="0"/>
              <a:t>Send {“running”: true} to start</a:t>
            </a:r>
          </a:p>
          <a:p>
            <a:pPr lvl="1"/>
            <a:r>
              <a:rPr lang="en-US" dirty="0" smtClean="0"/>
              <a:t>Send </a:t>
            </a:r>
            <a:r>
              <a:rPr lang="en-US" dirty="0"/>
              <a:t>{“running”: false} to </a:t>
            </a:r>
            <a:r>
              <a:rPr lang="en-US" dirty="0" smtClean="0"/>
              <a:t>stop</a:t>
            </a:r>
          </a:p>
          <a:p>
            <a:pPr lvl="1"/>
            <a:r>
              <a:rPr lang="en-US" dirty="0" smtClean="0"/>
              <a:t>This is more or less how PDSOE manages server instances</a:t>
            </a:r>
          </a:p>
          <a:p>
            <a:pPr lvl="1"/>
            <a:r>
              <a:rPr lang="en-US" dirty="0" smtClean="0"/>
              <a:t>Useful when access rights to manage PAS are restricted, or requires “headless” operation</a:t>
            </a:r>
          </a:p>
          <a:p>
            <a:endParaRPr lang="en-US" dirty="0"/>
          </a:p>
          <a:p>
            <a:r>
              <a:rPr lang="en-US" dirty="0" smtClean="0"/>
              <a:t>All </a:t>
            </a:r>
            <a:r>
              <a:rPr lang="en-US" dirty="0" smtClean="0"/>
              <a:t>of this </a:t>
            </a:r>
            <a:r>
              <a:rPr lang="en-US" dirty="0" smtClean="0"/>
              <a:t>comes with some </a:t>
            </a:r>
            <a:r>
              <a:rPr lang="en-US" u="sng" dirty="0" smtClean="0"/>
              <a:t>BIG</a:t>
            </a:r>
            <a:r>
              <a:rPr lang="en-US" dirty="0" smtClean="0"/>
              <a:t> caveats</a:t>
            </a:r>
            <a:r>
              <a:rPr lang="mr-IN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7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5"/>
            <a:ext cx="10951239" cy="424732"/>
          </a:xfrm>
        </p:spPr>
        <p:txBody>
          <a:bodyPr/>
          <a:lstStyle/>
          <a:p>
            <a:r>
              <a:rPr lang="en-US" dirty="0" smtClean="0"/>
              <a:t>Disclaimers: </a:t>
            </a:r>
            <a:r>
              <a:rPr lang="en-US" dirty="0"/>
              <a:t>OEM REST </a:t>
            </a:r>
            <a:r>
              <a:rPr lang="en-US" dirty="0" smtClean="0"/>
              <a:t>API’s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8" y="1156137"/>
            <a:ext cx="11171587" cy="5216089"/>
          </a:xfrm>
        </p:spPr>
        <p:txBody>
          <a:bodyPr/>
          <a:lstStyle/>
          <a:p>
            <a:r>
              <a:rPr lang="en-US" dirty="0" smtClean="0"/>
              <a:t>OpenEdge </a:t>
            </a:r>
            <a:r>
              <a:rPr lang="en-US" dirty="0"/>
              <a:t>uses them for lots of stuff in PDSOE and OEM</a:t>
            </a:r>
          </a:p>
          <a:p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are there to satisfy OEM needs and PDSOE needs, first</a:t>
            </a:r>
          </a:p>
          <a:p>
            <a:endParaRPr lang="en-US" dirty="0" smtClean="0"/>
          </a:p>
          <a:p>
            <a:r>
              <a:rPr lang="en-US" dirty="0" smtClean="0"/>
              <a:t>OE </a:t>
            </a:r>
            <a:r>
              <a:rPr lang="en-US" dirty="0"/>
              <a:t>reserves the right to change them to suit needs of the product</a:t>
            </a:r>
          </a:p>
          <a:p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/>
              <a:t>“official” as the individual services are not tested enough to say they are production </a:t>
            </a:r>
            <a:r>
              <a:rPr lang="en-US" dirty="0" smtClean="0"/>
              <a:t>ready</a:t>
            </a:r>
            <a:r>
              <a:rPr lang="en-US" dirty="0"/>
              <a:t>, completely usable, and quirk free </a:t>
            </a:r>
            <a:r>
              <a:rPr lang="en-US" dirty="0" smtClean="0"/>
              <a:t>(some services </a:t>
            </a:r>
            <a:r>
              <a:rPr lang="en-US" dirty="0"/>
              <a:t>may have been better tested than </a:t>
            </a:r>
            <a:r>
              <a:rPr lang="en-US" dirty="0" smtClean="0"/>
              <a:t>others)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Not officially </a:t>
            </a:r>
            <a:r>
              <a:rPr lang="en-US" dirty="0"/>
              <a:t>supported through tech support, </a:t>
            </a:r>
            <a:r>
              <a:rPr lang="en-US" dirty="0" smtClean="0"/>
              <a:t>considered </a:t>
            </a:r>
            <a:r>
              <a:rPr lang="en-US" dirty="0"/>
              <a:t>need-to-know for </a:t>
            </a:r>
            <a:r>
              <a:rPr lang="en-US" dirty="0" smtClean="0"/>
              <a:t>above reasons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8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0951239" cy="424732"/>
          </a:xfrm>
        </p:spPr>
        <p:txBody>
          <a:bodyPr/>
          <a:lstStyle/>
          <a:p>
            <a:r>
              <a:rPr lang="en-US" dirty="0" smtClean="0"/>
              <a:t>Warnings: </a:t>
            </a:r>
            <a:r>
              <a:rPr lang="en-US" dirty="0"/>
              <a:t>OEM REST </a:t>
            </a:r>
            <a:r>
              <a:rPr lang="en-US" dirty="0" smtClean="0"/>
              <a:t>API’s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/>
              <a:t>of these are </a:t>
            </a:r>
            <a:r>
              <a:rPr lang="en-US" dirty="0" smtClean="0"/>
              <a:t>destructive</a:t>
            </a:r>
          </a:p>
          <a:p>
            <a:endParaRPr lang="en-US" dirty="0"/>
          </a:p>
          <a:p>
            <a:r>
              <a:rPr lang="en-US" dirty="0"/>
              <a:t>They can create/delete services</a:t>
            </a:r>
          </a:p>
          <a:p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have full read/write access to OS files</a:t>
            </a:r>
          </a:p>
          <a:p>
            <a:endParaRPr lang="en-US" dirty="0" smtClean="0"/>
          </a:p>
          <a:p>
            <a:r>
              <a:rPr lang="en-US" dirty="0" err="1" smtClean="0"/>
              <a:t>AdminServer</a:t>
            </a:r>
            <a:r>
              <a:rPr lang="en-US" dirty="0" smtClean="0"/>
              <a:t> </a:t>
            </a:r>
            <a:r>
              <a:rPr lang="en-US" dirty="0"/>
              <a:t>often runs with elevated privileges</a:t>
            </a:r>
          </a:p>
          <a:p>
            <a:endParaRPr lang="en-US" dirty="0" smtClean="0"/>
          </a:p>
          <a:p>
            <a:r>
              <a:rPr lang="en-US" dirty="0" smtClean="0"/>
              <a:t>Credentials </a:t>
            </a:r>
            <a:r>
              <a:rPr lang="en-US" dirty="0"/>
              <a:t>must be protected in your scripts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9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959" y="370576"/>
            <a:ext cx="10951239" cy="424732"/>
          </a:xfrm>
        </p:spPr>
        <p:txBody>
          <a:bodyPr/>
          <a:lstStyle/>
          <a:p>
            <a:r>
              <a:rPr lang="en-US" dirty="0" smtClean="0"/>
              <a:t>Mitigation: </a:t>
            </a:r>
            <a:r>
              <a:rPr lang="en-US" dirty="0"/>
              <a:t>OEM REST </a:t>
            </a:r>
            <a:r>
              <a:rPr lang="en-US" dirty="0" smtClean="0"/>
              <a:t>API’s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/>
              <a:t>using in production, turn on HTTPS with a proper certificate, and…</a:t>
            </a:r>
          </a:p>
          <a:p>
            <a:endParaRPr lang="en-US" dirty="0" smtClean="0"/>
          </a:p>
          <a:p>
            <a:r>
              <a:rPr lang="en-US" dirty="0" smtClean="0"/>
              <a:t>Disable </a:t>
            </a:r>
            <a:r>
              <a:rPr lang="en-US" dirty="0"/>
              <a:t>the HTTP connector in OEM to prevent unsecured access</a:t>
            </a:r>
          </a:p>
          <a:p>
            <a:endParaRPr lang="en-US" dirty="0" smtClean="0"/>
          </a:p>
          <a:p>
            <a:r>
              <a:rPr lang="en-US" dirty="0" smtClean="0"/>
              <a:t>Create </a:t>
            </a:r>
            <a:r>
              <a:rPr lang="en-US" dirty="0"/>
              <a:t>an OEM user with the “Operator” role</a:t>
            </a:r>
          </a:p>
          <a:p>
            <a:endParaRPr lang="en-US" dirty="0" smtClean="0"/>
          </a:p>
          <a:p>
            <a:r>
              <a:rPr lang="en-US" dirty="0" smtClean="0"/>
              <a:t>Grant </a:t>
            </a:r>
            <a:r>
              <a:rPr lang="en-US" dirty="0"/>
              <a:t>operator minimum permissions necessary (</a:t>
            </a:r>
            <a:r>
              <a:rPr lang="en-US" dirty="0" err="1"/>
              <a:t>eg</a:t>
            </a:r>
            <a:r>
              <a:rPr lang="en-US" dirty="0"/>
              <a:t>. PAS start/stop)</a:t>
            </a:r>
          </a:p>
          <a:p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/>
              <a:t>the operator login information within any scripts</a:t>
            </a:r>
          </a:p>
          <a:p>
            <a:endParaRPr lang="en-US" dirty="0" smtClean="0"/>
          </a:p>
          <a:p>
            <a:r>
              <a:rPr lang="en-US" dirty="0" smtClean="0"/>
              <a:t>Avoid </a:t>
            </a:r>
            <a:r>
              <a:rPr lang="en-US" dirty="0"/>
              <a:t>using the administrator account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96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9514" y="3107734"/>
            <a:ext cx="7286625" cy="590931"/>
          </a:xfrm>
        </p:spPr>
        <p:txBody>
          <a:bodyPr/>
          <a:lstStyle/>
          <a:p>
            <a:r>
              <a:rPr lang="en-US" dirty="0" smtClean="0"/>
              <a:t>Third-party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60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59" y="1200151"/>
            <a:ext cx="8575155" cy="5172075"/>
          </a:xfrm>
        </p:spPr>
        <p:txBody>
          <a:bodyPr/>
          <a:lstStyle/>
          <a:p>
            <a:pPr lvl="0"/>
            <a:r>
              <a:rPr lang="en-US" dirty="0" smtClean="0"/>
              <a:t>ANT</a:t>
            </a:r>
            <a:endParaRPr lang="en-US" dirty="0"/>
          </a:p>
          <a:p>
            <a:pPr lvl="1"/>
            <a:r>
              <a:rPr lang="en-US" u="sng" dirty="0">
                <a:hlinkClick r:id="rId3"/>
              </a:rPr>
              <a:t>https://ant.apache.org/manual</a:t>
            </a:r>
            <a:r>
              <a:rPr lang="en-US" u="sng" dirty="0" smtClean="0">
                <a:hlinkClick r:id="rId3"/>
              </a:rPr>
              <a:t>/</a:t>
            </a:r>
            <a:endParaRPr lang="en-US" u="sng" dirty="0" smtClean="0"/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documentation.progress.com/output/ua/OpenEdge_latest/index.html#page/pdsoe/using-apache-ant-tasks.html</a:t>
            </a:r>
            <a:endParaRPr lang="en-US" dirty="0" smtClean="0"/>
          </a:p>
          <a:p>
            <a:pPr lvl="1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documentation.progress.com/output/ua/OpenEdge_latest/index.html#page/pdsoe%2Fgenerating-abldoc-using-apache-ant.html</a:t>
            </a:r>
            <a:endParaRPr lang="en-US" dirty="0" smtClean="0"/>
          </a:p>
          <a:p>
            <a:pPr lvl="0"/>
            <a:r>
              <a:rPr lang="en-US" dirty="0" smtClean="0"/>
              <a:t>PCT</a:t>
            </a:r>
            <a:endParaRPr lang="en-US" dirty="0"/>
          </a:p>
          <a:p>
            <a:pPr lvl="1"/>
            <a:r>
              <a:rPr lang="en-US" dirty="0" smtClean="0"/>
              <a:t>Requires ANT (1.8+)</a:t>
            </a:r>
          </a:p>
          <a:p>
            <a:pPr lvl="1"/>
            <a:r>
              <a:rPr lang="en-US" u="sng" dirty="0" smtClean="0">
                <a:hlinkClick r:id="rId6"/>
              </a:rPr>
              <a:t>https://github.com/Riverside-Software/pct/wiki</a:t>
            </a:r>
            <a:endParaRPr lang="en-US" u="sng" dirty="0" smtClean="0"/>
          </a:p>
          <a:p>
            <a:pPr lvl="2"/>
            <a:r>
              <a:rPr lang="en-US" u="sng" dirty="0">
                <a:hlinkClick r:id="rId7"/>
              </a:rPr>
              <a:t>https://</a:t>
            </a:r>
            <a:r>
              <a:rPr lang="en-US" u="sng" dirty="0" err="1">
                <a:hlinkClick r:id="rId7"/>
              </a:rPr>
              <a:t>github.com</a:t>
            </a:r>
            <a:r>
              <a:rPr lang="en-US" u="sng" dirty="0">
                <a:hlinkClick r:id="rId7"/>
              </a:rPr>
              <a:t>/Riverside-Software/</a:t>
            </a:r>
            <a:r>
              <a:rPr lang="en-US" u="sng" dirty="0" err="1">
                <a:hlinkClick r:id="rId7"/>
              </a:rPr>
              <a:t>pct</a:t>
            </a:r>
            <a:r>
              <a:rPr lang="en-US" u="sng" dirty="0">
                <a:hlinkClick r:id="rId7"/>
              </a:rPr>
              <a:t>/wiki/</a:t>
            </a:r>
            <a:r>
              <a:rPr lang="en-US" u="sng" dirty="0" err="1">
                <a:hlinkClick r:id="rId7"/>
              </a:rPr>
              <a:t>ClassDocumentation</a:t>
            </a:r>
            <a:endParaRPr lang="en-US" u="sng" dirty="0" smtClean="0"/>
          </a:p>
          <a:p>
            <a:pPr lvl="2"/>
            <a:r>
              <a:rPr lang="en-US" u="sng" dirty="0">
                <a:hlinkClick r:id="rId8"/>
              </a:rPr>
              <a:t>https://</a:t>
            </a:r>
            <a:r>
              <a:rPr lang="en-US" u="sng" dirty="0" smtClean="0">
                <a:hlinkClick r:id="rId8"/>
              </a:rPr>
              <a:t>github.com/Riverside-Software/pct/wiki/HtmlDocumentation</a:t>
            </a:r>
            <a:endParaRPr lang="en-US" u="sng" dirty="0"/>
          </a:p>
          <a:p>
            <a:r>
              <a:rPr lang="en-US" dirty="0" smtClean="0"/>
              <a:t>Free Samples!</a:t>
            </a:r>
          </a:p>
          <a:p>
            <a:pPr lvl="1"/>
            <a:r>
              <a:rPr lang="en-US" dirty="0">
                <a:hlinkClick r:id="rId9"/>
              </a:rPr>
              <a:t>https://</a:t>
            </a:r>
            <a:r>
              <a:rPr lang="en-US" dirty="0" smtClean="0">
                <a:hlinkClick r:id="rId9"/>
              </a:rPr>
              <a:t>www.dropbox.com/s/7g6efbijjk7ni1o/Scripting.zip?dl=0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522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the Samples?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§"/>
            </a:pPr>
            <a:r>
              <a:rPr lang="en-US" dirty="0">
                <a:hlinkClick r:id="rId3"/>
              </a:rPr>
              <a:t>https://www.dropbox.com/s/7g6efbijjk7ni1o/Scripting.zip?dl=0</a:t>
            </a:r>
            <a:endParaRPr lang="en-US" dirty="0"/>
          </a:p>
          <a:p>
            <a:r>
              <a:rPr lang="en-US" dirty="0" err="1" smtClean="0"/>
              <a:t>createDomain.p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Update or create an EXTSSO domain on all connected databases</a:t>
            </a:r>
          </a:p>
          <a:p>
            <a:r>
              <a:rPr lang="en-US" dirty="0" err="1" smtClean="0"/>
              <a:t>manageInstance.p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Execute OEM REST API’s via </a:t>
            </a:r>
            <a:r>
              <a:rPr lang="en-US" dirty="0" err="1" smtClean="0"/>
              <a:t>OEHttpClient</a:t>
            </a:r>
            <a:r>
              <a:rPr lang="en-US" dirty="0" smtClean="0"/>
              <a:t> requests</a:t>
            </a:r>
          </a:p>
          <a:p>
            <a:r>
              <a:rPr lang="en-US" dirty="0" err="1" smtClean="0"/>
              <a:t>trimAgents.p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Trim all sessions on a PAS instance via </a:t>
            </a:r>
            <a:r>
              <a:rPr lang="en-US" dirty="0" err="1" smtClean="0"/>
              <a:t>oemanager</a:t>
            </a:r>
            <a:endParaRPr lang="en-US" dirty="0" smtClean="0"/>
          </a:p>
          <a:p>
            <a:r>
              <a:rPr lang="en-US" dirty="0" err="1" smtClean="0"/>
              <a:t>clean.bat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Executes a “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pasman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clean </a:t>
            </a:r>
            <a:r>
              <a:rPr lang="mr-IN" dirty="0" smtClean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smtClean="0"/>
              <a:t>” on oepas1 (archive and remove logs)</a:t>
            </a:r>
            <a:endParaRPr lang="en-US" dirty="0"/>
          </a:p>
          <a:p>
            <a:r>
              <a:rPr lang="en-US" dirty="0" smtClean="0"/>
              <a:t>Copy of </a:t>
            </a:r>
            <a:r>
              <a:rPr lang="en-US" dirty="0" err="1" smtClean="0"/>
              <a:t>PCT.jar</a:t>
            </a:r>
            <a:endParaRPr lang="en-US" dirty="0" smtClean="0"/>
          </a:p>
          <a:p>
            <a:r>
              <a:rPr lang="en-US" dirty="0" smtClean="0"/>
              <a:t>manage-</a:t>
            </a:r>
            <a:r>
              <a:rPr lang="en-US" dirty="0" err="1" smtClean="0"/>
              <a:t>pas.xml</a:t>
            </a:r>
            <a:r>
              <a:rPr lang="en-US" dirty="0" smtClean="0"/>
              <a:t> + </a:t>
            </a:r>
            <a:r>
              <a:rPr lang="en-US" dirty="0" err="1" smtClean="0"/>
              <a:t>build.properties</a:t>
            </a:r>
            <a:endParaRPr lang="en-US" dirty="0" smtClean="0"/>
          </a:p>
          <a:p>
            <a:pPr lvl="1"/>
            <a:r>
              <a:rPr lang="en-US" dirty="0" smtClean="0"/>
              <a:t>ANT tasks for managing oepas1</a:t>
            </a:r>
          </a:p>
          <a:p>
            <a:pPr lvl="1"/>
            <a:r>
              <a:rPr lang="en-US" dirty="0" smtClean="0"/>
              <a:t>Provides build targets for most of the above actions</a:t>
            </a:r>
          </a:p>
          <a:p>
            <a:pPr lvl="1"/>
            <a:r>
              <a:rPr lang="en-US" dirty="0"/>
              <a:t>Uses </a:t>
            </a:r>
            <a:r>
              <a:rPr lang="en-US" dirty="0" err="1"/>
              <a:t>PCTRun</a:t>
            </a:r>
            <a:r>
              <a:rPr lang="en-US" dirty="0"/>
              <a:t> to execute ABL code with parameters</a:t>
            </a:r>
          </a:p>
          <a:p>
            <a:pPr lvl="1"/>
            <a:r>
              <a:rPr lang="en-US" dirty="0" smtClean="0"/>
              <a:t>Useful for incorporating into PDS as External Tasks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0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26" y="132202"/>
            <a:ext cx="9308207" cy="62087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7135400" y="6340973"/>
            <a:ext cx="30492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smtClean="0"/>
              <a:t>“The </a:t>
            </a:r>
            <a:r>
              <a:rPr lang="en-US" sz="1600" i="0" smtClean="0"/>
              <a:t>Martian”, </a:t>
            </a:r>
            <a:r>
              <a:rPr lang="en-US" sz="1600" i="0" dirty="0" smtClean="0"/>
              <a:t>20</a:t>
            </a:r>
            <a:r>
              <a:rPr lang="en-US" sz="1600" i="0" baseline="30000" dirty="0" smtClean="0"/>
              <a:t>th</a:t>
            </a:r>
            <a:r>
              <a:rPr lang="en-US" sz="1600" i="0" dirty="0" smtClean="0"/>
              <a:t> Century Fox</a:t>
            </a:r>
          </a:p>
        </p:txBody>
      </p:sp>
    </p:spTree>
    <p:extLst>
      <p:ext uri="{BB962C8B-B14F-4D97-AF65-F5344CB8AC3E}">
        <p14:creationId xmlns:p14="http://schemas.microsoft.com/office/powerpoint/2010/main" val="20718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06" y="132203"/>
            <a:ext cx="8668262" cy="628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8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8" y="936434"/>
            <a:ext cx="8177119" cy="54836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9203308" y="936434"/>
            <a:ext cx="25186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3600" i="0" dirty="0" smtClean="0"/>
              <a:t>Questions?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572876" y="6410772"/>
            <a:ext cx="30492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smtClean="0"/>
              <a:t>“The </a:t>
            </a:r>
            <a:r>
              <a:rPr lang="en-US" sz="1600" i="0" smtClean="0"/>
              <a:t>Martian”, </a:t>
            </a:r>
            <a:r>
              <a:rPr lang="en-US" sz="1600" i="0" dirty="0" smtClean="0"/>
              <a:t>20</a:t>
            </a:r>
            <a:r>
              <a:rPr lang="en-US" sz="1600" i="0" baseline="30000" dirty="0" smtClean="0"/>
              <a:t>th</a:t>
            </a:r>
            <a:r>
              <a:rPr lang="en-US" sz="1600" i="0" dirty="0" smtClean="0"/>
              <a:t> Century Fox</a:t>
            </a:r>
          </a:p>
        </p:txBody>
      </p:sp>
    </p:spTree>
    <p:extLst>
      <p:ext uri="{BB962C8B-B14F-4D97-AF65-F5344CB8AC3E}">
        <p14:creationId xmlns:p14="http://schemas.microsoft.com/office/powerpoint/2010/main" val="63815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DA4C4B2-98B1-44DF-A244-E8FB7A2D1956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7c69e624-827f-471b-adea-ac070ddc6867"/>
    <ds:schemaRef ds:uri="efb4a6a7-40f5-4c55-b7cd-bfe5555b588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PUG_16x9_PPT_Template</Template>
  <TotalTime>774</TotalTime>
  <Words>2321</Words>
  <Application>Microsoft Macintosh PowerPoint</Application>
  <PresentationFormat>Widescreen</PresentationFormat>
  <Paragraphs>459</Paragraphs>
  <Slides>44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Courier</vt:lpstr>
      <vt:lpstr>Courier New</vt:lpstr>
      <vt:lpstr>Impact</vt:lpstr>
      <vt:lpstr>Mangal</vt:lpstr>
      <vt:lpstr>ＭＳ Ｐゴシック</vt:lpstr>
      <vt:lpstr>Wingdings</vt:lpstr>
      <vt:lpstr>Arial</vt:lpstr>
      <vt:lpstr>PROGRESS_16x9_PPT_Template</vt:lpstr>
      <vt:lpstr>We’re gonna script the *BLEEP* out of this!</vt:lpstr>
      <vt:lpstr>What’s with that title?</vt:lpstr>
      <vt:lpstr>Obligatory XKCD</vt:lpstr>
      <vt:lpstr>Agenda</vt:lpstr>
      <vt:lpstr>Why scripting?</vt:lpstr>
      <vt:lpstr>Why a focus on scripting? </vt:lpstr>
      <vt:lpstr>“Will it work?”</vt:lpstr>
      <vt:lpstr>What can we script?</vt:lpstr>
      <vt:lpstr>Things I have scripted, so far…</vt:lpstr>
      <vt:lpstr>What do we use to write our scripts?</vt:lpstr>
      <vt:lpstr>Usable Examples</vt:lpstr>
      <vt:lpstr>PowerPoint Presentation</vt:lpstr>
      <vt:lpstr>Command Line Programs</vt:lpstr>
      <vt:lpstr>Common PAS Commands</vt:lpstr>
      <vt:lpstr>Combined with ANT</vt:lpstr>
      <vt:lpstr>Examples: pasman</vt:lpstr>
      <vt:lpstr>PowerPoint Presentation</vt:lpstr>
      <vt:lpstr>Examples: oeprop</vt:lpstr>
      <vt:lpstr>Examples: tcman</vt:lpstr>
      <vt:lpstr>Internal Code Libraries</vt:lpstr>
      <vt:lpstr>Data Admin Service Interface</vt:lpstr>
      <vt:lpstr>Initial Setup</vt:lpstr>
      <vt:lpstr>Great, so now what?</vt:lpstr>
      <vt:lpstr>Iterator Example</vt:lpstr>
      <vt:lpstr>RESTful Interfaces</vt:lpstr>
      <vt:lpstr>The oemanager WebApp</vt:lpstr>
      <vt:lpstr>PowerPoint Presentation</vt:lpstr>
      <vt:lpstr>Basic Usage via jQuery</vt:lpstr>
      <vt:lpstr>Get OpenEdge Properties</vt:lpstr>
      <vt:lpstr>Get Agent/Session Info</vt:lpstr>
      <vt:lpstr>Stopping Agents/Sessions</vt:lpstr>
      <vt:lpstr>Advanced Topic: OEM REST API’s</vt:lpstr>
      <vt:lpstr>Notable Response Items (Base URL)</vt:lpstr>
      <vt:lpstr>Usage Examples</vt:lpstr>
      <vt:lpstr>Disclaimers: OEM REST API’s</vt:lpstr>
      <vt:lpstr>Warnings: OEM REST API’s</vt:lpstr>
      <vt:lpstr>Mitigation: OEM REST API’s</vt:lpstr>
      <vt:lpstr>Third-party Tools</vt:lpstr>
      <vt:lpstr>Additional Resources</vt:lpstr>
      <vt:lpstr>What’s in the Samples?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subject/>
  <dc:creator>Martin Tsekov</dc:creator>
  <cp:keywords/>
  <dc:description/>
  <cp:lastModifiedBy>Dustin Grau</cp:lastModifiedBy>
  <cp:revision>344</cp:revision>
  <cp:lastPrinted>2013-09-18T03:48:20Z</cp:lastPrinted>
  <dcterms:created xsi:type="dcterms:W3CDTF">2016-05-13T13:52:00Z</dcterms:created>
  <dcterms:modified xsi:type="dcterms:W3CDTF">2017-05-31T20:14:35Z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