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31"/>
  </p:notesMasterIdLst>
  <p:handoutMasterIdLst>
    <p:handoutMasterId r:id="rId32"/>
  </p:handoutMasterIdLst>
  <p:sldIdLst>
    <p:sldId id="1099" r:id="rId6"/>
    <p:sldId id="1184" r:id="rId7"/>
    <p:sldId id="1183" r:id="rId8"/>
    <p:sldId id="1185" r:id="rId9"/>
    <p:sldId id="1198" r:id="rId10"/>
    <p:sldId id="1199" r:id="rId11"/>
    <p:sldId id="1200" r:id="rId12"/>
    <p:sldId id="1187" r:id="rId13"/>
    <p:sldId id="1188" r:id="rId14"/>
    <p:sldId id="1215" r:id="rId15"/>
    <p:sldId id="1189" r:id="rId16"/>
    <p:sldId id="1190" r:id="rId17"/>
    <p:sldId id="1204" r:id="rId18"/>
    <p:sldId id="1205" r:id="rId19"/>
    <p:sldId id="1206" r:id="rId20"/>
    <p:sldId id="1191" r:id="rId21"/>
    <p:sldId id="1208" r:id="rId22"/>
    <p:sldId id="1209" r:id="rId23"/>
    <p:sldId id="1210" r:id="rId24"/>
    <p:sldId id="1211" r:id="rId25"/>
    <p:sldId id="1212" r:id="rId26"/>
    <p:sldId id="1214" r:id="rId27"/>
    <p:sldId id="1196" r:id="rId28"/>
    <p:sldId id="1197" r:id="rId29"/>
    <p:sldId id="1180" r:id="rId30"/>
  </p:sldIdLst>
  <p:sldSz cx="12192000" cy="6858000"/>
  <p:notesSz cx="7027863" cy="9313863"/>
  <p:custDataLst>
    <p:tags r:id="rId34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A3E"/>
    <a:srgbClr val="FF40FF"/>
    <a:srgbClr val="B0D806"/>
    <a:srgbClr val="AAD204"/>
    <a:srgbClr val="FF4E00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10" autoAdjust="0"/>
    <p:restoredTop sz="82695" autoAdjust="0"/>
  </p:normalViewPr>
  <p:slideViewPr>
    <p:cSldViewPr snapToGrid="0" showGuides="1">
      <p:cViewPr varScale="1">
        <p:scale>
          <a:sx n="95" d="100"/>
          <a:sy n="95" d="100"/>
        </p:scale>
        <p:origin x="-472" y="-11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customXml" Target="../customXml/item4.xml"/><Relationship Id="rId5" Type="http://schemas.openxmlformats.org/officeDocument/2006/relationships/slideMaster" Target="slideMasters/slideMaster1.xml"/><Relationship Id="rId30" Type="http://schemas.openxmlformats.org/officeDocument/2006/relationships/slide" Target="slides/slide25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3" Type="http://schemas.openxmlformats.org/officeDocument/2006/relationships/printerSettings" Target="printerSettings/printerSettings1.bin"/><Relationship Id="rId34" Type="http://schemas.openxmlformats.org/officeDocument/2006/relationships/tags" Target="tags/tag1.xml"/><Relationship Id="rId35" Type="http://schemas.openxmlformats.org/officeDocument/2006/relationships/commentAuthors" Target="commentAuthors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1163" y="700088"/>
            <a:ext cx="6208712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454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dirty="0" smtClean="0"/>
              <a:t>Overall</a:t>
            </a:r>
            <a:r>
              <a:rPr lang="en-US" baseline="0" dirty="0" smtClean="0"/>
              <a:t> 2FA process design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The design takes into account: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Load balanced servers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Using a 2FA process as a service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Using a 2FA process by WEB, REST, &amp; AppServer clients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aseline="0" dirty="0" smtClean="0"/>
              <a:t>Leverages Spring Security for the strong authentication process execution &amp; Role based access to the application’s data &amp; operations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aseline="0" dirty="0" smtClean="0"/>
              <a:t>Explore each of the parts in next slides</a:t>
            </a:r>
          </a:p>
          <a:p>
            <a:pPr marL="228600" lvl="0" indent="-228600">
              <a:buFont typeface="+mj-lt"/>
              <a:buAutoNum type="arabicPeriod"/>
            </a:pPr>
            <a:endParaRPr lang="en-US" baseline="0" dirty="0" smtClean="0"/>
          </a:p>
          <a:p>
            <a:pPr marL="628650" lvl="1" indent="-171450">
              <a:buFont typeface="Arial"/>
              <a:buChar char="•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002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Policy</a:t>
            </a:r>
            <a:r>
              <a:rPr lang="en-US" baseline="0" dirty="0" smtClean="0"/>
              <a:t> based implementation </a:t>
            </a:r>
            <a:r>
              <a:rPr lang="mr-IN" baseline="0" dirty="0" smtClean="0"/>
              <a:t>–</a:t>
            </a:r>
            <a:r>
              <a:rPr lang="en-US" baseline="0" dirty="0" smtClean="0"/>
              <a:t> where the policy is the configuration &amp; single point of 2FA process control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err="1" smtClean="0"/>
              <a:t>TwoFactorPolicy</a:t>
            </a:r>
            <a:r>
              <a:rPr lang="en-US" baseline="0" dirty="0" smtClean="0"/>
              <a:t> table includes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Can have multiple policies by name ( default: “default” )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Information for generating One-Time-Passwords based on installation policies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Information for which types of OOB devices the installation will accept use of and which ABL classes support those devices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Contains cleanup information for controlling the automatic/manual removal of completed 2FA login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err="1" smtClean="0"/>
              <a:t>ClientRegistration</a:t>
            </a:r>
            <a:endParaRPr lang="en-US" baseline="0" dirty="0" smtClean="0"/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Registered user ID based on a Spring Security primary account authentication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Has private secret-key for generating One-Time-Passwords unique to the user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Has description of which type of Out-of-Band device type to use to push the 2</a:t>
            </a:r>
            <a:r>
              <a:rPr lang="en-US" baseline="30000" dirty="0" smtClean="0"/>
              <a:t>nd</a:t>
            </a:r>
            <a:r>
              <a:rPr lang="en-US" baseline="0" dirty="0" smtClean="0"/>
              <a:t> factor OTP &amp; what their address is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Foreign </a:t>
            </a:r>
            <a:r>
              <a:rPr lang="en-US" baseline="0" dirty="0" err="1" smtClean="0"/>
              <a:t>key’d</a:t>
            </a:r>
            <a:r>
              <a:rPr lang="en-US" baseline="0" dirty="0" smtClean="0"/>
              <a:t> to some enterprise level user </a:t>
            </a:r>
            <a:r>
              <a:rPr lang="en-US" baseline="0" dirty="0" err="1" smtClean="0"/>
              <a:t>acount</a:t>
            </a:r>
            <a:r>
              <a:rPr lang="en-US" baseline="0" dirty="0" smtClean="0"/>
              <a:t> ID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err="1" smtClean="0"/>
              <a:t>LoginContext</a:t>
            </a:r>
            <a:endParaRPr lang="en-US" baseline="0" dirty="0" smtClean="0"/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Tracks the 2FA process, results, and troubleshooting information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err="1" smtClean="0"/>
              <a:t>Key’d</a:t>
            </a:r>
            <a:r>
              <a:rPr lang="en-US" baseline="0" dirty="0" smtClean="0"/>
              <a:t> by registered user ID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Contains state, relevant date-times, &amp; the Client-Principal issued by the 1</a:t>
            </a:r>
            <a:r>
              <a:rPr lang="en-US" baseline="30000" dirty="0" smtClean="0"/>
              <a:t>st</a:t>
            </a:r>
            <a:r>
              <a:rPr lang="en-US" baseline="0" dirty="0" smtClean="0"/>
              <a:t> factor’s user account login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580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Cannot</a:t>
            </a:r>
            <a:r>
              <a:rPr lang="en-US" baseline="0" dirty="0" smtClean="0"/>
              <a:t> require using 2FA specific user accounts</a:t>
            </a:r>
          </a:p>
          <a:p>
            <a:pPr marL="457200" indent="-457200">
              <a:buFont typeface="+mj-lt"/>
              <a:buAutoNum type="arabicPeriod"/>
            </a:pPr>
            <a:r>
              <a:rPr lang="en-US" baseline="0" dirty="0" smtClean="0"/>
              <a:t>Need an means to store 2FA specific information for any external user accounts</a:t>
            </a:r>
          </a:p>
          <a:p>
            <a:pPr marL="457200" indent="-457200">
              <a:buFont typeface="+mj-lt"/>
              <a:buAutoNum type="arabicPeriod"/>
            </a:pPr>
            <a:r>
              <a:rPr lang="en-US" baseline="0" dirty="0" smtClean="0"/>
              <a:t>Controlled self/controlled registration and stored in database</a:t>
            </a:r>
          </a:p>
          <a:p>
            <a:pPr marL="457200" indent="-457200">
              <a:buFont typeface="+mj-lt"/>
              <a:buAutoNum type="arabicPeriod"/>
            </a:pPr>
            <a:endParaRPr lang="en-US" baseline="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0023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On error return 401 &amp; 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 smtClean="0"/>
              <a:t>{ “error” : “authentication failed”, “details” [ “username and password do not match” ] }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Obtains sealed Client-Principal from Spring authentication to primary account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Find </a:t>
            </a:r>
            <a:r>
              <a:rPr lang="en-US" i="1" dirty="0" smtClean="0"/>
              <a:t>active</a:t>
            </a:r>
            <a:r>
              <a:rPr lang="en-US" dirty="0" smtClean="0"/>
              <a:t> client registration using  </a:t>
            </a:r>
            <a:r>
              <a:rPr lang="en-US" dirty="0" err="1" smtClean="0"/>
              <a:t>hCP:Qualified-User-ID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Check max concurrent logins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Generate OTP using decrypted client registration secret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Create 2FA login context and store in DB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 err="1" smtClean="0"/>
              <a:t>hCP:Qualified-User-ID</a:t>
            </a:r>
            <a:endParaRPr lang="en-US" dirty="0" smtClean="0"/>
          </a:p>
          <a:p>
            <a:pPr marL="857250" lvl="1" indent="-457200">
              <a:buFont typeface="+mj-lt"/>
              <a:buAutoNum type="arabicPeriod"/>
            </a:pPr>
            <a:r>
              <a:rPr lang="en-US" dirty="0" smtClean="0"/>
              <a:t>Encrypted OTP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 smtClean="0"/>
              <a:t>Expirations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 smtClean="0"/>
              <a:t>Raw Client-Principal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 smtClean="0"/>
              <a:t>State: START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Return 200 and body:  { “</a:t>
            </a:r>
            <a:r>
              <a:rPr lang="en-US" dirty="0" err="1" smtClean="0"/>
              <a:t>oob</a:t>
            </a:r>
            <a:r>
              <a:rPr lang="en-US" dirty="0" smtClean="0"/>
              <a:t>-type” : “</a:t>
            </a:r>
            <a:r>
              <a:rPr lang="is-IS" dirty="0" smtClean="0"/>
              <a:t>…” }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002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Uses Spring Security authentication &amp; Role</a:t>
            </a:r>
            <a:r>
              <a:rPr lang="en-US" baseline="0" dirty="0" smtClean="0"/>
              <a:t> based authorization processes</a:t>
            </a:r>
          </a:p>
          <a:p>
            <a:pPr marL="457200" indent="-457200">
              <a:buFont typeface="+mj-lt"/>
              <a:buAutoNum type="arabicPeriod"/>
            </a:pPr>
            <a:r>
              <a:rPr lang="en-US" baseline="0" dirty="0" smtClean="0"/>
              <a:t>Uses FORM type security because OTP can only be passed to the server ONCE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OERealm</a:t>
            </a:r>
            <a:r>
              <a:rPr lang="en-US" baseline="0" dirty="0" smtClean="0"/>
              <a:t> Spring Security authentication plug-in used to validate the 2FA login process state and challenge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Uses Client-Principal from 1</a:t>
            </a:r>
            <a:r>
              <a:rPr lang="en-US" baseline="30000" dirty="0" smtClean="0"/>
              <a:t>st</a:t>
            </a:r>
            <a:r>
              <a:rPr lang="en-US" dirty="0" smtClean="0"/>
              <a:t> factor authentication to supply the user account information for the Client-Principal</a:t>
            </a:r>
            <a:r>
              <a:rPr lang="en-US" baseline="0" dirty="0" smtClean="0"/>
              <a:t> generated by the 2</a:t>
            </a:r>
            <a:r>
              <a:rPr lang="en-US" baseline="30000" dirty="0" smtClean="0"/>
              <a:t>nd</a:t>
            </a:r>
            <a:r>
              <a:rPr lang="en-US" baseline="0" dirty="0" smtClean="0"/>
              <a:t> factor authentication process</a:t>
            </a:r>
          </a:p>
          <a:p>
            <a:pPr marL="457200" indent="-457200">
              <a:buFont typeface="+mj-lt"/>
              <a:buAutoNum type="arabicPeriod"/>
            </a:pPr>
            <a:r>
              <a:rPr lang="en-US" baseline="0" dirty="0" smtClean="0"/>
              <a:t>Use the policy object for the single integrated process control for login process tracking and data storage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On error return 401 &amp; 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 smtClean="0"/>
              <a:t>{ “error” : “authentication failed”, “details” [ “username and password do not match” ] }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Executes </a:t>
            </a:r>
            <a:r>
              <a:rPr lang="en-US" dirty="0" err="1" smtClean="0"/>
              <a:t>OERealm</a:t>
            </a:r>
            <a:r>
              <a:rPr lang="en-US" dirty="0" smtClean="0"/>
              <a:t> server class for 2FA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 smtClean="0"/>
              <a:t>Find </a:t>
            </a:r>
            <a:r>
              <a:rPr lang="en-US" i="1" dirty="0" smtClean="0"/>
              <a:t>active</a:t>
            </a:r>
            <a:r>
              <a:rPr lang="en-US" dirty="0" smtClean="0"/>
              <a:t> client registration using  </a:t>
            </a:r>
            <a:r>
              <a:rPr lang="en-US" dirty="0" err="1" smtClean="0"/>
              <a:t>hCP:Qualified-User-ID</a:t>
            </a:r>
            <a:endParaRPr lang="en-US" dirty="0" smtClean="0"/>
          </a:p>
          <a:p>
            <a:pPr marL="857250" lvl="1" indent="-457200">
              <a:buFont typeface="+mj-lt"/>
              <a:buAutoNum type="arabicPeriod"/>
            </a:pPr>
            <a:r>
              <a:rPr lang="en-US" dirty="0" smtClean="0"/>
              <a:t>Find 2FA login context by user-id &amp; ‘START’ state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 smtClean="0"/>
              <a:t>Obtain 2FA login context’s Client-Principal &amp; return</a:t>
            </a:r>
          </a:p>
          <a:p>
            <a:pPr marL="1257300" lvl="2" indent="-457200">
              <a:buFont typeface="+mj-lt"/>
              <a:buAutoNum type="arabicPeriod"/>
            </a:pPr>
            <a:r>
              <a:rPr lang="en-US" dirty="0" smtClean="0"/>
              <a:t>Qualified-User-ID</a:t>
            </a:r>
          </a:p>
          <a:p>
            <a:pPr marL="1257300" lvl="2" indent="-457200">
              <a:buFont typeface="+mj-lt"/>
              <a:buAutoNum type="arabicPeriod"/>
            </a:pPr>
            <a:r>
              <a:rPr lang="en-US" dirty="0" smtClean="0"/>
              <a:t>Roles</a:t>
            </a:r>
          </a:p>
          <a:p>
            <a:pPr marL="1257300" lvl="2" indent="-457200">
              <a:buFont typeface="+mj-lt"/>
              <a:buAutoNum type="arabicPeriod"/>
            </a:pPr>
            <a:r>
              <a:rPr lang="en-US" dirty="0" smtClean="0"/>
              <a:t>Properties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 smtClean="0"/>
              <a:t>Validate OTP with encrypted 2FA login context value</a:t>
            </a:r>
          </a:p>
          <a:p>
            <a:pPr marL="1257300" lvl="2" indent="-457200">
              <a:buFont typeface="+mj-lt"/>
              <a:buAutoNum type="arabicPeriod"/>
            </a:pPr>
            <a:r>
              <a:rPr lang="en-US" dirty="0" smtClean="0"/>
              <a:t>If fail, increment retry count</a:t>
            </a:r>
          </a:p>
          <a:p>
            <a:pPr marL="1257300" lvl="2" indent="-457200">
              <a:buFont typeface="+mj-lt"/>
              <a:buAutoNum type="arabicPeriod"/>
            </a:pPr>
            <a:r>
              <a:rPr lang="en-US" dirty="0" smtClean="0"/>
              <a:t>If success, remove 2FA login context</a:t>
            </a:r>
          </a:p>
          <a:p>
            <a:pPr marL="457200" indent="-457200">
              <a:buFont typeface="+mj-lt"/>
              <a:buAutoNum type="arabicPeriod"/>
            </a:pPr>
            <a:endParaRPr lang="en-US" baseline="0" dirty="0" smtClean="0"/>
          </a:p>
          <a:p>
            <a:pPr marL="457200" indent="-457200">
              <a:buFont typeface="+mj-lt"/>
              <a:buAutoNum type="arabicPeriod"/>
            </a:pPr>
            <a:endParaRPr lang="en-US" baseline="0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0023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Process starts in</a:t>
            </a:r>
            <a:r>
              <a:rPr lang="en-US" baseline="0" dirty="0" smtClean="0"/>
              <a:t> f1Authenticated state after 1</a:t>
            </a:r>
            <a:r>
              <a:rPr lang="en-US" baseline="30000" dirty="0" smtClean="0"/>
              <a:t>st</a:t>
            </a:r>
            <a:r>
              <a:rPr lang="en-US" baseline="0" dirty="0" smtClean="0"/>
              <a:t> factor authentication success for registered user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Generate OTP &amp; push to client’s registered device &amp; address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If push fails, return to unauthenticated state to allow starting the 2FA process again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If push passed, move to the f2Challenge state and wait</a:t>
            </a:r>
          </a:p>
          <a:p>
            <a:pPr marL="171450" lvl="0" indent="-171450">
              <a:buFont typeface="Arial"/>
              <a:buChar char="•"/>
            </a:pPr>
            <a:r>
              <a:rPr lang="en-US" dirty="0" smtClean="0"/>
              <a:t>When 2</a:t>
            </a:r>
            <a:r>
              <a:rPr lang="en-US" baseline="30000" dirty="0" smtClean="0"/>
              <a:t>nd</a:t>
            </a:r>
            <a:r>
              <a:rPr lang="en-US" dirty="0" smtClean="0"/>
              <a:t> factor</a:t>
            </a:r>
            <a:r>
              <a:rPr lang="en-US" baseline="0" dirty="0" smtClean="0"/>
              <a:t> arrives </a:t>
            </a:r>
            <a:r>
              <a:rPr lang="mr-IN" baseline="0" dirty="0" smtClean="0"/>
              <a:t>–</a:t>
            </a:r>
            <a:r>
              <a:rPr lang="en-US" baseline="0" dirty="0" smtClean="0"/>
              <a:t> validate it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Find registered, active, user </a:t>
            </a:r>
            <a:r>
              <a:rPr lang="mr-IN" baseline="0" dirty="0" smtClean="0"/>
              <a:t>–</a:t>
            </a:r>
            <a:r>
              <a:rPr lang="en-US" baseline="0" dirty="0" smtClean="0"/>
              <a:t> if not move to f2Failed state &amp; cleanup login context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If timeout </a:t>
            </a:r>
            <a:r>
              <a:rPr lang="mr-IN" baseline="0" dirty="0" smtClean="0"/>
              <a:t>–</a:t>
            </a:r>
            <a:r>
              <a:rPr lang="en-US" baseline="0" dirty="0" smtClean="0"/>
              <a:t> move to f2Expired and disable further attempts &amp; cleanup login context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If invalid challenge </a:t>
            </a:r>
            <a:r>
              <a:rPr lang="mr-IN" baseline="0" dirty="0" smtClean="0"/>
              <a:t>–</a:t>
            </a:r>
            <a:r>
              <a:rPr lang="en-US" baseline="0" dirty="0" smtClean="0"/>
              <a:t> move to f2Failed and disable further </a:t>
            </a:r>
            <a:r>
              <a:rPr lang="en-US" baseline="0" dirty="0" err="1" smtClean="0"/>
              <a:t>attemtps</a:t>
            </a:r>
            <a:r>
              <a:rPr lang="en-US" baseline="0" dirty="0" smtClean="0"/>
              <a:t> &amp; cleanup login context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If Registered user found &amp; challenge matches </a:t>
            </a:r>
            <a:r>
              <a:rPr lang="mr-IN" baseline="0" dirty="0" smtClean="0"/>
              <a:t>–</a:t>
            </a:r>
            <a:r>
              <a:rPr lang="en-US" baseline="0" dirty="0" smtClean="0"/>
              <a:t> move to 2fAuthenticated &amp; cleanup login context</a:t>
            </a:r>
          </a:p>
          <a:p>
            <a:pPr marL="171450" lvl="0" indent="-171450">
              <a:buFont typeface="Arial"/>
              <a:buChar char="•"/>
            </a:pPr>
            <a:r>
              <a:rPr lang="en-US" baseline="0" dirty="0" smtClean="0"/>
              <a:t>Cleanup login context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Remove OTP &amp; 1</a:t>
            </a:r>
            <a:r>
              <a:rPr lang="en-US" baseline="30000" dirty="0" smtClean="0"/>
              <a:t>st</a:t>
            </a:r>
            <a:r>
              <a:rPr lang="en-US" baseline="0" dirty="0" smtClean="0"/>
              <a:t> factor client-principal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Record 2FA process complete date-time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If the login context record’s lifetime has expired, move it to the cleanup state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If the login context is in cleanup state </a:t>
            </a:r>
            <a:r>
              <a:rPr lang="mr-IN" baseline="0" dirty="0" smtClean="0"/>
              <a:t>–</a:t>
            </a:r>
            <a:r>
              <a:rPr lang="en-US" baseline="0" dirty="0" smtClean="0"/>
              <a:t> </a:t>
            </a:r>
            <a:r>
              <a:rPr lang="en-US" baseline="0" smtClean="0"/>
              <a:t>delete it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969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55" y="36"/>
            <a:ext cx="12192065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9074" y="3771649"/>
            <a:ext cx="6802622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9074" y="5066617"/>
            <a:ext cx="5481075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85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061" y="2588181"/>
            <a:ext cx="6493409" cy="535531"/>
          </a:xfrm>
        </p:spPr>
        <p:txBody>
          <a:bodyPr anchor="t"/>
          <a:lstStyle>
            <a:lvl1pPr>
              <a:defRPr sz="3200">
                <a:solidFill>
                  <a:srgbClr val="373A3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736920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359" userDrawn="1">
          <p15:clr>
            <a:srgbClr val="FBAE40"/>
          </p15:clr>
        </p15:guide>
        <p15:guide id="2" orient="horz" pos="18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1095123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1095123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28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715" y="467576"/>
            <a:ext cx="9860607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715" y="1470398"/>
            <a:ext cx="9860607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715" y="467576"/>
            <a:ext cx="9860607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715" y="1470398"/>
            <a:ext cx="9860607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47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0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67498"/>
            <a:ext cx="11024442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958" y="1200150"/>
            <a:ext cx="5386917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958" y="1991189"/>
            <a:ext cx="5386917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200150"/>
            <a:ext cx="5389033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991189"/>
            <a:ext cx="5389033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20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7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594" y="1200150"/>
            <a:ext cx="10956603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959" y="367498"/>
            <a:ext cx="1095123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6768" y="6517228"/>
            <a:ext cx="15677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79" r:id="rId2"/>
    <p:sldLayoutId id="2147483738" r:id="rId3"/>
    <p:sldLayoutId id="2147483775" r:id="rId4"/>
    <p:sldLayoutId id="2147483734" r:id="rId5"/>
    <p:sldLayoutId id="2147483778" r:id="rId6"/>
    <p:sldLayoutId id="2147483774" r:id="rId7"/>
    <p:sldLayoutId id="2147483739" r:id="rId8"/>
    <p:sldLayoutId id="2147483762" r:id="rId9"/>
    <p:sldLayoutId id="2147483776" r:id="rId10"/>
    <p:sldLayoutId id="2147483772" r:id="rId11"/>
    <p:sldLayoutId id="2147483767" r:id="rId12"/>
    <p:sldLayoutId id="2147483770" r:id="rId13"/>
    <p:sldLayoutId id="2147483773" r:id="rId14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969368" y="3402317"/>
            <a:ext cx="6800850" cy="1477328"/>
          </a:xfrm>
        </p:spPr>
        <p:txBody>
          <a:bodyPr/>
          <a:lstStyle/>
          <a:p>
            <a:r>
              <a:rPr lang="en-US" dirty="0"/>
              <a:t>2-Factor Authentication</a:t>
            </a:r>
            <a:br>
              <a:rPr lang="en-US" dirty="0"/>
            </a:br>
            <a:r>
              <a:rPr lang="en-US" dirty="0"/>
              <a:t>with PASOE</a:t>
            </a:r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June 2017</a:t>
            </a:r>
            <a:br>
              <a:rPr lang="en-US" dirty="0"/>
            </a:br>
            <a:r>
              <a:rPr lang="en-US" dirty="0"/>
              <a:t>Cameron David Wright &amp; Mike Jacobs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6" y="1470409"/>
            <a:ext cx="11501076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14715" y="463472"/>
            <a:ext cx="9860607" cy="543739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“Two-Factor Authentication”</a:t>
            </a:r>
          </a:p>
          <a:p>
            <a:r>
              <a:rPr lang="en-US" dirty="0" smtClean="0"/>
              <a:t>The Technology</a:t>
            </a:r>
          </a:p>
          <a:p>
            <a:r>
              <a:rPr lang="en-US" dirty="0" smtClean="0"/>
              <a:t>The Client Side of Things</a:t>
            </a:r>
          </a:p>
          <a:p>
            <a:r>
              <a:rPr lang="en-US" dirty="0" smtClean="0"/>
              <a:t>The Server Side of Things</a:t>
            </a:r>
          </a:p>
          <a:p>
            <a:r>
              <a:rPr lang="en-US" dirty="0" smtClean="0"/>
              <a:t>Putting Everything Together in One Amazing Demo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7094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5212" y="3091873"/>
            <a:ext cx="6557300" cy="986937"/>
          </a:xfrm>
        </p:spPr>
        <p:txBody>
          <a:bodyPr/>
          <a:lstStyle/>
          <a:p>
            <a:r>
              <a:rPr lang="en-US" dirty="0"/>
              <a:t>Introduction to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“</a:t>
            </a:r>
            <a:r>
              <a:rPr lang="en-US" dirty="0"/>
              <a:t>Two-Factor Authentication”</a:t>
            </a:r>
          </a:p>
        </p:txBody>
      </p:sp>
    </p:spTree>
    <p:extLst>
      <p:ext uri="{BB962C8B-B14F-4D97-AF65-F5344CB8AC3E}">
        <p14:creationId xmlns:p14="http://schemas.microsoft.com/office/powerpoint/2010/main" val="15970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When Single Passwords Are Not Enough</a:t>
            </a:r>
            <a:r>
              <a:rPr lang="is-IS" dirty="0" smtClean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Single Factor Authentication (1FA) using a single user-id &amp; </a:t>
            </a:r>
            <a:r>
              <a:rPr lang="en-US" b="1" i="1" dirty="0" smtClean="0"/>
              <a:t>Password</a:t>
            </a:r>
            <a:r>
              <a:rPr lang="en-US" dirty="0" smtClean="0"/>
              <a:t> are easily broken</a:t>
            </a:r>
          </a:p>
          <a:p>
            <a:pPr lvl="1"/>
            <a:r>
              <a:rPr lang="en-US" dirty="0" smtClean="0"/>
              <a:t>Something you know ( password 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Two Step Verification (TFA) is stronger but not by much</a:t>
            </a:r>
          </a:p>
          <a:p>
            <a:pPr lvl="1"/>
            <a:r>
              <a:rPr lang="en-US" dirty="0" smtClean="0"/>
              <a:t>Something you know ( password )</a:t>
            </a:r>
          </a:p>
          <a:p>
            <a:pPr lvl="1"/>
            <a:r>
              <a:rPr lang="en-US" dirty="0" smtClean="0"/>
              <a:t>A server challenge that is cannot be automated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Two Factor </a:t>
            </a:r>
            <a:r>
              <a:rPr lang="is-IS" dirty="0"/>
              <a:t>A</a:t>
            </a:r>
            <a:r>
              <a:rPr lang="is-IS" dirty="0" smtClean="0"/>
              <a:t>uthentication (2FA) is stronger than Two Step Authentication</a:t>
            </a:r>
          </a:p>
          <a:p>
            <a:pPr lvl="1"/>
            <a:r>
              <a:rPr lang="is-IS" dirty="0" smtClean="0"/>
              <a:t>Something you know ( password )</a:t>
            </a:r>
          </a:p>
          <a:p>
            <a:pPr lvl="1"/>
            <a:r>
              <a:rPr lang="is-IS" dirty="0" smtClean="0"/>
              <a:t>Something you have ( phone, e-mail account, token, app, ...)</a:t>
            </a:r>
          </a:p>
          <a:p>
            <a:pPr lvl="1"/>
            <a:r>
              <a:rPr lang="is-IS" dirty="0" smtClean="0"/>
              <a:t>Something you are ( dna, fingerprint, ... )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51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Two Factor Authentication Is Not Perfect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Two Factor Authentication is still susceptable to some attacks</a:t>
            </a:r>
            <a:endParaRPr lang="en-US" dirty="0" smtClean="0"/>
          </a:p>
          <a:p>
            <a:pPr lvl="1">
              <a:buFont typeface="Wingdings" charset="2"/>
              <a:buChar char="Ø"/>
            </a:pPr>
            <a:r>
              <a:rPr lang="en-US" dirty="0" smtClean="0"/>
              <a:t>Credentials theft: phishing, eavesdropping, man-in-the-middle (MITM) 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Weak credentials: vertical &amp; horizontal password attacks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Session</a:t>
            </a:r>
            <a:r>
              <a:rPr lang="en-US" smtClean="0"/>
              <a:t>: Session </a:t>
            </a:r>
            <a:r>
              <a:rPr lang="en-US" dirty="0" smtClean="0"/>
              <a:t>riding, </a:t>
            </a:r>
            <a:r>
              <a:rPr lang="en-US" smtClean="0"/>
              <a:t>session fixation</a:t>
            </a:r>
            <a:endParaRPr lang="en-US" dirty="0" smtClean="0"/>
          </a:p>
          <a:p>
            <a:pPr lvl="1">
              <a:buFont typeface="Wingdings" charset="2"/>
              <a:buChar char="Ø"/>
            </a:pPr>
            <a:r>
              <a:rPr lang="en-US" dirty="0" smtClean="0"/>
              <a:t>Trojan &amp; malware: compromised clients on VPN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Password reuse: allowing same password for multiple levels of data access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11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Factor Authentication Process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1170332" y="1942521"/>
            <a:ext cx="1512951" cy="641560"/>
          </a:xfrm>
          <a:prstGeom prst="roundRect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Client Password</a:t>
            </a:r>
            <a:b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</a:b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Login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4534921" y="2941664"/>
            <a:ext cx="1512951" cy="641560"/>
          </a:xfrm>
          <a:prstGeom prst="roundRect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Send 2FA code</a:t>
            </a:r>
            <a:r>
              <a:rPr kumimoji="0" lang="en-US" sz="1200" b="0" i="1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 to</a:t>
            </a:r>
            <a:br>
              <a:rPr kumimoji="0" lang="en-US" sz="1200" b="0" i="1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</a:br>
            <a:r>
              <a:rPr kumimoji="0" lang="en-US" sz="1200" b="0" i="1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registered device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sp>
        <p:nvSpPr>
          <p:cNvPr id="10" name="Decision 9"/>
          <p:cNvSpPr/>
          <p:nvPr/>
        </p:nvSpPr>
        <p:spPr bwMode="auto">
          <a:xfrm>
            <a:off x="4528930" y="1839931"/>
            <a:ext cx="1525807" cy="844441"/>
          </a:xfrm>
          <a:prstGeom prst="flowChartDecision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Password</a:t>
            </a:r>
            <a:b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Authenticated?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7946315" y="1945497"/>
            <a:ext cx="1512951" cy="641560"/>
          </a:xfrm>
          <a:prstGeom prst="round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Reject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1114071" y="4949431"/>
            <a:ext cx="1512951" cy="641560"/>
          </a:xfrm>
          <a:prstGeom prst="roundRect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</a:rPr>
              <a:t>Client reads</a:t>
            </a:r>
            <a:b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</a:rPr>
            </a:b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</a:rPr>
              <a:t>2FA code from </a:t>
            </a:r>
            <a:b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</a:rPr>
            </a:b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</a:rPr>
              <a:t>device,</a:t>
            </a:r>
            <a:r>
              <a:rPr kumimoji="0" lang="en-US" sz="1200" b="0" i="1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</a:rPr>
              <a:t> </a:t>
            </a:r>
            <a:r>
              <a:rPr lang="en-US" sz="1200" dirty="0">
                <a:solidFill>
                  <a:srgbClr val="FFFFFF"/>
                </a:solidFill>
              </a:rPr>
              <a:t>s</a:t>
            </a:r>
            <a:r>
              <a:rPr kumimoji="0" lang="en-US" sz="1200" b="0" i="1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</a:rPr>
              <a:t>ends code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4540910" y="3856617"/>
            <a:ext cx="1512951" cy="641560"/>
          </a:xfrm>
          <a:prstGeom prst="roundRect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Wait for code</a:t>
            </a:r>
          </a:p>
        </p:txBody>
      </p:sp>
      <p:sp>
        <p:nvSpPr>
          <p:cNvPr id="14" name="Decision 13"/>
          <p:cNvSpPr/>
          <p:nvPr/>
        </p:nvSpPr>
        <p:spPr bwMode="auto">
          <a:xfrm>
            <a:off x="4494574" y="4843866"/>
            <a:ext cx="1525807" cy="844441"/>
          </a:xfrm>
          <a:prstGeom prst="flowChartDecision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200" dirty="0" smtClean="0"/>
              <a:t>Code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Authenticated?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7961762" y="4949430"/>
            <a:ext cx="1512951" cy="641560"/>
          </a:xfrm>
          <a:prstGeom prst="round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Reject</a:t>
            </a:r>
          </a:p>
        </p:txBody>
      </p:sp>
      <p:sp>
        <p:nvSpPr>
          <p:cNvPr id="16" name="Rounded Rectangle 15"/>
          <p:cNvSpPr/>
          <p:nvPr/>
        </p:nvSpPr>
        <p:spPr bwMode="auto">
          <a:xfrm>
            <a:off x="4500565" y="5920696"/>
            <a:ext cx="1512951" cy="641560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Proceed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1173328" y="911971"/>
            <a:ext cx="1512951" cy="641560"/>
          </a:xfrm>
          <a:prstGeom prst="roundRect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Client Registers</a:t>
            </a:r>
            <a:b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</a:b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device</a:t>
            </a:r>
          </a:p>
        </p:txBody>
      </p:sp>
      <p:cxnSp>
        <p:nvCxnSpPr>
          <p:cNvPr id="20" name="Straight Connector 19"/>
          <p:cNvCxnSpPr/>
          <p:nvPr/>
        </p:nvCxnSpPr>
        <p:spPr bwMode="auto">
          <a:xfrm flipV="1">
            <a:off x="323709" y="1643678"/>
            <a:ext cx="11130608" cy="3735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 flipV="1">
            <a:off x="326705" y="4647610"/>
            <a:ext cx="11130608" cy="3735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Arrow Connector 24"/>
          <p:cNvCxnSpPr>
            <a:stCxn id="6" idx="3"/>
            <a:endCxn id="10" idx="1"/>
          </p:cNvCxnSpPr>
          <p:nvPr/>
        </p:nvCxnSpPr>
        <p:spPr bwMode="auto">
          <a:xfrm flipV="1">
            <a:off x="2683283" y="2262152"/>
            <a:ext cx="1845647" cy="114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0" idx="3"/>
            <a:endCxn id="11" idx="1"/>
          </p:cNvCxnSpPr>
          <p:nvPr/>
        </p:nvCxnSpPr>
        <p:spPr bwMode="auto">
          <a:xfrm>
            <a:off x="6054737" y="2262152"/>
            <a:ext cx="1891578" cy="412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stCxn id="10" idx="2"/>
            <a:endCxn id="9" idx="0"/>
          </p:cNvCxnSpPr>
          <p:nvPr/>
        </p:nvCxnSpPr>
        <p:spPr bwMode="auto">
          <a:xfrm flipH="1">
            <a:off x="5291397" y="2684372"/>
            <a:ext cx="437" cy="2572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stCxn id="9" idx="2"/>
            <a:endCxn id="13" idx="0"/>
          </p:cNvCxnSpPr>
          <p:nvPr/>
        </p:nvCxnSpPr>
        <p:spPr bwMode="auto">
          <a:xfrm>
            <a:off x="5291397" y="3583224"/>
            <a:ext cx="5989" cy="27339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>
            <a:stCxn id="12" idx="3"/>
            <a:endCxn id="14" idx="1"/>
          </p:cNvCxnSpPr>
          <p:nvPr/>
        </p:nvCxnSpPr>
        <p:spPr bwMode="auto">
          <a:xfrm flipV="1">
            <a:off x="2627022" y="5266087"/>
            <a:ext cx="1867552" cy="412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>
            <a:stCxn id="14" idx="3"/>
            <a:endCxn id="15" idx="1"/>
          </p:cNvCxnSpPr>
          <p:nvPr/>
        </p:nvCxnSpPr>
        <p:spPr bwMode="auto">
          <a:xfrm>
            <a:off x="6020381" y="5266087"/>
            <a:ext cx="1941381" cy="412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>
            <a:stCxn id="14" idx="2"/>
            <a:endCxn id="16" idx="0"/>
          </p:cNvCxnSpPr>
          <p:nvPr/>
        </p:nvCxnSpPr>
        <p:spPr bwMode="auto">
          <a:xfrm flipH="1">
            <a:off x="5257041" y="5688307"/>
            <a:ext cx="437" cy="2323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Rounded Rectangle 44"/>
          <p:cNvSpPr/>
          <p:nvPr/>
        </p:nvSpPr>
        <p:spPr bwMode="auto">
          <a:xfrm>
            <a:off x="4575268" y="914945"/>
            <a:ext cx="1512951" cy="641560"/>
          </a:xfrm>
          <a:prstGeom prst="roundRect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Generate </a:t>
            </a:r>
            <a:r>
              <a:rPr lang="en-US" sz="1200" dirty="0" smtClean="0">
                <a:solidFill>
                  <a:schemeClr val="bg1"/>
                </a:solidFill>
              </a:rPr>
              <a:t>/ </a:t>
            </a:r>
            <a:r>
              <a:rPr kumimoji="0" lang="en-US" sz="1200" b="0" i="1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record</a:t>
            </a:r>
            <a:br>
              <a:rPr kumimoji="0" lang="en-US" sz="1200" b="0" i="1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</a:br>
            <a:r>
              <a:rPr kumimoji="0" lang="en-US" sz="1200" b="0" i="1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client secret &amp;</a:t>
            </a:r>
            <a:br>
              <a:rPr kumimoji="0" lang="en-US" sz="1200" b="0" i="1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</a:br>
            <a:r>
              <a:rPr kumimoji="0" lang="en-US" sz="1200" b="0" i="1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device info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173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0748" y="2305412"/>
            <a:ext cx="8233833" cy="2095959"/>
          </a:xfrm>
        </p:spPr>
        <p:txBody>
          <a:bodyPr/>
          <a:lstStyle/>
          <a:p>
            <a:r>
              <a:rPr lang="en-US" dirty="0" smtClean="0"/>
              <a:t>Anybody can make 2FA code work</a:t>
            </a:r>
            <a:r>
              <a:rPr lang="is-IS" dirty="0" smtClean="0"/>
              <a:t>…</a:t>
            </a:r>
            <a:br>
              <a:rPr lang="is-IS" dirty="0" smtClean="0"/>
            </a:br>
            <a:r>
              <a:rPr lang="is-IS" dirty="0" smtClean="0"/>
              <a:t/>
            </a:r>
            <a:br>
              <a:rPr lang="is-IS" dirty="0" smtClean="0"/>
            </a:br>
            <a:r>
              <a:rPr lang="is-IS" dirty="0" smtClean="0">
                <a:solidFill>
                  <a:schemeClr val="accent5"/>
                </a:solidFill>
              </a:rPr>
              <a:t>The challenge is to make it work securely </a:t>
            </a:r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36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5212" y="3091881"/>
            <a:ext cx="6557300" cy="543739"/>
          </a:xfrm>
        </p:spPr>
        <p:txBody>
          <a:bodyPr/>
          <a:lstStyle/>
          <a:p>
            <a:r>
              <a:rPr lang="en-US" dirty="0"/>
              <a:t>The Technology</a:t>
            </a:r>
          </a:p>
        </p:txBody>
      </p:sp>
    </p:spTree>
    <p:extLst>
      <p:ext uri="{BB962C8B-B14F-4D97-AF65-F5344CB8AC3E}">
        <p14:creationId xmlns:p14="http://schemas.microsoft.com/office/powerpoint/2010/main" val="291153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Getting the Technology, Design, &amp; Implementation </a:t>
            </a:r>
            <a:r>
              <a:rPr lang="en-US" b="1" i="1" dirty="0" smtClean="0">
                <a:solidFill>
                  <a:schemeClr val="tx1"/>
                </a:solidFill>
              </a:rPr>
              <a:t>RIGHT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7959" y="1050732"/>
            <a:ext cx="10525677" cy="5172075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Client registration in encrypted database columns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A [strong] source of user accounts for 1</a:t>
            </a:r>
            <a:r>
              <a:rPr lang="en-US" baseline="30000" dirty="0" smtClean="0"/>
              <a:t>st</a:t>
            </a:r>
            <a:r>
              <a:rPr lang="en-US" dirty="0" smtClean="0"/>
              <a:t> factor authentication ( AD, LDAP, </a:t>
            </a:r>
            <a:r>
              <a:rPr lang="is-IS" dirty="0" smtClean="0"/>
              <a:t>… )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One</a:t>
            </a:r>
            <a:r>
              <a:rPr lang="en-US" dirty="0" smtClean="0"/>
              <a:t>-time Passwords </a:t>
            </a:r>
            <a:r>
              <a:rPr lang="en-US" dirty="0" smtClean="0"/>
              <a:t>(OTP</a:t>
            </a:r>
            <a:r>
              <a:rPr lang="en-US" dirty="0" smtClean="0"/>
              <a:t>) for the </a:t>
            </a:r>
            <a:r>
              <a:rPr lang="en-US" b="1" i="1" dirty="0" smtClean="0"/>
              <a:t>2FA code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All OTP have an expiration time and limited number of retries</a:t>
            </a:r>
          </a:p>
          <a:p>
            <a:pPr lvl="1"/>
            <a:r>
              <a:rPr lang="en-US" dirty="0" smtClean="0"/>
              <a:t>Encrypted OTP column storage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Secured back-Channel ( aka out-of-band ) second factor device plug-ins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2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Getting the Technology, Design, &amp; Implementation </a:t>
            </a:r>
            <a:r>
              <a:rPr lang="en-US" b="1" i="1" dirty="0" smtClean="0">
                <a:solidFill>
                  <a:schemeClr val="tx1"/>
                </a:solidFill>
              </a:rPr>
              <a:t>RIGHT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7959" y="1050732"/>
            <a:ext cx="10525677" cy="5172075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HTTPS </a:t>
            </a:r>
            <a:r>
              <a:rPr lang="en-US" dirty="0" smtClean="0"/>
              <a:t>is </a:t>
            </a:r>
            <a:r>
              <a:rPr lang="en-US" i="1" dirty="0" smtClean="0"/>
              <a:t>THE ONLY</a:t>
            </a:r>
            <a:r>
              <a:rPr lang="en-US" dirty="0" smtClean="0"/>
              <a:t> option for 1</a:t>
            </a:r>
            <a:r>
              <a:rPr lang="en-US" baseline="30000" dirty="0" smtClean="0"/>
              <a:t>st</a:t>
            </a:r>
            <a:r>
              <a:rPr lang="en-US" dirty="0" smtClean="0"/>
              <a:t> &amp; 2</a:t>
            </a:r>
            <a:r>
              <a:rPr lang="en-US" baseline="30000" dirty="0" smtClean="0"/>
              <a:t>nd</a:t>
            </a:r>
            <a:r>
              <a:rPr lang="en-US" dirty="0" smtClean="0"/>
              <a:t> factor transmission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 smtClean="0"/>
              <a:t>Fail gracefully – ALWAYS  ( you will be hacked )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Surrender NO information that can be used by a hacker ( failure code &amp; “it failed” )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Server side logging can be enabled for every 2FA phase success &amp; failure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Don’t forget multiple asynchronous client requests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77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5212" y="3091881"/>
            <a:ext cx="6557300" cy="543739"/>
          </a:xfrm>
        </p:spPr>
        <p:txBody>
          <a:bodyPr/>
          <a:lstStyle/>
          <a:p>
            <a:r>
              <a:rPr lang="en-US" dirty="0"/>
              <a:t>The Client Side of Things</a:t>
            </a:r>
          </a:p>
        </p:txBody>
      </p:sp>
    </p:spTree>
    <p:extLst>
      <p:ext uri="{BB962C8B-B14F-4D97-AF65-F5344CB8AC3E}">
        <p14:creationId xmlns:p14="http://schemas.microsoft.com/office/powerpoint/2010/main" val="132234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Client-side : Web static artifacts (UI)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NEED</a:t>
            </a:r>
          </a:p>
          <a:p>
            <a:pPr lvl="1"/>
            <a:r>
              <a:rPr lang="en-US" dirty="0" smtClean="0"/>
              <a:t>Webserver – to serve up static pages</a:t>
            </a:r>
          </a:p>
          <a:p>
            <a:pPr lvl="1"/>
            <a:r>
              <a:rPr lang="en-US" dirty="0" smtClean="0"/>
              <a:t>jQuery – ties everything together</a:t>
            </a:r>
          </a:p>
          <a:p>
            <a:pPr lvl="1"/>
            <a:r>
              <a:rPr lang="en-US" dirty="0" smtClean="0"/>
              <a:t>HTTPS - secures your connection</a:t>
            </a:r>
          </a:p>
          <a:p>
            <a:r>
              <a:rPr lang="en-US" dirty="0" smtClean="0"/>
              <a:t>You WANT - </a:t>
            </a:r>
            <a:r>
              <a:rPr lang="en-US" dirty="0"/>
              <a:t>to make everything look pretty</a:t>
            </a:r>
            <a:endParaRPr lang="en-US" dirty="0" smtClean="0"/>
          </a:p>
          <a:p>
            <a:pPr lvl="1"/>
            <a:r>
              <a:rPr lang="en-US" dirty="0" smtClean="0"/>
              <a:t>Kendo UI</a:t>
            </a:r>
          </a:p>
          <a:p>
            <a:pPr lvl="1"/>
            <a:r>
              <a:rPr lang="en-US" dirty="0" smtClean="0"/>
              <a:t>Bootstrap</a:t>
            </a:r>
          </a:p>
          <a:p>
            <a:pPr lvl="1"/>
            <a:r>
              <a:rPr lang="en-US" dirty="0" smtClean="0"/>
              <a:t>Font-awesome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72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Client-side : 3 Page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Page 1 – Registration</a:t>
            </a:r>
          </a:p>
          <a:p>
            <a:pPr lvl="1"/>
            <a:r>
              <a:rPr lang="en-US" dirty="0" smtClean="0"/>
              <a:t>Provide your user credentials (</a:t>
            </a:r>
            <a:r>
              <a:rPr lang="en-US" dirty="0" err="1" smtClean="0"/>
              <a:t>username@domain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Select response type (Email, SMS)</a:t>
            </a:r>
          </a:p>
          <a:p>
            <a:pPr lvl="1"/>
            <a:r>
              <a:rPr lang="en-US" dirty="0" smtClean="0"/>
              <a:t>Provide response address (email address or mobile phone number)</a:t>
            </a:r>
          </a:p>
          <a:p>
            <a:r>
              <a:rPr lang="en-US" dirty="0" smtClean="0"/>
              <a:t>Page 2 – First Factor authentication</a:t>
            </a:r>
          </a:p>
          <a:p>
            <a:pPr lvl="1"/>
            <a:r>
              <a:rPr lang="en-US" dirty="0" smtClean="0"/>
              <a:t>User credentials (</a:t>
            </a:r>
            <a:r>
              <a:rPr lang="en-US" dirty="0" err="1" smtClean="0"/>
              <a:t>username@domain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factor secret (password)</a:t>
            </a:r>
          </a:p>
          <a:p>
            <a:pPr lvl="1"/>
            <a:r>
              <a:rPr lang="en-US" dirty="0" smtClean="0"/>
              <a:t>Process REST call</a:t>
            </a:r>
            <a:endParaRPr lang="en-US" dirty="0"/>
          </a:p>
          <a:p>
            <a:r>
              <a:rPr lang="en-US" dirty="0" smtClean="0"/>
              <a:t>Page 3 – Second Factor authentication</a:t>
            </a:r>
          </a:p>
          <a:p>
            <a:pPr lvl="1"/>
            <a:r>
              <a:rPr lang="en-US" dirty="0" smtClean="0"/>
              <a:t>User credentials (</a:t>
            </a:r>
            <a:r>
              <a:rPr lang="en-US" dirty="0" err="1" smtClean="0"/>
              <a:t>username@domain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factor secret</a:t>
            </a:r>
          </a:p>
          <a:p>
            <a:pPr lvl="1"/>
            <a:r>
              <a:rPr lang="en-US" dirty="0" smtClean="0"/>
              <a:t>Spring security post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004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Client-side : Process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Collect user credentials (</a:t>
            </a:r>
            <a:r>
              <a:rPr lang="en-US" dirty="0" err="1" smtClean="0"/>
              <a:t>username@domain</a:t>
            </a:r>
            <a:r>
              <a:rPr lang="en-US" dirty="0" smtClean="0"/>
              <a:t>) and password</a:t>
            </a:r>
          </a:p>
          <a:p>
            <a:r>
              <a:rPr lang="en-US" dirty="0" smtClean="0"/>
              <a:t>Submit to REST call to initiate login</a:t>
            </a:r>
          </a:p>
          <a:p>
            <a:pPr lvl="1"/>
            <a:r>
              <a:rPr lang="en-US" dirty="0" smtClean="0"/>
              <a:t>200 – prepare for 2</a:t>
            </a:r>
            <a:r>
              <a:rPr lang="en-US" baseline="30000" dirty="0" smtClean="0"/>
              <a:t>nd</a:t>
            </a:r>
            <a:r>
              <a:rPr lang="en-US" dirty="0" smtClean="0"/>
              <a:t> factor</a:t>
            </a:r>
          </a:p>
          <a:p>
            <a:pPr lvl="1"/>
            <a:r>
              <a:rPr lang="en-US" dirty="0" smtClean="0"/>
              <a:t>302 – redirect if no registration exists</a:t>
            </a:r>
          </a:p>
          <a:p>
            <a:pPr lvl="1"/>
            <a:r>
              <a:rPr lang="en-US" dirty="0" smtClean="0"/>
              <a:t>401 – error with credentials</a:t>
            </a:r>
          </a:p>
          <a:p>
            <a:r>
              <a:rPr lang="en-US" dirty="0" smtClean="0"/>
              <a:t>Collect user credentials (</a:t>
            </a:r>
            <a:r>
              <a:rPr lang="en-US" dirty="0" err="1" smtClean="0"/>
              <a:t>username@domain</a:t>
            </a:r>
            <a:r>
              <a:rPr lang="en-US" dirty="0" smtClean="0"/>
              <a:t>) and one-time-password</a:t>
            </a:r>
          </a:p>
          <a:p>
            <a:r>
              <a:rPr lang="en-US" dirty="0" smtClean="0"/>
              <a:t>Submit to Spring security</a:t>
            </a:r>
          </a:p>
          <a:p>
            <a:pPr lvl="1"/>
            <a:r>
              <a:rPr lang="en-US" dirty="0" smtClean="0"/>
              <a:t>401 – error with 2</a:t>
            </a:r>
            <a:r>
              <a:rPr lang="en-US" baseline="30000" dirty="0" smtClean="0"/>
              <a:t>nd</a:t>
            </a:r>
            <a:r>
              <a:rPr lang="en-US" dirty="0" smtClean="0"/>
              <a:t> factor credentials</a:t>
            </a:r>
          </a:p>
          <a:p>
            <a:pPr lvl="1"/>
            <a:r>
              <a:rPr lang="en-US" dirty="0" smtClean="0"/>
              <a:t>302 – redirect on successful login to main page</a:t>
            </a:r>
          </a:p>
        </p:txBody>
      </p:sp>
    </p:spTree>
    <p:extLst>
      <p:ext uri="{BB962C8B-B14F-4D97-AF65-F5344CB8AC3E}">
        <p14:creationId xmlns:p14="http://schemas.microsoft.com/office/powerpoint/2010/main" val="279735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Client-side : It is that simple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Yeah but what about my legacy application?</a:t>
            </a:r>
            <a:endParaRPr lang="en-US" dirty="0"/>
          </a:p>
          <a:p>
            <a:pPr lvl="1"/>
            <a:r>
              <a:rPr lang="en-US" dirty="0" err="1" smtClean="0"/>
              <a:t>OpenEdge.Net.HTTP</a:t>
            </a:r>
            <a:r>
              <a:rPr lang="en-US" dirty="0" smtClean="0"/>
              <a:t>.*</a:t>
            </a:r>
          </a:p>
          <a:p>
            <a:pPr lvl="2"/>
            <a:r>
              <a:rPr lang="en-US" dirty="0" smtClean="0"/>
              <a:t>These class libraries can be used just like a browser to make your web and spring security posts</a:t>
            </a:r>
          </a:p>
          <a:p>
            <a:pPr lvl="3"/>
            <a:r>
              <a:rPr lang="en-US" dirty="0" smtClean="0"/>
              <a:t>Create an HTTP Client</a:t>
            </a:r>
          </a:p>
          <a:p>
            <a:pPr lvl="3"/>
            <a:r>
              <a:rPr lang="en-US" dirty="0" smtClean="0"/>
              <a:t>Create a URI object</a:t>
            </a:r>
          </a:p>
          <a:p>
            <a:pPr lvl="3"/>
            <a:r>
              <a:rPr lang="en-US" dirty="0" smtClean="0"/>
              <a:t>Create a request object</a:t>
            </a:r>
          </a:p>
          <a:p>
            <a:pPr lvl="3"/>
            <a:r>
              <a:rPr lang="en-US" dirty="0" smtClean="0"/>
              <a:t>Execute the request</a:t>
            </a:r>
          </a:p>
          <a:p>
            <a:pPr lvl="3"/>
            <a:r>
              <a:rPr lang="en-US" dirty="0" smtClean="0"/>
              <a:t>Process the response</a:t>
            </a:r>
          </a:p>
          <a:p>
            <a:pPr lvl="2"/>
            <a:r>
              <a:rPr lang="en-US" dirty="0" smtClean="0"/>
              <a:t>Rinse and repeat for both factor authentication</a:t>
            </a:r>
          </a:p>
          <a:p>
            <a:pPr lvl="2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If you attended 277:Everyday OOP made easy with Chad Thomson, you are ahead of the game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619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5212" y="3091881"/>
            <a:ext cx="6557300" cy="543739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Server </a:t>
            </a:r>
            <a:r>
              <a:rPr lang="en-US" dirty="0"/>
              <a:t>Side of Things</a:t>
            </a:r>
          </a:p>
        </p:txBody>
      </p:sp>
    </p:spTree>
    <p:extLst>
      <p:ext uri="{BB962C8B-B14F-4D97-AF65-F5344CB8AC3E}">
        <p14:creationId xmlns:p14="http://schemas.microsoft.com/office/powerpoint/2010/main" val="242476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2FA Implementation Design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 bwMode="auto">
          <a:xfrm>
            <a:off x="4843173" y="1270119"/>
            <a:ext cx="1630995" cy="7315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Client Registration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Service Interface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46" y="1268681"/>
            <a:ext cx="736347" cy="73634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 bwMode="auto">
          <a:xfrm>
            <a:off x="8780443" y="1285547"/>
            <a:ext cx="1630995" cy="731520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Client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Registration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object</a:t>
            </a:r>
          </a:p>
        </p:txBody>
      </p:sp>
      <p:sp>
        <p:nvSpPr>
          <p:cNvPr id="6" name="Can 5"/>
          <p:cNvSpPr/>
          <p:nvPr/>
        </p:nvSpPr>
        <p:spPr bwMode="auto">
          <a:xfrm>
            <a:off x="10508091" y="2303646"/>
            <a:ext cx="1182783" cy="796935"/>
          </a:xfrm>
          <a:prstGeom prst="can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4871070" y="2779792"/>
            <a:ext cx="1630995" cy="7315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1</a:t>
            </a:r>
            <a:r>
              <a:rPr lang="en-US" sz="1400" baseline="30000" dirty="0" smtClean="0"/>
              <a:t>st</a:t>
            </a:r>
            <a:r>
              <a:rPr lang="en-US" sz="1400" dirty="0" smtClean="0"/>
              <a:t> Factor</a:t>
            </a:r>
            <a:br>
              <a:rPr lang="en-US" sz="1400" dirty="0" smtClean="0"/>
            </a:br>
            <a:r>
              <a:rPr lang="en-US" sz="1400" dirty="0" smtClean="0"/>
              <a:t>Authentication</a:t>
            </a:r>
            <a:br>
              <a:rPr lang="en-US" sz="1400" dirty="0" smtClean="0"/>
            </a:br>
            <a:r>
              <a:rPr lang="en-US" sz="1400" dirty="0" smtClean="0"/>
              <a:t>Web Handler</a:t>
            </a:r>
            <a:endParaRPr lang="en-US" sz="1400" dirty="0"/>
          </a:p>
        </p:txBody>
      </p:sp>
      <p:sp>
        <p:nvSpPr>
          <p:cNvPr id="8" name="Rounded Rectangle 7"/>
          <p:cNvSpPr/>
          <p:nvPr/>
        </p:nvSpPr>
        <p:spPr bwMode="auto">
          <a:xfrm>
            <a:off x="8858149" y="3644919"/>
            <a:ext cx="1630995" cy="731520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2FA Authentication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Policy object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6757049" y="3644948"/>
            <a:ext cx="1630995" cy="731520"/>
          </a:xfrm>
          <a:prstGeom prst="roundRect">
            <a:avLst/>
          </a:prstGeom>
          <a:solidFill>
            <a:srgbClr val="FFB41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  <a:r>
              <a:rPr kumimoji="0" lang="en-US" sz="1400" b="0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st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Factor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HOTP</a:t>
            </a:r>
            <a:r>
              <a:rPr kumimoji="0" lang="en-US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push</a:t>
            </a:r>
            <a:br>
              <a:rPr kumimoji="0" lang="en-US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object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045837" y="3710731"/>
            <a:ext cx="336159" cy="622606"/>
            <a:chOff x="2315764" y="2353448"/>
            <a:chExt cx="336159" cy="622606"/>
          </a:xfrm>
        </p:grpSpPr>
        <p:sp>
          <p:nvSpPr>
            <p:cNvPr id="12" name="Rounded Rectangle 11"/>
            <p:cNvSpPr/>
            <p:nvPr/>
          </p:nvSpPr>
          <p:spPr bwMode="auto">
            <a:xfrm>
              <a:off x="2315764" y="2353448"/>
              <a:ext cx="336159" cy="622606"/>
            </a:xfrm>
            <a:prstGeom prst="round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2381013" y="2406231"/>
              <a:ext cx="208660" cy="445302"/>
            </a:xfrm>
            <a:prstGeom prst="round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4" name="Rounded Rectangle 13"/>
          <p:cNvSpPr/>
          <p:nvPr/>
        </p:nvSpPr>
        <p:spPr bwMode="auto">
          <a:xfrm>
            <a:off x="2458761" y="1263616"/>
            <a:ext cx="1630995" cy="731520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Spring Security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BASIC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XXXX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authentication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2436676" y="5425591"/>
            <a:ext cx="1630995" cy="731520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Spring Security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FORM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OERealm</a:t>
            </a:r>
            <a:r>
              <a:rPr kumimoji="0" lang="en-US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br>
              <a:rPr kumimoji="0" lang="en-US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authentication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2461757" y="2773292"/>
            <a:ext cx="1630995" cy="731520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Spring Security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BASIC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XXXX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authentication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4924133" y="5422619"/>
            <a:ext cx="1630995" cy="7315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Data Service </a:t>
            </a:r>
            <a:br>
              <a:rPr lang="en-US" sz="1400" dirty="0" smtClean="0"/>
            </a:br>
            <a:r>
              <a:rPr lang="en-US" sz="1400" dirty="0" smtClean="0"/>
              <a:t>Service Interfaces</a:t>
            </a:r>
            <a:endParaRPr lang="en-US" sz="1400" dirty="0"/>
          </a:p>
        </p:txBody>
      </p:sp>
      <p:sp>
        <p:nvSpPr>
          <p:cNvPr id="19" name="Rounded Rectangle 18"/>
          <p:cNvSpPr/>
          <p:nvPr/>
        </p:nvSpPr>
        <p:spPr bwMode="auto">
          <a:xfrm>
            <a:off x="6763070" y="4510086"/>
            <a:ext cx="1630995" cy="731520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dirty="0" smtClean="0"/>
              <a:t>2nd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Factor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Authentication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Realm object</a:t>
            </a:r>
          </a:p>
        </p:txBody>
      </p:sp>
      <p:sp>
        <p:nvSpPr>
          <p:cNvPr id="20" name="Direct Access Storage 19"/>
          <p:cNvSpPr/>
          <p:nvPr/>
        </p:nvSpPr>
        <p:spPr bwMode="auto">
          <a:xfrm>
            <a:off x="3959202" y="2029695"/>
            <a:ext cx="1083180" cy="684865"/>
          </a:xfrm>
          <a:prstGeom prst="flowChartMagneticDrum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Primary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User 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Accounts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9350210" y="5503833"/>
            <a:ext cx="1992055" cy="597701"/>
          </a:xfrm>
          <a:prstGeom prst="rect">
            <a:avLst/>
          </a:prstGeom>
          <a:solidFill>
            <a:schemeClr val="bg2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Application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Data Services</a:t>
            </a:r>
          </a:p>
        </p:txBody>
      </p:sp>
      <p:cxnSp>
        <p:nvCxnSpPr>
          <p:cNvPr id="23" name="Elbow Connector 22"/>
          <p:cNvCxnSpPr>
            <a:stCxn id="20" idx="1"/>
            <a:endCxn id="14" idx="2"/>
          </p:cNvCxnSpPr>
          <p:nvPr/>
        </p:nvCxnSpPr>
        <p:spPr bwMode="auto">
          <a:xfrm rot="10800000">
            <a:off x="3274260" y="1995136"/>
            <a:ext cx="684943" cy="376992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Elbow Connector 23"/>
          <p:cNvCxnSpPr>
            <a:stCxn id="20" idx="1"/>
            <a:endCxn id="16" idx="0"/>
          </p:cNvCxnSpPr>
          <p:nvPr/>
        </p:nvCxnSpPr>
        <p:spPr bwMode="auto">
          <a:xfrm rot="10800000" flipV="1">
            <a:off x="3277256" y="2372128"/>
            <a:ext cx="681947" cy="401164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Elbow Connector 27"/>
          <p:cNvCxnSpPr>
            <a:stCxn id="7" idx="3"/>
            <a:endCxn id="8" idx="0"/>
          </p:cNvCxnSpPr>
          <p:nvPr/>
        </p:nvCxnSpPr>
        <p:spPr bwMode="auto">
          <a:xfrm>
            <a:off x="6502065" y="3145552"/>
            <a:ext cx="3171582" cy="499367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Elbow Connector 29"/>
          <p:cNvCxnSpPr>
            <a:stCxn id="8" idx="1"/>
            <a:endCxn id="10" idx="3"/>
          </p:cNvCxnSpPr>
          <p:nvPr/>
        </p:nvCxnSpPr>
        <p:spPr bwMode="auto">
          <a:xfrm rot="10800000" flipV="1">
            <a:off x="8388045" y="4010678"/>
            <a:ext cx="470105" cy="2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>
            <a:stCxn id="14" idx="3"/>
            <a:endCxn id="3" idx="1"/>
          </p:cNvCxnSpPr>
          <p:nvPr/>
        </p:nvCxnSpPr>
        <p:spPr bwMode="auto">
          <a:xfrm>
            <a:off x="4089756" y="1629376"/>
            <a:ext cx="753417" cy="650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Elbow Connector 39"/>
          <p:cNvCxnSpPr>
            <a:stCxn id="5" idx="3"/>
            <a:endCxn id="6" idx="1"/>
          </p:cNvCxnSpPr>
          <p:nvPr/>
        </p:nvCxnSpPr>
        <p:spPr bwMode="auto">
          <a:xfrm>
            <a:off x="10411438" y="1651307"/>
            <a:ext cx="688045" cy="652339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1" name="Elbow Connector 40"/>
          <p:cNvCxnSpPr>
            <a:stCxn id="8" idx="3"/>
            <a:endCxn id="6" idx="3"/>
          </p:cNvCxnSpPr>
          <p:nvPr/>
        </p:nvCxnSpPr>
        <p:spPr bwMode="auto">
          <a:xfrm flipV="1">
            <a:off x="10489144" y="3100581"/>
            <a:ext cx="610339" cy="910098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44" name="Straight Arrow Connector 43"/>
          <p:cNvCxnSpPr>
            <a:stCxn id="16" idx="3"/>
            <a:endCxn id="7" idx="1"/>
          </p:cNvCxnSpPr>
          <p:nvPr/>
        </p:nvCxnSpPr>
        <p:spPr bwMode="auto">
          <a:xfrm>
            <a:off x="4092752" y="3139052"/>
            <a:ext cx="778318" cy="65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7" name="Elbow Connector 46"/>
          <p:cNvCxnSpPr>
            <a:stCxn id="19" idx="3"/>
            <a:endCxn id="8" idx="2"/>
          </p:cNvCxnSpPr>
          <p:nvPr/>
        </p:nvCxnSpPr>
        <p:spPr bwMode="auto">
          <a:xfrm flipV="1">
            <a:off x="8394065" y="4376439"/>
            <a:ext cx="1279582" cy="499407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1" name="Elbow Connector 50"/>
          <p:cNvCxnSpPr>
            <a:stCxn id="15" idx="0"/>
            <a:endCxn id="19" idx="1"/>
          </p:cNvCxnSpPr>
          <p:nvPr/>
        </p:nvCxnSpPr>
        <p:spPr bwMode="auto">
          <a:xfrm rot="5400000" flipH="1" flipV="1">
            <a:off x="4732750" y="3395271"/>
            <a:ext cx="549745" cy="3510896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/>
          <p:cNvCxnSpPr>
            <a:stCxn id="10" idx="1"/>
            <a:endCxn id="12" idx="3"/>
          </p:cNvCxnSpPr>
          <p:nvPr/>
        </p:nvCxnSpPr>
        <p:spPr bwMode="auto">
          <a:xfrm flipH="1">
            <a:off x="1381996" y="4010708"/>
            <a:ext cx="5375053" cy="1132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9" name="Straight Arrow Connector 58"/>
          <p:cNvCxnSpPr>
            <a:stCxn id="3" idx="3"/>
            <a:endCxn id="5" idx="1"/>
          </p:cNvCxnSpPr>
          <p:nvPr/>
        </p:nvCxnSpPr>
        <p:spPr bwMode="auto">
          <a:xfrm>
            <a:off x="6474168" y="1635879"/>
            <a:ext cx="2306275" cy="1542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/>
          <p:cNvCxnSpPr>
            <a:stCxn id="112" idx="3"/>
            <a:endCxn id="15" idx="1"/>
          </p:cNvCxnSpPr>
          <p:nvPr/>
        </p:nvCxnSpPr>
        <p:spPr bwMode="auto">
          <a:xfrm>
            <a:off x="1085836" y="5017326"/>
            <a:ext cx="1350840" cy="774025"/>
          </a:xfrm>
          <a:prstGeom prst="bentConnector3">
            <a:avLst>
              <a:gd name="adj1" fmla="val 8351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71" name="Picture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043" y="2765909"/>
            <a:ext cx="736347" cy="736347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89" y="4649152"/>
            <a:ext cx="736347" cy="736347"/>
          </a:xfrm>
          <a:prstGeom prst="rect">
            <a:avLst/>
          </a:prstGeom>
        </p:spPr>
      </p:pic>
      <p:sp>
        <p:nvSpPr>
          <p:cNvPr id="115" name="Right Arrow 114"/>
          <p:cNvSpPr/>
          <p:nvPr/>
        </p:nvSpPr>
        <p:spPr bwMode="auto">
          <a:xfrm>
            <a:off x="1207684" y="5665711"/>
            <a:ext cx="834173" cy="311302"/>
          </a:xfrm>
          <a:prstGeom prst="rightArrow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6" name="Right Arrow 115"/>
          <p:cNvSpPr/>
          <p:nvPr/>
        </p:nvSpPr>
        <p:spPr bwMode="auto">
          <a:xfrm>
            <a:off x="4074506" y="5668685"/>
            <a:ext cx="834173" cy="311302"/>
          </a:xfrm>
          <a:prstGeom prst="rightArrow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7" name="Right Arrow 116"/>
          <p:cNvSpPr/>
          <p:nvPr/>
        </p:nvSpPr>
        <p:spPr bwMode="auto">
          <a:xfrm>
            <a:off x="6551019" y="5646756"/>
            <a:ext cx="2799190" cy="311302"/>
          </a:xfrm>
          <a:prstGeom prst="rightArrow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18" name="Straight Arrow Connector 117"/>
          <p:cNvCxnSpPr>
            <a:stCxn id="4" idx="3"/>
            <a:endCxn id="14" idx="1"/>
          </p:cNvCxnSpPr>
          <p:nvPr/>
        </p:nvCxnSpPr>
        <p:spPr bwMode="auto">
          <a:xfrm flipV="1">
            <a:off x="1017593" y="1629376"/>
            <a:ext cx="1441168" cy="747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3" name="Straight Arrow Connector 122"/>
          <p:cNvCxnSpPr>
            <a:stCxn id="71" idx="3"/>
            <a:endCxn id="16" idx="1"/>
          </p:cNvCxnSpPr>
          <p:nvPr/>
        </p:nvCxnSpPr>
        <p:spPr bwMode="auto">
          <a:xfrm>
            <a:off x="1070390" y="3134083"/>
            <a:ext cx="1391367" cy="496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9" name="TextBox 128"/>
          <p:cNvSpPr txBox="1"/>
          <p:nvPr/>
        </p:nvSpPr>
        <p:spPr bwMode="auto">
          <a:xfrm>
            <a:off x="2788888" y="3997126"/>
            <a:ext cx="285112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400" b="1" i="0" dirty="0" smtClean="0"/>
              <a:t>challenge</a:t>
            </a:r>
            <a:r>
              <a:rPr lang="en-US" sz="1400" i="0" dirty="0" smtClean="0"/>
              <a:t> (HOTP)</a:t>
            </a:r>
          </a:p>
        </p:txBody>
      </p:sp>
      <p:sp>
        <p:nvSpPr>
          <p:cNvPr id="132" name="TextBox 131"/>
          <p:cNvSpPr txBox="1"/>
          <p:nvPr/>
        </p:nvSpPr>
        <p:spPr bwMode="auto">
          <a:xfrm>
            <a:off x="983581" y="1282569"/>
            <a:ext cx="1045830" cy="641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buSzTx/>
            </a:pPr>
            <a:r>
              <a:rPr lang="en-US" sz="1400" i="0" dirty="0" smtClean="0">
                <a:solidFill>
                  <a:srgbClr val="FF0000"/>
                </a:solidFill>
              </a:rPr>
              <a:t>User-id</a:t>
            </a:r>
            <a:r>
              <a:rPr lang="en-US" sz="1400" i="0" dirty="0" smtClean="0"/>
              <a:t/>
            </a:r>
            <a:br>
              <a:rPr lang="en-US" sz="1400" i="0" dirty="0" smtClean="0"/>
            </a:br>
            <a:r>
              <a:rPr lang="en-US" sz="1400" i="0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password</a:t>
            </a:r>
          </a:p>
        </p:txBody>
      </p:sp>
      <p:sp>
        <p:nvSpPr>
          <p:cNvPr id="133" name="TextBox 132"/>
          <p:cNvSpPr txBox="1"/>
          <p:nvPr/>
        </p:nvSpPr>
        <p:spPr bwMode="auto">
          <a:xfrm>
            <a:off x="974126" y="2779797"/>
            <a:ext cx="1045830" cy="641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buSzTx/>
            </a:pPr>
            <a:r>
              <a:rPr lang="en-US" sz="1400" i="0" dirty="0" smtClean="0">
                <a:solidFill>
                  <a:srgbClr val="FF0000"/>
                </a:solidFill>
              </a:rPr>
              <a:t>User-id</a:t>
            </a:r>
            <a:r>
              <a:rPr lang="en-US" sz="1400" i="0" dirty="0" smtClean="0"/>
              <a:t/>
            </a:r>
            <a:br>
              <a:rPr lang="en-US" sz="1400" i="0" dirty="0" smtClean="0"/>
            </a:br>
            <a:r>
              <a:rPr lang="en-US" sz="1400" i="0" dirty="0" smtClean="0">
                <a:solidFill>
                  <a:srgbClr val="12747B"/>
                </a:solidFill>
              </a:rPr>
              <a:t>password</a:t>
            </a:r>
          </a:p>
        </p:txBody>
      </p:sp>
      <p:sp>
        <p:nvSpPr>
          <p:cNvPr id="142" name="TextBox 141"/>
          <p:cNvSpPr txBox="1"/>
          <p:nvPr/>
        </p:nvSpPr>
        <p:spPr bwMode="auto">
          <a:xfrm>
            <a:off x="1089175" y="4675493"/>
            <a:ext cx="1045830" cy="641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buSzTx/>
            </a:pPr>
            <a:r>
              <a:rPr lang="en-US" sz="1400" i="0" dirty="0" smtClean="0">
                <a:solidFill>
                  <a:srgbClr val="FF0000"/>
                </a:solidFill>
              </a:rPr>
              <a:t>User-id</a:t>
            </a:r>
            <a:r>
              <a:rPr lang="en-US" sz="1400" i="0" dirty="0" smtClean="0"/>
              <a:t/>
            </a:r>
            <a:br>
              <a:rPr lang="en-US" sz="1400" i="0" dirty="0" smtClean="0"/>
            </a:br>
            <a:r>
              <a:rPr lang="en-US" sz="1400" b="1" i="0" dirty="0" smtClean="0"/>
              <a:t>challenge</a:t>
            </a:r>
          </a:p>
        </p:txBody>
      </p:sp>
    </p:spTree>
    <p:extLst>
      <p:ext uri="{BB962C8B-B14F-4D97-AF65-F5344CB8AC3E}">
        <p14:creationId xmlns:p14="http://schemas.microsoft.com/office/powerpoint/2010/main" val="3329457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2FA Implementation Design:  Database Storage</a:t>
            </a:r>
            <a:endParaRPr lang="en-US" dirty="0"/>
          </a:p>
        </p:txBody>
      </p:sp>
      <p:sp>
        <p:nvSpPr>
          <p:cNvPr id="3" name="Can 2"/>
          <p:cNvSpPr/>
          <p:nvPr/>
        </p:nvSpPr>
        <p:spPr bwMode="auto">
          <a:xfrm>
            <a:off x="9028084" y="2313769"/>
            <a:ext cx="2565082" cy="3269457"/>
          </a:xfrm>
          <a:prstGeom prst="can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Line Callout 1 (Accent Bar) 3"/>
          <p:cNvSpPr/>
          <p:nvPr/>
        </p:nvSpPr>
        <p:spPr bwMode="auto">
          <a:xfrm>
            <a:off x="1848368" y="2301195"/>
            <a:ext cx="2477064" cy="2728739"/>
          </a:xfrm>
          <a:prstGeom prst="accentCallout1">
            <a:avLst>
              <a:gd name="adj1" fmla="val 47000"/>
              <a:gd name="adj2" fmla="val 106895"/>
              <a:gd name="adj3" fmla="val 56600"/>
              <a:gd name="adj4" fmla="val 331211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1400" b="1" u="sng" dirty="0" err="1" smtClean="0"/>
              <a:t>TwoFactorPolicy</a:t>
            </a:r>
            <a:r>
              <a:rPr lang="en-US" sz="1400" b="1" u="sng" dirty="0" smtClean="0"/>
              <a:t/>
            </a:r>
            <a:br>
              <a:rPr lang="en-US" sz="1400" b="1" u="sng" dirty="0" smtClean="0"/>
            </a:br>
            <a:r>
              <a:rPr lang="en-US" sz="1400" b="1" dirty="0" smtClean="0"/>
              <a:t>  </a:t>
            </a:r>
            <a:r>
              <a:rPr lang="en-US" sz="1400" b="1" i="0" dirty="0" smtClean="0"/>
              <a:t>Policy-name</a:t>
            </a:r>
            <a:r>
              <a:rPr lang="en-US" sz="1400" i="0" dirty="0" smtClean="0"/>
              <a:t>           </a:t>
            </a:r>
            <a:br>
              <a:rPr lang="en-US" sz="1400" i="0" dirty="0" smtClean="0"/>
            </a:br>
            <a:r>
              <a:rPr lang="en-US" sz="1400" i="0" dirty="0" smtClean="0"/>
              <a:t>  Active</a:t>
            </a:r>
            <a:br>
              <a:rPr lang="en-US" sz="1400" i="0" dirty="0" smtClean="0"/>
            </a:br>
            <a:r>
              <a:rPr lang="en-US" sz="1400" i="0" dirty="0" smtClean="0"/>
              <a:t>  Factor2-expires</a:t>
            </a:r>
            <a:br>
              <a:rPr lang="en-US" sz="1400" i="0" dirty="0" smtClean="0"/>
            </a:br>
            <a:r>
              <a:rPr lang="en-US" sz="1400" i="0" dirty="0" smtClean="0"/>
              <a:t>  </a:t>
            </a:r>
            <a:r>
              <a:rPr lang="en-US" sz="1400" i="0" dirty="0" err="1" smtClean="0"/>
              <a:t>Loginctx</a:t>
            </a:r>
            <a:r>
              <a:rPr lang="en-US" sz="1400" i="0" dirty="0" smtClean="0"/>
              <a:t>-expires</a:t>
            </a:r>
            <a:br>
              <a:rPr lang="en-US" sz="1400" i="0" dirty="0" smtClean="0"/>
            </a:br>
            <a:r>
              <a:rPr lang="en-US" sz="1400" i="0" dirty="0" smtClean="0"/>
              <a:t>  </a:t>
            </a:r>
            <a:r>
              <a:rPr lang="en-US" sz="1400" dirty="0" smtClean="0"/>
              <a:t>OOB-Types</a:t>
            </a:r>
            <a:br>
              <a:rPr lang="en-US" sz="1400" dirty="0" smtClean="0"/>
            </a:br>
            <a:r>
              <a:rPr lang="en-US" sz="1400" dirty="0" smtClean="0"/>
              <a:t>  OOB-Media-type</a:t>
            </a:r>
            <a:br>
              <a:rPr lang="en-US" sz="1400" dirty="0" smtClean="0"/>
            </a:br>
            <a:r>
              <a:rPr lang="en-US" sz="1400" dirty="0" smtClean="0"/>
              <a:t>  HOTP-step</a:t>
            </a:r>
            <a:br>
              <a:rPr lang="en-US" sz="1400" dirty="0" smtClean="0"/>
            </a:br>
            <a:r>
              <a:rPr lang="en-US" sz="1400" dirty="0" smtClean="0"/>
              <a:t>  HOTP-value-size</a:t>
            </a:r>
            <a:br>
              <a:rPr lang="en-US" sz="1400" dirty="0" smtClean="0"/>
            </a:br>
            <a:r>
              <a:rPr lang="en-US" sz="1400" dirty="0" smtClean="0"/>
              <a:t>  HOTP-algorithm</a:t>
            </a:r>
            <a:br>
              <a:rPr lang="en-US" sz="1400" dirty="0" smtClean="0"/>
            </a:br>
            <a:r>
              <a:rPr lang="en-US" sz="1400" dirty="0" smtClean="0"/>
              <a:t>      </a:t>
            </a:r>
            <a:r>
              <a:rPr lang="mr-IN" sz="1400" dirty="0" smtClean="0"/>
              <a:t>…</a:t>
            </a:r>
            <a:endParaRPr kumimoji="0" lang="en-US" sz="14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Line Callout 1 (Accent Bar) 4"/>
          <p:cNvSpPr/>
          <p:nvPr/>
        </p:nvSpPr>
        <p:spPr bwMode="auto">
          <a:xfrm>
            <a:off x="5784009" y="969762"/>
            <a:ext cx="2792924" cy="2538616"/>
          </a:xfrm>
          <a:prstGeom prst="accentCallout1">
            <a:avLst>
              <a:gd name="adj1" fmla="val 21359"/>
              <a:gd name="adj2" fmla="val 106895"/>
              <a:gd name="adj3" fmla="val 90193"/>
              <a:gd name="adj4" fmla="val 158622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1400" b="1" u="sng" dirty="0" err="1" smtClean="0"/>
              <a:t>ClientRegistration</a:t>
            </a:r>
            <a:r>
              <a:rPr lang="en-US" sz="1400" b="1" u="sng" dirty="0" smtClean="0"/>
              <a:t/>
            </a:r>
            <a:br>
              <a:rPr lang="en-US" sz="1400" b="1" u="sng" dirty="0" smtClean="0"/>
            </a:br>
            <a:r>
              <a:rPr lang="en-US" sz="1400" b="1" dirty="0" smtClean="0"/>
              <a:t>  </a:t>
            </a:r>
            <a:r>
              <a:rPr lang="en-US" sz="1400" b="1" i="0" dirty="0" smtClean="0"/>
              <a:t>ID                   </a:t>
            </a:r>
            <a:br>
              <a:rPr lang="en-US" sz="1400" b="1" i="0" dirty="0" smtClean="0"/>
            </a:br>
            <a:r>
              <a:rPr lang="en-US" sz="1400" i="0" dirty="0" smtClean="0"/>
              <a:t>  </a:t>
            </a:r>
            <a:r>
              <a:rPr lang="en-US" sz="1400" b="1" i="0" dirty="0" smtClean="0"/>
              <a:t>Active             </a:t>
            </a:r>
            <a:br>
              <a:rPr lang="en-US" sz="1400" b="1" i="0" dirty="0" smtClean="0"/>
            </a:br>
            <a:r>
              <a:rPr lang="en-US" sz="1400" b="1" i="0" dirty="0" smtClean="0"/>
              <a:t>  </a:t>
            </a:r>
            <a:r>
              <a:rPr lang="en-US" sz="1400" b="1" i="0" dirty="0" err="1" smtClean="0"/>
              <a:t>OERealmID</a:t>
            </a:r>
            <a:r>
              <a:rPr lang="en-US" sz="1400" i="0" dirty="0" smtClean="0"/>
              <a:t>    </a:t>
            </a:r>
            <a:br>
              <a:rPr lang="en-US" sz="1400" i="0" dirty="0" smtClean="0"/>
            </a:br>
            <a:r>
              <a:rPr lang="en-US" sz="1400" i="0" dirty="0" smtClean="0"/>
              <a:t>  </a:t>
            </a:r>
            <a:r>
              <a:rPr lang="en-US" sz="1400" i="0" dirty="0" err="1" smtClean="0"/>
              <a:t>RegID</a:t>
            </a:r>
            <a:r>
              <a:rPr lang="en-US" sz="1400" i="0" dirty="0" smtClean="0"/>
              <a:t/>
            </a:r>
            <a:br>
              <a:rPr lang="en-US" sz="1400" i="0" dirty="0" smtClean="0"/>
            </a:br>
            <a:r>
              <a:rPr lang="en-US" sz="1400" i="0" dirty="0" smtClean="0"/>
              <a:t>  Registration-date</a:t>
            </a:r>
            <a:br>
              <a:rPr lang="en-US" sz="1400" i="0" dirty="0" smtClean="0"/>
            </a:br>
            <a:r>
              <a:rPr lang="en-US" sz="1400" i="0" dirty="0" smtClean="0"/>
              <a:t>  </a:t>
            </a:r>
            <a:r>
              <a:rPr lang="en-US" sz="1400" i="0" dirty="0" err="1" smtClean="0"/>
              <a:t>LastAccess</a:t>
            </a:r>
            <a:r>
              <a:rPr lang="en-US" sz="1400" i="0" dirty="0" smtClean="0"/>
              <a:t/>
            </a:r>
            <a:br>
              <a:rPr lang="en-US" sz="1400" i="0" dirty="0" smtClean="0"/>
            </a:br>
            <a:r>
              <a:rPr lang="en-US" sz="1400" i="0" dirty="0" smtClean="0"/>
              <a:t>  Out-of-band-type</a:t>
            </a:r>
            <a:br>
              <a:rPr lang="en-US" sz="1400" i="0" dirty="0" smtClean="0"/>
            </a:br>
            <a:r>
              <a:rPr lang="en-US" sz="1400" i="0" dirty="0" smtClean="0"/>
              <a:t>  OOB-address</a:t>
            </a:r>
            <a:br>
              <a:rPr lang="en-US" sz="1400" i="0" dirty="0" smtClean="0"/>
            </a:br>
            <a:r>
              <a:rPr lang="en-US" sz="1400" i="0" dirty="0" smtClean="0"/>
              <a:t>  OOB-ID</a:t>
            </a:r>
            <a:br>
              <a:rPr lang="en-US" sz="1400" i="0" dirty="0" smtClean="0"/>
            </a:br>
            <a:r>
              <a:rPr lang="en-US" sz="1400" i="0" dirty="0" smtClean="0"/>
              <a:t>       </a:t>
            </a:r>
            <a:r>
              <a:rPr lang="mr-IN" sz="1400" i="0" dirty="0" smtClean="0"/>
              <a:t>…</a:t>
            </a:r>
            <a:endParaRPr lang="en-US" sz="1400" i="0" dirty="0" smtClean="0"/>
          </a:p>
        </p:txBody>
      </p:sp>
      <p:sp>
        <p:nvSpPr>
          <p:cNvPr id="6" name="Line Callout 1 (Accent Bar) 5"/>
          <p:cNvSpPr/>
          <p:nvPr/>
        </p:nvSpPr>
        <p:spPr bwMode="auto">
          <a:xfrm>
            <a:off x="5884601" y="4039526"/>
            <a:ext cx="2681272" cy="2222742"/>
          </a:xfrm>
          <a:prstGeom prst="accentCallout1">
            <a:avLst>
              <a:gd name="adj1" fmla="val 21359"/>
              <a:gd name="adj2" fmla="val 106895"/>
              <a:gd name="adj3" fmla="val 11768"/>
              <a:gd name="adj4" fmla="val 158114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1400" b="1" u="sng" dirty="0" err="1" smtClean="0"/>
              <a:t>LoginContext</a:t>
            </a:r>
            <a:r>
              <a:rPr lang="en-US" sz="1400" b="1" u="sng" dirty="0" smtClean="0"/>
              <a:t/>
            </a:r>
            <a:br>
              <a:rPr lang="en-US" sz="1400" b="1" u="sng" dirty="0" smtClean="0"/>
            </a:br>
            <a:r>
              <a:rPr lang="en-US" sz="1400" i="0" dirty="0" smtClean="0"/>
              <a:t> </a:t>
            </a:r>
            <a:r>
              <a:rPr lang="en-US" sz="1400" b="1" i="0" dirty="0" smtClean="0"/>
              <a:t> ID</a:t>
            </a:r>
            <a:r>
              <a:rPr lang="en-US" sz="1400" i="0" dirty="0" smtClean="0"/>
              <a:t>                        </a:t>
            </a:r>
            <a:br>
              <a:rPr lang="en-US" sz="1400" i="0" dirty="0" smtClean="0"/>
            </a:br>
            <a:r>
              <a:rPr lang="en-US" sz="1400" i="0" dirty="0" smtClean="0"/>
              <a:t>  </a:t>
            </a:r>
            <a:r>
              <a:rPr lang="en-US" sz="1400" b="1" i="0" dirty="0" smtClean="0"/>
              <a:t>Connection-ID</a:t>
            </a:r>
            <a:r>
              <a:rPr lang="en-US" sz="1400" i="0" dirty="0" smtClean="0"/>
              <a:t/>
            </a:r>
            <a:br>
              <a:rPr lang="en-US" sz="1400" i="0" dirty="0" smtClean="0"/>
            </a:br>
            <a:r>
              <a:rPr lang="en-US" sz="1400" i="0" dirty="0" smtClean="0"/>
              <a:t> </a:t>
            </a:r>
            <a:r>
              <a:rPr lang="en-US" sz="1400" b="1" i="0" dirty="0" smtClean="0"/>
              <a:t> Login-State</a:t>
            </a:r>
            <a:r>
              <a:rPr lang="en-US" sz="1400" i="0" dirty="0" smtClean="0"/>
              <a:t/>
            </a:r>
            <a:br>
              <a:rPr lang="en-US" sz="1400" i="0" dirty="0" smtClean="0"/>
            </a:br>
            <a:r>
              <a:rPr lang="en-US" sz="1400" i="0" dirty="0" smtClean="0"/>
              <a:t>  Login-Date</a:t>
            </a:r>
            <a:br>
              <a:rPr lang="en-US" sz="1400" i="0" dirty="0" smtClean="0"/>
            </a:br>
            <a:r>
              <a:rPr lang="en-US" sz="1400" i="0" dirty="0" smtClean="0"/>
              <a:t>  Logout-Date</a:t>
            </a:r>
            <a:br>
              <a:rPr lang="en-US" sz="1400" i="0" dirty="0" smtClean="0"/>
            </a:br>
            <a:r>
              <a:rPr lang="en-US" sz="1400" i="0" dirty="0" smtClean="0"/>
              <a:t>  Lockout-start</a:t>
            </a:r>
            <a:br>
              <a:rPr lang="en-US" sz="1400" i="0" dirty="0" smtClean="0"/>
            </a:br>
            <a:r>
              <a:rPr lang="en-US" sz="1400" i="0" dirty="0" smtClean="0"/>
              <a:t>  Principal   (aka Client-</a:t>
            </a:r>
            <a:r>
              <a:rPr lang="en-US" sz="1400" i="0" dirty="0" err="1" smtClean="0"/>
              <a:t>Princpial</a:t>
            </a:r>
            <a:r>
              <a:rPr lang="en-US" sz="1400" i="0" dirty="0" smtClean="0"/>
              <a:t> )</a:t>
            </a:r>
            <a:br>
              <a:rPr lang="en-US" sz="1400" i="0" dirty="0" smtClean="0"/>
            </a:br>
            <a:r>
              <a:rPr lang="en-US" sz="1400" i="0" dirty="0" smtClean="0"/>
              <a:t>  </a:t>
            </a:r>
            <a:r>
              <a:rPr lang="en-US" sz="1400" i="0" dirty="0" err="1" smtClean="0"/>
              <a:t>TwoFA</a:t>
            </a:r>
            <a:r>
              <a:rPr lang="en-US" sz="1400" i="0" dirty="0" smtClean="0"/>
              <a:t>-OTP</a:t>
            </a:r>
            <a:br>
              <a:rPr lang="en-US" sz="1400" i="0" dirty="0" smtClean="0"/>
            </a:br>
            <a:r>
              <a:rPr lang="en-US" sz="1400" i="0" dirty="0" smtClean="0"/>
              <a:t>     </a:t>
            </a:r>
            <a:r>
              <a:rPr lang="mr-IN" sz="1400" i="0" dirty="0" smtClean="0"/>
              <a:t>…</a:t>
            </a:r>
            <a:r>
              <a:rPr lang="en-US" sz="1400" i="0" dirty="0" smtClean="0"/>
              <a:t/>
            </a:r>
            <a:br>
              <a:rPr lang="en-US" sz="1400" i="0" dirty="0" smtClean="0"/>
            </a:br>
            <a:endParaRPr kumimoji="0" lang="en-US" sz="14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746287" y="1295208"/>
            <a:ext cx="88018" cy="113173"/>
          </a:xfrm>
          <a:prstGeom prst="rect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735225" y="4365008"/>
            <a:ext cx="88018" cy="113173"/>
          </a:xfrm>
          <a:prstGeom prst="rect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2" name="Elbow Connector 11"/>
          <p:cNvCxnSpPr>
            <a:stCxn id="9" idx="1"/>
            <a:endCxn id="10" idx="1"/>
          </p:cNvCxnSpPr>
          <p:nvPr/>
        </p:nvCxnSpPr>
        <p:spPr bwMode="auto">
          <a:xfrm rot="10800000" flipV="1">
            <a:off x="5735225" y="1351795"/>
            <a:ext cx="11062" cy="3069800"/>
          </a:xfrm>
          <a:prstGeom prst="bentConnector3">
            <a:avLst>
              <a:gd name="adj1" fmla="val 2166534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806244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2FA Implementation Design:  Client Registration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 bwMode="auto">
          <a:xfrm>
            <a:off x="4843173" y="1270119"/>
            <a:ext cx="1630995" cy="7315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Client Registration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Service Interface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46" y="1268681"/>
            <a:ext cx="736347" cy="73634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 bwMode="auto">
          <a:xfrm>
            <a:off x="8780443" y="1285547"/>
            <a:ext cx="1630995" cy="731520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Client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Registration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object</a:t>
            </a:r>
          </a:p>
        </p:txBody>
      </p:sp>
      <p:sp>
        <p:nvSpPr>
          <p:cNvPr id="6" name="Can 5"/>
          <p:cNvSpPr/>
          <p:nvPr/>
        </p:nvSpPr>
        <p:spPr bwMode="auto">
          <a:xfrm>
            <a:off x="10508091" y="2303646"/>
            <a:ext cx="1182783" cy="796935"/>
          </a:xfrm>
          <a:prstGeom prst="can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2458761" y="1263616"/>
            <a:ext cx="1630995" cy="731520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Spring Security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BASIC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XXXX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authentication</a:t>
            </a:r>
          </a:p>
        </p:txBody>
      </p:sp>
      <p:sp>
        <p:nvSpPr>
          <p:cNvPr id="20" name="Direct Access Storage 19"/>
          <p:cNvSpPr/>
          <p:nvPr/>
        </p:nvSpPr>
        <p:spPr bwMode="auto">
          <a:xfrm>
            <a:off x="3959202" y="2029695"/>
            <a:ext cx="1083180" cy="684865"/>
          </a:xfrm>
          <a:prstGeom prst="flowChartMagneticDrum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Primary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User 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Accounts</a:t>
            </a:r>
          </a:p>
        </p:txBody>
      </p:sp>
      <p:cxnSp>
        <p:nvCxnSpPr>
          <p:cNvPr id="23" name="Elbow Connector 22"/>
          <p:cNvCxnSpPr>
            <a:stCxn id="20" idx="1"/>
            <a:endCxn id="14" idx="2"/>
          </p:cNvCxnSpPr>
          <p:nvPr/>
        </p:nvCxnSpPr>
        <p:spPr bwMode="auto">
          <a:xfrm rot="10800000">
            <a:off x="3274260" y="1995136"/>
            <a:ext cx="684943" cy="376992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>
            <a:stCxn id="14" idx="3"/>
            <a:endCxn id="3" idx="1"/>
          </p:cNvCxnSpPr>
          <p:nvPr/>
        </p:nvCxnSpPr>
        <p:spPr bwMode="auto">
          <a:xfrm>
            <a:off x="4089756" y="1629376"/>
            <a:ext cx="753417" cy="650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Elbow Connector 39"/>
          <p:cNvCxnSpPr>
            <a:stCxn id="5" idx="3"/>
            <a:endCxn id="6" idx="1"/>
          </p:cNvCxnSpPr>
          <p:nvPr/>
        </p:nvCxnSpPr>
        <p:spPr bwMode="auto">
          <a:xfrm>
            <a:off x="10411438" y="1651307"/>
            <a:ext cx="688045" cy="652339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9" name="Straight Arrow Connector 58"/>
          <p:cNvCxnSpPr>
            <a:stCxn id="3" idx="3"/>
            <a:endCxn id="5" idx="1"/>
          </p:cNvCxnSpPr>
          <p:nvPr/>
        </p:nvCxnSpPr>
        <p:spPr bwMode="auto">
          <a:xfrm>
            <a:off x="6474168" y="1635879"/>
            <a:ext cx="2306275" cy="1542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8" name="Straight Arrow Connector 117"/>
          <p:cNvCxnSpPr>
            <a:stCxn id="4" idx="3"/>
            <a:endCxn id="14" idx="1"/>
          </p:cNvCxnSpPr>
          <p:nvPr/>
        </p:nvCxnSpPr>
        <p:spPr bwMode="auto">
          <a:xfrm flipV="1">
            <a:off x="1017593" y="1629376"/>
            <a:ext cx="1441168" cy="747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2" name="TextBox 131"/>
          <p:cNvSpPr txBox="1"/>
          <p:nvPr/>
        </p:nvSpPr>
        <p:spPr bwMode="auto">
          <a:xfrm>
            <a:off x="983581" y="1282569"/>
            <a:ext cx="1045830" cy="641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buSzTx/>
            </a:pPr>
            <a:r>
              <a:rPr lang="en-US" sz="1400" i="0" dirty="0" smtClean="0">
                <a:solidFill>
                  <a:srgbClr val="FF0000"/>
                </a:solidFill>
              </a:rPr>
              <a:t>User-id</a:t>
            </a:r>
            <a:r>
              <a:rPr lang="en-US" sz="1400" i="0" dirty="0" smtClean="0"/>
              <a:t/>
            </a:r>
            <a:br>
              <a:rPr lang="en-US" sz="1400" i="0" dirty="0" smtClean="0"/>
            </a:br>
            <a:r>
              <a:rPr lang="en-US" sz="1400" i="0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password</a:t>
            </a:r>
          </a:p>
        </p:txBody>
      </p:sp>
    </p:spTree>
    <p:extLst>
      <p:ext uri="{BB962C8B-B14F-4D97-AF65-F5344CB8AC3E}">
        <p14:creationId xmlns:p14="http://schemas.microsoft.com/office/powerpoint/2010/main" val="27148112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2FA Implementation Design: 1</a:t>
            </a:r>
            <a:r>
              <a:rPr lang="en-US" baseline="30000" dirty="0" smtClean="0"/>
              <a:t>st</a:t>
            </a:r>
            <a:r>
              <a:rPr lang="en-US" dirty="0" smtClean="0"/>
              <a:t> Factor Authentication</a:t>
            </a:r>
            <a:endParaRPr lang="en-US" dirty="0"/>
          </a:p>
        </p:txBody>
      </p:sp>
      <p:sp>
        <p:nvSpPr>
          <p:cNvPr id="6" name="Can 5"/>
          <p:cNvSpPr/>
          <p:nvPr/>
        </p:nvSpPr>
        <p:spPr bwMode="auto">
          <a:xfrm>
            <a:off x="10508091" y="2303646"/>
            <a:ext cx="1182783" cy="796935"/>
          </a:xfrm>
          <a:prstGeom prst="can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4871070" y="2779792"/>
            <a:ext cx="1630995" cy="7315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1</a:t>
            </a:r>
            <a:r>
              <a:rPr lang="en-US" sz="1400" baseline="30000" dirty="0" smtClean="0"/>
              <a:t>st</a:t>
            </a:r>
            <a:r>
              <a:rPr lang="en-US" sz="1400" dirty="0" smtClean="0"/>
              <a:t> Factor</a:t>
            </a:r>
            <a:br>
              <a:rPr lang="en-US" sz="1400" dirty="0" smtClean="0"/>
            </a:br>
            <a:r>
              <a:rPr lang="en-US" sz="1400" dirty="0" smtClean="0"/>
              <a:t>Authentication</a:t>
            </a:r>
            <a:br>
              <a:rPr lang="en-US" sz="1400" dirty="0" smtClean="0"/>
            </a:br>
            <a:r>
              <a:rPr lang="en-US" sz="1400" dirty="0" smtClean="0"/>
              <a:t>Web Handler</a:t>
            </a:r>
            <a:endParaRPr lang="en-US" sz="1400" dirty="0"/>
          </a:p>
        </p:txBody>
      </p:sp>
      <p:sp>
        <p:nvSpPr>
          <p:cNvPr id="8" name="Rounded Rectangle 7"/>
          <p:cNvSpPr/>
          <p:nvPr/>
        </p:nvSpPr>
        <p:spPr bwMode="auto">
          <a:xfrm>
            <a:off x="8858149" y="3644919"/>
            <a:ext cx="1630995" cy="731520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2FA Authentication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Policy object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6757049" y="3644948"/>
            <a:ext cx="1630995" cy="731520"/>
          </a:xfrm>
          <a:prstGeom prst="roundRect">
            <a:avLst/>
          </a:prstGeom>
          <a:solidFill>
            <a:srgbClr val="FFB41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  <a:r>
              <a:rPr kumimoji="0" lang="en-US" sz="1400" b="0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st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Factor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HOTP</a:t>
            </a:r>
            <a:r>
              <a:rPr kumimoji="0" lang="en-US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push</a:t>
            </a:r>
            <a:br>
              <a:rPr kumimoji="0" lang="en-US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object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045837" y="3710731"/>
            <a:ext cx="336159" cy="622606"/>
            <a:chOff x="2315764" y="2353448"/>
            <a:chExt cx="336159" cy="622606"/>
          </a:xfrm>
        </p:grpSpPr>
        <p:sp>
          <p:nvSpPr>
            <p:cNvPr id="12" name="Rounded Rectangle 11"/>
            <p:cNvSpPr/>
            <p:nvPr/>
          </p:nvSpPr>
          <p:spPr bwMode="auto">
            <a:xfrm>
              <a:off x="2315764" y="2353448"/>
              <a:ext cx="336159" cy="622606"/>
            </a:xfrm>
            <a:prstGeom prst="round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2381013" y="2406231"/>
              <a:ext cx="208660" cy="445302"/>
            </a:xfrm>
            <a:prstGeom prst="round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6" name="Rounded Rectangle 15"/>
          <p:cNvSpPr/>
          <p:nvPr/>
        </p:nvSpPr>
        <p:spPr bwMode="auto">
          <a:xfrm>
            <a:off x="2461757" y="2773292"/>
            <a:ext cx="1630995" cy="731520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Spring Security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BASIC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XXXX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authentication</a:t>
            </a:r>
          </a:p>
        </p:txBody>
      </p:sp>
      <p:sp>
        <p:nvSpPr>
          <p:cNvPr id="20" name="Direct Access Storage 19"/>
          <p:cNvSpPr/>
          <p:nvPr/>
        </p:nvSpPr>
        <p:spPr bwMode="auto">
          <a:xfrm>
            <a:off x="3959202" y="2029695"/>
            <a:ext cx="1083180" cy="684865"/>
          </a:xfrm>
          <a:prstGeom prst="flowChartMagneticDrum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Primary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User 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Accounts</a:t>
            </a:r>
          </a:p>
        </p:txBody>
      </p:sp>
      <p:cxnSp>
        <p:nvCxnSpPr>
          <p:cNvPr id="24" name="Elbow Connector 23"/>
          <p:cNvCxnSpPr>
            <a:stCxn id="20" idx="1"/>
            <a:endCxn id="16" idx="0"/>
          </p:cNvCxnSpPr>
          <p:nvPr/>
        </p:nvCxnSpPr>
        <p:spPr bwMode="auto">
          <a:xfrm rot="10800000" flipV="1">
            <a:off x="3277256" y="2372128"/>
            <a:ext cx="681947" cy="401164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Elbow Connector 27"/>
          <p:cNvCxnSpPr>
            <a:stCxn id="7" idx="3"/>
            <a:endCxn id="8" idx="0"/>
          </p:cNvCxnSpPr>
          <p:nvPr/>
        </p:nvCxnSpPr>
        <p:spPr bwMode="auto">
          <a:xfrm>
            <a:off x="6502065" y="3145552"/>
            <a:ext cx="3171582" cy="499367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Elbow Connector 29"/>
          <p:cNvCxnSpPr>
            <a:stCxn id="8" idx="1"/>
            <a:endCxn id="10" idx="3"/>
          </p:cNvCxnSpPr>
          <p:nvPr/>
        </p:nvCxnSpPr>
        <p:spPr bwMode="auto">
          <a:xfrm rot="10800000" flipV="1">
            <a:off x="8388045" y="4010678"/>
            <a:ext cx="470105" cy="2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1" name="Elbow Connector 40"/>
          <p:cNvCxnSpPr>
            <a:stCxn id="8" idx="3"/>
            <a:endCxn id="6" idx="3"/>
          </p:cNvCxnSpPr>
          <p:nvPr/>
        </p:nvCxnSpPr>
        <p:spPr bwMode="auto">
          <a:xfrm flipV="1">
            <a:off x="10489144" y="3100581"/>
            <a:ext cx="610339" cy="910098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44" name="Straight Arrow Connector 43"/>
          <p:cNvCxnSpPr>
            <a:stCxn id="16" idx="3"/>
            <a:endCxn id="7" idx="1"/>
          </p:cNvCxnSpPr>
          <p:nvPr/>
        </p:nvCxnSpPr>
        <p:spPr bwMode="auto">
          <a:xfrm>
            <a:off x="4092752" y="3139052"/>
            <a:ext cx="778318" cy="65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/>
          <p:cNvCxnSpPr>
            <a:stCxn id="10" idx="1"/>
            <a:endCxn id="12" idx="3"/>
          </p:cNvCxnSpPr>
          <p:nvPr/>
        </p:nvCxnSpPr>
        <p:spPr bwMode="auto">
          <a:xfrm flipH="1">
            <a:off x="1381996" y="4010708"/>
            <a:ext cx="5375053" cy="1132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71" name="Picture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043" y="2765909"/>
            <a:ext cx="736347" cy="736347"/>
          </a:xfrm>
          <a:prstGeom prst="rect">
            <a:avLst/>
          </a:prstGeom>
        </p:spPr>
      </p:pic>
      <p:cxnSp>
        <p:nvCxnSpPr>
          <p:cNvPr id="123" name="Straight Arrow Connector 122"/>
          <p:cNvCxnSpPr>
            <a:stCxn id="71" idx="3"/>
            <a:endCxn id="16" idx="1"/>
          </p:cNvCxnSpPr>
          <p:nvPr/>
        </p:nvCxnSpPr>
        <p:spPr bwMode="auto">
          <a:xfrm>
            <a:off x="1070390" y="3134083"/>
            <a:ext cx="1391367" cy="496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9" name="TextBox 128"/>
          <p:cNvSpPr txBox="1"/>
          <p:nvPr/>
        </p:nvSpPr>
        <p:spPr bwMode="auto">
          <a:xfrm>
            <a:off x="2788888" y="3997126"/>
            <a:ext cx="285112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400" b="1" i="0" dirty="0" smtClean="0"/>
              <a:t>challenge</a:t>
            </a:r>
            <a:r>
              <a:rPr lang="en-US" sz="1400" i="0" dirty="0" smtClean="0"/>
              <a:t> (HOTP)</a:t>
            </a:r>
          </a:p>
        </p:txBody>
      </p:sp>
      <p:sp>
        <p:nvSpPr>
          <p:cNvPr id="133" name="TextBox 132"/>
          <p:cNvSpPr txBox="1"/>
          <p:nvPr/>
        </p:nvSpPr>
        <p:spPr bwMode="auto">
          <a:xfrm>
            <a:off x="974126" y="2779797"/>
            <a:ext cx="1045830" cy="641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buSzTx/>
            </a:pPr>
            <a:r>
              <a:rPr lang="en-US" sz="1400" i="0" dirty="0" smtClean="0">
                <a:solidFill>
                  <a:srgbClr val="FF0000"/>
                </a:solidFill>
              </a:rPr>
              <a:t>User-id</a:t>
            </a:r>
            <a:r>
              <a:rPr lang="en-US" sz="1400" i="0" dirty="0" smtClean="0"/>
              <a:t/>
            </a:r>
            <a:br>
              <a:rPr lang="en-US" sz="1400" i="0" dirty="0" smtClean="0"/>
            </a:br>
            <a:r>
              <a:rPr lang="en-US" sz="1400" i="0" dirty="0" smtClean="0">
                <a:solidFill>
                  <a:srgbClr val="12747B"/>
                </a:solidFill>
              </a:rPr>
              <a:t>password</a:t>
            </a:r>
          </a:p>
        </p:txBody>
      </p:sp>
    </p:spTree>
    <p:extLst>
      <p:ext uri="{BB962C8B-B14F-4D97-AF65-F5344CB8AC3E}">
        <p14:creationId xmlns:p14="http://schemas.microsoft.com/office/powerpoint/2010/main" val="3591495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2FA Implementation Design: 2</a:t>
            </a:r>
            <a:r>
              <a:rPr lang="en-US" baseline="30000" dirty="0" smtClean="0"/>
              <a:t>nd</a:t>
            </a:r>
            <a:r>
              <a:rPr lang="en-US" dirty="0" smtClean="0"/>
              <a:t> Factor Authentication &amp; Data Access</a:t>
            </a:r>
            <a:endParaRPr lang="en-US" dirty="0"/>
          </a:p>
        </p:txBody>
      </p:sp>
      <p:sp>
        <p:nvSpPr>
          <p:cNvPr id="6" name="Can 5"/>
          <p:cNvSpPr/>
          <p:nvPr/>
        </p:nvSpPr>
        <p:spPr bwMode="auto">
          <a:xfrm>
            <a:off x="10508091" y="2303646"/>
            <a:ext cx="1182783" cy="796935"/>
          </a:xfrm>
          <a:prstGeom prst="can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8858149" y="3644919"/>
            <a:ext cx="1630995" cy="731520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2FA Authentication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Policy object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045837" y="3710731"/>
            <a:ext cx="336159" cy="622606"/>
            <a:chOff x="2315764" y="2353448"/>
            <a:chExt cx="336159" cy="622606"/>
          </a:xfrm>
        </p:grpSpPr>
        <p:sp>
          <p:nvSpPr>
            <p:cNvPr id="12" name="Rounded Rectangle 11"/>
            <p:cNvSpPr/>
            <p:nvPr/>
          </p:nvSpPr>
          <p:spPr bwMode="auto">
            <a:xfrm>
              <a:off x="2315764" y="2353448"/>
              <a:ext cx="336159" cy="622606"/>
            </a:xfrm>
            <a:prstGeom prst="round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2381013" y="2406231"/>
              <a:ext cx="208660" cy="445302"/>
            </a:xfrm>
            <a:prstGeom prst="round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5" name="Rounded Rectangle 14"/>
          <p:cNvSpPr/>
          <p:nvPr/>
        </p:nvSpPr>
        <p:spPr bwMode="auto">
          <a:xfrm>
            <a:off x="2436676" y="5425591"/>
            <a:ext cx="1630995" cy="731520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Spring Security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FORM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OERealm</a:t>
            </a:r>
            <a:r>
              <a:rPr kumimoji="0" lang="en-US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br>
              <a:rPr kumimoji="0" lang="en-US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authentication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4924133" y="5422619"/>
            <a:ext cx="1630995" cy="7315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 smtClean="0"/>
              <a:t>Data Service </a:t>
            </a:r>
            <a:br>
              <a:rPr lang="en-US" sz="1400" dirty="0" smtClean="0"/>
            </a:br>
            <a:r>
              <a:rPr lang="en-US" sz="1400" dirty="0" smtClean="0"/>
              <a:t>Service Interfaces</a:t>
            </a:r>
            <a:endParaRPr lang="en-US" sz="1400" dirty="0"/>
          </a:p>
        </p:txBody>
      </p:sp>
      <p:sp>
        <p:nvSpPr>
          <p:cNvPr id="19" name="Rounded Rectangle 18"/>
          <p:cNvSpPr/>
          <p:nvPr/>
        </p:nvSpPr>
        <p:spPr bwMode="auto">
          <a:xfrm>
            <a:off x="6763070" y="4510086"/>
            <a:ext cx="1630995" cy="731520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dirty="0" smtClean="0"/>
              <a:t>2nd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Factor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Authentication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Realm object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9350210" y="5503833"/>
            <a:ext cx="1992055" cy="597701"/>
          </a:xfrm>
          <a:prstGeom prst="rect">
            <a:avLst/>
          </a:prstGeom>
          <a:solidFill>
            <a:schemeClr val="bg2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Application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Data Services</a:t>
            </a:r>
          </a:p>
        </p:txBody>
      </p:sp>
      <p:cxnSp>
        <p:nvCxnSpPr>
          <p:cNvPr id="41" name="Elbow Connector 40"/>
          <p:cNvCxnSpPr>
            <a:stCxn id="8" idx="3"/>
            <a:endCxn id="6" idx="3"/>
          </p:cNvCxnSpPr>
          <p:nvPr/>
        </p:nvCxnSpPr>
        <p:spPr bwMode="auto">
          <a:xfrm flipV="1">
            <a:off x="10489144" y="3100581"/>
            <a:ext cx="610339" cy="910098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47" name="Elbow Connector 46"/>
          <p:cNvCxnSpPr>
            <a:stCxn id="19" idx="3"/>
            <a:endCxn id="8" idx="2"/>
          </p:cNvCxnSpPr>
          <p:nvPr/>
        </p:nvCxnSpPr>
        <p:spPr bwMode="auto">
          <a:xfrm flipV="1">
            <a:off x="8394065" y="4376439"/>
            <a:ext cx="1279582" cy="499407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1" name="Elbow Connector 50"/>
          <p:cNvCxnSpPr>
            <a:stCxn id="15" idx="0"/>
            <a:endCxn id="19" idx="1"/>
          </p:cNvCxnSpPr>
          <p:nvPr/>
        </p:nvCxnSpPr>
        <p:spPr bwMode="auto">
          <a:xfrm rot="5400000" flipH="1" flipV="1">
            <a:off x="4732750" y="3395271"/>
            <a:ext cx="549745" cy="3510896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/>
          <p:cNvCxnSpPr>
            <a:stCxn id="112" idx="3"/>
            <a:endCxn id="15" idx="1"/>
          </p:cNvCxnSpPr>
          <p:nvPr/>
        </p:nvCxnSpPr>
        <p:spPr bwMode="auto">
          <a:xfrm>
            <a:off x="1085836" y="5017326"/>
            <a:ext cx="1350840" cy="774025"/>
          </a:xfrm>
          <a:prstGeom prst="bentConnector3">
            <a:avLst>
              <a:gd name="adj1" fmla="val 8351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12" name="Picture 1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89" y="4649152"/>
            <a:ext cx="736347" cy="736347"/>
          </a:xfrm>
          <a:prstGeom prst="rect">
            <a:avLst/>
          </a:prstGeom>
        </p:spPr>
      </p:pic>
      <p:sp>
        <p:nvSpPr>
          <p:cNvPr id="115" name="Right Arrow 114"/>
          <p:cNvSpPr/>
          <p:nvPr/>
        </p:nvSpPr>
        <p:spPr bwMode="auto">
          <a:xfrm>
            <a:off x="1207684" y="5665711"/>
            <a:ext cx="834173" cy="311302"/>
          </a:xfrm>
          <a:prstGeom prst="rightArrow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6" name="Right Arrow 115"/>
          <p:cNvSpPr/>
          <p:nvPr/>
        </p:nvSpPr>
        <p:spPr bwMode="auto">
          <a:xfrm>
            <a:off x="4074506" y="5668685"/>
            <a:ext cx="834173" cy="311302"/>
          </a:xfrm>
          <a:prstGeom prst="rightArrow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7" name="Right Arrow 116"/>
          <p:cNvSpPr/>
          <p:nvPr/>
        </p:nvSpPr>
        <p:spPr bwMode="auto">
          <a:xfrm>
            <a:off x="6551019" y="5646756"/>
            <a:ext cx="2799190" cy="311302"/>
          </a:xfrm>
          <a:prstGeom prst="rightArrow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2" name="TextBox 141"/>
          <p:cNvSpPr txBox="1"/>
          <p:nvPr/>
        </p:nvSpPr>
        <p:spPr bwMode="auto">
          <a:xfrm>
            <a:off x="1089175" y="4675493"/>
            <a:ext cx="1045830" cy="641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buSzTx/>
            </a:pPr>
            <a:r>
              <a:rPr lang="en-US" sz="1400" i="0" dirty="0" smtClean="0">
                <a:solidFill>
                  <a:srgbClr val="FF0000"/>
                </a:solidFill>
              </a:rPr>
              <a:t>User-id</a:t>
            </a:r>
            <a:r>
              <a:rPr lang="en-US" sz="1400" i="0" dirty="0" smtClean="0"/>
              <a:t/>
            </a:r>
            <a:br>
              <a:rPr lang="en-US" sz="1400" i="0" dirty="0" smtClean="0"/>
            </a:br>
            <a:r>
              <a:rPr lang="en-US" sz="1400" b="1" i="0" dirty="0" smtClean="0"/>
              <a:t>challenge</a:t>
            </a:r>
          </a:p>
        </p:txBody>
      </p:sp>
    </p:spTree>
    <p:extLst>
      <p:ext uri="{BB962C8B-B14F-4D97-AF65-F5344CB8AC3E}">
        <p14:creationId xmlns:p14="http://schemas.microsoft.com/office/powerpoint/2010/main" val="40439131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2FA Login Process Flow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 bwMode="auto">
          <a:xfrm>
            <a:off x="6400800" y="1519034"/>
            <a:ext cx="5355828" cy="320040"/>
          </a:xfrm>
          <a:prstGeom prst="round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dirty="0" smtClean="0"/>
              <a:t>f1Authenticated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7116846" y="2079403"/>
            <a:ext cx="2803987" cy="320040"/>
          </a:xfrm>
          <a:prstGeom prst="round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dirty="0" smtClean="0"/>
              <a:t>f2Challenge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10173236" y="3372112"/>
            <a:ext cx="1581194" cy="320040"/>
          </a:xfrm>
          <a:prstGeom prst="round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dirty="0" smtClean="0"/>
              <a:t>f2Failed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10188930" y="2878353"/>
            <a:ext cx="1581194" cy="320040"/>
          </a:xfrm>
          <a:prstGeom prst="round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/>
              <a:t>f2Expired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8340438" y="3821397"/>
            <a:ext cx="1581194" cy="320040"/>
          </a:xfrm>
          <a:prstGeom prst="round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dirty="0" smtClean="0"/>
              <a:t>f2Authenticated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6400800" y="5048865"/>
            <a:ext cx="5349647" cy="320040"/>
          </a:xfrm>
          <a:prstGeom prst="round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/>
              <a:t>cleanup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3411394" y="1406474"/>
            <a:ext cx="1568743" cy="572797"/>
          </a:xfrm>
          <a:prstGeom prst="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Validate 1</a:t>
            </a:r>
            <a:r>
              <a:rPr kumimoji="0" lang="en-US" sz="1400" b="0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st</a:t>
            </a:r>
            <a:r>
              <a:rPr kumimoji="0" lang="en-US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Factor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414390" y="2202694"/>
            <a:ext cx="1568743" cy="572797"/>
          </a:xfrm>
          <a:prstGeom prst="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Push 2</a:t>
            </a:r>
            <a:r>
              <a:rPr kumimoji="0" lang="en-US" sz="1400" b="0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nd</a:t>
            </a:r>
            <a:r>
              <a:rPr lang="en-US" sz="1400" dirty="0"/>
              <a:t> </a:t>
            </a:r>
            <a:r>
              <a:rPr lang="en-US" sz="1400" dirty="0" smtClean="0"/>
              <a:t>Factor</a:t>
            </a:r>
            <a:br>
              <a:rPr lang="en-US" sz="1400" dirty="0" smtClean="0"/>
            </a:br>
            <a:r>
              <a:rPr lang="en-US" sz="1400" dirty="0" smtClean="0"/>
              <a:t>Challenge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417386" y="3334879"/>
            <a:ext cx="1568743" cy="572797"/>
          </a:xfrm>
          <a:prstGeom prst="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Validate 2</a:t>
            </a:r>
            <a:r>
              <a:rPr kumimoji="0" lang="en-US" sz="1400" b="0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nd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b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Factor</a:t>
            </a:r>
          </a:p>
        </p:txBody>
      </p:sp>
      <p:cxnSp>
        <p:nvCxnSpPr>
          <p:cNvPr id="16" name="Straight Arrow Connector 15"/>
          <p:cNvCxnSpPr>
            <a:stCxn id="9" idx="3"/>
            <a:endCxn id="3" idx="1"/>
          </p:cNvCxnSpPr>
          <p:nvPr/>
        </p:nvCxnSpPr>
        <p:spPr bwMode="auto">
          <a:xfrm flipV="1">
            <a:off x="4980137" y="1679054"/>
            <a:ext cx="1420663" cy="138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18" name="Down Arrow 17"/>
          <p:cNvSpPr/>
          <p:nvPr/>
        </p:nvSpPr>
        <p:spPr bwMode="auto">
          <a:xfrm>
            <a:off x="4111610" y="1957097"/>
            <a:ext cx="238971" cy="268648"/>
          </a:xfrm>
          <a:prstGeom prst="downArrow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9" name="Straight Arrow Connector 18"/>
          <p:cNvCxnSpPr>
            <a:stCxn id="10" idx="3"/>
            <a:endCxn id="4" idx="1"/>
          </p:cNvCxnSpPr>
          <p:nvPr/>
        </p:nvCxnSpPr>
        <p:spPr bwMode="auto">
          <a:xfrm flipV="1">
            <a:off x="4983133" y="2239423"/>
            <a:ext cx="2133713" cy="24967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1" idx="3"/>
            <a:endCxn id="74" idx="1"/>
          </p:cNvCxnSpPr>
          <p:nvPr/>
        </p:nvCxnSpPr>
        <p:spPr bwMode="auto">
          <a:xfrm flipV="1">
            <a:off x="4986129" y="3043110"/>
            <a:ext cx="5085592" cy="57816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11" idx="3"/>
            <a:endCxn id="7" idx="1"/>
          </p:cNvCxnSpPr>
          <p:nvPr/>
        </p:nvCxnSpPr>
        <p:spPr bwMode="auto">
          <a:xfrm>
            <a:off x="4986129" y="3621278"/>
            <a:ext cx="3354309" cy="36013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48" name="TextBox 47"/>
          <p:cNvSpPr txBox="1"/>
          <p:nvPr/>
        </p:nvSpPr>
        <p:spPr bwMode="auto">
          <a:xfrm>
            <a:off x="24907" y="1543202"/>
            <a:ext cx="21041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400" i="0" dirty="0" smtClean="0"/>
              <a:t>User-id &amp; password</a:t>
            </a:r>
          </a:p>
        </p:txBody>
      </p:sp>
      <p:sp>
        <p:nvSpPr>
          <p:cNvPr id="49" name="Right Arrow 48"/>
          <p:cNvSpPr/>
          <p:nvPr/>
        </p:nvSpPr>
        <p:spPr bwMode="auto">
          <a:xfrm rot="10800000">
            <a:off x="2778838" y="2336691"/>
            <a:ext cx="532949" cy="311304"/>
          </a:xfrm>
          <a:prstGeom prst="rightArrow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Right Arrow 49"/>
          <p:cNvSpPr/>
          <p:nvPr/>
        </p:nvSpPr>
        <p:spPr bwMode="auto">
          <a:xfrm>
            <a:off x="2381008" y="1571080"/>
            <a:ext cx="971127" cy="286399"/>
          </a:xfrm>
          <a:prstGeom prst="rightArrow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TextBox 50"/>
          <p:cNvSpPr txBox="1"/>
          <p:nvPr/>
        </p:nvSpPr>
        <p:spPr bwMode="auto">
          <a:xfrm>
            <a:off x="-9446" y="2242635"/>
            <a:ext cx="21041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400" i="0" dirty="0" smtClean="0"/>
              <a:t>One-time-password</a:t>
            </a:r>
            <a:br>
              <a:rPr lang="en-US" sz="1400" i="0" dirty="0" smtClean="0"/>
            </a:br>
            <a:r>
              <a:rPr lang="en-US" sz="1400" i="0" dirty="0" smtClean="0"/>
              <a:t>challenge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2401922" y="2187267"/>
            <a:ext cx="336159" cy="622606"/>
            <a:chOff x="2315764" y="2353448"/>
            <a:chExt cx="336159" cy="622606"/>
          </a:xfrm>
        </p:grpSpPr>
        <p:sp>
          <p:nvSpPr>
            <p:cNvPr id="53" name="Rounded Rectangle 52"/>
            <p:cNvSpPr/>
            <p:nvPr/>
          </p:nvSpPr>
          <p:spPr bwMode="auto">
            <a:xfrm>
              <a:off x="2315764" y="2353448"/>
              <a:ext cx="336159" cy="622606"/>
            </a:xfrm>
            <a:prstGeom prst="round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4" name="Rounded Rectangle 53"/>
            <p:cNvSpPr/>
            <p:nvPr/>
          </p:nvSpPr>
          <p:spPr bwMode="auto">
            <a:xfrm>
              <a:off x="2381013" y="2406231"/>
              <a:ext cx="208660" cy="445302"/>
            </a:xfrm>
            <a:prstGeom prst="round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56" name="Right Arrow 55"/>
          <p:cNvSpPr/>
          <p:nvPr/>
        </p:nvSpPr>
        <p:spPr bwMode="auto">
          <a:xfrm rot="10800000">
            <a:off x="1931806" y="2352118"/>
            <a:ext cx="398411" cy="311304"/>
          </a:xfrm>
          <a:prstGeom prst="rightArrow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7" name="TextBox 56"/>
          <p:cNvSpPr txBox="1"/>
          <p:nvPr/>
        </p:nvSpPr>
        <p:spPr bwMode="auto">
          <a:xfrm>
            <a:off x="139956" y="3468878"/>
            <a:ext cx="21041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400" i="0" dirty="0" smtClean="0"/>
              <a:t>User-id &amp; challenge</a:t>
            </a:r>
          </a:p>
        </p:txBody>
      </p:sp>
      <p:sp>
        <p:nvSpPr>
          <p:cNvPr id="58" name="Right Arrow 57"/>
          <p:cNvSpPr/>
          <p:nvPr/>
        </p:nvSpPr>
        <p:spPr bwMode="auto">
          <a:xfrm>
            <a:off x="2384004" y="3496756"/>
            <a:ext cx="971127" cy="286399"/>
          </a:xfrm>
          <a:prstGeom prst="rightArrow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3419576" y="4920636"/>
            <a:ext cx="1568743" cy="572797"/>
          </a:xfrm>
          <a:prstGeom prst="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dirty="0" smtClean="0"/>
              <a:t>Cleanup</a:t>
            </a:r>
            <a:br>
              <a:rPr lang="en-US" sz="1400" dirty="0" smtClean="0"/>
            </a:br>
            <a:r>
              <a:rPr lang="en-US" sz="1400" dirty="0" smtClean="0"/>
              <a:t>2FA logins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0" name="Straight Arrow Connector 59"/>
          <p:cNvCxnSpPr>
            <a:stCxn id="59" idx="3"/>
            <a:endCxn id="8" idx="1"/>
          </p:cNvCxnSpPr>
          <p:nvPr/>
        </p:nvCxnSpPr>
        <p:spPr bwMode="auto">
          <a:xfrm>
            <a:off x="4988319" y="5207035"/>
            <a:ext cx="1412481" cy="18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36" name="Rounded Rectangle 35"/>
          <p:cNvSpPr/>
          <p:nvPr/>
        </p:nvSpPr>
        <p:spPr bwMode="auto">
          <a:xfrm>
            <a:off x="10182435" y="2412355"/>
            <a:ext cx="1581194" cy="320040"/>
          </a:xfrm>
          <a:prstGeom prst="round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dirty="0" smtClean="0"/>
              <a:t>unauthenticated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9" name="Straight Arrow Connector 38"/>
          <p:cNvCxnSpPr>
            <a:stCxn id="10" idx="3"/>
            <a:endCxn id="74" idx="1"/>
          </p:cNvCxnSpPr>
          <p:nvPr/>
        </p:nvCxnSpPr>
        <p:spPr bwMode="auto">
          <a:xfrm>
            <a:off x="4983133" y="2489093"/>
            <a:ext cx="5088588" cy="5540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20" name="&quot;No&quot; Symbol 19"/>
          <p:cNvSpPr/>
          <p:nvPr/>
        </p:nvSpPr>
        <p:spPr bwMode="auto">
          <a:xfrm>
            <a:off x="9388022" y="5490645"/>
            <a:ext cx="747020" cy="672414"/>
          </a:xfrm>
          <a:prstGeom prst="noSmoking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2" name="Straight Arrow Connector 41"/>
          <p:cNvCxnSpPr>
            <a:stCxn id="8" idx="2"/>
            <a:endCxn id="20" idx="2"/>
          </p:cNvCxnSpPr>
          <p:nvPr/>
        </p:nvCxnSpPr>
        <p:spPr bwMode="auto">
          <a:xfrm rot="16200000" flipH="1">
            <a:off x="9002850" y="5441679"/>
            <a:ext cx="457947" cy="312398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64" name="Alternate Process 63"/>
          <p:cNvSpPr/>
          <p:nvPr/>
        </p:nvSpPr>
        <p:spPr bwMode="auto">
          <a:xfrm>
            <a:off x="1763375" y="6001197"/>
            <a:ext cx="1534020" cy="26407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ClientRegistration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5" name="Alternate Process 64"/>
          <p:cNvSpPr/>
          <p:nvPr/>
        </p:nvSpPr>
        <p:spPr bwMode="auto">
          <a:xfrm>
            <a:off x="3449790" y="6002699"/>
            <a:ext cx="1534020" cy="26407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LoginContext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Rounded Rectangle 29"/>
          <p:cNvSpPr/>
          <p:nvPr/>
        </p:nvSpPr>
        <p:spPr bwMode="auto">
          <a:xfrm>
            <a:off x="3105761" y="1244909"/>
            <a:ext cx="2225586" cy="4401191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TextBox 32"/>
          <p:cNvSpPr txBox="1"/>
          <p:nvPr/>
        </p:nvSpPr>
        <p:spPr bwMode="auto">
          <a:xfrm>
            <a:off x="2477061" y="930537"/>
            <a:ext cx="35584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600" b="1" i="0" dirty="0" smtClean="0"/>
              <a:t>2FA Authentication Policy object</a:t>
            </a:r>
          </a:p>
        </p:txBody>
      </p:sp>
      <p:cxnSp>
        <p:nvCxnSpPr>
          <p:cNvPr id="44" name="Elbow Connector 43"/>
          <p:cNvCxnSpPr>
            <a:stCxn id="65" idx="0"/>
            <a:endCxn id="30" idx="2"/>
          </p:cNvCxnSpPr>
          <p:nvPr/>
        </p:nvCxnSpPr>
        <p:spPr bwMode="auto">
          <a:xfrm rot="5400000" flipH="1" flipV="1">
            <a:off x="4039378" y="5823523"/>
            <a:ext cx="356599" cy="175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6" name="Elbow Connector 65"/>
          <p:cNvCxnSpPr>
            <a:stCxn id="64" idx="0"/>
            <a:endCxn id="30" idx="2"/>
          </p:cNvCxnSpPr>
          <p:nvPr/>
        </p:nvCxnSpPr>
        <p:spPr bwMode="auto">
          <a:xfrm rot="5400000" flipH="1" flipV="1">
            <a:off x="3196921" y="4979565"/>
            <a:ext cx="355097" cy="168816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1" name="Alternate Process 70"/>
          <p:cNvSpPr/>
          <p:nvPr/>
        </p:nvSpPr>
        <p:spPr bwMode="auto">
          <a:xfrm>
            <a:off x="5173932" y="6004201"/>
            <a:ext cx="1534020" cy="26407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dirty="0" err="1" smtClean="0"/>
              <a:t>TwoFactorPolicy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2" name="Elbow Connector 71"/>
          <p:cNvCxnSpPr>
            <a:stCxn id="71" idx="0"/>
            <a:endCxn id="30" idx="2"/>
          </p:cNvCxnSpPr>
          <p:nvPr/>
        </p:nvCxnSpPr>
        <p:spPr bwMode="auto">
          <a:xfrm rot="16200000" flipV="1">
            <a:off x="4900698" y="4963957"/>
            <a:ext cx="358101" cy="1722388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5" name="Rectangle 74"/>
          <p:cNvSpPr/>
          <p:nvPr/>
        </p:nvSpPr>
        <p:spPr bwMode="auto">
          <a:xfrm>
            <a:off x="3421089" y="4192799"/>
            <a:ext cx="1568743" cy="572797"/>
          </a:xfrm>
          <a:prstGeom prst="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dirty="0" smtClean="0"/>
              <a:t>terminate</a:t>
            </a:r>
            <a:br>
              <a:rPr lang="en-US" sz="1400" dirty="0" smtClean="0"/>
            </a:br>
            <a:r>
              <a:rPr lang="en-US" sz="1400" dirty="0" smtClean="0"/>
              <a:t>2FA login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8" name="Rounded Rectangle 77"/>
          <p:cNvSpPr/>
          <p:nvPr/>
        </p:nvSpPr>
        <p:spPr bwMode="auto">
          <a:xfrm>
            <a:off x="6400800" y="4325892"/>
            <a:ext cx="1835126" cy="320040"/>
          </a:xfrm>
          <a:prstGeom prst="round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dirty="0" smtClean="0"/>
              <a:t>terminated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9" name="Straight Arrow Connector 59"/>
          <p:cNvCxnSpPr>
            <a:stCxn id="75" idx="3"/>
            <a:endCxn id="78" idx="1"/>
          </p:cNvCxnSpPr>
          <p:nvPr/>
        </p:nvCxnSpPr>
        <p:spPr bwMode="auto">
          <a:xfrm>
            <a:off x="4989832" y="4479198"/>
            <a:ext cx="1410968" cy="671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83" name="Right Arrow 82"/>
          <p:cNvSpPr/>
          <p:nvPr/>
        </p:nvSpPr>
        <p:spPr bwMode="auto">
          <a:xfrm>
            <a:off x="2385517" y="4378496"/>
            <a:ext cx="971127" cy="286399"/>
          </a:xfrm>
          <a:prstGeom prst="rightArrow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4" name="Right Arrow 83"/>
          <p:cNvSpPr/>
          <p:nvPr/>
        </p:nvSpPr>
        <p:spPr bwMode="auto">
          <a:xfrm>
            <a:off x="2374455" y="5071613"/>
            <a:ext cx="971127" cy="286399"/>
          </a:xfrm>
          <a:prstGeom prst="rightArrow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5" name="TextBox 84"/>
          <p:cNvSpPr txBox="1"/>
          <p:nvPr/>
        </p:nvSpPr>
        <p:spPr bwMode="auto">
          <a:xfrm>
            <a:off x="166616" y="4262593"/>
            <a:ext cx="21041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400" i="0" dirty="0" smtClean="0"/>
              <a:t>User-id </a:t>
            </a:r>
            <a:r>
              <a:rPr lang="mr-IN" sz="1400" i="0" dirty="0" smtClean="0"/>
              <a:t>–</a:t>
            </a:r>
            <a:r>
              <a:rPr lang="en-US" sz="1400" i="0" dirty="0" smtClean="0"/>
              <a:t> cancel login</a:t>
            </a:r>
            <a:br>
              <a:rPr lang="en-US" sz="1400" i="0" dirty="0" smtClean="0"/>
            </a:br>
            <a:r>
              <a:rPr lang="en-US" sz="1400" i="0" dirty="0" smtClean="0"/>
              <a:t>Admin </a:t>
            </a:r>
            <a:r>
              <a:rPr lang="mr-IN" sz="1400" i="0" dirty="0" smtClean="0"/>
              <a:t>–</a:t>
            </a:r>
            <a:r>
              <a:rPr lang="en-US" sz="1400" i="0" dirty="0" smtClean="0"/>
              <a:t> terminate login</a:t>
            </a:r>
          </a:p>
        </p:txBody>
      </p:sp>
      <p:sp>
        <p:nvSpPr>
          <p:cNvPr id="86" name="TextBox 85"/>
          <p:cNvSpPr txBox="1"/>
          <p:nvPr/>
        </p:nvSpPr>
        <p:spPr bwMode="auto">
          <a:xfrm>
            <a:off x="205851" y="5056311"/>
            <a:ext cx="21041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400" i="0" dirty="0" smtClean="0"/>
              <a:t>Admin </a:t>
            </a:r>
            <a:r>
              <a:rPr lang="mr-IN" sz="1400" i="0" dirty="0" smtClean="0"/>
              <a:t>–</a:t>
            </a:r>
            <a:r>
              <a:rPr lang="en-US" sz="1400" i="0" dirty="0" smtClean="0"/>
              <a:t> cleanup </a:t>
            </a:r>
          </a:p>
        </p:txBody>
      </p:sp>
      <p:sp>
        <p:nvSpPr>
          <p:cNvPr id="87" name="TextBox 86"/>
          <p:cNvSpPr txBox="1"/>
          <p:nvPr/>
        </p:nvSpPr>
        <p:spPr bwMode="auto">
          <a:xfrm>
            <a:off x="5193035" y="1232334"/>
            <a:ext cx="150887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400" i="0" dirty="0" smtClean="0"/>
              <a:t>( sets state )</a:t>
            </a:r>
          </a:p>
        </p:txBody>
      </p:sp>
      <p:sp>
        <p:nvSpPr>
          <p:cNvPr id="70" name="Down Arrow 69"/>
          <p:cNvSpPr/>
          <p:nvPr/>
        </p:nvSpPr>
        <p:spPr bwMode="auto">
          <a:xfrm>
            <a:off x="10851303" y="1848501"/>
            <a:ext cx="310896" cy="389819"/>
          </a:xfrm>
          <a:prstGeom prst="downArrow">
            <a:avLst/>
          </a:prstGeom>
          <a:solidFill>
            <a:srgbClr val="0D5257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0" name="Down Arrow 89"/>
          <p:cNvSpPr/>
          <p:nvPr/>
        </p:nvSpPr>
        <p:spPr bwMode="auto">
          <a:xfrm>
            <a:off x="9029597" y="1824853"/>
            <a:ext cx="310896" cy="237419"/>
          </a:xfrm>
          <a:prstGeom prst="downArrow">
            <a:avLst/>
          </a:prstGeom>
          <a:solidFill>
            <a:srgbClr val="0D5257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1" name="Down Arrow 90"/>
          <p:cNvSpPr/>
          <p:nvPr/>
        </p:nvSpPr>
        <p:spPr bwMode="auto">
          <a:xfrm>
            <a:off x="9042171" y="2403295"/>
            <a:ext cx="310896" cy="1381730"/>
          </a:xfrm>
          <a:prstGeom prst="downArrow">
            <a:avLst/>
          </a:prstGeom>
          <a:solidFill>
            <a:srgbClr val="0D5257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3" name="Down Arrow 92"/>
          <p:cNvSpPr/>
          <p:nvPr/>
        </p:nvSpPr>
        <p:spPr bwMode="auto">
          <a:xfrm>
            <a:off x="6642061" y="1835926"/>
            <a:ext cx="310896" cy="2477241"/>
          </a:xfrm>
          <a:prstGeom prst="downArrow">
            <a:avLst/>
          </a:prstGeom>
          <a:solidFill>
            <a:srgbClr val="0D5257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4" name="Down Arrow 93"/>
          <p:cNvSpPr/>
          <p:nvPr/>
        </p:nvSpPr>
        <p:spPr bwMode="auto">
          <a:xfrm>
            <a:off x="7105785" y="4666767"/>
            <a:ext cx="310896" cy="350592"/>
          </a:xfrm>
          <a:prstGeom prst="downArrow">
            <a:avLst/>
          </a:prstGeom>
          <a:solidFill>
            <a:srgbClr val="0D5257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5" name="Down Arrow 94"/>
          <p:cNvSpPr/>
          <p:nvPr/>
        </p:nvSpPr>
        <p:spPr bwMode="auto">
          <a:xfrm>
            <a:off x="10917199" y="3847899"/>
            <a:ext cx="310896" cy="1196112"/>
          </a:xfrm>
          <a:prstGeom prst="downArrow">
            <a:avLst/>
          </a:prstGeom>
          <a:solidFill>
            <a:srgbClr val="0D5257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4" name="Left Bracket 73"/>
          <p:cNvSpPr/>
          <p:nvPr/>
        </p:nvSpPr>
        <p:spPr bwMode="auto">
          <a:xfrm>
            <a:off x="10071721" y="2276045"/>
            <a:ext cx="226330" cy="1534130"/>
          </a:xfrm>
          <a:prstGeom prst="leftBracke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Right Bracket 75"/>
          <p:cNvSpPr/>
          <p:nvPr/>
        </p:nvSpPr>
        <p:spPr bwMode="auto">
          <a:xfrm>
            <a:off x="11668610" y="2288621"/>
            <a:ext cx="228600" cy="1536192"/>
          </a:xfrm>
          <a:prstGeom prst="rightBracke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7" name="Down Arrow 96"/>
          <p:cNvSpPr/>
          <p:nvPr/>
        </p:nvSpPr>
        <p:spPr bwMode="auto">
          <a:xfrm>
            <a:off x="9057769" y="4163772"/>
            <a:ext cx="310896" cy="878736"/>
          </a:xfrm>
          <a:prstGeom prst="downArrow">
            <a:avLst/>
          </a:prstGeom>
          <a:solidFill>
            <a:srgbClr val="0D5257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0" name="Down Arrow 99"/>
          <p:cNvSpPr/>
          <p:nvPr/>
        </p:nvSpPr>
        <p:spPr bwMode="auto">
          <a:xfrm>
            <a:off x="7660552" y="2417371"/>
            <a:ext cx="310896" cy="1883221"/>
          </a:xfrm>
          <a:prstGeom prst="downArrow">
            <a:avLst/>
          </a:prstGeom>
          <a:solidFill>
            <a:srgbClr val="0D5257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9123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5212" y="3091873"/>
            <a:ext cx="6557300" cy="986937"/>
          </a:xfrm>
        </p:spPr>
        <p:txBody>
          <a:bodyPr/>
          <a:lstStyle/>
          <a:p>
            <a:r>
              <a:rPr lang="en-US" dirty="0"/>
              <a:t>Putting Everything Together in One Amazing Demo</a:t>
            </a:r>
          </a:p>
        </p:txBody>
      </p:sp>
    </p:spTree>
    <p:extLst>
      <p:ext uri="{BB962C8B-B14F-4D97-AF65-F5344CB8AC3E}">
        <p14:creationId xmlns:p14="http://schemas.microsoft.com/office/powerpoint/2010/main" val="363465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Wrapping it all up	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Two Factor Authentication is useful for human direct-logins</a:t>
            </a:r>
          </a:p>
          <a:p>
            <a:r>
              <a:rPr lang="en-US" dirty="0" smtClean="0"/>
              <a:t>PAS for OE’s use of Spring Security makes 2FA easier and more secure</a:t>
            </a:r>
          </a:p>
          <a:p>
            <a:r>
              <a:rPr lang="en-US" dirty="0" smtClean="0"/>
              <a:t>Follow industry best practices for all ABL authentication process code development</a:t>
            </a:r>
          </a:p>
          <a:p>
            <a:pPr lvl="1"/>
            <a:r>
              <a:rPr lang="en-US" dirty="0" smtClean="0"/>
              <a:t>To a server all clients are hackers and it must never surrender to persistent attacks</a:t>
            </a:r>
          </a:p>
          <a:p>
            <a:pPr lvl="1"/>
            <a:r>
              <a:rPr lang="en-US" dirty="0" smtClean="0"/>
              <a:t>Do NOT provide </a:t>
            </a:r>
            <a:r>
              <a:rPr lang="en-US" i="1" dirty="0" smtClean="0"/>
              <a:t>hacker snacks</a:t>
            </a:r>
            <a:r>
              <a:rPr lang="en-US" dirty="0" smtClean="0"/>
              <a:t> to a client</a:t>
            </a:r>
          </a:p>
          <a:p>
            <a:r>
              <a:rPr lang="en-US" dirty="0" smtClean="0"/>
              <a:t>Client developer debugging will be challenging</a:t>
            </a:r>
          </a:p>
          <a:p>
            <a:r>
              <a:rPr lang="en-US" dirty="0" smtClean="0"/>
              <a:t>To a client Two Factor Authentication is more challenging to handle the failure cases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51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25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2017_PUG_Challenge_Americas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6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sz="1400" b="0" i="1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758</Value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efbf5ec808454fc39dd6e73fb30f9800 xmlns="7c69e624-827f-471b-adea-ac070ddc6867">
      <Terms xmlns="http://schemas.microsoft.com/office/infopath/2007/PartnerControls"/>
    </efbf5ec808454fc39dd6e73fb30f9800>
    <e88edf6f69774249aa5a94de92e0b3ee xmlns="7c69e624-827f-471b-adea-ac070ddc6867">
      <Terms xmlns="http://schemas.microsoft.com/office/infopath/2007/PartnerControls"/>
    </e88edf6f69774249aa5a94de92e0b3ee>
    <h2f9ec3728094124b933b9cf7e867a92 xmlns="7c69e624-827f-471b-adea-ac070ddc6867">
      <Terms xmlns="http://schemas.microsoft.com/office/infopath/2007/PartnerControls"/>
    </h2f9ec3728094124b933b9cf7e867a92>
    <m3946e80dba8470d9700658463930af8 xmlns="7c69e624-827f-471b-adea-ac070ddc6867">
      <Terms xmlns="http://schemas.microsoft.com/office/infopath/2007/PartnerControls"/>
    </m3946e80dba8470d9700658463930af8>
    <h847452f74b44b57bc4a2a741f9c94e9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</TermName>
          <TermId xmlns="http://schemas.microsoft.com/office/infopath/2007/PartnerControls">52c39dec-86ec-4d25-bb10-18d2912cd0c4</TermId>
        </TermInfo>
      </Terms>
    </h847452f74b44b57bc4a2a741f9c94e9>
    <l58a9cb184754a90a3d0c9fae6dfc0fc xmlns="7c69e624-827f-471b-adea-ac070ddc6867">
      <Terms xmlns="http://schemas.microsoft.com/office/infopath/2007/PartnerControls"/>
    </l58a9cb184754a90a3d0c9fae6dfc0fc>
    <_dlc_DocId xmlns="7c69e624-827f-471b-adea-ac070ddc6867">V5TQT6NVCWRS-1348-956</_dlc_DocId>
    <_dlc_DocIdUrl xmlns="7c69e624-827f-471b-adea-ac070ddc6867">
      <Url>https://myprogress.progress.com/departments/marketing/_layouts/DocIdRedir.aspx?ID=V5TQT6NVCWRS-1348-956</Url>
      <Description>V5TQT6NVCWRS-1348-956</Description>
    </_dlc_DocIdUrl>
  </documentManagement>
</p:properties>
</file>

<file path=customXml/itemProps1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DA4C4B2-98B1-44DF-A244-E8FB7A2D1956}">
  <ds:schemaRefs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7c69e624-827f-471b-adea-ac070ddc6867"/>
    <ds:schemaRef ds:uri="efb4a6a7-40f5-4c55-b7cd-bfe5555b588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2017_PUG_Challenge_Americas_Template.potx</Template>
  <TotalTime>1683</TotalTime>
  <Words>1580</Words>
  <Application>Microsoft Macintosh PowerPoint</Application>
  <PresentationFormat>Custom</PresentationFormat>
  <Paragraphs>264</Paragraphs>
  <Slides>25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2017_PUG_Challenge_Americas_Template</vt:lpstr>
      <vt:lpstr>2-Factor Authentication with PASOE</vt:lpstr>
      <vt:lpstr>Agenda</vt:lpstr>
      <vt:lpstr>Introduction to  “Two-Factor Authentication”</vt:lpstr>
      <vt:lpstr>When Single Passwords Are Not Enough…</vt:lpstr>
      <vt:lpstr>Two Factor Authentication Is Not Perfect</vt:lpstr>
      <vt:lpstr>Two Factor Authentication Process</vt:lpstr>
      <vt:lpstr>Anybody can make 2FA code work…  The challenge is to make it work securely </vt:lpstr>
      <vt:lpstr>The Technology</vt:lpstr>
      <vt:lpstr>Getting the Technology, Design, &amp; Implementation RIGHT</vt:lpstr>
      <vt:lpstr>Getting the Technology, Design, &amp; Implementation RIGHT</vt:lpstr>
      <vt:lpstr>The Client Side of Things</vt:lpstr>
      <vt:lpstr>Client-side : Web static artifacts (UI)</vt:lpstr>
      <vt:lpstr>Client-side : 3 Page design</vt:lpstr>
      <vt:lpstr>Client-side : Process flow</vt:lpstr>
      <vt:lpstr>Client-side : It is that simple</vt:lpstr>
      <vt:lpstr>The Server Side of Things</vt:lpstr>
      <vt:lpstr>2FA Implementation Design</vt:lpstr>
      <vt:lpstr>2FA Implementation Design:  Database Storage</vt:lpstr>
      <vt:lpstr>2FA Implementation Design:  Client Registration</vt:lpstr>
      <vt:lpstr>2FA Implementation Design: 1st Factor Authentication</vt:lpstr>
      <vt:lpstr>2FA Implementation Design: 2nd Factor Authentication &amp; Data Access</vt:lpstr>
      <vt:lpstr>2FA Login Process Flow</vt:lpstr>
      <vt:lpstr>Putting Everything Together in One Amazing Demo</vt:lpstr>
      <vt:lpstr>Wrapping it all up 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subject/>
  <dc:creator>Martin Tsekov</dc:creator>
  <cp:keywords/>
  <dc:description/>
  <cp:lastModifiedBy>Michael Jacobs</cp:lastModifiedBy>
  <cp:revision>70</cp:revision>
  <cp:lastPrinted>2013-09-18T03:48:20Z</cp:lastPrinted>
  <dcterms:created xsi:type="dcterms:W3CDTF">2016-05-13T13:52:00Z</dcterms:created>
  <dcterms:modified xsi:type="dcterms:W3CDTF">2017-05-31T19:09:25Z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_dlc_DocIdItemGuid">
    <vt:lpwstr>8f308494-2ca7-4968-acf2-a8e53c479d10</vt:lpwstr>
  </property>
  <property fmtid="{D5CDD505-2E9C-101B-9397-08002B2CF9AE}" pid="22" name="Visibility">
    <vt:lpwstr>758;#Internal|52c39dec-86ec-4d25-bb10-18d2912cd0c4</vt:lpwstr>
  </property>
</Properties>
</file>