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9" r:id="rId1"/>
    <p:sldMasterId id="2147483737" r:id="rId2"/>
  </p:sldMasterIdLst>
  <p:notesMasterIdLst>
    <p:notesMasterId r:id="rId50"/>
  </p:notesMasterIdLst>
  <p:handoutMasterIdLst>
    <p:handoutMasterId r:id="rId51"/>
  </p:handoutMasterIdLst>
  <p:sldIdLst>
    <p:sldId id="976" r:id="rId3"/>
    <p:sldId id="1281" r:id="rId4"/>
    <p:sldId id="1311" r:id="rId5"/>
    <p:sldId id="1262" r:id="rId6"/>
    <p:sldId id="1305" r:id="rId7"/>
    <p:sldId id="1307" r:id="rId8"/>
    <p:sldId id="1236" r:id="rId9"/>
    <p:sldId id="1312" r:id="rId10"/>
    <p:sldId id="1313" r:id="rId11"/>
    <p:sldId id="1314" r:id="rId12"/>
    <p:sldId id="1315" r:id="rId13"/>
    <p:sldId id="1244" r:id="rId14"/>
    <p:sldId id="1292" r:id="rId15"/>
    <p:sldId id="1291" r:id="rId16"/>
    <p:sldId id="1282" r:id="rId17"/>
    <p:sldId id="1218" r:id="rId18"/>
    <p:sldId id="1294" r:id="rId19"/>
    <p:sldId id="1226" r:id="rId20"/>
    <p:sldId id="1227" r:id="rId21"/>
    <p:sldId id="1245" r:id="rId22"/>
    <p:sldId id="1309" r:id="rId23"/>
    <p:sldId id="1308" r:id="rId24"/>
    <p:sldId id="1264" r:id="rId25"/>
    <p:sldId id="1301" r:id="rId26"/>
    <p:sldId id="1287" r:id="rId27"/>
    <p:sldId id="1317" r:id="rId28"/>
    <p:sldId id="1297" r:id="rId29"/>
    <p:sldId id="1298" r:id="rId30"/>
    <p:sldId id="1228" r:id="rId31"/>
    <p:sldId id="1299" r:id="rId32"/>
    <p:sldId id="1302" r:id="rId33"/>
    <p:sldId id="1230" r:id="rId34"/>
    <p:sldId id="1303" r:id="rId35"/>
    <p:sldId id="1250" r:id="rId36"/>
    <p:sldId id="1253" r:id="rId37"/>
    <p:sldId id="1251" r:id="rId38"/>
    <p:sldId id="1201" r:id="rId39"/>
    <p:sldId id="1252" r:id="rId40"/>
    <p:sldId id="1202" r:id="rId41"/>
    <p:sldId id="1268" r:id="rId42"/>
    <p:sldId id="1289" r:id="rId43"/>
    <p:sldId id="1290" r:id="rId44"/>
    <p:sldId id="1269" r:id="rId45"/>
    <p:sldId id="1310" r:id="rId46"/>
    <p:sldId id="1316" r:id="rId47"/>
    <p:sldId id="1156" r:id="rId48"/>
    <p:sldId id="1130" r:id="rId49"/>
  </p:sldIdLst>
  <p:sldSz cx="9144000" cy="6858000" type="screen4x3"/>
  <p:notesSz cx="7010400" cy="9296400"/>
  <p:defaultTextStyle>
    <a:defPPr>
      <a:defRPr lang="en-US"/>
    </a:defPPr>
    <a:lvl1pPr algn="ctr" rtl="0" fontAlgn="base">
      <a:spcBef>
        <a:spcPct val="50000"/>
      </a:spcBef>
      <a:spcAft>
        <a:spcPct val="0"/>
      </a:spcAft>
      <a:buSzPct val="130000"/>
      <a:defRPr sz="2400" i="1" kern="1200">
        <a:solidFill>
          <a:schemeClr val="tx1"/>
        </a:solidFill>
        <a:latin typeface="Arial" panose="020B0604020202020204" pitchFamily="34" charset="0"/>
        <a:ea typeface="+mn-ea"/>
        <a:cs typeface="+mn-cs"/>
      </a:defRPr>
    </a:lvl1pPr>
    <a:lvl2pPr marL="457200" algn="ctr" rtl="0" fontAlgn="base">
      <a:spcBef>
        <a:spcPct val="50000"/>
      </a:spcBef>
      <a:spcAft>
        <a:spcPct val="0"/>
      </a:spcAft>
      <a:buSzPct val="130000"/>
      <a:defRPr sz="2400" i="1" kern="1200">
        <a:solidFill>
          <a:schemeClr val="tx1"/>
        </a:solidFill>
        <a:latin typeface="Arial" panose="020B0604020202020204" pitchFamily="34" charset="0"/>
        <a:ea typeface="+mn-ea"/>
        <a:cs typeface="+mn-cs"/>
      </a:defRPr>
    </a:lvl2pPr>
    <a:lvl3pPr marL="914400" algn="ctr" rtl="0" fontAlgn="base">
      <a:spcBef>
        <a:spcPct val="50000"/>
      </a:spcBef>
      <a:spcAft>
        <a:spcPct val="0"/>
      </a:spcAft>
      <a:buSzPct val="130000"/>
      <a:defRPr sz="2400" i="1" kern="1200">
        <a:solidFill>
          <a:schemeClr val="tx1"/>
        </a:solidFill>
        <a:latin typeface="Arial" panose="020B0604020202020204" pitchFamily="34" charset="0"/>
        <a:ea typeface="+mn-ea"/>
        <a:cs typeface="+mn-cs"/>
      </a:defRPr>
    </a:lvl3pPr>
    <a:lvl4pPr marL="1371600" algn="ctr" rtl="0" fontAlgn="base">
      <a:spcBef>
        <a:spcPct val="50000"/>
      </a:spcBef>
      <a:spcAft>
        <a:spcPct val="0"/>
      </a:spcAft>
      <a:buSzPct val="130000"/>
      <a:defRPr sz="2400" i="1" kern="1200">
        <a:solidFill>
          <a:schemeClr val="tx1"/>
        </a:solidFill>
        <a:latin typeface="Arial" panose="020B0604020202020204" pitchFamily="34" charset="0"/>
        <a:ea typeface="+mn-ea"/>
        <a:cs typeface="+mn-cs"/>
      </a:defRPr>
    </a:lvl4pPr>
    <a:lvl5pPr marL="1828800" algn="ctr" rtl="0" fontAlgn="base">
      <a:spcBef>
        <a:spcPct val="50000"/>
      </a:spcBef>
      <a:spcAft>
        <a:spcPct val="0"/>
      </a:spcAft>
      <a:buSzPct val="130000"/>
      <a:defRPr sz="2400" i="1" kern="1200">
        <a:solidFill>
          <a:schemeClr val="tx1"/>
        </a:solidFill>
        <a:latin typeface="Arial" panose="020B0604020202020204" pitchFamily="34" charset="0"/>
        <a:ea typeface="+mn-ea"/>
        <a:cs typeface="+mn-cs"/>
      </a:defRPr>
    </a:lvl5pPr>
    <a:lvl6pPr marL="2286000" algn="l" defTabSz="914400" rtl="0" eaLnBrk="1" latinLnBrk="0" hangingPunct="1">
      <a:defRPr sz="2400" i="1" kern="1200">
        <a:solidFill>
          <a:schemeClr val="tx1"/>
        </a:solidFill>
        <a:latin typeface="Arial" panose="020B0604020202020204" pitchFamily="34" charset="0"/>
        <a:ea typeface="+mn-ea"/>
        <a:cs typeface="+mn-cs"/>
      </a:defRPr>
    </a:lvl6pPr>
    <a:lvl7pPr marL="2743200" algn="l" defTabSz="914400" rtl="0" eaLnBrk="1" latinLnBrk="0" hangingPunct="1">
      <a:defRPr sz="2400" i="1" kern="1200">
        <a:solidFill>
          <a:schemeClr val="tx1"/>
        </a:solidFill>
        <a:latin typeface="Arial" panose="020B0604020202020204" pitchFamily="34" charset="0"/>
        <a:ea typeface="+mn-ea"/>
        <a:cs typeface="+mn-cs"/>
      </a:defRPr>
    </a:lvl7pPr>
    <a:lvl8pPr marL="3200400" algn="l" defTabSz="914400" rtl="0" eaLnBrk="1" latinLnBrk="0" hangingPunct="1">
      <a:defRPr sz="2400" i="1" kern="1200">
        <a:solidFill>
          <a:schemeClr val="tx1"/>
        </a:solidFill>
        <a:latin typeface="Arial" panose="020B0604020202020204" pitchFamily="34" charset="0"/>
        <a:ea typeface="+mn-ea"/>
        <a:cs typeface="+mn-cs"/>
      </a:defRPr>
    </a:lvl8pPr>
    <a:lvl9pPr marL="3657600" algn="l" defTabSz="914400" rtl="0" eaLnBrk="1" latinLnBrk="0" hangingPunct="1">
      <a:defRPr sz="2400" i="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clark" initials="" lastIdx="8" clrIdx="0"/>
  <p:cmAuthor id="2" name="Paul McNulty" initials="" lastIdx="28"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080"/>
    <a:srgbClr val="C9935D"/>
    <a:srgbClr val="3B748E"/>
    <a:srgbClr val="5CB3DB"/>
    <a:srgbClr val="8F723C"/>
    <a:srgbClr val="DB9A5C"/>
    <a:srgbClr val="707070"/>
    <a:srgbClr val="8F8F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78" autoAdjust="0"/>
    <p:restoredTop sz="75388" autoAdjust="0"/>
  </p:normalViewPr>
  <p:slideViewPr>
    <p:cSldViewPr snapToGrid="0">
      <p:cViewPr varScale="1">
        <p:scale>
          <a:sx n="68" d="100"/>
          <a:sy n="68" d="100"/>
        </p:scale>
        <p:origin x="1260"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p:scale>
          <a:sx n="75" d="100"/>
          <a:sy n="75" d="100"/>
        </p:scale>
        <p:origin x="-1500" y="-48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5094" name="Rectangle 6"/>
          <p:cNvSpPr>
            <a:spLocks noGrp="1" noChangeArrowheads="1"/>
          </p:cNvSpPr>
          <p:nvPr>
            <p:ph type="hdr" sz="quarter"/>
          </p:nvPr>
        </p:nvSpPr>
        <p:spPr bwMode="auto">
          <a:xfrm>
            <a:off x="38100" y="38100"/>
            <a:ext cx="6940550" cy="39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35" tIns="46218" rIns="92435" bIns="46218" numCol="1" anchor="t" anchorCtr="0" compatLnSpc="1">
            <a:prstTxWarp prst="textNoShape">
              <a:avLst/>
            </a:prstTxWarp>
            <a:spAutoFit/>
          </a:bodyPr>
          <a:lstStyle>
            <a:lvl1pPr defTabSz="923925" eaLnBrk="0" hangingPunct="0">
              <a:spcBef>
                <a:spcPct val="0"/>
              </a:spcBef>
              <a:buSzTx/>
              <a:defRPr sz="1000" b="1" i="0"/>
            </a:lvl1pPr>
          </a:lstStyle>
          <a:p>
            <a:r>
              <a:rPr lang="en-US" altLang="en-US"/>
              <a:t>B6: Beginners Guide to OpenEdge SQL via ODBC or JDBC</a:t>
            </a:r>
          </a:p>
          <a:p>
            <a:r>
              <a:rPr lang="en-US" altLang="en-US"/>
              <a:t>Richard Banville</a:t>
            </a:r>
          </a:p>
        </p:txBody>
      </p:sp>
      <p:sp>
        <p:nvSpPr>
          <p:cNvPr id="345095" name="Rectangle 7"/>
          <p:cNvSpPr>
            <a:spLocks noGrp="1" noChangeArrowheads="1"/>
          </p:cNvSpPr>
          <p:nvPr>
            <p:ph type="ftr" sz="quarter" idx="2"/>
          </p:nvPr>
        </p:nvSpPr>
        <p:spPr bwMode="auto">
          <a:xfrm>
            <a:off x="1438275" y="8742363"/>
            <a:ext cx="4448175" cy="547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35" tIns="46218" rIns="92435" bIns="46218" numCol="1" anchor="b" anchorCtr="0" compatLnSpc="1">
            <a:prstTxWarp prst="textNoShape">
              <a:avLst/>
            </a:prstTxWarp>
            <a:spAutoFit/>
          </a:bodyPr>
          <a:lstStyle>
            <a:lvl1pPr defTabSz="923925" eaLnBrk="0" hangingPunct="0">
              <a:spcBef>
                <a:spcPct val="0"/>
              </a:spcBef>
              <a:buSzTx/>
              <a:defRPr sz="1000" i="0"/>
            </a:lvl1pPr>
          </a:lstStyle>
          <a:p>
            <a:r>
              <a:rPr lang="en-US" altLang="en-US"/>
              <a:t>Progress Technology World 2008 </a:t>
            </a:r>
            <a:br>
              <a:rPr lang="en-US" altLang="en-US"/>
            </a:br>
            <a:r>
              <a:rPr lang="en-US" altLang="en-US"/>
              <a:t>August 17-19, 2008</a:t>
            </a:r>
          </a:p>
          <a:p>
            <a:fld id="{4E3B8EF7-B4F9-4C51-9B56-FD50B742F14B}" type="slidenum">
              <a:rPr lang="en-US" altLang="en-US"/>
              <a:pPr/>
              <a:t>‹#›</a:t>
            </a:fld>
            <a:r>
              <a:rPr lang="en-US" altLang="en-US"/>
              <a:t> </a:t>
            </a:r>
          </a:p>
        </p:txBody>
      </p:sp>
    </p:spTree>
    <p:extLst>
      <p:ext uri="{BB962C8B-B14F-4D97-AF65-F5344CB8AC3E}">
        <p14:creationId xmlns:p14="http://schemas.microsoft.com/office/powerpoint/2010/main" val="28802084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036888"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54" tIns="46577" rIns="93154" bIns="46577" numCol="1" anchor="t" anchorCtr="0" compatLnSpc="1">
            <a:prstTxWarp prst="textNoShape">
              <a:avLst/>
            </a:prstTxWarp>
          </a:bodyPr>
          <a:lstStyle>
            <a:lvl1pPr algn="l" defTabSz="933450" eaLnBrk="0" hangingPunct="0">
              <a:spcBef>
                <a:spcPct val="0"/>
              </a:spcBef>
              <a:buSzTx/>
              <a:defRPr sz="1200" i="0"/>
            </a:lvl1pPr>
          </a:lstStyle>
          <a:p>
            <a:endParaRPr lang="en-US" altLang="en-US"/>
          </a:p>
        </p:txBody>
      </p:sp>
      <p:sp>
        <p:nvSpPr>
          <p:cNvPr id="22531" name="Rectangle 3"/>
          <p:cNvSpPr>
            <a:spLocks noGrp="1" noChangeArrowheads="1"/>
          </p:cNvSpPr>
          <p:nvPr>
            <p:ph type="dt" idx="1"/>
          </p:nvPr>
        </p:nvSpPr>
        <p:spPr bwMode="auto">
          <a:xfrm>
            <a:off x="3973513" y="0"/>
            <a:ext cx="303688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54" tIns="46577" rIns="93154" bIns="46577" numCol="1" anchor="t" anchorCtr="0" compatLnSpc="1">
            <a:prstTxWarp prst="textNoShape">
              <a:avLst/>
            </a:prstTxWarp>
          </a:bodyPr>
          <a:lstStyle>
            <a:lvl1pPr algn="r" defTabSz="933450" eaLnBrk="0" hangingPunct="0">
              <a:spcBef>
                <a:spcPct val="0"/>
              </a:spcBef>
              <a:buSzTx/>
              <a:defRPr sz="1200" i="0"/>
            </a:lvl1pPr>
          </a:lstStyle>
          <a:p>
            <a:endParaRPr lang="en-US" altLang="en-US"/>
          </a:p>
        </p:txBody>
      </p:sp>
      <p:sp>
        <p:nvSpPr>
          <p:cNvPr id="22532" name="Rectangle 4"/>
          <p:cNvSpPr>
            <a:spLocks noGrp="1" noRot="1" noChangeAspect="1" noChangeArrowheads="1" noTextEdit="1"/>
          </p:cNvSpPr>
          <p:nvPr>
            <p:ph type="sldImg" idx="2"/>
          </p:nvPr>
        </p:nvSpPr>
        <p:spPr bwMode="auto">
          <a:xfrm>
            <a:off x="1182688" y="698500"/>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935038" y="4416425"/>
            <a:ext cx="5140325" cy="418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54" tIns="46577" rIns="93154" bIns="46577"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2534" name="Rectangle 6"/>
          <p:cNvSpPr>
            <a:spLocks noGrp="1" noChangeArrowheads="1"/>
          </p:cNvSpPr>
          <p:nvPr>
            <p:ph type="ftr" sz="quarter" idx="4"/>
          </p:nvPr>
        </p:nvSpPr>
        <p:spPr bwMode="auto">
          <a:xfrm>
            <a:off x="0" y="8832850"/>
            <a:ext cx="3036888"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54" tIns="46577" rIns="93154" bIns="46577" numCol="1" anchor="b" anchorCtr="0" compatLnSpc="1">
            <a:prstTxWarp prst="textNoShape">
              <a:avLst/>
            </a:prstTxWarp>
          </a:bodyPr>
          <a:lstStyle>
            <a:lvl1pPr algn="l" defTabSz="933450" eaLnBrk="0" hangingPunct="0">
              <a:spcBef>
                <a:spcPct val="0"/>
              </a:spcBef>
              <a:buSzTx/>
              <a:defRPr sz="1200" i="0"/>
            </a:lvl1pPr>
          </a:lstStyle>
          <a:p>
            <a:endParaRPr lang="en-US" altLang="en-US"/>
          </a:p>
        </p:txBody>
      </p:sp>
      <p:sp>
        <p:nvSpPr>
          <p:cNvPr id="22535" name="Rectangle 7"/>
          <p:cNvSpPr>
            <a:spLocks noGrp="1" noChangeArrowheads="1"/>
          </p:cNvSpPr>
          <p:nvPr>
            <p:ph type="sldNum" sz="quarter" idx="5"/>
          </p:nvPr>
        </p:nvSpPr>
        <p:spPr bwMode="auto">
          <a:xfrm>
            <a:off x="3973513" y="8832850"/>
            <a:ext cx="303688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54" tIns="46577" rIns="93154" bIns="46577" numCol="1" anchor="b" anchorCtr="0" compatLnSpc="1">
            <a:prstTxWarp prst="textNoShape">
              <a:avLst/>
            </a:prstTxWarp>
          </a:bodyPr>
          <a:lstStyle>
            <a:lvl1pPr algn="r" defTabSz="933450" eaLnBrk="0" hangingPunct="0">
              <a:spcBef>
                <a:spcPct val="0"/>
              </a:spcBef>
              <a:buSzTx/>
              <a:defRPr sz="1200" i="0"/>
            </a:lvl1pPr>
          </a:lstStyle>
          <a:p>
            <a:fld id="{BB35F048-8652-466E-B2B3-2097CB1B5A8D}" type="slidenum">
              <a:rPr lang="en-US" altLang="en-US"/>
              <a:pPr/>
              <a:t>‹#›</a:t>
            </a:fld>
            <a:endParaRPr lang="en-US" altLang="en-US"/>
          </a:p>
        </p:txBody>
      </p:sp>
    </p:spTree>
    <p:extLst>
      <p:ext uri="{BB962C8B-B14F-4D97-AF65-F5344CB8AC3E}">
        <p14:creationId xmlns:p14="http://schemas.microsoft.com/office/powerpoint/2010/main" val="32598490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progress.atgnow.com/esprogress/docs/Progress/esupport.progress.com/EDocHTML/OpenEdge/10.1A/dmsdv/dmsdv-09-1.html#wp637463"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s://progress.atgnow.com/esprogress/docs/Progress/esupport.progress.com/EDocHTML/OpenEdge/10.1A/dmadm/dmadm-01-1.html#wp608217" TargetMode="Externa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progress.atgnow.com/esprogress/docs/Progress/esupport.progress.com/EDocHTML/OpenEdge/10.1A/dpspr/dpspr-1-1.html#wp608217"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BB94EA-A2D4-478B-A789-9C32311379D2}" type="slidenum">
              <a:rPr lang="en-US" altLang="en-US"/>
              <a:pPr/>
              <a:t>1</a:t>
            </a:fld>
            <a:endParaRPr lang="en-US" altLang="en-US"/>
          </a:p>
        </p:txBody>
      </p:sp>
      <p:sp>
        <p:nvSpPr>
          <p:cNvPr id="1716226" name="Rectangle 2"/>
          <p:cNvSpPr>
            <a:spLocks noGrp="1" noRot="1" noChangeAspect="1" noChangeArrowheads="1" noTextEdit="1"/>
          </p:cNvSpPr>
          <p:nvPr>
            <p:ph type="sldImg"/>
          </p:nvPr>
        </p:nvSpPr>
        <p:spPr>
          <a:xfrm>
            <a:off x="1181100" y="698500"/>
            <a:ext cx="4648200" cy="3486150"/>
          </a:xfrm>
          <a:ln/>
        </p:spPr>
      </p:sp>
      <p:sp>
        <p:nvSpPr>
          <p:cNvPr id="1716227" name="Rectangle 3"/>
          <p:cNvSpPr>
            <a:spLocks noGrp="1" noChangeArrowheads="1"/>
          </p:cNvSpPr>
          <p:nvPr>
            <p:ph type="body" idx="1"/>
          </p:nvPr>
        </p:nvSpPr>
        <p:spPr/>
        <p:txBody>
          <a:bodyPr/>
          <a:lstStyle/>
          <a:p>
            <a:pPr>
              <a:lnSpc>
                <a:spcPct val="90000"/>
              </a:lnSpc>
            </a:pPr>
            <a:endParaRPr lang="en-US" altLang="en-US"/>
          </a:p>
        </p:txBody>
      </p:sp>
    </p:spTree>
    <p:extLst>
      <p:ext uri="{BB962C8B-B14F-4D97-AF65-F5344CB8AC3E}">
        <p14:creationId xmlns:p14="http://schemas.microsoft.com/office/powerpoint/2010/main" val="2915892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5338A5-96F3-4BA9-BA07-E57697981E08}" type="slidenum">
              <a:rPr lang="en-US" altLang="en-US"/>
              <a:pPr/>
              <a:t>16</a:t>
            </a:fld>
            <a:endParaRPr lang="en-US" altLang="en-US"/>
          </a:p>
        </p:txBody>
      </p:sp>
      <p:sp>
        <p:nvSpPr>
          <p:cNvPr id="2363394" name="Rectangle 2"/>
          <p:cNvSpPr>
            <a:spLocks noGrp="1" noRot="1" noChangeAspect="1" noChangeArrowheads="1" noTextEdit="1"/>
          </p:cNvSpPr>
          <p:nvPr>
            <p:ph type="sldImg"/>
          </p:nvPr>
        </p:nvSpPr>
        <p:spPr>
          <a:ln/>
        </p:spPr>
      </p:sp>
      <p:sp>
        <p:nvSpPr>
          <p:cNvPr id="236339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245089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D3B831-BE49-4522-B003-5A84F36D1DA2}" type="slidenum">
              <a:rPr lang="en-US" altLang="en-US"/>
              <a:pPr/>
              <a:t>17</a:t>
            </a:fld>
            <a:endParaRPr lang="en-US" altLang="en-US"/>
          </a:p>
        </p:txBody>
      </p:sp>
      <p:sp>
        <p:nvSpPr>
          <p:cNvPr id="2430978" name="Rectangle 2"/>
          <p:cNvSpPr>
            <a:spLocks noGrp="1" noRot="1" noChangeAspect="1" noChangeArrowheads="1" noTextEdit="1"/>
          </p:cNvSpPr>
          <p:nvPr>
            <p:ph type="sldImg"/>
          </p:nvPr>
        </p:nvSpPr>
        <p:spPr>
          <a:ln/>
        </p:spPr>
      </p:sp>
      <p:sp>
        <p:nvSpPr>
          <p:cNvPr id="243097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591554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63FAF7-9605-48D8-AA74-FF929A4DEB90}" type="slidenum">
              <a:rPr lang="en-US" altLang="en-US"/>
              <a:pPr/>
              <a:t>18</a:t>
            </a:fld>
            <a:endParaRPr lang="en-US" altLang="en-US"/>
          </a:p>
        </p:txBody>
      </p:sp>
      <p:sp>
        <p:nvSpPr>
          <p:cNvPr id="2323458" name="Rectangle 2"/>
          <p:cNvSpPr>
            <a:spLocks noGrp="1" noRot="1" noChangeAspect="1" noChangeArrowheads="1" noTextEdit="1"/>
          </p:cNvSpPr>
          <p:nvPr>
            <p:ph type="sldImg"/>
          </p:nvPr>
        </p:nvSpPr>
        <p:spPr>
          <a:ln/>
        </p:spPr>
      </p:sp>
      <p:sp>
        <p:nvSpPr>
          <p:cNvPr id="2323459" name="Rectangle 3"/>
          <p:cNvSpPr>
            <a:spLocks noGrp="1" noChangeArrowheads="1"/>
          </p:cNvSpPr>
          <p:nvPr>
            <p:ph type="body" idx="1"/>
          </p:nvPr>
        </p:nvSpPr>
        <p:spPr/>
        <p:txBody>
          <a:bodyPr/>
          <a:lstStyle/>
          <a:p>
            <a:r>
              <a:rPr lang="en-US" altLang="en-US"/>
              <a:t>Trusted user</a:t>
            </a:r>
          </a:p>
        </p:txBody>
      </p:sp>
    </p:spTree>
    <p:extLst>
      <p:ext uri="{BB962C8B-B14F-4D97-AF65-F5344CB8AC3E}">
        <p14:creationId xmlns:p14="http://schemas.microsoft.com/office/powerpoint/2010/main" val="1460996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CC81E6-8862-4415-B609-C851508175D8}" type="slidenum">
              <a:rPr lang="en-US" altLang="en-US"/>
              <a:pPr/>
              <a:t>19</a:t>
            </a:fld>
            <a:endParaRPr lang="en-US" altLang="en-US"/>
          </a:p>
        </p:txBody>
      </p:sp>
      <p:sp>
        <p:nvSpPr>
          <p:cNvPr id="2337794" name="Rectangle 2"/>
          <p:cNvSpPr>
            <a:spLocks noGrp="1" noRot="1" noChangeAspect="1" noChangeArrowheads="1" noTextEdit="1"/>
          </p:cNvSpPr>
          <p:nvPr>
            <p:ph type="sldImg"/>
          </p:nvPr>
        </p:nvSpPr>
        <p:spPr>
          <a:ln/>
        </p:spPr>
      </p:sp>
      <p:sp>
        <p:nvSpPr>
          <p:cNvPr id="2337795" name="Rectangle 3"/>
          <p:cNvSpPr>
            <a:spLocks noGrp="1" noChangeArrowheads="1"/>
          </p:cNvSpPr>
          <p:nvPr>
            <p:ph type="body" idx="1"/>
          </p:nvPr>
        </p:nvSpPr>
        <p:spPr/>
        <p:txBody>
          <a:bodyPr/>
          <a:lstStyle/>
          <a:p>
            <a:endParaRPr lang="en-US" altLang="en-US"/>
          </a:p>
          <a:p>
            <a:endParaRPr lang="en-US" altLang="en-US"/>
          </a:p>
          <a:p>
            <a:r>
              <a:rPr lang="en-US" altLang="en-US"/>
              <a:t>Either case there are 2 default DBAs, SYSPROGRESS and &lt;db-owner&gt;.</a:t>
            </a:r>
          </a:p>
          <a:p>
            <a:endParaRPr lang="en-US" altLang="en-US"/>
          </a:p>
        </p:txBody>
      </p:sp>
    </p:spTree>
    <p:extLst>
      <p:ext uri="{BB962C8B-B14F-4D97-AF65-F5344CB8AC3E}">
        <p14:creationId xmlns:p14="http://schemas.microsoft.com/office/powerpoint/2010/main" val="1324448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2685EE-DF86-4847-8A47-8247A3F49342}" type="slidenum">
              <a:rPr lang="en-US" altLang="en-US"/>
              <a:pPr/>
              <a:t>20</a:t>
            </a:fld>
            <a:endParaRPr lang="en-US" altLang="en-US"/>
          </a:p>
        </p:txBody>
      </p:sp>
      <p:sp>
        <p:nvSpPr>
          <p:cNvPr id="2298882" name="Rectangle 2"/>
          <p:cNvSpPr>
            <a:spLocks noGrp="1" noRot="1" noChangeAspect="1" noChangeArrowheads="1" noTextEdit="1"/>
          </p:cNvSpPr>
          <p:nvPr>
            <p:ph type="sldImg"/>
          </p:nvPr>
        </p:nvSpPr>
        <p:spPr>
          <a:ln/>
        </p:spPr>
      </p:sp>
      <p:sp>
        <p:nvSpPr>
          <p:cNvPr id="2298883" name="Rectangle 3"/>
          <p:cNvSpPr>
            <a:spLocks noGrp="1" noChangeArrowheads="1"/>
          </p:cNvSpPr>
          <p:nvPr>
            <p:ph type="body" idx="1"/>
          </p:nvPr>
        </p:nvSpPr>
        <p:spPr/>
        <p:txBody>
          <a:bodyPr/>
          <a:lstStyle/>
          <a:p>
            <a:r>
              <a:rPr lang="en-US" altLang="en-US"/>
              <a:t>Table owner – unless DBA revokes</a:t>
            </a:r>
          </a:p>
          <a:p>
            <a:endParaRPr lang="en-US" altLang="en-US"/>
          </a:p>
          <a:p>
            <a:r>
              <a:rPr lang="en-US" altLang="en-US"/>
              <a:t>DBA account can be &lt;db-owner&gt; or SYSPROGRESS by default , recommend changing this.</a:t>
            </a:r>
          </a:p>
          <a:p>
            <a:endParaRPr lang="en-US" altLang="en-US"/>
          </a:p>
          <a:p>
            <a:r>
              <a:rPr lang="en-US" altLang="en-US"/>
              <a:t>Make sure to compare to ABL</a:t>
            </a:r>
          </a:p>
          <a:p>
            <a:endParaRPr lang="en-US" altLang="en-US"/>
          </a:p>
          <a:p>
            <a:r>
              <a:rPr lang="en-US" altLang="en-US"/>
              <a:t>Remember the previous error.</a:t>
            </a:r>
          </a:p>
          <a:p>
            <a:r>
              <a:rPr lang="en-US" altLang="en-US"/>
              <a:t>How come we don’t return:  not authorized?</a:t>
            </a:r>
          </a:p>
          <a:p>
            <a:endParaRPr lang="en-US" altLang="en-US"/>
          </a:p>
        </p:txBody>
      </p:sp>
    </p:spTree>
    <p:extLst>
      <p:ext uri="{BB962C8B-B14F-4D97-AF65-F5344CB8AC3E}">
        <p14:creationId xmlns:p14="http://schemas.microsoft.com/office/powerpoint/2010/main" val="33813444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B061B4-8750-47C6-837F-9DDB5B8EFD27}" type="slidenum">
              <a:rPr lang="en-US" altLang="en-US"/>
              <a:pPr/>
              <a:t>21</a:t>
            </a:fld>
            <a:endParaRPr lang="en-US" altLang="en-US"/>
          </a:p>
        </p:txBody>
      </p:sp>
      <p:sp>
        <p:nvSpPr>
          <p:cNvPr id="2500610" name="Rectangle 2"/>
          <p:cNvSpPr>
            <a:spLocks noGrp="1" noRot="1" noChangeAspect="1" noChangeArrowheads="1" noTextEdit="1"/>
          </p:cNvSpPr>
          <p:nvPr>
            <p:ph type="sldImg"/>
          </p:nvPr>
        </p:nvSpPr>
        <p:spPr>
          <a:xfrm>
            <a:off x="1181100" y="696913"/>
            <a:ext cx="4646613" cy="3484562"/>
          </a:xfrm>
          <a:ln/>
        </p:spPr>
      </p:sp>
      <p:sp>
        <p:nvSpPr>
          <p:cNvPr id="2500611" name="Rectangle 3"/>
          <p:cNvSpPr>
            <a:spLocks noGrp="1" noChangeArrowheads="1"/>
          </p:cNvSpPr>
          <p:nvPr>
            <p:ph type="body" idx="1"/>
          </p:nvPr>
        </p:nvSpPr>
        <p:spPr>
          <a:xfrm>
            <a:off x="701675" y="4416425"/>
            <a:ext cx="5605463" cy="4181475"/>
          </a:xfrm>
        </p:spPr>
        <p:txBody>
          <a:bodyPr/>
          <a:lstStyle/>
          <a:p>
            <a:r>
              <a:rPr lang="en-US" altLang="en-US" dirty="0"/>
              <a:t>If we compare the two client’s security systems, you will notice some interesting information.  I’ll let you read through the details later, but the highlights are:  </a:t>
            </a:r>
          </a:p>
          <a:p>
            <a:endParaRPr lang="en-US" altLang="en-US" dirty="0"/>
          </a:p>
          <a:p>
            <a:r>
              <a:rPr lang="en-US" altLang="en-US" dirty="0"/>
              <a:t>To many people’s surprise, the ABL core’s authorization implementation employs the GRANT model the same as SQL.  Implementation wise in the ABL, no database connection user-id has access unless explicitly granted it.</a:t>
            </a:r>
          </a:p>
          <a:p>
            <a:endParaRPr lang="en-US" altLang="en-US" dirty="0"/>
          </a:p>
          <a:p>
            <a:r>
              <a:rPr lang="en-US" altLang="en-US" dirty="0"/>
              <a:t>The second is that SQL employs the traditional definition of DBA, which the ABL does not.  However, the ABL security system has a defined Security Administrator who is limited to managing user accounts and the data those user accounts can access.</a:t>
            </a:r>
          </a:p>
          <a:p>
            <a:endParaRPr lang="en-US" altLang="en-US" dirty="0"/>
          </a:p>
          <a:p>
            <a:r>
              <a:rPr lang="en-US" altLang="en-US" dirty="0"/>
              <a:t>The primary difference between ABL and SQL is that the ABL’s defaults are made for a development environment where PUBLIC access is granted to everyone to the entire database.  SQL employs a more production site approach in that it denies access to all until it is granted.  </a:t>
            </a:r>
          </a:p>
          <a:p>
            <a:endParaRPr lang="en-US" altLang="en-US" dirty="0"/>
          </a:p>
          <a:p>
            <a:r>
              <a:rPr lang="en-US" altLang="en-US" dirty="0"/>
              <a:t>ABL developers need set any security, but they need to configure security for the production sites.  SQL developers need to set security in the development environment but is securely configured for production sites.</a:t>
            </a:r>
          </a:p>
          <a:p>
            <a:endParaRPr lang="en-US" altLang="en-US" dirty="0"/>
          </a:p>
        </p:txBody>
      </p:sp>
    </p:spTree>
    <p:extLst>
      <p:ext uri="{BB962C8B-B14F-4D97-AF65-F5344CB8AC3E}">
        <p14:creationId xmlns:p14="http://schemas.microsoft.com/office/powerpoint/2010/main" val="2512051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6769DE-66E5-4607-B95B-288F547D7E3A}" type="slidenum">
              <a:rPr lang="en-US" altLang="en-US"/>
              <a:pPr/>
              <a:t>22</a:t>
            </a:fld>
            <a:endParaRPr lang="en-US" altLang="en-US"/>
          </a:p>
        </p:txBody>
      </p:sp>
      <p:sp>
        <p:nvSpPr>
          <p:cNvPr id="2498562" name="Rectangle 2"/>
          <p:cNvSpPr>
            <a:spLocks noGrp="1" noRot="1" noChangeAspect="1" noChangeArrowheads="1" noTextEdit="1"/>
          </p:cNvSpPr>
          <p:nvPr>
            <p:ph type="sldImg"/>
          </p:nvPr>
        </p:nvSpPr>
        <p:spPr>
          <a:ln/>
        </p:spPr>
      </p:sp>
      <p:sp>
        <p:nvSpPr>
          <p:cNvPr id="2498563" name="Rectangle 3"/>
          <p:cNvSpPr>
            <a:spLocks noGrp="1" noChangeArrowheads="1"/>
          </p:cNvSpPr>
          <p:nvPr>
            <p:ph type="body" idx="1"/>
          </p:nvPr>
        </p:nvSpPr>
        <p:spPr/>
        <p:txBody>
          <a:bodyPr/>
          <a:lstStyle/>
          <a:p>
            <a:r>
              <a:rPr lang="en-US" altLang="en-US"/>
              <a:t>Discuss schema</a:t>
            </a:r>
          </a:p>
          <a:p>
            <a:r>
              <a:rPr lang="en-US" altLang="en-US"/>
              <a:t>PUB schema</a:t>
            </a:r>
          </a:p>
          <a:p>
            <a:r>
              <a:rPr lang="en-US" altLang="en-US"/>
              <a:t>Column not found</a:t>
            </a:r>
          </a:p>
          <a:p>
            <a:endParaRPr lang="en-US" altLang="en-US"/>
          </a:p>
          <a:p>
            <a:endParaRPr lang="en-US" altLang="en-US"/>
          </a:p>
        </p:txBody>
      </p:sp>
    </p:spTree>
    <p:extLst>
      <p:ext uri="{BB962C8B-B14F-4D97-AF65-F5344CB8AC3E}">
        <p14:creationId xmlns:p14="http://schemas.microsoft.com/office/powerpoint/2010/main" val="2458909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C4A65B-FA4C-44CE-B4D5-832AFBAF9F0B}" type="slidenum">
              <a:rPr lang="en-US" altLang="en-US"/>
              <a:pPr/>
              <a:t>23</a:t>
            </a:fld>
            <a:endParaRPr lang="en-US" altLang="en-US"/>
          </a:p>
        </p:txBody>
      </p:sp>
      <p:sp>
        <p:nvSpPr>
          <p:cNvPr id="2343938" name="Rectangle 2"/>
          <p:cNvSpPr>
            <a:spLocks noGrp="1" noRot="1" noChangeAspect="1" noChangeArrowheads="1" noTextEdit="1"/>
          </p:cNvSpPr>
          <p:nvPr>
            <p:ph type="sldImg"/>
          </p:nvPr>
        </p:nvSpPr>
        <p:spPr>
          <a:xfrm>
            <a:off x="1179513" y="696913"/>
            <a:ext cx="4651375" cy="3487737"/>
          </a:xfrm>
          <a:ln/>
        </p:spPr>
      </p:sp>
      <p:sp>
        <p:nvSpPr>
          <p:cNvPr id="2343939" name="Rectangle 3"/>
          <p:cNvSpPr>
            <a:spLocks noGrp="1" noChangeArrowheads="1"/>
          </p:cNvSpPr>
          <p:nvPr>
            <p:ph type="body" idx="1"/>
          </p:nvPr>
        </p:nvSpPr>
        <p:spPr>
          <a:xfrm>
            <a:off x="935038" y="4416425"/>
            <a:ext cx="5140325" cy="4183063"/>
          </a:xfrm>
        </p:spPr>
        <p:txBody>
          <a:bodyPr/>
          <a:lstStyle/>
          <a:p>
            <a:r>
              <a:rPr lang="en-US" altLang="en-US">
                <a:latin typeface="LucidaSansTypewriter" charset="0"/>
              </a:rPr>
              <a:t>RESOURCE</a:t>
            </a:r>
          </a:p>
          <a:p>
            <a:r>
              <a:rPr lang="en-US" altLang="en-US">
                <a:latin typeface="Times New Roman" panose="02020603050405020304" pitchFamily="18" charset="0"/>
              </a:rPr>
              <a:t>Allows the specified users to issue </a:t>
            </a:r>
            <a:r>
              <a:rPr lang="en-US" altLang="en-US">
                <a:latin typeface="LucidaSansTypewriter" charset="0"/>
              </a:rPr>
              <a:t>CREATE </a:t>
            </a:r>
            <a:r>
              <a:rPr lang="en-US" altLang="en-US">
                <a:latin typeface="Times New Roman" panose="02020603050405020304" pitchFamily="18" charset="0"/>
              </a:rPr>
              <a:t>statements.</a:t>
            </a:r>
            <a:endParaRPr lang="en-US" altLang="en-US"/>
          </a:p>
          <a:p>
            <a:r>
              <a:rPr lang="en-US" altLang="en-US">
                <a:latin typeface="LucidaSansTypewriter" charset="0"/>
              </a:rPr>
              <a:t>DBA</a:t>
            </a:r>
          </a:p>
          <a:p>
            <a:r>
              <a:rPr lang="en-US" altLang="en-US">
                <a:latin typeface="Times New Roman" panose="02020603050405020304" pitchFamily="18" charset="0"/>
              </a:rPr>
              <a:t>Allows the specified users to create, access, modify, or delete any database object, and to</a:t>
            </a:r>
          </a:p>
          <a:p>
            <a:r>
              <a:rPr lang="en-US" altLang="en-US">
                <a:latin typeface="Times New Roman" panose="02020603050405020304" pitchFamily="18" charset="0"/>
              </a:rPr>
              <a:t>grant other users any privileges.</a:t>
            </a:r>
          </a:p>
          <a:p>
            <a:r>
              <a:rPr lang="en-US" altLang="en-US">
                <a:latin typeface="LucidaSansTypewriter" charset="0"/>
              </a:rPr>
              <a:t>TO username </a:t>
            </a:r>
            <a:r>
              <a:rPr lang="en-US" altLang="en-US" b="1">
                <a:latin typeface="LucidaSansTypewriter-Bd" charset="0"/>
              </a:rPr>
              <a:t>[ </a:t>
            </a:r>
            <a:r>
              <a:rPr lang="en-US" altLang="en-US">
                <a:latin typeface="LucidaSansTypewriter" charset="0"/>
              </a:rPr>
              <a:t>, </a:t>
            </a:r>
            <a:r>
              <a:rPr lang="en-US" altLang="en-US" i="1">
                <a:latin typeface="LucidaSansTypewriter-Obl" charset="0"/>
              </a:rPr>
              <a:t>username </a:t>
            </a:r>
            <a:r>
              <a:rPr lang="en-US" altLang="en-US" b="1">
                <a:latin typeface="LucidaSansTypewriter-Bd" charset="0"/>
              </a:rPr>
              <a:t>] </a:t>
            </a:r>
            <a:r>
              <a:rPr lang="en-US" altLang="en-US">
                <a:latin typeface="LucidaSansTypewriter" charset="0"/>
              </a:rPr>
              <a:t>, </a:t>
            </a:r>
            <a:r>
              <a:rPr lang="en-US" altLang="en-US" b="1">
                <a:latin typeface="LucidaSansTypewriter-Bd" charset="0"/>
              </a:rPr>
              <a:t>...</a:t>
            </a:r>
          </a:p>
          <a:p>
            <a:r>
              <a:rPr lang="en-US" altLang="en-US">
                <a:latin typeface="Times New Roman" panose="02020603050405020304" pitchFamily="18" charset="0"/>
              </a:rPr>
              <a:t>Grants the specified privileges on the table or view to the specified list of users.</a:t>
            </a:r>
          </a:p>
          <a:p>
            <a:r>
              <a:rPr lang="en-US" altLang="en-US">
                <a:latin typeface="LucidaSansTypewriter" charset="0"/>
              </a:rPr>
              <a:t>SELECT</a:t>
            </a:r>
          </a:p>
          <a:p>
            <a:r>
              <a:rPr lang="en-US" altLang="en-US">
                <a:latin typeface="Times New Roman" panose="02020603050405020304" pitchFamily="18" charset="0"/>
              </a:rPr>
              <a:t>Allows the specified users to read data from the table or view.</a:t>
            </a:r>
          </a:p>
          <a:p>
            <a:r>
              <a:rPr lang="en-US" altLang="en-US">
                <a:latin typeface="LucidaSansTypewriter" charset="0"/>
              </a:rPr>
              <a:t>INSERT</a:t>
            </a:r>
          </a:p>
          <a:p>
            <a:r>
              <a:rPr lang="en-US" altLang="en-US">
                <a:latin typeface="Times New Roman" panose="02020603050405020304" pitchFamily="18" charset="0"/>
              </a:rPr>
              <a:t>Allows the specified users to add new rows to the table or view.</a:t>
            </a:r>
          </a:p>
          <a:p>
            <a:r>
              <a:rPr lang="en-US" altLang="en-US">
                <a:latin typeface="LucidaSansTypewriter" charset="0"/>
              </a:rPr>
              <a:t>DELETE</a:t>
            </a:r>
          </a:p>
          <a:p>
            <a:r>
              <a:rPr lang="en-US" altLang="en-US">
                <a:latin typeface="Times New Roman" panose="02020603050405020304" pitchFamily="18" charset="0"/>
              </a:rPr>
              <a:t>Allows the specified users to delete rows from the table or view.</a:t>
            </a:r>
          </a:p>
          <a:p>
            <a:r>
              <a:rPr lang="en-US" altLang="en-US">
                <a:latin typeface="LucidaSansTypewriter" charset="0"/>
              </a:rPr>
              <a:t>INDEX</a:t>
            </a:r>
          </a:p>
          <a:p>
            <a:r>
              <a:rPr lang="en-US" altLang="en-US">
                <a:latin typeface="Times New Roman" panose="02020603050405020304" pitchFamily="18" charset="0"/>
              </a:rPr>
              <a:t>Allows the specified users to create an index on the table or view.</a:t>
            </a:r>
          </a:p>
          <a:p>
            <a:r>
              <a:rPr lang="en-US" altLang="en-US">
                <a:latin typeface="LucidaSansTypewriter" charset="0"/>
              </a:rPr>
              <a:t>UPDATE </a:t>
            </a:r>
            <a:r>
              <a:rPr lang="en-US" altLang="en-US" b="1">
                <a:latin typeface="LucidaSansTypewriter-Bd" charset="0"/>
              </a:rPr>
              <a:t>[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b="1">
                <a:latin typeface="LucidaSansTypewriter-Bd" charset="0"/>
              </a:rPr>
              <a:t>... </a:t>
            </a:r>
            <a:r>
              <a:rPr lang="en-US" altLang="en-US">
                <a:latin typeface="LucidaSansTypewriter" charset="0"/>
              </a:rPr>
              <a:t>) </a:t>
            </a:r>
            <a:r>
              <a:rPr lang="en-US" altLang="en-US" b="1">
                <a:latin typeface="LucidaSansTypewriter-Bd" charset="0"/>
              </a:rPr>
              <a:t>]</a:t>
            </a:r>
          </a:p>
          <a:p>
            <a:r>
              <a:rPr lang="en-US" altLang="en-US">
                <a:latin typeface="Times New Roman" panose="02020603050405020304" pitchFamily="18" charset="0"/>
              </a:rPr>
              <a:t>Allows the specified users to modify existing rows in the table or view. If followed by a</a:t>
            </a:r>
          </a:p>
          <a:p>
            <a:r>
              <a:rPr lang="en-US" altLang="en-US">
                <a:latin typeface="Times New Roman" panose="02020603050405020304" pitchFamily="18" charset="0"/>
              </a:rPr>
              <a:t>column list, the users can modify values only in the columns named.</a:t>
            </a:r>
          </a:p>
          <a:p>
            <a:r>
              <a:rPr lang="en-US" altLang="en-US">
                <a:latin typeface="LucidaSansTypewriter" charset="0"/>
              </a:rPr>
              <a:t>REFERENCES </a:t>
            </a:r>
            <a:r>
              <a:rPr lang="en-US" altLang="en-US" b="1">
                <a:latin typeface="LucidaSansTypewriter-Bd" charset="0"/>
              </a:rPr>
              <a:t>[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b="1">
                <a:latin typeface="LucidaSansTypewriter-Bd" charset="0"/>
              </a:rPr>
              <a:t>... </a:t>
            </a:r>
            <a:r>
              <a:rPr lang="en-US" altLang="en-US">
                <a:latin typeface="LucidaSansTypewriter" charset="0"/>
              </a:rPr>
              <a:t>) </a:t>
            </a:r>
            <a:r>
              <a:rPr lang="en-US" altLang="en-US" b="1">
                <a:latin typeface="LucidaSansTypewriter-Bd" charset="0"/>
              </a:rPr>
              <a:t>]</a:t>
            </a:r>
          </a:p>
          <a:p>
            <a:r>
              <a:rPr lang="en-US" altLang="en-US">
                <a:latin typeface="Times New Roman" panose="02020603050405020304" pitchFamily="18" charset="0"/>
              </a:rPr>
              <a:t>Allows the specified users to refer to the table from other tables’ constraint definitions. If</a:t>
            </a:r>
          </a:p>
          <a:p>
            <a:r>
              <a:rPr lang="en-US" altLang="en-US">
                <a:latin typeface="Times New Roman" panose="02020603050405020304" pitchFamily="18" charset="0"/>
              </a:rPr>
              <a:t>followed by a column list, constraint definitions can refer only to the columns named.</a:t>
            </a:r>
            <a:endParaRPr lang="en-US" altLang="en-US"/>
          </a:p>
          <a:p>
            <a:endParaRPr lang="en-US" altLang="en-US"/>
          </a:p>
          <a:p>
            <a:r>
              <a:rPr lang="en-US" altLang="en-US"/>
              <a:t>CREATE USER ‘name’,’pass’</a:t>
            </a:r>
          </a:p>
        </p:txBody>
      </p:sp>
    </p:spTree>
    <p:extLst>
      <p:ext uri="{BB962C8B-B14F-4D97-AF65-F5344CB8AC3E}">
        <p14:creationId xmlns:p14="http://schemas.microsoft.com/office/powerpoint/2010/main" val="398012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23CE55-5708-46CE-96F3-5E4DF11E6BB6}" type="slidenum">
              <a:rPr lang="en-US" altLang="en-US"/>
              <a:pPr/>
              <a:t>24</a:t>
            </a:fld>
            <a:endParaRPr lang="en-US" altLang="en-US"/>
          </a:p>
        </p:txBody>
      </p:sp>
      <p:sp>
        <p:nvSpPr>
          <p:cNvPr id="2475010" name="Rectangle 2"/>
          <p:cNvSpPr>
            <a:spLocks noGrp="1" noRot="1" noChangeAspect="1" noChangeArrowheads="1" noTextEdit="1"/>
          </p:cNvSpPr>
          <p:nvPr>
            <p:ph type="sldImg"/>
          </p:nvPr>
        </p:nvSpPr>
        <p:spPr>
          <a:xfrm>
            <a:off x="1179513" y="696913"/>
            <a:ext cx="4651375" cy="3487737"/>
          </a:xfrm>
          <a:ln/>
        </p:spPr>
      </p:sp>
      <p:sp>
        <p:nvSpPr>
          <p:cNvPr id="2475011" name="Rectangle 3"/>
          <p:cNvSpPr>
            <a:spLocks noGrp="1" noChangeArrowheads="1"/>
          </p:cNvSpPr>
          <p:nvPr>
            <p:ph type="body" idx="1"/>
          </p:nvPr>
        </p:nvSpPr>
        <p:spPr>
          <a:xfrm>
            <a:off x="935038" y="4416425"/>
            <a:ext cx="5140325" cy="4183063"/>
          </a:xfrm>
        </p:spPr>
        <p:txBody>
          <a:bodyPr/>
          <a:lstStyle/>
          <a:p>
            <a:r>
              <a:rPr lang="en-US" altLang="en-US">
                <a:latin typeface="LucidaSansTypewriter" charset="0"/>
              </a:rPr>
              <a:t>RESOURCE</a:t>
            </a:r>
          </a:p>
          <a:p>
            <a:r>
              <a:rPr lang="en-US" altLang="en-US">
                <a:latin typeface="Times New Roman" panose="02020603050405020304" pitchFamily="18" charset="0"/>
              </a:rPr>
              <a:t>Allows the specified users to issue </a:t>
            </a:r>
            <a:r>
              <a:rPr lang="en-US" altLang="en-US">
                <a:latin typeface="LucidaSansTypewriter" charset="0"/>
              </a:rPr>
              <a:t>CREATE </a:t>
            </a:r>
            <a:r>
              <a:rPr lang="en-US" altLang="en-US">
                <a:latin typeface="Times New Roman" panose="02020603050405020304" pitchFamily="18" charset="0"/>
              </a:rPr>
              <a:t>statements.</a:t>
            </a:r>
            <a:endParaRPr lang="en-US" altLang="en-US"/>
          </a:p>
          <a:p>
            <a:r>
              <a:rPr lang="en-US" altLang="en-US">
                <a:latin typeface="LucidaSansTypewriter" charset="0"/>
              </a:rPr>
              <a:t>DBA</a:t>
            </a:r>
          </a:p>
          <a:p>
            <a:r>
              <a:rPr lang="en-US" altLang="en-US">
                <a:latin typeface="Times New Roman" panose="02020603050405020304" pitchFamily="18" charset="0"/>
              </a:rPr>
              <a:t>Allows the specified users to create, access, modify, or delete any database object, and to</a:t>
            </a:r>
          </a:p>
          <a:p>
            <a:r>
              <a:rPr lang="en-US" altLang="en-US">
                <a:latin typeface="Times New Roman" panose="02020603050405020304" pitchFamily="18" charset="0"/>
              </a:rPr>
              <a:t>grant other users any privileges.</a:t>
            </a:r>
          </a:p>
          <a:p>
            <a:r>
              <a:rPr lang="en-US" altLang="en-US">
                <a:latin typeface="LucidaSansTypewriter" charset="0"/>
              </a:rPr>
              <a:t>TO username </a:t>
            </a:r>
            <a:r>
              <a:rPr lang="en-US" altLang="en-US" b="1">
                <a:latin typeface="LucidaSansTypewriter-Bd" charset="0"/>
              </a:rPr>
              <a:t>[ </a:t>
            </a:r>
            <a:r>
              <a:rPr lang="en-US" altLang="en-US">
                <a:latin typeface="LucidaSansTypewriter" charset="0"/>
              </a:rPr>
              <a:t>, </a:t>
            </a:r>
            <a:r>
              <a:rPr lang="en-US" altLang="en-US" i="1">
                <a:latin typeface="LucidaSansTypewriter-Obl" charset="0"/>
              </a:rPr>
              <a:t>username </a:t>
            </a:r>
            <a:r>
              <a:rPr lang="en-US" altLang="en-US" b="1">
                <a:latin typeface="LucidaSansTypewriter-Bd" charset="0"/>
              </a:rPr>
              <a:t>] </a:t>
            </a:r>
            <a:r>
              <a:rPr lang="en-US" altLang="en-US">
                <a:latin typeface="LucidaSansTypewriter" charset="0"/>
              </a:rPr>
              <a:t>, </a:t>
            </a:r>
            <a:r>
              <a:rPr lang="en-US" altLang="en-US" b="1">
                <a:latin typeface="LucidaSansTypewriter-Bd" charset="0"/>
              </a:rPr>
              <a:t>...</a:t>
            </a:r>
          </a:p>
          <a:p>
            <a:r>
              <a:rPr lang="en-US" altLang="en-US">
                <a:latin typeface="Times New Roman" panose="02020603050405020304" pitchFamily="18" charset="0"/>
              </a:rPr>
              <a:t>Grants the specified privileges on the table or view to the specified list of users.</a:t>
            </a:r>
          </a:p>
          <a:p>
            <a:r>
              <a:rPr lang="en-US" altLang="en-US">
                <a:latin typeface="LucidaSansTypewriter" charset="0"/>
              </a:rPr>
              <a:t>SELECT</a:t>
            </a:r>
          </a:p>
          <a:p>
            <a:r>
              <a:rPr lang="en-US" altLang="en-US">
                <a:latin typeface="Times New Roman" panose="02020603050405020304" pitchFamily="18" charset="0"/>
              </a:rPr>
              <a:t>Allows the specified users to read data from the table or view.</a:t>
            </a:r>
          </a:p>
          <a:p>
            <a:r>
              <a:rPr lang="en-US" altLang="en-US">
                <a:latin typeface="LucidaSansTypewriter" charset="0"/>
              </a:rPr>
              <a:t>INSERT</a:t>
            </a:r>
          </a:p>
          <a:p>
            <a:r>
              <a:rPr lang="en-US" altLang="en-US">
                <a:latin typeface="Times New Roman" panose="02020603050405020304" pitchFamily="18" charset="0"/>
              </a:rPr>
              <a:t>Allows the specified users to add new rows to the table or view.</a:t>
            </a:r>
          </a:p>
          <a:p>
            <a:r>
              <a:rPr lang="en-US" altLang="en-US">
                <a:latin typeface="LucidaSansTypewriter" charset="0"/>
              </a:rPr>
              <a:t>DELETE</a:t>
            </a:r>
          </a:p>
          <a:p>
            <a:r>
              <a:rPr lang="en-US" altLang="en-US">
                <a:latin typeface="Times New Roman" panose="02020603050405020304" pitchFamily="18" charset="0"/>
              </a:rPr>
              <a:t>Allows the specified users to delete rows from the table or view.</a:t>
            </a:r>
          </a:p>
          <a:p>
            <a:r>
              <a:rPr lang="en-US" altLang="en-US">
                <a:latin typeface="LucidaSansTypewriter" charset="0"/>
              </a:rPr>
              <a:t>INDEX</a:t>
            </a:r>
          </a:p>
          <a:p>
            <a:r>
              <a:rPr lang="en-US" altLang="en-US">
                <a:latin typeface="Times New Roman" panose="02020603050405020304" pitchFamily="18" charset="0"/>
              </a:rPr>
              <a:t>Allows the specified users to create an index on the table or view.</a:t>
            </a:r>
          </a:p>
          <a:p>
            <a:r>
              <a:rPr lang="en-US" altLang="en-US">
                <a:latin typeface="LucidaSansTypewriter" charset="0"/>
              </a:rPr>
              <a:t>UPDATE </a:t>
            </a:r>
            <a:r>
              <a:rPr lang="en-US" altLang="en-US" b="1">
                <a:latin typeface="LucidaSansTypewriter-Bd" charset="0"/>
              </a:rPr>
              <a:t>[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b="1">
                <a:latin typeface="LucidaSansTypewriter-Bd" charset="0"/>
              </a:rPr>
              <a:t>... </a:t>
            </a:r>
            <a:r>
              <a:rPr lang="en-US" altLang="en-US">
                <a:latin typeface="LucidaSansTypewriter" charset="0"/>
              </a:rPr>
              <a:t>) </a:t>
            </a:r>
            <a:r>
              <a:rPr lang="en-US" altLang="en-US" b="1">
                <a:latin typeface="LucidaSansTypewriter-Bd" charset="0"/>
              </a:rPr>
              <a:t>]</a:t>
            </a:r>
          </a:p>
          <a:p>
            <a:r>
              <a:rPr lang="en-US" altLang="en-US">
                <a:latin typeface="Times New Roman" panose="02020603050405020304" pitchFamily="18" charset="0"/>
              </a:rPr>
              <a:t>Allows the specified users to modify existing rows in the table or view. If followed by a</a:t>
            </a:r>
          </a:p>
          <a:p>
            <a:r>
              <a:rPr lang="en-US" altLang="en-US">
                <a:latin typeface="Times New Roman" panose="02020603050405020304" pitchFamily="18" charset="0"/>
              </a:rPr>
              <a:t>column list, the users can modify values only in the columns named.</a:t>
            </a:r>
          </a:p>
          <a:p>
            <a:r>
              <a:rPr lang="en-US" altLang="en-US">
                <a:latin typeface="LucidaSansTypewriter" charset="0"/>
              </a:rPr>
              <a:t>REFERENCES </a:t>
            </a:r>
            <a:r>
              <a:rPr lang="en-US" altLang="en-US" b="1">
                <a:latin typeface="LucidaSansTypewriter-Bd" charset="0"/>
              </a:rPr>
              <a:t>[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b="1">
                <a:latin typeface="LucidaSansTypewriter-Bd" charset="0"/>
              </a:rPr>
              <a:t>... </a:t>
            </a:r>
            <a:r>
              <a:rPr lang="en-US" altLang="en-US">
                <a:latin typeface="LucidaSansTypewriter" charset="0"/>
              </a:rPr>
              <a:t>) </a:t>
            </a:r>
            <a:r>
              <a:rPr lang="en-US" altLang="en-US" b="1">
                <a:latin typeface="LucidaSansTypewriter-Bd" charset="0"/>
              </a:rPr>
              <a:t>]</a:t>
            </a:r>
          </a:p>
          <a:p>
            <a:r>
              <a:rPr lang="en-US" altLang="en-US">
                <a:latin typeface="Times New Roman" panose="02020603050405020304" pitchFamily="18" charset="0"/>
              </a:rPr>
              <a:t>Allows the specified users to refer to the table from other tables’ constraint definitions. If</a:t>
            </a:r>
          </a:p>
          <a:p>
            <a:r>
              <a:rPr lang="en-US" altLang="en-US">
                <a:latin typeface="Times New Roman" panose="02020603050405020304" pitchFamily="18" charset="0"/>
              </a:rPr>
              <a:t>followed by a column list, constraint definitions can refer only to the columns named.</a:t>
            </a:r>
            <a:endParaRPr lang="en-US" altLang="en-US"/>
          </a:p>
          <a:p>
            <a:endParaRPr lang="en-US" altLang="en-US"/>
          </a:p>
          <a:p>
            <a:r>
              <a:rPr lang="en-US" altLang="en-US"/>
              <a:t>CREATE USER ‘name’,’pass’</a:t>
            </a:r>
          </a:p>
        </p:txBody>
      </p:sp>
    </p:spTree>
    <p:extLst>
      <p:ext uri="{BB962C8B-B14F-4D97-AF65-F5344CB8AC3E}">
        <p14:creationId xmlns:p14="http://schemas.microsoft.com/office/powerpoint/2010/main" val="27440688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77BE0E-2A08-4A0E-BCC4-6875E49249B2}" type="slidenum">
              <a:rPr lang="en-US" altLang="en-US"/>
              <a:pPr/>
              <a:t>25</a:t>
            </a:fld>
            <a:endParaRPr lang="en-US" altLang="en-US"/>
          </a:p>
        </p:txBody>
      </p:sp>
      <p:sp>
        <p:nvSpPr>
          <p:cNvPr id="2415618" name="Rectangle 2"/>
          <p:cNvSpPr>
            <a:spLocks noGrp="1" noRot="1" noChangeAspect="1" noChangeArrowheads="1" noTextEdit="1"/>
          </p:cNvSpPr>
          <p:nvPr>
            <p:ph type="sldImg"/>
          </p:nvPr>
        </p:nvSpPr>
        <p:spPr>
          <a:xfrm>
            <a:off x="1179513" y="696913"/>
            <a:ext cx="4651375" cy="3487737"/>
          </a:xfrm>
          <a:ln/>
        </p:spPr>
      </p:sp>
      <p:sp>
        <p:nvSpPr>
          <p:cNvPr id="2415619" name="Rectangle 3"/>
          <p:cNvSpPr>
            <a:spLocks noGrp="1" noChangeArrowheads="1"/>
          </p:cNvSpPr>
          <p:nvPr>
            <p:ph type="body" idx="1"/>
          </p:nvPr>
        </p:nvSpPr>
        <p:spPr>
          <a:xfrm>
            <a:off x="935038" y="4416425"/>
            <a:ext cx="5140325" cy="4183063"/>
          </a:xfrm>
        </p:spPr>
        <p:txBody>
          <a:bodyPr/>
          <a:lstStyle/>
          <a:p>
            <a:r>
              <a:rPr lang="en-US" altLang="en-US">
                <a:latin typeface="LucidaSansTypewriter" charset="0"/>
              </a:rPr>
              <a:t>RESOURCE</a:t>
            </a:r>
          </a:p>
          <a:p>
            <a:r>
              <a:rPr lang="en-US" altLang="en-US">
                <a:latin typeface="Times New Roman" panose="02020603050405020304" pitchFamily="18" charset="0"/>
              </a:rPr>
              <a:t>Allows the specified users to issue </a:t>
            </a:r>
            <a:r>
              <a:rPr lang="en-US" altLang="en-US">
                <a:latin typeface="LucidaSansTypewriter" charset="0"/>
              </a:rPr>
              <a:t>CREATE </a:t>
            </a:r>
            <a:r>
              <a:rPr lang="en-US" altLang="en-US">
                <a:latin typeface="Times New Roman" panose="02020603050405020304" pitchFamily="18" charset="0"/>
              </a:rPr>
              <a:t>statements.</a:t>
            </a:r>
            <a:endParaRPr lang="en-US" altLang="en-US"/>
          </a:p>
          <a:p>
            <a:r>
              <a:rPr lang="en-US" altLang="en-US">
                <a:latin typeface="LucidaSansTypewriter" charset="0"/>
              </a:rPr>
              <a:t>DBA</a:t>
            </a:r>
          </a:p>
          <a:p>
            <a:r>
              <a:rPr lang="en-US" altLang="en-US">
                <a:latin typeface="Times New Roman" panose="02020603050405020304" pitchFamily="18" charset="0"/>
              </a:rPr>
              <a:t>Allows the specified users to create, access, modify, or delete any database object, and to</a:t>
            </a:r>
          </a:p>
          <a:p>
            <a:r>
              <a:rPr lang="en-US" altLang="en-US">
                <a:latin typeface="Times New Roman" panose="02020603050405020304" pitchFamily="18" charset="0"/>
              </a:rPr>
              <a:t>grant other users any privileges.</a:t>
            </a:r>
          </a:p>
          <a:p>
            <a:r>
              <a:rPr lang="en-US" altLang="en-US">
                <a:latin typeface="LucidaSansTypewriter" charset="0"/>
              </a:rPr>
              <a:t>TO username </a:t>
            </a:r>
            <a:r>
              <a:rPr lang="en-US" altLang="en-US" b="1">
                <a:latin typeface="LucidaSansTypewriter-Bd" charset="0"/>
              </a:rPr>
              <a:t>[ </a:t>
            </a:r>
            <a:r>
              <a:rPr lang="en-US" altLang="en-US">
                <a:latin typeface="LucidaSansTypewriter" charset="0"/>
              </a:rPr>
              <a:t>, </a:t>
            </a:r>
            <a:r>
              <a:rPr lang="en-US" altLang="en-US" i="1">
                <a:latin typeface="LucidaSansTypewriter-Obl" charset="0"/>
              </a:rPr>
              <a:t>username </a:t>
            </a:r>
            <a:r>
              <a:rPr lang="en-US" altLang="en-US" b="1">
                <a:latin typeface="LucidaSansTypewriter-Bd" charset="0"/>
              </a:rPr>
              <a:t>] </a:t>
            </a:r>
            <a:r>
              <a:rPr lang="en-US" altLang="en-US">
                <a:latin typeface="LucidaSansTypewriter" charset="0"/>
              </a:rPr>
              <a:t>, </a:t>
            </a:r>
            <a:r>
              <a:rPr lang="en-US" altLang="en-US" b="1">
                <a:latin typeface="LucidaSansTypewriter-Bd" charset="0"/>
              </a:rPr>
              <a:t>...</a:t>
            </a:r>
          </a:p>
          <a:p>
            <a:r>
              <a:rPr lang="en-US" altLang="en-US">
                <a:latin typeface="Times New Roman" panose="02020603050405020304" pitchFamily="18" charset="0"/>
              </a:rPr>
              <a:t>Grants the specified privileges on the table or view to the specified list of users.</a:t>
            </a:r>
          </a:p>
          <a:p>
            <a:r>
              <a:rPr lang="en-US" altLang="en-US">
                <a:latin typeface="LucidaSansTypewriter" charset="0"/>
              </a:rPr>
              <a:t>SELECT</a:t>
            </a:r>
          </a:p>
          <a:p>
            <a:r>
              <a:rPr lang="en-US" altLang="en-US">
                <a:latin typeface="Times New Roman" panose="02020603050405020304" pitchFamily="18" charset="0"/>
              </a:rPr>
              <a:t>Allows the specified users to read data from the table or view.</a:t>
            </a:r>
          </a:p>
          <a:p>
            <a:r>
              <a:rPr lang="en-US" altLang="en-US">
                <a:latin typeface="LucidaSansTypewriter" charset="0"/>
              </a:rPr>
              <a:t>INSERT</a:t>
            </a:r>
          </a:p>
          <a:p>
            <a:r>
              <a:rPr lang="en-US" altLang="en-US">
                <a:latin typeface="Times New Roman" panose="02020603050405020304" pitchFamily="18" charset="0"/>
              </a:rPr>
              <a:t>Allows the specified users to add new rows to the table or view.</a:t>
            </a:r>
          </a:p>
          <a:p>
            <a:r>
              <a:rPr lang="en-US" altLang="en-US">
                <a:latin typeface="LucidaSansTypewriter" charset="0"/>
              </a:rPr>
              <a:t>DELETE</a:t>
            </a:r>
          </a:p>
          <a:p>
            <a:r>
              <a:rPr lang="en-US" altLang="en-US">
                <a:latin typeface="Times New Roman" panose="02020603050405020304" pitchFamily="18" charset="0"/>
              </a:rPr>
              <a:t>Allows the specified users to delete rows from the table or view.</a:t>
            </a:r>
          </a:p>
          <a:p>
            <a:r>
              <a:rPr lang="en-US" altLang="en-US">
                <a:latin typeface="LucidaSansTypewriter" charset="0"/>
              </a:rPr>
              <a:t>INDEX</a:t>
            </a:r>
          </a:p>
          <a:p>
            <a:r>
              <a:rPr lang="en-US" altLang="en-US">
                <a:latin typeface="Times New Roman" panose="02020603050405020304" pitchFamily="18" charset="0"/>
              </a:rPr>
              <a:t>Allows the specified users to create an index on the table or view.</a:t>
            </a:r>
          </a:p>
          <a:p>
            <a:r>
              <a:rPr lang="en-US" altLang="en-US">
                <a:latin typeface="LucidaSansTypewriter" charset="0"/>
              </a:rPr>
              <a:t>UPDATE </a:t>
            </a:r>
            <a:r>
              <a:rPr lang="en-US" altLang="en-US" b="1">
                <a:latin typeface="LucidaSansTypewriter-Bd" charset="0"/>
              </a:rPr>
              <a:t>[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b="1">
                <a:latin typeface="LucidaSansTypewriter-Bd" charset="0"/>
              </a:rPr>
              <a:t>... </a:t>
            </a:r>
            <a:r>
              <a:rPr lang="en-US" altLang="en-US">
                <a:latin typeface="LucidaSansTypewriter" charset="0"/>
              </a:rPr>
              <a:t>) </a:t>
            </a:r>
            <a:r>
              <a:rPr lang="en-US" altLang="en-US" b="1">
                <a:latin typeface="LucidaSansTypewriter-Bd" charset="0"/>
              </a:rPr>
              <a:t>]</a:t>
            </a:r>
          </a:p>
          <a:p>
            <a:r>
              <a:rPr lang="en-US" altLang="en-US">
                <a:latin typeface="Times New Roman" panose="02020603050405020304" pitchFamily="18" charset="0"/>
              </a:rPr>
              <a:t>Allows the specified users to modify existing rows in the table or view. If followed by a</a:t>
            </a:r>
          </a:p>
          <a:p>
            <a:r>
              <a:rPr lang="en-US" altLang="en-US">
                <a:latin typeface="Times New Roman" panose="02020603050405020304" pitchFamily="18" charset="0"/>
              </a:rPr>
              <a:t>column list, the users can modify values only in the columns named.</a:t>
            </a:r>
          </a:p>
          <a:p>
            <a:r>
              <a:rPr lang="en-US" altLang="en-US">
                <a:latin typeface="LucidaSansTypewriter" charset="0"/>
              </a:rPr>
              <a:t>REFERENCES </a:t>
            </a:r>
            <a:r>
              <a:rPr lang="en-US" altLang="en-US" b="1">
                <a:latin typeface="LucidaSansTypewriter-Bd" charset="0"/>
              </a:rPr>
              <a:t>[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i="1">
                <a:latin typeface="LucidaSansTypewriter-Obl" charset="0"/>
              </a:rPr>
              <a:t>column </a:t>
            </a:r>
            <a:r>
              <a:rPr lang="en-US" altLang="en-US">
                <a:latin typeface="LucidaSansTypewriter" charset="0"/>
              </a:rPr>
              <a:t>, </a:t>
            </a:r>
            <a:r>
              <a:rPr lang="en-US" altLang="en-US" b="1">
                <a:latin typeface="LucidaSansTypewriter-Bd" charset="0"/>
              </a:rPr>
              <a:t>... </a:t>
            </a:r>
            <a:r>
              <a:rPr lang="en-US" altLang="en-US">
                <a:latin typeface="LucidaSansTypewriter" charset="0"/>
              </a:rPr>
              <a:t>) </a:t>
            </a:r>
            <a:r>
              <a:rPr lang="en-US" altLang="en-US" b="1">
                <a:latin typeface="LucidaSansTypewriter-Bd" charset="0"/>
              </a:rPr>
              <a:t>]</a:t>
            </a:r>
          </a:p>
          <a:p>
            <a:r>
              <a:rPr lang="en-US" altLang="en-US">
                <a:latin typeface="Times New Roman" panose="02020603050405020304" pitchFamily="18" charset="0"/>
              </a:rPr>
              <a:t>Allows the specified users to refer to the table from other tables’ constraint definitions. If</a:t>
            </a:r>
          </a:p>
          <a:p>
            <a:r>
              <a:rPr lang="en-US" altLang="en-US">
                <a:latin typeface="Times New Roman" panose="02020603050405020304" pitchFamily="18" charset="0"/>
              </a:rPr>
              <a:t>followed by a column list, constraint definitions can refer only to the columns named.</a:t>
            </a:r>
            <a:endParaRPr lang="en-US" altLang="en-US"/>
          </a:p>
          <a:p>
            <a:endParaRPr lang="en-US" altLang="en-US"/>
          </a:p>
          <a:p>
            <a:r>
              <a:rPr lang="en-US" altLang="en-US"/>
              <a:t>CREATE USER ‘name’,’pass’</a:t>
            </a:r>
          </a:p>
        </p:txBody>
      </p:sp>
    </p:spTree>
    <p:extLst>
      <p:ext uri="{BB962C8B-B14F-4D97-AF65-F5344CB8AC3E}">
        <p14:creationId xmlns:p14="http://schemas.microsoft.com/office/powerpoint/2010/main" val="891036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74498-3863-429D-BE9F-91EB004AD374}" type="slidenum">
              <a:rPr lang="en-US" altLang="en-US"/>
              <a:pPr/>
              <a:t>2</a:t>
            </a:fld>
            <a:endParaRPr lang="en-US" altLang="en-US"/>
          </a:p>
        </p:txBody>
      </p:sp>
      <p:sp>
        <p:nvSpPr>
          <p:cNvPr id="2396162" name="Rectangle 2"/>
          <p:cNvSpPr>
            <a:spLocks noGrp="1" noRot="1" noChangeAspect="1" noChangeArrowheads="1" noTextEdit="1"/>
          </p:cNvSpPr>
          <p:nvPr>
            <p:ph type="sldImg"/>
          </p:nvPr>
        </p:nvSpPr>
        <p:spPr>
          <a:ln/>
        </p:spPr>
      </p:sp>
      <p:sp>
        <p:nvSpPr>
          <p:cNvPr id="2396163" name="Rectangle 3"/>
          <p:cNvSpPr>
            <a:spLocks noGrp="1" noChangeArrowheads="1"/>
          </p:cNvSpPr>
          <p:nvPr>
            <p:ph type="body" idx="1"/>
          </p:nvPr>
        </p:nvSpPr>
        <p:spPr/>
        <p:txBody>
          <a:bodyPr/>
          <a:lstStyle/>
          <a:p>
            <a:endParaRPr lang="en-US" altLang="en-US"/>
          </a:p>
          <a:p>
            <a:r>
              <a:rPr lang="en-US" altLang="en-US"/>
              <a:t>Familiar with ABL</a:t>
            </a:r>
          </a:p>
          <a:p>
            <a:endParaRPr lang="en-US" altLang="en-US"/>
          </a:p>
          <a:p>
            <a:r>
              <a:rPr lang="en-US" altLang="en-US"/>
              <a:t>General theme- compare to ABL</a:t>
            </a:r>
          </a:p>
        </p:txBody>
      </p:sp>
    </p:spTree>
    <p:extLst>
      <p:ext uri="{BB962C8B-B14F-4D97-AF65-F5344CB8AC3E}">
        <p14:creationId xmlns:p14="http://schemas.microsoft.com/office/powerpoint/2010/main" val="6519145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77BE0E-2A08-4A0E-BCC4-6875E49249B2}" type="slidenum">
              <a:rPr lang="en-US" altLang="en-US"/>
              <a:pPr/>
              <a:t>26</a:t>
            </a:fld>
            <a:endParaRPr lang="en-US" altLang="en-US"/>
          </a:p>
        </p:txBody>
      </p:sp>
      <p:sp>
        <p:nvSpPr>
          <p:cNvPr id="2415618" name="Rectangle 2"/>
          <p:cNvSpPr>
            <a:spLocks noGrp="1" noRot="1" noChangeAspect="1" noChangeArrowheads="1" noTextEdit="1"/>
          </p:cNvSpPr>
          <p:nvPr>
            <p:ph type="sldImg"/>
          </p:nvPr>
        </p:nvSpPr>
        <p:spPr>
          <a:xfrm>
            <a:off x="1179513" y="696913"/>
            <a:ext cx="4651375" cy="3487737"/>
          </a:xfrm>
          <a:ln/>
        </p:spPr>
      </p:sp>
      <p:sp>
        <p:nvSpPr>
          <p:cNvPr id="2415619" name="Rectangle 3"/>
          <p:cNvSpPr>
            <a:spLocks noGrp="1" noChangeArrowheads="1"/>
          </p:cNvSpPr>
          <p:nvPr>
            <p:ph type="body" idx="1"/>
          </p:nvPr>
        </p:nvSpPr>
        <p:spPr>
          <a:xfrm>
            <a:off x="935038" y="4416425"/>
            <a:ext cx="5140325" cy="4183063"/>
          </a:xfrm>
        </p:spPr>
        <p:txBody>
          <a:bodyPr/>
          <a:lstStyle/>
          <a:p>
            <a:r>
              <a:rPr lang="en-US" altLang="en-US" dirty="0">
                <a:latin typeface="LucidaSansTypewriter" charset="0"/>
              </a:rPr>
              <a:t>RESOURCE</a:t>
            </a:r>
          </a:p>
          <a:p>
            <a:r>
              <a:rPr lang="en-US" altLang="en-US" dirty="0">
                <a:latin typeface="Times New Roman" panose="02020603050405020304" pitchFamily="18" charset="0"/>
              </a:rPr>
              <a:t>Allows the specified users to issue </a:t>
            </a:r>
            <a:r>
              <a:rPr lang="en-US" altLang="en-US" dirty="0">
                <a:latin typeface="LucidaSansTypewriter" charset="0"/>
              </a:rPr>
              <a:t>CREATE </a:t>
            </a:r>
            <a:r>
              <a:rPr lang="en-US" altLang="en-US" dirty="0">
                <a:latin typeface="Times New Roman" panose="02020603050405020304" pitchFamily="18" charset="0"/>
              </a:rPr>
              <a:t>statements.</a:t>
            </a:r>
            <a:endParaRPr lang="en-US" altLang="en-US" dirty="0"/>
          </a:p>
          <a:p>
            <a:r>
              <a:rPr lang="en-US" altLang="en-US" dirty="0">
                <a:latin typeface="LucidaSansTypewriter" charset="0"/>
              </a:rPr>
              <a:t>DBA</a:t>
            </a:r>
          </a:p>
          <a:p>
            <a:r>
              <a:rPr lang="en-US" altLang="en-US" dirty="0">
                <a:latin typeface="Times New Roman" panose="02020603050405020304" pitchFamily="18" charset="0"/>
              </a:rPr>
              <a:t>Allows the specified users to create, access, modify, or delete any database object, and to</a:t>
            </a:r>
          </a:p>
          <a:p>
            <a:r>
              <a:rPr lang="en-US" altLang="en-US" dirty="0">
                <a:latin typeface="Times New Roman" panose="02020603050405020304" pitchFamily="18" charset="0"/>
              </a:rPr>
              <a:t>grant other users any privileges.</a:t>
            </a:r>
          </a:p>
          <a:p>
            <a:r>
              <a:rPr lang="en-US" altLang="en-US" dirty="0">
                <a:latin typeface="LucidaSansTypewriter" charset="0"/>
              </a:rPr>
              <a:t>TO username </a:t>
            </a:r>
            <a:r>
              <a:rPr lang="en-US" altLang="en-US" b="1" dirty="0">
                <a:latin typeface="LucidaSansTypewriter-Bd" charset="0"/>
              </a:rPr>
              <a:t>[ </a:t>
            </a:r>
            <a:r>
              <a:rPr lang="en-US" altLang="en-US" dirty="0">
                <a:latin typeface="LucidaSansTypewriter" charset="0"/>
              </a:rPr>
              <a:t>, </a:t>
            </a:r>
            <a:r>
              <a:rPr lang="en-US" altLang="en-US" i="1" dirty="0">
                <a:latin typeface="LucidaSansTypewriter-Obl" charset="0"/>
              </a:rPr>
              <a:t>username </a:t>
            </a:r>
            <a:r>
              <a:rPr lang="en-US" altLang="en-US" b="1" dirty="0">
                <a:latin typeface="LucidaSansTypewriter-Bd" charset="0"/>
              </a:rPr>
              <a:t>] </a:t>
            </a:r>
            <a:r>
              <a:rPr lang="en-US" altLang="en-US" dirty="0">
                <a:latin typeface="LucidaSansTypewriter" charset="0"/>
              </a:rPr>
              <a:t>, </a:t>
            </a:r>
            <a:r>
              <a:rPr lang="en-US" altLang="en-US" b="1" dirty="0">
                <a:latin typeface="LucidaSansTypewriter-Bd" charset="0"/>
              </a:rPr>
              <a:t>...</a:t>
            </a:r>
          </a:p>
          <a:p>
            <a:r>
              <a:rPr lang="en-US" altLang="en-US" dirty="0">
                <a:latin typeface="Times New Roman" panose="02020603050405020304" pitchFamily="18" charset="0"/>
              </a:rPr>
              <a:t>Grants the specified privileges on the table or view to the specified list of users.</a:t>
            </a:r>
          </a:p>
          <a:p>
            <a:r>
              <a:rPr lang="en-US" altLang="en-US" dirty="0">
                <a:latin typeface="LucidaSansTypewriter" charset="0"/>
              </a:rPr>
              <a:t>SELECT</a:t>
            </a:r>
          </a:p>
          <a:p>
            <a:r>
              <a:rPr lang="en-US" altLang="en-US" dirty="0">
                <a:latin typeface="Times New Roman" panose="02020603050405020304" pitchFamily="18" charset="0"/>
              </a:rPr>
              <a:t>Allows the specified users to read data from the table or view.</a:t>
            </a:r>
          </a:p>
          <a:p>
            <a:r>
              <a:rPr lang="en-US" altLang="en-US" dirty="0">
                <a:latin typeface="LucidaSansTypewriter" charset="0"/>
              </a:rPr>
              <a:t>INSERT</a:t>
            </a:r>
          </a:p>
          <a:p>
            <a:r>
              <a:rPr lang="en-US" altLang="en-US" dirty="0">
                <a:latin typeface="Times New Roman" panose="02020603050405020304" pitchFamily="18" charset="0"/>
              </a:rPr>
              <a:t>Allows the specified users to add new rows to the table or view.</a:t>
            </a:r>
          </a:p>
          <a:p>
            <a:r>
              <a:rPr lang="en-US" altLang="en-US" dirty="0">
                <a:latin typeface="LucidaSansTypewriter" charset="0"/>
              </a:rPr>
              <a:t>DELETE</a:t>
            </a:r>
          </a:p>
          <a:p>
            <a:r>
              <a:rPr lang="en-US" altLang="en-US" dirty="0">
                <a:latin typeface="Times New Roman" panose="02020603050405020304" pitchFamily="18" charset="0"/>
              </a:rPr>
              <a:t>Allows the specified users to delete rows from the table or view.</a:t>
            </a:r>
          </a:p>
          <a:p>
            <a:r>
              <a:rPr lang="en-US" altLang="en-US" dirty="0">
                <a:latin typeface="LucidaSansTypewriter" charset="0"/>
              </a:rPr>
              <a:t>INDEX</a:t>
            </a:r>
          </a:p>
          <a:p>
            <a:r>
              <a:rPr lang="en-US" altLang="en-US" dirty="0">
                <a:latin typeface="Times New Roman" panose="02020603050405020304" pitchFamily="18" charset="0"/>
              </a:rPr>
              <a:t>Allows the specified users to create an index on the table or view.</a:t>
            </a:r>
          </a:p>
          <a:p>
            <a:r>
              <a:rPr lang="en-US" altLang="en-US" dirty="0">
                <a:latin typeface="LucidaSansTypewriter" charset="0"/>
              </a:rPr>
              <a:t>UPDATE </a:t>
            </a:r>
            <a:r>
              <a:rPr lang="en-US" altLang="en-US" b="1" dirty="0">
                <a:latin typeface="LucidaSansTypewriter-Bd" charset="0"/>
              </a:rPr>
              <a:t>[ </a:t>
            </a:r>
            <a:r>
              <a:rPr lang="en-US" altLang="en-US" dirty="0">
                <a:latin typeface="LucidaSansTypewriter" charset="0"/>
              </a:rPr>
              <a:t>( </a:t>
            </a:r>
            <a:r>
              <a:rPr lang="en-US" altLang="en-US" i="1" dirty="0">
                <a:latin typeface="LucidaSansTypewriter-Obl" charset="0"/>
              </a:rPr>
              <a:t>column </a:t>
            </a:r>
            <a:r>
              <a:rPr lang="en-US" altLang="en-US" dirty="0">
                <a:latin typeface="LucidaSansTypewriter" charset="0"/>
              </a:rPr>
              <a:t>, </a:t>
            </a:r>
            <a:r>
              <a:rPr lang="en-US" altLang="en-US" i="1" dirty="0">
                <a:latin typeface="LucidaSansTypewriter-Obl" charset="0"/>
              </a:rPr>
              <a:t>column </a:t>
            </a:r>
            <a:r>
              <a:rPr lang="en-US" altLang="en-US" dirty="0">
                <a:latin typeface="LucidaSansTypewriter" charset="0"/>
              </a:rPr>
              <a:t>, </a:t>
            </a:r>
            <a:r>
              <a:rPr lang="en-US" altLang="en-US" b="1" dirty="0">
                <a:latin typeface="LucidaSansTypewriter-Bd" charset="0"/>
              </a:rPr>
              <a:t>... </a:t>
            </a:r>
            <a:r>
              <a:rPr lang="en-US" altLang="en-US" dirty="0">
                <a:latin typeface="LucidaSansTypewriter" charset="0"/>
              </a:rPr>
              <a:t>) </a:t>
            </a:r>
            <a:r>
              <a:rPr lang="en-US" altLang="en-US" b="1" dirty="0">
                <a:latin typeface="LucidaSansTypewriter-Bd" charset="0"/>
              </a:rPr>
              <a:t>]</a:t>
            </a:r>
          </a:p>
          <a:p>
            <a:r>
              <a:rPr lang="en-US" altLang="en-US" dirty="0">
                <a:latin typeface="Times New Roman" panose="02020603050405020304" pitchFamily="18" charset="0"/>
              </a:rPr>
              <a:t>Allows the specified users to modify existing rows in the table or view. If followed by a</a:t>
            </a:r>
          </a:p>
          <a:p>
            <a:r>
              <a:rPr lang="en-US" altLang="en-US" dirty="0">
                <a:latin typeface="Times New Roman" panose="02020603050405020304" pitchFamily="18" charset="0"/>
              </a:rPr>
              <a:t>column list, the users can modify values only in the columns named.</a:t>
            </a:r>
          </a:p>
          <a:p>
            <a:r>
              <a:rPr lang="en-US" altLang="en-US" dirty="0">
                <a:latin typeface="LucidaSansTypewriter" charset="0"/>
              </a:rPr>
              <a:t>REFERENCES </a:t>
            </a:r>
            <a:r>
              <a:rPr lang="en-US" altLang="en-US" b="1" dirty="0">
                <a:latin typeface="LucidaSansTypewriter-Bd" charset="0"/>
              </a:rPr>
              <a:t>[ </a:t>
            </a:r>
            <a:r>
              <a:rPr lang="en-US" altLang="en-US" dirty="0">
                <a:latin typeface="LucidaSansTypewriter" charset="0"/>
              </a:rPr>
              <a:t>( </a:t>
            </a:r>
            <a:r>
              <a:rPr lang="en-US" altLang="en-US" i="1" dirty="0">
                <a:latin typeface="LucidaSansTypewriter-Obl" charset="0"/>
              </a:rPr>
              <a:t>column </a:t>
            </a:r>
            <a:r>
              <a:rPr lang="en-US" altLang="en-US" dirty="0">
                <a:latin typeface="LucidaSansTypewriter" charset="0"/>
              </a:rPr>
              <a:t>, </a:t>
            </a:r>
            <a:r>
              <a:rPr lang="en-US" altLang="en-US" i="1" dirty="0">
                <a:latin typeface="LucidaSansTypewriter-Obl" charset="0"/>
              </a:rPr>
              <a:t>column </a:t>
            </a:r>
            <a:r>
              <a:rPr lang="en-US" altLang="en-US" dirty="0">
                <a:latin typeface="LucidaSansTypewriter" charset="0"/>
              </a:rPr>
              <a:t>, </a:t>
            </a:r>
            <a:r>
              <a:rPr lang="en-US" altLang="en-US" b="1" dirty="0">
                <a:latin typeface="LucidaSansTypewriter-Bd" charset="0"/>
              </a:rPr>
              <a:t>... </a:t>
            </a:r>
            <a:r>
              <a:rPr lang="en-US" altLang="en-US" dirty="0">
                <a:latin typeface="LucidaSansTypewriter" charset="0"/>
              </a:rPr>
              <a:t>) </a:t>
            </a:r>
            <a:r>
              <a:rPr lang="en-US" altLang="en-US" b="1" dirty="0">
                <a:latin typeface="LucidaSansTypewriter-Bd" charset="0"/>
              </a:rPr>
              <a:t>]</a:t>
            </a:r>
          </a:p>
          <a:p>
            <a:r>
              <a:rPr lang="en-US" altLang="en-US" dirty="0">
                <a:latin typeface="Times New Roman" panose="02020603050405020304" pitchFamily="18" charset="0"/>
              </a:rPr>
              <a:t>Allows the specified users to refer to the table from other tables’ constraint definitions. If</a:t>
            </a:r>
          </a:p>
          <a:p>
            <a:r>
              <a:rPr lang="en-US" altLang="en-US" dirty="0">
                <a:latin typeface="Times New Roman" panose="02020603050405020304" pitchFamily="18" charset="0"/>
              </a:rPr>
              <a:t>followed by a column list, constraint definitions can refer only to the columns named.</a:t>
            </a:r>
            <a:endParaRPr lang="en-US" altLang="en-US" dirty="0"/>
          </a:p>
          <a:p>
            <a:endParaRPr lang="en-US" altLang="en-US" dirty="0"/>
          </a:p>
          <a:p>
            <a:r>
              <a:rPr lang="en-US" altLang="en-US" dirty="0"/>
              <a:t>CREATE USER ‘</a:t>
            </a:r>
            <a:r>
              <a:rPr lang="en-US" altLang="en-US" dirty="0" err="1"/>
              <a:t>name’,’pass</a:t>
            </a:r>
            <a:r>
              <a:rPr lang="en-US" altLang="en-US" dirty="0"/>
              <a:t>’</a:t>
            </a:r>
          </a:p>
        </p:txBody>
      </p:sp>
    </p:spTree>
    <p:extLst>
      <p:ext uri="{BB962C8B-B14F-4D97-AF65-F5344CB8AC3E}">
        <p14:creationId xmlns:p14="http://schemas.microsoft.com/office/powerpoint/2010/main" val="2132746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12164B-7E54-42F1-8445-D272C46313C1}" type="slidenum">
              <a:rPr lang="en-US" altLang="en-US"/>
              <a:pPr/>
              <a:t>27</a:t>
            </a:fld>
            <a:endParaRPr lang="en-US" altLang="en-US"/>
          </a:p>
        </p:txBody>
      </p:sp>
      <p:sp>
        <p:nvSpPr>
          <p:cNvPr id="2438146" name="Rectangle 2"/>
          <p:cNvSpPr>
            <a:spLocks noGrp="1" noRot="1" noChangeAspect="1" noChangeArrowheads="1" noTextEdit="1"/>
          </p:cNvSpPr>
          <p:nvPr>
            <p:ph type="sldImg"/>
          </p:nvPr>
        </p:nvSpPr>
        <p:spPr>
          <a:ln/>
        </p:spPr>
      </p:sp>
      <p:sp>
        <p:nvSpPr>
          <p:cNvPr id="2438147" name="Rectangle 3"/>
          <p:cNvSpPr>
            <a:spLocks noGrp="1" noChangeArrowheads="1"/>
          </p:cNvSpPr>
          <p:nvPr>
            <p:ph type="body" idx="1"/>
          </p:nvPr>
        </p:nvSpPr>
        <p:spPr/>
        <p:txBody>
          <a:bodyPr/>
          <a:lstStyle/>
          <a:p>
            <a:r>
              <a:rPr lang="en-US" altLang="en-US"/>
              <a:t>Discuss schema</a:t>
            </a:r>
          </a:p>
          <a:p>
            <a:r>
              <a:rPr lang="en-US" altLang="en-US"/>
              <a:t>PUB schema</a:t>
            </a:r>
          </a:p>
          <a:p>
            <a:r>
              <a:rPr lang="en-US" altLang="en-US"/>
              <a:t>Column not found</a:t>
            </a:r>
          </a:p>
          <a:p>
            <a:endParaRPr lang="en-US" altLang="en-US"/>
          </a:p>
          <a:p>
            <a:endParaRPr lang="en-US" altLang="en-US"/>
          </a:p>
        </p:txBody>
      </p:sp>
    </p:spTree>
    <p:extLst>
      <p:ext uri="{BB962C8B-B14F-4D97-AF65-F5344CB8AC3E}">
        <p14:creationId xmlns:p14="http://schemas.microsoft.com/office/powerpoint/2010/main" val="2354672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EA691F-2F17-4B31-8AC1-5A0E5D63BB0A}" type="slidenum">
              <a:rPr lang="en-US" altLang="en-US"/>
              <a:pPr/>
              <a:t>28</a:t>
            </a:fld>
            <a:endParaRPr lang="en-US" altLang="en-US"/>
          </a:p>
        </p:txBody>
      </p:sp>
      <p:sp>
        <p:nvSpPr>
          <p:cNvPr id="2440194" name="Rectangle 2"/>
          <p:cNvSpPr>
            <a:spLocks noGrp="1" noRot="1" noChangeAspect="1" noChangeArrowheads="1" noTextEdit="1"/>
          </p:cNvSpPr>
          <p:nvPr>
            <p:ph type="sldImg"/>
          </p:nvPr>
        </p:nvSpPr>
        <p:spPr>
          <a:xfrm>
            <a:off x="1182688" y="679450"/>
            <a:ext cx="4649787" cy="3487738"/>
          </a:xfrm>
          <a:ln/>
        </p:spPr>
      </p:sp>
      <p:sp>
        <p:nvSpPr>
          <p:cNvPr id="2440195" name="Rectangle 3"/>
          <p:cNvSpPr>
            <a:spLocks noGrp="1" noChangeArrowheads="1"/>
          </p:cNvSpPr>
          <p:nvPr>
            <p:ph type="body" idx="1"/>
          </p:nvPr>
        </p:nvSpPr>
        <p:spPr>
          <a:xfrm>
            <a:off x="935038" y="4416425"/>
            <a:ext cx="5140325" cy="4183063"/>
          </a:xfrm>
        </p:spPr>
        <p:txBody>
          <a:bodyPr/>
          <a:lstStyle/>
          <a:p>
            <a:r>
              <a:rPr lang="en-US" altLang="en-US"/>
              <a:t>Schema – logical grouping within a database</a:t>
            </a:r>
          </a:p>
        </p:txBody>
      </p:sp>
    </p:spTree>
    <p:extLst>
      <p:ext uri="{BB962C8B-B14F-4D97-AF65-F5344CB8AC3E}">
        <p14:creationId xmlns:p14="http://schemas.microsoft.com/office/powerpoint/2010/main" val="33029264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95C7CB-B9E3-42C0-A95B-EA4B38DDDF43}" type="slidenum">
              <a:rPr lang="en-US" altLang="en-US"/>
              <a:pPr/>
              <a:t>29</a:t>
            </a:fld>
            <a:endParaRPr lang="en-US" altLang="en-US"/>
          </a:p>
        </p:txBody>
      </p:sp>
      <p:sp>
        <p:nvSpPr>
          <p:cNvPr id="2256898" name="Rectangle 2"/>
          <p:cNvSpPr>
            <a:spLocks noGrp="1" noRot="1" noChangeAspect="1" noChangeArrowheads="1" noTextEdit="1"/>
          </p:cNvSpPr>
          <p:nvPr>
            <p:ph type="sldImg"/>
          </p:nvPr>
        </p:nvSpPr>
        <p:spPr>
          <a:xfrm>
            <a:off x="1179513" y="696913"/>
            <a:ext cx="4651375" cy="3487737"/>
          </a:xfrm>
          <a:ln/>
        </p:spPr>
      </p:sp>
      <p:sp>
        <p:nvSpPr>
          <p:cNvPr id="2256899" name="Rectangle 3"/>
          <p:cNvSpPr>
            <a:spLocks noGrp="1" noChangeArrowheads="1"/>
          </p:cNvSpPr>
          <p:nvPr>
            <p:ph type="body" idx="1"/>
          </p:nvPr>
        </p:nvSpPr>
        <p:spPr>
          <a:xfrm>
            <a:off x="935038" y="4416425"/>
            <a:ext cx="5140325" cy="4183063"/>
          </a:xfrm>
        </p:spPr>
        <p:txBody>
          <a:bodyPr/>
          <a:lstStyle/>
          <a:p>
            <a:r>
              <a:rPr lang="en-US" altLang="en-US"/>
              <a:t>PUBLIC indicates available to all</a:t>
            </a:r>
          </a:p>
          <a:p>
            <a:endParaRPr lang="en-US" altLang="en-US"/>
          </a:p>
          <a:p>
            <a:r>
              <a:rPr lang="en-US" altLang="en-US"/>
              <a:t>Can set it as a registry entry in ODBC dsn defnition.</a:t>
            </a:r>
          </a:p>
          <a:p>
            <a:endParaRPr lang="en-US" altLang="en-US"/>
          </a:p>
          <a:p>
            <a:r>
              <a:rPr lang="en-US" altLang="en-US"/>
              <a:t>Also, note that most application will generate full identifiers, including schema.</a:t>
            </a:r>
          </a:p>
        </p:txBody>
      </p:sp>
    </p:spTree>
    <p:extLst>
      <p:ext uri="{BB962C8B-B14F-4D97-AF65-F5344CB8AC3E}">
        <p14:creationId xmlns:p14="http://schemas.microsoft.com/office/powerpoint/2010/main" val="29090560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47A792-8F4A-4233-B56E-611F6AAE4366}" type="slidenum">
              <a:rPr lang="en-US" altLang="en-US"/>
              <a:pPr/>
              <a:t>30</a:t>
            </a:fld>
            <a:endParaRPr lang="en-US" altLang="en-US"/>
          </a:p>
        </p:txBody>
      </p:sp>
      <p:sp>
        <p:nvSpPr>
          <p:cNvPr id="2444290" name="Rectangle 2"/>
          <p:cNvSpPr>
            <a:spLocks noGrp="1" noRot="1" noChangeAspect="1" noChangeArrowheads="1" noTextEdit="1"/>
          </p:cNvSpPr>
          <p:nvPr>
            <p:ph type="sldImg"/>
          </p:nvPr>
        </p:nvSpPr>
        <p:spPr>
          <a:ln/>
        </p:spPr>
      </p:sp>
      <p:sp>
        <p:nvSpPr>
          <p:cNvPr id="2444291" name="Rectangle 3"/>
          <p:cNvSpPr>
            <a:spLocks noGrp="1" noChangeArrowheads="1"/>
          </p:cNvSpPr>
          <p:nvPr>
            <p:ph type="body" idx="1"/>
          </p:nvPr>
        </p:nvSpPr>
        <p:spPr/>
        <p:txBody>
          <a:bodyPr/>
          <a:lstStyle/>
          <a:p>
            <a:r>
              <a:rPr lang="en-US" altLang="en-US"/>
              <a:t>Discuss schema</a:t>
            </a:r>
          </a:p>
          <a:p>
            <a:r>
              <a:rPr lang="en-US" altLang="en-US"/>
              <a:t>PUB schema</a:t>
            </a:r>
          </a:p>
          <a:p>
            <a:r>
              <a:rPr lang="en-US" altLang="en-US"/>
              <a:t>Column not found</a:t>
            </a:r>
          </a:p>
          <a:p>
            <a:endParaRPr lang="en-US" altLang="en-US"/>
          </a:p>
          <a:p>
            <a:endParaRPr lang="en-US" altLang="en-US"/>
          </a:p>
        </p:txBody>
      </p:sp>
    </p:spTree>
    <p:extLst>
      <p:ext uri="{BB962C8B-B14F-4D97-AF65-F5344CB8AC3E}">
        <p14:creationId xmlns:p14="http://schemas.microsoft.com/office/powerpoint/2010/main" val="19460014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693D08-8385-481C-93D5-4913B5ADEAE1}" type="slidenum">
              <a:rPr lang="en-US" altLang="en-US"/>
              <a:pPr/>
              <a:t>31</a:t>
            </a:fld>
            <a:endParaRPr lang="en-US" altLang="en-US"/>
          </a:p>
        </p:txBody>
      </p:sp>
      <p:sp>
        <p:nvSpPr>
          <p:cNvPr id="2481154" name="Rectangle 2"/>
          <p:cNvSpPr>
            <a:spLocks noGrp="1" noRot="1" noChangeAspect="1" noChangeArrowheads="1" noTextEdit="1"/>
          </p:cNvSpPr>
          <p:nvPr>
            <p:ph type="sldImg"/>
          </p:nvPr>
        </p:nvSpPr>
        <p:spPr>
          <a:xfrm>
            <a:off x="1182688" y="679450"/>
            <a:ext cx="4649787" cy="3487738"/>
          </a:xfrm>
          <a:ln/>
        </p:spPr>
      </p:sp>
      <p:sp>
        <p:nvSpPr>
          <p:cNvPr id="2481155" name="Rectangle 3"/>
          <p:cNvSpPr>
            <a:spLocks noGrp="1" noChangeArrowheads="1"/>
          </p:cNvSpPr>
          <p:nvPr>
            <p:ph type="body" idx="1"/>
          </p:nvPr>
        </p:nvSpPr>
        <p:spPr>
          <a:xfrm>
            <a:off x="935038" y="4416425"/>
            <a:ext cx="5140325" cy="4183063"/>
          </a:xfrm>
        </p:spPr>
        <p:txBody>
          <a:bodyPr/>
          <a:lstStyle/>
          <a:p>
            <a:pPr>
              <a:lnSpc>
                <a:spcPct val="80000"/>
              </a:lnSpc>
            </a:pPr>
            <a:r>
              <a:rPr lang="en-US" altLang="en-US" sz="800"/>
              <a:t>When connected to auxiliary databases, use the </a:t>
            </a:r>
            <a:r>
              <a:rPr lang="en-US" altLang="en-US" sz="800" i="1"/>
              <a:t>catalog name </a:t>
            </a:r>
            <a:r>
              <a:rPr lang="en-US" altLang="en-US" sz="800"/>
              <a:t>with OpenEdge SQL query commands to qualify the database to which the query applies. The Primary database is automatically assigned a catalog name the same as the database name.</a:t>
            </a:r>
          </a:p>
          <a:p>
            <a:pPr>
              <a:lnSpc>
                <a:spcPct val="80000"/>
              </a:lnSpc>
            </a:pPr>
            <a:r>
              <a:rPr lang="en-US" altLang="en-US" sz="800"/>
              <a:t>OpenEdge Releases prior to 10.1B support 2 and 3 level names, for schema, tables (and stored procedures) and columns respectively, when referenced.</a:t>
            </a:r>
          </a:p>
          <a:p>
            <a:pPr>
              <a:lnSpc>
                <a:spcPct val="80000"/>
              </a:lnSpc>
            </a:pPr>
            <a:r>
              <a:rPr lang="en-US" altLang="en-US" sz="800"/>
              <a:t>Release 10.1B extends this naming to support 3 and 4 level naming (as defined in the SQL standard) with the addition of the </a:t>
            </a:r>
            <a:r>
              <a:rPr lang="en-US" altLang="en-US" sz="800" i="1"/>
              <a:t>catalog name</a:t>
            </a:r>
            <a:r>
              <a:rPr lang="en-US" altLang="en-US" sz="800"/>
              <a:t> naming-level. </a:t>
            </a:r>
          </a:p>
          <a:p>
            <a:pPr>
              <a:lnSpc>
                <a:spcPct val="80000"/>
              </a:lnSpc>
            </a:pPr>
            <a:r>
              <a:rPr lang="en-US" altLang="en-US" sz="800"/>
              <a:t>Names, according to the standard SQL syntax, are composed of 1, 2, 3, or 4 components, as described below:</a:t>
            </a:r>
          </a:p>
          <a:p>
            <a:pPr>
              <a:lnSpc>
                <a:spcPct val="80000"/>
              </a:lnSpc>
              <a:buFontTx/>
              <a:buChar char="-"/>
            </a:pPr>
            <a:r>
              <a:rPr lang="en-US" altLang="en-US" sz="800"/>
              <a:t>Catalog – a catalog is a named collection of schemas. In OpenEdge, a catalog logically corresponds to an Open Edge database.</a:t>
            </a:r>
          </a:p>
          <a:p>
            <a:pPr>
              <a:lnSpc>
                <a:spcPct val="80000"/>
              </a:lnSpc>
              <a:buFontTx/>
              <a:buChar char="-"/>
            </a:pPr>
            <a:r>
              <a:rPr lang="en-US" altLang="en-US" sz="800"/>
              <a:t>Schema – a named collection of table and other database objects.</a:t>
            </a:r>
          </a:p>
          <a:p>
            <a:pPr>
              <a:lnSpc>
                <a:spcPct val="80000"/>
              </a:lnSpc>
              <a:buFontTx/>
              <a:buChar char="-"/>
            </a:pPr>
            <a:r>
              <a:rPr lang="en-US" altLang="en-US" sz="800"/>
              <a:t>Tables</a:t>
            </a:r>
          </a:p>
          <a:p>
            <a:pPr>
              <a:lnSpc>
                <a:spcPct val="80000"/>
              </a:lnSpc>
              <a:buFontTx/>
              <a:buChar char="-"/>
            </a:pPr>
            <a:r>
              <a:rPr lang="en-US" altLang="en-US" sz="800"/>
              <a:t>Columns</a:t>
            </a:r>
          </a:p>
          <a:p>
            <a:pPr>
              <a:lnSpc>
                <a:spcPct val="80000"/>
              </a:lnSpc>
            </a:pPr>
            <a:r>
              <a:rPr lang="en-US" altLang="en-US" sz="800"/>
              <a:t>Tables have up to 3 components or levels:  catalog.schema.tablename.</a:t>
            </a:r>
          </a:p>
          <a:p>
            <a:pPr>
              <a:lnSpc>
                <a:spcPct val="80000"/>
              </a:lnSpc>
            </a:pPr>
            <a:r>
              <a:rPr lang="en-US" altLang="en-US" sz="800"/>
              <a:t>Columns have up to 4 components or levels: catalog.schema.table.column-name. Similarly, a stored procedure can be referred to as  “catalog.schema.proc-name”.</a:t>
            </a:r>
          </a:p>
          <a:p>
            <a:pPr>
              <a:lnSpc>
                <a:spcPct val="80000"/>
              </a:lnSpc>
            </a:pPr>
            <a:r>
              <a:rPr lang="en-US" altLang="en-US" sz="800"/>
              <a:t>This naming system is supported by many tools, such as Crystal, by competitors such as Microsoft SQL Server, and by related standards such as ODBC and JDBC.</a:t>
            </a:r>
          </a:p>
          <a:p>
            <a:pPr>
              <a:lnSpc>
                <a:spcPct val="80000"/>
              </a:lnSpc>
            </a:pPr>
            <a:r>
              <a:rPr lang="en-US" altLang="en-US" sz="800"/>
              <a:t>Catalog names cannot be used on DDL statements, such as ALTER or CREATE. Catalog names cannot be used with sequences.</a:t>
            </a:r>
          </a:p>
          <a:p>
            <a:pPr>
              <a:lnSpc>
                <a:spcPct val="80000"/>
              </a:lnSpc>
            </a:pPr>
            <a:r>
              <a:rPr lang="en-US" altLang="en-US" sz="800"/>
              <a:t>Synonyms: A public synonym, used without a qualifier, must exist in the set of synonyms defined for the primary database. A public synonym may be qualified with a catalog name, with or without a schema name, in which case the synonym must exist in the set of synonyms defined for the specified catalog. A private synonym must always be qualified by at least the schema name of the schema where that synonym exists.</a:t>
            </a:r>
          </a:p>
          <a:p>
            <a:pPr>
              <a:lnSpc>
                <a:spcPct val="80000"/>
              </a:lnSpc>
            </a:pPr>
            <a:r>
              <a:rPr lang="en-US" altLang="en-US" sz="800"/>
              <a:t>A private synonym, used with only a schema qualifier, must exist in the set of synonyms defined for the primary database.</a:t>
            </a:r>
          </a:p>
          <a:p>
            <a:pPr>
              <a:lnSpc>
                <a:spcPct val="80000"/>
              </a:lnSpc>
            </a:pPr>
            <a:r>
              <a:rPr lang="en-US" altLang="en-US" sz="800"/>
              <a:t>Stored procedures: A stored procedure in an auxiliary catalog can be called by explicitly qualifying the procedure name by the catalog name. The SQL statements executed from within a stored procedure are interpreted in light of the multiple catalogs active. Consider a stored procedure “order_parts” stored in an auxiliary database. Tables referenced from statements in “order_parts”, if they are not qualified by a catalog name, will refer to tables in the </a:t>
            </a:r>
            <a:r>
              <a:rPr lang="en-US" altLang="en-US" sz="800" i="1"/>
              <a:t>default</a:t>
            </a:r>
            <a:r>
              <a:rPr lang="en-US" altLang="en-US" sz="800"/>
              <a:t> catalog (the Primary database) and NOT the auxiliary database. This may not be what was intended. To avoid such problems, fully qualify table names in stored procedures.</a:t>
            </a:r>
          </a:p>
          <a:p>
            <a:pPr>
              <a:lnSpc>
                <a:spcPct val="80000"/>
              </a:lnSpc>
              <a:spcBef>
                <a:spcPct val="20000"/>
              </a:spcBef>
            </a:pPr>
            <a:r>
              <a:rPr lang="en-US" altLang="en-US" sz="800"/>
              <a:t>call</a:t>
            </a:r>
            <a:r>
              <a:rPr lang="en-US" altLang="en-US" sz="800" i="1"/>
              <a:t> </a:t>
            </a:r>
            <a:r>
              <a:rPr lang="en-US" altLang="en-US" sz="800"/>
              <a:t>mysports.pub.order_parts(cItemCode)</a:t>
            </a:r>
            <a:endParaRPr lang="en-US" altLang="en-US" sz="800" i="1"/>
          </a:p>
          <a:p>
            <a:pPr>
              <a:lnSpc>
                <a:spcPct val="80000"/>
              </a:lnSpc>
            </a:pPr>
            <a:endParaRPr lang="en-US" altLang="en-US" sz="800"/>
          </a:p>
          <a:p>
            <a:pPr>
              <a:lnSpc>
                <a:spcPct val="80000"/>
              </a:lnSpc>
            </a:pPr>
            <a:endParaRPr lang="en-US" altLang="en-US" sz="800"/>
          </a:p>
          <a:p>
            <a:pPr>
              <a:lnSpc>
                <a:spcPct val="80000"/>
              </a:lnSpc>
            </a:pPr>
            <a:endParaRPr lang="en-US" altLang="en-US" sz="800"/>
          </a:p>
          <a:p>
            <a:pPr>
              <a:lnSpc>
                <a:spcPct val="80000"/>
              </a:lnSpc>
            </a:pPr>
            <a:endParaRPr lang="en-US" altLang="en-US" sz="800"/>
          </a:p>
        </p:txBody>
      </p:sp>
    </p:spTree>
    <p:extLst>
      <p:ext uri="{BB962C8B-B14F-4D97-AF65-F5344CB8AC3E}">
        <p14:creationId xmlns:p14="http://schemas.microsoft.com/office/powerpoint/2010/main" val="17621308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FEB748-CE33-41C8-BFAF-FC8312C4834F}" type="slidenum">
              <a:rPr lang="en-US" altLang="en-US"/>
              <a:pPr/>
              <a:t>32</a:t>
            </a:fld>
            <a:endParaRPr lang="en-US" altLang="en-US"/>
          </a:p>
        </p:txBody>
      </p:sp>
      <p:sp>
        <p:nvSpPr>
          <p:cNvPr id="2263042" name="Rectangle 2"/>
          <p:cNvSpPr>
            <a:spLocks noGrp="1" noRot="1" noChangeAspect="1" noChangeArrowheads="1" noTextEdit="1"/>
          </p:cNvSpPr>
          <p:nvPr>
            <p:ph type="sldImg"/>
          </p:nvPr>
        </p:nvSpPr>
        <p:spPr>
          <a:xfrm>
            <a:off x="1182688" y="679450"/>
            <a:ext cx="4649787" cy="3487738"/>
          </a:xfrm>
          <a:ln/>
        </p:spPr>
      </p:sp>
      <p:sp>
        <p:nvSpPr>
          <p:cNvPr id="2263043" name="Rectangle 3"/>
          <p:cNvSpPr>
            <a:spLocks noGrp="1" noChangeArrowheads="1"/>
          </p:cNvSpPr>
          <p:nvPr>
            <p:ph type="body" idx="1"/>
          </p:nvPr>
        </p:nvSpPr>
        <p:spPr>
          <a:xfrm>
            <a:off x="935038" y="4416425"/>
            <a:ext cx="5140325" cy="4183063"/>
          </a:xfrm>
        </p:spPr>
        <p:txBody>
          <a:bodyPr/>
          <a:lstStyle/>
          <a:p>
            <a:pPr>
              <a:lnSpc>
                <a:spcPct val="80000"/>
              </a:lnSpc>
            </a:pPr>
            <a:r>
              <a:rPr lang="en-US" altLang="en-US" sz="800"/>
              <a:t>When connected to auxiliary databases, use the </a:t>
            </a:r>
            <a:r>
              <a:rPr lang="en-US" altLang="en-US" sz="800" i="1"/>
              <a:t>catalog name </a:t>
            </a:r>
            <a:r>
              <a:rPr lang="en-US" altLang="en-US" sz="800"/>
              <a:t>with OpenEdge SQL query commands to qualify the database to which the query applies. The Primary database is automatically assigned a catalog name the same as the database name.</a:t>
            </a:r>
          </a:p>
          <a:p>
            <a:pPr>
              <a:lnSpc>
                <a:spcPct val="80000"/>
              </a:lnSpc>
            </a:pPr>
            <a:r>
              <a:rPr lang="en-US" altLang="en-US" sz="800"/>
              <a:t>OpenEdge Releases prior to 10.1B support 2 and 3 level names, for schema, tables (and stored procedures) and columns respectively, when referenced.</a:t>
            </a:r>
          </a:p>
          <a:p>
            <a:pPr>
              <a:lnSpc>
                <a:spcPct val="80000"/>
              </a:lnSpc>
            </a:pPr>
            <a:r>
              <a:rPr lang="en-US" altLang="en-US" sz="800"/>
              <a:t>Release 10.1B extends this naming to support 3 and 4 level naming (as defined in the SQL standard) with the addition of the </a:t>
            </a:r>
            <a:r>
              <a:rPr lang="en-US" altLang="en-US" sz="800" i="1"/>
              <a:t>catalog name</a:t>
            </a:r>
            <a:r>
              <a:rPr lang="en-US" altLang="en-US" sz="800"/>
              <a:t> naming-level. </a:t>
            </a:r>
          </a:p>
          <a:p>
            <a:pPr>
              <a:lnSpc>
                <a:spcPct val="80000"/>
              </a:lnSpc>
            </a:pPr>
            <a:r>
              <a:rPr lang="en-US" altLang="en-US" sz="800"/>
              <a:t>Names, according to the standard SQL syntax, are composed of 1, 2, 3, or 4 components, as described below:</a:t>
            </a:r>
          </a:p>
          <a:p>
            <a:pPr>
              <a:lnSpc>
                <a:spcPct val="80000"/>
              </a:lnSpc>
              <a:buFontTx/>
              <a:buChar char="-"/>
            </a:pPr>
            <a:r>
              <a:rPr lang="en-US" altLang="en-US" sz="800"/>
              <a:t>Catalog – a catalog is a named collection of schemas. In OpenEdge, a catalog logically corresponds to an Open Edge database.</a:t>
            </a:r>
          </a:p>
          <a:p>
            <a:pPr>
              <a:lnSpc>
                <a:spcPct val="80000"/>
              </a:lnSpc>
              <a:buFontTx/>
              <a:buChar char="-"/>
            </a:pPr>
            <a:r>
              <a:rPr lang="en-US" altLang="en-US" sz="800"/>
              <a:t>Schema – a named collection of table and other database objects.</a:t>
            </a:r>
          </a:p>
          <a:p>
            <a:pPr>
              <a:lnSpc>
                <a:spcPct val="80000"/>
              </a:lnSpc>
              <a:buFontTx/>
              <a:buChar char="-"/>
            </a:pPr>
            <a:r>
              <a:rPr lang="en-US" altLang="en-US" sz="800"/>
              <a:t>Tables</a:t>
            </a:r>
          </a:p>
          <a:p>
            <a:pPr>
              <a:lnSpc>
                <a:spcPct val="80000"/>
              </a:lnSpc>
              <a:buFontTx/>
              <a:buChar char="-"/>
            </a:pPr>
            <a:r>
              <a:rPr lang="en-US" altLang="en-US" sz="800"/>
              <a:t>Columns</a:t>
            </a:r>
          </a:p>
          <a:p>
            <a:pPr>
              <a:lnSpc>
                <a:spcPct val="80000"/>
              </a:lnSpc>
            </a:pPr>
            <a:r>
              <a:rPr lang="en-US" altLang="en-US" sz="800"/>
              <a:t>Tables have up to 3 components or levels:  catalog.schema.tablename.</a:t>
            </a:r>
          </a:p>
          <a:p>
            <a:pPr>
              <a:lnSpc>
                <a:spcPct val="80000"/>
              </a:lnSpc>
            </a:pPr>
            <a:r>
              <a:rPr lang="en-US" altLang="en-US" sz="800"/>
              <a:t>Columns have up to 4 components or levels: catalog.schema.table.column-name. Similarly, a stored procedure can be referred to as  “catalog.schema.proc-name”.</a:t>
            </a:r>
          </a:p>
          <a:p>
            <a:pPr>
              <a:lnSpc>
                <a:spcPct val="80000"/>
              </a:lnSpc>
            </a:pPr>
            <a:r>
              <a:rPr lang="en-US" altLang="en-US" sz="800"/>
              <a:t>This naming system is supported by many tools, such as Crystal, by competitors such as Microsoft SQL Server, and by related standards such as ODBC and JDBC.</a:t>
            </a:r>
          </a:p>
          <a:p>
            <a:pPr>
              <a:lnSpc>
                <a:spcPct val="80000"/>
              </a:lnSpc>
            </a:pPr>
            <a:r>
              <a:rPr lang="en-US" altLang="en-US" sz="800"/>
              <a:t>Catalog names cannot be used on DDL statements, such as ALTER or CREATE. Catalog names cannot be used with sequences.</a:t>
            </a:r>
          </a:p>
          <a:p>
            <a:pPr>
              <a:lnSpc>
                <a:spcPct val="80000"/>
              </a:lnSpc>
            </a:pPr>
            <a:r>
              <a:rPr lang="en-US" altLang="en-US" sz="800"/>
              <a:t>Synonyms: A public synonym, used without a qualifier, must exist in the set of synonyms defined for the primary database. A public synonym may be qualified with a catalog name, with or without a schema name, in which case the synonym must exist in the set of synonyms defined for the specified catalog. A private synonym must always be qualified by at least the schema name of the schema where that synonym exists.</a:t>
            </a:r>
          </a:p>
          <a:p>
            <a:pPr>
              <a:lnSpc>
                <a:spcPct val="80000"/>
              </a:lnSpc>
            </a:pPr>
            <a:r>
              <a:rPr lang="en-US" altLang="en-US" sz="800"/>
              <a:t>A private synonym, used with only a schema qualifier, must exist in the set of synonyms defined for the primary database.</a:t>
            </a:r>
          </a:p>
          <a:p>
            <a:pPr>
              <a:lnSpc>
                <a:spcPct val="80000"/>
              </a:lnSpc>
            </a:pPr>
            <a:r>
              <a:rPr lang="en-US" altLang="en-US" sz="800"/>
              <a:t>Stored procedures: A stored procedure in an auxiliary catalog can be called by explicitly qualifying the procedure name by the catalog name. The SQL statements executed from within a stored procedure are interpreted in light of the multiple catalogs active. Consider a stored procedure “order_parts” stored in an auxiliary database. Tables referenced from statements in “order_parts”, if they are not qualified by a catalog name, will refer to tables in the </a:t>
            </a:r>
            <a:r>
              <a:rPr lang="en-US" altLang="en-US" sz="800" i="1"/>
              <a:t>default</a:t>
            </a:r>
            <a:r>
              <a:rPr lang="en-US" altLang="en-US" sz="800"/>
              <a:t> catalog (the Primary database) and NOT the auxiliary database. This may not be what was intended. To avoid such problems, fully qualify table names in stored procedures.</a:t>
            </a:r>
          </a:p>
          <a:p>
            <a:pPr>
              <a:lnSpc>
                <a:spcPct val="80000"/>
              </a:lnSpc>
              <a:spcBef>
                <a:spcPct val="20000"/>
              </a:spcBef>
            </a:pPr>
            <a:r>
              <a:rPr lang="en-US" altLang="en-US" sz="800"/>
              <a:t>call</a:t>
            </a:r>
            <a:r>
              <a:rPr lang="en-US" altLang="en-US" sz="800" i="1"/>
              <a:t> </a:t>
            </a:r>
            <a:r>
              <a:rPr lang="en-US" altLang="en-US" sz="800"/>
              <a:t>mysports.pub.order_parts(cItemCode)</a:t>
            </a:r>
            <a:endParaRPr lang="en-US" altLang="en-US" sz="800" i="1"/>
          </a:p>
          <a:p>
            <a:pPr>
              <a:lnSpc>
                <a:spcPct val="80000"/>
              </a:lnSpc>
            </a:pPr>
            <a:endParaRPr lang="en-US" altLang="en-US" sz="800"/>
          </a:p>
          <a:p>
            <a:pPr>
              <a:lnSpc>
                <a:spcPct val="80000"/>
              </a:lnSpc>
            </a:pPr>
            <a:endParaRPr lang="en-US" altLang="en-US" sz="800"/>
          </a:p>
          <a:p>
            <a:pPr>
              <a:lnSpc>
                <a:spcPct val="80000"/>
              </a:lnSpc>
            </a:pPr>
            <a:endParaRPr lang="en-US" altLang="en-US" sz="800"/>
          </a:p>
          <a:p>
            <a:pPr>
              <a:lnSpc>
                <a:spcPct val="80000"/>
              </a:lnSpc>
            </a:pPr>
            <a:endParaRPr lang="en-US" altLang="en-US" sz="800"/>
          </a:p>
        </p:txBody>
      </p:sp>
    </p:spTree>
    <p:extLst>
      <p:ext uri="{BB962C8B-B14F-4D97-AF65-F5344CB8AC3E}">
        <p14:creationId xmlns:p14="http://schemas.microsoft.com/office/powerpoint/2010/main" val="33279940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B67DC4-23A9-4074-9894-8E48B5C75F04}" type="slidenum">
              <a:rPr lang="en-US" altLang="en-US"/>
              <a:pPr/>
              <a:t>33</a:t>
            </a:fld>
            <a:endParaRPr lang="en-US" altLang="en-US"/>
          </a:p>
        </p:txBody>
      </p:sp>
      <p:sp>
        <p:nvSpPr>
          <p:cNvPr id="2483202" name="Rectangle 2"/>
          <p:cNvSpPr>
            <a:spLocks noGrp="1" noRot="1" noChangeAspect="1" noChangeArrowheads="1" noTextEdit="1"/>
          </p:cNvSpPr>
          <p:nvPr>
            <p:ph type="sldImg"/>
          </p:nvPr>
        </p:nvSpPr>
        <p:spPr>
          <a:xfrm>
            <a:off x="1182688" y="679450"/>
            <a:ext cx="4649787" cy="3487738"/>
          </a:xfrm>
          <a:ln/>
        </p:spPr>
      </p:sp>
      <p:sp>
        <p:nvSpPr>
          <p:cNvPr id="2483203" name="Rectangle 3"/>
          <p:cNvSpPr>
            <a:spLocks noGrp="1" noChangeArrowheads="1"/>
          </p:cNvSpPr>
          <p:nvPr>
            <p:ph type="body" idx="1"/>
          </p:nvPr>
        </p:nvSpPr>
        <p:spPr>
          <a:xfrm>
            <a:off x="935038" y="4416425"/>
            <a:ext cx="5140325" cy="4183063"/>
          </a:xfrm>
        </p:spPr>
        <p:txBody>
          <a:bodyPr/>
          <a:lstStyle/>
          <a:p>
            <a:pPr>
              <a:lnSpc>
                <a:spcPct val="80000"/>
              </a:lnSpc>
            </a:pPr>
            <a:r>
              <a:rPr lang="en-US" altLang="en-US" sz="800"/>
              <a:t>When connected to auxiliary databases, use the </a:t>
            </a:r>
            <a:r>
              <a:rPr lang="en-US" altLang="en-US" sz="800" i="1"/>
              <a:t>catalog name </a:t>
            </a:r>
            <a:r>
              <a:rPr lang="en-US" altLang="en-US" sz="800"/>
              <a:t>with OpenEdge SQL query commands to qualify the database to which the query applies. The Primary database is automatically assigned a catalog name the same as the database name.</a:t>
            </a:r>
          </a:p>
          <a:p>
            <a:pPr>
              <a:lnSpc>
                <a:spcPct val="80000"/>
              </a:lnSpc>
            </a:pPr>
            <a:r>
              <a:rPr lang="en-US" altLang="en-US" sz="800"/>
              <a:t>OpenEdge Releases prior to 10.1B support 2 and 3 level names, for schema, tables (and stored procedures) and columns respectively, when referenced.</a:t>
            </a:r>
          </a:p>
          <a:p>
            <a:pPr>
              <a:lnSpc>
                <a:spcPct val="80000"/>
              </a:lnSpc>
            </a:pPr>
            <a:r>
              <a:rPr lang="en-US" altLang="en-US" sz="800"/>
              <a:t>Release 10.1B extends this naming to support 3 and 4 level naming (as defined in the SQL standard) with the addition of the </a:t>
            </a:r>
            <a:r>
              <a:rPr lang="en-US" altLang="en-US" sz="800" i="1"/>
              <a:t>catalog name</a:t>
            </a:r>
            <a:r>
              <a:rPr lang="en-US" altLang="en-US" sz="800"/>
              <a:t> naming-level. </a:t>
            </a:r>
          </a:p>
          <a:p>
            <a:pPr>
              <a:lnSpc>
                <a:spcPct val="80000"/>
              </a:lnSpc>
            </a:pPr>
            <a:r>
              <a:rPr lang="en-US" altLang="en-US" sz="800"/>
              <a:t>Names, according to the standard SQL syntax, are composed of 1, 2, 3, or 4 components, as described below:</a:t>
            </a:r>
          </a:p>
          <a:p>
            <a:pPr>
              <a:lnSpc>
                <a:spcPct val="80000"/>
              </a:lnSpc>
              <a:buFontTx/>
              <a:buChar char="-"/>
            </a:pPr>
            <a:r>
              <a:rPr lang="en-US" altLang="en-US" sz="800"/>
              <a:t>Catalog – a catalog is a named collection of schemas. In OpenEdge, a catalog logically corresponds to an Open Edge database.</a:t>
            </a:r>
          </a:p>
          <a:p>
            <a:pPr>
              <a:lnSpc>
                <a:spcPct val="80000"/>
              </a:lnSpc>
              <a:buFontTx/>
              <a:buChar char="-"/>
            </a:pPr>
            <a:r>
              <a:rPr lang="en-US" altLang="en-US" sz="800"/>
              <a:t>Schema – a named collection of table and other database objects.</a:t>
            </a:r>
          </a:p>
          <a:p>
            <a:pPr>
              <a:lnSpc>
                <a:spcPct val="80000"/>
              </a:lnSpc>
              <a:buFontTx/>
              <a:buChar char="-"/>
            </a:pPr>
            <a:r>
              <a:rPr lang="en-US" altLang="en-US" sz="800"/>
              <a:t>Tables</a:t>
            </a:r>
          </a:p>
          <a:p>
            <a:pPr>
              <a:lnSpc>
                <a:spcPct val="80000"/>
              </a:lnSpc>
              <a:buFontTx/>
              <a:buChar char="-"/>
            </a:pPr>
            <a:r>
              <a:rPr lang="en-US" altLang="en-US" sz="800"/>
              <a:t>Columns</a:t>
            </a:r>
          </a:p>
          <a:p>
            <a:pPr>
              <a:lnSpc>
                <a:spcPct val="80000"/>
              </a:lnSpc>
            </a:pPr>
            <a:r>
              <a:rPr lang="en-US" altLang="en-US" sz="800"/>
              <a:t>Tables have up to 3 components or levels:  catalog.schema.tablename.</a:t>
            </a:r>
          </a:p>
          <a:p>
            <a:pPr>
              <a:lnSpc>
                <a:spcPct val="80000"/>
              </a:lnSpc>
            </a:pPr>
            <a:r>
              <a:rPr lang="en-US" altLang="en-US" sz="800"/>
              <a:t>Columns have up to 4 components or levels: catalog.schema.table.column-name. Similarly, a stored procedure can be referred to as  “catalog.schema.proc-name”.</a:t>
            </a:r>
          </a:p>
          <a:p>
            <a:pPr>
              <a:lnSpc>
                <a:spcPct val="80000"/>
              </a:lnSpc>
            </a:pPr>
            <a:r>
              <a:rPr lang="en-US" altLang="en-US" sz="800"/>
              <a:t>This naming system is supported by many tools, such as Crystal, by competitors such as Microsoft SQL Server, and by related standards such as ODBC and JDBC.</a:t>
            </a:r>
          </a:p>
          <a:p>
            <a:pPr>
              <a:lnSpc>
                <a:spcPct val="80000"/>
              </a:lnSpc>
            </a:pPr>
            <a:r>
              <a:rPr lang="en-US" altLang="en-US" sz="800"/>
              <a:t>Catalog names cannot be used on DDL statements, such as ALTER or CREATE. Catalog names cannot be used with sequences.</a:t>
            </a:r>
          </a:p>
          <a:p>
            <a:pPr>
              <a:lnSpc>
                <a:spcPct val="80000"/>
              </a:lnSpc>
            </a:pPr>
            <a:r>
              <a:rPr lang="en-US" altLang="en-US" sz="800"/>
              <a:t>Synonyms: A public synonym, used without a qualifier, must exist in the set of synonyms defined for the primary database. A public synonym may be qualified with a catalog name, with or without a schema name, in which case the synonym must exist in the set of synonyms defined for the specified catalog. A private synonym must always be qualified by at least the schema name of the schema where that synonym exists.</a:t>
            </a:r>
          </a:p>
          <a:p>
            <a:pPr>
              <a:lnSpc>
                <a:spcPct val="80000"/>
              </a:lnSpc>
            </a:pPr>
            <a:r>
              <a:rPr lang="en-US" altLang="en-US" sz="800"/>
              <a:t>A private synonym, used with only a schema qualifier, must exist in the set of synonyms defined for the primary database.</a:t>
            </a:r>
          </a:p>
          <a:p>
            <a:pPr>
              <a:lnSpc>
                <a:spcPct val="80000"/>
              </a:lnSpc>
            </a:pPr>
            <a:r>
              <a:rPr lang="en-US" altLang="en-US" sz="800"/>
              <a:t>Stored procedures: A stored procedure in an auxiliary catalog can be called by explicitly qualifying the procedure name by the catalog name. The SQL statements executed from within a stored procedure are interpreted in light of the multiple catalogs active. Consider a stored procedure “order_parts” stored in an auxiliary database. Tables referenced from statements in “order_parts”, if they are not qualified by a catalog name, will refer to tables in the </a:t>
            </a:r>
            <a:r>
              <a:rPr lang="en-US" altLang="en-US" sz="800" i="1"/>
              <a:t>default</a:t>
            </a:r>
            <a:r>
              <a:rPr lang="en-US" altLang="en-US" sz="800"/>
              <a:t> catalog (the Primary database) and NOT the auxiliary database. This may not be what was intended. To avoid such problems, fully qualify table names in stored procedures.</a:t>
            </a:r>
          </a:p>
          <a:p>
            <a:pPr>
              <a:lnSpc>
                <a:spcPct val="80000"/>
              </a:lnSpc>
              <a:spcBef>
                <a:spcPct val="20000"/>
              </a:spcBef>
            </a:pPr>
            <a:r>
              <a:rPr lang="en-US" altLang="en-US" sz="800"/>
              <a:t>call</a:t>
            </a:r>
            <a:r>
              <a:rPr lang="en-US" altLang="en-US" sz="800" i="1"/>
              <a:t> </a:t>
            </a:r>
            <a:r>
              <a:rPr lang="en-US" altLang="en-US" sz="800"/>
              <a:t>mysports.pub.order_parts(cItemCode)</a:t>
            </a:r>
            <a:endParaRPr lang="en-US" altLang="en-US" sz="800" i="1"/>
          </a:p>
          <a:p>
            <a:pPr>
              <a:lnSpc>
                <a:spcPct val="80000"/>
              </a:lnSpc>
            </a:pPr>
            <a:endParaRPr lang="en-US" altLang="en-US" sz="800"/>
          </a:p>
          <a:p>
            <a:pPr>
              <a:lnSpc>
                <a:spcPct val="80000"/>
              </a:lnSpc>
            </a:pPr>
            <a:endParaRPr lang="en-US" altLang="en-US" sz="800"/>
          </a:p>
          <a:p>
            <a:pPr>
              <a:lnSpc>
                <a:spcPct val="80000"/>
              </a:lnSpc>
            </a:pPr>
            <a:endParaRPr lang="en-US" altLang="en-US" sz="800"/>
          </a:p>
          <a:p>
            <a:pPr>
              <a:lnSpc>
                <a:spcPct val="80000"/>
              </a:lnSpc>
            </a:pPr>
            <a:endParaRPr lang="en-US" altLang="en-US" sz="800"/>
          </a:p>
        </p:txBody>
      </p:sp>
    </p:spTree>
    <p:extLst>
      <p:ext uri="{BB962C8B-B14F-4D97-AF65-F5344CB8AC3E}">
        <p14:creationId xmlns:p14="http://schemas.microsoft.com/office/powerpoint/2010/main" val="152423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988860-6540-4522-A453-06CACB0406FC}" type="slidenum">
              <a:rPr lang="en-US" altLang="en-US"/>
              <a:pPr/>
              <a:t>35</a:t>
            </a:fld>
            <a:endParaRPr lang="en-US" altLang="en-US"/>
          </a:p>
        </p:txBody>
      </p:sp>
      <p:sp>
        <p:nvSpPr>
          <p:cNvPr id="2341890" name="Rectangle 2"/>
          <p:cNvSpPr>
            <a:spLocks noGrp="1" noRot="1" noChangeAspect="1" noChangeArrowheads="1" noTextEdit="1"/>
          </p:cNvSpPr>
          <p:nvPr>
            <p:ph type="sldImg"/>
          </p:nvPr>
        </p:nvSpPr>
        <p:spPr>
          <a:ln/>
        </p:spPr>
      </p:sp>
      <p:sp>
        <p:nvSpPr>
          <p:cNvPr id="2341891" name="Rectangle 3"/>
          <p:cNvSpPr>
            <a:spLocks noGrp="1" noChangeArrowheads="1"/>
          </p:cNvSpPr>
          <p:nvPr>
            <p:ph type="body" idx="1"/>
          </p:nvPr>
        </p:nvSpPr>
        <p:spPr/>
        <p:txBody>
          <a:bodyPr/>
          <a:lstStyle/>
          <a:p>
            <a:r>
              <a:rPr lang="en-US" altLang="en-US"/>
              <a:t>Most reporting apps will do this for you already</a:t>
            </a:r>
          </a:p>
        </p:txBody>
      </p:sp>
    </p:spTree>
    <p:extLst>
      <p:ext uri="{BB962C8B-B14F-4D97-AF65-F5344CB8AC3E}">
        <p14:creationId xmlns:p14="http://schemas.microsoft.com/office/powerpoint/2010/main" val="5003486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F4ED2B-96C4-45A2-8117-29E1FAB7CF6F}" type="slidenum">
              <a:rPr lang="en-US" altLang="en-US"/>
              <a:pPr/>
              <a:t>36</a:t>
            </a:fld>
            <a:endParaRPr lang="en-US" altLang="en-US"/>
          </a:p>
        </p:txBody>
      </p:sp>
      <p:sp>
        <p:nvSpPr>
          <p:cNvPr id="2385922" name="Rectangle 2"/>
          <p:cNvSpPr>
            <a:spLocks noGrp="1" noRot="1" noChangeAspect="1" noChangeArrowheads="1" noTextEdit="1"/>
          </p:cNvSpPr>
          <p:nvPr>
            <p:ph type="sldImg"/>
          </p:nvPr>
        </p:nvSpPr>
        <p:spPr>
          <a:ln/>
        </p:spPr>
      </p:sp>
      <p:sp>
        <p:nvSpPr>
          <p:cNvPr id="2385923" name="Rectangle 3"/>
          <p:cNvSpPr>
            <a:spLocks noGrp="1" noChangeArrowheads="1"/>
          </p:cNvSpPr>
          <p:nvPr>
            <p:ph type="body" idx="1"/>
          </p:nvPr>
        </p:nvSpPr>
        <p:spPr/>
        <p:txBody>
          <a:bodyPr/>
          <a:lstStyle/>
          <a:p>
            <a:r>
              <a:rPr lang="en-US" altLang="en-US" b="1"/>
              <a:t>ALTER TABLE &lt;table name&gt; ALTER COLUMN &lt;column name&gt; SET PRO_SQL_WIDTH  &lt;value&gt;;</a:t>
            </a:r>
            <a:r>
              <a:rPr lang="en-US" altLang="en-US"/>
              <a:t/>
            </a:r>
            <a:br>
              <a:rPr lang="en-US" altLang="en-US"/>
            </a:br>
            <a:r>
              <a:rPr lang="en-US" altLang="en-US"/>
              <a:t/>
            </a:r>
            <a:br>
              <a:rPr lang="en-US" altLang="en-US"/>
            </a:br>
            <a:r>
              <a:rPr lang="en-US" altLang="en-US"/>
              <a:t>or</a:t>
            </a:r>
          </a:p>
          <a:p>
            <a:endParaRPr lang="en-US" altLang="en-US"/>
          </a:p>
          <a:p>
            <a:r>
              <a:rPr lang="en-US" altLang="en-US"/>
              <a:t>Connect to the Database via the Progress Data Dictionary and choose menu - Options - SQL Properties - Adjust Field Width.</a:t>
            </a:r>
          </a:p>
        </p:txBody>
      </p:sp>
    </p:spTree>
    <p:extLst>
      <p:ext uri="{BB962C8B-B14F-4D97-AF65-F5344CB8AC3E}">
        <p14:creationId xmlns:p14="http://schemas.microsoft.com/office/powerpoint/2010/main" val="3139180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 name="Rectangle 7"/>
          <p:cNvSpPr>
            <a:spLocks noGrp="1" noChangeArrowheads="1"/>
          </p:cNvSpPr>
          <p:nvPr>
            <p:ph type="sldNum" sz="quarter" idx="5"/>
          </p:nvPr>
        </p:nvSpPr>
        <p:spPr>
          <a:ln/>
        </p:spPr>
        <p:txBody>
          <a:bodyPr/>
          <a:lstStyle/>
          <a:p>
            <a:fld id="{C224E8E1-6648-4AEF-8253-66A1F9942583}" type="slidenum">
              <a:rPr lang="en-US" altLang="en-US"/>
              <a:pPr/>
              <a:t>4</a:t>
            </a:fld>
            <a:endParaRPr lang="en-US" altLang="en-US"/>
          </a:p>
        </p:txBody>
      </p:sp>
      <p:sp>
        <p:nvSpPr>
          <p:cNvPr id="2331650" name="Text Box 2"/>
          <p:cNvSpPr txBox="1">
            <a:spLocks noChangeArrowheads="1"/>
          </p:cNvSpPr>
          <p:nvPr/>
        </p:nvSpPr>
        <p:spPr bwMode="auto">
          <a:xfrm>
            <a:off x="3973513" y="8832850"/>
            <a:ext cx="3036887"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3035" tIns="46697" rIns="93035" bIns="46697" anchor="b"/>
          <a:lstStyle>
            <a:lvl1pPr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1pPr>
            <a:lvl2pPr marL="4556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2pPr>
            <a:lvl3pPr marL="9128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3pPr>
            <a:lvl4pPr marL="1368425"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4pPr>
            <a:lvl5pPr marL="1824038"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5pPr>
            <a:lvl6pPr marL="22812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6pPr>
            <a:lvl7pPr marL="27384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7pPr>
            <a:lvl8pPr marL="31956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8pPr>
            <a:lvl9pPr marL="36528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9pPr>
          </a:lstStyle>
          <a:p>
            <a:pPr algn="r" eaLnBrk="1" hangingPunct="1">
              <a:buClr>
                <a:srgbClr val="000000"/>
              </a:buClr>
              <a:buSzPct val="100000"/>
              <a:buFont typeface="Arial" panose="020B0604020202020204" pitchFamily="34" charset="0"/>
              <a:buNone/>
            </a:pPr>
            <a:fld id="{21AE0570-1686-4525-8934-CBBDD205E069}" type="slidenum">
              <a:rPr lang="en-GB" altLang="en-US" sz="1200" i="0">
                <a:solidFill>
                  <a:srgbClr val="000000"/>
                </a:solidFill>
              </a:rPr>
              <a:pPr algn="r" eaLnBrk="1" hangingPunct="1">
                <a:buClr>
                  <a:srgbClr val="000000"/>
                </a:buClr>
                <a:buSzPct val="100000"/>
                <a:buFont typeface="Arial" panose="020B0604020202020204" pitchFamily="34" charset="0"/>
                <a:buNone/>
              </a:pPr>
              <a:t>4</a:t>
            </a:fld>
            <a:endParaRPr lang="en-GB" altLang="en-US" sz="1200" i="0">
              <a:solidFill>
                <a:srgbClr val="000000"/>
              </a:solidFill>
            </a:endParaRPr>
          </a:p>
        </p:txBody>
      </p:sp>
      <p:sp>
        <p:nvSpPr>
          <p:cNvPr id="2331651" name="Text Box 3"/>
          <p:cNvSpPr txBox="1">
            <a:spLocks noChangeArrowheads="1"/>
          </p:cNvSpPr>
          <p:nvPr/>
        </p:nvSpPr>
        <p:spPr bwMode="auto">
          <a:xfrm>
            <a:off x="0" y="8832850"/>
            <a:ext cx="3036888"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3035" tIns="46697" rIns="93035" bIns="46697" anchor="b"/>
          <a:lstStyle>
            <a:lvl1pPr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1pPr>
            <a:lvl2pPr marL="4556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2pPr>
            <a:lvl3pPr marL="9128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3pPr>
            <a:lvl4pPr marL="1368425"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4pPr>
            <a:lvl5pPr marL="1824038"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5pPr>
            <a:lvl6pPr marL="22812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6pPr>
            <a:lvl7pPr marL="27384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7pPr>
            <a:lvl8pPr marL="31956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8pPr>
            <a:lvl9pPr marL="36528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9pPr>
          </a:lstStyle>
          <a:p>
            <a:pPr eaLnBrk="1" hangingPunct="1">
              <a:buClr>
                <a:srgbClr val="000000"/>
              </a:buClr>
              <a:buSzPct val="100000"/>
              <a:buFont typeface="Arial" panose="020B0604020202020204" pitchFamily="34" charset="0"/>
              <a:buNone/>
            </a:pPr>
            <a:endParaRPr lang="en-GB" altLang="en-US" sz="1200" i="0">
              <a:solidFill>
                <a:srgbClr val="000000"/>
              </a:solidFill>
            </a:endParaRPr>
          </a:p>
        </p:txBody>
      </p:sp>
      <p:sp>
        <p:nvSpPr>
          <p:cNvPr id="2331652" name="Text Box 4"/>
          <p:cNvSpPr txBox="1">
            <a:spLocks noChangeArrowheads="1"/>
          </p:cNvSpPr>
          <p:nvPr/>
        </p:nvSpPr>
        <p:spPr bwMode="auto">
          <a:xfrm>
            <a:off x="0" y="0"/>
            <a:ext cx="3036888"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3035" tIns="46697" rIns="93035" bIns="46697"/>
          <a:lstStyle>
            <a:lvl1pPr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1pPr>
            <a:lvl2pPr marL="4556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2pPr>
            <a:lvl3pPr marL="9128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3pPr>
            <a:lvl4pPr marL="1368425"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4pPr>
            <a:lvl5pPr marL="1824038"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5pPr>
            <a:lvl6pPr marL="22812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6pPr>
            <a:lvl7pPr marL="27384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7pPr>
            <a:lvl8pPr marL="31956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8pPr>
            <a:lvl9pPr marL="36528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9pPr>
          </a:lstStyle>
          <a:p>
            <a:pPr eaLnBrk="1" hangingPunct="1">
              <a:buClr>
                <a:srgbClr val="000000"/>
              </a:buClr>
              <a:buSzPct val="100000"/>
              <a:buFont typeface="Arial" panose="020B0604020202020204" pitchFamily="34" charset="0"/>
              <a:buNone/>
            </a:pPr>
            <a:endParaRPr lang="en-GB" altLang="en-US" sz="1200" i="0">
              <a:solidFill>
                <a:srgbClr val="000000"/>
              </a:solidFill>
            </a:endParaRPr>
          </a:p>
        </p:txBody>
      </p:sp>
      <p:sp>
        <p:nvSpPr>
          <p:cNvPr id="2331653" name="Text Box 5"/>
          <p:cNvSpPr txBox="1">
            <a:spLocks noChangeArrowheads="1"/>
          </p:cNvSpPr>
          <p:nvPr/>
        </p:nvSpPr>
        <p:spPr bwMode="auto">
          <a:xfrm>
            <a:off x="3973513" y="0"/>
            <a:ext cx="3036887"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3035" tIns="46697" rIns="93035" bIns="46697"/>
          <a:lstStyle>
            <a:lvl1pPr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1pPr>
            <a:lvl2pPr marL="4556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2pPr>
            <a:lvl3pPr marL="9128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3pPr>
            <a:lvl4pPr marL="1368425"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4pPr>
            <a:lvl5pPr marL="1824038"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5pPr>
            <a:lvl6pPr marL="22812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6pPr>
            <a:lvl7pPr marL="27384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7pPr>
            <a:lvl8pPr marL="31956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8pPr>
            <a:lvl9pPr marL="36528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9pPr>
          </a:lstStyle>
          <a:p>
            <a:pPr algn="r" eaLnBrk="1" hangingPunct="1">
              <a:buClr>
                <a:srgbClr val="000000"/>
              </a:buClr>
              <a:buSzPct val="100000"/>
              <a:buFont typeface="Arial" panose="020B0604020202020204" pitchFamily="34" charset="0"/>
              <a:buNone/>
            </a:pPr>
            <a:endParaRPr lang="en-GB" altLang="en-US" sz="1200" i="0">
              <a:solidFill>
                <a:srgbClr val="000000"/>
              </a:solidFill>
            </a:endParaRPr>
          </a:p>
        </p:txBody>
      </p:sp>
      <p:sp>
        <p:nvSpPr>
          <p:cNvPr id="2331654" name="Text Box 6"/>
          <p:cNvSpPr txBox="1">
            <a:spLocks noChangeArrowheads="1"/>
          </p:cNvSpPr>
          <p:nvPr/>
        </p:nvSpPr>
        <p:spPr bwMode="auto">
          <a:xfrm>
            <a:off x="3970338" y="8829675"/>
            <a:ext cx="3038475"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3035" tIns="46697" rIns="93035" bIns="46697" anchor="b"/>
          <a:lstStyle>
            <a:lvl1pPr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1pPr>
            <a:lvl2pPr marL="4556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2pPr>
            <a:lvl3pPr marL="912813"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3pPr>
            <a:lvl4pPr marL="1368425"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4pPr>
            <a:lvl5pPr marL="1824038" algn="l" defTabSz="455613" eaLnBrk="0" hangingPunct="0">
              <a:spcBef>
                <a:spcPct val="0"/>
              </a:spcBef>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5pPr>
            <a:lvl6pPr marL="22812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6pPr>
            <a:lvl7pPr marL="27384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7pPr>
            <a:lvl8pPr marL="31956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8pPr>
            <a:lvl9pPr marL="3652838" defTabSz="455613" eaLnBrk="0" fontAlgn="base" hangingPunct="0">
              <a:spcBef>
                <a:spcPct val="0"/>
              </a:spcBef>
              <a:spcAft>
                <a:spcPct val="0"/>
              </a:spcAft>
              <a:tabLst>
                <a:tab pos="0" algn="l"/>
                <a:tab pos="912813" algn="l"/>
                <a:tab pos="1824038" algn="l"/>
                <a:tab pos="2736850" algn="l"/>
                <a:tab pos="3649663" algn="l"/>
                <a:tab pos="4562475" algn="l"/>
                <a:tab pos="5473700" algn="l"/>
                <a:tab pos="6386513" algn="l"/>
                <a:tab pos="7299325" algn="l"/>
                <a:tab pos="8212138" algn="l"/>
                <a:tab pos="9123363" algn="l"/>
                <a:tab pos="10036175" algn="l"/>
              </a:tabLst>
              <a:defRPr sz="2400">
                <a:solidFill>
                  <a:schemeClr val="tx1"/>
                </a:solidFill>
                <a:latin typeface="Arial" panose="020B0604020202020204" pitchFamily="34" charset="0"/>
              </a:defRPr>
            </a:lvl9pPr>
          </a:lstStyle>
          <a:p>
            <a:pPr algn="r" eaLnBrk="1" hangingPunct="1">
              <a:buClr>
                <a:srgbClr val="000000"/>
              </a:buClr>
              <a:buSzPct val="100000"/>
              <a:buFont typeface="Arial" panose="020B0604020202020204" pitchFamily="34" charset="0"/>
              <a:buNone/>
            </a:pPr>
            <a:fld id="{09ECA560-F999-4FD4-8CBA-15E077FD09EE}" type="slidenum">
              <a:rPr lang="en-GB" altLang="en-US" sz="1200" i="0">
                <a:solidFill>
                  <a:srgbClr val="000000"/>
                </a:solidFill>
              </a:rPr>
              <a:pPr algn="r" eaLnBrk="1" hangingPunct="1">
                <a:buClr>
                  <a:srgbClr val="000000"/>
                </a:buClr>
                <a:buSzPct val="100000"/>
                <a:buFont typeface="Arial" panose="020B0604020202020204" pitchFamily="34" charset="0"/>
                <a:buNone/>
              </a:pPr>
              <a:t>4</a:t>
            </a:fld>
            <a:endParaRPr lang="en-GB" altLang="en-US" sz="1200" i="0">
              <a:solidFill>
                <a:srgbClr val="000000"/>
              </a:solidFill>
            </a:endParaRPr>
          </a:p>
        </p:txBody>
      </p:sp>
      <p:sp>
        <p:nvSpPr>
          <p:cNvPr id="2331655" name="Text Box 7"/>
          <p:cNvSpPr txBox="1">
            <a:spLocks noChangeArrowheads="1"/>
          </p:cNvSpPr>
          <p:nvPr/>
        </p:nvSpPr>
        <p:spPr bwMode="auto">
          <a:xfrm>
            <a:off x="1184275" y="698500"/>
            <a:ext cx="4645025" cy="34861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331656" name="Text Box 8"/>
          <p:cNvSpPr txBox="1">
            <a:spLocks noGrp="1" noChangeArrowheads="1"/>
          </p:cNvSpPr>
          <p:nvPr>
            <p:ph type="body"/>
          </p:nvPr>
        </p:nvSpPr>
        <p:spPr>
          <a:xfrm>
            <a:off x="935038" y="4416425"/>
            <a:ext cx="5140325" cy="4183063"/>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en-US" altLang="en-US"/>
              <a:t>What this is, what this is not</a:t>
            </a:r>
          </a:p>
        </p:txBody>
      </p:sp>
    </p:spTree>
    <p:extLst>
      <p:ext uri="{BB962C8B-B14F-4D97-AF65-F5344CB8AC3E}">
        <p14:creationId xmlns:p14="http://schemas.microsoft.com/office/powerpoint/2010/main" val="22310020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37170A-75B2-47F2-9BFA-1B85A9D07D89}" type="slidenum">
              <a:rPr lang="en-US" altLang="en-US"/>
              <a:pPr/>
              <a:t>37</a:t>
            </a:fld>
            <a:endParaRPr lang="en-US" altLang="en-US"/>
          </a:p>
        </p:txBody>
      </p:sp>
      <p:sp>
        <p:nvSpPr>
          <p:cNvPr id="2340866" name="Rectangle 2"/>
          <p:cNvSpPr>
            <a:spLocks noGrp="1" noRot="1" noChangeAspect="1" noChangeArrowheads="1" noTextEdit="1"/>
          </p:cNvSpPr>
          <p:nvPr>
            <p:ph type="sldImg"/>
          </p:nvPr>
        </p:nvSpPr>
        <p:spPr>
          <a:ln/>
        </p:spPr>
      </p:sp>
      <p:sp>
        <p:nvSpPr>
          <p:cNvPr id="2340867" name="Rectangle 3"/>
          <p:cNvSpPr>
            <a:spLocks noGrp="1" noChangeArrowheads="1"/>
          </p:cNvSpPr>
          <p:nvPr>
            <p:ph type="body" idx="1"/>
          </p:nvPr>
        </p:nvSpPr>
        <p:spPr/>
        <p:txBody>
          <a:bodyPr/>
          <a:lstStyle/>
          <a:p>
            <a:pPr marL="228600" indent="-228600">
              <a:lnSpc>
                <a:spcPct val="80000"/>
              </a:lnSpc>
            </a:pPr>
            <a:endParaRPr lang="en-US" altLang="en-US" sz="800" b="1"/>
          </a:p>
          <a:p>
            <a:pPr marL="228600" indent="-228600">
              <a:lnSpc>
                <a:spcPct val="80000"/>
              </a:lnSpc>
            </a:pPr>
            <a:r>
              <a:rPr lang="en-US" altLang="en-US" sz="800"/>
              <a:t>Performance impact – more memory allocation on client and server side for result sets</a:t>
            </a:r>
          </a:p>
          <a:p>
            <a:pPr marL="228600" indent="-228600">
              <a:lnSpc>
                <a:spcPct val="80000"/>
              </a:lnSpc>
            </a:pPr>
            <a:r>
              <a:rPr lang="en-US" altLang="en-US" sz="800"/>
              <a:t>Tool is online.</a:t>
            </a:r>
          </a:p>
          <a:p>
            <a:pPr marL="228600" indent="-228600">
              <a:lnSpc>
                <a:spcPct val="80000"/>
              </a:lnSpc>
            </a:pPr>
            <a:r>
              <a:rPr lang="en-US" altLang="en-US" sz="800"/>
              <a:t>Storage wise it’s the same, because everything is packed format.</a:t>
            </a:r>
          </a:p>
          <a:p>
            <a:pPr marL="228600" indent="-228600">
              <a:lnSpc>
                <a:spcPct val="80000"/>
              </a:lnSpc>
            </a:pPr>
            <a:endParaRPr lang="en-US" altLang="en-US" sz="800"/>
          </a:p>
          <a:p>
            <a:pPr marL="228600" indent="-228600">
              <a:lnSpc>
                <a:spcPct val="80000"/>
              </a:lnSpc>
            </a:pPr>
            <a:endParaRPr lang="en-US" altLang="en-US" sz="800"/>
          </a:p>
          <a:p>
            <a:pPr marL="228600" indent="-228600">
              <a:lnSpc>
                <a:spcPct val="80000"/>
              </a:lnSpc>
            </a:pPr>
            <a:r>
              <a:rPr lang="en-US" altLang="en-US" sz="800"/>
              <a:t>25% the first time,</a:t>
            </a:r>
          </a:p>
          <a:p>
            <a:pPr marL="228600" indent="-228600">
              <a:lnSpc>
                <a:spcPct val="80000"/>
              </a:lnSpc>
            </a:pPr>
            <a:r>
              <a:rPr lang="en-US" altLang="en-US" sz="800"/>
              <a:t>Probably don’t want 25% each time after that.</a:t>
            </a:r>
            <a:endParaRPr lang="en-US" altLang="en-US" sz="800" b="1"/>
          </a:p>
          <a:p>
            <a:pPr marL="228600" indent="-228600">
              <a:lnSpc>
                <a:spcPct val="80000"/>
              </a:lnSpc>
            </a:pPr>
            <a:endParaRPr lang="en-US" altLang="en-US" sz="800" b="1"/>
          </a:p>
          <a:p>
            <a:pPr marL="228600" indent="-228600">
              <a:lnSpc>
                <a:spcPct val="80000"/>
              </a:lnSpc>
            </a:pPr>
            <a:endParaRPr lang="en-US" altLang="en-US" sz="800" b="1"/>
          </a:p>
          <a:p>
            <a:pPr marL="228600" indent="-228600">
              <a:lnSpc>
                <a:spcPct val="80000"/>
              </a:lnSpc>
            </a:pPr>
            <a:r>
              <a:rPr lang="en-US" altLang="en-US" sz="800" b="1"/>
              <a:t>Using the DBTool utility </a:t>
            </a:r>
          </a:p>
          <a:p>
            <a:pPr marL="228600" indent="-228600">
              <a:lnSpc>
                <a:spcPct val="80000"/>
              </a:lnSpc>
            </a:pPr>
            <a:r>
              <a:rPr lang="en-US" altLang="en-US" sz="800"/>
              <a:t>The DBTool utility allows Progress users to identify when the size of column data in the database exceeds the Data Dictionary definition and therefore the SQLWidth value. The DBTool utility addresses this situation because it allows for the fast updating of Data Dictionary SQLWidth definitions. </a:t>
            </a:r>
          </a:p>
          <a:p>
            <a:pPr marL="228600" indent="-228600">
              <a:lnSpc>
                <a:spcPct val="80000"/>
              </a:lnSpc>
            </a:pPr>
            <a:r>
              <a:rPr lang="en-US" altLang="en-US" sz="800"/>
              <a:t>The following error message is reported to a SQL application when the SQLWidth for a column exceeds the Data Dictionary SQLWidth definition: </a:t>
            </a:r>
          </a:p>
          <a:p>
            <a:pPr marL="228600" indent="-228600">
              <a:lnSpc>
                <a:spcPct val="80000"/>
              </a:lnSpc>
            </a:pPr>
            <a:r>
              <a:rPr lang="en-US" altLang="en-US" sz="800"/>
              <a:t>Column </a:t>
            </a:r>
            <a:r>
              <a:rPr lang="en-US" altLang="en-US" sz="800" i="1"/>
              <a:t>column</a:t>
            </a:r>
            <a:r>
              <a:rPr lang="en-US" altLang="en-US" sz="800"/>
              <a:t> in table </a:t>
            </a:r>
            <a:r>
              <a:rPr lang="en-US" altLang="en-US" sz="800" i="1"/>
              <a:t>table</a:t>
            </a:r>
            <a:r>
              <a:rPr lang="en-US" altLang="en-US" sz="800"/>
              <a:t> has value exceeding its max length or precision (7864) </a:t>
            </a:r>
          </a:p>
          <a:p>
            <a:pPr marL="228600" indent="-228600">
              <a:lnSpc>
                <a:spcPct val="80000"/>
              </a:lnSpc>
            </a:pPr>
            <a:r>
              <a:rPr lang="en-US" altLang="en-US" sz="800"/>
              <a:t>The syntax for DBTool is: </a:t>
            </a:r>
            <a:endParaRPr lang="en-US" altLang="en-US" sz="800" b="1"/>
          </a:p>
          <a:p>
            <a:pPr marL="228600" indent="-228600">
              <a:lnSpc>
                <a:spcPct val="80000"/>
              </a:lnSpc>
            </a:pPr>
            <a:r>
              <a:rPr lang="en-US" altLang="en-US" sz="800" b="1"/>
              <a:t>Syntax </a:t>
            </a:r>
            <a:r>
              <a:rPr lang="en-US" altLang="en-US" sz="800"/>
              <a:t>dbtool </a:t>
            </a:r>
            <a:r>
              <a:rPr lang="en-US" altLang="en-US" sz="800" i="1"/>
              <a:t>dbname</a:t>
            </a:r>
            <a:r>
              <a:rPr lang="en-US" altLang="en-US" sz="800"/>
              <a:t> </a:t>
            </a:r>
            <a:endParaRPr lang="en-US" altLang="en-US" sz="800" b="1"/>
          </a:p>
          <a:p>
            <a:pPr marL="228600" indent="-228600">
              <a:lnSpc>
                <a:spcPct val="80000"/>
              </a:lnSpc>
            </a:pPr>
            <a:r>
              <a:rPr lang="en-US" altLang="en-US" sz="800" b="1"/>
              <a:t>To access DBTool from the command line: </a:t>
            </a:r>
          </a:p>
          <a:p>
            <a:pPr marL="228600" indent="-228600">
              <a:lnSpc>
                <a:spcPct val="80000"/>
              </a:lnSpc>
            </a:pPr>
            <a:r>
              <a:rPr lang="en-US" altLang="en-US" sz="800"/>
              <a:t>Type </a:t>
            </a:r>
            <a:r>
              <a:rPr lang="en-US" altLang="en-US" sz="800" b="1"/>
              <a:t>dbtool</a:t>
            </a:r>
            <a:r>
              <a:rPr lang="en-US" altLang="en-US" sz="800"/>
              <a:t> and the database name and press </a:t>
            </a:r>
            <a:r>
              <a:rPr lang="en-US" altLang="en-US" sz="800" b="1"/>
              <a:t>Enter</a:t>
            </a:r>
            <a:r>
              <a:rPr lang="en-US" altLang="en-US" sz="800"/>
              <a:t>. The DBTool option menu appears:</a:t>
            </a:r>
          </a:p>
          <a:p>
            <a:pPr marL="228600" indent="-228600">
              <a:lnSpc>
                <a:spcPct val="80000"/>
              </a:lnSpc>
            </a:pPr>
            <a:r>
              <a:rPr lang="en-US" altLang="en-US" sz="800"/>
              <a:t>  </a:t>
            </a:r>
          </a:p>
          <a:p>
            <a:pPr marL="228600" indent="-228600">
              <a:lnSpc>
                <a:spcPct val="80000"/>
              </a:lnSpc>
            </a:pPr>
            <a:r>
              <a:rPr lang="en-US" altLang="en-US" sz="800"/>
              <a:t>Select an option from the menu and press </a:t>
            </a:r>
            <a:r>
              <a:rPr lang="en-US" altLang="en-US" sz="800" b="1"/>
              <a:t>Enter</a:t>
            </a:r>
            <a:r>
              <a:rPr lang="en-US" altLang="en-US" sz="800"/>
              <a:t>.</a:t>
            </a:r>
          </a:p>
          <a:p>
            <a:pPr marL="228600" indent="-228600">
              <a:lnSpc>
                <a:spcPct val="80000"/>
              </a:lnSpc>
            </a:pPr>
            <a:r>
              <a:rPr lang="en-US" altLang="en-US" sz="800">
                <a:hlinkClick r:id="rId3"/>
              </a:rPr>
              <a:t>Table 7–2</a:t>
            </a:r>
            <a:r>
              <a:rPr lang="en-US" altLang="en-US" sz="800"/>
              <a:t> describes the options available in the DBTool option menu. </a:t>
            </a:r>
          </a:p>
          <a:p>
            <a:pPr marL="228600" indent="-228600">
              <a:lnSpc>
                <a:spcPct val="80000"/>
              </a:lnSpc>
            </a:pPr>
            <a:r>
              <a:rPr lang="en-US" altLang="en-US" sz="800" b="1"/>
              <a:t>Table 7–2: DBTool option menu </a:t>
            </a:r>
          </a:p>
          <a:p>
            <a:pPr marL="228600" indent="-228600">
              <a:lnSpc>
                <a:spcPct val="80000"/>
              </a:lnSpc>
            </a:pPr>
            <a:r>
              <a:rPr lang="en-US" altLang="en-US" sz="800" b="1"/>
              <a:t>Option </a:t>
            </a:r>
          </a:p>
          <a:p>
            <a:pPr marL="228600" indent="-228600">
              <a:lnSpc>
                <a:spcPct val="80000"/>
              </a:lnSpc>
            </a:pPr>
            <a:r>
              <a:rPr lang="en-US" altLang="en-US" sz="800" b="1"/>
              <a:t>Description </a:t>
            </a:r>
            <a:endParaRPr lang="en-US" altLang="en-US" sz="800"/>
          </a:p>
          <a:p>
            <a:pPr marL="228600" indent="-228600">
              <a:lnSpc>
                <a:spcPct val="80000"/>
              </a:lnSpc>
            </a:pPr>
            <a:r>
              <a:rPr lang="en-US" altLang="en-US" sz="800"/>
              <a:t>1 </a:t>
            </a:r>
          </a:p>
          <a:p>
            <a:pPr marL="228600" indent="-228600">
              <a:lnSpc>
                <a:spcPct val="80000"/>
              </a:lnSpc>
            </a:pPr>
            <a:r>
              <a:rPr lang="en-US" altLang="en-US" sz="800"/>
              <a:t>Finds the maximum field sizes and reports them. </a:t>
            </a:r>
          </a:p>
          <a:p>
            <a:pPr marL="228600" indent="-228600">
              <a:lnSpc>
                <a:spcPct val="80000"/>
              </a:lnSpc>
            </a:pPr>
            <a:r>
              <a:rPr lang="en-US" altLang="en-US" sz="800"/>
              <a:t>2 </a:t>
            </a:r>
          </a:p>
          <a:p>
            <a:pPr marL="228600" indent="-228600">
              <a:lnSpc>
                <a:spcPct val="80000"/>
              </a:lnSpc>
            </a:pPr>
            <a:r>
              <a:rPr lang="en-US" altLang="en-US" sz="800"/>
              <a:t>Finds the maximum field sizes and updates their widths. </a:t>
            </a:r>
          </a:p>
          <a:p>
            <a:pPr marL="228600" indent="-228600">
              <a:lnSpc>
                <a:spcPct val="80000"/>
              </a:lnSpc>
            </a:pPr>
            <a:r>
              <a:rPr lang="en-US" altLang="en-US" sz="800"/>
              <a:t>3 </a:t>
            </a:r>
          </a:p>
          <a:p>
            <a:pPr marL="228600" indent="-228600">
              <a:lnSpc>
                <a:spcPct val="80000"/>
              </a:lnSpc>
            </a:pPr>
            <a:r>
              <a:rPr lang="en-US" altLang="en-US" sz="800"/>
              <a:t>Validates the schema versioning of the records after the records are updated by DBTool. </a:t>
            </a:r>
          </a:p>
          <a:p>
            <a:pPr marL="228600" indent="-228600">
              <a:lnSpc>
                <a:spcPct val="80000"/>
              </a:lnSpc>
            </a:pPr>
            <a:r>
              <a:rPr lang="en-US" altLang="en-US" sz="800"/>
              <a:t>4 </a:t>
            </a:r>
          </a:p>
          <a:p>
            <a:pPr marL="228600" indent="-228600">
              <a:lnSpc>
                <a:spcPct val="80000"/>
              </a:lnSpc>
            </a:pPr>
            <a:r>
              <a:rPr lang="en-US" altLang="en-US" sz="800"/>
              <a:t>Validates the schema versioning before and after the records are updated in DBTool. </a:t>
            </a:r>
          </a:p>
          <a:p>
            <a:pPr marL="228600" indent="-228600">
              <a:lnSpc>
                <a:spcPct val="80000"/>
              </a:lnSpc>
            </a:pPr>
            <a:r>
              <a:rPr lang="en-US" altLang="en-US" sz="800"/>
              <a:t>5 </a:t>
            </a:r>
          </a:p>
          <a:p>
            <a:pPr marL="228600" indent="-228600">
              <a:lnSpc>
                <a:spcPct val="80000"/>
              </a:lnSpc>
            </a:pPr>
            <a:r>
              <a:rPr lang="en-US" altLang="en-US" sz="800"/>
              <a:t>Validates db keys while scanning database blocks. </a:t>
            </a:r>
          </a:p>
          <a:p>
            <a:pPr marL="228600" indent="-228600">
              <a:lnSpc>
                <a:spcPct val="80000"/>
              </a:lnSpc>
            </a:pPr>
            <a:r>
              <a:rPr lang="en-US" altLang="en-US" sz="800"/>
              <a:t>9 </a:t>
            </a:r>
          </a:p>
          <a:p>
            <a:pPr marL="228600" indent="-228600">
              <a:lnSpc>
                <a:spcPct val="80000"/>
              </a:lnSpc>
            </a:pPr>
            <a:r>
              <a:rPr lang="en-US" altLang="en-US" sz="800"/>
              <a:t>Enables or disables file logging. </a:t>
            </a:r>
          </a:p>
          <a:p>
            <a:pPr marL="228600" indent="-228600">
              <a:lnSpc>
                <a:spcPct val="80000"/>
              </a:lnSpc>
            </a:pPr>
            <a:r>
              <a:rPr lang="en-US" altLang="en-US" sz="800"/>
              <a:t>Q </a:t>
            </a:r>
          </a:p>
          <a:p>
            <a:pPr marL="228600" indent="-228600">
              <a:lnSpc>
                <a:spcPct val="80000"/>
              </a:lnSpc>
            </a:pPr>
            <a:r>
              <a:rPr lang="en-US" altLang="en-US" sz="800"/>
              <a:t>Quits the DBTool utility. </a:t>
            </a:r>
          </a:p>
          <a:p>
            <a:pPr marL="228600" indent="-228600">
              <a:lnSpc>
                <a:spcPct val="80000"/>
              </a:lnSpc>
            </a:pPr>
            <a:r>
              <a:rPr lang="en-US" altLang="en-US" sz="800"/>
              <a:t>For more information on the DBTool utility, see </a:t>
            </a:r>
            <a:r>
              <a:rPr lang="en-US" altLang="en-US" sz="800" i="1">
                <a:hlinkClick r:id="rId4"/>
              </a:rPr>
              <a:t>OpenEdge Data Management: Database Administration</a:t>
            </a:r>
            <a:r>
              <a:rPr lang="en-US" altLang="en-US" sz="800"/>
              <a:t>. </a:t>
            </a:r>
          </a:p>
        </p:txBody>
      </p:sp>
    </p:spTree>
    <p:extLst>
      <p:ext uri="{BB962C8B-B14F-4D97-AF65-F5344CB8AC3E}">
        <p14:creationId xmlns:p14="http://schemas.microsoft.com/office/powerpoint/2010/main" val="3614491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7D5E1D-82BF-4857-841E-998D5B224AB5}" type="slidenum">
              <a:rPr lang="en-US" altLang="en-US"/>
              <a:pPr/>
              <a:t>38</a:t>
            </a:fld>
            <a:endParaRPr lang="en-US" altLang="en-US"/>
          </a:p>
        </p:txBody>
      </p:sp>
      <p:sp>
        <p:nvSpPr>
          <p:cNvPr id="2339842" name="Rectangle 2"/>
          <p:cNvSpPr>
            <a:spLocks noGrp="1" noRot="1" noChangeAspect="1" noChangeArrowheads="1" noTextEdit="1"/>
          </p:cNvSpPr>
          <p:nvPr>
            <p:ph type="sldImg"/>
          </p:nvPr>
        </p:nvSpPr>
        <p:spPr>
          <a:ln/>
        </p:spPr>
      </p:sp>
      <p:sp>
        <p:nvSpPr>
          <p:cNvPr id="2339843" name="Rectangle 3"/>
          <p:cNvSpPr>
            <a:spLocks noGrp="1" noChangeArrowheads="1"/>
          </p:cNvSpPr>
          <p:nvPr>
            <p:ph type="body" idx="1"/>
          </p:nvPr>
        </p:nvSpPr>
        <p:spPr/>
        <p:txBody>
          <a:bodyPr/>
          <a:lstStyle/>
          <a:p>
            <a:r>
              <a:rPr lang="en-US" altLang="en-US" sz="1000" b="1"/>
              <a:t>Using the -checkwidth startup parameter </a:t>
            </a:r>
          </a:p>
          <a:p>
            <a:r>
              <a:rPr lang="en-US" altLang="en-US" sz="1000"/>
              <a:t>OpenEdge 4GL programmers can override Data Dictionary column definitions in 4GL programs. Therefore, a SQL application cannot read a record if a column contains data greater than the SQLWidth value defined in the Data Dictionary. An attempt to retrieve a column that exceeds the SQLWidth definition generates an error message, and the attempt to access the record fails. </a:t>
            </a:r>
          </a:p>
          <a:p>
            <a:r>
              <a:rPr lang="en-US" altLang="en-US" sz="1000"/>
              <a:t>Use the -checkwidth startup parameter to specify whether Progress compares CHARACTER, DECIMAL, and RAW field data against the metaschema _width field value before updating a database record. The _width field value specifies the maximum width of the data allowed in a field. </a:t>
            </a:r>
          </a:p>
          <a:p>
            <a:r>
              <a:rPr lang="en-US" altLang="en-US" sz="1000"/>
              <a:t>The syntax for the -checkwidth startup parameter is: </a:t>
            </a:r>
            <a:endParaRPr lang="en-US" altLang="en-US" sz="1000" b="1"/>
          </a:p>
          <a:p>
            <a:r>
              <a:rPr lang="en-US" altLang="en-US" sz="1000" b="1"/>
              <a:t>Syntax </a:t>
            </a:r>
            <a:r>
              <a:rPr lang="en-US" altLang="en-US" sz="1000"/>
              <a:t>-checkwidth </a:t>
            </a:r>
            <a:r>
              <a:rPr lang="en-US" altLang="en-US" sz="1000" i="1"/>
              <a:t>n</a:t>
            </a:r>
            <a:r>
              <a:rPr lang="en-US" altLang="en-US" sz="1000"/>
              <a:t> </a:t>
            </a:r>
          </a:p>
          <a:p>
            <a:r>
              <a:rPr lang="en-US" altLang="en-US" sz="1000"/>
              <a:t>The -checkwidth startup parameter can be employed in the following modes: </a:t>
            </a:r>
          </a:p>
          <a:p>
            <a:r>
              <a:rPr lang="en-US" altLang="en-US" sz="1000" b="1"/>
              <a:t>0</a:t>
            </a:r>
            <a:r>
              <a:rPr lang="en-US" altLang="en-US" sz="1000"/>
              <a:t> — Ignore the _width field value and store the data. This is the default mode.</a:t>
            </a:r>
          </a:p>
          <a:p>
            <a:r>
              <a:rPr lang="en-US" altLang="en-US" sz="1000" b="1"/>
              <a:t>1</a:t>
            </a:r>
            <a:r>
              <a:rPr lang="en-US" altLang="en-US" sz="1000"/>
              <a:t> — Store the data and generate a warning message if the data exceeds the size specified in the _width field.</a:t>
            </a:r>
          </a:p>
          <a:p>
            <a:r>
              <a:rPr lang="en-US" altLang="en-US" sz="1000" b="1"/>
              <a:t>2</a:t>
            </a:r>
            <a:r>
              <a:rPr lang="en-US" altLang="en-US" sz="1000"/>
              <a:t> — Do not store data that exceeds the size specified in the _width field and generate an error. Specify this mode if you want the Progress 4GL to behave like SQL.</a:t>
            </a:r>
          </a:p>
          <a:p>
            <a:r>
              <a:rPr lang="en-US" altLang="en-US" sz="1000"/>
              <a:t>For more information on the -checkwidth startup parameter, see </a:t>
            </a:r>
            <a:r>
              <a:rPr lang="en-US" altLang="en-US" sz="1000" i="1">
                <a:hlinkClick r:id="rId3"/>
              </a:rPr>
              <a:t>OpenEdge Deployment: Startup Command and Parameter Reference</a:t>
            </a:r>
            <a:r>
              <a:rPr lang="en-US" altLang="en-US" sz="1000"/>
              <a:t>. </a:t>
            </a:r>
          </a:p>
        </p:txBody>
      </p:sp>
    </p:spTree>
    <p:extLst>
      <p:ext uri="{BB962C8B-B14F-4D97-AF65-F5344CB8AC3E}">
        <p14:creationId xmlns:p14="http://schemas.microsoft.com/office/powerpoint/2010/main" val="17696645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13F1A7-5770-47D1-9985-E75F8174F80F}" type="slidenum">
              <a:rPr lang="en-US" altLang="en-US"/>
              <a:pPr/>
              <a:t>39</a:t>
            </a:fld>
            <a:endParaRPr lang="en-US" altLang="en-US"/>
          </a:p>
        </p:txBody>
      </p:sp>
      <p:sp>
        <p:nvSpPr>
          <p:cNvPr id="2367490" name="Rectangle 2"/>
          <p:cNvSpPr>
            <a:spLocks noGrp="1" noRot="1" noChangeAspect="1" noChangeArrowheads="1" noTextEdit="1"/>
          </p:cNvSpPr>
          <p:nvPr>
            <p:ph type="sldImg"/>
          </p:nvPr>
        </p:nvSpPr>
        <p:spPr>
          <a:ln/>
        </p:spPr>
      </p:sp>
      <p:sp>
        <p:nvSpPr>
          <p:cNvPr id="2367491" name="Rectangle 3"/>
          <p:cNvSpPr>
            <a:spLocks noGrp="1" noChangeArrowheads="1"/>
          </p:cNvSpPr>
          <p:nvPr>
            <p:ph type="body" idx="1"/>
          </p:nvPr>
        </p:nvSpPr>
        <p:spPr/>
        <p:txBody>
          <a:bodyPr/>
          <a:lstStyle/>
          <a:p>
            <a:r>
              <a:rPr lang="en-US" altLang="en-US"/>
              <a:t>Array syntax[] – same as ABL</a:t>
            </a:r>
          </a:p>
          <a:p>
            <a:r>
              <a:rPr lang="en-US" altLang="en-US"/>
              <a:t>No ODBC support? No jdbc support?</a:t>
            </a:r>
          </a:p>
          <a:p>
            <a:endParaRPr lang="en-US" altLang="en-US"/>
          </a:p>
          <a:p>
            <a:endParaRPr lang="en-US" altLang="en-US"/>
          </a:p>
        </p:txBody>
      </p:sp>
    </p:spTree>
    <p:extLst>
      <p:ext uri="{BB962C8B-B14F-4D97-AF65-F5344CB8AC3E}">
        <p14:creationId xmlns:p14="http://schemas.microsoft.com/office/powerpoint/2010/main" val="17386158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F90D3A-564B-4222-93A2-7C14AEA8EE05}" type="slidenum">
              <a:rPr lang="en-US" altLang="en-US"/>
              <a:pPr/>
              <a:t>40</a:t>
            </a:fld>
            <a:endParaRPr lang="en-US" altLang="en-US"/>
          </a:p>
        </p:txBody>
      </p:sp>
      <p:sp>
        <p:nvSpPr>
          <p:cNvPr id="2351106" name="Rectangle 2"/>
          <p:cNvSpPr>
            <a:spLocks noGrp="1" noRot="1" noChangeAspect="1" noChangeArrowheads="1" noTextEdit="1"/>
          </p:cNvSpPr>
          <p:nvPr>
            <p:ph type="sldImg"/>
          </p:nvPr>
        </p:nvSpPr>
        <p:spPr>
          <a:ln/>
        </p:spPr>
      </p:sp>
      <p:sp>
        <p:nvSpPr>
          <p:cNvPr id="2351107" name="Rectangle 3"/>
          <p:cNvSpPr>
            <a:spLocks noGrp="1" noChangeArrowheads="1"/>
          </p:cNvSpPr>
          <p:nvPr>
            <p:ph type="body" idx="1"/>
          </p:nvPr>
        </p:nvSpPr>
        <p:spPr/>
        <p:txBody>
          <a:bodyPr/>
          <a:lstStyle/>
          <a:p>
            <a:r>
              <a:rPr lang="en-US" altLang="en-US"/>
              <a:t>See whitepaper on PSDN</a:t>
            </a:r>
          </a:p>
          <a:p>
            <a:endParaRPr lang="en-US" altLang="en-US"/>
          </a:p>
          <a:p>
            <a:r>
              <a:rPr lang="en-US" altLang="en-US"/>
              <a:t>Needed for Crystal to present Arrays as individual elements.</a:t>
            </a:r>
          </a:p>
        </p:txBody>
      </p:sp>
    </p:spTree>
    <p:extLst>
      <p:ext uri="{BB962C8B-B14F-4D97-AF65-F5344CB8AC3E}">
        <p14:creationId xmlns:p14="http://schemas.microsoft.com/office/powerpoint/2010/main" val="42639417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3275AB-2018-4626-BD9A-B6256C436A95}" type="slidenum">
              <a:rPr lang="en-US" altLang="en-US"/>
              <a:pPr/>
              <a:t>41</a:t>
            </a:fld>
            <a:endParaRPr lang="en-US" altLang="en-US"/>
          </a:p>
        </p:txBody>
      </p:sp>
      <p:sp>
        <p:nvSpPr>
          <p:cNvPr id="2419714" name="Rectangle 2"/>
          <p:cNvSpPr>
            <a:spLocks noGrp="1" noRot="1" noChangeAspect="1" noChangeArrowheads="1" noTextEdit="1"/>
          </p:cNvSpPr>
          <p:nvPr>
            <p:ph type="sldImg"/>
          </p:nvPr>
        </p:nvSpPr>
        <p:spPr>
          <a:ln/>
        </p:spPr>
      </p:sp>
      <p:sp>
        <p:nvSpPr>
          <p:cNvPr id="2419715" name="Rectangle 3"/>
          <p:cNvSpPr>
            <a:spLocks noGrp="1" noChangeArrowheads="1"/>
          </p:cNvSpPr>
          <p:nvPr>
            <p:ph type="body" idx="1"/>
          </p:nvPr>
        </p:nvSpPr>
        <p:spPr/>
        <p:txBody>
          <a:bodyPr/>
          <a:lstStyle/>
          <a:p>
            <a:r>
              <a:rPr lang="en-US" altLang="en-US"/>
              <a:t>No pre-selected index.</a:t>
            </a:r>
          </a:p>
          <a:p>
            <a:r>
              <a:rPr lang="en-US" altLang="en-US"/>
              <a:t>At runtime, it decides based on data profile, which index or not is best to use based on “cost”.</a:t>
            </a:r>
          </a:p>
          <a:p>
            <a:endParaRPr lang="en-US" altLang="en-US"/>
          </a:p>
          <a:p>
            <a:r>
              <a:rPr lang="en-US" altLang="en-US"/>
              <a:t>Optimizer makes decisions based on the statistcis data profile.</a:t>
            </a:r>
          </a:p>
          <a:p>
            <a:endParaRPr lang="en-US" altLang="en-US"/>
          </a:p>
          <a:p>
            <a:r>
              <a:rPr lang="en-US" altLang="en-US"/>
              <a:t>replace with BAR Graph</a:t>
            </a:r>
          </a:p>
          <a:p>
            <a:endParaRPr lang="en-US" altLang="en-US"/>
          </a:p>
        </p:txBody>
      </p:sp>
    </p:spTree>
    <p:extLst>
      <p:ext uri="{BB962C8B-B14F-4D97-AF65-F5344CB8AC3E}">
        <p14:creationId xmlns:p14="http://schemas.microsoft.com/office/powerpoint/2010/main" val="14729975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5B2819-1B5A-4EBA-B3DB-4297951EA1AB}" type="slidenum">
              <a:rPr lang="en-US" altLang="en-US"/>
              <a:pPr/>
              <a:t>42</a:t>
            </a:fld>
            <a:endParaRPr lang="en-US" altLang="en-US"/>
          </a:p>
        </p:txBody>
      </p:sp>
      <p:sp>
        <p:nvSpPr>
          <p:cNvPr id="2421762" name="Rectangle 2"/>
          <p:cNvSpPr>
            <a:spLocks noGrp="1" noRot="1" noChangeAspect="1" noChangeArrowheads="1" noTextEdit="1"/>
          </p:cNvSpPr>
          <p:nvPr>
            <p:ph type="sldImg"/>
          </p:nvPr>
        </p:nvSpPr>
        <p:spPr>
          <a:ln/>
        </p:spPr>
      </p:sp>
      <p:sp>
        <p:nvSpPr>
          <p:cNvPr id="2421763" name="Rectangle 3"/>
          <p:cNvSpPr>
            <a:spLocks noGrp="1" noChangeArrowheads="1"/>
          </p:cNvSpPr>
          <p:nvPr>
            <p:ph type="body" idx="1"/>
          </p:nvPr>
        </p:nvSpPr>
        <p:spPr/>
        <p:txBody>
          <a:bodyPr/>
          <a:lstStyle/>
          <a:p>
            <a:r>
              <a:rPr lang="en-US" altLang="en-US"/>
              <a:t>No pre-selected index.</a:t>
            </a:r>
          </a:p>
          <a:p>
            <a:r>
              <a:rPr lang="en-US" altLang="en-US"/>
              <a:t>At runtime, it decides based on data profile, which index or not is best to use based on “cost”.</a:t>
            </a:r>
          </a:p>
          <a:p>
            <a:endParaRPr lang="en-US" altLang="en-US"/>
          </a:p>
          <a:p>
            <a:r>
              <a:rPr lang="en-US" altLang="en-US"/>
              <a:t>Optimizer makes decisions based on the statistcis data profile.</a:t>
            </a:r>
          </a:p>
          <a:p>
            <a:endParaRPr lang="en-US" altLang="en-US"/>
          </a:p>
          <a:p>
            <a:r>
              <a:rPr lang="en-US" altLang="en-US"/>
              <a:t>replace with BAR Graph</a:t>
            </a:r>
          </a:p>
          <a:p>
            <a:endParaRPr lang="en-US" altLang="en-US"/>
          </a:p>
        </p:txBody>
      </p:sp>
    </p:spTree>
    <p:extLst>
      <p:ext uri="{BB962C8B-B14F-4D97-AF65-F5344CB8AC3E}">
        <p14:creationId xmlns:p14="http://schemas.microsoft.com/office/powerpoint/2010/main" val="5336177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F8A453-C770-4CAA-AA87-F8CAC7A5E654}" type="slidenum">
              <a:rPr lang="en-US" altLang="en-US"/>
              <a:pPr/>
              <a:t>43</a:t>
            </a:fld>
            <a:endParaRPr lang="en-US" altLang="en-US"/>
          </a:p>
        </p:txBody>
      </p:sp>
      <p:sp>
        <p:nvSpPr>
          <p:cNvPr id="2353154" name="Rectangle 2"/>
          <p:cNvSpPr>
            <a:spLocks noGrp="1" noRot="1" noChangeAspect="1" noChangeArrowheads="1" noTextEdit="1"/>
          </p:cNvSpPr>
          <p:nvPr>
            <p:ph type="sldImg"/>
          </p:nvPr>
        </p:nvSpPr>
        <p:spPr>
          <a:xfrm>
            <a:off x="1179513" y="693738"/>
            <a:ext cx="4652962" cy="3489325"/>
          </a:xfrm>
          <a:ln/>
        </p:spPr>
      </p:sp>
      <p:sp>
        <p:nvSpPr>
          <p:cNvPr id="2353155" name="Rectangle 3"/>
          <p:cNvSpPr>
            <a:spLocks noGrp="1" noChangeArrowheads="1"/>
          </p:cNvSpPr>
          <p:nvPr>
            <p:ph type="body" idx="1"/>
          </p:nvPr>
        </p:nvSpPr>
        <p:spPr>
          <a:xfrm>
            <a:off x="935038" y="4414838"/>
            <a:ext cx="5140325" cy="4187825"/>
          </a:xfrm>
        </p:spPr>
        <p:txBody>
          <a:bodyPr/>
          <a:lstStyle/>
          <a:p>
            <a:r>
              <a:rPr lang="en-US" altLang="en-US"/>
              <a:t>How often? 20% data change – either adding new data or changing existing data</a:t>
            </a:r>
          </a:p>
          <a:p>
            <a:endParaRPr lang="en-US" altLang="en-US"/>
          </a:p>
        </p:txBody>
      </p:sp>
    </p:spTree>
    <p:extLst>
      <p:ext uri="{BB962C8B-B14F-4D97-AF65-F5344CB8AC3E}">
        <p14:creationId xmlns:p14="http://schemas.microsoft.com/office/powerpoint/2010/main" val="36701381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93CDA4-0BE2-455A-B263-5E230F82936B}" type="slidenum">
              <a:rPr lang="en-US" altLang="en-US"/>
              <a:pPr/>
              <a:t>46</a:t>
            </a:fld>
            <a:endParaRPr lang="en-US" altLang="en-US"/>
          </a:p>
        </p:txBody>
      </p:sp>
      <p:sp>
        <p:nvSpPr>
          <p:cNvPr id="2110466" name="Rectangle 2"/>
          <p:cNvSpPr>
            <a:spLocks noGrp="1" noRot="1" noChangeAspect="1" noChangeArrowheads="1" noTextEdit="1"/>
          </p:cNvSpPr>
          <p:nvPr>
            <p:ph type="sldImg"/>
          </p:nvPr>
        </p:nvSpPr>
        <p:spPr>
          <a:ln/>
        </p:spPr>
      </p:sp>
      <p:sp>
        <p:nvSpPr>
          <p:cNvPr id="211046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9923048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DF81EA-6B28-4C12-B504-9EAB5ADB35F8}" type="slidenum">
              <a:rPr lang="en-US" altLang="en-US"/>
              <a:pPr/>
              <a:t>47</a:t>
            </a:fld>
            <a:endParaRPr lang="en-US" altLang="en-US"/>
          </a:p>
        </p:txBody>
      </p:sp>
      <p:sp>
        <p:nvSpPr>
          <p:cNvPr id="2052098" name="Rectangle 2"/>
          <p:cNvSpPr>
            <a:spLocks noGrp="1" noRot="1" noChangeAspect="1" noChangeArrowheads="1" noTextEdit="1"/>
          </p:cNvSpPr>
          <p:nvPr>
            <p:ph type="sldImg"/>
          </p:nvPr>
        </p:nvSpPr>
        <p:spPr>
          <a:xfrm>
            <a:off x="1181100" y="698500"/>
            <a:ext cx="4648200" cy="3486150"/>
          </a:xfrm>
          <a:ln/>
        </p:spPr>
      </p:sp>
      <p:sp>
        <p:nvSpPr>
          <p:cNvPr id="2052099" name="Rectangle 3"/>
          <p:cNvSpPr>
            <a:spLocks noGrp="1" noChangeArrowheads="1"/>
          </p:cNvSpPr>
          <p:nvPr>
            <p:ph type="body" idx="1"/>
          </p:nvPr>
        </p:nvSpPr>
        <p:spPr/>
        <p:txBody>
          <a:bodyPr lIns="93372" tIns="46686" rIns="93372" bIns="46686"/>
          <a:lstStyle/>
          <a:p>
            <a:r>
              <a:rPr lang="en-US" altLang="en-US"/>
              <a:t>Thank you in many languages</a:t>
            </a:r>
          </a:p>
          <a:p>
            <a:endParaRPr lang="en-US" altLang="en-US"/>
          </a:p>
        </p:txBody>
      </p:sp>
    </p:spTree>
    <p:extLst>
      <p:ext uri="{BB962C8B-B14F-4D97-AF65-F5344CB8AC3E}">
        <p14:creationId xmlns:p14="http://schemas.microsoft.com/office/powerpoint/2010/main" val="1583966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640E7A-9B19-4320-AC7E-DABF7EDC58D8}" type="slidenum">
              <a:rPr lang="en-US" altLang="en-US"/>
              <a:pPr/>
              <a:t>5</a:t>
            </a:fld>
            <a:endParaRPr lang="en-US" altLang="en-US"/>
          </a:p>
        </p:txBody>
      </p:sp>
      <p:sp>
        <p:nvSpPr>
          <p:cNvPr id="2488322" name="Rectangle 2"/>
          <p:cNvSpPr>
            <a:spLocks noGrp="1" noRot="1" noChangeAspect="1" noChangeArrowheads="1" noTextEdit="1"/>
          </p:cNvSpPr>
          <p:nvPr>
            <p:ph type="sldImg"/>
          </p:nvPr>
        </p:nvSpPr>
        <p:spPr>
          <a:xfrm>
            <a:off x="1182688" y="681038"/>
            <a:ext cx="4648200" cy="3486150"/>
          </a:xfrm>
          <a:ln/>
        </p:spPr>
      </p:sp>
      <p:sp>
        <p:nvSpPr>
          <p:cNvPr id="2488323" name="Rectangle 3"/>
          <p:cNvSpPr>
            <a:spLocks noGrp="1" noChangeArrowheads="1"/>
          </p:cNvSpPr>
          <p:nvPr>
            <p:ph type="body" idx="1"/>
          </p:nvPr>
        </p:nvSpPr>
        <p:spPr/>
        <p:txBody>
          <a:bodyPr/>
          <a:lstStyle/>
          <a:p>
            <a:r>
              <a:rPr lang="en-US" altLang="en-US" dirty="0" smtClean="0"/>
              <a:t>Servers</a:t>
            </a:r>
            <a:r>
              <a:rPr lang="en-US" altLang="en-US" baseline="0" dirty="0" smtClean="0"/>
              <a:t> </a:t>
            </a:r>
            <a:endParaRPr lang="en-US" altLang="en-US" dirty="0"/>
          </a:p>
          <a:p>
            <a:endParaRPr lang="en-US" altLang="en-US" dirty="0"/>
          </a:p>
          <a:p>
            <a:endParaRPr lang="en-US" altLang="en-US" dirty="0"/>
          </a:p>
          <a:p>
            <a:endParaRPr lang="en-US" altLang="en-US" dirty="0"/>
          </a:p>
        </p:txBody>
      </p:sp>
    </p:spTree>
    <p:extLst>
      <p:ext uri="{BB962C8B-B14F-4D97-AF65-F5344CB8AC3E}">
        <p14:creationId xmlns:p14="http://schemas.microsoft.com/office/powerpoint/2010/main" val="1439025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362B5A-EA27-4113-9E88-1F33A59671CA}" type="slidenum">
              <a:rPr lang="en-US" altLang="en-US"/>
              <a:pPr/>
              <a:t>6</a:t>
            </a:fld>
            <a:endParaRPr lang="en-US" altLang="en-US"/>
          </a:p>
        </p:txBody>
      </p:sp>
      <p:sp>
        <p:nvSpPr>
          <p:cNvPr id="2494466" name="Rectangle 2"/>
          <p:cNvSpPr>
            <a:spLocks noGrp="1" noRot="1" noChangeAspect="1" noChangeArrowheads="1" noTextEdit="1"/>
          </p:cNvSpPr>
          <p:nvPr>
            <p:ph type="sldImg"/>
          </p:nvPr>
        </p:nvSpPr>
        <p:spPr>
          <a:xfrm>
            <a:off x="1182688" y="681038"/>
            <a:ext cx="4648200" cy="3486150"/>
          </a:xfrm>
          <a:ln/>
        </p:spPr>
      </p:sp>
      <p:sp>
        <p:nvSpPr>
          <p:cNvPr id="2494467" name="Rectangle 3"/>
          <p:cNvSpPr>
            <a:spLocks noGrp="1" noChangeArrowheads="1"/>
          </p:cNvSpPr>
          <p:nvPr>
            <p:ph type="body" idx="1"/>
          </p:nvPr>
        </p:nvSpPr>
        <p:spPr/>
        <p:txBody>
          <a:bodyPr/>
          <a:lstStyle/>
          <a:p>
            <a:endParaRPr lang="en-US" altLang="en-US" dirty="0"/>
          </a:p>
          <a:p>
            <a:r>
              <a:rPr lang="en-US" altLang="en-US" dirty="0"/>
              <a:t>msdbq:config1 specifies a property file</a:t>
            </a:r>
          </a:p>
          <a:p>
            <a:r>
              <a:rPr lang="en-US" altLang="en-US" dirty="0"/>
              <a:t>JDBC has same ability, using same means</a:t>
            </a:r>
          </a:p>
          <a:p>
            <a:r>
              <a:rPr lang="en-US" altLang="en-US" dirty="0"/>
              <a:t>Multiple Databases on same host</a:t>
            </a:r>
          </a:p>
          <a:p>
            <a:endParaRPr lang="en-US" altLang="en-US" dirty="0"/>
          </a:p>
          <a:p>
            <a:endParaRPr lang="en-US" altLang="en-US" dirty="0">
              <a:solidFill>
                <a:schemeClr val="hlink"/>
              </a:solidFill>
            </a:endParaRPr>
          </a:p>
          <a:p>
            <a:r>
              <a:rPr lang="en-US" altLang="en-US" dirty="0">
                <a:solidFill>
                  <a:schemeClr val="hlink"/>
                </a:solidFill>
              </a:rPr>
              <a:t>See PDSN presentation on MDBQ </a:t>
            </a:r>
          </a:p>
          <a:p>
            <a:endParaRPr lang="en-US" altLang="en-US" dirty="0"/>
          </a:p>
          <a:p>
            <a:r>
              <a:rPr lang="en-US" altLang="en-US" dirty="0"/>
              <a:t>Unix-  uses a .odbc.ini file -   come see me after</a:t>
            </a:r>
          </a:p>
          <a:p>
            <a:endParaRPr lang="en-US" altLang="en-US" dirty="0"/>
          </a:p>
          <a:p>
            <a:endParaRPr lang="en-US" altLang="en-US" dirty="0"/>
          </a:p>
          <a:p>
            <a:endParaRPr lang="en-US" altLang="en-US" dirty="0"/>
          </a:p>
        </p:txBody>
      </p:sp>
    </p:spTree>
    <p:extLst>
      <p:ext uri="{BB962C8B-B14F-4D97-AF65-F5344CB8AC3E}">
        <p14:creationId xmlns:p14="http://schemas.microsoft.com/office/powerpoint/2010/main" val="105867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12C0F5-FF06-40A5-87C4-16F3B4569207}" type="slidenum">
              <a:rPr lang="en-US" altLang="en-US"/>
              <a:pPr/>
              <a:t>7</a:t>
            </a:fld>
            <a:endParaRPr lang="en-US" altLang="en-US"/>
          </a:p>
        </p:txBody>
      </p:sp>
      <p:sp>
        <p:nvSpPr>
          <p:cNvPr id="2360322" name="Rectangle 2"/>
          <p:cNvSpPr>
            <a:spLocks noGrp="1" noRot="1" noChangeAspect="1" noChangeArrowheads="1" noTextEdit="1"/>
          </p:cNvSpPr>
          <p:nvPr>
            <p:ph type="sldImg"/>
          </p:nvPr>
        </p:nvSpPr>
        <p:spPr>
          <a:ln/>
        </p:spPr>
      </p:sp>
      <p:sp>
        <p:nvSpPr>
          <p:cNvPr id="2360323" name="Rectangle 3"/>
          <p:cNvSpPr>
            <a:spLocks noGrp="1" noChangeArrowheads="1"/>
          </p:cNvSpPr>
          <p:nvPr>
            <p:ph type="body" idx="1"/>
          </p:nvPr>
        </p:nvSpPr>
        <p:spPr/>
        <p:txBody>
          <a:bodyPr/>
          <a:lstStyle/>
          <a:p>
            <a:r>
              <a:rPr lang="en-US" altLang="en-US" dirty="0"/>
              <a:t> “</a:t>
            </a:r>
            <a:r>
              <a:rPr lang="en-US" altLang="en-US" dirty="0" err="1"/>
              <a:t>TimeStamp</a:t>
            </a:r>
            <a:r>
              <a:rPr lang="en-US" altLang="en-US" dirty="0"/>
              <a:t> with </a:t>
            </a:r>
            <a:r>
              <a:rPr lang="en-US" altLang="en-US" dirty="0" err="1"/>
              <a:t>Timezone</a:t>
            </a:r>
            <a:r>
              <a:rPr lang="en-US" altLang="en-US" dirty="0"/>
              <a:t>” support – what happens when unchecked</a:t>
            </a:r>
          </a:p>
          <a:p>
            <a:endParaRPr lang="en-US" altLang="en-US" dirty="0"/>
          </a:p>
          <a:p>
            <a:r>
              <a:rPr lang="en-US" altLang="en-US" dirty="0"/>
              <a:t>Suggest using READ COMMITTED – suggest always setting this explicitly - check your default ( varies by release)</a:t>
            </a:r>
          </a:p>
          <a:p>
            <a:r>
              <a:rPr lang="en-US" altLang="en-US" dirty="0"/>
              <a:t>REPEATABLE_READ will give you closest behavior to ABL, but I think you want READ_COMMITTED or READ_UNCOMMITTED</a:t>
            </a:r>
          </a:p>
          <a:p>
            <a:endParaRPr lang="en-US" altLang="en-US" dirty="0"/>
          </a:p>
          <a:p>
            <a:r>
              <a:rPr lang="en-US" altLang="en-US" dirty="0" smtClean="0"/>
              <a:t>Fetch </a:t>
            </a:r>
            <a:r>
              <a:rPr lang="en-US" altLang="en-US" dirty="0"/>
              <a:t>Array Size is not the same as –Mm in ABL</a:t>
            </a:r>
          </a:p>
          <a:p>
            <a:endParaRPr lang="en-US" altLang="en-US" dirty="0"/>
          </a:p>
          <a:p>
            <a:endParaRPr lang="en-US" altLang="en-US" dirty="0"/>
          </a:p>
        </p:txBody>
      </p:sp>
    </p:spTree>
    <p:extLst>
      <p:ext uri="{BB962C8B-B14F-4D97-AF65-F5344CB8AC3E}">
        <p14:creationId xmlns:p14="http://schemas.microsoft.com/office/powerpoint/2010/main" val="877780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056011-116C-403F-9EEE-6C98C812D5B6}" type="slidenum">
              <a:rPr lang="en-US" altLang="en-US"/>
              <a:pPr/>
              <a:t>13</a:t>
            </a:fld>
            <a:endParaRPr lang="en-US" altLang="en-US"/>
          </a:p>
        </p:txBody>
      </p:sp>
      <p:sp>
        <p:nvSpPr>
          <p:cNvPr id="2426882" name="Rectangle 2"/>
          <p:cNvSpPr>
            <a:spLocks noGrp="1" noRot="1" noChangeAspect="1" noChangeArrowheads="1" noTextEdit="1"/>
          </p:cNvSpPr>
          <p:nvPr>
            <p:ph type="sldImg"/>
          </p:nvPr>
        </p:nvSpPr>
        <p:spPr>
          <a:ln/>
        </p:spPr>
      </p:sp>
      <p:sp>
        <p:nvSpPr>
          <p:cNvPr id="2426883" name="Rectangle 3"/>
          <p:cNvSpPr>
            <a:spLocks noGrp="1" noChangeArrowheads="1"/>
          </p:cNvSpPr>
          <p:nvPr>
            <p:ph type="body" idx="1"/>
          </p:nvPr>
        </p:nvSpPr>
        <p:spPr/>
        <p:txBody>
          <a:bodyPr/>
          <a:lstStyle/>
          <a:p>
            <a:r>
              <a:rPr lang="en-US" altLang="en-US"/>
              <a:t>Discuss advantages </a:t>
            </a:r>
          </a:p>
          <a:p>
            <a:endParaRPr lang="en-US" altLang="en-US"/>
          </a:p>
        </p:txBody>
      </p:sp>
    </p:spTree>
    <p:extLst>
      <p:ext uri="{BB962C8B-B14F-4D97-AF65-F5344CB8AC3E}">
        <p14:creationId xmlns:p14="http://schemas.microsoft.com/office/powerpoint/2010/main" val="3213293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B12824-8672-4B9D-AD0D-18AF9E7EF8FB}" type="slidenum">
              <a:rPr lang="en-US" altLang="en-US"/>
              <a:pPr/>
              <a:t>14</a:t>
            </a:fld>
            <a:endParaRPr lang="en-US" altLang="en-US"/>
          </a:p>
        </p:txBody>
      </p:sp>
      <p:sp>
        <p:nvSpPr>
          <p:cNvPr id="2424834" name="Rectangle 2"/>
          <p:cNvSpPr>
            <a:spLocks noGrp="1" noRot="1" noChangeAspect="1" noChangeArrowheads="1" noTextEdit="1"/>
          </p:cNvSpPr>
          <p:nvPr>
            <p:ph type="sldImg"/>
          </p:nvPr>
        </p:nvSpPr>
        <p:spPr>
          <a:ln/>
        </p:spPr>
      </p:sp>
      <p:sp>
        <p:nvSpPr>
          <p:cNvPr id="2424835" name="Rectangle 3"/>
          <p:cNvSpPr>
            <a:spLocks noGrp="1" noChangeArrowheads="1"/>
          </p:cNvSpPr>
          <p:nvPr>
            <p:ph type="body" idx="1"/>
          </p:nvPr>
        </p:nvSpPr>
        <p:spPr/>
        <p:txBody>
          <a:bodyPr/>
          <a:lstStyle/>
          <a:p>
            <a:r>
              <a:rPr lang="en-US" altLang="en-US"/>
              <a:t>Discuss advantages </a:t>
            </a:r>
          </a:p>
          <a:p>
            <a:endParaRPr lang="en-US" altLang="en-US"/>
          </a:p>
        </p:txBody>
      </p:sp>
    </p:spTree>
    <p:extLst>
      <p:ext uri="{BB962C8B-B14F-4D97-AF65-F5344CB8AC3E}">
        <p14:creationId xmlns:p14="http://schemas.microsoft.com/office/powerpoint/2010/main" val="3183381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CB15B5-9600-4ACB-AF7D-90D4E2C174AE}" type="slidenum">
              <a:rPr lang="en-US" altLang="en-US"/>
              <a:pPr/>
              <a:t>15</a:t>
            </a:fld>
            <a:endParaRPr lang="en-US" altLang="en-US"/>
          </a:p>
        </p:txBody>
      </p:sp>
      <p:sp>
        <p:nvSpPr>
          <p:cNvPr id="2404354" name="Rectangle 2"/>
          <p:cNvSpPr>
            <a:spLocks noGrp="1" noRot="1" noChangeAspect="1" noChangeArrowheads="1" noTextEdit="1"/>
          </p:cNvSpPr>
          <p:nvPr>
            <p:ph type="sldImg"/>
          </p:nvPr>
        </p:nvSpPr>
        <p:spPr>
          <a:xfrm>
            <a:off x="1190625" y="704850"/>
            <a:ext cx="4627563" cy="3470275"/>
          </a:xfrm>
          <a:ln/>
        </p:spPr>
      </p:sp>
      <p:sp>
        <p:nvSpPr>
          <p:cNvPr id="2404355" name="Rectangle 3"/>
          <p:cNvSpPr>
            <a:spLocks noGrp="1" noChangeArrowheads="1"/>
          </p:cNvSpPr>
          <p:nvPr>
            <p:ph type="body" idx="1"/>
          </p:nvPr>
        </p:nvSpPr>
        <p:spPr>
          <a:xfrm>
            <a:off x="935038" y="4414838"/>
            <a:ext cx="5138737" cy="4171950"/>
          </a:xfrm>
        </p:spPr>
        <p:txBody>
          <a:bodyPr/>
          <a:lstStyle/>
          <a:p>
            <a:r>
              <a:rPr lang="en-US" altLang="en-US"/>
              <a:t>-Mi minimum number of clients per server</a:t>
            </a:r>
          </a:p>
          <a:p>
            <a:r>
              <a:rPr lang="en-US" altLang="en-US"/>
              <a:t>-Ma - maximum number of clients per server</a:t>
            </a:r>
          </a:p>
          <a:p>
            <a:endParaRPr lang="en-US" altLang="en-US"/>
          </a:p>
          <a:p>
            <a:r>
              <a:rPr lang="en-US" altLang="en-US"/>
              <a:t>-ServerTtype specifies that only clients of that type may connect to servers spawned by that broker and is case sensitive.</a:t>
            </a:r>
          </a:p>
          <a:p>
            <a:endParaRPr lang="en-US" altLang="en-US"/>
          </a:p>
          <a:p>
            <a:r>
              <a:rPr lang="en-US" altLang="en-US"/>
              <a:t>-Mpb is to restrict the number of servers that can be spawned by that broker.</a:t>
            </a:r>
          </a:p>
          <a:p>
            <a:r>
              <a:rPr lang="en-US" altLang="en-US"/>
              <a:t>There is a slight performance gain by segregating the port ranges.  There is a savings of 6 network type system calls.</a:t>
            </a:r>
          </a:p>
          <a:p>
            <a:r>
              <a:rPr lang="en-US" altLang="en-US"/>
              <a:t>The secondary broker uses 1 one of the -Mn (</a:t>
            </a:r>
            <a:r>
              <a:rPr lang="en-US" altLang="en-US">
                <a:latin typeface="Times New Roman" panose="02020603050405020304" pitchFamily="18" charset="0"/>
              </a:rPr>
              <a:t>Specify the maximum number of remote client servers that a broker can start)</a:t>
            </a:r>
            <a:r>
              <a:rPr lang="en-US" altLang="en-US"/>
              <a:t> to ID itself.</a:t>
            </a:r>
          </a:p>
          <a:p>
            <a:r>
              <a:rPr lang="en-US" altLang="en-US"/>
              <a:t>I suggest using a -Mi of MORE THAN 1 for SQL.  Since SQL is threaded it performs better as threads are cheaper than processesd.</a:t>
            </a:r>
          </a:p>
          <a:p>
            <a:r>
              <a:rPr lang="en-US" altLang="en-US"/>
              <a:t>Some groups of parameters define ‘database access and shared resources’</a:t>
            </a:r>
          </a:p>
          <a:p>
            <a:r>
              <a:rPr lang="en-US" altLang="en-US"/>
              <a:t>- DB server performance parameters</a:t>
            </a:r>
          </a:p>
          <a:p>
            <a:r>
              <a:rPr lang="en-US" altLang="en-US"/>
              <a:t>- DB server internationalization parameters</a:t>
            </a:r>
          </a:p>
          <a:p>
            <a:r>
              <a:rPr lang="en-US" altLang="en-US"/>
              <a:t>- DB server statistics parameters</a:t>
            </a:r>
          </a:p>
          <a:p>
            <a:r>
              <a:rPr lang="en-US" altLang="en-US"/>
              <a:t>	They are common to all brokers and servers running on a single physical database</a:t>
            </a:r>
          </a:p>
          <a:p>
            <a:r>
              <a:rPr lang="en-US" altLang="en-US"/>
              <a:t>	They are set by the first broker started on the database</a:t>
            </a:r>
          </a:p>
          <a:p>
            <a:endParaRPr lang="en-US" altLang="en-US"/>
          </a:p>
          <a:p>
            <a:r>
              <a:rPr lang="en-US" altLang="en-US"/>
              <a:t>One group of parameters defines ‘database broker resources’</a:t>
            </a:r>
          </a:p>
          <a:p>
            <a:r>
              <a:rPr lang="en-US" altLang="en-US"/>
              <a:t>- The sever network parameters</a:t>
            </a:r>
          </a:p>
          <a:p>
            <a:r>
              <a:rPr lang="en-US" altLang="en-US"/>
              <a:t>	They define the 'client access resources' shared by all servers spawned from the broker</a:t>
            </a:r>
          </a:p>
          <a:p>
            <a:r>
              <a:rPr lang="en-US" altLang="en-US"/>
              <a:t>	In this group you can also find some specific parameters linked to the Admin. Service and java</a:t>
            </a:r>
          </a:p>
          <a:p>
            <a:r>
              <a:rPr lang="en-US" altLang="en-US"/>
              <a:t>	 class path for SQL-92</a:t>
            </a:r>
          </a:p>
          <a:p>
            <a:endParaRPr lang="en-US" altLang="en-US"/>
          </a:p>
          <a:p>
            <a:r>
              <a:rPr lang="en-US" altLang="en-US"/>
              <a:t>The DB server type parameters allow to start either:</a:t>
            </a:r>
          </a:p>
          <a:p>
            <a:pPr>
              <a:buFontTx/>
              <a:buChar char="-"/>
            </a:pPr>
            <a:r>
              <a:rPr lang="en-US" altLang="en-US"/>
              <a:t>An Auto Server (-m1 – This is used internally by PROGRESS)</a:t>
            </a:r>
          </a:p>
          <a:p>
            <a:pPr>
              <a:buFontTx/>
              <a:buChar char="-"/>
            </a:pPr>
            <a:r>
              <a:rPr lang="en-US" altLang="en-US"/>
              <a:t>A single DB server (-m2)</a:t>
            </a:r>
          </a:p>
          <a:p>
            <a:pPr>
              <a:buFontTx/>
              <a:buChar char="-"/>
            </a:pPr>
            <a:r>
              <a:rPr lang="en-US" altLang="en-US"/>
              <a:t>A secondary login broker (-m3)</a:t>
            </a:r>
          </a:p>
          <a:p>
            <a:r>
              <a:rPr lang="en-US" altLang="en-US"/>
              <a:t>	Helps to separate administration task for SQL-92 and 4GL.</a:t>
            </a:r>
          </a:p>
          <a:p>
            <a:endParaRPr lang="en-US" altLang="en-US"/>
          </a:p>
          <a:p>
            <a:r>
              <a:rPr lang="en-US" altLang="en-US"/>
              <a:t>NOTE: for a list of the parameters that are in each group, please check the manual called "progress startup command and parameter reference" section 3.4 progress database server parameters</a:t>
            </a:r>
          </a:p>
          <a:p>
            <a:endParaRPr lang="en-US" altLang="en-US"/>
          </a:p>
        </p:txBody>
      </p:sp>
    </p:spTree>
    <p:extLst>
      <p:ext uri="{BB962C8B-B14F-4D97-AF65-F5344CB8AC3E}">
        <p14:creationId xmlns:p14="http://schemas.microsoft.com/office/powerpoint/2010/main" val="2987155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ACCD1E4-68A3-4CF0-BE53-A3A797D639FC}" type="slidenum">
              <a:rPr lang="en-US" altLang="en-US"/>
              <a:pPr/>
              <a:t>‹#›</a:t>
            </a:fld>
            <a:endParaRPr lang="en-US" altLang="en-US"/>
          </a:p>
        </p:txBody>
      </p:sp>
    </p:spTree>
    <p:extLst>
      <p:ext uri="{BB962C8B-B14F-4D97-AF65-F5344CB8AC3E}">
        <p14:creationId xmlns:p14="http://schemas.microsoft.com/office/powerpoint/2010/main" val="659735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6D20036B-014B-49D2-AF51-370003582982}" type="slidenum">
              <a:rPr lang="en-US" altLang="en-US"/>
              <a:pPr/>
              <a:t>‹#›</a:t>
            </a:fld>
            <a:endParaRPr lang="en-US" altLang="en-US"/>
          </a:p>
        </p:txBody>
      </p:sp>
    </p:spTree>
    <p:extLst>
      <p:ext uri="{BB962C8B-B14F-4D97-AF65-F5344CB8AC3E}">
        <p14:creationId xmlns:p14="http://schemas.microsoft.com/office/powerpoint/2010/main" val="2849168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5AD63B0-51DD-44FD-BDB7-544378F84BC1}" type="slidenum">
              <a:rPr lang="en-US" altLang="en-US"/>
              <a:pPr/>
              <a:t>‹#›</a:t>
            </a:fld>
            <a:endParaRPr lang="en-US" altLang="en-US"/>
          </a:p>
        </p:txBody>
      </p:sp>
    </p:spTree>
    <p:extLst>
      <p:ext uri="{BB962C8B-B14F-4D97-AF65-F5344CB8AC3E}">
        <p14:creationId xmlns:p14="http://schemas.microsoft.com/office/powerpoint/2010/main" val="2202873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07954136"/>
      </p:ext>
    </p:extLst>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874010"/>
      </p:ext>
    </p:extLst>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43442619"/>
      </p:ext>
    </p:extLst>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580727408"/>
      </p:ext>
    </p:extLst>
  </p:cSld>
  <p:clrMapOvr>
    <a:masterClrMapping/>
  </p:clrMapOvr>
  <p:transition>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7167366"/>
      </p:ext>
    </p:extLst>
  </p:cSld>
  <p:clrMapOvr>
    <a:masterClrMapping/>
  </p:clrMapOvr>
  <p:transition>
    <p:wipe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855163268"/>
      </p:ext>
    </p:extLst>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7817091"/>
      </p:ext>
    </p:extLst>
  </p:cSld>
  <p:clrMapOvr>
    <a:masterClrMapping/>
  </p:clrMapOvr>
  <p:transition>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248515860"/>
      </p:ext>
    </p:extLst>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FB1B55D-0DFE-4A76-BA8A-6AD83E8AD9A5}" type="slidenum">
              <a:rPr lang="en-US" altLang="en-US"/>
              <a:pPr/>
              <a:t>‹#›</a:t>
            </a:fld>
            <a:endParaRPr lang="en-US" altLang="en-US"/>
          </a:p>
        </p:txBody>
      </p:sp>
    </p:spTree>
    <p:extLst>
      <p:ext uri="{BB962C8B-B14F-4D97-AF65-F5344CB8AC3E}">
        <p14:creationId xmlns:p14="http://schemas.microsoft.com/office/powerpoint/2010/main" val="1124181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83296009"/>
      </p:ext>
    </p:extLst>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262708892"/>
      </p:ext>
    </p:extLst>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04610569"/>
      </p:ext>
    </p:extLst>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8150" y="19050"/>
            <a:ext cx="8610600" cy="9683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28775"/>
            <a:ext cx="7772400" cy="4419600"/>
          </a:xfrm>
        </p:spPr>
        <p:txBody>
          <a:bodyPr/>
          <a:lstStyle/>
          <a:p>
            <a:endParaRPr lang="en-US"/>
          </a:p>
        </p:txBody>
      </p:sp>
    </p:spTree>
    <p:extLst>
      <p:ext uri="{BB962C8B-B14F-4D97-AF65-F5344CB8AC3E}">
        <p14:creationId xmlns:p14="http://schemas.microsoft.com/office/powerpoint/2010/main" val="146581116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E7DDD8F-CA7F-4973-BE61-87776FA599A1}" type="slidenum">
              <a:rPr lang="en-US" altLang="en-US"/>
              <a:pPr/>
              <a:t>‹#›</a:t>
            </a:fld>
            <a:endParaRPr lang="en-US" altLang="en-US"/>
          </a:p>
        </p:txBody>
      </p:sp>
    </p:spTree>
    <p:extLst>
      <p:ext uri="{BB962C8B-B14F-4D97-AF65-F5344CB8AC3E}">
        <p14:creationId xmlns:p14="http://schemas.microsoft.com/office/powerpoint/2010/main" val="313633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F44E660-F876-432E-A9ED-3B3FBF1D58FA}" type="slidenum">
              <a:rPr lang="en-US" altLang="en-US"/>
              <a:pPr/>
              <a:t>‹#›</a:t>
            </a:fld>
            <a:endParaRPr lang="en-US" altLang="en-US"/>
          </a:p>
        </p:txBody>
      </p:sp>
    </p:spTree>
    <p:extLst>
      <p:ext uri="{BB962C8B-B14F-4D97-AF65-F5344CB8AC3E}">
        <p14:creationId xmlns:p14="http://schemas.microsoft.com/office/powerpoint/2010/main" val="2817171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2AFBCCE7-6AC7-43D2-9D25-52CB08231BFE}" type="slidenum">
              <a:rPr lang="en-US" altLang="en-US"/>
              <a:pPr/>
              <a:t>‹#›</a:t>
            </a:fld>
            <a:endParaRPr lang="en-US" altLang="en-US"/>
          </a:p>
        </p:txBody>
      </p:sp>
    </p:spTree>
    <p:extLst>
      <p:ext uri="{BB962C8B-B14F-4D97-AF65-F5344CB8AC3E}">
        <p14:creationId xmlns:p14="http://schemas.microsoft.com/office/powerpoint/2010/main" val="3887442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ACFAF0C7-7AAC-4FCE-A1CB-324DD818769E}" type="slidenum">
              <a:rPr lang="en-US" altLang="en-US"/>
              <a:pPr/>
              <a:t>‹#›</a:t>
            </a:fld>
            <a:endParaRPr lang="en-US" altLang="en-US"/>
          </a:p>
        </p:txBody>
      </p:sp>
    </p:spTree>
    <p:extLst>
      <p:ext uri="{BB962C8B-B14F-4D97-AF65-F5344CB8AC3E}">
        <p14:creationId xmlns:p14="http://schemas.microsoft.com/office/powerpoint/2010/main" val="20087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5BAFAB2C-797E-469A-A37D-57C258E17E9D}" type="slidenum">
              <a:rPr lang="en-US" altLang="en-US"/>
              <a:pPr/>
              <a:t>‹#›</a:t>
            </a:fld>
            <a:endParaRPr lang="en-US" altLang="en-US"/>
          </a:p>
        </p:txBody>
      </p:sp>
    </p:spTree>
    <p:extLst>
      <p:ext uri="{BB962C8B-B14F-4D97-AF65-F5344CB8AC3E}">
        <p14:creationId xmlns:p14="http://schemas.microsoft.com/office/powerpoint/2010/main" val="2967497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5949023C-4490-4119-99D7-3266B25B32A2}" type="slidenum">
              <a:rPr lang="en-US" altLang="en-US"/>
              <a:pPr/>
              <a:t>‹#›</a:t>
            </a:fld>
            <a:endParaRPr lang="en-US" altLang="en-US"/>
          </a:p>
        </p:txBody>
      </p:sp>
    </p:spTree>
    <p:extLst>
      <p:ext uri="{BB962C8B-B14F-4D97-AF65-F5344CB8AC3E}">
        <p14:creationId xmlns:p14="http://schemas.microsoft.com/office/powerpoint/2010/main" val="1903348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F6C0C6E-DE8C-48AA-A661-985BF3CA1CAB}" type="slidenum">
              <a:rPr lang="en-US" altLang="en-US"/>
              <a:pPr/>
              <a:t>‹#›</a:t>
            </a:fld>
            <a:endParaRPr lang="en-US" altLang="en-US"/>
          </a:p>
        </p:txBody>
      </p:sp>
    </p:spTree>
    <p:extLst>
      <p:ext uri="{BB962C8B-B14F-4D97-AF65-F5344CB8AC3E}">
        <p14:creationId xmlns:p14="http://schemas.microsoft.com/office/powerpoint/2010/main" val="3789265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6230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76230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6230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0" hangingPunct="0">
              <a:spcBef>
                <a:spcPct val="0"/>
              </a:spcBef>
              <a:buSzTx/>
              <a:defRPr sz="1400" i="0"/>
            </a:lvl1pPr>
          </a:lstStyle>
          <a:p>
            <a:endParaRPr lang="en-US" altLang="en-US"/>
          </a:p>
        </p:txBody>
      </p:sp>
      <p:sp>
        <p:nvSpPr>
          <p:cNvPr id="176230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SzTx/>
              <a:defRPr sz="1400" i="0"/>
            </a:lvl1pPr>
          </a:lstStyle>
          <a:p>
            <a:endParaRPr lang="en-US" altLang="en-US"/>
          </a:p>
        </p:txBody>
      </p:sp>
      <p:sp>
        <p:nvSpPr>
          <p:cNvPr id="176231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SzTx/>
              <a:defRPr sz="1400" i="0"/>
            </a:lvl1pPr>
          </a:lstStyle>
          <a:p>
            <a:fld id="{7809BBB5-1506-4409-B847-C90033B29D7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09BBB5-1506-4409-B847-C90033B29D79}" type="slidenum">
              <a:rPr lang="en-US" altLang="en-US" smtClean="0"/>
              <a:pPr/>
              <a:t>‹#›</a:t>
            </a:fld>
            <a:endParaRPr lang="en-US" altLang="en-US"/>
          </a:p>
        </p:txBody>
      </p:sp>
    </p:spTree>
    <p:extLst>
      <p:ext uri="{BB962C8B-B14F-4D97-AF65-F5344CB8AC3E}">
        <p14:creationId xmlns:p14="http://schemas.microsoft.com/office/powerpoint/2010/main" val="179833037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50" r:id="rId12"/>
  </p:sldLayoutIdLst>
  <p:transition>
    <p:wipe dir="r"/>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 Id="rId5" Type="http://schemas.openxmlformats.org/officeDocument/2006/relationships/image" Target="../media/image10.jpeg"/><Relationship Id="rId4" Type="http://schemas.openxmlformats.org/officeDocument/2006/relationships/image" Target="../media/image9.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5202" name="Rectangle 2"/>
          <p:cNvSpPr>
            <a:spLocks noGrp="1" noChangeArrowheads="1"/>
          </p:cNvSpPr>
          <p:nvPr>
            <p:ph type="ctrTitle"/>
          </p:nvPr>
        </p:nvSpPr>
        <p:spPr>
          <a:xfrm>
            <a:off x="757238" y="2900363"/>
            <a:ext cx="7772400" cy="430887"/>
          </a:xfrm>
        </p:spPr>
        <p:txBody>
          <a:bodyPr>
            <a:normAutofit fontScale="90000"/>
          </a:bodyPr>
          <a:lstStyle/>
          <a:p>
            <a:r>
              <a:rPr lang="en-US" sz="2800" dirty="0"/>
              <a:t>SQL92 for a Progress DBA</a:t>
            </a:r>
            <a:endParaRPr lang="en-US" altLang="en-US" sz="2800" dirty="0"/>
          </a:p>
        </p:txBody>
      </p:sp>
      <p:sp>
        <p:nvSpPr>
          <p:cNvPr id="1715205" name="Rectangle 5"/>
          <p:cNvSpPr>
            <a:spLocks noGrp="1" noChangeArrowheads="1"/>
          </p:cNvSpPr>
          <p:nvPr>
            <p:ph type="subTitle" idx="1"/>
          </p:nvPr>
        </p:nvSpPr>
        <p:spPr>
          <a:xfrm>
            <a:off x="676275" y="4481513"/>
            <a:ext cx="7778750" cy="419100"/>
          </a:xfrm>
        </p:spPr>
        <p:txBody>
          <a:bodyPr/>
          <a:lstStyle/>
          <a:p>
            <a:pPr>
              <a:lnSpc>
                <a:spcPct val="80000"/>
              </a:lnSpc>
            </a:pPr>
            <a:endParaRPr lang="en-US" altLang="en-US" sz="1400"/>
          </a:p>
          <a:p>
            <a:pPr>
              <a:lnSpc>
                <a:spcPct val="80000"/>
              </a:lnSpc>
            </a:pPr>
            <a:endParaRPr lang="en-US" altLang="en-US" sz="1400"/>
          </a:p>
        </p:txBody>
      </p:sp>
      <p:sp>
        <p:nvSpPr>
          <p:cNvPr id="1715204" name="Line 4"/>
          <p:cNvSpPr>
            <a:spLocks noChangeShapeType="1"/>
          </p:cNvSpPr>
          <p:nvPr/>
        </p:nvSpPr>
        <p:spPr bwMode="auto">
          <a:xfrm>
            <a:off x="668338" y="2773363"/>
            <a:ext cx="8269287"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15206" name="Text Box 6"/>
          <p:cNvSpPr txBox="1">
            <a:spLocks noChangeArrowheads="1"/>
          </p:cNvSpPr>
          <p:nvPr/>
        </p:nvSpPr>
        <p:spPr bwMode="auto">
          <a:xfrm>
            <a:off x="5257800" y="4975225"/>
            <a:ext cx="3733800" cy="366713"/>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hangingPunct="0">
              <a:lnSpc>
                <a:spcPct val="90000"/>
              </a:lnSpc>
              <a:spcBef>
                <a:spcPct val="0"/>
              </a:spcBef>
              <a:buSzTx/>
            </a:pPr>
            <a:r>
              <a:rPr lang="en-US" altLang="en-US" sz="2000" b="1" i="0" dirty="0" smtClean="0">
                <a:solidFill>
                  <a:schemeClr val="tx2"/>
                </a:solidFill>
              </a:rPr>
              <a:t>Bob Brennan</a:t>
            </a:r>
            <a:endParaRPr lang="en-US" altLang="en-US" sz="1600" i="0" dirty="0">
              <a:solidFill>
                <a:schemeClr val="tx2"/>
              </a:solidFill>
            </a:endParaRPr>
          </a:p>
        </p:txBody>
      </p:sp>
      <p:sp>
        <p:nvSpPr>
          <p:cNvPr id="1715207" name="Text Box 7"/>
          <p:cNvSpPr txBox="1">
            <a:spLocks noChangeArrowheads="1"/>
          </p:cNvSpPr>
          <p:nvPr/>
        </p:nvSpPr>
        <p:spPr bwMode="auto">
          <a:xfrm>
            <a:off x="5257800" y="5280025"/>
            <a:ext cx="3733800" cy="313932"/>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hangingPunct="0">
              <a:lnSpc>
                <a:spcPct val="90000"/>
              </a:lnSpc>
              <a:spcBef>
                <a:spcPct val="0"/>
              </a:spcBef>
              <a:buSzTx/>
            </a:pPr>
            <a:r>
              <a:rPr lang="en-US" altLang="en-US" sz="1600" i="0" dirty="0" smtClean="0">
                <a:solidFill>
                  <a:srgbClr val="000000"/>
                </a:solidFill>
              </a:rPr>
              <a:t>Integrated Manufacturing Systems, Inc.</a:t>
            </a:r>
            <a:endParaRPr lang="en-US" altLang="en-US" sz="1600" i="0" dirty="0">
              <a:solidFill>
                <a:srgbClr val="000000"/>
              </a:solidFill>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Phantom Read</a:t>
            </a:r>
            <a:endParaRPr lang="en-US" dirty="0"/>
          </a:p>
        </p:txBody>
      </p:sp>
      <p:sp>
        <p:nvSpPr>
          <p:cNvPr id="3" name="Content Placeholder 2"/>
          <p:cNvSpPr>
            <a:spLocks noGrp="1"/>
          </p:cNvSpPr>
          <p:nvPr>
            <p:ph idx="1"/>
          </p:nvPr>
        </p:nvSpPr>
        <p:spPr>
          <a:xfrm>
            <a:off x="628650" y="1825625"/>
            <a:ext cx="7886700" cy="1606892"/>
          </a:xfrm>
        </p:spPr>
        <p:txBody>
          <a:bodyPr/>
          <a:lstStyle/>
          <a:p>
            <a:pPr marL="0" indent="0">
              <a:buNone/>
            </a:pPr>
            <a:r>
              <a:rPr lang="en-US" dirty="0"/>
              <a:t>O</a:t>
            </a:r>
            <a:r>
              <a:rPr lang="en-US" dirty="0" smtClean="0"/>
              <a:t>ccurs </a:t>
            </a:r>
            <a:r>
              <a:rPr lang="en-US" dirty="0"/>
              <a:t>when one user is repeating a read operation on the same records, but has new records in the results </a:t>
            </a:r>
            <a:r>
              <a:rPr lang="en-US" dirty="0" smtClean="0"/>
              <a:t>set.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62686141"/>
              </p:ext>
            </p:extLst>
          </p:nvPr>
        </p:nvGraphicFramePr>
        <p:xfrm>
          <a:off x="628650" y="3432517"/>
          <a:ext cx="7762875" cy="2564130"/>
        </p:xfrm>
        <a:graphic>
          <a:graphicData uri="http://schemas.openxmlformats.org/drawingml/2006/table">
            <a:tbl>
              <a:tblPr/>
              <a:tblGrid>
                <a:gridCol w="7762875"/>
              </a:tblGrid>
              <a:tr h="0">
                <a:tc>
                  <a:txBody>
                    <a:bodyPr/>
                    <a:lstStyle/>
                    <a:p>
                      <a:pPr fontAlgn="t"/>
                      <a:r>
                        <a:rPr lang="en-US" b="1" i="0" dirty="0">
                          <a:solidFill>
                            <a:srgbClr val="4F5D6C"/>
                          </a:solidFill>
                          <a:effectLst/>
                          <a:latin typeface="Courier New" panose="02070309020205020404" pitchFamily="49" charset="0"/>
                        </a:rPr>
                        <a:t>User A executes:</a:t>
                      </a:r>
                      <a:r>
                        <a:rPr lang="en-US" b="0" i="0" dirty="0">
                          <a:solidFill>
                            <a:srgbClr val="4F5D6C"/>
                          </a:solidFill>
                          <a:effectLst/>
                          <a:latin typeface="Courier New" panose="02070309020205020404" pitchFamily="49" charset="0"/>
                        </a:rPr>
                        <a:t>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SELECT * FROM State; </a:t>
                      </a:r>
                      <a:br>
                        <a:rPr lang="en-US" b="0" i="0" dirty="0">
                          <a:solidFill>
                            <a:srgbClr val="4F5D6C"/>
                          </a:solidFill>
                          <a:effectLst/>
                          <a:latin typeface="Courier New" panose="02070309020205020404" pitchFamily="49" charset="0"/>
                        </a:rPr>
                      </a:br>
                      <a:r>
                        <a:rPr lang="en-US" b="1" i="0" dirty="0">
                          <a:solidFill>
                            <a:srgbClr val="4F5D6C"/>
                          </a:solidFill>
                          <a:effectLst/>
                          <a:latin typeface="Courier New" panose="02070309020205020404" pitchFamily="49" charset="0"/>
                        </a:rPr>
                        <a:t>User B executes:</a:t>
                      </a:r>
                      <a:r>
                        <a:rPr lang="en-US" b="0" i="0" dirty="0">
                          <a:solidFill>
                            <a:srgbClr val="4F5D6C"/>
                          </a:solidFill>
                          <a:effectLst/>
                          <a:latin typeface="Courier New" panose="02070309020205020404" pitchFamily="49" charset="0"/>
                        </a:rPr>
                        <a:t>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INSERT INTO </a:t>
                      </a:r>
                      <a:r>
                        <a:rPr lang="en-US" b="0" i="0" dirty="0" err="1">
                          <a:solidFill>
                            <a:srgbClr val="4F5D6C"/>
                          </a:solidFill>
                          <a:effectLst/>
                          <a:latin typeface="Courier New" panose="02070309020205020404" pitchFamily="49" charset="0"/>
                        </a:rPr>
                        <a:t>pub.State</a:t>
                      </a:r>
                      <a:r>
                        <a:rPr lang="en-US" b="0" i="0" dirty="0">
                          <a:solidFill>
                            <a:srgbClr val="4F5D6C"/>
                          </a:solidFill>
                          <a:effectLst/>
                          <a:latin typeface="Courier New" panose="02070309020205020404" pitchFamily="49" charset="0"/>
                        </a:rPr>
                        <a:t> (state, </a:t>
                      </a:r>
                      <a:r>
                        <a:rPr lang="en-US" b="0" i="0" dirty="0" err="1">
                          <a:solidFill>
                            <a:srgbClr val="4F5D6C"/>
                          </a:solidFill>
                          <a:effectLst/>
                          <a:latin typeface="Courier New" panose="02070309020205020404" pitchFamily="49" charset="0"/>
                        </a:rPr>
                        <a:t>state_name</a:t>
                      </a:r>
                      <a:r>
                        <a:rPr lang="en-US" b="0" i="0" dirty="0">
                          <a:solidFill>
                            <a:srgbClr val="4F5D6C"/>
                          </a:solidFill>
                          <a:effectLst/>
                          <a:latin typeface="Courier New" panose="02070309020205020404" pitchFamily="49" charset="0"/>
                        </a:rPr>
                        <a:t>, region)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VALUES (‘CT', 'Connecticut', ‘Northeast');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COMMIT WORK; </a:t>
                      </a:r>
                      <a:br>
                        <a:rPr lang="en-US" b="0" i="0" dirty="0">
                          <a:solidFill>
                            <a:srgbClr val="4F5D6C"/>
                          </a:solidFill>
                          <a:effectLst/>
                          <a:latin typeface="Courier New" panose="02070309020205020404" pitchFamily="49" charset="0"/>
                        </a:rPr>
                      </a:br>
                      <a:r>
                        <a:rPr lang="en-US" b="1" i="0" dirty="0">
                          <a:solidFill>
                            <a:srgbClr val="4F5D6C"/>
                          </a:solidFill>
                          <a:effectLst/>
                          <a:latin typeface="Courier New" panose="02070309020205020404" pitchFamily="49" charset="0"/>
                        </a:rPr>
                        <a:t>User A re-executes:</a:t>
                      </a:r>
                      <a:r>
                        <a:rPr lang="en-US" b="0" i="0" dirty="0">
                          <a:solidFill>
                            <a:srgbClr val="4F5D6C"/>
                          </a:solidFill>
                          <a:effectLst/>
                          <a:latin typeface="Courier New" panose="02070309020205020404" pitchFamily="49" charset="0"/>
                        </a:rPr>
                        <a:t>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SELECT * FROM </a:t>
                      </a:r>
                      <a:r>
                        <a:rPr lang="en-US" b="0" i="0" dirty="0" err="1">
                          <a:solidFill>
                            <a:srgbClr val="4F5D6C"/>
                          </a:solidFill>
                          <a:effectLst/>
                          <a:latin typeface="Courier New" panose="02070309020205020404" pitchFamily="49" charset="0"/>
                        </a:rPr>
                        <a:t>pub.State</a:t>
                      </a:r>
                      <a:r>
                        <a:rPr lang="en-US" b="0" i="0" dirty="0">
                          <a:solidFill>
                            <a:srgbClr val="4F5D6C"/>
                          </a:solidFill>
                          <a:effectLst/>
                          <a:latin typeface="Courier New" panose="02070309020205020404" pitchFamily="49" charset="0"/>
                        </a:rPr>
                        <a:t>;</a:t>
                      </a:r>
                      <a:br>
                        <a:rPr lang="en-US" b="0" i="0" dirty="0">
                          <a:solidFill>
                            <a:srgbClr val="4F5D6C"/>
                          </a:solidFill>
                          <a:effectLst/>
                          <a:latin typeface="Courier New" panose="02070309020205020404" pitchFamily="49" charset="0"/>
                        </a:rPr>
                      </a:br>
                      <a:r>
                        <a:rPr lang="en-US" b="1" i="0" dirty="0">
                          <a:solidFill>
                            <a:srgbClr val="4F5D6C"/>
                          </a:solidFill>
                          <a:effectLst/>
                          <a:latin typeface="Courier New" panose="02070309020205020404" pitchFamily="49" charset="0"/>
                        </a:rPr>
                        <a:t>User </a:t>
                      </a:r>
                      <a:r>
                        <a:rPr lang="en-US" b="1" i="0" dirty="0" smtClean="0">
                          <a:solidFill>
                            <a:srgbClr val="4F5D6C"/>
                          </a:solidFill>
                          <a:effectLst/>
                          <a:latin typeface="Courier New" panose="02070309020205020404" pitchFamily="49" charset="0"/>
                        </a:rPr>
                        <a:t>A </a:t>
                      </a:r>
                      <a:r>
                        <a:rPr lang="en-US" b="1" i="0" dirty="0">
                          <a:solidFill>
                            <a:srgbClr val="4F5D6C"/>
                          </a:solidFill>
                          <a:effectLst/>
                          <a:latin typeface="Courier New" panose="02070309020205020404" pitchFamily="49" charset="0"/>
                        </a:rPr>
                        <a:t>has new records in the results set.</a:t>
                      </a:r>
                      <a:endParaRPr lang="en-US" b="0" i="0" dirty="0">
                        <a:solidFill>
                          <a:srgbClr val="4F5D6C"/>
                        </a:solidFill>
                        <a:effectLst/>
                        <a:latin typeface="Courier New" panose="02070309020205020404" pitchFamily="49" charset="0"/>
                      </a:endParaRP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067708"/>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Default Isolation Settings</a:t>
            </a:r>
            <a:endParaRPr lang="en-US" dirty="0"/>
          </a:p>
        </p:txBody>
      </p:sp>
      <p:graphicFrame>
        <p:nvGraphicFramePr>
          <p:cNvPr id="4" name="Table 3"/>
          <p:cNvGraphicFramePr>
            <a:graphicFrameLocks noGrp="1"/>
          </p:cNvGraphicFramePr>
          <p:nvPr/>
        </p:nvGraphicFramePr>
        <p:xfrm>
          <a:off x="766763" y="2940209"/>
          <a:ext cx="7610474" cy="2122170"/>
        </p:xfrm>
        <a:graphic>
          <a:graphicData uri="http://schemas.openxmlformats.org/drawingml/2006/table">
            <a:tbl>
              <a:tblPr/>
              <a:tblGrid>
                <a:gridCol w="2498533"/>
                <a:gridCol w="1656116"/>
                <a:gridCol w="1732699"/>
                <a:gridCol w="1723126"/>
              </a:tblGrid>
              <a:tr h="0">
                <a:tc>
                  <a:txBody>
                    <a:bodyPr/>
                    <a:lstStyle/>
                    <a:p>
                      <a:pPr>
                        <a:spcBef>
                          <a:spcPts val="400"/>
                        </a:spcBef>
                        <a:spcAft>
                          <a:spcPts val="400"/>
                        </a:spcAft>
                      </a:pPr>
                      <a:r>
                        <a:rPr lang="en-US" b="1" i="0">
                          <a:solidFill>
                            <a:srgbClr val="4F5D6C"/>
                          </a:solidFill>
                          <a:effectLst/>
                          <a:latin typeface="Roboto"/>
                        </a:rPr>
                        <a:t>Isolation</a:t>
                      </a:r>
                    </a:p>
                  </a:txBody>
                  <a:tcPr marL="47625" marR="47625" marT="47625" marB="47625" anchor="ctr">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a:spcBef>
                          <a:spcPts val="400"/>
                        </a:spcBef>
                        <a:spcAft>
                          <a:spcPts val="400"/>
                        </a:spcAft>
                      </a:pPr>
                      <a:r>
                        <a:rPr lang="en-US" b="1" i="0">
                          <a:solidFill>
                            <a:srgbClr val="4F5D6C"/>
                          </a:solidFill>
                          <a:effectLst/>
                          <a:latin typeface="Roboto"/>
                        </a:rPr>
                        <a:t>Dirty read</a:t>
                      </a:r>
                    </a:p>
                  </a:txBody>
                  <a:tcPr marL="47625" marR="47625" marT="47625" marB="47625" anchor="ctr">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a:spcBef>
                          <a:spcPts val="400"/>
                        </a:spcBef>
                        <a:spcAft>
                          <a:spcPts val="400"/>
                        </a:spcAft>
                      </a:pPr>
                      <a:r>
                        <a:rPr lang="en-US" b="1" i="0">
                          <a:solidFill>
                            <a:srgbClr val="4F5D6C"/>
                          </a:solidFill>
                          <a:effectLst/>
                          <a:latin typeface="Roboto"/>
                        </a:rPr>
                        <a:t>Nonrepeatable read</a:t>
                      </a:r>
                    </a:p>
                  </a:txBody>
                  <a:tcPr marL="47625" marR="47625" marT="47625" marB="47625" anchor="ctr">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a:spcBef>
                          <a:spcPts val="400"/>
                        </a:spcBef>
                        <a:spcAft>
                          <a:spcPts val="400"/>
                        </a:spcAft>
                      </a:pPr>
                      <a:r>
                        <a:rPr lang="en-US" b="1" i="0">
                          <a:solidFill>
                            <a:srgbClr val="4F5D6C"/>
                          </a:solidFill>
                          <a:effectLst/>
                          <a:latin typeface="Roboto"/>
                        </a:rPr>
                        <a:t>Phantom read</a:t>
                      </a:r>
                    </a:p>
                  </a:txBody>
                  <a:tcPr marL="47625" marR="47625" marT="47625" marB="47625" anchor="ctr">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r>
              <a:tr h="0">
                <a:tc>
                  <a:txBody>
                    <a:bodyPr/>
                    <a:lstStyle/>
                    <a:p>
                      <a:pPr fontAlgn="t"/>
                      <a:r>
                        <a:rPr lang="en-US" b="0" i="0">
                          <a:solidFill>
                            <a:srgbClr val="4F5D6C"/>
                          </a:solidFill>
                          <a:effectLst/>
                          <a:latin typeface="Courier New" panose="02070309020205020404" pitchFamily="49" charset="0"/>
                        </a:rPr>
                        <a:t>READ UNCOMMITTED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Permitted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Permitted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Permitted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r>
              <a:tr h="0">
                <a:tc>
                  <a:txBody>
                    <a:bodyPr/>
                    <a:lstStyle/>
                    <a:p>
                      <a:pPr fontAlgn="t"/>
                      <a:r>
                        <a:rPr lang="en-US" b="0" i="0">
                          <a:solidFill>
                            <a:srgbClr val="4F5D6C"/>
                          </a:solidFill>
                          <a:effectLst/>
                          <a:latin typeface="Courier New" panose="02070309020205020404" pitchFamily="49" charset="0"/>
                        </a:rPr>
                        <a:t>READ COMMITTED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Prevented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Permitted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Permitted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r>
              <a:tr h="0">
                <a:tc>
                  <a:txBody>
                    <a:bodyPr/>
                    <a:lstStyle/>
                    <a:p>
                      <a:pPr fontAlgn="t"/>
                      <a:r>
                        <a:rPr lang="en-US" b="0" i="0">
                          <a:solidFill>
                            <a:srgbClr val="4F5D6C"/>
                          </a:solidFill>
                          <a:effectLst/>
                          <a:latin typeface="Courier New" panose="02070309020205020404" pitchFamily="49" charset="0"/>
                        </a:rPr>
                        <a:t>REPEATABLE READ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Prevented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Prevented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Permitted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r>
              <a:tr h="0">
                <a:tc>
                  <a:txBody>
                    <a:bodyPr/>
                    <a:lstStyle/>
                    <a:p>
                      <a:pPr fontAlgn="t"/>
                      <a:r>
                        <a:rPr lang="en-US" b="0" i="0">
                          <a:solidFill>
                            <a:srgbClr val="4F5D6C"/>
                          </a:solidFill>
                          <a:effectLst/>
                          <a:latin typeface="Courier New" panose="02070309020205020404" pitchFamily="49" charset="0"/>
                        </a:rPr>
                        <a:t>SERIALIZABLE</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Prevented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a:solidFill>
                            <a:srgbClr val="4F5D6C"/>
                          </a:solidFill>
                          <a:effectLst/>
                          <a:latin typeface="Roboto"/>
                        </a:rPr>
                        <a:t>Prevented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c>
                  <a:txBody>
                    <a:bodyPr/>
                    <a:lstStyle/>
                    <a:p>
                      <a:pPr fontAlgn="t">
                        <a:spcBef>
                          <a:spcPts val="400"/>
                        </a:spcBef>
                        <a:spcAft>
                          <a:spcPts val="400"/>
                        </a:spcAft>
                      </a:pPr>
                      <a:r>
                        <a:rPr lang="en-US" b="0" i="0" dirty="0">
                          <a:solidFill>
                            <a:srgbClr val="4F5D6C"/>
                          </a:solidFill>
                          <a:effectLst/>
                          <a:latin typeface="Roboto"/>
                        </a:rPr>
                        <a:t>Prevented</a:t>
                      </a: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23703968"/>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6834" name="Rectangle 2"/>
          <p:cNvSpPr>
            <a:spLocks noGrp="1" noChangeArrowheads="1"/>
          </p:cNvSpPr>
          <p:nvPr>
            <p:ph type="title"/>
          </p:nvPr>
        </p:nvSpPr>
        <p:spPr>
          <a:xfrm>
            <a:off x="438150" y="238125"/>
            <a:ext cx="8610600" cy="530225"/>
          </a:xfrm>
        </p:spPr>
        <p:txBody>
          <a:bodyPr>
            <a:normAutofit fontScale="90000"/>
          </a:bodyPr>
          <a:lstStyle/>
          <a:p>
            <a:r>
              <a:rPr lang="en-US" altLang="en-US"/>
              <a:t>Connection – server side</a:t>
            </a:r>
          </a:p>
        </p:txBody>
      </p:sp>
      <p:pic>
        <p:nvPicPr>
          <p:cNvPr id="2296836" name="Picture 4" descr="plug_sock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0138" y="1814513"/>
            <a:ext cx="4318000" cy="4064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5858" name="Rectangle 2"/>
          <p:cNvSpPr>
            <a:spLocks noGrp="1" noChangeArrowheads="1"/>
          </p:cNvSpPr>
          <p:nvPr>
            <p:ph type="title"/>
          </p:nvPr>
        </p:nvSpPr>
        <p:spPr>
          <a:xfrm>
            <a:off x="438150" y="238125"/>
            <a:ext cx="8610600" cy="530225"/>
          </a:xfrm>
        </p:spPr>
        <p:txBody>
          <a:bodyPr>
            <a:normAutofit fontScale="90000"/>
          </a:bodyPr>
          <a:lstStyle/>
          <a:p>
            <a:r>
              <a:rPr lang="en-US" altLang="en-US"/>
              <a:t>Default server setup</a:t>
            </a:r>
          </a:p>
        </p:txBody>
      </p:sp>
      <p:sp>
        <p:nvSpPr>
          <p:cNvPr id="2425859" name="Text Box 3"/>
          <p:cNvSpPr txBox="1">
            <a:spLocks noChangeArrowheads="1"/>
          </p:cNvSpPr>
          <p:nvPr/>
        </p:nvSpPr>
        <p:spPr bwMode="auto">
          <a:xfrm>
            <a:off x="4800600" y="1447800"/>
            <a:ext cx="1524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nchor="ctr" anchorCtr="1"/>
          <a:lstStyle/>
          <a:p>
            <a:pPr eaLnBrk="0" hangingPunct="0">
              <a:spcBef>
                <a:spcPct val="0"/>
              </a:spcBef>
              <a:buSzTx/>
            </a:pPr>
            <a:r>
              <a:rPr lang="en-US" altLang="en-US" sz="2000" b="1" i="0"/>
              <a:t>SQL </a:t>
            </a:r>
          </a:p>
          <a:p>
            <a:pPr eaLnBrk="0" hangingPunct="0">
              <a:spcBef>
                <a:spcPct val="0"/>
              </a:spcBef>
              <a:buSzTx/>
            </a:pPr>
            <a:r>
              <a:rPr lang="en-US" altLang="en-US" sz="2000" b="1" i="0"/>
              <a:t>Servers</a:t>
            </a:r>
          </a:p>
        </p:txBody>
      </p:sp>
      <p:sp>
        <p:nvSpPr>
          <p:cNvPr id="2425860" name="Rectangle 4"/>
          <p:cNvSpPr>
            <a:spLocks noChangeArrowheads="1"/>
          </p:cNvSpPr>
          <p:nvPr/>
        </p:nvSpPr>
        <p:spPr bwMode="auto">
          <a:xfrm>
            <a:off x="4800600" y="1447800"/>
            <a:ext cx="1524000" cy="2514600"/>
          </a:xfrm>
          <a:prstGeom prst="rect">
            <a:avLst/>
          </a:prstGeom>
          <a:noFill/>
          <a:ln w="9525">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61" name="Line 5"/>
          <p:cNvSpPr>
            <a:spLocks noChangeShapeType="1"/>
          </p:cNvSpPr>
          <p:nvPr/>
        </p:nvSpPr>
        <p:spPr bwMode="auto">
          <a:xfrm flipH="1" flipV="1">
            <a:off x="5181600" y="2362200"/>
            <a:ext cx="7620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62" name="Rectangle 6"/>
          <p:cNvSpPr>
            <a:spLocks noChangeArrowheads="1"/>
          </p:cNvSpPr>
          <p:nvPr/>
        </p:nvSpPr>
        <p:spPr bwMode="auto">
          <a:xfrm>
            <a:off x="5943600" y="2133600"/>
            <a:ext cx="381000" cy="465138"/>
          </a:xfrm>
          <a:prstGeom prst="rect">
            <a:avLst/>
          </a:prstGeom>
          <a:solidFill>
            <a:srgbClr val="DB9A5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63" name="Line 7"/>
          <p:cNvSpPr>
            <a:spLocks noChangeShapeType="1"/>
          </p:cNvSpPr>
          <p:nvPr/>
        </p:nvSpPr>
        <p:spPr bwMode="auto">
          <a:xfrm flipH="1" flipV="1">
            <a:off x="5334000" y="25146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64" name="Line 8"/>
          <p:cNvSpPr>
            <a:spLocks noChangeShapeType="1"/>
          </p:cNvSpPr>
          <p:nvPr/>
        </p:nvSpPr>
        <p:spPr bwMode="auto">
          <a:xfrm flipH="1" flipV="1">
            <a:off x="5334000" y="22098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65" name="Line 9"/>
          <p:cNvSpPr>
            <a:spLocks noChangeShapeType="1"/>
          </p:cNvSpPr>
          <p:nvPr/>
        </p:nvSpPr>
        <p:spPr bwMode="auto">
          <a:xfrm flipH="1" flipV="1">
            <a:off x="5181600" y="3581400"/>
            <a:ext cx="7620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66" name="Rectangle 10"/>
          <p:cNvSpPr>
            <a:spLocks noChangeArrowheads="1"/>
          </p:cNvSpPr>
          <p:nvPr/>
        </p:nvSpPr>
        <p:spPr bwMode="auto">
          <a:xfrm>
            <a:off x="5943600" y="3352800"/>
            <a:ext cx="381000" cy="465138"/>
          </a:xfrm>
          <a:prstGeom prst="rect">
            <a:avLst/>
          </a:prstGeom>
          <a:solidFill>
            <a:srgbClr val="DB9A5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67" name="Line 11"/>
          <p:cNvSpPr>
            <a:spLocks noChangeShapeType="1"/>
          </p:cNvSpPr>
          <p:nvPr/>
        </p:nvSpPr>
        <p:spPr bwMode="auto">
          <a:xfrm flipH="1" flipV="1">
            <a:off x="5334000" y="37338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68" name="Line 12"/>
          <p:cNvSpPr>
            <a:spLocks noChangeShapeType="1"/>
          </p:cNvSpPr>
          <p:nvPr/>
        </p:nvSpPr>
        <p:spPr bwMode="auto">
          <a:xfrm flipH="1" flipV="1">
            <a:off x="5334000" y="34290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69" name="Line 13"/>
          <p:cNvSpPr>
            <a:spLocks noChangeShapeType="1"/>
          </p:cNvSpPr>
          <p:nvPr/>
        </p:nvSpPr>
        <p:spPr bwMode="auto">
          <a:xfrm flipH="1" flipV="1">
            <a:off x="5181600" y="2971800"/>
            <a:ext cx="7620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70" name="Rectangle 14"/>
          <p:cNvSpPr>
            <a:spLocks noChangeArrowheads="1"/>
          </p:cNvSpPr>
          <p:nvPr/>
        </p:nvSpPr>
        <p:spPr bwMode="auto">
          <a:xfrm>
            <a:off x="5943600" y="2743200"/>
            <a:ext cx="381000" cy="465138"/>
          </a:xfrm>
          <a:prstGeom prst="rect">
            <a:avLst/>
          </a:prstGeom>
          <a:solidFill>
            <a:srgbClr val="DB9A5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71" name="Line 15"/>
          <p:cNvSpPr>
            <a:spLocks noChangeShapeType="1"/>
          </p:cNvSpPr>
          <p:nvPr/>
        </p:nvSpPr>
        <p:spPr bwMode="auto">
          <a:xfrm flipH="1" flipV="1">
            <a:off x="5334000" y="31242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72" name="Line 16"/>
          <p:cNvSpPr>
            <a:spLocks noChangeShapeType="1"/>
          </p:cNvSpPr>
          <p:nvPr/>
        </p:nvSpPr>
        <p:spPr bwMode="auto">
          <a:xfrm flipH="1" flipV="1">
            <a:off x="5334000" y="28194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73" name="Rectangle 17"/>
          <p:cNvSpPr>
            <a:spLocks noChangeArrowheads="1"/>
          </p:cNvSpPr>
          <p:nvPr/>
        </p:nvSpPr>
        <p:spPr bwMode="auto">
          <a:xfrm>
            <a:off x="457200" y="1905000"/>
            <a:ext cx="1981200" cy="609600"/>
          </a:xfrm>
          <a:prstGeom prst="rect">
            <a:avLst/>
          </a:prstGeom>
          <a:solidFill>
            <a:srgbClr val="DB9A5C"/>
          </a:solidFill>
          <a:ln w="12700">
            <a:solidFill>
              <a:schemeClr val="tx1"/>
            </a:solidFill>
            <a:miter lim="800000"/>
            <a:headEnd/>
            <a:tailEnd/>
          </a:ln>
          <a:effectLst>
            <a:outerShdw dist="89803" dir="2700000" algn="ctr" rotWithShape="0">
              <a:srgbClr val="969696"/>
            </a:outerShdw>
          </a:effectLst>
        </p:spPr>
        <p:txBody>
          <a:bodyPr wrap="none" anchor="ctr" anchorCtr="1"/>
          <a:lstStyle/>
          <a:p>
            <a:pPr eaLnBrk="0" hangingPunct="0">
              <a:spcBef>
                <a:spcPct val="0"/>
              </a:spcBef>
              <a:buSzTx/>
            </a:pPr>
            <a:r>
              <a:rPr lang="en-US" altLang="en-US" b="1" i="0"/>
              <a:t>SQL client</a:t>
            </a:r>
          </a:p>
        </p:txBody>
      </p:sp>
      <p:sp>
        <p:nvSpPr>
          <p:cNvPr id="2425874" name="Rectangle 18"/>
          <p:cNvSpPr>
            <a:spLocks noChangeArrowheads="1"/>
          </p:cNvSpPr>
          <p:nvPr/>
        </p:nvSpPr>
        <p:spPr bwMode="auto">
          <a:xfrm>
            <a:off x="457200" y="5562600"/>
            <a:ext cx="1981200" cy="609600"/>
          </a:xfrm>
          <a:prstGeom prst="rect">
            <a:avLst/>
          </a:prstGeom>
          <a:solidFill>
            <a:srgbClr val="8F8F8F"/>
          </a:solidFill>
          <a:ln w="6350">
            <a:solidFill>
              <a:schemeClr val="tx1"/>
            </a:solidFill>
            <a:miter lim="800000"/>
            <a:headEnd/>
            <a:tailEnd/>
          </a:ln>
          <a:effectLst>
            <a:outerShdw dist="89803" dir="2700000" algn="ctr" rotWithShape="0">
              <a:srgbClr val="969696"/>
            </a:outerShdw>
          </a:effectLst>
        </p:spPr>
        <p:txBody>
          <a:bodyPr wrap="none" anchor="ctr" anchorCtr="1"/>
          <a:lstStyle/>
          <a:p>
            <a:pPr eaLnBrk="0" hangingPunct="0">
              <a:spcBef>
                <a:spcPct val="0"/>
              </a:spcBef>
              <a:buSzTx/>
            </a:pPr>
            <a:r>
              <a:rPr lang="en-US" altLang="en-US" b="1" i="0"/>
              <a:t>ABL client</a:t>
            </a:r>
          </a:p>
        </p:txBody>
      </p:sp>
      <p:sp>
        <p:nvSpPr>
          <p:cNvPr id="2425875" name="Rectangle 19"/>
          <p:cNvSpPr>
            <a:spLocks noChangeArrowheads="1"/>
          </p:cNvSpPr>
          <p:nvPr/>
        </p:nvSpPr>
        <p:spPr bwMode="auto">
          <a:xfrm>
            <a:off x="457200" y="2667000"/>
            <a:ext cx="1981200" cy="609600"/>
          </a:xfrm>
          <a:prstGeom prst="rect">
            <a:avLst/>
          </a:prstGeom>
          <a:solidFill>
            <a:srgbClr val="DB9A5C"/>
          </a:solidFill>
          <a:ln w="12700">
            <a:solidFill>
              <a:schemeClr val="tx1"/>
            </a:solidFill>
            <a:miter lim="800000"/>
            <a:headEnd/>
            <a:tailEnd/>
          </a:ln>
          <a:effectLst>
            <a:outerShdw dist="89803" dir="2700000" algn="ctr" rotWithShape="0">
              <a:srgbClr val="969696"/>
            </a:outerShdw>
          </a:effectLst>
        </p:spPr>
        <p:txBody>
          <a:bodyPr wrap="none" anchor="ctr" anchorCtr="1"/>
          <a:lstStyle/>
          <a:p>
            <a:pPr eaLnBrk="0" hangingPunct="0">
              <a:spcBef>
                <a:spcPct val="0"/>
              </a:spcBef>
              <a:buSzTx/>
            </a:pPr>
            <a:r>
              <a:rPr lang="en-US" altLang="en-US" b="1" i="0"/>
              <a:t>SQL client</a:t>
            </a:r>
          </a:p>
        </p:txBody>
      </p:sp>
      <p:sp>
        <p:nvSpPr>
          <p:cNvPr id="2425876" name="Rectangle 20"/>
          <p:cNvSpPr>
            <a:spLocks noChangeArrowheads="1"/>
          </p:cNvSpPr>
          <p:nvPr/>
        </p:nvSpPr>
        <p:spPr bwMode="auto">
          <a:xfrm>
            <a:off x="457200" y="4800600"/>
            <a:ext cx="1981200" cy="609600"/>
          </a:xfrm>
          <a:prstGeom prst="rect">
            <a:avLst/>
          </a:prstGeom>
          <a:solidFill>
            <a:srgbClr val="8F8F8F"/>
          </a:solidFill>
          <a:ln w="6350">
            <a:solidFill>
              <a:schemeClr val="tx1"/>
            </a:solidFill>
            <a:miter lim="800000"/>
            <a:headEnd/>
            <a:tailEnd/>
          </a:ln>
          <a:effectLst>
            <a:outerShdw dist="89803" dir="2700000" algn="ctr" rotWithShape="0">
              <a:srgbClr val="969696"/>
            </a:outerShdw>
          </a:effectLst>
        </p:spPr>
        <p:txBody>
          <a:bodyPr wrap="none" anchor="ctr" anchorCtr="1"/>
          <a:lstStyle/>
          <a:p>
            <a:pPr eaLnBrk="0" hangingPunct="0">
              <a:spcBef>
                <a:spcPct val="0"/>
              </a:spcBef>
              <a:buSzTx/>
            </a:pPr>
            <a:r>
              <a:rPr lang="en-US" altLang="en-US" b="1" i="0"/>
              <a:t>ABL client</a:t>
            </a:r>
          </a:p>
        </p:txBody>
      </p:sp>
      <p:sp>
        <p:nvSpPr>
          <p:cNvPr id="2425877" name="Rectangle 21"/>
          <p:cNvSpPr>
            <a:spLocks noChangeArrowheads="1"/>
          </p:cNvSpPr>
          <p:nvPr/>
        </p:nvSpPr>
        <p:spPr bwMode="auto">
          <a:xfrm>
            <a:off x="6324600" y="1447800"/>
            <a:ext cx="1143000" cy="5181600"/>
          </a:xfrm>
          <a:prstGeom prst="rect">
            <a:avLst/>
          </a:prstGeom>
          <a:blipFill dpi="0" rotWithShape="1">
            <a:blip r:embed="rId3"/>
            <a:srcRect/>
            <a:tile tx="0" ty="0" sx="100000" sy="100000" flip="none" algn="tl"/>
          </a:blip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spcBef>
                <a:spcPct val="0"/>
              </a:spcBef>
              <a:buSzTx/>
            </a:pPr>
            <a:r>
              <a:rPr lang="en-US" altLang="en-US" b="1" i="0"/>
              <a:t>Shared Memory</a:t>
            </a:r>
          </a:p>
        </p:txBody>
      </p:sp>
      <p:grpSp>
        <p:nvGrpSpPr>
          <p:cNvPr id="2425878" name="Group 22"/>
          <p:cNvGrpSpPr>
            <a:grpSpLocks/>
          </p:cNvGrpSpPr>
          <p:nvPr/>
        </p:nvGrpSpPr>
        <p:grpSpPr bwMode="auto">
          <a:xfrm>
            <a:off x="4800600" y="4114800"/>
            <a:ext cx="1524000" cy="2530475"/>
            <a:chOff x="2928" y="2496"/>
            <a:chExt cx="960" cy="1594"/>
          </a:xfrm>
        </p:grpSpPr>
        <p:sp>
          <p:nvSpPr>
            <p:cNvPr id="2425879" name="Text Box 23"/>
            <p:cNvSpPr txBox="1">
              <a:spLocks noChangeArrowheads="1"/>
            </p:cNvSpPr>
            <p:nvPr/>
          </p:nvSpPr>
          <p:spPr bwMode="auto">
            <a:xfrm>
              <a:off x="2928" y="3648"/>
              <a:ext cx="96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nchor="ctr" anchorCtr="1">
              <a:spAutoFit/>
            </a:bodyPr>
            <a:lstStyle/>
            <a:p>
              <a:pPr eaLnBrk="0" hangingPunct="0">
                <a:spcBef>
                  <a:spcPct val="0"/>
                </a:spcBef>
                <a:buSzTx/>
              </a:pPr>
              <a:r>
                <a:rPr lang="en-US" altLang="en-US" sz="2000" b="1" i="0"/>
                <a:t>ABL </a:t>
              </a:r>
            </a:p>
            <a:p>
              <a:pPr eaLnBrk="0" hangingPunct="0">
                <a:spcBef>
                  <a:spcPct val="0"/>
                </a:spcBef>
                <a:buSzTx/>
              </a:pPr>
              <a:r>
                <a:rPr lang="en-US" altLang="en-US" sz="2000" b="1" i="0"/>
                <a:t>Servers</a:t>
              </a:r>
            </a:p>
          </p:txBody>
        </p:sp>
        <p:grpSp>
          <p:nvGrpSpPr>
            <p:cNvPr id="2425880" name="Group 24"/>
            <p:cNvGrpSpPr>
              <a:grpSpLocks/>
            </p:cNvGrpSpPr>
            <p:nvPr/>
          </p:nvGrpSpPr>
          <p:grpSpPr bwMode="auto">
            <a:xfrm>
              <a:off x="3168" y="2592"/>
              <a:ext cx="720" cy="293"/>
              <a:chOff x="3168" y="2592"/>
              <a:chExt cx="720" cy="293"/>
            </a:xfrm>
          </p:grpSpPr>
          <p:sp>
            <p:nvSpPr>
              <p:cNvPr id="2425881" name="Line 25"/>
              <p:cNvSpPr>
                <a:spLocks noChangeShapeType="1"/>
              </p:cNvSpPr>
              <p:nvPr/>
            </p:nvSpPr>
            <p:spPr bwMode="auto">
              <a:xfrm flipH="1" flipV="1">
                <a:off x="3168" y="2736"/>
                <a:ext cx="48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82" name="Line 26"/>
              <p:cNvSpPr>
                <a:spLocks noChangeShapeType="1"/>
              </p:cNvSpPr>
              <p:nvPr/>
            </p:nvSpPr>
            <p:spPr bwMode="auto">
              <a:xfrm flipH="1" flipV="1">
                <a:off x="3264" y="2640"/>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83" name="Line 27"/>
              <p:cNvSpPr>
                <a:spLocks noChangeShapeType="1"/>
              </p:cNvSpPr>
              <p:nvPr/>
            </p:nvSpPr>
            <p:spPr bwMode="auto">
              <a:xfrm flipH="1" flipV="1">
                <a:off x="3264" y="2832"/>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84" name="Rectangle 28"/>
              <p:cNvSpPr>
                <a:spLocks noChangeArrowheads="1"/>
              </p:cNvSpPr>
              <p:nvPr/>
            </p:nvSpPr>
            <p:spPr bwMode="auto">
              <a:xfrm>
                <a:off x="3648" y="2592"/>
                <a:ext cx="240" cy="293"/>
              </a:xfrm>
              <a:prstGeom prst="rect">
                <a:avLst/>
              </a:prstGeom>
              <a:solidFill>
                <a:srgbClr val="8F8F8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425885" name="Group 29"/>
            <p:cNvGrpSpPr>
              <a:grpSpLocks/>
            </p:cNvGrpSpPr>
            <p:nvPr/>
          </p:nvGrpSpPr>
          <p:grpSpPr bwMode="auto">
            <a:xfrm>
              <a:off x="3168" y="3360"/>
              <a:ext cx="720" cy="293"/>
              <a:chOff x="3552" y="2640"/>
              <a:chExt cx="720" cy="293"/>
            </a:xfrm>
          </p:grpSpPr>
          <p:sp>
            <p:nvSpPr>
              <p:cNvPr id="2425886" name="Line 30"/>
              <p:cNvSpPr>
                <a:spLocks noChangeShapeType="1"/>
              </p:cNvSpPr>
              <p:nvPr/>
            </p:nvSpPr>
            <p:spPr bwMode="auto">
              <a:xfrm flipH="1" flipV="1">
                <a:off x="3552" y="2784"/>
                <a:ext cx="48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87" name="Line 31"/>
              <p:cNvSpPr>
                <a:spLocks noChangeShapeType="1"/>
              </p:cNvSpPr>
              <p:nvPr/>
            </p:nvSpPr>
            <p:spPr bwMode="auto">
              <a:xfrm flipH="1" flipV="1">
                <a:off x="3648" y="2688"/>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88" name="Line 32"/>
              <p:cNvSpPr>
                <a:spLocks noChangeShapeType="1"/>
              </p:cNvSpPr>
              <p:nvPr/>
            </p:nvSpPr>
            <p:spPr bwMode="auto">
              <a:xfrm flipH="1" flipV="1">
                <a:off x="3648" y="2880"/>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89" name="Rectangle 33"/>
              <p:cNvSpPr>
                <a:spLocks noChangeArrowheads="1"/>
              </p:cNvSpPr>
              <p:nvPr/>
            </p:nvSpPr>
            <p:spPr bwMode="auto">
              <a:xfrm>
                <a:off x="4032" y="2640"/>
                <a:ext cx="240" cy="293"/>
              </a:xfrm>
              <a:prstGeom prst="rect">
                <a:avLst/>
              </a:prstGeom>
              <a:solidFill>
                <a:srgbClr val="8F8F8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425890" name="Group 34"/>
            <p:cNvGrpSpPr>
              <a:grpSpLocks/>
            </p:cNvGrpSpPr>
            <p:nvPr/>
          </p:nvGrpSpPr>
          <p:grpSpPr bwMode="auto">
            <a:xfrm>
              <a:off x="3168" y="2976"/>
              <a:ext cx="720" cy="293"/>
              <a:chOff x="3552" y="2640"/>
              <a:chExt cx="720" cy="293"/>
            </a:xfrm>
          </p:grpSpPr>
          <p:sp>
            <p:nvSpPr>
              <p:cNvPr id="2425891" name="Line 35"/>
              <p:cNvSpPr>
                <a:spLocks noChangeShapeType="1"/>
              </p:cNvSpPr>
              <p:nvPr/>
            </p:nvSpPr>
            <p:spPr bwMode="auto">
              <a:xfrm flipH="1" flipV="1">
                <a:off x="3552" y="2784"/>
                <a:ext cx="48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92" name="Line 36"/>
              <p:cNvSpPr>
                <a:spLocks noChangeShapeType="1"/>
              </p:cNvSpPr>
              <p:nvPr/>
            </p:nvSpPr>
            <p:spPr bwMode="auto">
              <a:xfrm flipH="1" flipV="1">
                <a:off x="3648" y="2688"/>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93" name="Line 37"/>
              <p:cNvSpPr>
                <a:spLocks noChangeShapeType="1"/>
              </p:cNvSpPr>
              <p:nvPr/>
            </p:nvSpPr>
            <p:spPr bwMode="auto">
              <a:xfrm flipH="1" flipV="1">
                <a:off x="3648" y="2880"/>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94" name="Rectangle 38"/>
              <p:cNvSpPr>
                <a:spLocks noChangeArrowheads="1"/>
              </p:cNvSpPr>
              <p:nvPr/>
            </p:nvSpPr>
            <p:spPr bwMode="auto">
              <a:xfrm>
                <a:off x="4032" y="2640"/>
                <a:ext cx="240" cy="293"/>
              </a:xfrm>
              <a:prstGeom prst="rect">
                <a:avLst/>
              </a:prstGeom>
              <a:solidFill>
                <a:srgbClr val="8F8F8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425895" name="Rectangle 39"/>
            <p:cNvSpPr>
              <a:spLocks noChangeArrowheads="1"/>
            </p:cNvSpPr>
            <p:nvPr/>
          </p:nvSpPr>
          <p:spPr bwMode="auto">
            <a:xfrm>
              <a:off x="2928" y="2496"/>
              <a:ext cx="960" cy="1584"/>
            </a:xfrm>
            <a:prstGeom prst="rect">
              <a:avLst/>
            </a:prstGeom>
            <a:noFill/>
            <a:ln w="9525" cap="rnd">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425896" name="Line 40"/>
          <p:cNvSpPr>
            <a:spLocks noChangeShapeType="1"/>
          </p:cNvSpPr>
          <p:nvPr/>
        </p:nvSpPr>
        <p:spPr bwMode="auto">
          <a:xfrm>
            <a:off x="2438400" y="5715000"/>
            <a:ext cx="2667000" cy="0"/>
          </a:xfrm>
          <a:prstGeom prst="line">
            <a:avLst/>
          </a:prstGeom>
          <a:noFill/>
          <a:ln w="31750">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97" name="Line 41"/>
          <p:cNvSpPr>
            <a:spLocks noChangeShapeType="1"/>
          </p:cNvSpPr>
          <p:nvPr/>
        </p:nvSpPr>
        <p:spPr bwMode="auto">
          <a:xfrm flipV="1">
            <a:off x="2438400" y="2362200"/>
            <a:ext cx="2667000" cy="0"/>
          </a:xfrm>
          <a:prstGeom prst="line">
            <a:avLst/>
          </a:prstGeom>
          <a:noFill/>
          <a:ln w="31750">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98" name="Line 42"/>
          <p:cNvSpPr>
            <a:spLocks noChangeShapeType="1"/>
          </p:cNvSpPr>
          <p:nvPr/>
        </p:nvSpPr>
        <p:spPr bwMode="auto">
          <a:xfrm flipV="1">
            <a:off x="2438400" y="2971800"/>
            <a:ext cx="2667000" cy="0"/>
          </a:xfrm>
          <a:prstGeom prst="line">
            <a:avLst/>
          </a:prstGeom>
          <a:noFill/>
          <a:ln w="31750">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5899" name="Line 43"/>
          <p:cNvSpPr>
            <a:spLocks noChangeShapeType="1"/>
          </p:cNvSpPr>
          <p:nvPr/>
        </p:nvSpPr>
        <p:spPr bwMode="auto">
          <a:xfrm>
            <a:off x="2438400" y="5105400"/>
            <a:ext cx="2667000" cy="0"/>
          </a:xfrm>
          <a:prstGeom prst="line">
            <a:avLst/>
          </a:prstGeom>
          <a:noFill/>
          <a:ln w="31750">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25900" name="Group 44"/>
          <p:cNvGrpSpPr>
            <a:grpSpLocks/>
          </p:cNvGrpSpPr>
          <p:nvPr/>
        </p:nvGrpSpPr>
        <p:grpSpPr bwMode="auto">
          <a:xfrm>
            <a:off x="7112000" y="2597150"/>
            <a:ext cx="1828800" cy="2438400"/>
            <a:chOff x="4480" y="1636"/>
            <a:chExt cx="1152" cy="1536"/>
          </a:xfrm>
        </p:grpSpPr>
        <p:sp>
          <p:nvSpPr>
            <p:cNvPr id="2425901" name="Rectangle 45"/>
            <p:cNvSpPr>
              <a:spLocks noChangeArrowheads="1"/>
            </p:cNvSpPr>
            <p:nvPr/>
          </p:nvSpPr>
          <p:spPr bwMode="auto">
            <a:xfrm>
              <a:off x="4480" y="1636"/>
              <a:ext cx="1152" cy="1536"/>
            </a:xfrm>
            <a:prstGeom prst="rect">
              <a:avLst/>
            </a:prstGeom>
            <a:noFill/>
            <a:ln w="12700" cap="rnd">
              <a:solidFill>
                <a:schemeClr val="tx1"/>
              </a:solidFill>
              <a:prstDash val="sysDot"/>
              <a:miter lim="800000"/>
              <a:headEnd/>
              <a:tailEnd/>
            </a:ln>
            <a:effectLst/>
            <a:extLst>
              <a:ext uri="{909E8E84-426E-40DD-AFC4-6F175D3DCCD1}">
                <a14:hiddenFill xmlns:a14="http://schemas.microsoft.com/office/drawing/2010/main">
                  <a:solidFill>
                    <a:srgbClr val="009999"/>
                  </a:solidFill>
                </a14:hiddenFill>
              </a:ext>
              <a:ext uri="{AF507438-7753-43E0-B8FC-AC1667EBCBE1}">
                <a14:hiddenEffects xmlns:a14="http://schemas.microsoft.com/office/drawing/2010/main">
                  <a:effectLst>
                    <a:outerShdw dist="53882" dir="18900000" algn="ctr" rotWithShape="0">
                      <a:schemeClr val="bg2"/>
                    </a:outerShdw>
                  </a:effectLst>
                </a14:hiddenEffects>
              </a:ext>
            </a:extLst>
          </p:spPr>
          <p:txBody>
            <a:bodyPr anchor="ctr">
              <a:spAutoFit/>
            </a:bodyPr>
            <a:lstStyle/>
            <a:p>
              <a:endParaRPr lang="en-US"/>
            </a:p>
          </p:txBody>
        </p:sp>
        <p:sp>
          <p:nvSpPr>
            <p:cNvPr id="2425902" name="AutoShape 46"/>
            <p:cNvSpPr>
              <a:spLocks noChangeArrowheads="1"/>
            </p:cNvSpPr>
            <p:nvPr/>
          </p:nvSpPr>
          <p:spPr bwMode="auto">
            <a:xfrm>
              <a:off x="4880" y="2024"/>
              <a:ext cx="576" cy="765"/>
            </a:xfrm>
            <a:prstGeom prst="can">
              <a:avLst>
                <a:gd name="adj" fmla="val 33203"/>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a:t>DB</a:t>
              </a:r>
            </a:p>
          </p:txBody>
        </p:sp>
      </p:grpSp>
      <p:sp>
        <p:nvSpPr>
          <p:cNvPr id="2425903" name="Rectangle 47"/>
          <p:cNvSpPr>
            <a:spLocks noChangeArrowheads="1"/>
          </p:cNvSpPr>
          <p:nvPr/>
        </p:nvSpPr>
        <p:spPr bwMode="auto">
          <a:xfrm>
            <a:off x="2997200" y="3435350"/>
            <a:ext cx="1676400" cy="762000"/>
          </a:xfrm>
          <a:prstGeom prst="rect">
            <a:avLst/>
          </a:prstGeom>
          <a:solidFill>
            <a:srgbClr val="5CB3DB"/>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eaLnBrk="0" hangingPunct="0">
              <a:spcBef>
                <a:spcPct val="0"/>
              </a:spcBef>
              <a:buSzTx/>
            </a:pPr>
            <a:r>
              <a:rPr lang="en-US" altLang="en-US" sz="2000" b="1" i="0">
                <a:solidFill>
                  <a:srgbClr val="1C1C1C"/>
                </a:solidFill>
              </a:rPr>
              <a:t>SQL &amp; ABL</a:t>
            </a:r>
          </a:p>
          <a:p>
            <a:pPr eaLnBrk="0" hangingPunct="0">
              <a:spcBef>
                <a:spcPct val="0"/>
              </a:spcBef>
              <a:buSzTx/>
            </a:pPr>
            <a:r>
              <a:rPr lang="en-US" altLang="en-US" sz="2000" b="1" i="0">
                <a:solidFill>
                  <a:srgbClr val="1C1C1C"/>
                </a:solidFill>
              </a:rPr>
              <a:t>Broker</a:t>
            </a:r>
          </a:p>
        </p:txBody>
      </p:sp>
      <p:sp>
        <p:nvSpPr>
          <p:cNvPr id="2425908" name="Line 52"/>
          <p:cNvSpPr>
            <a:spLocks noChangeShapeType="1"/>
          </p:cNvSpPr>
          <p:nvPr/>
        </p:nvSpPr>
        <p:spPr bwMode="auto">
          <a:xfrm flipV="1">
            <a:off x="4664075" y="2417763"/>
            <a:ext cx="534988" cy="1030287"/>
          </a:xfrm>
          <a:prstGeom prst="line">
            <a:avLst/>
          </a:prstGeom>
          <a:noFill/>
          <a:ln w="3175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5909" name="Line 53"/>
          <p:cNvSpPr>
            <a:spLocks noChangeShapeType="1"/>
          </p:cNvSpPr>
          <p:nvPr/>
        </p:nvSpPr>
        <p:spPr bwMode="auto">
          <a:xfrm flipV="1">
            <a:off x="4676775" y="3070225"/>
            <a:ext cx="522288" cy="560388"/>
          </a:xfrm>
          <a:prstGeom prst="line">
            <a:avLst/>
          </a:prstGeom>
          <a:noFill/>
          <a:ln w="3175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5910" name="Line 54"/>
          <p:cNvSpPr>
            <a:spLocks noChangeShapeType="1"/>
          </p:cNvSpPr>
          <p:nvPr/>
        </p:nvSpPr>
        <p:spPr bwMode="auto">
          <a:xfrm>
            <a:off x="4676775" y="3802063"/>
            <a:ext cx="469900" cy="1252537"/>
          </a:xfrm>
          <a:prstGeom prst="line">
            <a:avLst/>
          </a:prstGeom>
          <a:noFill/>
          <a:ln w="3175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5911" name="Line 55"/>
          <p:cNvSpPr>
            <a:spLocks noChangeShapeType="1"/>
          </p:cNvSpPr>
          <p:nvPr/>
        </p:nvSpPr>
        <p:spPr bwMode="auto">
          <a:xfrm>
            <a:off x="4624388" y="4181475"/>
            <a:ext cx="495300" cy="1449388"/>
          </a:xfrm>
          <a:prstGeom prst="line">
            <a:avLst/>
          </a:prstGeom>
          <a:noFill/>
          <a:ln w="3175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5913" name="Line 57"/>
          <p:cNvSpPr>
            <a:spLocks noChangeShapeType="1"/>
          </p:cNvSpPr>
          <p:nvPr/>
        </p:nvSpPr>
        <p:spPr bwMode="auto">
          <a:xfrm>
            <a:off x="2430463" y="2155825"/>
            <a:ext cx="534987" cy="1384300"/>
          </a:xfrm>
          <a:prstGeom prst="line">
            <a:avLst/>
          </a:prstGeom>
          <a:noFill/>
          <a:ln w="31750">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25914" name="Line 58"/>
          <p:cNvSpPr>
            <a:spLocks noChangeShapeType="1"/>
          </p:cNvSpPr>
          <p:nvPr/>
        </p:nvSpPr>
        <p:spPr bwMode="auto">
          <a:xfrm>
            <a:off x="2430463" y="3187700"/>
            <a:ext cx="522287" cy="509588"/>
          </a:xfrm>
          <a:prstGeom prst="line">
            <a:avLst/>
          </a:prstGeom>
          <a:noFill/>
          <a:ln w="31750">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25915" name="Line 59"/>
          <p:cNvSpPr>
            <a:spLocks noChangeShapeType="1"/>
          </p:cNvSpPr>
          <p:nvPr/>
        </p:nvSpPr>
        <p:spPr bwMode="auto">
          <a:xfrm flipV="1">
            <a:off x="2443163" y="3827463"/>
            <a:ext cx="522287" cy="1123950"/>
          </a:xfrm>
          <a:prstGeom prst="line">
            <a:avLst/>
          </a:prstGeom>
          <a:noFill/>
          <a:ln w="31750">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25916" name="Line 60"/>
          <p:cNvSpPr>
            <a:spLocks noChangeShapeType="1"/>
          </p:cNvSpPr>
          <p:nvPr/>
        </p:nvSpPr>
        <p:spPr bwMode="auto">
          <a:xfrm flipV="1">
            <a:off x="2443163" y="4114800"/>
            <a:ext cx="509587" cy="1789113"/>
          </a:xfrm>
          <a:prstGeom prst="line">
            <a:avLst/>
          </a:prstGeom>
          <a:noFill/>
          <a:ln w="31750">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3810" name="Rectangle 2"/>
          <p:cNvSpPr>
            <a:spLocks noGrp="1" noChangeArrowheads="1"/>
          </p:cNvSpPr>
          <p:nvPr>
            <p:ph type="title"/>
          </p:nvPr>
        </p:nvSpPr>
        <p:spPr>
          <a:xfrm>
            <a:off x="438150" y="238125"/>
            <a:ext cx="8610600" cy="530225"/>
          </a:xfrm>
        </p:spPr>
        <p:txBody>
          <a:bodyPr>
            <a:normAutofit fontScale="90000"/>
          </a:bodyPr>
          <a:lstStyle/>
          <a:p>
            <a:r>
              <a:rPr lang="en-US" altLang="en-US"/>
              <a:t>“Recommended” server setup</a:t>
            </a:r>
          </a:p>
        </p:txBody>
      </p:sp>
      <p:sp>
        <p:nvSpPr>
          <p:cNvPr id="2423811" name="Text Box 3"/>
          <p:cNvSpPr txBox="1">
            <a:spLocks noChangeArrowheads="1"/>
          </p:cNvSpPr>
          <p:nvPr/>
        </p:nvSpPr>
        <p:spPr bwMode="auto">
          <a:xfrm>
            <a:off x="4800600" y="1447800"/>
            <a:ext cx="1524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nchor="ctr" anchorCtr="1"/>
          <a:lstStyle/>
          <a:p>
            <a:pPr eaLnBrk="0" hangingPunct="0">
              <a:spcBef>
                <a:spcPct val="0"/>
              </a:spcBef>
              <a:buSzTx/>
            </a:pPr>
            <a:r>
              <a:rPr lang="en-US" altLang="en-US" sz="2000" b="1" i="0"/>
              <a:t>SQL </a:t>
            </a:r>
          </a:p>
          <a:p>
            <a:pPr eaLnBrk="0" hangingPunct="0">
              <a:spcBef>
                <a:spcPct val="0"/>
              </a:spcBef>
              <a:buSzTx/>
            </a:pPr>
            <a:r>
              <a:rPr lang="en-US" altLang="en-US" sz="2000" b="1" i="0"/>
              <a:t>Servers</a:t>
            </a:r>
          </a:p>
        </p:txBody>
      </p:sp>
      <p:sp>
        <p:nvSpPr>
          <p:cNvPr id="2423812" name="Rectangle 4"/>
          <p:cNvSpPr>
            <a:spLocks noChangeArrowheads="1"/>
          </p:cNvSpPr>
          <p:nvPr/>
        </p:nvSpPr>
        <p:spPr bwMode="auto">
          <a:xfrm>
            <a:off x="4800600" y="1447800"/>
            <a:ext cx="1524000" cy="2514600"/>
          </a:xfrm>
          <a:prstGeom prst="rect">
            <a:avLst/>
          </a:prstGeom>
          <a:noFill/>
          <a:ln w="9525">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13" name="Line 5"/>
          <p:cNvSpPr>
            <a:spLocks noChangeShapeType="1"/>
          </p:cNvSpPr>
          <p:nvPr/>
        </p:nvSpPr>
        <p:spPr bwMode="auto">
          <a:xfrm flipH="1" flipV="1">
            <a:off x="5181600" y="2362200"/>
            <a:ext cx="7620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14" name="Rectangle 6"/>
          <p:cNvSpPr>
            <a:spLocks noChangeArrowheads="1"/>
          </p:cNvSpPr>
          <p:nvPr/>
        </p:nvSpPr>
        <p:spPr bwMode="auto">
          <a:xfrm>
            <a:off x="5943600" y="2133600"/>
            <a:ext cx="381000" cy="465138"/>
          </a:xfrm>
          <a:prstGeom prst="rect">
            <a:avLst/>
          </a:prstGeom>
          <a:solidFill>
            <a:srgbClr val="DB9A5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15" name="Line 7"/>
          <p:cNvSpPr>
            <a:spLocks noChangeShapeType="1"/>
          </p:cNvSpPr>
          <p:nvPr/>
        </p:nvSpPr>
        <p:spPr bwMode="auto">
          <a:xfrm flipH="1" flipV="1">
            <a:off x="5334000" y="25146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16" name="Line 8"/>
          <p:cNvSpPr>
            <a:spLocks noChangeShapeType="1"/>
          </p:cNvSpPr>
          <p:nvPr/>
        </p:nvSpPr>
        <p:spPr bwMode="auto">
          <a:xfrm flipH="1" flipV="1">
            <a:off x="5334000" y="22098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17" name="Line 9"/>
          <p:cNvSpPr>
            <a:spLocks noChangeShapeType="1"/>
          </p:cNvSpPr>
          <p:nvPr/>
        </p:nvSpPr>
        <p:spPr bwMode="auto">
          <a:xfrm flipH="1" flipV="1">
            <a:off x="5181600" y="3581400"/>
            <a:ext cx="7620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18" name="Rectangle 10"/>
          <p:cNvSpPr>
            <a:spLocks noChangeArrowheads="1"/>
          </p:cNvSpPr>
          <p:nvPr/>
        </p:nvSpPr>
        <p:spPr bwMode="auto">
          <a:xfrm>
            <a:off x="5943600" y="3352800"/>
            <a:ext cx="381000" cy="465138"/>
          </a:xfrm>
          <a:prstGeom prst="rect">
            <a:avLst/>
          </a:prstGeom>
          <a:solidFill>
            <a:srgbClr val="DB9A5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19" name="Line 11"/>
          <p:cNvSpPr>
            <a:spLocks noChangeShapeType="1"/>
          </p:cNvSpPr>
          <p:nvPr/>
        </p:nvSpPr>
        <p:spPr bwMode="auto">
          <a:xfrm flipH="1" flipV="1">
            <a:off x="5334000" y="37338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20" name="Line 12"/>
          <p:cNvSpPr>
            <a:spLocks noChangeShapeType="1"/>
          </p:cNvSpPr>
          <p:nvPr/>
        </p:nvSpPr>
        <p:spPr bwMode="auto">
          <a:xfrm flipH="1" flipV="1">
            <a:off x="5334000" y="34290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21" name="Line 13"/>
          <p:cNvSpPr>
            <a:spLocks noChangeShapeType="1"/>
          </p:cNvSpPr>
          <p:nvPr/>
        </p:nvSpPr>
        <p:spPr bwMode="auto">
          <a:xfrm flipH="1" flipV="1">
            <a:off x="5181600" y="2971800"/>
            <a:ext cx="7620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22" name="Rectangle 14"/>
          <p:cNvSpPr>
            <a:spLocks noChangeArrowheads="1"/>
          </p:cNvSpPr>
          <p:nvPr/>
        </p:nvSpPr>
        <p:spPr bwMode="auto">
          <a:xfrm>
            <a:off x="5943600" y="2743200"/>
            <a:ext cx="381000" cy="465138"/>
          </a:xfrm>
          <a:prstGeom prst="rect">
            <a:avLst/>
          </a:prstGeom>
          <a:solidFill>
            <a:srgbClr val="DB9A5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23" name="Line 15"/>
          <p:cNvSpPr>
            <a:spLocks noChangeShapeType="1"/>
          </p:cNvSpPr>
          <p:nvPr/>
        </p:nvSpPr>
        <p:spPr bwMode="auto">
          <a:xfrm flipH="1" flipV="1">
            <a:off x="5334000" y="31242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24" name="Line 16"/>
          <p:cNvSpPr>
            <a:spLocks noChangeShapeType="1"/>
          </p:cNvSpPr>
          <p:nvPr/>
        </p:nvSpPr>
        <p:spPr bwMode="auto">
          <a:xfrm flipH="1" flipV="1">
            <a:off x="5334000" y="2819400"/>
            <a:ext cx="60960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25" name="Rectangle 17"/>
          <p:cNvSpPr>
            <a:spLocks noChangeArrowheads="1"/>
          </p:cNvSpPr>
          <p:nvPr/>
        </p:nvSpPr>
        <p:spPr bwMode="auto">
          <a:xfrm>
            <a:off x="457200" y="1905000"/>
            <a:ext cx="1981200" cy="609600"/>
          </a:xfrm>
          <a:prstGeom prst="rect">
            <a:avLst/>
          </a:prstGeom>
          <a:solidFill>
            <a:srgbClr val="DB9A5C"/>
          </a:solidFill>
          <a:ln w="12700">
            <a:solidFill>
              <a:schemeClr val="tx1"/>
            </a:solidFill>
            <a:miter lim="800000"/>
            <a:headEnd/>
            <a:tailEnd/>
          </a:ln>
          <a:effectLst>
            <a:outerShdw dist="89803" dir="2700000" algn="ctr" rotWithShape="0">
              <a:srgbClr val="969696"/>
            </a:outerShdw>
          </a:effectLst>
        </p:spPr>
        <p:txBody>
          <a:bodyPr wrap="none" anchor="ctr" anchorCtr="1"/>
          <a:lstStyle/>
          <a:p>
            <a:pPr eaLnBrk="0" hangingPunct="0">
              <a:spcBef>
                <a:spcPct val="0"/>
              </a:spcBef>
              <a:buSzTx/>
            </a:pPr>
            <a:r>
              <a:rPr lang="en-US" altLang="en-US" b="1" i="0"/>
              <a:t>SQL client</a:t>
            </a:r>
          </a:p>
        </p:txBody>
      </p:sp>
      <p:sp>
        <p:nvSpPr>
          <p:cNvPr id="2423826" name="Rectangle 18"/>
          <p:cNvSpPr>
            <a:spLocks noChangeArrowheads="1"/>
          </p:cNvSpPr>
          <p:nvPr/>
        </p:nvSpPr>
        <p:spPr bwMode="auto">
          <a:xfrm>
            <a:off x="457200" y="5562600"/>
            <a:ext cx="1981200" cy="609600"/>
          </a:xfrm>
          <a:prstGeom prst="rect">
            <a:avLst/>
          </a:prstGeom>
          <a:solidFill>
            <a:srgbClr val="8F8F8F"/>
          </a:solidFill>
          <a:ln w="6350">
            <a:solidFill>
              <a:schemeClr val="tx1"/>
            </a:solidFill>
            <a:miter lim="800000"/>
            <a:headEnd/>
            <a:tailEnd/>
          </a:ln>
          <a:effectLst>
            <a:outerShdw dist="89803" dir="2700000" algn="ctr" rotWithShape="0">
              <a:srgbClr val="969696"/>
            </a:outerShdw>
          </a:effectLst>
        </p:spPr>
        <p:txBody>
          <a:bodyPr wrap="none" anchor="ctr" anchorCtr="1"/>
          <a:lstStyle/>
          <a:p>
            <a:pPr eaLnBrk="0" hangingPunct="0">
              <a:spcBef>
                <a:spcPct val="0"/>
              </a:spcBef>
              <a:buSzTx/>
            </a:pPr>
            <a:r>
              <a:rPr lang="en-US" altLang="en-US" b="1" i="0"/>
              <a:t>ABL client</a:t>
            </a:r>
          </a:p>
        </p:txBody>
      </p:sp>
      <p:sp>
        <p:nvSpPr>
          <p:cNvPr id="2423827" name="Rectangle 19"/>
          <p:cNvSpPr>
            <a:spLocks noChangeArrowheads="1"/>
          </p:cNvSpPr>
          <p:nvPr/>
        </p:nvSpPr>
        <p:spPr bwMode="auto">
          <a:xfrm>
            <a:off x="2971800" y="5791200"/>
            <a:ext cx="1676400" cy="762000"/>
          </a:xfrm>
          <a:prstGeom prst="rect">
            <a:avLst/>
          </a:prstGeom>
          <a:solidFill>
            <a:srgbClr val="5CB3DB"/>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eaLnBrk="0" hangingPunct="0">
              <a:spcBef>
                <a:spcPct val="0"/>
              </a:spcBef>
              <a:buSzTx/>
            </a:pPr>
            <a:r>
              <a:rPr lang="en-US" altLang="en-US" sz="2000" b="1" i="0"/>
              <a:t>ABL only</a:t>
            </a:r>
          </a:p>
          <a:p>
            <a:pPr eaLnBrk="0" hangingPunct="0">
              <a:spcBef>
                <a:spcPct val="0"/>
              </a:spcBef>
              <a:buSzTx/>
            </a:pPr>
            <a:r>
              <a:rPr lang="en-US" altLang="en-US" sz="2000" b="1" i="0"/>
              <a:t>Broker</a:t>
            </a:r>
          </a:p>
        </p:txBody>
      </p:sp>
      <p:sp>
        <p:nvSpPr>
          <p:cNvPr id="2423828" name="Rectangle 20"/>
          <p:cNvSpPr>
            <a:spLocks noChangeArrowheads="1"/>
          </p:cNvSpPr>
          <p:nvPr/>
        </p:nvSpPr>
        <p:spPr bwMode="auto">
          <a:xfrm>
            <a:off x="2895600" y="1524000"/>
            <a:ext cx="1752600" cy="762000"/>
          </a:xfrm>
          <a:prstGeom prst="rect">
            <a:avLst/>
          </a:prstGeom>
          <a:solidFill>
            <a:srgbClr val="5CB3DB"/>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eaLnBrk="0" hangingPunct="0">
              <a:spcBef>
                <a:spcPct val="0"/>
              </a:spcBef>
              <a:buSzTx/>
            </a:pPr>
            <a:r>
              <a:rPr lang="en-US" altLang="en-US" sz="2000" b="1" i="0"/>
              <a:t>SQL only</a:t>
            </a:r>
          </a:p>
          <a:p>
            <a:pPr eaLnBrk="0" hangingPunct="0">
              <a:spcBef>
                <a:spcPct val="0"/>
              </a:spcBef>
              <a:buSzTx/>
            </a:pPr>
            <a:r>
              <a:rPr lang="en-US" altLang="en-US" sz="2000" b="1" i="0"/>
              <a:t>Broker</a:t>
            </a:r>
          </a:p>
        </p:txBody>
      </p:sp>
      <p:sp>
        <p:nvSpPr>
          <p:cNvPr id="2423829" name="Rectangle 21"/>
          <p:cNvSpPr>
            <a:spLocks noChangeArrowheads="1"/>
          </p:cNvSpPr>
          <p:nvPr/>
        </p:nvSpPr>
        <p:spPr bwMode="auto">
          <a:xfrm>
            <a:off x="457200" y="2667000"/>
            <a:ext cx="1981200" cy="609600"/>
          </a:xfrm>
          <a:prstGeom prst="rect">
            <a:avLst/>
          </a:prstGeom>
          <a:solidFill>
            <a:srgbClr val="DB9A5C"/>
          </a:solidFill>
          <a:ln w="12700">
            <a:solidFill>
              <a:schemeClr val="tx1"/>
            </a:solidFill>
            <a:miter lim="800000"/>
            <a:headEnd/>
            <a:tailEnd/>
          </a:ln>
          <a:effectLst>
            <a:outerShdw dist="89803" dir="2700000" algn="ctr" rotWithShape="0">
              <a:srgbClr val="969696"/>
            </a:outerShdw>
          </a:effectLst>
        </p:spPr>
        <p:txBody>
          <a:bodyPr wrap="none" anchor="ctr" anchorCtr="1"/>
          <a:lstStyle/>
          <a:p>
            <a:pPr eaLnBrk="0" hangingPunct="0">
              <a:spcBef>
                <a:spcPct val="0"/>
              </a:spcBef>
              <a:buSzTx/>
            </a:pPr>
            <a:r>
              <a:rPr lang="en-US" altLang="en-US" b="1" i="0"/>
              <a:t>SQL client</a:t>
            </a:r>
          </a:p>
        </p:txBody>
      </p:sp>
      <p:sp>
        <p:nvSpPr>
          <p:cNvPr id="2423830" name="Rectangle 22"/>
          <p:cNvSpPr>
            <a:spLocks noChangeArrowheads="1"/>
          </p:cNvSpPr>
          <p:nvPr/>
        </p:nvSpPr>
        <p:spPr bwMode="auto">
          <a:xfrm>
            <a:off x="457200" y="4800600"/>
            <a:ext cx="1981200" cy="609600"/>
          </a:xfrm>
          <a:prstGeom prst="rect">
            <a:avLst/>
          </a:prstGeom>
          <a:solidFill>
            <a:srgbClr val="8F8F8F"/>
          </a:solidFill>
          <a:ln w="6350">
            <a:solidFill>
              <a:schemeClr val="tx1"/>
            </a:solidFill>
            <a:miter lim="800000"/>
            <a:headEnd/>
            <a:tailEnd/>
          </a:ln>
          <a:effectLst>
            <a:outerShdw dist="89803" dir="2700000" algn="ctr" rotWithShape="0">
              <a:srgbClr val="969696"/>
            </a:outerShdw>
          </a:effectLst>
        </p:spPr>
        <p:txBody>
          <a:bodyPr wrap="none" anchor="ctr" anchorCtr="1"/>
          <a:lstStyle/>
          <a:p>
            <a:pPr eaLnBrk="0" hangingPunct="0">
              <a:spcBef>
                <a:spcPct val="0"/>
              </a:spcBef>
              <a:buSzTx/>
            </a:pPr>
            <a:r>
              <a:rPr lang="en-US" altLang="en-US" b="1" i="0"/>
              <a:t>ABL client</a:t>
            </a:r>
          </a:p>
        </p:txBody>
      </p:sp>
      <p:sp>
        <p:nvSpPr>
          <p:cNvPr id="2423831" name="Rectangle 23"/>
          <p:cNvSpPr>
            <a:spLocks noChangeArrowheads="1"/>
          </p:cNvSpPr>
          <p:nvPr/>
        </p:nvSpPr>
        <p:spPr bwMode="auto">
          <a:xfrm>
            <a:off x="6324600" y="1447800"/>
            <a:ext cx="1143000" cy="5181600"/>
          </a:xfrm>
          <a:prstGeom prst="rect">
            <a:avLst/>
          </a:prstGeom>
          <a:blipFill dpi="0" rotWithShape="1">
            <a:blip r:embed="rId3"/>
            <a:srcRect/>
            <a:tile tx="0" ty="0" sx="100000" sy="100000" flip="none" algn="tl"/>
          </a:blip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spcBef>
                <a:spcPct val="0"/>
              </a:spcBef>
              <a:buSzTx/>
            </a:pPr>
            <a:r>
              <a:rPr lang="en-US" altLang="en-US" b="1" i="0"/>
              <a:t>Shared Memory</a:t>
            </a:r>
          </a:p>
        </p:txBody>
      </p:sp>
      <p:sp>
        <p:nvSpPr>
          <p:cNvPr id="2423832" name="Line 24"/>
          <p:cNvSpPr>
            <a:spLocks noChangeShapeType="1"/>
          </p:cNvSpPr>
          <p:nvPr/>
        </p:nvSpPr>
        <p:spPr bwMode="auto">
          <a:xfrm flipV="1">
            <a:off x="2438400" y="2057400"/>
            <a:ext cx="457200" cy="762000"/>
          </a:xfrm>
          <a:prstGeom prst="line">
            <a:avLst/>
          </a:prstGeom>
          <a:noFill/>
          <a:ln w="31750">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33" name="Line 25"/>
          <p:cNvSpPr>
            <a:spLocks noChangeShapeType="1"/>
          </p:cNvSpPr>
          <p:nvPr/>
        </p:nvSpPr>
        <p:spPr bwMode="auto">
          <a:xfrm flipV="1">
            <a:off x="2438400" y="1828800"/>
            <a:ext cx="457200" cy="228600"/>
          </a:xfrm>
          <a:prstGeom prst="line">
            <a:avLst/>
          </a:prstGeom>
          <a:noFill/>
          <a:ln w="31750">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34" name="Line 26"/>
          <p:cNvSpPr>
            <a:spLocks noChangeShapeType="1"/>
          </p:cNvSpPr>
          <p:nvPr/>
        </p:nvSpPr>
        <p:spPr bwMode="auto">
          <a:xfrm>
            <a:off x="2438400" y="5257800"/>
            <a:ext cx="533400" cy="762000"/>
          </a:xfrm>
          <a:prstGeom prst="line">
            <a:avLst/>
          </a:prstGeom>
          <a:noFill/>
          <a:ln w="31750">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35" name="Line 27"/>
          <p:cNvSpPr>
            <a:spLocks noChangeShapeType="1"/>
          </p:cNvSpPr>
          <p:nvPr/>
        </p:nvSpPr>
        <p:spPr bwMode="auto">
          <a:xfrm>
            <a:off x="2438400" y="6019800"/>
            <a:ext cx="533400" cy="228600"/>
          </a:xfrm>
          <a:prstGeom prst="line">
            <a:avLst/>
          </a:prstGeom>
          <a:noFill/>
          <a:ln w="31750">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36" name="Line 28"/>
          <p:cNvSpPr>
            <a:spLocks noChangeShapeType="1"/>
          </p:cNvSpPr>
          <p:nvPr/>
        </p:nvSpPr>
        <p:spPr bwMode="auto">
          <a:xfrm>
            <a:off x="4648200" y="1828800"/>
            <a:ext cx="457200" cy="457200"/>
          </a:xfrm>
          <a:prstGeom prst="line">
            <a:avLst/>
          </a:prstGeom>
          <a:noFill/>
          <a:ln w="31750">
            <a:solidFill>
              <a:schemeClr val="tx1"/>
            </a:solidFill>
            <a:prstDash val="sysDot"/>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37" name="Line 29"/>
          <p:cNvSpPr>
            <a:spLocks noChangeShapeType="1"/>
          </p:cNvSpPr>
          <p:nvPr/>
        </p:nvSpPr>
        <p:spPr bwMode="auto">
          <a:xfrm>
            <a:off x="4648200" y="2057400"/>
            <a:ext cx="457200" cy="838200"/>
          </a:xfrm>
          <a:prstGeom prst="line">
            <a:avLst/>
          </a:prstGeom>
          <a:noFill/>
          <a:ln w="31750">
            <a:solidFill>
              <a:schemeClr val="tx1"/>
            </a:solidFill>
            <a:prstDash val="sysDot"/>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23838" name="Group 30"/>
          <p:cNvGrpSpPr>
            <a:grpSpLocks/>
          </p:cNvGrpSpPr>
          <p:nvPr/>
        </p:nvGrpSpPr>
        <p:grpSpPr bwMode="auto">
          <a:xfrm>
            <a:off x="4800600" y="4114800"/>
            <a:ext cx="1524000" cy="2530475"/>
            <a:chOff x="2928" y="2496"/>
            <a:chExt cx="960" cy="1594"/>
          </a:xfrm>
        </p:grpSpPr>
        <p:sp>
          <p:nvSpPr>
            <p:cNvPr id="2423839" name="Text Box 31"/>
            <p:cNvSpPr txBox="1">
              <a:spLocks noChangeArrowheads="1"/>
            </p:cNvSpPr>
            <p:nvPr/>
          </p:nvSpPr>
          <p:spPr bwMode="auto">
            <a:xfrm>
              <a:off x="2928" y="3648"/>
              <a:ext cx="96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nchor="ctr" anchorCtr="1">
              <a:spAutoFit/>
            </a:bodyPr>
            <a:lstStyle/>
            <a:p>
              <a:pPr eaLnBrk="0" hangingPunct="0">
                <a:spcBef>
                  <a:spcPct val="0"/>
                </a:spcBef>
                <a:buSzTx/>
              </a:pPr>
              <a:r>
                <a:rPr lang="en-US" altLang="en-US" sz="2000" b="1" i="0"/>
                <a:t>ABL </a:t>
              </a:r>
            </a:p>
            <a:p>
              <a:pPr eaLnBrk="0" hangingPunct="0">
                <a:spcBef>
                  <a:spcPct val="0"/>
                </a:spcBef>
                <a:buSzTx/>
              </a:pPr>
              <a:r>
                <a:rPr lang="en-US" altLang="en-US" sz="2000" b="1" i="0"/>
                <a:t>Servers</a:t>
              </a:r>
            </a:p>
          </p:txBody>
        </p:sp>
        <p:grpSp>
          <p:nvGrpSpPr>
            <p:cNvPr id="2423840" name="Group 32"/>
            <p:cNvGrpSpPr>
              <a:grpSpLocks/>
            </p:cNvGrpSpPr>
            <p:nvPr/>
          </p:nvGrpSpPr>
          <p:grpSpPr bwMode="auto">
            <a:xfrm>
              <a:off x="3168" y="2592"/>
              <a:ext cx="720" cy="293"/>
              <a:chOff x="3168" y="2592"/>
              <a:chExt cx="720" cy="293"/>
            </a:xfrm>
          </p:grpSpPr>
          <p:sp>
            <p:nvSpPr>
              <p:cNvPr id="2423841" name="Line 33"/>
              <p:cNvSpPr>
                <a:spLocks noChangeShapeType="1"/>
              </p:cNvSpPr>
              <p:nvPr/>
            </p:nvSpPr>
            <p:spPr bwMode="auto">
              <a:xfrm flipH="1" flipV="1">
                <a:off x="3168" y="2736"/>
                <a:ext cx="48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42" name="Line 34"/>
              <p:cNvSpPr>
                <a:spLocks noChangeShapeType="1"/>
              </p:cNvSpPr>
              <p:nvPr/>
            </p:nvSpPr>
            <p:spPr bwMode="auto">
              <a:xfrm flipH="1" flipV="1">
                <a:off x="3264" y="2640"/>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43" name="Line 35"/>
              <p:cNvSpPr>
                <a:spLocks noChangeShapeType="1"/>
              </p:cNvSpPr>
              <p:nvPr/>
            </p:nvSpPr>
            <p:spPr bwMode="auto">
              <a:xfrm flipH="1" flipV="1">
                <a:off x="3264" y="2832"/>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44" name="Rectangle 36"/>
              <p:cNvSpPr>
                <a:spLocks noChangeArrowheads="1"/>
              </p:cNvSpPr>
              <p:nvPr/>
            </p:nvSpPr>
            <p:spPr bwMode="auto">
              <a:xfrm>
                <a:off x="3648" y="2592"/>
                <a:ext cx="240" cy="293"/>
              </a:xfrm>
              <a:prstGeom prst="rect">
                <a:avLst/>
              </a:prstGeom>
              <a:solidFill>
                <a:srgbClr val="8F8F8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423845" name="Group 37"/>
            <p:cNvGrpSpPr>
              <a:grpSpLocks/>
            </p:cNvGrpSpPr>
            <p:nvPr/>
          </p:nvGrpSpPr>
          <p:grpSpPr bwMode="auto">
            <a:xfrm>
              <a:off x="3168" y="3360"/>
              <a:ext cx="720" cy="293"/>
              <a:chOff x="3552" y="2640"/>
              <a:chExt cx="720" cy="293"/>
            </a:xfrm>
          </p:grpSpPr>
          <p:sp>
            <p:nvSpPr>
              <p:cNvPr id="2423846" name="Line 38"/>
              <p:cNvSpPr>
                <a:spLocks noChangeShapeType="1"/>
              </p:cNvSpPr>
              <p:nvPr/>
            </p:nvSpPr>
            <p:spPr bwMode="auto">
              <a:xfrm flipH="1" flipV="1">
                <a:off x="3552" y="2784"/>
                <a:ext cx="48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47" name="Line 39"/>
              <p:cNvSpPr>
                <a:spLocks noChangeShapeType="1"/>
              </p:cNvSpPr>
              <p:nvPr/>
            </p:nvSpPr>
            <p:spPr bwMode="auto">
              <a:xfrm flipH="1" flipV="1">
                <a:off x="3648" y="2688"/>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48" name="Line 40"/>
              <p:cNvSpPr>
                <a:spLocks noChangeShapeType="1"/>
              </p:cNvSpPr>
              <p:nvPr/>
            </p:nvSpPr>
            <p:spPr bwMode="auto">
              <a:xfrm flipH="1" flipV="1">
                <a:off x="3648" y="2880"/>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49" name="Rectangle 41"/>
              <p:cNvSpPr>
                <a:spLocks noChangeArrowheads="1"/>
              </p:cNvSpPr>
              <p:nvPr/>
            </p:nvSpPr>
            <p:spPr bwMode="auto">
              <a:xfrm>
                <a:off x="4032" y="2640"/>
                <a:ext cx="240" cy="293"/>
              </a:xfrm>
              <a:prstGeom prst="rect">
                <a:avLst/>
              </a:prstGeom>
              <a:solidFill>
                <a:srgbClr val="8F8F8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423850" name="Group 42"/>
            <p:cNvGrpSpPr>
              <a:grpSpLocks/>
            </p:cNvGrpSpPr>
            <p:nvPr/>
          </p:nvGrpSpPr>
          <p:grpSpPr bwMode="auto">
            <a:xfrm>
              <a:off x="3168" y="2976"/>
              <a:ext cx="720" cy="293"/>
              <a:chOff x="3552" y="2640"/>
              <a:chExt cx="720" cy="293"/>
            </a:xfrm>
          </p:grpSpPr>
          <p:sp>
            <p:nvSpPr>
              <p:cNvPr id="2423851" name="Line 43"/>
              <p:cNvSpPr>
                <a:spLocks noChangeShapeType="1"/>
              </p:cNvSpPr>
              <p:nvPr/>
            </p:nvSpPr>
            <p:spPr bwMode="auto">
              <a:xfrm flipH="1" flipV="1">
                <a:off x="3552" y="2784"/>
                <a:ext cx="480"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52" name="Line 44"/>
              <p:cNvSpPr>
                <a:spLocks noChangeShapeType="1"/>
              </p:cNvSpPr>
              <p:nvPr/>
            </p:nvSpPr>
            <p:spPr bwMode="auto">
              <a:xfrm flipH="1" flipV="1">
                <a:off x="3648" y="2688"/>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53" name="Line 45"/>
              <p:cNvSpPr>
                <a:spLocks noChangeShapeType="1"/>
              </p:cNvSpPr>
              <p:nvPr/>
            </p:nvSpPr>
            <p:spPr bwMode="auto">
              <a:xfrm flipH="1" flipV="1">
                <a:off x="3648" y="2880"/>
                <a:ext cx="384" cy="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54" name="Rectangle 46"/>
              <p:cNvSpPr>
                <a:spLocks noChangeArrowheads="1"/>
              </p:cNvSpPr>
              <p:nvPr/>
            </p:nvSpPr>
            <p:spPr bwMode="auto">
              <a:xfrm>
                <a:off x="4032" y="2640"/>
                <a:ext cx="240" cy="293"/>
              </a:xfrm>
              <a:prstGeom prst="rect">
                <a:avLst/>
              </a:prstGeom>
              <a:solidFill>
                <a:srgbClr val="8F8F8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423855" name="Rectangle 47"/>
            <p:cNvSpPr>
              <a:spLocks noChangeArrowheads="1"/>
            </p:cNvSpPr>
            <p:nvPr/>
          </p:nvSpPr>
          <p:spPr bwMode="auto">
            <a:xfrm>
              <a:off x="2928" y="2496"/>
              <a:ext cx="960" cy="1584"/>
            </a:xfrm>
            <a:prstGeom prst="rect">
              <a:avLst/>
            </a:prstGeom>
            <a:noFill/>
            <a:ln w="9525" cap="rnd">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423856" name="Line 48"/>
          <p:cNvSpPr>
            <a:spLocks noChangeShapeType="1"/>
          </p:cNvSpPr>
          <p:nvPr/>
        </p:nvSpPr>
        <p:spPr bwMode="auto">
          <a:xfrm flipV="1">
            <a:off x="4637088" y="5159375"/>
            <a:ext cx="488950" cy="817563"/>
          </a:xfrm>
          <a:prstGeom prst="line">
            <a:avLst/>
          </a:prstGeom>
          <a:noFill/>
          <a:ln w="31750">
            <a:solidFill>
              <a:schemeClr val="tx1"/>
            </a:solidFill>
            <a:prstDash val="sysDot"/>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57" name="Line 49"/>
          <p:cNvSpPr>
            <a:spLocks noChangeShapeType="1"/>
          </p:cNvSpPr>
          <p:nvPr/>
        </p:nvSpPr>
        <p:spPr bwMode="auto">
          <a:xfrm flipV="1">
            <a:off x="4648200" y="5791200"/>
            <a:ext cx="457200" cy="457200"/>
          </a:xfrm>
          <a:prstGeom prst="line">
            <a:avLst/>
          </a:prstGeom>
          <a:noFill/>
          <a:ln w="31750">
            <a:solidFill>
              <a:schemeClr val="tx1"/>
            </a:solidFill>
            <a:prstDash val="sysDot"/>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58" name="Line 50"/>
          <p:cNvSpPr>
            <a:spLocks noChangeShapeType="1"/>
          </p:cNvSpPr>
          <p:nvPr/>
        </p:nvSpPr>
        <p:spPr bwMode="auto">
          <a:xfrm>
            <a:off x="2438400" y="5715000"/>
            <a:ext cx="2667000" cy="0"/>
          </a:xfrm>
          <a:prstGeom prst="line">
            <a:avLst/>
          </a:prstGeom>
          <a:noFill/>
          <a:ln w="31750">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59" name="Line 51"/>
          <p:cNvSpPr>
            <a:spLocks noChangeShapeType="1"/>
          </p:cNvSpPr>
          <p:nvPr/>
        </p:nvSpPr>
        <p:spPr bwMode="auto">
          <a:xfrm flipV="1">
            <a:off x="2438400" y="2362200"/>
            <a:ext cx="2667000" cy="0"/>
          </a:xfrm>
          <a:prstGeom prst="line">
            <a:avLst/>
          </a:prstGeom>
          <a:noFill/>
          <a:ln w="31750">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60" name="Line 52"/>
          <p:cNvSpPr>
            <a:spLocks noChangeShapeType="1"/>
          </p:cNvSpPr>
          <p:nvPr/>
        </p:nvSpPr>
        <p:spPr bwMode="auto">
          <a:xfrm flipV="1">
            <a:off x="2438400" y="2971800"/>
            <a:ext cx="2667000" cy="0"/>
          </a:xfrm>
          <a:prstGeom prst="line">
            <a:avLst/>
          </a:prstGeom>
          <a:noFill/>
          <a:ln w="31750">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3861" name="Line 53"/>
          <p:cNvSpPr>
            <a:spLocks noChangeShapeType="1"/>
          </p:cNvSpPr>
          <p:nvPr/>
        </p:nvSpPr>
        <p:spPr bwMode="auto">
          <a:xfrm>
            <a:off x="2438400" y="5105400"/>
            <a:ext cx="2667000" cy="0"/>
          </a:xfrm>
          <a:prstGeom prst="line">
            <a:avLst/>
          </a:prstGeom>
          <a:noFill/>
          <a:ln w="31750">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23862" name="Group 54"/>
          <p:cNvGrpSpPr>
            <a:grpSpLocks/>
          </p:cNvGrpSpPr>
          <p:nvPr/>
        </p:nvGrpSpPr>
        <p:grpSpPr bwMode="auto">
          <a:xfrm>
            <a:off x="7112000" y="2597150"/>
            <a:ext cx="1828800" cy="2438400"/>
            <a:chOff x="4480" y="1636"/>
            <a:chExt cx="1152" cy="1536"/>
          </a:xfrm>
        </p:grpSpPr>
        <p:sp>
          <p:nvSpPr>
            <p:cNvPr id="2423863" name="Rectangle 55"/>
            <p:cNvSpPr>
              <a:spLocks noChangeArrowheads="1"/>
            </p:cNvSpPr>
            <p:nvPr/>
          </p:nvSpPr>
          <p:spPr bwMode="auto">
            <a:xfrm>
              <a:off x="4480" y="1636"/>
              <a:ext cx="1152" cy="1536"/>
            </a:xfrm>
            <a:prstGeom prst="rect">
              <a:avLst/>
            </a:prstGeom>
            <a:noFill/>
            <a:ln w="12700" cap="rnd">
              <a:solidFill>
                <a:schemeClr val="tx1"/>
              </a:solidFill>
              <a:prstDash val="sysDot"/>
              <a:miter lim="800000"/>
              <a:headEnd/>
              <a:tailEnd/>
            </a:ln>
            <a:effectLst/>
            <a:extLst>
              <a:ext uri="{909E8E84-426E-40DD-AFC4-6F175D3DCCD1}">
                <a14:hiddenFill xmlns:a14="http://schemas.microsoft.com/office/drawing/2010/main">
                  <a:solidFill>
                    <a:srgbClr val="009999"/>
                  </a:solidFill>
                </a14:hiddenFill>
              </a:ext>
              <a:ext uri="{AF507438-7753-43E0-B8FC-AC1667EBCBE1}">
                <a14:hiddenEffects xmlns:a14="http://schemas.microsoft.com/office/drawing/2010/main">
                  <a:effectLst>
                    <a:outerShdw dist="53882" dir="18900000" algn="ctr" rotWithShape="0">
                      <a:schemeClr val="bg2"/>
                    </a:outerShdw>
                  </a:effectLst>
                </a14:hiddenEffects>
              </a:ext>
            </a:extLst>
          </p:spPr>
          <p:txBody>
            <a:bodyPr anchor="ctr">
              <a:spAutoFit/>
            </a:bodyPr>
            <a:lstStyle/>
            <a:p>
              <a:endParaRPr lang="en-US"/>
            </a:p>
          </p:txBody>
        </p:sp>
        <p:sp>
          <p:nvSpPr>
            <p:cNvPr id="2423864" name="AutoShape 56"/>
            <p:cNvSpPr>
              <a:spLocks noChangeArrowheads="1"/>
            </p:cNvSpPr>
            <p:nvPr/>
          </p:nvSpPr>
          <p:spPr bwMode="auto">
            <a:xfrm>
              <a:off x="4880" y="2024"/>
              <a:ext cx="576" cy="765"/>
            </a:xfrm>
            <a:prstGeom prst="can">
              <a:avLst>
                <a:gd name="adj" fmla="val 33203"/>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a:t>DB</a:t>
              </a:r>
            </a:p>
          </p:txBody>
        </p:sp>
      </p:gr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3330" name="Rectangle 2"/>
          <p:cNvSpPr>
            <a:spLocks noGrp="1" noChangeArrowheads="1"/>
          </p:cNvSpPr>
          <p:nvPr>
            <p:ph type="title"/>
          </p:nvPr>
        </p:nvSpPr>
        <p:spPr>
          <a:xfrm>
            <a:off x="438150" y="238125"/>
            <a:ext cx="8610600" cy="530225"/>
          </a:xfrm>
        </p:spPr>
        <p:txBody>
          <a:bodyPr>
            <a:normAutofit fontScale="90000"/>
          </a:bodyPr>
          <a:lstStyle/>
          <a:p>
            <a:r>
              <a:rPr lang="en-US" altLang="en-US"/>
              <a:t>Recommended parameters example</a:t>
            </a:r>
          </a:p>
        </p:txBody>
      </p:sp>
      <p:sp>
        <p:nvSpPr>
          <p:cNvPr id="2403332" name="Text Box 4"/>
          <p:cNvSpPr txBox="1">
            <a:spLocks noChangeArrowheads="1"/>
          </p:cNvSpPr>
          <p:nvPr/>
        </p:nvSpPr>
        <p:spPr bwMode="auto">
          <a:xfrm>
            <a:off x="266700" y="1131888"/>
            <a:ext cx="82819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b="1"/>
              <a:t>Separating ABL and SQL brokers/servers example</a:t>
            </a:r>
          </a:p>
        </p:txBody>
      </p:sp>
      <p:sp>
        <p:nvSpPr>
          <p:cNvPr id="2403333" name="Text Box 5"/>
          <p:cNvSpPr txBox="1">
            <a:spLocks noChangeArrowheads="1"/>
          </p:cNvSpPr>
          <p:nvPr/>
        </p:nvSpPr>
        <p:spPr bwMode="auto">
          <a:xfrm>
            <a:off x="269875" y="2405063"/>
            <a:ext cx="3830638" cy="3382962"/>
          </a:xfrm>
          <a:prstGeom prst="rect">
            <a:avLst/>
          </a:prstGeom>
          <a:solidFill>
            <a:schemeClr val="accent1">
              <a:alpha val="75999"/>
            </a:schemeClr>
          </a:solidFill>
          <a:ln w="12700">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algn="l" eaLnBrk="0" hangingPunct="0">
              <a:lnSpc>
                <a:spcPct val="90000"/>
              </a:lnSpc>
              <a:spcBef>
                <a:spcPct val="20000"/>
              </a:spcBef>
              <a:buSzTx/>
            </a:pPr>
            <a:r>
              <a:rPr lang="en-US" altLang="en-US" i="0"/>
              <a:t>proserve myDB </a:t>
            </a:r>
          </a:p>
          <a:p>
            <a:pPr algn="l" eaLnBrk="0" hangingPunct="0">
              <a:lnSpc>
                <a:spcPct val="90000"/>
              </a:lnSpc>
              <a:spcBef>
                <a:spcPct val="20000"/>
              </a:spcBef>
              <a:buSzTx/>
            </a:pPr>
            <a:r>
              <a:rPr lang="en-US" altLang="en-US" i="0"/>
              <a:t>      -S 6000   -H localhost</a:t>
            </a:r>
          </a:p>
          <a:p>
            <a:pPr algn="l" eaLnBrk="0" hangingPunct="0">
              <a:lnSpc>
                <a:spcPct val="90000"/>
              </a:lnSpc>
              <a:spcBef>
                <a:spcPct val="20000"/>
              </a:spcBef>
              <a:buSzTx/>
            </a:pPr>
            <a:r>
              <a:rPr lang="en-US" altLang="en-US" i="0"/>
              <a:t>      </a:t>
            </a:r>
            <a:r>
              <a:rPr lang="en-US" altLang="en-US" b="1" i="0">
                <a:solidFill>
                  <a:schemeClr val="tx2"/>
                </a:solidFill>
              </a:rPr>
              <a:t>-ServerType</a:t>
            </a:r>
            <a:r>
              <a:rPr lang="en-US" altLang="en-US" b="1" i="0"/>
              <a:t> </a:t>
            </a:r>
            <a:r>
              <a:rPr lang="en-US" altLang="en-US" b="1" i="0">
                <a:solidFill>
                  <a:srgbClr val="CC0000"/>
                </a:solidFill>
              </a:rPr>
              <a:t>4GL</a:t>
            </a:r>
            <a:endParaRPr lang="en-US" altLang="en-US" b="1" i="0"/>
          </a:p>
          <a:p>
            <a:pPr algn="l" eaLnBrk="0" hangingPunct="0">
              <a:lnSpc>
                <a:spcPct val="90000"/>
              </a:lnSpc>
              <a:spcBef>
                <a:spcPct val="20000"/>
              </a:spcBef>
              <a:buSzTx/>
            </a:pPr>
            <a:r>
              <a:rPr lang="en-US" altLang="en-US" i="0"/>
              <a:t>      </a:t>
            </a:r>
            <a:r>
              <a:rPr lang="en-US" altLang="en-US" b="1" i="0">
                <a:solidFill>
                  <a:schemeClr val="tx2"/>
                </a:solidFill>
              </a:rPr>
              <a:t>-Mi</a:t>
            </a:r>
            <a:r>
              <a:rPr lang="en-US" altLang="en-US" i="0"/>
              <a:t> </a:t>
            </a:r>
            <a:r>
              <a:rPr lang="en-US" altLang="en-US" b="1" i="0">
                <a:solidFill>
                  <a:schemeClr val="hlink"/>
                </a:solidFill>
              </a:rPr>
              <a:t>1</a:t>
            </a:r>
            <a:r>
              <a:rPr lang="en-US" altLang="en-US" i="0"/>
              <a:t> -Ma 5</a:t>
            </a:r>
          </a:p>
          <a:p>
            <a:pPr algn="l" eaLnBrk="0" hangingPunct="0">
              <a:lnSpc>
                <a:spcPct val="90000"/>
              </a:lnSpc>
              <a:spcBef>
                <a:spcPct val="20000"/>
              </a:spcBef>
              <a:buSzTx/>
            </a:pPr>
            <a:r>
              <a:rPr lang="en-US" altLang="en-US" i="0"/>
              <a:t>      -minport  6100</a:t>
            </a:r>
          </a:p>
          <a:p>
            <a:pPr algn="l" eaLnBrk="0" hangingPunct="0">
              <a:lnSpc>
                <a:spcPct val="90000"/>
              </a:lnSpc>
              <a:spcBef>
                <a:spcPct val="20000"/>
              </a:spcBef>
              <a:buSzTx/>
            </a:pPr>
            <a:r>
              <a:rPr lang="en-US" altLang="en-US" i="0"/>
              <a:t>      -maxport 6300 </a:t>
            </a:r>
          </a:p>
          <a:p>
            <a:pPr algn="l" eaLnBrk="0" hangingPunct="0">
              <a:lnSpc>
                <a:spcPct val="90000"/>
              </a:lnSpc>
              <a:spcBef>
                <a:spcPct val="20000"/>
              </a:spcBef>
              <a:buSzTx/>
            </a:pPr>
            <a:r>
              <a:rPr lang="en-US" altLang="en-US" i="0"/>
              <a:t>      -Mpb 4</a:t>
            </a:r>
          </a:p>
          <a:p>
            <a:pPr algn="l" eaLnBrk="0" hangingPunct="0">
              <a:lnSpc>
                <a:spcPct val="90000"/>
              </a:lnSpc>
              <a:spcBef>
                <a:spcPct val="20000"/>
              </a:spcBef>
              <a:buSzTx/>
            </a:pPr>
            <a:r>
              <a:rPr lang="en-US" altLang="en-US" i="0"/>
              <a:t>      -Mn 8 -B&lt;n&gt; -L&lt;n&gt; </a:t>
            </a:r>
            <a:r>
              <a:rPr lang="en-US" altLang="en-US" b="1" i="0"/>
              <a:t>. . .</a:t>
            </a:r>
          </a:p>
        </p:txBody>
      </p:sp>
      <p:sp>
        <p:nvSpPr>
          <p:cNvPr id="2403335" name="Rectangle 7"/>
          <p:cNvSpPr>
            <a:spLocks noChangeArrowheads="1"/>
          </p:cNvSpPr>
          <p:nvPr/>
        </p:nvSpPr>
        <p:spPr bwMode="auto">
          <a:xfrm>
            <a:off x="250825" y="1857375"/>
            <a:ext cx="3792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Clr>
                <a:schemeClr val="accent1"/>
              </a:buClr>
              <a:buSzTx/>
              <a:buFont typeface="Wingdings" panose="05000000000000000000" pitchFamily="2" charset="2"/>
              <a:buNone/>
            </a:pPr>
            <a:r>
              <a:rPr lang="en-US" altLang="en-US" i="0"/>
              <a:t>Start a primary ABL broker</a:t>
            </a:r>
          </a:p>
        </p:txBody>
      </p:sp>
      <p:sp>
        <p:nvSpPr>
          <p:cNvPr id="2403336" name="Text Box 8"/>
          <p:cNvSpPr txBox="1">
            <a:spLocks noChangeArrowheads="1"/>
          </p:cNvSpPr>
          <p:nvPr/>
        </p:nvSpPr>
        <p:spPr bwMode="auto">
          <a:xfrm>
            <a:off x="4738688" y="1827213"/>
            <a:ext cx="421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Clr>
                <a:schemeClr val="accent1"/>
              </a:buClr>
              <a:buSzTx/>
              <a:buFont typeface="Wingdings" panose="05000000000000000000" pitchFamily="2" charset="2"/>
              <a:buNone/>
            </a:pPr>
            <a:r>
              <a:rPr lang="en-US" altLang="en-US" i="0"/>
              <a:t>Start a secondary SQL broker</a:t>
            </a:r>
            <a:endParaRPr lang="en-US" altLang="en-US"/>
          </a:p>
        </p:txBody>
      </p:sp>
      <p:sp>
        <p:nvSpPr>
          <p:cNvPr id="2403337" name="AutoShape 9"/>
          <p:cNvSpPr>
            <a:spLocks noChangeArrowheads="1"/>
          </p:cNvSpPr>
          <p:nvPr/>
        </p:nvSpPr>
        <p:spPr bwMode="auto">
          <a:xfrm>
            <a:off x="4117975" y="2900363"/>
            <a:ext cx="803275" cy="207962"/>
          </a:xfrm>
          <a:prstGeom prst="leftRightArrow">
            <a:avLst>
              <a:gd name="adj1" fmla="val 50000"/>
              <a:gd name="adj2" fmla="val 77252"/>
            </a:avLst>
          </a:prstGeom>
          <a:solidFill>
            <a:schemeClr val="accent1"/>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03339" name="Text Box 11"/>
          <p:cNvSpPr txBox="1">
            <a:spLocks noChangeArrowheads="1"/>
          </p:cNvSpPr>
          <p:nvPr/>
        </p:nvSpPr>
        <p:spPr bwMode="auto">
          <a:xfrm>
            <a:off x="4948238" y="2362200"/>
            <a:ext cx="3830637" cy="3382963"/>
          </a:xfrm>
          <a:prstGeom prst="rect">
            <a:avLst/>
          </a:prstGeom>
          <a:solidFill>
            <a:schemeClr val="accent1">
              <a:alpha val="75999"/>
            </a:schemeClr>
          </a:solidFill>
          <a:ln w="12700">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algn="l" eaLnBrk="0" hangingPunct="0">
              <a:lnSpc>
                <a:spcPct val="90000"/>
              </a:lnSpc>
              <a:spcBef>
                <a:spcPct val="20000"/>
              </a:spcBef>
              <a:buSzTx/>
            </a:pPr>
            <a:r>
              <a:rPr lang="en-US" altLang="en-US" i="0"/>
              <a:t>proserve myDB </a:t>
            </a:r>
          </a:p>
          <a:p>
            <a:pPr algn="l" eaLnBrk="0" hangingPunct="0">
              <a:lnSpc>
                <a:spcPct val="90000"/>
              </a:lnSpc>
              <a:spcBef>
                <a:spcPct val="20000"/>
              </a:spcBef>
              <a:buSzTx/>
            </a:pPr>
            <a:r>
              <a:rPr lang="en-US" altLang="en-US" i="0"/>
              <a:t>      -S 5000   -H localhost</a:t>
            </a:r>
          </a:p>
          <a:p>
            <a:pPr algn="l" eaLnBrk="0" hangingPunct="0">
              <a:lnSpc>
                <a:spcPct val="90000"/>
              </a:lnSpc>
              <a:spcBef>
                <a:spcPct val="20000"/>
              </a:spcBef>
              <a:buSzTx/>
            </a:pPr>
            <a:r>
              <a:rPr lang="en-US" altLang="en-US" i="0"/>
              <a:t>      </a:t>
            </a:r>
            <a:r>
              <a:rPr lang="en-US" altLang="en-US" b="1" i="0">
                <a:solidFill>
                  <a:schemeClr val="tx2"/>
                </a:solidFill>
              </a:rPr>
              <a:t>-ServerType</a:t>
            </a:r>
            <a:r>
              <a:rPr lang="en-US" altLang="en-US" i="0"/>
              <a:t> </a:t>
            </a:r>
            <a:r>
              <a:rPr lang="en-US" altLang="en-US" b="1" i="0">
                <a:solidFill>
                  <a:srgbClr val="CC0000"/>
                </a:solidFill>
              </a:rPr>
              <a:t>SQL</a:t>
            </a:r>
            <a:endParaRPr lang="en-US" altLang="en-US" b="1" i="0"/>
          </a:p>
          <a:p>
            <a:pPr algn="l" eaLnBrk="0" hangingPunct="0">
              <a:lnSpc>
                <a:spcPct val="90000"/>
              </a:lnSpc>
              <a:spcBef>
                <a:spcPct val="20000"/>
              </a:spcBef>
              <a:buSzTx/>
            </a:pPr>
            <a:r>
              <a:rPr lang="en-US" altLang="en-US" i="0"/>
              <a:t>      </a:t>
            </a:r>
            <a:r>
              <a:rPr lang="en-US" altLang="en-US" b="1" i="0">
                <a:solidFill>
                  <a:schemeClr val="tx2"/>
                </a:solidFill>
              </a:rPr>
              <a:t>-Mi</a:t>
            </a:r>
            <a:r>
              <a:rPr lang="en-US" altLang="en-US" i="0"/>
              <a:t> </a:t>
            </a:r>
            <a:r>
              <a:rPr lang="en-US" altLang="en-US" b="1" i="0">
                <a:solidFill>
                  <a:schemeClr val="hlink"/>
                </a:solidFill>
              </a:rPr>
              <a:t>5 </a:t>
            </a:r>
            <a:r>
              <a:rPr lang="en-US" altLang="en-US" i="0"/>
              <a:t>-Ma 10</a:t>
            </a:r>
          </a:p>
          <a:p>
            <a:pPr algn="l" eaLnBrk="0" hangingPunct="0">
              <a:lnSpc>
                <a:spcPct val="90000"/>
              </a:lnSpc>
              <a:spcBef>
                <a:spcPct val="20000"/>
              </a:spcBef>
              <a:buSzTx/>
            </a:pPr>
            <a:r>
              <a:rPr lang="en-US" altLang="en-US" i="0"/>
              <a:t>      -minport  5100</a:t>
            </a:r>
          </a:p>
          <a:p>
            <a:pPr algn="l" eaLnBrk="0" hangingPunct="0">
              <a:lnSpc>
                <a:spcPct val="90000"/>
              </a:lnSpc>
              <a:spcBef>
                <a:spcPct val="20000"/>
              </a:spcBef>
              <a:buSzTx/>
            </a:pPr>
            <a:r>
              <a:rPr lang="en-US" altLang="en-US" i="0"/>
              <a:t>      -maxport 5300 </a:t>
            </a:r>
          </a:p>
          <a:p>
            <a:pPr algn="l" eaLnBrk="0" hangingPunct="0">
              <a:lnSpc>
                <a:spcPct val="90000"/>
              </a:lnSpc>
              <a:spcBef>
                <a:spcPct val="20000"/>
              </a:spcBef>
              <a:buSzTx/>
            </a:pPr>
            <a:r>
              <a:rPr lang="en-US" altLang="en-US" i="0"/>
              <a:t>      -Mpb 2</a:t>
            </a:r>
            <a:r>
              <a:rPr lang="en-US" altLang="en-US" b="1" i="0">
                <a:solidFill>
                  <a:schemeClr val="hlink"/>
                </a:solidFill>
              </a:rPr>
              <a:t> –m3</a:t>
            </a:r>
          </a:p>
        </p:txBody>
      </p:sp>
      <p:sp>
        <p:nvSpPr>
          <p:cNvPr id="2403343" name="Text Box 15"/>
          <p:cNvSpPr txBox="1">
            <a:spLocks noChangeArrowheads="1"/>
          </p:cNvSpPr>
          <p:nvPr/>
        </p:nvSpPr>
        <p:spPr bwMode="auto">
          <a:xfrm>
            <a:off x="1303338" y="5946775"/>
            <a:ext cx="5403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Clr>
                <a:schemeClr val="accent1"/>
              </a:buClr>
              <a:buSzTx/>
              <a:buFont typeface="Wingdings" panose="05000000000000000000" pitchFamily="2" charset="2"/>
              <a:buNone/>
            </a:pPr>
            <a:r>
              <a:rPr lang="en-US" altLang="en-US" i="0"/>
              <a:t>Secondary broker uses 1 –Mn for itself</a:t>
            </a:r>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03336"/>
                                        </p:tgtEl>
                                        <p:attrNameLst>
                                          <p:attrName>style.visibility</p:attrName>
                                        </p:attrNameLst>
                                      </p:cBhvr>
                                      <p:to>
                                        <p:strVal val="visible"/>
                                      </p:to>
                                    </p:set>
                                    <p:animEffect transition="in" filter="fade">
                                      <p:cBhvr>
                                        <p:cTn id="7" dur="1000"/>
                                        <p:tgtEl>
                                          <p:spTgt spid="2403336"/>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403339"/>
                                        </p:tgtEl>
                                        <p:attrNameLst>
                                          <p:attrName>style.visibility</p:attrName>
                                        </p:attrNameLst>
                                      </p:cBhvr>
                                      <p:to>
                                        <p:strVal val="visible"/>
                                      </p:to>
                                    </p:set>
                                    <p:animEffect transition="in" filter="fade">
                                      <p:cBhvr>
                                        <p:cTn id="11" dur="1000"/>
                                        <p:tgtEl>
                                          <p:spTgt spid="240333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6" presetClass="entr" presetSubtype="37" fill="hold" grpId="0" nodeType="clickEffect">
                                  <p:stCondLst>
                                    <p:cond delay="0"/>
                                  </p:stCondLst>
                                  <p:childTnLst>
                                    <p:set>
                                      <p:cBhvr>
                                        <p:cTn id="15" dur="1" fill="hold">
                                          <p:stCondLst>
                                            <p:cond delay="0"/>
                                          </p:stCondLst>
                                        </p:cTn>
                                        <p:tgtEl>
                                          <p:spTgt spid="2403337"/>
                                        </p:tgtEl>
                                        <p:attrNameLst>
                                          <p:attrName>style.visibility</p:attrName>
                                        </p:attrNameLst>
                                      </p:cBhvr>
                                      <p:to>
                                        <p:strVal val="visible"/>
                                      </p:to>
                                    </p:set>
                                    <p:animEffect transition="in" filter="barn(outVertical)">
                                      <p:cBhvr>
                                        <p:cTn id="16" dur="1000"/>
                                        <p:tgtEl>
                                          <p:spTgt spid="240333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xit" presetSubtype="0" fill="hold" grpId="1" nodeType="clickEffect">
                                  <p:stCondLst>
                                    <p:cond delay="0"/>
                                  </p:stCondLst>
                                  <p:childTnLst>
                                    <p:animEffect transition="out" filter="fade">
                                      <p:cBhvr>
                                        <p:cTn id="20" dur="1000"/>
                                        <p:tgtEl>
                                          <p:spTgt spid="2403337"/>
                                        </p:tgtEl>
                                      </p:cBhvr>
                                    </p:animEffect>
                                    <p:set>
                                      <p:cBhvr>
                                        <p:cTn id="21" dur="1" fill="hold">
                                          <p:stCondLst>
                                            <p:cond delay="999"/>
                                          </p:stCondLst>
                                        </p:cTn>
                                        <p:tgtEl>
                                          <p:spTgt spid="2403337"/>
                                        </p:tgtEl>
                                        <p:attrNameLst>
                                          <p:attrName>style.visibility</p:attrName>
                                        </p:attrNameLst>
                                      </p:cBhvr>
                                      <p:to>
                                        <p:strVal val="hidden"/>
                                      </p:to>
                                    </p:set>
                                  </p:childTnLst>
                                </p:cTn>
                              </p:par>
                            </p:childTnLst>
                          </p:cTn>
                        </p:par>
                        <p:par>
                          <p:cTn id="22" fill="hold" nodeType="afterGroup">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2403343"/>
                                        </p:tgtEl>
                                        <p:attrNameLst>
                                          <p:attrName>style.visibility</p:attrName>
                                        </p:attrNameLst>
                                      </p:cBhvr>
                                      <p:to>
                                        <p:strVal val="visible"/>
                                      </p:to>
                                    </p:set>
                                    <p:animEffect transition="in" filter="fade">
                                      <p:cBhvr>
                                        <p:cTn id="25" dur="1000"/>
                                        <p:tgtEl>
                                          <p:spTgt spid="2403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3336" grpId="0"/>
      <p:bldP spid="2403337" grpId="0" animBg="1"/>
      <p:bldP spid="2403337" grpId="1" animBg="1"/>
      <p:bldP spid="2403339" grpId="0" animBg="1"/>
      <p:bldP spid="24033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4610" name="Rectangle 2"/>
          <p:cNvSpPr>
            <a:spLocks noGrp="1" noChangeArrowheads="1"/>
          </p:cNvSpPr>
          <p:nvPr>
            <p:ph type="title"/>
          </p:nvPr>
        </p:nvSpPr>
        <p:spPr>
          <a:xfrm>
            <a:off x="438150" y="238125"/>
            <a:ext cx="8610600" cy="530225"/>
          </a:xfrm>
        </p:spPr>
        <p:txBody>
          <a:bodyPr>
            <a:normAutofit fontScale="90000"/>
          </a:bodyPr>
          <a:lstStyle/>
          <a:p>
            <a:r>
              <a:rPr lang="en-US" altLang="en-US"/>
              <a:t>Security</a:t>
            </a:r>
          </a:p>
        </p:txBody>
      </p:sp>
      <p:sp>
        <p:nvSpPr>
          <p:cNvPr id="2244611" name="Rectangle 3"/>
          <p:cNvSpPr>
            <a:spLocks noGrp="1" noChangeArrowheads="1"/>
          </p:cNvSpPr>
          <p:nvPr>
            <p:ph idx="1"/>
          </p:nvPr>
        </p:nvSpPr>
        <p:spPr>
          <a:xfrm>
            <a:off x="957263" y="2819400"/>
            <a:ext cx="2854325" cy="1627188"/>
          </a:xfrm>
        </p:spPr>
        <p:txBody>
          <a:bodyPr/>
          <a:lstStyle/>
          <a:p>
            <a:pPr>
              <a:buFontTx/>
              <a:buChar char="•"/>
            </a:pPr>
            <a:r>
              <a:rPr lang="en-US" altLang="en-US" sz="2400">
                <a:latin typeface="Times New Roman" panose="02020603050405020304" pitchFamily="18" charset="0"/>
              </a:rPr>
              <a:t>Identify who I am</a:t>
            </a:r>
          </a:p>
          <a:p>
            <a:pPr>
              <a:buFontTx/>
              <a:buChar char="•"/>
            </a:pPr>
            <a:r>
              <a:rPr lang="en-US" altLang="en-US" sz="2400">
                <a:latin typeface="Times New Roman" panose="02020603050405020304" pitchFamily="18" charset="0"/>
              </a:rPr>
              <a:t>Validate I am who I say I am</a:t>
            </a:r>
            <a:endParaRPr lang="en-US" altLang="en-US" sz="2400"/>
          </a:p>
        </p:txBody>
      </p:sp>
      <p:pic>
        <p:nvPicPr>
          <p:cNvPr id="2244612" name="Picture 4" descr="help_secur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9900" y="3683000"/>
            <a:ext cx="2857500" cy="3048000"/>
          </a:xfrm>
          <a:prstGeom prst="rect">
            <a:avLst/>
          </a:prstGeom>
          <a:noFill/>
          <a:extLst>
            <a:ext uri="{909E8E84-426E-40DD-AFC4-6F175D3DCCD1}">
              <a14:hiddenFill xmlns:a14="http://schemas.microsoft.com/office/drawing/2010/main">
                <a:solidFill>
                  <a:srgbClr val="FFFFFF"/>
                </a:solidFill>
              </a14:hiddenFill>
            </a:ext>
          </a:extLst>
        </p:spPr>
      </p:pic>
      <p:sp>
        <p:nvSpPr>
          <p:cNvPr id="2244613" name="Text Box 5"/>
          <p:cNvSpPr txBox="1">
            <a:spLocks noChangeArrowheads="1"/>
          </p:cNvSpPr>
          <p:nvPr/>
        </p:nvSpPr>
        <p:spPr bwMode="auto">
          <a:xfrm>
            <a:off x="1039813" y="1952625"/>
            <a:ext cx="2635250" cy="519113"/>
          </a:xfrm>
          <a:prstGeom prst="rect">
            <a:avLst/>
          </a:prstGeom>
          <a:solidFill>
            <a:schemeClr val="bg2"/>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Authentication</a:t>
            </a:r>
          </a:p>
        </p:txBody>
      </p:sp>
      <p:sp>
        <p:nvSpPr>
          <p:cNvPr id="2244619" name="Text Box 11"/>
          <p:cNvSpPr txBox="1">
            <a:spLocks noChangeArrowheads="1"/>
          </p:cNvSpPr>
          <p:nvPr/>
        </p:nvSpPr>
        <p:spPr bwMode="auto">
          <a:xfrm>
            <a:off x="428625" y="97790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a:t>Authenticate then authorize</a:t>
            </a:r>
          </a:p>
        </p:txBody>
      </p:sp>
      <p:grpSp>
        <p:nvGrpSpPr>
          <p:cNvPr id="2244622" name="Group 14"/>
          <p:cNvGrpSpPr>
            <a:grpSpLocks/>
          </p:cNvGrpSpPr>
          <p:nvPr/>
        </p:nvGrpSpPr>
        <p:grpSpPr bwMode="auto">
          <a:xfrm>
            <a:off x="5756275" y="1871663"/>
            <a:ext cx="3021013" cy="2533650"/>
            <a:chOff x="3857" y="1179"/>
            <a:chExt cx="1903" cy="1596"/>
          </a:xfrm>
        </p:grpSpPr>
        <p:sp>
          <p:nvSpPr>
            <p:cNvPr id="2244620" name="Text Box 12"/>
            <p:cNvSpPr txBox="1">
              <a:spLocks noChangeArrowheads="1"/>
            </p:cNvSpPr>
            <p:nvPr/>
          </p:nvSpPr>
          <p:spPr bwMode="auto">
            <a:xfrm>
              <a:off x="3891" y="1179"/>
              <a:ext cx="1660" cy="327"/>
            </a:xfrm>
            <a:prstGeom prst="rect">
              <a:avLst/>
            </a:prstGeom>
            <a:solidFill>
              <a:schemeClr val="bg2"/>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Authorization</a:t>
              </a:r>
            </a:p>
          </p:txBody>
        </p:sp>
        <p:sp>
          <p:nvSpPr>
            <p:cNvPr id="2244621" name="Rectangle 13"/>
            <p:cNvSpPr>
              <a:spLocks noChangeArrowheads="1"/>
            </p:cNvSpPr>
            <p:nvPr/>
          </p:nvSpPr>
          <p:spPr bwMode="auto">
            <a:xfrm>
              <a:off x="3857" y="1725"/>
              <a:ext cx="1903" cy="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a:buFontTx/>
                <a:buChar char="•"/>
              </a:pPr>
              <a:r>
                <a:rPr lang="en-US" altLang="en-US" sz="2400" i="0">
                  <a:latin typeface="Times New Roman" panose="02020603050405020304" pitchFamily="18" charset="0"/>
                </a:rPr>
                <a:t>Being I am who I say I am…</a:t>
              </a:r>
            </a:p>
            <a:p>
              <a:pPr>
                <a:buFontTx/>
                <a:buChar char="•"/>
              </a:pPr>
              <a:r>
                <a:rPr lang="en-US" altLang="en-US" sz="2400" i="0">
                  <a:latin typeface="Times New Roman" panose="02020603050405020304" pitchFamily="18" charset="0"/>
                </a:rPr>
                <a:t>What am I allowed to do</a:t>
              </a:r>
              <a:endParaRPr lang="en-US" altLang="en-US" sz="2400" i="0"/>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244613"/>
                                        </p:tgtEl>
                                        <p:attrNameLst>
                                          <p:attrName>style.visibility</p:attrName>
                                        </p:attrNameLst>
                                      </p:cBhvr>
                                      <p:to>
                                        <p:strVal val="visible"/>
                                      </p:to>
                                    </p:set>
                                    <p:animEffect transition="in" filter="fade">
                                      <p:cBhvr>
                                        <p:cTn id="7" dur="1000"/>
                                        <p:tgtEl>
                                          <p:spTgt spid="2244613"/>
                                        </p:tgtEl>
                                      </p:cBhvr>
                                    </p:animEffect>
                                  </p:childTnLst>
                                </p:cTn>
                              </p:par>
                            </p:childTnLst>
                          </p:cTn>
                        </p:par>
                        <p:par>
                          <p:cTn id="8" fill="hold" nodeType="afterGroup">
                            <p:stCondLst>
                              <p:cond delay="1000"/>
                            </p:stCondLst>
                            <p:childTnLst>
                              <p:par>
                                <p:cTn id="9" presetID="10" presetClass="entr" presetSubtype="0" fill="hold" grpId="1" nodeType="afterEffect">
                                  <p:stCondLst>
                                    <p:cond delay="0"/>
                                  </p:stCondLst>
                                  <p:childTnLst>
                                    <p:set>
                                      <p:cBhvr>
                                        <p:cTn id="10" dur="1" fill="hold">
                                          <p:stCondLst>
                                            <p:cond delay="0"/>
                                          </p:stCondLst>
                                        </p:cTn>
                                        <p:tgtEl>
                                          <p:spTgt spid="2244611">
                                            <p:txEl>
                                              <p:pRg st="0" end="0"/>
                                            </p:txEl>
                                          </p:spTgt>
                                        </p:tgtEl>
                                        <p:attrNameLst>
                                          <p:attrName>style.visibility</p:attrName>
                                        </p:attrNameLst>
                                      </p:cBhvr>
                                      <p:to>
                                        <p:strVal val="visible"/>
                                      </p:to>
                                    </p:set>
                                    <p:animEffect transition="in" filter="fade">
                                      <p:cBhvr>
                                        <p:cTn id="11" dur="1000"/>
                                        <p:tgtEl>
                                          <p:spTgt spid="2244611">
                                            <p:txEl>
                                              <p:pRg st="0" end="0"/>
                                            </p:txEl>
                                          </p:spTgt>
                                        </p:tgtEl>
                                      </p:cBhvr>
                                    </p:animEffect>
                                  </p:childTnLst>
                                </p:cTn>
                              </p:par>
                            </p:childTnLst>
                          </p:cTn>
                        </p:par>
                        <p:par>
                          <p:cTn id="12" fill="hold" nodeType="afterGroup">
                            <p:stCondLst>
                              <p:cond delay="2000"/>
                            </p:stCondLst>
                            <p:childTnLst>
                              <p:par>
                                <p:cTn id="13" presetID="10" presetClass="entr" presetSubtype="0" fill="hold" grpId="1" nodeType="afterEffect">
                                  <p:stCondLst>
                                    <p:cond delay="0"/>
                                  </p:stCondLst>
                                  <p:childTnLst>
                                    <p:set>
                                      <p:cBhvr>
                                        <p:cTn id="14" dur="1" fill="hold">
                                          <p:stCondLst>
                                            <p:cond delay="0"/>
                                          </p:stCondLst>
                                        </p:cTn>
                                        <p:tgtEl>
                                          <p:spTgt spid="2244611">
                                            <p:txEl>
                                              <p:pRg st="1" end="1"/>
                                            </p:txEl>
                                          </p:spTgt>
                                        </p:tgtEl>
                                        <p:attrNameLst>
                                          <p:attrName>style.visibility</p:attrName>
                                        </p:attrNameLst>
                                      </p:cBhvr>
                                      <p:to>
                                        <p:strVal val="visible"/>
                                      </p:to>
                                    </p:set>
                                    <p:animEffect transition="in" filter="fade">
                                      <p:cBhvr>
                                        <p:cTn id="15" dur="1000"/>
                                        <p:tgtEl>
                                          <p:spTgt spid="2244611">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2244622"/>
                                        </p:tgtEl>
                                        <p:attrNameLst>
                                          <p:attrName>style.visibility</p:attrName>
                                        </p:attrNameLst>
                                      </p:cBhvr>
                                      <p:to>
                                        <p:strVal val="visible"/>
                                      </p:to>
                                    </p:set>
                                    <p:animEffect transition="in" filter="fade">
                                      <p:cBhvr>
                                        <p:cTn id="20" dur="1000"/>
                                        <p:tgtEl>
                                          <p:spTgt spid="22446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4611" grpId="1" uiExpand="1" build="p"/>
      <p:bldP spid="2244613"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9955" name="Picture 3" descr="help_secur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9900" y="3683000"/>
            <a:ext cx="2857500" cy="3048000"/>
          </a:xfrm>
          <a:prstGeom prst="rect">
            <a:avLst/>
          </a:prstGeom>
          <a:noFill/>
          <a:extLst>
            <a:ext uri="{909E8E84-426E-40DD-AFC4-6F175D3DCCD1}">
              <a14:hiddenFill xmlns:a14="http://schemas.microsoft.com/office/drawing/2010/main">
                <a:solidFill>
                  <a:srgbClr val="FFFFFF"/>
                </a:solidFill>
              </a14:hiddenFill>
            </a:ext>
          </a:extLst>
        </p:spPr>
      </p:pic>
      <p:sp>
        <p:nvSpPr>
          <p:cNvPr id="2429954" name="Rectangle 2"/>
          <p:cNvSpPr>
            <a:spLocks noGrp="1" noChangeArrowheads="1"/>
          </p:cNvSpPr>
          <p:nvPr>
            <p:ph type="title"/>
          </p:nvPr>
        </p:nvSpPr>
        <p:spPr>
          <a:xfrm>
            <a:off x="438150" y="238125"/>
            <a:ext cx="8610600" cy="530225"/>
          </a:xfrm>
        </p:spPr>
        <p:txBody>
          <a:bodyPr>
            <a:normAutofit fontScale="90000"/>
          </a:bodyPr>
          <a:lstStyle/>
          <a:p>
            <a:r>
              <a:rPr lang="en-US" altLang="en-US"/>
              <a:t>Security</a:t>
            </a:r>
          </a:p>
        </p:txBody>
      </p:sp>
      <p:sp>
        <p:nvSpPr>
          <p:cNvPr id="2429963" name="Rectangle 11"/>
          <p:cNvSpPr>
            <a:spLocks noGrp="1" noChangeArrowheads="1"/>
          </p:cNvSpPr>
          <p:nvPr>
            <p:ph idx="1"/>
          </p:nvPr>
        </p:nvSpPr>
        <p:spPr>
          <a:xfrm>
            <a:off x="857250" y="1644650"/>
            <a:ext cx="7772400" cy="4337050"/>
          </a:xfrm>
          <a:solidFill>
            <a:schemeClr val="bg1">
              <a:alpha val="50000"/>
            </a:schemeClr>
          </a:solidFill>
          <a:ln/>
        </p:spPr>
        <p:txBody>
          <a:bodyPr/>
          <a:lstStyle/>
          <a:p>
            <a:r>
              <a:rPr lang="en-US" altLang="en-US"/>
              <a:t>Database authentication</a:t>
            </a:r>
          </a:p>
          <a:p>
            <a:pPr lvl="1"/>
            <a:r>
              <a:rPr lang="en-US" altLang="en-US"/>
              <a:t>Performed at connection</a:t>
            </a:r>
          </a:p>
          <a:p>
            <a:pPr lvl="1"/>
            <a:r>
              <a:rPr lang="en-US" altLang="en-US"/>
              <a:t>SQL</a:t>
            </a:r>
          </a:p>
          <a:p>
            <a:pPr lvl="2"/>
            <a:r>
              <a:rPr lang="en-US" altLang="en-US"/>
              <a:t>User ID and password required to authenticate</a:t>
            </a:r>
          </a:p>
          <a:p>
            <a:pPr lvl="1"/>
            <a:r>
              <a:rPr lang="en-US" altLang="en-US"/>
              <a:t>ABL</a:t>
            </a:r>
          </a:p>
          <a:p>
            <a:pPr lvl="2"/>
            <a:r>
              <a:rPr lang="en-US" altLang="en-US"/>
              <a:t>User ID and password NOT required</a:t>
            </a:r>
          </a:p>
          <a:p>
            <a:pPr lvl="2">
              <a:buFont typeface="Arial" panose="020B0604020202020204" pitchFamily="34" charset="0"/>
              <a:buNone/>
            </a:pPr>
            <a:endParaRPr lang="en-US" altLang="en-US"/>
          </a:p>
        </p:txBody>
      </p:sp>
      <p:sp>
        <p:nvSpPr>
          <p:cNvPr id="2429962" name="Text Box 10"/>
          <p:cNvSpPr txBox="1">
            <a:spLocks noChangeArrowheads="1"/>
          </p:cNvSpPr>
          <p:nvPr/>
        </p:nvSpPr>
        <p:spPr bwMode="auto">
          <a:xfrm>
            <a:off x="428625" y="97790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a:t>ID and passwords</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02" name="Rectangle 2"/>
          <p:cNvSpPr>
            <a:spLocks noGrp="1" noChangeArrowheads="1"/>
          </p:cNvSpPr>
          <p:nvPr>
            <p:ph type="title"/>
          </p:nvPr>
        </p:nvSpPr>
        <p:spPr>
          <a:xfrm>
            <a:off x="295422" y="238125"/>
            <a:ext cx="8753328" cy="530225"/>
          </a:xfrm>
        </p:spPr>
        <p:txBody>
          <a:bodyPr>
            <a:normAutofit fontScale="90000"/>
          </a:bodyPr>
          <a:lstStyle/>
          <a:p>
            <a:r>
              <a:rPr lang="en-US" altLang="en-US" dirty="0"/>
              <a:t>SQL </a:t>
            </a:r>
            <a:r>
              <a:rPr lang="en-US" altLang="en-US" dirty="0" smtClean="0"/>
              <a:t>Authentication - Am </a:t>
            </a:r>
            <a:r>
              <a:rPr lang="en-US" altLang="en-US" dirty="0"/>
              <a:t>I who I say I am</a:t>
            </a:r>
            <a:r>
              <a:rPr lang="en-US" altLang="en-US" dirty="0" smtClean="0"/>
              <a:t>?</a:t>
            </a:r>
            <a:endParaRPr lang="en-US" altLang="en-US" dirty="0"/>
          </a:p>
        </p:txBody>
      </p:sp>
      <p:sp>
        <p:nvSpPr>
          <p:cNvPr id="2252803" name="Rectangle 3"/>
          <p:cNvSpPr>
            <a:spLocks noGrp="1" noChangeArrowheads="1"/>
          </p:cNvSpPr>
          <p:nvPr>
            <p:ph idx="1"/>
          </p:nvPr>
        </p:nvSpPr>
        <p:spPr>
          <a:xfrm>
            <a:off x="568764" y="1952332"/>
            <a:ext cx="7785100" cy="4784725"/>
          </a:xfrm>
        </p:spPr>
        <p:txBody>
          <a:bodyPr/>
          <a:lstStyle/>
          <a:p>
            <a:pPr>
              <a:lnSpc>
                <a:spcPct val="90000"/>
              </a:lnSpc>
              <a:buFont typeface="Wingdings" panose="05000000000000000000" pitchFamily="2" charset="2"/>
              <a:buNone/>
            </a:pPr>
            <a:r>
              <a:rPr lang="en-US" altLang="en-US" dirty="0"/>
              <a:t>Case 1: </a:t>
            </a:r>
            <a:r>
              <a:rPr lang="en-US" altLang="en-US" b="1" i="1" dirty="0">
                <a:solidFill>
                  <a:schemeClr val="tx2"/>
                </a:solidFill>
              </a:rPr>
              <a:t>Users have not been created </a:t>
            </a:r>
          </a:p>
          <a:p>
            <a:pPr>
              <a:lnSpc>
                <a:spcPct val="90000"/>
              </a:lnSpc>
              <a:buFont typeface="Wingdings" panose="05000000000000000000" pitchFamily="2" charset="2"/>
              <a:buNone/>
            </a:pPr>
            <a:r>
              <a:rPr lang="en-US" altLang="en-US" b="1" i="1" dirty="0">
                <a:solidFill>
                  <a:schemeClr val="tx2"/>
                </a:solidFill>
              </a:rPr>
              <a:t>		           (no rows in _User table)</a:t>
            </a:r>
          </a:p>
          <a:p>
            <a:pPr lvl="1">
              <a:lnSpc>
                <a:spcPct val="90000"/>
              </a:lnSpc>
              <a:buFontTx/>
              <a:buNone/>
            </a:pPr>
            <a:endParaRPr lang="en-US" altLang="en-US" b="1" i="1" dirty="0">
              <a:solidFill>
                <a:schemeClr val="tx2"/>
              </a:solidFill>
            </a:endParaRPr>
          </a:p>
          <a:p>
            <a:pPr lvl="1">
              <a:lnSpc>
                <a:spcPct val="90000"/>
              </a:lnSpc>
            </a:pPr>
            <a:r>
              <a:rPr lang="en-US" altLang="en-US" dirty="0"/>
              <a:t>No password validation at connection</a:t>
            </a:r>
          </a:p>
          <a:p>
            <a:pPr lvl="2">
              <a:lnSpc>
                <a:spcPct val="90000"/>
              </a:lnSpc>
            </a:pPr>
            <a:r>
              <a:rPr lang="en-US" altLang="en-US" dirty="0"/>
              <a:t>You are not “authenticated”</a:t>
            </a:r>
          </a:p>
          <a:p>
            <a:pPr lvl="2">
              <a:lnSpc>
                <a:spcPct val="90000"/>
              </a:lnSpc>
            </a:pPr>
            <a:r>
              <a:rPr lang="en-US" altLang="en-US" dirty="0"/>
              <a:t>You can pretend to be someone you are not</a:t>
            </a:r>
          </a:p>
          <a:p>
            <a:pPr lvl="1">
              <a:lnSpc>
                <a:spcPct val="90000"/>
              </a:lnSpc>
            </a:pPr>
            <a:r>
              <a:rPr lang="en-US" altLang="en-US" dirty="0"/>
              <a:t>Unable to do much (not authorized) </a:t>
            </a:r>
            <a:r>
              <a:rPr lang="en-US" altLang="en-US" b="1" dirty="0"/>
              <a:t>UNLESS</a:t>
            </a:r>
          </a:p>
          <a:p>
            <a:pPr lvl="2">
              <a:lnSpc>
                <a:spcPct val="90000"/>
              </a:lnSpc>
            </a:pPr>
            <a:r>
              <a:rPr lang="en-US" altLang="en-US" dirty="0"/>
              <a:t>You created the database</a:t>
            </a:r>
          </a:p>
          <a:p>
            <a:pPr lvl="2">
              <a:lnSpc>
                <a:spcPct val="90000"/>
              </a:lnSpc>
            </a:pPr>
            <a:r>
              <a:rPr lang="en-US" altLang="en-US" dirty="0"/>
              <a:t>You know an authorized user </a:t>
            </a:r>
          </a:p>
          <a:p>
            <a:pPr lvl="3">
              <a:lnSpc>
                <a:spcPct val="90000"/>
              </a:lnSpc>
            </a:pPr>
            <a:r>
              <a:rPr lang="en-US" altLang="en-US" dirty="0"/>
              <a:t>Database creator</a:t>
            </a:r>
          </a:p>
          <a:p>
            <a:pPr lvl="3">
              <a:lnSpc>
                <a:spcPct val="90000"/>
              </a:lnSpc>
            </a:pPr>
            <a:r>
              <a:rPr lang="en-US" altLang="en-US" dirty="0"/>
              <a:t>Someone who was granted privileges</a:t>
            </a:r>
          </a:p>
        </p:txBody>
      </p:sp>
      <p:sp>
        <p:nvSpPr>
          <p:cNvPr id="2252805" name="Text Box 5"/>
          <p:cNvSpPr txBox="1">
            <a:spLocks noChangeArrowheads="1"/>
          </p:cNvSpPr>
          <p:nvPr/>
        </p:nvSpPr>
        <p:spPr bwMode="auto">
          <a:xfrm>
            <a:off x="438150" y="1231118"/>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dirty="0"/>
              <a:t>ID and passwords scenarios</a:t>
            </a: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826" name="Rectangle 2"/>
          <p:cNvSpPr>
            <a:spLocks noGrp="1" noChangeArrowheads="1"/>
          </p:cNvSpPr>
          <p:nvPr>
            <p:ph type="title"/>
          </p:nvPr>
        </p:nvSpPr>
        <p:spPr>
          <a:xfrm>
            <a:off x="211015" y="238125"/>
            <a:ext cx="8837735" cy="530225"/>
          </a:xfrm>
        </p:spPr>
        <p:txBody>
          <a:bodyPr>
            <a:normAutofit fontScale="90000"/>
          </a:bodyPr>
          <a:lstStyle/>
          <a:p>
            <a:r>
              <a:rPr lang="en-US" altLang="en-US" dirty="0"/>
              <a:t>SQL Authentication </a:t>
            </a:r>
            <a:r>
              <a:rPr lang="en-US" altLang="en-US" dirty="0" smtClean="0"/>
              <a:t>- Am </a:t>
            </a:r>
            <a:r>
              <a:rPr lang="en-US" altLang="en-US" dirty="0"/>
              <a:t>I who I say I am</a:t>
            </a:r>
            <a:r>
              <a:rPr lang="en-US" altLang="en-US" dirty="0" smtClean="0"/>
              <a:t>?</a:t>
            </a:r>
            <a:endParaRPr lang="en-US" altLang="en-US" dirty="0"/>
          </a:p>
        </p:txBody>
      </p:sp>
      <p:sp>
        <p:nvSpPr>
          <p:cNvPr id="2253827" name="Rectangle 3"/>
          <p:cNvSpPr>
            <a:spLocks noGrp="1" noChangeArrowheads="1"/>
          </p:cNvSpPr>
          <p:nvPr>
            <p:ph idx="1"/>
          </p:nvPr>
        </p:nvSpPr>
        <p:spPr>
          <a:xfrm>
            <a:off x="593725" y="1628775"/>
            <a:ext cx="7772400" cy="4419600"/>
          </a:xfrm>
          <a:noFill/>
        </p:spPr>
        <p:txBody>
          <a:bodyPr/>
          <a:lstStyle/>
          <a:p>
            <a:pPr>
              <a:buFont typeface="Wingdings" panose="05000000000000000000" pitchFamily="2" charset="2"/>
              <a:buNone/>
            </a:pPr>
            <a:r>
              <a:rPr lang="en-US" altLang="en-US"/>
              <a:t>Case 2: </a:t>
            </a:r>
            <a:r>
              <a:rPr lang="en-US" altLang="en-US" b="1" i="1">
                <a:solidFill>
                  <a:schemeClr val="tx2"/>
                </a:solidFill>
              </a:rPr>
              <a:t>Users have been created</a:t>
            </a:r>
          </a:p>
          <a:p>
            <a:pPr>
              <a:buFont typeface="Wingdings" panose="05000000000000000000" pitchFamily="2" charset="2"/>
              <a:buNone/>
            </a:pPr>
            <a:r>
              <a:rPr lang="en-US" altLang="en-US" b="1" i="1">
                <a:solidFill>
                  <a:schemeClr val="tx2"/>
                </a:solidFill>
              </a:rPr>
              <a:t>			 (rows exist in _User table)</a:t>
            </a:r>
          </a:p>
          <a:p>
            <a:pPr lvl="1">
              <a:buFontTx/>
              <a:buNone/>
            </a:pPr>
            <a:r>
              <a:rPr lang="en-US" altLang="en-US" b="1" i="1">
                <a:solidFill>
                  <a:schemeClr val="tx2"/>
                </a:solidFill>
              </a:rPr>
              <a:t>	</a:t>
            </a:r>
          </a:p>
          <a:p>
            <a:pPr lvl="1"/>
            <a:r>
              <a:rPr lang="en-US" altLang="en-US"/>
              <a:t>Password validation at connection</a:t>
            </a:r>
          </a:p>
          <a:p>
            <a:pPr lvl="1"/>
            <a:r>
              <a:rPr lang="en-US" altLang="en-US"/>
              <a:t>Valid users defined by a DBA or SA</a:t>
            </a:r>
          </a:p>
          <a:p>
            <a:pPr lvl="2"/>
            <a:r>
              <a:rPr lang="en-US" altLang="en-US"/>
              <a:t>Can be created by SQL </a:t>
            </a:r>
            <a:r>
              <a:rPr lang="en-US" altLang="en-US" b="1"/>
              <a:t>or</a:t>
            </a:r>
            <a:r>
              <a:rPr lang="en-US" altLang="en-US"/>
              <a:t> ABL</a:t>
            </a:r>
          </a:p>
          <a:p>
            <a:pPr lvl="2"/>
            <a:r>
              <a:rPr lang="en-US" altLang="en-US"/>
              <a:t>Make sure existing SQL DBA has userid/pswd</a:t>
            </a:r>
          </a:p>
          <a:p>
            <a:pPr lvl="1"/>
            <a:r>
              <a:rPr lang="en-US" altLang="en-US"/>
              <a:t>Invalid login/password error message:</a:t>
            </a:r>
          </a:p>
          <a:p>
            <a:pPr lvl="2"/>
            <a:r>
              <a:rPr lang="en-US" altLang="en-US"/>
              <a:t>“Access denied (</a:t>
            </a:r>
            <a:r>
              <a:rPr lang="en-US" altLang="en-US" u="sng"/>
              <a:t>Authorisation</a:t>
            </a:r>
            <a:r>
              <a:rPr lang="en-US" altLang="en-US"/>
              <a:t> failed). (8933)</a:t>
            </a:r>
          </a:p>
        </p:txBody>
      </p:sp>
      <p:sp>
        <p:nvSpPr>
          <p:cNvPr id="2253829" name="Text Box 5"/>
          <p:cNvSpPr txBox="1">
            <a:spLocks noChangeArrowheads="1"/>
          </p:cNvSpPr>
          <p:nvPr/>
        </p:nvSpPr>
        <p:spPr bwMode="auto">
          <a:xfrm>
            <a:off x="428625" y="97790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a:t>ID and passwords scenarios…cont’d</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5138" name="Rectangle 2"/>
          <p:cNvSpPr>
            <a:spLocks noGrp="1" noChangeArrowheads="1"/>
          </p:cNvSpPr>
          <p:nvPr>
            <p:ph type="title"/>
          </p:nvPr>
        </p:nvSpPr>
        <p:spPr>
          <a:xfrm>
            <a:off x="438150" y="238125"/>
            <a:ext cx="8610600" cy="530225"/>
          </a:xfrm>
        </p:spPr>
        <p:txBody>
          <a:bodyPr>
            <a:normAutofit fontScale="90000"/>
          </a:bodyPr>
          <a:lstStyle/>
          <a:p>
            <a:r>
              <a:rPr lang="en-US" altLang="en-US"/>
              <a:t>Agenda:</a:t>
            </a:r>
          </a:p>
        </p:txBody>
      </p:sp>
      <p:sp>
        <p:nvSpPr>
          <p:cNvPr id="2395139" name="Rectangle 3"/>
          <p:cNvSpPr>
            <a:spLocks noGrp="1" noChangeArrowheads="1"/>
          </p:cNvSpPr>
          <p:nvPr>
            <p:ph idx="1"/>
          </p:nvPr>
        </p:nvSpPr>
        <p:spPr>
          <a:xfrm>
            <a:off x="754063" y="1706563"/>
            <a:ext cx="7340600" cy="4314825"/>
          </a:xfrm>
        </p:spPr>
        <p:txBody>
          <a:bodyPr/>
          <a:lstStyle/>
          <a:p>
            <a:r>
              <a:rPr lang="en-US" altLang="en-US"/>
              <a:t>OpenEdge SQL</a:t>
            </a:r>
          </a:p>
          <a:p>
            <a:pPr lvl="1"/>
            <a:r>
              <a:rPr lang="en-US" altLang="en-US"/>
              <a:t>Component overview</a:t>
            </a:r>
          </a:p>
          <a:p>
            <a:pPr lvl="1"/>
            <a:r>
              <a:rPr lang="en-US" altLang="en-US"/>
              <a:t>Initial connection</a:t>
            </a:r>
          </a:p>
          <a:p>
            <a:r>
              <a:rPr lang="en-US" altLang="en-US"/>
              <a:t>OpenEdge database</a:t>
            </a:r>
          </a:p>
          <a:p>
            <a:pPr lvl="1"/>
            <a:r>
              <a:rPr lang="en-US" altLang="en-US"/>
              <a:t>Setup and maintenance</a:t>
            </a:r>
          </a:p>
          <a:p>
            <a:pPr lvl="2"/>
            <a:r>
              <a:rPr lang="en-US" altLang="en-US"/>
              <a:t>Control and performance</a:t>
            </a:r>
          </a:p>
          <a:p>
            <a:r>
              <a:rPr lang="en-US" altLang="en-US"/>
              <a:t>OpenEdge SQL specifics</a:t>
            </a:r>
          </a:p>
          <a:p>
            <a:pPr lvl="1"/>
            <a:r>
              <a:rPr lang="en-US" altLang="en-US"/>
              <a:t>Tools</a:t>
            </a:r>
          </a:p>
          <a:p>
            <a:pPr lvl="1"/>
            <a:r>
              <a:rPr lang="en-US" altLang="en-US"/>
              <a:t>Applications</a:t>
            </a:r>
          </a:p>
        </p:txBody>
      </p:sp>
      <p:sp>
        <p:nvSpPr>
          <p:cNvPr id="2395140" name="Rectangle 4"/>
          <p:cNvSpPr>
            <a:spLocks noChangeArrowheads="1"/>
          </p:cNvSpPr>
          <p:nvPr/>
        </p:nvSpPr>
        <p:spPr bwMode="auto">
          <a:xfrm>
            <a:off x="2954338" y="4538663"/>
            <a:ext cx="0" cy="365125"/>
          </a:xfrm>
          <a:prstGeom prst="rect">
            <a:avLst/>
          </a:prstGeom>
          <a:solidFill>
            <a:schemeClr val="accent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spcBef>
                <a:spcPct val="0"/>
              </a:spcBef>
            </a:pPr>
            <a:endParaRPr lang="en-US" altLang="en-US">
              <a:effectLst>
                <a:outerShdw blurRad="38100" dist="38100" dir="2700000" algn="tl">
                  <a:srgbClr val="FFFFFF"/>
                </a:outerShdw>
              </a:effectLst>
            </a:endParaRPr>
          </a:p>
        </p:txBody>
      </p:sp>
      <p:sp>
        <p:nvSpPr>
          <p:cNvPr id="2395141" name="Rectangle 5"/>
          <p:cNvSpPr>
            <a:spLocks noChangeArrowheads="1"/>
          </p:cNvSpPr>
          <p:nvPr/>
        </p:nvSpPr>
        <p:spPr bwMode="auto">
          <a:xfrm>
            <a:off x="0" y="1046163"/>
            <a:ext cx="9144000" cy="450850"/>
          </a:xfrm>
          <a:prstGeom prst="rect">
            <a:avLst/>
          </a:prstGeom>
          <a:gradFill rotWithShape="1">
            <a:gsLst>
              <a:gs pos="0">
                <a:srgbClr val="E8A82C">
                  <a:gamma/>
                  <a:tint val="10196"/>
                  <a:invGamma/>
                </a:srgbClr>
              </a:gs>
              <a:gs pos="100000">
                <a:srgbClr val="E8A82C"/>
              </a:gs>
            </a:gsLst>
            <a:lin ang="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C0C0C0">
                      <a:alpha val="50000"/>
                    </a:srgbClr>
                  </a:outerShdw>
                </a:effectLst>
              </a14:hiddenEffects>
            </a:ext>
          </a:extLst>
        </p:spPr>
        <p:txBody>
          <a:bodyPr wrap="none" bIns="0" anchor="ctr"/>
          <a:lstStyle/>
          <a:p>
            <a:endParaRPr lang="en-US"/>
          </a:p>
        </p:txBody>
      </p:sp>
      <p:sp>
        <p:nvSpPr>
          <p:cNvPr id="2395142" name="Text Box 6"/>
          <p:cNvSpPr txBox="1">
            <a:spLocks noChangeArrowheads="1"/>
          </p:cNvSpPr>
          <p:nvPr/>
        </p:nvSpPr>
        <p:spPr bwMode="auto">
          <a:xfrm>
            <a:off x="428625" y="1033463"/>
            <a:ext cx="7578725" cy="457200"/>
          </a:xfrm>
          <a:prstGeom prst="rect">
            <a:avLst/>
          </a:prstGeom>
          <a:noFill/>
          <a:ln>
            <a:noFill/>
          </a:ln>
          <a:effectLst/>
          <a:extLst>
            <a:ext uri="{909E8E84-426E-40DD-AFC4-6F175D3DCCD1}">
              <a14:hiddenFill xmlns:a14="http://schemas.microsoft.com/office/drawing/2010/main">
                <a:solidFill>
                  <a:srgbClr val="FFFFA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wrap="none">
            <a:spAutoFit/>
          </a:bodyPr>
          <a:lstStyle/>
          <a:p>
            <a:pPr algn="l" eaLnBrk="0" hangingPunct="0">
              <a:buSzTx/>
            </a:pPr>
            <a:r>
              <a:rPr lang="en-US" altLang="en-US"/>
              <a:t>Goal:  </a:t>
            </a:r>
            <a:r>
              <a:rPr lang="en-US" altLang="en-US" b="1">
                <a:solidFill>
                  <a:schemeClr val="hlink"/>
                </a:solidFill>
              </a:rPr>
              <a:t>Make you successful with SQL applications!</a:t>
            </a:r>
            <a:r>
              <a:rPr lang="en-US" altLang="en-US"/>
              <a:t> </a:t>
            </a: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7858" name="Rectangle 2"/>
          <p:cNvSpPr>
            <a:spLocks noGrp="1" noChangeArrowheads="1"/>
          </p:cNvSpPr>
          <p:nvPr>
            <p:ph type="title"/>
          </p:nvPr>
        </p:nvSpPr>
        <p:spPr>
          <a:xfrm>
            <a:off x="253218" y="238125"/>
            <a:ext cx="8795532" cy="530225"/>
          </a:xfrm>
        </p:spPr>
        <p:txBody>
          <a:bodyPr>
            <a:normAutofit fontScale="90000"/>
          </a:bodyPr>
          <a:lstStyle/>
          <a:p>
            <a:r>
              <a:rPr lang="en-US" altLang="en-US" dirty="0"/>
              <a:t>Authorization – What am I allowed to do?</a:t>
            </a:r>
          </a:p>
        </p:txBody>
      </p:sp>
      <p:sp>
        <p:nvSpPr>
          <p:cNvPr id="2297859" name="Rectangle 3"/>
          <p:cNvSpPr>
            <a:spLocks noGrp="1" noChangeArrowheads="1"/>
          </p:cNvSpPr>
          <p:nvPr>
            <p:ph idx="1"/>
          </p:nvPr>
        </p:nvSpPr>
        <p:spPr/>
        <p:txBody>
          <a:bodyPr/>
          <a:lstStyle/>
          <a:p>
            <a:r>
              <a:rPr lang="en-US" altLang="en-US"/>
              <a:t>SQL follows GRANT security model</a:t>
            </a:r>
          </a:p>
          <a:p>
            <a:pPr lvl="1"/>
            <a:r>
              <a:rPr lang="en-US" altLang="en-US"/>
              <a:t>By default, a connected userid is not </a:t>
            </a:r>
            <a:r>
              <a:rPr lang="en-US" altLang="en-US" i="1"/>
              <a:t>authorized</a:t>
            </a:r>
            <a:r>
              <a:rPr lang="en-US" altLang="en-US"/>
              <a:t> to do anything. </a:t>
            </a:r>
          </a:p>
          <a:p>
            <a:pPr lvl="1"/>
            <a:r>
              <a:rPr lang="en-US" altLang="en-US" i="1"/>
              <a:t>Exceptions:</a:t>
            </a:r>
          </a:p>
          <a:p>
            <a:pPr lvl="2"/>
            <a:r>
              <a:rPr lang="en-US" altLang="en-US"/>
              <a:t> the DBA account (</a:t>
            </a:r>
            <a:r>
              <a:rPr lang="en-US" altLang="en-US" i="1"/>
              <a:t>full operations</a:t>
            </a:r>
            <a:r>
              <a:rPr lang="en-US" altLang="en-US"/>
              <a:t>)</a:t>
            </a:r>
          </a:p>
          <a:p>
            <a:pPr lvl="2"/>
            <a:r>
              <a:rPr lang="en-US" altLang="en-US"/>
              <a:t> the TABLE owner </a:t>
            </a:r>
          </a:p>
          <a:p>
            <a:pPr>
              <a:buFont typeface="Wingdings" panose="05000000000000000000" pitchFamily="2" charset="2"/>
              <a:buNone/>
            </a:pPr>
            <a:endParaRPr lang="en-US" altLang="en-US"/>
          </a:p>
          <a:p>
            <a:r>
              <a:rPr lang="en-US" altLang="en-US"/>
              <a:t>DBA controls operation privileges </a:t>
            </a:r>
          </a:p>
          <a:p>
            <a:pPr>
              <a:buFont typeface="Wingdings" panose="05000000000000000000" pitchFamily="2" charset="2"/>
              <a:buNone/>
            </a:pPr>
            <a:r>
              <a:rPr lang="en-US" altLang="en-US"/>
              <a:t>          with GRANT / REVOKE syntax</a:t>
            </a: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99586" name="Rectangle 2"/>
          <p:cNvSpPr>
            <a:spLocks noGrp="1" noChangeArrowheads="1"/>
          </p:cNvSpPr>
          <p:nvPr>
            <p:ph type="title"/>
          </p:nvPr>
        </p:nvSpPr>
        <p:spPr>
          <a:xfrm>
            <a:off x="438150" y="238125"/>
            <a:ext cx="8610600" cy="530225"/>
          </a:xfrm>
        </p:spPr>
        <p:txBody>
          <a:bodyPr>
            <a:normAutofit fontScale="90000"/>
          </a:bodyPr>
          <a:lstStyle/>
          <a:p>
            <a:r>
              <a:rPr lang="en-GB" altLang="en-US"/>
              <a:t>Comparing ABL &amp; SQL Security Systems</a:t>
            </a:r>
            <a:endParaRPr lang="en-US" altLang="en-US"/>
          </a:p>
        </p:txBody>
      </p:sp>
      <p:graphicFrame>
        <p:nvGraphicFramePr>
          <p:cNvPr id="2499587" name="Group 3"/>
          <p:cNvGraphicFramePr>
            <a:graphicFrameLocks noGrp="1"/>
          </p:cNvGraphicFramePr>
          <p:nvPr>
            <p:ph type="tbl" idx="1"/>
          </p:nvPr>
        </p:nvGraphicFramePr>
        <p:xfrm>
          <a:off x="457200" y="1916113"/>
          <a:ext cx="8229600" cy="3638868"/>
        </p:xfrm>
        <a:graphic>
          <a:graphicData uri="http://schemas.openxmlformats.org/drawingml/2006/table">
            <a:tbl>
              <a:tblPr/>
              <a:tblGrid>
                <a:gridCol w="2811463"/>
                <a:gridCol w="2674937"/>
                <a:gridCol w="2743200"/>
              </a:tblGrid>
              <a:tr h="565150">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ctr"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endParaRPr kumimoji="0" lang="en-US" altLang="en-US" sz="2400" b="0" i="1"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ctr"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400" b="1" i="1" u="none" strike="noStrike" cap="none" normalizeH="0" baseline="0" smtClean="0">
                          <a:ln>
                            <a:noFill/>
                          </a:ln>
                          <a:solidFill>
                            <a:schemeClr val="tx1"/>
                          </a:solidFill>
                          <a:effectLst/>
                          <a:latin typeface="Arial" panose="020B0604020202020204" pitchFamily="34" charset="0"/>
                        </a:rPr>
                        <a:t>ABL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ctr"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400" b="1" i="1" u="none" strike="noStrike" cap="none" normalizeH="0" baseline="0" smtClean="0">
                          <a:ln>
                            <a:noFill/>
                          </a:ln>
                          <a:solidFill>
                            <a:schemeClr val="tx1"/>
                          </a:solidFill>
                          <a:effectLst/>
                          <a:latin typeface="Arial" panose="020B0604020202020204" pitchFamily="34" charset="0"/>
                        </a:rPr>
                        <a:t>SQL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Security model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GRANT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GRANT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Default DBA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n/a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&lt;db-owner&gt;</a:t>
                      </a:r>
                      <a:br>
                        <a:rPr kumimoji="0" lang="en-US" altLang="en-US" sz="2000" b="0" i="0" u="none" strike="noStrike" cap="none" normalizeH="0" baseline="0" smtClean="0">
                          <a:ln>
                            <a:noFill/>
                          </a:ln>
                          <a:solidFill>
                            <a:schemeClr val="tx1"/>
                          </a:solidFill>
                          <a:effectLst/>
                          <a:latin typeface="Arial" panose="020B0604020202020204" pitchFamily="34" charset="0"/>
                        </a:rPr>
                      </a:br>
                      <a:r>
                        <a:rPr kumimoji="0" lang="en-US" altLang="en-US" sz="2000" b="0" i="0" u="none" strike="noStrike" cap="none" normalizeH="0" baseline="0" smtClean="0">
                          <a:ln>
                            <a:noFill/>
                          </a:ln>
                          <a:solidFill>
                            <a:schemeClr val="tx1"/>
                          </a:solidFill>
                          <a:effectLst/>
                          <a:latin typeface="Arial" panose="020B0604020202020204" pitchFamily="34" charset="0"/>
                        </a:rPr>
                        <a:t>SYSPROGRESS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Default security administrator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rgbClr val="FF0000"/>
                          </a:solidFill>
                          <a:effectLst/>
                          <a:latin typeface="Arial" panose="020B0604020202020204"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Default table access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rgbClr val="FF0000"/>
                          </a:solidFill>
                          <a:effectLst/>
                          <a:latin typeface="Arial" panose="020B0604020202020204"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&lt;none&gt;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Default field access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rgbClr val="FF0000"/>
                          </a:solidFill>
                          <a:effectLst/>
                          <a:latin typeface="Arial" panose="020B0604020202020204"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defTabSz="457200">
                        <a:spcBef>
                          <a:spcPct val="20000"/>
                        </a:spcBef>
                        <a:buClr>
                          <a:schemeClr val="accent1"/>
                        </a:buClr>
                        <a:buFont typeface="Wingdings" panose="05000000000000000000" pitchFamily="2" charset="2"/>
                        <a:defRPr sz="2400">
                          <a:solidFill>
                            <a:schemeClr val="tx1"/>
                          </a:solidFill>
                          <a:latin typeface="Arial" panose="020B0604020202020204" pitchFamily="34" charset="0"/>
                        </a:defRPr>
                      </a:lvl1pPr>
                      <a:lvl2pPr algn="l" defTabSz="457200">
                        <a:spcBef>
                          <a:spcPct val="20000"/>
                        </a:spcBef>
                        <a:buClr>
                          <a:schemeClr val="accent1"/>
                        </a:buClr>
                        <a:defRPr sz="2200">
                          <a:solidFill>
                            <a:schemeClr val="tx1"/>
                          </a:solidFill>
                          <a:latin typeface="Arial" panose="020B0604020202020204" pitchFamily="34" charset="0"/>
                        </a:defRPr>
                      </a:lvl2pPr>
                      <a:lvl3pPr algn="l" defTabSz="457200">
                        <a:spcBef>
                          <a:spcPct val="20000"/>
                        </a:spcBef>
                        <a:buClr>
                          <a:schemeClr val="accent1"/>
                        </a:buClr>
                        <a:buFont typeface="Arial" panose="020B0604020202020204" pitchFamily="34" charset="0"/>
                        <a:defRPr sz="2000">
                          <a:solidFill>
                            <a:schemeClr val="tx1"/>
                          </a:solidFill>
                          <a:latin typeface="Arial" panose="020B0604020202020204" pitchFamily="34" charset="0"/>
                        </a:defRPr>
                      </a:lvl3pPr>
                      <a:lvl4pPr algn="l" defTabSz="457200">
                        <a:spcBef>
                          <a:spcPct val="20000"/>
                        </a:spcBef>
                        <a:buClr>
                          <a:schemeClr val="accent1"/>
                        </a:buClr>
                        <a:buFont typeface="Wingdings" panose="05000000000000000000" pitchFamily="2" charset="2"/>
                        <a:defRPr>
                          <a:solidFill>
                            <a:schemeClr val="tx1"/>
                          </a:solidFill>
                          <a:latin typeface="Arial" panose="020B0604020202020204" pitchFamily="34" charset="0"/>
                        </a:defRPr>
                      </a:lvl4pPr>
                      <a:lvl5pPr algn="l" defTabSz="457200">
                        <a:spcBef>
                          <a:spcPct val="20000"/>
                        </a:spcBef>
                        <a:buClr>
                          <a:schemeClr val="accent1"/>
                        </a:buClr>
                        <a:buSzPct val="80000"/>
                        <a:buFont typeface="Arial" panose="020B0604020202020204" pitchFamily="34" charset="0"/>
                        <a:defRPr>
                          <a:solidFill>
                            <a:schemeClr val="tx1"/>
                          </a:solidFill>
                          <a:latin typeface="Arial" panose="020B0604020202020204" pitchFamily="34" charset="0"/>
                        </a:defRPr>
                      </a:lvl5pPr>
                      <a:lvl6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6pPr>
                      <a:lvl7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7pPr>
                      <a:lvl8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8pPr>
                      <a:lvl9pPr defTabSz="457200" fontAlgn="base">
                        <a:spcBef>
                          <a:spcPct val="20000"/>
                        </a:spcBef>
                        <a:spcAft>
                          <a:spcPct val="0"/>
                        </a:spcAft>
                        <a:buClr>
                          <a:schemeClr val="accent1"/>
                        </a:buClr>
                        <a:buSzPct val="80000"/>
                        <a:buFont typeface="Arial" panose="020B0604020202020204" pitchFamily="34" charset="0"/>
                        <a:defRPr>
                          <a:solidFill>
                            <a:schemeClr val="tx1"/>
                          </a:solidFill>
                          <a:latin typeface="Arial" panose="020B0604020202020204" pitchFamily="34" charset="0"/>
                        </a:defRPr>
                      </a:lvl9pPr>
                    </a:lstStyle>
                    <a:p>
                      <a:pPr marL="0" marR="0" lvl="0" indent="0" algn="l" defTabSz="457200" rtl="0" eaLnBrk="1" fontAlgn="base" latinLnBrk="0" hangingPunct="1">
                        <a:lnSpc>
                          <a:spcPct val="100000"/>
                        </a:lnSpc>
                        <a:spcBef>
                          <a:spcPct val="20000"/>
                        </a:spcBef>
                        <a:spcAft>
                          <a:spcPct val="0"/>
                        </a:spcAft>
                        <a:buClr>
                          <a:schemeClr val="accent1"/>
                        </a:buClr>
                        <a:buSzPct val="130000"/>
                        <a:buFont typeface="Wingdings" panose="05000000000000000000" pitchFamily="2"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rPr>
                        <a:t>&lt;none&gt;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99617" name="Rectangle 33"/>
          <p:cNvSpPr>
            <a:spLocks noChangeArrowheads="1"/>
          </p:cNvSpPr>
          <p:nvPr/>
        </p:nvSpPr>
        <p:spPr bwMode="auto">
          <a:xfrm>
            <a:off x="3265488" y="2470150"/>
            <a:ext cx="5094287" cy="561975"/>
          </a:xfrm>
          <a:prstGeom prst="rect">
            <a:avLst/>
          </a:prstGeom>
          <a:noFill/>
          <a:ln w="381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99618" name="Rectangle 34"/>
          <p:cNvSpPr>
            <a:spLocks noChangeArrowheads="1"/>
          </p:cNvSpPr>
          <p:nvPr/>
        </p:nvSpPr>
        <p:spPr bwMode="auto">
          <a:xfrm>
            <a:off x="3265488" y="3041650"/>
            <a:ext cx="5094287" cy="706438"/>
          </a:xfrm>
          <a:prstGeom prst="rect">
            <a:avLst/>
          </a:prstGeom>
          <a:noFill/>
          <a:ln w="381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99619" name="Rectangle 35"/>
          <p:cNvSpPr>
            <a:spLocks noChangeArrowheads="1"/>
          </p:cNvSpPr>
          <p:nvPr/>
        </p:nvSpPr>
        <p:spPr bwMode="auto">
          <a:xfrm>
            <a:off x="3263900" y="4438650"/>
            <a:ext cx="5094288" cy="1098550"/>
          </a:xfrm>
          <a:prstGeom prst="rect">
            <a:avLst/>
          </a:prstGeom>
          <a:noFill/>
          <a:ln w="381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99620" name="Rectangle 36"/>
          <p:cNvSpPr>
            <a:spLocks noChangeArrowheads="1"/>
          </p:cNvSpPr>
          <p:nvPr/>
        </p:nvSpPr>
        <p:spPr bwMode="auto">
          <a:xfrm>
            <a:off x="3265488" y="3767138"/>
            <a:ext cx="5094287" cy="666750"/>
          </a:xfrm>
          <a:prstGeom prst="rect">
            <a:avLst/>
          </a:prstGeom>
          <a:noFill/>
          <a:ln w="381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99617"/>
                                        </p:tgtEl>
                                        <p:attrNameLst>
                                          <p:attrName>style.visibility</p:attrName>
                                        </p:attrNameLst>
                                      </p:cBhvr>
                                      <p:to>
                                        <p:strVal val="visible"/>
                                      </p:to>
                                    </p:set>
                                    <p:animEffect transition="in" filter="fade">
                                      <p:cBhvr>
                                        <p:cTn id="7" dur="1000"/>
                                        <p:tgtEl>
                                          <p:spTgt spid="249961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1" nodeType="clickEffect">
                                  <p:stCondLst>
                                    <p:cond delay="0"/>
                                  </p:stCondLst>
                                  <p:childTnLst>
                                    <p:animEffect transition="out" filter="fade">
                                      <p:cBhvr>
                                        <p:cTn id="11" dur="1000"/>
                                        <p:tgtEl>
                                          <p:spTgt spid="2499617"/>
                                        </p:tgtEl>
                                      </p:cBhvr>
                                    </p:animEffect>
                                    <p:set>
                                      <p:cBhvr>
                                        <p:cTn id="12" dur="1" fill="hold">
                                          <p:stCondLst>
                                            <p:cond delay="999"/>
                                          </p:stCondLst>
                                        </p:cTn>
                                        <p:tgtEl>
                                          <p:spTgt spid="2499617"/>
                                        </p:tgtEl>
                                        <p:attrNameLst>
                                          <p:attrName>style.visibility</p:attrName>
                                        </p:attrNameLst>
                                      </p:cBhvr>
                                      <p:to>
                                        <p:strVal val="hidden"/>
                                      </p:to>
                                    </p:set>
                                  </p:childTnLst>
                                </p:cTn>
                              </p:par>
                            </p:childTnLst>
                          </p:cTn>
                        </p:par>
                        <p:par>
                          <p:cTn id="13" fill="hold" nodeType="afterGroup">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499618"/>
                                        </p:tgtEl>
                                        <p:attrNameLst>
                                          <p:attrName>style.visibility</p:attrName>
                                        </p:attrNameLst>
                                      </p:cBhvr>
                                      <p:to>
                                        <p:strVal val="visible"/>
                                      </p:to>
                                    </p:set>
                                    <p:animEffect transition="in" filter="fade">
                                      <p:cBhvr>
                                        <p:cTn id="16" dur="1000"/>
                                        <p:tgtEl>
                                          <p:spTgt spid="249961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xit" presetSubtype="0" fill="hold" grpId="1" nodeType="clickEffect">
                                  <p:stCondLst>
                                    <p:cond delay="0"/>
                                  </p:stCondLst>
                                  <p:childTnLst>
                                    <p:animEffect transition="out" filter="fade">
                                      <p:cBhvr>
                                        <p:cTn id="20" dur="1000"/>
                                        <p:tgtEl>
                                          <p:spTgt spid="2499618"/>
                                        </p:tgtEl>
                                      </p:cBhvr>
                                    </p:animEffect>
                                    <p:set>
                                      <p:cBhvr>
                                        <p:cTn id="21" dur="1" fill="hold">
                                          <p:stCondLst>
                                            <p:cond delay="999"/>
                                          </p:stCondLst>
                                        </p:cTn>
                                        <p:tgtEl>
                                          <p:spTgt spid="2499618"/>
                                        </p:tgtEl>
                                        <p:attrNameLst>
                                          <p:attrName>style.visibility</p:attrName>
                                        </p:attrNameLst>
                                      </p:cBhvr>
                                      <p:to>
                                        <p:strVal val="hidden"/>
                                      </p:to>
                                    </p:set>
                                  </p:childTnLst>
                                </p:cTn>
                              </p:par>
                            </p:childTnLst>
                          </p:cTn>
                        </p:par>
                        <p:par>
                          <p:cTn id="22" fill="hold" nodeType="afterGroup">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2499620"/>
                                        </p:tgtEl>
                                        <p:attrNameLst>
                                          <p:attrName>style.visibility</p:attrName>
                                        </p:attrNameLst>
                                      </p:cBhvr>
                                      <p:to>
                                        <p:strVal val="visible"/>
                                      </p:to>
                                    </p:set>
                                    <p:animEffect transition="in" filter="fade">
                                      <p:cBhvr>
                                        <p:cTn id="25" dur="1000"/>
                                        <p:tgtEl>
                                          <p:spTgt spid="249962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xit" presetSubtype="0" fill="hold" grpId="1" nodeType="clickEffect">
                                  <p:stCondLst>
                                    <p:cond delay="0"/>
                                  </p:stCondLst>
                                  <p:childTnLst>
                                    <p:animEffect transition="out" filter="fade">
                                      <p:cBhvr>
                                        <p:cTn id="29" dur="1000"/>
                                        <p:tgtEl>
                                          <p:spTgt spid="2499620"/>
                                        </p:tgtEl>
                                      </p:cBhvr>
                                    </p:animEffect>
                                    <p:set>
                                      <p:cBhvr>
                                        <p:cTn id="30" dur="1" fill="hold">
                                          <p:stCondLst>
                                            <p:cond delay="999"/>
                                          </p:stCondLst>
                                        </p:cTn>
                                        <p:tgtEl>
                                          <p:spTgt spid="2499620"/>
                                        </p:tgtEl>
                                        <p:attrNameLst>
                                          <p:attrName>style.visibility</p:attrName>
                                        </p:attrNameLst>
                                      </p:cBhvr>
                                      <p:to>
                                        <p:strVal val="hidden"/>
                                      </p:to>
                                    </p:set>
                                  </p:childTnLst>
                                </p:cTn>
                              </p:par>
                            </p:childTnLst>
                          </p:cTn>
                        </p:par>
                        <p:par>
                          <p:cTn id="31" fill="hold" nodeType="afterGroup">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2499619"/>
                                        </p:tgtEl>
                                        <p:attrNameLst>
                                          <p:attrName>style.visibility</p:attrName>
                                        </p:attrNameLst>
                                      </p:cBhvr>
                                      <p:to>
                                        <p:strVal val="visible"/>
                                      </p:to>
                                    </p:set>
                                    <p:animEffect transition="in" filter="fade">
                                      <p:cBhvr>
                                        <p:cTn id="34" dur="1000"/>
                                        <p:tgtEl>
                                          <p:spTgt spid="2499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9617" grpId="0" animBg="1"/>
      <p:bldP spid="2499617" grpId="1" animBg="1"/>
      <p:bldP spid="2499618" grpId="0" animBg="1"/>
      <p:bldP spid="2499618" grpId="1" animBg="1"/>
      <p:bldP spid="2499619" grpId="0" animBg="1"/>
      <p:bldP spid="2499620" grpId="0" animBg="1"/>
      <p:bldP spid="2499620"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7538" name="Rectangle 2"/>
          <p:cNvSpPr>
            <a:spLocks noGrp="1" noChangeArrowheads="1"/>
          </p:cNvSpPr>
          <p:nvPr>
            <p:ph type="title"/>
          </p:nvPr>
        </p:nvSpPr>
        <p:spPr>
          <a:xfrm>
            <a:off x="438150" y="238125"/>
            <a:ext cx="8610600" cy="530225"/>
          </a:xfrm>
        </p:spPr>
        <p:txBody>
          <a:bodyPr>
            <a:normAutofit fontScale="90000"/>
          </a:bodyPr>
          <a:lstStyle/>
          <a:p>
            <a:r>
              <a:rPr lang="en-US" altLang="en-US"/>
              <a:t>Encountering data access errors</a:t>
            </a:r>
          </a:p>
        </p:txBody>
      </p:sp>
      <p:sp>
        <p:nvSpPr>
          <p:cNvPr id="2497539" name="Rectangle 3"/>
          <p:cNvSpPr>
            <a:spLocks noGrp="1" noChangeArrowheads="1"/>
          </p:cNvSpPr>
          <p:nvPr>
            <p:ph idx="1"/>
          </p:nvPr>
        </p:nvSpPr>
        <p:spPr>
          <a:xfrm>
            <a:off x="609600" y="3505200"/>
            <a:ext cx="5029200" cy="1676400"/>
          </a:xfrm>
        </p:spPr>
        <p:txBody>
          <a:bodyPr/>
          <a:lstStyle/>
          <a:p>
            <a:r>
              <a:rPr lang="en-US" altLang="en-US" sz="2400"/>
              <a:t>Possible reasons for this:</a:t>
            </a:r>
          </a:p>
          <a:p>
            <a:pPr lvl="1"/>
            <a:r>
              <a:rPr lang="en-US" altLang="en-US" sz="2200" b="1" i="1"/>
              <a:t>No authorization privileges</a:t>
            </a:r>
          </a:p>
          <a:p>
            <a:pPr lvl="1"/>
            <a:r>
              <a:rPr lang="en-US" altLang="en-US" sz="2200" i="1"/>
              <a:t>Schema scope</a:t>
            </a:r>
            <a:endParaRPr lang="en-US" altLang="en-US" sz="2200"/>
          </a:p>
          <a:p>
            <a:pPr>
              <a:buFont typeface="Wingdings" panose="05000000000000000000" pitchFamily="2" charset="2"/>
              <a:buNone/>
            </a:pPr>
            <a:endParaRPr lang="en-US" altLang="en-US" sz="2400"/>
          </a:p>
        </p:txBody>
      </p:sp>
      <p:sp>
        <p:nvSpPr>
          <p:cNvPr id="2497540" name="Rectangle 4"/>
          <p:cNvSpPr>
            <a:spLocks noChangeArrowheads="1"/>
          </p:cNvSpPr>
          <p:nvPr/>
        </p:nvSpPr>
        <p:spPr bwMode="auto">
          <a:xfrm>
            <a:off x="196850" y="2063750"/>
            <a:ext cx="7772400" cy="601663"/>
          </a:xfrm>
          <a:prstGeom prst="rect">
            <a:avLst/>
          </a:prstGeom>
          <a:noFill/>
          <a:ln w="38100">
            <a:solidFill>
              <a:schemeClr val="hlink"/>
            </a:solidFill>
            <a:miter lim="800000"/>
            <a:headEnd/>
            <a:tailEnd/>
          </a:ln>
          <a:effectLst/>
          <a:extLst>
            <a:ext uri="{909E8E84-426E-40DD-AFC4-6F175D3DCCD1}">
              <a14:hiddenFill xmlns:a14="http://schemas.microsoft.com/office/drawing/2010/main">
                <a:solidFill>
                  <a:schemeClr val="hlink">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algn="ctr">
              <a:buFont typeface="Wingdings" panose="05000000000000000000" pitchFamily="2" charset="2"/>
              <a:buNone/>
            </a:pPr>
            <a:r>
              <a:rPr lang="en-US" altLang="en-US" i="0"/>
              <a:t>Access denied (Authorization failed) (7512)</a:t>
            </a:r>
          </a:p>
        </p:txBody>
      </p:sp>
      <p:pic>
        <p:nvPicPr>
          <p:cNvPr id="2497541" name="Picture 5" descr="questi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3413" y="3001963"/>
            <a:ext cx="1851025" cy="2773362"/>
          </a:xfrm>
          <a:prstGeom prst="rect">
            <a:avLst/>
          </a:prstGeom>
          <a:noFill/>
          <a:extLst>
            <a:ext uri="{909E8E84-426E-40DD-AFC4-6F175D3DCCD1}">
              <a14:hiddenFill xmlns:a14="http://schemas.microsoft.com/office/drawing/2010/main">
                <a:solidFill>
                  <a:srgbClr val="FFFFFF"/>
                </a:solidFill>
              </a14:hiddenFill>
            </a:ext>
          </a:extLst>
        </p:spPr>
      </p:pic>
      <p:sp>
        <p:nvSpPr>
          <p:cNvPr id="2497542" name="Rectangle 6"/>
          <p:cNvSpPr>
            <a:spLocks noChangeArrowheads="1"/>
          </p:cNvSpPr>
          <p:nvPr/>
        </p:nvSpPr>
        <p:spPr bwMode="auto">
          <a:xfrm>
            <a:off x="266700" y="1176338"/>
            <a:ext cx="55467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Clr>
                <a:schemeClr val="accent1"/>
              </a:buClr>
              <a:buSzTx/>
              <a:buFont typeface="Wingdings" panose="05000000000000000000" pitchFamily="2" charset="2"/>
              <a:buNone/>
            </a:pPr>
            <a:r>
              <a:rPr lang="en-US" altLang="en-US" sz="2800" b="1">
                <a:solidFill>
                  <a:schemeClr val="tx2"/>
                </a:solidFill>
              </a:rPr>
              <a:t>select count(*)  from  customer;</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97540"/>
                                        </p:tgtEl>
                                        <p:attrNameLst>
                                          <p:attrName>style.visibility</p:attrName>
                                        </p:attrNameLst>
                                      </p:cBhvr>
                                      <p:to>
                                        <p:strVal val="visible"/>
                                      </p:to>
                                    </p:set>
                                    <p:animEffect transition="in" filter="fade">
                                      <p:cBhvr>
                                        <p:cTn id="7" dur="1000"/>
                                        <p:tgtEl>
                                          <p:spTgt spid="2497540"/>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497539">
                                            <p:txEl>
                                              <p:pRg st="0" end="0"/>
                                            </p:txEl>
                                          </p:spTgt>
                                        </p:tgtEl>
                                        <p:attrNameLst>
                                          <p:attrName>style.visibility</p:attrName>
                                        </p:attrNameLst>
                                      </p:cBhvr>
                                      <p:to>
                                        <p:strVal val="visible"/>
                                      </p:to>
                                    </p:set>
                                    <p:animEffect transition="in" filter="fade">
                                      <p:cBhvr>
                                        <p:cTn id="11" dur="1000"/>
                                        <p:tgtEl>
                                          <p:spTgt spid="2497539">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497539">
                                            <p:txEl>
                                              <p:pRg st="1" end="1"/>
                                            </p:txEl>
                                          </p:spTgt>
                                        </p:tgtEl>
                                        <p:attrNameLst>
                                          <p:attrName>style.visibility</p:attrName>
                                        </p:attrNameLst>
                                      </p:cBhvr>
                                      <p:to>
                                        <p:strVal val="visible"/>
                                      </p:to>
                                    </p:set>
                                    <p:animEffect transition="in" filter="fade">
                                      <p:cBhvr>
                                        <p:cTn id="14" dur="1000"/>
                                        <p:tgtEl>
                                          <p:spTgt spid="2497539">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97539">
                                            <p:txEl>
                                              <p:pRg st="2" end="2"/>
                                            </p:txEl>
                                          </p:spTgt>
                                        </p:tgtEl>
                                        <p:attrNameLst>
                                          <p:attrName>style.visibility</p:attrName>
                                        </p:attrNameLst>
                                      </p:cBhvr>
                                      <p:to>
                                        <p:strVal val="visible"/>
                                      </p:to>
                                    </p:set>
                                    <p:animEffect transition="in" filter="fade">
                                      <p:cBhvr>
                                        <p:cTn id="17" dur="1000"/>
                                        <p:tgtEl>
                                          <p:spTgt spid="24975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7539" grpId="0" build="p"/>
      <p:bldP spid="24975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2914" name="Rectangle 2"/>
          <p:cNvSpPr>
            <a:spLocks noGrp="1" noChangeArrowheads="1"/>
          </p:cNvSpPr>
          <p:nvPr>
            <p:ph type="title"/>
          </p:nvPr>
        </p:nvSpPr>
        <p:spPr>
          <a:xfrm>
            <a:off x="438150" y="238125"/>
            <a:ext cx="8610600" cy="530225"/>
          </a:xfrm>
        </p:spPr>
        <p:txBody>
          <a:bodyPr>
            <a:normAutofit fontScale="90000"/>
          </a:bodyPr>
          <a:lstStyle/>
          <a:p>
            <a:r>
              <a:rPr lang="en-US" altLang="en-US"/>
              <a:t>Authorization – What can I do?</a:t>
            </a:r>
          </a:p>
        </p:txBody>
      </p:sp>
      <p:sp>
        <p:nvSpPr>
          <p:cNvPr id="2342915" name="Rectangle 3"/>
          <p:cNvSpPr>
            <a:spLocks noGrp="1" noChangeArrowheads="1"/>
          </p:cNvSpPr>
          <p:nvPr>
            <p:ph idx="1"/>
          </p:nvPr>
        </p:nvSpPr>
        <p:spPr>
          <a:xfrm>
            <a:off x="495300" y="1697038"/>
            <a:ext cx="8115300" cy="709612"/>
          </a:xfrm>
        </p:spPr>
        <p:txBody>
          <a:bodyPr/>
          <a:lstStyle/>
          <a:p>
            <a:r>
              <a:rPr lang="en-US" altLang="en-US" sz="2400"/>
              <a:t>Database wide (system admin or general creation)</a:t>
            </a:r>
            <a:endParaRPr lang="en-US" altLang="en-US" sz="2400">
              <a:latin typeface="Courier New" panose="02070309020205020404" pitchFamily="49" charset="0"/>
            </a:endParaRPr>
          </a:p>
        </p:txBody>
      </p:sp>
      <p:sp>
        <p:nvSpPr>
          <p:cNvPr id="2342917" name="Text Box 5"/>
          <p:cNvSpPr txBox="1">
            <a:spLocks noChangeArrowheads="1"/>
          </p:cNvSpPr>
          <p:nvPr/>
        </p:nvSpPr>
        <p:spPr bwMode="auto">
          <a:xfrm>
            <a:off x="941388" y="2165350"/>
            <a:ext cx="7327900" cy="71437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spcBef>
                <a:spcPct val="0"/>
              </a:spcBef>
              <a:buSzTx/>
            </a:pPr>
            <a:r>
              <a:rPr lang="en-US" altLang="en-US" sz="2000" b="1" i="0">
                <a:latin typeface="Courier New" panose="02070309020205020404" pitchFamily="49" charset="0"/>
              </a:rPr>
              <a:t>GRANT { DBA, RESOURCE }</a:t>
            </a:r>
          </a:p>
          <a:p>
            <a:pPr algn="l" eaLnBrk="0" hangingPunct="0">
              <a:spcBef>
                <a:spcPct val="0"/>
              </a:spcBef>
              <a:buSzTx/>
            </a:pPr>
            <a:r>
              <a:rPr lang="en-US" altLang="en-US" sz="2000" b="1" i="0">
                <a:latin typeface="Courier New" panose="02070309020205020404" pitchFamily="49" charset="0"/>
              </a:rPr>
              <a:t>      TO </a:t>
            </a:r>
            <a:r>
              <a:rPr lang="en-US" altLang="en-US" sz="2000" b="1">
                <a:latin typeface="Courier New" panose="02070309020205020404" pitchFamily="49" charset="0"/>
              </a:rPr>
              <a:t>user_name </a:t>
            </a:r>
            <a:r>
              <a:rPr lang="en-US" altLang="en-US" sz="2000" b="1" i="0">
                <a:latin typeface="Courier New" panose="02070309020205020404" pitchFamily="49" charset="0"/>
              </a:rPr>
              <a:t>[, </a:t>
            </a:r>
            <a:r>
              <a:rPr lang="en-US" altLang="en-US" sz="2000" b="1">
                <a:latin typeface="Courier New" panose="02070309020205020404" pitchFamily="49" charset="0"/>
              </a:rPr>
              <a:t>user_name</a:t>
            </a:r>
            <a:r>
              <a:rPr lang="en-US" altLang="en-US" sz="2000" b="1" i="0">
                <a:latin typeface="Courier New" panose="02070309020205020404" pitchFamily="49" charset="0"/>
              </a:rPr>
              <a:t> ] , …;</a:t>
            </a:r>
          </a:p>
        </p:txBody>
      </p:sp>
      <p:sp>
        <p:nvSpPr>
          <p:cNvPr id="2342919" name="Text Box 7"/>
          <p:cNvSpPr txBox="1">
            <a:spLocks noChangeArrowheads="1"/>
          </p:cNvSpPr>
          <p:nvPr/>
        </p:nvSpPr>
        <p:spPr bwMode="auto">
          <a:xfrm>
            <a:off x="187325" y="1028700"/>
            <a:ext cx="8715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a:t>Privileges syntax: GRANT (2 types)</a:t>
            </a:r>
          </a:p>
        </p:txBody>
      </p:sp>
      <p:sp>
        <p:nvSpPr>
          <p:cNvPr id="2342922" name="AutoShape 10"/>
          <p:cNvSpPr>
            <a:spLocks noChangeArrowheads="1"/>
          </p:cNvSpPr>
          <p:nvPr/>
        </p:nvSpPr>
        <p:spPr bwMode="auto">
          <a:xfrm>
            <a:off x="2393950" y="2481263"/>
            <a:ext cx="217488"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42923" name="AutoShape 11"/>
          <p:cNvSpPr>
            <a:spLocks noChangeArrowheads="1"/>
          </p:cNvSpPr>
          <p:nvPr/>
        </p:nvSpPr>
        <p:spPr bwMode="auto">
          <a:xfrm>
            <a:off x="3613150" y="2478088"/>
            <a:ext cx="217488"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42924" name="Text Box 12"/>
          <p:cNvSpPr txBox="1">
            <a:spLocks noChangeArrowheads="1"/>
          </p:cNvSpPr>
          <p:nvPr/>
        </p:nvSpPr>
        <p:spPr bwMode="auto">
          <a:xfrm>
            <a:off x="488950" y="3697288"/>
            <a:ext cx="2406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Can do anything</a:t>
            </a:r>
          </a:p>
        </p:txBody>
      </p:sp>
      <p:sp>
        <p:nvSpPr>
          <p:cNvPr id="2342925" name="Text Box 13"/>
          <p:cNvSpPr txBox="1">
            <a:spLocks noChangeArrowheads="1"/>
          </p:cNvSpPr>
          <p:nvPr/>
        </p:nvSpPr>
        <p:spPr bwMode="auto">
          <a:xfrm>
            <a:off x="3527425" y="3684588"/>
            <a:ext cx="272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Can CREATE stuff</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42915">
                                            <p:txEl>
                                              <p:pRg st="0" end="0"/>
                                            </p:txEl>
                                          </p:spTgt>
                                        </p:tgtEl>
                                        <p:attrNameLst>
                                          <p:attrName>style.visibility</p:attrName>
                                        </p:attrNameLst>
                                      </p:cBhvr>
                                      <p:to>
                                        <p:strVal val="visible"/>
                                      </p:to>
                                    </p:set>
                                    <p:animEffect transition="in" filter="fade">
                                      <p:cBhvr>
                                        <p:cTn id="7" dur="1000"/>
                                        <p:tgtEl>
                                          <p:spTgt spid="234291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42917"/>
                                        </p:tgtEl>
                                        <p:attrNameLst>
                                          <p:attrName>style.visibility</p:attrName>
                                        </p:attrNameLst>
                                      </p:cBhvr>
                                      <p:to>
                                        <p:strVal val="visible"/>
                                      </p:to>
                                    </p:set>
                                    <p:animEffect transition="in" filter="fade">
                                      <p:cBhvr>
                                        <p:cTn id="10" dur="1000"/>
                                        <p:tgtEl>
                                          <p:spTgt spid="234291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342922"/>
                                        </p:tgtEl>
                                        <p:attrNameLst>
                                          <p:attrName>style.visibility</p:attrName>
                                        </p:attrNameLst>
                                      </p:cBhvr>
                                      <p:to>
                                        <p:strVal val="visible"/>
                                      </p:to>
                                    </p:set>
                                    <p:animEffect transition="in" filter="wipe(down)">
                                      <p:cBhvr>
                                        <p:cTn id="15" dur="500"/>
                                        <p:tgtEl>
                                          <p:spTgt spid="2342922"/>
                                        </p:tgtEl>
                                      </p:cBhvr>
                                    </p:animEffect>
                                  </p:childTnLst>
                                </p:cTn>
                              </p:par>
                            </p:childTnLst>
                          </p:cTn>
                        </p:par>
                        <p:par>
                          <p:cTn id="16" fill="hold" nodeType="afterGroup">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2342924"/>
                                        </p:tgtEl>
                                        <p:attrNameLst>
                                          <p:attrName>style.visibility</p:attrName>
                                        </p:attrNameLst>
                                      </p:cBhvr>
                                      <p:to>
                                        <p:strVal val="visible"/>
                                      </p:to>
                                    </p:set>
                                    <p:animEffect transition="in" filter="fade">
                                      <p:cBhvr>
                                        <p:cTn id="19" dur="1000"/>
                                        <p:tgtEl>
                                          <p:spTgt spid="234292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342923"/>
                                        </p:tgtEl>
                                        <p:attrNameLst>
                                          <p:attrName>style.visibility</p:attrName>
                                        </p:attrNameLst>
                                      </p:cBhvr>
                                      <p:to>
                                        <p:strVal val="visible"/>
                                      </p:to>
                                    </p:set>
                                    <p:animEffect transition="in" filter="wipe(down)">
                                      <p:cBhvr>
                                        <p:cTn id="24" dur="500"/>
                                        <p:tgtEl>
                                          <p:spTgt spid="2342923"/>
                                        </p:tgtEl>
                                      </p:cBhvr>
                                    </p:animEffect>
                                  </p:childTnLst>
                                </p:cTn>
                              </p:par>
                            </p:childTnLst>
                          </p:cTn>
                        </p:par>
                        <p:par>
                          <p:cTn id="25" fill="hold" nodeType="afterGroup">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342925"/>
                                        </p:tgtEl>
                                        <p:attrNameLst>
                                          <p:attrName>style.visibility</p:attrName>
                                        </p:attrNameLst>
                                      </p:cBhvr>
                                      <p:to>
                                        <p:strVal val="visible"/>
                                      </p:to>
                                    </p:set>
                                    <p:animEffect transition="in" filter="fade">
                                      <p:cBhvr>
                                        <p:cTn id="28" dur="1000"/>
                                        <p:tgtEl>
                                          <p:spTgt spid="2342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2915" grpId="0" build="p"/>
      <p:bldP spid="2342917" grpId="0" animBg="1"/>
      <p:bldP spid="2342922" grpId="0" animBg="1"/>
      <p:bldP spid="2342923" grpId="0" animBg="1"/>
      <p:bldP spid="2342924" grpId="0"/>
      <p:bldP spid="23429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3986" name="Rectangle 2"/>
          <p:cNvSpPr>
            <a:spLocks noGrp="1" noChangeArrowheads="1"/>
          </p:cNvSpPr>
          <p:nvPr>
            <p:ph type="title"/>
          </p:nvPr>
        </p:nvSpPr>
        <p:spPr>
          <a:xfrm>
            <a:off x="438150" y="238125"/>
            <a:ext cx="8610600" cy="530225"/>
          </a:xfrm>
        </p:spPr>
        <p:txBody>
          <a:bodyPr>
            <a:normAutofit fontScale="90000"/>
          </a:bodyPr>
          <a:lstStyle/>
          <a:p>
            <a:r>
              <a:rPr lang="en-US" altLang="en-US"/>
              <a:t>Authorization – What can I do?</a:t>
            </a:r>
          </a:p>
        </p:txBody>
      </p:sp>
      <p:sp>
        <p:nvSpPr>
          <p:cNvPr id="2473987" name="Rectangle 3"/>
          <p:cNvSpPr>
            <a:spLocks noGrp="1" noChangeArrowheads="1"/>
          </p:cNvSpPr>
          <p:nvPr>
            <p:ph idx="1"/>
          </p:nvPr>
        </p:nvSpPr>
        <p:spPr>
          <a:xfrm>
            <a:off x="495300" y="1697038"/>
            <a:ext cx="8115300" cy="709612"/>
          </a:xfrm>
        </p:spPr>
        <p:txBody>
          <a:bodyPr/>
          <a:lstStyle/>
          <a:p>
            <a:r>
              <a:rPr lang="en-US" altLang="en-US" sz="2400"/>
              <a:t>Database wide (system admin or general creation)</a:t>
            </a:r>
            <a:endParaRPr lang="en-US" altLang="en-US" sz="2400">
              <a:latin typeface="Courier New" panose="02070309020205020404" pitchFamily="49" charset="0"/>
            </a:endParaRPr>
          </a:p>
        </p:txBody>
      </p:sp>
      <p:sp>
        <p:nvSpPr>
          <p:cNvPr id="2473988" name="Text Box 4"/>
          <p:cNvSpPr txBox="1">
            <a:spLocks noChangeArrowheads="1"/>
          </p:cNvSpPr>
          <p:nvPr/>
        </p:nvSpPr>
        <p:spPr bwMode="auto">
          <a:xfrm>
            <a:off x="941388" y="2165350"/>
            <a:ext cx="7327900" cy="71437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spcBef>
                <a:spcPct val="0"/>
              </a:spcBef>
              <a:buSzTx/>
            </a:pPr>
            <a:r>
              <a:rPr lang="en-US" altLang="en-US" sz="2000" b="1" i="0">
                <a:latin typeface="Courier New" panose="02070309020205020404" pitchFamily="49" charset="0"/>
              </a:rPr>
              <a:t>GRANT { DBA, RESOURCE }</a:t>
            </a:r>
          </a:p>
          <a:p>
            <a:pPr algn="l" eaLnBrk="0" hangingPunct="0">
              <a:spcBef>
                <a:spcPct val="0"/>
              </a:spcBef>
              <a:buSzTx/>
            </a:pPr>
            <a:r>
              <a:rPr lang="en-US" altLang="en-US" sz="2000" b="1" i="0">
                <a:latin typeface="Courier New" panose="02070309020205020404" pitchFamily="49" charset="0"/>
              </a:rPr>
              <a:t>      TO </a:t>
            </a:r>
            <a:r>
              <a:rPr lang="en-US" altLang="en-US" sz="2000" b="1">
                <a:latin typeface="Courier New" panose="02070309020205020404" pitchFamily="49" charset="0"/>
              </a:rPr>
              <a:t>user_name </a:t>
            </a:r>
            <a:r>
              <a:rPr lang="en-US" altLang="en-US" sz="2000" b="1" i="0">
                <a:latin typeface="Courier New" panose="02070309020205020404" pitchFamily="49" charset="0"/>
              </a:rPr>
              <a:t>[, </a:t>
            </a:r>
            <a:r>
              <a:rPr lang="en-US" altLang="en-US" sz="2000" b="1">
                <a:latin typeface="Courier New" panose="02070309020205020404" pitchFamily="49" charset="0"/>
              </a:rPr>
              <a:t>user_name</a:t>
            </a:r>
            <a:r>
              <a:rPr lang="en-US" altLang="en-US" sz="2000" b="1" i="0">
                <a:latin typeface="Courier New" panose="02070309020205020404" pitchFamily="49" charset="0"/>
              </a:rPr>
              <a:t> ] , …;</a:t>
            </a:r>
          </a:p>
        </p:txBody>
      </p:sp>
      <p:sp>
        <p:nvSpPr>
          <p:cNvPr id="2473989" name="Text Box 5"/>
          <p:cNvSpPr txBox="1">
            <a:spLocks noChangeArrowheads="1"/>
          </p:cNvSpPr>
          <p:nvPr/>
        </p:nvSpPr>
        <p:spPr bwMode="auto">
          <a:xfrm>
            <a:off x="936625" y="3444875"/>
            <a:ext cx="7602538" cy="132397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spcBef>
                <a:spcPct val="0"/>
              </a:spcBef>
              <a:buSzTx/>
            </a:pPr>
            <a:r>
              <a:rPr lang="en-US" altLang="en-US" sz="2000" b="1" i="0">
                <a:latin typeface="Courier New" panose="02070309020205020404" pitchFamily="49" charset="0"/>
              </a:rPr>
              <a:t>GRANT { </a:t>
            </a:r>
            <a:r>
              <a:rPr lang="en-US" altLang="en-US" sz="2000" b="1">
                <a:latin typeface="Courier New" panose="02070309020205020404" pitchFamily="49" charset="0"/>
              </a:rPr>
              <a:t>privilege </a:t>
            </a:r>
            <a:r>
              <a:rPr lang="en-US" altLang="en-US" sz="2000" b="1" i="0">
                <a:latin typeface="Courier New" panose="02070309020205020404" pitchFamily="49" charset="0"/>
              </a:rPr>
              <a:t>[, </a:t>
            </a:r>
            <a:r>
              <a:rPr lang="en-US" altLang="en-US" sz="2000" b="1">
                <a:latin typeface="Courier New" panose="02070309020205020404" pitchFamily="49" charset="0"/>
              </a:rPr>
              <a:t>privilege</a:t>
            </a:r>
            <a:r>
              <a:rPr lang="en-US" altLang="en-US" sz="2000" b="1" i="0">
                <a:latin typeface="Courier New" panose="02070309020205020404" pitchFamily="49" charset="0"/>
              </a:rPr>
              <a:t> ], … | ALL }</a:t>
            </a:r>
          </a:p>
          <a:p>
            <a:pPr algn="l" eaLnBrk="0" hangingPunct="0">
              <a:spcBef>
                <a:spcPct val="0"/>
              </a:spcBef>
              <a:buSzTx/>
            </a:pPr>
            <a:r>
              <a:rPr lang="en-US" altLang="en-US" sz="2000" b="1" i="0">
                <a:latin typeface="Courier New" panose="02070309020205020404" pitchFamily="49" charset="0"/>
              </a:rPr>
              <a:t>     ON </a:t>
            </a:r>
            <a:r>
              <a:rPr lang="en-US" altLang="en-US" sz="2000" b="1">
                <a:latin typeface="Courier New" panose="02070309020205020404" pitchFamily="49" charset="0"/>
              </a:rPr>
              <a:t>table_name</a:t>
            </a:r>
            <a:endParaRPr lang="en-US" altLang="en-US" sz="2000" b="1" i="0">
              <a:latin typeface="Courier New" panose="02070309020205020404" pitchFamily="49" charset="0"/>
            </a:endParaRPr>
          </a:p>
          <a:p>
            <a:pPr algn="l" eaLnBrk="0" hangingPunct="0">
              <a:spcBef>
                <a:spcPct val="0"/>
              </a:spcBef>
              <a:buSzTx/>
            </a:pPr>
            <a:r>
              <a:rPr lang="en-US" altLang="en-US" sz="2000" b="1" i="0">
                <a:latin typeface="Courier New" panose="02070309020205020404" pitchFamily="49" charset="0"/>
              </a:rPr>
              <a:t>     TO { </a:t>
            </a:r>
            <a:r>
              <a:rPr lang="en-US" altLang="en-US" sz="2000" b="1">
                <a:latin typeface="Courier New" panose="02070309020205020404" pitchFamily="49" charset="0"/>
              </a:rPr>
              <a:t>user_name </a:t>
            </a:r>
            <a:r>
              <a:rPr lang="en-US" altLang="en-US" sz="2000" b="1" i="0">
                <a:latin typeface="Courier New" panose="02070309020205020404" pitchFamily="49" charset="0"/>
              </a:rPr>
              <a:t>[, </a:t>
            </a:r>
            <a:r>
              <a:rPr lang="en-US" altLang="en-US" sz="2000" b="1">
                <a:latin typeface="Courier New" panose="02070309020205020404" pitchFamily="49" charset="0"/>
              </a:rPr>
              <a:t>user_name</a:t>
            </a:r>
            <a:r>
              <a:rPr lang="en-US" altLang="en-US" sz="2000" b="1" i="0">
                <a:latin typeface="Courier New" panose="02070309020205020404" pitchFamily="49" charset="0"/>
              </a:rPr>
              <a:t> ], … | PUBLIC }</a:t>
            </a:r>
          </a:p>
          <a:p>
            <a:pPr algn="l" eaLnBrk="0" hangingPunct="0">
              <a:spcBef>
                <a:spcPct val="0"/>
              </a:spcBef>
              <a:buSzTx/>
            </a:pPr>
            <a:r>
              <a:rPr lang="en-US" altLang="en-US" sz="2000" b="1" i="0">
                <a:latin typeface="Courier New" panose="02070309020205020404" pitchFamily="49" charset="0"/>
              </a:rPr>
              <a:t>   [ WITH GRANT OPTION ];</a:t>
            </a:r>
          </a:p>
        </p:txBody>
      </p:sp>
      <p:sp>
        <p:nvSpPr>
          <p:cNvPr id="2473990" name="Text Box 6"/>
          <p:cNvSpPr txBox="1">
            <a:spLocks noChangeArrowheads="1"/>
          </p:cNvSpPr>
          <p:nvPr/>
        </p:nvSpPr>
        <p:spPr bwMode="auto">
          <a:xfrm>
            <a:off x="187325" y="1028700"/>
            <a:ext cx="8715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a:t>Privileges syntax: GRANT (2 types)</a:t>
            </a:r>
          </a:p>
        </p:txBody>
      </p:sp>
      <p:sp>
        <p:nvSpPr>
          <p:cNvPr id="2473991" name="Rectangle 7"/>
          <p:cNvSpPr>
            <a:spLocks noChangeArrowheads="1"/>
          </p:cNvSpPr>
          <p:nvPr/>
        </p:nvSpPr>
        <p:spPr bwMode="auto">
          <a:xfrm>
            <a:off x="493713" y="2990850"/>
            <a:ext cx="8142287"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a:lnSpc>
                <a:spcPct val="90000"/>
              </a:lnSpc>
            </a:pPr>
            <a:r>
              <a:rPr lang="en-US" altLang="en-US" sz="2400" i="0"/>
              <a:t>For specified Tables or Views</a:t>
            </a:r>
          </a:p>
        </p:txBody>
      </p:sp>
      <p:sp>
        <p:nvSpPr>
          <p:cNvPr id="2473992" name="Rectangle 8"/>
          <p:cNvSpPr>
            <a:spLocks noChangeArrowheads="1"/>
          </p:cNvSpPr>
          <p:nvPr/>
        </p:nvSpPr>
        <p:spPr bwMode="auto">
          <a:xfrm>
            <a:off x="180975" y="5000625"/>
            <a:ext cx="8183563"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lvl="2">
              <a:lnSpc>
                <a:spcPct val="90000"/>
              </a:lnSpc>
              <a:buSzTx/>
            </a:pPr>
            <a:r>
              <a:rPr lang="en-US" altLang="en-US" sz="2000" i="0"/>
              <a:t>Where ‘privilege’ is:</a:t>
            </a:r>
          </a:p>
          <a:p>
            <a:pPr lvl="1">
              <a:lnSpc>
                <a:spcPct val="90000"/>
              </a:lnSpc>
              <a:buSzTx/>
              <a:buFontTx/>
              <a:buNone/>
            </a:pPr>
            <a:r>
              <a:rPr lang="en-US" altLang="en-US" sz="2200" i="0"/>
              <a:t>	</a:t>
            </a:r>
            <a:r>
              <a:rPr lang="en-US" altLang="en-US" sz="2100" i="0">
                <a:latin typeface="Courier New" panose="02070309020205020404" pitchFamily="49" charset="0"/>
              </a:rPr>
              <a:t>{ SELECT | INSERT | DELETE | INDEX | </a:t>
            </a:r>
          </a:p>
          <a:p>
            <a:pPr lvl="1">
              <a:lnSpc>
                <a:spcPct val="90000"/>
              </a:lnSpc>
              <a:buSzTx/>
              <a:buFontTx/>
              <a:buNone/>
            </a:pPr>
            <a:r>
              <a:rPr lang="en-US" altLang="en-US" sz="2100" i="0">
                <a:latin typeface="Courier New" panose="02070309020205020404" pitchFamily="49" charset="0"/>
              </a:rPr>
              <a:t>  UPDATE [ ( </a:t>
            </a:r>
            <a:r>
              <a:rPr lang="en-US" altLang="en-US" sz="2100">
                <a:latin typeface="Courier New" panose="02070309020205020404" pitchFamily="49" charset="0"/>
              </a:rPr>
              <a:t>column</a:t>
            </a:r>
            <a:r>
              <a:rPr lang="en-US" altLang="en-US" sz="2100" i="0">
                <a:latin typeface="Courier New" panose="02070309020205020404" pitchFamily="49" charset="0"/>
              </a:rPr>
              <a:t> , </a:t>
            </a:r>
            <a:r>
              <a:rPr lang="en-US" altLang="en-US" sz="2100">
                <a:latin typeface="Courier New" panose="02070309020205020404" pitchFamily="49" charset="0"/>
              </a:rPr>
              <a:t>column</a:t>
            </a:r>
            <a:r>
              <a:rPr lang="en-US" altLang="en-US" sz="2100" i="0">
                <a:latin typeface="Courier New" panose="02070309020205020404" pitchFamily="49" charset="0"/>
              </a:rPr>
              <a:t> , ... ) ] | REFERENCES [ ( </a:t>
            </a:r>
            <a:r>
              <a:rPr lang="en-US" altLang="en-US" sz="2100">
                <a:latin typeface="Courier New" panose="02070309020205020404" pitchFamily="49" charset="0"/>
              </a:rPr>
              <a:t>column</a:t>
            </a:r>
            <a:r>
              <a:rPr lang="en-US" altLang="en-US" sz="2100" i="0">
                <a:latin typeface="Courier New" panose="02070309020205020404" pitchFamily="49" charset="0"/>
              </a:rPr>
              <a:t> , </a:t>
            </a:r>
            <a:r>
              <a:rPr lang="en-US" altLang="en-US" sz="2100">
                <a:latin typeface="Courier New" panose="02070309020205020404" pitchFamily="49" charset="0"/>
              </a:rPr>
              <a:t>column</a:t>
            </a:r>
            <a:r>
              <a:rPr lang="en-US" altLang="en-US" sz="2100" i="0">
                <a:latin typeface="Courier New" panose="02070309020205020404" pitchFamily="49" charset="0"/>
              </a:rPr>
              <a:t> , ... ) ]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73991"/>
                                        </p:tgtEl>
                                        <p:attrNameLst>
                                          <p:attrName>style.visibility</p:attrName>
                                        </p:attrNameLst>
                                      </p:cBhvr>
                                      <p:to>
                                        <p:strVal val="visible"/>
                                      </p:to>
                                    </p:set>
                                    <p:animEffect transition="in" filter="fade">
                                      <p:cBhvr>
                                        <p:cTn id="7" dur="1000"/>
                                        <p:tgtEl>
                                          <p:spTgt spid="247399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73989"/>
                                        </p:tgtEl>
                                        <p:attrNameLst>
                                          <p:attrName>style.visibility</p:attrName>
                                        </p:attrNameLst>
                                      </p:cBhvr>
                                      <p:to>
                                        <p:strVal val="visible"/>
                                      </p:to>
                                    </p:set>
                                    <p:animEffect transition="in" filter="fade">
                                      <p:cBhvr>
                                        <p:cTn id="10" dur="1000"/>
                                        <p:tgtEl>
                                          <p:spTgt spid="247398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73992"/>
                                        </p:tgtEl>
                                        <p:attrNameLst>
                                          <p:attrName>style.visibility</p:attrName>
                                        </p:attrNameLst>
                                      </p:cBhvr>
                                      <p:to>
                                        <p:strVal val="visible"/>
                                      </p:to>
                                    </p:set>
                                    <p:animEffect transition="in" filter="fade">
                                      <p:cBhvr>
                                        <p:cTn id="13" dur="1000"/>
                                        <p:tgtEl>
                                          <p:spTgt spid="24739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3989" grpId="0" animBg="1"/>
      <p:bldP spid="2473991" grpId="0"/>
      <p:bldP spid="247399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4594" name="Rectangle 2"/>
          <p:cNvSpPr>
            <a:spLocks noGrp="1" noChangeArrowheads="1"/>
          </p:cNvSpPr>
          <p:nvPr>
            <p:ph type="title"/>
          </p:nvPr>
        </p:nvSpPr>
        <p:spPr>
          <a:xfrm>
            <a:off x="438150" y="238125"/>
            <a:ext cx="8610600" cy="530225"/>
          </a:xfrm>
        </p:spPr>
        <p:txBody>
          <a:bodyPr>
            <a:normAutofit fontScale="90000"/>
          </a:bodyPr>
          <a:lstStyle/>
          <a:p>
            <a:r>
              <a:rPr lang="en-US" altLang="en-US"/>
              <a:t>Authorization – What can I do?</a:t>
            </a:r>
          </a:p>
        </p:txBody>
      </p:sp>
      <p:sp>
        <p:nvSpPr>
          <p:cNvPr id="2414595" name="Rectangle 3"/>
          <p:cNvSpPr>
            <a:spLocks noGrp="1" noChangeArrowheads="1"/>
          </p:cNvSpPr>
          <p:nvPr>
            <p:ph idx="1"/>
          </p:nvPr>
        </p:nvSpPr>
        <p:spPr>
          <a:xfrm>
            <a:off x="533400" y="1697038"/>
            <a:ext cx="8077200" cy="4667250"/>
          </a:xfrm>
        </p:spPr>
        <p:txBody>
          <a:bodyPr>
            <a:normAutofit lnSpcReduction="10000"/>
          </a:bodyPr>
          <a:lstStyle/>
          <a:p>
            <a:pPr>
              <a:lnSpc>
                <a:spcPct val="90000"/>
              </a:lnSpc>
            </a:pPr>
            <a:r>
              <a:rPr lang="en-US" altLang="en-US"/>
              <a:t>For specified Tables or Views - Example</a:t>
            </a:r>
          </a:p>
          <a:p>
            <a:pPr>
              <a:lnSpc>
                <a:spcPct val="90000"/>
              </a:lnSpc>
              <a:buFont typeface="Wingdings" panose="05000000000000000000" pitchFamily="2" charset="2"/>
              <a:buNone/>
            </a:pPr>
            <a:r>
              <a:rPr lang="en-US" altLang="en-US" sz="2400">
                <a:latin typeface="Courier New" panose="02070309020205020404" pitchFamily="49" charset="0"/>
              </a:rPr>
              <a:t>	</a:t>
            </a:r>
          </a:p>
          <a:p>
            <a:pPr>
              <a:lnSpc>
                <a:spcPct val="90000"/>
              </a:lnSpc>
              <a:buFont typeface="Wingdings" panose="05000000000000000000" pitchFamily="2" charset="2"/>
              <a:buNone/>
            </a:pPr>
            <a:endParaRPr lang="en-US" altLang="en-US"/>
          </a:p>
          <a:p>
            <a:pPr>
              <a:lnSpc>
                <a:spcPct val="90000"/>
              </a:lnSpc>
              <a:buFont typeface="Wingdings" panose="05000000000000000000" pitchFamily="2" charset="2"/>
              <a:buNone/>
            </a:pPr>
            <a:endParaRPr lang="en-US" altLang="en-US"/>
          </a:p>
          <a:p>
            <a:pPr>
              <a:lnSpc>
                <a:spcPct val="90000"/>
              </a:lnSpc>
            </a:pPr>
            <a:endParaRPr lang="en-US" altLang="en-US"/>
          </a:p>
          <a:p>
            <a:pPr>
              <a:lnSpc>
                <a:spcPct val="90000"/>
              </a:lnSpc>
            </a:pPr>
            <a:endParaRPr lang="en-US" altLang="en-US"/>
          </a:p>
          <a:p>
            <a:pPr>
              <a:lnSpc>
                <a:spcPct val="90000"/>
              </a:lnSpc>
            </a:pPr>
            <a:endParaRPr lang="en-US" altLang="en-US"/>
          </a:p>
          <a:p>
            <a:pPr>
              <a:lnSpc>
                <a:spcPct val="90000"/>
              </a:lnSpc>
            </a:pPr>
            <a:r>
              <a:rPr lang="en-US" altLang="en-US"/>
              <a:t>See PSDN whitepaper on authorization for additional details.</a:t>
            </a:r>
          </a:p>
          <a:p>
            <a:pPr>
              <a:lnSpc>
                <a:spcPct val="90000"/>
              </a:lnSpc>
              <a:buFont typeface="Wingdings" panose="05000000000000000000" pitchFamily="2" charset="2"/>
              <a:buNone/>
            </a:pPr>
            <a:r>
              <a:rPr lang="en-US" altLang="en-US" sz="2400">
                <a:latin typeface="Courier New" panose="02070309020205020404" pitchFamily="49" charset="0"/>
              </a:rPr>
              <a:t>	</a:t>
            </a:r>
          </a:p>
        </p:txBody>
      </p:sp>
      <p:sp>
        <p:nvSpPr>
          <p:cNvPr id="2414596" name="Text Box 4"/>
          <p:cNvSpPr txBox="1">
            <a:spLocks noChangeArrowheads="1"/>
          </p:cNvSpPr>
          <p:nvPr/>
        </p:nvSpPr>
        <p:spPr bwMode="auto">
          <a:xfrm>
            <a:off x="230188" y="1082675"/>
            <a:ext cx="75961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a:t>Example Syntax: GRANT </a:t>
            </a:r>
          </a:p>
        </p:txBody>
      </p:sp>
      <p:sp>
        <p:nvSpPr>
          <p:cNvPr id="2414597" name="Text Box 5"/>
          <p:cNvSpPr txBox="1">
            <a:spLocks noChangeArrowheads="1"/>
          </p:cNvSpPr>
          <p:nvPr/>
        </p:nvSpPr>
        <p:spPr bwMode="auto">
          <a:xfrm>
            <a:off x="1025525" y="2205038"/>
            <a:ext cx="7327900" cy="71437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spcBef>
                <a:spcPct val="0"/>
              </a:spcBef>
              <a:buSzTx/>
            </a:pPr>
            <a:r>
              <a:rPr lang="en-US" altLang="en-US" sz="2000" b="1" i="0" dirty="0">
                <a:latin typeface="Courier New" panose="02070309020205020404" pitchFamily="49" charset="0"/>
              </a:rPr>
              <a:t>GRANT select ON </a:t>
            </a:r>
            <a:r>
              <a:rPr lang="en-US" altLang="en-US" sz="2000" b="1" i="0" dirty="0" err="1">
                <a:latin typeface="Courier New" panose="02070309020205020404" pitchFamily="49" charset="0"/>
              </a:rPr>
              <a:t>PUB.Customer</a:t>
            </a:r>
            <a:endParaRPr lang="en-US" altLang="en-US" sz="2000" b="1" i="0" dirty="0">
              <a:latin typeface="Courier New" panose="02070309020205020404" pitchFamily="49" charset="0"/>
            </a:endParaRPr>
          </a:p>
          <a:p>
            <a:pPr algn="l" eaLnBrk="0" hangingPunct="0">
              <a:spcBef>
                <a:spcPct val="0"/>
              </a:spcBef>
              <a:buSzTx/>
            </a:pPr>
            <a:r>
              <a:rPr lang="en-US" altLang="en-US" sz="2000" b="1" i="0" dirty="0">
                <a:latin typeface="Courier New" panose="02070309020205020404" pitchFamily="49" charset="0"/>
              </a:rPr>
              <a:t>             TO </a:t>
            </a:r>
            <a:r>
              <a:rPr lang="en-US" altLang="en-US" sz="2000" b="1" i="0" dirty="0" smtClean="0">
                <a:latin typeface="Courier New" panose="02070309020205020404" pitchFamily="49" charset="0"/>
              </a:rPr>
              <a:t>bob;</a:t>
            </a:r>
            <a:endParaRPr lang="en-US" altLang="en-US" sz="2000" b="1" i="0" dirty="0">
              <a:latin typeface="Courier New" panose="02070309020205020404" pitchFamily="49" charset="0"/>
            </a:endParaRPr>
          </a:p>
        </p:txBody>
      </p:sp>
      <p:sp>
        <p:nvSpPr>
          <p:cNvPr id="2414598" name="Text Box 6"/>
          <p:cNvSpPr txBox="1">
            <a:spLocks noChangeArrowheads="1"/>
          </p:cNvSpPr>
          <p:nvPr/>
        </p:nvSpPr>
        <p:spPr bwMode="auto">
          <a:xfrm>
            <a:off x="1022350" y="3135313"/>
            <a:ext cx="7327900" cy="71437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spcBef>
                <a:spcPct val="0"/>
              </a:spcBef>
              <a:buSzTx/>
            </a:pPr>
            <a:r>
              <a:rPr lang="en-US" altLang="en-US" sz="2000" b="1" i="0">
                <a:latin typeface="Courier New" panose="02070309020205020404" pitchFamily="49" charset="0"/>
              </a:rPr>
              <a:t>GRANT select ON PUB.Order-line</a:t>
            </a:r>
          </a:p>
          <a:p>
            <a:pPr algn="l" eaLnBrk="0" hangingPunct="0">
              <a:spcBef>
                <a:spcPct val="0"/>
              </a:spcBef>
              <a:buSzTx/>
            </a:pPr>
            <a:r>
              <a:rPr lang="en-US" altLang="en-US" sz="2000" b="1" i="0">
                <a:latin typeface="Courier New" panose="02070309020205020404" pitchFamily="49" charset="0"/>
              </a:rPr>
              <a:t>             TO PUBLIC;</a:t>
            </a:r>
          </a:p>
        </p:txBody>
      </p:sp>
      <p:sp>
        <p:nvSpPr>
          <p:cNvPr id="2414599" name="Text Box 7"/>
          <p:cNvSpPr txBox="1">
            <a:spLocks noChangeArrowheads="1"/>
          </p:cNvSpPr>
          <p:nvPr/>
        </p:nvSpPr>
        <p:spPr bwMode="auto">
          <a:xfrm>
            <a:off x="1030288" y="4043363"/>
            <a:ext cx="7327900" cy="71437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spcBef>
                <a:spcPct val="0"/>
              </a:spcBef>
              <a:buSzTx/>
            </a:pPr>
            <a:r>
              <a:rPr lang="en-US" altLang="en-US" sz="2000" b="1" i="0">
                <a:latin typeface="Courier New" panose="02070309020205020404" pitchFamily="49" charset="0"/>
              </a:rPr>
              <a:t>COMMIT WORK;</a:t>
            </a:r>
          </a:p>
          <a:p>
            <a:pPr algn="l" eaLnBrk="0" hangingPunct="0">
              <a:spcBef>
                <a:spcPct val="0"/>
              </a:spcBef>
              <a:buSzTx/>
            </a:pPr>
            <a:r>
              <a:rPr lang="en-US" altLang="en-US" sz="2000" b="1" i="0">
                <a:latin typeface="Courier New" panose="02070309020205020404" pitchFamily="49" charset="0"/>
              </a:rPr>
              <a:t>ROLLBACK WORK;</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414597"/>
                                        </p:tgtEl>
                                        <p:attrNameLst>
                                          <p:attrName>style.visibility</p:attrName>
                                        </p:attrNameLst>
                                      </p:cBhvr>
                                      <p:to>
                                        <p:strVal val="visible"/>
                                      </p:to>
                                    </p:set>
                                    <p:animEffect transition="in" filter="slide(fromBottom)">
                                      <p:cBhvr>
                                        <p:cTn id="7" dur="500"/>
                                        <p:tgtEl>
                                          <p:spTgt spid="24145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414598"/>
                                        </p:tgtEl>
                                        <p:attrNameLst>
                                          <p:attrName>style.visibility</p:attrName>
                                        </p:attrNameLst>
                                      </p:cBhvr>
                                      <p:to>
                                        <p:strVal val="visible"/>
                                      </p:to>
                                    </p:set>
                                    <p:animEffect transition="in" filter="slide(fromBottom)">
                                      <p:cBhvr>
                                        <p:cTn id="12" dur="500"/>
                                        <p:tgtEl>
                                          <p:spTgt spid="241459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414599"/>
                                        </p:tgtEl>
                                        <p:attrNameLst>
                                          <p:attrName>style.visibility</p:attrName>
                                        </p:attrNameLst>
                                      </p:cBhvr>
                                      <p:to>
                                        <p:strVal val="visible"/>
                                      </p:to>
                                    </p:set>
                                    <p:animEffect transition="in" filter="slide(fromBottom)">
                                      <p:cBhvr>
                                        <p:cTn id="17" dur="500"/>
                                        <p:tgtEl>
                                          <p:spTgt spid="24145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4597" grpId="0" animBg="1"/>
      <p:bldP spid="2414598" grpId="0" animBg="1"/>
      <p:bldP spid="241459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4594" name="Rectangle 2"/>
          <p:cNvSpPr>
            <a:spLocks noGrp="1" noChangeArrowheads="1"/>
          </p:cNvSpPr>
          <p:nvPr>
            <p:ph type="title"/>
          </p:nvPr>
        </p:nvSpPr>
        <p:spPr>
          <a:xfrm>
            <a:off x="438150" y="238125"/>
            <a:ext cx="8610600" cy="530225"/>
          </a:xfrm>
        </p:spPr>
        <p:txBody>
          <a:bodyPr>
            <a:normAutofit fontScale="90000"/>
          </a:bodyPr>
          <a:lstStyle/>
          <a:p>
            <a:r>
              <a:rPr lang="en-US" altLang="en-US" dirty="0"/>
              <a:t>Demo Database Grant Routine</a:t>
            </a:r>
            <a:endParaRPr lang="en-US" altLang="en-US" dirty="0"/>
          </a:p>
        </p:txBody>
      </p:sp>
      <p:sp>
        <p:nvSpPr>
          <p:cNvPr id="2414595" name="Rectangle 3"/>
          <p:cNvSpPr>
            <a:spLocks noGrp="1" noChangeArrowheads="1"/>
          </p:cNvSpPr>
          <p:nvPr>
            <p:ph idx="1"/>
          </p:nvPr>
        </p:nvSpPr>
        <p:spPr>
          <a:xfrm>
            <a:off x="533400" y="914400"/>
            <a:ext cx="8077200" cy="5449888"/>
          </a:xfrm>
        </p:spPr>
        <p:txBody>
          <a:bodyPr>
            <a:normAutofit/>
          </a:bodyPr>
          <a:lstStyle/>
          <a:p>
            <a:pPr>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proenv</a:t>
            </a:r>
            <a:r>
              <a:rPr lang="en-US" altLang="en-US" sz="2400" dirty="0">
                <a:latin typeface="Courier New" panose="02070309020205020404" pitchFamily="49" charset="0"/>
              </a:rPr>
              <a:t>&gt;</a:t>
            </a:r>
            <a:r>
              <a:rPr lang="en-US" altLang="en-US" sz="2400" dirty="0" err="1">
                <a:latin typeface="Courier New" panose="02070309020205020404" pitchFamily="49" charset="0"/>
              </a:rPr>
              <a:t>sqlexp</a:t>
            </a:r>
            <a:r>
              <a:rPr lang="en-US" altLang="en-US" sz="2400" dirty="0">
                <a:latin typeface="Courier New" panose="02070309020205020404" pitchFamily="49" charset="0"/>
              </a:rPr>
              <a:t> -</a:t>
            </a:r>
            <a:r>
              <a:rPr lang="en-US" altLang="en-US" sz="2400" dirty="0" err="1">
                <a:latin typeface="Courier New" panose="02070309020205020404" pitchFamily="49" charset="0"/>
              </a:rPr>
              <a:t>db</a:t>
            </a:r>
            <a:r>
              <a:rPr lang="en-US" altLang="en-US" sz="2400" dirty="0">
                <a:latin typeface="Courier New" panose="02070309020205020404" pitchFamily="49" charset="0"/>
              </a:rPr>
              <a:t> PUG -H localhost </a:t>
            </a:r>
            <a:endParaRPr lang="en-US" altLang="en-US" sz="2400" dirty="0" smtClean="0">
              <a:latin typeface="Courier New" panose="02070309020205020404" pitchFamily="49" charset="0"/>
            </a:endParaRPr>
          </a:p>
          <a:p>
            <a:pPr>
              <a:buNone/>
            </a:pPr>
            <a:r>
              <a:rPr lang="en-US" altLang="en-US" sz="2400" dirty="0">
                <a:latin typeface="Courier New" panose="02070309020205020404" pitchFamily="49" charset="0"/>
              </a:rPr>
              <a:t>	</a:t>
            </a:r>
            <a:r>
              <a:rPr lang="en-US" altLang="en-US" sz="2400" dirty="0" smtClean="0">
                <a:latin typeface="Courier New" panose="02070309020205020404" pitchFamily="49" charset="0"/>
              </a:rPr>
              <a:t>		-</a:t>
            </a:r>
            <a:r>
              <a:rPr lang="en-US" altLang="en-US" sz="2400" dirty="0">
                <a:latin typeface="Courier New" panose="02070309020205020404" pitchFamily="49" charset="0"/>
              </a:rPr>
              <a:t>S 20000 </a:t>
            </a:r>
            <a:r>
              <a:rPr lang="en-US" altLang="en-US" sz="2400" dirty="0" smtClean="0">
                <a:latin typeface="Courier New" panose="02070309020205020404" pitchFamily="49" charset="0"/>
              </a:rPr>
              <a:t>	-</a:t>
            </a:r>
            <a:r>
              <a:rPr lang="en-US" altLang="en-US" sz="2400" dirty="0">
                <a:latin typeface="Courier New" panose="02070309020205020404" pitchFamily="49" charset="0"/>
              </a:rPr>
              <a:t>user </a:t>
            </a:r>
            <a:r>
              <a:rPr lang="en-US" altLang="en-US" sz="2400" dirty="0" err="1">
                <a:latin typeface="Courier New" panose="02070309020205020404" pitchFamily="49" charset="0"/>
              </a:rPr>
              <a:t>sysprogress</a:t>
            </a:r>
            <a:r>
              <a:rPr lang="en-US" altLang="en-US" sz="2400" dirty="0">
                <a:latin typeface="Courier New" panose="02070309020205020404" pitchFamily="49" charset="0"/>
              </a:rPr>
              <a:t> </a:t>
            </a:r>
            <a:endParaRPr lang="en-US" altLang="en-US" sz="2400" dirty="0" smtClean="0">
              <a:latin typeface="Courier New" panose="02070309020205020404" pitchFamily="49" charset="0"/>
            </a:endParaRPr>
          </a:p>
          <a:p>
            <a:pPr>
              <a:buNone/>
            </a:pPr>
            <a:r>
              <a:rPr lang="en-US" altLang="en-US" sz="2400" dirty="0">
                <a:latin typeface="Courier New" panose="02070309020205020404" pitchFamily="49" charset="0"/>
              </a:rPr>
              <a:t>	</a:t>
            </a:r>
            <a:r>
              <a:rPr lang="en-US" altLang="en-US" sz="2400" dirty="0" smtClean="0">
                <a:latin typeface="Courier New" panose="02070309020205020404" pitchFamily="49" charset="0"/>
              </a:rPr>
              <a:t>		-</a:t>
            </a:r>
            <a:r>
              <a:rPr lang="en-US" altLang="en-US" sz="2400" dirty="0">
                <a:latin typeface="Courier New" panose="02070309020205020404" pitchFamily="49" charset="0"/>
              </a:rPr>
              <a:t>password </a:t>
            </a:r>
            <a:r>
              <a:rPr lang="en-US" altLang="en-US" sz="2400" dirty="0" err="1">
                <a:latin typeface="Courier New" panose="02070309020205020404" pitchFamily="49" charset="0"/>
              </a:rPr>
              <a:t>sysprogress</a:t>
            </a:r>
            <a:r>
              <a:rPr lang="en-US" altLang="en-US" sz="2400" dirty="0">
                <a:latin typeface="Courier New" panose="02070309020205020404" pitchFamily="49" charset="0"/>
              </a:rPr>
              <a:t> </a:t>
            </a:r>
            <a:endParaRPr lang="en-US" altLang="en-US" sz="2400" dirty="0" smtClean="0">
              <a:latin typeface="Courier New" panose="02070309020205020404" pitchFamily="49" charset="0"/>
            </a:endParaRPr>
          </a:p>
          <a:p>
            <a:pPr>
              <a:buNone/>
            </a:pPr>
            <a:r>
              <a:rPr lang="en-US" altLang="en-US" sz="2400" dirty="0">
                <a:latin typeface="Courier New" panose="02070309020205020404" pitchFamily="49" charset="0"/>
              </a:rPr>
              <a:t>	</a:t>
            </a:r>
            <a:r>
              <a:rPr lang="en-US" altLang="en-US" sz="2400" dirty="0" smtClean="0">
                <a:latin typeface="Courier New" panose="02070309020205020404" pitchFamily="49" charset="0"/>
              </a:rPr>
              <a:t>		-</a:t>
            </a:r>
            <a:r>
              <a:rPr lang="en-US" altLang="en-US" sz="2400" dirty="0" err="1">
                <a:latin typeface="Courier New" panose="02070309020205020404" pitchFamily="49" charset="0"/>
              </a:rPr>
              <a:t>infile</a:t>
            </a:r>
            <a:r>
              <a:rPr lang="en-US" altLang="en-US" sz="2400" dirty="0">
                <a:latin typeface="Courier New" panose="02070309020205020404" pitchFamily="49" charset="0"/>
              </a:rPr>
              <a:t> </a:t>
            </a:r>
            <a:r>
              <a:rPr lang="en-US" altLang="en-US" sz="2400" dirty="0" err="1">
                <a:latin typeface="Courier New" panose="02070309020205020404" pitchFamily="49" charset="0"/>
              </a:rPr>
              <a:t>grantall.sql</a:t>
            </a:r>
            <a:r>
              <a:rPr lang="en-US" altLang="en-US" sz="2400" dirty="0">
                <a:latin typeface="Courier New" panose="02070309020205020404" pitchFamily="49" charset="0"/>
              </a:rPr>
              <a:t> </a:t>
            </a:r>
            <a:endParaRPr lang="en-US" altLang="en-US" sz="2400" dirty="0" smtClean="0">
              <a:latin typeface="Courier New" panose="02070309020205020404" pitchFamily="49" charset="0"/>
            </a:endParaRPr>
          </a:p>
          <a:p>
            <a:pPr>
              <a:buNone/>
            </a:pPr>
            <a:r>
              <a:rPr lang="en-US" altLang="en-US" sz="2400" dirty="0">
                <a:latin typeface="Courier New" panose="02070309020205020404" pitchFamily="49" charset="0"/>
              </a:rPr>
              <a:t>	</a:t>
            </a:r>
            <a:r>
              <a:rPr lang="en-US" altLang="en-US" sz="2400" dirty="0" smtClean="0">
                <a:latin typeface="Courier New" panose="02070309020205020404" pitchFamily="49" charset="0"/>
              </a:rPr>
              <a:t>		-</a:t>
            </a:r>
            <a:r>
              <a:rPr lang="en-US" altLang="en-US" sz="2400" dirty="0" err="1">
                <a:latin typeface="Courier New" panose="02070309020205020404" pitchFamily="49" charset="0"/>
              </a:rPr>
              <a:t>outfile</a:t>
            </a:r>
            <a:r>
              <a:rPr lang="en-US" altLang="en-US" sz="2400" dirty="0">
                <a:latin typeface="Courier New" panose="02070309020205020404" pitchFamily="49" charset="0"/>
              </a:rPr>
              <a:t> sqlout.txt</a:t>
            </a:r>
          </a:p>
          <a:p>
            <a:pPr>
              <a:lnSpc>
                <a:spcPct val="90000"/>
              </a:lnSpc>
              <a:buFont typeface="Wingdings" panose="05000000000000000000" pitchFamily="2" charset="2"/>
              <a:buNone/>
            </a:pPr>
            <a:endParaRPr lang="en-US" altLang="en-US" sz="2400" dirty="0" smtClean="0">
              <a:latin typeface="Courier New" panose="02070309020205020404" pitchFamily="49" charset="0"/>
            </a:endParaRPr>
          </a:p>
          <a:p>
            <a:pPr>
              <a:lnSpc>
                <a:spcPct val="90000"/>
              </a:lnSpc>
              <a:buFont typeface="Wingdings" panose="05000000000000000000" pitchFamily="2" charset="2"/>
              <a:buNone/>
            </a:pPr>
            <a:r>
              <a:rPr lang="en-US" altLang="en-US" sz="2400" dirty="0" smtClean="0">
                <a:latin typeface="Courier New" panose="02070309020205020404" pitchFamily="49" charset="0"/>
              </a:rPr>
              <a:t>///// </a:t>
            </a:r>
            <a:r>
              <a:rPr lang="en-US" altLang="en-US" sz="2400" dirty="0" err="1" smtClean="0">
                <a:latin typeface="Courier New" panose="02070309020205020404" pitchFamily="49" charset="0"/>
              </a:rPr>
              <a:t>grantall.sql</a:t>
            </a:r>
            <a:endParaRPr lang="en-US" altLang="en-US" sz="2400" dirty="0">
              <a:latin typeface="Courier New" panose="02070309020205020404" pitchFamily="49" charset="0"/>
            </a:endParaRPr>
          </a:p>
          <a:p>
            <a:pPr>
              <a:buNone/>
            </a:pPr>
            <a:r>
              <a:rPr lang="en-US" altLang="en-US" dirty="0"/>
              <a:t>grant select on </a:t>
            </a:r>
            <a:r>
              <a:rPr lang="en-US" altLang="en-US" dirty="0" err="1"/>
              <a:t>pub.Benefits</a:t>
            </a:r>
            <a:r>
              <a:rPr lang="en-US" altLang="en-US" dirty="0"/>
              <a:t>                   </a:t>
            </a:r>
            <a:r>
              <a:rPr lang="en-US" altLang="en-US" dirty="0" smtClean="0"/>
              <a:t>to </a:t>
            </a:r>
            <a:r>
              <a:rPr lang="en-US" altLang="en-US" dirty="0" err="1"/>
              <a:t>sqluser</a:t>
            </a:r>
            <a:r>
              <a:rPr lang="en-US" altLang="en-US" dirty="0"/>
              <a:t>;</a:t>
            </a:r>
          </a:p>
          <a:p>
            <a:pPr>
              <a:buNone/>
            </a:pPr>
            <a:r>
              <a:rPr lang="en-US" altLang="en-US" dirty="0"/>
              <a:t>grant select on </a:t>
            </a:r>
            <a:r>
              <a:rPr lang="en-US" altLang="en-US" dirty="0" err="1"/>
              <a:t>pub.BillTo</a:t>
            </a:r>
            <a:r>
              <a:rPr lang="en-US" altLang="en-US" dirty="0"/>
              <a:t>                        to </a:t>
            </a:r>
            <a:r>
              <a:rPr lang="en-US" altLang="en-US" dirty="0" err="1"/>
              <a:t>sqluser</a:t>
            </a:r>
            <a:r>
              <a:rPr lang="en-US" altLang="en-US" dirty="0"/>
              <a:t>;</a:t>
            </a:r>
          </a:p>
          <a:p>
            <a:pPr>
              <a:buNone/>
            </a:pPr>
            <a:r>
              <a:rPr lang="en-US" altLang="en-US" dirty="0"/>
              <a:t>grant select on </a:t>
            </a:r>
            <a:r>
              <a:rPr lang="en-US" altLang="en-US" dirty="0" err="1"/>
              <a:t>pub.Bin</a:t>
            </a:r>
            <a:r>
              <a:rPr lang="en-US" altLang="en-US" dirty="0"/>
              <a:t>                           to </a:t>
            </a:r>
            <a:r>
              <a:rPr lang="en-US" altLang="en-US" dirty="0" err="1"/>
              <a:t>sqluser</a:t>
            </a:r>
            <a:r>
              <a:rPr lang="en-US" altLang="en-US" dirty="0"/>
              <a:t>;</a:t>
            </a:r>
          </a:p>
          <a:p>
            <a:pPr>
              <a:lnSpc>
                <a:spcPct val="90000"/>
              </a:lnSpc>
              <a:buFont typeface="Wingdings" panose="05000000000000000000" pitchFamily="2" charset="2"/>
              <a:buNone/>
            </a:pPr>
            <a:r>
              <a:rPr lang="en-US" altLang="en-US" dirty="0" smtClean="0"/>
              <a:t>Commit work;</a:t>
            </a:r>
            <a:endParaRPr lang="en-US" altLang="en-US" dirty="0"/>
          </a:p>
          <a:p>
            <a:pPr>
              <a:lnSpc>
                <a:spcPct val="90000"/>
              </a:lnSpc>
              <a:buFont typeface="Wingdings" panose="05000000000000000000" pitchFamily="2" charset="2"/>
              <a:buNone/>
            </a:pPr>
            <a:endParaRPr lang="en-US" altLang="en-US" dirty="0"/>
          </a:p>
          <a:p>
            <a:pPr>
              <a:lnSpc>
                <a:spcPct val="90000"/>
              </a:lnSpc>
            </a:pPr>
            <a:endParaRPr lang="en-US" altLang="en-US" dirty="0"/>
          </a:p>
          <a:p>
            <a:pPr>
              <a:lnSpc>
                <a:spcPct val="90000"/>
              </a:lnSpc>
            </a:pPr>
            <a:endParaRPr lang="en-US" altLang="en-US" dirty="0"/>
          </a:p>
          <a:p>
            <a:pPr marL="0" indent="0">
              <a:lnSpc>
                <a:spcPct val="90000"/>
              </a:lnSpc>
              <a:buNone/>
            </a:pPr>
            <a:endParaRPr lang="en-US" altLang="en-US" dirty="0"/>
          </a:p>
        </p:txBody>
      </p:sp>
    </p:spTree>
    <p:extLst>
      <p:ext uri="{BB962C8B-B14F-4D97-AF65-F5344CB8AC3E}">
        <p14:creationId xmlns:p14="http://schemas.microsoft.com/office/powerpoint/2010/main" val="1733617331"/>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22" name="Rectangle 2"/>
          <p:cNvSpPr>
            <a:spLocks noGrp="1" noChangeArrowheads="1"/>
          </p:cNvSpPr>
          <p:nvPr>
            <p:ph type="title"/>
          </p:nvPr>
        </p:nvSpPr>
        <p:spPr>
          <a:xfrm>
            <a:off x="438150" y="238125"/>
            <a:ext cx="8610600" cy="530225"/>
          </a:xfrm>
        </p:spPr>
        <p:txBody>
          <a:bodyPr>
            <a:normAutofit fontScale="90000"/>
          </a:bodyPr>
          <a:lstStyle/>
          <a:p>
            <a:r>
              <a:rPr lang="en-US" altLang="en-US"/>
              <a:t>Encountering data access errors</a:t>
            </a:r>
          </a:p>
        </p:txBody>
      </p:sp>
      <p:sp>
        <p:nvSpPr>
          <p:cNvPr id="2437123" name="Rectangle 3"/>
          <p:cNvSpPr>
            <a:spLocks noGrp="1" noChangeArrowheads="1"/>
          </p:cNvSpPr>
          <p:nvPr>
            <p:ph idx="1"/>
          </p:nvPr>
        </p:nvSpPr>
        <p:spPr>
          <a:xfrm>
            <a:off x="609600" y="3505200"/>
            <a:ext cx="5029200" cy="1676400"/>
          </a:xfrm>
        </p:spPr>
        <p:txBody>
          <a:bodyPr/>
          <a:lstStyle/>
          <a:p>
            <a:r>
              <a:rPr lang="en-US" altLang="en-US"/>
              <a:t>Possible reasons for this:</a:t>
            </a:r>
          </a:p>
          <a:p>
            <a:pPr lvl="1"/>
            <a:r>
              <a:rPr lang="en-US" altLang="en-US" sz="2200" i="1"/>
              <a:t>No authorization privileges</a:t>
            </a:r>
          </a:p>
          <a:p>
            <a:pPr lvl="1"/>
            <a:r>
              <a:rPr lang="en-US" altLang="en-US" sz="2200" i="1"/>
              <a:t>Schema scope</a:t>
            </a:r>
          </a:p>
        </p:txBody>
      </p:sp>
      <p:sp>
        <p:nvSpPr>
          <p:cNvPr id="2437124" name="Rectangle 4"/>
          <p:cNvSpPr>
            <a:spLocks noChangeArrowheads="1"/>
          </p:cNvSpPr>
          <p:nvPr/>
        </p:nvSpPr>
        <p:spPr bwMode="auto">
          <a:xfrm>
            <a:off x="196850" y="2063750"/>
            <a:ext cx="7772400" cy="601663"/>
          </a:xfrm>
          <a:prstGeom prst="rect">
            <a:avLst/>
          </a:prstGeom>
          <a:noFill/>
          <a:ln w="38100">
            <a:solidFill>
              <a:schemeClr val="hlink"/>
            </a:solidFill>
            <a:miter lim="800000"/>
            <a:headEnd/>
            <a:tailEnd/>
          </a:ln>
          <a:effectLst/>
          <a:extLst>
            <a:ext uri="{909E8E84-426E-40DD-AFC4-6F175D3DCCD1}">
              <a14:hiddenFill xmlns:a14="http://schemas.microsoft.com/office/drawing/2010/main">
                <a:solidFill>
                  <a:schemeClr val="hlink">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algn="ctr">
              <a:buFont typeface="Wingdings" panose="05000000000000000000" pitchFamily="2" charset="2"/>
              <a:buNone/>
            </a:pPr>
            <a:r>
              <a:rPr lang="en-US" altLang="en-US" i="0"/>
              <a:t>Access denied (Authorization failed) (7512)</a:t>
            </a:r>
          </a:p>
        </p:txBody>
      </p:sp>
      <p:pic>
        <p:nvPicPr>
          <p:cNvPr id="2437125" name="Picture 5" descr="questi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3413" y="3001963"/>
            <a:ext cx="1851025" cy="2773362"/>
          </a:xfrm>
          <a:prstGeom prst="rect">
            <a:avLst/>
          </a:prstGeom>
          <a:noFill/>
          <a:extLst>
            <a:ext uri="{909E8E84-426E-40DD-AFC4-6F175D3DCCD1}">
              <a14:hiddenFill xmlns:a14="http://schemas.microsoft.com/office/drawing/2010/main">
                <a:solidFill>
                  <a:srgbClr val="FFFFFF"/>
                </a:solidFill>
              </a14:hiddenFill>
            </a:ext>
          </a:extLst>
        </p:spPr>
      </p:pic>
      <p:sp>
        <p:nvSpPr>
          <p:cNvPr id="2437126" name="Rectangle 6"/>
          <p:cNvSpPr>
            <a:spLocks noChangeArrowheads="1"/>
          </p:cNvSpPr>
          <p:nvPr/>
        </p:nvSpPr>
        <p:spPr bwMode="auto">
          <a:xfrm>
            <a:off x="265113" y="1176338"/>
            <a:ext cx="55467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Clr>
                <a:schemeClr val="accent1"/>
              </a:buClr>
              <a:buSzTx/>
              <a:buFont typeface="Wingdings" panose="05000000000000000000" pitchFamily="2" charset="2"/>
              <a:buNone/>
            </a:pPr>
            <a:r>
              <a:rPr lang="en-US" altLang="en-US" sz="2800" b="1">
                <a:solidFill>
                  <a:schemeClr val="tx2"/>
                </a:solidFill>
              </a:rPr>
              <a:t>select count(*)  from  customer;</a:t>
            </a:r>
          </a:p>
        </p:txBody>
      </p:sp>
      <p:sp>
        <p:nvSpPr>
          <p:cNvPr id="2437127" name="Text Box 7"/>
          <p:cNvSpPr txBox="1">
            <a:spLocks noChangeArrowheads="1"/>
          </p:cNvSpPr>
          <p:nvPr/>
        </p:nvSpPr>
        <p:spPr bwMode="auto">
          <a:xfrm>
            <a:off x="1358900" y="4405313"/>
            <a:ext cx="2143125" cy="427037"/>
          </a:xfrm>
          <a:prstGeom prst="rect">
            <a:avLst/>
          </a:prstGeom>
          <a:solidFill>
            <a:schemeClr val="bg1"/>
          </a:solidFill>
          <a:ln>
            <a:noFill/>
          </a:ln>
          <a:effectLst/>
          <a:extLs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200" b="1"/>
              <a:t>Schema scope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37124"/>
                                        </p:tgtEl>
                                        <p:attrNameLst>
                                          <p:attrName>style.visibility</p:attrName>
                                        </p:attrNameLst>
                                      </p:cBhvr>
                                      <p:to>
                                        <p:strVal val="visible"/>
                                      </p:to>
                                    </p:set>
                                    <p:animEffect transition="in" filter="fade">
                                      <p:cBhvr>
                                        <p:cTn id="7" dur="1000"/>
                                        <p:tgtEl>
                                          <p:spTgt spid="2437124"/>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437123">
                                            <p:txEl>
                                              <p:pRg st="0" end="0"/>
                                            </p:txEl>
                                          </p:spTgt>
                                        </p:tgtEl>
                                        <p:attrNameLst>
                                          <p:attrName>style.visibility</p:attrName>
                                        </p:attrNameLst>
                                      </p:cBhvr>
                                      <p:to>
                                        <p:strVal val="visible"/>
                                      </p:to>
                                    </p:set>
                                    <p:animEffect transition="in" filter="fade">
                                      <p:cBhvr>
                                        <p:cTn id="11" dur="1000"/>
                                        <p:tgtEl>
                                          <p:spTgt spid="2437123">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437123">
                                            <p:txEl>
                                              <p:pRg st="1" end="1"/>
                                            </p:txEl>
                                          </p:spTgt>
                                        </p:tgtEl>
                                        <p:attrNameLst>
                                          <p:attrName>style.visibility</p:attrName>
                                        </p:attrNameLst>
                                      </p:cBhvr>
                                      <p:to>
                                        <p:strVal val="visible"/>
                                      </p:to>
                                    </p:set>
                                    <p:animEffect transition="in" filter="fade">
                                      <p:cBhvr>
                                        <p:cTn id="14" dur="1000"/>
                                        <p:tgtEl>
                                          <p:spTgt spid="2437123">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37123">
                                            <p:txEl>
                                              <p:pRg st="2" end="2"/>
                                            </p:txEl>
                                          </p:spTgt>
                                        </p:tgtEl>
                                        <p:attrNameLst>
                                          <p:attrName>style.visibility</p:attrName>
                                        </p:attrNameLst>
                                      </p:cBhvr>
                                      <p:to>
                                        <p:strVal val="visible"/>
                                      </p:to>
                                    </p:set>
                                    <p:animEffect transition="in" filter="fade">
                                      <p:cBhvr>
                                        <p:cTn id="17" dur="1000"/>
                                        <p:tgtEl>
                                          <p:spTgt spid="2437123">
                                            <p:txEl>
                                              <p:pRg st="2" end="2"/>
                                            </p:txEl>
                                          </p:spTgt>
                                        </p:tgtEl>
                                      </p:cBhvr>
                                    </p:animEffect>
                                  </p:childTnLst>
                                </p:cTn>
                              </p:par>
                            </p:childTnLst>
                          </p:cTn>
                        </p:par>
                        <p:par>
                          <p:cTn id="18" fill="hold" nodeType="afterGroup">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437127"/>
                                        </p:tgtEl>
                                        <p:attrNameLst>
                                          <p:attrName>style.visibility</p:attrName>
                                        </p:attrNameLst>
                                      </p:cBhvr>
                                      <p:to>
                                        <p:strVal val="visible"/>
                                      </p:to>
                                    </p:set>
                                    <p:animEffect transition="in" filter="fade">
                                      <p:cBhvr>
                                        <p:cTn id="21" dur="1000"/>
                                        <p:tgtEl>
                                          <p:spTgt spid="2437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23" grpId="0" build="p"/>
      <p:bldP spid="2437124" grpId="0" animBg="1"/>
      <p:bldP spid="243712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39171" name="Group 3"/>
          <p:cNvGrpSpPr>
            <a:grpSpLocks/>
          </p:cNvGrpSpPr>
          <p:nvPr/>
        </p:nvGrpSpPr>
        <p:grpSpPr bwMode="auto">
          <a:xfrm>
            <a:off x="320675" y="1814513"/>
            <a:ext cx="8593138" cy="4456112"/>
            <a:chOff x="525" y="3385"/>
            <a:chExt cx="432" cy="300"/>
          </a:xfrm>
        </p:grpSpPr>
        <p:sp>
          <p:nvSpPr>
            <p:cNvPr id="2439172" name="Oval 4"/>
            <p:cNvSpPr>
              <a:spLocks noChangeArrowheads="1"/>
            </p:cNvSpPr>
            <p:nvPr/>
          </p:nvSpPr>
          <p:spPr bwMode="auto">
            <a:xfrm>
              <a:off x="526" y="3595"/>
              <a:ext cx="431" cy="90"/>
            </a:xfrm>
            <a:prstGeom prst="ellipse">
              <a:avLst/>
            </a:prstGeom>
            <a:gradFill rotWithShape="1">
              <a:gsLst>
                <a:gs pos="0">
                  <a:srgbClr val="1D6AA3"/>
                </a:gs>
                <a:gs pos="100000">
                  <a:srgbClr val="1D6AA3">
                    <a:gamma/>
                    <a:shade val="46275"/>
                    <a:invGamma/>
                  </a:srgbClr>
                </a:gs>
              </a:gsLst>
              <a:lin ang="0" scaled="1"/>
            </a:gradFill>
            <a:ln>
              <a:noFill/>
            </a:ln>
            <a:effectLst/>
            <a:extLst>
              <a:ext uri="{91240B29-F687-4F45-9708-019B960494DF}">
                <a14:hiddenLine xmlns:a14="http://schemas.microsoft.com/office/drawing/2010/main" w="12700"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wrap="none" anchor="ctr"/>
            <a:lstStyle/>
            <a:p>
              <a:endParaRPr lang="en-US"/>
            </a:p>
          </p:txBody>
        </p:sp>
        <p:sp>
          <p:nvSpPr>
            <p:cNvPr id="2439173" name="Rectangle 5"/>
            <p:cNvSpPr>
              <a:spLocks noChangeArrowheads="1"/>
            </p:cNvSpPr>
            <p:nvPr/>
          </p:nvSpPr>
          <p:spPr bwMode="auto">
            <a:xfrm>
              <a:off x="526" y="3430"/>
              <a:ext cx="431" cy="208"/>
            </a:xfrm>
            <a:prstGeom prst="rect">
              <a:avLst/>
            </a:prstGeom>
            <a:gradFill rotWithShape="1">
              <a:gsLst>
                <a:gs pos="0">
                  <a:srgbClr val="1D6AA3">
                    <a:gamma/>
                    <a:shade val="67843"/>
                    <a:invGamma/>
                  </a:srgbClr>
                </a:gs>
                <a:gs pos="50000">
                  <a:srgbClr val="1D6AA3"/>
                </a:gs>
                <a:gs pos="100000">
                  <a:srgbClr val="1D6AA3">
                    <a:gamma/>
                    <a:shade val="67843"/>
                    <a:invGamma/>
                  </a:srgbClr>
                </a:gs>
              </a:gsLst>
              <a:lin ang="0" scaled="1"/>
            </a:gradFill>
            <a:ln>
              <a:noFill/>
            </a:ln>
            <a:effectLst/>
            <a:extLst>
              <a:ext uri="{91240B29-F687-4F45-9708-019B960494DF}">
                <a14:hiddenLine xmlns:a14="http://schemas.microsoft.com/office/drawing/2010/main" w="12700" algn="ctr">
                  <a:solidFill>
                    <a:srgbClr val="82A9C6"/>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wrap="none" anchor="ctr"/>
            <a:lstStyle/>
            <a:p>
              <a:endParaRPr lang="en-US"/>
            </a:p>
          </p:txBody>
        </p:sp>
        <p:sp>
          <p:nvSpPr>
            <p:cNvPr id="2439174" name="Oval 6"/>
            <p:cNvSpPr>
              <a:spLocks noChangeArrowheads="1"/>
            </p:cNvSpPr>
            <p:nvPr/>
          </p:nvSpPr>
          <p:spPr bwMode="auto">
            <a:xfrm>
              <a:off x="525" y="3385"/>
              <a:ext cx="430" cy="90"/>
            </a:xfrm>
            <a:prstGeom prst="ellipse">
              <a:avLst/>
            </a:prstGeom>
            <a:gradFill rotWithShape="1">
              <a:gsLst>
                <a:gs pos="0">
                  <a:srgbClr val="1D6AA3"/>
                </a:gs>
                <a:gs pos="50000">
                  <a:srgbClr val="1D6AA3">
                    <a:gamma/>
                    <a:tint val="80000"/>
                    <a:invGamma/>
                  </a:srgbClr>
                </a:gs>
                <a:gs pos="100000">
                  <a:srgbClr val="1D6AA3"/>
                </a:gs>
              </a:gsLst>
              <a:lin ang="0" scaled="1"/>
            </a:gradFill>
            <a:ln w="12700" algn="ctr">
              <a:solidFill>
                <a:srgbClr val="82A9C6"/>
              </a:solidFill>
              <a:round/>
              <a:headEnd/>
              <a:tailEnd/>
            </a:ln>
            <a:effectLst/>
            <a:extLs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wrap="none" anchor="ctr"/>
            <a:lstStyle/>
            <a:p>
              <a:endParaRPr lang="en-US"/>
            </a:p>
          </p:txBody>
        </p:sp>
      </p:grpSp>
      <p:sp>
        <p:nvSpPr>
          <p:cNvPr id="2439170" name="Rectangle 2"/>
          <p:cNvSpPr>
            <a:spLocks noGrp="1" noChangeArrowheads="1"/>
          </p:cNvSpPr>
          <p:nvPr>
            <p:ph type="title"/>
          </p:nvPr>
        </p:nvSpPr>
        <p:spPr>
          <a:xfrm>
            <a:off x="438150" y="238125"/>
            <a:ext cx="8610600" cy="530225"/>
          </a:xfrm>
        </p:spPr>
        <p:txBody>
          <a:bodyPr>
            <a:normAutofit fontScale="90000"/>
          </a:bodyPr>
          <a:lstStyle/>
          <a:p>
            <a:r>
              <a:rPr lang="en-US" altLang="en-US"/>
              <a:t>Schema: a logical grouping</a:t>
            </a:r>
          </a:p>
        </p:txBody>
      </p:sp>
      <p:sp>
        <p:nvSpPr>
          <p:cNvPr id="2439175" name="Text Box 7"/>
          <p:cNvSpPr txBox="1">
            <a:spLocks noChangeArrowheads="1"/>
          </p:cNvSpPr>
          <p:nvPr/>
        </p:nvSpPr>
        <p:spPr bwMode="white">
          <a:xfrm>
            <a:off x="3900488" y="4271963"/>
            <a:ext cx="1928812" cy="31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B2B2B2"/>
                  </a:outerShdw>
                </a:effectLst>
              </a14:hiddenEffects>
            </a:ext>
          </a:extLst>
        </p:spPr>
        <p:txBody>
          <a:bodyPr>
            <a:spAutoFit/>
          </a:bodyPr>
          <a:lstStyle/>
          <a:p>
            <a:pPr algn="l">
              <a:lnSpc>
                <a:spcPct val="90000"/>
              </a:lnSpc>
              <a:buSzTx/>
            </a:pPr>
            <a:endParaRPr lang="en-US" altLang="en-US" sz="1600" i="0"/>
          </a:p>
        </p:txBody>
      </p:sp>
      <p:sp>
        <p:nvSpPr>
          <p:cNvPr id="2439181" name="Oval 13"/>
          <p:cNvSpPr>
            <a:spLocks noChangeArrowheads="1"/>
          </p:cNvSpPr>
          <p:nvPr/>
        </p:nvSpPr>
        <p:spPr bwMode="auto">
          <a:xfrm>
            <a:off x="608013" y="3175000"/>
            <a:ext cx="3684587" cy="2847975"/>
          </a:xfrm>
          <a:prstGeom prst="ellipse">
            <a:avLst/>
          </a:prstGeom>
          <a:solidFill>
            <a:srgbClr val="FFFF99"/>
          </a:solidFill>
          <a:ln w="25400" algn="ctr">
            <a:solidFill>
              <a:srgbClr val="FFF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39183" name="Text Box 15"/>
          <p:cNvSpPr txBox="1">
            <a:spLocks noChangeArrowheads="1"/>
          </p:cNvSpPr>
          <p:nvPr/>
        </p:nvSpPr>
        <p:spPr bwMode="auto">
          <a:xfrm>
            <a:off x="1547813" y="3205163"/>
            <a:ext cx="23256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0"/>
              </a:spcBef>
              <a:defRPr sz="2400">
                <a:solidFill>
                  <a:schemeClr val="tx1"/>
                </a:solidFill>
                <a:latin typeface="Arial" panose="020B0604020202020204" pitchFamily="34" charset="0"/>
              </a:defRPr>
            </a:lvl1pPr>
            <a:lvl2pPr algn="l" eaLnBrk="0" hangingPunct="0">
              <a:spcBef>
                <a:spcPct val="0"/>
              </a:spcBef>
              <a:defRPr sz="2400">
                <a:solidFill>
                  <a:schemeClr val="tx1"/>
                </a:solidFill>
                <a:latin typeface="Arial" panose="020B0604020202020204" pitchFamily="34" charset="0"/>
              </a:defRPr>
            </a:lvl2pPr>
            <a:lvl3pPr algn="l" eaLnBrk="0" hangingPunct="0">
              <a:spcBef>
                <a:spcPct val="0"/>
              </a:spcBef>
              <a:defRPr sz="2400">
                <a:solidFill>
                  <a:schemeClr val="tx1"/>
                </a:solidFill>
                <a:latin typeface="Arial" panose="020B0604020202020204" pitchFamily="34" charset="0"/>
              </a:defRPr>
            </a:lvl3pPr>
            <a:lvl4pPr algn="l" eaLnBrk="0" hangingPunct="0">
              <a:spcBef>
                <a:spcPct val="0"/>
              </a:spcBef>
              <a:defRPr sz="2400">
                <a:solidFill>
                  <a:schemeClr val="tx1"/>
                </a:solidFill>
                <a:latin typeface="Arial" panose="020B0604020202020204" pitchFamily="34" charset="0"/>
              </a:defRPr>
            </a:lvl4pPr>
            <a:lvl5pPr algn="l" eaLnBrk="0" hangingPunct="0">
              <a:spcBef>
                <a:spcPct val="0"/>
              </a:spcBef>
              <a:defRPr sz="2400">
                <a:solidFill>
                  <a:schemeClr val="tx1"/>
                </a:solidFill>
                <a:latin typeface="Arial" panose="020B0604020202020204" pitchFamily="34" charset="0"/>
              </a:defRPr>
            </a:lvl5pPr>
            <a:lvl6pPr eaLnBrk="0" fontAlgn="base" hangingPunct="0">
              <a:spcBef>
                <a:spcPct val="0"/>
              </a:spcBef>
              <a:spcAft>
                <a:spcPct val="0"/>
              </a:spcAft>
              <a:defRPr sz="2400">
                <a:solidFill>
                  <a:schemeClr val="tx1"/>
                </a:solidFill>
                <a:latin typeface="Arial" panose="020B0604020202020204" pitchFamily="34" charset="0"/>
              </a:defRPr>
            </a:lvl6pPr>
            <a:lvl7pPr eaLnBrk="0" fontAlgn="base" hangingPunct="0">
              <a:spcBef>
                <a:spcPct val="0"/>
              </a:spcBef>
              <a:spcAft>
                <a:spcPct val="0"/>
              </a:spcAft>
              <a:defRPr sz="2400">
                <a:solidFill>
                  <a:schemeClr val="tx1"/>
                </a:solidFill>
                <a:latin typeface="Arial" panose="020B0604020202020204" pitchFamily="34" charset="0"/>
              </a:defRPr>
            </a:lvl7pPr>
            <a:lvl8pPr eaLnBrk="0" fontAlgn="base" hangingPunct="0">
              <a:spcBef>
                <a:spcPct val="0"/>
              </a:spcBef>
              <a:spcAft>
                <a:spcPct val="0"/>
              </a:spcAft>
              <a:defRPr sz="2400">
                <a:solidFill>
                  <a:schemeClr val="tx1"/>
                </a:solidFill>
                <a:latin typeface="Arial" panose="020B0604020202020204" pitchFamily="34" charset="0"/>
              </a:defRPr>
            </a:lvl8pPr>
            <a:lvl9pP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buClr>
                <a:schemeClr val="accent1"/>
              </a:buClr>
              <a:buFont typeface="Wingdings" panose="05000000000000000000" pitchFamily="2" charset="2"/>
              <a:buNone/>
            </a:pPr>
            <a:r>
              <a:rPr lang="en-US" altLang="en-US" i="0"/>
              <a:t>PUB schema</a:t>
            </a:r>
          </a:p>
        </p:txBody>
      </p:sp>
      <p:sp>
        <p:nvSpPr>
          <p:cNvPr id="2439203" name="Text Box 35"/>
          <p:cNvSpPr txBox="1">
            <a:spLocks noChangeArrowheads="1"/>
          </p:cNvSpPr>
          <p:nvPr/>
        </p:nvSpPr>
        <p:spPr bwMode="auto">
          <a:xfrm>
            <a:off x="838200" y="3624263"/>
            <a:ext cx="287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0"/>
              </a:spcBef>
              <a:defRPr sz="2400">
                <a:solidFill>
                  <a:schemeClr val="tx1"/>
                </a:solidFill>
                <a:latin typeface="Arial" panose="020B0604020202020204" pitchFamily="34" charset="0"/>
              </a:defRPr>
            </a:lvl1pPr>
            <a:lvl2pPr algn="l" eaLnBrk="0" hangingPunct="0">
              <a:spcBef>
                <a:spcPct val="0"/>
              </a:spcBef>
              <a:defRPr sz="2400">
                <a:solidFill>
                  <a:schemeClr val="tx1"/>
                </a:solidFill>
                <a:latin typeface="Arial" panose="020B0604020202020204" pitchFamily="34" charset="0"/>
              </a:defRPr>
            </a:lvl2pPr>
            <a:lvl3pPr algn="l" eaLnBrk="0" hangingPunct="0">
              <a:spcBef>
                <a:spcPct val="0"/>
              </a:spcBef>
              <a:defRPr sz="2400">
                <a:solidFill>
                  <a:schemeClr val="tx1"/>
                </a:solidFill>
                <a:latin typeface="Arial" panose="020B0604020202020204" pitchFamily="34" charset="0"/>
              </a:defRPr>
            </a:lvl3pPr>
            <a:lvl4pPr algn="l" eaLnBrk="0" hangingPunct="0">
              <a:spcBef>
                <a:spcPct val="0"/>
              </a:spcBef>
              <a:defRPr sz="2400">
                <a:solidFill>
                  <a:schemeClr val="tx1"/>
                </a:solidFill>
                <a:latin typeface="Arial" panose="020B0604020202020204" pitchFamily="34" charset="0"/>
              </a:defRPr>
            </a:lvl4pPr>
            <a:lvl5pPr algn="l" eaLnBrk="0" hangingPunct="0">
              <a:spcBef>
                <a:spcPct val="0"/>
              </a:spcBef>
              <a:defRPr sz="2400">
                <a:solidFill>
                  <a:schemeClr val="tx1"/>
                </a:solidFill>
                <a:latin typeface="Arial" panose="020B0604020202020204" pitchFamily="34" charset="0"/>
              </a:defRPr>
            </a:lvl5pPr>
            <a:lvl6pPr eaLnBrk="0" fontAlgn="base" hangingPunct="0">
              <a:spcBef>
                <a:spcPct val="0"/>
              </a:spcBef>
              <a:spcAft>
                <a:spcPct val="0"/>
              </a:spcAft>
              <a:defRPr sz="2400">
                <a:solidFill>
                  <a:schemeClr val="tx1"/>
                </a:solidFill>
                <a:latin typeface="Arial" panose="020B0604020202020204" pitchFamily="34" charset="0"/>
              </a:defRPr>
            </a:lvl6pPr>
            <a:lvl7pPr eaLnBrk="0" fontAlgn="base" hangingPunct="0">
              <a:spcBef>
                <a:spcPct val="0"/>
              </a:spcBef>
              <a:spcAft>
                <a:spcPct val="0"/>
              </a:spcAft>
              <a:defRPr sz="2400">
                <a:solidFill>
                  <a:schemeClr val="tx1"/>
                </a:solidFill>
                <a:latin typeface="Arial" panose="020B0604020202020204" pitchFamily="34" charset="0"/>
              </a:defRPr>
            </a:lvl7pPr>
            <a:lvl8pPr eaLnBrk="0" fontAlgn="base" hangingPunct="0">
              <a:spcBef>
                <a:spcPct val="0"/>
              </a:spcBef>
              <a:spcAft>
                <a:spcPct val="0"/>
              </a:spcAft>
              <a:defRPr sz="2400">
                <a:solidFill>
                  <a:schemeClr val="tx1"/>
                </a:solidFill>
                <a:latin typeface="Arial" panose="020B0604020202020204" pitchFamily="34" charset="0"/>
              </a:defRPr>
            </a:lvl8pPr>
            <a:lvl9pP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buClr>
                <a:schemeClr val="accent1"/>
              </a:buClr>
              <a:buFont typeface="Wingdings" panose="05000000000000000000" pitchFamily="2" charset="2"/>
              <a:buNone/>
            </a:pPr>
            <a:r>
              <a:rPr lang="en-US" altLang="en-US">
                <a:solidFill>
                  <a:schemeClr val="hlink"/>
                </a:solidFill>
              </a:rPr>
              <a:t>Customer</a:t>
            </a:r>
            <a:r>
              <a:rPr lang="en-US" altLang="en-US" i="0">
                <a:solidFill>
                  <a:schemeClr val="hlink"/>
                </a:solidFill>
              </a:rPr>
              <a:t>  table #1</a:t>
            </a:r>
          </a:p>
        </p:txBody>
      </p:sp>
      <p:sp>
        <p:nvSpPr>
          <p:cNvPr id="2439223" name="Text Box 55"/>
          <p:cNvSpPr txBox="1">
            <a:spLocks noChangeArrowheads="1"/>
          </p:cNvSpPr>
          <p:nvPr/>
        </p:nvSpPr>
        <p:spPr bwMode="auto">
          <a:xfrm>
            <a:off x="3554413" y="2147888"/>
            <a:ext cx="1909762"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0"/>
              </a:spcBef>
              <a:defRPr sz="2400">
                <a:solidFill>
                  <a:schemeClr val="tx1"/>
                </a:solidFill>
                <a:latin typeface="Arial" panose="020B0604020202020204" pitchFamily="34" charset="0"/>
              </a:defRPr>
            </a:lvl1pPr>
            <a:lvl2pPr algn="l" eaLnBrk="0" hangingPunct="0">
              <a:spcBef>
                <a:spcPct val="0"/>
              </a:spcBef>
              <a:defRPr sz="2400">
                <a:solidFill>
                  <a:schemeClr val="tx1"/>
                </a:solidFill>
                <a:latin typeface="Arial" panose="020B0604020202020204" pitchFamily="34" charset="0"/>
              </a:defRPr>
            </a:lvl2pPr>
            <a:lvl3pPr algn="l" eaLnBrk="0" hangingPunct="0">
              <a:spcBef>
                <a:spcPct val="0"/>
              </a:spcBef>
              <a:defRPr sz="2400">
                <a:solidFill>
                  <a:schemeClr val="tx1"/>
                </a:solidFill>
                <a:latin typeface="Arial" panose="020B0604020202020204" pitchFamily="34" charset="0"/>
              </a:defRPr>
            </a:lvl3pPr>
            <a:lvl4pPr algn="l" eaLnBrk="0" hangingPunct="0">
              <a:spcBef>
                <a:spcPct val="0"/>
              </a:spcBef>
              <a:defRPr sz="2400">
                <a:solidFill>
                  <a:schemeClr val="tx1"/>
                </a:solidFill>
                <a:latin typeface="Arial" panose="020B0604020202020204" pitchFamily="34" charset="0"/>
              </a:defRPr>
            </a:lvl4pPr>
            <a:lvl5pPr algn="l" eaLnBrk="0" hangingPunct="0">
              <a:spcBef>
                <a:spcPct val="0"/>
              </a:spcBef>
              <a:defRPr sz="2400">
                <a:solidFill>
                  <a:schemeClr val="tx1"/>
                </a:solidFill>
                <a:latin typeface="Arial" panose="020B0604020202020204" pitchFamily="34" charset="0"/>
              </a:defRPr>
            </a:lvl5pPr>
            <a:lvl6pPr eaLnBrk="0" fontAlgn="base" hangingPunct="0">
              <a:spcBef>
                <a:spcPct val="0"/>
              </a:spcBef>
              <a:spcAft>
                <a:spcPct val="0"/>
              </a:spcAft>
              <a:defRPr sz="2400">
                <a:solidFill>
                  <a:schemeClr val="tx1"/>
                </a:solidFill>
                <a:latin typeface="Arial" panose="020B0604020202020204" pitchFamily="34" charset="0"/>
              </a:defRPr>
            </a:lvl6pPr>
            <a:lvl7pPr eaLnBrk="0" fontAlgn="base" hangingPunct="0">
              <a:spcBef>
                <a:spcPct val="0"/>
              </a:spcBef>
              <a:spcAft>
                <a:spcPct val="0"/>
              </a:spcAft>
              <a:defRPr sz="2400">
                <a:solidFill>
                  <a:schemeClr val="tx1"/>
                </a:solidFill>
                <a:latin typeface="Arial" panose="020B0604020202020204" pitchFamily="34" charset="0"/>
              </a:defRPr>
            </a:lvl7pPr>
            <a:lvl8pPr eaLnBrk="0" fontAlgn="base" hangingPunct="0">
              <a:spcBef>
                <a:spcPct val="0"/>
              </a:spcBef>
              <a:spcAft>
                <a:spcPct val="0"/>
              </a:spcAft>
              <a:defRPr sz="2400">
                <a:solidFill>
                  <a:schemeClr val="tx1"/>
                </a:solidFill>
                <a:latin typeface="Arial" panose="020B0604020202020204" pitchFamily="34" charset="0"/>
              </a:defRPr>
            </a:lvl8pPr>
            <a:lvl9pP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lnSpc>
                <a:spcPct val="80000"/>
              </a:lnSpc>
              <a:spcBef>
                <a:spcPct val="50000"/>
              </a:spcBef>
              <a:buClr>
                <a:schemeClr val="accent1"/>
              </a:buClr>
              <a:buFont typeface="Wingdings" panose="05000000000000000000" pitchFamily="2" charset="2"/>
              <a:buNone/>
            </a:pPr>
            <a:r>
              <a:rPr lang="en-US" altLang="en-US" b="1" i="0">
                <a:solidFill>
                  <a:schemeClr val="bg1"/>
                </a:solidFill>
              </a:rPr>
              <a:t>Mysports database</a:t>
            </a:r>
          </a:p>
        </p:txBody>
      </p:sp>
      <p:sp>
        <p:nvSpPr>
          <p:cNvPr id="2439225" name="Text Box 57"/>
          <p:cNvSpPr txBox="1">
            <a:spLocks noChangeArrowheads="1"/>
          </p:cNvSpPr>
          <p:nvPr/>
        </p:nvSpPr>
        <p:spPr bwMode="auto">
          <a:xfrm>
            <a:off x="187325" y="1028700"/>
            <a:ext cx="8715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a:t>In the “SQL world” </a:t>
            </a:r>
            <a:r>
              <a:rPr lang="en-US" altLang="en-US" b="1"/>
              <a:t>schema</a:t>
            </a:r>
            <a:r>
              <a:rPr lang="en-US" altLang="en-US"/>
              <a:t> is NOT meta data nor is it “Area 6”</a:t>
            </a:r>
          </a:p>
        </p:txBody>
      </p:sp>
      <p:grpSp>
        <p:nvGrpSpPr>
          <p:cNvPr id="2439239" name="Group 71"/>
          <p:cNvGrpSpPr>
            <a:grpSpLocks/>
          </p:cNvGrpSpPr>
          <p:nvPr/>
        </p:nvGrpSpPr>
        <p:grpSpPr bwMode="auto">
          <a:xfrm>
            <a:off x="1117600" y="4071938"/>
            <a:ext cx="1554163" cy="196850"/>
            <a:chOff x="280" y="3757"/>
            <a:chExt cx="979" cy="124"/>
          </a:xfrm>
        </p:grpSpPr>
        <p:sp>
          <p:nvSpPr>
            <p:cNvPr id="2439240" name="Rectangle 72"/>
            <p:cNvSpPr>
              <a:spLocks noChangeArrowheads="1"/>
            </p:cNvSpPr>
            <p:nvPr/>
          </p:nvSpPr>
          <p:spPr bwMode="auto">
            <a:xfrm>
              <a:off x="28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41" name="Rectangle 73"/>
            <p:cNvSpPr>
              <a:spLocks noChangeArrowheads="1"/>
            </p:cNvSpPr>
            <p:nvPr/>
          </p:nvSpPr>
          <p:spPr bwMode="auto">
            <a:xfrm>
              <a:off x="40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42" name="Rectangle 74"/>
            <p:cNvSpPr>
              <a:spLocks noChangeArrowheads="1"/>
            </p:cNvSpPr>
            <p:nvPr/>
          </p:nvSpPr>
          <p:spPr bwMode="auto">
            <a:xfrm>
              <a:off x="52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43" name="Rectangle 75"/>
            <p:cNvSpPr>
              <a:spLocks noChangeArrowheads="1"/>
            </p:cNvSpPr>
            <p:nvPr/>
          </p:nvSpPr>
          <p:spPr bwMode="auto">
            <a:xfrm>
              <a:off x="64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44" name="Rectangle 76"/>
            <p:cNvSpPr>
              <a:spLocks noChangeArrowheads="1"/>
            </p:cNvSpPr>
            <p:nvPr/>
          </p:nvSpPr>
          <p:spPr bwMode="auto">
            <a:xfrm>
              <a:off x="76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45" name="Rectangle 77"/>
            <p:cNvSpPr>
              <a:spLocks noChangeArrowheads="1"/>
            </p:cNvSpPr>
            <p:nvPr/>
          </p:nvSpPr>
          <p:spPr bwMode="auto">
            <a:xfrm>
              <a:off x="89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46" name="Rectangle 78"/>
            <p:cNvSpPr>
              <a:spLocks noChangeArrowheads="1"/>
            </p:cNvSpPr>
            <p:nvPr/>
          </p:nvSpPr>
          <p:spPr bwMode="auto">
            <a:xfrm>
              <a:off x="101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47" name="Rectangle 79"/>
            <p:cNvSpPr>
              <a:spLocks noChangeArrowheads="1"/>
            </p:cNvSpPr>
            <p:nvPr/>
          </p:nvSpPr>
          <p:spPr bwMode="auto">
            <a:xfrm>
              <a:off x="113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sp>
        <p:nvSpPr>
          <p:cNvPr id="2439248" name="Text Box 80"/>
          <p:cNvSpPr txBox="1">
            <a:spLocks noChangeArrowheads="1"/>
          </p:cNvSpPr>
          <p:nvPr/>
        </p:nvSpPr>
        <p:spPr bwMode="auto">
          <a:xfrm>
            <a:off x="838200" y="4348163"/>
            <a:ext cx="2549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0"/>
              </a:spcBef>
              <a:defRPr sz="2400">
                <a:solidFill>
                  <a:schemeClr val="tx1"/>
                </a:solidFill>
                <a:latin typeface="Arial" panose="020B0604020202020204" pitchFamily="34" charset="0"/>
              </a:defRPr>
            </a:lvl1pPr>
            <a:lvl2pPr algn="l" eaLnBrk="0" hangingPunct="0">
              <a:spcBef>
                <a:spcPct val="0"/>
              </a:spcBef>
              <a:defRPr sz="2400">
                <a:solidFill>
                  <a:schemeClr val="tx1"/>
                </a:solidFill>
                <a:latin typeface="Arial" panose="020B0604020202020204" pitchFamily="34" charset="0"/>
              </a:defRPr>
            </a:lvl2pPr>
            <a:lvl3pPr algn="l" eaLnBrk="0" hangingPunct="0">
              <a:spcBef>
                <a:spcPct val="0"/>
              </a:spcBef>
              <a:defRPr sz="2400">
                <a:solidFill>
                  <a:schemeClr val="tx1"/>
                </a:solidFill>
                <a:latin typeface="Arial" panose="020B0604020202020204" pitchFamily="34" charset="0"/>
              </a:defRPr>
            </a:lvl3pPr>
            <a:lvl4pPr algn="l" eaLnBrk="0" hangingPunct="0">
              <a:spcBef>
                <a:spcPct val="0"/>
              </a:spcBef>
              <a:defRPr sz="2400">
                <a:solidFill>
                  <a:schemeClr val="tx1"/>
                </a:solidFill>
                <a:latin typeface="Arial" panose="020B0604020202020204" pitchFamily="34" charset="0"/>
              </a:defRPr>
            </a:lvl4pPr>
            <a:lvl5pPr algn="l" eaLnBrk="0" hangingPunct="0">
              <a:spcBef>
                <a:spcPct val="0"/>
              </a:spcBef>
              <a:defRPr sz="2400">
                <a:solidFill>
                  <a:schemeClr val="tx1"/>
                </a:solidFill>
                <a:latin typeface="Arial" panose="020B0604020202020204" pitchFamily="34" charset="0"/>
              </a:defRPr>
            </a:lvl5pPr>
            <a:lvl6pPr eaLnBrk="0" fontAlgn="base" hangingPunct="0">
              <a:spcBef>
                <a:spcPct val="0"/>
              </a:spcBef>
              <a:spcAft>
                <a:spcPct val="0"/>
              </a:spcAft>
              <a:defRPr sz="2400">
                <a:solidFill>
                  <a:schemeClr val="tx1"/>
                </a:solidFill>
                <a:latin typeface="Arial" panose="020B0604020202020204" pitchFamily="34" charset="0"/>
              </a:defRPr>
            </a:lvl6pPr>
            <a:lvl7pPr eaLnBrk="0" fontAlgn="base" hangingPunct="0">
              <a:spcBef>
                <a:spcPct val="0"/>
              </a:spcBef>
              <a:spcAft>
                <a:spcPct val="0"/>
              </a:spcAft>
              <a:defRPr sz="2400">
                <a:solidFill>
                  <a:schemeClr val="tx1"/>
                </a:solidFill>
                <a:latin typeface="Arial" panose="020B0604020202020204" pitchFamily="34" charset="0"/>
              </a:defRPr>
            </a:lvl7pPr>
            <a:lvl8pPr eaLnBrk="0" fontAlgn="base" hangingPunct="0">
              <a:spcBef>
                <a:spcPct val="0"/>
              </a:spcBef>
              <a:spcAft>
                <a:spcPct val="0"/>
              </a:spcAft>
              <a:defRPr sz="2400">
                <a:solidFill>
                  <a:schemeClr val="tx1"/>
                </a:solidFill>
                <a:latin typeface="Arial" panose="020B0604020202020204" pitchFamily="34" charset="0"/>
              </a:defRPr>
            </a:lvl8pPr>
            <a:lvl9pP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buClr>
                <a:schemeClr val="accent1"/>
              </a:buClr>
              <a:buFont typeface="Wingdings" panose="05000000000000000000" pitchFamily="2" charset="2"/>
              <a:buNone/>
            </a:pPr>
            <a:r>
              <a:rPr lang="en-US" altLang="en-US">
                <a:solidFill>
                  <a:schemeClr val="hlink"/>
                </a:solidFill>
              </a:rPr>
              <a:t>Order</a:t>
            </a:r>
            <a:r>
              <a:rPr lang="en-US" altLang="en-US" i="0">
                <a:solidFill>
                  <a:schemeClr val="hlink"/>
                </a:solidFill>
              </a:rPr>
              <a:t>  table #2</a:t>
            </a:r>
          </a:p>
        </p:txBody>
      </p:sp>
      <p:grpSp>
        <p:nvGrpSpPr>
          <p:cNvPr id="2439249" name="Group 81"/>
          <p:cNvGrpSpPr>
            <a:grpSpLocks/>
          </p:cNvGrpSpPr>
          <p:nvPr/>
        </p:nvGrpSpPr>
        <p:grpSpPr bwMode="auto">
          <a:xfrm>
            <a:off x="1117600" y="4795838"/>
            <a:ext cx="1554163" cy="196850"/>
            <a:chOff x="280" y="3757"/>
            <a:chExt cx="979" cy="124"/>
          </a:xfrm>
        </p:grpSpPr>
        <p:sp>
          <p:nvSpPr>
            <p:cNvPr id="2439250" name="Rectangle 82"/>
            <p:cNvSpPr>
              <a:spLocks noChangeArrowheads="1"/>
            </p:cNvSpPr>
            <p:nvPr/>
          </p:nvSpPr>
          <p:spPr bwMode="auto">
            <a:xfrm>
              <a:off x="28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51" name="Rectangle 83"/>
            <p:cNvSpPr>
              <a:spLocks noChangeArrowheads="1"/>
            </p:cNvSpPr>
            <p:nvPr/>
          </p:nvSpPr>
          <p:spPr bwMode="auto">
            <a:xfrm>
              <a:off x="40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52" name="Rectangle 84"/>
            <p:cNvSpPr>
              <a:spLocks noChangeArrowheads="1"/>
            </p:cNvSpPr>
            <p:nvPr/>
          </p:nvSpPr>
          <p:spPr bwMode="auto">
            <a:xfrm>
              <a:off x="52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53" name="Rectangle 85"/>
            <p:cNvSpPr>
              <a:spLocks noChangeArrowheads="1"/>
            </p:cNvSpPr>
            <p:nvPr/>
          </p:nvSpPr>
          <p:spPr bwMode="auto">
            <a:xfrm>
              <a:off x="64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54" name="Rectangle 86"/>
            <p:cNvSpPr>
              <a:spLocks noChangeArrowheads="1"/>
            </p:cNvSpPr>
            <p:nvPr/>
          </p:nvSpPr>
          <p:spPr bwMode="auto">
            <a:xfrm>
              <a:off x="76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55" name="Rectangle 87"/>
            <p:cNvSpPr>
              <a:spLocks noChangeArrowheads="1"/>
            </p:cNvSpPr>
            <p:nvPr/>
          </p:nvSpPr>
          <p:spPr bwMode="auto">
            <a:xfrm>
              <a:off x="89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56" name="Rectangle 88"/>
            <p:cNvSpPr>
              <a:spLocks noChangeArrowheads="1"/>
            </p:cNvSpPr>
            <p:nvPr/>
          </p:nvSpPr>
          <p:spPr bwMode="auto">
            <a:xfrm>
              <a:off x="101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57" name="Rectangle 89"/>
            <p:cNvSpPr>
              <a:spLocks noChangeArrowheads="1"/>
            </p:cNvSpPr>
            <p:nvPr/>
          </p:nvSpPr>
          <p:spPr bwMode="auto">
            <a:xfrm>
              <a:off x="113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sp>
        <p:nvSpPr>
          <p:cNvPr id="2439258" name="Text Box 90"/>
          <p:cNvSpPr txBox="1">
            <a:spLocks noChangeArrowheads="1"/>
          </p:cNvSpPr>
          <p:nvPr/>
        </p:nvSpPr>
        <p:spPr bwMode="auto">
          <a:xfrm>
            <a:off x="838200" y="4983163"/>
            <a:ext cx="2908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0"/>
              </a:spcBef>
              <a:defRPr sz="2400">
                <a:solidFill>
                  <a:schemeClr val="tx1"/>
                </a:solidFill>
                <a:latin typeface="Arial" panose="020B0604020202020204" pitchFamily="34" charset="0"/>
              </a:defRPr>
            </a:lvl1pPr>
            <a:lvl2pPr algn="l" eaLnBrk="0" hangingPunct="0">
              <a:spcBef>
                <a:spcPct val="0"/>
              </a:spcBef>
              <a:defRPr sz="2400">
                <a:solidFill>
                  <a:schemeClr val="tx1"/>
                </a:solidFill>
                <a:latin typeface="Arial" panose="020B0604020202020204" pitchFamily="34" charset="0"/>
              </a:defRPr>
            </a:lvl2pPr>
            <a:lvl3pPr algn="l" eaLnBrk="0" hangingPunct="0">
              <a:spcBef>
                <a:spcPct val="0"/>
              </a:spcBef>
              <a:defRPr sz="2400">
                <a:solidFill>
                  <a:schemeClr val="tx1"/>
                </a:solidFill>
                <a:latin typeface="Arial" panose="020B0604020202020204" pitchFamily="34" charset="0"/>
              </a:defRPr>
            </a:lvl3pPr>
            <a:lvl4pPr algn="l" eaLnBrk="0" hangingPunct="0">
              <a:spcBef>
                <a:spcPct val="0"/>
              </a:spcBef>
              <a:defRPr sz="2400">
                <a:solidFill>
                  <a:schemeClr val="tx1"/>
                </a:solidFill>
                <a:latin typeface="Arial" panose="020B0604020202020204" pitchFamily="34" charset="0"/>
              </a:defRPr>
            </a:lvl4pPr>
            <a:lvl5pPr algn="l" eaLnBrk="0" hangingPunct="0">
              <a:spcBef>
                <a:spcPct val="0"/>
              </a:spcBef>
              <a:defRPr sz="2400">
                <a:solidFill>
                  <a:schemeClr val="tx1"/>
                </a:solidFill>
                <a:latin typeface="Arial" panose="020B0604020202020204" pitchFamily="34" charset="0"/>
              </a:defRPr>
            </a:lvl5pPr>
            <a:lvl6pPr eaLnBrk="0" fontAlgn="base" hangingPunct="0">
              <a:spcBef>
                <a:spcPct val="0"/>
              </a:spcBef>
              <a:spcAft>
                <a:spcPct val="0"/>
              </a:spcAft>
              <a:defRPr sz="2400">
                <a:solidFill>
                  <a:schemeClr val="tx1"/>
                </a:solidFill>
                <a:latin typeface="Arial" panose="020B0604020202020204" pitchFamily="34" charset="0"/>
              </a:defRPr>
            </a:lvl6pPr>
            <a:lvl7pPr eaLnBrk="0" fontAlgn="base" hangingPunct="0">
              <a:spcBef>
                <a:spcPct val="0"/>
              </a:spcBef>
              <a:spcAft>
                <a:spcPct val="0"/>
              </a:spcAft>
              <a:defRPr sz="2400">
                <a:solidFill>
                  <a:schemeClr val="tx1"/>
                </a:solidFill>
                <a:latin typeface="Arial" panose="020B0604020202020204" pitchFamily="34" charset="0"/>
              </a:defRPr>
            </a:lvl7pPr>
            <a:lvl8pPr eaLnBrk="0" fontAlgn="base" hangingPunct="0">
              <a:spcBef>
                <a:spcPct val="0"/>
              </a:spcBef>
              <a:spcAft>
                <a:spcPct val="0"/>
              </a:spcAft>
              <a:defRPr sz="2400">
                <a:solidFill>
                  <a:schemeClr val="tx1"/>
                </a:solidFill>
                <a:latin typeface="Arial" panose="020B0604020202020204" pitchFamily="34" charset="0"/>
              </a:defRPr>
            </a:lvl8pPr>
            <a:lvl9pP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buClr>
                <a:schemeClr val="accent1"/>
              </a:buClr>
              <a:buFont typeface="Wingdings" panose="05000000000000000000" pitchFamily="2" charset="2"/>
              <a:buNone/>
            </a:pPr>
            <a:r>
              <a:rPr lang="en-US" altLang="en-US">
                <a:solidFill>
                  <a:schemeClr val="hlink"/>
                </a:solidFill>
              </a:rPr>
              <a:t>Order-line</a:t>
            </a:r>
            <a:r>
              <a:rPr lang="en-US" altLang="en-US" i="0">
                <a:solidFill>
                  <a:schemeClr val="hlink"/>
                </a:solidFill>
              </a:rPr>
              <a:t>  table #3</a:t>
            </a:r>
          </a:p>
        </p:txBody>
      </p:sp>
      <p:grpSp>
        <p:nvGrpSpPr>
          <p:cNvPr id="2439259" name="Group 91"/>
          <p:cNvGrpSpPr>
            <a:grpSpLocks/>
          </p:cNvGrpSpPr>
          <p:nvPr/>
        </p:nvGrpSpPr>
        <p:grpSpPr bwMode="auto">
          <a:xfrm>
            <a:off x="1117600" y="5405438"/>
            <a:ext cx="1554163" cy="196850"/>
            <a:chOff x="280" y="3757"/>
            <a:chExt cx="979" cy="124"/>
          </a:xfrm>
        </p:grpSpPr>
        <p:sp>
          <p:nvSpPr>
            <p:cNvPr id="2439260" name="Rectangle 92"/>
            <p:cNvSpPr>
              <a:spLocks noChangeArrowheads="1"/>
            </p:cNvSpPr>
            <p:nvPr/>
          </p:nvSpPr>
          <p:spPr bwMode="auto">
            <a:xfrm>
              <a:off x="28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61" name="Rectangle 93"/>
            <p:cNvSpPr>
              <a:spLocks noChangeArrowheads="1"/>
            </p:cNvSpPr>
            <p:nvPr/>
          </p:nvSpPr>
          <p:spPr bwMode="auto">
            <a:xfrm>
              <a:off x="40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62" name="Rectangle 94"/>
            <p:cNvSpPr>
              <a:spLocks noChangeArrowheads="1"/>
            </p:cNvSpPr>
            <p:nvPr/>
          </p:nvSpPr>
          <p:spPr bwMode="auto">
            <a:xfrm>
              <a:off x="52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63" name="Rectangle 95"/>
            <p:cNvSpPr>
              <a:spLocks noChangeArrowheads="1"/>
            </p:cNvSpPr>
            <p:nvPr/>
          </p:nvSpPr>
          <p:spPr bwMode="auto">
            <a:xfrm>
              <a:off x="64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64" name="Rectangle 96"/>
            <p:cNvSpPr>
              <a:spLocks noChangeArrowheads="1"/>
            </p:cNvSpPr>
            <p:nvPr/>
          </p:nvSpPr>
          <p:spPr bwMode="auto">
            <a:xfrm>
              <a:off x="76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65" name="Rectangle 97"/>
            <p:cNvSpPr>
              <a:spLocks noChangeArrowheads="1"/>
            </p:cNvSpPr>
            <p:nvPr/>
          </p:nvSpPr>
          <p:spPr bwMode="auto">
            <a:xfrm>
              <a:off x="89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66" name="Rectangle 98"/>
            <p:cNvSpPr>
              <a:spLocks noChangeArrowheads="1"/>
            </p:cNvSpPr>
            <p:nvPr/>
          </p:nvSpPr>
          <p:spPr bwMode="auto">
            <a:xfrm>
              <a:off x="101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67" name="Rectangle 99"/>
            <p:cNvSpPr>
              <a:spLocks noChangeArrowheads="1"/>
            </p:cNvSpPr>
            <p:nvPr/>
          </p:nvSpPr>
          <p:spPr bwMode="auto">
            <a:xfrm>
              <a:off x="113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2439302" name="Group 134"/>
          <p:cNvGrpSpPr>
            <a:grpSpLocks/>
          </p:cNvGrpSpPr>
          <p:nvPr/>
        </p:nvGrpSpPr>
        <p:grpSpPr bwMode="auto">
          <a:xfrm>
            <a:off x="4514850" y="3136900"/>
            <a:ext cx="3684588" cy="2847975"/>
            <a:chOff x="2844" y="1976"/>
            <a:chExt cx="2321" cy="1794"/>
          </a:xfrm>
        </p:grpSpPr>
        <p:grpSp>
          <p:nvGrpSpPr>
            <p:cNvPr id="2439301" name="Group 133"/>
            <p:cNvGrpSpPr>
              <a:grpSpLocks/>
            </p:cNvGrpSpPr>
            <p:nvPr/>
          </p:nvGrpSpPr>
          <p:grpSpPr bwMode="auto">
            <a:xfrm>
              <a:off x="2844" y="1976"/>
              <a:ext cx="2321" cy="1794"/>
              <a:chOff x="2844" y="1976"/>
              <a:chExt cx="2321" cy="1794"/>
            </a:xfrm>
          </p:grpSpPr>
          <p:sp>
            <p:nvSpPr>
              <p:cNvPr id="2439268" name="Oval 100"/>
              <p:cNvSpPr>
                <a:spLocks noChangeArrowheads="1"/>
              </p:cNvSpPr>
              <p:nvPr/>
            </p:nvSpPr>
            <p:spPr bwMode="auto">
              <a:xfrm>
                <a:off x="2844" y="1976"/>
                <a:ext cx="2321" cy="1794"/>
              </a:xfrm>
              <a:prstGeom prst="ellipse">
                <a:avLst/>
              </a:prstGeom>
              <a:solidFill>
                <a:srgbClr val="FFFF99"/>
              </a:solidFill>
              <a:ln w="25400" algn="ctr">
                <a:solidFill>
                  <a:srgbClr val="FFF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39269" name="Text Box 101"/>
              <p:cNvSpPr txBox="1">
                <a:spLocks noChangeArrowheads="1"/>
              </p:cNvSpPr>
              <p:nvPr/>
            </p:nvSpPr>
            <p:spPr bwMode="auto">
              <a:xfrm>
                <a:off x="3404" y="1995"/>
                <a:ext cx="146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0"/>
                  </a:spcBef>
                  <a:defRPr sz="2400">
                    <a:solidFill>
                      <a:schemeClr val="tx1"/>
                    </a:solidFill>
                    <a:latin typeface="Arial" panose="020B0604020202020204" pitchFamily="34" charset="0"/>
                  </a:defRPr>
                </a:lvl1pPr>
                <a:lvl2pPr algn="l" eaLnBrk="0" hangingPunct="0">
                  <a:spcBef>
                    <a:spcPct val="0"/>
                  </a:spcBef>
                  <a:defRPr sz="2400">
                    <a:solidFill>
                      <a:schemeClr val="tx1"/>
                    </a:solidFill>
                    <a:latin typeface="Arial" panose="020B0604020202020204" pitchFamily="34" charset="0"/>
                  </a:defRPr>
                </a:lvl2pPr>
                <a:lvl3pPr algn="l" eaLnBrk="0" hangingPunct="0">
                  <a:spcBef>
                    <a:spcPct val="0"/>
                  </a:spcBef>
                  <a:defRPr sz="2400">
                    <a:solidFill>
                      <a:schemeClr val="tx1"/>
                    </a:solidFill>
                    <a:latin typeface="Arial" panose="020B0604020202020204" pitchFamily="34" charset="0"/>
                  </a:defRPr>
                </a:lvl3pPr>
                <a:lvl4pPr algn="l" eaLnBrk="0" hangingPunct="0">
                  <a:spcBef>
                    <a:spcPct val="0"/>
                  </a:spcBef>
                  <a:defRPr sz="2400">
                    <a:solidFill>
                      <a:schemeClr val="tx1"/>
                    </a:solidFill>
                    <a:latin typeface="Arial" panose="020B0604020202020204" pitchFamily="34" charset="0"/>
                  </a:defRPr>
                </a:lvl4pPr>
                <a:lvl5pPr algn="l" eaLnBrk="0" hangingPunct="0">
                  <a:spcBef>
                    <a:spcPct val="0"/>
                  </a:spcBef>
                  <a:defRPr sz="2400">
                    <a:solidFill>
                      <a:schemeClr val="tx1"/>
                    </a:solidFill>
                    <a:latin typeface="Arial" panose="020B0604020202020204" pitchFamily="34" charset="0"/>
                  </a:defRPr>
                </a:lvl5pPr>
                <a:lvl6pPr eaLnBrk="0" fontAlgn="base" hangingPunct="0">
                  <a:spcBef>
                    <a:spcPct val="0"/>
                  </a:spcBef>
                  <a:spcAft>
                    <a:spcPct val="0"/>
                  </a:spcAft>
                  <a:defRPr sz="2400">
                    <a:solidFill>
                      <a:schemeClr val="tx1"/>
                    </a:solidFill>
                    <a:latin typeface="Arial" panose="020B0604020202020204" pitchFamily="34" charset="0"/>
                  </a:defRPr>
                </a:lvl6pPr>
                <a:lvl7pPr eaLnBrk="0" fontAlgn="base" hangingPunct="0">
                  <a:spcBef>
                    <a:spcPct val="0"/>
                  </a:spcBef>
                  <a:spcAft>
                    <a:spcPct val="0"/>
                  </a:spcAft>
                  <a:defRPr sz="2400">
                    <a:solidFill>
                      <a:schemeClr val="tx1"/>
                    </a:solidFill>
                    <a:latin typeface="Arial" panose="020B0604020202020204" pitchFamily="34" charset="0"/>
                  </a:defRPr>
                </a:lvl7pPr>
                <a:lvl8pPr eaLnBrk="0" fontAlgn="base" hangingPunct="0">
                  <a:spcBef>
                    <a:spcPct val="0"/>
                  </a:spcBef>
                  <a:spcAft>
                    <a:spcPct val="0"/>
                  </a:spcAft>
                  <a:defRPr sz="2400">
                    <a:solidFill>
                      <a:schemeClr val="tx1"/>
                    </a:solidFill>
                    <a:latin typeface="Arial" panose="020B0604020202020204" pitchFamily="34" charset="0"/>
                  </a:defRPr>
                </a:lvl8pPr>
                <a:lvl9pP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buClr>
                    <a:schemeClr val="accent1"/>
                  </a:buClr>
                  <a:buFont typeface="Wingdings" panose="05000000000000000000" pitchFamily="2" charset="2"/>
                  <a:buNone/>
                </a:pPr>
                <a:r>
                  <a:rPr lang="en-US" altLang="en-US" i="0" dirty="0"/>
                  <a:t>P</a:t>
                </a:r>
                <a:r>
                  <a:rPr lang="en-US" altLang="en-US" i="0" dirty="0" smtClean="0"/>
                  <a:t>eople </a:t>
                </a:r>
                <a:r>
                  <a:rPr lang="en-US" altLang="en-US" i="0" dirty="0"/>
                  <a:t>schema</a:t>
                </a:r>
              </a:p>
            </p:txBody>
          </p:sp>
          <p:sp>
            <p:nvSpPr>
              <p:cNvPr id="2439270" name="Text Box 102"/>
              <p:cNvSpPr txBox="1">
                <a:spLocks noChangeArrowheads="1"/>
              </p:cNvSpPr>
              <p:nvPr/>
            </p:nvSpPr>
            <p:spPr bwMode="auto">
              <a:xfrm>
                <a:off x="3064" y="2291"/>
                <a:ext cx="175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0"/>
                  </a:spcBef>
                  <a:defRPr sz="2400">
                    <a:solidFill>
                      <a:schemeClr val="tx1"/>
                    </a:solidFill>
                    <a:latin typeface="Arial" panose="020B0604020202020204" pitchFamily="34" charset="0"/>
                  </a:defRPr>
                </a:lvl1pPr>
                <a:lvl2pPr algn="l" eaLnBrk="0" hangingPunct="0">
                  <a:spcBef>
                    <a:spcPct val="0"/>
                  </a:spcBef>
                  <a:defRPr sz="2400">
                    <a:solidFill>
                      <a:schemeClr val="tx1"/>
                    </a:solidFill>
                    <a:latin typeface="Arial" panose="020B0604020202020204" pitchFamily="34" charset="0"/>
                  </a:defRPr>
                </a:lvl2pPr>
                <a:lvl3pPr algn="l" eaLnBrk="0" hangingPunct="0">
                  <a:spcBef>
                    <a:spcPct val="0"/>
                  </a:spcBef>
                  <a:defRPr sz="2400">
                    <a:solidFill>
                      <a:schemeClr val="tx1"/>
                    </a:solidFill>
                    <a:latin typeface="Arial" panose="020B0604020202020204" pitchFamily="34" charset="0"/>
                  </a:defRPr>
                </a:lvl3pPr>
                <a:lvl4pPr algn="l" eaLnBrk="0" hangingPunct="0">
                  <a:spcBef>
                    <a:spcPct val="0"/>
                  </a:spcBef>
                  <a:defRPr sz="2400">
                    <a:solidFill>
                      <a:schemeClr val="tx1"/>
                    </a:solidFill>
                    <a:latin typeface="Arial" panose="020B0604020202020204" pitchFamily="34" charset="0"/>
                  </a:defRPr>
                </a:lvl4pPr>
                <a:lvl5pPr algn="l" eaLnBrk="0" hangingPunct="0">
                  <a:spcBef>
                    <a:spcPct val="0"/>
                  </a:spcBef>
                  <a:defRPr sz="2400">
                    <a:solidFill>
                      <a:schemeClr val="tx1"/>
                    </a:solidFill>
                    <a:latin typeface="Arial" panose="020B0604020202020204" pitchFamily="34" charset="0"/>
                  </a:defRPr>
                </a:lvl5pPr>
                <a:lvl6pPr eaLnBrk="0" fontAlgn="base" hangingPunct="0">
                  <a:spcBef>
                    <a:spcPct val="0"/>
                  </a:spcBef>
                  <a:spcAft>
                    <a:spcPct val="0"/>
                  </a:spcAft>
                  <a:defRPr sz="2400">
                    <a:solidFill>
                      <a:schemeClr val="tx1"/>
                    </a:solidFill>
                    <a:latin typeface="Arial" panose="020B0604020202020204" pitchFamily="34" charset="0"/>
                  </a:defRPr>
                </a:lvl6pPr>
                <a:lvl7pPr eaLnBrk="0" fontAlgn="base" hangingPunct="0">
                  <a:spcBef>
                    <a:spcPct val="0"/>
                  </a:spcBef>
                  <a:spcAft>
                    <a:spcPct val="0"/>
                  </a:spcAft>
                  <a:defRPr sz="2400">
                    <a:solidFill>
                      <a:schemeClr val="tx1"/>
                    </a:solidFill>
                    <a:latin typeface="Arial" panose="020B0604020202020204" pitchFamily="34" charset="0"/>
                  </a:defRPr>
                </a:lvl7pPr>
                <a:lvl8pPr eaLnBrk="0" fontAlgn="base" hangingPunct="0">
                  <a:spcBef>
                    <a:spcPct val="0"/>
                  </a:spcBef>
                  <a:spcAft>
                    <a:spcPct val="0"/>
                  </a:spcAft>
                  <a:defRPr sz="2400">
                    <a:solidFill>
                      <a:schemeClr val="tx1"/>
                    </a:solidFill>
                    <a:latin typeface="Arial" panose="020B0604020202020204" pitchFamily="34" charset="0"/>
                  </a:defRPr>
                </a:lvl8pPr>
                <a:lvl9pP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buClr>
                    <a:schemeClr val="accent1"/>
                  </a:buClr>
                  <a:buFont typeface="Wingdings" panose="05000000000000000000" pitchFamily="2" charset="2"/>
                  <a:buNone/>
                </a:pPr>
                <a:r>
                  <a:rPr lang="en-US" altLang="en-US">
                    <a:solidFill>
                      <a:schemeClr val="hlink"/>
                    </a:solidFill>
                  </a:rPr>
                  <a:t>Customer</a:t>
                </a:r>
                <a:r>
                  <a:rPr lang="en-US" altLang="en-US" i="0">
                    <a:solidFill>
                      <a:schemeClr val="hlink"/>
                    </a:solidFill>
                  </a:rPr>
                  <a:t>  table #4</a:t>
                </a:r>
              </a:p>
            </p:txBody>
          </p:sp>
          <p:sp>
            <p:nvSpPr>
              <p:cNvPr id="2439271" name="Text Box 103"/>
              <p:cNvSpPr txBox="1">
                <a:spLocks noChangeArrowheads="1"/>
              </p:cNvSpPr>
              <p:nvPr/>
            </p:nvSpPr>
            <p:spPr bwMode="auto">
              <a:xfrm>
                <a:off x="3064" y="2723"/>
                <a:ext cx="172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0"/>
                  </a:spcBef>
                  <a:defRPr sz="2400">
                    <a:solidFill>
                      <a:schemeClr val="tx1"/>
                    </a:solidFill>
                    <a:latin typeface="Arial" panose="020B0604020202020204" pitchFamily="34" charset="0"/>
                  </a:defRPr>
                </a:lvl1pPr>
                <a:lvl2pPr algn="l" eaLnBrk="0" hangingPunct="0">
                  <a:spcBef>
                    <a:spcPct val="0"/>
                  </a:spcBef>
                  <a:defRPr sz="2400">
                    <a:solidFill>
                      <a:schemeClr val="tx1"/>
                    </a:solidFill>
                    <a:latin typeface="Arial" panose="020B0604020202020204" pitchFamily="34" charset="0"/>
                  </a:defRPr>
                </a:lvl2pPr>
                <a:lvl3pPr algn="l" eaLnBrk="0" hangingPunct="0">
                  <a:spcBef>
                    <a:spcPct val="0"/>
                  </a:spcBef>
                  <a:defRPr sz="2400">
                    <a:solidFill>
                      <a:schemeClr val="tx1"/>
                    </a:solidFill>
                    <a:latin typeface="Arial" panose="020B0604020202020204" pitchFamily="34" charset="0"/>
                  </a:defRPr>
                </a:lvl3pPr>
                <a:lvl4pPr algn="l" eaLnBrk="0" hangingPunct="0">
                  <a:spcBef>
                    <a:spcPct val="0"/>
                  </a:spcBef>
                  <a:defRPr sz="2400">
                    <a:solidFill>
                      <a:schemeClr val="tx1"/>
                    </a:solidFill>
                    <a:latin typeface="Arial" panose="020B0604020202020204" pitchFamily="34" charset="0"/>
                  </a:defRPr>
                </a:lvl4pPr>
                <a:lvl5pPr algn="l" eaLnBrk="0" hangingPunct="0">
                  <a:spcBef>
                    <a:spcPct val="0"/>
                  </a:spcBef>
                  <a:defRPr sz="2400">
                    <a:solidFill>
                      <a:schemeClr val="tx1"/>
                    </a:solidFill>
                    <a:latin typeface="Arial" panose="020B0604020202020204" pitchFamily="34" charset="0"/>
                  </a:defRPr>
                </a:lvl5pPr>
                <a:lvl6pPr eaLnBrk="0" fontAlgn="base" hangingPunct="0">
                  <a:spcBef>
                    <a:spcPct val="0"/>
                  </a:spcBef>
                  <a:spcAft>
                    <a:spcPct val="0"/>
                  </a:spcAft>
                  <a:defRPr sz="2400">
                    <a:solidFill>
                      <a:schemeClr val="tx1"/>
                    </a:solidFill>
                    <a:latin typeface="Arial" panose="020B0604020202020204" pitchFamily="34" charset="0"/>
                  </a:defRPr>
                </a:lvl6pPr>
                <a:lvl7pPr eaLnBrk="0" fontAlgn="base" hangingPunct="0">
                  <a:spcBef>
                    <a:spcPct val="0"/>
                  </a:spcBef>
                  <a:spcAft>
                    <a:spcPct val="0"/>
                  </a:spcAft>
                  <a:defRPr sz="2400">
                    <a:solidFill>
                      <a:schemeClr val="tx1"/>
                    </a:solidFill>
                    <a:latin typeface="Arial" panose="020B0604020202020204" pitchFamily="34" charset="0"/>
                  </a:defRPr>
                </a:lvl7pPr>
                <a:lvl8pPr eaLnBrk="0" fontAlgn="base" hangingPunct="0">
                  <a:spcBef>
                    <a:spcPct val="0"/>
                  </a:spcBef>
                  <a:spcAft>
                    <a:spcPct val="0"/>
                  </a:spcAft>
                  <a:defRPr sz="2400">
                    <a:solidFill>
                      <a:schemeClr val="tx1"/>
                    </a:solidFill>
                    <a:latin typeface="Arial" panose="020B0604020202020204" pitchFamily="34" charset="0"/>
                  </a:defRPr>
                </a:lvl8pPr>
                <a:lvl9pP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buClr>
                    <a:schemeClr val="accent1"/>
                  </a:buClr>
                  <a:buFont typeface="Wingdings" panose="05000000000000000000" pitchFamily="2" charset="2"/>
                  <a:buNone/>
                </a:pPr>
                <a:r>
                  <a:rPr lang="en-US" altLang="en-US">
                    <a:solidFill>
                      <a:schemeClr val="hlink"/>
                    </a:solidFill>
                  </a:rPr>
                  <a:t>Contacts</a:t>
                </a:r>
                <a:r>
                  <a:rPr lang="en-US" altLang="en-US" i="0">
                    <a:solidFill>
                      <a:schemeClr val="hlink"/>
                    </a:solidFill>
                  </a:rPr>
                  <a:t>  table #5</a:t>
                </a:r>
              </a:p>
            </p:txBody>
          </p:sp>
          <p:sp>
            <p:nvSpPr>
              <p:cNvPr id="2439272" name="Text Box 104"/>
              <p:cNvSpPr txBox="1">
                <a:spLocks noChangeArrowheads="1"/>
              </p:cNvSpPr>
              <p:nvPr/>
            </p:nvSpPr>
            <p:spPr bwMode="auto">
              <a:xfrm>
                <a:off x="3064" y="3163"/>
                <a:ext cx="160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eaLnBrk="0" hangingPunct="0">
                  <a:spcBef>
                    <a:spcPct val="0"/>
                  </a:spcBef>
                  <a:defRPr sz="2400">
                    <a:solidFill>
                      <a:schemeClr val="tx1"/>
                    </a:solidFill>
                    <a:latin typeface="Arial" panose="020B0604020202020204" pitchFamily="34" charset="0"/>
                  </a:defRPr>
                </a:lvl1pPr>
                <a:lvl2pPr algn="l" eaLnBrk="0" hangingPunct="0">
                  <a:spcBef>
                    <a:spcPct val="0"/>
                  </a:spcBef>
                  <a:defRPr sz="2400">
                    <a:solidFill>
                      <a:schemeClr val="tx1"/>
                    </a:solidFill>
                    <a:latin typeface="Arial" panose="020B0604020202020204" pitchFamily="34" charset="0"/>
                  </a:defRPr>
                </a:lvl2pPr>
                <a:lvl3pPr algn="l" eaLnBrk="0" hangingPunct="0">
                  <a:spcBef>
                    <a:spcPct val="0"/>
                  </a:spcBef>
                  <a:defRPr sz="2400">
                    <a:solidFill>
                      <a:schemeClr val="tx1"/>
                    </a:solidFill>
                    <a:latin typeface="Arial" panose="020B0604020202020204" pitchFamily="34" charset="0"/>
                  </a:defRPr>
                </a:lvl3pPr>
                <a:lvl4pPr algn="l" eaLnBrk="0" hangingPunct="0">
                  <a:spcBef>
                    <a:spcPct val="0"/>
                  </a:spcBef>
                  <a:defRPr sz="2400">
                    <a:solidFill>
                      <a:schemeClr val="tx1"/>
                    </a:solidFill>
                    <a:latin typeface="Arial" panose="020B0604020202020204" pitchFamily="34" charset="0"/>
                  </a:defRPr>
                </a:lvl4pPr>
                <a:lvl5pPr algn="l" eaLnBrk="0" hangingPunct="0">
                  <a:spcBef>
                    <a:spcPct val="0"/>
                  </a:spcBef>
                  <a:defRPr sz="2400">
                    <a:solidFill>
                      <a:schemeClr val="tx1"/>
                    </a:solidFill>
                    <a:latin typeface="Arial" panose="020B0604020202020204" pitchFamily="34" charset="0"/>
                  </a:defRPr>
                </a:lvl5pPr>
                <a:lvl6pPr eaLnBrk="0" fontAlgn="base" hangingPunct="0">
                  <a:spcBef>
                    <a:spcPct val="0"/>
                  </a:spcBef>
                  <a:spcAft>
                    <a:spcPct val="0"/>
                  </a:spcAft>
                  <a:defRPr sz="2400">
                    <a:solidFill>
                      <a:schemeClr val="tx1"/>
                    </a:solidFill>
                    <a:latin typeface="Arial" panose="020B0604020202020204" pitchFamily="34" charset="0"/>
                  </a:defRPr>
                </a:lvl6pPr>
                <a:lvl7pPr eaLnBrk="0" fontAlgn="base" hangingPunct="0">
                  <a:spcBef>
                    <a:spcPct val="0"/>
                  </a:spcBef>
                  <a:spcAft>
                    <a:spcPct val="0"/>
                  </a:spcAft>
                  <a:defRPr sz="2400">
                    <a:solidFill>
                      <a:schemeClr val="tx1"/>
                    </a:solidFill>
                    <a:latin typeface="Arial" panose="020B0604020202020204" pitchFamily="34" charset="0"/>
                  </a:defRPr>
                </a:lvl7pPr>
                <a:lvl8pPr eaLnBrk="0" fontAlgn="base" hangingPunct="0">
                  <a:spcBef>
                    <a:spcPct val="0"/>
                  </a:spcBef>
                  <a:spcAft>
                    <a:spcPct val="0"/>
                  </a:spcAft>
                  <a:defRPr sz="2400">
                    <a:solidFill>
                      <a:schemeClr val="tx1"/>
                    </a:solidFill>
                    <a:latin typeface="Arial" panose="020B0604020202020204" pitchFamily="34" charset="0"/>
                  </a:defRPr>
                </a:lvl8pPr>
                <a:lvl9pP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buClr>
                    <a:schemeClr val="accent1"/>
                  </a:buClr>
                  <a:buFont typeface="Wingdings" panose="05000000000000000000" pitchFamily="2" charset="2"/>
                  <a:buNone/>
                </a:pPr>
                <a:r>
                  <a:rPr lang="en-US" altLang="en-US">
                    <a:solidFill>
                      <a:schemeClr val="hlink"/>
                    </a:solidFill>
                  </a:rPr>
                  <a:t>Friends</a:t>
                </a:r>
                <a:r>
                  <a:rPr lang="en-US" altLang="en-US" i="0">
                    <a:solidFill>
                      <a:schemeClr val="hlink"/>
                    </a:solidFill>
                  </a:rPr>
                  <a:t> table #6</a:t>
                </a:r>
              </a:p>
            </p:txBody>
          </p:sp>
        </p:grpSp>
        <p:grpSp>
          <p:nvGrpSpPr>
            <p:cNvPr id="2439273" name="Group 105"/>
            <p:cNvGrpSpPr>
              <a:grpSpLocks/>
            </p:cNvGrpSpPr>
            <p:nvPr/>
          </p:nvGrpSpPr>
          <p:grpSpPr bwMode="auto">
            <a:xfrm>
              <a:off x="3264" y="2562"/>
              <a:ext cx="979" cy="124"/>
              <a:chOff x="280" y="3757"/>
              <a:chExt cx="979" cy="124"/>
            </a:xfrm>
          </p:grpSpPr>
          <p:sp>
            <p:nvSpPr>
              <p:cNvPr id="2439274" name="Rectangle 106"/>
              <p:cNvSpPr>
                <a:spLocks noChangeArrowheads="1"/>
              </p:cNvSpPr>
              <p:nvPr/>
            </p:nvSpPr>
            <p:spPr bwMode="auto">
              <a:xfrm>
                <a:off x="28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75" name="Rectangle 107"/>
              <p:cNvSpPr>
                <a:spLocks noChangeArrowheads="1"/>
              </p:cNvSpPr>
              <p:nvPr/>
            </p:nvSpPr>
            <p:spPr bwMode="auto">
              <a:xfrm>
                <a:off x="40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76" name="Rectangle 108"/>
              <p:cNvSpPr>
                <a:spLocks noChangeArrowheads="1"/>
              </p:cNvSpPr>
              <p:nvPr/>
            </p:nvSpPr>
            <p:spPr bwMode="auto">
              <a:xfrm>
                <a:off x="52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77" name="Rectangle 109"/>
              <p:cNvSpPr>
                <a:spLocks noChangeArrowheads="1"/>
              </p:cNvSpPr>
              <p:nvPr/>
            </p:nvSpPr>
            <p:spPr bwMode="auto">
              <a:xfrm>
                <a:off x="64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78" name="Rectangle 110"/>
              <p:cNvSpPr>
                <a:spLocks noChangeArrowheads="1"/>
              </p:cNvSpPr>
              <p:nvPr/>
            </p:nvSpPr>
            <p:spPr bwMode="auto">
              <a:xfrm>
                <a:off x="76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79" name="Rectangle 111"/>
              <p:cNvSpPr>
                <a:spLocks noChangeArrowheads="1"/>
              </p:cNvSpPr>
              <p:nvPr/>
            </p:nvSpPr>
            <p:spPr bwMode="auto">
              <a:xfrm>
                <a:off x="89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80" name="Rectangle 112"/>
              <p:cNvSpPr>
                <a:spLocks noChangeArrowheads="1"/>
              </p:cNvSpPr>
              <p:nvPr/>
            </p:nvSpPr>
            <p:spPr bwMode="auto">
              <a:xfrm>
                <a:off x="101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81" name="Rectangle 113"/>
              <p:cNvSpPr>
                <a:spLocks noChangeArrowheads="1"/>
              </p:cNvSpPr>
              <p:nvPr/>
            </p:nvSpPr>
            <p:spPr bwMode="auto">
              <a:xfrm>
                <a:off x="113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2439282" name="Group 114"/>
            <p:cNvGrpSpPr>
              <a:grpSpLocks/>
            </p:cNvGrpSpPr>
            <p:nvPr/>
          </p:nvGrpSpPr>
          <p:grpSpPr bwMode="auto">
            <a:xfrm>
              <a:off x="3272" y="3019"/>
              <a:ext cx="979" cy="124"/>
              <a:chOff x="280" y="3757"/>
              <a:chExt cx="979" cy="124"/>
            </a:xfrm>
          </p:grpSpPr>
          <p:sp>
            <p:nvSpPr>
              <p:cNvPr id="2439283" name="Rectangle 115"/>
              <p:cNvSpPr>
                <a:spLocks noChangeArrowheads="1"/>
              </p:cNvSpPr>
              <p:nvPr/>
            </p:nvSpPr>
            <p:spPr bwMode="auto">
              <a:xfrm>
                <a:off x="28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84" name="Rectangle 116"/>
              <p:cNvSpPr>
                <a:spLocks noChangeArrowheads="1"/>
              </p:cNvSpPr>
              <p:nvPr/>
            </p:nvSpPr>
            <p:spPr bwMode="auto">
              <a:xfrm>
                <a:off x="40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85" name="Rectangle 117"/>
              <p:cNvSpPr>
                <a:spLocks noChangeArrowheads="1"/>
              </p:cNvSpPr>
              <p:nvPr/>
            </p:nvSpPr>
            <p:spPr bwMode="auto">
              <a:xfrm>
                <a:off x="52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86" name="Rectangle 118"/>
              <p:cNvSpPr>
                <a:spLocks noChangeArrowheads="1"/>
              </p:cNvSpPr>
              <p:nvPr/>
            </p:nvSpPr>
            <p:spPr bwMode="auto">
              <a:xfrm>
                <a:off x="64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87" name="Rectangle 119"/>
              <p:cNvSpPr>
                <a:spLocks noChangeArrowheads="1"/>
              </p:cNvSpPr>
              <p:nvPr/>
            </p:nvSpPr>
            <p:spPr bwMode="auto">
              <a:xfrm>
                <a:off x="76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88" name="Rectangle 120"/>
              <p:cNvSpPr>
                <a:spLocks noChangeArrowheads="1"/>
              </p:cNvSpPr>
              <p:nvPr/>
            </p:nvSpPr>
            <p:spPr bwMode="auto">
              <a:xfrm>
                <a:off x="89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89" name="Rectangle 121"/>
              <p:cNvSpPr>
                <a:spLocks noChangeArrowheads="1"/>
              </p:cNvSpPr>
              <p:nvPr/>
            </p:nvSpPr>
            <p:spPr bwMode="auto">
              <a:xfrm>
                <a:off x="101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90" name="Rectangle 122"/>
              <p:cNvSpPr>
                <a:spLocks noChangeArrowheads="1"/>
              </p:cNvSpPr>
              <p:nvPr/>
            </p:nvSpPr>
            <p:spPr bwMode="auto">
              <a:xfrm>
                <a:off x="113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nvGrpSpPr>
            <p:cNvPr id="2439291" name="Group 123"/>
            <p:cNvGrpSpPr>
              <a:grpSpLocks/>
            </p:cNvGrpSpPr>
            <p:nvPr/>
          </p:nvGrpSpPr>
          <p:grpSpPr bwMode="auto">
            <a:xfrm>
              <a:off x="3280" y="3442"/>
              <a:ext cx="979" cy="124"/>
              <a:chOff x="280" y="3757"/>
              <a:chExt cx="979" cy="124"/>
            </a:xfrm>
          </p:grpSpPr>
          <p:sp>
            <p:nvSpPr>
              <p:cNvPr id="2439292" name="Rectangle 124"/>
              <p:cNvSpPr>
                <a:spLocks noChangeArrowheads="1"/>
              </p:cNvSpPr>
              <p:nvPr/>
            </p:nvSpPr>
            <p:spPr bwMode="auto">
              <a:xfrm>
                <a:off x="28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93" name="Rectangle 125"/>
              <p:cNvSpPr>
                <a:spLocks noChangeArrowheads="1"/>
              </p:cNvSpPr>
              <p:nvPr/>
            </p:nvSpPr>
            <p:spPr bwMode="auto">
              <a:xfrm>
                <a:off x="40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94" name="Rectangle 126"/>
              <p:cNvSpPr>
                <a:spLocks noChangeArrowheads="1"/>
              </p:cNvSpPr>
              <p:nvPr/>
            </p:nvSpPr>
            <p:spPr bwMode="auto">
              <a:xfrm>
                <a:off x="520"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95" name="Rectangle 127"/>
              <p:cNvSpPr>
                <a:spLocks noChangeArrowheads="1"/>
              </p:cNvSpPr>
              <p:nvPr/>
            </p:nvSpPr>
            <p:spPr bwMode="auto">
              <a:xfrm>
                <a:off x="64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96" name="Rectangle 128"/>
              <p:cNvSpPr>
                <a:spLocks noChangeArrowheads="1"/>
              </p:cNvSpPr>
              <p:nvPr/>
            </p:nvSpPr>
            <p:spPr bwMode="auto">
              <a:xfrm>
                <a:off x="768"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97" name="Rectangle 129"/>
              <p:cNvSpPr>
                <a:spLocks noChangeArrowheads="1"/>
              </p:cNvSpPr>
              <p:nvPr/>
            </p:nvSpPr>
            <p:spPr bwMode="auto">
              <a:xfrm>
                <a:off x="89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98" name="Rectangle 130"/>
              <p:cNvSpPr>
                <a:spLocks noChangeArrowheads="1"/>
              </p:cNvSpPr>
              <p:nvPr/>
            </p:nvSpPr>
            <p:spPr bwMode="auto">
              <a:xfrm>
                <a:off x="101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39299" name="Rectangle 131"/>
              <p:cNvSpPr>
                <a:spLocks noChangeArrowheads="1"/>
              </p:cNvSpPr>
              <p:nvPr/>
            </p:nvSpPr>
            <p:spPr bwMode="auto">
              <a:xfrm>
                <a:off x="1136" y="3757"/>
                <a:ext cx="123" cy="124"/>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39183"/>
                                        </p:tgtEl>
                                        <p:attrNameLst>
                                          <p:attrName>style.visibility</p:attrName>
                                        </p:attrNameLst>
                                      </p:cBhvr>
                                      <p:to>
                                        <p:strVal val="visible"/>
                                      </p:to>
                                    </p:set>
                                    <p:animEffect transition="in" filter="fade">
                                      <p:cBhvr>
                                        <p:cTn id="7" dur="2000"/>
                                        <p:tgtEl>
                                          <p:spTgt spid="243918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439302"/>
                                        </p:tgtEl>
                                        <p:attrNameLst>
                                          <p:attrName>style.visibility</p:attrName>
                                        </p:attrNameLst>
                                      </p:cBhvr>
                                      <p:to>
                                        <p:strVal val="visible"/>
                                      </p:to>
                                    </p:set>
                                    <p:animEffect transition="in" filter="fade">
                                      <p:cBhvr>
                                        <p:cTn id="12" dur="1000"/>
                                        <p:tgtEl>
                                          <p:spTgt spid="2439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918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5874" name="Rectangle 2"/>
          <p:cNvSpPr>
            <a:spLocks noGrp="1" noChangeArrowheads="1"/>
          </p:cNvSpPr>
          <p:nvPr>
            <p:ph type="title"/>
          </p:nvPr>
        </p:nvSpPr>
        <p:spPr>
          <a:xfrm>
            <a:off x="438150" y="238125"/>
            <a:ext cx="8610600" cy="530225"/>
          </a:xfrm>
        </p:spPr>
        <p:txBody>
          <a:bodyPr>
            <a:normAutofit fontScale="90000"/>
          </a:bodyPr>
          <a:lstStyle/>
          <a:p>
            <a:r>
              <a:rPr lang="en-US" altLang="en-US"/>
              <a:t>Schemas</a:t>
            </a:r>
          </a:p>
        </p:txBody>
      </p:sp>
      <p:sp>
        <p:nvSpPr>
          <p:cNvPr id="2255875" name="Rectangle 3"/>
          <p:cNvSpPr>
            <a:spLocks noGrp="1" noChangeArrowheads="1"/>
          </p:cNvSpPr>
          <p:nvPr>
            <p:ph idx="1"/>
          </p:nvPr>
        </p:nvSpPr>
        <p:spPr>
          <a:xfrm>
            <a:off x="571500" y="1619250"/>
            <a:ext cx="7939088" cy="4575175"/>
          </a:xfrm>
        </p:spPr>
        <p:txBody>
          <a:bodyPr>
            <a:normAutofit lnSpcReduction="10000"/>
          </a:bodyPr>
          <a:lstStyle/>
          <a:p>
            <a:pPr>
              <a:lnSpc>
                <a:spcPct val="90000"/>
              </a:lnSpc>
            </a:pPr>
            <a:r>
              <a:rPr lang="en-US" altLang="en-US" sz="2200"/>
              <a:t>Users have a default schema attached to their ID </a:t>
            </a:r>
          </a:p>
          <a:p>
            <a:pPr lvl="1">
              <a:lnSpc>
                <a:spcPct val="90000"/>
              </a:lnSpc>
              <a:buFontTx/>
              <a:buNone/>
            </a:pPr>
            <a:endParaRPr lang="en-US" altLang="en-US" sz="2200">
              <a:cs typeface="Arial" panose="020B0604020202020204" pitchFamily="34" charset="0"/>
            </a:endParaRPr>
          </a:p>
          <a:p>
            <a:pPr lvl="1">
              <a:lnSpc>
                <a:spcPct val="90000"/>
              </a:lnSpc>
              <a:buFontTx/>
              <a:buNone/>
            </a:pPr>
            <a:r>
              <a:rPr lang="en-US" altLang="en-US" sz="2100">
                <a:cs typeface="Arial" panose="020B0604020202020204" pitchFamily="34" charset="0"/>
              </a:rPr>
              <a:t>&lt;userid&gt;.&lt;table&gt;           richb.customer</a:t>
            </a:r>
          </a:p>
          <a:p>
            <a:pPr lvl="1">
              <a:lnSpc>
                <a:spcPct val="90000"/>
              </a:lnSpc>
              <a:buFontTx/>
              <a:buNone/>
            </a:pPr>
            <a:endParaRPr lang="en-US" altLang="en-US" sz="2100">
              <a:cs typeface="Arial" panose="020B0604020202020204" pitchFamily="34" charset="0"/>
            </a:endParaRPr>
          </a:p>
          <a:p>
            <a:pPr>
              <a:lnSpc>
                <a:spcPct val="90000"/>
              </a:lnSpc>
            </a:pPr>
            <a:r>
              <a:rPr lang="en-US" altLang="en-US" sz="2200"/>
              <a:t>ABL uses one “hidden” schema – ‘PUB’</a:t>
            </a:r>
            <a:endParaRPr lang="en-US" altLang="en-US" sz="2200">
              <a:latin typeface="Courier New" panose="02070309020205020404" pitchFamily="49" charset="0"/>
            </a:endParaRPr>
          </a:p>
          <a:p>
            <a:pPr lvl="1">
              <a:lnSpc>
                <a:spcPct val="90000"/>
              </a:lnSpc>
            </a:pPr>
            <a:r>
              <a:rPr lang="en-US" altLang="en-US" sz="2200">
                <a:cs typeface="Arial" panose="020B0604020202020204" pitchFamily="34" charset="0"/>
              </a:rPr>
              <a:t>Use   PUB.customer  for access from SQL</a:t>
            </a:r>
          </a:p>
          <a:p>
            <a:pPr>
              <a:lnSpc>
                <a:spcPct val="90000"/>
              </a:lnSpc>
            </a:pPr>
            <a:endParaRPr lang="en-US" altLang="en-US" sz="2100">
              <a:cs typeface="Arial" panose="020B0604020202020204" pitchFamily="34" charset="0"/>
            </a:endParaRPr>
          </a:p>
          <a:p>
            <a:pPr>
              <a:lnSpc>
                <a:spcPct val="90000"/>
              </a:lnSpc>
            </a:pPr>
            <a:r>
              <a:rPr lang="en-US" altLang="en-US" sz="2200">
                <a:cs typeface="Arial" panose="020B0604020202020204" pitchFamily="34" charset="0"/>
              </a:rPr>
              <a:t>Avoiding schema qualification in SQL:</a:t>
            </a:r>
          </a:p>
          <a:p>
            <a:pPr>
              <a:lnSpc>
                <a:spcPct val="90000"/>
              </a:lnSpc>
            </a:pPr>
            <a:endParaRPr lang="en-US" altLang="en-US" sz="2200">
              <a:cs typeface="Arial" panose="020B0604020202020204" pitchFamily="34" charset="0"/>
            </a:endParaRPr>
          </a:p>
          <a:p>
            <a:pPr>
              <a:lnSpc>
                <a:spcPct val="90000"/>
              </a:lnSpc>
            </a:pPr>
            <a:endParaRPr lang="en-US" altLang="en-US" sz="2100">
              <a:cs typeface="Arial" panose="020B0604020202020204" pitchFamily="34" charset="0"/>
            </a:endParaRPr>
          </a:p>
          <a:p>
            <a:pPr>
              <a:lnSpc>
                <a:spcPct val="90000"/>
              </a:lnSpc>
            </a:pPr>
            <a:endParaRPr lang="en-US" altLang="en-US" sz="2100">
              <a:cs typeface="Arial" panose="020B0604020202020204" pitchFamily="34" charset="0"/>
            </a:endParaRPr>
          </a:p>
          <a:p>
            <a:pPr>
              <a:lnSpc>
                <a:spcPct val="90000"/>
              </a:lnSpc>
            </a:pPr>
            <a:r>
              <a:rPr lang="en-US" altLang="en-US" sz="2200"/>
              <a:t>Can set it as a registry entry in ODBC dsn definition</a:t>
            </a:r>
          </a:p>
        </p:txBody>
      </p:sp>
      <p:sp>
        <p:nvSpPr>
          <p:cNvPr id="2255877" name="Rectangle 5"/>
          <p:cNvSpPr>
            <a:spLocks noChangeArrowheads="1"/>
          </p:cNvSpPr>
          <p:nvPr/>
        </p:nvSpPr>
        <p:spPr bwMode="auto">
          <a:xfrm>
            <a:off x="1009650" y="4613275"/>
            <a:ext cx="7329488" cy="738188"/>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a:latin typeface="Courier New" panose="02070309020205020404" pitchFamily="49" charset="0"/>
              </a:rPr>
              <a:t>CREATE PUBLIC SYNONYM customer FOR</a:t>
            </a:r>
          </a:p>
          <a:p>
            <a:pPr lvl="1" algn="l" eaLnBrk="0" hangingPunct="0">
              <a:spcBef>
                <a:spcPct val="10000"/>
              </a:spcBef>
              <a:buSzTx/>
            </a:pPr>
            <a:r>
              <a:rPr lang="en-US" altLang="en-US" sz="2000" b="1" i="0">
                <a:latin typeface="Courier New" panose="02070309020205020404" pitchFamily="49" charset="0"/>
              </a:rPr>
              <a:t>    pub.customer;</a:t>
            </a:r>
          </a:p>
        </p:txBody>
      </p:sp>
      <p:sp>
        <p:nvSpPr>
          <p:cNvPr id="2255879" name="Text Box 7"/>
          <p:cNvSpPr txBox="1">
            <a:spLocks noChangeArrowheads="1"/>
          </p:cNvSpPr>
          <p:nvPr/>
        </p:nvSpPr>
        <p:spPr bwMode="auto">
          <a:xfrm>
            <a:off x="187325" y="1028700"/>
            <a:ext cx="8715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a:t>What is a default schema?</a:t>
            </a: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a:t>
            </a:r>
            <a:endParaRPr lang="en-US" dirty="0"/>
          </a:p>
        </p:txBody>
      </p:sp>
      <p:sp>
        <p:nvSpPr>
          <p:cNvPr id="3" name="Content Placeholder 2"/>
          <p:cNvSpPr>
            <a:spLocks noGrp="1"/>
          </p:cNvSpPr>
          <p:nvPr>
            <p:ph idx="1"/>
          </p:nvPr>
        </p:nvSpPr>
        <p:spPr/>
        <p:txBody>
          <a:bodyPr/>
          <a:lstStyle/>
          <a:p>
            <a:r>
              <a:rPr lang="en-US" dirty="0" smtClean="0"/>
              <a:t>Open Edge Application</a:t>
            </a:r>
          </a:p>
          <a:p>
            <a:endParaRPr lang="en-US" dirty="0"/>
          </a:p>
          <a:p>
            <a:r>
              <a:rPr lang="en-US" dirty="0" smtClean="0"/>
              <a:t>Users want to use ODBC Compliant Tools</a:t>
            </a:r>
          </a:p>
          <a:p>
            <a:endParaRPr lang="en-US" dirty="0"/>
          </a:p>
          <a:p>
            <a:r>
              <a:rPr lang="en-US" dirty="0" smtClean="0"/>
              <a:t>Crystal Report, EXCEL</a:t>
            </a:r>
          </a:p>
          <a:p>
            <a:endParaRPr lang="en-US" dirty="0"/>
          </a:p>
          <a:p>
            <a:r>
              <a:rPr lang="en-US" dirty="0" smtClean="0"/>
              <a:t>How to care and tend to this added responsibility</a:t>
            </a:r>
          </a:p>
        </p:txBody>
      </p:sp>
    </p:spTree>
    <p:extLst>
      <p:ext uri="{BB962C8B-B14F-4D97-AF65-F5344CB8AC3E}">
        <p14:creationId xmlns:p14="http://schemas.microsoft.com/office/powerpoint/2010/main" val="1739845339"/>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3266" name="Rectangle 2"/>
          <p:cNvSpPr>
            <a:spLocks noGrp="1" noChangeArrowheads="1"/>
          </p:cNvSpPr>
          <p:nvPr>
            <p:ph type="title"/>
          </p:nvPr>
        </p:nvSpPr>
        <p:spPr>
          <a:xfrm>
            <a:off x="438150" y="238125"/>
            <a:ext cx="8610600" cy="530225"/>
          </a:xfrm>
        </p:spPr>
        <p:txBody>
          <a:bodyPr>
            <a:normAutofit fontScale="90000"/>
          </a:bodyPr>
          <a:lstStyle/>
          <a:p>
            <a:r>
              <a:rPr lang="en-US" altLang="en-US"/>
              <a:t>Solving data access errors</a:t>
            </a:r>
          </a:p>
        </p:txBody>
      </p:sp>
      <p:sp>
        <p:nvSpPr>
          <p:cNvPr id="2443268" name="Rectangle 4"/>
          <p:cNvSpPr>
            <a:spLocks noChangeArrowheads="1"/>
          </p:cNvSpPr>
          <p:nvPr/>
        </p:nvSpPr>
        <p:spPr bwMode="auto">
          <a:xfrm>
            <a:off x="196850" y="2063750"/>
            <a:ext cx="7772400" cy="601663"/>
          </a:xfrm>
          <a:prstGeom prst="rect">
            <a:avLst/>
          </a:prstGeom>
          <a:noFill/>
          <a:ln w="38100">
            <a:solidFill>
              <a:schemeClr val="hlink"/>
            </a:solidFill>
            <a:miter lim="800000"/>
            <a:headEnd/>
            <a:tailEnd/>
          </a:ln>
          <a:effectLst/>
          <a:extLst>
            <a:ext uri="{909E8E84-426E-40DD-AFC4-6F175D3DCCD1}">
              <a14:hiddenFill xmlns:a14="http://schemas.microsoft.com/office/drawing/2010/main">
                <a:solidFill>
                  <a:schemeClr val="hlink">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algn="ctr">
              <a:buFont typeface="Wingdings" panose="05000000000000000000" pitchFamily="2" charset="2"/>
              <a:buNone/>
            </a:pPr>
            <a:r>
              <a:rPr lang="en-US" altLang="en-US" i="0"/>
              <a:t>Access denied (Authorization failed) (7512)</a:t>
            </a:r>
          </a:p>
        </p:txBody>
      </p:sp>
      <p:sp>
        <p:nvSpPr>
          <p:cNvPr id="2443270" name="Rectangle 6"/>
          <p:cNvSpPr>
            <a:spLocks noChangeArrowheads="1"/>
          </p:cNvSpPr>
          <p:nvPr/>
        </p:nvSpPr>
        <p:spPr bwMode="auto">
          <a:xfrm>
            <a:off x="266700" y="1176338"/>
            <a:ext cx="55467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Clr>
                <a:schemeClr val="accent1"/>
              </a:buClr>
              <a:buSzTx/>
              <a:buFont typeface="Wingdings" panose="05000000000000000000" pitchFamily="2" charset="2"/>
              <a:buNone/>
            </a:pPr>
            <a:r>
              <a:rPr lang="en-US" altLang="en-US" sz="2800" b="1">
                <a:solidFill>
                  <a:schemeClr val="tx2"/>
                </a:solidFill>
              </a:rPr>
              <a:t>select count(*)  from  customer;</a:t>
            </a:r>
          </a:p>
        </p:txBody>
      </p:sp>
      <p:sp>
        <p:nvSpPr>
          <p:cNvPr id="2443272" name="Rectangle 8"/>
          <p:cNvSpPr>
            <a:spLocks noChangeArrowheads="1"/>
          </p:cNvSpPr>
          <p:nvPr/>
        </p:nvSpPr>
        <p:spPr bwMode="auto">
          <a:xfrm>
            <a:off x="1017588" y="4313238"/>
            <a:ext cx="7329487" cy="403225"/>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a:latin typeface="Courier New" panose="02070309020205020404" pitchFamily="49" charset="0"/>
              </a:rPr>
              <a:t>SELECT count(*) FROM pub.customer;</a:t>
            </a:r>
            <a:endParaRPr lang="en-US" altLang="en-US" sz="2000" b="1">
              <a:latin typeface="Courier New" panose="02070309020205020404" pitchFamily="49" charset="0"/>
            </a:endParaRPr>
          </a:p>
        </p:txBody>
      </p:sp>
      <p:sp>
        <p:nvSpPr>
          <p:cNvPr id="2443273" name="Rectangle 9"/>
          <p:cNvSpPr>
            <a:spLocks noChangeArrowheads="1"/>
          </p:cNvSpPr>
          <p:nvPr/>
        </p:nvSpPr>
        <p:spPr bwMode="auto">
          <a:xfrm>
            <a:off x="1001713" y="5373688"/>
            <a:ext cx="7329487" cy="738187"/>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a:latin typeface="Courier New" panose="02070309020205020404" pitchFamily="49" charset="0"/>
              </a:rPr>
              <a:t>SET SCHEMA ‘pub’;</a:t>
            </a:r>
          </a:p>
          <a:p>
            <a:pPr lvl="1" algn="l" eaLnBrk="0" hangingPunct="0">
              <a:spcBef>
                <a:spcPct val="10000"/>
              </a:spcBef>
              <a:buSzTx/>
            </a:pPr>
            <a:r>
              <a:rPr lang="en-US" altLang="en-US" sz="2000" b="1" i="0">
                <a:latin typeface="Courier New" panose="02070309020205020404" pitchFamily="49" charset="0"/>
              </a:rPr>
              <a:t>SELECT count(*) FROM customer;     </a:t>
            </a:r>
            <a:endParaRPr lang="en-US" altLang="en-US" sz="2000" b="1">
              <a:latin typeface="Courier New" panose="02070309020205020404" pitchFamily="49" charset="0"/>
            </a:endParaRPr>
          </a:p>
        </p:txBody>
      </p:sp>
      <p:sp>
        <p:nvSpPr>
          <p:cNvPr id="2443274" name="Text Box 10"/>
          <p:cNvSpPr txBox="1">
            <a:spLocks noChangeArrowheads="1"/>
          </p:cNvSpPr>
          <p:nvPr/>
        </p:nvSpPr>
        <p:spPr bwMode="auto">
          <a:xfrm>
            <a:off x="49213" y="2792413"/>
            <a:ext cx="17954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Solution #1:</a:t>
            </a:r>
          </a:p>
        </p:txBody>
      </p:sp>
      <p:sp>
        <p:nvSpPr>
          <p:cNvPr id="2443275" name="Rectangle 11"/>
          <p:cNvSpPr>
            <a:spLocks noChangeArrowheads="1"/>
          </p:cNvSpPr>
          <p:nvPr/>
        </p:nvSpPr>
        <p:spPr bwMode="auto">
          <a:xfrm>
            <a:off x="1017588" y="3297238"/>
            <a:ext cx="7329487" cy="403225"/>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dirty="0">
                <a:latin typeface="Courier New" panose="02070309020205020404" pitchFamily="49" charset="0"/>
              </a:rPr>
              <a:t>SELECT count(*) FROM </a:t>
            </a:r>
            <a:r>
              <a:rPr lang="en-US" altLang="en-US" sz="2000" b="1" i="0" dirty="0" err="1" smtClean="0">
                <a:latin typeface="Courier New" panose="02070309020205020404" pitchFamily="49" charset="0"/>
              </a:rPr>
              <a:t>myschema.customer</a:t>
            </a:r>
            <a:r>
              <a:rPr lang="en-US" altLang="en-US" sz="2000" b="1" i="0" dirty="0">
                <a:latin typeface="Courier New" panose="02070309020205020404" pitchFamily="49" charset="0"/>
              </a:rPr>
              <a:t>;</a:t>
            </a:r>
            <a:endParaRPr lang="en-US" altLang="en-US" sz="2000" b="1" dirty="0">
              <a:latin typeface="Courier New" panose="02070309020205020404" pitchFamily="49" charset="0"/>
            </a:endParaRPr>
          </a:p>
        </p:txBody>
      </p:sp>
      <p:sp>
        <p:nvSpPr>
          <p:cNvPr id="2443278" name="Text Box 14"/>
          <p:cNvSpPr txBox="1">
            <a:spLocks noChangeArrowheads="1"/>
          </p:cNvSpPr>
          <p:nvPr/>
        </p:nvSpPr>
        <p:spPr bwMode="auto">
          <a:xfrm>
            <a:off x="0" y="3779838"/>
            <a:ext cx="17954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Solution #2:</a:t>
            </a:r>
          </a:p>
        </p:txBody>
      </p:sp>
      <p:sp>
        <p:nvSpPr>
          <p:cNvPr id="2443279" name="Text Box 15"/>
          <p:cNvSpPr txBox="1">
            <a:spLocks noChangeArrowheads="1"/>
          </p:cNvSpPr>
          <p:nvPr/>
        </p:nvSpPr>
        <p:spPr bwMode="auto">
          <a:xfrm>
            <a:off x="0" y="4806950"/>
            <a:ext cx="17954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Solution #3:</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43268"/>
                                        </p:tgtEl>
                                        <p:attrNameLst>
                                          <p:attrName>style.visibility</p:attrName>
                                        </p:attrNameLst>
                                      </p:cBhvr>
                                      <p:to>
                                        <p:strVal val="visible"/>
                                      </p:to>
                                    </p:set>
                                    <p:animEffect transition="in" filter="fade">
                                      <p:cBhvr>
                                        <p:cTn id="7" dur="1000"/>
                                        <p:tgtEl>
                                          <p:spTgt spid="2443268"/>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443274"/>
                                        </p:tgtEl>
                                        <p:attrNameLst>
                                          <p:attrName>style.visibility</p:attrName>
                                        </p:attrNameLst>
                                      </p:cBhvr>
                                      <p:to>
                                        <p:strVal val="visible"/>
                                      </p:to>
                                    </p:set>
                                    <p:animEffect transition="in" filter="fade">
                                      <p:cBhvr>
                                        <p:cTn id="11" dur="1000"/>
                                        <p:tgtEl>
                                          <p:spTgt spid="244327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443275"/>
                                        </p:tgtEl>
                                        <p:attrNameLst>
                                          <p:attrName>style.visibility</p:attrName>
                                        </p:attrNameLst>
                                      </p:cBhvr>
                                      <p:to>
                                        <p:strVal val="visible"/>
                                      </p:to>
                                    </p:set>
                                    <p:animEffect transition="in" filter="fade">
                                      <p:cBhvr>
                                        <p:cTn id="14" dur="2000"/>
                                        <p:tgtEl>
                                          <p:spTgt spid="244327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443278"/>
                                        </p:tgtEl>
                                        <p:attrNameLst>
                                          <p:attrName>style.visibility</p:attrName>
                                        </p:attrNameLst>
                                      </p:cBhvr>
                                      <p:to>
                                        <p:strVal val="visible"/>
                                      </p:to>
                                    </p:set>
                                    <p:animEffect transition="in" filter="fade">
                                      <p:cBhvr>
                                        <p:cTn id="19" dur="1000"/>
                                        <p:tgtEl>
                                          <p:spTgt spid="244327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43272"/>
                                        </p:tgtEl>
                                        <p:attrNameLst>
                                          <p:attrName>style.visibility</p:attrName>
                                        </p:attrNameLst>
                                      </p:cBhvr>
                                      <p:to>
                                        <p:strVal val="visible"/>
                                      </p:to>
                                    </p:set>
                                    <p:animEffect transition="in" filter="fade">
                                      <p:cBhvr>
                                        <p:cTn id="22" dur="2000"/>
                                        <p:tgtEl>
                                          <p:spTgt spid="244327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43279"/>
                                        </p:tgtEl>
                                        <p:attrNameLst>
                                          <p:attrName>style.visibility</p:attrName>
                                        </p:attrNameLst>
                                      </p:cBhvr>
                                      <p:to>
                                        <p:strVal val="visible"/>
                                      </p:to>
                                    </p:set>
                                    <p:animEffect transition="in" filter="fade">
                                      <p:cBhvr>
                                        <p:cTn id="27" dur="1000"/>
                                        <p:tgtEl>
                                          <p:spTgt spid="244327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43273"/>
                                        </p:tgtEl>
                                        <p:attrNameLst>
                                          <p:attrName>style.visibility</p:attrName>
                                        </p:attrNameLst>
                                      </p:cBhvr>
                                      <p:to>
                                        <p:strVal val="visible"/>
                                      </p:to>
                                    </p:set>
                                    <p:animEffect transition="in" filter="fade">
                                      <p:cBhvr>
                                        <p:cTn id="30" dur="2000"/>
                                        <p:tgtEl>
                                          <p:spTgt spid="2443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3268" grpId="0" animBg="1"/>
      <p:bldP spid="2443272" grpId="0" animBg="1"/>
      <p:bldP spid="2443273" grpId="0" animBg="1"/>
      <p:bldP spid="2443274" grpId="0"/>
      <p:bldP spid="2443275" grpId="0" animBg="1"/>
      <p:bldP spid="2443278" grpId="0"/>
      <p:bldP spid="244327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0131" name="Rectangle 3"/>
          <p:cNvSpPr>
            <a:spLocks noGrp="1" noChangeArrowheads="1"/>
          </p:cNvSpPr>
          <p:nvPr>
            <p:ph type="title"/>
          </p:nvPr>
        </p:nvSpPr>
        <p:spPr>
          <a:xfrm>
            <a:off x="438150" y="238125"/>
            <a:ext cx="8610600" cy="530225"/>
          </a:xfrm>
        </p:spPr>
        <p:txBody>
          <a:bodyPr>
            <a:normAutofit fontScale="90000"/>
          </a:bodyPr>
          <a:lstStyle/>
          <a:p>
            <a:r>
              <a:rPr lang="en-US" altLang="en-US"/>
              <a:t>4 Part Naming – Multi-Database Query</a:t>
            </a:r>
          </a:p>
        </p:txBody>
      </p:sp>
      <p:sp>
        <p:nvSpPr>
          <p:cNvPr id="2480130" name="Rectangle 2"/>
          <p:cNvSpPr>
            <a:spLocks noGrp="1" noChangeArrowheads="1"/>
          </p:cNvSpPr>
          <p:nvPr>
            <p:ph idx="1"/>
          </p:nvPr>
        </p:nvSpPr>
        <p:spPr/>
        <p:txBody>
          <a:bodyPr/>
          <a:lstStyle/>
          <a:p>
            <a:r>
              <a:rPr lang="en-US" altLang="en-US"/>
              <a:t>Four level naming convention</a:t>
            </a:r>
          </a:p>
          <a:p>
            <a:endParaRPr lang="en-US" altLang="en-US"/>
          </a:p>
        </p:txBody>
      </p:sp>
      <p:sp>
        <p:nvSpPr>
          <p:cNvPr id="2480132" name="Text Box 4"/>
          <p:cNvSpPr txBox="1">
            <a:spLocks noChangeArrowheads="1"/>
          </p:cNvSpPr>
          <p:nvPr/>
        </p:nvSpPr>
        <p:spPr bwMode="auto">
          <a:xfrm>
            <a:off x="431800" y="974725"/>
            <a:ext cx="7748588" cy="457200"/>
          </a:xfrm>
          <a:prstGeom prst="rect">
            <a:avLst/>
          </a:prstGeom>
          <a:noFill/>
          <a:ln>
            <a:noFill/>
          </a:ln>
          <a:effectLst/>
          <a:extLst>
            <a:ext uri="{909E8E84-426E-40DD-AFC4-6F175D3DCCD1}">
              <a14:hiddenFill xmlns:a14="http://schemas.microsoft.com/office/drawing/2010/main">
                <a:solidFill>
                  <a:srgbClr val="FFFFA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buSzTx/>
            </a:pPr>
            <a:r>
              <a:rPr lang="en-US" altLang="en-US"/>
              <a:t>Fully Qualified Names – catalog is database name</a:t>
            </a:r>
          </a:p>
        </p:txBody>
      </p:sp>
      <p:sp>
        <p:nvSpPr>
          <p:cNvPr id="2480133" name="Text Box 5"/>
          <p:cNvSpPr txBox="1">
            <a:spLocks noChangeArrowheads="1"/>
          </p:cNvSpPr>
          <p:nvPr/>
        </p:nvSpPr>
        <p:spPr bwMode="auto">
          <a:xfrm>
            <a:off x="1352550" y="2206625"/>
            <a:ext cx="5270500" cy="409575"/>
          </a:xfrm>
          <a:prstGeom prst="rect">
            <a:avLst/>
          </a:prstGeom>
          <a:solidFill>
            <a:srgbClr val="F8F8F8"/>
          </a:solidFill>
          <a:ln w="12700" algn="ctr">
            <a:solidFill>
              <a:schemeClr val="bg2"/>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a:spcBef>
                <a:spcPct val="20000"/>
              </a:spcBef>
              <a:buSzTx/>
            </a:pPr>
            <a:r>
              <a:rPr lang="en-US" altLang="en-US" sz="2000" b="1">
                <a:solidFill>
                  <a:schemeClr val="tx2"/>
                </a:solidFill>
                <a:latin typeface="Courier New" panose="02070309020205020404" pitchFamily="49" charset="0"/>
              </a:rPr>
              <a:t>catalog.schema.table.column-name</a:t>
            </a:r>
          </a:p>
        </p:txBody>
      </p:sp>
      <p:sp>
        <p:nvSpPr>
          <p:cNvPr id="2480134" name="AutoShape 6"/>
          <p:cNvSpPr>
            <a:spLocks noChangeArrowheads="1"/>
          </p:cNvSpPr>
          <p:nvPr/>
        </p:nvSpPr>
        <p:spPr bwMode="auto">
          <a:xfrm>
            <a:off x="1949450" y="2659063"/>
            <a:ext cx="217488"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80135" name="AutoShape 7"/>
          <p:cNvSpPr>
            <a:spLocks noChangeArrowheads="1"/>
          </p:cNvSpPr>
          <p:nvPr/>
        </p:nvSpPr>
        <p:spPr bwMode="auto">
          <a:xfrm>
            <a:off x="2901950" y="2655888"/>
            <a:ext cx="217488"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80136" name="AutoShape 8"/>
          <p:cNvSpPr>
            <a:spLocks noChangeArrowheads="1"/>
          </p:cNvSpPr>
          <p:nvPr/>
        </p:nvSpPr>
        <p:spPr bwMode="auto">
          <a:xfrm>
            <a:off x="3924300" y="2644775"/>
            <a:ext cx="217488"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80137" name="AutoShape 9"/>
          <p:cNvSpPr>
            <a:spLocks noChangeArrowheads="1"/>
          </p:cNvSpPr>
          <p:nvPr/>
        </p:nvSpPr>
        <p:spPr bwMode="auto">
          <a:xfrm>
            <a:off x="5259388" y="2646363"/>
            <a:ext cx="217487"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480134"/>
                                        </p:tgtEl>
                                        <p:attrNameLst>
                                          <p:attrName>style.visibility</p:attrName>
                                        </p:attrNameLst>
                                      </p:cBhvr>
                                      <p:to>
                                        <p:strVal val="visible"/>
                                      </p:to>
                                    </p:set>
                                    <p:animEffect transition="in" filter="wipe(down)">
                                      <p:cBhvr>
                                        <p:cTn id="7" dur="1000"/>
                                        <p:tgtEl>
                                          <p:spTgt spid="2480134"/>
                                        </p:tgtEl>
                                      </p:cBhvr>
                                    </p:animEffect>
                                  </p:childTnLst>
                                </p:cTn>
                              </p:par>
                            </p:childTnLst>
                          </p:cTn>
                        </p:par>
                        <p:par>
                          <p:cTn id="8" fill="hold" nodeType="afterGroup">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480135"/>
                                        </p:tgtEl>
                                        <p:attrNameLst>
                                          <p:attrName>style.visibility</p:attrName>
                                        </p:attrNameLst>
                                      </p:cBhvr>
                                      <p:to>
                                        <p:strVal val="visible"/>
                                      </p:to>
                                    </p:set>
                                    <p:animEffect transition="in" filter="wipe(down)">
                                      <p:cBhvr>
                                        <p:cTn id="11" dur="1000"/>
                                        <p:tgtEl>
                                          <p:spTgt spid="2480135"/>
                                        </p:tgtEl>
                                      </p:cBhvr>
                                    </p:animEffect>
                                  </p:childTnLst>
                                </p:cTn>
                              </p:par>
                            </p:childTnLst>
                          </p:cTn>
                        </p:par>
                        <p:par>
                          <p:cTn id="12" fill="hold" nodeType="afterGroup">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2480136"/>
                                        </p:tgtEl>
                                        <p:attrNameLst>
                                          <p:attrName>style.visibility</p:attrName>
                                        </p:attrNameLst>
                                      </p:cBhvr>
                                      <p:to>
                                        <p:strVal val="visible"/>
                                      </p:to>
                                    </p:set>
                                    <p:animEffect transition="in" filter="wipe(down)">
                                      <p:cBhvr>
                                        <p:cTn id="15" dur="1000"/>
                                        <p:tgtEl>
                                          <p:spTgt spid="2480136"/>
                                        </p:tgtEl>
                                      </p:cBhvr>
                                    </p:animEffect>
                                  </p:childTnLst>
                                </p:cTn>
                              </p:par>
                            </p:childTnLst>
                          </p:cTn>
                        </p:par>
                        <p:par>
                          <p:cTn id="16" fill="hold" nodeType="afterGroup">
                            <p:stCondLst>
                              <p:cond delay="3000"/>
                            </p:stCondLst>
                            <p:childTnLst>
                              <p:par>
                                <p:cTn id="17" presetID="22" presetClass="entr" presetSubtype="4" fill="hold" grpId="0" nodeType="afterEffect">
                                  <p:stCondLst>
                                    <p:cond delay="0"/>
                                  </p:stCondLst>
                                  <p:childTnLst>
                                    <p:set>
                                      <p:cBhvr>
                                        <p:cTn id="18" dur="1" fill="hold">
                                          <p:stCondLst>
                                            <p:cond delay="0"/>
                                          </p:stCondLst>
                                        </p:cTn>
                                        <p:tgtEl>
                                          <p:spTgt spid="2480137"/>
                                        </p:tgtEl>
                                        <p:attrNameLst>
                                          <p:attrName>style.visibility</p:attrName>
                                        </p:attrNameLst>
                                      </p:cBhvr>
                                      <p:to>
                                        <p:strVal val="visible"/>
                                      </p:to>
                                    </p:set>
                                    <p:animEffect transition="in" filter="wipe(down)">
                                      <p:cBhvr>
                                        <p:cTn id="19" dur="1000"/>
                                        <p:tgtEl>
                                          <p:spTgt spid="2480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0134" grpId="0" animBg="1"/>
      <p:bldP spid="2480135" grpId="0" animBg="1"/>
      <p:bldP spid="2480136" grpId="0" animBg="1"/>
      <p:bldP spid="248013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2019" name="Rectangle 3"/>
          <p:cNvSpPr>
            <a:spLocks noGrp="1" noChangeArrowheads="1"/>
          </p:cNvSpPr>
          <p:nvPr>
            <p:ph type="title"/>
          </p:nvPr>
        </p:nvSpPr>
        <p:spPr>
          <a:xfrm>
            <a:off x="438150" y="238125"/>
            <a:ext cx="8610600" cy="530225"/>
          </a:xfrm>
        </p:spPr>
        <p:txBody>
          <a:bodyPr>
            <a:normAutofit fontScale="90000"/>
          </a:bodyPr>
          <a:lstStyle/>
          <a:p>
            <a:r>
              <a:rPr lang="en-US" altLang="en-US"/>
              <a:t>4 Part Naming – Multi-Database Query</a:t>
            </a:r>
          </a:p>
        </p:txBody>
      </p:sp>
      <p:sp>
        <p:nvSpPr>
          <p:cNvPr id="2262018" name="Rectangle 2"/>
          <p:cNvSpPr>
            <a:spLocks noGrp="1" noChangeArrowheads="1"/>
          </p:cNvSpPr>
          <p:nvPr>
            <p:ph idx="1"/>
          </p:nvPr>
        </p:nvSpPr>
        <p:spPr/>
        <p:txBody>
          <a:bodyPr/>
          <a:lstStyle/>
          <a:p>
            <a:r>
              <a:rPr lang="en-US" altLang="en-US"/>
              <a:t>Four level naming convention</a:t>
            </a:r>
          </a:p>
          <a:p>
            <a:endParaRPr lang="en-US" altLang="en-US"/>
          </a:p>
          <a:p>
            <a:r>
              <a:rPr lang="en-US" altLang="en-US"/>
              <a:t>Example</a:t>
            </a:r>
          </a:p>
          <a:p>
            <a:endParaRPr lang="en-US" altLang="en-US"/>
          </a:p>
          <a:p>
            <a:endParaRPr lang="en-US" altLang="en-US"/>
          </a:p>
          <a:p>
            <a:endParaRPr lang="en-US" altLang="en-US"/>
          </a:p>
        </p:txBody>
      </p:sp>
      <p:sp>
        <p:nvSpPr>
          <p:cNvPr id="2262020" name="Text Box 4"/>
          <p:cNvSpPr txBox="1">
            <a:spLocks noChangeArrowheads="1"/>
          </p:cNvSpPr>
          <p:nvPr/>
        </p:nvSpPr>
        <p:spPr bwMode="auto">
          <a:xfrm>
            <a:off x="431800" y="974725"/>
            <a:ext cx="7748588" cy="457200"/>
          </a:xfrm>
          <a:prstGeom prst="rect">
            <a:avLst/>
          </a:prstGeom>
          <a:noFill/>
          <a:ln>
            <a:noFill/>
          </a:ln>
          <a:effectLst/>
          <a:extLst>
            <a:ext uri="{909E8E84-426E-40DD-AFC4-6F175D3DCCD1}">
              <a14:hiddenFill xmlns:a14="http://schemas.microsoft.com/office/drawing/2010/main">
                <a:solidFill>
                  <a:srgbClr val="FFFFA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buSzTx/>
            </a:pPr>
            <a:r>
              <a:rPr lang="en-US" altLang="en-US"/>
              <a:t>Fully Qualified Names – catalog is database name</a:t>
            </a:r>
          </a:p>
        </p:txBody>
      </p:sp>
      <p:sp>
        <p:nvSpPr>
          <p:cNvPr id="2262021" name="Text Box 5"/>
          <p:cNvSpPr txBox="1">
            <a:spLocks noChangeArrowheads="1"/>
          </p:cNvSpPr>
          <p:nvPr/>
        </p:nvSpPr>
        <p:spPr bwMode="auto">
          <a:xfrm>
            <a:off x="1352550" y="2206625"/>
            <a:ext cx="5270500" cy="409575"/>
          </a:xfrm>
          <a:prstGeom prst="rect">
            <a:avLst/>
          </a:prstGeom>
          <a:solidFill>
            <a:srgbClr val="F8F8F8"/>
          </a:solidFill>
          <a:ln w="12700" algn="ctr">
            <a:solidFill>
              <a:schemeClr val="bg2"/>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a:spcBef>
                <a:spcPct val="20000"/>
              </a:spcBef>
              <a:buSzTx/>
            </a:pPr>
            <a:r>
              <a:rPr lang="en-US" altLang="en-US" sz="2000" b="1">
                <a:solidFill>
                  <a:schemeClr val="tx2"/>
                </a:solidFill>
                <a:latin typeface="Courier New" panose="02070309020205020404" pitchFamily="49" charset="0"/>
              </a:rPr>
              <a:t>catalog.schema.table.column-name</a:t>
            </a:r>
          </a:p>
        </p:txBody>
      </p:sp>
      <p:sp>
        <p:nvSpPr>
          <p:cNvPr id="2262022" name="Text Box 6"/>
          <p:cNvSpPr txBox="1">
            <a:spLocks noChangeArrowheads="1"/>
          </p:cNvSpPr>
          <p:nvPr/>
        </p:nvSpPr>
        <p:spPr bwMode="auto">
          <a:xfrm>
            <a:off x="1089025" y="3205163"/>
            <a:ext cx="7712075" cy="1139825"/>
          </a:xfrm>
          <a:prstGeom prst="rect">
            <a:avLst/>
          </a:prstGeom>
          <a:solidFill>
            <a:schemeClr val="accent1"/>
          </a:solidFill>
          <a:ln w="12700" algn="ctr">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a:spcBef>
                <a:spcPct val="20000"/>
              </a:spcBef>
              <a:buSzTx/>
            </a:pPr>
            <a:r>
              <a:rPr lang="en-US" altLang="en-US" sz="2000" b="1" i="0">
                <a:latin typeface="Courier New" panose="02070309020205020404" pitchFamily="49" charset="0"/>
              </a:rPr>
              <a:t>SELECT Pub.Customer.CustNum, </a:t>
            </a:r>
          </a:p>
          <a:p>
            <a:pPr algn="l">
              <a:spcBef>
                <a:spcPct val="20000"/>
              </a:spcBef>
              <a:buSzTx/>
            </a:pPr>
            <a:r>
              <a:rPr lang="en-US" altLang="en-US" sz="2000" b="1" i="0">
                <a:latin typeface="Courier New" panose="02070309020205020404" pitchFamily="49" charset="0"/>
              </a:rPr>
              <a:t>       SportsPrimary.Pub.Customer.Name, </a:t>
            </a:r>
          </a:p>
          <a:p>
            <a:pPr algn="l">
              <a:spcBef>
                <a:spcPct val="20000"/>
              </a:spcBef>
              <a:buSzTx/>
            </a:pPr>
            <a:r>
              <a:rPr lang="en-US" altLang="en-US" sz="2000" b="1" i="0">
                <a:latin typeface="Courier New" panose="02070309020205020404" pitchFamily="49" charset="0"/>
              </a:rPr>
              <a:t>       SportsAux1.Pub.Order.OrderNum …</a:t>
            </a:r>
          </a:p>
        </p:txBody>
      </p:sp>
      <p:sp>
        <p:nvSpPr>
          <p:cNvPr id="2262025" name="AutoShape 9"/>
          <p:cNvSpPr>
            <a:spLocks noChangeArrowheads="1"/>
          </p:cNvSpPr>
          <p:nvPr/>
        </p:nvSpPr>
        <p:spPr bwMode="auto">
          <a:xfrm>
            <a:off x="3082925" y="4414838"/>
            <a:ext cx="217488"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262026" name="AutoShape 10"/>
          <p:cNvSpPr>
            <a:spLocks noChangeArrowheads="1"/>
          </p:cNvSpPr>
          <p:nvPr/>
        </p:nvSpPr>
        <p:spPr bwMode="auto">
          <a:xfrm>
            <a:off x="4035425" y="4411663"/>
            <a:ext cx="217488"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262027" name="AutoShape 11"/>
          <p:cNvSpPr>
            <a:spLocks noChangeArrowheads="1"/>
          </p:cNvSpPr>
          <p:nvPr/>
        </p:nvSpPr>
        <p:spPr bwMode="auto">
          <a:xfrm>
            <a:off x="4735513" y="4400550"/>
            <a:ext cx="217487"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262028" name="AutoShape 12"/>
          <p:cNvSpPr>
            <a:spLocks noChangeArrowheads="1"/>
          </p:cNvSpPr>
          <p:nvPr/>
        </p:nvSpPr>
        <p:spPr bwMode="auto">
          <a:xfrm>
            <a:off x="5992813" y="4402138"/>
            <a:ext cx="217487" cy="1057275"/>
          </a:xfrm>
          <a:prstGeom prst="upArrow">
            <a:avLst>
              <a:gd name="adj1" fmla="val 50000"/>
              <a:gd name="adj2" fmla="val 12153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262025"/>
                                        </p:tgtEl>
                                        <p:attrNameLst>
                                          <p:attrName>style.visibility</p:attrName>
                                        </p:attrNameLst>
                                      </p:cBhvr>
                                      <p:to>
                                        <p:strVal val="visible"/>
                                      </p:to>
                                    </p:set>
                                    <p:animEffect transition="in" filter="wipe(down)">
                                      <p:cBhvr>
                                        <p:cTn id="7" dur="1000"/>
                                        <p:tgtEl>
                                          <p:spTgt spid="2262025"/>
                                        </p:tgtEl>
                                      </p:cBhvr>
                                    </p:animEffect>
                                  </p:childTnLst>
                                </p:cTn>
                              </p:par>
                            </p:childTnLst>
                          </p:cTn>
                        </p:par>
                        <p:par>
                          <p:cTn id="8" fill="hold" nodeType="afterGroup">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262026"/>
                                        </p:tgtEl>
                                        <p:attrNameLst>
                                          <p:attrName>style.visibility</p:attrName>
                                        </p:attrNameLst>
                                      </p:cBhvr>
                                      <p:to>
                                        <p:strVal val="visible"/>
                                      </p:to>
                                    </p:set>
                                    <p:animEffect transition="in" filter="wipe(down)">
                                      <p:cBhvr>
                                        <p:cTn id="11" dur="1000"/>
                                        <p:tgtEl>
                                          <p:spTgt spid="2262026"/>
                                        </p:tgtEl>
                                      </p:cBhvr>
                                    </p:animEffect>
                                  </p:childTnLst>
                                </p:cTn>
                              </p:par>
                            </p:childTnLst>
                          </p:cTn>
                        </p:par>
                        <p:par>
                          <p:cTn id="12" fill="hold" nodeType="afterGroup">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2262027"/>
                                        </p:tgtEl>
                                        <p:attrNameLst>
                                          <p:attrName>style.visibility</p:attrName>
                                        </p:attrNameLst>
                                      </p:cBhvr>
                                      <p:to>
                                        <p:strVal val="visible"/>
                                      </p:to>
                                    </p:set>
                                    <p:animEffect transition="in" filter="wipe(down)">
                                      <p:cBhvr>
                                        <p:cTn id="15" dur="1000"/>
                                        <p:tgtEl>
                                          <p:spTgt spid="2262027"/>
                                        </p:tgtEl>
                                      </p:cBhvr>
                                    </p:animEffect>
                                  </p:childTnLst>
                                </p:cTn>
                              </p:par>
                            </p:childTnLst>
                          </p:cTn>
                        </p:par>
                        <p:par>
                          <p:cTn id="16" fill="hold" nodeType="afterGroup">
                            <p:stCondLst>
                              <p:cond delay="3000"/>
                            </p:stCondLst>
                            <p:childTnLst>
                              <p:par>
                                <p:cTn id="17" presetID="22" presetClass="entr" presetSubtype="4" fill="hold" grpId="0" nodeType="afterEffect">
                                  <p:stCondLst>
                                    <p:cond delay="0"/>
                                  </p:stCondLst>
                                  <p:childTnLst>
                                    <p:set>
                                      <p:cBhvr>
                                        <p:cTn id="18" dur="1" fill="hold">
                                          <p:stCondLst>
                                            <p:cond delay="0"/>
                                          </p:stCondLst>
                                        </p:cTn>
                                        <p:tgtEl>
                                          <p:spTgt spid="2262028"/>
                                        </p:tgtEl>
                                        <p:attrNameLst>
                                          <p:attrName>style.visibility</p:attrName>
                                        </p:attrNameLst>
                                      </p:cBhvr>
                                      <p:to>
                                        <p:strVal val="visible"/>
                                      </p:to>
                                    </p:set>
                                    <p:animEffect transition="in" filter="wipe(down)">
                                      <p:cBhvr>
                                        <p:cTn id="19" dur="1000"/>
                                        <p:tgtEl>
                                          <p:spTgt spid="2262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2025" grpId="0" animBg="1"/>
      <p:bldP spid="2262026" grpId="0" animBg="1"/>
      <p:bldP spid="2262027" grpId="0" animBg="1"/>
      <p:bldP spid="226202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2179" name="Rectangle 3"/>
          <p:cNvSpPr>
            <a:spLocks noGrp="1" noChangeArrowheads="1"/>
          </p:cNvSpPr>
          <p:nvPr>
            <p:ph type="title"/>
          </p:nvPr>
        </p:nvSpPr>
        <p:spPr>
          <a:xfrm>
            <a:off x="438150" y="238125"/>
            <a:ext cx="8610600" cy="530225"/>
          </a:xfrm>
        </p:spPr>
        <p:txBody>
          <a:bodyPr>
            <a:normAutofit fontScale="90000"/>
          </a:bodyPr>
          <a:lstStyle/>
          <a:p>
            <a:r>
              <a:rPr lang="en-US" altLang="en-US"/>
              <a:t>4 Part Naming – Multi-Database Query</a:t>
            </a:r>
          </a:p>
        </p:txBody>
      </p:sp>
      <p:sp>
        <p:nvSpPr>
          <p:cNvPr id="2482178" name="Rectangle 2"/>
          <p:cNvSpPr>
            <a:spLocks noGrp="1" noChangeArrowheads="1"/>
          </p:cNvSpPr>
          <p:nvPr>
            <p:ph idx="1"/>
          </p:nvPr>
        </p:nvSpPr>
        <p:spPr/>
        <p:txBody>
          <a:bodyPr/>
          <a:lstStyle/>
          <a:p>
            <a:r>
              <a:rPr lang="en-US" altLang="en-US"/>
              <a:t>Four level naming convention</a:t>
            </a:r>
          </a:p>
          <a:p>
            <a:endParaRPr lang="en-US" altLang="en-US"/>
          </a:p>
          <a:p>
            <a:r>
              <a:rPr lang="en-US" altLang="en-US"/>
              <a:t>Example</a:t>
            </a:r>
          </a:p>
          <a:p>
            <a:endParaRPr lang="en-US" altLang="en-US"/>
          </a:p>
          <a:p>
            <a:endParaRPr lang="en-US" altLang="en-US"/>
          </a:p>
          <a:p>
            <a:endParaRPr lang="en-US" altLang="en-US"/>
          </a:p>
          <a:p>
            <a:r>
              <a:rPr lang="en-US" altLang="en-US"/>
              <a:t>ABL has 3 level naming convention</a:t>
            </a:r>
          </a:p>
        </p:txBody>
      </p:sp>
      <p:sp>
        <p:nvSpPr>
          <p:cNvPr id="2482180" name="Text Box 4"/>
          <p:cNvSpPr txBox="1">
            <a:spLocks noChangeArrowheads="1"/>
          </p:cNvSpPr>
          <p:nvPr/>
        </p:nvSpPr>
        <p:spPr bwMode="auto">
          <a:xfrm>
            <a:off x="431800" y="974725"/>
            <a:ext cx="7748588" cy="457200"/>
          </a:xfrm>
          <a:prstGeom prst="rect">
            <a:avLst/>
          </a:prstGeom>
          <a:noFill/>
          <a:ln>
            <a:noFill/>
          </a:ln>
          <a:effectLst/>
          <a:extLst>
            <a:ext uri="{909E8E84-426E-40DD-AFC4-6F175D3DCCD1}">
              <a14:hiddenFill xmlns:a14="http://schemas.microsoft.com/office/drawing/2010/main">
                <a:solidFill>
                  <a:srgbClr val="FFFFA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buSzTx/>
            </a:pPr>
            <a:r>
              <a:rPr lang="en-US" altLang="en-US"/>
              <a:t>Fully Qualified Names – catalog is database name</a:t>
            </a:r>
          </a:p>
        </p:txBody>
      </p:sp>
      <p:sp>
        <p:nvSpPr>
          <p:cNvPr id="2482181" name="Text Box 5"/>
          <p:cNvSpPr txBox="1">
            <a:spLocks noChangeArrowheads="1"/>
          </p:cNvSpPr>
          <p:nvPr/>
        </p:nvSpPr>
        <p:spPr bwMode="auto">
          <a:xfrm>
            <a:off x="1352550" y="2206625"/>
            <a:ext cx="5270500" cy="409575"/>
          </a:xfrm>
          <a:prstGeom prst="rect">
            <a:avLst/>
          </a:prstGeom>
          <a:solidFill>
            <a:srgbClr val="F8F8F8"/>
          </a:solidFill>
          <a:ln w="12700" algn="ctr">
            <a:solidFill>
              <a:schemeClr val="bg2"/>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a:spcBef>
                <a:spcPct val="20000"/>
              </a:spcBef>
              <a:buSzTx/>
            </a:pPr>
            <a:r>
              <a:rPr lang="en-US" altLang="en-US" sz="2000" b="1">
                <a:solidFill>
                  <a:schemeClr val="tx2"/>
                </a:solidFill>
                <a:latin typeface="Courier New" panose="02070309020205020404" pitchFamily="49" charset="0"/>
              </a:rPr>
              <a:t>catalog.schema.table.column-name</a:t>
            </a:r>
          </a:p>
        </p:txBody>
      </p:sp>
      <p:sp>
        <p:nvSpPr>
          <p:cNvPr id="2482182" name="Text Box 6"/>
          <p:cNvSpPr txBox="1">
            <a:spLocks noChangeArrowheads="1"/>
          </p:cNvSpPr>
          <p:nvPr/>
        </p:nvSpPr>
        <p:spPr bwMode="auto">
          <a:xfrm>
            <a:off x="1089025" y="3205163"/>
            <a:ext cx="7712075" cy="1139825"/>
          </a:xfrm>
          <a:prstGeom prst="rect">
            <a:avLst/>
          </a:prstGeom>
          <a:solidFill>
            <a:schemeClr val="accent1"/>
          </a:solidFill>
          <a:ln w="12700" algn="ctr">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a:spcBef>
                <a:spcPct val="20000"/>
              </a:spcBef>
              <a:buSzTx/>
            </a:pPr>
            <a:r>
              <a:rPr lang="en-US" altLang="en-US" sz="2000" b="1" i="0">
                <a:latin typeface="Courier New" panose="02070309020205020404" pitchFamily="49" charset="0"/>
              </a:rPr>
              <a:t>SELECT Pub.Customer.CustNum, </a:t>
            </a:r>
          </a:p>
          <a:p>
            <a:pPr algn="l">
              <a:spcBef>
                <a:spcPct val="20000"/>
              </a:spcBef>
              <a:buSzTx/>
            </a:pPr>
            <a:r>
              <a:rPr lang="en-US" altLang="en-US" sz="2000" b="1" i="0">
                <a:latin typeface="Courier New" panose="02070309020205020404" pitchFamily="49" charset="0"/>
              </a:rPr>
              <a:t>       SportsPrimary.Pub.Customer.Name, </a:t>
            </a:r>
          </a:p>
          <a:p>
            <a:pPr algn="l">
              <a:spcBef>
                <a:spcPct val="20000"/>
              </a:spcBef>
              <a:buSzTx/>
            </a:pPr>
            <a:r>
              <a:rPr lang="en-US" altLang="en-US" sz="2000" b="1" i="0">
                <a:latin typeface="Courier New" panose="02070309020205020404" pitchFamily="49" charset="0"/>
              </a:rPr>
              <a:t>       SportsAux1.Pub.Order.OrderNum …</a:t>
            </a:r>
          </a:p>
        </p:txBody>
      </p:sp>
      <p:sp>
        <p:nvSpPr>
          <p:cNvPr id="2482183" name="Text Box 7"/>
          <p:cNvSpPr txBox="1">
            <a:spLocks noChangeArrowheads="1"/>
          </p:cNvSpPr>
          <p:nvPr/>
        </p:nvSpPr>
        <p:spPr bwMode="auto">
          <a:xfrm>
            <a:off x="1430338" y="5284788"/>
            <a:ext cx="4505325" cy="409575"/>
          </a:xfrm>
          <a:prstGeom prst="rect">
            <a:avLst/>
          </a:prstGeom>
          <a:solidFill>
            <a:srgbClr val="F8F8F8"/>
          </a:solidFill>
          <a:ln w="12700" algn="ctr">
            <a:solidFill>
              <a:schemeClr val="bg2"/>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a:spcBef>
                <a:spcPct val="20000"/>
              </a:spcBef>
              <a:buSzTx/>
            </a:pPr>
            <a:r>
              <a:rPr lang="en-US" altLang="en-US" sz="2000" b="1">
                <a:solidFill>
                  <a:schemeClr val="tx2"/>
                </a:solidFill>
                <a:latin typeface="Courier New" panose="02070309020205020404" pitchFamily="49" charset="0"/>
              </a:rPr>
              <a:t>catalog.table.column-name</a:t>
            </a:r>
          </a:p>
        </p:txBody>
      </p:sp>
      <p:sp>
        <p:nvSpPr>
          <p:cNvPr id="2482184" name="AutoShape 8"/>
          <p:cNvSpPr>
            <a:spLocks noChangeArrowheads="1"/>
          </p:cNvSpPr>
          <p:nvPr/>
        </p:nvSpPr>
        <p:spPr bwMode="auto">
          <a:xfrm>
            <a:off x="2049463" y="5726113"/>
            <a:ext cx="225425" cy="844550"/>
          </a:xfrm>
          <a:prstGeom prst="upArrow">
            <a:avLst>
              <a:gd name="adj1" fmla="val 50000"/>
              <a:gd name="adj2" fmla="val 93662"/>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82185" name="AutoShape 9"/>
          <p:cNvSpPr>
            <a:spLocks noChangeArrowheads="1"/>
          </p:cNvSpPr>
          <p:nvPr/>
        </p:nvSpPr>
        <p:spPr bwMode="auto">
          <a:xfrm>
            <a:off x="3001963" y="5722938"/>
            <a:ext cx="236537" cy="822325"/>
          </a:xfrm>
          <a:prstGeom prst="upArrow">
            <a:avLst>
              <a:gd name="adj1" fmla="val 50000"/>
              <a:gd name="adj2" fmla="val 86913"/>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82186" name="AutoShape 10"/>
          <p:cNvSpPr>
            <a:spLocks noChangeArrowheads="1"/>
          </p:cNvSpPr>
          <p:nvPr/>
        </p:nvSpPr>
        <p:spPr bwMode="auto">
          <a:xfrm>
            <a:off x="4335463" y="5711825"/>
            <a:ext cx="204787" cy="863600"/>
          </a:xfrm>
          <a:prstGeom prst="upArrow">
            <a:avLst>
              <a:gd name="adj1" fmla="val 50000"/>
              <a:gd name="adj2" fmla="val 105427"/>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482184"/>
                                        </p:tgtEl>
                                        <p:attrNameLst>
                                          <p:attrName>style.visibility</p:attrName>
                                        </p:attrNameLst>
                                      </p:cBhvr>
                                      <p:to>
                                        <p:strVal val="visible"/>
                                      </p:to>
                                    </p:set>
                                    <p:animEffect transition="in" filter="wipe(down)">
                                      <p:cBhvr>
                                        <p:cTn id="7" dur="1000"/>
                                        <p:tgtEl>
                                          <p:spTgt spid="2482184"/>
                                        </p:tgtEl>
                                      </p:cBhvr>
                                    </p:animEffect>
                                  </p:childTnLst>
                                </p:cTn>
                              </p:par>
                            </p:childTnLst>
                          </p:cTn>
                        </p:par>
                        <p:par>
                          <p:cTn id="8" fill="hold" nodeType="afterGroup">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482185"/>
                                        </p:tgtEl>
                                        <p:attrNameLst>
                                          <p:attrName>style.visibility</p:attrName>
                                        </p:attrNameLst>
                                      </p:cBhvr>
                                      <p:to>
                                        <p:strVal val="visible"/>
                                      </p:to>
                                    </p:set>
                                    <p:animEffect transition="in" filter="wipe(down)">
                                      <p:cBhvr>
                                        <p:cTn id="11" dur="1000"/>
                                        <p:tgtEl>
                                          <p:spTgt spid="2482185"/>
                                        </p:tgtEl>
                                      </p:cBhvr>
                                    </p:animEffect>
                                  </p:childTnLst>
                                </p:cTn>
                              </p:par>
                            </p:childTnLst>
                          </p:cTn>
                        </p:par>
                        <p:par>
                          <p:cTn id="12" fill="hold" nodeType="afterGroup">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2482186"/>
                                        </p:tgtEl>
                                        <p:attrNameLst>
                                          <p:attrName>style.visibility</p:attrName>
                                        </p:attrNameLst>
                                      </p:cBhvr>
                                      <p:to>
                                        <p:strVal val="visible"/>
                                      </p:to>
                                    </p:set>
                                    <p:animEffect transition="in" filter="wipe(down)">
                                      <p:cBhvr>
                                        <p:cTn id="15" dur="1000"/>
                                        <p:tgtEl>
                                          <p:spTgt spid="2482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2184" grpId="0" animBg="1"/>
      <p:bldP spid="2482185" grpId="0" animBg="1"/>
      <p:bldP spid="248218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0146" name="Rectangle 2"/>
          <p:cNvSpPr>
            <a:spLocks noGrp="1" noChangeArrowheads="1"/>
          </p:cNvSpPr>
          <p:nvPr>
            <p:ph type="title"/>
          </p:nvPr>
        </p:nvSpPr>
        <p:spPr>
          <a:xfrm>
            <a:off x="438150" y="238125"/>
            <a:ext cx="8610600" cy="530225"/>
          </a:xfrm>
        </p:spPr>
        <p:txBody>
          <a:bodyPr>
            <a:normAutofit fontScale="90000"/>
          </a:bodyPr>
          <a:lstStyle/>
          <a:p>
            <a:r>
              <a:rPr lang="en-US" altLang="en-US"/>
              <a:t>OpenEdge Specifics</a:t>
            </a:r>
          </a:p>
        </p:txBody>
      </p:sp>
      <p:sp>
        <p:nvSpPr>
          <p:cNvPr id="2310147" name="Rectangle 3"/>
          <p:cNvSpPr>
            <a:spLocks noGrp="1" noChangeArrowheads="1"/>
          </p:cNvSpPr>
          <p:nvPr>
            <p:ph idx="1"/>
          </p:nvPr>
        </p:nvSpPr>
        <p:spPr>
          <a:xfrm>
            <a:off x="609600" y="1062038"/>
            <a:ext cx="7772400" cy="4986337"/>
          </a:xfrm>
        </p:spPr>
        <p:txBody>
          <a:bodyPr/>
          <a:lstStyle/>
          <a:p>
            <a:pPr>
              <a:buFont typeface="Wingdings" panose="05000000000000000000" pitchFamily="2" charset="2"/>
              <a:buNone/>
            </a:pPr>
            <a:r>
              <a:rPr lang="en-US" altLang="en-US"/>
              <a:t>SQL is a standard, </a:t>
            </a:r>
          </a:p>
          <a:p>
            <a:pPr>
              <a:buFont typeface="Wingdings" panose="05000000000000000000" pitchFamily="2" charset="2"/>
              <a:buNone/>
            </a:pPr>
            <a:r>
              <a:rPr lang="en-US" altLang="en-US"/>
              <a:t>     but each vendor has it’s own dialect</a:t>
            </a:r>
          </a:p>
          <a:p>
            <a:pPr>
              <a:buFont typeface="Wingdings" panose="05000000000000000000" pitchFamily="2" charset="2"/>
              <a:buNone/>
            </a:pPr>
            <a:endParaRPr lang="en-US" altLang="en-US"/>
          </a:p>
        </p:txBody>
      </p:sp>
      <p:pic>
        <p:nvPicPr>
          <p:cNvPr id="2310148" name="Picture 4" descr="french_sock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975" y="2382838"/>
            <a:ext cx="1868488" cy="1398587"/>
          </a:xfrm>
          <a:prstGeom prst="rect">
            <a:avLst/>
          </a:prstGeom>
          <a:noFill/>
          <a:extLst>
            <a:ext uri="{909E8E84-426E-40DD-AFC4-6F175D3DCCD1}">
              <a14:hiddenFill xmlns:a14="http://schemas.microsoft.com/office/drawing/2010/main">
                <a:solidFill>
                  <a:srgbClr val="FFFFFF"/>
                </a:solidFill>
              </a14:hiddenFill>
            </a:ext>
          </a:extLst>
        </p:spPr>
      </p:pic>
      <p:pic>
        <p:nvPicPr>
          <p:cNvPr id="2310149" name="Picture 5" descr="socket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750" y="2373313"/>
            <a:ext cx="1625600" cy="1527175"/>
          </a:xfrm>
          <a:prstGeom prst="rect">
            <a:avLst/>
          </a:prstGeom>
          <a:noFill/>
          <a:extLst>
            <a:ext uri="{909E8E84-426E-40DD-AFC4-6F175D3DCCD1}">
              <a14:hiddenFill xmlns:a14="http://schemas.microsoft.com/office/drawing/2010/main">
                <a:solidFill>
                  <a:srgbClr val="FFFFFF"/>
                </a:solidFill>
              </a14:hiddenFill>
            </a:ext>
          </a:extLst>
        </p:spPr>
      </p:pic>
      <p:pic>
        <p:nvPicPr>
          <p:cNvPr id="2310150" name="Picture 6" descr="socket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6288" y="4391025"/>
            <a:ext cx="2540000" cy="1622425"/>
          </a:xfrm>
          <a:prstGeom prst="rect">
            <a:avLst/>
          </a:prstGeom>
          <a:noFill/>
          <a:extLst>
            <a:ext uri="{909E8E84-426E-40DD-AFC4-6F175D3DCCD1}">
              <a14:hiddenFill xmlns:a14="http://schemas.microsoft.com/office/drawing/2010/main">
                <a:solidFill>
                  <a:srgbClr val="FFFFFF"/>
                </a:solidFill>
              </a14:hiddenFill>
            </a:ext>
          </a:extLst>
        </p:spPr>
      </p:pic>
      <p:pic>
        <p:nvPicPr>
          <p:cNvPr id="2310152" name="Picture 8" descr="socket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1475" y="3633788"/>
            <a:ext cx="1343025" cy="21732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3218" name="Rectangle 2"/>
          <p:cNvSpPr>
            <a:spLocks noGrp="1" noChangeArrowheads="1"/>
          </p:cNvSpPr>
          <p:nvPr>
            <p:ph type="title"/>
          </p:nvPr>
        </p:nvSpPr>
        <p:spPr>
          <a:xfrm>
            <a:off x="438150" y="238125"/>
            <a:ext cx="8610600" cy="530225"/>
          </a:xfrm>
        </p:spPr>
        <p:txBody>
          <a:bodyPr>
            <a:normAutofit fontScale="90000"/>
          </a:bodyPr>
          <a:lstStyle/>
          <a:p>
            <a:r>
              <a:rPr lang="en-US" altLang="en-US"/>
              <a:t>OpenEdge SQL Specifics - Quoting</a:t>
            </a:r>
          </a:p>
        </p:txBody>
      </p:sp>
      <p:sp>
        <p:nvSpPr>
          <p:cNvPr id="2313219" name="Rectangle 3"/>
          <p:cNvSpPr>
            <a:spLocks noGrp="1" noChangeArrowheads="1"/>
          </p:cNvSpPr>
          <p:nvPr>
            <p:ph idx="1"/>
          </p:nvPr>
        </p:nvSpPr>
        <p:spPr>
          <a:xfrm>
            <a:off x="609600" y="1628775"/>
            <a:ext cx="7772400" cy="546100"/>
          </a:xfrm>
        </p:spPr>
        <p:txBody>
          <a:bodyPr/>
          <a:lstStyle/>
          <a:p>
            <a:r>
              <a:rPr lang="en-US" altLang="en-US"/>
              <a:t>Hyphenated names:  </a:t>
            </a:r>
          </a:p>
        </p:txBody>
      </p:sp>
      <p:sp>
        <p:nvSpPr>
          <p:cNvPr id="2313220" name="Text Box 4"/>
          <p:cNvSpPr txBox="1">
            <a:spLocks noChangeArrowheads="1"/>
          </p:cNvSpPr>
          <p:nvPr/>
        </p:nvSpPr>
        <p:spPr bwMode="auto">
          <a:xfrm>
            <a:off x="119063" y="1071563"/>
            <a:ext cx="56149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a:t>Non-SQL standard names </a:t>
            </a:r>
          </a:p>
        </p:txBody>
      </p:sp>
      <p:sp>
        <p:nvSpPr>
          <p:cNvPr id="2313221" name="Rectangle 5"/>
          <p:cNvSpPr>
            <a:spLocks noChangeArrowheads="1"/>
          </p:cNvSpPr>
          <p:nvPr/>
        </p:nvSpPr>
        <p:spPr bwMode="auto">
          <a:xfrm>
            <a:off x="830263" y="2303463"/>
            <a:ext cx="7329487" cy="403225"/>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a:latin typeface="Courier New" panose="02070309020205020404" pitchFamily="49" charset="0"/>
              </a:rPr>
              <a:t>SELECT cust-num FROM PUB.Customer;</a:t>
            </a:r>
          </a:p>
        </p:txBody>
      </p:sp>
      <p:sp>
        <p:nvSpPr>
          <p:cNvPr id="2313222" name="Rectangle 6"/>
          <p:cNvSpPr>
            <a:spLocks noChangeArrowheads="1"/>
          </p:cNvSpPr>
          <p:nvPr/>
        </p:nvSpPr>
        <p:spPr bwMode="auto">
          <a:xfrm>
            <a:off x="1047750" y="4813300"/>
            <a:ext cx="7329488" cy="403225"/>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a:latin typeface="Courier New" panose="02070309020205020404" pitchFamily="49" charset="0"/>
              </a:rPr>
              <a:t>SELECT “cust-num” FROM PUB.Customer;</a:t>
            </a:r>
          </a:p>
        </p:txBody>
      </p:sp>
      <p:sp>
        <p:nvSpPr>
          <p:cNvPr id="2313223" name="Rectangle 7"/>
          <p:cNvSpPr>
            <a:spLocks noChangeArrowheads="1"/>
          </p:cNvSpPr>
          <p:nvPr/>
        </p:nvSpPr>
        <p:spPr bwMode="auto">
          <a:xfrm>
            <a:off x="923925" y="3186113"/>
            <a:ext cx="7173913" cy="601662"/>
          </a:xfrm>
          <a:prstGeom prst="rect">
            <a:avLst/>
          </a:prstGeom>
          <a:noFill/>
          <a:ln w="38100">
            <a:solidFill>
              <a:schemeClr val="hlink"/>
            </a:solidFill>
            <a:miter lim="800000"/>
            <a:headEnd/>
            <a:tailEnd/>
          </a:ln>
          <a:effectLst/>
          <a:extLst>
            <a:ext uri="{909E8E84-426E-40DD-AFC4-6F175D3DCCD1}">
              <a14:hiddenFill xmlns:a14="http://schemas.microsoft.com/office/drawing/2010/main">
                <a:solidFill>
                  <a:schemeClr val="hlink">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algn="ctr">
              <a:buFont typeface="Wingdings" panose="05000000000000000000" pitchFamily="2" charset="2"/>
              <a:buNone/>
            </a:pPr>
            <a:r>
              <a:rPr lang="en-US" altLang="en-US" i="0"/>
              <a:t>Column CUST cannot be found (13865)</a:t>
            </a:r>
          </a:p>
        </p:txBody>
      </p:sp>
      <p:sp>
        <p:nvSpPr>
          <p:cNvPr id="2313224" name="Rectangle 8"/>
          <p:cNvSpPr>
            <a:spLocks noChangeArrowheads="1"/>
          </p:cNvSpPr>
          <p:nvPr/>
        </p:nvSpPr>
        <p:spPr bwMode="auto">
          <a:xfrm>
            <a:off x="603250" y="4210050"/>
            <a:ext cx="7705725"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r>
              <a:rPr lang="en-US" altLang="en-US" i="0"/>
              <a:t>Solution:  quoting (double quotes)</a:t>
            </a:r>
          </a:p>
        </p:txBody>
      </p:sp>
      <p:sp>
        <p:nvSpPr>
          <p:cNvPr id="2313225" name="Line 9"/>
          <p:cNvSpPr>
            <a:spLocks noChangeShapeType="1"/>
          </p:cNvSpPr>
          <p:nvPr/>
        </p:nvSpPr>
        <p:spPr bwMode="auto">
          <a:xfrm>
            <a:off x="2460625" y="2643188"/>
            <a:ext cx="1262063" cy="1587"/>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13226" name="Text Box 10"/>
          <p:cNvSpPr txBox="1">
            <a:spLocks noChangeArrowheads="1"/>
          </p:cNvSpPr>
          <p:nvPr/>
        </p:nvSpPr>
        <p:spPr bwMode="auto">
          <a:xfrm>
            <a:off x="638175" y="5564188"/>
            <a:ext cx="7272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Most reporting applications will do this automatically.</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13223"/>
                                        </p:tgtEl>
                                        <p:attrNameLst>
                                          <p:attrName>style.visibility</p:attrName>
                                        </p:attrNameLst>
                                      </p:cBhvr>
                                      <p:to>
                                        <p:strVal val="visible"/>
                                      </p:to>
                                    </p:set>
                                    <p:animEffect transition="in" filter="fade">
                                      <p:cBhvr>
                                        <p:cTn id="7" dur="1000"/>
                                        <p:tgtEl>
                                          <p:spTgt spid="23132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13224"/>
                                        </p:tgtEl>
                                        <p:attrNameLst>
                                          <p:attrName>style.visibility</p:attrName>
                                        </p:attrNameLst>
                                      </p:cBhvr>
                                      <p:to>
                                        <p:strVal val="visible"/>
                                      </p:to>
                                    </p:set>
                                    <p:animEffect transition="in" filter="fade">
                                      <p:cBhvr>
                                        <p:cTn id="12" dur="1000"/>
                                        <p:tgtEl>
                                          <p:spTgt spid="231322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13222"/>
                                        </p:tgtEl>
                                        <p:attrNameLst>
                                          <p:attrName>style.visibility</p:attrName>
                                        </p:attrNameLst>
                                      </p:cBhvr>
                                      <p:to>
                                        <p:strVal val="visible"/>
                                      </p:to>
                                    </p:set>
                                    <p:animEffect transition="in" filter="fade">
                                      <p:cBhvr>
                                        <p:cTn id="15" dur="1000"/>
                                        <p:tgtEl>
                                          <p:spTgt spid="2313222"/>
                                        </p:tgtEl>
                                      </p:cBhvr>
                                    </p:animEffect>
                                  </p:childTnLst>
                                </p:cTn>
                              </p:par>
                            </p:childTnLst>
                          </p:cTn>
                        </p:par>
                        <p:par>
                          <p:cTn id="16" fill="hold" nodeType="afterGroup">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313226"/>
                                        </p:tgtEl>
                                        <p:attrNameLst>
                                          <p:attrName>style.visibility</p:attrName>
                                        </p:attrNameLst>
                                      </p:cBhvr>
                                      <p:to>
                                        <p:strVal val="visible"/>
                                      </p:to>
                                    </p:set>
                                    <p:animEffect transition="in" filter="fade">
                                      <p:cBhvr>
                                        <p:cTn id="19" dur="2000"/>
                                        <p:tgtEl>
                                          <p:spTgt spid="2313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3222" grpId="0" animBg="1"/>
      <p:bldP spid="2313223" grpId="0" animBg="1"/>
      <p:bldP spid="2313224" grpId="0"/>
      <p:bldP spid="23132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1170" name="Rectangle 2"/>
          <p:cNvSpPr>
            <a:spLocks noGrp="1" noChangeArrowheads="1"/>
          </p:cNvSpPr>
          <p:nvPr>
            <p:ph type="title"/>
          </p:nvPr>
        </p:nvSpPr>
        <p:spPr>
          <a:xfrm>
            <a:off x="438150" y="238125"/>
            <a:ext cx="8610600" cy="530225"/>
          </a:xfrm>
        </p:spPr>
        <p:txBody>
          <a:bodyPr>
            <a:normAutofit fontScale="90000"/>
          </a:bodyPr>
          <a:lstStyle/>
          <a:p>
            <a:r>
              <a:rPr lang="en-US" altLang="en-US"/>
              <a:t>Overstuffed fields - error</a:t>
            </a:r>
          </a:p>
        </p:txBody>
      </p:sp>
      <p:sp>
        <p:nvSpPr>
          <p:cNvPr id="2311171" name="Rectangle 3"/>
          <p:cNvSpPr>
            <a:spLocks noGrp="1" noChangeArrowheads="1"/>
          </p:cNvSpPr>
          <p:nvPr>
            <p:ph idx="1"/>
          </p:nvPr>
        </p:nvSpPr>
        <p:spPr>
          <a:xfrm>
            <a:off x="609600" y="1439863"/>
            <a:ext cx="7772400" cy="4419600"/>
          </a:xfrm>
        </p:spPr>
        <p:txBody>
          <a:bodyPr/>
          <a:lstStyle/>
          <a:p>
            <a:r>
              <a:rPr lang="en-US" altLang="en-US"/>
              <a:t>ABL allows more data than column definition </a:t>
            </a:r>
          </a:p>
          <a:p>
            <a:r>
              <a:rPr lang="en-US" altLang="en-US"/>
              <a:t>SQL restricted to _field._sql-width value</a:t>
            </a:r>
          </a:p>
          <a:p>
            <a:endParaRPr lang="en-US" altLang="en-US"/>
          </a:p>
          <a:p>
            <a:pPr>
              <a:buFont typeface="Wingdings" panose="05000000000000000000" pitchFamily="2" charset="2"/>
              <a:buNone/>
            </a:pPr>
            <a:r>
              <a:rPr lang="en-US" altLang="en-US"/>
              <a:t>         </a:t>
            </a:r>
          </a:p>
        </p:txBody>
      </p:sp>
      <p:sp>
        <p:nvSpPr>
          <p:cNvPr id="2311172" name="Rectangle 4"/>
          <p:cNvSpPr>
            <a:spLocks noChangeArrowheads="1"/>
          </p:cNvSpPr>
          <p:nvPr/>
        </p:nvSpPr>
        <p:spPr bwMode="auto">
          <a:xfrm>
            <a:off x="973138" y="3338513"/>
            <a:ext cx="7772400" cy="1106487"/>
          </a:xfrm>
          <a:prstGeom prst="rect">
            <a:avLst/>
          </a:prstGeom>
          <a:noFill/>
          <a:ln w="38100">
            <a:solidFill>
              <a:schemeClr val="hlink"/>
            </a:solidFill>
            <a:miter lim="800000"/>
            <a:headEnd/>
            <a:tailEnd/>
          </a:ln>
          <a:effectLst/>
          <a:extLst>
            <a:ext uri="{909E8E84-426E-40DD-AFC4-6F175D3DCCD1}">
              <a14:hiddenFill xmlns:a14="http://schemas.microsoft.com/office/drawing/2010/main">
                <a:solidFill>
                  <a:schemeClr val="hlink">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algn="ctr">
              <a:buFont typeface="Wingdings" panose="05000000000000000000" pitchFamily="2" charset="2"/>
              <a:buNone/>
            </a:pPr>
            <a:r>
              <a:rPr lang="en-US" altLang="en-US" i="0"/>
              <a:t>Column name in table PUB.customer has value exceeding it’s max length.</a:t>
            </a:r>
          </a:p>
        </p:txBody>
      </p:sp>
      <p:sp>
        <p:nvSpPr>
          <p:cNvPr id="2311174" name="Rectangle 6"/>
          <p:cNvSpPr>
            <a:spLocks noChangeArrowheads="1"/>
          </p:cNvSpPr>
          <p:nvPr/>
        </p:nvSpPr>
        <p:spPr bwMode="auto">
          <a:xfrm>
            <a:off x="1100138" y="2613025"/>
            <a:ext cx="7329487" cy="403225"/>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a:latin typeface="Courier New" panose="02070309020205020404" pitchFamily="49" charset="0"/>
              </a:rPr>
              <a:t>SELECT name from PUB.customer;</a:t>
            </a:r>
          </a:p>
        </p:txBody>
      </p:sp>
      <p:sp>
        <p:nvSpPr>
          <p:cNvPr id="2311175" name="Text Box 7"/>
          <p:cNvSpPr txBox="1">
            <a:spLocks noChangeArrowheads="1"/>
          </p:cNvSpPr>
          <p:nvPr/>
        </p:nvSpPr>
        <p:spPr bwMode="auto">
          <a:xfrm>
            <a:off x="573088" y="4727575"/>
            <a:ext cx="83248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Clr>
                <a:schemeClr val="accent1"/>
              </a:buClr>
              <a:buFont typeface="Wingdings" panose="05000000000000000000" pitchFamily="2" charset="2"/>
              <a:buChar char="§"/>
            </a:pPr>
            <a:r>
              <a:rPr lang="en-US" altLang="en-US" sz="2800" i="0"/>
              <a:t> Solution:</a:t>
            </a:r>
          </a:p>
          <a:p>
            <a:pPr algn="l"/>
            <a:r>
              <a:rPr lang="en-US" altLang="en-US"/>
              <a:t>    </a:t>
            </a:r>
          </a:p>
        </p:txBody>
      </p:sp>
      <p:sp>
        <p:nvSpPr>
          <p:cNvPr id="2311176" name="Text Box 8"/>
          <p:cNvSpPr txBox="1">
            <a:spLocks noChangeArrowheads="1"/>
          </p:cNvSpPr>
          <p:nvPr/>
        </p:nvSpPr>
        <p:spPr bwMode="auto">
          <a:xfrm>
            <a:off x="920750" y="5710238"/>
            <a:ext cx="7842250" cy="403225"/>
          </a:xfrm>
          <a:prstGeom prst="rect">
            <a:avLst/>
          </a:prstGeom>
          <a:solidFill>
            <a:schemeClr val="accent1"/>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ALTER table… ALTER column… SET PRO_SQL_WIDTH  &lt;value&gt;;</a:t>
            </a:r>
          </a:p>
        </p:txBody>
      </p:sp>
      <p:sp>
        <p:nvSpPr>
          <p:cNvPr id="2311177" name="Text Box 9"/>
          <p:cNvSpPr txBox="1">
            <a:spLocks noChangeArrowheads="1"/>
          </p:cNvSpPr>
          <p:nvPr/>
        </p:nvSpPr>
        <p:spPr bwMode="auto">
          <a:xfrm>
            <a:off x="919163" y="5207000"/>
            <a:ext cx="7961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Fix _sql-width via SQL “ALTER TABLE or Data Dictionary</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11175"/>
                                        </p:tgtEl>
                                        <p:attrNameLst>
                                          <p:attrName>style.visibility</p:attrName>
                                        </p:attrNameLst>
                                      </p:cBhvr>
                                      <p:to>
                                        <p:strVal val="visible"/>
                                      </p:to>
                                    </p:set>
                                    <p:animEffect transition="in" filter="fade">
                                      <p:cBhvr>
                                        <p:cTn id="7" dur="1000"/>
                                        <p:tgtEl>
                                          <p:spTgt spid="231117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11177"/>
                                        </p:tgtEl>
                                        <p:attrNameLst>
                                          <p:attrName>style.visibility</p:attrName>
                                        </p:attrNameLst>
                                      </p:cBhvr>
                                      <p:to>
                                        <p:strVal val="visible"/>
                                      </p:to>
                                    </p:set>
                                    <p:animEffect transition="in" filter="fade">
                                      <p:cBhvr>
                                        <p:cTn id="10" dur="1000"/>
                                        <p:tgtEl>
                                          <p:spTgt spid="231117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11176"/>
                                        </p:tgtEl>
                                        <p:attrNameLst>
                                          <p:attrName>style.visibility</p:attrName>
                                        </p:attrNameLst>
                                      </p:cBhvr>
                                      <p:to>
                                        <p:strVal val="visible"/>
                                      </p:to>
                                    </p:set>
                                    <p:animEffect transition="in" filter="fade">
                                      <p:cBhvr>
                                        <p:cTn id="13" dur="1000"/>
                                        <p:tgtEl>
                                          <p:spTgt spid="2311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1175" grpId="0"/>
      <p:bldP spid="2311176" grpId="0" animBg="1"/>
      <p:bldP spid="231117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5698" name="Rectangle 2"/>
          <p:cNvSpPr>
            <a:spLocks noGrp="1" noChangeArrowheads="1"/>
          </p:cNvSpPr>
          <p:nvPr>
            <p:ph type="title"/>
          </p:nvPr>
        </p:nvSpPr>
        <p:spPr>
          <a:xfrm>
            <a:off x="438150" y="238125"/>
            <a:ext cx="8610600" cy="530225"/>
          </a:xfrm>
        </p:spPr>
        <p:txBody>
          <a:bodyPr>
            <a:normAutofit fontScale="90000"/>
          </a:bodyPr>
          <a:lstStyle/>
          <a:p>
            <a:r>
              <a:rPr lang="en-US" altLang="en-US"/>
              <a:t>OpenEdge Specifics - Overstuffed fields</a:t>
            </a:r>
          </a:p>
        </p:txBody>
      </p:sp>
      <p:sp>
        <p:nvSpPr>
          <p:cNvPr id="2205699" name="Rectangle 3"/>
          <p:cNvSpPr>
            <a:spLocks noGrp="1" noChangeArrowheads="1"/>
          </p:cNvSpPr>
          <p:nvPr>
            <p:ph idx="1"/>
          </p:nvPr>
        </p:nvSpPr>
        <p:spPr>
          <a:xfrm>
            <a:off x="609600" y="1179513"/>
            <a:ext cx="7772400" cy="4957762"/>
          </a:xfrm>
        </p:spPr>
        <p:txBody>
          <a:bodyPr/>
          <a:lstStyle/>
          <a:p>
            <a:pPr>
              <a:buFont typeface="Wingdings" panose="05000000000000000000" pitchFamily="2" charset="2"/>
              <a:buNone/>
            </a:pPr>
            <a:r>
              <a:rPr lang="en-US" altLang="en-US"/>
              <a:t>Strategies for managing:</a:t>
            </a:r>
          </a:p>
          <a:p>
            <a:r>
              <a:rPr lang="en-US" altLang="en-US"/>
              <a:t>Dbtool : percentage option </a:t>
            </a:r>
            <a:r>
              <a:rPr lang="en-US" altLang="en-US">
                <a:solidFill>
                  <a:schemeClr val="tx2"/>
                </a:solidFill>
              </a:rPr>
              <a:t>($DLC/bin/dbtool)</a:t>
            </a:r>
          </a:p>
        </p:txBody>
      </p:sp>
      <p:sp>
        <p:nvSpPr>
          <p:cNvPr id="2205700" name="Text Box 4"/>
          <p:cNvSpPr txBox="1">
            <a:spLocks noChangeArrowheads="1"/>
          </p:cNvSpPr>
          <p:nvPr/>
        </p:nvSpPr>
        <p:spPr bwMode="auto">
          <a:xfrm>
            <a:off x="595313" y="2376488"/>
            <a:ext cx="8027987" cy="3900487"/>
          </a:xfrm>
          <a:prstGeom prst="rect">
            <a:avLst/>
          </a:prstGeom>
          <a:solidFill>
            <a:schemeClr val="accent1"/>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en-US" altLang="en-US" sz="2000" b="1" i="0"/>
              <a:t>1. SQL Width &amp; Date Scan w/Report Option</a:t>
            </a:r>
          </a:p>
          <a:p>
            <a:pPr algn="l"/>
            <a:r>
              <a:rPr lang="en-US" altLang="en-US" sz="2000" b="1" i="0"/>
              <a:t>2. SQL Width Scan w/Fix Option</a:t>
            </a:r>
          </a:p>
          <a:p>
            <a:pPr algn="l"/>
            <a:r>
              <a:rPr lang="en-US" altLang="en-US" sz="2000" b="1" i="0"/>
              <a:t>     Choice: </a:t>
            </a:r>
            <a:r>
              <a:rPr lang="en-US" altLang="en-US" sz="2000" b="1" i="0">
                <a:solidFill>
                  <a:schemeClr val="hlink"/>
                </a:solidFill>
              </a:rPr>
              <a:t>2</a:t>
            </a:r>
          </a:p>
          <a:p>
            <a:pPr algn="l"/>
            <a:r>
              <a:rPr lang="en-US" altLang="en-US" sz="2000" b="1" i="0"/>
              <a:t>     &lt;connect&gt;: (0=single-user 1=self-service &gt;1=#threads)? </a:t>
            </a:r>
            <a:r>
              <a:rPr lang="en-US" altLang="en-US" sz="2000" b="1" i="0">
                <a:solidFill>
                  <a:schemeClr val="hlink"/>
                </a:solidFill>
              </a:rPr>
              <a:t>3</a:t>
            </a:r>
          </a:p>
          <a:p>
            <a:pPr algn="l"/>
            <a:r>
              <a:rPr lang="en-US" altLang="en-US" sz="2000" b="1" i="0"/>
              <a:t>      Padding % above current max: </a:t>
            </a:r>
            <a:r>
              <a:rPr lang="en-US" altLang="en-US" sz="2000" b="1" i="0">
                <a:solidFill>
                  <a:schemeClr val="hlink"/>
                </a:solidFill>
              </a:rPr>
              <a:t>25</a:t>
            </a:r>
          </a:p>
          <a:p>
            <a:pPr algn="l"/>
            <a:r>
              <a:rPr lang="en-US" altLang="en-US" sz="2000" b="1" i="0"/>
              <a:t>      &lt;table&gt;:      (Table number or all)? all</a:t>
            </a:r>
          </a:p>
          <a:p>
            <a:pPr algn="l"/>
            <a:r>
              <a:rPr lang="en-US" altLang="en-US" sz="2000" b="1" i="0"/>
              <a:t>      &lt;area&gt;:       (Area number or all)? all</a:t>
            </a:r>
          </a:p>
        </p:txBody>
      </p:sp>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2194" name="Rectangle 2"/>
          <p:cNvSpPr>
            <a:spLocks noGrp="1" noChangeArrowheads="1"/>
          </p:cNvSpPr>
          <p:nvPr>
            <p:ph type="title"/>
          </p:nvPr>
        </p:nvSpPr>
        <p:spPr>
          <a:xfrm>
            <a:off x="438150" y="238125"/>
            <a:ext cx="8610600" cy="530225"/>
          </a:xfrm>
        </p:spPr>
        <p:txBody>
          <a:bodyPr>
            <a:normAutofit fontScale="90000"/>
          </a:bodyPr>
          <a:lstStyle/>
          <a:p>
            <a:r>
              <a:rPr lang="en-US" altLang="en-US"/>
              <a:t>OpenEdge Specifics - Overstuffed fields</a:t>
            </a:r>
          </a:p>
        </p:txBody>
      </p:sp>
      <p:sp>
        <p:nvSpPr>
          <p:cNvPr id="2312195" name="Rectangle 3"/>
          <p:cNvSpPr>
            <a:spLocks noGrp="1" noChangeArrowheads="1"/>
          </p:cNvSpPr>
          <p:nvPr>
            <p:ph idx="1"/>
          </p:nvPr>
        </p:nvSpPr>
        <p:spPr>
          <a:xfrm>
            <a:off x="609600" y="1177925"/>
            <a:ext cx="7772400" cy="4419600"/>
          </a:xfrm>
          <a:noFill/>
        </p:spPr>
        <p:txBody>
          <a:bodyPr/>
          <a:lstStyle/>
          <a:p>
            <a:pPr>
              <a:buFont typeface="Wingdings" panose="05000000000000000000" pitchFamily="2" charset="2"/>
              <a:buNone/>
            </a:pPr>
            <a:r>
              <a:rPr lang="en-US" altLang="en-US"/>
              <a:t>Strategies for managing</a:t>
            </a:r>
          </a:p>
          <a:p>
            <a:r>
              <a:rPr lang="en-US" altLang="en-US"/>
              <a:t>ABL client startup parameter</a:t>
            </a:r>
          </a:p>
          <a:p>
            <a:endParaRPr lang="en-US" altLang="en-US"/>
          </a:p>
        </p:txBody>
      </p:sp>
      <p:sp>
        <p:nvSpPr>
          <p:cNvPr id="2312196" name="Text Box 4"/>
          <p:cNvSpPr txBox="1">
            <a:spLocks noChangeArrowheads="1"/>
          </p:cNvSpPr>
          <p:nvPr/>
        </p:nvSpPr>
        <p:spPr bwMode="auto">
          <a:xfrm>
            <a:off x="593725" y="2376488"/>
            <a:ext cx="7515225" cy="2825750"/>
          </a:xfrm>
          <a:prstGeom prst="rect">
            <a:avLst/>
          </a:prstGeom>
          <a:solidFill>
            <a:schemeClr val="accent1"/>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en-US" altLang="en-US" b="1" i="0">
                <a:solidFill>
                  <a:schemeClr val="tx2"/>
                </a:solidFill>
              </a:rPr>
              <a:t>        &lt;progress-client&gt;   </a:t>
            </a:r>
            <a:r>
              <a:rPr lang="en-US" altLang="en-US" b="1" i="0">
                <a:solidFill>
                  <a:schemeClr val="hlink"/>
                </a:solidFill>
              </a:rPr>
              <a:t>–checkwidth n</a:t>
            </a:r>
            <a:r>
              <a:rPr lang="en-US" altLang="en-US" sz="2000" b="1" i="0">
                <a:solidFill>
                  <a:schemeClr val="tx2"/>
                </a:solidFill>
              </a:rPr>
              <a:t/>
            </a:r>
            <a:br>
              <a:rPr lang="en-US" altLang="en-US" sz="2000" b="1" i="0">
                <a:solidFill>
                  <a:schemeClr val="tx2"/>
                </a:solidFill>
              </a:rPr>
            </a:br>
            <a:r>
              <a:rPr lang="en-US" altLang="en-US" sz="2000" b="1" i="0"/>
              <a:t/>
            </a:r>
            <a:br>
              <a:rPr lang="en-US" altLang="en-US" sz="2000" b="1" i="0"/>
            </a:br>
            <a:r>
              <a:rPr lang="en-US" altLang="en-US" sz="2200" b="1" i="0"/>
              <a:t>where "</a:t>
            </a:r>
            <a:r>
              <a:rPr lang="en-US" altLang="en-US" sz="2200" b="1" i="0">
                <a:solidFill>
                  <a:schemeClr val="hlink"/>
                </a:solidFill>
              </a:rPr>
              <a:t>n</a:t>
            </a:r>
            <a:r>
              <a:rPr lang="en-US" altLang="en-US" sz="2200" b="1" i="0"/>
              <a:t>" can be one of the following:</a:t>
            </a:r>
          </a:p>
          <a:p>
            <a:pPr algn="l"/>
            <a:r>
              <a:rPr lang="en-US" altLang="en-US" sz="2200" b="1" i="0"/>
              <a:t>0 — Ignore: Default is to ignore _width value.</a:t>
            </a:r>
          </a:p>
          <a:p>
            <a:pPr algn="l"/>
            <a:r>
              <a:rPr lang="en-US" altLang="en-US" sz="2200" b="1" i="0"/>
              <a:t>1 — WARNING: Store the data and generate a warning. </a:t>
            </a:r>
          </a:p>
          <a:p>
            <a:pPr algn="l"/>
            <a:r>
              <a:rPr lang="en-US" altLang="en-US" sz="2200" b="1" i="0"/>
              <a:t>2 — ERROR: Do not store data and generate an error. </a:t>
            </a:r>
          </a:p>
        </p:txBody>
      </p:sp>
      <p:sp>
        <p:nvSpPr>
          <p:cNvPr id="2312197" name="Text Box 5"/>
          <p:cNvSpPr txBox="1">
            <a:spLocks noChangeArrowheads="1"/>
          </p:cNvSpPr>
          <p:nvPr/>
        </p:nvSpPr>
        <p:spPr bwMode="auto">
          <a:xfrm>
            <a:off x="384175" y="5481638"/>
            <a:ext cx="8104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i="0"/>
              <a:t>.lg and screen:</a:t>
            </a:r>
            <a:r>
              <a:rPr lang="en-US" altLang="en-US" sz="2000"/>
              <a:t>  Width of data is greater than x.customer.Name _width.</a:t>
            </a:r>
          </a:p>
        </p:txBody>
      </p:sp>
      <p:sp>
        <p:nvSpPr>
          <p:cNvPr id="2312198" name="AutoShape 6"/>
          <p:cNvSpPr>
            <a:spLocks noChangeArrowheads="1"/>
          </p:cNvSpPr>
          <p:nvPr/>
        </p:nvSpPr>
        <p:spPr bwMode="auto">
          <a:xfrm>
            <a:off x="5503863" y="5815013"/>
            <a:ext cx="182562" cy="560387"/>
          </a:xfrm>
          <a:prstGeom prst="upArrow">
            <a:avLst>
              <a:gd name="adj1" fmla="val 50000"/>
              <a:gd name="adj2" fmla="val 76739"/>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12199" name="AutoShape 7"/>
          <p:cNvSpPr>
            <a:spLocks noChangeArrowheads="1"/>
          </p:cNvSpPr>
          <p:nvPr/>
        </p:nvSpPr>
        <p:spPr bwMode="auto">
          <a:xfrm>
            <a:off x="6170613" y="5811838"/>
            <a:ext cx="190500" cy="546100"/>
          </a:xfrm>
          <a:prstGeom prst="upArrow">
            <a:avLst>
              <a:gd name="adj1" fmla="val 50000"/>
              <a:gd name="adj2" fmla="val 71667"/>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12200" name="AutoShape 8"/>
          <p:cNvSpPr>
            <a:spLocks noChangeArrowheads="1"/>
          </p:cNvSpPr>
          <p:nvPr/>
        </p:nvSpPr>
        <p:spPr bwMode="auto">
          <a:xfrm>
            <a:off x="7129463" y="5800725"/>
            <a:ext cx="165100" cy="573088"/>
          </a:xfrm>
          <a:prstGeom prst="upArrow">
            <a:avLst>
              <a:gd name="adj1" fmla="val 50000"/>
              <a:gd name="adj2" fmla="val 86779"/>
            </a:avLst>
          </a:prstGeom>
          <a:solidFill>
            <a:srgbClr val="8F723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12197"/>
                                        </p:tgtEl>
                                        <p:attrNameLst>
                                          <p:attrName>style.visibility</p:attrName>
                                        </p:attrNameLst>
                                      </p:cBhvr>
                                      <p:to>
                                        <p:strVal val="visible"/>
                                      </p:to>
                                    </p:set>
                                    <p:animEffect transition="in" filter="fade">
                                      <p:cBhvr>
                                        <p:cTn id="7" dur="1000"/>
                                        <p:tgtEl>
                                          <p:spTgt spid="2312197"/>
                                        </p:tgtEl>
                                      </p:cBhvr>
                                    </p:animEffect>
                                  </p:childTnLst>
                                </p:cTn>
                              </p:par>
                            </p:childTnLst>
                          </p:cTn>
                        </p:par>
                        <p:par>
                          <p:cTn id="8" fill="hold" nodeType="afterGroup">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312198"/>
                                        </p:tgtEl>
                                        <p:attrNameLst>
                                          <p:attrName>style.visibility</p:attrName>
                                        </p:attrNameLst>
                                      </p:cBhvr>
                                      <p:to>
                                        <p:strVal val="visible"/>
                                      </p:to>
                                    </p:set>
                                    <p:animEffect transition="in" filter="wipe(down)">
                                      <p:cBhvr>
                                        <p:cTn id="11" dur="1000"/>
                                        <p:tgtEl>
                                          <p:spTgt spid="2312198"/>
                                        </p:tgtEl>
                                      </p:cBhvr>
                                    </p:animEffect>
                                  </p:childTnLst>
                                </p:cTn>
                              </p:par>
                            </p:childTnLst>
                          </p:cTn>
                        </p:par>
                        <p:par>
                          <p:cTn id="12" fill="hold" nodeType="afterGroup">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2312199"/>
                                        </p:tgtEl>
                                        <p:attrNameLst>
                                          <p:attrName>style.visibility</p:attrName>
                                        </p:attrNameLst>
                                      </p:cBhvr>
                                      <p:to>
                                        <p:strVal val="visible"/>
                                      </p:to>
                                    </p:set>
                                    <p:animEffect transition="in" filter="wipe(down)">
                                      <p:cBhvr>
                                        <p:cTn id="15" dur="1000"/>
                                        <p:tgtEl>
                                          <p:spTgt spid="2312199"/>
                                        </p:tgtEl>
                                      </p:cBhvr>
                                    </p:animEffect>
                                  </p:childTnLst>
                                </p:cTn>
                              </p:par>
                            </p:childTnLst>
                          </p:cTn>
                        </p:par>
                        <p:par>
                          <p:cTn id="16" fill="hold" nodeType="afterGroup">
                            <p:stCondLst>
                              <p:cond delay="3000"/>
                            </p:stCondLst>
                            <p:childTnLst>
                              <p:par>
                                <p:cTn id="17" presetID="22" presetClass="entr" presetSubtype="4" fill="hold" grpId="0" nodeType="afterEffect">
                                  <p:stCondLst>
                                    <p:cond delay="0"/>
                                  </p:stCondLst>
                                  <p:childTnLst>
                                    <p:set>
                                      <p:cBhvr>
                                        <p:cTn id="18" dur="1" fill="hold">
                                          <p:stCondLst>
                                            <p:cond delay="0"/>
                                          </p:stCondLst>
                                        </p:cTn>
                                        <p:tgtEl>
                                          <p:spTgt spid="2312200"/>
                                        </p:tgtEl>
                                        <p:attrNameLst>
                                          <p:attrName>style.visibility</p:attrName>
                                        </p:attrNameLst>
                                      </p:cBhvr>
                                      <p:to>
                                        <p:strVal val="visible"/>
                                      </p:to>
                                    </p:set>
                                    <p:animEffect transition="in" filter="wipe(down)">
                                      <p:cBhvr>
                                        <p:cTn id="19" dur="1000"/>
                                        <p:tgtEl>
                                          <p:spTgt spid="2312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2197" grpId="0"/>
      <p:bldP spid="2312198" grpId="0" animBg="1"/>
      <p:bldP spid="2312199" grpId="0" animBg="1"/>
      <p:bldP spid="231220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6722" name="Rectangle 2"/>
          <p:cNvSpPr>
            <a:spLocks noGrp="1" noChangeArrowheads="1"/>
          </p:cNvSpPr>
          <p:nvPr>
            <p:ph type="title"/>
          </p:nvPr>
        </p:nvSpPr>
        <p:spPr>
          <a:xfrm>
            <a:off x="438150" y="238125"/>
            <a:ext cx="8610600" cy="530225"/>
          </a:xfrm>
        </p:spPr>
        <p:txBody>
          <a:bodyPr>
            <a:normAutofit fontScale="90000"/>
          </a:bodyPr>
          <a:lstStyle/>
          <a:p>
            <a:r>
              <a:rPr lang="en-US" altLang="en-US"/>
              <a:t>OpenEdge Specifics – Arrays / Extents	</a:t>
            </a:r>
          </a:p>
        </p:txBody>
      </p:sp>
      <p:sp>
        <p:nvSpPr>
          <p:cNvPr id="2206723" name="Rectangle 3"/>
          <p:cNvSpPr>
            <a:spLocks noGrp="1" noChangeArrowheads="1"/>
          </p:cNvSpPr>
          <p:nvPr>
            <p:ph idx="1"/>
          </p:nvPr>
        </p:nvSpPr>
        <p:spPr>
          <a:xfrm>
            <a:off x="609600" y="1236663"/>
            <a:ext cx="7772400" cy="4954587"/>
          </a:xfrm>
        </p:spPr>
        <p:txBody>
          <a:bodyPr>
            <a:normAutofit lnSpcReduction="10000"/>
          </a:bodyPr>
          <a:lstStyle/>
          <a:p>
            <a:r>
              <a:rPr lang="en-US" altLang="en-US" sz="2400"/>
              <a:t>Selecting array columns as a whole</a:t>
            </a:r>
          </a:p>
          <a:p>
            <a:endParaRPr lang="en-US" altLang="en-US" sz="2400"/>
          </a:p>
          <a:p>
            <a:pPr>
              <a:buFont typeface="Wingdings" panose="05000000000000000000" pitchFamily="2" charset="2"/>
              <a:buNone/>
            </a:pPr>
            <a:endParaRPr lang="en-US" altLang="en-US" sz="2400"/>
          </a:p>
          <a:p>
            <a:pPr>
              <a:buFont typeface="Wingdings" panose="05000000000000000000" pitchFamily="2" charset="2"/>
              <a:buNone/>
            </a:pPr>
            <a:r>
              <a:rPr lang="en-US" altLang="en-US" sz="2400"/>
              <a:t>	Result:  semi-colon separated </a:t>
            </a:r>
            <a:r>
              <a:rPr lang="en-US" altLang="en-US" sz="2400" b="1" u="sng"/>
              <a:t>varchar</a:t>
            </a:r>
            <a:r>
              <a:rPr lang="en-US" altLang="en-US" sz="2400"/>
              <a:t> value</a:t>
            </a:r>
          </a:p>
          <a:p>
            <a:pPr>
              <a:buFont typeface="Wingdings" panose="05000000000000000000" pitchFamily="2" charset="2"/>
              <a:buNone/>
            </a:pPr>
            <a:r>
              <a:rPr lang="en-US" altLang="en-US" sz="2400"/>
              <a:t>     102332.67;330002.77;443434.55;333376.50</a:t>
            </a:r>
          </a:p>
          <a:p>
            <a:endParaRPr lang="en-US" altLang="en-US" sz="2400"/>
          </a:p>
          <a:p>
            <a:r>
              <a:rPr lang="en-US" altLang="en-US" sz="2400"/>
              <a:t>Selecting array column individually – SQL99 (10.1a)</a:t>
            </a:r>
          </a:p>
          <a:p>
            <a:endParaRPr lang="en-US" altLang="en-US" sz="2400"/>
          </a:p>
          <a:p>
            <a:pPr>
              <a:buFont typeface="Wingdings" panose="05000000000000000000" pitchFamily="2" charset="2"/>
              <a:buNone/>
            </a:pPr>
            <a:r>
              <a:rPr lang="en-US" altLang="en-US" sz="2400"/>
              <a:t>      </a:t>
            </a:r>
          </a:p>
          <a:p>
            <a:pPr>
              <a:buFont typeface="Wingdings" panose="05000000000000000000" pitchFamily="2" charset="2"/>
              <a:buNone/>
            </a:pPr>
            <a:r>
              <a:rPr lang="en-US" altLang="en-US" sz="2400"/>
              <a:t>	Result:  numeric value</a:t>
            </a:r>
          </a:p>
          <a:p>
            <a:pPr>
              <a:buFont typeface="Wingdings" panose="05000000000000000000" pitchFamily="2" charset="2"/>
              <a:buNone/>
            </a:pPr>
            <a:r>
              <a:rPr lang="en-US" altLang="en-US" sz="2400"/>
              <a:t>     102332.67</a:t>
            </a:r>
          </a:p>
        </p:txBody>
      </p:sp>
      <p:sp>
        <p:nvSpPr>
          <p:cNvPr id="2206724" name="Rectangle 4"/>
          <p:cNvSpPr>
            <a:spLocks noChangeArrowheads="1"/>
          </p:cNvSpPr>
          <p:nvPr/>
        </p:nvSpPr>
        <p:spPr bwMode="auto">
          <a:xfrm>
            <a:off x="750888" y="1849438"/>
            <a:ext cx="7329487" cy="403225"/>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a:t>SELECT  quarterlySales from  PUB.MySales;</a:t>
            </a:r>
          </a:p>
        </p:txBody>
      </p:sp>
      <p:sp>
        <p:nvSpPr>
          <p:cNvPr id="2206725" name="Rectangle 5"/>
          <p:cNvSpPr>
            <a:spLocks noChangeArrowheads="1"/>
          </p:cNvSpPr>
          <p:nvPr/>
        </p:nvSpPr>
        <p:spPr bwMode="auto">
          <a:xfrm>
            <a:off x="684213" y="4524375"/>
            <a:ext cx="7329487" cy="403225"/>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a:t>SELECT  quarterlySales[1] from  PUB.MySales;</a:t>
            </a:r>
          </a:p>
        </p:txBody>
      </p:sp>
      <p:grpSp>
        <p:nvGrpSpPr>
          <p:cNvPr id="2206729" name="Group 9"/>
          <p:cNvGrpSpPr>
            <a:grpSpLocks/>
          </p:cNvGrpSpPr>
          <p:nvPr/>
        </p:nvGrpSpPr>
        <p:grpSpPr bwMode="auto">
          <a:xfrm>
            <a:off x="2530475" y="3436938"/>
            <a:ext cx="3227388" cy="444500"/>
            <a:chOff x="1594" y="2165"/>
            <a:chExt cx="2033" cy="280"/>
          </a:xfrm>
        </p:grpSpPr>
        <p:sp>
          <p:nvSpPr>
            <p:cNvPr id="2206726" name="AutoShape 6"/>
            <p:cNvSpPr>
              <a:spLocks noChangeArrowheads="1"/>
            </p:cNvSpPr>
            <p:nvPr/>
          </p:nvSpPr>
          <p:spPr bwMode="auto">
            <a:xfrm>
              <a:off x="1594" y="2169"/>
              <a:ext cx="107" cy="270"/>
            </a:xfrm>
            <a:prstGeom prst="upArrow">
              <a:avLst>
                <a:gd name="adj1" fmla="val 50000"/>
                <a:gd name="adj2" fmla="val 63084"/>
              </a:avLst>
            </a:prstGeom>
            <a:noFill/>
            <a:ln w="381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206727" name="AutoShape 7"/>
            <p:cNvSpPr>
              <a:spLocks noChangeArrowheads="1"/>
            </p:cNvSpPr>
            <p:nvPr/>
          </p:nvSpPr>
          <p:spPr bwMode="auto">
            <a:xfrm>
              <a:off x="2540" y="2165"/>
              <a:ext cx="107" cy="270"/>
            </a:xfrm>
            <a:prstGeom prst="upArrow">
              <a:avLst>
                <a:gd name="adj1" fmla="val 50000"/>
                <a:gd name="adj2" fmla="val 63084"/>
              </a:avLst>
            </a:prstGeom>
            <a:noFill/>
            <a:ln w="381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206728" name="AutoShape 8"/>
            <p:cNvSpPr>
              <a:spLocks noChangeArrowheads="1"/>
            </p:cNvSpPr>
            <p:nvPr/>
          </p:nvSpPr>
          <p:spPr bwMode="auto">
            <a:xfrm>
              <a:off x="3520" y="2175"/>
              <a:ext cx="107" cy="270"/>
            </a:xfrm>
            <a:prstGeom prst="upArrow">
              <a:avLst>
                <a:gd name="adj1" fmla="val 50000"/>
                <a:gd name="adj2" fmla="val 63084"/>
              </a:avLst>
            </a:prstGeom>
            <a:noFill/>
            <a:ln w="381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206729"/>
                                        </p:tgtEl>
                                        <p:attrNameLst>
                                          <p:attrName>style.visibility</p:attrName>
                                        </p:attrNameLst>
                                      </p:cBhvr>
                                      <p:to>
                                        <p:strVal val="visible"/>
                                      </p:to>
                                    </p:set>
                                    <p:animEffect transition="in" filter="wipe(down)">
                                      <p:cBhvr>
                                        <p:cTn id="7" dur="1000"/>
                                        <p:tgtEl>
                                          <p:spTgt spid="22067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nodeType="clickEffect">
                                  <p:stCondLst>
                                    <p:cond delay="0"/>
                                  </p:stCondLst>
                                  <p:childTnLst>
                                    <p:animEffect transition="out" filter="fade">
                                      <p:cBhvr>
                                        <p:cTn id="11" dur="2000"/>
                                        <p:tgtEl>
                                          <p:spTgt spid="2206729"/>
                                        </p:tgtEl>
                                      </p:cBhvr>
                                    </p:animEffect>
                                    <p:set>
                                      <p:cBhvr>
                                        <p:cTn id="12" dur="1" fill="hold">
                                          <p:stCondLst>
                                            <p:cond delay="1999"/>
                                          </p:stCondLst>
                                        </p:cTn>
                                        <p:tgtEl>
                                          <p:spTgt spid="2206729"/>
                                        </p:tgtEl>
                                        <p:attrNameLst>
                                          <p:attrName>style.visibility</p:attrName>
                                        </p:attrNameLst>
                                      </p:cBhvr>
                                      <p:to>
                                        <p:strVal val="hidden"/>
                                      </p:to>
                                    </p:set>
                                  </p:childTnLst>
                                </p:cTn>
                              </p:par>
                              <p:par>
                                <p:cTn id="13" presetID="22" presetClass="entr" presetSubtype="4" fill="hold" nodeType="withEffect">
                                  <p:stCondLst>
                                    <p:cond delay="0"/>
                                  </p:stCondLst>
                                  <p:childTnLst>
                                    <p:set>
                                      <p:cBhvr>
                                        <p:cTn id="14" dur="1" fill="hold">
                                          <p:stCondLst>
                                            <p:cond delay="0"/>
                                          </p:stCondLst>
                                        </p:cTn>
                                        <p:tgtEl>
                                          <p:spTgt spid="2206723">
                                            <p:txEl>
                                              <p:pRg st="6" end="6"/>
                                            </p:txEl>
                                          </p:spTgt>
                                        </p:tgtEl>
                                        <p:attrNameLst>
                                          <p:attrName>style.visibility</p:attrName>
                                        </p:attrNameLst>
                                      </p:cBhvr>
                                      <p:to>
                                        <p:strVal val="visible"/>
                                      </p:to>
                                    </p:set>
                                    <p:animEffect transition="in" filter="wipe(down)">
                                      <p:cBhvr>
                                        <p:cTn id="15" dur="500"/>
                                        <p:tgtEl>
                                          <p:spTgt spid="2206723">
                                            <p:txEl>
                                              <p:pRg st="6" end="6"/>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2206723">
                                            <p:txEl>
                                              <p:pRg st="8" end="8"/>
                                            </p:txEl>
                                          </p:spTgt>
                                        </p:tgtEl>
                                        <p:attrNameLst>
                                          <p:attrName>style.visibility</p:attrName>
                                        </p:attrNameLst>
                                      </p:cBhvr>
                                      <p:to>
                                        <p:strVal val="visible"/>
                                      </p:to>
                                    </p:set>
                                    <p:animEffect transition="in" filter="wipe(down)">
                                      <p:cBhvr>
                                        <p:cTn id="18" dur="500"/>
                                        <p:tgtEl>
                                          <p:spTgt spid="2206723">
                                            <p:txEl>
                                              <p:pRg st="8" end="8"/>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2206723">
                                            <p:txEl>
                                              <p:pRg st="9" end="9"/>
                                            </p:txEl>
                                          </p:spTgt>
                                        </p:tgtEl>
                                        <p:attrNameLst>
                                          <p:attrName>style.visibility</p:attrName>
                                        </p:attrNameLst>
                                      </p:cBhvr>
                                      <p:to>
                                        <p:strVal val="visible"/>
                                      </p:to>
                                    </p:set>
                                    <p:animEffect transition="in" filter="wipe(down)">
                                      <p:cBhvr>
                                        <p:cTn id="21" dur="500"/>
                                        <p:tgtEl>
                                          <p:spTgt spid="2206723">
                                            <p:txEl>
                                              <p:pRg st="9" end="9"/>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2206723">
                                            <p:txEl>
                                              <p:pRg st="10" end="10"/>
                                            </p:txEl>
                                          </p:spTgt>
                                        </p:tgtEl>
                                        <p:attrNameLst>
                                          <p:attrName>style.visibility</p:attrName>
                                        </p:attrNameLst>
                                      </p:cBhvr>
                                      <p:to>
                                        <p:strVal val="visible"/>
                                      </p:to>
                                    </p:set>
                                    <p:animEffect transition="in" filter="wipe(down)">
                                      <p:cBhvr>
                                        <p:cTn id="24" dur="500"/>
                                        <p:tgtEl>
                                          <p:spTgt spid="2206723">
                                            <p:txEl>
                                              <p:pRg st="10" end="1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06725"/>
                                        </p:tgtEl>
                                        <p:attrNameLst>
                                          <p:attrName>style.visibility</p:attrName>
                                        </p:attrNameLst>
                                      </p:cBhvr>
                                      <p:to>
                                        <p:strVal val="visible"/>
                                      </p:to>
                                    </p:set>
                                    <p:animEffect transition="in" filter="fade">
                                      <p:cBhvr>
                                        <p:cTn id="27" dur="1000"/>
                                        <p:tgtEl>
                                          <p:spTgt spid="2206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67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0626" name="Text Box 2"/>
          <p:cNvSpPr txBox="1">
            <a:spLocks noChangeArrowheads="1"/>
          </p:cNvSpPr>
          <p:nvPr/>
        </p:nvSpPr>
        <p:spPr bwMode="auto">
          <a:xfrm>
            <a:off x="228600" y="228600"/>
            <a:ext cx="52578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eaLnBrk="1" hangingPunct="1">
              <a:lnSpc>
                <a:spcPct val="90000"/>
              </a:lnSpc>
              <a:buClr>
                <a:srgbClr val="FFFFFF"/>
              </a:buClr>
              <a:buSzPct val="100000"/>
              <a:buFont typeface="Arial" panose="020B0604020202020204" pitchFamily="34" charset="0"/>
              <a:buNone/>
            </a:pPr>
            <a:r>
              <a:rPr lang="en-GB" altLang="en-US" sz="3600" i="0">
                <a:solidFill>
                  <a:srgbClr val="FFFFFF"/>
                </a:solidFill>
              </a:rPr>
              <a:t>OpenEdge is Open</a:t>
            </a:r>
          </a:p>
        </p:txBody>
      </p:sp>
      <p:sp>
        <p:nvSpPr>
          <p:cNvPr id="2330627" name="AutoShape 3"/>
          <p:cNvSpPr>
            <a:spLocks/>
          </p:cNvSpPr>
          <p:nvPr/>
        </p:nvSpPr>
        <p:spPr bwMode="auto">
          <a:xfrm>
            <a:off x="765175" y="4194175"/>
            <a:ext cx="995363" cy="609600"/>
          </a:xfrm>
          <a:prstGeom prst="accentCallout1">
            <a:avLst>
              <a:gd name="adj1" fmla="val 18519"/>
              <a:gd name="adj2" fmla="val 107657"/>
              <a:gd name="adj3" fmla="val 24218"/>
              <a:gd name="adj4" fmla="val 181338"/>
            </a:avLst>
          </a:prstGeom>
          <a:noFill/>
          <a:ln w="1260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r" eaLnBrk="1" hangingPunct="1">
              <a:spcBef>
                <a:spcPts val="1000"/>
              </a:spcBef>
              <a:buClr>
                <a:srgbClr val="000000"/>
              </a:buClr>
              <a:buFont typeface="Arial" panose="020B0604020202020204" pitchFamily="34" charset="0"/>
              <a:buNone/>
            </a:pPr>
            <a:r>
              <a:rPr lang="en-GB" altLang="en-US" sz="1600">
                <a:solidFill>
                  <a:srgbClr val="000000"/>
                </a:solidFill>
              </a:rPr>
              <a:t>SSL </a:t>
            </a:r>
            <a:br>
              <a:rPr lang="en-GB" altLang="en-US" sz="1600">
                <a:solidFill>
                  <a:srgbClr val="000000"/>
                </a:solidFill>
              </a:rPr>
            </a:br>
            <a:r>
              <a:rPr lang="en-GB" altLang="en-US" sz="1600">
                <a:solidFill>
                  <a:srgbClr val="000000"/>
                </a:solidFill>
              </a:rPr>
              <a:t>HTTP </a:t>
            </a:r>
            <a:br>
              <a:rPr lang="en-GB" altLang="en-US" sz="1600">
                <a:solidFill>
                  <a:srgbClr val="000000"/>
                </a:solidFill>
              </a:rPr>
            </a:br>
            <a:r>
              <a:rPr lang="en-GB" altLang="en-US" sz="1600">
                <a:solidFill>
                  <a:srgbClr val="000000"/>
                </a:solidFill>
              </a:rPr>
              <a:t>HTTP/S </a:t>
            </a:r>
            <a:br>
              <a:rPr lang="en-GB" altLang="en-US" sz="1600">
                <a:solidFill>
                  <a:srgbClr val="000000"/>
                </a:solidFill>
              </a:rPr>
            </a:br>
            <a:r>
              <a:rPr lang="en-GB" altLang="en-US" sz="1600">
                <a:solidFill>
                  <a:srgbClr val="000000"/>
                </a:solidFill>
              </a:rPr>
              <a:t>HTML </a:t>
            </a:r>
          </a:p>
        </p:txBody>
      </p:sp>
      <p:sp>
        <p:nvSpPr>
          <p:cNvPr id="2330628" name="AutoShape 4"/>
          <p:cNvSpPr>
            <a:spLocks/>
          </p:cNvSpPr>
          <p:nvPr/>
        </p:nvSpPr>
        <p:spPr bwMode="auto">
          <a:xfrm>
            <a:off x="765175" y="2822575"/>
            <a:ext cx="952500" cy="609600"/>
          </a:xfrm>
          <a:prstGeom prst="accentCallout1">
            <a:avLst>
              <a:gd name="adj1" fmla="val 18519"/>
              <a:gd name="adj2" fmla="val 108000"/>
              <a:gd name="adj3" fmla="val 111458"/>
              <a:gd name="adj4" fmla="val 216667"/>
            </a:avLst>
          </a:prstGeom>
          <a:noFill/>
          <a:ln w="1260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r" eaLnBrk="1" hangingPunct="1">
              <a:spcBef>
                <a:spcPts val="1000"/>
              </a:spcBef>
              <a:buClr>
                <a:srgbClr val="000000"/>
              </a:buClr>
              <a:buFont typeface="Arial" panose="020B0604020202020204" pitchFamily="34" charset="0"/>
              <a:buNone/>
            </a:pPr>
            <a:r>
              <a:rPr lang="en-GB" altLang="en-US" sz="1600">
                <a:solidFill>
                  <a:srgbClr val="000000"/>
                </a:solidFill>
              </a:rPr>
              <a:t>.NET</a:t>
            </a:r>
            <a:br>
              <a:rPr lang="en-GB" altLang="en-US" sz="1600">
                <a:solidFill>
                  <a:srgbClr val="000000"/>
                </a:solidFill>
              </a:rPr>
            </a:br>
            <a:r>
              <a:rPr lang="en-GB" altLang="en-US" sz="1600">
                <a:solidFill>
                  <a:srgbClr val="000000"/>
                </a:solidFill>
              </a:rPr>
              <a:t>Java</a:t>
            </a:r>
            <a:br>
              <a:rPr lang="en-GB" altLang="en-US" sz="1600">
                <a:solidFill>
                  <a:srgbClr val="000000"/>
                </a:solidFill>
              </a:rPr>
            </a:br>
            <a:r>
              <a:rPr lang="en-GB" altLang="en-US" sz="1600">
                <a:solidFill>
                  <a:srgbClr val="000000"/>
                </a:solidFill>
              </a:rPr>
              <a:t>HTML</a:t>
            </a:r>
            <a:br>
              <a:rPr lang="en-GB" altLang="en-US" sz="1600">
                <a:solidFill>
                  <a:srgbClr val="000000"/>
                </a:solidFill>
              </a:rPr>
            </a:br>
            <a:r>
              <a:rPr lang="en-GB" altLang="en-US" sz="1600">
                <a:solidFill>
                  <a:srgbClr val="000000"/>
                </a:solidFill>
              </a:rPr>
              <a:t> </a:t>
            </a:r>
          </a:p>
        </p:txBody>
      </p:sp>
      <p:sp>
        <p:nvSpPr>
          <p:cNvPr id="2330629" name="Rectangle 5"/>
          <p:cNvSpPr>
            <a:spLocks noChangeArrowheads="1"/>
          </p:cNvSpPr>
          <p:nvPr/>
        </p:nvSpPr>
        <p:spPr bwMode="auto">
          <a:xfrm>
            <a:off x="2560638" y="3030538"/>
            <a:ext cx="5562600" cy="2517775"/>
          </a:xfrm>
          <a:prstGeom prst="rect">
            <a:avLst/>
          </a:prstGeom>
          <a:gradFill rotWithShape="0">
            <a:gsLst>
              <a:gs pos="0">
                <a:srgbClr val="666633"/>
              </a:gs>
              <a:gs pos="100000">
                <a:srgbClr val="EFEFEA"/>
              </a:gs>
            </a:gsLst>
            <a:lin ang="5400000" scaled="1"/>
          </a:gradFill>
          <a:ln w="11160">
            <a:solidFill>
              <a:srgbClr val="666633"/>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330630" name="Rectangle 6"/>
          <p:cNvSpPr>
            <a:spLocks noChangeArrowheads="1"/>
          </p:cNvSpPr>
          <p:nvPr/>
        </p:nvSpPr>
        <p:spPr bwMode="auto">
          <a:xfrm>
            <a:off x="2725738" y="3279775"/>
            <a:ext cx="5386387" cy="573088"/>
          </a:xfrm>
          <a:prstGeom prst="rect">
            <a:avLst/>
          </a:prstGeom>
          <a:gradFill rotWithShape="0">
            <a:gsLst>
              <a:gs pos="0">
                <a:srgbClr val="526D80"/>
              </a:gs>
              <a:gs pos="100000">
                <a:srgbClr val="93C2E5"/>
              </a:gs>
            </a:gsLst>
            <a:lin ang="5400000" scaled="1"/>
          </a:gradFill>
          <a:ln w="9360">
            <a:solidFill>
              <a:srgbClr val="004B85"/>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330631" name="Rectangle 7"/>
          <p:cNvSpPr>
            <a:spLocks noChangeArrowheads="1"/>
          </p:cNvSpPr>
          <p:nvPr/>
        </p:nvSpPr>
        <p:spPr bwMode="auto">
          <a:xfrm>
            <a:off x="2735263" y="4041775"/>
            <a:ext cx="5322887" cy="573088"/>
          </a:xfrm>
          <a:prstGeom prst="rect">
            <a:avLst/>
          </a:prstGeom>
          <a:gradFill rotWithShape="0">
            <a:gsLst>
              <a:gs pos="0">
                <a:srgbClr val="526D80"/>
              </a:gs>
              <a:gs pos="100000">
                <a:srgbClr val="93C2E5"/>
              </a:gs>
            </a:gsLst>
            <a:lin ang="5400000" scaled="1"/>
          </a:gradFill>
          <a:ln w="9360">
            <a:solidFill>
              <a:srgbClr val="004B85"/>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2330632" name="Rectangle 8"/>
          <p:cNvSpPr>
            <a:spLocks noChangeArrowheads="1"/>
          </p:cNvSpPr>
          <p:nvPr/>
        </p:nvSpPr>
        <p:spPr bwMode="auto">
          <a:xfrm>
            <a:off x="2830513" y="3348038"/>
            <a:ext cx="1071562" cy="455612"/>
          </a:xfrm>
          <a:prstGeom prst="rect">
            <a:avLst/>
          </a:prstGeom>
          <a:gradFill rotWithShape="1">
            <a:gsLst>
              <a:gs pos="0">
                <a:srgbClr val="FEF998"/>
              </a:gs>
              <a:gs pos="50000">
                <a:srgbClr val="FFCC00"/>
              </a:gs>
              <a:gs pos="100000">
                <a:srgbClr val="FEF998"/>
              </a:gs>
            </a:gsLst>
            <a:lin ang="2700000" scaled="1"/>
          </a:gradFill>
          <a:ln w="12600">
            <a:solidFill>
              <a:srgbClr val="000000"/>
            </a:solidFill>
            <a:miter lim="800000"/>
            <a:headEnd/>
            <a:tailEnd/>
          </a:ln>
          <a:effectLst>
            <a:outerShdw dist="71785" dir="2700000" algn="ctr" rotWithShape="0">
              <a:srgbClr val="777777"/>
            </a:outerShdw>
          </a:effectLst>
        </p:spPr>
        <p:txBody>
          <a:bodyPr wrap="none" anchor="ctr"/>
          <a:lstStyle/>
          <a:p>
            <a:endParaRPr lang="en-US"/>
          </a:p>
        </p:txBody>
      </p:sp>
      <p:sp>
        <p:nvSpPr>
          <p:cNvPr id="2330633" name="Text Box 9"/>
          <p:cNvSpPr txBox="1">
            <a:spLocks noChangeArrowheads="1"/>
          </p:cNvSpPr>
          <p:nvPr/>
        </p:nvSpPr>
        <p:spPr bwMode="auto">
          <a:xfrm>
            <a:off x="2760663" y="3417888"/>
            <a:ext cx="1220787"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ctr" eaLnBrk="1" hangingPunct="1">
              <a:lnSpc>
                <a:spcPct val="85000"/>
              </a:lnSpc>
              <a:buClr>
                <a:srgbClr val="000000"/>
              </a:buClr>
              <a:buSzPct val="100000"/>
              <a:buFont typeface="Arial" panose="020B0604020202020204" pitchFamily="34" charset="0"/>
              <a:buNone/>
            </a:pPr>
            <a:r>
              <a:rPr lang="en-GB" altLang="en-US" sz="1200" b="1" i="0">
                <a:solidFill>
                  <a:srgbClr val="000000"/>
                </a:solidFill>
              </a:rPr>
              <a:t>Open Clients</a:t>
            </a:r>
            <a:br>
              <a:rPr lang="en-GB" altLang="en-US" sz="1200" b="1" i="0">
                <a:solidFill>
                  <a:srgbClr val="000000"/>
                </a:solidFill>
              </a:rPr>
            </a:br>
            <a:r>
              <a:rPr lang="en-GB" altLang="en-US" sz="900" b="1" i="0">
                <a:solidFill>
                  <a:srgbClr val="000000"/>
                </a:solidFill>
              </a:rPr>
              <a:t>(Non-OpenEdge)</a:t>
            </a:r>
          </a:p>
        </p:txBody>
      </p:sp>
      <p:sp>
        <p:nvSpPr>
          <p:cNvPr id="2330634" name="Rectangle 10"/>
          <p:cNvSpPr>
            <a:spLocks noChangeArrowheads="1"/>
          </p:cNvSpPr>
          <p:nvPr/>
        </p:nvSpPr>
        <p:spPr bwMode="auto">
          <a:xfrm>
            <a:off x="4014788" y="3348038"/>
            <a:ext cx="1071562" cy="455612"/>
          </a:xfrm>
          <a:prstGeom prst="rect">
            <a:avLst/>
          </a:prstGeom>
          <a:gradFill rotWithShape="1">
            <a:gsLst>
              <a:gs pos="0">
                <a:srgbClr val="FEF998"/>
              </a:gs>
              <a:gs pos="50000">
                <a:srgbClr val="FFCC00"/>
              </a:gs>
              <a:gs pos="100000">
                <a:srgbClr val="FEF998"/>
              </a:gs>
            </a:gsLst>
            <a:lin ang="2700000" scaled="1"/>
          </a:gradFill>
          <a:ln w="12600">
            <a:solidFill>
              <a:srgbClr val="000000"/>
            </a:solidFill>
            <a:miter lim="800000"/>
            <a:headEnd/>
            <a:tailEnd/>
          </a:ln>
          <a:effectLst>
            <a:outerShdw dist="71785" dir="2700000" algn="ctr" rotWithShape="0">
              <a:srgbClr val="777777"/>
            </a:outerShdw>
          </a:effectLst>
        </p:spPr>
        <p:txBody>
          <a:bodyPr wrap="none" anchor="ctr"/>
          <a:lstStyle/>
          <a:p>
            <a:endParaRPr lang="en-US"/>
          </a:p>
        </p:txBody>
      </p:sp>
      <p:sp>
        <p:nvSpPr>
          <p:cNvPr id="2330635" name="Text Box 11"/>
          <p:cNvSpPr txBox="1">
            <a:spLocks noChangeArrowheads="1"/>
          </p:cNvSpPr>
          <p:nvPr/>
        </p:nvSpPr>
        <p:spPr bwMode="auto">
          <a:xfrm>
            <a:off x="3963988" y="3379788"/>
            <a:ext cx="1198562"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ctr" eaLnBrk="1" hangingPunct="1">
              <a:lnSpc>
                <a:spcPct val="90000"/>
              </a:lnSpc>
              <a:buClr>
                <a:srgbClr val="000000"/>
              </a:buClr>
              <a:buSzPct val="100000"/>
              <a:buFont typeface="Arial" panose="020B0604020202020204" pitchFamily="34" charset="0"/>
              <a:buNone/>
            </a:pPr>
            <a:r>
              <a:rPr lang="en-GB" altLang="en-US" sz="1200" b="1" i="0">
                <a:solidFill>
                  <a:srgbClr val="000000"/>
                </a:solidFill>
              </a:rPr>
              <a:t>OpenEdge ABL Clients</a:t>
            </a:r>
          </a:p>
        </p:txBody>
      </p:sp>
      <p:sp>
        <p:nvSpPr>
          <p:cNvPr id="2330636" name="Rectangle 12"/>
          <p:cNvSpPr>
            <a:spLocks noChangeArrowheads="1"/>
          </p:cNvSpPr>
          <p:nvPr/>
        </p:nvSpPr>
        <p:spPr bwMode="auto">
          <a:xfrm>
            <a:off x="6283325" y="3348038"/>
            <a:ext cx="838200" cy="455612"/>
          </a:xfrm>
          <a:prstGeom prst="rect">
            <a:avLst/>
          </a:prstGeom>
          <a:gradFill rotWithShape="1">
            <a:gsLst>
              <a:gs pos="0">
                <a:srgbClr val="FEF998"/>
              </a:gs>
              <a:gs pos="50000">
                <a:srgbClr val="FFCC00"/>
              </a:gs>
              <a:gs pos="100000">
                <a:srgbClr val="FEF998"/>
              </a:gs>
            </a:gsLst>
            <a:lin ang="2700000" scaled="1"/>
          </a:gradFill>
          <a:ln w="12600">
            <a:solidFill>
              <a:srgbClr val="000000"/>
            </a:solidFill>
            <a:miter lim="800000"/>
            <a:headEnd/>
            <a:tailEnd/>
          </a:ln>
          <a:effectLst>
            <a:outerShdw dist="71785" dir="2700000" algn="ctr" rotWithShape="0">
              <a:srgbClr val="777777"/>
            </a:outerShdw>
          </a:effectLst>
        </p:spPr>
        <p:txBody>
          <a:bodyPr wrap="none" anchor="ctr"/>
          <a:lstStyle/>
          <a:p>
            <a:endParaRPr lang="en-US"/>
          </a:p>
        </p:txBody>
      </p:sp>
      <p:sp>
        <p:nvSpPr>
          <p:cNvPr id="2330637" name="Text Box 13"/>
          <p:cNvSpPr txBox="1">
            <a:spLocks noChangeArrowheads="1"/>
          </p:cNvSpPr>
          <p:nvPr/>
        </p:nvSpPr>
        <p:spPr bwMode="auto">
          <a:xfrm>
            <a:off x="6283325" y="3348038"/>
            <a:ext cx="838200"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ctr" eaLnBrk="1" hangingPunct="1">
              <a:lnSpc>
                <a:spcPct val="90000"/>
              </a:lnSpc>
              <a:buClr>
                <a:srgbClr val="000000"/>
              </a:buClr>
              <a:buSzPct val="100000"/>
              <a:buFont typeface="Arial" panose="020B0604020202020204" pitchFamily="34" charset="0"/>
              <a:buNone/>
            </a:pPr>
            <a:r>
              <a:rPr lang="en-GB" altLang="en-US" sz="1200" b="1" i="0">
                <a:solidFill>
                  <a:srgbClr val="000000"/>
                </a:solidFill>
              </a:rPr>
              <a:t>ODBC</a:t>
            </a:r>
          </a:p>
          <a:p>
            <a:pPr algn="ctr" eaLnBrk="1" hangingPunct="1">
              <a:lnSpc>
                <a:spcPct val="90000"/>
              </a:lnSpc>
              <a:buClr>
                <a:srgbClr val="000000"/>
              </a:buClr>
              <a:buSzPct val="100000"/>
              <a:buFont typeface="Arial" panose="020B0604020202020204" pitchFamily="34" charset="0"/>
              <a:buNone/>
            </a:pPr>
            <a:r>
              <a:rPr lang="en-GB" altLang="en-US" sz="1200" b="1" i="0">
                <a:solidFill>
                  <a:srgbClr val="000000"/>
                </a:solidFill>
              </a:rPr>
              <a:t>Clients</a:t>
            </a:r>
          </a:p>
        </p:txBody>
      </p:sp>
      <p:sp>
        <p:nvSpPr>
          <p:cNvPr id="2330638" name="Rectangle 14"/>
          <p:cNvSpPr>
            <a:spLocks noChangeArrowheads="1"/>
          </p:cNvSpPr>
          <p:nvPr/>
        </p:nvSpPr>
        <p:spPr bwMode="auto">
          <a:xfrm>
            <a:off x="5160963" y="3348038"/>
            <a:ext cx="919162" cy="455612"/>
          </a:xfrm>
          <a:prstGeom prst="rect">
            <a:avLst/>
          </a:prstGeom>
          <a:gradFill rotWithShape="1">
            <a:gsLst>
              <a:gs pos="0">
                <a:srgbClr val="FEF998"/>
              </a:gs>
              <a:gs pos="50000">
                <a:srgbClr val="FFCC00"/>
              </a:gs>
              <a:gs pos="100000">
                <a:srgbClr val="FEF998"/>
              </a:gs>
            </a:gsLst>
            <a:lin ang="2700000" scaled="1"/>
          </a:gradFill>
          <a:ln w="12600">
            <a:solidFill>
              <a:srgbClr val="000000"/>
            </a:solidFill>
            <a:miter lim="800000"/>
            <a:headEnd/>
            <a:tailEnd/>
          </a:ln>
          <a:effectLst>
            <a:outerShdw dist="71785" dir="2700000" algn="ctr" rotWithShape="0">
              <a:srgbClr val="777777"/>
            </a:outerShdw>
          </a:effectLst>
        </p:spPr>
        <p:txBody>
          <a:bodyPr wrap="none" anchor="ctr"/>
          <a:lstStyle/>
          <a:p>
            <a:endParaRPr lang="en-US"/>
          </a:p>
        </p:txBody>
      </p:sp>
      <p:sp>
        <p:nvSpPr>
          <p:cNvPr id="2330639" name="Text Box 15"/>
          <p:cNvSpPr txBox="1">
            <a:spLocks noChangeArrowheads="1"/>
          </p:cNvSpPr>
          <p:nvPr/>
        </p:nvSpPr>
        <p:spPr bwMode="auto">
          <a:xfrm>
            <a:off x="5154613" y="3378200"/>
            <a:ext cx="914400"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ctr" eaLnBrk="1" hangingPunct="1">
              <a:lnSpc>
                <a:spcPct val="90000"/>
              </a:lnSpc>
              <a:buClr>
                <a:srgbClr val="000000"/>
              </a:buClr>
              <a:buSzPct val="100000"/>
              <a:buFont typeface="Arial" panose="020B0604020202020204" pitchFamily="34" charset="0"/>
              <a:buNone/>
            </a:pPr>
            <a:r>
              <a:rPr lang="en-GB" altLang="en-US" sz="1200" b="1" i="0">
                <a:solidFill>
                  <a:srgbClr val="000000"/>
                </a:solidFill>
              </a:rPr>
              <a:t>Service</a:t>
            </a:r>
            <a:br>
              <a:rPr lang="en-GB" altLang="en-US" sz="1200" b="1" i="0">
                <a:solidFill>
                  <a:srgbClr val="000000"/>
                </a:solidFill>
              </a:rPr>
            </a:br>
            <a:r>
              <a:rPr lang="en-GB" altLang="en-US" sz="1200" b="1" i="0">
                <a:solidFill>
                  <a:srgbClr val="000000"/>
                </a:solidFill>
              </a:rPr>
              <a:t>Interfaces</a:t>
            </a:r>
          </a:p>
        </p:txBody>
      </p:sp>
      <p:sp>
        <p:nvSpPr>
          <p:cNvPr id="2330640" name="Rectangle 16"/>
          <p:cNvSpPr>
            <a:spLocks noChangeArrowheads="1"/>
          </p:cNvSpPr>
          <p:nvPr/>
        </p:nvSpPr>
        <p:spPr bwMode="auto">
          <a:xfrm>
            <a:off x="4270375" y="4738688"/>
            <a:ext cx="3775075" cy="731837"/>
          </a:xfrm>
          <a:prstGeom prst="rect">
            <a:avLst/>
          </a:prstGeom>
          <a:gradFill rotWithShape="0">
            <a:gsLst>
              <a:gs pos="0">
                <a:srgbClr val="526D80"/>
              </a:gs>
              <a:gs pos="100000">
                <a:srgbClr val="93C2E5"/>
              </a:gs>
            </a:gsLst>
            <a:lin ang="5400000" scaled="1"/>
          </a:gradFill>
          <a:ln w="9398">
            <a:solidFill>
              <a:srgbClr val="004B85"/>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330644" name="Rectangle 20"/>
          <p:cNvSpPr>
            <a:spLocks noChangeArrowheads="1"/>
          </p:cNvSpPr>
          <p:nvPr/>
        </p:nvSpPr>
        <p:spPr bwMode="auto">
          <a:xfrm>
            <a:off x="2746375" y="4740275"/>
            <a:ext cx="1447800" cy="731838"/>
          </a:xfrm>
          <a:prstGeom prst="rect">
            <a:avLst/>
          </a:prstGeom>
          <a:gradFill rotWithShape="0">
            <a:gsLst>
              <a:gs pos="0">
                <a:srgbClr val="526D80"/>
              </a:gs>
              <a:gs pos="100000">
                <a:srgbClr val="93C2E5"/>
              </a:gs>
            </a:gsLst>
            <a:lin ang="5400000" scaled="1"/>
          </a:gradFill>
          <a:ln w="9398">
            <a:solidFill>
              <a:srgbClr val="004B85"/>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330646" name="Rectangle 22"/>
          <p:cNvSpPr>
            <a:spLocks noChangeArrowheads="1"/>
          </p:cNvSpPr>
          <p:nvPr/>
        </p:nvSpPr>
        <p:spPr bwMode="auto">
          <a:xfrm>
            <a:off x="3000375" y="4117975"/>
            <a:ext cx="1066800" cy="455613"/>
          </a:xfrm>
          <a:prstGeom prst="rect">
            <a:avLst/>
          </a:prstGeom>
          <a:gradFill rotWithShape="1">
            <a:gsLst>
              <a:gs pos="0">
                <a:srgbClr val="FFCC00"/>
              </a:gs>
              <a:gs pos="50000">
                <a:srgbClr val="FFCC00">
                  <a:gamma/>
                  <a:shade val="76078"/>
                  <a:invGamma/>
                </a:srgbClr>
              </a:gs>
              <a:gs pos="100000">
                <a:srgbClr val="FFCC00"/>
              </a:gs>
            </a:gsLst>
            <a:lin ang="2700000" scaled="1"/>
          </a:gradFill>
          <a:ln w="12600">
            <a:solidFill>
              <a:srgbClr val="000000"/>
            </a:solidFill>
            <a:miter lim="800000"/>
            <a:headEnd/>
            <a:tailEnd/>
          </a:ln>
          <a:effectLst>
            <a:outerShdw dist="71785" dir="2700000" algn="ctr" rotWithShape="0">
              <a:srgbClr val="777777"/>
            </a:outerShdw>
          </a:effectLst>
        </p:spPr>
        <p:txBody>
          <a:bodyPr wrap="none" anchor="ctr"/>
          <a:lstStyle/>
          <a:p>
            <a:endParaRPr lang="en-US"/>
          </a:p>
        </p:txBody>
      </p:sp>
      <p:sp>
        <p:nvSpPr>
          <p:cNvPr id="2330647" name="Text Box 23"/>
          <p:cNvSpPr txBox="1">
            <a:spLocks noChangeArrowheads="1"/>
          </p:cNvSpPr>
          <p:nvPr/>
        </p:nvSpPr>
        <p:spPr bwMode="auto">
          <a:xfrm>
            <a:off x="3000375" y="4117975"/>
            <a:ext cx="1066800" cy="422275"/>
          </a:xfrm>
          <a:prstGeom prst="rect">
            <a:avLst/>
          </a:prstGeom>
          <a:gradFill rotWithShape="1">
            <a:gsLst>
              <a:gs pos="0">
                <a:srgbClr val="FEF998">
                  <a:alpha val="98000"/>
                </a:srgbClr>
              </a:gs>
              <a:gs pos="50000">
                <a:srgbClr val="F2C400"/>
              </a:gs>
              <a:gs pos="100000">
                <a:srgbClr val="FEF998">
                  <a:alpha val="98000"/>
                </a:srgb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ctr" eaLnBrk="1" hangingPunct="1">
              <a:lnSpc>
                <a:spcPct val="90000"/>
              </a:lnSpc>
              <a:buClr>
                <a:srgbClr val="000000"/>
              </a:buClr>
              <a:buSzPct val="100000"/>
              <a:buFont typeface="Arial" panose="020B0604020202020204" pitchFamily="34" charset="0"/>
              <a:buNone/>
            </a:pPr>
            <a:r>
              <a:rPr lang="en-GB" altLang="en-US" sz="1200" b="1" i="0">
                <a:solidFill>
                  <a:srgbClr val="000000"/>
                </a:solidFill>
              </a:rPr>
              <a:t>OpenEdge</a:t>
            </a:r>
            <a:br>
              <a:rPr lang="en-GB" altLang="en-US" sz="1200" b="1" i="0">
                <a:solidFill>
                  <a:srgbClr val="000000"/>
                </a:solidFill>
              </a:rPr>
            </a:br>
            <a:r>
              <a:rPr lang="en-GB" altLang="en-US" sz="1200" b="1" i="0">
                <a:solidFill>
                  <a:srgbClr val="000000"/>
                </a:solidFill>
              </a:rPr>
              <a:t>DataServers</a:t>
            </a:r>
          </a:p>
        </p:txBody>
      </p:sp>
      <p:sp>
        <p:nvSpPr>
          <p:cNvPr id="2330649" name="Rectangle 25"/>
          <p:cNvSpPr>
            <a:spLocks noChangeArrowheads="1"/>
          </p:cNvSpPr>
          <p:nvPr/>
        </p:nvSpPr>
        <p:spPr bwMode="auto">
          <a:xfrm>
            <a:off x="4344988" y="4105275"/>
            <a:ext cx="1068387" cy="455613"/>
          </a:xfrm>
          <a:prstGeom prst="rect">
            <a:avLst/>
          </a:prstGeom>
          <a:gradFill rotWithShape="1">
            <a:gsLst>
              <a:gs pos="0">
                <a:srgbClr val="FFF998"/>
              </a:gs>
              <a:gs pos="50000">
                <a:srgbClr val="FFCC00"/>
              </a:gs>
              <a:gs pos="100000">
                <a:srgbClr val="FFF998"/>
              </a:gs>
            </a:gsLst>
            <a:lin ang="2700000" scaled="1"/>
          </a:gradFill>
          <a:ln w="12573">
            <a:solidFill>
              <a:srgbClr val="000000"/>
            </a:solidFill>
            <a:miter lim="800000"/>
            <a:headEnd/>
            <a:tailEnd/>
          </a:ln>
          <a:effectLst>
            <a:outerShdw dist="71785" dir="2700000" algn="ctr" rotWithShape="0">
              <a:srgbClr val="777777"/>
            </a:outerShdw>
          </a:effectLst>
        </p:spPr>
        <p:txBody>
          <a:bodyPr wrap="none" anchor="ctr"/>
          <a:lstStyle/>
          <a:p>
            <a:endParaRPr lang="en-US"/>
          </a:p>
        </p:txBody>
      </p:sp>
      <p:sp>
        <p:nvSpPr>
          <p:cNvPr id="2330650" name="Text Box 26"/>
          <p:cNvSpPr txBox="1">
            <a:spLocks noChangeArrowheads="1"/>
          </p:cNvSpPr>
          <p:nvPr/>
        </p:nvSpPr>
        <p:spPr bwMode="auto">
          <a:xfrm>
            <a:off x="4321175" y="4151313"/>
            <a:ext cx="1052513"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ctr" eaLnBrk="1" hangingPunct="1">
              <a:lnSpc>
                <a:spcPct val="90000"/>
              </a:lnSpc>
              <a:buClr>
                <a:srgbClr val="000000"/>
              </a:buClr>
              <a:buSzPct val="100000"/>
              <a:buFont typeface="Arial" panose="020B0604020202020204" pitchFamily="34" charset="0"/>
              <a:buNone/>
            </a:pPr>
            <a:r>
              <a:rPr lang="en-GB" altLang="en-US" sz="1200" b="1" i="0">
                <a:solidFill>
                  <a:srgbClr val="000000"/>
                </a:solidFill>
              </a:rPr>
              <a:t>OpenEdge</a:t>
            </a:r>
            <a:br>
              <a:rPr lang="en-GB" altLang="en-US" sz="1200" b="1" i="0">
                <a:solidFill>
                  <a:srgbClr val="000000"/>
                </a:solidFill>
              </a:rPr>
            </a:br>
            <a:r>
              <a:rPr lang="en-GB" altLang="en-US" sz="1200" b="1" i="0">
                <a:solidFill>
                  <a:srgbClr val="000000"/>
                </a:solidFill>
              </a:rPr>
              <a:t>ABL Server</a:t>
            </a:r>
          </a:p>
        </p:txBody>
      </p:sp>
      <p:sp>
        <p:nvSpPr>
          <p:cNvPr id="2330652" name="Rectangle 28"/>
          <p:cNvSpPr>
            <a:spLocks noChangeArrowheads="1"/>
          </p:cNvSpPr>
          <p:nvPr/>
        </p:nvSpPr>
        <p:spPr bwMode="auto">
          <a:xfrm>
            <a:off x="6634163" y="4105275"/>
            <a:ext cx="1068387" cy="455613"/>
          </a:xfrm>
          <a:prstGeom prst="rect">
            <a:avLst/>
          </a:prstGeom>
          <a:gradFill rotWithShape="1">
            <a:gsLst>
              <a:gs pos="0">
                <a:srgbClr val="FFF998"/>
              </a:gs>
              <a:gs pos="50000">
                <a:srgbClr val="FFCC00"/>
              </a:gs>
              <a:gs pos="100000">
                <a:srgbClr val="FFF998"/>
              </a:gs>
            </a:gsLst>
            <a:lin ang="2700000" scaled="1"/>
          </a:gradFill>
          <a:ln w="12573">
            <a:solidFill>
              <a:srgbClr val="000000"/>
            </a:solidFill>
            <a:miter lim="800000"/>
            <a:headEnd/>
            <a:tailEnd/>
          </a:ln>
          <a:effectLst>
            <a:outerShdw dist="71785" dir="2700000" algn="ctr" rotWithShape="0">
              <a:srgbClr val="777777"/>
            </a:outerShdw>
          </a:effectLst>
        </p:spPr>
        <p:txBody>
          <a:bodyPr wrap="none" anchor="ctr"/>
          <a:lstStyle/>
          <a:p>
            <a:endParaRPr lang="en-US"/>
          </a:p>
        </p:txBody>
      </p:sp>
      <p:sp>
        <p:nvSpPr>
          <p:cNvPr id="2330653" name="Text Box 29"/>
          <p:cNvSpPr txBox="1">
            <a:spLocks noChangeArrowheads="1"/>
          </p:cNvSpPr>
          <p:nvPr/>
        </p:nvSpPr>
        <p:spPr bwMode="auto">
          <a:xfrm>
            <a:off x="6610350" y="4151313"/>
            <a:ext cx="1052513"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ctr" eaLnBrk="1" hangingPunct="1">
              <a:lnSpc>
                <a:spcPct val="90000"/>
              </a:lnSpc>
              <a:buClr>
                <a:srgbClr val="000000"/>
              </a:buClr>
              <a:buSzPct val="100000"/>
              <a:buFont typeface="Arial" panose="020B0604020202020204" pitchFamily="34" charset="0"/>
              <a:buNone/>
            </a:pPr>
            <a:r>
              <a:rPr lang="en-GB" altLang="en-US" sz="1200" b="1" i="0">
                <a:solidFill>
                  <a:srgbClr val="000000"/>
                </a:solidFill>
              </a:rPr>
              <a:t>OpenEdge</a:t>
            </a:r>
            <a:br>
              <a:rPr lang="en-GB" altLang="en-US" sz="1200" b="1" i="0">
                <a:solidFill>
                  <a:srgbClr val="000000"/>
                </a:solidFill>
              </a:rPr>
            </a:br>
            <a:r>
              <a:rPr lang="en-GB" altLang="en-US" sz="1200" b="1" i="0">
                <a:solidFill>
                  <a:srgbClr val="000000"/>
                </a:solidFill>
              </a:rPr>
              <a:t>SQL Server</a:t>
            </a:r>
          </a:p>
        </p:txBody>
      </p:sp>
      <p:sp>
        <p:nvSpPr>
          <p:cNvPr id="2330654" name="Rectangle 30"/>
          <p:cNvSpPr>
            <a:spLocks noChangeArrowheads="1"/>
          </p:cNvSpPr>
          <p:nvPr/>
        </p:nvSpPr>
        <p:spPr bwMode="auto">
          <a:xfrm>
            <a:off x="7197725" y="3348038"/>
            <a:ext cx="838200" cy="455612"/>
          </a:xfrm>
          <a:prstGeom prst="rect">
            <a:avLst/>
          </a:prstGeom>
          <a:gradFill rotWithShape="1">
            <a:gsLst>
              <a:gs pos="0">
                <a:srgbClr val="FEF998"/>
              </a:gs>
              <a:gs pos="50000">
                <a:srgbClr val="FFCC00"/>
              </a:gs>
              <a:gs pos="100000">
                <a:srgbClr val="FEF998"/>
              </a:gs>
            </a:gsLst>
            <a:lin ang="2700000" scaled="1"/>
          </a:gradFill>
          <a:ln w="12600">
            <a:solidFill>
              <a:srgbClr val="000000"/>
            </a:solidFill>
            <a:miter lim="800000"/>
            <a:headEnd/>
            <a:tailEnd/>
          </a:ln>
          <a:effectLst>
            <a:outerShdw dist="71785" dir="2700000" algn="ctr" rotWithShape="0">
              <a:srgbClr val="777777"/>
            </a:outerShdw>
          </a:effectLst>
        </p:spPr>
        <p:txBody>
          <a:bodyPr wrap="none" anchor="ctr"/>
          <a:lstStyle/>
          <a:p>
            <a:endParaRPr lang="en-US"/>
          </a:p>
        </p:txBody>
      </p:sp>
      <p:sp>
        <p:nvSpPr>
          <p:cNvPr id="2330655" name="Text Box 31"/>
          <p:cNvSpPr txBox="1">
            <a:spLocks noChangeArrowheads="1"/>
          </p:cNvSpPr>
          <p:nvPr/>
        </p:nvSpPr>
        <p:spPr bwMode="auto">
          <a:xfrm>
            <a:off x="7197725" y="3348038"/>
            <a:ext cx="838200"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ctr" eaLnBrk="1" hangingPunct="1">
              <a:lnSpc>
                <a:spcPct val="90000"/>
              </a:lnSpc>
              <a:buClr>
                <a:srgbClr val="000000"/>
              </a:buClr>
              <a:buSzPct val="100000"/>
              <a:buFont typeface="Arial" panose="020B0604020202020204" pitchFamily="34" charset="0"/>
              <a:buNone/>
            </a:pPr>
            <a:r>
              <a:rPr lang="en-GB" altLang="en-US" sz="1200" b="1" i="0">
                <a:solidFill>
                  <a:srgbClr val="000000"/>
                </a:solidFill>
              </a:rPr>
              <a:t>JDBC</a:t>
            </a:r>
          </a:p>
          <a:p>
            <a:pPr algn="ctr" eaLnBrk="1" hangingPunct="1">
              <a:lnSpc>
                <a:spcPct val="90000"/>
              </a:lnSpc>
              <a:buClr>
                <a:srgbClr val="000000"/>
              </a:buClr>
              <a:buSzPct val="100000"/>
              <a:buFont typeface="Arial" panose="020B0604020202020204" pitchFamily="34" charset="0"/>
              <a:buNone/>
            </a:pPr>
            <a:r>
              <a:rPr lang="en-GB" altLang="en-US" sz="1200" b="1" i="0">
                <a:solidFill>
                  <a:srgbClr val="000000"/>
                </a:solidFill>
              </a:rPr>
              <a:t>Clients</a:t>
            </a:r>
          </a:p>
        </p:txBody>
      </p:sp>
      <p:sp>
        <p:nvSpPr>
          <p:cNvPr id="2330656" name="AutoShape 32"/>
          <p:cNvSpPr>
            <a:spLocks/>
          </p:cNvSpPr>
          <p:nvPr/>
        </p:nvSpPr>
        <p:spPr bwMode="auto">
          <a:xfrm>
            <a:off x="465138" y="5489575"/>
            <a:ext cx="1485900" cy="609600"/>
          </a:xfrm>
          <a:prstGeom prst="accentCallout1">
            <a:avLst>
              <a:gd name="adj1" fmla="val 18519"/>
              <a:gd name="adj2" fmla="val 103500"/>
              <a:gd name="adj3" fmla="val -75259"/>
              <a:gd name="adj4" fmla="val 170551"/>
            </a:avLst>
          </a:prstGeom>
          <a:noFill/>
          <a:ln w="1260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1pPr>
            <a:lvl2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2pPr>
            <a:lvl3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4pPr>
            <a:lvl5pPr algn="l" defTabSz="457200" eaLnBrk="0" hangingPunct="0">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5pPr>
            <a:lvl6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6pPr>
            <a:lvl7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7pPr>
            <a:lvl8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8pPr>
            <a:lvl9pPr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9pPr>
          </a:lstStyle>
          <a:p>
            <a:pPr algn="r" eaLnBrk="1" hangingPunct="1">
              <a:spcBef>
                <a:spcPts val="1000"/>
              </a:spcBef>
              <a:buClr>
                <a:srgbClr val="000000"/>
              </a:buClr>
              <a:buFont typeface="Arial" panose="020B0604020202020204" pitchFamily="34" charset="0"/>
              <a:buNone/>
            </a:pPr>
            <a:r>
              <a:rPr lang="en-GB" altLang="en-US" sz="1600">
                <a:solidFill>
                  <a:srgbClr val="000000"/>
                </a:solidFill>
              </a:rPr>
              <a:t>Oracle</a:t>
            </a:r>
            <a:r>
              <a:rPr lang="en-GB" altLang="en-US" sz="1600" baseline="30000">
                <a:solidFill>
                  <a:srgbClr val="000000"/>
                </a:solidFill>
                <a:cs typeface="Arial" panose="020B0604020202020204" pitchFamily="34" charset="0"/>
              </a:rPr>
              <a:t>®</a:t>
            </a:r>
            <a:r>
              <a:rPr lang="en-GB" altLang="en-US" sz="1600">
                <a:solidFill>
                  <a:srgbClr val="000000"/>
                </a:solidFill>
              </a:rPr>
              <a:t/>
            </a:r>
            <a:br>
              <a:rPr lang="en-GB" altLang="en-US" sz="1600">
                <a:solidFill>
                  <a:srgbClr val="000000"/>
                </a:solidFill>
              </a:rPr>
            </a:br>
            <a:r>
              <a:rPr lang="en-GB" altLang="en-US" sz="1600">
                <a:solidFill>
                  <a:srgbClr val="000000"/>
                </a:solidFill>
              </a:rPr>
              <a:t>MSSQL</a:t>
            </a:r>
            <a:br>
              <a:rPr lang="en-GB" altLang="en-US" sz="1600">
                <a:solidFill>
                  <a:srgbClr val="000000"/>
                </a:solidFill>
              </a:rPr>
            </a:br>
            <a:r>
              <a:rPr lang="en-GB" altLang="en-US" sz="1600">
                <a:solidFill>
                  <a:srgbClr val="000000"/>
                </a:solidFill>
              </a:rPr>
              <a:t>ODBC</a:t>
            </a:r>
          </a:p>
        </p:txBody>
      </p:sp>
      <p:sp>
        <p:nvSpPr>
          <p:cNvPr id="2330657" name="Text Box 33"/>
          <p:cNvSpPr txBox="1">
            <a:spLocks noChangeArrowheads="1"/>
          </p:cNvSpPr>
          <p:nvPr/>
        </p:nvSpPr>
        <p:spPr bwMode="auto">
          <a:xfrm>
            <a:off x="231775" y="1298575"/>
            <a:ext cx="2895600" cy="44608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97000"/>
              </a:lnSpc>
              <a:buClr>
                <a:srgbClr val="000000"/>
              </a:buClr>
              <a:buSzPct val="100000"/>
              <a:buFont typeface="Arial" panose="020B0604020202020204" pitchFamily="34" charset="0"/>
              <a:buNone/>
            </a:pPr>
            <a:r>
              <a:rPr lang="en-US" altLang="en-US" i="0"/>
              <a:t>ABL: </a:t>
            </a:r>
          </a:p>
        </p:txBody>
      </p:sp>
      <p:sp>
        <p:nvSpPr>
          <p:cNvPr id="2330659" name="Rectangle 35"/>
          <p:cNvSpPr>
            <a:spLocks noChangeArrowheads="1"/>
          </p:cNvSpPr>
          <p:nvPr/>
        </p:nvSpPr>
        <p:spPr bwMode="auto">
          <a:xfrm>
            <a:off x="2365375" y="1603375"/>
            <a:ext cx="1600200" cy="1143000"/>
          </a:xfrm>
          <a:prstGeom prst="rect">
            <a:avLst/>
          </a:prstGeom>
          <a:gradFill rotWithShape="1">
            <a:gsLst>
              <a:gs pos="0">
                <a:srgbClr val="FFF998"/>
              </a:gs>
              <a:gs pos="100000">
                <a:srgbClr val="FFCC00"/>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lnSpc>
                <a:spcPct val="97000"/>
              </a:lnSpc>
              <a:spcBef>
                <a:spcPct val="0"/>
              </a:spcBef>
              <a:buClr>
                <a:srgbClr val="000000"/>
              </a:buClr>
              <a:buSzPct val="100000"/>
              <a:buFont typeface="Arial" panose="020B0604020202020204" pitchFamily="34" charset="0"/>
              <a:buNone/>
            </a:pPr>
            <a:r>
              <a:rPr lang="en-US" altLang="en-US" sz="1800" i="0" dirty="0"/>
              <a:t>Open Clients:</a:t>
            </a:r>
          </a:p>
          <a:p>
            <a:pPr algn="l">
              <a:lnSpc>
                <a:spcPct val="97000"/>
              </a:lnSpc>
              <a:spcBef>
                <a:spcPct val="0"/>
              </a:spcBef>
              <a:buClr>
                <a:srgbClr val="000000"/>
              </a:buClr>
              <a:buSzPct val="100000"/>
              <a:buFont typeface="Arial" panose="020B0604020202020204" pitchFamily="34" charset="0"/>
              <a:buNone/>
            </a:pPr>
            <a:r>
              <a:rPr lang="en-US" altLang="en-US" sz="1800" i="0" dirty="0"/>
              <a:t>Java</a:t>
            </a:r>
            <a:r>
              <a:rPr lang="en-US" altLang="en-US" sz="1800" i="0" baseline="30000" dirty="0">
                <a:cs typeface="Arial" panose="020B0604020202020204" pitchFamily="34" charset="0"/>
              </a:rPr>
              <a:t>™</a:t>
            </a:r>
          </a:p>
          <a:p>
            <a:pPr algn="l">
              <a:lnSpc>
                <a:spcPct val="97000"/>
              </a:lnSpc>
              <a:spcBef>
                <a:spcPct val="0"/>
              </a:spcBef>
              <a:buClr>
                <a:srgbClr val="000000"/>
              </a:buClr>
              <a:buSzPct val="100000"/>
              <a:buFont typeface="Arial" panose="020B0604020202020204" pitchFamily="34" charset="0"/>
              <a:buNone/>
            </a:pPr>
            <a:r>
              <a:rPr lang="en-US" altLang="en-US" sz="1800" i="0" dirty="0"/>
              <a:t>.NET</a:t>
            </a:r>
            <a:r>
              <a:rPr lang="en-US" altLang="en-US" sz="1800" i="0" baseline="30000" dirty="0">
                <a:cs typeface="Arial" panose="020B0604020202020204" pitchFamily="34" charset="0"/>
              </a:rPr>
              <a:t>™</a:t>
            </a:r>
          </a:p>
          <a:p>
            <a:pPr algn="l">
              <a:lnSpc>
                <a:spcPct val="97000"/>
              </a:lnSpc>
              <a:spcBef>
                <a:spcPct val="0"/>
              </a:spcBef>
              <a:buClr>
                <a:srgbClr val="000000"/>
              </a:buClr>
              <a:buSzPct val="100000"/>
              <a:buFont typeface="Arial" panose="020B0604020202020204" pitchFamily="34" charset="0"/>
              <a:buNone/>
            </a:pPr>
            <a:r>
              <a:rPr lang="en-US" altLang="en-US" sz="1800" i="0" dirty="0"/>
              <a:t>Web services</a:t>
            </a:r>
          </a:p>
        </p:txBody>
      </p:sp>
      <p:sp>
        <p:nvSpPr>
          <p:cNvPr id="2330660" name="Text Box 36"/>
          <p:cNvSpPr txBox="1">
            <a:spLocks noChangeArrowheads="1"/>
          </p:cNvSpPr>
          <p:nvPr/>
        </p:nvSpPr>
        <p:spPr bwMode="auto">
          <a:xfrm>
            <a:off x="612775" y="1603375"/>
            <a:ext cx="1676400" cy="5048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97000"/>
              </a:lnSpc>
              <a:buClr>
                <a:srgbClr val="000000"/>
              </a:buClr>
              <a:buSzPct val="100000"/>
              <a:buFont typeface="Arial" panose="020B0604020202020204" pitchFamily="34" charset="0"/>
              <a:buNone/>
            </a:pPr>
            <a:r>
              <a:rPr lang="en-US" altLang="en-US" sz="1400" i="0"/>
              <a:t>(ABL works with relational DBs)</a:t>
            </a:r>
          </a:p>
        </p:txBody>
      </p:sp>
      <p:sp>
        <p:nvSpPr>
          <p:cNvPr id="2330661" name="Text Box 37"/>
          <p:cNvSpPr txBox="1">
            <a:spLocks noChangeArrowheads="1"/>
          </p:cNvSpPr>
          <p:nvPr/>
        </p:nvSpPr>
        <p:spPr bwMode="auto">
          <a:xfrm>
            <a:off x="4346575" y="1374775"/>
            <a:ext cx="1800225" cy="8001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97000"/>
              </a:lnSpc>
              <a:buClr>
                <a:srgbClr val="000000"/>
              </a:buClr>
              <a:buSzPct val="100000"/>
              <a:buFont typeface="Arial" panose="020B0604020202020204" pitchFamily="34" charset="0"/>
              <a:buNone/>
            </a:pPr>
            <a:r>
              <a:rPr lang="en-US" altLang="en-US" b="1" i="0"/>
              <a:t>OpenEdge SQL</a:t>
            </a:r>
            <a:r>
              <a:rPr lang="en-US" altLang="en-US" i="0"/>
              <a:t> </a:t>
            </a:r>
          </a:p>
        </p:txBody>
      </p:sp>
      <p:sp>
        <p:nvSpPr>
          <p:cNvPr id="2330662" name="Rectangle 38"/>
          <p:cNvSpPr>
            <a:spLocks noChangeArrowheads="1"/>
          </p:cNvSpPr>
          <p:nvPr/>
        </p:nvSpPr>
        <p:spPr bwMode="auto">
          <a:xfrm>
            <a:off x="6361113" y="969963"/>
            <a:ext cx="2133600" cy="2012950"/>
          </a:xfrm>
          <a:prstGeom prst="rect">
            <a:avLst/>
          </a:prstGeom>
          <a:gradFill rotWithShape="1">
            <a:gsLst>
              <a:gs pos="0">
                <a:srgbClr val="FFF998"/>
              </a:gs>
              <a:gs pos="100000">
                <a:srgbClr val="FFCC00"/>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lnSpc>
                <a:spcPct val="97000"/>
              </a:lnSpc>
              <a:spcBef>
                <a:spcPct val="0"/>
              </a:spcBef>
              <a:buClr>
                <a:srgbClr val="000000"/>
              </a:buClr>
              <a:buSzPct val="100000"/>
              <a:buFont typeface="Arial" panose="020B0604020202020204" pitchFamily="34" charset="0"/>
              <a:buNone/>
            </a:pPr>
            <a:r>
              <a:rPr lang="en-US" altLang="en-US" sz="1800" i="0"/>
              <a:t>Crystal Reports</a:t>
            </a:r>
          </a:p>
          <a:p>
            <a:pPr algn="l">
              <a:lnSpc>
                <a:spcPct val="97000"/>
              </a:lnSpc>
              <a:spcBef>
                <a:spcPct val="0"/>
              </a:spcBef>
              <a:buClr>
                <a:srgbClr val="000000"/>
              </a:buClr>
              <a:buSzPct val="100000"/>
              <a:buFont typeface="Arial" panose="020B0604020202020204" pitchFamily="34" charset="0"/>
              <a:buNone/>
            </a:pPr>
            <a:r>
              <a:rPr lang="en-US" altLang="en-US" sz="1800" i="0"/>
              <a:t>WebSphere</a:t>
            </a:r>
            <a:r>
              <a:rPr lang="en-US" altLang="en-US" sz="1800" i="0" baseline="30000">
                <a:cs typeface="Arial" panose="020B0604020202020204" pitchFamily="34" charset="0"/>
              </a:rPr>
              <a:t>®</a:t>
            </a:r>
          </a:p>
          <a:p>
            <a:pPr algn="l">
              <a:lnSpc>
                <a:spcPct val="97000"/>
              </a:lnSpc>
              <a:spcBef>
                <a:spcPct val="0"/>
              </a:spcBef>
              <a:buClr>
                <a:srgbClr val="000000"/>
              </a:buClr>
              <a:buSzPct val="100000"/>
              <a:buFont typeface="Arial" panose="020B0604020202020204" pitchFamily="34" charset="0"/>
              <a:buNone/>
            </a:pPr>
            <a:r>
              <a:rPr lang="en-US" altLang="en-US" sz="1800" i="0"/>
              <a:t>JBOSS / JRun</a:t>
            </a:r>
          </a:p>
          <a:p>
            <a:pPr algn="l">
              <a:lnSpc>
                <a:spcPct val="97000"/>
              </a:lnSpc>
              <a:spcBef>
                <a:spcPct val="0"/>
              </a:spcBef>
              <a:buClr>
                <a:srgbClr val="000000"/>
              </a:buClr>
              <a:buSzPct val="100000"/>
              <a:buFont typeface="Arial" panose="020B0604020202020204" pitchFamily="34" charset="0"/>
              <a:buNone/>
            </a:pPr>
            <a:r>
              <a:rPr lang="en-US" altLang="en-US" sz="1800" i="0"/>
              <a:t>Java / JDBC apps</a:t>
            </a:r>
          </a:p>
          <a:p>
            <a:pPr algn="l">
              <a:lnSpc>
                <a:spcPct val="97000"/>
              </a:lnSpc>
              <a:spcBef>
                <a:spcPct val="0"/>
              </a:spcBef>
              <a:buClr>
                <a:srgbClr val="000000"/>
              </a:buClr>
              <a:buSzPct val="100000"/>
              <a:buFont typeface="Arial" panose="020B0604020202020204" pitchFamily="34" charset="0"/>
              <a:buNone/>
            </a:pPr>
            <a:r>
              <a:rPr lang="en-US" altLang="en-US" sz="1800" i="0"/>
              <a:t>J2EE</a:t>
            </a:r>
            <a:r>
              <a:rPr lang="en-US" altLang="en-US" sz="1800" i="0" baseline="30000">
                <a:cs typeface="Arial" panose="020B0604020202020204" pitchFamily="34" charset="0"/>
              </a:rPr>
              <a:t>™</a:t>
            </a:r>
            <a:r>
              <a:rPr lang="en-US" altLang="en-US" sz="1800" i="0"/>
              <a:t> / JTA</a:t>
            </a:r>
          </a:p>
          <a:p>
            <a:pPr algn="l">
              <a:lnSpc>
                <a:spcPct val="97000"/>
              </a:lnSpc>
              <a:spcBef>
                <a:spcPct val="0"/>
              </a:spcBef>
              <a:buClr>
                <a:srgbClr val="000000"/>
              </a:buClr>
              <a:buSzPct val="100000"/>
              <a:buFont typeface="Arial" panose="020B0604020202020204" pitchFamily="34" charset="0"/>
              <a:buNone/>
            </a:pPr>
            <a:r>
              <a:rPr lang="en-US" altLang="en-US" sz="1800" i="0"/>
              <a:t>.NET / ODBC apps</a:t>
            </a:r>
          </a:p>
          <a:p>
            <a:pPr algn="l">
              <a:lnSpc>
                <a:spcPct val="97000"/>
              </a:lnSpc>
              <a:spcBef>
                <a:spcPct val="0"/>
              </a:spcBef>
              <a:buClr>
                <a:srgbClr val="000000"/>
              </a:buClr>
              <a:buSzPct val="100000"/>
              <a:buFont typeface="Arial" panose="020B0604020202020204" pitchFamily="34" charset="0"/>
              <a:buNone/>
            </a:pPr>
            <a:r>
              <a:rPr lang="en-US" altLang="en-US" sz="1800" i="0"/>
              <a:t>ADO.NET / VB</a:t>
            </a:r>
          </a:p>
        </p:txBody>
      </p:sp>
      <p:sp>
        <p:nvSpPr>
          <p:cNvPr id="2330664" name="Line 40"/>
          <p:cNvSpPr>
            <a:spLocks noChangeShapeType="1"/>
          </p:cNvSpPr>
          <p:nvPr/>
        </p:nvSpPr>
        <p:spPr bwMode="auto">
          <a:xfrm>
            <a:off x="3203575" y="2746375"/>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30666" name="Text Box 42"/>
          <p:cNvSpPr txBox="1">
            <a:spLocks noChangeArrowheads="1"/>
          </p:cNvSpPr>
          <p:nvPr/>
        </p:nvSpPr>
        <p:spPr bwMode="auto">
          <a:xfrm>
            <a:off x="2670175" y="5641975"/>
            <a:ext cx="5410200" cy="4556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97000"/>
              </a:lnSpc>
              <a:buClr>
                <a:srgbClr val="000000"/>
              </a:buClr>
              <a:buSzPct val="100000"/>
              <a:buFont typeface="Arial" panose="020B0604020202020204" pitchFamily="34" charset="0"/>
              <a:buNone/>
            </a:pPr>
            <a:r>
              <a:rPr lang="en-US" altLang="en-US" i="0"/>
              <a:t>Data is fully interoperable: ABL &amp; SQL</a:t>
            </a:r>
          </a:p>
        </p:txBody>
      </p:sp>
      <p:sp>
        <p:nvSpPr>
          <p:cNvPr id="2330668" name="Text Box 44"/>
          <p:cNvSpPr txBox="1">
            <a:spLocks noChangeArrowheads="1"/>
          </p:cNvSpPr>
          <p:nvPr/>
        </p:nvSpPr>
        <p:spPr bwMode="auto">
          <a:xfrm>
            <a:off x="4432300" y="2143125"/>
            <a:ext cx="1903413" cy="5048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97000"/>
              </a:lnSpc>
              <a:buClr>
                <a:srgbClr val="000000"/>
              </a:buClr>
              <a:buSzPct val="100000"/>
              <a:buFont typeface="Arial" panose="020B0604020202020204" pitchFamily="34" charset="0"/>
              <a:buNone/>
            </a:pPr>
            <a:r>
              <a:rPr lang="en-US" altLang="en-US" sz="1400" i="0"/>
              <a:t>(works with OpenEdge RDBMS)</a:t>
            </a:r>
          </a:p>
        </p:txBody>
      </p:sp>
      <p:sp>
        <p:nvSpPr>
          <p:cNvPr id="2330667" name="AutoShape 43"/>
          <p:cNvSpPr>
            <a:spLocks noChangeArrowheads="1"/>
          </p:cNvSpPr>
          <p:nvPr/>
        </p:nvSpPr>
        <p:spPr bwMode="auto">
          <a:xfrm>
            <a:off x="5272088" y="3044825"/>
            <a:ext cx="3357562" cy="2543175"/>
          </a:xfrm>
          <a:prstGeom prst="flowChartInputOutput">
            <a:avLst/>
          </a:prstGeom>
          <a:noFill/>
          <a:ln w="381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30669" name="Rectangle 45"/>
          <p:cNvSpPr>
            <a:spLocks noChangeArrowheads="1"/>
          </p:cNvSpPr>
          <p:nvPr/>
        </p:nvSpPr>
        <p:spPr bwMode="auto">
          <a:xfrm>
            <a:off x="2312988" y="4743450"/>
            <a:ext cx="1914525" cy="808038"/>
          </a:xfrm>
          <a:prstGeom prst="rect">
            <a:avLst/>
          </a:prstGeom>
          <a:noFill/>
          <a:ln w="254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30670" name="Line 46"/>
          <p:cNvSpPr>
            <a:spLocks noChangeShapeType="1"/>
          </p:cNvSpPr>
          <p:nvPr/>
        </p:nvSpPr>
        <p:spPr bwMode="auto">
          <a:xfrm>
            <a:off x="6169025" y="4043363"/>
            <a:ext cx="0" cy="5762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30671" name="Line 47"/>
          <p:cNvSpPr>
            <a:spLocks noChangeShapeType="1"/>
          </p:cNvSpPr>
          <p:nvPr/>
        </p:nvSpPr>
        <p:spPr bwMode="auto">
          <a:xfrm>
            <a:off x="6184900" y="3270250"/>
            <a:ext cx="0" cy="5810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330672" name="AutoShape 48"/>
          <p:cNvSpPr>
            <a:spLocks noChangeArrowheads="1"/>
          </p:cNvSpPr>
          <p:nvPr/>
        </p:nvSpPr>
        <p:spPr bwMode="auto">
          <a:xfrm rot="-48982983">
            <a:off x="3936207" y="1531144"/>
            <a:ext cx="3206750" cy="5551487"/>
          </a:xfrm>
          <a:prstGeom prst="flowChartInputOutput">
            <a:avLst/>
          </a:prstGeom>
          <a:noFill/>
          <a:ln w="38100"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330673" name="AutoShape 49"/>
          <p:cNvSpPr>
            <a:spLocks noChangeArrowheads="1"/>
          </p:cNvSpPr>
          <p:nvPr/>
        </p:nvSpPr>
        <p:spPr bwMode="auto">
          <a:xfrm>
            <a:off x="5680075" y="4795838"/>
            <a:ext cx="985838" cy="615950"/>
          </a:xfrm>
          <a:prstGeom prst="can">
            <a:avLst>
              <a:gd name="adj" fmla="val 25000"/>
            </a:avLst>
          </a:prstGeom>
          <a:gradFill rotWithShape="1">
            <a:gsLst>
              <a:gs pos="0">
                <a:srgbClr val="E8A82C"/>
              </a:gs>
              <a:gs pos="50000">
                <a:srgbClr val="FFFF99"/>
              </a:gs>
              <a:gs pos="100000">
                <a:srgbClr val="E8A82C"/>
              </a:gs>
            </a:gsLst>
            <a:lin ang="0" scaled="1"/>
          </a:gra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lstStyle/>
          <a:p>
            <a:pPr>
              <a:lnSpc>
                <a:spcPct val="90000"/>
              </a:lnSpc>
              <a:spcBef>
                <a:spcPct val="0"/>
              </a:spcBef>
              <a:buClr>
                <a:srgbClr val="000000"/>
              </a:buClr>
              <a:buSzPct val="100000"/>
              <a:buFont typeface="Arial" panose="020B0604020202020204" pitchFamily="34" charset="0"/>
              <a:buNone/>
            </a:pPr>
            <a:r>
              <a:rPr lang="en-GB" altLang="en-US" sz="1200" b="1" i="0">
                <a:solidFill>
                  <a:srgbClr val="000000"/>
                </a:solidFill>
              </a:rPr>
              <a:t>OpenEdge</a:t>
            </a:r>
            <a:br>
              <a:rPr lang="en-GB" altLang="en-US" sz="1200" b="1" i="0">
                <a:solidFill>
                  <a:srgbClr val="000000"/>
                </a:solidFill>
              </a:rPr>
            </a:br>
            <a:r>
              <a:rPr lang="en-GB" altLang="en-US" sz="1200" b="1" i="0">
                <a:solidFill>
                  <a:srgbClr val="000000"/>
                </a:solidFill>
              </a:rPr>
              <a:t>RDBMS</a:t>
            </a:r>
            <a:endParaRPr lang="en-US" altLang="en-US" sz="1200"/>
          </a:p>
        </p:txBody>
      </p:sp>
      <p:sp>
        <p:nvSpPr>
          <p:cNvPr id="2330674" name="AutoShape 50"/>
          <p:cNvSpPr>
            <a:spLocks noChangeArrowheads="1"/>
          </p:cNvSpPr>
          <p:nvPr/>
        </p:nvSpPr>
        <p:spPr bwMode="auto">
          <a:xfrm>
            <a:off x="3038475" y="4808538"/>
            <a:ext cx="985838" cy="615950"/>
          </a:xfrm>
          <a:prstGeom prst="can">
            <a:avLst>
              <a:gd name="adj" fmla="val 25000"/>
            </a:avLst>
          </a:prstGeom>
          <a:gradFill rotWithShape="1">
            <a:gsLst>
              <a:gs pos="0">
                <a:srgbClr val="E8A82C"/>
              </a:gs>
              <a:gs pos="50000">
                <a:srgbClr val="FFFF99"/>
              </a:gs>
              <a:gs pos="100000">
                <a:srgbClr val="E8A82C"/>
              </a:gs>
            </a:gsLst>
            <a:lin ang="0" scaled="1"/>
          </a:gra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lstStyle/>
          <a:p>
            <a:pPr>
              <a:lnSpc>
                <a:spcPct val="90000"/>
              </a:lnSpc>
              <a:spcBef>
                <a:spcPct val="0"/>
              </a:spcBef>
              <a:buClr>
                <a:srgbClr val="000000"/>
              </a:buClr>
              <a:buSzPct val="100000"/>
              <a:buFont typeface="Arial" panose="020B0604020202020204" pitchFamily="34" charset="0"/>
              <a:buNone/>
            </a:pPr>
            <a:r>
              <a:rPr lang="en-GB" altLang="en-US" sz="1200" b="1" i="0">
                <a:solidFill>
                  <a:srgbClr val="000000"/>
                </a:solidFill>
              </a:rPr>
              <a:t>“Other”</a:t>
            </a:r>
            <a:br>
              <a:rPr lang="en-GB" altLang="en-US" sz="1200" b="1" i="0">
                <a:solidFill>
                  <a:srgbClr val="000000"/>
                </a:solidFill>
              </a:rPr>
            </a:br>
            <a:r>
              <a:rPr lang="en-GB" altLang="en-US" sz="1200" b="1" i="0">
                <a:solidFill>
                  <a:srgbClr val="000000"/>
                </a:solidFill>
              </a:rPr>
              <a:t>RDBMS</a:t>
            </a:r>
            <a:endParaRPr lang="en-US" altLang="en-US" sz="120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30669"/>
                                        </p:tgtEl>
                                        <p:attrNameLst>
                                          <p:attrName>style.visibility</p:attrName>
                                        </p:attrNameLst>
                                      </p:cBhvr>
                                      <p:to>
                                        <p:strVal val="visible"/>
                                      </p:to>
                                    </p:set>
                                    <p:anim calcmode="lin" valueType="num">
                                      <p:cBhvr additive="base">
                                        <p:cTn id="7" dur="500" fill="hold"/>
                                        <p:tgtEl>
                                          <p:spTgt spid="2330669"/>
                                        </p:tgtEl>
                                        <p:attrNameLst>
                                          <p:attrName>ppt_x</p:attrName>
                                        </p:attrNameLst>
                                      </p:cBhvr>
                                      <p:tavLst>
                                        <p:tav tm="0">
                                          <p:val>
                                            <p:strVal val="#ppt_x"/>
                                          </p:val>
                                        </p:tav>
                                        <p:tav tm="100000">
                                          <p:val>
                                            <p:strVal val="#ppt_x"/>
                                          </p:val>
                                        </p:tav>
                                      </p:tavLst>
                                    </p:anim>
                                    <p:anim calcmode="lin" valueType="num">
                                      <p:cBhvr additive="base">
                                        <p:cTn id="8" dur="500" fill="hold"/>
                                        <p:tgtEl>
                                          <p:spTgt spid="233066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0" presetClass="emph" presetSubtype="0" fill="hold" grpId="0" nodeType="clickEffect">
                                  <p:stCondLst>
                                    <p:cond delay="0"/>
                                  </p:stCondLst>
                                  <p:childTnLst>
                                    <p:animClr clrSpc="hsl" dir="cw">
                                      <p:cBhvr override="childStyle">
                                        <p:cTn id="12" dur="500" fill="hold"/>
                                        <p:tgtEl>
                                          <p:spTgt spid="2330644"/>
                                        </p:tgtEl>
                                        <p:attrNameLst>
                                          <p:attrName>style.color</p:attrName>
                                        </p:attrNameLst>
                                      </p:cBhvr>
                                      <p:by>
                                        <p:hsl h="0" s="12549" l="25098"/>
                                      </p:by>
                                    </p:animClr>
                                    <p:animClr clrSpc="hsl" dir="cw">
                                      <p:cBhvr>
                                        <p:cTn id="13" dur="500" fill="hold"/>
                                        <p:tgtEl>
                                          <p:spTgt spid="2330644"/>
                                        </p:tgtEl>
                                        <p:attrNameLst>
                                          <p:attrName>fillcolor</p:attrName>
                                        </p:attrNameLst>
                                      </p:cBhvr>
                                      <p:by>
                                        <p:hsl h="0" s="12549" l="25098"/>
                                      </p:by>
                                    </p:animClr>
                                    <p:animClr clrSpc="hsl" dir="cw">
                                      <p:cBhvr>
                                        <p:cTn id="14" dur="500" fill="hold"/>
                                        <p:tgtEl>
                                          <p:spTgt spid="2330644"/>
                                        </p:tgtEl>
                                        <p:attrNameLst>
                                          <p:attrName>stroke.color</p:attrName>
                                        </p:attrNameLst>
                                      </p:cBhvr>
                                      <p:by>
                                        <p:hsl h="0" s="12549" l="25098"/>
                                      </p:by>
                                    </p:animClr>
                                    <p:set>
                                      <p:cBhvr>
                                        <p:cTn id="15" dur="500" fill="hold"/>
                                        <p:tgtEl>
                                          <p:spTgt spid="2330644"/>
                                        </p:tgtEl>
                                        <p:attrNameLst>
                                          <p:attrName>fill.type</p:attrName>
                                        </p:attrNameLst>
                                      </p:cBhvr>
                                      <p:to>
                                        <p:strVal val="solid"/>
                                      </p:to>
                                    </p:set>
                                  </p:childTnLst>
                                </p:cTn>
                              </p:par>
                              <p:par>
                                <p:cTn id="16" presetID="10" presetClass="exit" presetSubtype="0" fill="hold" grpId="0" nodeType="withEffect">
                                  <p:stCondLst>
                                    <p:cond delay="0"/>
                                  </p:stCondLst>
                                  <p:childTnLst>
                                    <p:animEffect transition="out" filter="fade">
                                      <p:cBhvr>
                                        <p:cTn id="17" dur="1000"/>
                                        <p:tgtEl>
                                          <p:spTgt spid="2330674"/>
                                        </p:tgtEl>
                                      </p:cBhvr>
                                    </p:animEffect>
                                    <p:set>
                                      <p:cBhvr>
                                        <p:cTn id="18" dur="1" fill="hold">
                                          <p:stCondLst>
                                            <p:cond delay="999"/>
                                          </p:stCondLst>
                                        </p:cTn>
                                        <p:tgtEl>
                                          <p:spTgt spid="2330674"/>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330656"/>
                                        </p:tgtEl>
                                        <p:attrNameLst>
                                          <p:attrName>style.visibility</p:attrName>
                                        </p:attrNameLst>
                                      </p:cBhvr>
                                      <p:to>
                                        <p:strVal val="hidden"/>
                                      </p:to>
                                    </p:set>
                                  </p:childTnLst>
                                </p:cTn>
                              </p:par>
                            </p:childTnLst>
                          </p:cTn>
                        </p:par>
                        <p:par>
                          <p:cTn id="21" fill="hold" nodeType="afterGroup">
                            <p:stCondLst>
                              <p:cond delay="1000"/>
                            </p:stCondLst>
                            <p:childTnLst>
                              <p:par>
                                <p:cTn id="22" presetID="1" presetClass="exit" presetSubtype="0" fill="hold" grpId="1" nodeType="afterEffect">
                                  <p:stCondLst>
                                    <p:cond delay="0"/>
                                  </p:stCondLst>
                                  <p:childTnLst>
                                    <p:set>
                                      <p:cBhvr>
                                        <p:cTn id="23" dur="1" fill="hold">
                                          <p:stCondLst>
                                            <p:cond delay="0"/>
                                          </p:stCondLst>
                                        </p:cTn>
                                        <p:tgtEl>
                                          <p:spTgt spid="2330669"/>
                                        </p:tgtEl>
                                        <p:attrNameLst>
                                          <p:attrName>style.visibility</p:attrName>
                                        </p:attrNameLst>
                                      </p:cBhvr>
                                      <p:to>
                                        <p:strVal val="hidden"/>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330667"/>
                                        </p:tgtEl>
                                        <p:attrNameLst>
                                          <p:attrName>style.visibility</p:attrName>
                                        </p:attrNameLst>
                                      </p:cBhvr>
                                      <p:to>
                                        <p:strVal val="visible"/>
                                      </p:to>
                                    </p:set>
                                    <p:animEffect transition="in" filter="fade">
                                      <p:cBhvr>
                                        <p:cTn id="28" dur="1000"/>
                                        <p:tgtEl>
                                          <p:spTgt spid="2330667"/>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330672"/>
                                        </p:tgtEl>
                                        <p:attrNameLst>
                                          <p:attrName>style.visibility</p:attrName>
                                        </p:attrNameLst>
                                      </p:cBhvr>
                                      <p:to>
                                        <p:strVal val="visible"/>
                                      </p:to>
                                    </p:set>
                                    <p:animEffect transition="in" filter="fade">
                                      <p:cBhvr>
                                        <p:cTn id="33" dur="1000"/>
                                        <p:tgtEl>
                                          <p:spTgt spid="233067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30666"/>
                                        </p:tgtEl>
                                        <p:attrNameLst>
                                          <p:attrName>style.visibility</p:attrName>
                                        </p:attrNameLst>
                                      </p:cBhvr>
                                      <p:to>
                                        <p:strVal val="visible"/>
                                      </p:to>
                                    </p:set>
                                    <p:animEffect transition="in" filter="fade">
                                      <p:cBhvr>
                                        <p:cTn id="36" dur="1000"/>
                                        <p:tgtEl>
                                          <p:spTgt spid="2330666"/>
                                        </p:tgtEl>
                                      </p:cBhvr>
                                    </p:animEffect>
                                  </p:childTnLst>
                                </p:cTn>
                              </p:par>
                              <p:par>
                                <p:cTn id="37" presetID="10" presetClass="exit" presetSubtype="0" fill="hold" grpId="1" nodeType="withEffect">
                                  <p:stCondLst>
                                    <p:cond delay="0"/>
                                  </p:stCondLst>
                                  <p:childTnLst>
                                    <p:animEffect transition="out" filter="fade">
                                      <p:cBhvr>
                                        <p:cTn id="38" dur="1000"/>
                                        <p:tgtEl>
                                          <p:spTgt spid="2330667"/>
                                        </p:tgtEl>
                                      </p:cBhvr>
                                    </p:animEffect>
                                    <p:set>
                                      <p:cBhvr>
                                        <p:cTn id="39" dur="1" fill="hold">
                                          <p:stCondLst>
                                            <p:cond delay="999"/>
                                          </p:stCondLst>
                                        </p:cTn>
                                        <p:tgtEl>
                                          <p:spTgt spid="233066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0644" grpId="0" animBg="1"/>
      <p:bldP spid="2330656" grpId="0" animBg="1"/>
      <p:bldP spid="2330666" grpId="0" animBg="1"/>
      <p:bldP spid="2330667" grpId="0" animBg="1"/>
      <p:bldP spid="2330667" grpId="1" animBg="1"/>
      <p:bldP spid="2330669" grpId="0" animBg="1"/>
      <p:bldP spid="2330669" grpId="1" animBg="1"/>
      <p:bldP spid="2330672" grpId="0" animBg="1"/>
      <p:bldP spid="233067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0082" name="Rectangle 2"/>
          <p:cNvSpPr>
            <a:spLocks noGrp="1" noChangeArrowheads="1"/>
          </p:cNvSpPr>
          <p:nvPr>
            <p:ph type="title"/>
          </p:nvPr>
        </p:nvSpPr>
        <p:spPr>
          <a:xfrm>
            <a:off x="438150" y="238125"/>
            <a:ext cx="8610600" cy="530225"/>
          </a:xfrm>
        </p:spPr>
        <p:txBody>
          <a:bodyPr>
            <a:normAutofit fontScale="90000"/>
          </a:bodyPr>
          <a:lstStyle/>
          <a:p>
            <a:r>
              <a:rPr lang="en-US" altLang="en-US"/>
              <a:t>OpenEdge Specifics – Arrays / Extents	</a:t>
            </a:r>
          </a:p>
        </p:txBody>
      </p:sp>
      <p:sp>
        <p:nvSpPr>
          <p:cNvPr id="2350083" name="Rectangle 3"/>
          <p:cNvSpPr>
            <a:spLocks noGrp="1" noChangeArrowheads="1"/>
          </p:cNvSpPr>
          <p:nvPr>
            <p:ph idx="1"/>
          </p:nvPr>
        </p:nvSpPr>
        <p:spPr>
          <a:xfrm>
            <a:off x="609600" y="1096963"/>
            <a:ext cx="7772400" cy="952500"/>
          </a:xfrm>
        </p:spPr>
        <p:txBody>
          <a:bodyPr/>
          <a:lstStyle/>
          <a:p>
            <a:pPr>
              <a:buFont typeface="Wingdings" panose="05000000000000000000" pitchFamily="2" charset="2"/>
              <a:buNone/>
            </a:pPr>
            <a:r>
              <a:rPr lang="en-US" altLang="en-US"/>
              <a:t>Using views to break out array element</a:t>
            </a:r>
          </a:p>
        </p:txBody>
      </p:sp>
      <p:sp>
        <p:nvSpPr>
          <p:cNvPr id="2350084" name="Rectangle 4"/>
          <p:cNvSpPr>
            <a:spLocks noChangeArrowheads="1"/>
          </p:cNvSpPr>
          <p:nvPr/>
        </p:nvSpPr>
        <p:spPr bwMode="auto">
          <a:xfrm>
            <a:off x="903288" y="1684338"/>
            <a:ext cx="7097712" cy="1943100"/>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lstStyle/>
          <a:p>
            <a:pPr lvl="1" algn="l" eaLnBrk="0" hangingPunct="0">
              <a:spcBef>
                <a:spcPct val="10000"/>
              </a:spcBef>
              <a:buSzTx/>
            </a:pPr>
            <a:r>
              <a:rPr lang="en-US" altLang="en-US" sz="2000" i="0"/>
              <a:t>CREATE  VIEW  pubView.QuarterSalesView</a:t>
            </a:r>
          </a:p>
          <a:p>
            <a:pPr lvl="1" algn="l" eaLnBrk="0" hangingPunct="0">
              <a:spcBef>
                <a:spcPct val="10000"/>
              </a:spcBef>
              <a:buSzTx/>
            </a:pPr>
            <a:r>
              <a:rPr lang="en-US" altLang="en-US" sz="2000" i="0"/>
              <a:t>                       (qS1, qS2, qS3, qS4)     AS</a:t>
            </a:r>
          </a:p>
          <a:p>
            <a:pPr lvl="1" algn="l" eaLnBrk="0" hangingPunct="0">
              <a:spcBef>
                <a:spcPct val="10000"/>
              </a:spcBef>
              <a:buSzTx/>
            </a:pPr>
            <a:r>
              <a:rPr lang="en-US" altLang="en-US" sz="2000" i="0"/>
              <a:t>      SELECT  quarterlySales[1], quarterlySales[2],</a:t>
            </a:r>
          </a:p>
          <a:p>
            <a:pPr lvl="1" algn="l" eaLnBrk="0" hangingPunct="0">
              <a:spcBef>
                <a:spcPct val="10000"/>
              </a:spcBef>
              <a:buSzTx/>
            </a:pPr>
            <a:r>
              <a:rPr lang="en-US" altLang="en-US" sz="2000" i="0"/>
              <a:t>                      quarterlySales[3], quarterlySales[4]</a:t>
            </a:r>
          </a:p>
          <a:p>
            <a:pPr lvl="1" algn="l" eaLnBrk="0" hangingPunct="0">
              <a:spcBef>
                <a:spcPct val="10000"/>
              </a:spcBef>
              <a:buSzTx/>
            </a:pPr>
            <a:r>
              <a:rPr lang="en-US" altLang="en-US" sz="2000" i="0"/>
              <a:t>                      FROM  PUB.MySales;</a:t>
            </a:r>
          </a:p>
        </p:txBody>
      </p:sp>
      <p:sp>
        <p:nvSpPr>
          <p:cNvPr id="2350086" name="Rectangle 6"/>
          <p:cNvSpPr>
            <a:spLocks noChangeArrowheads="1"/>
          </p:cNvSpPr>
          <p:nvPr/>
        </p:nvSpPr>
        <p:spPr bwMode="auto">
          <a:xfrm>
            <a:off x="817563" y="5376863"/>
            <a:ext cx="7888287" cy="1344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a:buFont typeface="Wingdings" panose="05000000000000000000" pitchFamily="2" charset="2"/>
              <a:buNone/>
            </a:pPr>
            <a:r>
              <a:rPr lang="en-US" altLang="en-US" i="0"/>
              <a:t>Result:  numeric values</a:t>
            </a:r>
          </a:p>
          <a:p>
            <a:pPr>
              <a:buFont typeface="Wingdings" panose="05000000000000000000" pitchFamily="2" charset="2"/>
              <a:buNone/>
            </a:pPr>
            <a:r>
              <a:rPr lang="en-US" altLang="en-US" i="0"/>
              <a:t>102332.67  330002.77  443434.55  333376.50</a:t>
            </a:r>
          </a:p>
        </p:txBody>
      </p:sp>
      <p:sp>
        <p:nvSpPr>
          <p:cNvPr id="2350087" name="Rectangle 7"/>
          <p:cNvSpPr>
            <a:spLocks noChangeArrowheads="1"/>
          </p:cNvSpPr>
          <p:nvPr/>
        </p:nvSpPr>
        <p:spPr bwMode="auto">
          <a:xfrm>
            <a:off x="914400" y="4613275"/>
            <a:ext cx="7129463" cy="738188"/>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i="0"/>
              <a:t>SELECT qS1, qS2, qS3, qS4 </a:t>
            </a:r>
          </a:p>
          <a:p>
            <a:pPr lvl="1" algn="l" eaLnBrk="0" hangingPunct="0">
              <a:spcBef>
                <a:spcPct val="10000"/>
              </a:spcBef>
              <a:buSzTx/>
            </a:pPr>
            <a:r>
              <a:rPr lang="en-US" altLang="en-US" sz="2000" i="0"/>
              <a:t>                     FROM pubView.QuarterSalesView;</a:t>
            </a:r>
          </a:p>
        </p:txBody>
      </p:sp>
      <p:sp>
        <p:nvSpPr>
          <p:cNvPr id="2350088" name="Text Box 8"/>
          <p:cNvSpPr txBox="1">
            <a:spLocks noChangeArrowheads="1"/>
          </p:cNvSpPr>
          <p:nvPr/>
        </p:nvSpPr>
        <p:spPr bwMode="auto">
          <a:xfrm>
            <a:off x="906463" y="3746500"/>
            <a:ext cx="7089775" cy="708025"/>
          </a:xfrm>
          <a:prstGeom prst="rect">
            <a:avLst/>
          </a:prstGeom>
          <a:solidFill>
            <a:schemeClr val="accent1"/>
          </a:solidFill>
          <a:ln w="6350">
            <a:solidFill>
              <a:schemeClr val="tx1"/>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l" eaLnBrk="0" hangingPunct="0">
              <a:spcBef>
                <a:spcPct val="0"/>
              </a:spcBef>
              <a:buSzTx/>
            </a:pPr>
            <a:r>
              <a:rPr lang="en-US" altLang="en-US" sz="2000" i="0"/>
              <a:t>      GRANT select ON pubView.QuarterSalevVIew</a:t>
            </a:r>
          </a:p>
          <a:p>
            <a:pPr algn="l" eaLnBrk="0" hangingPunct="0">
              <a:spcBef>
                <a:spcPct val="0"/>
              </a:spcBef>
              <a:buSzTx/>
            </a:pPr>
            <a:r>
              <a:rPr lang="en-US" altLang="en-US" sz="2000" i="0"/>
              <a:t>             TO PUBLIC;</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0088"/>
                                        </p:tgtEl>
                                        <p:attrNameLst>
                                          <p:attrName>style.visibility</p:attrName>
                                        </p:attrNameLst>
                                      </p:cBhvr>
                                      <p:to>
                                        <p:strVal val="visible"/>
                                      </p:to>
                                    </p:set>
                                    <p:animEffect transition="in" filter="fade">
                                      <p:cBhvr>
                                        <p:cTn id="7" dur="2000"/>
                                        <p:tgtEl>
                                          <p:spTgt spid="23500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50086"/>
                                        </p:tgtEl>
                                        <p:attrNameLst>
                                          <p:attrName>style.visibility</p:attrName>
                                        </p:attrNameLst>
                                      </p:cBhvr>
                                      <p:to>
                                        <p:strVal val="visible"/>
                                      </p:to>
                                    </p:set>
                                    <p:animEffect transition="in" filter="fade">
                                      <p:cBhvr>
                                        <p:cTn id="12" dur="1000"/>
                                        <p:tgtEl>
                                          <p:spTgt spid="235008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50087"/>
                                        </p:tgtEl>
                                        <p:attrNameLst>
                                          <p:attrName>style.visibility</p:attrName>
                                        </p:attrNameLst>
                                      </p:cBhvr>
                                      <p:to>
                                        <p:strVal val="visible"/>
                                      </p:to>
                                    </p:set>
                                    <p:animEffect transition="in" filter="fade">
                                      <p:cBhvr>
                                        <p:cTn id="15" dur="1000"/>
                                        <p:tgtEl>
                                          <p:spTgt spid="2350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0086" grpId="0"/>
      <p:bldP spid="2350087" grpId="0" animBg="1"/>
      <p:bldP spid="235008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8690" name="Rectangle 2"/>
          <p:cNvSpPr>
            <a:spLocks noGrp="1" noChangeArrowheads="1"/>
          </p:cNvSpPr>
          <p:nvPr>
            <p:ph type="title"/>
          </p:nvPr>
        </p:nvSpPr>
        <p:spPr>
          <a:xfrm>
            <a:off x="431800" y="215900"/>
            <a:ext cx="8610600" cy="530225"/>
          </a:xfrm>
        </p:spPr>
        <p:txBody>
          <a:bodyPr>
            <a:normAutofit fontScale="90000"/>
          </a:bodyPr>
          <a:lstStyle/>
          <a:p>
            <a:r>
              <a:rPr lang="en-US" altLang="en-US"/>
              <a:t>Basic Performance: What is the cost?</a:t>
            </a:r>
          </a:p>
        </p:txBody>
      </p:sp>
      <p:sp>
        <p:nvSpPr>
          <p:cNvPr id="2418691" name="Text Box 3"/>
          <p:cNvSpPr txBox="1">
            <a:spLocks noChangeArrowheads="1"/>
          </p:cNvSpPr>
          <p:nvPr/>
        </p:nvSpPr>
        <p:spPr bwMode="auto">
          <a:xfrm>
            <a:off x="431800" y="923925"/>
            <a:ext cx="4398963" cy="519113"/>
          </a:xfrm>
          <a:prstGeom prst="rect">
            <a:avLst/>
          </a:prstGeom>
          <a:noFill/>
          <a:ln>
            <a:noFill/>
          </a:ln>
          <a:effectLst/>
          <a:extLst>
            <a:ext uri="{909E8E84-426E-40DD-AFC4-6F175D3DCCD1}">
              <a14:hiddenFill xmlns:a14="http://schemas.microsoft.com/office/drawing/2010/main">
                <a:solidFill>
                  <a:srgbClr val="FFFFA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wrap="none">
            <a:spAutoFit/>
          </a:bodyPr>
          <a:lstStyle/>
          <a:p>
            <a:pPr algn="l" eaLnBrk="0" hangingPunct="0">
              <a:buSzTx/>
            </a:pPr>
            <a:r>
              <a:rPr lang="en-US" altLang="en-US" sz="2800"/>
              <a:t>Database without statistics</a:t>
            </a:r>
          </a:p>
        </p:txBody>
      </p:sp>
      <p:sp>
        <p:nvSpPr>
          <p:cNvPr id="2418692" name="Line 4"/>
          <p:cNvSpPr>
            <a:spLocks noChangeShapeType="1"/>
          </p:cNvSpPr>
          <p:nvPr/>
        </p:nvSpPr>
        <p:spPr bwMode="auto">
          <a:xfrm>
            <a:off x="1349375" y="1571625"/>
            <a:ext cx="0" cy="38830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693" name="Line 5"/>
          <p:cNvSpPr>
            <a:spLocks noChangeShapeType="1"/>
          </p:cNvSpPr>
          <p:nvPr/>
        </p:nvSpPr>
        <p:spPr bwMode="auto">
          <a:xfrm>
            <a:off x="1349375" y="5454650"/>
            <a:ext cx="626586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694" name="Rectangle 6"/>
          <p:cNvSpPr>
            <a:spLocks noChangeArrowheads="1"/>
          </p:cNvSpPr>
          <p:nvPr/>
        </p:nvSpPr>
        <p:spPr bwMode="auto">
          <a:xfrm>
            <a:off x="1738313" y="4362450"/>
            <a:ext cx="660400" cy="1079500"/>
          </a:xfrm>
          <a:prstGeom prst="rect">
            <a:avLst/>
          </a:prstGeom>
          <a:solidFill>
            <a:schemeClr val="tx1"/>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695" name="Rectangle 7"/>
          <p:cNvSpPr>
            <a:spLocks noChangeArrowheads="1"/>
          </p:cNvSpPr>
          <p:nvPr/>
        </p:nvSpPr>
        <p:spPr bwMode="auto">
          <a:xfrm>
            <a:off x="2605088" y="4371975"/>
            <a:ext cx="660400" cy="1079500"/>
          </a:xfrm>
          <a:prstGeom prst="rect">
            <a:avLst/>
          </a:prstGeom>
          <a:solidFill>
            <a:srgbClr val="8F8F8F"/>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696" name="Rectangle 8"/>
          <p:cNvSpPr>
            <a:spLocks noChangeArrowheads="1"/>
          </p:cNvSpPr>
          <p:nvPr/>
        </p:nvSpPr>
        <p:spPr bwMode="auto">
          <a:xfrm>
            <a:off x="3457575" y="4367213"/>
            <a:ext cx="660400" cy="1079500"/>
          </a:xfrm>
          <a:prstGeom prst="rect">
            <a:avLst/>
          </a:prstGeom>
          <a:solidFill>
            <a:srgbClr val="DB9A5C"/>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697" name="Rectangle 9"/>
          <p:cNvSpPr>
            <a:spLocks noChangeArrowheads="1"/>
          </p:cNvSpPr>
          <p:nvPr/>
        </p:nvSpPr>
        <p:spPr bwMode="auto">
          <a:xfrm>
            <a:off x="4279900" y="4362450"/>
            <a:ext cx="660400" cy="1079500"/>
          </a:xfrm>
          <a:prstGeom prst="rect">
            <a:avLst/>
          </a:prstGeom>
          <a:solidFill>
            <a:srgbClr val="8F723C"/>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698" name="Rectangle 10"/>
          <p:cNvSpPr>
            <a:spLocks noChangeArrowheads="1"/>
          </p:cNvSpPr>
          <p:nvPr/>
        </p:nvSpPr>
        <p:spPr bwMode="auto">
          <a:xfrm>
            <a:off x="5148263" y="4373563"/>
            <a:ext cx="660400" cy="1079500"/>
          </a:xfrm>
          <a:prstGeom prst="rect">
            <a:avLst/>
          </a:prstGeom>
          <a:solidFill>
            <a:srgbClr val="5CB3DB"/>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699" name="Rectangle 11"/>
          <p:cNvSpPr>
            <a:spLocks noChangeArrowheads="1"/>
          </p:cNvSpPr>
          <p:nvPr/>
        </p:nvSpPr>
        <p:spPr bwMode="auto">
          <a:xfrm>
            <a:off x="6000750" y="4368800"/>
            <a:ext cx="660400" cy="1079500"/>
          </a:xfrm>
          <a:prstGeom prst="rect">
            <a:avLst/>
          </a:prstGeom>
          <a:solidFill>
            <a:srgbClr val="3B748E"/>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700" name="Rectangle 12"/>
          <p:cNvSpPr>
            <a:spLocks noChangeArrowheads="1"/>
          </p:cNvSpPr>
          <p:nvPr/>
        </p:nvSpPr>
        <p:spPr bwMode="auto">
          <a:xfrm>
            <a:off x="6853238" y="4364038"/>
            <a:ext cx="660400" cy="1079500"/>
          </a:xfrm>
          <a:prstGeom prst="rect">
            <a:avLst/>
          </a:prstGeom>
          <a:solidFill>
            <a:srgbClr val="707070"/>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705" name="Line 17"/>
          <p:cNvSpPr>
            <a:spLocks noChangeShapeType="1"/>
          </p:cNvSpPr>
          <p:nvPr/>
        </p:nvSpPr>
        <p:spPr bwMode="auto">
          <a:xfrm>
            <a:off x="1260475" y="4313238"/>
            <a:ext cx="193675" cy="158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18706" name="Line 18"/>
          <p:cNvSpPr>
            <a:spLocks noChangeShapeType="1"/>
          </p:cNvSpPr>
          <p:nvPr/>
        </p:nvSpPr>
        <p:spPr bwMode="auto">
          <a:xfrm>
            <a:off x="1244600" y="3313113"/>
            <a:ext cx="209550"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707" name="Line 19"/>
          <p:cNvSpPr>
            <a:spLocks noChangeShapeType="1"/>
          </p:cNvSpPr>
          <p:nvPr/>
        </p:nvSpPr>
        <p:spPr bwMode="auto">
          <a:xfrm>
            <a:off x="1214438" y="2084388"/>
            <a:ext cx="269875"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18708" name="Text Box 20"/>
          <p:cNvSpPr txBox="1">
            <a:spLocks noChangeArrowheads="1"/>
          </p:cNvSpPr>
          <p:nvPr/>
        </p:nvSpPr>
        <p:spPr bwMode="auto">
          <a:xfrm>
            <a:off x="269875" y="4167188"/>
            <a:ext cx="674688"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10K</a:t>
            </a:r>
          </a:p>
          <a:p>
            <a:r>
              <a:rPr lang="en-US" altLang="en-US" sz="1600"/>
              <a:t>rows</a:t>
            </a:r>
          </a:p>
        </p:txBody>
      </p:sp>
      <p:sp>
        <p:nvSpPr>
          <p:cNvPr id="2418709" name="Text Box 21"/>
          <p:cNvSpPr txBox="1">
            <a:spLocks noChangeArrowheads="1"/>
          </p:cNvSpPr>
          <p:nvPr/>
        </p:nvSpPr>
        <p:spPr bwMode="auto">
          <a:xfrm>
            <a:off x="293688" y="3176588"/>
            <a:ext cx="6746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50K</a:t>
            </a:r>
          </a:p>
        </p:txBody>
      </p:sp>
      <p:sp>
        <p:nvSpPr>
          <p:cNvPr id="2418710" name="Text Box 22"/>
          <p:cNvSpPr txBox="1">
            <a:spLocks noChangeArrowheads="1"/>
          </p:cNvSpPr>
          <p:nvPr/>
        </p:nvSpPr>
        <p:spPr bwMode="auto">
          <a:xfrm>
            <a:off x="317500" y="1900238"/>
            <a:ext cx="674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100K</a:t>
            </a:r>
          </a:p>
        </p:txBody>
      </p:sp>
      <p:sp>
        <p:nvSpPr>
          <p:cNvPr id="2418711" name="Text Box 23"/>
          <p:cNvSpPr txBox="1">
            <a:spLocks noChangeArrowheads="1"/>
          </p:cNvSpPr>
          <p:nvPr/>
        </p:nvSpPr>
        <p:spPr bwMode="auto">
          <a:xfrm rot="-1488148">
            <a:off x="5310188" y="5332413"/>
            <a:ext cx="428625" cy="1208087"/>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SalesHist</a:t>
            </a:r>
          </a:p>
        </p:txBody>
      </p:sp>
      <p:sp>
        <p:nvSpPr>
          <p:cNvPr id="2418712" name="Text Box 24"/>
          <p:cNvSpPr txBox="1">
            <a:spLocks noChangeArrowheads="1"/>
          </p:cNvSpPr>
          <p:nvPr/>
        </p:nvSpPr>
        <p:spPr bwMode="auto">
          <a:xfrm rot="-1480136">
            <a:off x="3568700" y="5294313"/>
            <a:ext cx="428625" cy="996950"/>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Parts </a:t>
            </a:r>
          </a:p>
        </p:txBody>
      </p:sp>
      <p:sp>
        <p:nvSpPr>
          <p:cNvPr id="2418713" name="Text Box 25"/>
          <p:cNvSpPr txBox="1">
            <a:spLocks noChangeArrowheads="1"/>
          </p:cNvSpPr>
          <p:nvPr/>
        </p:nvSpPr>
        <p:spPr bwMode="auto">
          <a:xfrm rot="-1487634">
            <a:off x="4552950" y="5214938"/>
            <a:ext cx="428625" cy="1611312"/>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OrderLines </a:t>
            </a:r>
          </a:p>
        </p:txBody>
      </p:sp>
      <p:sp>
        <p:nvSpPr>
          <p:cNvPr id="2418714" name="Text Box 26"/>
          <p:cNvSpPr txBox="1">
            <a:spLocks noChangeArrowheads="1"/>
          </p:cNvSpPr>
          <p:nvPr/>
        </p:nvSpPr>
        <p:spPr bwMode="auto">
          <a:xfrm rot="-1492969">
            <a:off x="2789238" y="5330825"/>
            <a:ext cx="428625" cy="1019175"/>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Orders </a:t>
            </a:r>
          </a:p>
        </p:txBody>
      </p:sp>
      <p:sp>
        <p:nvSpPr>
          <p:cNvPr id="2418715" name="Text Box 27"/>
          <p:cNvSpPr txBox="1">
            <a:spLocks noChangeArrowheads="1"/>
          </p:cNvSpPr>
          <p:nvPr/>
        </p:nvSpPr>
        <p:spPr bwMode="auto">
          <a:xfrm rot="-1492969">
            <a:off x="1958975" y="5434013"/>
            <a:ext cx="428625" cy="1135062"/>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Customer</a:t>
            </a:r>
          </a:p>
        </p:txBody>
      </p:sp>
      <p:sp>
        <p:nvSpPr>
          <p:cNvPr id="2418716" name="Text Box 28"/>
          <p:cNvSpPr txBox="1">
            <a:spLocks noChangeArrowheads="1"/>
          </p:cNvSpPr>
          <p:nvPr/>
        </p:nvSpPr>
        <p:spPr bwMode="auto">
          <a:xfrm>
            <a:off x="2176463" y="1709738"/>
            <a:ext cx="5167312"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Optimizer:</a:t>
            </a:r>
          </a:p>
          <a:p>
            <a:pPr algn="l"/>
            <a:r>
              <a:rPr lang="en-US" altLang="en-US"/>
              <a:t>How many rows do I think you have?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18716"/>
                                        </p:tgtEl>
                                        <p:attrNameLst>
                                          <p:attrName>style.visibility</p:attrName>
                                        </p:attrNameLst>
                                      </p:cBhvr>
                                      <p:to>
                                        <p:strVal val="visible"/>
                                      </p:to>
                                    </p:set>
                                    <p:animEffect transition="in" filter="fade">
                                      <p:cBhvr>
                                        <p:cTn id="7" dur="1000"/>
                                        <p:tgtEl>
                                          <p:spTgt spid="24187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871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0738" name="Rectangle 2"/>
          <p:cNvSpPr>
            <a:spLocks noGrp="1" noChangeArrowheads="1"/>
          </p:cNvSpPr>
          <p:nvPr>
            <p:ph type="title"/>
          </p:nvPr>
        </p:nvSpPr>
        <p:spPr>
          <a:xfrm>
            <a:off x="431800" y="215900"/>
            <a:ext cx="8610600" cy="530225"/>
          </a:xfrm>
        </p:spPr>
        <p:txBody>
          <a:bodyPr>
            <a:normAutofit fontScale="90000"/>
          </a:bodyPr>
          <a:lstStyle/>
          <a:p>
            <a:r>
              <a:rPr lang="en-US" altLang="en-US"/>
              <a:t>Basic Performance: Here’s the cost.</a:t>
            </a:r>
          </a:p>
        </p:txBody>
      </p:sp>
      <p:sp>
        <p:nvSpPr>
          <p:cNvPr id="2420739" name="Text Box 3"/>
          <p:cNvSpPr txBox="1">
            <a:spLocks noChangeArrowheads="1"/>
          </p:cNvSpPr>
          <p:nvPr/>
        </p:nvSpPr>
        <p:spPr bwMode="auto">
          <a:xfrm>
            <a:off x="431800" y="923925"/>
            <a:ext cx="5210175" cy="519113"/>
          </a:xfrm>
          <a:prstGeom prst="rect">
            <a:avLst/>
          </a:prstGeom>
          <a:noFill/>
          <a:ln>
            <a:noFill/>
          </a:ln>
          <a:effectLst/>
          <a:extLst>
            <a:ext uri="{909E8E84-426E-40DD-AFC4-6F175D3DCCD1}">
              <a14:hiddenFill xmlns:a14="http://schemas.microsoft.com/office/drawing/2010/main">
                <a:solidFill>
                  <a:srgbClr val="FFFFA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wrap="none">
            <a:spAutoFit/>
          </a:bodyPr>
          <a:lstStyle/>
          <a:p>
            <a:pPr algn="l" eaLnBrk="0" hangingPunct="0">
              <a:buSzTx/>
            </a:pPr>
            <a:r>
              <a:rPr lang="en-US" altLang="en-US" sz="2800"/>
              <a:t>Database with Update Statistics</a:t>
            </a:r>
          </a:p>
        </p:txBody>
      </p:sp>
      <p:sp>
        <p:nvSpPr>
          <p:cNvPr id="2420740" name="Line 4"/>
          <p:cNvSpPr>
            <a:spLocks noChangeShapeType="1"/>
          </p:cNvSpPr>
          <p:nvPr/>
        </p:nvSpPr>
        <p:spPr bwMode="auto">
          <a:xfrm>
            <a:off x="1349375" y="1571625"/>
            <a:ext cx="0" cy="38830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20741" name="Line 5"/>
          <p:cNvSpPr>
            <a:spLocks noChangeShapeType="1"/>
          </p:cNvSpPr>
          <p:nvPr/>
        </p:nvSpPr>
        <p:spPr bwMode="auto">
          <a:xfrm>
            <a:off x="1349375" y="5454650"/>
            <a:ext cx="626586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20742" name="Rectangle 6"/>
          <p:cNvSpPr>
            <a:spLocks noChangeArrowheads="1"/>
          </p:cNvSpPr>
          <p:nvPr/>
        </p:nvSpPr>
        <p:spPr bwMode="auto">
          <a:xfrm>
            <a:off x="1738313" y="5230813"/>
            <a:ext cx="660400" cy="211137"/>
          </a:xfrm>
          <a:prstGeom prst="rect">
            <a:avLst/>
          </a:prstGeom>
          <a:solidFill>
            <a:schemeClr val="tx1"/>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0743" name="Rectangle 7"/>
          <p:cNvSpPr>
            <a:spLocks noChangeArrowheads="1"/>
          </p:cNvSpPr>
          <p:nvPr/>
        </p:nvSpPr>
        <p:spPr bwMode="auto">
          <a:xfrm>
            <a:off x="2605088" y="3473450"/>
            <a:ext cx="660400" cy="1978025"/>
          </a:xfrm>
          <a:prstGeom prst="rect">
            <a:avLst/>
          </a:prstGeom>
          <a:solidFill>
            <a:srgbClr val="8F8F8F"/>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0744" name="Rectangle 8"/>
          <p:cNvSpPr>
            <a:spLocks noChangeArrowheads="1"/>
          </p:cNvSpPr>
          <p:nvPr/>
        </p:nvSpPr>
        <p:spPr bwMode="auto">
          <a:xfrm>
            <a:off x="3457575" y="4862513"/>
            <a:ext cx="660400" cy="584200"/>
          </a:xfrm>
          <a:prstGeom prst="rect">
            <a:avLst/>
          </a:prstGeom>
          <a:solidFill>
            <a:srgbClr val="DB9A5C"/>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0745" name="Rectangle 9"/>
          <p:cNvSpPr>
            <a:spLocks noChangeArrowheads="1"/>
          </p:cNvSpPr>
          <p:nvPr/>
        </p:nvSpPr>
        <p:spPr bwMode="auto">
          <a:xfrm>
            <a:off x="4279900" y="1411288"/>
            <a:ext cx="660400" cy="4030662"/>
          </a:xfrm>
          <a:prstGeom prst="rect">
            <a:avLst/>
          </a:prstGeom>
          <a:solidFill>
            <a:srgbClr val="8F723C"/>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0746" name="Rectangle 10"/>
          <p:cNvSpPr>
            <a:spLocks noChangeArrowheads="1"/>
          </p:cNvSpPr>
          <p:nvPr/>
        </p:nvSpPr>
        <p:spPr bwMode="auto">
          <a:xfrm>
            <a:off x="5148263" y="2662238"/>
            <a:ext cx="660400" cy="2774950"/>
          </a:xfrm>
          <a:prstGeom prst="rect">
            <a:avLst/>
          </a:prstGeom>
          <a:solidFill>
            <a:srgbClr val="5CB3DB"/>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0747" name="Rectangle 11"/>
          <p:cNvSpPr>
            <a:spLocks noChangeArrowheads="1"/>
          </p:cNvSpPr>
          <p:nvPr/>
        </p:nvSpPr>
        <p:spPr bwMode="auto">
          <a:xfrm>
            <a:off x="6000750" y="5224463"/>
            <a:ext cx="660400" cy="223837"/>
          </a:xfrm>
          <a:prstGeom prst="rect">
            <a:avLst/>
          </a:prstGeom>
          <a:solidFill>
            <a:srgbClr val="3B748E"/>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0748" name="Rectangle 12"/>
          <p:cNvSpPr>
            <a:spLocks noChangeArrowheads="1"/>
          </p:cNvSpPr>
          <p:nvPr/>
        </p:nvSpPr>
        <p:spPr bwMode="auto">
          <a:xfrm>
            <a:off x="6853238" y="3419475"/>
            <a:ext cx="660400" cy="2024063"/>
          </a:xfrm>
          <a:prstGeom prst="rect">
            <a:avLst/>
          </a:prstGeom>
          <a:solidFill>
            <a:srgbClr val="707070"/>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0749" name="Text Box 13"/>
          <p:cNvSpPr txBox="1">
            <a:spLocks noChangeArrowheads="1"/>
          </p:cNvSpPr>
          <p:nvPr/>
        </p:nvSpPr>
        <p:spPr bwMode="auto">
          <a:xfrm rot="-1488148">
            <a:off x="5310188" y="5332413"/>
            <a:ext cx="428625" cy="1208087"/>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SalesHist</a:t>
            </a:r>
          </a:p>
        </p:txBody>
      </p:sp>
      <p:sp>
        <p:nvSpPr>
          <p:cNvPr id="2420750" name="Text Box 14"/>
          <p:cNvSpPr txBox="1">
            <a:spLocks noChangeArrowheads="1"/>
          </p:cNvSpPr>
          <p:nvPr/>
        </p:nvSpPr>
        <p:spPr bwMode="auto">
          <a:xfrm rot="-1480136">
            <a:off x="3568700" y="5294313"/>
            <a:ext cx="428625" cy="996950"/>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Parts </a:t>
            </a:r>
          </a:p>
        </p:txBody>
      </p:sp>
      <p:sp>
        <p:nvSpPr>
          <p:cNvPr id="2420751" name="Text Box 15"/>
          <p:cNvSpPr txBox="1">
            <a:spLocks noChangeArrowheads="1"/>
          </p:cNvSpPr>
          <p:nvPr/>
        </p:nvSpPr>
        <p:spPr bwMode="auto">
          <a:xfrm rot="-1487634">
            <a:off x="4552950" y="5214938"/>
            <a:ext cx="428625" cy="1611312"/>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OrderLines </a:t>
            </a:r>
          </a:p>
        </p:txBody>
      </p:sp>
      <p:sp>
        <p:nvSpPr>
          <p:cNvPr id="2420752" name="Text Box 16"/>
          <p:cNvSpPr txBox="1">
            <a:spLocks noChangeArrowheads="1"/>
          </p:cNvSpPr>
          <p:nvPr/>
        </p:nvSpPr>
        <p:spPr bwMode="auto">
          <a:xfrm rot="-1492969">
            <a:off x="2789238" y="5330825"/>
            <a:ext cx="428625" cy="1019175"/>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Orders </a:t>
            </a:r>
          </a:p>
        </p:txBody>
      </p:sp>
      <p:sp>
        <p:nvSpPr>
          <p:cNvPr id="2420753" name="Line 17"/>
          <p:cNvSpPr>
            <a:spLocks noChangeShapeType="1"/>
          </p:cNvSpPr>
          <p:nvPr/>
        </p:nvSpPr>
        <p:spPr bwMode="auto">
          <a:xfrm>
            <a:off x="1260475" y="4313238"/>
            <a:ext cx="193675" cy="158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420754" name="Line 18"/>
          <p:cNvSpPr>
            <a:spLocks noChangeShapeType="1"/>
          </p:cNvSpPr>
          <p:nvPr/>
        </p:nvSpPr>
        <p:spPr bwMode="auto">
          <a:xfrm>
            <a:off x="1244600" y="3313113"/>
            <a:ext cx="209550"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20755" name="Line 19"/>
          <p:cNvSpPr>
            <a:spLocks noChangeShapeType="1"/>
          </p:cNvSpPr>
          <p:nvPr/>
        </p:nvSpPr>
        <p:spPr bwMode="auto">
          <a:xfrm>
            <a:off x="1214438" y="2084388"/>
            <a:ext cx="269875"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420756" name="Text Box 20"/>
          <p:cNvSpPr txBox="1">
            <a:spLocks noChangeArrowheads="1"/>
          </p:cNvSpPr>
          <p:nvPr/>
        </p:nvSpPr>
        <p:spPr bwMode="auto">
          <a:xfrm>
            <a:off x="269875" y="4167188"/>
            <a:ext cx="674688"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10K</a:t>
            </a:r>
          </a:p>
          <a:p>
            <a:r>
              <a:rPr lang="en-US" altLang="en-US" sz="1600"/>
              <a:t>rows</a:t>
            </a:r>
          </a:p>
        </p:txBody>
      </p:sp>
      <p:sp>
        <p:nvSpPr>
          <p:cNvPr id="2420757" name="Text Box 21"/>
          <p:cNvSpPr txBox="1">
            <a:spLocks noChangeArrowheads="1"/>
          </p:cNvSpPr>
          <p:nvPr/>
        </p:nvSpPr>
        <p:spPr bwMode="auto">
          <a:xfrm>
            <a:off x="293688" y="3176588"/>
            <a:ext cx="6746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50K</a:t>
            </a:r>
          </a:p>
        </p:txBody>
      </p:sp>
      <p:sp>
        <p:nvSpPr>
          <p:cNvPr id="2420758" name="Text Box 22"/>
          <p:cNvSpPr txBox="1">
            <a:spLocks noChangeArrowheads="1"/>
          </p:cNvSpPr>
          <p:nvPr/>
        </p:nvSpPr>
        <p:spPr bwMode="auto">
          <a:xfrm>
            <a:off x="317500" y="1900238"/>
            <a:ext cx="674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100K</a:t>
            </a:r>
          </a:p>
        </p:txBody>
      </p:sp>
      <p:sp>
        <p:nvSpPr>
          <p:cNvPr id="2420759" name="Text Box 23"/>
          <p:cNvSpPr txBox="1">
            <a:spLocks noChangeArrowheads="1"/>
          </p:cNvSpPr>
          <p:nvPr/>
        </p:nvSpPr>
        <p:spPr bwMode="auto">
          <a:xfrm rot="-1492969">
            <a:off x="1958975" y="5434013"/>
            <a:ext cx="428625" cy="1135062"/>
          </a:xfrm>
          <a:prstGeom prst="rect">
            <a:avLst/>
          </a:prstGeom>
          <a:noFill/>
          <a:ln>
            <a:noFill/>
          </a:ln>
          <a:effectLst/>
          <a:extLst>
            <a:ext uri="{909E8E84-426E-40DD-AFC4-6F175D3DCCD1}">
              <a14:hiddenFill xmlns:a14="http://schemas.microsoft.com/office/drawing/2010/main">
                <a:solidFill>
                  <a:srgbClr val="8DB7A6"/>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vert="eaVert">
            <a:spAutoFit/>
          </a:bodyPr>
          <a:lstStyle/>
          <a:p>
            <a:pPr eaLnBrk="0" hangingPunct="0">
              <a:buSzTx/>
            </a:pPr>
            <a:r>
              <a:rPr lang="en-US" altLang="en-US" sz="1600" b="1" i="0">
                <a:solidFill>
                  <a:schemeClr val="tx2"/>
                </a:solidFill>
              </a:rPr>
              <a:t>Customer</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2130" name="Rectangle 2"/>
          <p:cNvSpPr>
            <a:spLocks noGrp="1" noChangeArrowheads="1"/>
          </p:cNvSpPr>
          <p:nvPr>
            <p:ph type="title"/>
          </p:nvPr>
        </p:nvSpPr>
        <p:spPr>
          <a:xfrm>
            <a:off x="438150" y="238125"/>
            <a:ext cx="8610600" cy="530225"/>
          </a:xfrm>
        </p:spPr>
        <p:txBody>
          <a:bodyPr>
            <a:normAutofit fontScale="90000"/>
          </a:bodyPr>
          <a:lstStyle/>
          <a:p>
            <a:r>
              <a:rPr lang="en-US" altLang="en-US"/>
              <a:t>Query Performance:  Update Statistics</a:t>
            </a:r>
          </a:p>
        </p:txBody>
      </p:sp>
      <p:sp>
        <p:nvSpPr>
          <p:cNvPr id="2352131" name="Rectangle 3"/>
          <p:cNvSpPr>
            <a:spLocks noGrp="1" noChangeArrowheads="1"/>
          </p:cNvSpPr>
          <p:nvPr>
            <p:ph idx="1"/>
          </p:nvPr>
        </p:nvSpPr>
        <p:spPr>
          <a:xfrm>
            <a:off x="609600" y="1476375"/>
            <a:ext cx="8153400" cy="4324350"/>
          </a:xfrm>
        </p:spPr>
        <p:txBody>
          <a:bodyPr/>
          <a:lstStyle/>
          <a:p>
            <a:pPr lvl="2"/>
            <a:endParaRPr lang="en-US" altLang="en-US" sz="1400"/>
          </a:p>
          <a:p>
            <a:r>
              <a:rPr lang="en-US" altLang="en-US"/>
              <a:t>All Statistics: Table Cardinality, indexes and all columns</a:t>
            </a:r>
          </a:p>
        </p:txBody>
      </p:sp>
      <p:sp>
        <p:nvSpPr>
          <p:cNvPr id="2352134" name="Rectangle 6"/>
          <p:cNvSpPr>
            <a:spLocks noChangeArrowheads="1"/>
          </p:cNvSpPr>
          <p:nvPr/>
        </p:nvSpPr>
        <p:spPr bwMode="auto">
          <a:xfrm>
            <a:off x="1016000" y="2827338"/>
            <a:ext cx="7329488" cy="1073150"/>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spAutoFit/>
          </a:bodyPr>
          <a:lstStyle/>
          <a:p>
            <a:pPr lvl="1" algn="l" eaLnBrk="0" hangingPunct="0">
              <a:spcBef>
                <a:spcPct val="10000"/>
              </a:spcBef>
              <a:buSzTx/>
            </a:pPr>
            <a:r>
              <a:rPr lang="en-US" altLang="en-US" sz="2000" b="1" i="0"/>
              <a:t>UPDATE   TABLE STATISTICS AND </a:t>
            </a:r>
          </a:p>
          <a:p>
            <a:pPr lvl="1" algn="l" eaLnBrk="0" hangingPunct="0">
              <a:spcBef>
                <a:spcPct val="10000"/>
              </a:spcBef>
              <a:buSzTx/>
            </a:pPr>
            <a:r>
              <a:rPr lang="en-US" altLang="en-US" sz="2000" b="1" i="0"/>
              <a:t>                  INDEX STATISTICS AND </a:t>
            </a:r>
          </a:p>
          <a:p>
            <a:pPr lvl="1" algn="l" eaLnBrk="0" hangingPunct="0">
              <a:spcBef>
                <a:spcPct val="10000"/>
              </a:spcBef>
              <a:buSzTx/>
            </a:pPr>
            <a:r>
              <a:rPr lang="en-US" altLang="en-US" sz="2000" b="1" i="0"/>
              <a:t>       [ALL] COLUMN STATISTICS;</a:t>
            </a:r>
          </a:p>
        </p:txBody>
      </p:sp>
      <p:sp>
        <p:nvSpPr>
          <p:cNvPr id="2352135" name="Text Box 7"/>
          <p:cNvSpPr txBox="1">
            <a:spLocks noChangeArrowheads="1"/>
          </p:cNvSpPr>
          <p:nvPr/>
        </p:nvSpPr>
        <p:spPr bwMode="auto">
          <a:xfrm>
            <a:off x="163513" y="1049338"/>
            <a:ext cx="75961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F49100"/>
              </a:buClr>
              <a:buSzPct val="70000"/>
              <a:buFont typeface="Monotype Sorts" pitchFamily="2" charset="2"/>
              <a:buNone/>
            </a:pPr>
            <a:r>
              <a:rPr lang="en-US" altLang="en-US"/>
              <a:t>UPDATE STATISTICS syntax</a:t>
            </a:r>
          </a:p>
        </p:txBody>
      </p:sp>
      <p:sp>
        <p:nvSpPr>
          <p:cNvPr id="2352136" name="Rectangle 8"/>
          <p:cNvSpPr>
            <a:spLocks noChangeArrowheads="1"/>
          </p:cNvSpPr>
          <p:nvPr/>
        </p:nvSpPr>
        <p:spPr bwMode="auto">
          <a:xfrm>
            <a:off x="984250" y="4699000"/>
            <a:ext cx="7329488" cy="1606550"/>
          </a:xfrm>
          <a:prstGeom prst="rect">
            <a:avLst/>
          </a:prstGeom>
          <a:solidFill>
            <a:schemeClr val="accent1"/>
          </a:solidFill>
          <a:ln w="6350" algn="ctr">
            <a:solidFill>
              <a:srgbClr val="777777"/>
            </a:solidFill>
            <a:miter lim="800000"/>
            <a:headEnd/>
            <a:tailEnd/>
          </a:ln>
          <a:effectLst/>
          <a:extLs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nchor="ctr"/>
          <a:lstStyle/>
          <a:p>
            <a:pPr lvl="1" algn="l" eaLnBrk="0" hangingPunct="0">
              <a:spcBef>
                <a:spcPct val="10000"/>
              </a:spcBef>
              <a:buSzTx/>
            </a:pPr>
            <a:r>
              <a:rPr lang="en-US" altLang="en-US" sz="2000" b="1" i="0"/>
              <a:t>UPDATE   TABLE STATISTICS AND</a:t>
            </a:r>
          </a:p>
          <a:p>
            <a:pPr lvl="1" algn="l" eaLnBrk="0" hangingPunct="0">
              <a:spcBef>
                <a:spcPct val="10000"/>
              </a:spcBef>
              <a:buSzTx/>
            </a:pPr>
            <a:r>
              <a:rPr lang="en-US" altLang="en-US" sz="2000" b="1" i="0"/>
              <a:t>                  INDEX STATISTICS AND </a:t>
            </a:r>
          </a:p>
          <a:p>
            <a:pPr lvl="1" algn="l" eaLnBrk="0" hangingPunct="0">
              <a:spcBef>
                <a:spcPct val="10000"/>
              </a:spcBef>
              <a:buSzTx/>
            </a:pPr>
            <a:r>
              <a:rPr lang="en-US" altLang="en-US" sz="2000" b="1" i="0"/>
              <a:t>       [ALL] COLUMN STATISTICS </a:t>
            </a:r>
          </a:p>
          <a:p>
            <a:pPr lvl="1" algn="l" eaLnBrk="0" hangingPunct="0">
              <a:spcBef>
                <a:spcPct val="10000"/>
              </a:spcBef>
              <a:buSzTx/>
            </a:pPr>
            <a:r>
              <a:rPr lang="en-US" altLang="en-US" sz="2000" b="1" i="0"/>
              <a:t>       </a:t>
            </a:r>
            <a:r>
              <a:rPr lang="en-US" altLang="en-US" sz="2000" b="1" i="0">
                <a:solidFill>
                  <a:schemeClr val="hlink"/>
                </a:solidFill>
              </a:rPr>
              <a:t>FOR pub.customer;</a:t>
            </a:r>
          </a:p>
        </p:txBody>
      </p:sp>
      <p:sp>
        <p:nvSpPr>
          <p:cNvPr id="2352138" name="Rectangle 10"/>
          <p:cNvSpPr>
            <a:spLocks noChangeArrowheads="1"/>
          </p:cNvSpPr>
          <p:nvPr/>
        </p:nvSpPr>
        <p:spPr bwMode="auto">
          <a:xfrm>
            <a:off x="520700" y="3756025"/>
            <a:ext cx="8235950" cy="139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1pPr>
            <a:lvl2pPr marL="742950" indent="-285750" algn="l">
              <a:spcBef>
                <a:spcPct val="20000"/>
              </a:spcBef>
              <a:buClr>
                <a:schemeClr val="accent1"/>
              </a:buClr>
              <a:buChar char="•"/>
              <a:defRPr sz="2600">
                <a:solidFill>
                  <a:schemeClr val="tx1"/>
                </a:solidFill>
                <a:latin typeface="Arial" panose="020B0604020202020204" pitchFamily="34" charset="0"/>
              </a:defRPr>
            </a:lvl2pPr>
            <a:lvl3pPr marL="1143000" indent="-228600" algn="l">
              <a:spcBef>
                <a:spcPct val="20000"/>
              </a:spcBef>
              <a:buClr>
                <a:schemeClr val="accent1"/>
              </a:buClr>
              <a:buFont typeface="Arial" panose="020B0604020202020204" pitchFamily="34" charset="0"/>
              <a:buChar char="–"/>
              <a:defRPr sz="2400">
                <a:solidFill>
                  <a:schemeClr val="tx1"/>
                </a:solidFill>
                <a:latin typeface="Arial" panose="020B0604020202020204" pitchFamily="34" charset="0"/>
              </a:defRPr>
            </a:lvl3pPr>
            <a:lvl4pPr marL="1600200" indent="-228600" algn="l">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algn="l">
              <a:spcBef>
                <a:spcPct val="20000"/>
              </a:spcBef>
              <a:buClr>
                <a:schemeClr val="accent1"/>
              </a:buClr>
              <a:buSzPct val="80000"/>
              <a:buFont typeface="Arial" panose="020B0604020202020204" pitchFamily="34" charset="0"/>
              <a:buChar char="•"/>
              <a:defRPr sz="2000">
                <a:solidFill>
                  <a:schemeClr val="tx1"/>
                </a:solidFill>
                <a:latin typeface="Arial" panose="020B0604020202020204" pitchFamily="34" charset="0"/>
              </a:defRPr>
            </a:lvl5pPr>
            <a:lvl6pPr marL="25146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6pPr>
            <a:lvl7pPr marL="29718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7pPr>
            <a:lvl8pPr marL="34290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8pPr>
            <a:lvl9pPr marL="3886200" indent="-228600" fontAlgn="base">
              <a:spcBef>
                <a:spcPct val="20000"/>
              </a:spcBef>
              <a:spcAft>
                <a:spcPct val="0"/>
              </a:spcAft>
              <a:buClr>
                <a:schemeClr val="accent1"/>
              </a:buClr>
              <a:buSzPct val="80000"/>
              <a:buFont typeface="Arial" panose="020B0604020202020204" pitchFamily="34" charset="0"/>
              <a:buChar char="•"/>
              <a:defRPr sz="2000">
                <a:solidFill>
                  <a:schemeClr val="tx1"/>
                </a:solidFill>
                <a:latin typeface="Arial" panose="020B0604020202020204" pitchFamily="34" charset="0"/>
              </a:defRPr>
            </a:lvl9pPr>
          </a:lstStyle>
          <a:p>
            <a:pPr lvl="2">
              <a:buSzTx/>
            </a:pPr>
            <a:endParaRPr lang="en-US" altLang="en-US" sz="1400" i="0"/>
          </a:p>
          <a:p>
            <a:r>
              <a:rPr lang="en-US" altLang="en-US" i="0"/>
              <a:t>Statistics - particular table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2138"/>
                                        </p:tgtEl>
                                        <p:attrNameLst>
                                          <p:attrName>style.visibility</p:attrName>
                                        </p:attrNameLst>
                                      </p:cBhvr>
                                      <p:to>
                                        <p:strVal val="visible"/>
                                      </p:to>
                                    </p:set>
                                    <p:animEffect transition="in" filter="fade">
                                      <p:cBhvr>
                                        <p:cTn id="7" dur="1000"/>
                                        <p:tgtEl>
                                          <p:spTgt spid="23521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52136"/>
                                        </p:tgtEl>
                                        <p:attrNameLst>
                                          <p:attrName>style.visibility</p:attrName>
                                        </p:attrNameLst>
                                      </p:cBhvr>
                                      <p:to>
                                        <p:strVal val="visible"/>
                                      </p:to>
                                    </p:set>
                                    <p:animEffect transition="in" filter="fade">
                                      <p:cBhvr>
                                        <p:cTn id="10" dur="1000"/>
                                        <p:tgtEl>
                                          <p:spTgt spid="2352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2136" grpId="0" animBg="1"/>
      <p:bldP spid="235213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3682" name="Rectangle 2"/>
          <p:cNvSpPr>
            <a:spLocks noGrp="1" noChangeArrowheads="1"/>
          </p:cNvSpPr>
          <p:nvPr>
            <p:ph type="title"/>
          </p:nvPr>
        </p:nvSpPr>
        <p:spPr>
          <a:xfrm>
            <a:off x="438150" y="238125"/>
            <a:ext cx="8610600" cy="530225"/>
          </a:xfrm>
        </p:spPr>
        <p:txBody>
          <a:bodyPr>
            <a:normAutofit fontScale="90000"/>
          </a:bodyPr>
          <a:lstStyle/>
          <a:p>
            <a:r>
              <a:rPr lang="en-US" altLang="en-US"/>
              <a:t>Some Questions Answered</a:t>
            </a:r>
          </a:p>
        </p:txBody>
      </p:sp>
      <p:sp>
        <p:nvSpPr>
          <p:cNvPr id="2503683" name="Rectangle 3"/>
          <p:cNvSpPr>
            <a:spLocks noGrp="1" noChangeArrowheads="1"/>
          </p:cNvSpPr>
          <p:nvPr>
            <p:ph idx="1"/>
          </p:nvPr>
        </p:nvSpPr>
        <p:spPr/>
        <p:txBody>
          <a:bodyPr/>
          <a:lstStyle/>
          <a:p>
            <a:pPr>
              <a:lnSpc>
                <a:spcPct val="80000"/>
              </a:lnSpc>
            </a:pPr>
            <a:r>
              <a:rPr lang="en-US" altLang="en-US" sz="2400"/>
              <a:t>Is there a way to grant a user select privilege for all tables in one statement?</a:t>
            </a:r>
          </a:p>
          <a:p>
            <a:pPr lvl="1">
              <a:lnSpc>
                <a:spcPct val="80000"/>
              </a:lnSpc>
            </a:pPr>
            <a:r>
              <a:rPr lang="en-US" altLang="en-US" sz="2200"/>
              <a:t>There is no way to grant privileges for all tables in one statement.  Other than grant dba ;)</a:t>
            </a:r>
          </a:p>
          <a:p>
            <a:pPr>
              <a:lnSpc>
                <a:spcPct val="80000"/>
              </a:lnSpc>
            </a:pPr>
            <a:r>
              <a:rPr lang="en-US" altLang="en-US" sz="2400"/>
              <a:t>Does the field level extent (array fields) reporting where members are separated by ";" work for ALL data type?</a:t>
            </a:r>
          </a:p>
          <a:p>
            <a:pPr lvl="1">
              <a:lnSpc>
                <a:spcPct val="80000"/>
              </a:lnSpc>
            </a:pPr>
            <a:r>
              <a:rPr lang="en-US" altLang="en-US" sz="2200"/>
              <a:t>yes</a:t>
            </a:r>
          </a:p>
          <a:p>
            <a:pPr>
              <a:lnSpc>
                <a:spcPct val="80000"/>
              </a:lnSpc>
            </a:pPr>
            <a:r>
              <a:rPr lang="en-US" altLang="en-US" sz="2400"/>
              <a:t>If so, then how is a ";" handled within a character field?  Is it quoted when encountered to differentiate between an array entry separator? </a:t>
            </a:r>
          </a:p>
          <a:p>
            <a:pPr lvl="1">
              <a:lnSpc>
                <a:spcPct val="80000"/>
              </a:lnSpc>
            </a:pPr>
            <a:r>
              <a:rPr lang="en-US" altLang="en-US" sz="2200"/>
              <a:t> An embedded semi-colon in a varchar array will be preceded by a ~</a:t>
            </a:r>
          </a:p>
        </p:txBody>
      </p: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Topics	</a:t>
            </a:r>
            <a:endParaRPr lang="en-US" dirty="0"/>
          </a:p>
        </p:txBody>
      </p:sp>
      <p:sp>
        <p:nvSpPr>
          <p:cNvPr id="3" name="Content Placeholder 2"/>
          <p:cNvSpPr>
            <a:spLocks noGrp="1"/>
          </p:cNvSpPr>
          <p:nvPr>
            <p:ph idx="1"/>
          </p:nvPr>
        </p:nvSpPr>
        <p:spPr/>
        <p:txBody>
          <a:bodyPr/>
          <a:lstStyle/>
          <a:p>
            <a:r>
              <a:rPr lang="en-US" dirty="0" smtClean="0"/>
              <a:t>Dump &amp; Load</a:t>
            </a:r>
          </a:p>
          <a:p>
            <a:pPr marL="0" indent="0">
              <a:buNone/>
            </a:pPr>
            <a:endParaRPr lang="en-US" dirty="0" smtClean="0"/>
          </a:p>
          <a:p>
            <a:pPr lvl="1"/>
            <a:r>
              <a:rPr lang="en-US" dirty="0"/>
              <a:t>D</a:t>
            </a:r>
            <a:r>
              <a:rPr lang="en-US" dirty="0" smtClean="0"/>
              <a:t>ump _User </a:t>
            </a:r>
          </a:p>
          <a:p>
            <a:pPr lvl="1"/>
            <a:r>
              <a:rPr lang="en-US" dirty="0" smtClean="0"/>
              <a:t>Maybe _View</a:t>
            </a:r>
          </a:p>
          <a:p>
            <a:pPr lvl="1"/>
            <a:endParaRPr lang="en-US" dirty="0"/>
          </a:p>
          <a:p>
            <a:pPr marL="457200" lvl="1" indent="0">
              <a:buNone/>
            </a:pPr>
            <a:r>
              <a:rPr lang="en-US" dirty="0" smtClean="0"/>
              <a:t>Use Case, some one set up ODBC for reporting a long time ago.  New server or upgrade needing a D&amp;L.</a:t>
            </a:r>
          </a:p>
          <a:p>
            <a:pPr marL="457200" lvl="1" indent="0">
              <a:buNone/>
            </a:pPr>
            <a:endParaRPr lang="en-US" dirty="0"/>
          </a:p>
          <a:p>
            <a:pPr marL="457200" lvl="1" indent="0">
              <a:buNone/>
            </a:pPr>
            <a:r>
              <a:rPr lang="en-US" dirty="0" smtClean="0"/>
              <a:t>Go Live and all of the reporting breaks.</a:t>
            </a:r>
          </a:p>
          <a:p>
            <a:endParaRPr lang="en-US" dirty="0"/>
          </a:p>
          <a:p>
            <a:endParaRPr lang="en-US" dirty="0"/>
          </a:p>
        </p:txBody>
      </p:sp>
    </p:spTree>
    <p:extLst>
      <p:ext uri="{BB962C8B-B14F-4D97-AF65-F5344CB8AC3E}">
        <p14:creationId xmlns:p14="http://schemas.microsoft.com/office/powerpoint/2010/main" val="2419145223"/>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42" name="Rectangle 2"/>
          <p:cNvSpPr>
            <a:spLocks noGrp="1" noChangeArrowheads="1"/>
          </p:cNvSpPr>
          <p:nvPr>
            <p:ph type="title"/>
          </p:nvPr>
        </p:nvSpPr>
        <p:spPr>
          <a:xfrm>
            <a:off x="438150" y="238125"/>
            <a:ext cx="8610600" cy="530225"/>
          </a:xfrm>
        </p:spPr>
        <p:txBody>
          <a:bodyPr>
            <a:normAutofit fontScale="90000"/>
          </a:bodyPr>
          <a:lstStyle/>
          <a:p>
            <a:r>
              <a:rPr lang="en-US" altLang="en-US"/>
              <a:t>In Summary</a:t>
            </a:r>
          </a:p>
        </p:txBody>
      </p:sp>
      <p:sp>
        <p:nvSpPr>
          <p:cNvPr id="2109443" name="Rectangle 3"/>
          <p:cNvSpPr>
            <a:spLocks noGrp="1" noChangeArrowheads="1"/>
          </p:cNvSpPr>
          <p:nvPr>
            <p:ph idx="1"/>
          </p:nvPr>
        </p:nvSpPr>
        <p:spPr>
          <a:xfrm>
            <a:off x="609600" y="1628775"/>
            <a:ext cx="5227638" cy="4419600"/>
          </a:xfrm>
        </p:spPr>
        <p:txBody>
          <a:bodyPr/>
          <a:lstStyle/>
          <a:p>
            <a:r>
              <a:rPr lang="en-US" altLang="en-US"/>
              <a:t>Initial SQL connection</a:t>
            </a:r>
          </a:p>
          <a:p>
            <a:endParaRPr lang="en-US" altLang="en-US"/>
          </a:p>
          <a:p>
            <a:r>
              <a:rPr lang="en-US" altLang="en-US"/>
              <a:t>Setup and maintenance in OpenEdge database for security and performance</a:t>
            </a:r>
          </a:p>
          <a:p>
            <a:endParaRPr lang="en-US" altLang="en-US"/>
          </a:p>
          <a:p>
            <a:r>
              <a:rPr lang="en-US" altLang="en-US"/>
              <a:t>Specifics of OpenEdge with SQL applications </a:t>
            </a:r>
          </a:p>
        </p:txBody>
      </p:sp>
      <p:pic>
        <p:nvPicPr>
          <p:cNvPr id="2109448" name="Picture 8" descr="connec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0238" y="2201863"/>
            <a:ext cx="3008312" cy="29448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074" name="Picture 2" descr="brushed-metal"/>
          <p:cNvPicPr>
            <a:picLocks noChangeAspect="1" noChangeArrowheads="1"/>
          </p:cNvPicPr>
          <p:nvPr/>
        </p:nvPicPr>
        <p:blipFill>
          <a:blip r:embed="rId3">
            <a:lum bright="40000"/>
            <a:grayscl/>
            <a:extLst>
              <a:ext uri="{28A0092B-C50C-407E-A947-70E740481C1C}">
                <a14:useLocalDpi xmlns:a14="http://schemas.microsoft.com/office/drawing/2010/main" val="0"/>
              </a:ext>
            </a:extLst>
          </a:blip>
          <a:srcRect/>
          <a:stretch>
            <a:fillRect/>
          </a:stretch>
        </p:blipFill>
        <p:spPr bwMode="auto">
          <a:xfrm>
            <a:off x="312738" y="2278063"/>
            <a:ext cx="8839200" cy="2606675"/>
          </a:xfrm>
          <a:prstGeom prst="rect">
            <a:avLst/>
          </a:prstGeom>
          <a:noFill/>
          <a:ln>
            <a:noFill/>
          </a:ln>
          <a:effectLst>
            <a:outerShdw dist="88900" dir="5400000" algn="ctr" rotWithShape="0">
              <a:srgbClr val="004B85"/>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076" name="Text Box 4"/>
          <p:cNvSpPr txBox="1">
            <a:spLocks noChangeArrowheads="1"/>
          </p:cNvSpPr>
          <p:nvPr/>
        </p:nvSpPr>
        <p:spPr bwMode="auto">
          <a:xfrm>
            <a:off x="1228725" y="2908300"/>
            <a:ext cx="6792913"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6600" b="1" i="0">
                <a:solidFill>
                  <a:schemeClr val="tx2"/>
                </a:solidFill>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051074"/>
                                        </p:tgtEl>
                                        <p:attrNameLst>
                                          <p:attrName>style.visibility</p:attrName>
                                        </p:attrNameLst>
                                      </p:cBhvr>
                                      <p:to>
                                        <p:strVal val="visible"/>
                                      </p:to>
                                    </p:set>
                                    <p:anim calcmode="lin" valueType="num">
                                      <p:cBhvr additive="base">
                                        <p:cTn id="7" dur="500" fill="hold"/>
                                        <p:tgtEl>
                                          <p:spTgt spid="2051074"/>
                                        </p:tgtEl>
                                        <p:attrNameLst>
                                          <p:attrName>ppt_x</p:attrName>
                                        </p:attrNameLst>
                                      </p:cBhvr>
                                      <p:tavLst>
                                        <p:tav tm="0">
                                          <p:val>
                                            <p:strVal val="1+#ppt_w/2"/>
                                          </p:val>
                                        </p:tav>
                                        <p:tav tm="100000">
                                          <p:val>
                                            <p:strVal val="#ppt_x"/>
                                          </p:val>
                                        </p:tav>
                                      </p:tavLst>
                                    </p:anim>
                                    <p:anim calcmode="lin" valueType="num">
                                      <p:cBhvr additive="base">
                                        <p:cTn id="8" dur="500" fill="hold"/>
                                        <p:tgtEl>
                                          <p:spTgt spid="20510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051076"/>
                                        </p:tgtEl>
                                        <p:attrNameLst>
                                          <p:attrName>style.visibility</p:attrName>
                                        </p:attrNameLst>
                                      </p:cBhvr>
                                      <p:to>
                                        <p:strVal val="visible"/>
                                      </p:to>
                                    </p:set>
                                    <p:animEffect transition="in" filter="fade">
                                      <p:cBhvr>
                                        <p:cTn id="12" dur="1000"/>
                                        <p:tgtEl>
                                          <p:spTgt spid="2051076"/>
                                        </p:tgtEl>
                                      </p:cBhvr>
                                    </p:animEffect>
                                  </p:childTnLst>
                                </p:cTn>
                              </p:par>
                              <p:par>
                                <p:cTn id="13" presetID="64" presetClass="path" presetSubtype="0" accel="50000" decel="50000" fill="hold" grpId="1" nodeType="withEffect">
                                  <p:stCondLst>
                                    <p:cond delay="0"/>
                                  </p:stCondLst>
                                  <p:childTnLst>
                                    <p:animMotion origin="layout" path="M 2.22222E-6 0.37581 L 2.22222E-6 1.56337E-6 " pathEditMode="relative" rAng="0" ptsTypes="AA">
                                      <p:cBhvr>
                                        <p:cTn id="14" dur="2000" fill="hold"/>
                                        <p:tgtEl>
                                          <p:spTgt spid="2051076"/>
                                        </p:tgtEl>
                                        <p:attrNameLst>
                                          <p:attrName>ppt_x</p:attrName>
                                          <p:attrName>ppt_y</p:attrName>
                                        </p:attrNameLst>
                                      </p:cBhvr>
                                      <p:rCtr x="0" y="-18802"/>
                                    </p:animMotion>
                                  </p:childTnLst>
                                </p:cTn>
                              </p:par>
                              <p:par>
                                <p:cTn id="15" presetID="3" presetClass="emph" presetSubtype="2" fill="hold" grpId="2" nodeType="withEffect">
                                  <p:stCondLst>
                                    <p:cond delay="0"/>
                                  </p:stCondLst>
                                  <p:childTnLst>
                                    <p:animClr clrSpc="rgb" dir="cw">
                                      <p:cBhvr override="childStyle">
                                        <p:cTn id="16" dur="2000" fill="hold"/>
                                        <p:tgtEl>
                                          <p:spTgt spid="2051076"/>
                                        </p:tgtEl>
                                        <p:attrNameLst>
                                          <p:attrName>style.color</p:attrName>
                                        </p:attrNameLst>
                                      </p:cBhvr>
                                      <p:to>
                                        <a:schemeClr val="bg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076" grpId="0"/>
      <p:bldP spid="2051076" grpId="1"/>
      <p:bldP spid="2051076"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7299" name="Rectangle 3"/>
          <p:cNvSpPr>
            <a:spLocks noGrp="1" noChangeArrowheads="1"/>
          </p:cNvSpPr>
          <p:nvPr>
            <p:ph type="title"/>
          </p:nvPr>
        </p:nvSpPr>
        <p:spPr>
          <a:xfrm>
            <a:off x="438150" y="238125"/>
            <a:ext cx="8610600" cy="530225"/>
          </a:xfrm>
        </p:spPr>
        <p:txBody>
          <a:bodyPr>
            <a:normAutofit fontScale="90000"/>
          </a:bodyPr>
          <a:lstStyle/>
          <a:p>
            <a:r>
              <a:rPr lang="en-US" altLang="en-US"/>
              <a:t>ODBC DSN – single connection	</a:t>
            </a:r>
          </a:p>
        </p:txBody>
      </p:sp>
      <p:sp>
        <p:nvSpPr>
          <p:cNvPr id="2487300" name="Rectangle 4"/>
          <p:cNvSpPr>
            <a:spLocks noChangeArrowheads="1"/>
          </p:cNvSpPr>
          <p:nvPr/>
        </p:nvSpPr>
        <p:spPr bwMode="auto">
          <a:xfrm>
            <a:off x="4316413" y="4181475"/>
            <a:ext cx="1266825" cy="247650"/>
          </a:xfrm>
          <a:prstGeom prst="rect">
            <a:avLst/>
          </a:prstGeom>
          <a:solidFill>
            <a:srgbClr val="FF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 name="Picture 1"/>
          <p:cNvPicPr>
            <a:picLocks noChangeAspect="1"/>
          </p:cNvPicPr>
          <p:nvPr/>
        </p:nvPicPr>
        <p:blipFill>
          <a:blip r:embed="rId3"/>
          <a:stretch>
            <a:fillRect/>
          </a:stretch>
        </p:blipFill>
        <p:spPr>
          <a:xfrm>
            <a:off x="2293035" y="768350"/>
            <a:ext cx="4315118" cy="5583633"/>
          </a:xfrm>
          <a:prstGeom prst="rect">
            <a:avLst/>
          </a:prstGeom>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3443" name="Rectangle 3"/>
          <p:cNvSpPr>
            <a:spLocks noGrp="1" noChangeArrowheads="1"/>
          </p:cNvSpPr>
          <p:nvPr>
            <p:ph type="title"/>
          </p:nvPr>
        </p:nvSpPr>
        <p:spPr>
          <a:xfrm>
            <a:off x="463550" y="481228"/>
            <a:ext cx="8610600" cy="530225"/>
          </a:xfrm>
        </p:spPr>
        <p:txBody>
          <a:bodyPr>
            <a:normAutofit fontScale="90000"/>
          </a:bodyPr>
          <a:lstStyle/>
          <a:p>
            <a:r>
              <a:rPr lang="en-US" altLang="en-US" dirty="0"/>
              <a:t>ODBC: Multi-Database configuration </a:t>
            </a:r>
          </a:p>
        </p:txBody>
      </p:sp>
      <p:sp>
        <p:nvSpPr>
          <p:cNvPr id="2493444" name="Rectangle 4"/>
          <p:cNvSpPr>
            <a:spLocks noChangeArrowheads="1"/>
          </p:cNvSpPr>
          <p:nvPr/>
        </p:nvSpPr>
        <p:spPr bwMode="auto">
          <a:xfrm>
            <a:off x="4316413" y="4181475"/>
            <a:ext cx="1266825" cy="247650"/>
          </a:xfrm>
          <a:prstGeom prst="rect">
            <a:avLst/>
          </a:prstGeom>
          <a:solidFill>
            <a:srgbClr val="FF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Box 7"/>
          <p:cNvSpPr txBox="1"/>
          <p:nvPr/>
        </p:nvSpPr>
        <p:spPr>
          <a:xfrm>
            <a:off x="738554" y="1683768"/>
            <a:ext cx="7420708" cy="4524315"/>
          </a:xfrm>
          <a:prstGeom prst="rect">
            <a:avLst/>
          </a:prstGeom>
          <a:noFill/>
        </p:spPr>
        <p:txBody>
          <a:bodyPr wrap="square" rtlCol="0">
            <a:spAutoFit/>
          </a:bodyPr>
          <a:lstStyle/>
          <a:p>
            <a:pPr algn="l"/>
            <a:r>
              <a:rPr lang="en-US" i="0" dirty="0" smtClean="0"/>
              <a:t>Progress can connect to more than one database at a time.</a:t>
            </a:r>
          </a:p>
          <a:p>
            <a:endParaRPr lang="en-US" dirty="0"/>
          </a:p>
          <a:p>
            <a:pPr algn="l"/>
            <a:r>
              <a:rPr lang="en-US" b="1" i="0" dirty="0" err="1" smtClean="0"/>
              <a:t>OpenEdge</a:t>
            </a:r>
            <a:r>
              <a:rPr lang="en-US" b="1" i="0" dirty="0" smtClean="0"/>
              <a:t> Data Management: SQL Development</a:t>
            </a:r>
          </a:p>
          <a:p>
            <a:endParaRPr lang="en-US" altLang="en-US" i="0" dirty="0" smtClean="0"/>
          </a:p>
          <a:p>
            <a:r>
              <a:rPr lang="en-US" altLang="en-US" dirty="0" smtClean="0"/>
              <a:t>&lt;</a:t>
            </a:r>
            <a:r>
              <a:rPr lang="en-US" altLang="en-US" dirty="0" err="1" smtClean="0"/>
              <a:t>dbname</a:t>
            </a:r>
            <a:r>
              <a:rPr lang="en-US" altLang="en-US" dirty="0"/>
              <a:t>&gt;</a:t>
            </a:r>
            <a:r>
              <a:rPr lang="en-US" altLang="en-US" dirty="0" smtClean="0"/>
              <a:t>.</a:t>
            </a:r>
            <a:r>
              <a:rPr lang="en-US" altLang="en-US" i="0" dirty="0" err="1" smtClean="0"/>
              <a:t>oesql.properties</a:t>
            </a:r>
            <a:r>
              <a:rPr lang="en-US" altLang="en-US" i="0" dirty="0" smtClean="0"/>
              <a:t>  :   in database location</a:t>
            </a:r>
            <a:endParaRPr lang="en-US" altLang="en-US" sz="4400" i="0" dirty="0" smtClean="0"/>
          </a:p>
          <a:p>
            <a:endParaRPr lang="en-US" dirty="0" smtClean="0"/>
          </a:p>
          <a:p>
            <a:pPr algn="l"/>
            <a:r>
              <a:rPr lang="en-US" i="0" dirty="0" smtClean="0"/>
              <a:t>Not common but capability exists.  See doc for limitations.</a:t>
            </a:r>
            <a:endParaRPr lang="en-US" i="0"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82849" y="768350"/>
            <a:ext cx="4456014" cy="5745036"/>
          </a:xfrm>
          <a:prstGeom prst="rect">
            <a:avLst/>
          </a:prstGeom>
        </p:spPr>
      </p:pic>
      <p:sp>
        <p:nvSpPr>
          <p:cNvPr id="2274306" name="Rectangle 2"/>
          <p:cNvSpPr>
            <a:spLocks noGrp="1" noChangeArrowheads="1"/>
          </p:cNvSpPr>
          <p:nvPr>
            <p:ph type="title"/>
          </p:nvPr>
        </p:nvSpPr>
        <p:spPr>
          <a:xfrm>
            <a:off x="438150" y="238125"/>
            <a:ext cx="8610600" cy="530225"/>
          </a:xfrm>
        </p:spPr>
        <p:txBody>
          <a:bodyPr>
            <a:normAutofit fontScale="90000"/>
          </a:bodyPr>
          <a:lstStyle/>
          <a:p>
            <a:r>
              <a:rPr lang="en-US" altLang="en-US"/>
              <a:t>ODBC DSN - Advanced Tab</a:t>
            </a:r>
          </a:p>
        </p:txBody>
      </p:sp>
      <p:sp>
        <p:nvSpPr>
          <p:cNvPr id="2274307" name="Rectangle 3"/>
          <p:cNvSpPr>
            <a:spLocks noGrp="1" noChangeArrowheads="1"/>
          </p:cNvSpPr>
          <p:nvPr>
            <p:ph idx="1"/>
          </p:nvPr>
        </p:nvSpPr>
        <p:spPr>
          <a:xfrm>
            <a:off x="711200" y="5302250"/>
            <a:ext cx="7383463" cy="669925"/>
          </a:xfrm>
        </p:spPr>
        <p:txBody>
          <a:bodyPr/>
          <a:lstStyle/>
          <a:p>
            <a:pPr>
              <a:lnSpc>
                <a:spcPct val="80000"/>
              </a:lnSpc>
              <a:buFont typeface="Wingdings" panose="05000000000000000000" pitchFamily="2" charset="2"/>
              <a:buNone/>
            </a:pPr>
            <a:endParaRPr lang="en-US" altLang="en-US" sz="2000"/>
          </a:p>
          <a:p>
            <a:pPr>
              <a:lnSpc>
                <a:spcPct val="80000"/>
              </a:lnSpc>
            </a:pPr>
            <a:endParaRPr lang="en-US" altLang="en-US" sz="2000"/>
          </a:p>
        </p:txBody>
      </p:sp>
      <p:sp>
        <p:nvSpPr>
          <p:cNvPr id="2274314" name="Rectangle 10"/>
          <p:cNvSpPr>
            <a:spLocks noChangeArrowheads="1"/>
          </p:cNvSpPr>
          <p:nvPr/>
        </p:nvSpPr>
        <p:spPr bwMode="auto">
          <a:xfrm>
            <a:off x="1382713" y="3048000"/>
            <a:ext cx="5856287" cy="2709863"/>
          </a:xfrm>
          <a:prstGeom prst="rect">
            <a:avLst/>
          </a:prstGeom>
          <a:solidFill>
            <a:schemeClr val="bg1">
              <a:alpha val="48000"/>
            </a:schemeClr>
          </a:solidFill>
          <a:ln>
            <a:noFill/>
          </a:ln>
          <a:effectLst/>
          <a:extLst>
            <a:ext uri="{91240B29-F687-4F45-9708-019B960494DF}">
              <a14:hiddenLine xmlns:a14="http://schemas.microsoft.com/office/drawing/2010/main" w="381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74314"/>
                                        </p:tgtEl>
                                        <p:attrNameLst>
                                          <p:attrName>style.visibility</p:attrName>
                                        </p:attrNameLst>
                                      </p:cBhvr>
                                      <p:to>
                                        <p:strVal val="visible"/>
                                      </p:to>
                                    </p:set>
                                    <p:animEffect transition="in" filter="fade">
                                      <p:cBhvr>
                                        <p:cTn id="7" dur="2000"/>
                                        <p:tgtEl>
                                          <p:spTgt spid="2274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43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Dirty </a:t>
            </a:r>
            <a:r>
              <a:rPr lang="en-US" b="1" dirty="0" smtClean="0"/>
              <a:t>Read</a:t>
            </a:r>
            <a:r>
              <a:rPr lang="en-US" b="1" dirty="0"/>
              <a:t/>
            </a:r>
            <a:br>
              <a:rPr lang="en-US" b="1" dirty="0"/>
            </a:br>
            <a:endParaRPr lang="en-US" dirty="0"/>
          </a:p>
        </p:txBody>
      </p:sp>
      <p:sp>
        <p:nvSpPr>
          <p:cNvPr id="3" name="Content Placeholder 2"/>
          <p:cNvSpPr>
            <a:spLocks noGrp="1"/>
          </p:cNvSpPr>
          <p:nvPr>
            <p:ph idx="1"/>
          </p:nvPr>
        </p:nvSpPr>
        <p:spPr>
          <a:xfrm>
            <a:off x="628650" y="1502068"/>
            <a:ext cx="7886700" cy="1817907"/>
          </a:xfrm>
        </p:spPr>
        <p:txBody>
          <a:bodyPr/>
          <a:lstStyle/>
          <a:p>
            <a:pPr marL="0" indent="0">
              <a:buNone/>
            </a:pPr>
            <a:r>
              <a:rPr lang="en-US" dirty="0" smtClean="0"/>
              <a:t>A </a:t>
            </a:r>
            <a:r>
              <a:rPr lang="en-US" dirty="0"/>
              <a:t>dirty read occurs when one user is updating or inserting a record while a different user is reading it, but the work is not yet committed to the </a:t>
            </a:r>
            <a:r>
              <a:rPr lang="en-US" dirty="0" smtClean="0"/>
              <a:t>database.</a:t>
            </a:r>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485395878"/>
              </p:ext>
            </p:extLst>
          </p:nvPr>
        </p:nvGraphicFramePr>
        <p:xfrm>
          <a:off x="628650" y="3778468"/>
          <a:ext cx="7762875" cy="2015490"/>
        </p:xfrm>
        <a:graphic>
          <a:graphicData uri="http://schemas.openxmlformats.org/drawingml/2006/table">
            <a:tbl>
              <a:tblPr/>
              <a:tblGrid>
                <a:gridCol w="7762875"/>
              </a:tblGrid>
              <a:tr h="0">
                <a:tc>
                  <a:txBody>
                    <a:bodyPr/>
                    <a:lstStyle/>
                    <a:p>
                      <a:pPr fontAlgn="t"/>
                      <a:r>
                        <a:rPr lang="en-US" b="1" i="0" dirty="0">
                          <a:solidFill>
                            <a:srgbClr val="4F5D6C"/>
                          </a:solidFill>
                          <a:effectLst/>
                          <a:latin typeface="Courier New" panose="02070309020205020404" pitchFamily="49" charset="0"/>
                        </a:rPr>
                        <a:t>User A executes:</a:t>
                      </a:r>
                      <a:r>
                        <a:rPr lang="en-US" b="0" i="0" dirty="0">
                          <a:solidFill>
                            <a:srgbClr val="4F5D6C"/>
                          </a:solidFill>
                          <a:effectLst/>
                          <a:latin typeface="Courier New" panose="02070309020205020404" pitchFamily="49" charset="0"/>
                        </a:rPr>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INSERT INTO State (state, </a:t>
                      </a:r>
                      <a:r>
                        <a:rPr lang="en-US" b="0" i="0" dirty="0" err="1">
                          <a:solidFill>
                            <a:srgbClr val="4F5D6C"/>
                          </a:solidFill>
                          <a:effectLst/>
                          <a:latin typeface="Courier New" panose="02070309020205020404" pitchFamily="49" charset="0"/>
                        </a:rPr>
                        <a:t>state_name</a:t>
                      </a:r>
                      <a:r>
                        <a:rPr lang="en-US" b="0" i="0" dirty="0">
                          <a:solidFill>
                            <a:srgbClr val="4F5D6C"/>
                          </a:solidFill>
                          <a:effectLst/>
                          <a:latin typeface="Courier New" panose="02070309020205020404" pitchFamily="49" charset="0"/>
                        </a:rPr>
                        <a:t>, region)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VALUES (‘ME', 'Maine', ‘Northeast'); </a:t>
                      </a:r>
                      <a:br>
                        <a:rPr lang="en-US" b="0" i="0" dirty="0">
                          <a:solidFill>
                            <a:srgbClr val="4F5D6C"/>
                          </a:solidFill>
                          <a:effectLst/>
                          <a:latin typeface="Courier New" panose="02070309020205020404" pitchFamily="49" charset="0"/>
                        </a:rPr>
                      </a:br>
                      <a:r>
                        <a:rPr lang="en-US" b="1" i="0" dirty="0">
                          <a:solidFill>
                            <a:srgbClr val="4F5D6C"/>
                          </a:solidFill>
                          <a:effectLst/>
                          <a:latin typeface="Courier New" panose="02070309020205020404" pitchFamily="49" charset="0"/>
                        </a:rPr>
                        <a:t>User B executes:</a:t>
                      </a:r>
                      <a:r>
                        <a:rPr lang="en-US" b="0" i="0" dirty="0">
                          <a:solidFill>
                            <a:srgbClr val="4F5D6C"/>
                          </a:solidFill>
                          <a:effectLst/>
                          <a:latin typeface="Courier New" panose="02070309020205020404" pitchFamily="49" charset="0"/>
                        </a:rPr>
                        <a:t> SELECT * FROM State; </a:t>
                      </a:r>
                      <a:br>
                        <a:rPr lang="en-US" b="0" i="0" dirty="0">
                          <a:solidFill>
                            <a:srgbClr val="4F5D6C"/>
                          </a:solidFill>
                          <a:effectLst/>
                          <a:latin typeface="Courier New" panose="02070309020205020404" pitchFamily="49" charset="0"/>
                        </a:rPr>
                      </a:br>
                      <a:r>
                        <a:rPr lang="en-US" b="1" i="0" dirty="0">
                          <a:solidFill>
                            <a:srgbClr val="4F5D6C"/>
                          </a:solidFill>
                          <a:effectLst/>
                          <a:latin typeface="Courier New" panose="02070309020205020404" pitchFamily="49" charset="0"/>
                        </a:rPr>
                        <a:t>User B sees: </a:t>
                      </a:r>
                      <a:r>
                        <a:rPr lang="en-US" b="0" i="0" dirty="0">
                          <a:solidFill>
                            <a:srgbClr val="4F5D6C"/>
                          </a:solidFill>
                          <a:effectLst/>
                          <a:latin typeface="Courier New" panose="02070309020205020404" pitchFamily="49" charset="0"/>
                        </a:rPr>
                        <a:t>state ‘ME' </a:t>
                      </a:r>
                      <a:br>
                        <a:rPr lang="en-US" b="0" i="0" dirty="0">
                          <a:solidFill>
                            <a:srgbClr val="4F5D6C"/>
                          </a:solidFill>
                          <a:effectLst/>
                          <a:latin typeface="Courier New" panose="02070309020205020404" pitchFamily="49" charset="0"/>
                        </a:rPr>
                      </a:br>
                      <a:r>
                        <a:rPr lang="en-US" b="1" i="0" dirty="0">
                          <a:solidFill>
                            <a:srgbClr val="4F5D6C"/>
                          </a:solidFill>
                          <a:effectLst/>
                          <a:latin typeface="Courier New" panose="02070309020205020404" pitchFamily="49" charset="0"/>
                        </a:rPr>
                        <a:t>User A executes: </a:t>
                      </a:r>
                      <a:r>
                        <a:rPr lang="en-US" b="0" i="0" dirty="0">
                          <a:solidFill>
                            <a:srgbClr val="4F5D6C"/>
                          </a:solidFill>
                          <a:effectLst/>
                          <a:latin typeface="Courier New" panose="02070309020205020404" pitchFamily="49" charset="0"/>
                        </a:rPr>
                        <a:t>ROLLBACK WORK; </a:t>
                      </a:r>
                      <a:r>
                        <a:rPr lang="en-US" b="1" i="0" dirty="0">
                          <a:solidFill>
                            <a:srgbClr val="4F5D6C"/>
                          </a:solidFill>
                          <a:effectLst/>
                          <a:latin typeface="Courier New" panose="02070309020205020404" pitchFamily="49" charset="0"/>
                        </a:rPr>
                        <a:t>User B has seen data that really did not exist.</a:t>
                      </a:r>
                      <a:endParaRPr lang="en-US" b="0" i="0" dirty="0">
                        <a:solidFill>
                          <a:srgbClr val="4F5D6C"/>
                        </a:solidFill>
                        <a:effectLst/>
                        <a:latin typeface="Courier New" panose="02070309020205020404" pitchFamily="49" charset="0"/>
                      </a:endParaRP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03991097"/>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Non-Repeatable Read</a:t>
            </a:r>
            <a:endParaRPr lang="en-US" dirty="0"/>
          </a:p>
        </p:txBody>
      </p:sp>
      <p:sp>
        <p:nvSpPr>
          <p:cNvPr id="3" name="Content Placeholder 2"/>
          <p:cNvSpPr>
            <a:spLocks noGrp="1"/>
          </p:cNvSpPr>
          <p:nvPr>
            <p:ph idx="1"/>
          </p:nvPr>
        </p:nvSpPr>
        <p:spPr>
          <a:xfrm>
            <a:off x="628650" y="1825625"/>
            <a:ext cx="7886700" cy="1536553"/>
          </a:xfrm>
        </p:spPr>
        <p:txBody>
          <a:bodyPr/>
          <a:lstStyle/>
          <a:p>
            <a:pPr marL="0" indent="0">
              <a:buNone/>
            </a:pPr>
            <a:r>
              <a:rPr lang="en-US" dirty="0" smtClean="0"/>
              <a:t>Occurs </a:t>
            </a:r>
            <a:r>
              <a:rPr lang="en-US" dirty="0"/>
              <a:t>when one user is repeating a read operation on the same records but has updated </a:t>
            </a:r>
            <a:r>
              <a:rPr lang="en-US" dirty="0" smtClean="0"/>
              <a:t>values.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9782928"/>
              </p:ext>
            </p:extLst>
          </p:nvPr>
        </p:nvGraphicFramePr>
        <p:xfrm>
          <a:off x="628650" y="3497114"/>
          <a:ext cx="7762875" cy="2838450"/>
        </p:xfrm>
        <a:graphic>
          <a:graphicData uri="http://schemas.openxmlformats.org/drawingml/2006/table">
            <a:tbl>
              <a:tblPr/>
              <a:tblGrid>
                <a:gridCol w="7762875"/>
              </a:tblGrid>
              <a:tr h="0">
                <a:tc>
                  <a:txBody>
                    <a:bodyPr/>
                    <a:lstStyle/>
                    <a:p>
                      <a:pPr fontAlgn="t"/>
                      <a:r>
                        <a:rPr lang="en-US" b="1" i="0" dirty="0">
                          <a:solidFill>
                            <a:srgbClr val="4F5D6C"/>
                          </a:solidFill>
                          <a:effectLst/>
                          <a:latin typeface="Courier New" panose="02070309020205020404" pitchFamily="49" charset="0"/>
                        </a:rPr>
                        <a:t>User A executes: </a:t>
                      </a:r>
                      <a:r>
                        <a:rPr lang="en-US" b="0" i="0" dirty="0">
                          <a:solidFill>
                            <a:srgbClr val="4F5D6C"/>
                          </a:solidFill>
                          <a:effectLst/>
                          <a:latin typeface="Courier New" panose="02070309020205020404" pitchFamily="49" charset="0"/>
                        </a:rPr>
                        <a:t>SELECT * FROM State; </a:t>
                      </a:r>
                      <a:br>
                        <a:rPr lang="en-US" b="0" i="0" dirty="0">
                          <a:solidFill>
                            <a:srgbClr val="4F5D6C"/>
                          </a:solidFill>
                          <a:effectLst/>
                          <a:latin typeface="Courier New" panose="02070309020205020404" pitchFamily="49" charset="0"/>
                        </a:rPr>
                      </a:br>
                      <a:r>
                        <a:rPr lang="en-US" b="1" i="0" dirty="0">
                          <a:solidFill>
                            <a:srgbClr val="4F5D6C"/>
                          </a:solidFill>
                          <a:effectLst/>
                          <a:latin typeface="Courier New" panose="02070309020205020404" pitchFamily="49" charset="0"/>
                        </a:rPr>
                        <a:t>User B executes:</a:t>
                      </a:r>
                      <a:r>
                        <a:rPr lang="en-US" b="0" i="0" dirty="0">
                          <a:solidFill>
                            <a:srgbClr val="4F5D6C"/>
                          </a:solidFill>
                          <a:effectLst/>
                          <a:latin typeface="Courier New" panose="02070309020205020404" pitchFamily="49" charset="0"/>
                        </a:rPr>
                        <a:t>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UPDATE State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SET </a:t>
                      </a:r>
                      <a:r>
                        <a:rPr lang="en-US" b="0" i="0" dirty="0" err="1">
                          <a:solidFill>
                            <a:srgbClr val="4F5D6C"/>
                          </a:solidFill>
                          <a:effectLst/>
                          <a:latin typeface="Courier New" panose="02070309020205020404" pitchFamily="49" charset="0"/>
                        </a:rPr>
                        <a:t>state_name</a:t>
                      </a:r>
                      <a:r>
                        <a:rPr lang="en-US" b="0" i="0" dirty="0">
                          <a:solidFill>
                            <a:srgbClr val="4F5D6C"/>
                          </a:solidFill>
                          <a:effectLst/>
                          <a:latin typeface="Courier New" panose="02070309020205020404" pitchFamily="49" charset="0"/>
                        </a:rPr>
                        <a:t> = 'Arkansas'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WHERE state = ‘AK';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COMMIT WORK;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SELECT * FROM </a:t>
                      </a:r>
                      <a:r>
                        <a:rPr lang="en-US" b="0" i="0" dirty="0" err="1">
                          <a:solidFill>
                            <a:srgbClr val="4F5D6C"/>
                          </a:solidFill>
                          <a:effectLst/>
                          <a:latin typeface="Courier New" panose="02070309020205020404" pitchFamily="49" charset="0"/>
                        </a:rPr>
                        <a:t>pub.State</a:t>
                      </a:r>
                      <a:r>
                        <a:rPr lang="en-US" b="0" i="0" dirty="0">
                          <a:solidFill>
                            <a:srgbClr val="4F5D6C"/>
                          </a:solidFill>
                          <a:effectLst/>
                          <a:latin typeface="Courier New" panose="02070309020205020404" pitchFamily="49" charset="0"/>
                        </a:rPr>
                        <a:t> </a:t>
                      </a:r>
                      <a:br>
                        <a:rPr lang="en-US" b="0" i="0" dirty="0">
                          <a:solidFill>
                            <a:srgbClr val="4F5D6C"/>
                          </a:solidFill>
                          <a:effectLst/>
                          <a:latin typeface="Courier New" panose="02070309020205020404" pitchFamily="49" charset="0"/>
                        </a:rPr>
                      </a:br>
                      <a:r>
                        <a:rPr lang="en-US" b="1" i="0" dirty="0">
                          <a:solidFill>
                            <a:srgbClr val="4F5D6C"/>
                          </a:solidFill>
                          <a:effectLst/>
                          <a:latin typeface="Courier New" panose="02070309020205020404" pitchFamily="49" charset="0"/>
                        </a:rPr>
                        <a:t>User A re-executes:</a:t>
                      </a:r>
                      <a:r>
                        <a:rPr lang="en-US" b="0" i="0" dirty="0">
                          <a:solidFill>
                            <a:srgbClr val="4F5D6C"/>
                          </a:solidFill>
                          <a:effectLst/>
                          <a:latin typeface="Courier New" panose="02070309020205020404" pitchFamily="49" charset="0"/>
                        </a:rPr>
                        <a:t> </a:t>
                      </a:r>
                      <a:br>
                        <a:rPr lang="en-US" b="0" i="0" dirty="0">
                          <a:solidFill>
                            <a:srgbClr val="4F5D6C"/>
                          </a:solidFill>
                          <a:effectLst/>
                          <a:latin typeface="Courier New" panose="02070309020205020404" pitchFamily="49" charset="0"/>
                        </a:rPr>
                      </a:br>
                      <a:r>
                        <a:rPr lang="en-US" b="0" i="0" dirty="0">
                          <a:solidFill>
                            <a:srgbClr val="4F5D6C"/>
                          </a:solidFill>
                          <a:effectLst/>
                          <a:latin typeface="Courier New" panose="02070309020205020404" pitchFamily="49" charset="0"/>
                        </a:rPr>
                        <a:t>SELECT * FROM State;</a:t>
                      </a:r>
                      <a:br>
                        <a:rPr lang="en-US" b="0" i="0" dirty="0">
                          <a:solidFill>
                            <a:srgbClr val="4F5D6C"/>
                          </a:solidFill>
                          <a:effectLst/>
                          <a:latin typeface="Courier New" panose="02070309020205020404" pitchFamily="49" charset="0"/>
                        </a:rPr>
                      </a:br>
                      <a:r>
                        <a:rPr lang="en-US" b="1" i="0" dirty="0">
                          <a:solidFill>
                            <a:srgbClr val="4F5D6C"/>
                          </a:solidFill>
                          <a:effectLst/>
                          <a:latin typeface="Courier New" panose="02070309020205020404" pitchFamily="49" charset="0"/>
                        </a:rPr>
                        <a:t>User A has now updated records in the result set.</a:t>
                      </a:r>
                      <a:endParaRPr lang="en-US" b="0" i="0" dirty="0">
                        <a:solidFill>
                          <a:srgbClr val="4F5D6C"/>
                        </a:solidFill>
                        <a:effectLst/>
                        <a:latin typeface="Courier New" panose="02070309020205020404" pitchFamily="49" charset="0"/>
                      </a:endParaRPr>
                    </a:p>
                  </a:txBody>
                  <a:tcPr marL="47625" marR="47625" marT="47625" marB="47625">
                    <a:lnL w="9525" cap="flat" cmpd="sng" algn="ctr">
                      <a:solidFill>
                        <a:srgbClr val="E0E0E0"/>
                      </a:solidFill>
                      <a:prstDash val="solid"/>
                      <a:round/>
                      <a:headEnd type="none" w="med" len="med"/>
                      <a:tailEnd type="none" w="med" len="med"/>
                    </a:lnL>
                    <a:lnR w="9525" cap="flat" cmpd="sng" algn="ctr">
                      <a:solidFill>
                        <a:srgbClr val="E0E0E0"/>
                      </a:solidFill>
                      <a:prstDash val="solid"/>
                      <a:round/>
                      <a:headEnd type="none" w="med" len="med"/>
                      <a:tailEnd type="none" w="med" len="med"/>
                    </a:lnR>
                    <a:lnT w="9525" cap="flat" cmpd="sng" algn="ctr">
                      <a:solidFill>
                        <a:srgbClr val="E0E0E0"/>
                      </a:solidFill>
                      <a:prstDash val="solid"/>
                      <a:round/>
                      <a:headEnd type="none" w="med" len="med"/>
                      <a:tailEnd type="none" w="med" len="med"/>
                    </a:lnT>
                    <a:lnB w="9525" cap="flat" cmpd="sng" algn="ctr">
                      <a:solidFill>
                        <a:srgbClr val="E0E0E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74462296"/>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4">
      <a:dk1>
        <a:srgbClr val="000000"/>
      </a:dk1>
      <a:lt1>
        <a:srgbClr val="FFFFFF"/>
      </a:lt1>
      <a:dk2>
        <a:srgbClr val="004B85"/>
      </a:dk2>
      <a:lt2>
        <a:srgbClr val="C0C0C0"/>
      </a:lt2>
      <a:accent1>
        <a:srgbClr val="E8A82C"/>
      </a:accent1>
      <a:accent2>
        <a:srgbClr val="00BA97"/>
      </a:accent2>
      <a:accent3>
        <a:srgbClr val="FFFFFF"/>
      </a:accent3>
      <a:accent4>
        <a:srgbClr val="000000"/>
      </a:accent4>
      <a:accent5>
        <a:srgbClr val="F2D1AC"/>
      </a:accent5>
      <a:accent6>
        <a:srgbClr val="00A888"/>
      </a:accent6>
      <a:hlink>
        <a:srgbClr val="D21E27"/>
      </a:hlink>
      <a:folHlink>
        <a:srgbClr val="0066CC"/>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w="38100" cap="flat" cmpd="sng" algn="ctr">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Pct val="130000"/>
          <a:buFontTx/>
          <a:buNone/>
          <a:tabLst/>
          <a:defRPr kumimoji="0" lang="en-US" altLang="en-US" sz="2400" b="0" i="1"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noFill/>
        <a:ln w="38100" cap="flat" cmpd="sng" algn="ctr">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Pct val="130000"/>
          <a:buFontTx/>
          <a:buNone/>
          <a:tabLst/>
          <a:defRPr kumimoji="0" lang="en-US" altLang="en-US" sz="2400" b="0" i="1"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004B85"/>
        </a:dk2>
        <a:lt2>
          <a:srgbClr val="C0C0C0"/>
        </a:lt2>
        <a:accent1>
          <a:srgbClr val="E8A82C"/>
        </a:accent1>
        <a:accent2>
          <a:srgbClr val="00BA97"/>
        </a:accent2>
        <a:accent3>
          <a:srgbClr val="FFFFFF"/>
        </a:accent3>
        <a:accent4>
          <a:srgbClr val="000000"/>
        </a:accent4>
        <a:accent5>
          <a:srgbClr val="F2D1AC"/>
        </a:accent5>
        <a:accent6>
          <a:srgbClr val="00A888"/>
        </a:accent6>
        <a:hlink>
          <a:srgbClr val="D21E27"/>
        </a:hlink>
        <a:folHlink>
          <a:srgbClr val="542BB9"/>
        </a:folHlink>
      </a:clrScheme>
      <a:clrMap bg1="lt1" tx1="dk1" bg2="lt2" tx2="dk2" accent1="accent1" accent2="accent2" accent3="accent3" accent4="accent4" accent5="accent5" accent6="accent6" hlink="hlink" folHlink="folHlink"/>
    </a:extraClrScheme>
    <a:extraClrScheme>
      <a:clrScheme name="Custom Design 14">
        <a:dk1>
          <a:srgbClr val="000000"/>
        </a:dk1>
        <a:lt1>
          <a:srgbClr val="FFFFFF"/>
        </a:lt1>
        <a:dk2>
          <a:srgbClr val="004B85"/>
        </a:dk2>
        <a:lt2>
          <a:srgbClr val="C0C0C0"/>
        </a:lt2>
        <a:accent1>
          <a:srgbClr val="E8A82C"/>
        </a:accent1>
        <a:accent2>
          <a:srgbClr val="00BA97"/>
        </a:accent2>
        <a:accent3>
          <a:srgbClr val="FFFFFF"/>
        </a:accent3>
        <a:accent4>
          <a:srgbClr val="000000"/>
        </a:accent4>
        <a:accent5>
          <a:srgbClr val="F2D1AC"/>
        </a:accent5>
        <a:accent6>
          <a:srgbClr val="00A888"/>
        </a:accent6>
        <a:hlink>
          <a:srgbClr val="D21E27"/>
        </a:hlink>
        <a:folHlink>
          <a:srgbClr val="0066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13611</TotalTime>
  <Words>5243</Words>
  <Application>Microsoft Office PowerPoint</Application>
  <PresentationFormat>On-screen Show (4:3)</PresentationFormat>
  <Paragraphs>814</Paragraphs>
  <Slides>47</Slides>
  <Notes>38</Notes>
  <HiddenSlides>1</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47</vt:i4>
      </vt:variant>
    </vt:vector>
  </HeadingPairs>
  <TitlesOfParts>
    <vt:vector size="60" baseType="lpstr">
      <vt:lpstr>Arial</vt:lpstr>
      <vt:lpstr>Calibri</vt:lpstr>
      <vt:lpstr>Calibri Light</vt:lpstr>
      <vt:lpstr>Courier New</vt:lpstr>
      <vt:lpstr>LucidaSansTypewriter</vt:lpstr>
      <vt:lpstr>LucidaSansTypewriter-Bd</vt:lpstr>
      <vt:lpstr>LucidaSansTypewriter-Obl</vt:lpstr>
      <vt:lpstr>Monotype Sorts</vt:lpstr>
      <vt:lpstr>Roboto</vt:lpstr>
      <vt:lpstr>Times New Roman</vt:lpstr>
      <vt:lpstr>Wingdings</vt:lpstr>
      <vt:lpstr>Custom Design</vt:lpstr>
      <vt:lpstr>Office Theme</vt:lpstr>
      <vt:lpstr>SQL92 for a Progress DBA</vt:lpstr>
      <vt:lpstr>Agenda:</vt:lpstr>
      <vt:lpstr>Use Case</vt:lpstr>
      <vt:lpstr>PowerPoint Presentation</vt:lpstr>
      <vt:lpstr>ODBC DSN – single connection </vt:lpstr>
      <vt:lpstr>ODBC: Multi-Database configuration </vt:lpstr>
      <vt:lpstr>ODBC DSN - Advanced Tab</vt:lpstr>
      <vt:lpstr>Dirty Read </vt:lpstr>
      <vt:lpstr>Non-Repeatable Read</vt:lpstr>
      <vt:lpstr>Phantom Read</vt:lpstr>
      <vt:lpstr>Default Isolation Settings</vt:lpstr>
      <vt:lpstr>Connection – server side</vt:lpstr>
      <vt:lpstr>Default server setup</vt:lpstr>
      <vt:lpstr>“Recommended” server setup</vt:lpstr>
      <vt:lpstr>Recommended parameters example</vt:lpstr>
      <vt:lpstr>Security</vt:lpstr>
      <vt:lpstr>Security</vt:lpstr>
      <vt:lpstr>SQL Authentication - Am I who I say I am?</vt:lpstr>
      <vt:lpstr>SQL Authentication - Am I who I say I am?</vt:lpstr>
      <vt:lpstr>Authorization – What am I allowed to do?</vt:lpstr>
      <vt:lpstr>Comparing ABL &amp; SQL Security Systems</vt:lpstr>
      <vt:lpstr>Encountering data access errors</vt:lpstr>
      <vt:lpstr>Authorization – What can I do?</vt:lpstr>
      <vt:lpstr>Authorization – What can I do?</vt:lpstr>
      <vt:lpstr>Authorization – What can I do?</vt:lpstr>
      <vt:lpstr>Demo Database Grant Routine</vt:lpstr>
      <vt:lpstr>Encountering data access errors</vt:lpstr>
      <vt:lpstr>Schema: a logical grouping</vt:lpstr>
      <vt:lpstr>Schemas</vt:lpstr>
      <vt:lpstr>Solving data access errors</vt:lpstr>
      <vt:lpstr>4 Part Naming – Multi-Database Query</vt:lpstr>
      <vt:lpstr>4 Part Naming – Multi-Database Query</vt:lpstr>
      <vt:lpstr>4 Part Naming – Multi-Database Query</vt:lpstr>
      <vt:lpstr>OpenEdge Specifics</vt:lpstr>
      <vt:lpstr>OpenEdge SQL Specifics - Quoting</vt:lpstr>
      <vt:lpstr>Overstuffed fields - error</vt:lpstr>
      <vt:lpstr>OpenEdge Specifics - Overstuffed fields</vt:lpstr>
      <vt:lpstr>OpenEdge Specifics - Overstuffed fields</vt:lpstr>
      <vt:lpstr>OpenEdge Specifics – Arrays / Extents </vt:lpstr>
      <vt:lpstr>OpenEdge Specifics – Arrays / Extents </vt:lpstr>
      <vt:lpstr>Basic Performance: What is the cost?</vt:lpstr>
      <vt:lpstr>Basic Performance: Here’s the cost.</vt:lpstr>
      <vt:lpstr>Query Performance:  Update Statistics</vt:lpstr>
      <vt:lpstr>Some Questions Answered</vt:lpstr>
      <vt:lpstr>Extra Topics </vt:lpstr>
      <vt:lpstr>In Summary</vt:lpstr>
      <vt:lpstr>PowerPoint Presentation</vt:lpstr>
    </vt:vector>
  </TitlesOfParts>
  <Company>Progress Software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Beginners Guide to OpenEdge SQL</dc:title>
  <dc:creator>Richard Banville</dc:creator>
  <cp:lastModifiedBy>Bob Brennan</cp:lastModifiedBy>
  <cp:revision>325</cp:revision>
  <cp:lastPrinted>1999-09-24T14:02:08Z</cp:lastPrinted>
  <dcterms:created xsi:type="dcterms:W3CDTF">2007-12-27T21:22:16Z</dcterms:created>
  <dcterms:modified xsi:type="dcterms:W3CDTF">2017-06-06T14:39:59Z</dcterms:modified>
</cp:coreProperties>
</file>