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7" r:id="rId5"/>
  </p:sldMasterIdLst>
  <p:notesMasterIdLst>
    <p:notesMasterId r:id="rId39"/>
  </p:notesMasterIdLst>
  <p:handoutMasterIdLst>
    <p:handoutMasterId r:id="rId40"/>
  </p:handoutMasterIdLst>
  <p:sldIdLst>
    <p:sldId id="1099" r:id="rId6"/>
    <p:sldId id="1105" r:id="rId7"/>
    <p:sldId id="1255" r:id="rId8"/>
    <p:sldId id="1211" r:id="rId9"/>
    <p:sldId id="1210" r:id="rId10"/>
    <p:sldId id="1214" r:id="rId11"/>
    <p:sldId id="1254" r:id="rId12"/>
    <p:sldId id="1217" r:id="rId13"/>
    <p:sldId id="1219" r:id="rId14"/>
    <p:sldId id="1220" r:id="rId15"/>
    <p:sldId id="1256" r:id="rId16"/>
    <p:sldId id="1221" r:id="rId17"/>
    <p:sldId id="1222" r:id="rId18"/>
    <p:sldId id="1223" r:id="rId19"/>
    <p:sldId id="1224" r:id="rId20"/>
    <p:sldId id="1225" r:id="rId21"/>
    <p:sldId id="1226" r:id="rId22"/>
    <p:sldId id="1227" r:id="rId23"/>
    <p:sldId id="1228" r:id="rId24"/>
    <p:sldId id="1229" r:id="rId25"/>
    <p:sldId id="1230" r:id="rId26"/>
    <p:sldId id="1247" r:id="rId27"/>
    <p:sldId id="1248" r:id="rId28"/>
    <p:sldId id="1249" r:id="rId29"/>
    <p:sldId id="1250" r:id="rId30"/>
    <p:sldId id="1251" r:id="rId31"/>
    <p:sldId id="1252" r:id="rId32"/>
    <p:sldId id="1257" r:id="rId33"/>
    <p:sldId id="1258" r:id="rId34"/>
    <p:sldId id="1259" r:id="rId35"/>
    <p:sldId id="1253" r:id="rId36"/>
    <p:sldId id="1197" r:id="rId37"/>
    <p:sldId id="1180" r:id="rId38"/>
  </p:sldIdLst>
  <p:sldSz cx="12188825" cy="6858000"/>
  <p:notesSz cx="7027863" cy="9313863"/>
  <p:custDataLst>
    <p:tags r:id="rId41"/>
  </p:custDataLst>
  <p:defaultTextStyle>
    <a:defPPr>
      <a:defRPr lang="en-US"/>
    </a:defPPr>
    <a:lvl1pPr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12" userDrawn="1">
          <p15:clr>
            <a:srgbClr val="A4A3A4"/>
          </p15:clr>
        </p15:guide>
        <p15:guide id="2" orient="horz" pos="1128" userDrawn="1">
          <p15:clr>
            <a:srgbClr val="A4A3A4"/>
          </p15:clr>
        </p15:guide>
        <p15:guide id="3" orient="horz" pos="4006">
          <p15:clr>
            <a:srgbClr val="A4A3A4"/>
          </p15:clr>
        </p15:guide>
        <p15:guide id="7" pos="359" userDrawn="1">
          <p15:clr>
            <a:srgbClr val="A4A3A4"/>
          </p15:clr>
        </p15:guide>
        <p15:guide id="8" pos="4175" userDrawn="1">
          <p15:clr>
            <a:srgbClr val="A4A3A4"/>
          </p15:clr>
        </p15:guide>
        <p15:guide id="9" pos="382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3">
          <p15:clr>
            <a:srgbClr val="A4A3A4"/>
          </p15:clr>
        </p15:guide>
        <p15:guide id="2" pos="2213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provanc" initials="c" lastIdx="1" clrIdx="0"/>
  <p:cmAuthor id="1" name="Chuck Provancher" initials="cp" lastIdx="2" clrIdx="1"/>
  <p:cmAuthor id="2" name="Progress Software" initials="" lastIdx="0" clrIdx="2"/>
  <p:cmAuthor id="3" name="Chuck Provancher" initials="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0FF"/>
    <a:srgbClr val="373A3E"/>
    <a:srgbClr val="B0D806"/>
    <a:srgbClr val="AAD204"/>
    <a:srgbClr val="FF4E00"/>
    <a:srgbClr val="2F5662"/>
    <a:srgbClr val="DD461E"/>
    <a:srgbClr val="24D997"/>
    <a:srgbClr val="23C78C"/>
    <a:srgbClr val="F199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69" autoAdjust="0"/>
    <p:restoredTop sz="89845" autoAdjust="0"/>
  </p:normalViewPr>
  <p:slideViewPr>
    <p:cSldViewPr snapToGrid="0" showGuides="1">
      <p:cViewPr varScale="1">
        <p:scale>
          <a:sx n="70" d="100"/>
          <a:sy n="70" d="100"/>
        </p:scale>
        <p:origin x="456" y="60"/>
      </p:cViewPr>
      <p:guideLst>
        <p:guide orient="horz" pos="2712"/>
        <p:guide orient="horz" pos="1128"/>
        <p:guide orient="horz" pos="4006"/>
        <p:guide pos="359"/>
        <p:guide pos="4175"/>
        <p:guide pos="382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100" d="100"/>
          <a:sy n="100" d="100"/>
        </p:scale>
        <p:origin x="2652" y="78"/>
      </p:cViewPr>
      <p:guideLst>
        <p:guide orient="horz" pos="2933"/>
        <p:guide pos="221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commentAuthors" Target="comment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handoutMaster" Target="handoutMasters/handoutMaster1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93CAC92-6EFE-4535-8F08-829A44DBDFAB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3A7509B-FD5F-49DC-A1CE-1CA65A81029B}">
      <dgm:prSet phldrT="[Text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dirty="0" err="1">
              <a:solidFill>
                <a:schemeClr val="tx1"/>
              </a:solidFill>
            </a:rPr>
            <a:t>dbtool</a:t>
          </a:r>
          <a:endParaRPr lang="en-US" dirty="0">
            <a:solidFill>
              <a:schemeClr val="tx1"/>
            </a:solidFill>
          </a:endParaRPr>
        </a:p>
      </dgm:t>
    </dgm:pt>
    <dgm:pt modelId="{11333E37-27C3-44D4-8E27-C2A40D9B58F8}" type="parTrans" cxnId="{9BD74652-20ED-4F32-B155-9753F94B238A}">
      <dgm:prSet/>
      <dgm:spPr/>
      <dgm:t>
        <a:bodyPr/>
        <a:lstStyle/>
        <a:p>
          <a:endParaRPr lang="en-US"/>
        </a:p>
      </dgm:t>
    </dgm:pt>
    <dgm:pt modelId="{FAC326DE-5B79-4912-B063-9C0CF19B3F0D}" type="sibTrans" cxnId="{9BD74652-20ED-4F32-B155-9753F94B238A}">
      <dgm:prSet/>
      <dgm:spPr/>
      <dgm:t>
        <a:bodyPr/>
        <a:lstStyle/>
        <a:p>
          <a:endParaRPr lang="en-US"/>
        </a:p>
      </dgm:t>
    </dgm:pt>
    <dgm:pt modelId="{3D3C870A-DDB7-4051-AD29-D27E04E4A22F}">
      <dgm:prSet phldrT="[Text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dirty="0"/>
            <a:t>Opt 2:scan and fix</a:t>
          </a:r>
        </a:p>
      </dgm:t>
    </dgm:pt>
    <dgm:pt modelId="{9D94A9DC-B85E-4EEA-995A-6068F977E9E5}" type="parTrans" cxnId="{0DDE29C6-E2F6-427C-8C6C-4D25FA0679A1}">
      <dgm:prSet/>
      <dgm:spPr/>
      <dgm:t>
        <a:bodyPr/>
        <a:lstStyle/>
        <a:p>
          <a:endParaRPr lang="en-US"/>
        </a:p>
      </dgm:t>
    </dgm:pt>
    <dgm:pt modelId="{C25128E6-A7E4-41BC-A8AA-D5B48DF0C461}" type="sibTrans" cxnId="{0DDE29C6-E2F6-427C-8C6C-4D25FA0679A1}">
      <dgm:prSet/>
      <dgm:spPr/>
      <dgm:t>
        <a:bodyPr/>
        <a:lstStyle/>
        <a:p>
          <a:endParaRPr lang="en-US"/>
        </a:p>
      </dgm:t>
    </dgm:pt>
    <dgm:pt modelId="{54E4AC7B-3C27-40B8-9BBA-20BA0AB17B25}">
      <dgm:prSet phldrT="[Text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dirty="0"/>
            <a:t>done</a:t>
          </a:r>
        </a:p>
      </dgm:t>
    </dgm:pt>
    <dgm:pt modelId="{A29117FF-D13E-4898-A59B-D9A449FC7D3A}" type="parTrans" cxnId="{09FC8B0E-9A74-47EC-B48A-7432B641085F}">
      <dgm:prSet/>
      <dgm:spPr/>
      <dgm:t>
        <a:bodyPr/>
        <a:lstStyle/>
        <a:p>
          <a:endParaRPr lang="en-US"/>
        </a:p>
      </dgm:t>
    </dgm:pt>
    <dgm:pt modelId="{38252073-7179-4317-B50A-E9745CEC7EAC}" type="sibTrans" cxnId="{09FC8B0E-9A74-47EC-B48A-7432B641085F}">
      <dgm:prSet/>
      <dgm:spPr/>
      <dgm:t>
        <a:bodyPr/>
        <a:lstStyle/>
        <a:p>
          <a:endParaRPr lang="en-US"/>
        </a:p>
      </dgm:t>
    </dgm:pt>
    <dgm:pt modelId="{3C02C4D4-C2C3-4333-96AA-12F04414C8D0}" type="pres">
      <dgm:prSet presAssocID="{D93CAC92-6EFE-4535-8F08-829A44DBDFAB}" presName="cycle" presStyleCnt="0">
        <dgm:presLayoutVars>
          <dgm:dir/>
          <dgm:resizeHandles val="exact"/>
        </dgm:presLayoutVars>
      </dgm:prSet>
      <dgm:spPr/>
    </dgm:pt>
    <dgm:pt modelId="{D4ABF3FB-2A7C-41DB-BC84-C6CBB9F86316}" type="pres">
      <dgm:prSet presAssocID="{43A7509B-FD5F-49DC-A1CE-1CA65A81029B}" presName="node" presStyleLbl="node1" presStyleIdx="0" presStyleCnt="3">
        <dgm:presLayoutVars>
          <dgm:bulletEnabled val="1"/>
        </dgm:presLayoutVars>
      </dgm:prSet>
      <dgm:spPr/>
    </dgm:pt>
    <dgm:pt modelId="{5E2CF3C8-C496-4F3C-BB32-546509278F21}" type="pres">
      <dgm:prSet presAssocID="{43A7509B-FD5F-49DC-A1CE-1CA65A81029B}" presName="spNode" presStyleCnt="0"/>
      <dgm:spPr/>
    </dgm:pt>
    <dgm:pt modelId="{662826FA-E219-4247-8688-75BCB035C327}" type="pres">
      <dgm:prSet presAssocID="{FAC326DE-5B79-4912-B063-9C0CF19B3F0D}" presName="sibTrans" presStyleLbl="sibTrans1D1" presStyleIdx="0" presStyleCnt="3"/>
      <dgm:spPr/>
    </dgm:pt>
    <dgm:pt modelId="{58732153-C0A5-491C-849D-4C6B591FA7F1}" type="pres">
      <dgm:prSet presAssocID="{3D3C870A-DDB7-4051-AD29-D27E04E4A22F}" presName="node" presStyleLbl="node1" presStyleIdx="1" presStyleCnt="3">
        <dgm:presLayoutVars>
          <dgm:bulletEnabled val="1"/>
        </dgm:presLayoutVars>
      </dgm:prSet>
      <dgm:spPr/>
    </dgm:pt>
    <dgm:pt modelId="{48E164CC-DE05-44A6-9FE5-CA4B6D4403BC}" type="pres">
      <dgm:prSet presAssocID="{3D3C870A-DDB7-4051-AD29-D27E04E4A22F}" presName="spNode" presStyleCnt="0"/>
      <dgm:spPr/>
    </dgm:pt>
    <dgm:pt modelId="{188A434A-0773-48FA-81A0-190785DECFB2}" type="pres">
      <dgm:prSet presAssocID="{C25128E6-A7E4-41BC-A8AA-D5B48DF0C461}" presName="sibTrans" presStyleLbl="sibTrans1D1" presStyleIdx="1" presStyleCnt="3"/>
      <dgm:spPr/>
    </dgm:pt>
    <dgm:pt modelId="{57CB77C9-D675-4A93-B647-DAFB0FEE3E7C}" type="pres">
      <dgm:prSet presAssocID="{54E4AC7B-3C27-40B8-9BBA-20BA0AB17B25}" presName="node" presStyleLbl="node1" presStyleIdx="2" presStyleCnt="3">
        <dgm:presLayoutVars>
          <dgm:bulletEnabled val="1"/>
        </dgm:presLayoutVars>
      </dgm:prSet>
      <dgm:spPr/>
    </dgm:pt>
    <dgm:pt modelId="{DE5F53C3-D8D6-4575-8407-E84A85A9FC05}" type="pres">
      <dgm:prSet presAssocID="{54E4AC7B-3C27-40B8-9BBA-20BA0AB17B25}" presName="spNode" presStyleCnt="0"/>
      <dgm:spPr/>
    </dgm:pt>
    <dgm:pt modelId="{990BA7D4-A8DF-4A2F-BFF3-7C9CBFA4A8C6}" type="pres">
      <dgm:prSet presAssocID="{38252073-7179-4317-B50A-E9745CEC7EAC}" presName="sibTrans" presStyleLbl="sibTrans1D1" presStyleIdx="2" presStyleCnt="3"/>
      <dgm:spPr/>
    </dgm:pt>
  </dgm:ptLst>
  <dgm:cxnLst>
    <dgm:cxn modelId="{67E699FF-9795-447B-B5B1-DAE9E5C08E85}" type="presOf" srcId="{54E4AC7B-3C27-40B8-9BBA-20BA0AB17B25}" destId="{57CB77C9-D675-4A93-B647-DAFB0FEE3E7C}" srcOrd="0" destOrd="0" presId="urn:microsoft.com/office/officeart/2005/8/layout/cycle5"/>
    <dgm:cxn modelId="{17584EA2-6029-4471-A923-4039473026E9}" type="presOf" srcId="{C25128E6-A7E4-41BC-A8AA-D5B48DF0C461}" destId="{188A434A-0773-48FA-81A0-190785DECFB2}" srcOrd="0" destOrd="0" presId="urn:microsoft.com/office/officeart/2005/8/layout/cycle5"/>
    <dgm:cxn modelId="{C3C341E6-BA16-4B12-85DA-38A5272FCD8C}" type="presOf" srcId="{38252073-7179-4317-B50A-E9745CEC7EAC}" destId="{990BA7D4-A8DF-4A2F-BFF3-7C9CBFA4A8C6}" srcOrd="0" destOrd="0" presId="urn:microsoft.com/office/officeart/2005/8/layout/cycle5"/>
    <dgm:cxn modelId="{52747B9F-3FB7-4B18-9822-A6139C283056}" type="presOf" srcId="{D93CAC92-6EFE-4535-8F08-829A44DBDFAB}" destId="{3C02C4D4-C2C3-4333-96AA-12F04414C8D0}" srcOrd="0" destOrd="0" presId="urn:microsoft.com/office/officeart/2005/8/layout/cycle5"/>
    <dgm:cxn modelId="{7748EF88-6BF8-4ADD-91F4-CD63EFA015CD}" type="presOf" srcId="{FAC326DE-5B79-4912-B063-9C0CF19B3F0D}" destId="{662826FA-E219-4247-8688-75BCB035C327}" srcOrd="0" destOrd="0" presId="urn:microsoft.com/office/officeart/2005/8/layout/cycle5"/>
    <dgm:cxn modelId="{09FC8B0E-9A74-47EC-B48A-7432B641085F}" srcId="{D93CAC92-6EFE-4535-8F08-829A44DBDFAB}" destId="{54E4AC7B-3C27-40B8-9BBA-20BA0AB17B25}" srcOrd="2" destOrd="0" parTransId="{A29117FF-D13E-4898-A59B-D9A449FC7D3A}" sibTransId="{38252073-7179-4317-B50A-E9745CEC7EAC}"/>
    <dgm:cxn modelId="{9BD74652-20ED-4F32-B155-9753F94B238A}" srcId="{D93CAC92-6EFE-4535-8F08-829A44DBDFAB}" destId="{43A7509B-FD5F-49DC-A1CE-1CA65A81029B}" srcOrd="0" destOrd="0" parTransId="{11333E37-27C3-44D4-8E27-C2A40D9B58F8}" sibTransId="{FAC326DE-5B79-4912-B063-9C0CF19B3F0D}"/>
    <dgm:cxn modelId="{B72114A3-F83A-49A1-8CBF-3F5FC06A4DA3}" type="presOf" srcId="{43A7509B-FD5F-49DC-A1CE-1CA65A81029B}" destId="{D4ABF3FB-2A7C-41DB-BC84-C6CBB9F86316}" srcOrd="0" destOrd="0" presId="urn:microsoft.com/office/officeart/2005/8/layout/cycle5"/>
    <dgm:cxn modelId="{0DDE29C6-E2F6-427C-8C6C-4D25FA0679A1}" srcId="{D93CAC92-6EFE-4535-8F08-829A44DBDFAB}" destId="{3D3C870A-DDB7-4051-AD29-D27E04E4A22F}" srcOrd="1" destOrd="0" parTransId="{9D94A9DC-B85E-4EEA-995A-6068F977E9E5}" sibTransId="{C25128E6-A7E4-41BC-A8AA-D5B48DF0C461}"/>
    <dgm:cxn modelId="{A74E51EF-8173-40AD-8DF3-778E4C7BDBFE}" type="presOf" srcId="{3D3C870A-DDB7-4051-AD29-D27E04E4A22F}" destId="{58732153-C0A5-491C-849D-4C6B591FA7F1}" srcOrd="0" destOrd="0" presId="urn:microsoft.com/office/officeart/2005/8/layout/cycle5"/>
    <dgm:cxn modelId="{AE55C884-EC0C-42E7-A0C4-D78C1FACCD2E}" type="presParOf" srcId="{3C02C4D4-C2C3-4333-96AA-12F04414C8D0}" destId="{D4ABF3FB-2A7C-41DB-BC84-C6CBB9F86316}" srcOrd="0" destOrd="0" presId="urn:microsoft.com/office/officeart/2005/8/layout/cycle5"/>
    <dgm:cxn modelId="{F031D88C-77BA-4C0C-A02C-D069956E516A}" type="presParOf" srcId="{3C02C4D4-C2C3-4333-96AA-12F04414C8D0}" destId="{5E2CF3C8-C496-4F3C-BB32-546509278F21}" srcOrd="1" destOrd="0" presId="urn:microsoft.com/office/officeart/2005/8/layout/cycle5"/>
    <dgm:cxn modelId="{0A7D57B0-1191-4C37-BE2C-441A318CF9C8}" type="presParOf" srcId="{3C02C4D4-C2C3-4333-96AA-12F04414C8D0}" destId="{662826FA-E219-4247-8688-75BCB035C327}" srcOrd="2" destOrd="0" presId="urn:microsoft.com/office/officeart/2005/8/layout/cycle5"/>
    <dgm:cxn modelId="{842C86F9-7E30-4417-BE41-990760301452}" type="presParOf" srcId="{3C02C4D4-C2C3-4333-96AA-12F04414C8D0}" destId="{58732153-C0A5-491C-849D-4C6B591FA7F1}" srcOrd="3" destOrd="0" presId="urn:microsoft.com/office/officeart/2005/8/layout/cycle5"/>
    <dgm:cxn modelId="{AD103110-86DF-4D2F-8D2F-F6065BAB20A5}" type="presParOf" srcId="{3C02C4D4-C2C3-4333-96AA-12F04414C8D0}" destId="{48E164CC-DE05-44A6-9FE5-CA4B6D4403BC}" srcOrd="4" destOrd="0" presId="urn:microsoft.com/office/officeart/2005/8/layout/cycle5"/>
    <dgm:cxn modelId="{FF7BA15A-3B07-4860-87E5-D61D4A0B1961}" type="presParOf" srcId="{3C02C4D4-C2C3-4333-96AA-12F04414C8D0}" destId="{188A434A-0773-48FA-81A0-190785DECFB2}" srcOrd="5" destOrd="0" presId="urn:microsoft.com/office/officeart/2005/8/layout/cycle5"/>
    <dgm:cxn modelId="{E4219717-7298-408B-99B1-8DFBAB2AB02C}" type="presParOf" srcId="{3C02C4D4-C2C3-4333-96AA-12F04414C8D0}" destId="{57CB77C9-D675-4A93-B647-DAFB0FEE3E7C}" srcOrd="6" destOrd="0" presId="urn:microsoft.com/office/officeart/2005/8/layout/cycle5"/>
    <dgm:cxn modelId="{63A22165-25F0-4CF2-8976-79BFDA24EEDB}" type="presParOf" srcId="{3C02C4D4-C2C3-4333-96AA-12F04414C8D0}" destId="{DE5F53C3-D8D6-4575-8407-E84A85A9FC05}" srcOrd="7" destOrd="0" presId="urn:microsoft.com/office/officeart/2005/8/layout/cycle5"/>
    <dgm:cxn modelId="{851514A7-BD21-4FE2-9222-C97662C3DAA7}" type="presParOf" srcId="{3C02C4D4-C2C3-4333-96AA-12F04414C8D0}" destId="{990BA7D4-A8DF-4A2F-BFF3-7C9CBFA4A8C6}" srcOrd="8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ABF3FB-2A7C-41DB-BC84-C6CBB9F86316}">
      <dsp:nvSpPr>
        <dsp:cNvPr id="0" name=""/>
        <dsp:cNvSpPr/>
      </dsp:nvSpPr>
      <dsp:spPr>
        <a:xfrm>
          <a:off x="925285" y="118847"/>
          <a:ext cx="1230704" cy="799958"/>
        </a:xfrm>
        <a:prstGeom prst="roundRect">
          <a:avLst/>
        </a:prstGeom>
        <a:solidFill>
          <a:schemeClr val="accent4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>
              <a:solidFill>
                <a:schemeClr val="tx1"/>
              </a:solidFill>
            </a:rPr>
            <a:t>dbtool</a:t>
          </a:r>
          <a:endParaRPr lang="en-US" sz="1600" kern="1200" dirty="0">
            <a:solidFill>
              <a:schemeClr val="tx1"/>
            </a:solidFill>
          </a:endParaRPr>
        </a:p>
      </dsp:txBody>
      <dsp:txXfrm>
        <a:off x="964336" y="157898"/>
        <a:ext cx="1152602" cy="721856"/>
      </dsp:txXfrm>
    </dsp:sp>
    <dsp:sp modelId="{662826FA-E219-4247-8688-75BCB035C327}">
      <dsp:nvSpPr>
        <dsp:cNvPr id="0" name=""/>
        <dsp:cNvSpPr/>
      </dsp:nvSpPr>
      <dsp:spPr>
        <a:xfrm>
          <a:off x="473034" y="518827"/>
          <a:ext cx="2135206" cy="2135206"/>
        </a:xfrm>
        <a:custGeom>
          <a:avLst/>
          <a:gdLst/>
          <a:ahLst/>
          <a:cxnLst/>
          <a:rect l="0" t="0" r="0" b="0"/>
          <a:pathLst>
            <a:path>
              <a:moveTo>
                <a:pt x="1848415" y="339517"/>
              </a:moveTo>
              <a:arcTo wR="1067603" hR="1067603" stAng="19020079" swAng="2303704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732153-C0A5-491C-849D-4C6B591FA7F1}">
      <dsp:nvSpPr>
        <dsp:cNvPr id="0" name=""/>
        <dsp:cNvSpPr/>
      </dsp:nvSpPr>
      <dsp:spPr>
        <a:xfrm>
          <a:off x="1849856" y="1720252"/>
          <a:ext cx="1230704" cy="799958"/>
        </a:xfrm>
        <a:prstGeom prst="roundRect">
          <a:avLst/>
        </a:prstGeom>
        <a:solidFill>
          <a:schemeClr val="accent4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Opt 2:scan and fix</a:t>
          </a:r>
        </a:p>
      </dsp:txBody>
      <dsp:txXfrm>
        <a:off x="1888907" y="1759303"/>
        <a:ext cx="1152602" cy="721856"/>
      </dsp:txXfrm>
    </dsp:sp>
    <dsp:sp modelId="{188A434A-0773-48FA-81A0-190785DECFB2}">
      <dsp:nvSpPr>
        <dsp:cNvPr id="0" name=""/>
        <dsp:cNvSpPr/>
      </dsp:nvSpPr>
      <dsp:spPr>
        <a:xfrm>
          <a:off x="473034" y="518827"/>
          <a:ext cx="2135206" cy="2135206"/>
        </a:xfrm>
        <a:custGeom>
          <a:avLst/>
          <a:gdLst/>
          <a:ahLst/>
          <a:cxnLst/>
          <a:rect l="0" t="0" r="0" b="0"/>
          <a:pathLst>
            <a:path>
              <a:moveTo>
                <a:pt x="1395499" y="2083605"/>
              </a:moveTo>
              <a:arcTo wR="1067603" hR="1067603" stAng="4326808" swAng="2146385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CB77C9-D675-4A93-B647-DAFB0FEE3E7C}">
      <dsp:nvSpPr>
        <dsp:cNvPr id="0" name=""/>
        <dsp:cNvSpPr/>
      </dsp:nvSpPr>
      <dsp:spPr>
        <a:xfrm>
          <a:off x="714" y="1720252"/>
          <a:ext cx="1230704" cy="799958"/>
        </a:xfrm>
        <a:prstGeom prst="roundRect">
          <a:avLst/>
        </a:prstGeom>
        <a:solidFill>
          <a:schemeClr val="accent4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done</a:t>
          </a:r>
        </a:p>
      </dsp:txBody>
      <dsp:txXfrm>
        <a:off x="39765" y="1759303"/>
        <a:ext cx="1152602" cy="721856"/>
      </dsp:txXfrm>
    </dsp:sp>
    <dsp:sp modelId="{990BA7D4-A8DF-4A2F-BFF3-7C9CBFA4A8C6}">
      <dsp:nvSpPr>
        <dsp:cNvPr id="0" name=""/>
        <dsp:cNvSpPr/>
      </dsp:nvSpPr>
      <dsp:spPr>
        <a:xfrm>
          <a:off x="473034" y="518827"/>
          <a:ext cx="2135206" cy="2135206"/>
        </a:xfrm>
        <a:custGeom>
          <a:avLst/>
          <a:gdLst/>
          <a:ahLst/>
          <a:cxnLst/>
          <a:rect l="0" t="0" r="0" b="0"/>
          <a:pathLst>
            <a:path>
              <a:moveTo>
                <a:pt x="3444" y="981915"/>
              </a:moveTo>
              <a:arcTo wR="1067603" hR="1067603" stAng="11076217" swAng="2303704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83038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r>
              <a:rPr lang="en-US" i="0"/>
              <a:t>Progress</a:t>
            </a:r>
            <a:endParaRPr lang="en-US" i="0" dirty="0"/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83038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D2F5EF90-0EF8-4688-ABBA-2D94A5D7A6DA}" type="slidenum">
              <a:rPr lang="en-US" i="0"/>
              <a:pPr>
                <a:defRPr/>
              </a:pPr>
              <a:t>‹#›</a:t>
            </a:fld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414071364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83038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2750" y="700088"/>
            <a:ext cx="6205538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625" y="4424363"/>
            <a:ext cx="5154613" cy="4189412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83038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446658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In the world of big data, where numerous complex queries run on databases involving terabytes of data, a single inefficient query can affect application performance catastrophically. In the planning and design phases of an </a:t>
            </a:r>
            <a:r>
              <a:rPr lang="en-US" dirty="0" err="1"/>
              <a:t>OpenEdge</a:t>
            </a:r>
            <a:r>
              <a:rPr lang="en-US" dirty="0"/>
              <a:t> Database implementation, it is important to understand how SQL interacts with it. Keeping the optimization practices of </a:t>
            </a:r>
            <a:r>
              <a:rPr lang="en-US" dirty="0" err="1"/>
              <a:t>OpenEdge</a:t>
            </a:r>
            <a:r>
              <a:rPr lang="en-US" dirty="0"/>
              <a:t> SQL Server for performance, protection, and growth of the database in mind, lets go through some best practices for better performance of your database transactions using </a:t>
            </a:r>
            <a:r>
              <a:rPr lang="en-US" dirty="0" err="1"/>
              <a:t>SQL.on</a:t>
            </a:r>
            <a:r>
              <a:rPr lang="en-US" dirty="0"/>
              <a:t> with </a:t>
            </a:r>
            <a:r>
              <a:rPr lang="en-US" dirty="0" err="1"/>
              <a:t>OpenEdge</a:t>
            </a:r>
            <a:r>
              <a:rPr lang="en-US" dirty="0"/>
              <a:t> CDC for ETL, Data Replication and Master Data Management.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454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992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SQLWidthUpdate</a:t>
            </a:r>
            <a:r>
              <a:rPr lang="en-US" dirty="0"/>
              <a:t> does</a:t>
            </a:r>
            <a:r>
              <a:rPr lang="en-US" baseline="0" dirty="0"/>
              <a:t> not reflect in current Query result.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5061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Release – Optimization</a:t>
            </a:r>
            <a:r>
              <a:rPr lang="en-IN" baseline="0" dirty="0"/>
              <a:t> are improved. Better to get latest versions.</a:t>
            </a:r>
          </a:p>
          <a:p>
            <a:r>
              <a:rPr lang="en-IN" baseline="0" dirty="0"/>
              <a:t> - Statistics will change release over release. Especially for Major release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8363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43762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ABL script to generate </a:t>
            </a:r>
            <a:r>
              <a:rPr lang="en-US" dirty="0" err="1"/>
              <a:t>sql</a:t>
            </a:r>
            <a:r>
              <a:rPr lang="en-US" dirty="0"/>
              <a:t> stat commands:</a:t>
            </a:r>
          </a:p>
          <a:p>
            <a:r>
              <a:rPr lang="en-US" dirty="0"/>
              <a:t>http://knowledgebase.progress.com/articles/Article/P115266</a:t>
            </a:r>
          </a:p>
          <a:p>
            <a:endParaRPr lang="en-US" dirty="0"/>
          </a:p>
          <a:p>
            <a:r>
              <a:rPr lang="en-US" dirty="0"/>
              <a:t>Update</a:t>
            </a:r>
            <a:r>
              <a:rPr lang="en-US" baseline="0" dirty="0"/>
              <a:t> statistics must be committed;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9658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02105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74837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70542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9204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Talk about missing predicate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9489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78067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24748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649" y="36"/>
            <a:ext cx="12188890" cy="6857964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4967780" y="3354330"/>
            <a:ext cx="6800850" cy="1573302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967780" y="5066617"/>
            <a:ext cx="5479648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17904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200150"/>
            <a:ext cx="10948386" cy="5172075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320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200150"/>
            <a:ext cx="10948386" cy="5172075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428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424" y="467575"/>
            <a:ext cx="9858039" cy="535531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1470398"/>
            <a:ext cx="9858039" cy="4858048"/>
          </a:xfrm>
        </p:spPr>
        <p:txBody>
          <a:bodyPr/>
          <a:lstStyle>
            <a:lvl1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1pPr>
            <a:lvl2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91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424" y="467575"/>
            <a:ext cx="9858039" cy="535531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1470398"/>
            <a:ext cx="9858039" cy="4858048"/>
          </a:xfrm>
        </p:spPr>
        <p:txBody>
          <a:bodyPr/>
          <a:lstStyle>
            <a:lvl1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1pPr>
            <a:lvl2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247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102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07819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67497"/>
            <a:ext cx="11021571" cy="430887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7813" y="1200150"/>
            <a:ext cx="5385514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7813" y="1991189"/>
            <a:ext cx="5385514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200150"/>
            <a:ext cx="5387630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1991189"/>
            <a:ext cx="5387630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706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20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67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0043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30888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472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52450" y="1200150"/>
            <a:ext cx="10953750" cy="513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557813" y="367497"/>
            <a:ext cx="1094838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13158" name="Rectangle 6"/>
          <p:cNvSpPr>
            <a:spLocks noChangeArrowheads="1"/>
          </p:cNvSpPr>
          <p:nvPr/>
        </p:nvSpPr>
        <p:spPr bwMode="auto">
          <a:xfrm>
            <a:off x="6015201" y="6517228"/>
            <a:ext cx="156731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defTabSz="1033463" eaLnBrk="0" hangingPunct="0">
              <a:spcBef>
                <a:spcPct val="0"/>
              </a:spcBef>
              <a:buSzTx/>
              <a:defRPr/>
            </a:pPr>
            <a:fld id="{CE68E300-6CD8-4700-9D8F-1117408838C5}" type="slidenum">
              <a:rPr lang="en-US" sz="100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pPr algn="l" defTabSz="1033463" eaLnBrk="0" hangingPunct="0">
                <a:spcBef>
                  <a:spcPct val="0"/>
                </a:spcBef>
                <a:buSzTx/>
                <a:defRPr/>
              </a:pPr>
              <a:t>‹#›</a:t>
            </a:fld>
            <a:endParaRPr lang="en-US" sz="9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8" r:id="rId2"/>
    <p:sldLayoutId id="2147483775" r:id="rId3"/>
    <p:sldLayoutId id="2147483734" r:id="rId4"/>
    <p:sldLayoutId id="2147483778" r:id="rId5"/>
    <p:sldLayoutId id="2147483774" r:id="rId6"/>
    <p:sldLayoutId id="2147483739" r:id="rId7"/>
    <p:sldLayoutId id="2147483762" r:id="rId8"/>
    <p:sldLayoutId id="2147483776" r:id="rId9"/>
    <p:sldLayoutId id="2147483772" r:id="rId10"/>
    <p:sldLayoutId id="2147483767" r:id="rId11"/>
    <p:sldLayoutId id="2147483770" r:id="rId12"/>
    <p:sldLayoutId id="2147483773" r:id="rId13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>
              <a:lumMod val="50000"/>
            </a:schemeClr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lang="en-US" sz="20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Char char="•"/>
        <a:defRPr lang="en-US" sz="18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Arial" charset="0"/>
        <a:buChar char="–"/>
        <a:defRPr lang="en-US" sz="16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10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knowledgebase.progress.com/articles/Article/P91081" TargetMode="External"/><Relationship Id="rId3" Type="http://schemas.openxmlformats.org/officeDocument/2006/relationships/hyperlink" Target="http://knowledgebase.progress.com/articles/Article/P101721" TargetMode="External"/><Relationship Id="rId7" Type="http://schemas.openxmlformats.org/officeDocument/2006/relationships/hyperlink" Target="http://knowledgebase.progress.com/articles/Article/Basic-SQL-92-REVOKE-syntax" TargetMode="External"/><Relationship Id="rId2" Type="http://schemas.openxmlformats.org/officeDocument/2006/relationships/hyperlink" Target="http://knowledgebase.progress.com/articles/Article/How-to-GRANT-permissions-for-SQL92-to-a-user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knowledgebase.progress.com/articles/Article/000039715" TargetMode="External"/><Relationship Id="rId5" Type="http://schemas.openxmlformats.org/officeDocument/2006/relationships/hyperlink" Target="http://knowledgebase.progress.com/articles/Article/20692" TargetMode="External"/><Relationship Id="rId10" Type="http://schemas.openxmlformats.org/officeDocument/2006/relationships/hyperlink" Target="http://knowledgebase.progress.com/articles/Article/ABL-4GL-Code-to-revoke-rights-to-SCHEMA-or-ALL-tables" TargetMode="External"/><Relationship Id="rId4" Type="http://schemas.openxmlformats.org/officeDocument/2006/relationships/hyperlink" Target="http://knowledgebase.progress.com/articles/Article/P95289" TargetMode="External"/><Relationship Id="rId9" Type="http://schemas.openxmlformats.org/officeDocument/2006/relationships/hyperlink" Target="http://knowledgebase.progress.com/articles/Article/P161411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ogress.com/papers/authorized-data-truncation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progress.com/papers/autonomous-schema-update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ogress.com/papers/progress-openedge-sql-compliance-to-core-sql-11" TargetMode="Externa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>
            <a:spLocks noGrp="1"/>
          </p:cNvSpPr>
          <p:nvPr>
            <p:ph type="ctrTitle"/>
          </p:nvPr>
        </p:nvSpPr>
        <p:spPr>
          <a:xfrm>
            <a:off x="4967780" y="3771649"/>
            <a:ext cx="6800850" cy="738664"/>
          </a:xfrm>
        </p:spPr>
        <p:txBody>
          <a:bodyPr/>
          <a:lstStyle/>
          <a:p>
            <a:r>
              <a:rPr lang="en-US" dirty="0"/>
              <a:t>SQL Best Practices</a:t>
            </a:r>
          </a:p>
        </p:txBody>
      </p:sp>
      <p:sp>
        <p:nvSpPr>
          <p:cNvPr id="5" name="Subtitle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Chandra Sekhar</a:t>
            </a:r>
            <a:endParaRPr lang="en-US" sz="2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0" y="1470398"/>
            <a:ext cx="11498081" cy="4619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alpha val="47000"/>
                </a:schemeClr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400" dirty="0"/>
              <a:t>Application failing with "String too large error"</a:t>
            </a:r>
          </a:p>
          <a:p>
            <a:r>
              <a:rPr lang="en-US" sz="2400" dirty="0"/>
              <a:t>My application is not running fast enough</a:t>
            </a:r>
          </a:p>
          <a:p>
            <a:r>
              <a:rPr lang="en-US" sz="2600" dirty="0"/>
              <a:t>Push your application logic to User Defined Functions</a:t>
            </a:r>
          </a:p>
          <a:p>
            <a:r>
              <a:rPr lang="en-US" sz="2400" dirty="0"/>
              <a:t>Use Scalar Subquery to simplify your query</a:t>
            </a:r>
          </a:p>
          <a:p>
            <a:r>
              <a:rPr lang="en-IN" sz="2400" dirty="0"/>
              <a:t>Which Isolation level is good for your application?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63858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70575"/>
            <a:ext cx="10948387" cy="424732"/>
          </a:xfrm>
        </p:spPr>
        <p:txBody>
          <a:bodyPr/>
          <a:lstStyle/>
          <a:p>
            <a:r>
              <a:rPr lang="en-US" cap="all" dirty="0"/>
              <a:t>PROGRESS SQL-92 DATABASE PERMISSIONS &amp; SECURITY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dirty="0"/>
              <a:t>Granting permissions on tables to regular users:</a:t>
            </a:r>
          </a:p>
          <a:p>
            <a:pPr marL="400050" lvl="1" indent="0">
              <a:buNone/>
            </a:pPr>
            <a:r>
              <a:rPr lang="en-IN" dirty="0"/>
              <a:t>000078878, </a:t>
            </a:r>
            <a:r>
              <a:rPr lang="en-IN" dirty="0">
                <a:hlinkClick r:id="rId2"/>
              </a:rPr>
              <a:t>How to GRANT permissions for SQL92 to a user?</a:t>
            </a:r>
            <a:endParaRPr lang="en-IN" dirty="0"/>
          </a:p>
          <a:p>
            <a:pPr marL="400050" lvl="1" indent="0">
              <a:buNone/>
            </a:pPr>
            <a:r>
              <a:rPr lang="en-IN" dirty="0"/>
              <a:t>000010288, </a:t>
            </a:r>
            <a:r>
              <a:rPr lang="en-IN" dirty="0">
                <a:hlinkClick r:id="rId3"/>
              </a:rPr>
              <a:t>How to grant SELECT permissions to a user?</a:t>
            </a:r>
            <a:br>
              <a:rPr lang="en-IN" dirty="0"/>
            </a:br>
            <a:r>
              <a:rPr lang="en-IN" dirty="0"/>
              <a:t>000022114, </a:t>
            </a:r>
            <a:r>
              <a:rPr lang="en-IN" dirty="0">
                <a:hlinkClick r:id="rId4"/>
              </a:rPr>
              <a:t>How to generate SQL script to GRANT all privileges on all the database tables using 4GL?</a:t>
            </a:r>
            <a:br>
              <a:rPr lang="en-IN" dirty="0"/>
            </a:br>
            <a:r>
              <a:rPr lang="en-IN" dirty="0"/>
              <a:t>000001611, </a:t>
            </a:r>
            <a:r>
              <a:rPr lang="en-IN" dirty="0">
                <a:hlinkClick r:id="rId5"/>
              </a:rPr>
              <a:t>Progress SQL-92: Grant privileges Without Creating Users?</a:t>
            </a:r>
            <a:br>
              <a:rPr lang="en-IN" dirty="0"/>
            </a:br>
            <a:r>
              <a:rPr lang="en-IN" dirty="0"/>
              <a:t>000039715, </a:t>
            </a:r>
            <a:r>
              <a:rPr lang="en-IN" dirty="0">
                <a:hlinkClick r:id="rId6"/>
              </a:rPr>
              <a:t>How to generate SQL script to GRANT Read and Write privileges on all the database tables using 4GL?</a:t>
            </a:r>
            <a:endParaRPr lang="en-IN" dirty="0"/>
          </a:p>
          <a:p>
            <a:r>
              <a:rPr lang="en-IN" b="1" dirty="0"/>
              <a:t>Revoking permissions on tables to regular users:</a:t>
            </a:r>
          </a:p>
          <a:p>
            <a:pPr marL="400050" lvl="1" indent="0">
              <a:buNone/>
            </a:pPr>
            <a:r>
              <a:rPr lang="en-IN" dirty="0"/>
              <a:t>000067931, </a:t>
            </a:r>
            <a:r>
              <a:rPr lang="en-IN" dirty="0">
                <a:hlinkClick r:id="rId7"/>
              </a:rPr>
              <a:t>Basic SQL 92 REVOKE syntax.</a:t>
            </a:r>
            <a:br>
              <a:rPr lang="en-IN" dirty="0"/>
            </a:br>
            <a:r>
              <a:rPr lang="en-IN" dirty="0"/>
              <a:t>000022121, </a:t>
            </a:r>
            <a:r>
              <a:rPr lang="en-IN" dirty="0">
                <a:hlinkClick r:id="rId8"/>
              </a:rPr>
              <a:t>How to revoke a SQL92 user right to update the database?</a:t>
            </a:r>
            <a:br>
              <a:rPr lang="en-IN" dirty="0"/>
            </a:br>
            <a:r>
              <a:rPr lang="en-IN" dirty="0"/>
              <a:t>000014112, </a:t>
            </a:r>
            <a:r>
              <a:rPr lang="en-IN" dirty="0">
                <a:hlinkClick r:id="rId9"/>
              </a:rPr>
              <a:t>SQL: How to revoke SQL privileges of the Default DBA and hide Progress Schema tables from public ?</a:t>
            </a:r>
            <a:br>
              <a:rPr lang="en-IN" dirty="0"/>
            </a:br>
            <a:r>
              <a:rPr lang="en-IN" dirty="0"/>
              <a:t>000078881, </a:t>
            </a:r>
            <a:r>
              <a:rPr lang="en-IN" dirty="0">
                <a:hlinkClick r:id="rId10"/>
              </a:rPr>
              <a:t>ABL/4GL Code to revoke rights to SCHEMA or ALL tables.</a:t>
            </a:r>
            <a:endParaRPr lang="en-IN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500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447925" y="2858434"/>
            <a:ext cx="7286625" cy="1089529"/>
          </a:xfrm>
        </p:spPr>
        <p:txBody>
          <a:bodyPr/>
          <a:lstStyle/>
          <a:p>
            <a:pPr lvl="0"/>
            <a:r>
              <a:rPr lang="en-US" dirty="0"/>
              <a:t>Application failing with</a:t>
            </a:r>
            <a:br>
              <a:rPr lang="en-US" dirty="0"/>
            </a:br>
            <a:r>
              <a:rPr lang="en-US" dirty="0"/>
              <a:t> "String too large error"</a:t>
            </a:r>
          </a:p>
        </p:txBody>
      </p:sp>
      <p:pic>
        <p:nvPicPr>
          <p:cNvPr id="1026" name="Picture 2" descr="Image result for err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2760" y="4520752"/>
            <a:ext cx="4242603" cy="1661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2736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15175"/>
            <a:ext cx="10948387" cy="535531"/>
          </a:xfrm>
        </p:spPr>
        <p:txBody>
          <a:bodyPr/>
          <a:lstStyle/>
          <a:p>
            <a:r>
              <a:rPr lang="en-US" sz="3200" dirty="0"/>
              <a:t>Application failing with "String too large error"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It is problem with </a:t>
            </a:r>
            <a:r>
              <a:rPr lang="en-US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SQL Maximum column width</a:t>
            </a:r>
            <a:r>
              <a:rPr lang="en-US" sz="2400" dirty="0"/>
              <a:t>. 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4333297" y="3436529"/>
            <a:ext cx="800219" cy="461665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SQL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5343047" y="3436528"/>
            <a:ext cx="766557" cy="461665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ABL</a:t>
            </a:r>
          </a:p>
        </p:txBody>
      </p:sp>
      <p:sp>
        <p:nvSpPr>
          <p:cNvPr id="6" name="Flowchart: Magnetic Disk 5"/>
          <p:cNvSpPr/>
          <p:nvPr/>
        </p:nvSpPr>
        <p:spPr bwMode="auto">
          <a:xfrm>
            <a:off x="4813023" y="4499538"/>
            <a:ext cx="822960" cy="1188720"/>
          </a:xfrm>
          <a:prstGeom prst="flowChartMagneticDisk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DB</a:t>
            </a:r>
          </a:p>
        </p:txBody>
      </p:sp>
      <p:cxnSp>
        <p:nvCxnSpPr>
          <p:cNvPr id="7" name="Straight Arrow Connector 6"/>
          <p:cNvCxnSpPr>
            <a:stCxn id="6" idx="1"/>
            <a:endCxn id="4" idx="2"/>
          </p:cNvCxnSpPr>
          <p:nvPr/>
        </p:nvCxnSpPr>
        <p:spPr bwMode="auto">
          <a:xfrm flipH="1" flipV="1">
            <a:off x="4733407" y="3898194"/>
            <a:ext cx="491096" cy="601344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6" idx="1"/>
            <a:endCxn id="5" idx="2"/>
          </p:cNvCxnSpPr>
          <p:nvPr/>
        </p:nvCxnSpPr>
        <p:spPr bwMode="auto">
          <a:xfrm flipV="1">
            <a:off x="5224503" y="3898193"/>
            <a:ext cx="501823" cy="601345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 bwMode="auto">
          <a:xfrm>
            <a:off x="4590706" y="2934803"/>
            <a:ext cx="55359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/>
              <a:t>ABL: “I Can read you(</a:t>
            </a:r>
            <a:r>
              <a:rPr lang="en-US" i="0" dirty="0">
                <a:solidFill>
                  <a:srgbClr val="FF4E00"/>
                </a:solidFill>
              </a:rPr>
              <a:t>The Sellout</a:t>
            </a:r>
            <a:r>
              <a:rPr lang="en-US" i="0" dirty="0"/>
              <a:t>)!!”</a:t>
            </a:r>
          </a:p>
        </p:txBody>
      </p:sp>
      <p:sp>
        <p:nvSpPr>
          <p:cNvPr id="10" name="TextBox 9"/>
          <p:cNvSpPr txBox="1"/>
          <p:nvPr/>
        </p:nvSpPr>
        <p:spPr bwMode="auto">
          <a:xfrm>
            <a:off x="2232124" y="2553647"/>
            <a:ext cx="47171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/>
              <a:t>SQL: “You are too big for me!!”</a:t>
            </a:r>
          </a:p>
        </p:txBody>
      </p:sp>
      <p:sp>
        <p:nvSpPr>
          <p:cNvPr id="11" name="TextBox 10"/>
          <p:cNvSpPr txBox="1"/>
          <p:nvPr/>
        </p:nvSpPr>
        <p:spPr bwMode="auto">
          <a:xfrm>
            <a:off x="2282843" y="5796438"/>
            <a:ext cx="648990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/>
              <a:t>  “Hey, can you read me  (</a:t>
            </a:r>
            <a:r>
              <a:rPr lang="en-US" i="0" dirty="0">
                <a:solidFill>
                  <a:srgbClr val="FF4E00"/>
                </a:solidFill>
              </a:rPr>
              <a:t>The Sellout</a:t>
            </a:r>
            <a:r>
              <a:rPr lang="en-US" i="0" dirty="0"/>
              <a:t>)?”</a:t>
            </a:r>
          </a:p>
        </p:txBody>
      </p:sp>
      <p:sp>
        <p:nvSpPr>
          <p:cNvPr id="12" name="TextBox 11"/>
          <p:cNvSpPr txBox="1"/>
          <p:nvPr/>
        </p:nvSpPr>
        <p:spPr bwMode="auto">
          <a:xfrm>
            <a:off x="1497480" y="2102625"/>
            <a:ext cx="696294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/>
              <a:t>SQL: “I can read but partially (</a:t>
            </a:r>
            <a:r>
              <a:rPr lang="en-US" i="0" dirty="0">
                <a:solidFill>
                  <a:srgbClr val="FF4E00"/>
                </a:solidFill>
              </a:rPr>
              <a:t>The</a:t>
            </a:r>
            <a:r>
              <a:rPr lang="en-US" i="0" dirty="0"/>
              <a:t>)!!”</a:t>
            </a:r>
          </a:p>
        </p:txBody>
      </p:sp>
      <p:sp>
        <p:nvSpPr>
          <p:cNvPr id="13" name="TextBox 12"/>
          <p:cNvSpPr txBox="1"/>
          <p:nvPr/>
        </p:nvSpPr>
        <p:spPr bwMode="auto">
          <a:xfrm>
            <a:off x="2038859" y="1713013"/>
            <a:ext cx="673388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/>
              <a:t>SQL: “</a:t>
            </a:r>
            <a:r>
              <a:rPr lang="en-US" i="0" dirty="0" err="1"/>
              <a:t>ahh</a:t>
            </a:r>
            <a:r>
              <a:rPr lang="en-US" i="0" dirty="0"/>
              <a:t>, (</a:t>
            </a:r>
            <a:r>
              <a:rPr lang="en-US" i="0" dirty="0">
                <a:solidFill>
                  <a:srgbClr val="FF4E00"/>
                </a:solidFill>
              </a:rPr>
              <a:t>The Sellout</a:t>
            </a:r>
            <a:r>
              <a:rPr lang="en-US" i="0" dirty="0"/>
              <a:t>) you are the best!!”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875086" y="5375222"/>
            <a:ext cx="18437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0" dirty="0"/>
              <a:t>varchar(3) :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8674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 bwMode="auto">
          <a:xfrm>
            <a:off x="3263083" y="5000709"/>
            <a:ext cx="463529" cy="365760"/>
          </a:xfrm>
          <a:prstGeom prst="rect">
            <a:avLst/>
          </a:prstGeom>
          <a:solidFill>
            <a:srgbClr val="FF4E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2138876" y="5000712"/>
            <a:ext cx="1158237" cy="365760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2122098" y="5000709"/>
            <a:ext cx="1604514" cy="365760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15175"/>
            <a:ext cx="10948387" cy="535531"/>
          </a:xfrm>
        </p:spPr>
        <p:txBody>
          <a:bodyPr/>
          <a:lstStyle/>
          <a:p>
            <a:r>
              <a:rPr lang="en-US" sz="3200" dirty="0"/>
              <a:t>SQL width problem &amp; classic solution</a:t>
            </a:r>
          </a:p>
        </p:txBody>
      </p:sp>
      <p:graphicFrame>
        <p:nvGraphicFramePr>
          <p:cNvPr id="15" name="Diagram 14"/>
          <p:cNvGraphicFramePr/>
          <p:nvPr>
            <p:extLst/>
          </p:nvPr>
        </p:nvGraphicFramePr>
        <p:xfrm>
          <a:off x="6347854" y="1527468"/>
          <a:ext cx="3081276" cy="29205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6" name="Flowchart: Magnetic Disk 15"/>
          <p:cNvSpPr/>
          <p:nvPr/>
        </p:nvSpPr>
        <p:spPr bwMode="auto">
          <a:xfrm>
            <a:off x="1729681" y="3764784"/>
            <a:ext cx="2488640" cy="2011680"/>
          </a:xfrm>
          <a:prstGeom prst="flowChartMagneticDisk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2667667" y="3891440"/>
            <a:ext cx="6126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/>
              <a:t>DB</a:t>
            </a:r>
          </a:p>
        </p:txBody>
      </p:sp>
      <p:sp>
        <p:nvSpPr>
          <p:cNvPr id="21" name="Rectangle 20"/>
          <p:cNvSpPr/>
          <p:nvPr/>
        </p:nvSpPr>
        <p:spPr bwMode="auto">
          <a:xfrm>
            <a:off x="2122098" y="4995514"/>
            <a:ext cx="1158237" cy="36576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1901110" y="2794624"/>
            <a:ext cx="766557" cy="461665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ABL</a:t>
            </a:r>
          </a:p>
        </p:txBody>
      </p:sp>
      <p:sp>
        <p:nvSpPr>
          <p:cNvPr id="25" name="Down Arrow 24"/>
          <p:cNvSpPr/>
          <p:nvPr/>
        </p:nvSpPr>
        <p:spPr bwMode="auto">
          <a:xfrm>
            <a:off x="2122098" y="3414626"/>
            <a:ext cx="287030" cy="871268"/>
          </a:xfrm>
          <a:prstGeom prst="down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2174602" y="4469398"/>
            <a:ext cx="161794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2000" i="0" dirty="0"/>
              <a:t>X Varchar(3)</a:t>
            </a:r>
          </a:p>
        </p:txBody>
      </p:sp>
      <p:sp>
        <p:nvSpPr>
          <p:cNvPr id="30" name="TextBox 29"/>
          <p:cNvSpPr txBox="1"/>
          <p:nvPr/>
        </p:nvSpPr>
        <p:spPr bwMode="auto">
          <a:xfrm>
            <a:off x="2122098" y="983150"/>
            <a:ext cx="294908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/>
              <a:t>Select X from DB</a:t>
            </a:r>
          </a:p>
        </p:txBody>
      </p:sp>
      <p:sp>
        <p:nvSpPr>
          <p:cNvPr id="31" name="Rectangle 30"/>
          <p:cNvSpPr/>
          <p:nvPr/>
        </p:nvSpPr>
        <p:spPr bwMode="auto">
          <a:xfrm>
            <a:off x="2667667" y="2014586"/>
            <a:ext cx="1737360" cy="73152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SQL</a:t>
            </a:r>
          </a:p>
        </p:txBody>
      </p:sp>
      <p:sp>
        <p:nvSpPr>
          <p:cNvPr id="32" name="Down Arrow 31"/>
          <p:cNvSpPr/>
          <p:nvPr/>
        </p:nvSpPr>
        <p:spPr bwMode="auto">
          <a:xfrm>
            <a:off x="3308125" y="2936919"/>
            <a:ext cx="230749" cy="954520"/>
          </a:xfrm>
          <a:prstGeom prst="down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3" name="TextBox 32"/>
          <p:cNvSpPr txBox="1"/>
          <p:nvPr/>
        </p:nvSpPr>
        <p:spPr bwMode="auto">
          <a:xfrm>
            <a:off x="2801545" y="3841925"/>
            <a:ext cx="25102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/>
              <a:t>Too Large</a:t>
            </a:r>
          </a:p>
        </p:txBody>
      </p:sp>
      <p:sp>
        <p:nvSpPr>
          <p:cNvPr id="35" name="Down Arrow 34"/>
          <p:cNvSpPr/>
          <p:nvPr/>
        </p:nvSpPr>
        <p:spPr bwMode="auto">
          <a:xfrm>
            <a:off x="3329728" y="1432525"/>
            <a:ext cx="243823" cy="469699"/>
          </a:xfrm>
          <a:prstGeom prst="down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TextBox 35"/>
          <p:cNvSpPr txBox="1"/>
          <p:nvPr/>
        </p:nvSpPr>
        <p:spPr bwMode="auto">
          <a:xfrm>
            <a:off x="2152383" y="4471291"/>
            <a:ext cx="161794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2000" i="0" dirty="0"/>
              <a:t>X Varchar(5)</a:t>
            </a:r>
          </a:p>
        </p:txBody>
      </p:sp>
    </p:spTree>
    <p:extLst>
      <p:ext uri="{BB962C8B-B14F-4D97-AF65-F5344CB8AC3E}">
        <p14:creationId xmlns:p14="http://schemas.microsoft.com/office/powerpoint/2010/main" val="947863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975E-6 1.11022E-16 L -0.00091 -0.22338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11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91 -0.22338 L 0.0224 -0.35972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59" y="-68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9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animClr clrSpc="rgb" dir="cw">
                                      <p:cBhvr>
                                        <p:cTn id="6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7442E-6 2.96296E-6 L -0.01967 -0.39653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0" y="-198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967 -0.39653 L -0.03478 -0.52176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5" y="-6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8" grpId="1" animBg="1"/>
      <p:bldP spid="27" grpId="0" animBg="1"/>
      <p:bldP spid="37" grpId="0" animBg="1"/>
      <p:bldP spid="37" grpId="1" animBg="1"/>
      <p:bldP spid="37" grpId="2" animBg="1"/>
      <p:bldGraphic spid="15" grpId="0">
        <p:bldAsOne/>
      </p:bldGraphic>
      <p:bldP spid="16" grpId="0" animBg="1"/>
      <p:bldP spid="20" grpId="0"/>
      <p:bldP spid="21" grpId="0" animBg="1"/>
      <p:bldP spid="21" grpId="1" animBg="1"/>
      <p:bldP spid="24" grpId="0" animBg="1"/>
      <p:bldP spid="25" grpId="0" animBg="1"/>
      <p:bldP spid="26" grpId="0"/>
      <p:bldP spid="26" grpId="1"/>
      <p:bldP spid="30" grpId="0"/>
      <p:bldP spid="31" grpId="0" animBg="1"/>
      <p:bldP spid="32" grpId="0" animBg="1"/>
      <p:bldP spid="33" grpId="0"/>
      <p:bldP spid="33" grpId="1"/>
      <p:bldP spid="33" grpId="2"/>
      <p:bldP spid="33" grpId="3"/>
      <p:bldP spid="35" grpId="0" animBg="1"/>
      <p:bldP spid="3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15175"/>
            <a:ext cx="11021571" cy="535531"/>
          </a:xfrm>
        </p:spPr>
        <p:txBody>
          <a:bodyPr/>
          <a:lstStyle/>
          <a:p>
            <a:r>
              <a:rPr lang="en-US" sz="3200" dirty="0"/>
              <a:t>SQL width problem &amp; other solutions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8317" y="639950"/>
            <a:ext cx="5385514" cy="639762"/>
          </a:xfrm>
        </p:spPr>
        <p:txBody>
          <a:bodyPr/>
          <a:lstStyle/>
          <a:p>
            <a:r>
              <a:rPr lang="en-US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Server side fixes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2734" y="1401650"/>
            <a:ext cx="6179575" cy="1544367"/>
          </a:xfrm>
        </p:spPr>
        <p:txBody>
          <a:bodyPr/>
          <a:lstStyle/>
          <a:p>
            <a:pPr lvl="1"/>
            <a:r>
              <a:rPr lang="en-US" sz="2400" dirty="0"/>
              <a:t>Data Dictionary: </a:t>
            </a:r>
            <a:r>
              <a:rPr lang="en-US" sz="2400" i="1" dirty="0"/>
              <a:t>Options -&gt; SQL Properties -&gt; </a:t>
            </a:r>
            <a:r>
              <a:rPr lang="en-US" sz="2400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Adjust Field Width</a:t>
            </a:r>
          </a:p>
          <a:p>
            <a:pPr lvl="1"/>
            <a:r>
              <a:rPr lang="en-US" sz="2400" dirty="0"/>
              <a:t>OE SQL as DBA:  </a:t>
            </a:r>
            <a:r>
              <a:rPr lang="en-US" sz="2400" i="1" dirty="0"/>
              <a:t>ALTER TABLE ALTER COL SET </a:t>
            </a:r>
            <a:r>
              <a:rPr lang="en-US" sz="2400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PRO_SQL_WIDTH</a:t>
            </a:r>
            <a:r>
              <a:rPr lang="en-US" sz="2400" i="1" dirty="0"/>
              <a:t> </a:t>
            </a:r>
            <a:r>
              <a:rPr lang="en-US" i="1" dirty="0"/>
              <a:t>…..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2258" y="595706"/>
            <a:ext cx="5387630" cy="639762"/>
          </a:xfrm>
        </p:spPr>
        <p:txBody>
          <a:bodyPr/>
          <a:lstStyle/>
          <a:p>
            <a:r>
              <a:rPr lang="en-US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Client side fixes</a:t>
            </a: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751870" y="1327029"/>
            <a:ext cx="6407457" cy="4238369"/>
          </a:xfrm>
        </p:spPr>
        <p:txBody>
          <a:bodyPr/>
          <a:lstStyle/>
          <a:p>
            <a:pPr lvl="1"/>
            <a:r>
              <a:rPr lang="en-US" sz="2400" dirty="0"/>
              <a:t>Find column which has size problem from error text</a:t>
            </a:r>
          </a:p>
          <a:p>
            <a:pPr lvl="2"/>
            <a:r>
              <a:rPr lang="en-US" sz="2000" dirty="0">
                <a:latin typeface="Courier New" pitchFamily="49" charset="0"/>
                <a:cs typeface="Courier New" pitchFamily="49" charset="0"/>
              </a:rPr>
              <a:t>SELECT </a:t>
            </a:r>
            <a:r>
              <a:rPr lang="en-US" sz="2000" u="sng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Name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,  city, state, country FROM </a:t>
            </a:r>
            <a:r>
              <a:rPr lang="en-US" sz="2000" dirty="0" err="1">
                <a:latin typeface="Courier New" pitchFamily="49" charset="0"/>
                <a:cs typeface="Courier New" pitchFamily="49" charset="0"/>
              </a:rPr>
              <a:t>pub.customer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 ……</a:t>
            </a:r>
          </a:p>
          <a:p>
            <a:pPr lvl="2"/>
            <a:r>
              <a:rPr lang="en-US" sz="2000" dirty="0">
                <a:latin typeface="Courier New" pitchFamily="49" charset="0"/>
                <a:cs typeface="Courier New" pitchFamily="49" charset="0"/>
              </a:rPr>
              <a:t>“Column </a:t>
            </a:r>
            <a:r>
              <a:rPr lang="en-US" sz="2000" u="sng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Name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 in table </a:t>
            </a:r>
            <a:r>
              <a:rPr lang="en-US" sz="2000" u="sng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PUB.Customer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 has value exceeding its max length or precision.”</a:t>
            </a:r>
          </a:p>
          <a:p>
            <a:pPr lvl="1"/>
            <a:r>
              <a:rPr lang="en-US" sz="2400" dirty="0"/>
              <a:t>Change </a:t>
            </a:r>
            <a:r>
              <a:rPr lang="en-US" sz="2400" dirty="0" err="1"/>
              <a:t>sql</a:t>
            </a:r>
            <a:r>
              <a:rPr lang="en-US" sz="2400" dirty="0"/>
              <a:t> statement column reference to “</a:t>
            </a:r>
            <a:r>
              <a:rPr lang="en-US" sz="2400" b="1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substr</a:t>
            </a:r>
            <a:r>
              <a:rPr lang="en-US" sz="2400" dirty="0"/>
              <a:t>()”</a:t>
            </a:r>
          </a:p>
          <a:p>
            <a:pPr lvl="2"/>
            <a:r>
              <a:rPr lang="en-US" sz="2000" dirty="0">
                <a:latin typeface="Courier New" pitchFamily="49" charset="0"/>
                <a:cs typeface="Courier New" pitchFamily="49" charset="0"/>
              </a:rPr>
              <a:t>SELECT SUBSTR( </a:t>
            </a:r>
            <a:r>
              <a:rPr lang="en-US" sz="2000" u="sng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Name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, 1, 84) AS ‘Name’, city, state, country,  ……</a:t>
            </a:r>
            <a:endParaRPr lang="en-US" sz="2000" dirty="0"/>
          </a:p>
          <a:p>
            <a:endParaRPr lang="en-US" dirty="0"/>
          </a:p>
        </p:txBody>
      </p:sp>
      <p:grpSp>
        <p:nvGrpSpPr>
          <p:cNvPr id="29" name="Group 28"/>
          <p:cNvGrpSpPr/>
          <p:nvPr/>
        </p:nvGrpSpPr>
        <p:grpSpPr>
          <a:xfrm>
            <a:off x="1202186" y="3261322"/>
            <a:ext cx="4549686" cy="3323343"/>
            <a:chOff x="2788039" y="2616946"/>
            <a:chExt cx="6822862" cy="3471759"/>
          </a:xfrm>
        </p:grpSpPr>
        <p:sp>
          <p:nvSpPr>
            <p:cNvPr id="30" name="TextBox 29"/>
            <p:cNvSpPr txBox="1"/>
            <p:nvPr/>
          </p:nvSpPr>
          <p:spPr>
            <a:xfrm>
              <a:off x="4955648" y="5799335"/>
              <a:ext cx="3816951" cy="2893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200" dirty="0"/>
                <a:t>32K * 100 cols * 50 rows = 160M</a:t>
              </a:r>
            </a:p>
          </p:txBody>
        </p:sp>
        <p:grpSp>
          <p:nvGrpSpPr>
            <p:cNvPr id="31" name="Group 29"/>
            <p:cNvGrpSpPr/>
            <p:nvPr/>
          </p:nvGrpSpPr>
          <p:grpSpPr>
            <a:xfrm>
              <a:off x="2788039" y="3056351"/>
              <a:ext cx="1183277" cy="616282"/>
              <a:chOff x="562010" y="4940137"/>
              <a:chExt cx="795647" cy="920422"/>
            </a:xfrm>
          </p:grpSpPr>
          <p:sp>
            <p:nvSpPr>
              <p:cNvPr id="45" name="Rounded Rectangle 20"/>
              <p:cNvSpPr/>
              <p:nvPr/>
            </p:nvSpPr>
            <p:spPr>
              <a:xfrm>
                <a:off x="655768" y="4940137"/>
                <a:ext cx="555516" cy="920422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562010" y="5144683"/>
                <a:ext cx="795647" cy="4801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App</a:t>
                </a:r>
              </a:p>
            </p:txBody>
          </p:sp>
        </p:grpSp>
        <p:grpSp>
          <p:nvGrpSpPr>
            <p:cNvPr id="32" name="Group 8"/>
            <p:cNvGrpSpPr/>
            <p:nvPr/>
          </p:nvGrpSpPr>
          <p:grpSpPr>
            <a:xfrm>
              <a:off x="8637800" y="4454068"/>
              <a:ext cx="973101" cy="551631"/>
              <a:chOff x="926276" y="2208703"/>
              <a:chExt cx="1002008" cy="644088"/>
            </a:xfrm>
          </p:grpSpPr>
          <p:sp>
            <p:nvSpPr>
              <p:cNvPr id="43" name="Flowchart: Magnetic Disk 42"/>
              <p:cNvSpPr/>
              <p:nvPr/>
            </p:nvSpPr>
            <p:spPr>
              <a:xfrm>
                <a:off x="926276" y="2208703"/>
                <a:ext cx="1002008" cy="644088"/>
              </a:xfrm>
              <a:prstGeom prst="flowChartMagneticDisk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1065081" y="2384815"/>
                <a:ext cx="724395" cy="3754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i="0" dirty="0"/>
                  <a:t>DB</a:t>
                </a:r>
              </a:p>
            </p:txBody>
          </p:sp>
        </p:grpSp>
        <p:cxnSp>
          <p:nvCxnSpPr>
            <p:cNvPr id="33" name="Straight Connector 32"/>
            <p:cNvCxnSpPr>
              <a:stCxn id="35" idx="2"/>
            </p:cNvCxnSpPr>
            <p:nvPr/>
          </p:nvCxnSpPr>
          <p:spPr>
            <a:xfrm>
              <a:off x="9107141" y="3672633"/>
              <a:ext cx="0" cy="764189"/>
            </a:xfrm>
            <a:prstGeom prst="line">
              <a:avLst/>
            </a:prstGeom>
            <a:ln w="127000">
              <a:headEnd type="triangle"/>
              <a:tailEnd type="none" w="sm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" name="Group 33"/>
            <p:cNvGrpSpPr/>
            <p:nvPr/>
          </p:nvGrpSpPr>
          <p:grpSpPr>
            <a:xfrm>
              <a:off x="4676646" y="2693462"/>
              <a:ext cx="3113030" cy="2849729"/>
              <a:chOff x="4235470" y="1041747"/>
              <a:chExt cx="3816000" cy="2849729"/>
            </a:xfrm>
          </p:grpSpPr>
          <p:sp>
            <p:nvSpPr>
              <p:cNvPr id="40" name="TextBox 39"/>
              <p:cNvSpPr txBox="1"/>
              <p:nvPr/>
            </p:nvSpPr>
            <p:spPr>
              <a:xfrm>
                <a:off x="5672947" y="1055602"/>
                <a:ext cx="1202867" cy="868109"/>
              </a:xfrm>
              <a:prstGeom prst="rect">
                <a:avLst/>
              </a:prstGeom>
              <a:ln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Table2 result set rows</a:t>
                </a: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4235470" y="1062085"/>
                <a:ext cx="1440937" cy="2829391"/>
              </a:xfrm>
              <a:prstGeom prst="rect">
                <a:avLst/>
              </a:pr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Table1 result set rows</a:t>
                </a:r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1800" dirty="0"/>
              </a:p>
              <a:p>
                <a:endParaRPr lang="en-US" sz="1800" dirty="0"/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6875813" y="1041747"/>
                <a:ext cx="1175657" cy="1800522"/>
              </a:xfrm>
              <a:prstGeom prst="rect">
                <a:avLst/>
              </a:prstGeom>
              <a:ln/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Table3 result set rows</a:t>
                </a:r>
              </a:p>
              <a:p>
                <a:endParaRPr lang="en-US" dirty="0"/>
              </a:p>
            </p:txBody>
          </p:sp>
        </p:grpSp>
        <p:sp>
          <p:nvSpPr>
            <p:cNvPr id="35" name="TextBox 34"/>
            <p:cNvSpPr txBox="1"/>
            <p:nvPr/>
          </p:nvSpPr>
          <p:spPr>
            <a:xfrm>
              <a:off x="8603381" y="3383264"/>
              <a:ext cx="1007520" cy="289370"/>
            </a:xfrm>
            <a:prstGeom prst="rect">
              <a:avLst/>
            </a:prstGeom>
            <a:solidFill>
              <a:srgbClr val="92D050"/>
            </a:solidFill>
          </p:spPr>
          <p:txBody>
            <a:bodyPr wrap="square" rtlCol="0">
              <a:spAutoFit/>
            </a:bodyPr>
            <a:lstStyle/>
            <a:p>
              <a:r>
                <a:rPr lang="en-US" sz="1200" b="1" i="0" dirty="0"/>
                <a:t>Query</a:t>
              </a: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4617896" y="2616946"/>
              <a:ext cx="3253649" cy="3081042"/>
            </a:xfrm>
            <a:prstGeom prst="rect">
              <a:avLst/>
            </a:prstGeom>
            <a:noFill/>
            <a:ln w="25400">
              <a:prstDash val="sysDot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257834" y="5079234"/>
              <a:ext cx="3021072" cy="3215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0" u="sng" dirty="0"/>
                <a:t>output buffers</a:t>
              </a:r>
            </a:p>
          </p:txBody>
        </p:sp>
        <p:cxnSp>
          <p:nvCxnSpPr>
            <p:cNvPr id="38" name="Straight Connector 37"/>
            <p:cNvCxnSpPr/>
            <p:nvPr/>
          </p:nvCxnSpPr>
          <p:spPr>
            <a:xfrm>
              <a:off x="7846173" y="3553817"/>
              <a:ext cx="679752" cy="1979"/>
            </a:xfrm>
            <a:prstGeom prst="line">
              <a:avLst/>
            </a:prstGeom>
            <a:ln w="127000">
              <a:headEnd type="triangle"/>
              <a:tailEnd type="none" w="sm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3770875" y="3354070"/>
              <a:ext cx="679752" cy="1979"/>
            </a:xfrm>
            <a:prstGeom prst="line">
              <a:avLst/>
            </a:prstGeom>
            <a:ln w="127000">
              <a:headEnd type="triangle"/>
              <a:tailEnd type="none" w="sm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24-Point Star 14"/>
          <p:cNvSpPr/>
          <p:nvPr/>
        </p:nvSpPr>
        <p:spPr bwMode="auto">
          <a:xfrm rot="19754638">
            <a:off x="140045" y="5018514"/>
            <a:ext cx="2262265" cy="1093768"/>
          </a:xfrm>
          <a:prstGeom prst="star24">
            <a:avLst/>
          </a:prstGeom>
          <a:solidFill>
            <a:srgbClr val="FF0000">
              <a:alpha val="37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Do not always set</a:t>
            </a:r>
            <a:r>
              <a:rPr kumimoji="0" lang="en-US" sz="1600" b="0" i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to 32k!!</a:t>
            </a:r>
            <a:endParaRPr kumimoji="0" lang="en-US" sz="16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3581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build="p"/>
      <p:bldP spid="6" grpId="0" uiExpand="1" build="p"/>
      <p:bldP spid="4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 bwMode="auto">
          <a:xfrm>
            <a:off x="3263083" y="5000709"/>
            <a:ext cx="463529" cy="365760"/>
          </a:xfrm>
          <a:prstGeom prst="rect">
            <a:avLst/>
          </a:prstGeom>
          <a:solidFill>
            <a:srgbClr val="FF4E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2138876" y="5009213"/>
            <a:ext cx="1604514" cy="365760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15175"/>
            <a:ext cx="10948387" cy="535531"/>
          </a:xfrm>
        </p:spPr>
        <p:txBody>
          <a:bodyPr/>
          <a:lstStyle/>
          <a:p>
            <a:r>
              <a:rPr lang="en-US" sz="3200" dirty="0"/>
              <a:t>SQL width problems &amp; Modern solution</a:t>
            </a:r>
          </a:p>
        </p:txBody>
      </p:sp>
      <p:sp>
        <p:nvSpPr>
          <p:cNvPr id="4" name="Flowchart: Magnetic Disk 3"/>
          <p:cNvSpPr/>
          <p:nvPr/>
        </p:nvSpPr>
        <p:spPr bwMode="auto">
          <a:xfrm>
            <a:off x="1729681" y="3764784"/>
            <a:ext cx="2488640" cy="2011680"/>
          </a:xfrm>
          <a:prstGeom prst="flowChartMagneticDisk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2667667" y="3891440"/>
            <a:ext cx="6126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/>
              <a:t>DB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1901110" y="2794624"/>
            <a:ext cx="766557" cy="461665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ABL</a:t>
            </a:r>
          </a:p>
        </p:txBody>
      </p:sp>
      <p:sp>
        <p:nvSpPr>
          <p:cNvPr id="8" name="Down Arrow 7"/>
          <p:cNvSpPr/>
          <p:nvPr/>
        </p:nvSpPr>
        <p:spPr bwMode="auto">
          <a:xfrm>
            <a:off x="2122098" y="3414626"/>
            <a:ext cx="287030" cy="871268"/>
          </a:xfrm>
          <a:prstGeom prst="down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2174602" y="4469398"/>
            <a:ext cx="161794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2000" i="0" dirty="0"/>
              <a:t>X Varchar(3)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2138876" y="5000709"/>
            <a:ext cx="1158237" cy="365760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TextBox 12"/>
          <p:cNvSpPr txBox="1"/>
          <p:nvPr/>
        </p:nvSpPr>
        <p:spPr bwMode="auto">
          <a:xfrm>
            <a:off x="2122098" y="983150"/>
            <a:ext cx="294908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/>
              <a:t>Select X from DB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2667667" y="2014586"/>
            <a:ext cx="1737360" cy="73152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SQL</a:t>
            </a:r>
          </a:p>
        </p:txBody>
      </p:sp>
      <p:sp>
        <p:nvSpPr>
          <p:cNvPr id="15" name="Down Arrow 14"/>
          <p:cNvSpPr/>
          <p:nvPr/>
        </p:nvSpPr>
        <p:spPr bwMode="auto">
          <a:xfrm>
            <a:off x="3308125" y="2936919"/>
            <a:ext cx="230749" cy="954520"/>
          </a:xfrm>
          <a:prstGeom prst="down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3149885" y="1481844"/>
            <a:ext cx="25102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/>
              <a:t>Too Large</a:t>
            </a:r>
          </a:p>
        </p:txBody>
      </p:sp>
      <p:sp>
        <p:nvSpPr>
          <p:cNvPr id="17" name="Oval 16"/>
          <p:cNvSpPr/>
          <p:nvPr/>
        </p:nvSpPr>
        <p:spPr bwMode="auto">
          <a:xfrm>
            <a:off x="5989485" y="1022016"/>
            <a:ext cx="6139879" cy="64918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Arial" charset="0"/>
              </a:rPr>
              <a:t>SQLTruncateTooLarge</a:t>
            </a: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Arial" charset="0"/>
              </a:rPr>
              <a:t>-</a:t>
            </a: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11.5.1</a:t>
            </a:r>
          </a:p>
        </p:txBody>
      </p:sp>
      <p:sp>
        <p:nvSpPr>
          <p:cNvPr id="19" name="Rectangle 18"/>
          <p:cNvSpPr/>
          <p:nvPr/>
        </p:nvSpPr>
        <p:spPr bwMode="auto">
          <a:xfrm>
            <a:off x="2134337" y="5006974"/>
            <a:ext cx="1161288" cy="365760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Down Arrow 19"/>
          <p:cNvSpPr/>
          <p:nvPr/>
        </p:nvSpPr>
        <p:spPr bwMode="auto">
          <a:xfrm>
            <a:off x="3329728" y="1432525"/>
            <a:ext cx="243823" cy="469699"/>
          </a:xfrm>
          <a:prstGeom prst="down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6717206" y="1879675"/>
            <a:ext cx="4684436" cy="64918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Arial" charset="0"/>
              </a:rPr>
              <a:t>SQLWidthUpdate</a:t>
            </a: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-11.6</a:t>
            </a:r>
          </a:p>
        </p:txBody>
      </p:sp>
      <p:sp>
        <p:nvSpPr>
          <p:cNvPr id="22" name="TextBox 21"/>
          <p:cNvSpPr txBox="1"/>
          <p:nvPr/>
        </p:nvSpPr>
        <p:spPr bwMode="auto">
          <a:xfrm>
            <a:off x="2165029" y="4469398"/>
            <a:ext cx="161794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2000" i="0" dirty="0"/>
              <a:t>X Varchar(5)</a:t>
            </a:r>
          </a:p>
        </p:txBody>
      </p:sp>
      <p:sp>
        <p:nvSpPr>
          <p:cNvPr id="24" name="TextBox 23"/>
          <p:cNvSpPr txBox="1"/>
          <p:nvPr/>
        </p:nvSpPr>
        <p:spPr bwMode="auto">
          <a:xfrm>
            <a:off x="5185803" y="2971603"/>
            <a:ext cx="624533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 err="1">
                <a:solidFill>
                  <a:srgbClr val="0070C0"/>
                </a:solidFill>
              </a:rPr>
              <a:t>proserve</a:t>
            </a:r>
            <a:r>
              <a:rPr lang="en-US" i="0" dirty="0"/>
              <a:t> </a:t>
            </a:r>
            <a:r>
              <a:rPr lang="en-US" i="0" dirty="0">
                <a:solidFill>
                  <a:schemeClr val="accent3">
                    <a:lumMod val="75000"/>
                  </a:schemeClr>
                </a:solidFill>
              </a:rPr>
              <a:t>–</a:t>
            </a:r>
            <a:r>
              <a:rPr lang="en-US" i="0" dirty="0" err="1">
                <a:solidFill>
                  <a:schemeClr val="accent3">
                    <a:lumMod val="75000"/>
                  </a:schemeClr>
                </a:solidFill>
              </a:rPr>
              <a:t>db</a:t>
            </a:r>
            <a:r>
              <a:rPr lang="en-US" i="0" dirty="0"/>
              <a:t> &lt;</a:t>
            </a:r>
            <a:r>
              <a:rPr lang="en-US" i="0" dirty="0" err="1"/>
              <a:t>dbname</a:t>
            </a:r>
            <a:r>
              <a:rPr lang="en-US" i="0" dirty="0"/>
              <a:t>&gt; </a:t>
            </a:r>
            <a:r>
              <a:rPr lang="en-US" i="0" dirty="0">
                <a:solidFill>
                  <a:schemeClr val="accent3">
                    <a:lumMod val="75000"/>
                  </a:schemeClr>
                </a:solidFill>
              </a:rPr>
              <a:t>-S</a:t>
            </a:r>
            <a:r>
              <a:rPr lang="en-US" i="0" dirty="0"/>
              <a:t> &lt;port-number&gt; -</a:t>
            </a:r>
            <a:r>
              <a:rPr lang="en-US" i="0" dirty="0" err="1">
                <a:solidFill>
                  <a:srgbClr val="00B0F0"/>
                </a:solidFill>
              </a:rPr>
              <a:t>SQLTruncateTooLarge</a:t>
            </a:r>
            <a:r>
              <a:rPr lang="en-US" i="0" dirty="0"/>
              <a:t> &lt;output/</a:t>
            </a:r>
            <a:r>
              <a:rPr lang="en-US" i="0" dirty="0">
                <a:solidFill>
                  <a:srgbClr val="00B050"/>
                </a:solidFill>
              </a:rPr>
              <a:t>on</a:t>
            </a:r>
            <a:r>
              <a:rPr lang="en-US" i="0" dirty="0"/>
              <a:t>/</a:t>
            </a:r>
            <a:r>
              <a:rPr lang="en-US" i="0" dirty="0">
                <a:solidFill>
                  <a:srgbClr val="FF0000"/>
                </a:solidFill>
              </a:rPr>
              <a:t>off/</a:t>
            </a:r>
            <a:r>
              <a:rPr lang="en-US" i="0" dirty="0"/>
              <a:t>&gt;</a:t>
            </a:r>
          </a:p>
        </p:txBody>
      </p:sp>
      <p:sp>
        <p:nvSpPr>
          <p:cNvPr id="25" name="TextBox 24"/>
          <p:cNvSpPr txBox="1"/>
          <p:nvPr/>
        </p:nvSpPr>
        <p:spPr bwMode="auto">
          <a:xfrm>
            <a:off x="5309419" y="4197962"/>
            <a:ext cx="619678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 err="1">
                <a:solidFill>
                  <a:srgbClr val="0070C0"/>
                </a:solidFill>
              </a:rPr>
              <a:t>proserve</a:t>
            </a:r>
            <a:r>
              <a:rPr lang="en-US" i="0" dirty="0"/>
              <a:t> </a:t>
            </a:r>
            <a:r>
              <a:rPr lang="en-US" i="0" dirty="0">
                <a:solidFill>
                  <a:schemeClr val="accent3">
                    <a:lumMod val="75000"/>
                  </a:schemeClr>
                </a:solidFill>
              </a:rPr>
              <a:t>–</a:t>
            </a:r>
            <a:r>
              <a:rPr lang="en-US" i="0" dirty="0" err="1">
                <a:solidFill>
                  <a:schemeClr val="accent3">
                    <a:lumMod val="75000"/>
                  </a:schemeClr>
                </a:solidFill>
              </a:rPr>
              <a:t>db</a:t>
            </a:r>
            <a:r>
              <a:rPr lang="en-US" i="0" dirty="0"/>
              <a:t> &lt;</a:t>
            </a:r>
            <a:r>
              <a:rPr lang="en-US" i="0" dirty="0" err="1"/>
              <a:t>dbname</a:t>
            </a:r>
            <a:r>
              <a:rPr lang="en-US" i="0" dirty="0"/>
              <a:t>&gt; </a:t>
            </a:r>
            <a:r>
              <a:rPr lang="en-US" i="0" dirty="0">
                <a:solidFill>
                  <a:schemeClr val="accent3">
                    <a:lumMod val="75000"/>
                  </a:schemeClr>
                </a:solidFill>
              </a:rPr>
              <a:t>-S</a:t>
            </a:r>
            <a:r>
              <a:rPr lang="en-US" i="0" dirty="0"/>
              <a:t> &lt;port-number&gt; -</a:t>
            </a:r>
            <a:r>
              <a:rPr lang="en-US" i="0" dirty="0" err="1">
                <a:solidFill>
                  <a:srgbClr val="00B0F0"/>
                </a:solidFill>
              </a:rPr>
              <a:t>SQLWidthUpdate</a:t>
            </a:r>
            <a:r>
              <a:rPr lang="en-US" i="0" dirty="0"/>
              <a:t> &lt;</a:t>
            </a:r>
            <a:r>
              <a:rPr lang="en-US" i="0" dirty="0">
                <a:solidFill>
                  <a:srgbClr val="00B050"/>
                </a:solidFill>
              </a:rPr>
              <a:t>on</a:t>
            </a:r>
            <a:r>
              <a:rPr lang="en-US" i="0" dirty="0"/>
              <a:t>/</a:t>
            </a:r>
            <a:r>
              <a:rPr lang="en-US" i="0" dirty="0">
                <a:solidFill>
                  <a:srgbClr val="FF0000"/>
                </a:solidFill>
              </a:rPr>
              <a:t>off</a:t>
            </a:r>
            <a:r>
              <a:rPr lang="en-US" i="0" dirty="0"/>
              <a:t>&gt;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782972" y="5854072"/>
            <a:ext cx="7460637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hlinkClick r:id="rId3"/>
              </a:rPr>
              <a:t>https://www.progress.com/papers/authorized-data-truncation</a:t>
            </a:r>
            <a:endParaRPr lang="en-US" sz="2000" dirty="0"/>
          </a:p>
          <a:p>
            <a:r>
              <a:rPr lang="en-US" sz="2000" dirty="0">
                <a:hlinkClick r:id="rId4"/>
              </a:rPr>
              <a:t>https://www.progress.com/papers/autonomous-schema-update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31624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2485E-6 -2.96296E-6 L -0.00104 -0.3974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8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4 -0.39745 L -0.00247 -0.51921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" y="-60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animClr clrSpc="rgb" dir="cw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5191E-6 -4.44444E-6 L -0.01967 -0.39652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0" y="-198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967 -0.39652 L -0.03478 -0.52175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5" y="-6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3" grpId="0" animBg="1"/>
      <p:bldP spid="23" grpId="1" animBg="1"/>
      <p:bldP spid="23" grpId="2" animBg="1"/>
      <p:bldP spid="9" grpId="0"/>
      <p:bldP spid="16" grpId="0"/>
      <p:bldP spid="17" grpId="0" animBg="1"/>
      <p:bldP spid="19" grpId="0" animBg="1"/>
      <p:bldP spid="19" grpId="1" animBg="1"/>
      <p:bldP spid="19" grpId="2" animBg="1"/>
      <p:bldP spid="19" grpId="3" animBg="1"/>
      <p:bldP spid="21" grpId="0" animBg="1"/>
      <p:bldP spid="22" grpId="0"/>
      <p:bldP spid="24" grpId="0"/>
      <p:bldP spid="25" grpId="0"/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447925" y="2858434"/>
            <a:ext cx="7286625" cy="1089529"/>
          </a:xfrm>
        </p:spPr>
        <p:txBody>
          <a:bodyPr/>
          <a:lstStyle/>
          <a:p>
            <a:pPr lvl="0"/>
            <a:r>
              <a:rPr lang="en-US" dirty="0"/>
              <a:t>My application is not running fast enough</a:t>
            </a:r>
          </a:p>
        </p:txBody>
      </p:sp>
      <p:pic>
        <p:nvPicPr>
          <p:cNvPr id="2050" name="Picture 2" descr="Image result for application is not fast enoug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195" y="3947963"/>
            <a:ext cx="3810000" cy="253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4203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15175"/>
            <a:ext cx="10948387" cy="535531"/>
          </a:xfrm>
        </p:spPr>
        <p:txBody>
          <a:bodyPr/>
          <a:lstStyle/>
          <a:p>
            <a:pPr lvl="0"/>
            <a:r>
              <a:rPr lang="en-US" sz="3200" dirty="0"/>
              <a:t>Troubleshooting Performance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Check whether </a:t>
            </a: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Statistics</a:t>
            </a:r>
            <a:r>
              <a:rPr lang="en-US" sz="2800" dirty="0"/>
              <a:t> are up to date or not?</a:t>
            </a:r>
          </a:p>
          <a:p>
            <a:r>
              <a:rPr lang="en-US" sz="2800" dirty="0"/>
              <a:t>Get and analyze </a:t>
            </a: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Query plan</a:t>
            </a:r>
          </a:p>
          <a:p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Overloaded</a:t>
            </a:r>
            <a:r>
              <a:rPr lang="en-US" sz="2800" dirty="0"/>
              <a:t> server due to configuration</a:t>
            </a:r>
          </a:p>
          <a:p>
            <a:r>
              <a:rPr lang="en-US" sz="2800" dirty="0"/>
              <a:t>Corner the SQL queries which are causing problems</a:t>
            </a:r>
          </a:p>
          <a:p>
            <a:pPr lvl="1"/>
            <a:r>
              <a:rPr lang="en-US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Enabling</a:t>
            </a:r>
            <a:r>
              <a:rPr lang="en-US" sz="2400" dirty="0"/>
              <a:t> </a:t>
            </a:r>
            <a:r>
              <a:rPr lang="en-US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logging</a:t>
            </a:r>
            <a:r>
              <a:rPr lang="en-US" sz="2400" dirty="0"/>
              <a:t> – server log, connection log</a:t>
            </a:r>
          </a:p>
          <a:p>
            <a:pPr lvl="1"/>
            <a:r>
              <a:rPr lang="en-US" sz="2400" dirty="0"/>
              <a:t>Correlating .</a:t>
            </a:r>
            <a:r>
              <a:rPr lang="en-US" sz="2400" dirty="0" err="1"/>
              <a:t>lg</a:t>
            </a:r>
            <a:r>
              <a:rPr lang="en-US" sz="2400" dirty="0"/>
              <a:t> and server log files to match a particular user</a:t>
            </a:r>
          </a:p>
          <a:p>
            <a:r>
              <a:rPr lang="en-US" sz="2800" dirty="0"/>
              <a:t>Check if there are any </a:t>
            </a: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changes</a:t>
            </a:r>
            <a:r>
              <a:rPr lang="en-US" sz="2800" dirty="0"/>
              <a:t> that happened </a:t>
            </a: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recently</a:t>
            </a:r>
          </a:p>
          <a:p>
            <a:pPr lvl="1"/>
            <a:r>
              <a:rPr lang="en-US" sz="2400" dirty="0"/>
              <a:t>Changes in Query</a:t>
            </a:r>
          </a:p>
          <a:p>
            <a:pPr lvl="1"/>
            <a:r>
              <a:rPr lang="en-US" sz="2400" dirty="0"/>
              <a:t>Startup Parameters</a:t>
            </a:r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  <p:pic>
        <p:nvPicPr>
          <p:cNvPr id="5122" name="Picture 2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8967" y="367498"/>
            <a:ext cx="2361227" cy="203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63573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the Query Plan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7813" y="1119117"/>
            <a:ext cx="11138318" cy="4614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3954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15175"/>
            <a:ext cx="10948387" cy="535531"/>
          </a:xfrm>
        </p:spPr>
        <p:txBody>
          <a:bodyPr/>
          <a:lstStyle/>
          <a:p>
            <a:r>
              <a:rPr lang="en-US" sz="3200" dirty="0"/>
              <a:t>Importance of SQL Statistics </a:t>
            </a:r>
          </a:p>
        </p:txBody>
      </p:sp>
      <p:sp>
        <p:nvSpPr>
          <p:cNvPr id="32" name="Rectangle 31"/>
          <p:cNvSpPr/>
          <p:nvPr/>
        </p:nvSpPr>
        <p:spPr bwMode="auto">
          <a:xfrm>
            <a:off x="316744" y="1228379"/>
            <a:ext cx="6747168" cy="370101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l">
              <a:lnSpc>
                <a:spcPct val="75000"/>
              </a:lnSpc>
              <a:spcBef>
                <a:spcPct val="0"/>
              </a:spcBef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Consider a join between three tables A,B, and C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486193" y="3611875"/>
            <a:ext cx="3058786" cy="1508665"/>
            <a:chOff x="425903" y="2097466"/>
            <a:chExt cx="3325175" cy="1617436"/>
          </a:xfrm>
        </p:grpSpPr>
        <p:sp>
          <p:nvSpPr>
            <p:cNvPr id="10" name="Oval 9"/>
            <p:cNvSpPr/>
            <p:nvPr/>
          </p:nvSpPr>
          <p:spPr bwMode="auto">
            <a:xfrm>
              <a:off x="1055435" y="2097466"/>
              <a:ext cx="1055382" cy="64918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headEnd type="none" w="med" len="med"/>
              <a:tailEnd type="none" w="med" len="med"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2400" b="0" i="1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Join</a:t>
              </a:r>
            </a:p>
          </p:txBody>
        </p:sp>
        <p:sp>
          <p:nvSpPr>
            <p:cNvPr id="11" name="Flowchart: Process 10"/>
            <p:cNvSpPr/>
            <p:nvPr/>
          </p:nvSpPr>
          <p:spPr bwMode="auto">
            <a:xfrm>
              <a:off x="3327276" y="2130457"/>
              <a:ext cx="423802" cy="494950"/>
            </a:xfrm>
            <a:prstGeom prst="flowChartProcess">
              <a:avLst/>
            </a:prstGeom>
            <a:solidFill>
              <a:schemeClr val="accent4">
                <a:lumMod val="75000"/>
              </a:schemeClr>
            </a:solidFill>
            <a:ln>
              <a:headEnd type="none" w="med" len="med"/>
              <a:tailEnd type="none" w="med" len="med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2400" b="0" i="1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A</a:t>
              </a:r>
            </a:p>
          </p:txBody>
        </p:sp>
        <p:sp>
          <p:nvSpPr>
            <p:cNvPr id="37" name="Flowchart: Process 36"/>
            <p:cNvSpPr/>
            <p:nvPr/>
          </p:nvSpPr>
          <p:spPr bwMode="auto">
            <a:xfrm>
              <a:off x="425903" y="3219952"/>
              <a:ext cx="423802" cy="494950"/>
            </a:xfrm>
            <a:prstGeom prst="flowChartProcess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headEnd type="none" w="med" len="med"/>
              <a:tailEnd type="none" w="med" len="med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2400" b="0" i="1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B</a:t>
              </a:r>
            </a:p>
          </p:txBody>
        </p:sp>
        <p:cxnSp>
          <p:nvCxnSpPr>
            <p:cNvPr id="14" name="Straight Arrow Connector 13"/>
            <p:cNvCxnSpPr>
              <a:stCxn id="37" idx="0"/>
              <a:endCxn id="10" idx="3"/>
            </p:cNvCxnSpPr>
            <p:nvPr/>
          </p:nvCxnSpPr>
          <p:spPr bwMode="auto">
            <a:xfrm flipV="1">
              <a:off x="637804" y="2651583"/>
              <a:ext cx="572188" cy="568369"/>
            </a:xfrm>
            <a:prstGeom prst="straightConnector1">
              <a:avLst/>
            </a:prstGeom>
            <a:ln>
              <a:headEnd type="none" w="med" len="med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31" idx="0"/>
              <a:endCxn id="10" idx="5"/>
            </p:cNvCxnSpPr>
            <p:nvPr/>
          </p:nvCxnSpPr>
          <p:spPr bwMode="auto">
            <a:xfrm flipH="1" flipV="1">
              <a:off x="1956260" y="2651583"/>
              <a:ext cx="545911" cy="585011"/>
            </a:xfrm>
            <a:prstGeom prst="straightConnector1">
              <a:avLst/>
            </a:prstGeom>
            <a:ln>
              <a:headEnd type="none" w="med" len="med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grpSp>
        <p:nvGrpSpPr>
          <p:cNvPr id="47" name="Group 46"/>
          <p:cNvGrpSpPr/>
          <p:nvPr/>
        </p:nvGrpSpPr>
        <p:grpSpPr>
          <a:xfrm>
            <a:off x="3696014" y="5079011"/>
            <a:ext cx="2074921" cy="1474046"/>
            <a:chOff x="419487" y="2097466"/>
            <a:chExt cx="2340586" cy="1624327"/>
          </a:xfrm>
        </p:grpSpPr>
        <p:sp>
          <p:nvSpPr>
            <p:cNvPr id="48" name="Oval 47"/>
            <p:cNvSpPr/>
            <p:nvPr/>
          </p:nvSpPr>
          <p:spPr bwMode="auto">
            <a:xfrm>
              <a:off x="1055435" y="2097466"/>
              <a:ext cx="1055382" cy="64918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headEnd type="none" w="med" len="med"/>
              <a:tailEnd type="none" w="med" len="med"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2400" b="0" i="1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Join</a:t>
              </a:r>
            </a:p>
          </p:txBody>
        </p:sp>
        <p:sp>
          <p:nvSpPr>
            <p:cNvPr id="49" name="Flowchart: Process 48"/>
            <p:cNvSpPr/>
            <p:nvPr/>
          </p:nvSpPr>
          <p:spPr bwMode="auto">
            <a:xfrm>
              <a:off x="2300417" y="3209204"/>
              <a:ext cx="459656" cy="508732"/>
            </a:xfrm>
            <a:prstGeom prst="flowChartProcess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Arial" charset="0"/>
                </a:rPr>
                <a:t>C</a:t>
              </a:r>
            </a:p>
          </p:txBody>
        </p:sp>
        <p:sp>
          <p:nvSpPr>
            <p:cNvPr id="50" name="Flowchart: Process 49"/>
            <p:cNvSpPr/>
            <p:nvPr/>
          </p:nvSpPr>
          <p:spPr bwMode="auto">
            <a:xfrm>
              <a:off x="419487" y="3213061"/>
              <a:ext cx="439765" cy="508732"/>
            </a:xfrm>
            <a:prstGeom prst="flowChartProcess">
              <a:avLst/>
            </a:prstGeom>
            <a:solidFill>
              <a:schemeClr val="accent4">
                <a:lumMod val="75000"/>
              </a:schemeClr>
            </a:solidFill>
            <a:ln>
              <a:headEnd type="none" w="med" len="med"/>
              <a:tailEnd type="none" w="med" len="med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lang="en-US" dirty="0">
                  <a:solidFill>
                    <a:schemeClr val="bg1"/>
                  </a:solidFill>
                  <a:latin typeface="Arial" charset="0"/>
                </a:rPr>
                <a:t>A</a:t>
              </a:r>
              <a:endParaRPr kumimoji="0" lang="en-US" sz="2400" b="0" i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cxnSp>
          <p:nvCxnSpPr>
            <p:cNvPr id="51" name="Straight Arrow Connector 50"/>
            <p:cNvCxnSpPr>
              <a:stCxn id="50" idx="0"/>
              <a:endCxn id="48" idx="3"/>
            </p:cNvCxnSpPr>
            <p:nvPr/>
          </p:nvCxnSpPr>
          <p:spPr bwMode="auto">
            <a:xfrm flipV="1">
              <a:off x="639369" y="2651582"/>
              <a:ext cx="570623" cy="561478"/>
            </a:xfrm>
            <a:prstGeom prst="straightConnector1">
              <a:avLst/>
            </a:prstGeom>
            <a:ln>
              <a:headEnd type="none" w="med" len="med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>
              <a:stCxn id="49" idx="0"/>
              <a:endCxn id="48" idx="5"/>
            </p:cNvCxnSpPr>
            <p:nvPr/>
          </p:nvCxnSpPr>
          <p:spPr bwMode="auto">
            <a:xfrm flipH="1" flipV="1">
              <a:off x="1956260" y="2651581"/>
              <a:ext cx="573986" cy="557623"/>
            </a:xfrm>
            <a:prstGeom prst="straightConnector1">
              <a:avLst/>
            </a:prstGeom>
            <a:ln>
              <a:headEnd type="none" w="med" len="med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55" name="Cloud Callout 54"/>
          <p:cNvSpPr/>
          <p:nvPr/>
        </p:nvSpPr>
        <p:spPr bwMode="auto">
          <a:xfrm>
            <a:off x="3278815" y="1854812"/>
            <a:ext cx="2931095" cy="1264980"/>
          </a:xfrm>
          <a:prstGeom prst="cloudCallout">
            <a:avLst>
              <a:gd name="adj1" fmla="val 88162"/>
              <a:gd name="adj2" fmla="val 33734"/>
            </a:avLst>
          </a:prstGeom>
          <a:solidFill>
            <a:schemeClr val="accent4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Which</a:t>
            </a:r>
            <a:r>
              <a:rPr kumimoji="0" lang="en-US" sz="2400" b="0" i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one is g</a:t>
            </a:r>
            <a:r>
              <a:rPr lang="en-US" dirty="0"/>
              <a:t>ood</a:t>
            </a:r>
            <a:r>
              <a:rPr kumimoji="0" lang="en-US" sz="2400" b="0" i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???</a:t>
            </a: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36" name="Table 35"/>
          <p:cNvGraphicFramePr>
            <a:graphicFrameLocks noGrp="1"/>
          </p:cNvGraphicFramePr>
          <p:nvPr>
            <p:extLst/>
          </p:nvPr>
        </p:nvGraphicFramePr>
        <p:xfrm>
          <a:off x="8272109" y="808742"/>
          <a:ext cx="83312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997877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98359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276011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1328409"/>
                    </a:ext>
                  </a:extLst>
                </a:gridCol>
              </a:tblGrid>
              <a:tr h="157192"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2825079"/>
                  </a:ext>
                </a:extLst>
              </a:tr>
              <a:tr h="157192"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9213118"/>
                  </a:ext>
                </a:extLst>
              </a:tr>
              <a:tr h="157192"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405457"/>
                  </a:ext>
                </a:extLst>
              </a:tr>
              <a:tr h="157192"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495684"/>
                  </a:ext>
                </a:extLst>
              </a:tr>
              <a:tr h="157192"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7959426"/>
                  </a:ext>
                </a:extLst>
              </a:tr>
              <a:tr h="157192"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0949801"/>
                  </a:ext>
                </a:extLst>
              </a:tr>
            </a:tbl>
          </a:graphicData>
        </a:graphic>
      </p:graphicFrame>
      <p:sp>
        <p:nvSpPr>
          <p:cNvPr id="38" name="Up Arrow 37"/>
          <p:cNvSpPr/>
          <p:nvPr/>
        </p:nvSpPr>
        <p:spPr bwMode="auto">
          <a:xfrm>
            <a:off x="8536367" y="1891895"/>
            <a:ext cx="365760" cy="548640"/>
          </a:xfrm>
          <a:prstGeom prst="upArrow">
            <a:avLst/>
          </a:prstGeom>
          <a:solidFill>
            <a:srgbClr val="23C78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0" name="Rectangle 39"/>
          <p:cNvSpPr/>
          <p:nvPr/>
        </p:nvSpPr>
        <p:spPr bwMode="auto">
          <a:xfrm>
            <a:off x="7519124" y="2455806"/>
            <a:ext cx="2429436" cy="158501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1" name="TextBox 40"/>
          <p:cNvSpPr txBox="1"/>
          <p:nvPr/>
        </p:nvSpPr>
        <p:spPr bwMode="auto">
          <a:xfrm>
            <a:off x="7672754" y="3691057"/>
            <a:ext cx="219737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400" i="0" dirty="0"/>
              <a:t>SQL Engine</a:t>
            </a:r>
          </a:p>
        </p:txBody>
      </p:sp>
      <p:sp>
        <p:nvSpPr>
          <p:cNvPr id="46" name="Rectangle 45"/>
          <p:cNvSpPr/>
          <p:nvPr/>
        </p:nvSpPr>
        <p:spPr bwMode="auto">
          <a:xfrm>
            <a:off x="7709363" y="2994867"/>
            <a:ext cx="2048959" cy="40011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000" dirty="0"/>
              <a:t>Query Optimizer</a:t>
            </a:r>
            <a:endParaRPr kumimoji="0" lang="en-US" sz="20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7830628" y="4648097"/>
            <a:ext cx="1806430" cy="1354599"/>
            <a:chOff x="6853473" y="257968"/>
            <a:chExt cx="4797676" cy="2476747"/>
          </a:xfrm>
          <a:solidFill>
            <a:schemeClr val="accent6">
              <a:lumMod val="60000"/>
              <a:lumOff val="40000"/>
              <a:alpha val="38000"/>
            </a:schemeClr>
          </a:solidFill>
        </p:grpSpPr>
        <p:sp>
          <p:nvSpPr>
            <p:cNvPr id="57" name="AutoShape 31"/>
            <p:cNvSpPr>
              <a:spLocks noChangeArrowheads="1"/>
            </p:cNvSpPr>
            <p:nvPr/>
          </p:nvSpPr>
          <p:spPr bwMode="auto">
            <a:xfrm>
              <a:off x="6853473" y="257968"/>
              <a:ext cx="4797676" cy="2476747"/>
            </a:xfrm>
            <a:prstGeom prst="can">
              <a:avLst>
                <a:gd name="adj" fmla="val 18449"/>
              </a:avLst>
            </a:prstGeom>
            <a:grp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 sz="1400" dirty="0"/>
            </a:p>
          </p:txBody>
        </p:sp>
        <p:sp>
          <p:nvSpPr>
            <p:cNvPr id="59" name="Rectangle 17"/>
            <p:cNvSpPr>
              <a:spLocks noChangeArrowheads="1"/>
            </p:cNvSpPr>
            <p:nvPr/>
          </p:nvSpPr>
          <p:spPr bwMode="auto">
            <a:xfrm rot="5400000">
              <a:off x="7682735" y="1247614"/>
              <a:ext cx="949389" cy="812399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IN"/>
            </a:p>
          </p:txBody>
        </p:sp>
      </p:grpSp>
      <p:sp>
        <p:nvSpPr>
          <p:cNvPr id="61" name="Rectangle 17"/>
          <p:cNvSpPr>
            <a:spLocks noChangeArrowheads="1"/>
          </p:cNvSpPr>
          <p:nvPr/>
        </p:nvSpPr>
        <p:spPr bwMode="auto">
          <a:xfrm rot="5400000">
            <a:off x="8958443" y="5251355"/>
            <a:ext cx="519246" cy="30588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IN"/>
          </a:p>
        </p:txBody>
      </p:sp>
      <p:sp>
        <p:nvSpPr>
          <p:cNvPr id="62" name="TextBox 61"/>
          <p:cNvSpPr txBox="1"/>
          <p:nvPr/>
        </p:nvSpPr>
        <p:spPr bwMode="auto">
          <a:xfrm>
            <a:off x="7476549" y="6083384"/>
            <a:ext cx="242943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600" i="0" u="sng" dirty="0"/>
              <a:t>Without Statistics</a:t>
            </a:r>
          </a:p>
          <a:p>
            <a:pPr>
              <a:buSzTx/>
            </a:pPr>
            <a:r>
              <a:rPr lang="en-US" sz="1600" i="0" dirty="0"/>
              <a:t>All tables are Equal</a:t>
            </a:r>
          </a:p>
        </p:txBody>
      </p:sp>
      <p:sp>
        <p:nvSpPr>
          <p:cNvPr id="30" name="Oval 29"/>
          <p:cNvSpPr/>
          <p:nvPr/>
        </p:nvSpPr>
        <p:spPr bwMode="auto">
          <a:xfrm>
            <a:off x="1883964" y="2583723"/>
            <a:ext cx="935591" cy="589126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Join</a:t>
            </a:r>
          </a:p>
        </p:txBody>
      </p:sp>
      <p:sp>
        <p:nvSpPr>
          <p:cNvPr id="31" name="Flowchart: Process 30"/>
          <p:cNvSpPr/>
          <p:nvPr/>
        </p:nvSpPr>
        <p:spPr bwMode="auto">
          <a:xfrm>
            <a:off x="2180020" y="4674398"/>
            <a:ext cx="432209" cy="461665"/>
          </a:xfrm>
          <a:prstGeom prst="flowChartProcess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C</a:t>
            </a:r>
          </a:p>
        </p:txBody>
      </p:sp>
      <p:cxnSp>
        <p:nvCxnSpPr>
          <p:cNvPr id="39" name="Straight Arrow Connector 38"/>
          <p:cNvCxnSpPr>
            <a:stCxn id="10" idx="0"/>
            <a:endCxn id="30" idx="3"/>
          </p:cNvCxnSpPr>
          <p:nvPr/>
        </p:nvCxnSpPr>
        <p:spPr bwMode="auto">
          <a:xfrm flipV="1">
            <a:off x="1550707" y="3086573"/>
            <a:ext cx="470271" cy="525302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 bwMode="auto">
          <a:xfrm>
            <a:off x="5089165" y="3946750"/>
            <a:ext cx="935591" cy="589126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Join</a:t>
            </a:r>
          </a:p>
        </p:txBody>
      </p:sp>
      <p:cxnSp>
        <p:nvCxnSpPr>
          <p:cNvPr id="43" name="Straight Arrow Connector 42"/>
          <p:cNvCxnSpPr>
            <a:stCxn id="48" idx="0"/>
            <a:endCxn id="42" idx="3"/>
          </p:cNvCxnSpPr>
          <p:nvPr/>
        </p:nvCxnSpPr>
        <p:spPr bwMode="auto">
          <a:xfrm flipV="1">
            <a:off x="4727577" y="4449600"/>
            <a:ext cx="498602" cy="629411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4" name="Flowchart: Process 43"/>
          <p:cNvSpPr/>
          <p:nvPr/>
        </p:nvSpPr>
        <p:spPr bwMode="auto">
          <a:xfrm>
            <a:off x="6209910" y="5046858"/>
            <a:ext cx="389850" cy="461665"/>
          </a:xfrm>
          <a:prstGeom prst="flowChartProcess">
            <a:avLst/>
          </a:prstGeom>
          <a:solidFill>
            <a:schemeClr val="accent6">
              <a:lumMod val="60000"/>
              <a:lumOff val="40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 charset="0"/>
              </a:rPr>
              <a:t>B</a:t>
            </a:r>
          </a:p>
        </p:txBody>
      </p:sp>
      <p:cxnSp>
        <p:nvCxnSpPr>
          <p:cNvPr id="45" name="Straight Arrow Connector 44"/>
          <p:cNvCxnSpPr>
            <a:stCxn id="44" idx="0"/>
            <a:endCxn id="42" idx="5"/>
          </p:cNvCxnSpPr>
          <p:nvPr/>
        </p:nvCxnSpPr>
        <p:spPr bwMode="auto">
          <a:xfrm flipH="1" flipV="1">
            <a:off x="5887742" y="4449600"/>
            <a:ext cx="517093" cy="597258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80" name="Rectangle 17"/>
          <p:cNvSpPr>
            <a:spLocks noChangeArrowheads="1"/>
          </p:cNvSpPr>
          <p:nvPr/>
        </p:nvSpPr>
        <p:spPr bwMode="auto">
          <a:xfrm rot="5400000">
            <a:off x="8508987" y="5266074"/>
            <a:ext cx="519246" cy="30588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IN"/>
          </a:p>
        </p:txBody>
      </p:sp>
      <p:sp>
        <p:nvSpPr>
          <p:cNvPr id="81" name="Up Arrow 80"/>
          <p:cNvSpPr/>
          <p:nvPr/>
        </p:nvSpPr>
        <p:spPr bwMode="auto">
          <a:xfrm>
            <a:off x="8553362" y="4064602"/>
            <a:ext cx="365760" cy="548640"/>
          </a:xfrm>
          <a:prstGeom prst="upArrow">
            <a:avLst/>
          </a:prstGeom>
          <a:solidFill>
            <a:srgbClr val="23C78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10157968" y="2625178"/>
            <a:ext cx="966931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800" i="0" dirty="0"/>
              <a:t>A – 10k</a:t>
            </a:r>
          </a:p>
          <a:p>
            <a:pPr>
              <a:buSzTx/>
            </a:pPr>
            <a:r>
              <a:rPr lang="en-US" sz="1800" i="0" dirty="0"/>
              <a:t>B – 10k</a:t>
            </a:r>
          </a:p>
          <a:p>
            <a:pPr>
              <a:buSzTx/>
            </a:pPr>
            <a:r>
              <a:rPr lang="en-US" sz="1800" i="0" dirty="0"/>
              <a:t>C - 10k</a:t>
            </a:r>
          </a:p>
        </p:txBody>
      </p:sp>
      <p:cxnSp>
        <p:nvCxnSpPr>
          <p:cNvPr id="53" name="Straight Arrow Connector 52"/>
          <p:cNvCxnSpPr>
            <a:endCxn id="30" idx="5"/>
          </p:cNvCxnSpPr>
          <p:nvPr/>
        </p:nvCxnSpPr>
        <p:spPr bwMode="auto">
          <a:xfrm flipH="1" flipV="1">
            <a:off x="2682541" y="3086573"/>
            <a:ext cx="540532" cy="564216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 bwMode="auto">
          <a:xfrm>
            <a:off x="1030067" y="3147838"/>
            <a:ext cx="51007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/>
              <a:t>5k</a:t>
            </a:r>
          </a:p>
        </p:txBody>
      </p:sp>
      <p:sp>
        <p:nvSpPr>
          <p:cNvPr id="4" name="TextBox 3"/>
          <p:cNvSpPr txBox="1"/>
          <p:nvPr/>
        </p:nvSpPr>
        <p:spPr bwMode="auto">
          <a:xfrm>
            <a:off x="4247138" y="4595514"/>
            <a:ext cx="56137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/>
              <a:t>5K</a:t>
            </a:r>
          </a:p>
        </p:txBody>
      </p:sp>
      <p:sp>
        <p:nvSpPr>
          <p:cNvPr id="8" name="TextBox 7"/>
          <p:cNvSpPr txBox="1"/>
          <p:nvPr/>
        </p:nvSpPr>
        <p:spPr bwMode="auto">
          <a:xfrm>
            <a:off x="10398673" y="649695"/>
            <a:ext cx="1582549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IN" sz="1800" i="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A – Customer</a:t>
            </a:r>
          </a:p>
          <a:p>
            <a:pPr algn="l">
              <a:buSzTx/>
            </a:pPr>
            <a:r>
              <a:rPr lang="en-IN" sz="1800" i="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B – Order</a:t>
            </a:r>
          </a:p>
          <a:p>
            <a:pPr algn="l">
              <a:buSzTx/>
            </a:pPr>
            <a:r>
              <a:rPr lang="en-IN" sz="1800" i="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C – </a:t>
            </a:r>
            <a:r>
              <a:rPr lang="en-IN" sz="1800" i="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Orderline</a:t>
            </a:r>
            <a:endParaRPr lang="en-US" sz="1800" i="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5513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55" grpId="0" animBg="1"/>
      <p:bldP spid="38" grpId="0" animBg="1"/>
      <p:bldP spid="40" grpId="0" animBg="1"/>
      <p:bldP spid="41" grpId="0"/>
      <p:bldP spid="46" grpId="0" animBg="1"/>
      <p:bldP spid="61" grpId="0" animBg="1"/>
      <p:bldP spid="62" grpId="0"/>
      <p:bldP spid="30" grpId="0" animBg="1"/>
      <p:bldP spid="31" grpId="0" animBg="1"/>
      <p:bldP spid="42" grpId="0" animBg="1"/>
      <p:bldP spid="44" grpId="0" animBg="1"/>
      <p:bldP spid="80" grpId="0" animBg="1"/>
      <p:bldP spid="81" grpId="0" animBg="1"/>
      <p:bldP spid="5" grpId="0"/>
      <p:bldP spid="3" grpId="0"/>
      <p:bldP spid="4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367543" y="2278773"/>
            <a:ext cx="2429436" cy="158501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226687"/>
            <a:ext cx="10948387" cy="535531"/>
          </a:xfrm>
        </p:spPr>
        <p:txBody>
          <a:bodyPr/>
          <a:lstStyle/>
          <a:p>
            <a:r>
              <a:rPr lang="en-US" sz="3200" dirty="0"/>
              <a:t>Update Statistics – verify and update 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4611378" y="760505"/>
            <a:ext cx="7058977" cy="1061829"/>
          </a:xfrm>
          <a:prstGeom prst="rect">
            <a:avLst/>
          </a:prstGeom>
          <a:noFill/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l">
              <a:lnSpc>
                <a:spcPct val="75000"/>
              </a:lnSpc>
              <a:spcBef>
                <a:spcPct val="0"/>
              </a:spcBef>
            </a:pPr>
            <a:r>
              <a:rPr lang="en-US" sz="2800" i="0" dirty="0">
                <a:solidFill>
                  <a:srgbClr val="000000"/>
                </a:solidFill>
                <a:latin typeface="courier new" panose="02070309020205020404" pitchFamily="49" charset="0"/>
              </a:rPr>
              <a:t>UPDATE </a:t>
            </a:r>
            <a:r>
              <a:rPr lang="en-US" sz="2800" i="0" dirty="0">
                <a:solidFill>
                  <a:schemeClr val="accent6">
                    <a:lumMod val="60000"/>
                    <a:lumOff val="40000"/>
                  </a:schemeClr>
                </a:solidFill>
                <a:latin typeface="courier new" panose="02070309020205020404" pitchFamily="49" charset="0"/>
              </a:rPr>
              <a:t>TABLE</a:t>
            </a:r>
            <a:r>
              <a:rPr lang="en-US" sz="2800" i="0" dirty="0">
                <a:solidFill>
                  <a:srgbClr val="000000"/>
                </a:solidFill>
                <a:latin typeface="courier new" panose="02070309020205020404" pitchFamily="49" charset="0"/>
              </a:rPr>
              <a:t> STATISTICS AND </a:t>
            </a:r>
            <a:r>
              <a:rPr lang="en-US" sz="2800" i="0" dirty="0">
                <a:solidFill>
                  <a:schemeClr val="accent6">
                    <a:lumMod val="60000"/>
                    <a:lumOff val="40000"/>
                  </a:schemeClr>
                </a:solidFill>
                <a:latin typeface="courier new" panose="02070309020205020404" pitchFamily="49" charset="0"/>
              </a:rPr>
              <a:t>INDEX</a:t>
            </a:r>
            <a:r>
              <a:rPr lang="en-US" sz="2800" i="0" dirty="0">
                <a:solidFill>
                  <a:srgbClr val="000000"/>
                </a:solidFill>
                <a:latin typeface="courier new" panose="02070309020205020404" pitchFamily="49" charset="0"/>
              </a:rPr>
              <a:t> STATISTICS AND ALL </a:t>
            </a:r>
            <a:r>
              <a:rPr lang="en-US" sz="2800" i="0" dirty="0">
                <a:solidFill>
                  <a:schemeClr val="accent6">
                    <a:lumMod val="60000"/>
                    <a:lumOff val="40000"/>
                  </a:schemeClr>
                </a:solidFill>
                <a:latin typeface="courier new" panose="02070309020205020404" pitchFamily="49" charset="0"/>
              </a:rPr>
              <a:t>COLUMN</a:t>
            </a:r>
            <a:r>
              <a:rPr lang="en-US" sz="2800" i="0" dirty="0">
                <a:solidFill>
                  <a:srgbClr val="000000"/>
                </a:solidFill>
                <a:latin typeface="courier new" panose="02070309020205020404" pitchFamily="49" charset="0"/>
              </a:rPr>
              <a:t> STATISTICS FOR </a:t>
            </a:r>
            <a:r>
              <a:rPr lang="en-US" sz="2800" i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PUB.Customer</a:t>
            </a:r>
            <a:r>
              <a:rPr lang="en-US" sz="2800" i="0" dirty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4965198" y="2436999"/>
            <a:ext cx="1151276" cy="307777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400" b="0" i="1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Arial" charset="0"/>
              </a:rPr>
              <a:t>_</a:t>
            </a:r>
            <a:r>
              <a:rPr kumimoji="0" lang="en-US" sz="1400" b="0" i="1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Arial" charset="0"/>
              </a:rPr>
              <a:t>SysTblStat</a:t>
            </a:r>
            <a:endParaRPr kumimoji="0" lang="en-US" sz="1400" b="0" i="1" u="none" strike="noStrike" cap="none" normalizeH="0" baseline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Arial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6305506" y="3027866"/>
            <a:ext cx="1141659" cy="307777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400" b="0" i="1" u="none" strike="noStrike" cap="none" normalizeH="0" baseline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Arial" charset="0"/>
              </a:rPr>
              <a:t>_</a:t>
            </a:r>
            <a:r>
              <a:rPr kumimoji="0" lang="en-US" sz="1400" b="0" i="1" u="none" strike="noStrike" cap="none" normalizeH="0" baseline="0" dirty="0" err="1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Arial" charset="0"/>
              </a:rPr>
              <a:t>SysIdxStat</a:t>
            </a:r>
            <a:endParaRPr kumimoji="0" lang="en-US" sz="1400" b="0" i="1" u="none" strike="noStrike" cap="none" normalizeH="0" baseline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latin typeface="Arial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8419013" y="2434998"/>
            <a:ext cx="1172116" cy="307777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400" b="0" i="1" u="none" strike="noStrike" cap="none" normalizeH="0" baseline="0" dirty="0">
                <a:ln>
                  <a:noFill/>
                </a:ln>
                <a:effectLst/>
                <a:latin typeface="Arial" charset="0"/>
              </a:rPr>
              <a:t>_</a:t>
            </a:r>
            <a:r>
              <a:rPr kumimoji="0" lang="en-US" sz="1400" b="0" i="1" u="none" strike="noStrike" cap="none" normalizeH="0" baseline="0" dirty="0" err="1">
                <a:ln>
                  <a:noFill/>
                </a:ln>
                <a:effectLst/>
                <a:latin typeface="Arial" charset="0"/>
              </a:rPr>
              <a:t>SysColStat</a:t>
            </a:r>
            <a:endParaRPr kumimoji="0" lang="en-US" sz="1400" b="0" i="1" u="none" strike="noStrike" cap="none" normalizeH="0" baseline="0" dirty="0">
              <a:ln>
                <a:noFill/>
              </a:ln>
              <a:effectLst/>
              <a:latin typeface="Arial" charset="0"/>
            </a:endParaRPr>
          </a:p>
        </p:txBody>
      </p:sp>
      <p:cxnSp>
        <p:nvCxnSpPr>
          <p:cNvPr id="12" name="Straight Arrow Connector 11"/>
          <p:cNvCxnSpPr>
            <a:endCxn id="3" idx="0"/>
          </p:cNvCxnSpPr>
          <p:nvPr/>
        </p:nvCxnSpPr>
        <p:spPr bwMode="auto">
          <a:xfrm flipH="1">
            <a:off x="5540836" y="1795696"/>
            <a:ext cx="1937489" cy="641303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 bwMode="auto">
          <a:xfrm>
            <a:off x="6876335" y="2553163"/>
            <a:ext cx="119269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>
                <a:solidFill>
                  <a:schemeClr val="accent5">
                    <a:lumMod val="75000"/>
                  </a:schemeClr>
                </a:solidFill>
              </a:rPr>
              <a:t>Index</a:t>
            </a:r>
          </a:p>
        </p:txBody>
      </p:sp>
      <p:sp>
        <p:nvSpPr>
          <p:cNvPr id="14" name="TextBox 13"/>
          <p:cNvSpPr txBox="1"/>
          <p:nvPr/>
        </p:nvSpPr>
        <p:spPr bwMode="auto">
          <a:xfrm>
            <a:off x="4486315" y="1967933"/>
            <a:ext cx="119269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>
                <a:solidFill>
                  <a:schemeClr val="accent6">
                    <a:lumMod val="75000"/>
                  </a:schemeClr>
                </a:solidFill>
              </a:rPr>
              <a:t>Table</a:t>
            </a:r>
          </a:p>
        </p:txBody>
      </p:sp>
      <p:cxnSp>
        <p:nvCxnSpPr>
          <p:cNvPr id="15" name="Straight Arrow Connector 14"/>
          <p:cNvCxnSpPr>
            <a:endCxn id="9" idx="0"/>
          </p:cNvCxnSpPr>
          <p:nvPr/>
        </p:nvCxnSpPr>
        <p:spPr bwMode="auto">
          <a:xfrm flipH="1">
            <a:off x="6876336" y="1795696"/>
            <a:ext cx="601989" cy="1232170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endCxn id="10" idx="1"/>
          </p:cNvCxnSpPr>
          <p:nvPr/>
        </p:nvCxnSpPr>
        <p:spPr bwMode="auto">
          <a:xfrm>
            <a:off x="7478325" y="1795696"/>
            <a:ext cx="940688" cy="793191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 bwMode="auto">
          <a:xfrm>
            <a:off x="8645640" y="1885032"/>
            <a:ext cx="130893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/>
              <a:t>Column</a:t>
            </a:r>
          </a:p>
        </p:txBody>
      </p:sp>
      <p:pic>
        <p:nvPicPr>
          <p:cNvPr id="23" name="Picture 10" descr="http://alangregerman.typepad.com/.a/6a00d83516c0ad53ef017c3329aba8970b-800w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8046" y="2903492"/>
            <a:ext cx="1246840" cy="155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Cloud Callout 23"/>
          <p:cNvSpPr/>
          <p:nvPr/>
        </p:nvSpPr>
        <p:spPr bwMode="auto">
          <a:xfrm>
            <a:off x="8939151" y="4825859"/>
            <a:ext cx="3133775" cy="515362"/>
          </a:xfrm>
          <a:prstGeom prst="cloudCallout">
            <a:avLst>
              <a:gd name="adj1" fmla="val 21980"/>
              <a:gd name="adj2" fmla="val -134575"/>
            </a:avLst>
          </a:prstGeom>
          <a:solidFill>
            <a:schemeClr val="accent4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How do </a:t>
            </a:r>
            <a:r>
              <a:rPr lang="en-US" sz="1600" dirty="0"/>
              <a:t>I update</a:t>
            </a:r>
            <a:r>
              <a:rPr kumimoji="0" lang="en-US" sz="1600" b="0" i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</a:rPr>
              <a:t>?</a:t>
            </a:r>
            <a:endParaRPr kumimoji="0" lang="en-US" sz="16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45" name="Rectangle 44"/>
          <p:cNvSpPr/>
          <p:nvPr/>
        </p:nvSpPr>
        <p:spPr bwMode="auto">
          <a:xfrm>
            <a:off x="534365" y="2871880"/>
            <a:ext cx="2048959" cy="40011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000" dirty="0"/>
              <a:t>Query Optimizer</a:t>
            </a:r>
            <a:endParaRPr kumimoji="0" lang="en-US" sz="20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49" name="Table 48"/>
          <p:cNvGraphicFramePr>
            <a:graphicFrameLocks noGrp="1"/>
          </p:cNvGraphicFramePr>
          <p:nvPr>
            <p:extLst/>
          </p:nvPr>
        </p:nvGraphicFramePr>
        <p:xfrm>
          <a:off x="1165701" y="762943"/>
          <a:ext cx="83312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997877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98359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276011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1328409"/>
                    </a:ext>
                  </a:extLst>
                </a:gridCol>
              </a:tblGrid>
              <a:tr h="145478"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2825079"/>
                  </a:ext>
                </a:extLst>
              </a:tr>
              <a:tr h="145478"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9213118"/>
                  </a:ext>
                </a:extLst>
              </a:tr>
              <a:tr h="145478"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405457"/>
                  </a:ext>
                </a:extLst>
              </a:tr>
              <a:tr h="145478"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495684"/>
                  </a:ext>
                </a:extLst>
              </a:tr>
              <a:tr h="145478"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7959426"/>
                  </a:ext>
                </a:extLst>
              </a:tr>
              <a:tr h="145478"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0949801"/>
                  </a:ext>
                </a:extLst>
              </a:tr>
            </a:tbl>
          </a:graphicData>
        </a:graphic>
      </p:graphicFrame>
      <p:sp>
        <p:nvSpPr>
          <p:cNvPr id="50" name="Up Arrow 49"/>
          <p:cNvSpPr/>
          <p:nvPr/>
        </p:nvSpPr>
        <p:spPr bwMode="auto">
          <a:xfrm>
            <a:off x="1329856" y="1662226"/>
            <a:ext cx="365760" cy="548640"/>
          </a:xfrm>
          <a:prstGeom prst="upArrow">
            <a:avLst/>
          </a:prstGeom>
          <a:solidFill>
            <a:srgbClr val="23C78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563748" y="3540505"/>
            <a:ext cx="219737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400" i="0" dirty="0"/>
              <a:t>SQL Engine</a:t>
            </a:r>
          </a:p>
        </p:txBody>
      </p:sp>
      <p:sp>
        <p:nvSpPr>
          <p:cNvPr id="41" name="Cloud Callout 40"/>
          <p:cNvSpPr/>
          <p:nvPr/>
        </p:nvSpPr>
        <p:spPr bwMode="auto">
          <a:xfrm rot="185264">
            <a:off x="8909912" y="5636202"/>
            <a:ext cx="3133775" cy="890171"/>
          </a:xfrm>
          <a:prstGeom prst="cloudCallout">
            <a:avLst>
              <a:gd name="adj1" fmla="val 21897"/>
              <a:gd name="adj2" fmla="val -84101"/>
            </a:avLst>
          </a:prstGeom>
          <a:solidFill>
            <a:schemeClr val="accent4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How often I should </a:t>
            </a:r>
            <a:r>
              <a:rPr lang="en-US" sz="1600" dirty="0"/>
              <a:t>update</a:t>
            </a:r>
            <a:r>
              <a:rPr kumimoji="0" lang="en-US" sz="1600" b="0" i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</a:rPr>
              <a:t>?</a:t>
            </a:r>
            <a:endParaRPr kumimoji="0" lang="en-US" sz="16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51" name="Rectangle 50"/>
          <p:cNvSpPr/>
          <p:nvPr/>
        </p:nvSpPr>
        <p:spPr bwMode="auto">
          <a:xfrm>
            <a:off x="8142286" y="2945986"/>
            <a:ext cx="1797287" cy="307777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400" b="0" i="1" u="none" strike="noStrike" cap="none" normalizeH="0" baseline="0" dirty="0">
                <a:ln>
                  <a:noFill/>
                </a:ln>
                <a:effectLst/>
                <a:latin typeface="Arial" charset="0"/>
              </a:rPr>
              <a:t>_Sys&lt;datatype&gt;Stat</a:t>
            </a:r>
          </a:p>
        </p:txBody>
      </p:sp>
      <p:grpSp>
        <p:nvGrpSpPr>
          <p:cNvPr id="72" name="Group 71"/>
          <p:cNvGrpSpPr/>
          <p:nvPr/>
        </p:nvGrpSpPr>
        <p:grpSpPr>
          <a:xfrm>
            <a:off x="670449" y="4537532"/>
            <a:ext cx="1806430" cy="1354601"/>
            <a:chOff x="6853473" y="257968"/>
            <a:chExt cx="4797676" cy="2476747"/>
          </a:xfrm>
          <a:solidFill>
            <a:schemeClr val="accent6">
              <a:lumMod val="60000"/>
              <a:lumOff val="40000"/>
              <a:alpha val="38000"/>
            </a:schemeClr>
          </a:solidFill>
        </p:grpSpPr>
        <p:sp>
          <p:nvSpPr>
            <p:cNvPr id="73" name="AutoShape 31"/>
            <p:cNvSpPr>
              <a:spLocks noChangeArrowheads="1"/>
            </p:cNvSpPr>
            <p:nvPr/>
          </p:nvSpPr>
          <p:spPr bwMode="auto">
            <a:xfrm>
              <a:off x="6853473" y="257968"/>
              <a:ext cx="4797676" cy="2476747"/>
            </a:xfrm>
            <a:prstGeom prst="can">
              <a:avLst>
                <a:gd name="adj" fmla="val 18449"/>
              </a:avLst>
            </a:prstGeom>
            <a:grp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 sz="1400" dirty="0"/>
            </a:p>
          </p:txBody>
        </p:sp>
        <p:sp>
          <p:nvSpPr>
            <p:cNvPr id="76" name="Rectangle 17"/>
            <p:cNvSpPr>
              <a:spLocks noChangeArrowheads="1"/>
            </p:cNvSpPr>
            <p:nvPr/>
          </p:nvSpPr>
          <p:spPr bwMode="auto">
            <a:xfrm rot="5400000">
              <a:off x="7828396" y="1795776"/>
              <a:ext cx="300506" cy="683403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IN"/>
            </a:p>
          </p:txBody>
        </p:sp>
      </p:grpSp>
      <p:sp>
        <p:nvSpPr>
          <p:cNvPr id="78" name="TextBox 77"/>
          <p:cNvSpPr txBox="1"/>
          <p:nvPr/>
        </p:nvSpPr>
        <p:spPr bwMode="auto">
          <a:xfrm>
            <a:off x="316370" y="6125220"/>
            <a:ext cx="242943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600" i="0" dirty="0"/>
              <a:t>DB with statistics</a:t>
            </a:r>
          </a:p>
        </p:txBody>
      </p:sp>
      <p:sp>
        <p:nvSpPr>
          <p:cNvPr id="79" name="Rectangle 17"/>
          <p:cNvSpPr>
            <a:spLocks noChangeArrowheads="1"/>
          </p:cNvSpPr>
          <p:nvPr/>
        </p:nvSpPr>
        <p:spPr bwMode="auto">
          <a:xfrm rot="5400000">
            <a:off x="1309479" y="5326400"/>
            <a:ext cx="342783" cy="29974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IN"/>
          </a:p>
        </p:txBody>
      </p:sp>
      <p:grpSp>
        <p:nvGrpSpPr>
          <p:cNvPr id="63" name="Group 62"/>
          <p:cNvGrpSpPr/>
          <p:nvPr/>
        </p:nvGrpSpPr>
        <p:grpSpPr>
          <a:xfrm>
            <a:off x="3119556" y="4896698"/>
            <a:ext cx="2066532" cy="1474046"/>
            <a:chOff x="428950" y="2097466"/>
            <a:chExt cx="2331123" cy="1624327"/>
          </a:xfrm>
        </p:grpSpPr>
        <p:sp>
          <p:nvSpPr>
            <p:cNvPr id="64" name="Oval 63"/>
            <p:cNvSpPr/>
            <p:nvPr/>
          </p:nvSpPr>
          <p:spPr bwMode="auto">
            <a:xfrm>
              <a:off x="1055435" y="2097466"/>
              <a:ext cx="1055382" cy="64918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headEnd type="none" w="med" len="med"/>
              <a:tailEnd type="none" w="med" len="med"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2400" b="0" i="1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Join</a:t>
              </a:r>
            </a:p>
          </p:txBody>
        </p:sp>
        <p:sp>
          <p:nvSpPr>
            <p:cNvPr id="65" name="Flowchart: Process 64"/>
            <p:cNvSpPr/>
            <p:nvPr/>
          </p:nvSpPr>
          <p:spPr bwMode="auto">
            <a:xfrm>
              <a:off x="2300417" y="3209204"/>
              <a:ext cx="459656" cy="508732"/>
            </a:xfrm>
            <a:prstGeom prst="flowChartProcess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Arial" charset="0"/>
                </a:rPr>
                <a:t>C</a:t>
              </a:r>
            </a:p>
          </p:txBody>
        </p:sp>
        <p:sp>
          <p:nvSpPr>
            <p:cNvPr id="66" name="Flowchart: Process 65"/>
            <p:cNvSpPr/>
            <p:nvPr/>
          </p:nvSpPr>
          <p:spPr bwMode="auto">
            <a:xfrm>
              <a:off x="428950" y="3213061"/>
              <a:ext cx="439765" cy="508732"/>
            </a:xfrm>
            <a:prstGeom prst="flowChartProcess">
              <a:avLst/>
            </a:prstGeom>
            <a:solidFill>
              <a:schemeClr val="accent4">
                <a:lumMod val="75000"/>
              </a:schemeClr>
            </a:solidFill>
            <a:ln>
              <a:headEnd type="none" w="med" len="med"/>
              <a:tailEnd type="none" w="med" len="med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lang="en-US" dirty="0">
                  <a:solidFill>
                    <a:schemeClr val="bg1"/>
                  </a:solidFill>
                  <a:latin typeface="Arial" charset="0"/>
                </a:rPr>
                <a:t>A</a:t>
              </a:r>
              <a:endParaRPr kumimoji="0" lang="en-US" sz="2400" b="0" i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cxnSp>
          <p:nvCxnSpPr>
            <p:cNvPr id="67" name="Straight Arrow Connector 66"/>
            <p:cNvCxnSpPr>
              <a:stCxn id="66" idx="0"/>
              <a:endCxn id="64" idx="3"/>
            </p:cNvCxnSpPr>
            <p:nvPr/>
          </p:nvCxnSpPr>
          <p:spPr bwMode="auto">
            <a:xfrm flipV="1">
              <a:off x="648832" y="2651582"/>
              <a:ext cx="561160" cy="561478"/>
            </a:xfrm>
            <a:prstGeom prst="straightConnector1">
              <a:avLst/>
            </a:prstGeom>
            <a:ln>
              <a:headEnd type="none" w="med" len="med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8" name="Straight Arrow Connector 67"/>
            <p:cNvCxnSpPr>
              <a:stCxn id="65" idx="0"/>
              <a:endCxn id="64" idx="5"/>
            </p:cNvCxnSpPr>
            <p:nvPr/>
          </p:nvCxnSpPr>
          <p:spPr bwMode="auto">
            <a:xfrm flipH="1" flipV="1">
              <a:off x="1956260" y="2651581"/>
              <a:ext cx="573986" cy="557623"/>
            </a:xfrm>
            <a:prstGeom prst="straightConnector1">
              <a:avLst/>
            </a:prstGeom>
            <a:ln>
              <a:headEnd type="none" w="med" len="med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69" name="Oval 68"/>
          <p:cNvSpPr/>
          <p:nvPr/>
        </p:nvSpPr>
        <p:spPr bwMode="auto">
          <a:xfrm>
            <a:off x="4504318" y="3764437"/>
            <a:ext cx="935591" cy="589126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Join</a:t>
            </a:r>
          </a:p>
        </p:txBody>
      </p:sp>
      <p:cxnSp>
        <p:nvCxnSpPr>
          <p:cNvPr id="70" name="Straight Arrow Connector 69"/>
          <p:cNvCxnSpPr>
            <a:stCxn id="64" idx="0"/>
            <a:endCxn id="69" idx="3"/>
          </p:cNvCxnSpPr>
          <p:nvPr/>
        </p:nvCxnSpPr>
        <p:spPr bwMode="auto">
          <a:xfrm flipV="1">
            <a:off x="4142730" y="4267287"/>
            <a:ext cx="498602" cy="629411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71" name="Flowchart: Process 70"/>
          <p:cNvSpPr/>
          <p:nvPr/>
        </p:nvSpPr>
        <p:spPr bwMode="auto">
          <a:xfrm>
            <a:off x="5725731" y="4864545"/>
            <a:ext cx="389850" cy="461665"/>
          </a:xfrm>
          <a:prstGeom prst="flowChartProcess">
            <a:avLst/>
          </a:prstGeom>
          <a:solidFill>
            <a:schemeClr val="accent6">
              <a:lumMod val="60000"/>
              <a:lumOff val="40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 charset="0"/>
              </a:rPr>
              <a:t>B</a:t>
            </a:r>
          </a:p>
        </p:txBody>
      </p:sp>
      <p:cxnSp>
        <p:nvCxnSpPr>
          <p:cNvPr id="74" name="Straight Arrow Connector 73"/>
          <p:cNvCxnSpPr>
            <a:stCxn id="71" idx="0"/>
            <a:endCxn id="69" idx="5"/>
          </p:cNvCxnSpPr>
          <p:nvPr/>
        </p:nvCxnSpPr>
        <p:spPr bwMode="auto">
          <a:xfrm flipH="1" flipV="1">
            <a:off x="5302895" y="4267287"/>
            <a:ext cx="617761" cy="597258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81" name="Picture 2" descr="http://emojipedia-us.s3.amazonaws.com/cache/f8/69/f869f6512b0d7187f4e475fc9aa7f25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5774" y="3070901"/>
            <a:ext cx="869994" cy="869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7" name="Rectangle 17"/>
          <p:cNvSpPr>
            <a:spLocks noChangeArrowheads="1"/>
          </p:cNvSpPr>
          <p:nvPr/>
        </p:nvSpPr>
        <p:spPr bwMode="auto">
          <a:xfrm rot="5400000">
            <a:off x="1650793" y="5231339"/>
            <a:ext cx="540605" cy="29204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IN"/>
          </a:p>
        </p:txBody>
      </p:sp>
      <p:sp>
        <p:nvSpPr>
          <p:cNvPr id="88" name="Up Arrow 87"/>
          <p:cNvSpPr/>
          <p:nvPr/>
        </p:nvSpPr>
        <p:spPr bwMode="auto">
          <a:xfrm>
            <a:off x="1348208" y="3935249"/>
            <a:ext cx="365760" cy="548640"/>
          </a:xfrm>
          <a:prstGeom prst="upArrow">
            <a:avLst/>
          </a:prstGeom>
          <a:solidFill>
            <a:srgbClr val="23C78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2" name="TextBox 41"/>
          <p:cNvSpPr txBox="1"/>
          <p:nvPr/>
        </p:nvSpPr>
        <p:spPr bwMode="auto">
          <a:xfrm>
            <a:off x="2826034" y="2516121"/>
            <a:ext cx="1184941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sz="1800" i="0" dirty="0"/>
              <a:t>A – 10</a:t>
            </a:r>
          </a:p>
          <a:p>
            <a:pPr algn="l">
              <a:buSzTx/>
            </a:pPr>
            <a:r>
              <a:rPr lang="en-US" sz="1800" i="0" dirty="0"/>
              <a:t>B – 10k</a:t>
            </a:r>
          </a:p>
          <a:p>
            <a:pPr algn="l">
              <a:buSzTx/>
            </a:pPr>
            <a:r>
              <a:rPr lang="en-US" sz="1800" i="0" dirty="0"/>
              <a:t>C - 1000k</a:t>
            </a:r>
          </a:p>
        </p:txBody>
      </p:sp>
      <p:grpSp>
        <p:nvGrpSpPr>
          <p:cNvPr id="43" name="Group 42"/>
          <p:cNvGrpSpPr/>
          <p:nvPr/>
        </p:nvGrpSpPr>
        <p:grpSpPr>
          <a:xfrm>
            <a:off x="5865913" y="4846315"/>
            <a:ext cx="3058786" cy="1508665"/>
            <a:chOff x="425903" y="2097466"/>
            <a:chExt cx="3325175" cy="1617436"/>
          </a:xfrm>
        </p:grpSpPr>
        <p:sp>
          <p:nvSpPr>
            <p:cNvPr id="44" name="Oval 43"/>
            <p:cNvSpPr/>
            <p:nvPr/>
          </p:nvSpPr>
          <p:spPr bwMode="auto">
            <a:xfrm>
              <a:off x="1055435" y="2097466"/>
              <a:ext cx="1055382" cy="64918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headEnd type="none" w="med" len="med"/>
              <a:tailEnd type="none" w="med" len="med"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2400" b="0" i="1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Join</a:t>
              </a:r>
            </a:p>
          </p:txBody>
        </p:sp>
        <p:sp>
          <p:nvSpPr>
            <p:cNvPr id="46" name="Flowchart: Process 45"/>
            <p:cNvSpPr/>
            <p:nvPr/>
          </p:nvSpPr>
          <p:spPr bwMode="auto">
            <a:xfrm>
              <a:off x="3327276" y="2130457"/>
              <a:ext cx="423802" cy="494950"/>
            </a:xfrm>
            <a:prstGeom prst="flowChartProcess">
              <a:avLst/>
            </a:prstGeom>
            <a:solidFill>
              <a:schemeClr val="accent4">
                <a:lumMod val="75000"/>
              </a:schemeClr>
            </a:solidFill>
            <a:ln>
              <a:headEnd type="none" w="med" len="med"/>
              <a:tailEnd type="none" w="med" len="med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2400" b="0" i="1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A</a:t>
              </a:r>
            </a:p>
          </p:txBody>
        </p:sp>
        <p:sp>
          <p:nvSpPr>
            <p:cNvPr id="47" name="Flowchart: Process 46"/>
            <p:cNvSpPr/>
            <p:nvPr/>
          </p:nvSpPr>
          <p:spPr bwMode="auto">
            <a:xfrm>
              <a:off x="425903" y="3219952"/>
              <a:ext cx="423802" cy="494950"/>
            </a:xfrm>
            <a:prstGeom prst="flowChartProcess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headEnd type="none" w="med" len="med"/>
              <a:tailEnd type="none" w="med" len="med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2400" b="0" i="1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B</a:t>
              </a:r>
            </a:p>
          </p:txBody>
        </p:sp>
        <p:cxnSp>
          <p:nvCxnSpPr>
            <p:cNvPr id="48" name="Straight Arrow Connector 47"/>
            <p:cNvCxnSpPr>
              <a:stCxn id="47" idx="0"/>
              <a:endCxn id="44" idx="3"/>
            </p:cNvCxnSpPr>
            <p:nvPr/>
          </p:nvCxnSpPr>
          <p:spPr bwMode="auto">
            <a:xfrm flipV="1">
              <a:off x="637804" y="2651583"/>
              <a:ext cx="572188" cy="568369"/>
            </a:xfrm>
            <a:prstGeom prst="straightConnector1">
              <a:avLst/>
            </a:prstGeom>
            <a:ln>
              <a:headEnd type="none" w="med" len="med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>
              <a:stCxn id="54" idx="0"/>
              <a:endCxn id="44" idx="5"/>
            </p:cNvCxnSpPr>
            <p:nvPr/>
          </p:nvCxnSpPr>
          <p:spPr bwMode="auto">
            <a:xfrm flipH="1" flipV="1">
              <a:off x="1956259" y="2651583"/>
              <a:ext cx="545911" cy="585011"/>
            </a:xfrm>
            <a:prstGeom prst="straightConnector1">
              <a:avLst/>
            </a:prstGeom>
            <a:ln>
              <a:headEnd type="none" w="med" len="med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53" name="Oval 52"/>
          <p:cNvSpPr/>
          <p:nvPr/>
        </p:nvSpPr>
        <p:spPr bwMode="auto">
          <a:xfrm>
            <a:off x="7263684" y="3818163"/>
            <a:ext cx="935591" cy="589126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Join</a:t>
            </a:r>
          </a:p>
        </p:txBody>
      </p:sp>
      <p:sp>
        <p:nvSpPr>
          <p:cNvPr id="54" name="Flowchart: Process 53"/>
          <p:cNvSpPr/>
          <p:nvPr/>
        </p:nvSpPr>
        <p:spPr bwMode="auto">
          <a:xfrm>
            <a:off x="7559740" y="5908838"/>
            <a:ext cx="432209" cy="461665"/>
          </a:xfrm>
          <a:prstGeom prst="flowChartProcess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C</a:t>
            </a:r>
          </a:p>
        </p:txBody>
      </p:sp>
      <p:cxnSp>
        <p:nvCxnSpPr>
          <p:cNvPr id="55" name="Straight Arrow Connector 54"/>
          <p:cNvCxnSpPr>
            <a:stCxn id="44" idx="0"/>
            <a:endCxn id="53" idx="3"/>
          </p:cNvCxnSpPr>
          <p:nvPr/>
        </p:nvCxnSpPr>
        <p:spPr bwMode="auto">
          <a:xfrm flipV="1">
            <a:off x="6930427" y="4321013"/>
            <a:ext cx="470271" cy="525302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endCxn id="53" idx="5"/>
          </p:cNvCxnSpPr>
          <p:nvPr/>
        </p:nvCxnSpPr>
        <p:spPr bwMode="auto">
          <a:xfrm flipH="1" flipV="1">
            <a:off x="8062261" y="4321013"/>
            <a:ext cx="540532" cy="564216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 bwMode="auto">
          <a:xfrm>
            <a:off x="6409787" y="4382278"/>
            <a:ext cx="51007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/>
              <a:t>8k</a:t>
            </a:r>
          </a:p>
        </p:txBody>
      </p:sp>
      <p:sp>
        <p:nvSpPr>
          <p:cNvPr id="59" name="TextBox 58"/>
          <p:cNvSpPr txBox="1"/>
          <p:nvPr/>
        </p:nvSpPr>
        <p:spPr bwMode="auto">
          <a:xfrm>
            <a:off x="3620867" y="4473718"/>
            <a:ext cx="51007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/>
              <a:t>1k</a:t>
            </a:r>
          </a:p>
        </p:txBody>
      </p:sp>
    </p:spTree>
    <p:extLst>
      <p:ext uri="{BB962C8B-B14F-4D97-AF65-F5344CB8AC3E}">
        <p14:creationId xmlns:p14="http://schemas.microsoft.com/office/powerpoint/2010/main" val="2003753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3" grpId="0" animBg="1"/>
      <p:bldP spid="9" grpId="0" animBg="1"/>
      <p:bldP spid="10" grpId="0" animBg="1"/>
      <p:bldP spid="13" grpId="0"/>
      <p:bldP spid="14" grpId="0"/>
      <p:bldP spid="22" grpId="0"/>
      <p:bldP spid="24" grpId="0" animBg="1"/>
      <p:bldP spid="45" grpId="0" animBg="1"/>
      <p:bldP spid="50" grpId="0" animBg="1"/>
      <p:bldP spid="8" grpId="0"/>
      <p:bldP spid="41" grpId="0" animBg="1"/>
      <p:bldP spid="51" grpId="0" animBg="1"/>
      <p:bldP spid="78" grpId="0"/>
      <p:bldP spid="79" grpId="0" animBg="1"/>
      <p:bldP spid="69" grpId="0" animBg="1"/>
      <p:bldP spid="71" grpId="0" animBg="1"/>
      <p:bldP spid="87" grpId="0" animBg="1"/>
      <p:bldP spid="88" grpId="0" animBg="1"/>
      <p:bldP spid="42" grpId="0"/>
      <p:bldP spid="53" grpId="0" animBg="1"/>
      <p:bldP spid="54" grpId="0" animBg="1"/>
      <p:bldP spid="58" grpId="0"/>
      <p:bldP spid="5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15175"/>
            <a:ext cx="10948387" cy="535531"/>
          </a:xfrm>
        </p:spPr>
        <p:txBody>
          <a:bodyPr/>
          <a:lstStyle/>
          <a:p>
            <a:r>
              <a:rPr lang="en-US" sz="3200" dirty="0"/>
              <a:t>Analyze Query Plan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369199" y="1213540"/>
            <a:ext cx="6149184" cy="1131848"/>
          </a:xfrm>
          <a:prstGeom prst="rect">
            <a:avLst/>
          </a:prstGeom>
          <a:solidFill>
            <a:schemeClr val="accent1">
              <a:alpha val="12000"/>
            </a:schemeClr>
          </a:solidFill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l">
              <a:lnSpc>
                <a:spcPct val="75000"/>
              </a:lnSpc>
              <a:spcBef>
                <a:spcPct val="0"/>
              </a:spcBef>
            </a:pP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SELECT "_Description" FROM Pub."_</a:t>
            </a:r>
            <a:r>
              <a:rPr lang="en-US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Sql_Qplan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</a:p>
          <a:p>
            <a:pPr algn="l">
              <a:lnSpc>
                <a:spcPct val="75000"/>
              </a:lnSpc>
              <a:spcBef>
                <a:spcPct val="0"/>
              </a:spcBef>
            </a:pP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WHERE "_</a:t>
            </a:r>
            <a:r>
              <a:rPr lang="en-US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Pnumber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"=(SELECT MAX("_</a:t>
            </a:r>
            <a:r>
              <a:rPr lang="en-US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Pnumber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</a:t>
            </a:r>
          </a:p>
          <a:p>
            <a:pPr algn="l">
              <a:lnSpc>
                <a:spcPct val="75000"/>
              </a:lnSpc>
              <a:spcBef>
                <a:spcPct val="0"/>
              </a:spcBef>
            </a:pP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FROM PUB</a:t>
            </a:r>
            <a:r>
              <a:rPr lang="en-US" sz="2200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."_</a:t>
            </a:r>
            <a:r>
              <a:rPr lang="en-US" sz="22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Sql_Qplan</a:t>
            </a:r>
            <a:r>
              <a:rPr lang="en-US" sz="2200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WHERE "_</a:t>
            </a:r>
            <a:r>
              <a:rPr lang="en-US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Ptype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"&gt;0);</a:t>
            </a:r>
          </a:p>
          <a:p>
            <a:pPr algn="l">
              <a:lnSpc>
                <a:spcPct val="75000"/>
              </a:lnSpc>
              <a:spcBef>
                <a:spcPct val="0"/>
              </a:spcBef>
            </a:pP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1933677" y="2586416"/>
            <a:ext cx="8077200" cy="36607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>
              <a:spcBef>
                <a:spcPct val="0"/>
              </a:spcBef>
            </a:pPr>
            <a:r>
              <a:rPr lang="en-US" sz="2000" dirty="0">
                <a:solidFill>
                  <a:srgbClr val="191919"/>
                </a:solidFill>
                <a:latin typeface="Courier New" pitchFamily="49" charset="0"/>
              </a:rPr>
              <a:t>|   JOIN [13][</a:t>
            </a:r>
            <a:r>
              <a:rPr lang="en-US" sz="2000" dirty="0">
                <a:solidFill>
                  <a:schemeClr val="tx1"/>
                </a:solidFill>
                <a:latin typeface="Courier New" pitchFamily="49" charset="0"/>
              </a:rPr>
              <a:t>AUG_NESTED_LOOP-JOIN</a:t>
            </a:r>
            <a:r>
              <a:rPr lang="en-US" sz="2000" dirty="0">
                <a:solidFill>
                  <a:srgbClr val="191919"/>
                </a:solidFill>
                <a:latin typeface="Courier New" pitchFamily="49" charset="0"/>
              </a:rPr>
              <a:t>]</a:t>
            </a:r>
          </a:p>
          <a:p>
            <a:pPr algn="l">
              <a:spcBef>
                <a:spcPct val="0"/>
              </a:spcBef>
            </a:pPr>
            <a:r>
              <a:rPr lang="en-US" sz="2000" dirty="0">
                <a:solidFill>
                  <a:srgbClr val="191919"/>
                </a:solidFill>
                <a:latin typeface="Courier New" pitchFamily="49" charset="0"/>
              </a:rPr>
              <a:t>|   |   |   </a:t>
            </a:r>
            <a:r>
              <a:rPr lang="en-US" sz="2000" dirty="0" err="1">
                <a:solidFill>
                  <a:srgbClr val="191919"/>
                </a:solidFill>
                <a:latin typeface="Courier New" pitchFamily="49" charset="0"/>
              </a:rPr>
              <a:t>PUB.Order</a:t>
            </a:r>
            <a:r>
              <a:rPr lang="en-US" sz="2000" dirty="0">
                <a:solidFill>
                  <a:srgbClr val="191919"/>
                </a:solidFill>
                <a:latin typeface="Courier New" pitchFamily="49" charset="0"/>
              </a:rPr>
              <a:t>. [12](</a:t>
            </a:r>
          </a:p>
          <a:p>
            <a:pPr algn="l">
              <a:spcBef>
                <a:spcPct val="0"/>
              </a:spcBef>
            </a:pPr>
            <a:r>
              <a:rPr lang="en-US" sz="2000" dirty="0">
                <a:solidFill>
                  <a:srgbClr val="191919"/>
                </a:solidFill>
                <a:latin typeface="Courier New" pitchFamily="49" charset="0"/>
              </a:rPr>
              <a:t>|   |   |   |   INDEX SCAN OF (</a:t>
            </a:r>
          </a:p>
          <a:p>
            <a:pPr algn="l">
              <a:spcBef>
                <a:spcPct val="0"/>
              </a:spcBef>
            </a:pPr>
            <a:r>
              <a:rPr lang="en-US" sz="2000" dirty="0">
                <a:solidFill>
                  <a:srgbClr val="191919"/>
                </a:solidFill>
                <a:latin typeface="Courier New" pitchFamily="49" charset="0"/>
              </a:rPr>
              <a:t>|   |   |   |   |   </a:t>
            </a:r>
            <a:r>
              <a:rPr lang="en-US" sz="2000" dirty="0" err="1">
                <a:solidFill>
                  <a:srgbClr val="191919"/>
                </a:solidFill>
                <a:latin typeface="Courier New" pitchFamily="49" charset="0"/>
              </a:rPr>
              <a:t>AmountDate</a:t>
            </a:r>
            <a:r>
              <a:rPr lang="en-US" sz="2000" dirty="0">
                <a:solidFill>
                  <a:srgbClr val="191919"/>
                </a:solidFill>
                <a:latin typeface="Courier New" pitchFamily="49" charset="0"/>
              </a:rPr>
              <a:t>,  </a:t>
            </a:r>
          </a:p>
          <a:p>
            <a:pPr algn="l">
              <a:spcBef>
                <a:spcPct val="0"/>
              </a:spcBef>
            </a:pPr>
            <a:r>
              <a:rPr lang="en-US" sz="2000" dirty="0">
                <a:solidFill>
                  <a:srgbClr val="191919"/>
                </a:solidFill>
                <a:latin typeface="Courier New" pitchFamily="49" charset="0"/>
              </a:rPr>
              <a:t>|   |   |   |   |   |   (</a:t>
            </a:r>
            <a:r>
              <a:rPr lang="en-US" sz="2000" dirty="0" err="1">
                <a:solidFill>
                  <a:srgbClr val="191919"/>
                </a:solidFill>
                <a:latin typeface="Courier New" pitchFamily="49" charset="0"/>
              </a:rPr>
              <a:t>PUB.O.Amount</a:t>
            </a:r>
            <a:r>
              <a:rPr lang="en-US" sz="2000" dirty="0">
                <a:solidFill>
                  <a:srgbClr val="191919"/>
                </a:solidFill>
                <a:latin typeface="Courier New" pitchFamily="49" charset="0"/>
              </a:rPr>
              <a:t>) between (…)</a:t>
            </a:r>
          </a:p>
          <a:p>
            <a:pPr algn="l">
              <a:spcBef>
                <a:spcPct val="0"/>
              </a:spcBef>
            </a:pPr>
            <a:r>
              <a:rPr lang="en-US" sz="2000" dirty="0">
                <a:solidFill>
                  <a:srgbClr val="191919"/>
                </a:solidFill>
                <a:latin typeface="Courier New" pitchFamily="49" charset="0"/>
              </a:rPr>
              <a:t>|   |   </a:t>
            </a:r>
            <a:r>
              <a:rPr lang="en-US" sz="2000" dirty="0">
                <a:solidFill>
                  <a:schemeClr val="tx1"/>
                </a:solidFill>
                <a:latin typeface="Courier New" pitchFamily="49" charset="0"/>
              </a:rPr>
              <a:t>(PEXPR3) = (PEXPR5)</a:t>
            </a:r>
            <a:endParaRPr lang="en-US" sz="2000" dirty="0">
              <a:solidFill>
                <a:srgbClr val="191919"/>
              </a:solidFill>
              <a:latin typeface="Courier New" pitchFamily="49" charset="0"/>
            </a:endParaRPr>
          </a:p>
          <a:p>
            <a:pPr algn="l">
              <a:spcBef>
                <a:spcPct val="0"/>
              </a:spcBef>
            </a:pPr>
            <a:r>
              <a:rPr lang="en-US" sz="2000" dirty="0">
                <a:solidFill>
                  <a:srgbClr val="191919"/>
                </a:solidFill>
                <a:latin typeface="Courier New" pitchFamily="49" charset="0"/>
              </a:rPr>
              <a:t>|   |   -- above defines ANL  left side keys &lt;</a:t>
            </a:r>
            <a:r>
              <a:rPr lang="en-US" sz="2000" dirty="0" err="1">
                <a:solidFill>
                  <a:srgbClr val="191919"/>
                </a:solidFill>
                <a:latin typeface="Courier New" pitchFamily="49" charset="0"/>
              </a:rPr>
              <a:t>relop</a:t>
            </a:r>
            <a:r>
              <a:rPr lang="en-US" sz="2000" dirty="0">
                <a:solidFill>
                  <a:srgbClr val="191919"/>
                </a:solidFill>
                <a:latin typeface="Courier New" pitchFamily="49" charset="0"/>
              </a:rPr>
              <a:t>&gt;</a:t>
            </a:r>
          </a:p>
          <a:p>
            <a:pPr algn="l">
              <a:spcBef>
                <a:spcPct val="0"/>
              </a:spcBef>
            </a:pPr>
            <a:r>
              <a:rPr lang="en-US" sz="2000" dirty="0">
                <a:solidFill>
                  <a:srgbClr val="191919"/>
                </a:solidFill>
                <a:latin typeface="Courier New" pitchFamily="49" charset="0"/>
              </a:rPr>
              <a:t>                              right side keys.</a:t>
            </a:r>
          </a:p>
          <a:p>
            <a:pPr algn="l">
              <a:spcBef>
                <a:spcPct val="0"/>
              </a:spcBef>
            </a:pPr>
            <a:r>
              <a:rPr lang="en-US" sz="2000" dirty="0">
                <a:solidFill>
                  <a:srgbClr val="191919"/>
                </a:solidFill>
                <a:latin typeface="Courier New" pitchFamily="49" charset="0"/>
              </a:rPr>
              <a:t>|   |   |   </a:t>
            </a:r>
            <a:r>
              <a:rPr lang="en-US" sz="2000" dirty="0" err="1">
                <a:solidFill>
                  <a:srgbClr val="191919"/>
                </a:solidFill>
                <a:latin typeface="Courier New" pitchFamily="49" charset="0"/>
              </a:rPr>
              <a:t>PUB.Customer</a:t>
            </a:r>
            <a:r>
              <a:rPr lang="en-US" sz="2000" dirty="0">
                <a:solidFill>
                  <a:srgbClr val="191919"/>
                </a:solidFill>
                <a:latin typeface="Courier New" pitchFamily="49" charset="0"/>
              </a:rPr>
              <a:t>. [11](          </a:t>
            </a:r>
          </a:p>
          <a:p>
            <a:pPr algn="l">
              <a:spcBef>
                <a:spcPct val="0"/>
              </a:spcBef>
            </a:pPr>
            <a:r>
              <a:rPr lang="en-US" sz="2000" dirty="0">
                <a:solidFill>
                  <a:srgbClr val="191919"/>
                </a:solidFill>
                <a:latin typeface="Courier New" pitchFamily="49" charset="0"/>
              </a:rPr>
              <a:t>|   |   |   |   INDEX SCAN OF (                </a:t>
            </a:r>
          </a:p>
          <a:p>
            <a:pPr algn="l">
              <a:spcBef>
                <a:spcPct val="0"/>
              </a:spcBef>
            </a:pPr>
            <a:r>
              <a:rPr lang="en-US" sz="2000" dirty="0">
                <a:solidFill>
                  <a:srgbClr val="191919"/>
                </a:solidFill>
                <a:latin typeface="Courier New" pitchFamily="49" charset="0"/>
              </a:rPr>
              <a:t>|   |   |   |   |   </a:t>
            </a:r>
            <a:r>
              <a:rPr lang="en-US" sz="2000" dirty="0" err="1">
                <a:solidFill>
                  <a:srgbClr val="191919"/>
                </a:solidFill>
                <a:latin typeface="Courier New" pitchFamily="49" charset="0"/>
              </a:rPr>
              <a:t>CustNum</a:t>
            </a:r>
            <a:r>
              <a:rPr lang="en-US" sz="2000" dirty="0">
                <a:solidFill>
                  <a:srgbClr val="191919"/>
                </a:solidFill>
                <a:latin typeface="Courier New" pitchFamily="49" charset="0"/>
              </a:rPr>
              <a:t>,                   </a:t>
            </a:r>
          </a:p>
          <a:p>
            <a:pPr algn="l">
              <a:spcBef>
                <a:spcPct val="0"/>
              </a:spcBef>
            </a:pPr>
            <a:r>
              <a:rPr lang="en-US" sz="2000" dirty="0">
                <a:solidFill>
                  <a:srgbClr val="191919"/>
                </a:solidFill>
                <a:latin typeface="Courier New" pitchFamily="49" charset="0"/>
              </a:rPr>
              <a:t>|   |   |   |   |   |   </a:t>
            </a:r>
            <a:r>
              <a:rPr lang="en-US" sz="2000" dirty="0">
                <a:solidFill>
                  <a:schemeClr val="tx1"/>
                </a:solidFill>
                <a:latin typeface="Courier New" pitchFamily="49" charset="0"/>
              </a:rPr>
              <a:t>(</a:t>
            </a:r>
            <a:r>
              <a:rPr lang="en-US" sz="2000" dirty="0" err="1">
                <a:solidFill>
                  <a:schemeClr val="tx1"/>
                </a:solidFill>
                <a:latin typeface="Courier New" pitchFamily="49" charset="0"/>
              </a:rPr>
              <a:t>PUB.C.CustNum</a:t>
            </a:r>
            <a:r>
              <a:rPr lang="en-US" sz="2000" dirty="0">
                <a:solidFill>
                  <a:schemeClr val="tx1"/>
                </a:solidFill>
                <a:latin typeface="Courier New" pitchFamily="49" charset="0"/>
              </a:rPr>
              <a:t>) = (null)</a:t>
            </a:r>
            <a:r>
              <a:rPr lang="en-US" sz="2000" dirty="0">
                <a:solidFill>
                  <a:srgbClr val="191919"/>
                </a:solidFill>
                <a:latin typeface="Courier New" pitchFamily="49" charset="0"/>
              </a:rPr>
              <a:t>)</a:t>
            </a:r>
          </a:p>
        </p:txBody>
      </p:sp>
      <p:sp>
        <p:nvSpPr>
          <p:cNvPr id="6" name="Rectangle 5"/>
          <p:cNvSpPr/>
          <p:nvPr/>
        </p:nvSpPr>
        <p:spPr>
          <a:xfrm>
            <a:off x="7523071" y="1130488"/>
            <a:ext cx="4601102" cy="461665"/>
          </a:xfrm>
          <a:prstGeom prst="rect">
            <a:avLst/>
          </a:prstGeom>
          <a:solidFill>
            <a:srgbClr val="B0D806">
              <a:alpha val="60000"/>
            </a:srgbClr>
          </a:solidFill>
        </p:spPr>
        <p:txBody>
          <a:bodyPr wrap="square">
            <a:spAutoFit/>
          </a:bodyPr>
          <a:lstStyle/>
          <a:p>
            <a:pPr marL="0" lvl="1" algn="l"/>
            <a:r>
              <a:rPr lang="en-US" dirty="0"/>
              <a:t>SQL query plan (_</a:t>
            </a:r>
            <a:r>
              <a:rPr lang="en-US" dirty="0" err="1"/>
              <a:t>SQL_Qplan</a:t>
            </a:r>
            <a:r>
              <a:rPr lang="en-US" dirty="0"/>
              <a:t>)</a:t>
            </a:r>
          </a:p>
        </p:txBody>
      </p:sp>
      <p:sp>
        <p:nvSpPr>
          <p:cNvPr id="10" name="Rectangle 9"/>
          <p:cNvSpPr/>
          <p:nvPr/>
        </p:nvSpPr>
        <p:spPr>
          <a:xfrm>
            <a:off x="7523071" y="1799401"/>
            <a:ext cx="4601102" cy="461665"/>
          </a:xfrm>
          <a:prstGeom prst="rect">
            <a:avLst/>
          </a:prstGeom>
          <a:solidFill>
            <a:srgbClr val="B0D806">
              <a:alpha val="60000"/>
            </a:srgbClr>
          </a:solidFill>
        </p:spPr>
        <p:txBody>
          <a:bodyPr wrap="square">
            <a:spAutoFit/>
          </a:bodyPr>
          <a:lstStyle/>
          <a:p>
            <a:pPr marL="0" lvl="1" algn="l"/>
            <a:r>
              <a:rPr lang="en-US" dirty="0"/>
              <a:t>Last 10 queries!!</a:t>
            </a:r>
          </a:p>
        </p:txBody>
      </p:sp>
      <p:sp>
        <p:nvSpPr>
          <p:cNvPr id="21" name="Oval 20"/>
          <p:cNvSpPr/>
          <p:nvPr/>
        </p:nvSpPr>
        <p:spPr bwMode="auto">
          <a:xfrm>
            <a:off x="4320565" y="5223297"/>
            <a:ext cx="1806899" cy="507212"/>
          </a:xfrm>
          <a:prstGeom prst="ellipse">
            <a:avLst/>
          </a:prstGeom>
          <a:solidFill>
            <a:srgbClr val="FF0000">
              <a:alpha val="16000"/>
            </a:srgbClr>
          </a:solidFill>
          <a:ln w="12700" cap="flat" cmpd="sng" algn="ctr">
            <a:solidFill>
              <a:srgbClr val="FF4E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4119370" y="2480091"/>
            <a:ext cx="3173505" cy="507212"/>
          </a:xfrm>
          <a:prstGeom prst="ellipse">
            <a:avLst/>
          </a:prstGeom>
          <a:solidFill>
            <a:srgbClr val="FF0000">
              <a:alpha val="16000"/>
            </a:srgbClr>
          </a:solidFill>
          <a:ln w="12700" cap="flat" cmpd="sng" algn="ctr">
            <a:solidFill>
              <a:srgbClr val="FF4E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200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10" grpId="0" animBg="1"/>
      <p:bldP spid="21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15175"/>
            <a:ext cx="10948387" cy="535531"/>
          </a:xfrm>
        </p:spPr>
        <p:txBody>
          <a:bodyPr/>
          <a:lstStyle/>
          <a:p>
            <a:r>
              <a:rPr lang="en-US" sz="3200" dirty="0"/>
              <a:t>What to look in query plans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975186"/>
            <a:ext cx="10948386" cy="5172075"/>
          </a:xfrm>
        </p:spPr>
        <p:txBody>
          <a:bodyPr/>
          <a:lstStyle/>
          <a:p>
            <a:r>
              <a:rPr lang="en-US" sz="2800" dirty="0"/>
              <a:t>Query plan and check for below operations</a:t>
            </a:r>
          </a:p>
          <a:p>
            <a:pPr lvl="2"/>
            <a:r>
              <a:rPr lang="en-US" sz="1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Sort</a:t>
            </a:r>
            <a:r>
              <a:rPr lang="en-US" sz="1800" dirty="0"/>
              <a:t> and </a:t>
            </a:r>
            <a:r>
              <a:rPr lang="en-US" sz="1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Aggregations</a:t>
            </a:r>
          </a:p>
        </p:txBody>
      </p:sp>
      <p:sp>
        <p:nvSpPr>
          <p:cNvPr id="5" name="TextBox 4"/>
          <p:cNvSpPr txBox="1"/>
          <p:nvPr/>
        </p:nvSpPr>
        <p:spPr bwMode="auto">
          <a:xfrm>
            <a:off x="-748145" y="6372225"/>
            <a:ext cx="4571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endParaRPr lang="en-US" i="0" dirty="0"/>
          </a:p>
        </p:txBody>
      </p:sp>
      <p:sp>
        <p:nvSpPr>
          <p:cNvPr id="8" name="TextBox 7"/>
          <p:cNvSpPr txBox="1"/>
          <p:nvPr/>
        </p:nvSpPr>
        <p:spPr bwMode="auto">
          <a:xfrm>
            <a:off x="6700970" y="1544634"/>
            <a:ext cx="4726919" cy="2723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800" dirty="0"/>
              <a:t>PROJECT [31] (                                      </a:t>
            </a:r>
          </a:p>
          <a:p>
            <a:pPr algn="l"/>
            <a:r>
              <a:rPr lang="en-US" sz="1800" dirty="0"/>
              <a:t>|   </a:t>
            </a:r>
            <a:r>
              <a:rPr lang="en-US" sz="1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SORT</a:t>
            </a:r>
            <a:r>
              <a:rPr lang="en-US" sz="1800" dirty="0"/>
              <a:t> [30] IN TMPTBL0000011d(                    </a:t>
            </a:r>
          </a:p>
          <a:p>
            <a:pPr algn="l"/>
            <a:r>
              <a:rPr lang="en-US" sz="1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|   |   HASH AGGREGATE [24] [ INTO TMPTBL0000011c   </a:t>
            </a:r>
          </a:p>
          <a:p>
            <a:pPr algn="l"/>
            <a:r>
              <a:rPr lang="en-US" sz="1800" dirty="0"/>
              <a:t>|   |   |   PROJECT [19] (                          </a:t>
            </a:r>
          </a:p>
          <a:p>
            <a:pPr algn="l"/>
            <a:r>
              <a:rPr lang="en-US" sz="1800" dirty="0"/>
              <a:t>|   |   |   |   PUB.ORDER. [3](                     </a:t>
            </a:r>
          </a:p>
          <a:p>
            <a:pPr algn="l"/>
            <a:r>
              <a:rPr lang="en-US" sz="1800" dirty="0"/>
              <a:t>|   |   |   |   |   </a:t>
            </a:r>
            <a:r>
              <a:rPr lang="en-US" sz="1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TABLE SCAN</a:t>
            </a:r>
            <a:r>
              <a:rPr lang="en-US" sz="1800" dirty="0"/>
              <a:t> </a:t>
            </a:r>
            <a:endParaRPr lang="en-US" i="0" dirty="0"/>
          </a:p>
        </p:txBody>
      </p:sp>
      <p:sp>
        <p:nvSpPr>
          <p:cNvPr id="6" name="TextBox 5"/>
          <p:cNvSpPr txBox="1"/>
          <p:nvPr/>
        </p:nvSpPr>
        <p:spPr bwMode="auto">
          <a:xfrm>
            <a:off x="540410" y="2360895"/>
            <a:ext cx="495103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sz="1800" i="0" dirty="0"/>
              <a:t>SELECT </a:t>
            </a:r>
            <a:r>
              <a:rPr lang="en-US" sz="1800" i="0" dirty="0" err="1"/>
              <a:t>Custnum</a:t>
            </a:r>
            <a:r>
              <a:rPr lang="en-US" sz="1800" i="0" dirty="0"/>
              <a:t>, COUNT(</a:t>
            </a:r>
            <a:r>
              <a:rPr lang="en-US" sz="1800" i="0" dirty="0" err="1"/>
              <a:t>Ordernum</a:t>
            </a:r>
            <a:r>
              <a:rPr lang="en-US" sz="1800" i="0" dirty="0"/>
              <a:t>) FROM</a:t>
            </a:r>
          </a:p>
          <a:p>
            <a:pPr algn="l">
              <a:buSzTx/>
            </a:pPr>
            <a:r>
              <a:rPr lang="en-US" sz="1800" i="0" dirty="0"/>
              <a:t> </a:t>
            </a:r>
            <a:r>
              <a:rPr lang="en-US" sz="1800" i="0" dirty="0" err="1"/>
              <a:t>Pub.Order</a:t>
            </a:r>
            <a:r>
              <a:rPr lang="en-US" sz="1800" i="0" dirty="0"/>
              <a:t> GROUP BY </a:t>
            </a:r>
            <a:r>
              <a:rPr lang="en-US" sz="1800" i="0" dirty="0" err="1"/>
              <a:t>Custnum</a:t>
            </a:r>
            <a:endParaRPr lang="en-US" sz="1800" i="0" dirty="0"/>
          </a:p>
          <a:p>
            <a:pPr algn="l">
              <a:buSzTx/>
            </a:pPr>
            <a:r>
              <a:rPr lang="en-US" sz="1800" i="0" dirty="0"/>
              <a:t> ORDER BY </a:t>
            </a:r>
            <a:r>
              <a:rPr lang="en-US" sz="1800" i="0" dirty="0" err="1"/>
              <a:t>Custnum</a:t>
            </a:r>
            <a:endParaRPr lang="en-US" sz="1800" i="0" dirty="0"/>
          </a:p>
        </p:txBody>
      </p:sp>
      <p:sp>
        <p:nvSpPr>
          <p:cNvPr id="9" name="TextBox 8"/>
          <p:cNvSpPr txBox="1"/>
          <p:nvPr/>
        </p:nvSpPr>
        <p:spPr bwMode="auto">
          <a:xfrm>
            <a:off x="6700970" y="1544634"/>
            <a:ext cx="5737083" cy="2446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sz="1800" i="0" dirty="0"/>
              <a:t>PROJECT [23] (                                      </a:t>
            </a:r>
          </a:p>
          <a:p>
            <a:pPr algn="l">
              <a:buSzTx/>
            </a:pPr>
            <a:r>
              <a:rPr lang="en-US" sz="1800" i="0" dirty="0"/>
              <a:t>|   PROJECT (</a:t>
            </a:r>
            <a:r>
              <a:rPr lang="en-US" sz="1800" i="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STREAM AGGREGATE</a:t>
            </a:r>
            <a:r>
              <a:rPr lang="en-US" sz="1800" i="0" dirty="0"/>
              <a:t>) [29] (               </a:t>
            </a:r>
          </a:p>
          <a:p>
            <a:pPr algn="l">
              <a:buSzTx/>
            </a:pPr>
            <a:r>
              <a:rPr lang="en-US" sz="1800" i="0" dirty="0"/>
              <a:t>|   |   PROJECT [17] (                              </a:t>
            </a:r>
          </a:p>
          <a:p>
            <a:pPr algn="l">
              <a:buSzTx/>
            </a:pPr>
            <a:r>
              <a:rPr lang="en-US" sz="1800" i="0" dirty="0"/>
              <a:t>|   |   |   PUB.ORDER. [3](                         </a:t>
            </a:r>
          </a:p>
          <a:p>
            <a:pPr algn="l">
              <a:buSzTx/>
            </a:pPr>
            <a:r>
              <a:rPr lang="en-US" sz="1800" i="0" dirty="0"/>
              <a:t>|   |   |   |   </a:t>
            </a:r>
            <a:r>
              <a:rPr lang="en-US" sz="1800" i="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INDEX SCAN </a:t>
            </a:r>
            <a:r>
              <a:rPr lang="en-US" sz="1800" i="0" dirty="0"/>
              <a:t>OF (                     </a:t>
            </a:r>
          </a:p>
          <a:p>
            <a:pPr algn="l">
              <a:buSzTx/>
            </a:pPr>
            <a:r>
              <a:rPr lang="en-US" sz="1800" i="0" dirty="0"/>
              <a:t>|   |   |   |   |   CUSTORDER,</a:t>
            </a:r>
          </a:p>
        </p:txBody>
      </p:sp>
      <p:sp>
        <p:nvSpPr>
          <p:cNvPr id="11" name="TextBox 10"/>
          <p:cNvSpPr txBox="1"/>
          <p:nvPr/>
        </p:nvSpPr>
        <p:spPr bwMode="auto">
          <a:xfrm>
            <a:off x="2791200" y="5051425"/>
            <a:ext cx="574599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800" i="0" dirty="0"/>
              <a:t>CREATE </a:t>
            </a:r>
            <a:r>
              <a:rPr lang="en-US" sz="1800" i="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INDEX</a:t>
            </a:r>
            <a:r>
              <a:rPr lang="en-US" sz="1800" i="0" dirty="0"/>
              <a:t> </a:t>
            </a:r>
            <a:r>
              <a:rPr lang="en-US" sz="1800" i="0" dirty="0" err="1"/>
              <a:t>custorder</a:t>
            </a:r>
            <a:r>
              <a:rPr lang="en-US" sz="1800" i="0" dirty="0"/>
              <a:t> ON </a:t>
            </a:r>
            <a:r>
              <a:rPr lang="en-US" sz="1800" i="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pub.Order</a:t>
            </a:r>
            <a:r>
              <a:rPr lang="en-US" sz="1800" i="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1800" i="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Custnum</a:t>
            </a:r>
            <a:r>
              <a:rPr lang="en-US" sz="1800" i="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)</a:t>
            </a:r>
            <a:r>
              <a:rPr lang="en-US" sz="1800" i="0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296923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6" grpId="0"/>
      <p:bldP spid="9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15175"/>
            <a:ext cx="10948387" cy="535531"/>
          </a:xfrm>
        </p:spPr>
        <p:txBody>
          <a:bodyPr/>
          <a:lstStyle/>
          <a:p>
            <a:r>
              <a:rPr lang="en-US" sz="3200" dirty="0"/>
              <a:t>What to look in query plans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3" y="993673"/>
            <a:ext cx="10948386" cy="5172075"/>
          </a:xfrm>
        </p:spPr>
        <p:txBody>
          <a:bodyPr/>
          <a:lstStyle/>
          <a:p>
            <a:r>
              <a:rPr lang="en-US" sz="2800" dirty="0"/>
              <a:t>Query plan and check for below operations</a:t>
            </a:r>
          </a:p>
          <a:p>
            <a:pPr lvl="2"/>
            <a:r>
              <a:rPr lang="en-US" sz="1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Sort</a:t>
            </a:r>
            <a:r>
              <a:rPr lang="en-US" sz="1800" dirty="0"/>
              <a:t> and </a:t>
            </a:r>
            <a:r>
              <a:rPr lang="en-US" sz="1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Aggregations</a:t>
            </a:r>
          </a:p>
          <a:p>
            <a:pPr lvl="2"/>
            <a:r>
              <a:rPr lang="en-US" sz="1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Dynamic index</a:t>
            </a:r>
          </a:p>
          <a:p>
            <a:pPr lvl="2"/>
            <a:endParaRPr lang="en-US" dirty="0"/>
          </a:p>
        </p:txBody>
      </p:sp>
      <p:sp>
        <p:nvSpPr>
          <p:cNvPr id="5" name="TextBox 4"/>
          <p:cNvSpPr txBox="1"/>
          <p:nvPr/>
        </p:nvSpPr>
        <p:spPr bwMode="auto">
          <a:xfrm>
            <a:off x="-748145" y="6372225"/>
            <a:ext cx="4571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endParaRPr lang="en-US" i="0" dirty="0"/>
          </a:p>
        </p:txBody>
      </p:sp>
      <p:sp>
        <p:nvSpPr>
          <p:cNvPr id="10" name="TextBox 9"/>
          <p:cNvSpPr txBox="1"/>
          <p:nvPr/>
        </p:nvSpPr>
        <p:spPr bwMode="auto">
          <a:xfrm>
            <a:off x="3912058" y="1937341"/>
            <a:ext cx="6334426" cy="4108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800" dirty="0"/>
              <a:t>|   |   |   INDEX SCAN OF </a:t>
            </a:r>
            <a:r>
              <a:rPr lang="en-US" sz="1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DYN. INDEX </a:t>
            </a:r>
            <a:r>
              <a:rPr lang="en-US" sz="1800" dirty="0"/>
              <a:t>ON SYSPROGRES  </a:t>
            </a:r>
          </a:p>
          <a:p>
            <a:pPr algn="l"/>
            <a:r>
              <a:rPr lang="en-US" sz="1800" dirty="0"/>
              <a:t>|   |   |   |   [Dynamic Index with key == </a:t>
            </a:r>
            <a:r>
              <a:rPr lang="en-US" sz="1800" dirty="0" err="1"/>
              <a:t>fld</a:t>
            </a:r>
            <a:r>
              <a:rPr lang="en-US" sz="1800" dirty="0"/>
              <a:t> </a:t>
            </a:r>
            <a:r>
              <a:rPr lang="en-US" sz="1800" dirty="0" err="1"/>
              <a:t>lis</a:t>
            </a:r>
            <a:r>
              <a:rPr lang="en-US" sz="1800" dirty="0"/>
              <a:t>  </a:t>
            </a:r>
          </a:p>
          <a:p>
            <a:pPr algn="l"/>
            <a:r>
              <a:rPr lang="en-US" sz="1800" dirty="0"/>
              <a:t>|   |   |   |   [ </a:t>
            </a:r>
            <a:r>
              <a:rPr lang="en-US" sz="1800" dirty="0" err="1"/>
              <a:t>Pexpr</a:t>
            </a:r>
            <a:r>
              <a:rPr lang="en-US" sz="1800" dirty="0"/>
              <a:t> map for Dynamic Index data  </a:t>
            </a:r>
          </a:p>
          <a:p>
            <a:pPr algn="l"/>
            <a:r>
              <a:rPr lang="en-US" sz="1800" dirty="0"/>
              <a:t>|   |   |   |           PEXPR1, PEXPR2 ]            </a:t>
            </a:r>
          </a:p>
          <a:p>
            <a:pPr algn="l"/>
            <a:r>
              <a:rPr lang="en-US" sz="1800" dirty="0"/>
              <a:t>|   |   |   |   [ </a:t>
            </a:r>
            <a:r>
              <a:rPr lang="en-US" sz="1800" dirty="0" err="1"/>
              <a:t>Fldids</a:t>
            </a:r>
            <a:r>
              <a:rPr lang="en-US" sz="1800" dirty="0"/>
              <a:t>                            </a:t>
            </a:r>
          </a:p>
          <a:p>
            <a:pPr algn="l"/>
            <a:r>
              <a:rPr lang="en-US" sz="1800" dirty="0"/>
              <a:t>|   |   |   |       </a:t>
            </a:r>
            <a:r>
              <a:rPr lang="en-US" sz="1800" dirty="0" err="1"/>
              <a:t>FldId</a:t>
            </a:r>
            <a:r>
              <a:rPr lang="en-US" sz="1800" dirty="0"/>
              <a:t> 0, </a:t>
            </a:r>
            <a:r>
              <a:rPr lang="en-US" sz="1800" dirty="0" err="1"/>
              <a:t>FldId</a:t>
            </a:r>
            <a:r>
              <a:rPr lang="en-US" sz="1800" dirty="0"/>
              <a:t> 1 ]              </a:t>
            </a:r>
          </a:p>
          <a:p>
            <a:pPr algn="l"/>
            <a:r>
              <a:rPr lang="en-US" sz="1800" dirty="0"/>
              <a:t>|   |   |   |   [</a:t>
            </a:r>
            <a:r>
              <a:rPr lang="en-US" sz="1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Dynamic Index] TMPTBL000000f5BL00  </a:t>
            </a:r>
          </a:p>
          <a:p>
            <a:pPr algn="l"/>
            <a:r>
              <a:rPr lang="en-US" sz="1800" dirty="0"/>
              <a:t>|   |   |   |   |   (SYSPROGRESS.TMPTBL000000f4.0)  </a:t>
            </a:r>
          </a:p>
          <a:p>
            <a:pPr algn="l"/>
            <a:r>
              <a:rPr lang="en-US" sz="1800" dirty="0"/>
              <a:t>|   |   |   |   PROJECT [19] (                      </a:t>
            </a:r>
          </a:p>
          <a:p>
            <a:pPr algn="l"/>
            <a:r>
              <a:rPr lang="en-US" sz="1800" dirty="0"/>
              <a:t>|   |   |   |   |   PUB.O. [2]( </a:t>
            </a:r>
            <a:endParaRPr lang="en-US" sz="1800" i="0" dirty="0"/>
          </a:p>
        </p:txBody>
      </p:sp>
    </p:spTree>
    <p:extLst>
      <p:ext uri="{BB962C8B-B14F-4D97-AF65-F5344CB8AC3E}">
        <p14:creationId xmlns:p14="http://schemas.microsoft.com/office/powerpoint/2010/main" val="2109771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15175"/>
            <a:ext cx="10948387" cy="535531"/>
          </a:xfrm>
        </p:spPr>
        <p:txBody>
          <a:bodyPr/>
          <a:lstStyle/>
          <a:p>
            <a:r>
              <a:rPr lang="en-US" sz="3200" dirty="0"/>
              <a:t>What to look in query plans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964176"/>
            <a:ext cx="10948386" cy="5172075"/>
          </a:xfrm>
        </p:spPr>
        <p:txBody>
          <a:bodyPr/>
          <a:lstStyle/>
          <a:p>
            <a:r>
              <a:rPr lang="en-US" sz="2800" dirty="0"/>
              <a:t>Query plan and check for below operations</a:t>
            </a:r>
          </a:p>
          <a:p>
            <a:pPr lvl="2"/>
            <a:r>
              <a:rPr lang="en-US" sz="1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Sort</a:t>
            </a:r>
            <a:r>
              <a:rPr lang="en-US" sz="1800" dirty="0"/>
              <a:t> and </a:t>
            </a:r>
            <a:r>
              <a:rPr lang="en-US" sz="1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Aggregations</a:t>
            </a:r>
          </a:p>
          <a:p>
            <a:pPr lvl="2"/>
            <a:r>
              <a:rPr lang="en-US" sz="1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Dynamic</a:t>
            </a:r>
            <a:r>
              <a:rPr lang="en-US" sz="1800" dirty="0"/>
              <a:t> </a:t>
            </a:r>
            <a:r>
              <a:rPr lang="en-US" sz="1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index</a:t>
            </a:r>
          </a:p>
          <a:p>
            <a:pPr lvl="2"/>
            <a:r>
              <a:rPr lang="en-US" sz="1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Nested loop joins</a:t>
            </a:r>
          </a:p>
          <a:p>
            <a:pPr lvl="2"/>
            <a:endParaRPr lang="en-US" dirty="0"/>
          </a:p>
        </p:txBody>
      </p:sp>
      <p:sp>
        <p:nvSpPr>
          <p:cNvPr id="5" name="TextBox 4"/>
          <p:cNvSpPr txBox="1"/>
          <p:nvPr/>
        </p:nvSpPr>
        <p:spPr bwMode="auto">
          <a:xfrm>
            <a:off x="-748145" y="6372225"/>
            <a:ext cx="4571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endParaRPr lang="en-US" i="0" dirty="0"/>
          </a:p>
        </p:txBody>
      </p:sp>
      <p:sp>
        <p:nvSpPr>
          <p:cNvPr id="6" name="TextBox 5"/>
          <p:cNvSpPr txBox="1"/>
          <p:nvPr/>
        </p:nvSpPr>
        <p:spPr bwMode="auto">
          <a:xfrm>
            <a:off x="3828310" y="3230157"/>
            <a:ext cx="5137945" cy="2446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800" dirty="0"/>
              <a:t>|   PROJECT [21] (                                  </a:t>
            </a:r>
          </a:p>
          <a:p>
            <a:pPr algn="l"/>
            <a:r>
              <a:rPr lang="en-US" sz="1800" dirty="0"/>
              <a:t>|   |   JOIN [3][</a:t>
            </a:r>
            <a:r>
              <a:rPr lang="en-US" sz="1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NESTED_LOOP-JOIN</a:t>
            </a:r>
            <a:r>
              <a:rPr lang="en-US" sz="1800" dirty="0"/>
              <a:t>](                 </a:t>
            </a:r>
          </a:p>
          <a:p>
            <a:pPr algn="l"/>
            <a:r>
              <a:rPr lang="en-US" sz="1800" dirty="0"/>
              <a:t>|   |   |   PROJECT [16] (                          </a:t>
            </a:r>
          </a:p>
          <a:p>
            <a:pPr algn="l"/>
            <a:r>
              <a:rPr lang="en-US" sz="1800" dirty="0"/>
              <a:t>|   |   |   |   PUB.SI. [1](                        </a:t>
            </a:r>
          </a:p>
          <a:p>
            <a:pPr algn="l"/>
            <a:r>
              <a:rPr lang="en-US" sz="1800" dirty="0"/>
              <a:t>|   |   |   |   |   TABLE SCAN                      </a:t>
            </a:r>
          </a:p>
          <a:p>
            <a:pPr algn="l"/>
            <a:r>
              <a:rPr lang="en-US" sz="1800" dirty="0"/>
              <a:t>|   |   |   |   ) </a:t>
            </a:r>
            <a:endParaRPr lang="en-US" sz="1800" i="0" dirty="0"/>
          </a:p>
        </p:txBody>
      </p:sp>
    </p:spTree>
    <p:extLst>
      <p:ext uri="{BB962C8B-B14F-4D97-AF65-F5344CB8AC3E}">
        <p14:creationId xmlns:p14="http://schemas.microsoft.com/office/powerpoint/2010/main" val="2377790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15175"/>
            <a:ext cx="10948387" cy="535531"/>
          </a:xfrm>
        </p:spPr>
        <p:txBody>
          <a:bodyPr/>
          <a:lstStyle/>
          <a:p>
            <a:r>
              <a:rPr lang="en-US" sz="3200" dirty="0"/>
              <a:t>What to look in query plans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883296"/>
            <a:ext cx="10948386" cy="5172075"/>
          </a:xfrm>
        </p:spPr>
        <p:txBody>
          <a:bodyPr/>
          <a:lstStyle/>
          <a:p>
            <a:r>
              <a:rPr lang="en-US" sz="2800" dirty="0"/>
              <a:t>Query plan and check for below operations</a:t>
            </a:r>
          </a:p>
          <a:p>
            <a:pPr lvl="2"/>
            <a:r>
              <a:rPr lang="en-US" sz="2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Sort</a:t>
            </a:r>
            <a:r>
              <a:rPr lang="en-US" sz="2000" dirty="0"/>
              <a:t> and </a:t>
            </a:r>
            <a:r>
              <a:rPr lang="en-US" sz="2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Aggregations</a:t>
            </a:r>
          </a:p>
          <a:p>
            <a:pPr lvl="2"/>
            <a:r>
              <a:rPr lang="en-US" sz="2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Dynamic index</a:t>
            </a:r>
          </a:p>
          <a:p>
            <a:pPr lvl="2"/>
            <a:r>
              <a:rPr lang="en-US" sz="2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Nested loop joins</a:t>
            </a:r>
          </a:p>
          <a:p>
            <a:pPr lvl="2"/>
            <a:r>
              <a:rPr lang="en-US" sz="2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Table scan</a:t>
            </a:r>
          </a:p>
          <a:p>
            <a:r>
              <a:rPr lang="en-US" sz="2800" dirty="0"/>
              <a:t>Most of the scenarios above operations can cause performance problems</a:t>
            </a:r>
          </a:p>
          <a:p>
            <a:r>
              <a:rPr lang="en-US" sz="2800" dirty="0"/>
              <a:t>Probably Indicates a </a:t>
            </a: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missing index or missing predicate</a:t>
            </a:r>
          </a:p>
          <a:p>
            <a:pPr lvl="2"/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 lvl="2"/>
            <a:endParaRPr lang="en-US" dirty="0"/>
          </a:p>
        </p:txBody>
      </p:sp>
      <p:sp>
        <p:nvSpPr>
          <p:cNvPr id="5" name="TextBox 4"/>
          <p:cNvSpPr txBox="1"/>
          <p:nvPr/>
        </p:nvSpPr>
        <p:spPr bwMode="auto">
          <a:xfrm>
            <a:off x="-748145" y="6372225"/>
            <a:ext cx="4571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endParaRPr lang="en-US" i="0" dirty="0"/>
          </a:p>
        </p:txBody>
      </p:sp>
      <p:sp>
        <p:nvSpPr>
          <p:cNvPr id="7" name="TextBox 6"/>
          <p:cNvSpPr txBox="1"/>
          <p:nvPr/>
        </p:nvSpPr>
        <p:spPr bwMode="auto">
          <a:xfrm>
            <a:off x="4066669" y="3469334"/>
            <a:ext cx="4979522" cy="216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800" dirty="0"/>
              <a:t>|   |   PROJECT [16] (                              </a:t>
            </a:r>
          </a:p>
          <a:p>
            <a:pPr algn="l"/>
            <a:r>
              <a:rPr lang="en-US" sz="1800" dirty="0"/>
              <a:t>|   |   |   PUB.CUSTOMER. [2](                      </a:t>
            </a:r>
          </a:p>
          <a:p>
            <a:pPr algn="l"/>
            <a:r>
              <a:rPr lang="en-US" sz="1800" dirty="0"/>
              <a:t>|   |   |   |   </a:t>
            </a:r>
            <a:r>
              <a:rPr lang="en-US" sz="1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TABLE SCAN                          </a:t>
            </a:r>
          </a:p>
          <a:p>
            <a:pPr algn="l"/>
            <a:r>
              <a:rPr lang="en-US" sz="1800" dirty="0"/>
              <a:t>|   |   |   )                                       </a:t>
            </a:r>
          </a:p>
          <a:p>
            <a:pPr>
              <a:buSzTx/>
            </a:pP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2703565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/>
      <p:bldP spid="7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15175"/>
            <a:ext cx="10948387" cy="535531"/>
          </a:xfrm>
        </p:spPr>
        <p:txBody>
          <a:bodyPr/>
          <a:lstStyle/>
          <a:p>
            <a:r>
              <a:rPr lang="en-US" sz="3200" dirty="0"/>
              <a:t>Optimizer Hints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Use SQL hints to see if it mitigates (workaround) the performance problem.</a:t>
            </a:r>
          </a:p>
          <a:p>
            <a:r>
              <a:rPr lang="en-US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NO REORDER </a:t>
            </a:r>
            <a:r>
              <a:rPr lang="en-US" sz="2400" dirty="0"/>
              <a:t>– This will set given join order</a:t>
            </a:r>
          </a:p>
          <a:p>
            <a:pPr lvl="1"/>
            <a:r>
              <a:rPr lang="en-US" sz="2000" dirty="0"/>
              <a:t>If suspicious join order is selected by optimizer this hint can be used this to set the join order</a:t>
            </a:r>
          </a:p>
          <a:p>
            <a:pPr lvl="1"/>
            <a:r>
              <a:rPr lang="en-US" sz="2000" dirty="0"/>
              <a:t>Table1 INNER JOIN table 2 {NO REORDER}</a:t>
            </a:r>
          </a:p>
          <a:p>
            <a:r>
              <a:rPr lang="en-US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FORCE INDEX </a:t>
            </a:r>
            <a:r>
              <a:rPr lang="en-US" sz="2400" dirty="0"/>
              <a:t>– Forces optimizer to use particular index</a:t>
            </a:r>
          </a:p>
          <a:p>
            <a:pPr lvl="1"/>
            <a:r>
              <a:rPr lang="en-US" sz="2000" dirty="0"/>
              <a:t>FORCE (INDEX (&lt;</a:t>
            </a:r>
            <a:r>
              <a:rPr lang="en-US" sz="2000" dirty="0" err="1"/>
              <a:t>index_name</a:t>
            </a:r>
            <a:r>
              <a:rPr lang="en-US" sz="2000" dirty="0"/>
              <a:t>&gt;))</a:t>
            </a:r>
          </a:p>
          <a:p>
            <a:r>
              <a:rPr lang="en-US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NOEXECUTE</a:t>
            </a:r>
            <a:r>
              <a:rPr lang="en-US" sz="2400" dirty="0"/>
              <a:t> – Use this to generate query plan without execution</a:t>
            </a:r>
          </a:p>
          <a:p>
            <a:pPr lvl="2"/>
            <a:r>
              <a:rPr lang="en-US" sz="1800" dirty="0"/>
              <a:t>This hint will make query to go through optimizer phase</a:t>
            </a:r>
          </a:p>
          <a:p>
            <a:pPr lvl="2"/>
            <a:r>
              <a:rPr lang="en-US" sz="1800" dirty="0"/>
              <a:t>Execution will be skipped</a:t>
            </a:r>
          </a:p>
          <a:p>
            <a:pPr marL="1371600" lvl="3" indent="0">
              <a:buNone/>
            </a:pPr>
            <a:r>
              <a:rPr lang="en-US" sz="1600" dirty="0"/>
              <a:t>SELECT * FROM </a:t>
            </a:r>
            <a:r>
              <a:rPr lang="en-US" sz="1600" dirty="0" err="1"/>
              <a:t>Pub.Customer</a:t>
            </a:r>
            <a:r>
              <a:rPr lang="en-US" sz="1600" dirty="0"/>
              <a:t> NOEXECUTE;</a:t>
            </a:r>
          </a:p>
          <a:p>
            <a:pPr marL="1371600" lvl="3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32774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15175"/>
            <a:ext cx="10948387" cy="535531"/>
          </a:xfrm>
        </p:spPr>
        <p:txBody>
          <a:bodyPr/>
          <a:lstStyle/>
          <a:p>
            <a:r>
              <a:rPr lang="en-US" sz="3200" dirty="0"/>
              <a:t>Overloaded server due to configuration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200150"/>
            <a:ext cx="10948386" cy="985627"/>
          </a:xfrm>
        </p:spPr>
        <p:txBody>
          <a:bodyPr/>
          <a:lstStyle/>
          <a:p>
            <a:r>
              <a:rPr lang="en-US" sz="2400" dirty="0"/>
              <a:t>Example configuration: -Ma 10  –</a:t>
            </a:r>
            <a:r>
              <a:rPr lang="en-US" sz="2400" dirty="0" err="1"/>
              <a:t>Mn</a:t>
            </a:r>
            <a:r>
              <a:rPr lang="en-US" sz="2400" dirty="0"/>
              <a:t> 30 </a:t>
            </a:r>
          </a:p>
          <a:p>
            <a:r>
              <a:rPr lang="en-US" sz="2400" dirty="0"/>
              <a:t>New </a:t>
            </a:r>
            <a:r>
              <a:rPr lang="en-US" sz="2400" dirty="0" err="1"/>
              <a:t>sql</a:t>
            </a:r>
            <a:r>
              <a:rPr lang="en-US" sz="2400" dirty="0"/>
              <a:t> servers are not started due to given configuration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424429" y="3727674"/>
            <a:ext cx="1280160" cy="64008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SQL30</a:t>
            </a:r>
          </a:p>
        </p:txBody>
      </p:sp>
      <p:sp>
        <p:nvSpPr>
          <p:cNvPr id="5" name="Flowchart: Magnetic Disk 4"/>
          <p:cNvSpPr/>
          <p:nvPr/>
        </p:nvSpPr>
        <p:spPr bwMode="auto">
          <a:xfrm>
            <a:off x="3531024" y="5026694"/>
            <a:ext cx="822960" cy="1188720"/>
          </a:xfrm>
          <a:prstGeom prst="flowChartMagneticDisk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DB</a:t>
            </a:r>
          </a:p>
        </p:txBody>
      </p:sp>
      <p:cxnSp>
        <p:nvCxnSpPr>
          <p:cNvPr id="6" name="Straight Arrow Connector 5"/>
          <p:cNvCxnSpPr>
            <a:stCxn id="5" idx="1"/>
            <a:endCxn id="4" idx="2"/>
          </p:cNvCxnSpPr>
          <p:nvPr/>
        </p:nvCxnSpPr>
        <p:spPr bwMode="auto">
          <a:xfrm flipV="1">
            <a:off x="3942504" y="4367754"/>
            <a:ext cx="2122005" cy="658940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 bwMode="auto">
          <a:xfrm>
            <a:off x="3500202" y="3113552"/>
            <a:ext cx="0" cy="62802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2" name="Straight Arrow Connector 21"/>
          <p:cNvCxnSpPr/>
          <p:nvPr/>
        </p:nvCxnSpPr>
        <p:spPr bwMode="auto">
          <a:xfrm>
            <a:off x="1959973" y="3115198"/>
            <a:ext cx="0" cy="62802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3" name="Straight Arrow Connector 22"/>
          <p:cNvCxnSpPr/>
          <p:nvPr/>
        </p:nvCxnSpPr>
        <p:spPr bwMode="auto">
          <a:xfrm>
            <a:off x="5979828" y="3103626"/>
            <a:ext cx="0" cy="62802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5" name="TextBox 24"/>
          <p:cNvSpPr txBox="1"/>
          <p:nvPr/>
        </p:nvSpPr>
        <p:spPr bwMode="auto">
          <a:xfrm>
            <a:off x="3248959" y="2677682"/>
            <a:ext cx="13357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000" i="0" dirty="0"/>
              <a:t>SQL Connections</a:t>
            </a:r>
          </a:p>
        </p:txBody>
      </p:sp>
      <p:sp>
        <p:nvSpPr>
          <p:cNvPr id="39" name="TextBox 38"/>
          <p:cNvSpPr txBox="1"/>
          <p:nvPr/>
        </p:nvSpPr>
        <p:spPr bwMode="auto">
          <a:xfrm>
            <a:off x="3248959" y="2671332"/>
            <a:ext cx="13357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000" i="0" dirty="0"/>
              <a:t>SQL Connections</a:t>
            </a:r>
          </a:p>
        </p:txBody>
      </p:sp>
      <p:sp>
        <p:nvSpPr>
          <p:cNvPr id="7" name="TextBox 6"/>
          <p:cNvSpPr txBox="1"/>
          <p:nvPr/>
        </p:nvSpPr>
        <p:spPr bwMode="auto">
          <a:xfrm>
            <a:off x="6971218" y="2917553"/>
            <a:ext cx="4565673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i="0" dirty="0"/>
              <a:t>-Ma maximum clients per server</a:t>
            </a:r>
          </a:p>
          <a:p>
            <a:pPr algn="l">
              <a:buSzTx/>
            </a:pPr>
            <a:r>
              <a:rPr lang="en-US" i="0" dirty="0"/>
              <a:t>-</a:t>
            </a:r>
            <a:r>
              <a:rPr lang="en-US" i="0" dirty="0" err="1"/>
              <a:t>Mi</a:t>
            </a:r>
            <a:r>
              <a:rPr lang="en-US" i="0" dirty="0"/>
              <a:t>  minimum clients per server</a:t>
            </a:r>
          </a:p>
          <a:p>
            <a:pPr algn="l">
              <a:buSzTx/>
            </a:pPr>
            <a:r>
              <a:rPr lang="en-US" i="0" dirty="0"/>
              <a:t>-</a:t>
            </a:r>
            <a:r>
              <a:rPr lang="en-US" i="0" dirty="0" err="1"/>
              <a:t>Mn</a:t>
            </a:r>
            <a:r>
              <a:rPr lang="en-US" i="0" dirty="0"/>
              <a:t> max number of servers</a:t>
            </a:r>
          </a:p>
        </p:txBody>
      </p:sp>
      <p:sp>
        <p:nvSpPr>
          <p:cNvPr id="43" name="Rectangle 42"/>
          <p:cNvSpPr/>
          <p:nvPr/>
        </p:nvSpPr>
        <p:spPr bwMode="auto">
          <a:xfrm>
            <a:off x="1463269" y="3750623"/>
            <a:ext cx="1280160" cy="64008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SQL1</a:t>
            </a:r>
          </a:p>
        </p:txBody>
      </p:sp>
      <p:sp>
        <p:nvSpPr>
          <p:cNvPr id="44" name="Rectangle 43"/>
          <p:cNvSpPr/>
          <p:nvPr/>
        </p:nvSpPr>
        <p:spPr bwMode="auto">
          <a:xfrm>
            <a:off x="2915229" y="3752624"/>
            <a:ext cx="1280160" cy="64008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SQL2</a:t>
            </a:r>
          </a:p>
        </p:txBody>
      </p:sp>
      <p:cxnSp>
        <p:nvCxnSpPr>
          <p:cNvPr id="45" name="Straight Arrow Connector 44"/>
          <p:cNvCxnSpPr>
            <a:stCxn id="5" idx="1"/>
            <a:endCxn id="44" idx="2"/>
          </p:cNvCxnSpPr>
          <p:nvPr/>
        </p:nvCxnSpPr>
        <p:spPr bwMode="auto">
          <a:xfrm flipH="1" flipV="1">
            <a:off x="3555309" y="4392704"/>
            <a:ext cx="387195" cy="633990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5" idx="1"/>
            <a:endCxn id="43" idx="2"/>
          </p:cNvCxnSpPr>
          <p:nvPr/>
        </p:nvCxnSpPr>
        <p:spPr bwMode="auto">
          <a:xfrm flipH="1" flipV="1">
            <a:off x="2103349" y="4390703"/>
            <a:ext cx="1839155" cy="635991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 bwMode="auto">
          <a:xfrm>
            <a:off x="4458887" y="3784888"/>
            <a:ext cx="49244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494825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5" grpId="0"/>
      <p:bldP spid="39" grpId="0"/>
      <p:bldP spid="7" grpId="0"/>
      <p:bldP spid="43" grpId="0" animBg="1"/>
      <p:bldP spid="44" grpId="0" animBg="1"/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15175"/>
            <a:ext cx="10948387" cy="535531"/>
          </a:xfrm>
        </p:spPr>
        <p:txBody>
          <a:bodyPr/>
          <a:lstStyle/>
          <a:p>
            <a:r>
              <a:rPr lang="en-US" sz="3200" dirty="0"/>
              <a:t>Overloaded server due to configuration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978927"/>
            <a:ext cx="10948386" cy="985627"/>
          </a:xfrm>
        </p:spPr>
        <p:txBody>
          <a:bodyPr/>
          <a:lstStyle/>
          <a:p>
            <a:r>
              <a:rPr lang="en-US" sz="2400" dirty="0"/>
              <a:t>Example configuration: -Ma 10  –</a:t>
            </a:r>
            <a:r>
              <a:rPr lang="en-US" sz="2400" dirty="0" err="1"/>
              <a:t>Mn</a:t>
            </a:r>
            <a:r>
              <a:rPr lang="en-US" sz="2400" dirty="0"/>
              <a:t> 30 </a:t>
            </a:r>
          </a:p>
          <a:p>
            <a:r>
              <a:rPr lang="en-US" sz="2400" dirty="0"/>
              <a:t>New </a:t>
            </a:r>
            <a:r>
              <a:rPr lang="en-US" sz="2400" dirty="0" err="1"/>
              <a:t>sql</a:t>
            </a:r>
            <a:r>
              <a:rPr lang="en-US" sz="2400" dirty="0"/>
              <a:t> servers are not started due to given configuration </a:t>
            </a:r>
          </a:p>
          <a:p>
            <a:r>
              <a:rPr lang="en-US" sz="2400" dirty="0"/>
              <a:t>Use –</a:t>
            </a:r>
            <a:r>
              <a:rPr lang="en-US" sz="2400" dirty="0" err="1"/>
              <a:t>Mi</a:t>
            </a:r>
            <a:r>
              <a:rPr lang="en-US" sz="2400" dirty="0"/>
              <a:t> to distribute connections</a:t>
            </a:r>
          </a:p>
          <a:p>
            <a:r>
              <a:rPr lang="en-US" sz="2400" dirty="0"/>
              <a:t>Ma 10 –</a:t>
            </a:r>
            <a:r>
              <a:rPr lang="en-US" sz="2400" dirty="0" err="1"/>
              <a:t>Mi</a:t>
            </a:r>
            <a:r>
              <a:rPr lang="en-US" sz="2400" dirty="0"/>
              <a:t>  3 –</a:t>
            </a:r>
            <a:r>
              <a:rPr lang="en-US" sz="2400" dirty="0" err="1"/>
              <a:t>Mn</a:t>
            </a:r>
            <a:r>
              <a:rPr lang="en-US" sz="2400" dirty="0"/>
              <a:t> 3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492876" y="3724282"/>
            <a:ext cx="1371600" cy="73152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SQL10</a:t>
            </a:r>
          </a:p>
        </p:txBody>
      </p:sp>
      <p:sp>
        <p:nvSpPr>
          <p:cNvPr id="5" name="Flowchart: Magnetic Disk 4"/>
          <p:cNvSpPr/>
          <p:nvPr/>
        </p:nvSpPr>
        <p:spPr bwMode="auto">
          <a:xfrm>
            <a:off x="3531024" y="5026694"/>
            <a:ext cx="822960" cy="1188720"/>
          </a:xfrm>
          <a:prstGeom prst="flowChartMagneticDisk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DB</a:t>
            </a:r>
          </a:p>
        </p:txBody>
      </p:sp>
      <p:cxnSp>
        <p:nvCxnSpPr>
          <p:cNvPr id="6" name="Straight Arrow Connector 5"/>
          <p:cNvCxnSpPr>
            <a:stCxn id="5" idx="1"/>
            <a:endCxn id="4" idx="2"/>
          </p:cNvCxnSpPr>
          <p:nvPr/>
        </p:nvCxnSpPr>
        <p:spPr bwMode="auto">
          <a:xfrm flipV="1">
            <a:off x="3942504" y="4455802"/>
            <a:ext cx="2236172" cy="570892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 bwMode="auto">
          <a:xfrm>
            <a:off x="3500202" y="3113552"/>
            <a:ext cx="0" cy="62802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2" name="Straight Arrow Connector 21"/>
          <p:cNvCxnSpPr/>
          <p:nvPr/>
        </p:nvCxnSpPr>
        <p:spPr bwMode="auto">
          <a:xfrm>
            <a:off x="1959973" y="3115198"/>
            <a:ext cx="0" cy="62802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3" name="Straight Arrow Connector 22"/>
          <p:cNvCxnSpPr/>
          <p:nvPr/>
        </p:nvCxnSpPr>
        <p:spPr bwMode="auto">
          <a:xfrm>
            <a:off x="5979828" y="3103626"/>
            <a:ext cx="0" cy="62802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9" name="TextBox 38"/>
          <p:cNvSpPr txBox="1"/>
          <p:nvPr/>
        </p:nvSpPr>
        <p:spPr bwMode="auto">
          <a:xfrm>
            <a:off x="2948017" y="2902826"/>
            <a:ext cx="13357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000" i="0" dirty="0"/>
              <a:t>SQL Connections</a:t>
            </a:r>
          </a:p>
        </p:txBody>
      </p:sp>
      <p:sp>
        <p:nvSpPr>
          <p:cNvPr id="7" name="TextBox 6"/>
          <p:cNvSpPr txBox="1"/>
          <p:nvPr/>
        </p:nvSpPr>
        <p:spPr bwMode="auto">
          <a:xfrm>
            <a:off x="6971218" y="2917553"/>
            <a:ext cx="382829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sz="2000" i="0" dirty="0"/>
              <a:t>-Ma maximum clients per server</a:t>
            </a:r>
          </a:p>
          <a:p>
            <a:pPr algn="l">
              <a:buSzTx/>
            </a:pPr>
            <a:r>
              <a:rPr lang="en-US" sz="2000" i="0" dirty="0"/>
              <a:t>-</a:t>
            </a:r>
            <a:r>
              <a:rPr lang="en-US" sz="2000" i="0" dirty="0" err="1"/>
              <a:t>Mi</a:t>
            </a:r>
            <a:r>
              <a:rPr lang="en-US" sz="2000" i="0" dirty="0"/>
              <a:t>  minimum clients per server</a:t>
            </a:r>
          </a:p>
          <a:p>
            <a:pPr algn="l">
              <a:buSzTx/>
            </a:pPr>
            <a:r>
              <a:rPr lang="en-US" sz="2000" i="0" dirty="0"/>
              <a:t>-</a:t>
            </a:r>
            <a:r>
              <a:rPr lang="en-US" sz="2000" i="0" dirty="0" err="1"/>
              <a:t>Mn</a:t>
            </a:r>
            <a:r>
              <a:rPr lang="en-US" sz="2000" i="0" dirty="0"/>
              <a:t> max number of servers</a:t>
            </a:r>
          </a:p>
        </p:txBody>
      </p:sp>
      <p:sp>
        <p:nvSpPr>
          <p:cNvPr id="43" name="Rectangle 42"/>
          <p:cNvSpPr/>
          <p:nvPr/>
        </p:nvSpPr>
        <p:spPr bwMode="auto">
          <a:xfrm>
            <a:off x="1463269" y="3750623"/>
            <a:ext cx="1280160" cy="64008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SQL1</a:t>
            </a:r>
          </a:p>
        </p:txBody>
      </p:sp>
      <p:sp>
        <p:nvSpPr>
          <p:cNvPr id="44" name="Rectangle 43"/>
          <p:cNvSpPr/>
          <p:nvPr/>
        </p:nvSpPr>
        <p:spPr bwMode="auto">
          <a:xfrm>
            <a:off x="2915229" y="3752624"/>
            <a:ext cx="1280160" cy="64008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SQL2</a:t>
            </a:r>
          </a:p>
        </p:txBody>
      </p:sp>
      <p:cxnSp>
        <p:nvCxnSpPr>
          <p:cNvPr id="45" name="Straight Arrow Connector 44"/>
          <p:cNvCxnSpPr>
            <a:stCxn id="5" idx="1"/>
            <a:endCxn id="44" idx="2"/>
          </p:cNvCxnSpPr>
          <p:nvPr/>
        </p:nvCxnSpPr>
        <p:spPr bwMode="auto">
          <a:xfrm flipH="1" flipV="1">
            <a:off x="3555309" y="4392704"/>
            <a:ext cx="387195" cy="633990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5" idx="1"/>
            <a:endCxn id="43" idx="2"/>
          </p:cNvCxnSpPr>
          <p:nvPr/>
        </p:nvCxnSpPr>
        <p:spPr bwMode="auto">
          <a:xfrm flipH="1" flipV="1">
            <a:off x="2103349" y="4390703"/>
            <a:ext cx="1839155" cy="635991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 bwMode="auto">
          <a:xfrm>
            <a:off x="4458887" y="3784888"/>
            <a:ext cx="49244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/>
              <a:t>…</a:t>
            </a:r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2112373" y="3105551"/>
            <a:ext cx="0" cy="62802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" name="Straight Arrow Connector 18"/>
          <p:cNvCxnSpPr/>
          <p:nvPr/>
        </p:nvCxnSpPr>
        <p:spPr bwMode="auto">
          <a:xfrm>
            <a:off x="2239696" y="3117126"/>
            <a:ext cx="0" cy="62802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0" name="Straight Arrow Connector 19"/>
          <p:cNvCxnSpPr/>
          <p:nvPr/>
        </p:nvCxnSpPr>
        <p:spPr bwMode="auto">
          <a:xfrm>
            <a:off x="3607434" y="3130629"/>
            <a:ext cx="0" cy="62802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1" name="Straight Arrow Connector 20"/>
          <p:cNvCxnSpPr/>
          <p:nvPr/>
        </p:nvCxnSpPr>
        <p:spPr bwMode="auto">
          <a:xfrm>
            <a:off x="3734757" y="3142204"/>
            <a:ext cx="0" cy="62802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4" name="Straight Arrow Connector 23"/>
          <p:cNvCxnSpPr/>
          <p:nvPr/>
        </p:nvCxnSpPr>
        <p:spPr bwMode="auto">
          <a:xfrm>
            <a:off x="6084420" y="3107480"/>
            <a:ext cx="0" cy="62802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6" name="Straight Arrow Connector 25"/>
          <p:cNvCxnSpPr/>
          <p:nvPr/>
        </p:nvCxnSpPr>
        <p:spPr bwMode="auto">
          <a:xfrm>
            <a:off x="6211743" y="3119055"/>
            <a:ext cx="0" cy="62802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543746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39" grpId="0"/>
      <p:bldP spid="7" grpId="0"/>
      <p:bldP spid="43" grpId="0" animBg="1"/>
      <p:bldP spid="44" grpId="0" animBg="1"/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7925" y="2609135"/>
            <a:ext cx="7286625" cy="1588127"/>
          </a:xfrm>
        </p:spPr>
        <p:txBody>
          <a:bodyPr/>
          <a:lstStyle/>
          <a:p>
            <a:r>
              <a:rPr lang="en-US" dirty="0"/>
              <a:t>Push your application logic to Database to improve network traffic.</a:t>
            </a:r>
          </a:p>
        </p:txBody>
      </p:sp>
      <p:pic>
        <p:nvPicPr>
          <p:cNvPr id="3074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5044" y="3839073"/>
            <a:ext cx="3617739" cy="2670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73846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27286"/>
            <a:ext cx="10948387" cy="535531"/>
          </a:xfrm>
        </p:spPr>
        <p:txBody>
          <a:bodyPr/>
          <a:lstStyle/>
          <a:p>
            <a:r>
              <a:rPr lang="en-US" sz="3200" dirty="0"/>
              <a:t>Application generate huge data flow over network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200150"/>
            <a:ext cx="10948386" cy="985627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557814" y="1200150"/>
            <a:ext cx="10948386" cy="985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SzTx/>
            </a:pPr>
            <a:endParaRPr lang="en-US" i="0"/>
          </a:p>
          <a:p>
            <a:pPr>
              <a:buSzTx/>
            </a:pPr>
            <a:endParaRPr lang="en-US" i="0" dirty="0"/>
          </a:p>
        </p:txBody>
      </p:sp>
      <p:sp>
        <p:nvSpPr>
          <p:cNvPr id="6" name="Rectangle 5"/>
          <p:cNvSpPr/>
          <p:nvPr/>
        </p:nvSpPr>
        <p:spPr bwMode="auto">
          <a:xfrm>
            <a:off x="4667870" y="2185777"/>
            <a:ext cx="2429436" cy="158501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AutoShape 31"/>
          <p:cNvSpPr>
            <a:spLocks noChangeArrowheads="1"/>
          </p:cNvSpPr>
          <p:nvPr/>
        </p:nvSpPr>
        <p:spPr bwMode="auto">
          <a:xfrm>
            <a:off x="478149" y="2300985"/>
            <a:ext cx="1806430" cy="1354601"/>
          </a:xfrm>
          <a:prstGeom prst="can">
            <a:avLst>
              <a:gd name="adj" fmla="val 18449"/>
            </a:avLst>
          </a:prstGeom>
          <a:solidFill>
            <a:schemeClr val="accent6">
              <a:lumMod val="60000"/>
              <a:lumOff val="40000"/>
              <a:alpha val="38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IN" sz="1400" dirty="0"/>
              <a:t>DB</a:t>
            </a:r>
          </a:p>
        </p:txBody>
      </p:sp>
      <p:sp>
        <p:nvSpPr>
          <p:cNvPr id="8" name="Up Arrow 87"/>
          <p:cNvSpPr/>
          <p:nvPr/>
        </p:nvSpPr>
        <p:spPr bwMode="auto">
          <a:xfrm rot="5400000">
            <a:off x="2622245" y="1998524"/>
            <a:ext cx="1834158" cy="1899404"/>
          </a:xfrm>
          <a:prstGeom prst="upArrow">
            <a:avLst/>
          </a:prstGeom>
          <a:solidFill>
            <a:srgbClr val="23C78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Generate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dirty="0"/>
              <a:t>Report</a:t>
            </a: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3242" y="1049966"/>
            <a:ext cx="737092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0"/>
              </a:spcBef>
            </a:pPr>
            <a:r>
              <a:rPr lang="en-US" dirty="0"/>
              <a:t>All orders in last 3 Months where it took more than 2 </a:t>
            </a:r>
          </a:p>
          <a:p>
            <a:pPr>
              <a:spcBef>
                <a:spcPts val="0"/>
              </a:spcBef>
            </a:pPr>
            <a:r>
              <a:rPr lang="en-US" dirty="0"/>
              <a:t>days to dispatch an order after receiving the order. 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5242508" y="2429644"/>
          <a:ext cx="1280160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032">
                  <a:extLst>
                    <a:ext uri="{9D8B030D-6E8A-4147-A177-3AD203B41FA5}">
                      <a16:colId xmlns:a16="http://schemas.microsoft.com/office/drawing/2014/main" val="135756168"/>
                    </a:ext>
                  </a:extLst>
                </a:gridCol>
                <a:gridCol w="256032">
                  <a:extLst>
                    <a:ext uri="{9D8B030D-6E8A-4147-A177-3AD203B41FA5}">
                      <a16:colId xmlns:a16="http://schemas.microsoft.com/office/drawing/2014/main" val="3620612783"/>
                    </a:ext>
                  </a:extLst>
                </a:gridCol>
                <a:gridCol w="256032">
                  <a:extLst>
                    <a:ext uri="{9D8B030D-6E8A-4147-A177-3AD203B41FA5}">
                      <a16:colId xmlns:a16="http://schemas.microsoft.com/office/drawing/2014/main" val="3111073001"/>
                    </a:ext>
                  </a:extLst>
                </a:gridCol>
                <a:gridCol w="256032">
                  <a:extLst>
                    <a:ext uri="{9D8B030D-6E8A-4147-A177-3AD203B41FA5}">
                      <a16:colId xmlns:a16="http://schemas.microsoft.com/office/drawing/2014/main" val="1801176683"/>
                    </a:ext>
                  </a:extLst>
                </a:gridCol>
                <a:gridCol w="256032">
                  <a:extLst>
                    <a:ext uri="{9D8B030D-6E8A-4147-A177-3AD203B41FA5}">
                      <a16:colId xmlns:a16="http://schemas.microsoft.com/office/drawing/2014/main" val="1272162275"/>
                    </a:ext>
                  </a:extLst>
                </a:gridCol>
              </a:tblGrid>
              <a:tr h="2448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3857755"/>
                  </a:ext>
                </a:extLst>
              </a:tr>
              <a:tr h="24482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7431886"/>
                  </a:ext>
                </a:extLst>
              </a:tr>
              <a:tr h="24482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606495"/>
                  </a:ext>
                </a:extLst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7213135" y="2429644"/>
            <a:ext cx="507863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0"/>
              </a:spcBef>
            </a:pPr>
            <a:r>
              <a:rPr lang="en-US" dirty="0"/>
              <a:t>Order Table has million rows while </a:t>
            </a:r>
          </a:p>
          <a:p>
            <a:pPr>
              <a:spcBef>
                <a:spcPts val="0"/>
              </a:spcBef>
            </a:pPr>
            <a:r>
              <a:rPr lang="en-US" dirty="0"/>
              <a:t>only few orders satisfies the criteria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91292" y="4558944"/>
            <a:ext cx="98074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0"/>
              </a:spcBef>
            </a:pPr>
            <a:r>
              <a:rPr lang="en-US" dirty="0"/>
              <a:t>Push your application logic to Database using 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User Defined Functions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19476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/>
      <p:bldP spid="11" grpId="0"/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15175"/>
            <a:ext cx="10948387" cy="535531"/>
          </a:xfrm>
        </p:spPr>
        <p:txBody>
          <a:bodyPr/>
          <a:lstStyle/>
          <a:p>
            <a:r>
              <a:rPr lang="en-US" sz="3200" dirty="0"/>
              <a:t>User Defined Function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JAVA</a:t>
            </a:r>
            <a:r>
              <a:rPr lang="en-US" sz="2400" dirty="0"/>
              <a:t> based User Defined Function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/>
              <a:t>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/>
              <a:t>     </a:t>
            </a:r>
            <a:r>
              <a:rPr lang="en-US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Create Function </a:t>
            </a:r>
            <a:r>
              <a:rPr lang="en-US" sz="2400" dirty="0" err="1"/>
              <a:t>DiffDate</a:t>
            </a:r>
            <a:r>
              <a:rPr lang="en-US" sz="2400" dirty="0"/>
              <a:t>(</a:t>
            </a:r>
            <a:r>
              <a:rPr lang="en-US" sz="2400" dirty="0" err="1"/>
              <a:t>startDate</a:t>
            </a:r>
            <a:r>
              <a:rPr lang="en-US" sz="2400" dirty="0"/>
              <a:t> Date, </a:t>
            </a:r>
            <a:r>
              <a:rPr lang="en-US" sz="2400" dirty="0" err="1"/>
              <a:t>endDate</a:t>
            </a:r>
            <a:r>
              <a:rPr lang="en-US" sz="2400" dirty="0"/>
              <a:t> Date)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/>
              <a:t>     return integer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/>
              <a:t>      begin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/>
              <a:t>              /* calculate date difference in java. */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/>
              <a:t>              long </a:t>
            </a:r>
            <a:r>
              <a:rPr lang="en-US" sz="2400" dirty="0" err="1"/>
              <a:t>dayDiff</a:t>
            </a:r>
            <a:r>
              <a:rPr lang="en-US" sz="2400" dirty="0"/>
              <a:t> = </a:t>
            </a:r>
            <a:r>
              <a:rPr lang="en-US" sz="2400" dirty="0" err="1"/>
              <a:t>ChronoUnite.DAYS.between</a:t>
            </a:r>
            <a:r>
              <a:rPr lang="en-US" sz="2400" dirty="0"/>
              <a:t>(</a:t>
            </a:r>
            <a:r>
              <a:rPr lang="en-US" sz="2400" dirty="0" err="1"/>
              <a:t>startDate</a:t>
            </a:r>
            <a:r>
              <a:rPr lang="en-US" sz="2400" dirty="0"/>
              <a:t>, </a:t>
            </a:r>
            <a:r>
              <a:rPr lang="en-US" sz="2400" dirty="0" err="1"/>
              <a:t>endData</a:t>
            </a:r>
            <a:r>
              <a:rPr lang="en-US" sz="2400" dirty="0"/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/>
              <a:t>              return </a:t>
            </a:r>
            <a:r>
              <a:rPr lang="en-US" sz="2400" dirty="0" err="1"/>
              <a:t>dayDiff</a:t>
            </a:r>
            <a:endParaRPr lang="en-US" sz="24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/>
              <a:t>      end      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36637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7925" y="2858434"/>
            <a:ext cx="7286625" cy="1089529"/>
          </a:xfrm>
        </p:spPr>
        <p:txBody>
          <a:bodyPr/>
          <a:lstStyle/>
          <a:p>
            <a:r>
              <a:rPr lang="en-US" dirty="0"/>
              <a:t>Use Sub Query(SQ) and Scalar-SQ to simplify your query.</a:t>
            </a:r>
            <a:endParaRPr lang="en-US" b="0" dirty="0"/>
          </a:p>
        </p:txBody>
      </p:sp>
      <p:pic>
        <p:nvPicPr>
          <p:cNvPr id="4098" name="Picture 2" descr="sql subqueri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7522" y="3600806"/>
            <a:ext cx="2994025" cy="3063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478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27286"/>
            <a:ext cx="10948387" cy="535531"/>
          </a:xfrm>
        </p:spPr>
        <p:txBody>
          <a:bodyPr/>
          <a:lstStyle/>
          <a:p>
            <a:r>
              <a:rPr lang="en-US" sz="3200" dirty="0"/>
              <a:t>Use SSQ to simplify your query.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200150"/>
            <a:ext cx="10948386" cy="985627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557814" y="919933"/>
            <a:ext cx="10948386" cy="517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SzTx/>
            </a:pPr>
            <a:r>
              <a:rPr lang="en-US" sz="2400" i="0" dirty="0"/>
              <a:t>Scalar Sub Queries are very powerful tools.</a:t>
            </a:r>
          </a:p>
          <a:p>
            <a:pPr>
              <a:buSzTx/>
            </a:pPr>
            <a:r>
              <a:rPr lang="en-US" sz="2400" i="0" dirty="0"/>
              <a:t>To list few, Scalar Subqueries can be used</a:t>
            </a:r>
          </a:p>
          <a:p>
            <a:pPr lvl="1">
              <a:buSzTx/>
            </a:pPr>
            <a:r>
              <a:rPr lang="en-US" sz="2400" i="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CASE</a:t>
            </a:r>
            <a:r>
              <a:rPr lang="en-US" sz="2400" i="0" dirty="0"/>
              <a:t> expression</a:t>
            </a:r>
          </a:p>
          <a:p>
            <a:pPr lvl="1">
              <a:buSzTx/>
            </a:pPr>
            <a:r>
              <a:rPr lang="en-US" sz="2400" i="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VALUE</a:t>
            </a:r>
            <a:r>
              <a:rPr lang="en-US" sz="2400" i="0" dirty="0"/>
              <a:t> clause of INSERT statement </a:t>
            </a:r>
          </a:p>
          <a:p>
            <a:pPr lvl="1">
              <a:buSzTx/>
            </a:pPr>
            <a:r>
              <a:rPr lang="en-US" sz="2400" i="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WHERE</a:t>
            </a:r>
          </a:p>
          <a:p>
            <a:pPr lvl="1">
              <a:buSzTx/>
            </a:pPr>
            <a:r>
              <a:rPr lang="en-US" sz="2400" i="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ORDER BY</a:t>
            </a:r>
          </a:p>
          <a:p>
            <a:pPr>
              <a:buSzTx/>
            </a:pPr>
            <a:endParaRPr lang="en-IN" i="0" dirty="0"/>
          </a:p>
          <a:p>
            <a:pPr marL="0" indent="0">
              <a:buSzTx/>
              <a:buNone/>
            </a:pPr>
            <a:r>
              <a:rPr lang="en-IN" i="0" dirty="0"/>
              <a:t>Progress </a:t>
            </a:r>
            <a:r>
              <a:rPr lang="en-IN" i="0" dirty="0" err="1"/>
              <a:t>OpenEdge</a:t>
            </a:r>
            <a:r>
              <a:rPr lang="en-IN" i="0" dirty="0"/>
              <a:t> SQL Compliance to Core SQL:2011</a:t>
            </a:r>
          </a:p>
          <a:p>
            <a:pPr lvl="1">
              <a:buSzTx/>
            </a:pPr>
            <a:r>
              <a:rPr lang="en-US" i="0" dirty="0">
                <a:hlinkClick r:id="rId2"/>
              </a:rPr>
              <a:t>https://www.progress.com/papers/progress-openedge-sql-compliance-to-core-sql-11</a:t>
            </a:r>
            <a:endParaRPr lang="en-US" i="0" dirty="0"/>
          </a:p>
          <a:p>
            <a:pPr lvl="1">
              <a:buSzTx/>
            </a:pPr>
            <a:endParaRPr lang="en-US" i="0" dirty="0"/>
          </a:p>
          <a:p>
            <a:pPr marL="457200" lvl="1" indent="0">
              <a:buSzTx/>
              <a:buNone/>
            </a:pPr>
            <a:endParaRPr lang="en-US" i="0" dirty="0"/>
          </a:p>
          <a:p>
            <a:pPr marL="0" indent="0">
              <a:buSzTx/>
              <a:buFont typeface="Wingdings" pitchFamily="2" charset="2"/>
              <a:buNone/>
            </a:pPr>
            <a:endParaRPr lang="en-US" i="0" dirty="0"/>
          </a:p>
        </p:txBody>
      </p:sp>
      <p:sp>
        <p:nvSpPr>
          <p:cNvPr id="5" name="TextBox 4"/>
          <p:cNvSpPr txBox="1"/>
          <p:nvPr/>
        </p:nvSpPr>
        <p:spPr bwMode="auto">
          <a:xfrm>
            <a:off x="7101016" y="862817"/>
            <a:ext cx="5210317" cy="3000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IN" sz="1800" i="0" dirty="0"/>
              <a:t>Select </a:t>
            </a:r>
            <a:r>
              <a:rPr lang="en-IN" sz="1800" i="0" dirty="0" err="1"/>
              <a:t>employee_id</a:t>
            </a:r>
            <a:r>
              <a:rPr lang="en-IN" sz="1800" i="0" dirty="0"/>
              <a:t>, name,</a:t>
            </a:r>
          </a:p>
          <a:p>
            <a:pPr algn="l">
              <a:buSzTx/>
            </a:pPr>
            <a:r>
              <a:rPr lang="en-IN" sz="1800" i="0" dirty="0"/>
              <a:t>salary from employees where</a:t>
            </a:r>
          </a:p>
          <a:p>
            <a:pPr algn="l">
              <a:buSzTx/>
            </a:pPr>
            <a:r>
              <a:rPr lang="en-IN" sz="1800" i="0" dirty="0"/>
              <a:t>salary &gt; </a:t>
            </a:r>
            <a:r>
              <a:rPr lang="en-IN" sz="1800" i="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(select </a:t>
            </a:r>
            <a:r>
              <a:rPr lang="en-IN" sz="1800" i="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avg</a:t>
            </a:r>
            <a:r>
              <a:rPr lang="en-IN" sz="1800" i="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(salary) from employees);</a:t>
            </a:r>
          </a:p>
          <a:p>
            <a:pPr>
              <a:buSzTx/>
            </a:pPr>
            <a:endParaRPr lang="en-IN" sz="1800" i="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 algn="l">
              <a:buSzTx/>
            </a:pPr>
            <a:r>
              <a:rPr lang="en-IN" sz="1400" i="0" dirty="0"/>
              <a:t>SELECT </a:t>
            </a:r>
            <a:r>
              <a:rPr lang="en-IN" sz="1400" i="0" dirty="0" err="1"/>
              <a:t>first_name</a:t>
            </a:r>
            <a:r>
              <a:rPr lang="en-IN" sz="1400" i="0" dirty="0"/>
              <a:t>, </a:t>
            </a:r>
            <a:r>
              <a:rPr lang="en-IN" sz="1400" i="0" dirty="0" err="1"/>
              <a:t>last_name,department_id</a:t>
            </a:r>
            <a:endParaRPr lang="en-IN" sz="1400" i="0" dirty="0"/>
          </a:p>
          <a:p>
            <a:pPr algn="l">
              <a:buSzTx/>
            </a:pPr>
            <a:r>
              <a:rPr lang="en-IN" sz="1400" i="0" dirty="0"/>
              <a:t>  FROM employees  WHERE </a:t>
            </a:r>
            <a:r>
              <a:rPr lang="en-IN" sz="1400" i="0" dirty="0" err="1"/>
              <a:t>department_id</a:t>
            </a:r>
            <a:r>
              <a:rPr lang="en-IN" sz="1400" i="0" dirty="0"/>
              <a:t> NOT IN</a:t>
            </a:r>
          </a:p>
          <a:p>
            <a:pPr algn="l">
              <a:buSzTx/>
            </a:pPr>
            <a:r>
              <a:rPr lang="en-IN" sz="1400" i="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  (SELECT DEPARTMENT_ID FROM departments</a:t>
            </a:r>
          </a:p>
          <a:p>
            <a:pPr algn="l">
              <a:buSzTx/>
            </a:pPr>
            <a:r>
              <a:rPr lang="en-IN" sz="1400" i="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  WHERE </a:t>
            </a:r>
            <a:r>
              <a:rPr lang="en-IN" sz="1400" i="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manager_id</a:t>
            </a:r>
            <a:r>
              <a:rPr lang="en-IN" sz="1400" i="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 BETWEEN 100 AND 200);</a:t>
            </a:r>
            <a:endParaRPr lang="en-US" sz="1400" i="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0508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7925" y="2858434"/>
            <a:ext cx="7286625" cy="1089529"/>
          </a:xfrm>
        </p:spPr>
        <p:txBody>
          <a:bodyPr/>
          <a:lstStyle/>
          <a:p>
            <a:r>
              <a:rPr lang="en-US" dirty="0"/>
              <a:t>What’s good Isolation level for your application?</a:t>
            </a:r>
          </a:p>
        </p:txBody>
      </p:sp>
    </p:spTree>
    <p:extLst>
      <p:ext uri="{BB962C8B-B14F-4D97-AF65-F5344CB8AC3E}">
        <p14:creationId xmlns:p14="http://schemas.microsoft.com/office/powerpoint/2010/main" val="1929912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Arrow Connector 15"/>
          <p:cNvCxnSpPr/>
          <p:nvPr/>
        </p:nvCxnSpPr>
        <p:spPr bwMode="auto">
          <a:xfrm>
            <a:off x="4374113" y="5051947"/>
            <a:ext cx="28429" cy="1498978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5801" y="146069"/>
            <a:ext cx="10948387" cy="535531"/>
          </a:xfrm>
        </p:spPr>
        <p:txBody>
          <a:bodyPr/>
          <a:lstStyle/>
          <a:p>
            <a:r>
              <a:rPr lang="en-US" sz="3200" dirty="0"/>
              <a:t>DIRTY READS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 bwMode="auto">
          <a:xfrm>
            <a:off x="3916913" y="1296538"/>
            <a:ext cx="914400" cy="573206"/>
          </a:xfrm>
          <a:prstGeom prst="ellipse">
            <a:avLst/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2262427" y="4532911"/>
            <a:ext cx="97975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800" i="0" dirty="0"/>
              <a:t>Col 100</a:t>
            </a:r>
            <a:endParaRPr lang="en-US" i="0" dirty="0"/>
          </a:p>
        </p:txBody>
      </p:sp>
      <p:sp>
        <p:nvSpPr>
          <p:cNvPr id="6" name="Rectangle: Rounded Corners 5"/>
          <p:cNvSpPr/>
          <p:nvPr/>
        </p:nvSpPr>
        <p:spPr bwMode="auto">
          <a:xfrm>
            <a:off x="3659876" y="2306472"/>
            <a:ext cx="1433015" cy="668740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tangle: Rounded Corners 6"/>
          <p:cNvSpPr/>
          <p:nvPr/>
        </p:nvSpPr>
        <p:spPr bwMode="auto">
          <a:xfrm>
            <a:off x="3659876" y="3332326"/>
            <a:ext cx="1433015" cy="66874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ectangle: Rounded Corners 7"/>
          <p:cNvSpPr/>
          <p:nvPr/>
        </p:nvSpPr>
        <p:spPr bwMode="auto">
          <a:xfrm>
            <a:off x="3659876" y="4383207"/>
            <a:ext cx="1433015" cy="66874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 bwMode="auto">
          <a:xfrm>
            <a:off x="4374113" y="1869744"/>
            <a:ext cx="2271" cy="436728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Star: 5 Points 8"/>
          <p:cNvSpPr/>
          <p:nvPr/>
        </p:nvSpPr>
        <p:spPr bwMode="auto">
          <a:xfrm>
            <a:off x="3985151" y="5759355"/>
            <a:ext cx="818866" cy="586854"/>
          </a:xfrm>
          <a:prstGeom prst="star5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 bwMode="auto">
          <a:xfrm>
            <a:off x="4374113" y="2977490"/>
            <a:ext cx="2271" cy="436728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 bwMode="auto">
          <a:xfrm>
            <a:off x="4374113" y="3946479"/>
            <a:ext cx="2271" cy="436728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 bwMode="auto">
          <a:xfrm>
            <a:off x="3602542" y="2456176"/>
            <a:ext cx="148854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800" i="0" dirty="0"/>
              <a:t>SELECT Col</a:t>
            </a:r>
            <a:endParaRPr lang="en-US" i="0" dirty="0"/>
          </a:p>
        </p:txBody>
      </p:sp>
      <p:sp>
        <p:nvSpPr>
          <p:cNvPr id="19" name="TextBox 18"/>
          <p:cNvSpPr txBox="1"/>
          <p:nvPr/>
        </p:nvSpPr>
        <p:spPr bwMode="auto">
          <a:xfrm>
            <a:off x="3799062" y="3482030"/>
            <a:ext cx="117852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800" i="0" dirty="0"/>
              <a:t>Col = 100</a:t>
            </a:r>
            <a:endParaRPr lang="en-US" i="0" dirty="0"/>
          </a:p>
        </p:txBody>
      </p:sp>
      <p:sp>
        <p:nvSpPr>
          <p:cNvPr id="20" name="TextBox 19"/>
          <p:cNvSpPr txBox="1"/>
          <p:nvPr/>
        </p:nvSpPr>
        <p:spPr bwMode="auto">
          <a:xfrm>
            <a:off x="3718914" y="4491545"/>
            <a:ext cx="133882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800" i="0" dirty="0"/>
              <a:t>Update Col</a:t>
            </a:r>
            <a:endParaRPr lang="en-US" i="0" dirty="0"/>
          </a:p>
        </p:txBody>
      </p:sp>
      <p:sp>
        <p:nvSpPr>
          <p:cNvPr id="21" name="TextBox 20"/>
          <p:cNvSpPr txBox="1"/>
          <p:nvPr/>
        </p:nvSpPr>
        <p:spPr bwMode="auto">
          <a:xfrm>
            <a:off x="2326546" y="2456176"/>
            <a:ext cx="85151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800" i="0" dirty="0"/>
              <a:t>Col 50</a:t>
            </a:r>
            <a:endParaRPr lang="en-US" i="0" dirty="0"/>
          </a:p>
        </p:txBody>
      </p:sp>
      <p:sp>
        <p:nvSpPr>
          <p:cNvPr id="22" name="TextBox 21"/>
          <p:cNvSpPr txBox="1"/>
          <p:nvPr/>
        </p:nvSpPr>
        <p:spPr bwMode="auto">
          <a:xfrm>
            <a:off x="3834329" y="850563"/>
            <a:ext cx="110799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800" i="0" dirty="0"/>
              <a:t>Thread 1</a:t>
            </a:r>
            <a:endParaRPr lang="en-US" i="0" dirty="0"/>
          </a:p>
        </p:txBody>
      </p:sp>
      <p:sp>
        <p:nvSpPr>
          <p:cNvPr id="23" name="TextBox 22"/>
          <p:cNvSpPr txBox="1"/>
          <p:nvPr/>
        </p:nvSpPr>
        <p:spPr bwMode="auto">
          <a:xfrm>
            <a:off x="2234758" y="5884544"/>
            <a:ext cx="14863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>
                <a:solidFill>
                  <a:srgbClr val="FF0000"/>
                </a:solidFill>
              </a:rPr>
              <a:t>Roll Back</a:t>
            </a:r>
          </a:p>
        </p:txBody>
      </p:sp>
      <p:cxnSp>
        <p:nvCxnSpPr>
          <p:cNvPr id="24" name="Straight Arrow Connector 23"/>
          <p:cNvCxnSpPr/>
          <p:nvPr/>
        </p:nvCxnSpPr>
        <p:spPr bwMode="auto">
          <a:xfrm>
            <a:off x="6641927" y="5081515"/>
            <a:ext cx="28429" cy="1498978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 bwMode="auto">
          <a:xfrm>
            <a:off x="6184727" y="1326106"/>
            <a:ext cx="914400" cy="573206"/>
          </a:xfrm>
          <a:prstGeom prst="ellipse">
            <a:avLst/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7585064" y="5255398"/>
            <a:ext cx="97975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800" i="0" dirty="0"/>
              <a:t>Col 100</a:t>
            </a:r>
            <a:endParaRPr lang="en-US" i="0" dirty="0"/>
          </a:p>
        </p:txBody>
      </p:sp>
      <p:sp>
        <p:nvSpPr>
          <p:cNvPr id="27" name="Rectangle: Rounded Corners 26"/>
          <p:cNvSpPr/>
          <p:nvPr/>
        </p:nvSpPr>
        <p:spPr bwMode="auto">
          <a:xfrm>
            <a:off x="5939632" y="5090615"/>
            <a:ext cx="1433015" cy="668740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30" name="Straight Arrow Connector 29"/>
          <p:cNvCxnSpPr>
            <a:endCxn id="27" idx="0"/>
          </p:cNvCxnSpPr>
          <p:nvPr/>
        </p:nvCxnSpPr>
        <p:spPr bwMode="auto">
          <a:xfrm>
            <a:off x="6641927" y="1899312"/>
            <a:ext cx="14213" cy="3191303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 bwMode="auto">
          <a:xfrm>
            <a:off x="5937483" y="5240319"/>
            <a:ext cx="148854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800" i="0" dirty="0"/>
              <a:t>SELECT Col</a:t>
            </a:r>
            <a:endParaRPr lang="en-US" i="0" dirty="0"/>
          </a:p>
        </p:txBody>
      </p:sp>
      <p:sp>
        <p:nvSpPr>
          <p:cNvPr id="38" name="TextBox 37"/>
          <p:cNvSpPr txBox="1"/>
          <p:nvPr/>
        </p:nvSpPr>
        <p:spPr bwMode="auto">
          <a:xfrm>
            <a:off x="6102142" y="880131"/>
            <a:ext cx="110799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800" i="0" dirty="0"/>
              <a:t>Thread 2</a:t>
            </a:r>
            <a:endParaRPr lang="en-US" i="0" dirty="0"/>
          </a:p>
        </p:txBody>
      </p:sp>
      <p:sp>
        <p:nvSpPr>
          <p:cNvPr id="41" name="TextBox 40"/>
          <p:cNvSpPr txBox="1"/>
          <p:nvPr/>
        </p:nvSpPr>
        <p:spPr bwMode="auto">
          <a:xfrm>
            <a:off x="3914765" y="6550925"/>
            <a:ext cx="85151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800" i="0" dirty="0"/>
              <a:t>Col 50</a:t>
            </a:r>
            <a:endParaRPr lang="en-US" i="0" dirty="0"/>
          </a:p>
        </p:txBody>
      </p:sp>
      <p:sp>
        <p:nvSpPr>
          <p:cNvPr id="42" name="TextBox 41"/>
          <p:cNvSpPr txBox="1"/>
          <p:nvPr/>
        </p:nvSpPr>
        <p:spPr bwMode="auto">
          <a:xfrm>
            <a:off x="6191880" y="6536435"/>
            <a:ext cx="97975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800" i="0" dirty="0"/>
              <a:t>Col 100</a:t>
            </a: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16144523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Arrow Connector 15"/>
          <p:cNvCxnSpPr/>
          <p:nvPr/>
        </p:nvCxnSpPr>
        <p:spPr bwMode="auto">
          <a:xfrm>
            <a:off x="4374113" y="5051947"/>
            <a:ext cx="28429" cy="1498978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5801" y="146069"/>
            <a:ext cx="10948387" cy="535531"/>
          </a:xfrm>
        </p:spPr>
        <p:txBody>
          <a:bodyPr/>
          <a:lstStyle/>
          <a:p>
            <a:r>
              <a:rPr lang="en-US" sz="3200" dirty="0"/>
              <a:t>NON REPEATABLE READS</a:t>
            </a:r>
          </a:p>
        </p:txBody>
      </p:sp>
      <p:sp>
        <p:nvSpPr>
          <p:cNvPr id="4" name="Oval 3"/>
          <p:cNvSpPr/>
          <p:nvPr/>
        </p:nvSpPr>
        <p:spPr bwMode="auto">
          <a:xfrm>
            <a:off x="3916913" y="1296538"/>
            <a:ext cx="914400" cy="573206"/>
          </a:xfrm>
          <a:prstGeom prst="ellipse">
            <a:avLst/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2262427" y="4532911"/>
            <a:ext cx="97975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800" i="0" dirty="0"/>
              <a:t>Col 100</a:t>
            </a:r>
            <a:endParaRPr lang="en-US" i="0" dirty="0"/>
          </a:p>
        </p:txBody>
      </p:sp>
      <p:sp>
        <p:nvSpPr>
          <p:cNvPr id="6" name="Rectangle: Rounded Corners 5"/>
          <p:cNvSpPr/>
          <p:nvPr/>
        </p:nvSpPr>
        <p:spPr bwMode="auto">
          <a:xfrm>
            <a:off x="3659876" y="2306472"/>
            <a:ext cx="1433015" cy="668740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tangle: Rounded Corners 6"/>
          <p:cNvSpPr/>
          <p:nvPr/>
        </p:nvSpPr>
        <p:spPr bwMode="auto">
          <a:xfrm>
            <a:off x="3659876" y="3332326"/>
            <a:ext cx="1433015" cy="66874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ectangle: Rounded Corners 7"/>
          <p:cNvSpPr/>
          <p:nvPr/>
        </p:nvSpPr>
        <p:spPr bwMode="auto">
          <a:xfrm>
            <a:off x="3659876" y="4383207"/>
            <a:ext cx="1433015" cy="66874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 bwMode="auto">
          <a:xfrm>
            <a:off x="4374113" y="1869744"/>
            <a:ext cx="2271" cy="436728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 bwMode="auto">
          <a:xfrm>
            <a:off x="4374113" y="2977490"/>
            <a:ext cx="2271" cy="436728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 bwMode="auto">
          <a:xfrm>
            <a:off x="4374113" y="3946479"/>
            <a:ext cx="2271" cy="436728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 bwMode="auto">
          <a:xfrm>
            <a:off x="3602542" y="2456176"/>
            <a:ext cx="148854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800" i="0" dirty="0"/>
              <a:t>SELECT Col</a:t>
            </a:r>
            <a:endParaRPr lang="en-US" i="0" dirty="0"/>
          </a:p>
        </p:txBody>
      </p:sp>
      <p:sp>
        <p:nvSpPr>
          <p:cNvPr id="19" name="TextBox 18"/>
          <p:cNvSpPr txBox="1"/>
          <p:nvPr/>
        </p:nvSpPr>
        <p:spPr bwMode="auto">
          <a:xfrm>
            <a:off x="3799062" y="3482030"/>
            <a:ext cx="117852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800" i="0" dirty="0"/>
              <a:t>Col = 100</a:t>
            </a:r>
            <a:endParaRPr lang="en-US" i="0" dirty="0"/>
          </a:p>
        </p:txBody>
      </p:sp>
      <p:sp>
        <p:nvSpPr>
          <p:cNvPr id="20" name="TextBox 19"/>
          <p:cNvSpPr txBox="1"/>
          <p:nvPr/>
        </p:nvSpPr>
        <p:spPr bwMode="auto">
          <a:xfrm>
            <a:off x="3718914" y="4491545"/>
            <a:ext cx="133882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800" i="0" dirty="0"/>
              <a:t>Update Col</a:t>
            </a:r>
            <a:endParaRPr lang="en-US" i="0" dirty="0"/>
          </a:p>
        </p:txBody>
      </p:sp>
      <p:sp>
        <p:nvSpPr>
          <p:cNvPr id="21" name="TextBox 20"/>
          <p:cNvSpPr txBox="1"/>
          <p:nvPr/>
        </p:nvSpPr>
        <p:spPr bwMode="auto">
          <a:xfrm>
            <a:off x="2326546" y="2456176"/>
            <a:ext cx="85151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800" i="0" dirty="0"/>
              <a:t>Col 50</a:t>
            </a:r>
            <a:endParaRPr lang="en-US" i="0" dirty="0"/>
          </a:p>
        </p:txBody>
      </p:sp>
      <p:sp>
        <p:nvSpPr>
          <p:cNvPr id="22" name="TextBox 21"/>
          <p:cNvSpPr txBox="1"/>
          <p:nvPr/>
        </p:nvSpPr>
        <p:spPr bwMode="auto">
          <a:xfrm>
            <a:off x="3834329" y="850563"/>
            <a:ext cx="110799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800" i="0" dirty="0"/>
              <a:t>Thread 1</a:t>
            </a:r>
            <a:endParaRPr lang="en-US" i="0" dirty="0"/>
          </a:p>
        </p:txBody>
      </p:sp>
      <p:sp>
        <p:nvSpPr>
          <p:cNvPr id="23" name="TextBox 22"/>
          <p:cNvSpPr txBox="1"/>
          <p:nvPr/>
        </p:nvSpPr>
        <p:spPr bwMode="auto">
          <a:xfrm>
            <a:off x="2437909" y="5090615"/>
            <a:ext cx="124585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/>
              <a:t>Commit</a:t>
            </a:r>
          </a:p>
        </p:txBody>
      </p:sp>
      <p:cxnSp>
        <p:nvCxnSpPr>
          <p:cNvPr id="24" name="Straight Arrow Connector 23"/>
          <p:cNvCxnSpPr/>
          <p:nvPr/>
        </p:nvCxnSpPr>
        <p:spPr bwMode="auto">
          <a:xfrm>
            <a:off x="6641927" y="5081515"/>
            <a:ext cx="28429" cy="1498978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 bwMode="auto">
          <a:xfrm>
            <a:off x="6184727" y="1326106"/>
            <a:ext cx="914400" cy="573206"/>
          </a:xfrm>
          <a:prstGeom prst="ellipse">
            <a:avLst/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7585064" y="5637539"/>
            <a:ext cx="97975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800" i="0" dirty="0">
                <a:solidFill>
                  <a:srgbClr val="FF0000"/>
                </a:solidFill>
              </a:rPr>
              <a:t>Col 100</a:t>
            </a:r>
            <a:endParaRPr lang="en-US" i="0" dirty="0">
              <a:solidFill>
                <a:srgbClr val="FF0000"/>
              </a:solidFill>
            </a:endParaRPr>
          </a:p>
        </p:txBody>
      </p:sp>
      <p:sp>
        <p:nvSpPr>
          <p:cNvPr id="27" name="Rectangle: Rounded Corners 26"/>
          <p:cNvSpPr/>
          <p:nvPr/>
        </p:nvSpPr>
        <p:spPr bwMode="auto">
          <a:xfrm>
            <a:off x="5939632" y="5500051"/>
            <a:ext cx="1433015" cy="668740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30" name="Straight Arrow Connector 29"/>
          <p:cNvCxnSpPr>
            <a:stCxn id="25" idx="4"/>
            <a:endCxn id="27" idx="0"/>
          </p:cNvCxnSpPr>
          <p:nvPr/>
        </p:nvCxnSpPr>
        <p:spPr bwMode="auto">
          <a:xfrm>
            <a:off x="6641927" y="1899312"/>
            <a:ext cx="14213" cy="3600739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 bwMode="auto">
          <a:xfrm>
            <a:off x="5937483" y="5581516"/>
            <a:ext cx="148854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800" i="0" dirty="0"/>
              <a:t>SELECT Col</a:t>
            </a:r>
            <a:endParaRPr lang="en-US" i="0" dirty="0"/>
          </a:p>
        </p:txBody>
      </p:sp>
      <p:sp>
        <p:nvSpPr>
          <p:cNvPr id="38" name="TextBox 37"/>
          <p:cNvSpPr txBox="1"/>
          <p:nvPr/>
        </p:nvSpPr>
        <p:spPr bwMode="auto">
          <a:xfrm>
            <a:off x="6102142" y="880131"/>
            <a:ext cx="110799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800" i="0" dirty="0"/>
              <a:t>Thread 2</a:t>
            </a:r>
            <a:endParaRPr lang="en-US" i="0" dirty="0"/>
          </a:p>
        </p:txBody>
      </p:sp>
      <p:sp>
        <p:nvSpPr>
          <p:cNvPr id="41" name="TextBox 40"/>
          <p:cNvSpPr txBox="1"/>
          <p:nvPr/>
        </p:nvSpPr>
        <p:spPr bwMode="auto">
          <a:xfrm>
            <a:off x="3850645" y="6550925"/>
            <a:ext cx="97975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800" i="0" dirty="0"/>
              <a:t>Col 100</a:t>
            </a:r>
            <a:endParaRPr lang="en-US" i="0" dirty="0"/>
          </a:p>
        </p:txBody>
      </p:sp>
      <p:sp>
        <p:nvSpPr>
          <p:cNvPr id="42" name="TextBox 41"/>
          <p:cNvSpPr txBox="1"/>
          <p:nvPr/>
        </p:nvSpPr>
        <p:spPr bwMode="auto">
          <a:xfrm>
            <a:off x="6191880" y="6536435"/>
            <a:ext cx="97975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800" i="0" dirty="0"/>
              <a:t>Col 100</a:t>
            </a:r>
            <a:endParaRPr lang="en-US" i="0" dirty="0"/>
          </a:p>
        </p:txBody>
      </p:sp>
      <p:cxnSp>
        <p:nvCxnSpPr>
          <p:cNvPr id="10" name="Straight Arrow Connector 9"/>
          <p:cNvCxnSpPr>
            <a:stCxn id="23" idx="3"/>
          </p:cNvCxnSpPr>
          <p:nvPr/>
        </p:nvCxnSpPr>
        <p:spPr bwMode="auto">
          <a:xfrm flipV="1">
            <a:off x="3683764" y="5321447"/>
            <a:ext cx="656759" cy="1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 bwMode="auto">
          <a:xfrm>
            <a:off x="7624162" y="2473525"/>
            <a:ext cx="85151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800" i="0" dirty="0">
                <a:solidFill>
                  <a:srgbClr val="FF0000"/>
                </a:solidFill>
              </a:rPr>
              <a:t>Col 50</a:t>
            </a:r>
            <a:endParaRPr lang="en-US" i="0" dirty="0">
              <a:solidFill>
                <a:srgbClr val="FF0000"/>
              </a:solidFill>
            </a:endParaRPr>
          </a:p>
        </p:txBody>
      </p:sp>
      <p:sp>
        <p:nvSpPr>
          <p:cNvPr id="32" name="Rectangle: Rounded Corners 31"/>
          <p:cNvSpPr/>
          <p:nvPr/>
        </p:nvSpPr>
        <p:spPr bwMode="auto">
          <a:xfrm>
            <a:off x="5914610" y="2336037"/>
            <a:ext cx="1433015" cy="668740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3" name="TextBox 32"/>
          <p:cNvSpPr txBox="1"/>
          <p:nvPr/>
        </p:nvSpPr>
        <p:spPr bwMode="auto">
          <a:xfrm>
            <a:off x="5912461" y="2417502"/>
            <a:ext cx="148854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800" i="0" dirty="0"/>
              <a:t>SELECT Col</a:t>
            </a: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8744856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Arrow Connector 15"/>
          <p:cNvCxnSpPr/>
          <p:nvPr/>
        </p:nvCxnSpPr>
        <p:spPr bwMode="auto">
          <a:xfrm>
            <a:off x="4374113" y="5051947"/>
            <a:ext cx="28429" cy="1498978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5801" y="146069"/>
            <a:ext cx="10948387" cy="535531"/>
          </a:xfrm>
        </p:spPr>
        <p:txBody>
          <a:bodyPr/>
          <a:lstStyle/>
          <a:p>
            <a:r>
              <a:rPr lang="en-US" sz="3200" dirty="0"/>
              <a:t>PHANTOM READS</a:t>
            </a:r>
          </a:p>
        </p:txBody>
      </p:sp>
      <p:sp>
        <p:nvSpPr>
          <p:cNvPr id="4" name="Oval 3"/>
          <p:cNvSpPr/>
          <p:nvPr/>
        </p:nvSpPr>
        <p:spPr bwMode="auto">
          <a:xfrm>
            <a:off x="3916913" y="1296538"/>
            <a:ext cx="914400" cy="573206"/>
          </a:xfrm>
          <a:prstGeom prst="ellipse">
            <a:avLst/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2458818" y="5338133"/>
            <a:ext cx="61427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800" i="0" dirty="0">
                <a:solidFill>
                  <a:srgbClr val="FF0000"/>
                </a:solidFill>
              </a:rPr>
              <a:t>N+1</a:t>
            </a:r>
            <a:endParaRPr lang="en-US" i="0" dirty="0">
              <a:solidFill>
                <a:srgbClr val="FF0000"/>
              </a:solidFill>
            </a:endParaRPr>
          </a:p>
        </p:txBody>
      </p:sp>
      <p:sp>
        <p:nvSpPr>
          <p:cNvPr id="6" name="Rectangle: Rounded Corners 5"/>
          <p:cNvSpPr/>
          <p:nvPr/>
        </p:nvSpPr>
        <p:spPr bwMode="auto">
          <a:xfrm>
            <a:off x="3441508" y="2306472"/>
            <a:ext cx="1999949" cy="668740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 bwMode="auto">
          <a:xfrm>
            <a:off x="4374113" y="1869744"/>
            <a:ext cx="2271" cy="436728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endCxn id="28" idx="0"/>
          </p:cNvCxnSpPr>
          <p:nvPr/>
        </p:nvCxnSpPr>
        <p:spPr bwMode="auto">
          <a:xfrm>
            <a:off x="4374113" y="2977490"/>
            <a:ext cx="28699" cy="2129054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 bwMode="auto">
          <a:xfrm>
            <a:off x="3393809" y="2456176"/>
            <a:ext cx="206979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800" i="0" dirty="0"/>
              <a:t>Count(Customers)</a:t>
            </a:r>
            <a:endParaRPr lang="en-US" i="0" dirty="0"/>
          </a:p>
        </p:txBody>
      </p:sp>
      <p:sp>
        <p:nvSpPr>
          <p:cNvPr id="21" name="TextBox 20"/>
          <p:cNvSpPr txBox="1"/>
          <p:nvPr/>
        </p:nvSpPr>
        <p:spPr bwMode="auto">
          <a:xfrm>
            <a:off x="2603911" y="2456176"/>
            <a:ext cx="35137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800" i="0" dirty="0">
                <a:solidFill>
                  <a:srgbClr val="FF0000"/>
                </a:solidFill>
              </a:rPr>
              <a:t>N</a:t>
            </a:r>
            <a:endParaRPr lang="en-US" i="0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 bwMode="auto">
          <a:xfrm>
            <a:off x="3834329" y="850563"/>
            <a:ext cx="110799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800" i="0" dirty="0"/>
              <a:t>Thread 1</a:t>
            </a:r>
            <a:endParaRPr lang="en-US" i="0" dirty="0"/>
          </a:p>
        </p:txBody>
      </p:sp>
      <p:cxnSp>
        <p:nvCxnSpPr>
          <p:cNvPr id="24" name="Straight Arrow Connector 23"/>
          <p:cNvCxnSpPr>
            <a:stCxn id="27" idx="2"/>
          </p:cNvCxnSpPr>
          <p:nvPr/>
        </p:nvCxnSpPr>
        <p:spPr bwMode="auto">
          <a:xfrm>
            <a:off x="6641049" y="4445043"/>
            <a:ext cx="29307" cy="2135450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 bwMode="auto">
          <a:xfrm>
            <a:off x="6184727" y="1326106"/>
            <a:ext cx="914400" cy="573206"/>
          </a:xfrm>
          <a:prstGeom prst="ellipse">
            <a:avLst/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" name="Rectangle: Rounded Corners 26"/>
          <p:cNvSpPr/>
          <p:nvPr/>
        </p:nvSpPr>
        <p:spPr bwMode="auto">
          <a:xfrm>
            <a:off x="5407338" y="3776303"/>
            <a:ext cx="2467421" cy="66874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30" name="Straight Arrow Connector 29"/>
          <p:cNvCxnSpPr/>
          <p:nvPr/>
        </p:nvCxnSpPr>
        <p:spPr bwMode="auto">
          <a:xfrm flipH="1">
            <a:off x="6601517" y="1899312"/>
            <a:ext cx="26762" cy="1876991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 bwMode="auto">
          <a:xfrm>
            <a:off x="5513638" y="3909873"/>
            <a:ext cx="220252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800" i="0" dirty="0"/>
              <a:t>INSERT Customers</a:t>
            </a:r>
            <a:endParaRPr lang="en-US" i="0" dirty="0"/>
          </a:p>
        </p:txBody>
      </p:sp>
      <p:sp>
        <p:nvSpPr>
          <p:cNvPr id="38" name="TextBox 37"/>
          <p:cNvSpPr txBox="1"/>
          <p:nvPr/>
        </p:nvSpPr>
        <p:spPr bwMode="auto">
          <a:xfrm>
            <a:off x="6102142" y="880131"/>
            <a:ext cx="110799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800" i="0" dirty="0"/>
              <a:t>Thread 2</a:t>
            </a:r>
            <a:endParaRPr lang="en-US" i="0" dirty="0"/>
          </a:p>
        </p:txBody>
      </p:sp>
      <p:sp>
        <p:nvSpPr>
          <p:cNvPr id="28" name="Rectangle: Rounded Corners 27"/>
          <p:cNvSpPr/>
          <p:nvPr/>
        </p:nvSpPr>
        <p:spPr bwMode="auto">
          <a:xfrm>
            <a:off x="3402837" y="5106544"/>
            <a:ext cx="1999949" cy="668740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9" name="TextBox 28"/>
          <p:cNvSpPr txBox="1"/>
          <p:nvPr/>
        </p:nvSpPr>
        <p:spPr bwMode="auto">
          <a:xfrm>
            <a:off x="3355138" y="5256248"/>
            <a:ext cx="206979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800" i="0" dirty="0"/>
              <a:t>Count(Customers)</a:t>
            </a: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15240080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27286"/>
            <a:ext cx="10948387" cy="535531"/>
          </a:xfrm>
        </p:spPr>
        <p:txBody>
          <a:bodyPr/>
          <a:lstStyle/>
          <a:p>
            <a:r>
              <a:rPr lang="en-US" sz="3200" dirty="0"/>
              <a:t>What’s good Isolation level for your application?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200150"/>
            <a:ext cx="10948386" cy="985627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4751846" y="961443"/>
            <a:ext cx="2560320" cy="73152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Isolation Level</a:t>
            </a:r>
          </a:p>
        </p:txBody>
      </p:sp>
      <p:sp>
        <p:nvSpPr>
          <p:cNvPr id="5" name="Oval 4"/>
          <p:cNvSpPr/>
          <p:nvPr/>
        </p:nvSpPr>
        <p:spPr bwMode="auto">
          <a:xfrm>
            <a:off x="855745" y="2271892"/>
            <a:ext cx="2377440" cy="1188720"/>
          </a:xfrm>
          <a:prstGeom prst="ellips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Read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dirty="0"/>
              <a:t>Uncommitted</a:t>
            </a: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3532996" y="2271892"/>
            <a:ext cx="2377440" cy="1188720"/>
          </a:xfrm>
          <a:prstGeom prst="ellips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Read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dirty="0"/>
              <a:t>committed</a:t>
            </a: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6052931" y="2271892"/>
            <a:ext cx="2377440" cy="1188720"/>
          </a:xfrm>
          <a:prstGeom prst="ellips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Repeatable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dirty="0"/>
              <a:t>Read</a:t>
            </a: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8523706" y="2271892"/>
            <a:ext cx="2377440" cy="1188720"/>
          </a:xfrm>
          <a:prstGeom prst="ellips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dirty="0"/>
              <a:t>Serialization</a:t>
            </a: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0" name="Straight Arrow Connector 9"/>
          <p:cNvCxnSpPr>
            <a:stCxn id="4" idx="2"/>
            <a:endCxn id="5" idx="7"/>
          </p:cNvCxnSpPr>
          <p:nvPr/>
        </p:nvCxnSpPr>
        <p:spPr bwMode="auto">
          <a:xfrm flipH="1">
            <a:off x="2885017" y="1692963"/>
            <a:ext cx="3146989" cy="753013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4" idx="2"/>
            <a:endCxn id="6" idx="0"/>
          </p:cNvCxnSpPr>
          <p:nvPr/>
        </p:nvCxnSpPr>
        <p:spPr bwMode="auto">
          <a:xfrm flipH="1">
            <a:off x="4721716" y="1692963"/>
            <a:ext cx="1310290" cy="578929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4" idx="2"/>
            <a:endCxn id="7" idx="0"/>
          </p:cNvCxnSpPr>
          <p:nvPr/>
        </p:nvCxnSpPr>
        <p:spPr bwMode="auto">
          <a:xfrm>
            <a:off x="6032006" y="1692963"/>
            <a:ext cx="1209645" cy="578929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4" idx="2"/>
            <a:endCxn id="8" idx="0"/>
          </p:cNvCxnSpPr>
          <p:nvPr/>
        </p:nvCxnSpPr>
        <p:spPr bwMode="auto">
          <a:xfrm>
            <a:off x="6032006" y="1692963"/>
            <a:ext cx="3680420" cy="578929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5262053"/>
              </p:ext>
            </p:extLst>
          </p:nvPr>
        </p:nvGraphicFramePr>
        <p:xfrm>
          <a:off x="871331" y="4022513"/>
          <a:ext cx="10363200" cy="1828800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784465536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1238415332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1412399321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3430121856"/>
                    </a:ext>
                  </a:extLst>
                </a:gridCol>
              </a:tblGrid>
              <a:tr h="285994"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</a:rPr>
                        <a:t>Isolation level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</a:rPr>
                        <a:t>Dirty reads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effectLst/>
                        </a:rPr>
                        <a:t>Non-repeatable reads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</a:rPr>
                        <a:t>Phantoms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5730367"/>
                  </a:ext>
                </a:extLst>
              </a:tr>
              <a:tr h="285994">
                <a:tc>
                  <a:txBody>
                    <a:bodyPr/>
                    <a:lstStyle/>
                    <a:p>
                      <a:r>
                        <a:rPr lang="en-US" sz="1800" dirty="0">
                          <a:effectLst/>
                        </a:rPr>
                        <a:t>Read Uncommitted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effectLst/>
                        </a:rPr>
                        <a:t>may occur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effectLst/>
                        </a:rPr>
                        <a:t>may occur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effectLst/>
                        </a:rPr>
                        <a:t>may occur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6133012"/>
                  </a:ext>
                </a:extLst>
              </a:tr>
              <a:tr h="285994"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</a:rPr>
                        <a:t>Read Committed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</a:rPr>
                        <a:t>don't occur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</a:rPr>
                        <a:t>may occur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</a:rPr>
                        <a:t>may occur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8993971"/>
                  </a:ext>
                </a:extLst>
              </a:tr>
              <a:tr h="285994"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</a:rPr>
                        <a:t>Repeatable Read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</a:rPr>
                        <a:t>don't occur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</a:rPr>
                        <a:t>don't occur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</a:rPr>
                        <a:t>may occur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5154493"/>
                  </a:ext>
                </a:extLst>
              </a:tr>
              <a:tr h="285994"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</a:rPr>
                        <a:t>Serializable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</a:rPr>
                        <a:t>don't occur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</a:rPr>
                        <a:t>don't occur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effectLst/>
                        </a:rPr>
                        <a:t>don't occur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39625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0642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704484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2258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PROGRESS_16x9_PPT_Template">
  <a:themeElements>
    <a:clrScheme name="Progress Corporate Palette">
      <a:dk1>
        <a:srgbClr val="373A3E"/>
      </a:dk1>
      <a:lt1>
        <a:srgbClr val="FFFFFF"/>
      </a:lt1>
      <a:dk2>
        <a:srgbClr val="0D5257"/>
      </a:dk2>
      <a:lt2>
        <a:srgbClr val="FFFFFF"/>
      </a:lt2>
      <a:accent1>
        <a:srgbClr val="55D400"/>
      </a:accent1>
      <a:accent2>
        <a:srgbClr val="00A4A5"/>
      </a:accent2>
      <a:accent3>
        <a:srgbClr val="84329B"/>
      </a:accent3>
      <a:accent4>
        <a:srgbClr val="FFB419"/>
      </a:accent4>
      <a:accent5>
        <a:srgbClr val="DC3200"/>
      </a:accent5>
      <a:accent6>
        <a:srgbClr val="0072CE"/>
      </a:accent6>
      <a:hlink>
        <a:srgbClr val="0072CE"/>
      </a:hlink>
      <a:folHlink>
        <a:srgbClr val="5F2367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buSzTx/>
          <a:defRPr i="0" dirty="0" smtClean="0"/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OGRESS_16x9_PPT_Template" id="{8EF10D70-53BF-5F44-B6C0-F8A41F34556A}" vid="{D39FBD4F-1AFA-864E-AEE2-8C58E93B9AC1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Progress Corporate Palette">
    <a:dk1>
      <a:srgbClr val="373A3E"/>
    </a:dk1>
    <a:lt1>
      <a:srgbClr val="FFFFFF"/>
    </a:lt1>
    <a:dk2>
      <a:srgbClr val="0D5257"/>
    </a:dk2>
    <a:lt2>
      <a:srgbClr val="FFFFFF"/>
    </a:lt2>
    <a:accent1>
      <a:srgbClr val="55D400"/>
    </a:accent1>
    <a:accent2>
      <a:srgbClr val="00A4A5"/>
    </a:accent2>
    <a:accent3>
      <a:srgbClr val="84329B"/>
    </a:accent3>
    <a:accent4>
      <a:srgbClr val="FFB419"/>
    </a:accent4>
    <a:accent5>
      <a:srgbClr val="DC3200"/>
    </a:accent5>
    <a:accent6>
      <a:srgbClr val="0072CE"/>
    </a:accent6>
    <a:hlink>
      <a:srgbClr val="0072CE"/>
    </a:hlink>
    <a:folHlink>
      <a:srgbClr val="5F2367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Marketing Document" ma:contentTypeID="0x0101007762244904354189B623A14C45C78D5B009BE410C6F004421E9B31CE4C3BF734AD008DF6C51CFB236842A026F88F613870DE" ma:contentTypeVersion="108" ma:contentTypeDescription="Create a new document." ma:contentTypeScope="" ma:versionID="bc6b4c8ff69be684063a922159c20b90">
  <xsd:schema xmlns:xsd="http://www.w3.org/2001/XMLSchema" xmlns:xs="http://www.w3.org/2001/XMLSchema" xmlns:p="http://schemas.microsoft.com/office/2006/metadata/properties" xmlns:ns2="efb4a6a7-40f5-4c55-b7cd-bfe5555b5884" xmlns:ns3="7c69e624-827f-471b-adea-ac070ddc6867" targetNamespace="http://schemas.microsoft.com/office/2006/metadata/properties" ma:root="true" ma:fieldsID="ba1af1dc4e05e63367f9f8439e025d4e" ns2:_="" ns3:_="">
    <xsd:import namespace="efb4a6a7-40f5-4c55-b7cd-bfe5555b5884"/>
    <xsd:import namespace="7c69e624-827f-471b-adea-ac070ddc6867"/>
    <xsd:element name="properties">
      <xsd:complexType>
        <xsd:sequence>
          <xsd:element name="documentManagement">
            <xsd:complexType>
              <xsd:all>
                <xsd:element ref="ns3:Summary" minOccurs="0"/>
                <xsd:element ref="ns3:Policy" minOccurs="0"/>
                <xsd:element ref="ns2:ContentType1_0" minOccurs="0"/>
                <xsd:element ref="ns3:Solution_0" minOccurs="0"/>
                <xsd:element ref="ns3:c60905045b3141dfb44ebee3a51fd0a7" minOccurs="0"/>
                <xsd:element ref="ns3:g7620f54b84d4877b8ce49e3874564d0" minOccurs="0"/>
                <xsd:element ref="ns3:MetaDescription" minOccurs="0"/>
                <xsd:element ref="ns3:m3946e80dba8470d9700658463930af8" minOccurs="0"/>
                <xsd:element ref="ns3:Industry_0" minOccurs="0"/>
                <xsd:element ref="ns3:l58a9cb184754a90a3d0c9fae6dfc0fc" minOccurs="0"/>
                <xsd:element ref="ns2:Location1_0" minOccurs="0"/>
                <xsd:element ref="ns3:e88edf6f69774249aa5a94de92e0b3ee" minOccurs="0"/>
                <xsd:element ref="ns3:h2f9ec3728094124b933b9cf7e867a92" minOccurs="0"/>
                <xsd:element ref="ns3:TaxCatchAll" minOccurs="0"/>
                <xsd:element ref="ns3:TaxCatchAllLabel" minOccurs="0"/>
                <xsd:element ref="ns3:Category1_0" minOccurs="0"/>
                <xsd:element ref="ns3:efbf5ec808454fc39dd6e73fb30f9800" minOccurs="0"/>
                <xsd:element ref="ns3:h847452f74b44b57bc4a2a741f9c94e9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b4a6a7-40f5-4c55-b7cd-bfe5555b5884" elementFormDefault="qualified">
    <xsd:import namespace="http://schemas.microsoft.com/office/2006/documentManagement/types"/>
    <xsd:import namespace="http://schemas.microsoft.com/office/infopath/2007/PartnerControls"/>
    <xsd:element name="ContentType1_0" ma:index="16" nillable="true" ma:taxonomy="true" ma:internalName="ContentType1_0" ma:taxonomyFieldName="ContentType1" ma:displayName="Content Type" ma:default="" ma:fieldId="{11444373-c56f-4b66-a200-4ad1b94ffae6}" ma:taxonomyMulti="true" ma:sspId="7b600b03-3399-40df-9d9c-caeefc5a4d97" ma:termSetId="5aa15f61-36bc-4410-840a-be7c2ccad28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ocation1_0" ma:index="26" nillable="true" ma:taxonomy="true" ma:internalName="Location1_0" ma:taxonomyFieldName="Location1" ma:displayName="Location" ma:default="" ma:fieldId="{4a19d0fd-e2d8-4bdf-9d9f-62784e6d291e}" ma:taxonomyMulti="true" ma:sspId="7b600b03-3399-40df-9d9c-caeefc5a4d97" ma:termSetId="928ecf7e-5ffd-4d70-8570-4eabbc9f73ff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69e624-827f-471b-adea-ac070ddc6867" elementFormDefault="qualified">
    <xsd:import namespace="http://schemas.microsoft.com/office/2006/documentManagement/types"/>
    <xsd:import namespace="http://schemas.microsoft.com/office/infopath/2007/PartnerControls"/>
    <xsd:element name="Summary" ma:index="12" nillable="true" ma:displayName="Summary" ma:internalName="Summary">
      <xsd:simpleType>
        <xsd:restriction base="dms:Unknown"/>
      </xsd:simpleType>
    </xsd:element>
    <xsd:element name="Policy" ma:index="13" nillable="true" ma:displayName="Policy" ma:internalName="Policy">
      <xsd:simpleType>
        <xsd:restriction base="dms:Boolean"/>
      </xsd:simpleType>
    </xsd:element>
    <xsd:element name="Solution_0" ma:index="18" nillable="true" ma:taxonomy="true" ma:internalName="Solution_0" ma:taxonomyFieldName="Solution0" ma:displayName="Solution" ma:default="" ma:fieldId="{08ee8523-5519-4869-bd80-fd97b8eed69f}" ma:taxonomyMulti="true" ma:sspId="7b600b03-3399-40df-9d9c-caeefc5a4d97" ma:termSetId="3588f872-1047-4b04-ab77-d19bff16496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0905045b3141dfb44ebee3a51fd0a7" ma:index="19" nillable="true" ma:taxonomy="true" ma:internalName="c60905045b3141dfb44ebee3a51fd0a7" ma:taxonomyFieldName="IndustrySolution" ma:displayName="IndustrySolution" ma:readOnly="false" ma:default="" ma:fieldId="{c6090504-5b31-41df-b44e-bee3a51fd0a7}" ma:taxonomyMulti="true" ma:sspId="7b600b03-3399-40df-9d9c-caeefc5a4d97" ma:termSetId="101cb54c-3813-433a-907a-450f3492382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7620f54b84d4877b8ce49e3874564d0" ma:index="21" nillable="true" ma:taxonomy="true" ma:internalName="g7620f54b84d4877b8ce49e3874564d0" ma:taxonomyFieldName="OpenEdgeModule" ma:displayName="OpenEdgeModule" ma:default="" ma:fieldId="{07620f54-b84d-4877-b8ce-49e3874564d0}" ma:taxonomyMulti="true" ma:sspId="7b600b03-3399-40df-9d9c-caeefc5a4d97" ma:termSetId="7cd707e9-9176-4196-bd54-81064918895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taDescription" ma:index="22" nillable="true" ma:displayName="Meta Description" ma:hidden="true" ma:internalName="MetaDescription" ma:readOnly="false">
      <xsd:simpleType>
        <xsd:restriction base="dms:Note"/>
      </xsd:simpleType>
    </xsd:element>
    <xsd:element name="m3946e80dba8470d9700658463930af8" ma:index="23" nillable="true" ma:taxonomy="true" ma:internalName="m3946e80dba8470d9700658463930af8" ma:taxonomyFieldName="Portal_x0020_Audience" ma:displayName="Portal Audience" ma:default="" ma:fieldId="{63946e80-dba8-470d-9700-658463930af8}" ma:taxonomyMulti="true" ma:sspId="7b600b03-3399-40df-9d9c-caeefc5a4d97" ma:termSetId="bedc8d7a-d5a7-4c2c-80ef-eb0f4159843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dustry_0" ma:index="24" nillable="true" ma:taxonomy="true" ma:internalName="Industry_0" ma:taxonomyFieldName="Industry" ma:displayName="Industry" ma:default="" ma:fieldId="{54782f52-600e-43b5-a6fd-b215e0434802}" ma:taxonomyMulti="true" ma:sspId="7b600b03-3399-40df-9d9c-caeefc5a4d97" ma:termSetId="eb725fca-679b-44ad-aba0-523e9b641fb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58a9cb184754a90a3d0c9fae6dfc0fc" ma:index="25" nillable="true" ma:taxonomy="true" ma:internalName="l58a9cb184754a90a3d0c9fae6dfc0fc" ma:taxonomyFieldName="Partner_x0020_Empowerment" ma:displayName="Partner Empowerment" ma:default="" ma:fieldId="{558a9cb1-8475-4a90-a3d0-c9fae6dfc0fc}" ma:taxonomyMulti="true" ma:sspId="7b600b03-3399-40df-9d9c-caeefc5a4d97" ma:termSetId="8b46d00a-8700-4556-b3eb-8ef0f7a4bfc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88edf6f69774249aa5a94de92e0b3ee" ma:index="27" nillable="true" ma:taxonomy="true" ma:internalName="e88edf6f69774249aa5a94de92e0b3ee" ma:taxonomyFieldName="BusinessLine" ma:displayName="Business Line" ma:readOnly="false" ma:default="" ma:fieldId="{e88edf6f-6977-4249-aa5a-94de92e0b3ee}" ma:taxonomyMulti="true" ma:sspId="7b600b03-3399-40df-9d9c-caeefc5a4d97" ma:termSetId="cfc961ee-612e-4b05-aaf2-35411bb1789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2f9ec3728094124b933b9cf7e867a92" ma:index="29" nillable="true" ma:taxonomy="true" ma:internalName="h2f9ec3728094124b933b9cf7e867a92" ma:taxonomyFieldName="HorizontalUseCase" ma:displayName="Horizontal Use Case" ma:default="" ma:fieldId="{12f9ec37-2809-4124-b933-b9cf7e867a92}" ma:taxonomyMulti="true" ma:sspId="7b600b03-3399-40df-9d9c-caeefc5a4d97" ma:termSetId="c7a844bb-8121-4652-bd19-c7a1b502d44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31" nillable="true" ma:displayName="Taxonomy Catch All Column" ma:hidden="true" ma:list="{f9d269f6-3014-462f-9504-c656af7f5a48}" ma:internalName="TaxCatchAll" ma:showField="CatchAllData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32" nillable="true" ma:displayName="Taxonomy Catch All Column1" ma:hidden="true" ma:list="{f9d269f6-3014-462f-9504-c656af7f5a48}" ma:internalName="TaxCatchAllLabel" ma:readOnly="true" ma:showField="CatchAllDataLabel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ategory1_0" ma:index="34" nillable="true" ma:taxonomy="true" ma:internalName="Category1_0" ma:taxonomyFieldName="Category1" ma:displayName="Category" ma:readOnly="false" ma:default="" ma:fieldId="{76361ab5-a999-4bf4-b0a9-d3c0bdaba2c4}" ma:taxonomyMulti="true" ma:sspId="7b600b03-3399-40df-9d9c-caeefc5a4d97" ma:termSetId="cb52a124-ba58-44ba-aea0-e8392dfbd867" ma:anchorId="e0850434-8544-4c75-a3ba-67842db1fa28" ma:open="false" ma:isKeyword="false">
      <xsd:complexType>
        <xsd:sequence>
          <xsd:element ref="pc:Terms" minOccurs="0" maxOccurs="1"/>
        </xsd:sequence>
      </xsd:complexType>
    </xsd:element>
    <xsd:element name="efbf5ec808454fc39dd6e73fb30f9800" ma:index="35" nillable="true" ma:taxonomy="true" ma:internalName="efbf5ec808454fc39dd6e73fb30f9800" ma:taxonomyFieldName="GFOResourceTags" ma:displayName="GFO Resource Tags" ma:readOnly="false" ma:default="" ma:fieldId="{efbf5ec8-0845-4fc3-9dd6-e73fb30f9800}" ma:taxonomyMulti="true" ma:sspId="7b600b03-3399-40df-9d9c-caeefc5a4d97" ma:termSetId="42171f31-be76-463d-a933-eae23b9ef3f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847452f74b44b57bc4a2a741f9c94e9" ma:index="37" nillable="true" ma:taxonomy="true" ma:internalName="h847452f74b44b57bc4a2a741f9c94e9" ma:taxonomyFieldName="Visibility" ma:displayName="Visibility" ma:default="758;#Internal|52c39dec-86ec-4d25-bb10-18d2912cd0c4" ma:fieldId="{1847452f-74b4-4b57-bc4a-2a741f9c94e9}" ma:sspId="7b600b03-3399-40df-9d9c-caeefc5a4d97" ma:termSetId="35802469-5d1e-4d8e-8772-02bbe8856d7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39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40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41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olicy xmlns="7c69e624-827f-471b-adea-ac070ddc6867" xsi:nil="true"/>
    <Location1_0 xmlns="efb4a6a7-40f5-4c55-b7cd-bfe5555b5884" xsi:nil="true"/>
    <MetaDescription xmlns="7c69e624-827f-471b-adea-ac070ddc6867" xsi:nil="true"/>
    <Category1_0 xmlns="7c69e624-827f-471b-adea-ac070ddc6867" xsi:nil="true"/>
    <g7620f54b84d4877b8ce49e3874564d0 xmlns="7c69e624-827f-471b-adea-ac070ddc6867" xsi:nil="true"/>
    <c60905045b3141dfb44ebee3a51fd0a7 xmlns="7c69e624-827f-471b-adea-ac070ddc6867" xsi:nil="true"/>
    <Industry_0 xmlns="7c69e624-827f-471b-adea-ac070ddc6867" xsi:nil="true"/>
    <Summary xmlns="7c69e624-827f-471b-adea-ac070ddc6867" xsi:nil="true"/>
    <TaxCatchAll xmlns="7c69e624-827f-471b-adea-ac070ddc6867">
      <Value xmlns="7c69e624-827f-471b-adea-ac070ddc6867">237</Value>
    </TaxCatchAll>
    <ContentType1_0 xmlns="efb4a6a7-40f5-4c55-b7cd-bfe5555b5884" xsi:nil="true"/>
    <Solution_0 xmlns="7c69e624-827f-471b-adea-ac070ddc6867" xsi:nil="true"/>
    <efbf5ec808454fc39dd6e73fb30f9800 xmlns="7c69e624-827f-471b-adea-ac070ddc6867" xsi:nil="true"/>
    <e88edf6f69774249aa5a94de92e0b3ee xmlns="7c69e624-827f-471b-adea-ac070ddc6867" xsi:nil="true"/>
    <h2f9ec3728094124b933b9cf7e867a92 xmlns="7c69e624-827f-471b-adea-ac070ddc6867" xsi:nil="true"/>
    <m3946e80dba8470d9700658463930af8 xmlns="7c69e624-827f-471b-adea-ac070ddc6867" xsi:nil="true"/>
    <h847452f74b44b57bc4a2a741f9c94e9 xmlns="7c69e624-827f-471b-adea-ac070ddc6867" xsi:nil="true"/>
    <l58a9cb184754a90a3d0c9fae6dfc0fc xmlns="7c69e624-827f-471b-adea-ac070ddc6867" xsi:nil="true"/>
    <_dlc_DocId xmlns="7c69e624-827f-471b-adea-ac070ddc6867" xsi:nil="true"/>
    <_dlc_DocIdUrl xmlns="7c69e624-827f-471b-adea-ac070ddc6867">
      <Url xsi:nil="true"/>
      <Description xsi:nil="true"/>
    </_dlc_DocIdUrl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59C7E5E-A5D4-423A-83C0-EA48CC3B7A8C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B11BA582-BE3C-43B3-9930-1D1A8AAEA3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b4a6a7-40f5-4c55-b7cd-bfe5555b5884"/>
    <ds:schemaRef ds:uri="7c69e624-827f-471b-adea-ac070ddc68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DA4C4B2-98B1-44DF-A244-E8FB7A2D1956}">
  <ds:schemaRefs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7c69e624-827f-471b-adea-ac070ddc6867"/>
    <ds:schemaRef ds:uri="http://schemas.microsoft.com/office/infopath/2007/PartnerControls"/>
    <ds:schemaRef ds:uri="efb4a6a7-40f5-4c55-b7cd-bfe5555b5884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EEA8EEE7-F1C0-4377-82D1-E55A92F384C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7931</TotalTime>
  <Words>1831</Words>
  <Application>Microsoft Office PowerPoint</Application>
  <PresentationFormat>Custom</PresentationFormat>
  <Paragraphs>394</Paragraphs>
  <Slides>33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Arial</vt:lpstr>
      <vt:lpstr>courier new</vt:lpstr>
      <vt:lpstr>courier new</vt:lpstr>
      <vt:lpstr>Times New Roman</vt:lpstr>
      <vt:lpstr>Wingdings</vt:lpstr>
      <vt:lpstr>PROGRESS_16x9_PPT_Template</vt:lpstr>
      <vt:lpstr>SQL Best Practices</vt:lpstr>
      <vt:lpstr>Agenda</vt:lpstr>
      <vt:lpstr>PROGRESS SQL-92 DATABASE PERMISSIONS &amp; SECURITY</vt:lpstr>
      <vt:lpstr>Application failing with  "String too large error"</vt:lpstr>
      <vt:lpstr>Application failing with "String too large error"</vt:lpstr>
      <vt:lpstr>SQL width problem &amp; classic solution</vt:lpstr>
      <vt:lpstr>SQL width problem &amp; other solutions</vt:lpstr>
      <vt:lpstr>SQL width problems &amp; Modern solution</vt:lpstr>
      <vt:lpstr>My application is not running fast enough</vt:lpstr>
      <vt:lpstr>Troubleshooting Performance problems</vt:lpstr>
      <vt:lpstr>Building the Query Plan</vt:lpstr>
      <vt:lpstr>Importance of SQL Statistics </vt:lpstr>
      <vt:lpstr>Update Statistics – verify and update </vt:lpstr>
      <vt:lpstr>Analyze Query Plan</vt:lpstr>
      <vt:lpstr>What to look in query plans</vt:lpstr>
      <vt:lpstr>What to look in query plans</vt:lpstr>
      <vt:lpstr>What to look in query plans</vt:lpstr>
      <vt:lpstr>What to look in query plans</vt:lpstr>
      <vt:lpstr>Optimizer Hints</vt:lpstr>
      <vt:lpstr>Overloaded server due to configuration</vt:lpstr>
      <vt:lpstr>Overloaded server due to configuration</vt:lpstr>
      <vt:lpstr>Push your application logic to Database to improve network traffic.</vt:lpstr>
      <vt:lpstr>Application generate huge data flow over network</vt:lpstr>
      <vt:lpstr>User Defined Function </vt:lpstr>
      <vt:lpstr>Use Sub Query(SQ) and Scalar-SQ to simplify your query.</vt:lpstr>
      <vt:lpstr>Use SSQ to simplify your query.</vt:lpstr>
      <vt:lpstr>What’s good Isolation level for your application?</vt:lpstr>
      <vt:lpstr>DIRTY READS</vt:lpstr>
      <vt:lpstr>NON REPEATABLE READS</vt:lpstr>
      <vt:lpstr>PHANTOM READS</vt:lpstr>
      <vt:lpstr>What’s good Isolation level for your application?</vt:lpstr>
      <vt:lpstr>Questions?</vt:lpstr>
      <vt:lpstr>PowerPoint Presentation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Corporate PowerPoint Template</dc:title>
  <dc:creator>Martin Tsekov</dc:creator>
  <cp:lastModifiedBy>Chandra Sekhar</cp:lastModifiedBy>
  <cp:revision>154</cp:revision>
  <cp:lastPrinted>2013-09-18T03:48:20Z</cp:lastPrinted>
  <dcterms:created xsi:type="dcterms:W3CDTF">2016-05-13T13:52:00Z</dcterms:created>
  <dcterms:modified xsi:type="dcterms:W3CDTF">2017-06-06T17:41:56Z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0x0101007762244904354189B623A14C45C78D5B009BE410C6F004421E9B31CE4C3BF734AD008DF6C51CFB236842A026F88F613870DE</vt:lpwstr>
  </property>
  <property fmtid="{D5CDD505-2E9C-101B-9397-08002B2CF9AE}" pid="3" name="Category1">
    <vt:lpwstr>367;#PowerPoint|ef797fd0-0a2c-4c70-979e-7c4753a1af05</vt:lpwstr>
  </property>
  <property fmtid="{D5CDD505-2E9C-101B-9397-08002B2CF9AE}" pid="4" name="Doc ID">
    <vt:lpwstr>101816</vt:lpwstr>
  </property>
  <property fmtid="{D5CDD505-2E9C-101B-9397-08002B2CF9AE}" pid="5" name="Location1">
    <vt:lpwstr/>
  </property>
  <property fmtid="{D5CDD505-2E9C-101B-9397-08002B2CF9AE}" pid="6" name="Tagged Doc ID's">
    <vt:bool>false</vt:bool>
  </property>
  <property fmtid="{D5CDD505-2E9C-101B-9397-08002B2CF9AE}" pid="7" name="ContentType1">
    <vt:lpwstr/>
  </property>
  <property fmtid="{D5CDD505-2E9C-101B-9397-08002B2CF9AE}" pid="8" name="Solution0">
    <vt:lpwstr/>
  </property>
  <property fmtid="{D5CDD505-2E9C-101B-9397-08002B2CF9AE}" pid="9" name="Industry">
    <vt:lpwstr/>
  </property>
  <property fmtid="{D5CDD505-2E9C-101B-9397-08002B2CF9AE}" pid="10" name="IndustrySolution">
    <vt:lpwstr/>
  </property>
  <property fmtid="{D5CDD505-2E9C-101B-9397-08002B2CF9AE}" pid="11" name="Attachment Only ?">
    <vt:bool>true</vt:bool>
  </property>
  <property fmtid="{D5CDD505-2E9C-101B-9397-08002B2CF9AE}" pid="12" name="GFOAudience">
    <vt:lpwstr/>
  </property>
  <property fmtid="{D5CDD505-2E9C-101B-9397-08002B2CF9AE}" pid="13" name="OpenEdgeModule">
    <vt:lpwstr/>
  </property>
  <property fmtid="{D5CDD505-2E9C-101B-9397-08002B2CF9AE}" pid="14" name="HorizontalUseCase">
    <vt:lpwstr/>
  </property>
  <property fmtid="{D5CDD505-2E9C-101B-9397-08002B2CF9AE}" pid="15" name="GFOResourceTags">
    <vt:lpwstr/>
  </property>
  <property fmtid="{D5CDD505-2E9C-101B-9397-08002B2CF9AE}" pid="16" name="Partner Empowerment">
    <vt:lpwstr/>
  </property>
  <property fmtid="{D5CDD505-2E9C-101B-9397-08002B2CF9AE}" pid="17" name="BusinessLine">
    <vt:lpwstr/>
  </property>
  <property fmtid="{D5CDD505-2E9C-101B-9397-08002B2CF9AE}" pid="18" name="Portal Audience">
    <vt:lpwstr/>
  </property>
  <property fmtid="{D5CDD505-2E9C-101B-9397-08002B2CF9AE}" pid="19" name="kb2a064789314f00a60cb6c3cf784453">
    <vt:lpwstr/>
  </property>
  <property fmtid="{D5CDD505-2E9C-101B-9397-08002B2CF9AE}" pid="20" name="_dlc_DocIdItemGuid">
    <vt:lpwstr>8f308494-2ca7-4968-acf2-a8e53c479d10</vt:lpwstr>
  </property>
  <property fmtid="{D5CDD505-2E9C-101B-9397-08002B2CF9AE}" pid="21" name="Visibility">
    <vt:lpwstr>758;#Internal|52c39dec-86ec-4d25-bb10-18d2912cd0c4</vt:lpwstr>
  </property>
</Properties>
</file>