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7" r:id="rId2"/>
    <p:sldMasterId id="2147483716" r:id="rId3"/>
  </p:sldMasterIdLst>
  <p:notesMasterIdLst>
    <p:notesMasterId r:id="rId48"/>
  </p:notesMasterIdLst>
  <p:sldIdLst>
    <p:sldId id="333" r:id="rId4"/>
    <p:sldId id="373" r:id="rId5"/>
    <p:sldId id="355" r:id="rId6"/>
    <p:sldId id="356" r:id="rId7"/>
    <p:sldId id="383" r:id="rId8"/>
    <p:sldId id="393" r:id="rId9"/>
    <p:sldId id="366" r:id="rId10"/>
    <p:sldId id="386" r:id="rId11"/>
    <p:sldId id="371" r:id="rId12"/>
    <p:sldId id="388" r:id="rId13"/>
    <p:sldId id="394" r:id="rId14"/>
    <p:sldId id="385" r:id="rId15"/>
    <p:sldId id="294" r:id="rId16"/>
    <p:sldId id="320" r:id="rId17"/>
    <p:sldId id="321" r:id="rId18"/>
    <p:sldId id="322" r:id="rId19"/>
    <p:sldId id="323" r:id="rId20"/>
    <p:sldId id="324" r:id="rId21"/>
    <p:sldId id="325" r:id="rId22"/>
    <p:sldId id="326" r:id="rId23"/>
    <p:sldId id="327" r:id="rId24"/>
    <p:sldId id="328" r:id="rId25"/>
    <p:sldId id="329" r:id="rId26"/>
    <p:sldId id="330" r:id="rId27"/>
    <p:sldId id="391" r:id="rId28"/>
    <p:sldId id="392" r:id="rId29"/>
    <p:sldId id="395" r:id="rId30"/>
    <p:sldId id="396" r:id="rId31"/>
    <p:sldId id="399" r:id="rId32"/>
    <p:sldId id="374" r:id="rId33"/>
    <p:sldId id="362" r:id="rId34"/>
    <p:sldId id="397" r:id="rId35"/>
    <p:sldId id="402" r:id="rId36"/>
    <p:sldId id="403" r:id="rId37"/>
    <p:sldId id="404" r:id="rId38"/>
    <p:sldId id="407" r:id="rId39"/>
    <p:sldId id="380" r:id="rId40"/>
    <p:sldId id="379" r:id="rId41"/>
    <p:sldId id="400" r:id="rId42"/>
    <p:sldId id="401" r:id="rId43"/>
    <p:sldId id="398" r:id="rId44"/>
    <p:sldId id="375" r:id="rId45"/>
    <p:sldId id="406" r:id="rId46"/>
    <p:sldId id="33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8" userDrawn="1">
          <p15:clr>
            <a:srgbClr val="A4A3A4"/>
          </p15:clr>
        </p15:guide>
        <p15:guide id="2" pos="1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979CA3"/>
    <a:srgbClr val="E5E7E8"/>
    <a:srgbClr val="9ECB7F"/>
    <a:srgbClr val="232B40"/>
    <a:srgbClr val="B6FF85"/>
    <a:srgbClr val="E7E6E6"/>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110" autoAdjust="0"/>
  </p:normalViewPr>
  <p:slideViewPr>
    <p:cSldViewPr snapToGrid="0">
      <p:cViewPr varScale="1">
        <p:scale>
          <a:sx n="63" d="100"/>
          <a:sy n="63" d="100"/>
        </p:scale>
        <p:origin x="1454" y="67"/>
      </p:cViewPr>
      <p:guideLst>
        <p:guide orient="horz" pos="3888"/>
        <p:guide pos="192"/>
      </p:guideLst>
    </p:cSldViewPr>
  </p:slideViewPr>
  <p:outlineViewPr>
    <p:cViewPr>
      <p:scale>
        <a:sx n="33" d="100"/>
        <a:sy n="33" d="100"/>
      </p:scale>
      <p:origin x="0" y="-9917"/>
    </p:cViewPr>
  </p:outlineViewPr>
  <p:notesTextViewPr>
    <p:cViewPr>
      <p:scale>
        <a:sx n="1" d="1"/>
        <a:sy n="1" d="1"/>
      </p:scale>
      <p:origin x="0" y="0"/>
    </p:cViewPr>
  </p:notesTextViewPr>
  <p:sorterViewPr>
    <p:cViewPr>
      <p:scale>
        <a:sx n="38" d="100"/>
        <a:sy n="3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95F4E7-DC7F-4384-AE07-BE24611759AA}" type="datetimeFigureOut">
              <a:rPr lang="en-US" smtClean="0"/>
              <a:t>6/5/2017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C19271-8501-4BC6-9420-AE38543992B9}" type="slidenum">
              <a:rPr lang="en-US" smtClean="0"/>
              <a:t>‹#›</a:t>
            </a:fld>
            <a:endParaRPr lang="en-US"/>
          </a:p>
        </p:txBody>
      </p:sp>
    </p:spTree>
    <p:extLst>
      <p:ext uri="{BB962C8B-B14F-4D97-AF65-F5344CB8AC3E}">
        <p14:creationId xmlns:p14="http://schemas.microsoft.com/office/powerpoint/2010/main" val="173429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BC3B10F-A77C-499D-8A55-4E7169A1E706}"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dirty="0">
              <a:ln>
                <a:noFill/>
              </a:ln>
              <a:solidFill>
                <a:sysClr val="windowText" lastClr="000000"/>
              </a:solidFill>
              <a:effectLst/>
              <a:uLnTx/>
              <a:uFillTx/>
            </a:endParaRPr>
          </a:p>
        </p:txBody>
      </p:sp>
      <p:sp>
        <p:nvSpPr>
          <p:cNvPr id="5" name="Date Placeholder 4"/>
          <p:cNvSpPr>
            <a:spLocks noGrp="1"/>
          </p:cNvSpPr>
          <p:nvPr>
            <p:ph type="dt"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22D3147-8CF3-9540-920D-41A71F36CF71}" type="datetime1">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6/5/2017</a:t>
            </a:fld>
            <a:endParaRPr kumimoji="0" lang="en-US" sz="1800" b="0" i="0" u="none" strike="noStrike" kern="0" cap="none" spc="0" normalizeH="0" baseline="0" noProof="0" dirty="0">
              <a:ln>
                <a:noFill/>
              </a:ln>
              <a:solidFill>
                <a:sysClr val="windowText" lastClr="000000"/>
              </a:solidFill>
              <a:effectLst/>
              <a:uLnTx/>
              <a:uFillTx/>
            </a:endParaRPr>
          </a:p>
        </p:txBody>
      </p:sp>
      <p:sp>
        <p:nvSpPr>
          <p:cNvPr id="6" name="Footer Placeholder 5"/>
          <p:cNvSpPr>
            <a:spLocks noGrp="1"/>
          </p:cNvSpPr>
          <p:nvPr>
            <p:ph type="ftr"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Progress</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31163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Footer Placeholder 3"/>
          <p:cNvSpPr>
            <a:spLocks noGrp="1"/>
          </p:cNvSpPr>
          <p:nvPr>
            <p:ph type="ftr" sz="quarter" idx="10"/>
          </p:nvPr>
        </p:nvSpPr>
        <p:spPr/>
        <p:txBody>
          <a:bodyPr/>
          <a:lstStyle/>
          <a:p>
            <a:pPr>
              <a:defRPr/>
            </a:pPr>
            <a:r>
              <a:rPr lang="en-US"/>
              <a:t>Progress</a:t>
            </a:r>
            <a:endParaRPr lang="en-US" dirty="0"/>
          </a:p>
        </p:txBody>
      </p:sp>
      <p:sp>
        <p:nvSpPr>
          <p:cNvPr id="5" name="Slide Number Placeholder 4"/>
          <p:cNvSpPr>
            <a:spLocks noGrp="1"/>
          </p:cNvSpPr>
          <p:nvPr>
            <p:ph type="sldNum" sz="quarter" idx="11"/>
          </p:nvPr>
        </p:nvSpPr>
        <p:spPr/>
        <p:txBody>
          <a:bodyPr/>
          <a:lstStyle/>
          <a:p>
            <a:pPr>
              <a:defRPr/>
            </a:pPr>
            <a:fld id="{3BC3B10F-A77C-499D-8A55-4E7169A1E706}" type="slidenum">
              <a:rPr lang="en-US" smtClean="0"/>
              <a:pPr>
                <a:defRPr/>
              </a:pPr>
              <a:t>3</a:t>
            </a:fld>
            <a:endParaRPr lang="en-US" dirty="0"/>
          </a:p>
        </p:txBody>
      </p:sp>
    </p:spTree>
    <p:extLst>
      <p:ext uri="{BB962C8B-B14F-4D97-AF65-F5344CB8AC3E}">
        <p14:creationId xmlns:p14="http://schemas.microsoft.com/office/powerpoint/2010/main" val="3762537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 app built with large % no code compared to a traditional development method.</a:t>
            </a:r>
          </a:p>
        </p:txBody>
      </p:sp>
      <p:sp>
        <p:nvSpPr>
          <p:cNvPr id="4" name="Date Placeholder 3"/>
          <p:cNvSpPr>
            <a:spLocks noGrp="1"/>
          </p:cNvSpPr>
          <p:nvPr>
            <p:ph type="dt" idx="10"/>
          </p:nvPr>
        </p:nvSpPr>
        <p:spPr/>
        <p:txBody>
          <a:bodyPr/>
          <a:lstStyle/>
          <a:p>
            <a:pPr>
              <a:defRPr/>
            </a:pPr>
            <a:fld id="{DEB3D7FB-276F-4344-892C-9E2A8D5912DC}" type="datetime1">
              <a:rPr lang="en-US" smtClean="0"/>
              <a:pPr>
                <a:defRPr/>
              </a:pPr>
              <a:t>6/5/2017</a:t>
            </a:fld>
            <a:endParaRPr lang="en-US" dirty="0"/>
          </a:p>
        </p:txBody>
      </p:sp>
      <p:sp>
        <p:nvSpPr>
          <p:cNvPr id="5" name="Footer Placeholder 4"/>
          <p:cNvSpPr>
            <a:spLocks noGrp="1"/>
          </p:cNvSpPr>
          <p:nvPr>
            <p:ph type="ftr" sz="quarter" idx="11"/>
          </p:nvPr>
        </p:nvSpPr>
        <p:spPr/>
        <p:txBody>
          <a:bodyPr/>
          <a:lstStyle/>
          <a:p>
            <a:pPr>
              <a:defRPr/>
            </a:pPr>
            <a:r>
              <a:rPr lang="en-US"/>
              <a:t>Progress</a:t>
            </a:r>
            <a:endParaRPr lang="en-US" dirty="0"/>
          </a:p>
        </p:txBody>
      </p:sp>
      <p:sp>
        <p:nvSpPr>
          <p:cNvPr id="6" name="Slide Number Placeholder 5"/>
          <p:cNvSpPr>
            <a:spLocks noGrp="1"/>
          </p:cNvSpPr>
          <p:nvPr>
            <p:ph type="sldNum" sz="quarter" idx="12"/>
          </p:nvPr>
        </p:nvSpPr>
        <p:spPr/>
        <p:txBody>
          <a:bodyPr/>
          <a:lstStyle/>
          <a:p>
            <a:pPr>
              <a:defRPr/>
            </a:pPr>
            <a:fld id="{3BC3B10F-A77C-499D-8A55-4E7169A1E706}" type="slidenum">
              <a:rPr lang="en-US" smtClean="0"/>
              <a:pPr>
                <a:defRPr/>
              </a:pPr>
              <a:t>6</a:t>
            </a:fld>
            <a:endParaRPr lang="en-US" dirty="0"/>
          </a:p>
        </p:txBody>
      </p:sp>
    </p:spTree>
    <p:extLst>
      <p:ext uri="{BB962C8B-B14F-4D97-AF65-F5344CB8AC3E}">
        <p14:creationId xmlns:p14="http://schemas.microsoft.com/office/powerpoint/2010/main" val="3001128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11</a:t>
            </a:fld>
            <a:endParaRPr lang="en-US"/>
          </a:p>
        </p:txBody>
      </p:sp>
    </p:spTree>
    <p:extLst>
      <p:ext uri="{BB962C8B-B14F-4D97-AF65-F5344CB8AC3E}">
        <p14:creationId xmlns:p14="http://schemas.microsoft.com/office/powerpoint/2010/main" val="3682350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progress</a:t>
            </a:r>
            <a:r>
              <a:rPr lang="en-US" baseline="0" dirty="0"/>
              <a:t> tech to build end to end transport solution. The first part is what we walked u through work force , built on core roll base, communicating with onboard device with </a:t>
            </a:r>
            <a:r>
              <a:rPr lang="en-US" baseline="0" dirty="0" err="1"/>
              <a:t>gps</a:t>
            </a:r>
            <a:r>
              <a:rPr lang="en-US" baseline="0" dirty="0"/>
              <a:t> and NFC features.</a:t>
            </a:r>
          </a:p>
          <a:p>
            <a:endParaRPr lang="en-US" baseline="0" dirty="0"/>
          </a:p>
          <a:p>
            <a:r>
              <a:rPr lang="en-US" baseline="0" dirty="0"/>
              <a:t>We have explored cargo transportation, probably NFC </a:t>
            </a:r>
            <a:r>
              <a:rPr lang="en-US" baseline="0" dirty="0" err="1"/>
              <a:t>devides</a:t>
            </a:r>
            <a:r>
              <a:rPr lang="en-US" baseline="0" dirty="0"/>
              <a:t> are not required for this scenario. Onboard GPS data helps us provide the dashboard details, this onboard device can be extended to other sensors like humidity and temp</a:t>
            </a:r>
          </a:p>
          <a:p>
            <a:endParaRPr lang="en-US" baseline="0" dirty="0"/>
          </a:p>
          <a:p>
            <a:endParaRPr lang="en-US" baseline="0" dirty="0"/>
          </a:p>
          <a:p>
            <a:r>
              <a:rPr lang="en-US" baseline="0" dirty="0"/>
              <a:t>Since India and </a:t>
            </a:r>
            <a:r>
              <a:rPr lang="en-US" baseline="0" dirty="0" err="1"/>
              <a:t>sri</a:t>
            </a:r>
            <a:r>
              <a:rPr lang="en-US" baseline="0" dirty="0"/>
              <a:t> </a:t>
            </a:r>
            <a:r>
              <a:rPr lang="en-US" baseline="0" dirty="0" err="1"/>
              <a:t>lanka</a:t>
            </a:r>
            <a:r>
              <a:rPr lang="en-US" baseline="0" dirty="0"/>
              <a:t> is tourist oriented, we expanded the use case to implement a tour transport use case, which has extended features to track the guests, and provide information on their moment and arrival and also plan to connect to activity monitoring platform to handle events and activity</a:t>
            </a:r>
          </a:p>
          <a:p>
            <a:endParaRPr lang="en-US" baseline="0" dirty="0"/>
          </a:p>
          <a:p>
            <a:r>
              <a:rPr lang="en-US" baseline="0" dirty="0"/>
              <a:t>Another extension planned is to enhance the various planning features and utilize </a:t>
            </a:r>
            <a:r>
              <a:rPr lang="en-US" baseline="0" dirty="0" err="1"/>
              <a:t>corticon</a:t>
            </a:r>
            <a:r>
              <a:rPr lang="en-US" baseline="0" dirty="0"/>
              <a:t> rule based platform. This helps us to aggregate the rules on </a:t>
            </a:r>
            <a:r>
              <a:rPr lang="en-US" baseline="0" dirty="0" err="1"/>
              <a:t>corticon</a:t>
            </a:r>
            <a:r>
              <a:rPr lang="en-US" baseline="0" dirty="0"/>
              <a:t> and utilize the new version of </a:t>
            </a:r>
            <a:r>
              <a:rPr lang="en-US" baseline="0" dirty="0" err="1"/>
              <a:t>rollbe</a:t>
            </a:r>
            <a:r>
              <a:rPr lang="en-US" baseline="0" dirty="0"/>
              <a:t> which is tightly integrated with </a:t>
            </a:r>
            <a:r>
              <a:rPr lang="en-US" baseline="0" dirty="0" err="1"/>
              <a:t>corticon</a:t>
            </a:r>
            <a:r>
              <a:rPr lang="en-US" baseline="0" dirty="0"/>
              <a:t>.</a:t>
            </a:r>
          </a:p>
          <a:p>
            <a:r>
              <a:rPr lang="en-US" baseline="0" dirty="0"/>
              <a:t>This is what we plan to do on the IOT framework.</a:t>
            </a:r>
          </a:p>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12</a:t>
            </a:fld>
            <a:endParaRPr lang="en-US"/>
          </a:p>
        </p:txBody>
      </p:sp>
    </p:spTree>
    <p:extLst>
      <p:ext uri="{BB962C8B-B14F-4D97-AF65-F5344CB8AC3E}">
        <p14:creationId xmlns:p14="http://schemas.microsoft.com/office/powerpoint/2010/main" val="315008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We understood the customer journey and how the solution is interacting with the touch points in our previous slide.</a:t>
            </a:r>
            <a:endParaRPr lang="en-US" b="0" dirty="0">
              <a:effectLst/>
            </a:endParaRPr>
          </a:p>
          <a:p>
            <a:pPr rtl="0"/>
            <a:r>
              <a:rPr lang="en-US" sz="1200" b="0" i="0" u="none" strike="noStrike" kern="1200" dirty="0">
                <a:solidFill>
                  <a:schemeClr val="tx1"/>
                </a:solidFill>
                <a:effectLst/>
                <a:latin typeface="+mn-lt"/>
                <a:ea typeface="+mn-ea"/>
                <a:cs typeface="+mn-cs"/>
              </a:rPr>
              <a:t>The </a:t>
            </a:r>
            <a:r>
              <a:rPr lang="en-US" sz="1200" b="0" i="0" u="none" strike="noStrike" kern="1200" dirty="0" err="1">
                <a:solidFill>
                  <a:schemeClr val="tx1"/>
                </a:solidFill>
                <a:effectLst/>
                <a:latin typeface="+mn-lt"/>
                <a:ea typeface="+mn-ea"/>
                <a:cs typeface="+mn-cs"/>
              </a:rPr>
              <a:t>TranSmart</a:t>
            </a:r>
            <a:r>
              <a:rPr lang="en-US" sz="1200" b="0" i="0" u="none" strike="noStrike" kern="1200" dirty="0">
                <a:solidFill>
                  <a:schemeClr val="tx1"/>
                </a:solidFill>
                <a:effectLst/>
                <a:latin typeface="+mn-lt"/>
                <a:ea typeface="+mn-ea"/>
                <a:cs typeface="+mn-cs"/>
              </a:rPr>
              <a:t> solution addresses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three main functional aspects :</a:t>
            </a:r>
            <a:endParaRPr lang="en-US" b="0" dirty="0">
              <a:effectLst/>
            </a:endParaRPr>
          </a:p>
          <a:p>
            <a:pPr rtl="0"/>
            <a:r>
              <a:rPr lang="en-US" sz="1200" b="0" i="0" u="none" strike="noStrike" kern="1200" dirty="0">
                <a:solidFill>
                  <a:schemeClr val="tx1"/>
                </a:solidFill>
                <a:effectLst/>
                <a:latin typeface="+mn-lt"/>
                <a:ea typeface="+mn-ea"/>
                <a:cs typeface="+mn-cs"/>
              </a:rPr>
              <a:t>o   Plan</a:t>
            </a:r>
            <a:endParaRPr lang="en-US" b="0" dirty="0">
              <a:effectLst/>
            </a:endParaRPr>
          </a:p>
          <a:p>
            <a:pPr rtl="0"/>
            <a:r>
              <a:rPr lang="en-US" sz="1200" b="0" i="0" u="none" strike="noStrike" kern="1200" dirty="0">
                <a:solidFill>
                  <a:schemeClr val="tx1"/>
                </a:solidFill>
                <a:effectLst/>
                <a:latin typeface="+mn-lt"/>
                <a:ea typeface="+mn-ea"/>
                <a:cs typeface="+mn-cs"/>
              </a:rPr>
              <a:t>o   Track</a:t>
            </a:r>
            <a:endParaRPr lang="en-US" b="0" dirty="0">
              <a:effectLst/>
            </a:endParaRPr>
          </a:p>
          <a:p>
            <a:r>
              <a:rPr lang="en-US" sz="1200" b="0" i="0" u="none" strike="noStrike" kern="1200" dirty="0">
                <a:solidFill>
                  <a:schemeClr val="tx1"/>
                </a:solidFill>
                <a:effectLst/>
                <a:latin typeface="+mn-lt"/>
                <a:ea typeface="+mn-ea"/>
                <a:cs typeface="+mn-cs"/>
              </a:rPr>
              <a:t>o   Monitor &amp; Control</a:t>
            </a:r>
          </a:p>
          <a:p>
            <a:endParaRPr lang="en-US" sz="1200" b="0" i="0" u="none" strike="noStrike" kern="1200" dirty="0">
              <a:solidFill>
                <a:schemeClr val="tx1"/>
              </a:solidFill>
              <a:effectLst/>
              <a:latin typeface="+mn-lt"/>
              <a:ea typeface="+mn-ea"/>
              <a:cs typeface="+mn-cs"/>
            </a:endParaRPr>
          </a:p>
          <a:p>
            <a:pPr rtl="0"/>
            <a:r>
              <a:rPr lang="en-US" sz="1200" b="1" i="0" u="none" strike="noStrike" kern="1200" dirty="0">
                <a:solidFill>
                  <a:schemeClr val="tx1"/>
                </a:solidFill>
                <a:effectLst/>
                <a:latin typeface="+mn-lt"/>
                <a:ea typeface="+mn-ea"/>
                <a:cs typeface="+mn-cs"/>
              </a:rPr>
              <a:t>Planning: </a:t>
            </a:r>
            <a:r>
              <a:rPr lang="en-US" sz="1200" b="0" i="0" u="none" strike="noStrike" kern="1200" dirty="0">
                <a:solidFill>
                  <a:schemeClr val="tx1"/>
                </a:solidFill>
                <a:effectLst/>
                <a:latin typeface="+mn-lt"/>
                <a:ea typeface="+mn-ea"/>
                <a:cs typeface="+mn-cs"/>
              </a:rPr>
              <a:t>The requests raised by employees is channeled through the employee portal for ease of handling requests and also raising </a:t>
            </a:r>
            <a:r>
              <a:rPr lang="en-US" sz="1200" b="0" i="0" u="none" strike="noStrike" kern="1200" dirty="0" err="1">
                <a:solidFill>
                  <a:schemeClr val="tx1"/>
                </a:solidFill>
                <a:effectLst/>
                <a:latin typeface="+mn-lt"/>
                <a:ea typeface="+mn-ea"/>
                <a:cs typeface="+mn-cs"/>
              </a:rPr>
              <a:t>them.Routine</a:t>
            </a:r>
            <a:r>
              <a:rPr lang="en-US" sz="1200" b="0" i="0" u="none" strike="noStrike" kern="1200" dirty="0">
                <a:solidFill>
                  <a:schemeClr val="tx1"/>
                </a:solidFill>
                <a:effectLst/>
                <a:latin typeface="+mn-lt"/>
                <a:ea typeface="+mn-ea"/>
                <a:cs typeface="+mn-cs"/>
              </a:rPr>
              <a:t> route planning is handled by the system. </a:t>
            </a:r>
            <a:r>
              <a:rPr lang="en-US" sz="1200" b="0" i="0" u="none" strike="noStrike" kern="1200" dirty="0" err="1">
                <a:solidFill>
                  <a:schemeClr val="tx1"/>
                </a:solidFill>
                <a:effectLst/>
                <a:latin typeface="+mn-lt"/>
                <a:ea typeface="+mn-ea"/>
                <a:cs typeface="+mn-cs"/>
              </a:rPr>
              <a:t>Adhoc</a:t>
            </a:r>
            <a:r>
              <a:rPr lang="en-US" sz="1200" b="0" i="0" u="none" strike="noStrike" kern="1200" dirty="0">
                <a:solidFill>
                  <a:schemeClr val="tx1"/>
                </a:solidFill>
                <a:effectLst/>
                <a:latin typeface="+mn-lt"/>
                <a:ea typeface="+mn-ea"/>
                <a:cs typeface="+mn-cs"/>
              </a:rPr>
              <a:t> requests lead to dynamic route planning. This is enabled by visual and co-ordinate based planning. Factors like distance , journey time </a:t>
            </a:r>
            <a:r>
              <a:rPr lang="en-US" sz="1200" b="0" i="0" u="none" strike="noStrike" kern="1200" dirty="0" err="1">
                <a:solidFill>
                  <a:schemeClr val="tx1"/>
                </a:solidFill>
                <a:effectLst/>
                <a:latin typeface="+mn-lt"/>
                <a:ea typeface="+mn-ea"/>
                <a:cs typeface="+mn-cs"/>
              </a:rPr>
              <a:t>etc</a:t>
            </a:r>
            <a:r>
              <a:rPr lang="en-US" sz="1200" b="0" i="0" u="none" strike="noStrike" kern="1200" dirty="0">
                <a:solidFill>
                  <a:schemeClr val="tx1"/>
                </a:solidFill>
                <a:effectLst/>
                <a:latin typeface="+mn-lt"/>
                <a:ea typeface="+mn-ea"/>
                <a:cs typeface="+mn-cs"/>
              </a:rPr>
              <a:t> are looked at during planning, to both optimize and also keeping in mind employee comfort. The planning aspects brings together information on vehicle / driver availability and creates visibility to aid the scheduling and allocating process of these resources when assigned to different routes.</a:t>
            </a:r>
            <a:endParaRPr lang="en-US" b="0" dirty="0">
              <a:effectLst/>
            </a:endParaRPr>
          </a:p>
          <a:p>
            <a:pPr rtl="0"/>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Tracking: </a:t>
            </a:r>
            <a:r>
              <a:rPr lang="en-US" sz="1200" b="0" i="0" u="none" strike="noStrike" kern="1200" dirty="0">
                <a:solidFill>
                  <a:schemeClr val="tx1"/>
                </a:solidFill>
                <a:effectLst/>
                <a:latin typeface="+mn-lt"/>
                <a:ea typeface="+mn-ea"/>
                <a:cs typeface="+mn-cs"/>
              </a:rPr>
              <a:t>Tracking features serve to major themes. Safety  / Security of employees and visibility of the vehicles for scheduling and planning.  The employee safety aspect is enabled by the TOUCH / NFC card. An employee boarding or alighting the vehicle taps the NFC card. This action captures the timestamp of the employee boarding the vehicle This enables the system to track the movement and presence of employees during the pick up, transit and drop off. The employee is also notified on the vehicle destination and time of arrival at the designated spot. Notifications are through an email or </a:t>
            </a:r>
            <a:r>
              <a:rPr lang="en-US" sz="1200" b="0" i="0" u="none" strike="noStrike" kern="1200" dirty="0" err="1">
                <a:solidFill>
                  <a:schemeClr val="tx1"/>
                </a:solidFill>
                <a:effectLst/>
                <a:latin typeface="+mn-lt"/>
                <a:ea typeface="+mn-ea"/>
                <a:cs typeface="+mn-cs"/>
              </a:rPr>
              <a:t>sms</a:t>
            </a:r>
            <a:r>
              <a:rPr lang="en-US" sz="1200" b="0" i="0" u="none" strike="noStrike" kern="1200" dirty="0">
                <a:solidFill>
                  <a:schemeClr val="tx1"/>
                </a:solidFill>
                <a:effectLst/>
                <a:latin typeface="+mn-lt"/>
                <a:ea typeface="+mn-ea"/>
                <a:cs typeface="+mn-cs"/>
              </a:rPr>
              <a:t>. Location trip information is preloaded to a designated smartphone provided to the driver. The start time, stops and  speed is monitored. GPS </a:t>
            </a:r>
            <a:r>
              <a:rPr lang="en-US" sz="1200" b="0" i="0" u="none" strike="noStrike" kern="1200" dirty="0" err="1">
                <a:solidFill>
                  <a:schemeClr val="tx1"/>
                </a:solidFill>
                <a:effectLst/>
                <a:latin typeface="+mn-lt"/>
                <a:ea typeface="+mn-ea"/>
                <a:cs typeface="+mn-cs"/>
              </a:rPr>
              <a:t>corresponders</a:t>
            </a:r>
            <a:r>
              <a:rPr lang="en-US" sz="1200" b="0" i="0" u="none" strike="noStrike" kern="1200" dirty="0">
                <a:solidFill>
                  <a:schemeClr val="tx1"/>
                </a:solidFill>
                <a:effectLst/>
                <a:latin typeface="+mn-lt"/>
                <a:ea typeface="+mn-ea"/>
                <a:cs typeface="+mn-cs"/>
              </a:rPr>
              <a:t> on board keep a tab on vehicle location.</a:t>
            </a:r>
            <a:endParaRPr lang="en-US" b="0" dirty="0">
              <a:effectLst/>
            </a:endParaRPr>
          </a:p>
          <a:p>
            <a:pPr rtl="0"/>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Monitoring and Control : </a:t>
            </a:r>
            <a:r>
              <a:rPr lang="en-US" sz="1200" b="0" i="0" u="none" strike="noStrike" kern="1200" dirty="0">
                <a:solidFill>
                  <a:schemeClr val="tx1"/>
                </a:solidFill>
                <a:effectLst/>
                <a:latin typeface="+mn-lt"/>
                <a:ea typeface="+mn-ea"/>
                <a:cs typeface="+mn-cs"/>
              </a:rPr>
              <a:t>The schedule allocation provides information on the availability of </a:t>
            </a:r>
            <a:r>
              <a:rPr lang="en-US" sz="1200" b="0" i="0" u="none" strike="noStrike" kern="1200" dirty="0" err="1">
                <a:solidFill>
                  <a:schemeClr val="tx1"/>
                </a:solidFill>
                <a:effectLst/>
                <a:latin typeface="+mn-lt"/>
                <a:ea typeface="+mn-ea"/>
                <a:cs typeface="+mn-cs"/>
              </a:rPr>
              <a:t>vehciles</a:t>
            </a:r>
            <a:r>
              <a:rPr lang="en-US" sz="1200" b="0" i="0" u="none" strike="noStrike" kern="1200" dirty="0">
                <a:solidFill>
                  <a:schemeClr val="tx1"/>
                </a:solidFill>
                <a:effectLst/>
                <a:latin typeface="+mn-lt"/>
                <a:ea typeface="+mn-ea"/>
                <a:cs typeface="+mn-cs"/>
              </a:rPr>
              <a:t> and the drivers. This enables an optimum capacity utilization. This also provides information for a regular transportation exercise. Reports can be generated and shared through emails with the key stake holders.</a:t>
            </a:r>
            <a:endParaRPr lang="en-US" b="0" dirty="0">
              <a:effectLst/>
            </a:endParaRPr>
          </a:p>
          <a:p>
            <a:br>
              <a:rPr lang="en-US" dirty="0"/>
            </a:br>
            <a:endParaRPr lang="en-US" dirty="0"/>
          </a:p>
          <a:p>
            <a:endParaRPr lang="en-US" dirty="0"/>
          </a:p>
          <a:p>
            <a:r>
              <a:rPr lang="en-US" dirty="0"/>
              <a:t>Note : Employee onboard event</a:t>
            </a:r>
            <a:r>
              <a:rPr lang="en-US" baseline="0" dirty="0"/>
              <a:t> notifications -</a:t>
            </a:r>
            <a:r>
              <a:rPr lang="en-US" dirty="0"/>
              <a:t> through emails / </a:t>
            </a:r>
            <a:r>
              <a:rPr lang="en-US" dirty="0" err="1"/>
              <a:t>sms</a:t>
            </a:r>
            <a:r>
              <a:rPr lang="en-US" dirty="0"/>
              <a:t> </a:t>
            </a:r>
          </a:p>
          <a:p>
            <a:endParaRPr lang="en-US" dirty="0"/>
          </a:p>
          <a:p>
            <a:endParaRPr lang="en-US" dirty="0"/>
          </a:p>
          <a:p>
            <a:r>
              <a:rPr lang="en-US" dirty="0"/>
              <a:t>Planning :</a:t>
            </a:r>
          </a:p>
          <a:p>
            <a:endParaRPr lang="en-US" dirty="0"/>
          </a:p>
          <a:p>
            <a:pPr marL="171450" indent="-171450">
              <a:buFont typeface="Arial" panose="020B0604020202020204" pitchFamily="34" charset="0"/>
              <a:buChar char="•"/>
            </a:pPr>
            <a:r>
              <a:rPr lang="en-US" dirty="0"/>
              <a:t>Routine</a:t>
            </a:r>
            <a:r>
              <a:rPr lang="en-US" baseline="0" dirty="0"/>
              <a:t> route planning is handled by the system</a:t>
            </a:r>
          </a:p>
          <a:p>
            <a:pPr marL="171450" indent="-171450">
              <a:buFont typeface="Arial" panose="020B0604020202020204" pitchFamily="34" charset="0"/>
              <a:buChar char="•"/>
            </a:pPr>
            <a:r>
              <a:rPr lang="en-US" baseline="0" dirty="0" err="1"/>
              <a:t>Adhoc</a:t>
            </a:r>
            <a:r>
              <a:rPr lang="en-US" baseline="0" dirty="0"/>
              <a:t> requests lead to dynamic route planning. This is enabled by visual and co-ordinate based planning. Factors like distance , journey time </a:t>
            </a:r>
            <a:r>
              <a:rPr lang="en-US" baseline="0" dirty="0" err="1"/>
              <a:t>etc</a:t>
            </a:r>
            <a:r>
              <a:rPr lang="en-US" baseline="0" dirty="0"/>
              <a:t> are looked at during planning, to both optimize and also keeping in mind employee comfort.</a:t>
            </a:r>
          </a:p>
          <a:p>
            <a:pPr marL="171450" indent="-171450">
              <a:buFont typeface="Arial" panose="020B0604020202020204" pitchFamily="34" charset="0"/>
              <a:buChar char="•"/>
            </a:pPr>
            <a:r>
              <a:rPr lang="en-US" baseline="0" dirty="0"/>
              <a:t>The requests raised by employees is channeled through the employee portal for ease of handling requests and also raising them.</a:t>
            </a:r>
          </a:p>
          <a:p>
            <a:pPr marL="171450" indent="-171450">
              <a:buFont typeface="Arial" panose="020B0604020202020204" pitchFamily="34" charset="0"/>
              <a:buChar char="•"/>
            </a:pPr>
            <a:r>
              <a:rPr lang="en-US" baseline="0" dirty="0"/>
              <a:t>The planning aspects brings together information on vehicle / driver availability and creates visibility to aid the scheduling and allocating process of these resources when assigned to different routes.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Tracking </a:t>
            </a:r>
          </a:p>
          <a:p>
            <a:pPr marL="171450" indent="-171450">
              <a:buFont typeface="Arial" panose="020B0604020202020204" pitchFamily="34" charset="0"/>
              <a:buChar char="•"/>
            </a:pPr>
            <a:r>
              <a:rPr lang="en-US" baseline="0" dirty="0"/>
              <a:t>Tracking features serve to major themes. Safety  / Security of employees and visibility of the vehicles for scheduling and planning. </a:t>
            </a:r>
          </a:p>
          <a:p>
            <a:pPr marL="171450" indent="-171450">
              <a:buFont typeface="Arial" panose="020B0604020202020204" pitchFamily="34" charset="0"/>
              <a:buChar char="•"/>
            </a:pPr>
            <a:r>
              <a:rPr lang="en-US" baseline="0" dirty="0"/>
              <a:t>The employee safety aspect is enabled by the TOUCH / NFC card. An employee boarding the vehicle taps the NFC card. This action captures the timestamp of the employee boarding the vehicle. And a similar tap while alighting also provides the location and time stamp of the employee. This enables the system to track the movement and presence of employees during the pick up, transit and drop off. </a:t>
            </a:r>
          </a:p>
          <a:p>
            <a:pPr marL="171450" indent="-171450">
              <a:buFont typeface="Arial" panose="020B0604020202020204" pitchFamily="34" charset="0"/>
              <a:buChar char="•"/>
            </a:pPr>
            <a:r>
              <a:rPr lang="en-US" baseline="0" dirty="0"/>
              <a:t>The employee is also notified on the vehicle destination and time of arrival at the designated spot. Notifications are through an email or </a:t>
            </a:r>
            <a:r>
              <a:rPr lang="en-US" baseline="0" dirty="0" err="1"/>
              <a:t>sms</a:t>
            </a:r>
            <a:r>
              <a:rPr lang="en-US" baseline="0" dirty="0"/>
              <a:t>. </a:t>
            </a:r>
          </a:p>
          <a:p>
            <a:pPr marL="171450" indent="-171450">
              <a:buFont typeface="Arial" panose="020B0604020202020204" pitchFamily="34" charset="0"/>
              <a:buChar char="•"/>
            </a:pPr>
            <a:r>
              <a:rPr lang="en-US" baseline="0" dirty="0"/>
              <a:t>For the vehicle visibility, the onboard GPS </a:t>
            </a:r>
            <a:r>
              <a:rPr lang="en-US" baseline="0" dirty="0" err="1"/>
              <a:t>corresponder</a:t>
            </a:r>
            <a:r>
              <a:rPr lang="en-US" baseline="0" dirty="0"/>
              <a:t> helps in providing geographical co-ordinates to the system at any given time.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Monitoring and control</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13</a:t>
            </a:fld>
            <a:endParaRPr lang="en-US"/>
          </a:p>
        </p:txBody>
      </p:sp>
    </p:spTree>
    <p:extLst>
      <p:ext uri="{BB962C8B-B14F-4D97-AF65-F5344CB8AC3E}">
        <p14:creationId xmlns:p14="http://schemas.microsoft.com/office/powerpoint/2010/main" val="1773428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15</a:t>
            </a:fld>
            <a:endParaRPr lang="en-US"/>
          </a:p>
        </p:txBody>
      </p:sp>
    </p:spTree>
    <p:extLst>
      <p:ext uri="{BB962C8B-B14F-4D97-AF65-F5344CB8AC3E}">
        <p14:creationId xmlns:p14="http://schemas.microsoft.com/office/powerpoint/2010/main" val="154604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16</a:t>
            </a:fld>
            <a:endParaRPr lang="en-US"/>
          </a:p>
        </p:txBody>
      </p:sp>
    </p:spTree>
    <p:extLst>
      <p:ext uri="{BB962C8B-B14F-4D97-AF65-F5344CB8AC3E}">
        <p14:creationId xmlns:p14="http://schemas.microsoft.com/office/powerpoint/2010/main" val="3665782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19</a:t>
            </a:fld>
            <a:endParaRPr lang="en-US"/>
          </a:p>
        </p:txBody>
      </p:sp>
    </p:spTree>
    <p:extLst>
      <p:ext uri="{BB962C8B-B14F-4D97-AF65-F5344CB8AC3E}">
        <p14:creationId xmlns:p14="http://schemas.microsoft.com/office/powerpoint/2010/main" val="3911704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20</a:t>
            </a:fld>
            <a:endParaRPr lang="en-US"/>
          </a:p>
        </p:txBody>
      </p:sp>
    </p:spTree>
    <p:extLst>
      <p:ext uri="{BB962C8B-B14F-4D97-AF65-F5344CB8AC3E}">
        <p14:creationId xmlns:p14="http://schemas.microsoft.com/office/powerpoint/2010/main" val="343246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21</a:t>
            </a:fld>
            <a:endParaRPr lang="en-US"/>
          </a:p>
        </p:txBody>
      </p:sp>
    </p:spTree>
    <p:extLst>
      <p:ext uri="{BB962C8B-B14F-4D97-AF65-F5344CB8AC3E}">
        <p14:creationId xmlns:p14="http://schemas.microsoft.com/office/powerpoint/2010/main" val="2728953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22</a:t>
            </a:fld>
            <a:endParaRPr lang="en-US"/>
          </a:p>
        </p:txBody>
      </p:sp>
    </p:spTree>
    <p:extLst>
      <p:ext uri="{BB962C8B-B14F-4D97-AF65-F5344CB8AC3E}">
        <p14:creationId xmlns:p14="http://schemas.microsoft.com/office/powerpoint/2010/main" val="620845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23</a:t>
            </a:fld>
            <a:endParaRPr lang="en-US"/>
          </a:p>
        </p:txBody>
      </p:sp>
    </p:spTree>
    <p:extLst>
      <p:ext uri="{BB962C8B-B14F-4D97-AF65-F5344CB8AC3E}">
        <p14:creationId xmlns:p14="http://schemas.microsoft.com/office/powerpoint/2010/main" val="3144498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19271-8501-4BC6-9420-AE38543992B9}" type="slidenum">
              <a:rPr lang="en-US" smtClean="0"/>
              <a:t>24</a:t>
            </a:fld>
            <a:endParaRPr lang="en-US"/>
          </a:p>
        </p:txBody>
      </p:sp>
    </p:spTree>
    <p:extLst>
      <p:ext uri="{BB962C8B-B14F-4D97-AF65-F5344CB8AC3E}">
        <p14:creationId xmlns:p14="http://schemas.microsoft.com/office/powerpoint/2010/main" val="851209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g"/><Relationship Id="rId1" Type="http://schemas.openxmlformats.org/officeDocument/2006/relationships/slideMaster" Target="../slideMasters/slideMaster2.xml"/><Relationship Id="rId4" Type="http://schemas.openxmlformats.org/officeDocument/2006/relationships/image" Target="../media/image16.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g"/><Relationship Id="rId1" Type="http://schemas.openxmlformats.org/officeDocument/2006/relationships/slideMaster" Target="../slideMasters/slideMaster2.xml"/><Relationship Id="rId4" Type="http://schemas.openxmlformats.org/officeDocument/2006/relationships/image" Target="../media/image16.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3.xml"/><Relationship Id="rId5" Type="http://schemas.openxmlformats.org/officeDocument/2006/relationships/image" Target="../media/image26.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
        <p:nvSpPr>
          <p:cNvPr id="3" name="Content Placeholder 2"/>
          <p:cNvSpPr>
            <a:spLocks noGrp="1"/>
          </p:cNvSpPr>
          <p:nvPr>
            <p:ph idx="1"/>
          </p:nvPr>
        </p:nvSpPr>
        <p:spPr>
          <a:xfrm>
            <a:off x="557959" y="1200151"/>
            <a:ext cx="10417363"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7502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1"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581985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5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765" y="2840458"/>
            <a:ext cx="771353" cy="96345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6056" y="2461458"/>
            <a:ext cx="981365"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766" y="3353747"/>
            <a:ext cx="315999"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5911" y="2813481"/>
            <a:ext cx="5030773" cy="1200893"/>
          </a:xfrm>
          <a:prstGeom prst="rect">
            <a:avLst/>
          </a:prstGeom>
        </p:spPr>
      </p:pic>
    </p:spTree>
    <p:extLst>
      <p:ext uri="{BB962C8B-B14F-4D97-AF65-F5344CB8AC3E}">
        <p14:creationId xmlns:p14="http://schemas.microsoft.com/office/powerpoint/2010/main" val="19568989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Titl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0"/>
            <a:ext cx="8487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p:cNvPicPr>
          <p:nvPr userDrawn="1"/>
        </p:nvPicPr>
        <p:blipFill>
          <a:blip r:embed="rId3" cstate="screen">
            <a:extLst>
              <a:ext uri="{28A0092B-C50C-407E-A947-70E740481C1C}">
                <a14:useLocalDpi xmlns:a14="http://schemas.microsoft.com/office/drawing/2010/main"/>
              </a:ext>
            </a:extLst>
          </a:blip>
          <a:srcRect t="9230"/>
          <a:stretch>
            <a:fillRect/>
          </a:stretch>
        </p:blipFill>
        <p:spPr bwMode="auto">
          <a:xfrm>
            <a:off x="0" y="0"/>
            <a:ext cx="12192000" cy="622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66234" y="2880784"/>
            <a:ext cx="3230033" cy="12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8394701" y="5907618"/>
            <a:ext cx="3797300" cy="950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bg1"/>
              </a:solidFill>
            </a:endParaRPr>
          </a:p>
        </p:txBody>
      </p:sp>
      <p:sp>
        <p:nvSpPr>
          <p:cNvPr id="2" name="Title 1"/>
          <p:cNvSpPr>
            <a:spLocks noGrp="1"/>
          </p:cNvSpPr>
          <p:nvPr>
            <p:ph type="ctrTitle"/>
          </p:nvPr>
        </p:nvSpPr>
        <p:spPr>
          <a:xfrm>
            <a:off x="4069976" y="2815969"/>
            <a:ext cx="8122024" cy="1346479"/>
          </a:xfrm>
          <a:solidFill>
            <a:schemeClr val="accent4"/>
          </a:solidFill>
          <a:ln>
            <a:noFill/>
          </a:ln>
        </p:spPr>
        <p:txBody>
          <a:bodyPr lIns="182880" tIns="137160" rIns="182880" bIns="73152" anchor="ctr">
            <a:noAutofit/>
          </a:bodyPr>
          <a:lstStyle>
            <a:lvl1pPr marL="0" indent="0">
              <a:lnSpc>
                <a:spcPct val="85000"/>
              </a:lnSpc>
              <a:defRPr sz="3467" baseline="0">
                <a:solidFill>
                  <a:schemeClr val="bg1"/>
                </a:solidFill>
                <a:effectLst/>
              </a:defRPr>
            </a:lvl1pPr>
          </a:lstStyle>
          <a:p>
            <a:r>
              <a:rPr lang="en-US"/>
              <a:t>Click to edit Master title style</a:t>
            </a:r>
            <a:endParaRPr lang="en-US" dirty="0"/>
          </a:p>
        </p:txBody>
      </p:sp>
      <p:sp>
        <p:nvSpPr>
          <p:cNvPr id="7" name="Text Placeholder 6"/>
          <p:cNvSpPr>
            <a:spLocks noGrp="1"/>
          </p:cNvSpPr>
          <p:nvPr>
            <p:ph type="body" sz="quarter" idx="10"/>
          </p:nvPr>
        </p:nvSpPr>
        <p:spPr>
          <a:xfrm>
            <a:off x="4069976" y="4234164"/>
            <a:ext cx="8122024" cy="717675"/>
          </a:xfrm>
          <a:solidFill>
            <a:schemeClr val="accent1"/>
          </a:solidFill>
          <a:ln>
            <a:noFill/>
          </a:ln>
        </p:spPr>
        <p:txBody>
          <a:bodyPr lIns="182880" anchor="ctr"/>
          <a:lstStyle>
            <a:lvl1pPr>
              <a:defRPr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24495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97536"/>
            <a:ext cx="10972800" cy="926592"/>
          </a:xfrm>
        </p:spPr>
        <p:txBody>
          <a:bodyPr>
            <a:normAutofit/>
          </a:bodyPr>
          <a:lstStyle>
            <a:lvl1pPr>
              <a:lnSpc>
                <a:spcPct val="95000"/>
              </a:lnSpc>
              <a:defRPr sz="3733"/>
            </a:lvl1pPr>
          </a:lstStyle>
          <a:p>
            <a:r>
              <a:rPr lang="en-US"/>
              <a:t>Click to edit Master title style</a:t>
            </a:r>
            <a:endParaRPr lang="en-US" dirty="0"/>
          </a:p>
        </p:txBody>
      </p:sp>
      <p:sp>
        <p:nvSpPr>
          <p:cNvPr id="9" name="Text Placeholder 8"/>
          <p:cNvSpPr>
            <a:spLocks noGrp="1"/>
          </p:cNvSpPr>
          <p:nvPr>
            <p:ph type="body" sz="quarter" idx="11"/>
          </p:nvPr>
        </p:nvSpPr>
        <p:spPr>
          <a:xfrm>
            <a:off x="609601" y="1097280"/>
            <a:ext cx="10945284" cy="4739216"/>
          </a:xfrm>
        </p:spPr>
        <p:txBody>
          <a:bodyPr/>
          <a:lstStyle>
            <a:lvl5pPr marL="1064657" indent="-232828">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4"/>
          <p:cNvSpPr>
            <a:spLocks noGrp="1"/>
          </p:cNvSpPr>
          <p:nvPr>
            <p:ph type="sldNum" sz="quarter" idx="12"/>
          </p:nvPr>
        </p:nvSpPr>
        <p:spPr>
          <a:xfrm>
            <a:off x="11546418" y="6068484"/>
            <a:ext cx="645583" cy="609600"/>
          </a:xfrm>
          <a:prstGeom prst="rect">
            <a:avLst/>
          </a:prstGeom>
          <a:ln/>
        </p:spPr>
        <p:txBody>
          <a:bodyPr/>
          <a:lstStyle>
            <a:lvl1pPr>
              <a:defRPr/>
            </a:lvl1pPr>
          </a:lstStyle>
          <a:p>
            <a:fld id="{3CB0E626-2655-4AE5-95ED-980D40538914}" type="slidenum">
              <a:rPr lang="en-US" altLang="en-US"/>
              <a:pPr/>
              <a:t>‹#›</a:t>
            </a:fld>
            <a:endParaRPr lang="en-US" altLang="en-US" dirty="0"/>
          </a:p>
        </p:txBody>
      </p:sp>
    </p:spTree>
    <p:extLst>
      <p:ext uri="{BB962C8B-B14F-4D97-AF65-F5344CB8AC3E}">
        <p14:creationId xmlns:p14="http://schemas.microsoft.com/office/powerpoint/2010/main" val="619926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7536"/>
            <a:ext cx="10972800" cy="926592"/>
          </a:xfrm>
        </p:spPr>
        <p:txBody>
          <a:bodyPr>
            <a:normAutofit/>
          </a:bodyPr>
          <a:lstStyle>
            <a:lvl1pPr>
              <a:lnSpc>
                <a:spcPct val="95000"/>
              </a:lnSpc>
              <a:defRPr sz="3733"/>
            </a:lvl1pPr>
          </a:lstStyle>
          <a:p>
            <a:r>
              <a:rPr lang="en-US"/>
              <a:t>Click to edit Master title style</a:t>
            </a:r>
            <a:endParaRPr lang="en-US" dirty="0"/>
          </a:p>
        </p:txBody>
      </p:sp>
      <p:sp>
        <p:nvSpPr>
          <p:cNvPr id="3" name="Slide Number Placeholder 4"/>
          <p:cNvSpPr>
            <a:spLocks noGrp="1"/>
          </p:cNvSpPr>
          <p:nvPr>
            <p:ph type="sldNum" sz="quarter" idx="10"/>
          </p:nvPr>
        </p:nvSpPr>
        <p:spPr>
          <a:xfrm>
            <a:off x="11546418" y="6068484"/>
            <a:ext cx="645583" cy="609600"/>
          </a:xfrm>
          <a:prstGeom prst="rect">
            <a:avLst/>
          </a:prstGeom>
          <a:ln/>
        </p:spPr>
        <p:txBody>
          <a:bodyPr/>
          <a:lstStyle>
            <a:lvl1pPr>
              <a:defRPr/>
            </a:lvl1pPr>
          </a:lstStyle>
          <a:p>
            <a:fld id="{6A2FA265-846F-476A-8C18-15D02C73C71E}" type="slidenum">
              <a:rPr lang="en-US" altLang="en-US"/>
              <a:pPr/>
              <a:t>‹#›</a:t>
            </a:fld>
            <a:endParaRPr lang="en-US" altLang="en-US"/>
          </a:p>
        </p:txBody>
      </p:sp>
    </p:spTree>
    <p:extLst>
      <p:ext uri="{BB962C8B-B14F-4D97-AF65-F5344CB8AC3E}">
        <p14:creationId xmlns:p14="http://schemas.microsoft.com/office/powerpoint/2010/main" val="80678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Full Siz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7536"/>
            <a:ext cx="10972800" cy="926592"/>
          </a:xfrm>
        </p:spPr>
        <p:txBody>
          <a:bodyPr>
            <a:normAutofit/>
          </a:bodyPr>
          <a:lstStyle>
            <a:lvl1pPr>
              <a:lnSpc>
                <a:spcPct val="95000"/>
              </a:lnSpc>
              <a:defRPr sz="3733" baseline="0"/>
            </a:lvl1pPr>
          </a:lstStyle>
          <a:p>
            <a:r>
              <a:rPr lang="en-US" dirty="0"/>
              <a:t>Click to enter Chart Topic / Slide Title</a:t>
            </a:r>
          </a:p>
        </p:txBody>
      </p:sp>
      <p:sp>
        <p:nvSpPr>
          <p:cNvPr id="3" name="Slide Number Placeholder 4"/>
          <p:cNvSpPr>
            <a:spLocks noGrp="1"/>
          </p:cNvSpPr>
          <p:nvPr>
            <p:ph type="sldNum" sz="quarter" idx="10"/>
          </p:nvPr>
        </p:nvSpPr>
        <p:spPr>
          <a:xfrm>
            <a:off x="11546418" y="6068484"/>
            <a:ext cx="645583" cy="609600"/>
          </a:xfrm>
          <a:prstGeom prst="rect">
            <a:avLst/>
          </a:prstGeom>
          <a:ln/>
        </p:spPr>
        <p:txBody>
          <a:bodyPr/>
          <a:lstStyle>
            <a:lvl1pPr>
              <a:defRPr/>
            </a:lvl1pPr>
          </a:lstStyle>
          <a:p>
            <a:fld id="{6A2FA265-846F-476A-8C18-15D02C73C71E}" type="slidenum">
              <a:rPr lang="en-US" altLang="en-US"/>
              <a:pPr/>
              <a:t>‹#›</a:t>
            </a:fld>
            <a:endParaRPr lang="en-US" altLang="en-US"/>
          </a:p>
        </p:txBody>
      </p:sp>
      <p:sp>
        <p:nvSpPr>
          <p:cNvPr id="5" name="Chart Placeholder 4"/>
          <p:cNvSpPr>
            <a:spLocks noGrp="1"/>
          </p:cNvSpPr>
          <p:nvPr>
            <p:ph type="chart" sz="quarter" idx="11" hasCustomPrompt="1"/>
          </p:nvPr>
        </p:nvSpPr>
        <p:spPr>
          <a:xfrm>
            <a:off x="512619" y="1128185"/>
            <a:ext cx="11069781" cy="4694767"/>
          </a:xfrm>
        </p:spPr>
        <p:txBody>
          <a:bodyPr/>
          <a:lstStyle>
            <a:lvl1pPr>
              <a:defRPr/>
            </a:lvl1pPr>
          </a:lstStyle>
          <a:p>
            <a:r>
              <a:rPr lang="en-US" dirty="0"/>
              <a:t>Click Icon to Create a Chart</a:t>
            </a:r>
          </a:p>
        </p:txBody>
      </p:sp>
    </p:spTree>
    <p:extLst>
      <p:ext uri="{BB962C8B-B14F-4D97-AF65-F5344CB8AC3E}">
        <p14:creationId xmlns:p14="http://schemas.microsoft.com/office/powerpoint/2010/main" val="4194588452"/>
      </p:ext>
    </p:extLst>
  </p:cSld>
  <p:clrMapOvr>
    <a:masterClrMapping/>
  </p:clrMapOvr>
  <p:extLst>
    <p:ext uri="{DCECCB84-F9BA-43D5-87BE-67443E8EF086}">
      <p15:sldGuideLst xmlns:p15="http://schemas.microsoft.com/office/powerpoint/2012/main">
        <p15:guide id="1" orient="horz" pos="1620">
          <p15:clr>
            <a:srgbClr val="FBAE40"/>
          </p15:clr>
        </p15:guide>
        <p15:guide id="2" pos="2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w/Subhed - Full Siz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7536"/>
            <a:ext cx="10972800" cy="609045"/>
          </a:xfrm>
        </p:spPr>
        <p:txBody>
          <a:bodyPr>
            <a:normAutofit/>
          </a:bodyPr>
          <a:lstStyle>
            <a:lvl1pPr>
              <a:lnSpc>
                <a:spcPct val="95000"/>
              </a:lnSpc>
              <a:defRPr sz="3733" baseline="0"/>
            </a:lvl1pPr>
          </a:lstStyle>
          <a:p>
            <a:r>
              <a:rPr lang="en-US" dirty="0"/>
              <a:t>Click to edit / enter Chart Topic</a:t>
            </a:r>
          </a:p>
        </p:txBody>
      </p:sp>
      <p:sp>
        <p:nvSpPr>
          <p:cNvPr id="3" name="Slide Number Placeholder 4"/>
          <p:cNvSpPr>
            <a:spLocks noGrp="1"/>
          </p:cNvSpPr>
          <p:nvPr>
            <p:ph type="sldNum" sz="quarter" idx="10"/>
          </p:nvPr>
        </p:nvSpPr>
        <p:spPr>
          <a:xfrm>
            <a:off x="11546418" y="6068484"/>
            <a:ext cx="645583" cy="609600"/>
          </a:xfrm>
          <a:prstGeom prst="rect">
            <a:avLst/>
          </a:prstGeom>
          <a:ln/>
        </p:spPr>
        <p:txBody>
          <a:bodyPr/>
          <a:lstStyle>
            <a:lvl1pPr>
              <a:defRPr/>
            </a:lvl1pPr>
          </a:lstStyle>
          <a:p>
            <a:fld id="{6A2FA265-846F-476A-8C18-15D02C73C71E}" type="slidenum">
              <a:rPr lang="en-US" altLang="en-US"/>
              <a:pPr/>
              <a:t>‹#›</a:t>
            </a:fld>
            <a:endParaRPr lang="en-US" altLang="en-US"/>
          </a:p>
        </p:txBody>
      </p:sp>
      <p:sp>
        <p:nvSpPr>
          <p:cNvPr id="5" name="Chart Placeholder 4"/>
          <p:cNvSpPr>
            <a:spLocks noGrp="1"/>
          </p:cNvSpPr>
          <p:nvPr>
            <p:ph type="chart" sz="quarter" idx="11" hasCustomPrompt="1"/>
          </p:nvPr>
        </p:nvSpPr>
        <p:spPr>
          <a:xfrm>
            <a:off x="512064" y="1143001"/>
            <a:ext cx="11070336" cy="4679951"/>
          </a:xfrm>
        </p:spPr>
        <p:txBody>
          <a:bodyPr/>
          <a:lstStyle>
            <a:lvl1pPr>
              <a:defRPr/>
            </a:lvl1pPr>
          </a:lstStyle>
          <a:p>
            <a:r>
              <a:rPr lang="en-US" dirty="0"/>
              <a:t>Click Icon to Create a Chart</a:t>
            </a:r>
          </a:p>
        </p:txBody>
      </p:sp>
      <p:sp>
        <p:nvSpPr>
          <p:cNvPr id="7" name="Text Placeholder 6"/>
          <p:cNvSpPr>
            <a:spLocks noGrp="1"/>
          </p:cNvSpPr>
          <p:nvPr>
            <p:ph type="body" sz="quarter" idx="12" hasCustomPrompt="1"/>
          </p:nvPr>
        </p:nvSpPr>
        <p:spPr>
          <a:xfrm>
            <a:off x="609600" y="693114"/>
            <a:ext cx="10972800" cy="353484"/>
          </a:xfrm>
        </p:spPr>
        <p:txBody>
          <a:bodyPr/>
          <a:lstStyle>
            <a:lvl1pPr>
              <a:defRPr sz="2267" baseline="0">
                <a:solidFill>
                  <a:schemeClr val="accent5">
                    <a:lumMod val="75000"/>
                  </a:schemeClr>
                </a:solidFill>
                <a:latin typeface="Segoe UI Semilight" panose="020B0402040204020203" pitchFamily="34" charset="0"/>
                <a:cs typeface="Segoe UI Semilight" panose="020B0402040204020203" pitchFamily="34" charset="0"/>
              </a:defRPr>
            </a:lvl1pPr>
          </a:lstStyle>
          <a:p>
            <a:pPr lvl="0"/>
            <a:r>
              <a:rPr lang="en-US" dirty="0"/>
              <a:t>Click to enter subhead / subgroup </a:t>
            </a:r>
          </a:p>
        </p:txBody>
      </p:sp>
    </p:spTree>
    <p:extLst>
      <p:ext uri="{BB962C8B-B14F-4D97-AF65-F5344CB8AC3E}">
        <p14:creationId xmlns:p14="http://schemas.microsoft.com/office/powerpoint/2010/main" val="356078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Layou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609600" y="97536"/>
            <a:ext cx="10972800" cy="926592"/>
          </a:xfrm>
        </p:spPr>
        <p:txBody>
          <a:bodyPr>
            <a:normAutofit/>
          </a:bodyPr>
          <a:lstStyle>
            <a:lvl1pPr>
              <a:lnSpc>
                <a:spcPct val="95000"/>
              </a:lnSpc>
              <a:defRPr sz="3733"/>
            </a:lvl1pPr>
          </a:lstStyle>
          <a:p>
            <a:r>
              <a:rPr lang="en-US"/>
              <a:t>Click to edit Master title style</a:t>
            </a:r>
            <a:endParaRPr lang="en-US" dirty="0"/>
          </a:p>
        </p:txBody>
      </p:sp>
      <p:sp>
        <p:nvSpPr>
          <p:cNvPr id="3" name="Content Placeholder 2"/>
          <p:cNvSpPr>
            <a:spLocks noGrp="1"/>
          </p:cNvSpPr>
          <p:nvPr>
            <p:ph idx="1"/>
          </p:nvPr>
        </p:nvSpPr>
        <p:spPr>
          <a:xfrm>
            <a:off x="609601" y="1097281"/>
            <a:ext cx="5374953" cy="4625628"/>
          </a:xfrm>
        </p:spPr>
        <p:txBody>
          <a:bodyPr/>
          <a:lstStyle>
            <a:lvl1pPr marL="0" indent="0">
              <a:defRPr/>
            </a:lvl1pPr>
            <a:lvl2pPr marL="230712" indent="-230712">
              <a:buClr>
                <a:schemeClr val="tx2">
                  <a:lumMod val="75000"/>
                </a:schemeClr>
              </a:buClr>
              <a:buFont typeface="Lucida Grande"/>
              <a:buChar char="▪"/>
              <a:defRPr sz="2400"/>
            </a:lvl2pPr>
            <a:lvl3pPr marL="527037" indent="-213779">
              <a:buFont typeface="Lucida Grande"/>
              <a:buChar char="▪"/>
              <a:defRPr sz="2133"/>
            </a:lvl3pPr>
            <a:lvl4pPr marL="838179" indent="-230712">
              <a:buFont typeface="Lucida Grande"/>
              <a:buChar char="▪"/>
              <a:defRPr sz="2133"/>
            </a:lvl4pPr>
            <a:lvl5pPr marL="1068891" indent="-230712">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1"/>
          </p:nvPr>
        </p:nvSpPr>
        <p:spPr>
          <a:xfrm>
            <a:off x="6167965" y="1097281"/>
            <a:ext cx="5414435" cy="4625628"/>
          </a:xfrm>
        </p:spPr>
        <p:txBody>
          <a:bodyPr/>
          <a:lstStyle>
            <a:lvl1pPr marL="0" indent="0">
              <a:defRPr/>
            </a:lvl1pPr>
            <a:lvl2pPr marL="230712" indent="-230712">
              <a:buClr>
                <a:schemeClr val="tx2">
                  <a:lumMod val="75000"/>
                </a:schemeClr>
              </a:buClr>
              <a:buFont typeface="Lucida Grande"/>
              <a:buChar char="▪"/>
              <a:defRPr sz="2400"/>
            </a:lvl2pPr>
            <a:lvl3pPr marL="527037" indent="-213779">
              <a:buFont typeface="Lucida Grande"/>
              <a:buChar char="▪"/>
              <a:defRPr sz="2133"/>
            </a:lvl3pPr>
            <a:lvl4pPr marL="838179" indent="-230712">
              <a:buFont typeface="Lucida Grande"/>
              <a:buChar char="▪"/>
              <a:defRPr sz="2133"/>
            </a:lvl4pPr>
            <a:lvl5pPr marL="1151438" indent="-230712">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12"/>
          </p:nvPr>
        </p:nvSpPr>
        <p:spPr>
          <a:xfrm>
            <a:off x="11546418" y="6068484"/>
            <a:ext cx="645583" cy="575733"/>
          </a:xfrm>
          <a:prstGeom prst="rect">
            <a:avLst/>
          </a:prstGeom>
          <a:ln/>
        </p:spPr>
        <p:txBody>
          <a:bodyPr/>
          <a:lstStyle>
            <a:lvl1pPr>
              <a:defRPr/>
            </a:lvl1pPr>
          </a:lstStyle>
          <a:p>
            <a:fld id="{F72698B0-3F7B-4B06-BD3F-52E4048E68E3}" type="slidenum">
              <a:rPr lang="en-US" altLang="en-US"/>
              <a:pPr/>
              <a:t>‹#›</a:t>
            </a:fld>
            <a:endParaRPr lang="en-US" altLang="en-US"/>
          </a:p>
        </p:txBody>
      </p:sp>
    </p:spTree>
    <p:extLst>
      <p:ext uri="{BB962C8B-B14F-4D97-AF65-F5344CB8AC3E}">
        <p14:creationId xmlns:p14="http://schemas.microsoft.com/office/powerpoint/2010/main" val="2759001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ayout: Full-Width Imag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0"/>
            <a:ext cx="12192000" cy="6858000"/>
          </a:xfrm>
        </p:spPr>
        <p:txBody>
          <a:bodyPr rtlCol="0">
            <a:noAutofit/>
          </a:bodyPr>
          <a:lstStyle/>
          <a:p>
            <a:pPr lvl="0"/>
            <a:r>
              <a:rPr lang="en-US" noProof="0"/>
              <a:t>Drag picture to placeholder or click icon to add</a:t>
            </a:r>
            <a:endParaRPr lang="en-US" noProof="0" dirty="0"/>
          </a:p>
        </p:txBody>
      </p:sp>
      <p:sp>
        <p:nvSpPr>
          <p:cNvPr id="2" name="Title 1"/>
          <p:cNvSpPr>
            <a:spLocks noGrp="1"/>
          </p:cNvSpPr>
          <p:nvPr>
            <p:ph type="title"/>
          </p:nvPr>
        </p:nvSpPr>
        <p:spPr>
          <a:xfrm>
            <a:off x="609600" y="97536"/>
            <a:ext cx="10972800" cy="926592"/>
          </a:xfrm>
        </p:spPr>
        <p:txBody>
          <a:bodyPr>
            <a:normAutofit/>
          </a:bodyPr>
          <a:lstStyle>
            <a:lvl1pPr>
              <a:lnSpc>
                <a:spcPct val="95000"/>
              </a:lnSpc>
              <a:defRPr sz="3733"/>
            </a:lvl1pPr>
          </a:lstStyle>
          <a:p>
            <a:r>
              <a:rPr lang="en-US"/>
              <a:t>Click to edit Master title style</a:t>
            </a:r>
            <a:endParaRPr lang="en-US" dirty="0"/>
          </a:p>
        </p:txBody>
      </p:sp>
      <p:sp>
        <p:nvSpPr>
          <p:cNvPr id="5" name="Text Placeholder 4"/>
          <p:cNvSpPr>
            <a:spLocks noGrp="1"/>
          </p:cNvSpPr>
          <p:nvPr>
            <p:ph type="body" sz="quarter" idx="12"/>
          </p:nvPr>
        </p:nvSpPr>
        <p:spPr>
          <a:xfrm>
            <a:off x="609601" y="1085852"/>
            <a:ext cx="10936817" cy="51371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6425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Image">
    <p:spTree>
      <p:nvGrpSpPr>
        <p:cNvPr id="1" name=""/>
        <p:cNvGrpSpPr/>
        <p:nvPr/>
      </p:nvGrpSpPr>
      <p:grpSpPr>
        <a:xfrm>
          <a:off x="0" y="0"/>
          <a:ext cx="0" cy="0"/>
          <a:chOff x="0" y="0"/>
          <a:chExt cx="0" cy="0"/>
        </a:xfrm>
      </p:grpSpPr>
      <p:sp>
        <p:nvSpPr>
          <p:cNvPr id="2" name="Title 1"/>
          <p:cNvSpPr>
            <a:spLocks noGrp="1"/>
          </p:cNvSpPr>
          <p:nvPr>
            <p:ph type="title"/>
          </p:nvPr>
        </p:nvSpPr>
        <p:spPr>
          <a:xfrm>
            <a:off x="609600" y="120859"/>
            <a:ext cx="7987931" cy="922336"/>
          </a:xfrm>
        </p:spPr>
        <p:txBody>
          <a:bodyPr>
            <a:normAutofit/>
          </a:bodyPr>
          <a:lstStyle>
            <a:lvl1pPr>
              <a:defRPr sz="4267">
                <a:latin typeface="Segoe UI Semilight" panose="020B0402040204020203" pitchFamily="34" charset="0"/>
                <a:cs typeface="Segoe UI Semilight" panose="020B0402040204020203" pitchFamily="34" charset="0"/>
              </a:defRPr>
            </a:lvl1pPr>
          </a:lstStyle>
          <a:p>
            <a:r>
              <a:rPr lang="en-US"/>
              <a:t>Click to edit Master title style</a:t>
            </a:r>
            <a:endParaRPr lang="en-US" dirty="0"/>
          </a:p>
        </p:txBody>
      </p:sp>
      <p:sp>
        <p:nvSpPr>
          <p:cNvPr id="7" name="Text Placeholder 6"/>
          <p:cNvSpPr>
            <a:spLocks noGrp="1"/>
          </p:cNvSpPr>
          <p:nvPr>
            <p:ph type="body" sz="quarter" idx="11"/>
          </p:nvPr>
        </p:nvSpPr>
        <p:spPr>
          <a:xfrm>
            <a:off x="609601" y="1222440"/>
            <a:ext cx="7996767" cy="4511611"/>
          </a:xfrm>
        </p:spPr>
        <p:txBody>
          <a:bodyPr/>
          <a:lstStyle>
            <a:lvl2pPr marL="230712" indent="-230712">
              <a:buFont typeface="Lucida Grande"/>
              <a:buChar char="▪"/>
              <a:defRPr/>
            </a:lvl2pPr>
            <a:lvl3pPr marL="539737" indent="-232828">
              <a:buFont typeface="Lucida Grande"/>
              <a:buChar char="▪"/>
              <a:defRPr/>
            </a:lvl3pPr>
            <a:lvl4pPr marL="838179" indent="-228594">
              <a:buFont typeface="Lucida Grande"/>
              <a:buChar char="▪"/>
              <a:defRPr/>
            </a:lvl4pPr>
            <a:lvl5pPr marL="1142971" indent="-224361">
              <a:buFont typeface="Lucida Grande"/>
              <a:buChar char="▪"/>
              <a:defRPr sz="2133"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2"/>
          </p:nvPr>
        </p:nvSpPr>
        <p:spPr>
          <a:xfrm>
            <a:off x="8722784" y="-1"/>
            <a:ext cx="3469216" cy="5932759"/>
          </a:xfrm>
          <a:solidFill>
            <a:schemeClr val="accent1"/>
          </a:solidFill>
        </p:spPr>
        <p:txBody>
          <a:bodyPr tIns="914400" rtlCol="0">
            <a:normAutofit/>
          </a:bodyPr>
          <a:lstStyle>
            <a:lvl1pPr marL="0" indent="0" algn="ctr">
              <a:spcBef>
                <a:spcPts val="400"/>
              </a:spcBef>
              <a:defRPr sz="2133" baseline="0">
                <a:solidFill>
                  <a:schemeClr val="bg1"/>
                </a:solidFill>
              </a:defRPr>
            </a:lvl1pPr>
          </a:lstStyle>
          <a:p>
            <a:pPr lvl="0"/>
            <a:r>
              <a:rPr lang="en-US" noProof="0"/>
              <a:t>Drag picture to placeholder or click icon to add</a:t>
            </a:r>
            <a:endParaRPr lang="en-US" noProof="0" dirty="0"/>
          </a:p>
        </p:txBody>
      </p:sp>
      <p:sp>
        <p:nvSpPr>
          <p:cNvPr id="5" name="Slide Number Placeholder 4"/>
          <p:cNvSpPr>
            <a:spLocks noGrp="1"/>
          </p:cNvSpPr>
          <p:nvPr>
            <p:ph type="sldNum" sz="quarter" idx="13"/>
          </p:nvPr>
        </p:nvSpPr>
        <p:spPr>
          <a:xfrm>
            <a:off x="11546418" y="6068484"/>
            <a:ext cx="645583" cy="609600"/>
          </a:xfrm>
          <a:prstGeom prst="rect">
            <a:avLst/>
          </a:prstGeom>
          <a:ln/>
        </p:spPr>
        <p:txBody>
          <a:bodyPr/>
          <a:lstStyle>
            <a:lvl1pPr>
              <a:defRPr/>
            </a:lvl1pPr>
          </a:lstStyle>
          <a:p>
            <a:fld id="{36A3FD39-4836-4BC9-A935-BE1BF5158C21}" type="slidenum">
              <a:rPr lang="en-US" altLang="en-US"/>
              <a:pPr/>
              <a:t>‹#›</a:t>
            </a:fld>
            <a:endParaRPr lang="en-US" altLang="en-US"/>
          </a:p>
        </p:txBody>
      </p:sp>
    </p:spTree>
    <p:extLst>
      <p:ext uri="{BB962C8B-B14F-4D97-AF65-F5344CB8AC3E}">
        <p14:creationId xmlns:p14="http://schemas.microsoft.com/office/powerpoint/2010/main" val="1982732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Gray Background">
    <p:spTree>
      <p:nvGrpSpPr>
        <p:cNvPr id="1" name=""/>
        <p:cNvGrpSpPr/>
        <p:nvPr/>
      </p:nvGrpSpPr>
      <p:grpSpPr>
        <a:xfrm>
          <a:off x="0" y="0"/>
          <a:ext cx="0" cy="0"/>
          <a:chOff x="0" y="0"/>
          <a:chExt cx="0" cy="0"/>
        </a:xfrm>
      </p:grpSpPr>
      <p:sp>
        <p:nvSpPr>
          <p:cNvPr id="7" name="Rectangle 6"/>
          <p:cNvSpPr/>
          <p:nvPr userDrawn="1"/>
        </p:nvSpPr>
        <p:spPr>
          <a:xfrm>
            <a:off x="4406901" y="0"/>
            <a:ext cx="7785100"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 name="Title 1"/>
          <p:cNvSpPr>
            <a:spLocks noGrp="1"/>
          </p:cNvSpPr>
          <p:nvPr>
            <p:ph type="title"/>
          </p:nvPr>
        </p:nvSpPr>
        <p:spPr>
          <a:xfrm>
            <a:off x="609600" y="838201"/>
            <a:ext cx="3567065" cy="1866900"/>
          </a:xfrm>
        </p:spPr>
        <p:txBody>
          <a:bodyPr>
            <a:noAutofit/>
          </a:bodyPr>
          <a:lstStyle>
            <a:lvl1pPr>
              <a:defRPr sz="2933">
                <a:latin typeface="Segoe UI Semilight" panose="020B0402040204020203" pitchFamily="34" charset="0"/>
                <a:cs typeface="Segoe UI Semilight" panose="020B0402040204020203" pitchFamily="34" charset="0"/>
              </a:defRPr>
            </a:lvl1pPr>
          </a:lstStyle>
          <a:p>
            <a:r>
              <a:rPr lang="en-US"/>
              <a:t>Click to edit Master title style</a:t>
            </a:r>
            <a:endParaRPr lang="en-US" dirty="0"/>
          </a:p>
        </p:txBody>
      </p:sp>
      <p:sp>
        <p:nvSpPr>
          <p:cNvPr id="5" name="Text Placeholder 4"/>
          <p:cNvSpPr>
            <a:spLocks noGrp="1"/>
          </p:cNvSpPr>
          <p:nvPr>
            <p:ph type="body" sz="quarter" idx="11"/>
          </p:nvPr>
        </p:nvSpPr>
        <p:spPr>
          <a:xfrm>
            <a:off x="4623582" y="855813"/>
            <a:ext cx="6923241" cy="4794100"/>
          </a:xfrm>
        </p:spPr>
        <p:txBody>
          <a:bodyPr>
            <a:noAutofit/>
          </a:bodyPr>
          <a:lstStyle>
            <a:lvl1pPr marL="2117" indent="-2117">
              <a:defRPr/>
            </a:lvl1pPr>
            <a:lvl3pPr marL="539737" indent="-232828">
              <a:buFont typeface="Lucida Grande"/>
              <a:buChar char="▪"/>
              <a:defRPr baseline="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2"/>
          </p:nvPr>
        </p:nvSpPr>
        <p:spPr>
          <a:xfrm>
            <a:off x="609600" y="3028951"/>
            <a:ext cx="3567065" cy="3492352"/>
          </a:xfrm>
        </p:spPr>
        <p:txBody>
          <a:bodyPr>
            <a:noAutofit/>
          </a:bodyPr>
          <a:lstStyle>
            <a:lvl1pPr marL="2117" indent="-2117">
              <a:spcBef>
                <a:spcPts val="0"/>
              </a:spcBef>
              <a:spcAft>
                <a:spcPts val="533"/>
              </a:spcAft>
              <a:defRPr sz="1600" b="0" cap="none" spc="0" baseline="0">
                <a:solidFill>
                  <a:schemeClr val="tx2"/>
                </a:solidFill>
                <a:latin typeface="Segoe UI Semibold"/>
                <a:cs typeface="Segoe UI Semibold"/>
              </a:defRPr>
            </a:lvl1pPr>
          </a:lstStyle>
          <a:p>
            <a:pPr lvl="0"/>
            <a:r>
              <a:rPr lang="en-US"/>
              <a:t>Click to edit Master text styles</a:t>
            </a:r>
          </a:p>
        </p:txBody>
      </p:sp>
      <p:sp>
        <p:nvSpPr>
          <p:cNvPr id="10" name="Slide Number Placeholder 2"/>
          <p:cNvSpPr>
            <a:spLocks noGrp="1"/>
          </p:cNvSpPr>
          <p:nvPr>
            <p:ph type="sldNum" sz="quarter" idx="13"/>
          </p:nvPr>
        </p:nvSpPr>
        <p:spPr>
          <a:xfrm>
            <a:off x="11546418" y="6068484"/>
            <a:ext cx="645583" cy="609600"/>
          </a:xfrm>
          <a:prstGeom prst="rect">
            <a:avLst/>
          </a:prstGeom>
        </p:spPr>
        <p:txBody>
          <a:bodyPr/>
          <a:lstStyle>
            <a:lvl1pPr>
              <a:defRPr/>
            </a:lvl1pPr>
          </a:lstStyle>
          <a:p>
            <a:fld id="{3A9B6A9E-8D32-429E-900E-5EDF8F30D307}" type="slidenum">
              <a:rPr lang="en-US" altLang="en-US"/>
              <a:pPr/>
              <a:t>‹#›</a:t>
            </a:fld>
            <a:endParaRPr lang="en-US" altLang="en-US" dirty="0"/>
          </a:p>
        </p:txBody>
      </p:sp>
      <p:pic>
        <p:nvPicPr>
          <p:cNvPr id="11" name="Picture 16" descr="http://www.actifio.com/assets/451logo.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021824" y="6099578"/>
            <a:ext cx="1393360" cy="53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userDrawn="1"/>
        </p:nvCxnSpPr>
        <p:spPr>
          <a:xfrm>
            <a:off x="11546417" y="6076952"/>
            <a:ext cx="0" cy="577849"/>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520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Chart">
    <p:spTree>
      <p:nvGrpSpPr>
        <p:cNvPr id="1" name=""/>
        <p:cNvGrpSpPr/>
        <p:nvPr/>
      </p:nvGrpSpPr>
      <p:grpSpPr>
        <a:xfrm>
          <a:off x="0" y="0"/>
          <a:ext cx="0" cy="0"/>
          <a:chOff x="0" y="0"/>
          <a:chExt cx="0" cy="0"/>
        </a:xfrm>
      </p:grpSpPr>
      <p:sp>
        <p:nvSpPr>
          <p:cNvPr id="7" name="Rectangle 6"/>
          <p:cNvSpPr/>
          <p:nvPr userDrawn="1"/>
        </p:nvSpPr>
        <p:spPr>
          <a:xfrm>
            <a:off x="4406901" y="0"/>
            <a:ext cx="7785100"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 name="Title 1"/>
          <p:cNvSpPr>
            <a:spLocks noGrp="1"/>
          </p:cNvSpPr>
          <p:nvPr>
            <p:ph type="title"/>
          </p:nvPr>
        </p:nvSpPr>
        <p:spPr>
          <a:xfrm>
            <a:off x="609600" y="838201"/>
            <a:ext cx="3567065" cy="1866900"/>
          </a:xfrm>
        </p:spPr>
        <p:txBody>
          <a:bodyPr>
            <a:noAutofit/>
          </a:bodyPr>
          <a:lstStyle>
            <a:lvl1pPr>
              <a:defRPr sz="2933">
                <a:latin typeface="Segoe UI Semilight" panose="020B0402040204020203" pitchFamily="34" charset="0"/>
                <a:cs typeface="Segoe UI Semilight" panose="020B0402040204020203" pitchFamily="34" charset="0"/>
              </a:defRPr>
            </a:lvl1pPr>
          </a:lstStyle>
          <a:p>
            <a:r>
              <a:rPr lang="en-US"/>
              <a:t>Click to edit Master title style</a:t>
            </a:r>
            <a:endParaRPr lang="en-US" dirty="0"/>
          </a:p>
        </p:txBody>
      </p:sp>
      <p:sp>
        <p:nvSpPr>
          <p:cNvPr id="6" name="Text Placeholder 5"/>
          <p:cNvSpPr>
            <a:spLocks noGrp="1"/>
          </p:cNvSpPr>
          <p:nvPr>
            <p:ph type="body" sz="quarter" idx="12"/>
          </p:nvPr>
        </p:nvSpPr>
        <p:spPr>
          <a:xfrm>
            <a:off x="609600" y="3028951"/>
            <a:ext cx="3567065" cy="2547965"/>
          </a:xfrm>
        </p:spPr>
        <p:txBody>
          <a:bodyPr>
            <a:noAutofit/>
          </a:bodyPr>
          <a:lstStyle>
            <a:lvl1pPr marL="2117" indent="-2117">
              <a:defRPr sz="1333" b="0" cap="none" spc="0" baseline="0">
                <a:solidFill>
                  <a:schemeClr val="tx2"/>
                </a:solidFill>
                <a:latin typeface="Segoe UI Semibold"/>
                <a:cs typeface="Segoe UI Semibold"/>
              </a:defRPr>
            </a:lvl1pPr>
          </a:lstStyle>
          <a:p>
            <a:pPr lvl="0"/>
            <a:r>
              <a:rPr lang="en-US"/>
              <a:t>Click to edit Master text styles</a:t>
            </a:r>
          </a:p>
        </p:txBody>
      </p:sp>
      <p:sp>
        <p:nvSpPr>
          <p:cNvPr id="8" name="Chart Placeholder 7"/>
          <p:cNvSpPr>
            <a:spLocks noGrp="1"/>
          </p:cNvSpPr>
          <p:nvPr>
            <p:ph type="chart" sz="quarter" idx="13"/>
          </p:nvPr>
        </p:nvSpPr>
        <p:spPr>
          <a:xfrm>
            <a:off x="4622801" y="1781110"/>
            <a:ext cx="6923617" cy="3897908"/>
          </a:xfrm>
        </p:spPr>
        <p:txBody>
          <a:bodyPr rtlCol="0">
            <a:noAutofit/>
          </a:bodyPr>
          <a:lstStyle/>
          <a:p>
            <a:pPr lvl="0"/>
            <a:r>
              <a:rPr lang="en-US" noProof="0"/>
              <a:t>Click icon to add chart</a:t>
            </a:r>
            <a:endParaRPr lang="en-US" noProof="0" dirty="0"/>
          </a:p>
        </p:txBody>
      </p:sp>
      <p:sp>
        <p:nvSpPr>
          <p:cNvPr id="10" name="Text Placeholder 9"/>
          <p:cNvSpPr>
            <a:spLocks noGrp="1"/>
          </p:cNvSpPr>
          <p:nvPr>
            <p:ph type="body" sz="quarter" idx="14"/>
          </p:nvPr>
        </p:nvSpPr>
        <p:spPr>
          <a:xfrm>
            <a:off x="4619414" y="1007541"/>
            <a:ext cx="6927004" cy="612976"/>
          </a:xfrm>
        </p:spPr>
        <p:txBody>
          <a:bodyPr>
            <a:normAutofit/>
          </a:bodyPr>
          <a:lstStyle>
            <a:lvl1pPr>
              <a:defRPr sz="2667">
                <a:solidFill>
                  <a:schemeClr val="accent1"/>
                </a:solidFill>
                <a:latin typeface="Segoe UI Semilight"/>
                <a:cs typeface="Segoe UI Semilight"/>
              </a:defRPr>
            </a:lvl1pPr>
          </a:lstStyle>
          <a:p>
            <a:pPr lvl="0"/>
            <a:r>
              <a:rPr lang="en-US"/>
              <a:t>Click to edit Master text styles</a:t>
            </a:r>
          </a:p>
        </p:txBody>
      </p:sp>
      <p:sp>
        <p:nvSpPr>
          <p:cNvPr id="16" name="Text Placeholder 15"/>
          <p:cNvSpPr>
            <a:spLocks noGrp="1"/>
          </p:cNvSpPr>
          <p:nvPr>
            <p:ph type="body" sz="quarter" idx="15"/>
          </p:nvPr>
        </p:nvSpPr>
        <p:spPr>
          <a:xfrm>
            <a:off x="609601" y="5679018"/>
            <a:ext cx="3575529" cy="1007716"/>
          </a:xfrm>
        </p:spPr>
        <p:txBody>
          <a:bodyPr>
            <a:noAutofit/>
          </a:bodyPr>
          <a:lstStyle>
            <a:lvl1pPr>
              <a:defRPr sz="1333"/>
            </a:lvl1pPr>
          </a:lstStyle>
          <a:p>
            <a:pPr lvl="0"/>
            <a:r>
              <a:rPr lang="en-US"/>
              <a:t>Click to edit Master text styles</a:t>
            </a:r>
          </a:p>
        </p:txBody>
      </p:sp>
      <p:sp>
        <p:nvSpPr>
          <p:cNvPr id="12" name="Slide Number Placeholder 2"/>
          <p:cNvSpPr>
            <a:spLocks noGrp="1"/>
          </p:cNvSpPr>
          <p:nvPr>
            <p:ph type="sldNum" sz="quarter" idx="16"/>
          </p:nvPr>
        </p:nvSpPr>
        <p:spPr>
          <a:xfrm>
            <a:off x="11546418" y="6068484"/>
            <a:ext cx="645583" cy="609600"/>
          </a:xfrm>
          <a:prstGeom prst="rect">
            <a:avLst/>
          </a:prstGeom>
        </p:spPr>
        <p:txBody>
          <a:bodyPr/>
          <a:lstStyle>
            <a:lvl1pPr>
              <a:defRPr/>
            </a:lvl1pPr>
          </a:lstStyle>
          <a:p>
            <a:fld id="{CAFDAFDF-BD6E-4DA6-8F36-3063FF7EBCE4}" type="slidenum">
              <a:rPr lang="en-US" altLang="en-US"/>
              <a:pPr/>
              <a:t>‹#›</a:t>
            </a:fld>
            <a:endParaRPr lang="en-US" altLang="en-US"/>
          </a:p>
        </p:txBody>
      </p:sp>
      <p:pic>
        <p:nvPicPr>
          <p:cNvPr id="14" name="Picture 16" descr="http://www.actifio.com/assets/451logo.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021824" y="6099578"/>
            <a:ext cx="1393360" cy="53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userDrawn="1"/>
        </p:nvCxnSpPr>
        <p:spPr>
          <a:xfrm>
            <a:off x="11546417" y="6076952"/>
            <a:ext cx="0" cy="577849"/>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352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terstitial: Blue">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6600" y="2432051"/>
            <a:ext cx="2372784" cy="88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8"/>
          <p:cNvSpPr>
            <a:spLocks noGrp="1"/>
          </p:cNvSpPr>
          <p:nvPr>
            <p:ph type="body" sz="quarter" idx="11"/>
          </p:nvPr>
        </p:nvSpPr>
        <p:spPr>
          <a:xfrm>
            <a:off x="809656" y="3651379"/>
            <a:ext cx="6256728" cy="1987420"/>
          </a:xfrm>
        </p:spPr>
        <p:txBody>
          <a:bodyPr>
            <a:noAutofit/>
          </a:bodyPr>
          <a:lstStyle>
            <a:lvl1pPr marL="0" indent="2117">
              <a:lnSpc>
                <a:spcPts val="4267"/>
              </a:lnSpc>
              <a:spcBef>
                <a:spcPts val="0"/>
              </a:spcBef>
              <a:spcAft>
                <a:spcPts val="533"/>
              </a:spcAft>
              <a:defRPr sz="3467" baseline="0">
                <a:solidFill>
                  <a:schemeClr val="bg1"/>
                </a:solidFill>
                <a:latin typeface="Segoe UI Semilight" panose="020B0402040204020203" pitchFamily="34" charset="0"/>
                <a:cs typeface="Segoe UI Semilight" panose="020B04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3780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terstitial: Green">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4234"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8"/>
          <p:cNvSpPr>
            <a:spLocks noGrp="1"/>
          </p:cNvSpPr>
          <p:nvPr>
            <p:ph type="body" sz="quarter" idx="11"/>
          </p:nvPr>
        </p:nvSpPr>
        <p:spPr>
          <a:xfrm>
            <a:off x="809656" y="3657600"/>
            <a:ext cx="6254496" cy="1987296"/>
          </a:xfrm>
        </p:spPr>
        <p:txBody>
          <a:bodyPr>
            <a:noAutofit/>
          </a:bodyPr>
          <a:lstStyle>
            <a:lvl1pPr marL="0" indent="8466">
              <a:lnSpc>
                <a:spcPts val="4267"/>
              </a:lnSpc>
              <a:spcBef>
                <a:spcPts val="0"/>
              </a:spcBef>
              <a:spcAft>
                <a:spcPts val="533"/>
              </a:spcAft>
              <a:defRPr sz="3467" baseline="0">
                <a:solidFill>
                  <a:schemeClr val="bg1"/>
                </a:solidFill>
                <a:latin typeface="Segoe UI Semilight" panose="020B0402040204020203" pitchFamily="34" charset="0"/>
                <a:cs typeface="Segoe UI Semilight" panose="020B0402040204020203" pitchFamily="34" charset="0"/>
              </a:defRPr>
            </a:lvl1pPr>
          </a:lstStyle>
          <a:p>
            <a:pPr lvl="0"/>
            <a:r>
              <a:rPr lang="en-US"/>
              <a:t>Click to edit Master text styles</a:t>
            </a:r>
          </a:p>
        </p:txBody>
      </p:sp>
      <p:pic>
        <p:nvPicPr>
          <p:cNvPr id="5" name="Picture 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6600" y="2432051"/>
            <a:ext cx="2372784" cy="88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840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nterstitial: Orange">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8"/>
          <p:cNvSpPr>
            <a:spLocks noGrp="1"/>
          </p:cNvSpPr>
          <p:nvPr>
            <p:ph type="body" sz="quarter" idx="11"/>
          </p:nvPr>
        </p:nvSpPr>
        <p:spPr>
          <a:xfrm>
            <a:off x="809656" y="3657600"/>
            <a:ext cx="6254496" cy="1987296"/>
          </a:xfrm>
        </p:spPr>
        <p:txBody>
          <a:bodyPr>
            <a:noAutofit/>
          </a:bodyPr>
          <a:lstStyle>
            <a:lvl1pPr marL="0" indent="8466">
              <a:lnSpc>
                <a:spcPts val="4267"/>
              </a:lnSpc>
              <a:spcBef>
                <a:spcPts val="0"/>
              </a:spcBef>
              <a:spcAft>
                <a:spcPts val="533"/>
              </a:spcAft>
              <a:defRPr sz="3467" baseline="0">
                <a:solidFill>
                  <a:schemeClr val="bg1"/>
                </a:solidFill>
                <a:latin typeface="Segoe UI Semilight" panose="020B0402040204020203" pitchFamily="34" charset="0"/>
                <a:cs typeface="Segoe UI Semilight" panose="020B0402040204020203" pitchFamily="34" charset="0"/>
              </a:defRPr>
            </a:lvl1pPr>
          </a:lstStyle>
          <a:p>
            <a:pPr lvl="0"/>
            <a:r>
              <a:rPr lang="en-US"/>
              <a:t>Click to edit Master text styles</a:t>
            </a:r>
          </a:p>
        </p:txBody>
      </p:sp>
      <p:pic>
        <p:nvPicPr>
          <p:cNvPr id="5" name="Picture 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6600" y="2432051"/>
            <a:ext cx="2372784" cy="88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31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916757" y="1588169"/>
            <a:ext cx="7697855" cy="2149840"/>
          </a:xfrm>
        </p:spPr>
        <p:txBody>
          <a:bodyPr anchor="b">
            <a:noAutofit/>
          </a:bodyPr>
          <a:lstStyle>
            <a:lvl1pPr marL="0" indent="8466">
              <a:defRPr sz="4533" baseline="0">
                <a:solidFill>
                  <a:schemeClr val="bg1"/>
                </a:solidFill>
                <a:latin typeface="Segoe UI Semilight"/>
                <a:cs typeface="Segoe UI Semilight"/>
              </a:defRPr>
            </a:lvl1pPr>
          </a:lstStyle>
          <a:p>
            <a:pPr lvl="0"/>
            <a:r>
              <a:rPr lang="en-US"/>
              <a:t>Click to edit Master text styles</a:t>
            </a:r>
          </a:p>
        </p:txBody>
      </p:sp>
    </p:spTree>
    <p:extLst>
      <p:ext uri="{BB962C8B-B14F-4D97-AF65-F5344CB8AC3E}">
        <p14:creationId xmlns:p14="http://schemas.microsoft.com/office/powerpoint/2010/main" val="4246426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600" y="158744"/>
            <a:ext cx="10515600" cy="439200"/>
          </a:xfrm>
        </p:spPr>
        <p:txBody>
          <a:bodyPr>
            <a:noAutofit/>
          </a:bodyPr>
          <a:lstStyle>
            <a:lvl1pPr>
              <a:defRPr sz="2600" b="1"/>
            </a:lvl1pPr>
          </a:lstStyle>
          <a:p>
            <a:r>
              <a:rPr lang="en-US" dirty="0"/>
              <a:t>CLICK TO EDIT MASTER TITLE STYLE</a:t>
            </a:r>
          </a:p>
        </p:txBody>
      </p:sp>
      <p:sp>
        <p:nvSpPr>
          <p:cNvPr id="6" name="Text Placeholder 6"/>
          <p:cNvSpPr>
            <a:spLocks noGrp="1"/>
          </p:cNvSpPr>
          <p:nvPr>
            <p:ph type="body" sz="quarter" idx="13"/>
          </p:nvPr>
        </p:nvSpPr>
        <p:spPr>
          <a:xfrm>
            <a:off x="151938" y="583128"/>
            <a:ext cx="6728884" cy="583200"/>
          </a:xfrm>
        </p:spPr>
        <p:txBody>
          <a:bodyPr>
            <a:normAutofit/>
          </a:bodyPr>
          <a:lstStyle>
            <a:lvl1pPr marL="0" indent="0">
              <a:buNone/>
              <a:defRPr sz="2000"/>
            </a:lvl1pPr>
          </a:lstStyle>
          <a:p>
            <a:pPr lvl="0"/>
            <a:r>
              <a:rPr lang="en-US"/>
              <a:t>Click to edit Master text styles</a:t>
            </a:r>
          </a:p>
        </p:txBody>
      </p:sp>
      <p:sp>
        <p:nvSpPr>
          <p:cNvPr id="11" name="Rectangle 10"/>
          <p:cNvSpPr/>
          <p:nvPr/>
        </p:nvSpPr>
        <p:spPr>
          <a:xfrm>
            <a:off x="-6433" y="6789059"/>
            <a:ext cx="12206400" cy="77821"/>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ro-R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463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amp; Non-bulleted text">
    <p:spTree>
      <p:nvGrpSpPr>
        <p:cNvPr id="1" name="Shape 630"/>
        <p:cNvGrpSpPr/>
        <p:nvPr/>
      </p:nvGrpSpPr>
      <p:grpSpPr>
        <a:xfrm>
          <a:off x="0" y="0"/>
          <a:ext cx="0" cy="0"/>
          <a:chOff x="0" y="0"/>
          <a:chExt cx="0" cy="0"/>
        </a:xfrm>
      </p:grpSpPr>
      <p:sp>
        <p:nvSpPr>
          <p:cNvPr id="631" name="Shape 631"/>
          <p:cNvSpPr txBox="1">
            <a:spLocks noGrp="1"/>
          </p:cNvSpPr>
          <p:nvPr>
            <p:ph type="title"/>
          </p:nvPr>
        </p:nvSpPr>
        <p:spPr>
          <a:xfrm>
            <a:off x="609600" y="93133"/>
            <a:ext cx="10972800" cy="922800"/>
          </a:xfrm>
          <a:prstGeom prst="rect">
            <a:avLst/>
          </a:prstGeom>
          <a:noFill/>
          <a:ln>
            <a:noFill/>
          </a:ln>
        </p:spPr>
        <p:txBody>
          <a:bodyPr lIns="121900" tIns="121900" rIns="121900" bIns="121900" anchor="b" anchorCtr="0"/>
          <a:lstStyle>
            <a:lvl1pPr marL="0" marR="0" lvl="0"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1pPr>
            <a:lvl2pPr marL="0" marR="0" lvl="1"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2pPr>
            <a:lvl3pPr marL="0" marR="0" lvl="2"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3pPr>
            <a:lvl4pPr marL="0" marR="0" lvl="3"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4pPr>
            <a:lvl5pPr marL="0" marR="0" lvl="4"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5pPr>
            <a:lvl6pPr marL="609585" marR="0" lvl="5"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6pPr>
            <a:lvl7pPr marL="1219170" marR="0" lvl="6"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7pPr>
            <a:lvl8pPr marL="1828754" marR="0" lvl="7"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8pPr>
            <a:lvl9pPr marL="2438339" marR="0" lvl="8"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9pPr>
          </a:lstStyle>
          <a:p>
            <a:endParaRPr/>
          </a:p>
        </p:txBody>
      </p:sp>
      <p:sp>
        <p:nvSpPr>
          <p:cNvPr id="632" name="Shape 632"/>
          <p:cNvSpPr txBox="1">
            <a:spLocks noGrp="1"/>
          </p:cNvSpPr>
          <p:nvPr>
            <p:ph type="body" idx="1"/>
          </p:nvPr>
        </p:nvSpPr>
        <p:spPr>
          <a:xfrm>
            <a:off x="269241" y="1189178"/>
            <a:ext cx="11653500" cy="1985700"/>
          </a:xfrm>
          <a:prstGeom prst="rect">
            <a:avLst/>
          </a:prstGeom>
          <a:noFill/>
          <a:ln>
            <a:noFill/>
          </a:ln>
        </p:spPr>
        <p:txBody>
          <a:bodyPr lIns="121900" tIns="121900" rIns="121900" bIns="121900" anchor="t" anchorCtr="0"/>
          <a:lstStyle>
            <a:lvl1pPr marL="0" marR="0" lvl="0" indent="0" algn="l" rtl="0">
              <a:spcBef>
                <a:spcPts val="400"/>
              </a:spcBef>
              <a:spcAft>
                <a:spcPts val="0"/>
              </a:spcAft>
              <a:buClr>
                <a:schemeClr val="dk1"/>
              </a:buClr>
              <a:buFont typeface="Arial"/>
              <a:buNone/>
              <a:defRPr sz="2400" b="0" i="0" u="none" strike="noStrike" cap="none">
                <a:solidFill>
                  <a:schemeClr val="dk1"/>
                </a:solidFill>
                <a:latin typeface="Quattrocento Sans"/>
                <a:ea typeface="Quattrocento Sans"/>
                <a:cs typeface="Quattrocento Sans"/>
                <a:sym typeface="Quattrocento Sans"/>
              </a:defRPr>
            </a:lvl1pPr>
            <a:lvl2pPr marL="0" marR="0" lvl="1" indent="0" algn="l" rtl="0">
              <a:spcBef>
                <a:spcPts val="400"/>
              </a:spcBef>
              <a:spcAft>
                <a:spcPts val="0"/>
              </a:spcAft>
              <a:buClr>
                <a:schemeClr val="dk1"/>
              </a:buClr>
              <a:buFont typeface="Merriweather Sans"/>
              <a:buNone/>
              <a:defRPr sz="2000" b="0" i="0" u="none" strike="noStrike" cap="none">
                <a:solidFill>
                  <a:schemeClr val="dk1"/>
                </a:solidFill>
                <a:latin typeface="Quattrocento Sans"/>
                <a:ea typeface="Quattrocento Sans"/>
                <a:cs typeface="Quattrocento Sans"/>
                <a:sym typeface="Quattrocento Sans"/>
              </a:defRPr>
            </a:lvl2pPr>
            <a:lvl3pPr marL="228594" marR="0" lvl="2" indent="-12700" algn="l" rtl="0">
              <a:spcBef>
                <a:spcPts val="400"/>
              </a:spcBef>
              <a:spcAft>
                <a:spcPts val="0"/>
              </a:spcAft>
              <a:buClr>
                <a:schemeClr val="dk1"/>
              </a:buClr>
              <a:buFont typeface="Merriweather Sans"/>
              <a:buNone/>
              <a:defRPr sz="2100" b="0" i="0" u="none" strike="noStrike" cap="none">
                <a:solidFill>
                  <a:schemeClr val="dk1"/>
                </a:solidFill>
                <a:latin typeface="Quattrocento Sans"/>
                <a:ea typeface="Quattrocento Sans"/>
                <a:cs typeface="Quattrocento Sans"/>
                <a:sym typeface="Quattrocento Sans"/>
              </a:defRPr>
            </a:lvl3pPr>
            <a:lvl4pPr marL="444489" marR="0" lvl="3" indent="0" algn="l" rtl="0">
              <a:spcBef>
                <a:spcPts val="400"/>
              </a:spcBef>
              <a:spcAft>
                <a:spcPts val="0"/>
              </a:spcAft>
              <a:buClr>
                <a:schemeClr val="dk1"/>
              </a:buClr>
              <a:buFont typeface="Merriweather Sans"/>
              <a:buNone/>
              <a:defRPr sz="2100" b="0" i="0" u="none" strike="noStrike" cap="none">
                <a:solidFill>
                  <a:schemeClr val="dk1"/>
                </a:solidFill>
                <a:latin typeface="Quattrocento Sans"/>
                <a:ea typeface="Quattrocento Sans"/>
                <a:cs typeface="Quattrocento Sans"/>
                <a:sym typeface="Quattrocento Sans"/>
              </a:defRPr>
            </a:lvl4pPr>
            <a:lvl5pPr marL="673083" marR="0" lvl="4" indent="-12700" algn="l" rtl="0">
              <a:spcBef>
                <a:spcPts val="400"/>
              </a:spcBef>
              <a:spcAft>
                <a:spcPts val="0"/>
              </a:spcAft>
              <a:buClr>
                <a:schemeClr val="dk1"/>
              </a:buClr>
              <a:buFont typeface="Arial"/>
              <a:buNone/>
              <a:defRPr sz="2100" b="0" i="0" u="none" strike="noStrike" cap="none">
                <a:solidFill>
                  <a:schemeClr val="dk1"/>
                </a:solidFill>
                <a:latin typeface="Quattrocento Sans"/>
                <a:ea typeface="Quattrocento Sans"/>
                <a:cs typeface="Quattrocento Sans"/>
                <a:sym typeface="Quattrocento Sans"/>
              </a:defRPr>
            </a:lvl5pPr>
            <a:lvl6pPr marL="3352716" marR="0" lvl="5" indent="-152396" algn="l" rtl="0">
              <a:spcBef>
                <a:spcPts val="500"/>
              </a:spcBef>
              <a:buClr>
                <a:schemeClr val="dk1"/>
              </a:buClr>
              <a:buSzPct val="100000"/>
              <a:buFont typeface="Arial"/>
              <a:buChar char="•"/>
              <a:defRPr sz="2700" b="0" i="0" u="none" strike="noStrike" cap="none">
                <a:solidFill>
                  <a:schemeClr val="dk1"/>
                </a:solidFill>
                <a:latin typeface="Quattrocento Sans"/>
                <a:ea typeface="Quattrocento Sans"/>
                <a:cs typeface="Quattrocento Sans"/>
                <a:sym typeface="Quattrocento Sans"/>
              </a:defRPr>
            </a:lvl6pPr>
            <a:lvl7pPr marL="3962301" marR="0" lvl="6" indent="-152396" algn="l" rtl="0">
              <a:spcBef>
                <a:spcPts val="500"/>
              </a:spcBef>
              <a:buClr>
                <a:schemeClr val="dk1"/>
              </a:buClr>
              <a:buSzPct val="100000"/>
              <a:buFont typeface="Arial"/>
              <a:buChar char="•"/>
              <a:defRPr sz="2700" b="0" i="0" u="none" strike="noStrike" cap="none">
                <a:solidFill>
                  <a:schemeClr val="dk1"/>
                </a:solidFill>
                <a:latin typeface="Quattrocento Sans"/>
                <a:ea typeface="Quattrocento Sans"/>
                <a:cs typeface="Quattrocento Sans"/>
                <a:sym typeface="Quattrocento Sans"/>
              </a:defRPr>
            </a:lvl7pPr>
            <a:lvl8pPr marL="4571886" marR="0" lvl="7" indent="-152396" algn="l" rtl="0">
              <a:spcBef>
                <a:spcPts val="500"/>
              </a:spcBef>
              <a:buClr>
                <a:schemeClr val="dk1"/>
              </a:buClr>
              <a:buSzPct val="100000"/>
              <a:buFont typeface="Arial"/>
              <a:buChar char="•"/>
              <a:defRPr sz="2700" b="0" i="0" u="none" strike="noStrike" cap="none">
                <a:solidFill>
                  <a:schemeClr val="dk1"/>
                </a:solidFill>
                <a:latin typeface="Quattrocento Sans"/>
                <a:ea typeface="Quattrocento Sans"/>
                <a:cs typeface="Quattrocento Sans"/>
                <a:sym typeface="Quattrocento Sans"/>
              </a:defRPr>
            </a:lvl8pPr>
            <a:lvl9pPr marL="5181470" marR="0" lvl="8" indent="-152396" algn="l" rtl="0">
              <a:spcBef>
                <a:spcPts val="500"/>
              </a:spcBef>
              <a:buClr>
                <a:schemeClr val="dk1"/>
              </a:buClr>
              <a:buSzPct val="100000"/>
              <a:buFont typeface="Arial"/>
              <a:buChar char="•"/>
              <a:defRPr sz="2700" b="0" i="0" u="none" strike="noStrike" cap="none">
                <a:solidFill>
                  <a:schemeClr val="dk1"/>
                </a:solidFill>
                <a:latin typeface="Quattrocento Sans"/>
                <a:ea typeface="Quattrocento Sans"/>
                <a:cs typeface="Quattrocento Sans"/>
                <a:sym typeface="Quattrocento Sans"/>
              </a:defRPr>
            </a:lvl9pPr>
          </a:lstStyle>
          <a:p>
            <a:endParaRPr/>
          </a:p>
        </p:txBody>
      </p:sp>
    </p:spTree>
    <p:extLst>
      <p:ext uri="{BB962C8B-B14F-4D97-AF65-F5344CB8AC3E}">
        <p14:creationId xmlns:p14="http://schemas.microsoft.com/office/powerpoint/2010/main" val="1255803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4"/>
        <p:cNvGrpSpPr/>
        <p:nvPr/>
      </p:nvGrpSpPr>
      <p:grpSpPr>
        <a:xfrm>
          <a:off x="0" y="0"/>
          <a:ext cx="0" cy="0"/>
          <a:chOff x="0" y="0"/>
          <a:chExt cx="0" cy="0"/>
        </a:xfrm>
      </p:grpSpPr>
      <p:sp>
        <p:nvSpPr>
          <p:cNvPr id="635" name="Shape 635"/>
          <p:cNvSpPr txBox="1">
            <a:spLocks noGrp="1"/>
          </p:cNvSpPr>
          <p:nvPr>
            <p:ph type="title"/>
          </p:nvPr>
        </p:nvSpPr>
        <p:spPr>
          <a:xfrm>
            <a:off x="609600" y="93133"/>
            <a:ext cx="10972800" cy="922800"/>
          </a:xfrm>
          <a:prstGeom prst="rect">
            <a:avLst/>
          </a:prstGeom>
          <a:noFill/>
          <a:ln>
            <a:noFill/>
          </a:ln>
        </p:spPr>
        <p:txBody>
          <a:bodyPr lIns="121900" tIns="121900" rIns="121900" bIns="121900" anchor="b" anchorCtr="0"/>
          <a:lstStyle>
            <a:lvl1pPr marL="0" marR="0" lvl="0"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1pPr>
            <a:lvl2pPr marL="0" marR="0" lvl="1"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2pPr>
            <a:lvl3pPr marL="0" marR="0" lvl="2"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3pPr>
            <a:lvl4pPr marL="0" marR="0" lvl="3"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4pPr>
            <a:lvl5pPr marL="0" marR="0" lvl="4"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5pPr>
            <a:lvl6pPr marL="609585" marR="0" lvl="5"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6pPr>
            <a:lvl7pPr marL="1219170" marR="0" lvl="6"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7pPr>
            <a:lvl8pPr marL="1828754" marR="0" lvl="7"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8pPr>
            <a:lvl9pPr marL="2438339" marR="0" lvl="8" indent="0" algn="l" rtl="0">
              <a:lnSpc>
                <a:spcPct val="95000"/>
              </a:lnSpc>
              <a:spcBef>
                <a:spcPts val="0"/>
              </a:spcBef>
              <a:spcAft>
                <a:spcPts val="0"/>
              </a:spcAft>
              <a:buNone/>
              <a:defRPr sz="3700" b="0" i="0" u="none" strike="noStrike" cap="none">
                <a:solidFill>
                  <a:srgbClr val="F5821E"/>
                </a:solidFill>
                <a:latin typeface="Quattrocento Sans"/>
                <a:ea typeface="Quattrocento Sans"/>
                <a:cs typeface="Quattrocento Sans"/>
                <a:sym typeface="Quattrocento Sans"/>
              </a:defRPr>
            </a:lvl9pPr>
          </a:lstStyle>
          <a:p>
            <a:endParaRPr/>
          </a:p>
        </p:txBody>
      </p:sp>
    </p:spTree>
    <p:extLst>
      <p:ext uri="{BB962C8B-B14F-4D97-AF65-F5344CB8AC3E}">
        <p14:creationId xmlns:p14="http://schemas.microsoft.com/office/powerpoint/2010/main" val="2420640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TextBox 7"/>
          <p:cNvSpPr txBox="1">
            <a:spLocks noChangeArrowheads="1"/>
          </p:cNvSpPr>
          <p:nvPr userDrawn="1"/>
        </p:nvSpPr>
        <p:spPr bwMode="auto">
          <a:xfrm>
            <a:off x="11626851" y="6500776"/>
            <a:ext cx="499533" cy="235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BD1DAC08-199E-EF4D-BE3E-0E3D94F6A13A}" type="slidenum">
              <a:rPr lang="en-US" sz="933" b="1">
                <a:solidFill>
                  <a:schemeClr val="bg1"/>
                </a:solidFill>
                <a:latin typeface="Sone" charset="0"/>
                <a:cs typeface="Sone" charset="0"/>
              </a:rPr>
              <a:pPr algn="ctr"/>
              <a:t>‹#›</a:t>
            </a:fld>
            <a:endParaRPr lang="en-US" sz="933" b="1" dirty="0">
              <a:solidFill>
                <a:schemeClr val="bg1"/>
              </a:solidFill>
              <a:latin typeface="Sone" charset="0"/>
              <a:cs typeface="Sone" charset="0"/>
            </a:endParaRPr>
          </a:p>
        </p:txBody>
      </p:sp>
      <p:pic>
        <p:nvPicPr>
          <p:cNvPr id="12" name="Picture 11" descr="ae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955" y="6577925"/>
            <a:ext cx="1320252" cy="144403"/>
          </a:xfrm>
          <a:prstGeom prst="rect">
            <a:avLst/>
          </a:prstGeom>
        </p:spPr>
      </p:pic>
      <p:sp>
        <p:nvSpPr>
          <p:cNvPr id="14" name="Title 1"/>
          <p:cNvSpPr>
            <a:spLocks noGrp="1"/>
          </p:cNvSpPr>
          <p:nvPr>
            <p:ph type="title" hasCustomPrompt="1"/>
          </p:nvPr>
        </p:nvSpPr>
        <p:spPr>
          <a:xfrm>
            <a:off x="417886" y="518043"/>
            <a:ext cx="11355375" cy="585413"/>
          </a:xfrm>
          <a:noFill/>
        </p:spPr>
        <p:txBody>
          <a:bodyPr anchor="ctr">
            <a:noAutofit/>
          </a:bodyPr>
          <a:lstStyle>
            <a:lvl1pPr marL="0" indent="0" algn="l">
              <a:lnSpc>
                <a:spcPct val="90000"/>
              </a:lnSpc>
              <a:defRPr sz="4800" b="0" i="0" baseline="0">
                <a:solidFill>
                  <a:schemeClr val="tx2"/>
                </a:solidFill>
                <a:latin typeface="SoneThin"/>
                <a:cs typeface="SoneThin"/>
              </a:defRPr>
            </a:lvl1pPr>
          </a:lstStyle>
          <a:p>
            <a:r>
              <a:rPr lang="en-US" dirty="0"/>
              <a:t>SLIDE TITLE</a:t>
            </a:r>
          </a:p>
        </p:txBody>
      </p:sp>
      <p:pic>
        <p:nvPicPr>
          <p:cNvPr id="15" name="Picture 14"/>
          <p:cNvPicPr>
            <a:picLocks/>
          </p:cNvPicPr>
          <p:nvPr userDrawn="1"/>
        </p:nvPicPr>
        <p:blipFill rotWithShape="1">
          <a:blip r:embed="rId4"/>
          <a:srcRect l="1763" r="96176"/>
          <a:stretch/>
        </p:blipFill>
        <p:spPr>
          <a:xfrm>
            <a:off x="0" y="385440"/>
            <a:ext cx="214771" cy="829056"/>
          </a:xfrm>
          <a:prstGeom prst="rect">
            <a:avLst/>
          </a:prstGeom>
        </p:spPr>
      </p:pic>
      <p:sp>
        <p:nvSpPr>
          <p:cNvPr id="16" name="Text Placeholder 15"/>
          <p:cNvSpPr>
            <a:spLocks noGrp="1"/>
          </p:cNvSpPr>
          <p:nvPr>
            <p:ph type="body" sz="quarter" idx="32" hasCustomPrompt="1"/>
          </p:nvPr>
        </p:nvSpPr>
        <p:spPr>
          <a:xfrm>
            <a:off x="448733" y="376973"/>
            <a:ext cx="11324528" cy="134432"/>
          </a:xfrm>
        </p:spPr>
        <p:txBody>
          <a:bodyPr anchor="ctr"/>
          <a:lstStyle>
            <a:lvl1pPr>
              <a:lnSpc>
                <a:spcPct val="100000"/>
              </a:lnSpc>
              <a:defRPr sz="933" b="1">
                <a:solidFill>
                  <a:schemeClr val="accent2"/>
                </a:solidFill>
                <a:latin typeface="Sone"/>
                <a:cs typeface="Sone"/>
              </a:defRPr>
            </a:lvl1pPr>
          </a:lstStyle>
          <a:p>
            <a:pPr lvl="0"/>
            <a:r>
              <a:rPr lang="en-US" dirty="0"/>
              <a:t>TAGLINE</a:t>
            </a:r>
          </a:p>
        </p:txBody>
      </p:sp>
      <p:sp>
        <p:nvSpPr>
          <p:cNvPr id="17" name="Text Placeholder 16"/>
          <p:cNvSpPr>
            <a:spLocks noGrp="1"/>
          </p:cNvSpPr>
          <p:nvPr>
            <p:ph type="body" sz="quarter" idx="33" hasCustomPrompt="1"/>
          </p:nvPr>
        </p:nvSpPr>
        <p:spPr>
          <a:xfrm>
            <a:off x="416985" y="1510454"/>
            <a:ext cx="11355916" cy="4511465"/>
          </a:xfrm>
        </p:spPr>
        <p:txBody>
          <a:bodyPr/>
          <a:lstStyle>
            <a:lvl1pPr>
              <a:defRPr sz="1200" b="0" baseline="0">
                <a:solidFill>
                  <a:schemeClr val="tx1"/>
                </a:solidFill>
                <a:latin typeface="Arial"/>
                <a:cs typeface="Arial"/>
              </a:defRPr>
            </a:lvl1pPr>
          </a:lstStyle>
          <a:p>
            <a:pPr lvl="0"/>
            <a:r>
              <a:rPr lang="en-US" dirty="0"/>
              <a:t>Main Content</a:t>
            </a:r>
          </a:p>
        </p:txBody>
      </p:sp>
    </p:spTree>
    <p:extLst>
      <p:ext uri="{BB962C8B-B14F-4D97-AF65-F5344CB8AC3E}">
        <p14:creationId xmlns:p14="http://schemas.microsoft.com/office/powerpoint/2010/main" val="1208977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 Highlight Content">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2" name="Picture 11" descr="aelogo.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5955" y="6577925"/>
            <a:ext cx="1320252" cy="144403"/>
          </a:xfrm>
          <a:prstGeom prst="rect">
            <a:avLst/>
          </a:prstGeom>
        </p:spPr>
      </p:pic>
      <p:sp>
        <p:nvSpPr>
          <p:cNvPr id="14" name="Title 1"/>
          <p:cNvSpPr>
            <a:spLocks noGrp="1"/>
          </p:cNvSpPr>
          <p:nvPr>
            <p:ph type="title" hasCustomPrompt="1"/>
          </p:nvPr>
        </p:nvSpPr>
        <p:spPr>
          <a:xfrm>
            <a:off x="417886" y="518043"/>
            <a:ext cx="11355375" cy="585413"/>
          </a:xfrm>
          <a:noFill/>
        </p:spPr>
        <p:txBody>
          <a:bodyPr anchor="ctr">
            <a:noAutofit/>
          </a:bodyPr>
          <a:lstStyle>
            <a:lvl1pPr marL="0" indent="0" algn="l">
              <a:lnSpc>
                <a:spcPct val="90000"/>
              </a:lnSpc>
              <a:defRPr sz="4800" b="0" i="0" baseline="0">
                <a:solidFill>
                  <a:schemeClr val="tx2"/>
                </a:solidFill>
                <a:latin typeface="SoneThin"/>
                <a:cs typeface="SoneThin"/>
              </a:defRPr>
            </a:lvl1pPr>
          </a:lstStyle>
          <a:p>
            <a:r>
              <a:rPr lang="en-US" dirty="0"/>
              <a:t>SLIDE TITLE</a:t>
            </a:r>
          </a:p>
        </p:txBody>
      </p:sp>
      <p:pic>
        <p:nvPicPr>
          <p:cNvPr id="15" name="Picture 14"/>
          <p:cNvPicPr>
            <a:picLocks/>
          </p:cNvPicPr>
          <p:nvPr userDrawn="1"/>
        </p:nvPicPr>
        <p:blipFill rotWithShape="1">
          <a:blip r:embed="rId4"/>
          <a:srcRect l="1763" r="96176"/>
          <a:stretch/>
        </p:blipFill>
        <p:spPr>
          <a:xfrm>
            <a:off x="0" y="385440"/>
            <a:ext cx="214771" cy="829056"/>
          </a:xfrm>
          <a:prstGeom prst="rect">
            <a:avLst/>
          </a:prstGeom>
        </p:spPr>
      </p:pic>
      <p:sp>
        <p:nvSpPr>
          <p:cNvPr id="16" name="Text Placeholder 15"/>
          <p:cNvSpPr>
            <a:spLocks noGrp="1"/>
          </p:cNvSpPr>
          <p:nvPr>
            <p:ph type="body" sz="quarter" idx="32" hasCustomPrompt="1"/>
          </p:nvPr>
        </p:nvSpPr>
        <p:spPr>
          <a:xfrm>
            <a:off x="448733" y="376973"/>
            <a:ext cx="11324528" cy="134432"/>
          </a:xfrm>
        </p:spPr>
        <p:txBody>
          <a:bodyPr anchor="ctr"/>
          <a:lstStyle>
            <a:lvl1pPr>
              <a:lnSpc>
                <a:spcPct val="100000"/>
              </a:lnSpc>
              <a:defRPr sz="933" b="1">
                <a:solidFill>
                  <a:schemeClr val="accent2"/>
                </a:solidFill>
                <a:latin typeface="Sone"/>
                <a:cs typeface="Sone"/>
              </a:defRPr>
            </a:lvl1pPr>
          </a:lstStyle>
          <a:p>
            <a:pPr lvl="0"/>
            <a:r>
              <a:rPr lang="en-US" dirty="0"/>
              <a:t>TAGLINE</a:t>
            </a:r>
          </a:p>
        </p:txBody>
      </p:sp>
      <p:sp>
        <p:nvSpPr>
          <p:cNvPr id="17" name="Text Placeholder 16"/>
          <p:cNvSpPr>
            <a:spLocks noGrp="1"/>
          </p:cNvSpPr>
          <p:nvPr>
            <p:ph type="body" sz="quarter" idx="33" hasCustomPrompt="1"/>
          </p:nvPr>
        </p:nvSpPr>
        <p:spPr>
          <a:xfrm>
            <a:off x="416985" y="1503909"/>
            <a:ext cx="11355916" cy="4518011"/>
          </a:xfrm>
        </p:spPr>
        <p:txBody>
          <a:bodyPr/>
          <a:lstStyle>
            <a:lvl1pPr>
              <a:defRPr sz="2400" b="1" baseline="0">
                <a:solidFill>
                  <a:schemeClr val="accent2"/>
                </a:solidFill>
                <a:latin typeface="SoneThin"/>
                <a:cs typeface="SoneThin"/>
              </a:defRPr>
            </a:lvl1pPr>
          </a:lstStyle>
          <a:p>
            <a:pPr lvl="0"/>
            <a:r>
              <a:rPr lang="en-US" dirty="0"/>
              <a:t>Highlight Content</a:t>
            </a:r>
          </a:p>
        </p:txBody>
      </p:sp>
      <p:sp>
        <p:nvSpPr>
          <p:cNvPr id="13" name="TextBox 7"/>
          <p:cNvSpPr txBox="1">
            <a:spLocks noChangeArrowheads="1"/>
          </p:cNvSpPr>
          <p:nvPr userDrawn="1"/>
        </p:nvSpPr>
        <p:spPr bwMode="auto">
          <a:xfrm>
            <a:off x="11626851" y="6500776"/>
            <a:ext cx="499533" cy="235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BD1DAC08-199E-EF4D-BE3E-0E3D94F6A13A}" type="slidenum">
              <a:rPr lang="en-US" sz="933" b="1">
                <a:solidFill>
                  <a:schemeClr val="bg1"/>
                </a:solidFill>
                <a:latin typeface="Sone" charset="0"/>
                <a:cs typeface="Sone" charset="0"/>
              </a:rPr>
              <a:pPr algn="ctr"/>
              <a:t>‹#›</a:t>
            </a:fld>
            <a:endParaRPr lang="en-US" sz="933" b="1" dirty="0">
              <a:solidFill>
                <a:schemeClr val="bg1"/>
              </a:solidFill>
              <a:latin typeface="Sone" charset="0"/>
              <a:cs typeface="Sone" charset="0"/>
            </a:endParaRPr>
          </a:p>
        </p:txBody>
      </p:sp>
    </p:spTree>
    <p:extLst>
      <p:ext uri="{BB962C8B-B14F-4D97-AF65-F5344CB8AC3E}">
        <p14:creationId xmlns:p14="http://schemas.microsoft.com/office/powerpoint/2010/main" val="4026912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1"/>
            <a:ext cx="12187121" cy="6856899"/>
          </a:xfrm>
          <a:prstGeom prst="rect">
            <a:avLst/>
          </a:prstGeom>
        </p:spPr>
      </p:pic>
      <p:sp>
        <p:nvSpPr>
          <p:cNvPr id="9" name="Rectangle 3"/>
          <p:cNvSpPr>
            <a:spLocks noGrp="1" noChangeArrowheads="1"/>
          </p:cNvSpPr>
          <p:nvPr>
            <p:ph type="ctrTitle" hasCustomPrompt="1"/>
          </p:nvPr>
        </p:nvSpPr>
        <p:spPr bwMode="auto">
          <a:xfrm>
            <a:off x="5040038" y="2457778"/>
            <a:ext cx="6802621" cy="1573303"/>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40038" y="4613135"/>
            <a:ext cx="5481076" cy="723099"/>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3148803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5365"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7" y="1"/>
            <a:ext cx="12187121" cy="6856899"/>
          </a:xfrm>
          <a:prstGeom prst="rect">
            <a:avLst/>
          </a:prstGeom>
        </p:spPr>
      </p:pic>
      <p:sp>
        <p:nvSpPr>
          <p:cNvPr id="9" name="Rectangle 3"/>
          <p:cNvSpPr>
            <a:spLocks noGrp="1" noChangeArrowheads="1"/>
          </p:cNvSpPr>
          <p:nvPr>
            <p:ph type="ctrTitle" hasCustomPrompt="1"/>
          </p:nvPr>
        </p:nvSpPr>
        <p:spPr bwMode="auto">
          <a:xfrm>
            <a:off x="5040038" y="2875096"/>
            <a:ext cx="6802621" cy="738664"/>
          </a:xfrm>
          <a:ln algn="ctr"/>
        </p:spPr>
        <p:txBody>
          <a:bodyPr lIns="0" tIns="0" rIns="0" bIns="0" anchor="ctr" anchorCtr="0"/>
          <a:lstStyle>
            <a:lvl1pPr>
              <a:lnSpc>
                <a:spcPct val="100000"/>
              </a:lnSpc>
              <a:defRPr sz="4800" b="0">
                <a:solidFill>
                  <a:schemeClr val="tx1"/>
                </a:solidFill>
                <a:latin typeface="Arial" pitchFamily="34" charset="0"/>
                <a:cs typeface="Arial" pitchFamily="34" charset="0"/>
              </a:defRPr>
            </a:lvl1pPr>
          </a:lstStyle>
          <a:p>
            <a:r>
              <a:rPr lang="en-US" dirty="0"/>
              <a:t>Click To Edit Master Title</a:t>
            </a:r>
          </a:p>
        </p:txBody>
      </p:sp>
      <p:sp>
        <p:nvSpPr>
          <p:cNvPr id="10" name="Rectangle 6"/>
          <p:cNvSpPr>
            <a:spLocks noGrp="1" noChangeArrowheads="1"/>
          </p:cNvSpPr>
          <p:nvPr>
            <p:ph type="subTitle" idx="1" hasCustomPrompt="1"/>
          </p:nvPr>
        </p:nvSpPr>
        <p:spPr>
          <a:xfrm>
            <a:off x="5040038" y="4613135"/>
            <a:ext cx="5481076" cy="723099"/>
          </a:xfrm>
          <a:ln algn="ctr"/>
        </p:spPr>
        <p:txBody>
          <a:bodyPr lIns="0" tIns="0" rIns="0" bIns="0" anchor="ctr" anchorCtr="0"/>
          <a:lstStyle>
            <a:lvl1pPr marL="0" indent="0">
              <a:buClrTx/>
              <a:buFontTx/>
              <a:buNone/>
              <a:defRPr sz="2400" i="0">
                <a:solidFill>
                  <a:schemeClr val="tx1"/>
                </a:solidFill>
                <a:latin typeface="Arial" pitchFamily="34" charset="0"/>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131252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p:cNvSpPr/>
          <p:nvPr userDrawn="1"/>
        </p:nvSpPr>
        <p:spPr bwMode="auto">
          <a:xfrm>
            <a:off x="0" y="0"/>
            <a:ext cx="12192000" cy="6858000"/>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2" y="1"/>
            <a:ext cx="12187119" cy="6856897"/>
          </a:xfrm>
          <a:prstGeom prst="rect">
            <a:avLst/>
          </a:prstGeom>
        </p:spPr>
      </p:pic>
      <p:sp>
        <p:nvSpPr>
          <p:cNvPr id="2" name="Title 1"/>
          <p:cNvSpPr>
            <a:spLocks noGrp="1"/>
          </p:cNvSpPr>
          <p:nvPr>
            <p:ph type="title"/>
          </p:nvPr>
        </p:nvSpPr>
        <p:spPr>
          <a:xfrm>
            <a:off x="785213" y="3091871"/>
            <a:ext cx="6557300" cy="535531"/>
          </a:xfrm>
        </p:spPr>
        <p:txBody>
          <a:bodyPr anchor="t"/>
          <a:lstStyle>
            <a:lvl1pPr>
              <a:defRPr sz="3200">
                <a:solidFill>
                  <a:schemeClr val="accent2">
                    <a:lumMod val="75000"/>
                  </a:schemeClr>
                </a:solidFill>
              </a:defRPr>
            </a:lvl1pPr>
          </a:lstStyle>
          <a:p>
            <a:r>
              <a:rPr lang="en-US" dirty="0"/>
              <a:t>Click to edit Master title style</a:t>
            </a:r>
          </a:p>
        </p:txBody>
      </p:sp>
    </p:spTree>
    <p:extLst>
      <p:ext uri="{BB962C8B-B14F-4D97-AF65-F5344CB8AC3E}">
        <p14:creationId xmlns:p14="http://schemas.microsoft.com/office/powerpoint/2010/main" val="2570611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
        <p:nvSpPr>
          <p:cNvPr id="3" name="Content Placeholder 2"/>
          <p:cNvSpPr>
            <a:spLocks noGrp="1"/>
          </p:cNvSpPr>
          <p:nvPr>
            <p:ph idx="1"/>
          </p:nvPr>
        </p:nvSpPr>
        <p:spPr>
          <a:xfrm>
            <a:off x="557960" y="1200151"/>
            <a:ext cx="10417363"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5217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No Texture">
    <p:spTree>
      <p:nvGrpSpPr>
        <p:cNvPr id="1" name=""/>
        <p:cNvGrpSpPr/>
        <p:nvPr/>
      </p:nvGrpSpPr>
      <p:grpSpPr>
        <a:xfrm>
          <a:off x="0" y="0"/>
          <a:ext cx="0" cy="0"/>
          <a:chOff x="0" y="0"/>
          <a:chExt cx="0" cy="0"/>
        </a:xfrm>
      </p:grpSpPr>
      <p:sp>
        <p:nvSpPr>
          <p:cNvPr id="4" name="Rectangle 3"/>
          <p:cNvSpPr/>
          <p:nvPr userDrawn="1"/>
        </p:nvSpPr>
        <p:spPr bwMode="auto">
          <a:xfrm>
            <a:off x="11200875" y="5022204"/>
            <a:ext cx="184731" cy="461665"/>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
        <p:nvSpPr>
          <p:cNvPr id="3" name="Content Placeholder 2"/>
          <p:cNvSpPr>
            <a:spLocks noGrp="1"/>
          </p:cNvSpPr>
          <p:nvPr>
            <p:ph idx="1"/>
          </p:nvPr>
        </p:nvSpPr>
        <p:spPr>
          <a:xfrm>
            <a:off x="557960" y="1200151"/>
            <a:ext cx="10417363" cy="517207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7512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6" y="283"/>
            <a:ext cx="12190033" cy="6858539"/>
          </a:xfrm>
          <a:prstGeom prst="rect">
            <a:avLst/>
          </a:prstGeom>
        </p:spPr>
      </p:pic>
      <p:sp>
        <p:nvSpPr>
          <p:cNvPr id="2" name="Title 1"/>
          <p:cNvSpPr>
            <a:spLocks noGrp="1"/>
          </p:cNvSpPr>
          <p:nvPr>
            <p:ph type="title"/>
          </p:nvPr>
        </p:nvSpPr>
        <p:spPr>
          <a:xfrm>
            <a:off x="1114715" y="467576"/>
            <a:ext cx="9860607" cy="535531"/>
          </a:xfrm>
        </p:spPr>
        <p:txBody>
          <a:bodyPr/>
          <a:lstStyle>
            <a:lvl1pPr>
              <a:defRPr sz="32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1114715" y="1470399"/>
            <a:ext cx="9860607" cy="4858048"/>
          </a:xfrm>
        </p:spPr>
        <p:txBody>
          <a:bodyPr/>
          <a:lstStyle>
            <a:lvl1pPr>
              <a:spcBef>
                <a:spcPts val="1800"/>
              </a:spcBef>
              <a:buClr>
                <a:schemeClr val="accent1"/>
              </a:buClr>
              <a:defRPr>
                <a:solidFill>
                  <a:schemeClr val="accent1"/>
                </a:solidFill>
              </a:defRPr>
            </a:lvl1pPr>
            <a:lvl2pPr>
              <a:spcBef>
                <a:spcPts val="1800"/>
              </a:spcBef>
              <a:buClr>
                <a:schemeClr val="accent1"/>
              </a:buClr>
              <a:defRPr>
                <a:solidFill>
                  <a:schemeClr val="accent1"/>
                </a:solidFill>
              </a:defRPr>
            </a:lvl2pPr>
            <a:lvl3pPr>
              <a:spcBef>
                <a:spcPts val="1800"/>
              </a:spcBef>
              <a:buClr>
                <a:schemeClr val="accent1"/>
              </a:buClr>
              <a:defRPr>
                <a:solidFill>
                  <a:schemeClr val="accent1"/>
                </a:solidFill>
              </a:defRPr>
            </a:lvl3pPr>
            <a:lvl4pPr>
              <a:spcBef>
                <a:spcPts val="1800"/>
              </a:spcBef>
              <a:buClr>
                <a:schemeClr val="accent1"/>
              </a:buClr>
              <a:defRPr>
                <a:solidFill>
                  <a:schemeClr val="accent1"/>
                </a:solidFill>
              </a:defRPr>
            </a:lvl4pPr>
            <a:lvl5pPr>
              <a:spcBef>
                <a:spcPts val="1800"/>
              </a:spcBef>
              <a:buClr>
                <a:schemeClr val="accent1"/>
              </a:buCl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50969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57960" y="370575"/>
            <a:ext cx="11024441" cy="424732"/>
          </a:xfrm>
        </p:spPr>
        <p:txBody>
          <a:bodyPr/>
          <a:lstStyle>
            <a:lvl1pPr>
              <a:defRPr>
                <a:solidFill>
                  <a:schemeClr val="tx1">
                    <a:lumMod val="50000"/>
                  </a:schemeClr>
                </a:solidFill>
              </a:defRPr>
            </a:lvl1pPr>
          </a:lstStyle>
          <a:p>
            <a:r>
              <a:rPr lang="en-US" dirty="0"/>
              <a:t>Click to edit Master title style</a:t>
            </a:r>
          </a:p>
        </p:txBody>
      </p:sp>
      <p:sp>
        <p:nvSpPr>
          <p:cNvPr id="3" name="Text Placeholder 2"/>
          <p:cNvSpPr>
            <a:spLocks noGrp="1"/>
          </p:cNvSpPr>
          <p:nvPr>
            <p:ph type="body" idx="1"/>
          </p:nvPr>
        </p:nvSpPr>
        <p:spPr>
          <a:xfrm>
            <a:off x="557959" y="1200149"/>
            <a:ext cx="5386917" cy="639763"/>
          </a:xfrm>
        </p:spPr>
        <p:txBody>
          <a:bodyPr anchor="b"/>
          <a:lstStyle>
            <a:lvl1pPr marL="0" indent="0">
              <a:buNone/>
              <a:defRPr sz="2000" b="1">
                <a:solidFill>
                  <a:schemeClr val="tx1">
                    <a:lumMod val="65000"/>
                    <a:lumOff val="3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557959" y="1991190"/>
            <a:ext cx="5386917"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200149"/>
            <a:ext cx="5389033" cy="639763"/>
          </a:xfrm>
        </p:spPr>
        <p:txBody>
          <a:bodyPr anchor="b"/>
          <a:lstStyle>
            <a:lvl1pPr marL="0" indent="0">
              <a:buNone/>
              <a:defRPr sz="2000" b="1">
                <a:solidFill>
                  <a:schemeClr val="tx1">
                    <a:lumMod val="65000"/>
                    <a:lumOff val="3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991190"/>
            <a:ext cx="5389033"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9190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171370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no tex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lumMod val="50000"/>
                  </a:schemeClr>
                </a:solidFill>
              </a:defRPr>
            </a:lvl1pPr>
          </a:lstStyle>
          <a:p>
            <a:r>
              <a:rPr lang="en-US" dirty="0"/>
              <a:t>Click to edit Master title style</a:t>
            </a:r>
          </a:p>
        </p:txBody>
      </p:sp>
      <p:sp>
        <p:nvSpPr>
          <p:cNvPr id="4" name="Rectangle 3"/>
          <p:cNvSpPr/>
          <p:nvPr userDrawn="1"/>
        </p:nvSpPr>
        <p:spPr bwMode="auto">
          <a:xfrm>
            <a:off x="11200875" y="5022204"/>
            <a:ext cx="184731" cy="461665"/>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58237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val="7846903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3429977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994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cc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6" y="285"/>
            <a:ext cx="12190033" cy="6858537"/>
          </a:xfrm>
          <a:prstGeom prst="rect">
            <a:avLst/>
          </a:prstGeom>
        </p:spPr>
      </p:pic>
      <p:sp>
        <p:nvSpPr>
          <p:cNvPr id="4" name="Title 1"/>
          <p:cNvSpPr>
            <a:spLocks noGrp="1"/>
          </p:cNvSpPr>
          <p:nvPr>
            <p:ph type="title"/>
          </p:nvPr>
        </p:nvSpPr>
        <p:spPr>
          <a:xfrm>
            <a:off x="2448564" y="3107734"/>
            <a:ext cx="7288523" cy="590931"/>
          </a:xfrm>
        </p:spPr>
        <p:txBody>
          <a:bodyPr/>
          <a:lstStyle>
            <a:lvl1pPr algn="ctr">
              <a:defRPr sz="3600" b="1">
                <a:solidFill>
                  <a:schemeClr val="accent2"/>
                </a:solidFill>
              </a:defRPr>
            </a:lvl1pPr>
          </a:lstStyle>
          <a:p>
            <a:r>
              <a:rPr lang="en-US"/>
              <a:t>Click to edit Master title style</a:t>
            </a:r>
            <a:endParaRPr lang="en-US" dirty="0"/>
          </a:p>
        </p:txBody>
      </p:sp>
    </p:spTree>
    <p:extLst>
      <p:ext uri="{BB962C8B-B14F-4D97-AF65-F5344CB8AC3E}">
        <p14:creationId xmlns:p14="http://schemas.microsoft.com/office/powerpoint/2010/main" val="37236305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xtured Gray">
    <p:spTree>
      <p:nvGrpSpPr>
        <p:cNvPr id="1" name=""/>
        <p:cNvGrpSpPr/>
        <p:nvPr/>
      </p:nvGrpSpPr>
      <p:grpSpPr>
        <a:xfrm>
          <a:off x="0" y="0"/>
          <a:ext cx="0" cy="0"/>
          <a:chOff x="0" y="0"/>
          <a:chExt cx="0" cy="0"/>
        </a:xfrm>
      </p:grpSpPr>
      <p:sp>
        <p:nvSpPr>
          <p:cNvPr id="2" name="Rectangle 1"/>
          <p:cNvSpPr/>
          <p:nvPr userDrawn="1"/>
        </p:nvSpPr>
        <p:spPr bwMode="auto">
          <a:xfrm>
            <a:off x="0"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6" y="283"/>
            <a:ext cx="12188575" cy="6857716"/>
          </a:xfrm>
          <a:prstGeom prst="rect">
            <a:avLst/>
          </a:prstGeom>
        </p:spPr>
      </p:pic>
      <p:sp>
        <p:nvSpPr>
          <p:cNvPr id="4" name="Title 1"/>
          <p:cNvSpPr>
            <a:spLocks noGrp="1"/>
          </p:cNvSpPr>
          <p:nvPr>
            <p:ph type="title"/>
          </p:nvPr>
        </p:nvSpPr>
        <p:spPr>
          <a:xfrm>
            <a:off x="2448564" y="3107734"/>
            <a:ext cx="7288523" cy="590931"/>
          </a:xfrm>
        </p:spPr>
        <p:txBody>
          <a:bodyPr/>
          <a:lstStyle>
            <a:lvl1pPr algn="ctr">
              <a:defRPr sz="3600" b="1"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674794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xtured Purple">
    <p:spTree>
      <p:nvGrpSpPr>
        <p:cNvPr id="1" name=""/>
        <p:cNvGrpSpPr/>
        <p:nvPr/>
      </p:nvGrpSpPr>
      <p:grpSpPr>
        <a:xfrm>
          <a:off x="0" y="0"/>
          <a:ext cx="0" cy="0"/>
          <a:chOff x="0" y="0"/>
          <a:chExt cx="0" cy="0"/>
        </a:xfrm>
      </p:grpSpPr>
      <p:sp>
        <p:nvSpPr>
          <p:cNvPr id="2" name="Rectangle 1"/>
          <p:cNvSpPr/>
          <p:nvPr userDrawn="1"/>
        </p:nvSpPr>
        <p:spPr bwMode="auto">
          <a:xfrm>
            <a:off x="0" y="0"/>
            <a:ext cx="12192000"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377"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a:ln>
                <a:noFill/>
              </a:ln>
              <a:solidFill>
                <a:schemeClr val="bg1"/>
              </a:solidFill>
              <a:effectLst/>
              <a:latin typeface="Arial"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6" y="283"/>
            <a:ext cx="12188575" cy="6857717"/>
          </a:xfrm>
          <a:prstGeom prst="rect">
            <a:avLst/>
          </a:prstGeom>
        </p:spPr>
      </p:pic>
      <p:sp>
        <p:nvSpPr>
          <p:cNvPr id="4" name="Title 1"/>
          <p:cNvSpPr>
            <a:spLocks noGrp="1"/>
          </p:cNvSpPr>
          <p:nvPr>
            <p:ph type="title"/>
          </p:nvPr>
        </p:nvSpPr>
        <p:spPr>
          <a:xfrm>
            <a:off x="2448564" y="3107734"/>
            <a:ext cx="7288523" cy="590931"/>
          </a:xfrm>
        </p:spPr>
        <p:txBody>
          <a:bodyPr/>
          <a:lstStyle>
            <a:lvl1pPr algn="ctr">
              <a:defRPr sz="3600" b="1">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21990319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xtured Tea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1" y="0"/>
            <a:ext cx="12187121" cy="6856899"/>
          </a:xfrm>
          <a:prstGeom prst="rect">
            <a:avLst/>
          </a:prstGeom>
        </p:spPr>
      </p:pic>
      <p:sp>
        <p:nvSpPr>
          <p:cNvPr id="3" name="Title 1"/>
          <p:cNvSpPr>
            <a:spLocks noGrp="1"/>
          </p:cNvSpPr>
          <p:nvPr>
            <p:ph type="title"/>
          </p:nvPr>
        </p:nvSpPr>
        <p:spPr>
          <a:xfrm>
            <a:off x="2448564" y="3107734"/>
            <a:ext cx="7288523" cy="590931"/>
          </a:xfrm>
        </p:spPr>
        <p:txBody>
          <a:bodyPr/>
          <a:lstStyle>
            <a:lvl1pPr algn="ctr">
              <a:defRPr sz="3600" b="1">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33630009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766" y="2840457"/>
            <a:ext cx="771353" cy="963451"/>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6058" y="2461458"/>
            <a:ext cx="981364" cy="1287217"/>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76766" y="3353748"/>
            <a:ext cx="315999" cy="364973"/>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75911" y="2813480"/>
            <a:ext cx="5030773" cy="1200893"/>
          </a:xfrm>
          <a:prstGeom prst="rect">
            <a:avLst/>
          </a:prstGeom>
        </p:spPr>
      </p:pic>
    </p:spTree>
    <p:extLst>
      <p:ext uri="{BB962C8B-B14F-4D97-AF65-F5344CB8AC3E}">
        <p14:creationId xmlns:p14="http://schemas.microsoft.com/office/powerpoint/2010/main" val="1061565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21" Type="http://schemas.openxmlformats.org/officeDocument/2006/relationships/theme" Target="../theme/theme2.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1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552594" y="1200150"/>
            <a:ext cx="10956603"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67498"/>
            <a:ext cx="1095123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a:t>Click to edit Master title style</a:t>
            </a:r>
          </a:p>
        </p:txBody>
      </p:sp>
      <p:sp>
        <p:nvSpPr>
          <p:cNvPr id="1713157" name="Rectangle 5"/>
          <p:cNvSpPr>
            <a:spLocks noChangeArrowheads="1"/>
          </p:cNvSpPr>
          <p:nvPr/>
        </p:nvSpPr>
        <p:spPr bwMode="black">
          <a:xfrm>
            <a:off x="6546173" y="6621282"/>
            <a:ext cx="1750479" cy="123111"/>
          </a:xfrm>
          <a:prstGeom prst="rect">
            <a:avLst/>
          </a:prstGeom>
          <a:noFill/>
          <a:ln w="9525">
            <a:noFill/>
            <a:miter lim="800000"/>
            <a:headEnd/>
            <a:tailEnd/>
          </a:ln>
          <a:effectLst/>
        </p:spPr>
        <p:txBody>
          <a:bodyPr wrap="none" lIns="0" tIns="0" rIns="0" bIns="0">
            <a:spAutoFit/>
          </a:bodyPr>
          <a:lstStyle/>
          <a:p>
            <a:r>
              <a:rPr lang="en-GB" sz="800" dirty="0">
                <a:solidFill>
                  <a:srgbClr val="979CA3"/>
                </a:solidFill>
              </a:rPr>
              <a:t>© 2017 </a:t>
            </a:r>
            <a:r>
              <a:rPr lang="en-GB" sz="800" dirty="0" err="1">
                <a:solidFill>
                  <a:srgbClr val="979CA3"/>
                </a:solidFill>
              </a:rPr>
              <a:t>Kingslake</a:t>
            </a:r>
            <a:r>
              <a:rPr lang="en-GB" sz="800" dirty="0">
                <a:solidFill>
                  <a:srgbClr val="979CA3"/>
                </a:solidFill>
              </a:rPr>
              <a:t>. All rights reserved. </a:t>
            </a:r>
            <a:endParaRPr lang="en-US" sz="800" dirty="0">
              <a:solidFill>
                <a:srgbClr val="979CA3"/>
              </a:solidFill>
            </a:endParaRPr>
          </a:p>
        </p:txBody>
      </p:sp>
      <p:sp>
        <p:nvSpPr>
          <p:cNvPr id="1713158" name="Rectangle 6"/>
          <p:cNvSpPr>
            <a:spLocks noChangeArrowheads="1"/>
          </p:cNvSpPr>
          <p:nvPr/>
        </p:nvSpPr>
        <p:spPr bwMode="auto">
          <a:xfrm>
            <a:off x="6020987" y="6590505"/>
            <a:ext cx="156772"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spTree>
    <p:extLst>
      <p:ext uri="{BB962C8B-B14F-4D97-AF65-F5344CB8AC3E}">
        <p14:creationId xmlns:p14="http://schemas.microsoft.com/office/powerpoint/2010/main" val="2804132665"/>
      </p:ext>
    </p:extLst>
  </p:cSld>
  <p:clrMap bg1="lt1" tx1="dk1" bg2="lt2" tx2="dk2" accent1="accent1" accent2="accent2" accent3="accent3" accent4="accent4" accent5="accent5" accent6="accent6" hlink="hlink" folHlink="folHlink"/>
  <p:sldLayoutIdLst>
    <p:sldLayoutId id="2147483663" r:id="rId1"/>
    <p:sldLayoutId id="2147483670" r:id="rId2"/>
    <p:sldLayoutId id="2147483671" r:id="rId3"/>
    <p:sldLayoutId id="2147483676" r:id="rId4"/>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609600" y="93133"/>
            <a:ext cx="10972800" cy="92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endParaRPr lang="en-US" altLang="en-US" dirty="0"/>
          </a:p>
        </p:txBody>
      </p:sp>
      <p:sp>
        <p:nvSpPr>
          <p:cNvPr id="1028" name="Text Placeholder 2"/>
          <p:cNvSpPr>
            <a:spLocks noGrp="1"/>
          </p:cNvSpPr>
          <p:nvPr>
            <p:ph type="body" idx="1"/>
          </p:nvPr>
        </p:nvSpPr>
        <p:spPr bwMode="auto">
          <a:xfrm>
            <a:off x="609600" y="1094318"/>
            <a:ext cx="10972800" cy="4629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2" name="Slide Number Placeholder 1"/>
          <p:cNvSpPr>
            <a:spLocks noGrp="1"/>
          </p:cNvSpPr>
          <p:nvPr>
            <p:ph type="sldNum" sz="quarter" idx="4"/>
          </p:nvPr>
        </p:nvSpPr>
        <p:spPr>
          <a:xfrm>
            <a:off x="11546417" y="6075936"/>
            <a:ext cx="645583" cy="603249"/>
          </a:xfrm>
          <a:prstGeom prst="rect">
            <a:avLst/>
          </a:prstGeom>
        </p:spPr>
        <p:txBody>
          <a:bodyPr vert="horz" lIns="91440" tIns="0" rIns="0" bIns="0" rtlCol="0" anchor="ctr"/>
          <a:lstStyle>
            <a:lvl1pPr algn="l">
              <a:defRPr sz="1333">
                <a:solidFill>
                  <a:schemeClr val="tx2"/>
                </a:solidFill>
                <a:latin typeface="Segoe UI Semibold" panose="020B0702040204020203" pitchFamily="34" charset="0"/>
              </a:defRPr>
            </a:lvl1pPr>
          </a:lstStyle>
          <a:p>
            <a:fld id="{B93EB3BF-796D-4203-9394-46BA6D922B68}" type="slidenum">
              <a:rPr lang="en-US" smtClean="0"/>
              <a:pPr/>
              <a:t>‹#›</a:t>
            </a:fld>
            <a:endParaRPr lang="en-US"/>
          </a:p>
        </p:txBody>
      </p:sp>
      <p:pic>
        <p:nvPicPr>
          <p:cNvPr id="9" name="Picture 16" descr="http://www.actifio.com/assets/451logo.png"/>
          <p:cNvPicPr>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10021824" y="6099578"/>
            <a:ext cx="1393360" cy="53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a:off x="11546417" y="6076952"/>
            <a:ext cx="0" cy="577849"/>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726759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3" r:id="rId15"/>
    <p:sldLayoutId id="2147483694" r:id="rId16"/>
    <p:sldLayoutId id="2147483695" r:id="rId17"/>
    <p:sldLayoutId id="2147483696" r:id="rId18"/>
    <p:sldLayoutId id="2147483697" r:id="rId19"/>
    <p:sldLayoutId id="2147483698" r:id="rId20"/>
  </p:sldLayoutIdLst>
  <p:hf hdr="0" ftr="0" dt="0"/>
  <p:txStyles>
    <p:titleStyle>
      <a:lvl1pPr algn="l" defTabSz="1217054" rtl="0" eaLnBrk="1" fontAlgn="base" hangingPunct="1">
        <a:lnSpc>
          <a:spcPct val="95000"/>
        </a:lnSpc>
        <a:spcBef>
          <a:spcPct val="0"/>
        </a:spcBef>
        <a:spcAft>
          <a:spcPct val="0"/>
        </a:spcAft>
        <a:defRPr sz="3733" kern="1200">
          <a:solidFill>
            <a:srgbClr val="F5821E"/>
          </a:solidFill>
          <a:latin typeface="Segoe UI Semilight" panose="020B0402040204020203" pitchFamily="34" charset="0"/>
          <a:ea typeface="Segoe UI" panose="020B0502040204020203" pitchFamily="34" charset="0"/>
          <a:cs typeface="Segoe UI Semilight" panose="020B0402040204020203" pitchFamily="34" charset="0"/>
        </a:defRPr>
      </a:lvl1pPr>
      <a:lvl2pPr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cs typeface="Segoe UI Semilight" panose="020B0402040204020203" pitchFamily="34" charset="0"/>
        </a:defRPr>
      </a:lvl2pPr>
      <a:lvl3pPr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cs typeface="Segoe UI Semilight" panose="020B0402040204020203" pitchFamily="34" charset="0"/>
        </a:defRPr>
      </a:lvl3pPr>
      <a:lvl4pPr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cs typeface="Segoe UI Semilight" panose="020B0402040204020203" pitchFamily="34" charset="0"/>
        </a:defRPr>
      </a:lvl4pPr>
      <a:lvl5pPr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cs typeface="Segoe UI Semilight" panose="020B0402040204020203" pitchFamily="34" charset="0"/>
        </a:defRPr>
      </a:lvl5pPr>
      <a:lvl6pPr marL="609585"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defRPr>
      </a:lvl6pPr>
      <a:lvl7pPr marL="1219170"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defRPr>
      </a:lvl7pPr>
      <a:lvl8pPr marL="1828754"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defRPr>
      </a:lvl8pPr>
      <a:lvl9pPr marL="2438339" algn="l" defTabSz="1217054" rtl="0" eaLnBrk="1" fontAlgn="base" hangingPunct="1">
        <a:lnSpc>
          <a:spcPct val="95000"/>
        </a:lnSpc>
        <a:spcBef>
          <a:spcPct val="0"/>
        </a:spcBef>
        <a:spcAft>
          <a:spcPct val="0"/>
        </a:spcAft>
        <a:defRPr sz="3733">
          <a:solidFill>
            <a:srgbClr val="F5821E"/>
          </a:solidFill>
          <a:latin typeface="Segoe UI Semilight" charset="0"/>
          <a:ea typeface="Segoe UI" charset="0"/>
        </a:defRPr>
      </a:lvl9pPr>
    </p:titleStyle>
    <p:bodyStyle>
      <a:lvl1pPr marL="0" indent="0" algn="l" defTabSz="1217054" rtl="0" eaLnBrk="1" fontAlgn="base" hangingPunct="1">
        <a:spcBef>
          <a:spcPts val="400"/>
        </a:spcBef>
        <a:spcAft>
          <a:spcPct val="0"/>
        </a:spcAft>
        <a:buFont typeface="Arial" panose="020B0604020202020204" pitchFamily="34" charset="0"/>
        <a:defRPr kern="1200">
          <a:solidFill>
            <a:schemeClr val="tx1"/>
          </a:solidFill>
          <a:latin typeface="Segoe UI" panose="020B0502040204020203" pitchFamily="34" charset="0"/>
          <a:ea typeface="MS PGothic" panose="020B0600070205080204" pitchFamily="34" charset="-128"/>
          <a:cs typeface="Segoe UI" panose="020B0502040204020203" pitchFamily="34" charset="0"/>
        </a:defRPr>
      </a:lvl1pPr>
      <a:lvl2pPr marL="230712" indent="-230712" algn="l" defTabSz="1217054" rtl="0" eaLnBrk="1" fontAlgn="base" hangingPunct="1">
        <a:spcBef>
          <a:spcPts val="400"/>
        </a:spcBef>
        <a:spcAft>
          <a:spcPct val="0"/>
        </a:spcAft>
        <a:buSzPct val="90000"/>
        <a:buFont typeface="Lucida Grande" charset="0"/>
        <a:buChar char="▪"/>
        <a:defRPr kern="1200">
          <a:solidFill>
            <a:schemeClr val="tx1"/>
          </a:solidFill>
          <a:latin typeface="Segoe UI" panose="020B0502040204020203" pitchFamily="34" charset="0"/>
          <a:ea typeface="MS PGothic" panose="020B0600070205080204" pitchFamily="34" charset="-128"/>
          <a:cs typeface="Segoe UI" panose="020B0502040204020203" pitchFamily="34" charset="0"/>
        </a:defRPr>
      </a:lvl2pPr>
      <a:lvl3pPr marL="539737" indent="-232828" algn="l" defTabSz="1217054" rtl="0" eaLnBrk="1" fontAlgn="base" hangingPunct="1">
        <a:spcBef>
          <a:spcPts val="400"/>
        </a:spcBef>
        <a:spcAft>
          <a:spcPct val="0"/>
        </a:spcAft>
        <a:buFont typeface="Lucida Grande" charset="0"/>
        <a:buChar char="▪"/>
        <a:defRPr sz="2133" kern="1200">
          <a:solidFill>
            <a:schemeClr val="tx1"/>
          </a:solidFill>
          <a:latin typeface="Segoe UI" panose="020B0502040204020203" pitchFamily="34" charset="0"/>
          <a:ea typeface="MS PGothic" panose="020B0600070205080204" pitchFamily="34" charset="-128"/>
          <a:cs typeface="Segoe UI" panose="020B0502040204020203" pitchFamily="34" charset="0"/>
        </a:defRPr>
      </a:lvl3pPr>
      <a:lvl4pPr marL="831830" indent="-218012" algn="l" defTabSz="1217054" rtl="0" eaLnBrk="1" fontAlgn="base" hangingPunct="1">
        <a:spcBef>
          <a:spcPts val="400"/>
        </a:spcBef>
        <a:spcAft>
          <a:spcPct val="0"/>
        </a:spcAft>
        <a:buFont typeface="Lucida Grande" charset="0"/>
        <a:buChar char="▪"/>
        <a:defRPr sz="2133" kern="1200">
          <a:solidFill>
            <a:schemeClr val="tx1"/>
          </a:solidFill>
          <a:latin typeface="Segoe UI" panose="020B0502040204020203" pitchFamily="34" charset="0"/>
          <a:ea typeface="MS PGothic" panose="020B0600070205080204" pitchFamily="34" charset="-128"/>
          <a:cs typeface="Segoe UI" panose="020B0502040204020203" pitchFamily="34" charset="0"/>
        </a:defRPr>
      </a:lvl4pPr>
      <a:lvl5pPr marL="1064657" indent="-232828" algn="l" defTabSz="1217054" rtl="0" eaLnBrk="1" fontAlgn="base" hangingPunct="1">
        <a:spcBef>
          <a:spcPts val="400"/>
        </a:spcBef>
        <a:spcAft>
          <a:spcPct val="0"/>
        </a:spcAft>
        <a:buFont typeface="Arial" panose="020B0604020202020204" pitchFamily="34" charset="0"/>
        <a:buChar char="▪"/>
        <a:defRPr sz="2133" kern="1200">
          <a:solidFill>
            <a:schemeClr val="tx1"/>
          </a:solidFill>
          <a:latin typeface="Segoe UI" panose="020B0502040204020203" pitchFamily="34" charset="0"/>
          <a:ea typeface="MS PGothic" panose="020B0600070205080204" pitchFamily="34" charset="-128"/>
          <a:cs typeface="Segoe UI" panose="020B0502040204020203" pitchFamily="34" charset="0"/>
        </a:defRPr>
      </a:lvl5pPr>
      <a:lvl6pPr marL="335263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42" y="0"/>
            <a:ext cx="12187119" cy="6856899"/>
          </a:xfrm>
          <a:prstGeom prst="rect">
            <a:avLst/>
          </a:prstGeom>
        </p:spPr>
      </p:pic>
      <p:sp>
        <p:nvSpPr>
          <p:cNvPr id="1027" name="Rectangle 3"/>
          <p:cNvSpPr>
            <a:spLocks noGrp="1" noChangeArrowheads="1"/>
          </p:cNvSpPr>
          <p:nvPr>
            <p:ph type="body" idx="1"/>
          </p:nvPr>
        </p:nvSpPr>
        <p:spPr bwMode="auto">
          <a:xfrm>
            <a:off x="552595" y="1200150"/>
            <a:ext cx="10956603" cy="5137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title"/>
          </p:nvPr>
        </p:nvSpPr>
        <p:spPr bwMode="white">
          <a:xfrm>
            <a:off x="557959" y="370575"/>
            <a:ext cx="10951239" cy="4247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a:t>Click to edit Master title style</a:t>
            </a:r>
          </a:p>
        </p:txBody>
      </p:sp>
      <p:sp>
        <p:nvSpPr>
          <p:cNvPr id="1713157" name="Rectangle 5"/>
          <p:cNvSpPr>
            <a:spLocks noChangeArrowheads="1"/>
          </p:cNvSpPr>
          <p:nvPr/>
        </p:nvSpPr>
        <p:spPr bwMode="black">
          <a:xfrm>
            <a:off x="6546174" y="6621283"/>
            <a:ext cx="3696525" cy="107722"/>
          </a:xfrm>
          <a:prstGeom prst="rect">
            <a:avLst/>
          </a:prstGeom>
          <a:noFill/>
          <a:ln w="9525">
            <a:noFill/>
            <a:miter lim="800000"/>
            <a:headEnd/>
            <a:tailEnd/>
          </a:ln>
          <a:effectLst/>
        </p:spPr>
        <p:txBody>
          <a:bodyPr wrap="none" lIns="0" tIns="0" rIns="0" bIns="0">
            <a:spAutoFit/>
          </a:bodyPr>
          <a:lstStyle/>
          <a:p>
            <a:pPr algn="l" eaLnBrk="0" hangingPunct="0">
              <a:buSzTx/>
              <a:defRPr/>
            </a:pPr>
            <a:r>
              <a:rPr lang="en-US" sz="700" i="0" dirty="0">
                <a:solidFill>
                  <a:schemeClr val="tx1">
                    <a:lumMod val="50000"/>
                    <a:lumOff val="50000"/>
                  </a:schemeClr>
                </a:solidFill>
                <a:latin typeface="+mj-lt"/>
              </a:rPr>
              <a:t>© 2017 Progress Software Corporation and/or its subsidiaries or affiliates. All rights reserved.</a:t>
            </a:r>
          </a:p>
        </p:txBody>
      </p:sp>
      <p:sp>
        <p:nvSpPr>
          <p:cNvPr id="1713158" name="Rectangle 6"/>
          <p:cNvSpPr>
            <a:spLocks noChangeArrowheads="1"/>
          </p:cNvSpPr>
          <p:nvPr/>
        </p:nvSpPr>
        <p:spPr bwMode="auto">
          <a:xfrm>
            <a:off x="6020987" y="6590505"/>
            <a:ext cx="157094" cy="153888"/>
          </a:xfrm>
          <a:prstGeom prst="rect">
            <a:avLst/>
          </a:prstGeom>
          <a:noFill/>
          <a:ln w="9525">
            <a:noFill/>
            <a:miter lim="800000"/>
            <a:headEnd/>
            <a:tailEnd/>
          </a:ln>
          <a:effectLst/>
        </p:spPr>
        <p:txBody>
          <a:bodyPr wrap="none" lIns="0" tIns="0" rIns="0" bIns="0">
            <a:spAutoFit/>
          </a:bodyPr>
          <a:lstStyle/>
          <a:p>
            <a:pPr algn="l" defTabSz="1033437"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37" eaLnBrk="0" hangingPunct="0">
                <a:spcBef>
                  <a:spcPct val="0"/>
                </a:spcBef>
                <a:buSzTx/>
                <a:defRPr/>
              </a:pPr>
              <a:t>‹#›</a:t>
            </a:fld>
            <a:endParaRPr lang="en-US" sz="900" i="0" dirty="0">
              <a:solidFill>
                <a:schemeClr val="tx1">
                  <a:lumMod val="50000"/>
                  <a:lumOff val="50000"/>
                </a:schemeClr>
              </a:solidFill>
              <a:latin typeface="+mj-lt"/>
            </a:endParaRPr>
          </a:p>
        </p:txBody>
      </p:sp>
    </p:spTree>
    <p:extLst>
      <p:ext uri="{BB962C8B-B14F-4D97-AF65-F5344CB8AC3E}">
        <p14:creationId xmlns:p14="http://schemas.microsoft.com/office/powerpoint/2010/main" val="370153755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rtl="0" eaLnBrk="1" fontAlgn="base" hangingPunct="1">
        <a:lnSpc>
          <a:spcPct val="90000"/>
        </a:lnSpc>
        <a:spcBef>
          <a:spcPct val="0"/>
        </a:spcBef>
        <a:spcAft>
          <a:spcPct val="0"/>
        </a:spcAft>
        <a:defRPr sz="2400">
          <a:solidFill>
            <a:schemeClr val="tx1">
              <a:lumMod val="50000"/>
            </a:schemeClr>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189" algn="l" rtl="0" eaLnBrk="1" fontAlgn="base" hangingPunct="1">
        <a:lnSpc>
          <a:spcPct val="90000"/>
        </a:lnSpc>
        <a:spcBef>
          <a:spcPct val="0"/>
        </a:spcBef>
        <a:spcAft>
          <a:spcPct val="0"/>
        </a:spcAft>
        <a:defRPr sz="3200">
          <a:solidFill>
            <a:schemeClr val="bg1"/>
          </a:solidFill>
          <a:latin typeface="Arial" charset="0"/>
        </a:defRPr>
      </a:lvl6pPr>
      <a:lvl7pPr marL="914377" algn="l" rtl="0" eaLnBrk="1" fontAlgn="base" hangingPunct="1">
        <a:lnSpc>
          <a:spcPct val="90000"/>
        </a:lnSpc>
        <a:spcBef>
          <a:spcPct val="0"/>
        </a:spcBef>
        <a:spcAft>
          <a:spcPct val="0"/>
        </a:spcAft>
        <a:defRPr sz="3200">
          <a:solidFill>
            <a:schemeClr val="bg1"/>
          </a:solidFill>
          <a:latin typeface="Arial" charset="0"/>
        </a:defRPr>
      </a:lvl7pPr>
      <a:lvl8pPr marL="1371566" algn="l" rtl="0" eaLnBrk="1" fontAlgn="base" hangingPunct="1">
        <a:lnSpc>
          <a:spcPct val="90000"/>
        </a:lnSpc>
        <a:spcBef>
          <a:spcPct val="0"/>
        </a:spcBef>
        <a:spcAft>
          <a:spcPct val="0"/>
        </a:spcAft>
        <a:defRPr sz="3200">
          <a:solidFill>
            <a:schemeClr val="bg1"/>
          </a:solidFill>
          <a:latin typeface="Arial" charset="0"/>
        </a:defRPr>
      </a:lvl8pPr>
      <a:lvl9pPr marL="1828754" algn="l" rtl="0" eaLnBrk="1" fontAlgn="base" hangingPunct="1">
        <a:lnSpc>
          <a:spcPct val="90000"/>
        </a:lnSpc>
        <a:spcBef>
          <a:spcPct val="0"/>
        </a:spcBef>
        <a:spcAft>
          <a:spcPct val="0"/>
        </a:spcAft>
        <a:defRPr sz="3200">
          <a:solidFill>
            <a:schemeClr val="bg1"/>
          </a:solidFill>
          <a:latin typeface="Arial" charset="0"/>
        </a:defRPr>
      </a:lvl9pPr>
    </p:titleStyle>
    <p:bodyStyle>
      <a:lvl1pPr marL="342891" indent="-342891" algn="l" defTabSz="914377" rtl="0" eaLnBrk="1" fontAlgn="base" latinLnBrk="0" hangingPunct="1">
        <a:spcBef>
          <a:spcPts val="900"/>
        </a:spcBef>
        <a:spcAft>
          <a:spcPct val="0"/>
        </a:spcAft>
        <a:buClr>
          <a:schemeClr val="accent2"/>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32" indent="-285744" algn="l" defTabSz="914377" rtl="0" eaLnBrk="1" fontAlgn="base" latinLnBrk="0" hangingPunct="1">
        <a:spcBef>
          <a:spcPts val="900"/>
        </a:spcBef>
        <a:spcAft>
          <a:spcPct val="0"/>
        </a:spcAft>
        <a:buClr>
          <a:schemeClr val="accent2"/>
        </a:buClr>
        <a:buChar char="•"/>
        <a:defRPr lang="en-US" sz="1800" kern="1200" dirty="0" smtClean="0">
          <a:solidFill>
            <a:srgbClr val="000000"/>
          </a:solidFill>
          <a:latin typeface="Arial" pitchFamily="34" charset="0"/>
          <a:ea typeface="+mn-ea"/>
          <a:cs typeface="Arial" pitchFamily="34" charset="0"/>
        </a:defRPr>
      </a:lvl2pPr>
      <a:lvl3pPr marL="1142971" indent="-228594" algn="l" defTabSz="914377" rtl="0" eaLnBrk="1" fontAlgn="base" latinLnBrk="0" hangingPunct="1">
        <a:spcBef>
          <a:spcPts val="900"/>
        </a:spcBef>
        <a:spcAft>
          <a:spcPct val="0"/>
        </a:spcAft>
        <a:buClr>
          <a:schemeClr val="accent2"/>
        </a:buClr>
        <a:buFont typeface="Arial" charset="0"/>
        <a:buChar char="–"/>
        <a:defRPr lang="en-US" sz="1600" kern="1200" dirty="0" smtClean="0">
          <a:solidFill>
            <a:srgbClr val="000000"/>
          </a:solidFill>
          <a:latin typeface="Arial" pitchFamily="34" charset="0"/>
          <a:ea typeface="+mn-ea"/>
          <a:cs typeface="Arial" pitchFamily="34" charset="0"/>
        </a:defRPr>
      </a:lvl3pPr>
      <a:lvl4pPr marL="1600160" indent="-228594" algn="l" defTabSz="914377"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349" indent="-228594" algn="l" defTabSz="914377" rtl="0" eaLnBrk="1" fontAlgn="base" latinLnBrk="0" hangingPunct="1">
        <a:spcBef>
          <a:spcPts val="900"/>
        </a:spcBef>
        <a:spcAft>
          <a:spcPct val="0"/>
        </a:spcAft>
        <a:buClr>
          <a:schemeClr val="accent2"/>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537" indent="-228594"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726" indent="-228594"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8914" indent="-228594"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103" indent="-228594"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hyperlink" Target="http://www.postscapes.com/internet-of-things-market-size/"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emf"/><Relationship Id="rId12" Type="http://schemas.openxmlformats.org/officeDocument/2006/relationships/image" Target="../media/image38.png"/><Relationship Id="rId2" Type="http://schemas.openxmlformats.org/officeDocument/2006/relationships/notesSlide" Target="../notesSlides/notesSlide4.xml"/><Relationship Id="rId16"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32.emf"/><Relationship Id="rId11" Type="http://schemas.openxmlformats.org/officeDocument/2006/relationships/image" Target="../media/image37.emf"/><Relationship Id="rId5" Type="http://schemas.openxmlformats.org/officeDocument/2006/relationships/image" Target="../media/image31.emf"/><Relationship Id="rId15" Type="http://schemas.openxmlformats.org/officeDocument/2006/relationships/image" Target="../media/image41.jpeg"/><Relationship Id="rId10"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image" Target="../media/image35.emf"/><Relationship Id="rId1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goo.gl/NYG9wv" TargetMode="External"/><Relationship Id="rId5" Type="http://schemas.openxmlformats.org/officeDocument/2006/relationships/image" Target="../media/image44.jpe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emf"/><Relationship Id="rId4" Type="http://schemas.openxmlformats.org/officeDocument/2006/relationships/image" Target="../media/image46.pn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66.png"/><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goo.gl/jAXwoF" TargetMode="External"/><Relationship Id="rId1" Type="http://schemas.openxmlformats.org/officeDocument/2006/relationships/slideLayout" Target="../slideLayouts/slideLayout27.xml"/><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goo.gl/hciUu8" TargetMode="Externa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1.png"/><Relationship Id="rId2" Type="http://schemas.openxmlformats.org/officeDocument/2006/relationships/hyperlink" Target="https://goo.gl/Oru5Ia" TargetMode="External"/><Relationship Id="rId1" Type="http://schemas.openxmlformats.org/officeDocument/2006/relationships/slideLayout" Target="../slideLayouts/slideLayout3.xml"/><Relationship Id="rId6" Type="http://schemas.openxmlformats.org/officeDocument/2006/relationships/hyperlink" Target="https://www.progress.com/trial-rollbase" TargetMode="External"/><Relationship Id="rId5" Type="http://schemas.openxmlformats.org/officeDocument/2006/relationships/image" Target="../media/image90.png"/><Relationship Id="rId4" Type="http://schemas.openxmlformats.org/officeDocument/2006/relationships/image" Target="../media/image8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4967160" y="2356374"/>
            <a:ext cx="6800851" cy="2413476"/>
          </a:xfrm>
        </p:spPr>
        <p:txBody>
          <a:bodyPr/>
          <a:lstStyle/>
          <a:p>
            <a:pPr algn="ctr"/>
            <a:r>
              <a:rPr lang="en-US" altLang="en-US" sz="4267" dirty="0"/>
              <a:t>Harness the Power of </a:t>
            </a:r>
            <a:r>
              <a:rPr lang="en-US" altLang="en-US" sz="4267" dirty="0" err="1"/>
              <a:t>IoT</a:t>
            </a:r>
            <a:br>
              <a:rPr lang="en-US" altLang="en-US" sz="4267" dirty="0"/>
            </a:br>
            <a:r>
              <a:rPr lang="en-US" altLang="en-US" sz="4267" dirty="0"/>
              <a:t>with </a:t>
            </a:r>
            <a:br>
              <a:rPr lang="en-US" altLang="en-US" sz="4267" dirty="0"/>
            </a:br>
            <a:r>
              <a:rPr lang="en-US" altLang="en-US" sz="4267" dirty="0"/>
              <a:t>Rollbase</a:t>
            </a:r>
            <a:endParaRPr lang="en-US" sz="4267" dirty="0"/>
          </a:p>
        </p:txBody>
      </p:sp>
      <p:sp>
        <p:nvSpPr>
          <p:cNvPr id="3" name="AutoShape 2" descr="Image result for 451 research"/>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kern="0">
              <a:solidFill>
                <a:sysClr val="windowText" lastClr="000000"/>
              </a:solidFill>
            </a:endParaRPr>
          </a:p>
        </p:txBody>
      </p:sp>
      <p:pic>
        <p:nvPicPr>
          <p:cNvPr id="5" name="Picture 2"/>
          <p:cNvPicPr>
            <a:picLocks noChangeAspect="1" noChangeArrowheads="1"/>
          </p:cNvPicPr>
          <p:nvPr/>
        </p:nvPicPr>
        <p:blipFill>
          <a:blip r:embed="rId3" cstate="print"/>
          <a:srcRect/>
          <a:stretch>
            <a:fillRect/>
          </a:stretch>
        </p:blipFill>
        <p:spPr bwMode="auto">
          <a:xfrm>
            <a:off x="1758880" y="2588830"/>
            <a:ext cx="2968229" cy="2948308"/>
          </a:xfrm>
          <a:prstGeom prst="rect">
            <a:avLst/>
          </a:prstGeom>
          <a:noFill/>
          <a:ln w="9525">
            <a:noFill/>
            <a:miter lim="800000"/>
            <a:headEnd/>
            <a:tailEnd/>
          </a:ln>
        </p:spPr>
      </p:pic>
      <p:sp>
        <p:nvSpPr>
          <p:cNvPr id="6" name="TextBox 5"/>
          <p:cNvSpPr txBox="1"/>
          <p:nvPr/>
        </p:nvSpPr>
        <p:spPr>
          <a:xfrm>
            <a:off x="7345510" y="5013918"/>
            <a:ext cx="2044149" cy="523220"/>
          </a:xfrm>
          <a:prstGeom prst="rect">
            <a:avLst/>
          </a:prstGeom>
          <a:noFill/>
        </p:spPr>
        <p:txBody>
          <a:bodyPr wrap="none" rtlCol="0">
            <a:spAutoFit/>
          </a:bodyPr>
          <a:lstStyle/>
          <a:p>
            <a:r>
              <a:rPr lang="en-US" altLang="en-US" sz="2800" kern="0" dirty="0"/>
              <a:t>Thierry Ciot</a:t>
            </a:r>
            <a:endParaRPr lang="en-US" sz="2800" dirty="0"/>
          </a:p>
        </p:txBody>
      </p:sp>
    </p:spTree>
    <p:extLst>
      <p:ext uri="{BB962C8B-B14F-4D97-AF65-F5344CB8AC3E}">
        <p14:creationId xmlns:p14="http://schemas.microsoft.com/office/powerpoint/2010/main" val="574092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89" y="1470399"/>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pPr defTabSz="914377"/>
            <a:endParaRPr lang="en-US" kern="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altLang="en-US" dirty="0" err="1"/>
              <a:t>IoT</a:t>
            </a:r>
            <a:r>
              <a:rPr lang="en-US" altLang="en-US" dirty="0"/>
              <a:t> Market and Introduction to Rollbase</a:t>
            </a:r>
          </a:p>
          <a:p>
            <a:r>
              <a:rPr lang="en-US" altLang="en-US" dirty="0"/>
              <a:t>Employees Transportation Management Case Study </a:t>
            </a:r>
          </a:p>
          <a:p>
            <a:r>
              <a:rPr lang="en-US" altLang="en-US" dirty="0"/>
              <a:t>Building Management Example</a:t>
            </a:r>
          </a:p>
          <a:p>
            <a:r>
              <a:rPr lang="en-US" altLang="en-US" dirty="0"/>
              <a:t>High-Value/Low-Code Platform</a:t>
            </a:r>
          </a:p>
          <a:p>
            <a:r>
              <a:rPr lang="en-US" altLang="en-US" dirty="0"/>
              <a:t>Q&amp;A</a:t>
            </a:r>
          </a:p>
          <a:p>
            <a:pPr marL="0" indent="0">
              <a:buNone/>
            </a:pPr>
            <a:endParaRPr lang="en-US" altLang="en-US" dirty="0"/>
          </a:p>
        </p:txBody>
      </p:sp>
    </p:spTree>
    <p:extLst>
      <p:ext uri="{BB962C8B-B14F-4D97-AF65-F5344CB8AC3E}">
        <p14:creationId xmlns:p14="http://schemas.microsoft.com/office/powerpoint/2010/main" val="1748140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7960" y="626607"/>
            <a:ext cx="10948387" cy="424732"/>
          </a:xfrm>
        </p:spPr>
        <p:txBody>
          <a:bodyPr/>
          <a:lstStyle/>
          <a:p>
            <a:r>
              <a:rPr lang="en-US" dirty="0" err="1"/>
              <a:t>IoT</a:t>
            </a:r>
            <a:r>
              <a:rPr lang="en-US" dirty="0"/>
              <a:t> Market Opportunities</a:t>
            </a:r>
            <a:endParaRPr lang="en-US" dirty="0">
              <a:solidFill>
                <a:schemeClr val="tx1"/>
              </a:solidFill>
            </a:endParaRPr>
          </a:p>
        </p:txBody>
      </p:sp>
      <p:sp>
        <p:nvSpPr>
          <p:cNvPr id="5" name="Content Placeholder 4"/>
          <p:cNvSpPr>
            <a:spLocks noGrp="1"/>
          </p:cNvSpPr>
          <p:nvPr>
            <p:ph idx="1"/>
          </p:nvPr>
        </p:nvSpPr>
        <p:spPr/>
        <p:txBody>
          <a:bodyPr/>
          <a:lstStyle/>
          <a:p>
            <a:endParaRPr lang="en-US" dirty="0"/>
          </a:p>
          <a:p>
            <a:r>
              <a:rPr lang="en-US" dirty="0"/>
              <a:t>2016 to 2021 Estimated to grow:</a:t>
            </a:r>
          </a:p>
          <a:p>
            <a:pPr lvl="1"/>
            <a:r>
              <a:rPr lang="en-US" dirty="0"/>
              <a:t>From </a:t>
            </a:r>
            <a:r>
              <a:rPr lang="en-US" b="1" dirty="0"/>
              <a:t>$157 billion </a:t>
            </a:r>
            <a:r>
              <a:rPr lang="en-US" dirty="0"/>
              <a:t>to </a:t>
            </a:r>
            <a:r>
              <a:rPr lang="en-US" b="1" dirty="0"/>
              <a:t>$661 billion</a:t>
            </a:r>
            <a:r>
              <a:rPr lang="en-US" dirty="0"/>
              <a:t>, </a:t>
            </a:r>
          </a:p>
          <a:p>
            <a:pPr lvl="1"/>
            <a:r>
              <a:rPr lang="en-US" b="1" dirty="0"/>
              <a:t>CAGR of 33.3%</a:t>
            </a:r>
            <a:r>
              <a:rPr lang="en-US" dirty="0"/>
              <a:t>.</a:t>
            </a:r>
            <a:br>
              <a:rPr lang="en-US" dirty="0"/>
            </a:br>
            <a:endParaRPr lang="en-US" dirty="0"/>
          </a:p>
          <a:p>
            <a:pPr marL="0" indent="0">
              <a:buNone/>
            </a:pPr>
            <a:endParaRPr lang="en-US" b="1" dirty="0"/>
          </a:p>
          <a:p>
            <a:r>
              <a:rPr lang="de-DE" dirty="0"/>
              <a:t>Example: IoT and Healthcare: </a:t>
            </a:r>
            <a:r>
              <a:rPr lang="de-DE" b="1" dirty="0"/>
              <a:t>$32.4 Billion in 2015</a:t>
            </a:r>
            <a:br>
              <a:rPr lang="de-DE" b="1" dirty="0"/>
            </a:br>
            <a:br>
              <a:rPr lang="en-US" dirty="0">
                <a:sym typeface="Wingdings" pitchFamily="2" charset="2"/>
              </a:rPr>
            </a:br>
            <a:br>
              <a:rPr lang="en-US" dirty="0">
                <a:sym typeface="Wingdings" pitchFamily="2" charset="2"/>
              </a:rPr>
            </a:br>
            <a:br>
              <a:rPr lang="en-US" dirty="0">
                <a:sym typeface="Wingdings" pitchFamily="2" charset="2"/>
              </a:rPr>
            </a:br>
            <a:r>
              <a:rPr lang="en-US" dirty="0">
                <a:sym typeface="Wingdings" pitchFamily="2" charset="2"/>
              </a:rPr>
              <a:t>Ref: </a:t>
            </a:r>
            <a:r>
              <a:rPr lang="en-US" dirty="0">
                <a:hlinkClick r:id="rId3"/>
              </a:rPr>
              <a:t>http://www.postscapes.com/internet-of-things-market-size/</a:t>
            </a:r>
            <a:endParaRPr lang="en-US" dirty="0"/>
          </a:p>
          <a:p>
            <a:endParaRPr lang="en-US" dirty="0"/>
          </a:p>
          <a:p>
            <a:endParaRPr lang="en-US" dirty="0"/>
          </a:p>
        </p:txBody>
      </p:sp>
    </p:spTree>
    <p:extLst>
      <p:ext uri="{BB962C8B-B14F-4D97-AF65-F5344CB8AC3E}">
        <p14:creationId xmlns:p14="http://schemas.microsoft.com/office/powerpoint/2010/main" val="27690919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 of Connected Devices growth (in billions)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2149865" y="1407708"/>
            <a:ext cx="7254240" cy="4091940"/>
          </a:xfrm>
          <a:prstGeom prst="rect">
            <a:avLst/>
          </a:prstGeom>
          <a:noFill/>
          <a:ln w="9525">
            <a:noFill/>
            <a:miter lim="800000"/>
            <a:headEnd/>
            <a:tailEnd/>
          </a:ln>
        </p:spPr>
      </p:pic>
      <p:sp>
        <p:nvSpPr>
          <p:cNvPr id="6" name="TextBox 5"/>
          <p:cNvSpPr txBox="1"/>
          <p:nvPr/>
        </p:nvSpPr>
        <p:spPr bwMode="auto">
          <a:xfrm>
            <a:off x="2051741" y="5893847"/>
            <a:ext cx="7526163" cy="307777"/>
          </a:xfrm>
          <a:prstGeom prst="rect">
            <a:avLst/>
          </a:prstGeom>
          <a:noFill/>
          <a:ln w="9525">
            <a:noFill/>
            <a:miter lim="800000"/>
            <a:headEnd/>
            <a:tailEnd/>
          </a:ln>
        </p:spPr>
        <p:txBody>
          <a:bodyPr vert="horz" wrap="none" lIns="91440" tIns="45720" rIns="91440" bIns="45720" numCol="1" rtlCol="0" anchor="t" anchorCtr="0" compatLnSpc="1">
            <a:prstTxWarp prst="textNoShape">
              <a:avLst/>
            </a:prstTxWarp>
            <a:spAutoFit/>
          </a:bodyPr>
          <a:lstStyle/>
          <a:p>
            <a:pPr>
              <a:buSzTx/>
            </a:pPr>
            <a:r>
              <a:rPr lang="en-US" sz="1400" dirty="0"/>
              <a:t>From https://www.statista.com/statistics/471264/iot-number-of-connected-devices-worldwide/</a:t>
            </a:r>
          </a:p>
        </p:txBody>
      </p:sp>
    </p:spTree>
    <p:extLst>
      <p:ext uri="{BB962C8B-B14F-4D97-AF65-F5344CB8AC3E}">
        <p14:creationId xmlns:p14="http://schemas.microsoft.com/office/powerpoint/2010/main" val="186711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Rollbase low-code platform</a:t>
            </a:r>
          </a:p>
        </p:txBody>
      </p:sp>
    </p:spTree>
    <p:extLst>
      <p:ext uri="{BB962C8B-B14F-4D97-AF65-F5344CB8AC3E}">
        <p14:creationId xmlns:p14="http://schemas.microsoft.com/office/powerpoint/2010/main" val="4219105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a:t>
            </a:r>
          </a:p>
        </p:txBody>
      </p:sp>
      <p:sp>
        <p:nvSpPr>
          <p:cNvPr id="3" name="Content Placeholder 2"/>
          <p:cNvSpPr>
            <a:spLocks noGrp="1"/>
          </p:cNvSpPr>
          <p:nvPr>
            <p:ph idx="1"/>
          </p:nvPr>
        </p:nvSpPr>
        <p:spPr/>
        <p:txBody>
          <a:bodyPr>
            <a:normAutofit/>
          </a:bodyPr>
          <a:lstStyle/>
          <a:p>
            <a:r>
              <a:rPr lang="en-US" dirty="0"/>
              <a:t>A low-code, high-value platform has the following characteristics:</a:t>
            </a:r>
            <a:br>
              <a:rPr lang="en-US" dirty="0"/>
            </a:br>
            <a:endParaRPr lang="en-US" dirty="0"/>
          </a:p>
          <a:p>
            <a:pPr marL="914400" lvl="1" indent="-457200">
              <a:buFont typeface="+mj-lt"/>
              <a:buAutoNum type="arabicPeriod"/>
            </a:pPr>
            <a:r>
              <a:rPr lang="en-US" sz="2000" dirty="0"/>
              <a:t>It allows creating responsive and adaptive Web applications using point and click - drag and drop methodology as well as extending the application with code at specific hook points.</a:t>
            </a:r>
            <a:br>
              <a:rPr lang="en-US" sz="2000" dirty="0"/>
            </a:br>
            <a:endParaRPr lang="en-US" sz="2000" dirty="0"/>
          </a:p>
          <a:p>
            <a:pPr marL="914400" lvl="1" indent="-457200">
              <a:buFont typeface="+mj-lt"/>
              <a:buAutoNum type="arabicPeriod"/>
            </a:pPr>
            <a:r>
              <a:rPr lang="en-US" sz="2000" dirty="0"/>
              <a:t>It provides deploying, running and scaling the applications</a:t>
            </a:r>
            <a:br>
              <a:rPr lang="en-US" sz="2000" dirty="0"/>
            </a:br>
            <a:endParaRPr lang="en-US" sz="2000" dirty="0"/>
          </a:p>
          <a:p>
            <a:pPr marL="914400" lvl="1" indent="-457200">
              <a:buFont typeface="+mj-lt"/>
              <a:buAutoNum type="arabicPeriod"/>
            </a:pPr>
            <a:r>
              <a:rPr lang="en-US" sz="2000" dirty="0"/>
              <a:t>If offers lots of built-in services</a:t>
            </a:r>
            <a:br>
              <a:rPr lang="en-US" sz="2000" dirty="0"/>
            </a:br>
            <a:endParaRPr lang="en-US" sz="2000" dirty="0"/>
          </a:p>
          <a:p>
            <a:pPr marL="457200" lvl="1" indent="0">
              <a:buNone/>
            </a:pPr>
            <a:endParaRPr lang="en-US" sz="2000" dirty="0"/>
          </a:p>
          <a:p>
            <a:pPr marL="514350" indent="-457200"/>
            <a:r>
              <a:rPr lang="en-US" sz="2200" dirty="0"/>
              <a:t>Allows to Build Apps in days/weeks not months/years</a:t>
            </a:r>
          </a:p>
          <a:p>
            <a:pPr lvl="1">
              <a:buNone/>
            </a:pPr>
            <a:endParaRPr lang="en-US" sz="2000" dirty="0"/>
          </a:p>
        </p:txBody>
      </p:sp>
    </p:spTree>
    <p:extLst>
      <p:ext uri="{BB962C8B-B14F-4D97-AF65-F5344CB8AC3E}">
        <p14:creationId xmlns:p14="http://schemas.microsoft.com/office/powerpoint/2010/main" val="24879494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0" y="2523696"/>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pPr defTabSz="914377"/>
            <a:endParaRPr lang="en-US" kern="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altLang="en-US" dirty="0"/>
              <a:t>Intro </a:t>
            </a:r>
          </a:p>
          <a:p>
            <a:r>
              <a:rPr lang="en-US" altLang="en-US" dirty="0" err="1"/>
              <a:t>IoT</a:t>
            </a:r>
            <a:r>
              <a:rPr lang="en-US" altLang="en-US" dirty="0"/>
              <a:t> Market</a:t>
            </a:r>
          </a:p>
          <a:p>
            <a:r>
              <a:rPr lang="en-US" altLang="en-US" dirty="0"/>
              <a:t>Employees Transportation Management Case Study </a:t>
            </a:r>
          </a:p>
          <a:p>
            <a:r>
              <a:rPr lang="en-US" altLang="en-US" dirty="0"/>
              <a:t>Building Management Example</a:t>
            </a:r>
          </a:p>
          <a:p>
            <a:r>
              <a:rPr lang="en-US" altLang="en-US" dirty="0"/>
              <a:t>High-Value/Low-Code Platform</a:t>
            </a:r>
          </a:p>
          <a:p>
            <a:r>
              <a:rPr lang="en-US" altLang="en-US" dirty="0"/>
              <a:t>Q&amp;A</a:t>
            </a:r>
          </a:p>
          <a:p>
            <a:pPr marL="0" indent="0">
              <a:buNone/>
            </a:pPr>
            <a:endParaRPr lang="en-US" altLang="en-US" dirty="0"/>
          </a:p>
        </p:txBody>
      </p:sp>
    </p:spTree>
    <p:extLst>
      <p:ext uri="{BB962C8B-B14F-4D97-AF65-F5344CB8AC3E}">
        <p14:creationId xmlns:p14="http://schemas.microsoft.com/office/powerpoint/2010/main" val="298896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60" y="626607"/>
            <a:ext cx="10951239" cy="424732"/>
          </a:xfrm>
        </p:spPr>
        <p:txBody>
          <a:bodyPr/>
          <a:lstStyle/>
          <a:p>
            <a:r>
              <a:rPr lang="en-US" dirty="0"/>
              <a:t>Transportation Management</a:t>
            </a:r>
          </a:p>
        </p:txBody>
      </p:sp>
      <p:sp>
        <p:nvSpPr>
          <p:cNvPr id="3" name="Content Placeholder 2"/>
          <p:cNvSpPr>
            <a:spLocks noGrp="1"/>
          </p:cNvSpPr>
          <p:nvPr>
            <p:ph idx="1"/>
          </p:nvPr>
        </p:nvSpPr>
        <p:spPr>
          <a:xfrm>
            <a:off x="557960" y="1645920"/>
            <a:ext cx="10417363" cy="4726306"/>
          </a:xfrm>
        </p:spPr>
        <p:txBody>
          <a:bodyPr/>
          <a:lstStyle/>
          <a:p>
            <a:r>
              <a:rPr lang="en-US" dirty="0" err="1"/>
              <a:t>Kingslake</a:t>
            </a:r>
            <a:r>
              <a:rPr lang="en-US" dirty="0"/>
              <a:t> a Progress Partner</a:t>
            </a:r>
            <a:br>
              <a:rPr lang="en-US" dirty="0"/>
            </a:br>
            <a:endParaRPr lang="en-US" dirty="0"/>
          </a:p>
          <a:p>
            <a:r>
              <a:rPr lang="en-US" dirty="0"/>
              <a:t>They built a transportation management solution based on Rollbase</a:t>
            </a:r>
            <a:br>
              <a:rPr lang="en-US" dirty="0"/>
            </a:br>
            <a:endParaRPr lang="en-US" dirty="0"/>
          </a:p>
          <a:p>
            <a:r>
              <a:rPr lang="en-US" dirty="0"/>
              <a:t>Started with clothing industry</a:t>
            </a:r>
          </a:p>
        </p:txBody>
      </p:sp>
    </p:spTree>
    <p:extLst>
      <p:ext uri="{BB962C8B-B14F-4D97-AF65-F5344CB8AC3E}">
        <p14:creationId xmlns:p14="http://schemas.microsoft.com/office/powerpoint/2010/main" val="484294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a:t>
            </a:r>
          </a:p>
        </p:txBody>
      </p:sp>
      <p:sp>
        <p:nvSpPr>
          <p:cNvPr id="3" name="Content Placeholder 2"/>
          <p:cNvSpPr>
            <a:spLocks noGrp="1"/>
          </p:cNvSpPr>
          <p:nvPr>
            <p:ph idx="1"/>
          </p:nvPr>
        </p:nvSpPr>
        <p:spPr/>
        <p:txBody>
          <a:bodyPr/>
          <a:lstStyle/>
          <a:p>
            <a:r>
              <a:rPr lang="en-US" dirty="0" err="1"/>
              <a:t>SriLanka</a:t>
            </a:r>
            <a:r>
              <a:rPr lang="en-US" dirty="0"/>
              <a:t> has issues with infrastructures, public transport, so factories provide transportation from and to home as well as between factories and suppliers.</a:t>
            </a:r>
            <a:br>
              <a:rPr lang="en-US" dirty="0"/>
            </a:br>
            <a:endParaRPr lang="en-US" dirty="0"/>
          </a:p>
          <a:p>
            <a:r>
              <a:rPr lang="en-US" dirty="0"/>
              <a:t>Some interesting numbers: in clothing industry 2 main employers: </a:t>
            </a:r>
          </a:p>
          <a:p>
            <a:pPr lvl="1"/>
            <a:r>
              <a:rPr lang="en-US" dirty="0"/>
              <a:t>120,000 employees</a:t>
            </a:r>
          </a:p>
          <a:p>
            <a:pPr lvl="1"/>
            <a:r>
              <a:rPr lang="en-US" dirty="0"/>
              <a:t>Factories split around country</a:t>
            </a:r>
          </a:p>
          <a:p>
            <a:pPr lvl="1"/>
            <a:r>
              <a:rPr lang="en-US" dirty="0"/>
              <a:t>2000 to 5000 employees per factory </a:t>
            </a:r>
          </a:p>
          <a:p>
            <a:pPr lvl="1"/>
            <a:r>
              <a:rPr lang="en-US" dirty="0"/>
              <a:t>&gt; 100 buses for 5000</a:t>
            </a:r>
          </a:p>
          <a:p>
            <a:pPr lvl="1"/>
            <a:r>
              <a:rPr lang="en-US" dirty="0"/>
              <a:t>1000s  requests on daily basis (routine, overtime, change shift, other plants or suppliers visit)</a:t>
            </a:r>
          </a:p>
          <a:p>
            <a:pPr marL="457188" lvl="1" indent="0">
              <a:buNone/>
            </a:pPr>
            <a:endParaRPr lang="en-US" dirty="0"/>
          </a:p>
          <a:p>
            <a:r>
              <a:rPr lang="en-US" dirty="0"/>
              <a:t>Transportation is contracted</a:t>
            </a:r>
            <a:br>
              <a:rPr lang="en-US" dirty="0"/>
            </a:br>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428557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a:t>
            </a:r>
          </a:p>
        </p:txBody>
      </p:sp>
      <p:sp>
        <p:nvSpPr>
          <p:cNvPr id="3" name="Content Placeholder 2"/>
          <p:cNvSpPr>
            <a:spLocks noGrp="1"/>
          </p:cNvSpPr>
          <p:nvPr>
            <p:ph idx="1"/>
          </p:nvPr>
        </p:nvSpPr>
        <p:spPr/>
        <p:txBody>
          <a:bodyPr/>
          <a:lstStyle/>
          <a:p>
            <a:pPr marL="0" indent="0">
              <a:buNone/>
            </a:pPr>
            <a:r>
              <a:rPr lang="en-US" dirty="0"/>
              <a:t>Lots of problems with previous/manual solution:</a:t>
            </a:r>
            <a:br>
              <a:rPr lang="en-US" dirty="0"/>
            </a:br>
            <a:endParaRPr lang="en-US" dirty="0"/>
          </a:p>
          <a:p>
            <a:r>
              <a:rPr lang="en-US" dirty="0"/>
              <a:t>Pooling difficult</a:t>
            </a:r>
          </a:p>
          <a:p>
            <a:r>
              <a:rPr lang="en-US" dirty="0"/>
              <a:t>High cost (buses, cars, vans) - Under utilization of vehicles</a:t>
            </a:r>
          </a:p>
          <a:p>
            <a:r>
              <a:rPr lang="en-US" dirty="0"/>
              <a:t>Billing disputes (No visibility on mileage)</a:t>
            </a:r>
          </a:p>
          <a:p>
            <a:r>
              <a:rPr lang="en-US" dirty="0"/>
              <a:t>Employees security hard to maintain particularly for around the clock requests when there is no overview or tracking of employees during transit.</a:t>
            </a:r>
          </a:p>
          <a:p>
            <a:r>
              <a:rPr lang="en-US" dirty="0"/>
              <a:t>Too many trips exceeded max journey time</a:t>
            </a:r>
          </a:p>
          <a:p>
            <a:r>
              <a:rPr lang="en-US" dirty="0"/>
              <a:t>No way to ensure right people are on right bus</a:t>
            </a:r>
          </a:p>
          <a:p>
            <a:endParaRPr lang="en-US" dirty="0"/>
          </a:p>
        </p:txBody>
      </p:sp>
    </p:spTree>
    <p:extLst>
      <p:ext uri="{BB962C8B-B14F-4D97-AF65-F5344CB8AC3E}">
        <p14:creationId xmlns:p14="http://schemas.microsoft.com/office/powerpoint/2010/main" val="3504119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5638" y="2909810"/>
            <a:ext cx="1598228" cy="1783530"/>
          </a:xfrm>
          <a:prstGeom prst="rect">
            <a:avLst/>
          </a:prstGeom>
        </p:spPr>
      </p:pic>
      <p:grpSp>
        <p:nvGrpSpPr>
          <p:cNvPr id="32" name="Group 31"/>
          <p:cNvGrpSpPr/>
          <p:nvPr/>
        </p:nvGrpSpPr>
        <p:grpSpPr>
          <a:xfrm>
            <a:off x="5530487" y="1883934"/>
            <a:ext cx="3177415" cy="4443593"/>
            <a:chOff x="4865738" y="1816881"/>
            <a:chExt cx="3177415" cy="4443593"/>
          </a:xfrm>
        </p:grpSpPr>
        <p:sp>
          <p:nvSpPr>
            <p:cNvPr id="5" name="Flowchart: Process 4"/>
            <p:cNvSpPr/>
            <p:nvPr/>
          </p:nvSpPr>
          <p:spPr>
            <a:xfrm>
              <a:off x="4865738" y="1864808"/>
              <a:ext cx="3177415" cy="4375936"/>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p:cNvPicPr>
            <p:nvPr/>
          </p:nvPicPr>
          <p:blipFill>
            <a:blip r:embed="rId4" cstate="screen">
              <a:extLst>
                <a:ext uri="{28A0092B-C50C-407E-A947-70E740481C1C}">
                  <a14:useLocalDpi xmlns:a14="http://schemas.microsoft.com/office/drawing/2010/main"/>
                </a:ext>
              </a:extLst>
            </a:blip>
            <a:stretch>
              <a:fillRect/>
            </a:stretch>
          </p:blipFill>
          <p:spPr>
            <a:xfrm>
              <a:off x="5279193" y="2467995"/>
              <a:ext cx="715948" cy="503480"/>
            </a:xfrm>
            <a:prstGeom prst="rect">
              <a:avLst/>
            </a:prstGeom>
          </p:spPr>
        </p:pic>
        <p:sp>
          <p:nvSpPr>
            <p:cNvPr id="7" name="Rectangle 6"/>
            <p:cNvSpPr/>
            <p:nvPr/>
          </p:nvSpPr>
          <p:spPr>
            <a:xfrm>
              <a:off x="5175787" y="3113020"/>
              <a:ext cx="1070211" cy="258539"/>
            </a:xfrm>
            <a:prstGeom prst="rect">
              <a:avLst/>
            </a:prstGeom>
          </p:spPr>
          <p:txBody>
            <a:bodyPr wrap="square">
              <a:spAutoFit/>
            </a:bodyPr>
            <a:lstStyle/>
            <a:p>
              <a:pPr>
                <a:spcAft>
                  <a:spcPts val="600"/>
                </a:spcAft>
              </a:pPr>
              <a:r>
                <a:rPr lang="en-US" sz="1200" b="1" kern="1200" dirty="0"/>
                <a:t>Data Model</a:t>
              </a:r>
            </a:p>
          </p:txBody>
        </p:sp>
        <p:pic>
          <p:nvPicPr>
            <p:cNvPr id="8" name="Picture 7"/>
            <p:cNvPicPr>
              <a:picLocks/>
            </p:cNvPicPr>
            <p:nvPr/>
          </p:nvPicPr>
          <p:blipFill>
            <a:blip r:embed="rId5" cstate="screen">
              <a:extLst>
                <a:ext uri="{28A0092B-C50C-407E-A947-70E740481C1C}">
                  <a14:useLocalDpi xmlns:a14="http://schemas.microsoft.com/office/drawing/2010/main"/>
                </a:ext>
              </a:extLst>
            </a:blip>
            <a:stretch>
              <a:fillRect/>
            </a:stretch>
          </p:blipFill>
          <p:spPr>
            <a:xfrm>
              <a:off x="6600750" y="2549931"/>
              <a:ext cx="812209" cy="349876"/>
            </a:xfrm>
            <a:prstGeom prst="rect">
              <a:avLst/>
            </a:prstGeom>
          </p:spPr>
        </p:pic>
        <p:sp>
          <p:nvSpPr>
            <p:cNvPr id="9" name="Rectangle 8"/>
            <p:cNvSpPr/>
            <p:nvPr/>
          </p:nvSpPr>
          <p:spPr>
            <a:xfrm>
              <a:off x="6366169" y="3064093"/>
              <a:ext cx="1240553" cy="258539"/>
            </a:xfrm>
            <a:prstGeom prst="rect">
              <a:avLst/>
            </a:prstGeom>
          </p:spPr>
          <p:txBody>
            <a:bodyPr wrap="none">
              <a:spAutoFit/>
            </a:bodyPr>
            <a:lstStyle/>
            <a:p>
              <a:pPr>
                <a:spcAft>
                  <a:spcPts val="600"/>
                </a:spcAft>
              </a:pPr>
              <a:r>
                <a:rPr lang="en-US" sz="1200" b="1" dirty="0"/>
                <a:t>Workflow &amp; Logic</a:t>
              </a:r>
              <a:endParaRPr lang="en-US" sz="1200" dirty="0"/>
            </a:p>
          </p:txBody>
        </p:sp>
        <p:pic>
          <p:nvPicPr>
            <p:cNvPr id="10" name="Picture 9"/>
            <p:cNvPicPr>
              <a:picLocks/>
            </p:cNvPicPr>
            <p:nvPr/>
          </p:nvPicPr>
          <p:blipFill>
            <a:blip r:embed="rId6" cstate="screen">
              <a:extLst>
                <a:ext uri="{28A0092B-C50C-407E-A947-70E740481C1C}">
                  <a14:useLocalDpi xmlns:a14="http://schemas.microsoft.com/office/drawing/2010/main"/>
                </a:ext>
              </a:extLst>
            </a:blip>
            <a:stretch>
              <a:fillRect/>
            </a:stretch>
          </p:blipFill>
          <p:spPr>
            <a:xfrm>
              <a:off x="5379149" y="4401004"/>
              <a:ext cx="685866" cy="460813"/>
            </a:xfrm>
            <a:prstGeom prst="rect">
              <a:avLst/>
            </a:prstGeom>
          </p:spPr>
        </p:pic>
        <p:sp>
          <p:nvSpPr>
            <p:cNvPr id="11" name="Rectangle 10"/>
            <p:cNvSpPr/>
            <p:nvPr/>
          </p:nvSpPr>
          <p:spPr>
            <a:xfrm>
              <a:off x="5121437" y="4937223"/>
              <a:ext cx="1301010" cy="258539"/>
            </a:xfrm>
            <a:prstGeom prst="rect">
              <a:avLst/>
            </a:prstGeom>
          </p:spPr>
          <p:txBody>
            <a:bodyPr wrap="square">
              <a:spAutoFit/>
            </a:bodyPr>
            <a:lstStyle/>
            <a:p>
              <a:pPr>
                <a:spcAft>
                  <a:spcPts val="600"/>
                </a:spcAft>
              </a:pPr>
              <a:r>
                <a:rPr lang="en-US" sz="1200" b="1" dirty="0"/>
                <a:t>User Interface</a:t>
              </a:r>
            </a:p>
          </p:txBody>
        </p:sp>
        <p:pic>
          <p:nvPicPr>
            <p:cNvPr id="12" name="Picture 11"/>
            <p:cNvPicPr>
              <a:picLocks/>
            </p:cNvPicPr>
            <p:nvPr/>
          </p:nvPicPr>
          <p:blipFill>
            <a:blip r:embed="rId7" cstate="screen">
              <a:extLst>
                <a:ext uri="{28A0092B-C50C-407E-A947-70E740481C1C}">
                  <a14:useLocalDpi xmlns:a14="http://schemas.microsoft.com/office/drawing/2010/main"/>
                </a:ext>
              </a:extLst>
            </a:blip>
            <a:stretch>
              <a:fillRect/>
            </a:stretch>
          </p:blipFill>
          <p:spPr>
            <a:xfrm>
              <a:off x="5433885" y="5309632"/>
              <a:ext cx="601637" cy="593083"/>
            </a:xfrm>
            <a:prstGeom prst="rect">
              <a:avLst/>
            </a:prstGeom>
          </p:spPr>
        </p:pic>
        <p:sp>
          <p:nvSpPr>
            <p:cNvPr id="13" name="Rectangle 12"/>
            <p:cNvSpPr/>
            <p:nvPr/>
          </p:nvSpPr>
          <p:spPr>
            <a:xfrm>
              <a:off x="5173703" y="5854131"/>
              <a:ext cx="890044" cy="258539"/>
            </a:xfrm>
            <a:prstGeom prst="rect">
              <a:avLst/>
            </a:prstGeom>
          </p:spPr>
          <p:txBody>
            <a:bodyPr wrap="none">
              <a:spAutoFit/>
            </a:bodyPr>
            <a:lstStyle/>
            <a:p>
              <a:pPr>
                <a:spcAft>
                  <a:spcPts val="600"/>
                </a:spcAft>
              </a:pPr>
              <a:r>
                <a:rPr lang="en-US" sz="1200" b="1" dirty="0"/>
                <a:t>Permissions</a:t>
              </a:r>
            </a:p>
          </p:txBody>
        </p:sp>
        <p:pic>
          <p:nvPicPr>
            <p:cNvPr id="14" name="Picture 13"/>
            <p:cNvPicPr>
              <a:picLocks/>
            </p:cNvPicPr>
            <p:nvPr/>
          </p:nvPicPr>
          <p:blipFill>
            <a:blip r:embed="rId8" cstate="screen">
              <a:extLst>
                <a:ext uri="{28A0092B-C50C-407E-A947-70E740481C1C}">
                  <a14:useLocalDpi xmlns:a14="http://schemas.microsoft.com/office/drawing/2010/main"/>
                </a:ext>
              </a:extLst>
            </a:blip>
            <a:stretch>
              <a:fillRect/>
            </a:stretch>
          </p:blipFill>
          <p:spPr>
            <a:xfrm>
              <a:off x="5321704" y="3528402"/>
              <a:ext cx="746029" cy="285875"/>
            </a:xfrm>
            <a:prstGeom prst="rect">
              <a:avLst/>
            </a:prstGeom>
          </p:spPr>
        </p:pic>
        <p:sp>
          <p:nvSpPr>
            <p:cNvPr id="15" name="Rectangle 14"/>
            <p:cNvSpPr/>
            <p:nvPr/>
          </p:nvSpPr>
          <p:spPr>
            <a:xfrm>
              <a:off x="5186485" y="3923507"/>
              <a:ext cx="990977" cy="276999"/>
            </a:xfrm>
            <a:prstGeom prst="rect">
              <a:avLst/>
            </a:prstGeom>
          </p:spPr>
          <p:txBody>
            <a:bodyPr wrap="none">
              <a:spAutoFit/>
            </a:bodyPr>
            <a:lstStyle/>
            <a:p>
              <a:pPr>
                <a:spcAft>
                  <a:spcPts val="600"/>
                </a:spcAft>
              </a:pPr>
              <a:r>
                <a:rPr lang="en-US" sz="1200" b="1" dirty="0"/>
                <a:t>Org.</a:t>
              </a:r>
              <a:r>
                <a:rPr lang="en-US" sz="1200" b="1" kern="1200" dirty="0"/>
                <a:t> Model</a:t>
              </a:r>
            </a:p>
          </p:txBody>
        </p:sp>
        <p:pic>
          <p:nvPicPr>
            <p:cNvPr id="16" name="Picture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05227" y="3417943"/>
              <a:ext cx="477012" cy="473613"/>
            </a:xfrm>
            <a:prstGeom prst="rect">
              <a:avLst/>
            </a:prstGeom>
          </p:spPr>
        </p:pic>
        <p:sp>
          <p:nvSpPr>
            <p:cNvPr id="17" name="Rectangle 16"/>
            <p:cNvSpPr/>
            <p:nvPr/>
          </p:nvSpPr>
          <p:spPr>
            <a:xfrm>
              <a:off x="6454446" y="3941693"/>
              <a:ext cx="1264542" cy="258539"/>
            </a:xfrm>
            <a:prstGeom prst="rect">
              <a:avLst/>
            </a:prstGeom>
          </p:spPr>
          <p:txBody>
            <a:bodyPr wrap="none">
              <a:spAutoFit/>
            </a:bodyPr>
            <a:lstStyle/>
            <a:p>
              <a:pPr>
                <a:spcAft>
                  <a:spcPts val="600"/>
                </a:spcAft>
              </a:pPr>
              <a:r>
                <a:rPr lang="en-US" sz="1200" b="1" dirty="0"/>
                <a:t>Integration Model</a:t>
              </a:r>
            </a:p>
          </p:txBody>
        </p:sp>
        <p:pic>
          <p:nvPicPr>
            <p:cNvPr id="18" name="Picture 17"/>
            <p:cNvPicPr>
              <a:picLocks/>
            </p:cNvPicPr>
            <p:nvPr/>
          </p:nvPicPr>
          <p:blipFill>
            <a:blip r:embed="rId10" cstate="screen">
              <a:extLst>
                <a:ext uri="{28A0092B-C50C-407E-A947-70E740481C1C}">
                  <a14:useLocalDpi xmlns:a14="http://schemas.microsoft.com/office/drawing/2010/main"/>
                </a:ext>
              </a:extLst>
            </a:blip>
            <a:stretch>
              <a:fillRect/>
            </a:stretch>
          </p:blipFill>
          <p:spPr>
            <a:xfrm>
              <a:off x="6755998" y="4437580"/>
              <a:ext cx="752046" cy="499213"/>
            </a:xfrm>
            <a:prstGeom prst="rect">
              <a:avLst/>
            </a:prstGeom>
          </p:spPr>
        </p:pic>
        <p:sp>
          <p:nvSpPr>
            <p:cNvPr id="19" name="Rectangle 18"/>
            <p:cNvSpPr/>
            <p:nvPr/>
          </p:nvSpPr>
          <p:spPr>
            <a:xfrm>
              <a:off x="6294119" y="4974558"/>
              <a:ext cx="1451460" cy="258539"/>
            </a:xfrm>
            <a:prstGeom prst="rect">
              <a:avLst/>
            </a:prstGeom>
          </p:spPr>
          <p:txBody>
            <a:bodyPr wrap="none">
              <a:spAutoFit/>
            </a:bodyPr>
            <a:lstStyle/>
            <a:p>
              <a:pPr>
                <a:spcAft>
                  <a:spcPts val="600"/>
                </a:spcAft>
              </a:pPr>
              <a:r>
                <a:rPr lang="en-US" sz="1200" b="1" dirty="0"/>
                <a:t>Application Directory</a:t>
              </a:r>
            </a:p>
          </p:txBody>
        </p:sp>
        <p:pic>
          <p:nvPicPr>
            <p:cNvPr id="20" name="Picture 19"/>
            <p:cNvPicPr>
              <a:picLocks/>
            </p:cNvPicPr>
            <p:nvPr/>
          </p:nvPicPr>
          <p:blipFill>
            <a:blip r:embed="rId11" cstate="screen">
              <a:extLst>
                <a:ext uri="{28A0092B-C50C-407E-A947-70E740481C1C}">
                  <a14:useLocalDpi xmlns:a14="http://schemas.microsoft.com/office/drawing/2010/main"/>
                </a:ext>
              </a:extLst>
            </a:blip>
            <a:stretch>
              <a:fillRect/>
            </a:stretch>
          </p:blipFill>
          <p:spPr>
            <a:xfrm>
              <a:off x="6705110" y="5350654"/>
              <a:ext cx="782128" cy="371211"/>
            </a:xfrm>
            <a:prstGeom prst="rect">
              <a:avLst/>
            </a:prstGeom>
          </p:spPr>
        </p:pic>
        <p:sp>
          <p:nvSpPr>
            <p:cNvPr id="21" name="Rectangle 20"/>
            <p:cNvSpPr/>
            <p:nvPr/>
          </p:nvSpPr>
          <p:spPr>
            <a:xfrm>
              <a:off x="6441431" y="5721865"/>
              <a:ext cx="1497013" cy="538609"/>
            </a:xfrm>
            <a:prstGeom prst="rect">
              <a:avLst/>
            </a:prstGeom>
          </p:spPr>
          <p:txBody>
            <a:bodyPr wrap="none">
              <a:spAutoFit/>
            </a:bodyPr>
            <a:lstStyle/>
            <a:p>
              <a:pPr algn="ctr">
                <a:spcAft>
                  <a:spcPts val="600"/>
                </a:spcAft>
              </a:pPr>
              <a:r>
                <a:rPr lang="en-US" sz="1200" b="1" kern="1200" dirty="0"/>
                <a:t>Application Runtime</a:t>
              </a:r>
            </a:p>
            <a:p>
              <a:pPr algn="ctr">
                <a:spcAft>
                  <a:spcPts val="600"/>
                </a:spcAft>
              </a:pPr>
              <a:r>
                <a:rPr lang="en-US" sz="1200" b="1" kern="1200" dirty="0"/>
                <a:t> </a:t>
              </a:r>
              <a:r>
                <a:rPr lang="en-US" sz="1200" b="1" dirty="0"/>
                <a:t>Engine</a:t>
              </a:r>
            </a:p>
          </p:txBody>
        </p:sp>
        <p:sp>
          <p:nvSpPr>
            <p:cNvPr id="22" name="Rectangle 21"/>
            <p:cNvSpPr/>
            <p:nvPr/>
          </p:nvSpPr>
          <p:spPr>
            <a:xfrm>
              <a:off x="5663203" y="1816881"/>
              <a:ext cx="1356646" cy="488352"/>
            </a:xfrm>
            <a:prstGeom prst="rect">
              <a:avLst/>
            </a:prstGeom>
          </p:spPr>
          <p:txBody>
            <a:bodyPr wrap="none">
              <a:spAutoFit/>
            </a:bodyPr>
            <a:lstStyle/>
            <a:p>
              <a:pPr>
                <a:spcAft>
                  <a:spcPts val="600"/>
                </a:spcAft>
              </a:pPr>
              <a:r>
                <a:rPr lang="en-US" sz="2800" b="1" kern="1200" dirty="0"/>
                <a:t>Rollbase</a:t>
              </a:r>
            </a:p>
          </p:txBody>
        </p:sp>
      </p:grpSp>
      <p:sp>
        <p:nvSpPr>
          <p:cNvPr id="23" name="Rectangular Callout 22"/>
          <p:cNvSpPr/>
          <p:nvPr/>
        </p:nvSpPr>
        <p:spPr>
          <a:xfrm>
            <a:off x="4880055" y="1100028"/>
            <a:ext cx="3850852" cy="561703"/>
          </a:xfrm>
          <a:prstGeom prst="wedgeRectCallout">
            <a:avLst>
              <a:gd name="adj1" fmla="val -20833"/>
              <a:gd name="adj2" fmla="val 4997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Solution Backend</a:t>
            </a:r>
          </a:p>
        </p:txBody>
      </p:sp>
      <p:sp>
        <p:nvSpPr>
          <p:cNvPr id="24" name="Rectangular Callout 23"/>
          <p:cNvSpPr/>
          <p:nvPr/>
        </p:nvSpPr>
        <p:spPr>
          <a:xfrm>
            <a:off x="8996531" y="1100028"/>
            <a:ext cx="2938698" cy="561703"/>
          </a:xfrm>
          <a:prstGeom prst="wedgeRectCallout">
            <a:avLst>
              <a:gd name="adj1" fmla="val -20833"/>
              <a:gd name="adj2" fmla="val 4997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Presentation layer</a:t>
            </a:r>
          </a:p>
        </p:txBody>
      </p:sp>
      <p:pic>
        <p:nvPicPr>
          <p:cNvPr id="25" name="Picture 24"/>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162935" y="3706453"/>
            <a:ext cx="914400" cy="914400"/>
          </a:xfrm>
          <a:prstGeom prst="rect">
            <a:avLst/>
          </a:prstGeom>
        </p:spPr>
      </p:pic>
      <p:pic>
        <p:nvPicPr>
          <p:cNvPr id="26" name="Picture 25"/>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112199" y="2165289"/>
            <a:ext cx="1015873" cy="1015873"/>
          </a:xfrm>
          <a:prstGeom prst="rect">
            <a:avLst/>
          </a:prstGeom>
        </p:spPr>
      </p:pic>
      <p:pic>
        <p:nvPicPr>
          <p:cNvPr id="28" name="Picture 27"/>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067685" y="4822963"/>
            <a:ext cx="1104900" cy="1033463"/>
          </a:xfrm>
          <a:prstGeom prst="rect">
            <a:avLst/>
          </a:prstGeom>
        </p:spPr>
      </p:pic>
      <p:sp>
        <p:nvSpPr>
          <p:cNvPr id="29" name="Rectangular Callout 28"/>
          <p:cNvSpPr/>
          <p:nvPr/>
        </p:nvSpPr>
        <p:spPr>
          <a:xfrm>
            <a:off x="320163" y="1100028"/>
            <a:ext cx="3305975" cy="561703"/>
          </a:xfrm>
          <a:prstGeom prst="wedgeRectCallout">
            <a:avLst>
              <a:gd name="adj1" fmla="val -20833"/>
              <a:gd name="adj2" fmla="val 4997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Devices and Sensors</a:t>
            </a:r>
          </a:p>
        </p:txBody>
      </p:sp>
      <p:pic>
        <p:nvPicPr>
          <p:cNvPr id="30" name="Picture 29"/>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177960" y="2955390"/>
            <a:ext cx="469587" cy="584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84270" y="4075909"/>
            <a:ext cx="650159" cy="650159"/>
          </a:xfrm>
          <a:prstGeom prst="rect">
            <a:avLst/>
          </a:prstGeom>
        </p:spPr>
      </p:pic>
      <p:sp>
        <p:nvSpPr>
          <p:cNvPr id="43" name="Rounded Rectangle 42"/>
          <p:cNvSpPr/>
          <p:nvPr/>
        </p:nvSpPr>
        <p:spPr>
          <a:xfrm>
            <a:off x="4857050" y="1772868"/>
            <a:ext cx="7183445" cy="4746795"/>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p:cNvCxnSpPr/>
          <p:nvPr/>
        </p:nvCxnSpPr>
        <p:spPr>
          <a:xfrm>
            <a:off x="8707902" y="2616984"/>
            <a:ext cx="1202030" cy="0"/>
          </a:xfrm>
          <a:prstGeom prst="straightConnector1">
            <a:avLst/>
          </a:prstGeom>
          <a:ln w="31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5" idx="3"/>
          </p:cNvCxnSpPr>
          <p:nvPr/>
        </p:nvCxnSpPr>
        <p:spPr>
          <a:xfrm flipV="1">
            <a:off x="8707902" y="4117452"/>
            <a:ext cx="1202030" cy="2377"/>
          </a:xfrm>
          <a:prstGeom prst="straightConnector1">
            <a:avLst/>
          </a:prstGeom>
          <a:ln w="31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8707902" y="5296884"/>
            <a:ext cx="1202030" cy="3266"/>
          </a:xfrm>
          <a:prstGeom prst="straightConnector1">
            <a:avLst/>
          </a:prstGeom>
          <a:ln w="3175">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a:xfrm>
            <a:off x="311078" y="2038106"/>
            <a:ext cx="2196544" cy="3873812"/>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91029" y="121453"/>
            <a:ext cx="3564245" cy="492443"/>
          </a:xfrm>
          <a:prstGeom prst="rect">
            <a:avLst/>
          </a:prstGeom>
        </p:spPr>
        <p:txBody>
          <a:bodyPr wrap="none">
            <a:spAutoFit/>
          </a:bodyPr>
          <a:lstStyle/>
          <a:p>
            <a:r>
              <a:rPr lang="en-US" sz="2600" b="1" dirty="0"/>
              <a:t>Solution Architecture</a:t>
            </a:r>
          </a:p>
        </p:txBody>
      </p:sp>
      <p:cxnSp>
        <p:nvCxnSpPr>
          <p:cNvPr id="42" name="Straight Arrow Connector 41"/>
          <p:cNvCxnSpPr/>
          <p:nvPr/>
        </p:nvCxnSpPr>
        <p:spPr>
          <a:xfrm flipV="1">
            <a:off x="2507622" y="3966604"/>
            <a:ext cx="640080" cy="0"/>
          </a:xfrm>
          <a:prstGeom prst="straightConnector1">
            <a:avLst/>
          </a:prstGeom>
          <a:ln w="3175">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4374239" y="3966604"/>
            <a:ext cx="457200" cy="0"/>
          </a:xfrm>
          <a:prstGeom prst="straightConnector1">
            <a:avLst/>
          </a:prstGeom>
          <a:ln w="3175">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457142" y="4693939"/>
            <a:ext cx="561116" cy="369332"/>
          </a:xfrm>
          <a:prstGeom prst="rect">
            <a:avLst/>
          </a:prstGeom>
          <a:noFill/>
        </p:spPr>
        <p:txBody>
          <a:bodyPr wrap="none" rtlCol="0">
            <a:spAutoFit/>
          </a:bodyPr>
          <a:lstStyle/>
          <a:p>
            <a:r>
              <a:rPr lang="en-US" dirty="0"/>
              <a:t>NFC</a:t>
            </a:r>
          </a:p>
        </p:txBody>
      </p:sp>
    </p:spTree>
    <p:extLst>
      <p:ext uri="{BB962C8B-B14F-4D97-AF65-F5344CB8AC3E}">
        <p14:creationId xmlns:p14="http://schemas.microsoft.com/office/powerpoint/2010/main" val="216561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par>
                                <p:cTn id="61" presetID="1"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2" presetClass="entr" presetSubtype="4"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anim calcmode="lin" valueType="num">
                                      <p:cBhvr additive="base">
                                        <p:cTn id="65" dur="500" fill="hold"/>
                                        <p:tgtEl>
                                          <p:spTgt spid="49"/>
                                        </p:tgtEl>
                                        <p:attrNameLst>
                                          <p:attrName>ppt_x</p:attrName>
                                        </p:attrNameLst>
                                      </p:cBhvr>
                                      <p:tavLst>
                                        <p:tav tm="0">
                                          <p:val>
                                            <p:strVal val="#ppt_x"/>
                                          </p:val>
                                        </p:tav>
                                        <p:tav tm="100000">
                                          <p:val>
                                            <p:strVal val="#ppt_x"/>
                                          </p:val>
                                        </p:tav>
                                      </p:tavLst>
                                    </p:anim>
                                    <p:anim calcmode="lin" valueType="num">
                                      <p:cBhvr additive="base">
                                        <p:cTn id="66" dur="500" fill="hold"/>
                                        <p:tgtEl>
                                          <p:spTgt spid="4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ppt_x"/>
                                          </p:val>
                                        </p:tav>
                                        <p:tav tm="100000">
                                          <p:val>
                                            <p:strVal val="#ppt_x"/>
                                          </p:val>
                                        </p:tav>
                                      </p:tavLst>
                                    </p:anim>
                                    <p:anim calcmode="lin" valueType="num">
                                      <p:cBhvr additive="base">
                                        <p:cTn id="70" dur="500" fill="hold"/>
                                        <p:tgtEl>
                                          <p:spTgt spid="45"/>
                                        </p:tgtEl>
                                        <p:attrNameLst>
                                          <p:attrName>ppt_y</p:attrName>
                                        </p:attrNameLst>
                                      </p:cBhvr>
                                      <p:tavLst>
                                        <p:tav tm="0">
                                          <p:val>
                                            <p:strVal val="1+#ppt_h/2"/>
                                          </p:val>
                                        </p:tav>
                                        <p:tav tm="100000">
                                          <p:val>
                                            <p:strVal val="#ppt_y"/>
                                          </p:val>
                                        </p:tav>
                                      </p:tavLst>
                                    </p:anim>
                                  </p:childTnLst>
                                </p:cTn>
                              </p:par>
                              <p:par>
                                <p:cTn id="71" presetID="1" presetClass="entr" presetSubtype="0" fill="hold"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9" grpId="0" animBg="1"/>
      <p:bldP spid="43" grpId="0" animBg="1"/>
      <p:bldP spid="52"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Group 132"/>
          <p:cNvGrpSpPr/>
          <p:nvPr/>
        </p:nvGrpSpPr>
        <p:grpSpPr>
          <a:xfrm>
            <a:off x="1033775" y="1012794"/>
            <a:ext cx="3297932" cy="4907573"/>
            <a:chOff x="1033775" y="1524858"/>
            <a:chExt cx="3297932" cy="4907573"/>
          </a:xfrm>
        </p:grpSpPr>
        <p:sp>
          <p:nvSpPr>
            <p:cNvPr id="5" name="Rectangle 4"/>
            <p:cNvSpPr/>
            <p:nvPr/>
          </p:nvSpPr>
          <p:spPr>
            <a:xfrm>
              <a:off x="1035350" y="2086376"/>
              <a:ext cx="3078050" cy="3639175"/>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p:cNvGrpSpPr/>
            <p:nvPr/>
          </p:nvGrpSpPr>
          <p:grpSpPr>
            <a:xfrm>
              <a:off x="1033775" y="1524858"/>
              <a:ext cx="3297932" cy="4907573"/>
              <a:chOff x="1033775" y="1524858"/>
              <a:chExt cx="3297932" cy="4907573"/>
            </a:xfrm>
          </p:grpSpPr>
          <p:sp>
            <p:nvSpPr>
              <p:cNvPr id="3" name="Rectangular Callout 2"/>
              <p:cNvSpPr/>
              <p:nvPr/>
            </p:nvSpPr>
            <p:spPr>
              <a:xfrm>
                <a:off x="1035350" y="1524858"/>
                <a:ext cx="3078051" cy="796310"/>
              </a:xfrm>
              <a:prstGeom prst="wedgeRectCallou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a:p>
                <a:pPr algn="ctr"/>
                <a:r>
                  <a:rPr lang="en-US" dirty="0"/>
                  <a:t>Core Application</a:t>
                </a:r>
              </a:p>
            </p:txBody>
          </p:sp>
          <p:sp>
            <p:nvSpPr>
              <p:cNvPr id="8" name="Rectangle 7"/>
              <p:cNvSpPr/>
              <p:nvPr/>
            </p:nvSpPr>
            <p:spPr>
              <a:xfrm>
                <a:off x="1033775" y="5743114"/>
                <a:ext cx="3079625" cy="68931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Progress </a:t>
                </a:r>
                <a:r>
                  <a:rPr lang="en-US" dirty="0" err="1"/>
                  <a:t>Rollbase</a:t>
                </a:r>
                <a:endParaRPr lang="en-US" dirty="0"/>
              </a:p>
            </p:txBody>
          </p:sp>
          <p:sp>
            <p:nvSpPr>
              <p:cNvPr id="19" name="Rectangle 18"/>
              <p:cNvSpPr/>
              <p:nvPr/>
            </p:nvSpPr>
            <p:spPr>
              <a:xfrm>
                <a:off x="4011448" y="2746892"/>
                <a:ext cx="320259" cy="2224353"/>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a:solidFill>
                      <a:schemeClr val="tx1"/>
                    </a:solidFill>
                  </a:rPr>
                  <a:t>REST Services / Calls</a:t>
                </a:r>
              </a:p>
            </p:txBody>
          </p:sp>
        </p:grpSp>
      </p:grpSp>
      <p:sp>
        <p:nvSpPr>
          <p:cNvPr id="4" name="Rectangle 3"/>
          <p:cNvSpPr/>
          <p:nvPr/>
        </p:nvSpPr>
        <p:spPr>
          <a:xfrm>
            <a:off x="208313" y="119314"/>
            <a:ext cx="5197705" cy="492443"/>
          </a:xfrm>
          <a:prstGeom prst="rect">
            <a:avLst/>
          </a:prstGeom>
        </p:spPr>
        <p:txBody>
          <a:bodyPr wrap="none">
            <a:spAutoFit/>
          </a:bodyPr>
          <a:lstStyle/>
          <a:p>
            <a:r>
              <a:rPr lang="en-US" sz="2600" b="1" dirty="0">
                <a:solidFill>
                  <a:schemeClr val="accent6"/>
                </a:solidFill>
              </a:rPr>
              <a:t>New Development Architecture</a:t>
            </a:r>
          </a:p>
        </p:txBody>
      </p:sp>
      <p:sp>
        <p:nvSpPr>
          <p:cNvPr id="6" name="Rectangle 5"/>
          <p:cNvSpPr/>
          <p:nvPr/>
        </p:nvSpPr>
        <p:spPr>
          <a:xfrm>
            <a:off x="1159096" y="2193391"/>
            <a:ext cx="2767243" cy="68931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Workforce Transportation </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50519" y="1111270"/>
            <a:ext cx="1243957" cy="310989"/>
          </a:xfrm>
          <a:prstGeom prst="rect">
            <a:avLst/>
          </a:prstGeom>
        </p:spPr>
      </p:pic>
      <p:sp>
        <p:nvSpPr>
          <p:cNvPr id="10" name="TextBox 9"/>
          <p:cNvSpPr txBox="1"/>
          <p:nvPr/>
        </p:nvSpPr>
        <p:spPr>
          <a:xfrm>
            <a:off x="7392472" y="3144334"/>
            <a:ext cx="2073499" cy="646331"/>
          </a:xfrm>
          <a:prstGeom prst="rect">
            <a:avLst/>
          </a:prstGeom>
          <a:noFill/>
        </p:spPr>
        <p:txBody>
          <a:bodyPr wrap="square" rtlCol="0">
            <a:spAutoFit/>
          </a:bodyPr>
          <a:lstStyle/>
          <a:p>
            <a:endParaRPr lang="en-US" dirty="0"/>
          </a:p>
          <a:p>
            <a:endParaRPr lang="en-US" dirty="0"/>
          </a:p>
        </p:txBody>
      </p:sp>
      <p:cxnSp>
        <p:nvCxnSpPr>
          <p:cNvPr id="18" name="Elbow Connector 17"/>
          <p:cNvCxnSpPr>
            <a:stCxn id="2" idx="1"/>
          </p:cNvCxnSpPr>
          <p:nvPr/>
        </p:nvCxnSpPr>
        <p:spPr>
          <a:xfrm rot="10800000" flipV="1">
            <a:off x="4331708" y="1771307"/>
            <a:ext cx="2997675" cy="747787"/>
          </a:xfrm>
          <a:prstGeom prst="bentConnector3">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7329382" y="1076638"/>
            <a:ext cx="3361385" cy="1389339"/>
            <a:chOff x="6104586" y="1524858"/>
            <a:chExt cx="3361385" cy="1475919"/>
          </a:xfrm>
        </p:grpSpPr>
        <p:sp>
          <p:nvSpPr>
            <p:cNvPr id="2" name="Rectangle 1"/>
            <p:cNvSpPr/>
            <p:nvPr/>
          </p:nvSpPr>
          <p:spPr>
            <a:xfrm>
              <a:off x="6104586" y="1524858"/>
              <a:ext cx="3361385" cy="1475919"/>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On</a:t>
              </a: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14373" y="1727312"/>
              <a:ext cx="914400" cy="914400"/>
            </a:xfrm>
            <a:prstGeom prst="rect">
              <a:avLst/>
            </a:prstGeom>
          </p:spPr>
        </p:pic>
        <p:sp>
          <p:nvSpPr>
            <p:cNvPr id="11" name="Oval 10"/>
            <p:cNvSpPr/>
            <p:nvPr/>
          </p:nvSpPr>
          <p:spPr>
            <a:xfrm>
              <a:off x="7542726" y="2094360"/>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128773" y="1594163"/>
              <a:ext cx="1809854" cy="326957"/>
            </a:xfrm>
            <a:prstGeom prst="rect">
              <a:avLst/>
            </a:prstGeom>
          </p:spPr>
          <p:txBody>
            <a:bodyPr wrap="none">
              <a:spAutoFit/>
            </a:bodyPr>
            <a:lstStyle/>
            <a:p>
              <a:r>
                <a:rPr lang="en-US" sz="1400" b="1" dirty="0"/>
                <a:t>Drivers Mobile App</a:t>
              </a:r>
            </a:p>
          </p:txBody>
        </p:sp>
        <p:sp>
          <p:nvSpPr>
            <p:cNvPr id="13" name="Rectangle 12"/>
            <p:cNvSpPr/>
            <p:nvPr/>
          </p:nvSpPr>
          <p:spPr>
            <a:xfrm>
              <a:off x="7675809" y="1963494"/>
              <a:ext cx="1377493" cy="369332"/>
            </a:xfrm>
            <a:prstGeom prst="rect">
              <a:avLst/>
            </a:prstGeom>
          </p:spPr>
          <p:txBody>
            <a:bodyPr wrap="none">
              <a:spAutoFit/>
            </a:bodyPr>
            <a:lstStyle/>
            <a:p>
              <a:r>
                <a:rPr lang="en-US" dirty="0"/>
                <a:t>GPS Tracking</a:t>
              </a:r>
            </a:p>
          </p:txBody>
        </p:sp>
        <p:sp>
          <p:nvSpPr>
            <p:cNvPr id="14" name="Rectangle 13"/>
            <p:cNvSpPr/>
            <p:nvPr/>
          </p:nvSpPr>
          <p:spPr>
            <a:xfrm>
              <a:off x="7675809" y="2223312"/>
              <a:ext cx="1100238" cy="646331"/>
            </a:xfrm>
            <a:prstGeom prst="rect">
              <a:avLst/>
            </a:prstGeom>
          </p:spPr>
          <p:txBody>
            <a:bodyPr wrap="none">
              <a:spAutoFit/>
            </a:bodyPr>
            <a:lstStyle/>
            <a:p>
              <a:r>
                <a:rPr lang="en-US" dirty="0"/>
                <a:t>NFC</a:t>
              </a:r>
            </a:p>
            <a:p>
              <a:r>
                <a:rPr lang="en-US" dirty="0"/>
                <a:t>Data Sync</a:t>
              </a:r>
            </a:p>
          </p:txBody>
        </p:sp>
        <p:sp>
          <p:nvSpPr>
            <p:cNvPr id="15" name="Oval 14"/>
            <p:cNvSpPr/>
            <p:nvPr/>
          </p:nvSpPr>
          <p:spPr>
            <a:xfrm>
              <a:off x="7542726" y="2388429"/>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542726" y="2656740"/>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a:off x="1144072" y="2989738"/>
            <a:ext cx="2767243" cy="68931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Cargo Transportation </a:t>
            </a:r>
          </a:p>
        </p:txBody>
      </p:sp>
      <p:sp>
        <p:nvSpPr>
          <p:cNvPr id="82" name="Rectangle 81"/>
          <p:cNvSpPr/>
          <p:nvPr/>
        </p:nvSpPr>
        <p:spPr>
          <a:xfrm>
            <a:off x="1129045" y="3837599"/>
            <a:ext cx="2767243" cy="68931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Tour Transportation </a:t>
            </a:r>
          </a:p>
        </p:txBody>
      </p:sp>
      <p:grpSp>
        <p:nvGrpSpPr>
          <p:cNvPr id="130" name="Group 129"/>
          <p:cNvGrpSpPr/>
          <p:nvPr/>
        </p:nvGrpSpPr>
        <p:grpSpPr>
          <a:xfrm>
            <a:off x="4343480" y="4204935"/>
            <a:ext cx="7313472" cy="1452537"/>
            <a:chOff x="4342362" y="4168359"/>
            <a:chExt cx="6618308" cy="1452537"/>
          </a:xfrm>
        </p:grpSpPr>
        <p:grpSp>
          <p:nvGrpSpPr>
            <p:cNvPr id="126" name="Group 125"/>
            <p:cNvGrpSpPr/>
            <p:nvPr/>
          </p:nvGrpSpPr>
          <p:grpSpPr>
            <a:xfrm>
              <a:off x="6058214" y="4597298"/>
              <a:ext cx="4902456" cy="1023598"/>
              <a:chOff x="6058214" y="4597298"/>
              <a:chExt cx="4902456" cy="1023598"/>
            </a:xfrm>
          </p:grpSpPr>
          <p:sp>
            <p:nvSpPr>
              <p:cNvPr id="86" name="Rectangle 85"/>
              <p:cNvSpPr/>
              <p:nvPr/>
            </p:nvSpPr>
            <p:spPr>
              <a:xfrm>
                <a:off x="6058214" y="4597298"/>
                <a:ext cx="4902456" cy="1023598"/>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Progress </a:t>
                </a:r>
                <a:r>
                  <a:rPr lang="en-US" dirty="0" err="1"/>
                  <a:t>Corticon</a:t>
                </a:r>
                <a:endParaRPr lang="en-US" dirty="0"/>
              </a:p>
              <a:p>
                <a:r>
                  <a:rPr lang="en-US" dirty="0"/>
                  <a:t>Business Rules</a:t>
                </a:r>
              </a:p>
            </p:txBody>
          </p:sp>
          <p:sp>
            <p:nvSpPr>
              <p:cNvPr id="107" name="Rectangle 106"/>
              <p:cNvSpPr/>
              <p:nvPr/>
            </p:nvSpPr>
            <p:spPr>
              <a:xfrm>
                <a:off x="8392506" y="4703412"/>
                <a:ext cx="2326467" cy="811369"/>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Rule-based route planning</a:t>
                </a:r>
              </a:p>
            </p:txBody>
          </p:sp>
        </p:grpSp>
        <p:cxnSp>
          <p:nvCxnSpPr>
            <p:cNvPr id="121" name="Elbow Connector 120"/>
            <p:cNvCxnSpPr>
              <a:endCxn id="86" idx="1"/>
            </p:cNvCxnSpPr>
            <p:nvPr/>
          </p:nvCxnSpPr>
          <p:spPr>
            <a:xfrm>
              <a:off x="4342362" y="4168359"/>
              <a:ext cx="1715852" cy="940738"/>
            </a:xfrm>
            <a:prstGeom prst="bentConnector3">
              <a:avLst>
                <a:gd name="adj1" fmla="val 50000"/>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8292795" y="2756884"/>
            <a:ext cx="3361385" cy="1475919"/>
            <a:chOff x="8240332" y="3634847"/>
            <a:chExt cx="3361385" cy="1475919"/>
          </a:xfrm>
        </p:grpSpPr>
        <p:grpSp>
          <p:nvGrpSpPr>
            <p:cNvPr id="63" name="Group 62"/>
            <p:cNvGrpSpPr/>
            <p:nvPr/>
          </p:nvGrpSpPr>
          <p:grpSpPr>
            <a:xfrm>
              <a:off x="8240332" y="3634847"/>
              <a:ext cx="3361385" cy="1475919"/>
              <a:chOff x="6104586" y="1550616"/>
              <a:chExt cx="3361385" cy="1475919"/>
            </a:xfrm>
          </p:grpSpPr>
          <p:sp>
            <p:nvSpPr>
              <p:cNvPr id="65" name="Rectangle 64"/>
              <p:cNvSpPr/>
              <p:nvPr/>
            </p:nvSpPr>
            <p:spPr>
              <a:xfrm>
                <a:off x="6104586" y="1550616"/>
                <a:ext cx="3361385" cy="1475919"/>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On</a:t>
                </a:r>
              </a:p>
            </p:txBody>
          </p:sp>
          <p:sp>
            <p:nvSpPr>
              <p:cNvPr id="66" name="Oval 65"/>
              <p:cNvSpPr/>
              <p:nvPr/>
            </p:nvSpPr>
            <p:spPr>
              <a:xfrm>
                <a:off x="7542726" y="2094360"/>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7128773" y="1594162"/>
                <a:ext cx="2056973" cy="307777"/>
              </a:xfrm>
              <a:prstGeom prst="rect">
                <a:avLst/>
              </a:prstGeom>
            </p:spPr>
            <p:txBody>
              <a:bodyPr wrap="none">
                <a:spAutoFit/>
              </a:bodyPr>
              <a:lstStyle/>
              <a:p>
                <a:r>
                  <a:rPr lang="en-US" sz="1400" b="1" dirty="0"/>
                  <a:t>On Board GPS Device</a:t>
                </a:r>
              </a:p>
            </p:txBody>
          </p:sp>
          <p:sp>
            <p:nvSpPr>
              <p:cNvPr id="68" name="Rectangle 67"/>
              <p:cNvSpPr/>
              <p:nvPr/>
            </p:nvSpPr>
            <p:spPr>
              <a:xfrm>
                <a:off x="7675809" y="1963494"/>
                <a:ext cx="1377493" cy="369332"/>
              </a:xfrm>
              <a:prstGeom prst="rect">
                <a:avLst/>
              </a:prstGeom>
            </p:spPr>
            <p:txBody>
              <a:bodyPr wrap="none">
                <a:spAutoFit/>
              </a:bodyPr>
              <a:lstStyle/>
              <a:p>
                <a:r>
                  <a:rPr lang="en-US" dirty="0"/>
                  <a:t>GPS Tracking</a:t>
                </a:r>
              </a:p>
            </p:txBody>
          </p:sp>
          <p:sp>
            <p:nvSpPr>
              <p:cNvPr id="69" name="Rectangle 68"/>
              <p:cNvSpPr/>
              <p:nvPr/>
            </p:nvSpPr>
            <p:spPr>
              <a:xfrm>
                <a:off x="7675809" y="2223312"/>
                <a:ext cx="1447704" cy="646331"/>
              </a:xfrm>
              <a:prstGeom prst="rect">
                <a:avLst/>
              </a:prstGeom>
            </p:spPr>
            <p:txBody>
              <a:bodyPr wrap="none">
                <a:spAutoFit/>
              </a:bodyPr>
              <a:lstStyle/>
              <a:p>
                <a:r>
                  <a:rPr lang="en-US" dirty="0"/>
                  <a:t>Engine Status</a:t>
                </a:r>
              </a:p>
              <a:p>
                <a:r>
                  <a:rPr lang="en-US" dirty="0"/>
                  <a:t>Speed</a:t>
                </a:r>
              </a:p>
            </p:txBody>
          </p:sp>
          <p:sp>
            <p:nvSpPr>
              <p:cNvPr id="70" name="Oval 69"/>
              <p:cNvSpPr/>
              <p:nvPr/>
            </p:nvSpPr>
            <p:spPr>
              <a:xfrm>
                <a:off x="7542726" y="2388429"/>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7542726" y="2656740"/>
                <a:ext cx="103031" cy="9015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4" name="Picture 3" descr="C:\Users\ithreesi\Desktop\Car-GPS-Tracker-for-Fleet-Management-GP-6000-.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657599" y="4151093"/>
              <a:ext cx="603606" cy="6349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 71"/>
          <p:cNvGrpSpPr/>
          <p:nvPr/>
        </p:nvGrpSpPr>
        <p:grpSpPr>
          <a:xfrm>
            <a:off x="4316681" y="3110618"/>
            <a:ext cx="3976114" cy="693246"/>
            <a:chOff x="4331707" y="3609839"/>
            <a:chExt cx="3976114" cy="693246"/>
          </a:xfrm>
        </p:grpSpPr>
        <p:sp>
          <p:nvSpPr>
            <p:cNvPr id="76" name="Rectangle 75"/>
            <p:cNvSpPr/>
            <p:nvPr/>
          </p:nvSpPr>
          <p:spPr>
            <a:xfrm>
              <a:off x="6193023" y="3609839"/>
              <a:ext cx="1332848" cy="693246"/>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Server</a:t>
              </a:r>
            </a:p>
          </p:txBody>
        </p:sp>
        <p:cxnSp>
          <p:nvCxnSpPr>
            <p:cNvPr id="83" name="Elbow Connector 46"/>
            <p:cNvCxnSpPr>
              <a:stCxn id="65" idx="1"/>
              <a:endCxn id="76" idx="3"/>
            </p:cNvCxnSpPr>
            <p:nvPr/>
          </p:nvCxnSpPr>
          <p:spPr>
            <a:xfrm rot="10800000">
              <a:off x="7525871" y="3956463"/>
              <a:ext cx="781950" cy="37603"/>
            </a:xfrm>
            <a:prstGeom prst="bentConnector3">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76" idx="1"/>
            </p:cNvCxnSpPr>
            <p:nvPr/>
          </p:nvCxnSpPr>
          <p:spPr>
            <a:xfrm flipH="1">
              <a:off x="4331707" y="3956462"/>
              <a:ext cx="1861316"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7023625" y="5633887"/>
            <a:ext cx="3815063" cy="646331"/>
          </a:xfrm>
          <a:prstGeom prst="rect">
            <a:avLst/>
          </a:prstGeom>
        </p:spPr>
        <p:txBody>
          <a:bodyPr wrap="square">
            <a:spAutoFit/>
          </a:bodyPr>
          <a:lstStyle/>
          <a:p>
            <a:pPr algn="ctr"/>
            <a:r>
              <a:rPr lang="en-US" dirty="0">
                <a:solidFill>
                  <a:srgbClr val="444444"/>
                </a:solidFill>
                <a:latin typeface="Roboto"/>
              </a:rPr>
              <a:t>For more on RB decision services </a:t>
            </a:r>
            <a:r>
              <a:rPr lang="en-US" dirty="0">
                <a:solidFill>
                  <a:srgbClr val="444444"/>
                </a:solidFill>
                <a:latin typeface="Roboto"/>
                <a:hlinkClick r:id="rId6"/>
              </a:rPr>
              <a:t>https://goo.gl/NYG9wv</a:t>
            </a:r>
            <a:endParaRPr lang="en-US" dirty="0">
              <a:solidFill>
                <a:srgbClr val="444444"/>
              </a:solidFill>
              <a:latin typeface="Roboto"/>
            </a:endParaRPr>
          </a:p>
        </p:txBody>
      </p:sp>
    </p:spTree>
    <p:extLst>
      <p:ext uri="{BB962C8B-B14F-4D97-AF65-F5344CB8AC3E}">
        <p14:creationId xmlns:p14="http://schemas.microsoft.com/office/powerpoint/2010/main" val="375381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fill="hold"/>
                                        <p:tgtEl>
                                          <p:spTgt spid="82"/>
                                        </p:tgtEl>
                                        <p:attrNameLst>
                                          <p:attrName>ppt_x</p:attrName>
                                        </p:attrNameLst>
                                      </p:cBhvr>
                                      <p:tavLst>
                                        <p:tav tm="0">
                                          <p:val>
                                            <p:strVal val="#ppt_x"/>
                                          </p:val>
                                        </p:tav>
                                        <p:tav tm="100000">
                                          <p:val>
                                            <p:strVal val="#ppt_x"/>
                                          </p:val>
                                        </p:tav>
                                      </p:tavLst>
                                    </p:anim>
                                    <p:anim calcmode="lin" valueType="num">
                                      <p:cBhvr additive="base">
                                        <p:cTn id="2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0"/>
                                        </p:tgtEl>
                                        <p:attrNameLst>
                                          <p:attrName>style.visibility</p:attrName>
                                        </p:attrNameLst>
                                      </p:cBhvr>
                                      <p:to>
                                        <p:strVal val="visible"/>
                                      </p:to>
                                    </p:set>
                                    <p:animEffect transition="in" filter="fade">
                                      <p:cBhvr>
                                        <p:cTn id="33" dur="500"/>
                                        <p:tgtEl>
                                          <p:spTgt spid="13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8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596528" y="1745961"/>
            <a:ext cx="3825495" cy="3947508"/>
            <a:chOff x="779410" y="1641457"/>
            <a:chExt cx="3825495" cy="3947508"/>
          </a:xfrm>
        </p:grpSpPr>
        <p:sp>
          <p:nvSpPr>
            <p:cNvPr id="6" name="TextBox 5"/>
            <p:cNvSpPr txBox="1"/>
            <p:nvPr/>
          </p:nvSpPr>
          <p:spPr>
            <a:xfrm>
              <a:off x="783769" y="1641457"/>
              <a:ext cx="3291840" cy="461665"/>
            </a:xfrm>
            <a:prstGeom prst="rect">
              <a:avLst/>
            </a:prstGeom>
            <a:noFill/>
          </p:spPr>
          <p:txBody>
            <a:bodyPr wrap="square" rtlCol="0">
              <a:spAutoFit/>
            </a:bodyPr>
            <a:lstStyle/>
            <a:p>
              <a:r>
                <a:rPr lang="en-US" sz="2400" b="1" dirty="0"/>
                <a:t>Plan </a:t>
              </a:r>
            </a:p>
          </p:txBody>
        </p:sp>
        <p:grpSp>
          <p:nvGrpSpPr>
            <p:cNvPr id="7" name="Group 6"/>
            <p:cNvGrpSpPr/>
            <p:nvPr/>
          </p:nvGrpSpPr>
          <p:grpSpPr>
            <a:xfrm>
              <a:off x="779410" y="2290617"/>
              <a:ext cx="3553098" cy="584775"/>
              <a:chOff x="6621584" y="2186115"/>
              <a:chExt cx="3553098" cy="584775"/>
            </a:xfrm>
          </p:grpSpPr>
          <p:sp>
            <p:nvSpPr>
              <p:cNvPr id="8" name="Donut 7"/>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 name="TextBox 8"/>
              <p:cNvSpPr txBox="1"/>
              <p:nvPr/>
            </p:nvSpPr>
            <p:spPr>
              <a:xfrm>
                <a:off x="7221183" y="2186115"/>
                <a:ext cx="2953499" cy="584775"/>
              </a:xfrm>
              <a:prstGeom prst="rect">
                <a:avLst/>
              </a:prstGeom>
              <a:noFill/>
            </p:spPr>
            <p:txBody>
              <a:bodyPr wrap="square" rtlCol="0">
                <a:spAutoFit/>
              </a:bodyPr>
              <a:lstStyle/>
              <a:p>
                <a:r>
                  <a:rPr lang="en-US" sz="1600" dirty="0"/>
                  <a:t>Maintain Employees, Drivers, Vehicles, Destinations</a:t>
                </a:r>
              </a:p>
            </p:txBody>
          </p:sp>
        </p:grpSp>
        <p:grpSp>
          <p:nvGrpSpPr>
            <p:cNvPr id="10" name="Group 9"/>
            <p:cNvGrpSpPr/>
            <p:nvPr/>
          </p:nvGrpSpPr>
          <p:grpSpPr>
            <a:xfrm>
              <a:off x="779410" y="2974239"/>
              <a:ext cx="3553098" cy="584775"/>
              <a:chOff x="6621584" y="2186115"/>
              <a:chExt cx="3553098" cy="584775"/>
            </a:xfrm>
          </p:grpSpPr>
          <p:sp>
            <p:nvSpPr>
              <p:cNvPr id="11" name="Donut 10"/>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2" name="TextBox 11"/>
              <p:cNvSpPr txBox="1"/>
              <p:nvPr/>
            </p:nvSpPr>
            <p:spPr>
              <a:xfrm>
                <a:off x="7221183" y="2186115"/>
                <a:ext cx="2953499" cy="584775"/>
              </a:xfrm>
              <a:prstGeom prst="rect">
                <a:avLst/>
              </a:prstGeom>
              <a:noFill/>
            </p:spPr>
            <p:txBody>
              <a:bodyPr wrap="square" rtlCol="0">
                <a:spAutoFit/>
              </a:bodyPr>
              <a:lstStyle/>
              <a:p>
                <a:r>
                  <a:rPr lang="en-US" sz="1600" dirty="0"/>
                  <a:t>Transport Requests via “Employee Self Service Portal”</a:t>
                </a:r>
              </a:p>
            </p:txBody>
          </p:sp>
        </p:grpSp>
        <p:grpSp>
          <p:nvGrpSpPr>
            <p:cNvPr id="13" name="Group 12"/>
            <p:cNvGrpSpPr/>
            <p:nvPr/>
          </p:nvGrpSpPr>
          <p:grpSpPr>
            <a:xfrm>
              <a:off x="779410" y="3657861"/>
              <a:ext cx="3825495" cy="584775"/>
              <a:chOff x="6621584" y="2186115"/>
              <a:chExt cx="3825495" cy="584775"/>
            </a:xfrm>
          </p:grpSpPr>
          <p:sp>
            <p:nvSpPr>
              <p:cNvPr id="14" name="Donut 13"/>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5" name="TextBox 14"/>
              <p:cNvSpPr txBox="1"/>
              <p:nvPr/>
            </p:nvSpPr>
            <p:spPr>
              <a:xfrm>
                <a:off x="7221183" y="2186115"/>
                <a:ext cx="3225896" cy="584775"/>
              </a:xfrm>
              <a:prstGeom prst="rect">
                <a:avLst/>
              </a:prstGeom>
              <a:noFill/>
            </p:spPr>
            <p:txBody>
              <a:bodyPr wrap="square" rtlCol="0">
                <a:spAutoFit/>
              </a:bodyPr>
              <a:lstStyle/>
              <a:p>
                <a:r>
                  <a:rPr lang="en-US" sz="1600" dirty="0"/>
                  <a:t>Schedule routine transportation with predefined routes</a:t>
                </a:r>
              </a:p>
            </p:txBody>
          </p:sp>
        </p:grpSp>
        <p:grpSp>
          <p:nvGrpSpPr>
            <p:cNvPr id="16" name="Group 15"/>
            <p:cNvGrpSpPr/>
            <p:nvPr/>
          </p:nvGrpSpPr>
          <p:grpSpPr>
            <a:xfrm>
              <a:off x="779410" y="4341483"/>
              <a:ext cx="3553098" cy="584775"/>
              <a:chOff x="6621584" y="2186115"/>
              <a:chExt cx="3553098" cy="584775"/>
            </a:xfrm>
          </p:grpSpPr>
          <p:sp>
            <p:nvSpPr>
              <p:cNvPr id="17" name="Donut 16"/>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8" name="TextBox 17"/>
              <p:cNvSpPr txBox="1"/>
              <p:nvPr/>
            </p:nvSpPr>
            <p:spPr>
              <a:xfrm>
                <a:off x="7221183" y="2186115"/>
                <a:ext cx="2953499" cy="584775"/>
              </a:xfrm>
              <a:prstGeom prst="rect">
                <a:avLst/>
              </a:prstGeom>
              <a:noFill/>
            </p:spPr>
            <p:txBody>
              <a:bodyPr wrap="square" rtlCol="0">
                <a:spAutoFit/>
              </a:bodyPr>
              <a:lstStyle/>
              <a:p>
                <a:r>
                  <a:rPr lang="en-US" sz="1600" dirty="0"/>
                  <a:t>Dynamic route planning with “Visual Planner”</a:t>
                </a:r>
              </a:p>
            </p:txBody>
          </p:sp>
        </p:grpSp>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77301" y="5088722"/>
              <a:ext cx="500243" cy="500243"/>
            </a:xfrm>
            <a:prstGeom prst="rect">
              <a:avLst/>
            </a:prstGeom>
          </p:spPr>
        </p:pic>
        <p:pic>
          <p:nvPicPr>
            <p:cNvPr id="20" name="Picture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0369" y="5074562"/>
              <a:ext cx="411837" cy="411837"/>
            </a:xfrm>
            <a:prstGeom prst="rect">
              <a:avLst/>
            </a:prstGeom>
          </p:spPr>
        </p:pic>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87581" y="5166433"/>
              <a:ext cx="293462" cy="293462"/>
            </a:xfrm>
            <a:prstGeom prst="rect">
              <a:avLst/>
            </a:prstGeom>
          </p:spPr>
        </p:pic>
      </p:grpSp>
      <p:grpSp>
        <p:nvGrpSpPr>
          <p:cNvPr id="43" name="Group 42"/>
          <p:cNvGrpSpPr/>
          <p:nvPr/>
        </p:nvGrpSpPr>
        <p:grpSpPr>
          <a:xfrm>
            <a:off x="4525231" y="1745961"/>
            <a:ext cx="3553098" cy="3908640"/>
            <a:chOff x="4668924" y="1727597"/>
            <a:chExt cx="3553098" cy="3908640"/>
          </a:xfrm>
        </p:grpSpPr>
        <p:grpSp>
          <p:nvGrpSpPr>
            <p:cNvPr id="23" name="Group 22"/>
            <p:cNvGrpSpPr/>
            <p:nvPr/>
          </p:nvGrpSpPr>
          <p:grpSpPr>
            <a:xfrm>
              <a:off x="4668924" y="1727597"/>
              <a:ext cx="3553098" cy="3284801"/>
              <a:chOff x="779410" y="1641457"/>
              <a:chExt cx="3553098" cy="3284801"/>
            </a:xfrm>
          </p:grpSpPr>
          <p:sp>
            <p:nvSpPr>
              <p:cNvPr id="24" name="TextBox 23"/>
              <p:cNvSpPr txBox="1"/>
              <p:nvPr/>
            </p:nvSpPr>
            <p:spPr>
              <a:xfrm>
                <a:off x="783769" y="1641457"/>
                <a:ext cx="3291840" cy="461665"/>
              </a:xfrm>
              <a:prstGeom prst="rect">
                <a:avLst/>
              </a:prstGeom>
              <a:noFill/>
            </p:spPr>
            <p:txBody>
              <a:bodyPr wrap="square" rtlCol="0">
                <a:spAutoFit/>
              </a:bodyPr>
              <a:lstStyle/>
              <a:p>
                <a:r>
                  <a:rPr lang="en-US" sz="2400" b="1" dirty="0"/>
                  <a:t>Track </a:t>
                </a:r>
              </a:p>
            </p:txBody>
          </p:sp>
          <p:grpSp>
            <p:nvGrpSpPr>
              <p:cNvPr id="25" name="Group 24"/>
              <p:cNvGrpSpPr/>
              <p:nvPr/>
            </p:nvGrpSpPr>
            <p:grpSpPr>
              <a:xfrm>
                <a:off x="779410" y="2290617"/>
                <a:ext cx="3553098" cy="584775"/>
                <a:chOff x="6621584" y="2186115"/>
                <a:chExt cx="3553098" cy="584775"/>
              </a:xfrm>
            </p:grpSpPr>
            <p:sp>
              <p:nvSpPr>
                <p:cNvPr id="38" name="Donut 37"/>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9" name="TextBox 38"/>
                <p:cNvSpPr txBox="1"/>
                <p:nvPr/>
              </p:nvSpPr>
              <p:spPr>
                <a:xfrm>
                  <a:off x="7221183" y="2186115"/>
                  <a:ext cx="2953499" cy="584775"/>
                </a:xfrm>
                <a:prstGeom prst="rect">
                  <a:avLst/>
                </a:prstGeom>
                <a:noFill/>
              </p:spPr>
              <p:txBody>
                <a:bodyPr wrap="square" rtlCol="0">
                  <a:spAutoFit/>
                </a:bodyPr>
                <a:lstStyle/>
                <a:p>
                  <a:r>
                    <a:rPr lang="en-US" sz="1600" dirty="0"/>
                    <a:t>Loading the trip info, Start and Stop </a:t>
                  </a:r>
                </a:p>
              </p:txBody>
            </p:sp>
          </p:grpSp>
          <p:grpSp>
            <p:nvGrpSpPr>
              <p:cNvPr id="26" name="Group 25"/>
              <p:cNvGrpSpPr/>
              <p:nvPr/>
            </p:nvGrpSpPr>
            <p:grpSpPr>
              <a:xfrm>
                <a:off x="779410" y="2974239"/>
                <a:ext cx="3553098" cy="584775"/>
                <a:chOff x="6621584" y="2186115"/>
                <a:chExt cx="3553098" cy="584775"/>
              </a:xfrm>
            </p:grpSpPr>
            <p:sp>
              <p:nvSpPr>
                <p:cNvPr id="36" name="Donut 35"/>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7" name="TextBox 36"/>
                <p:cNvSpPr txBox="1"/>
                <p:nvPr/>
              </p:nvSpPr>
              <p:spPr>
                <a:xfrm>
                  <a:off x="7221183" y="2186115"/>
                  <a:ext cx="2953499" cy="584775"/>
                </a:xfrm>
                <a:prstGeom prst="rect">
                  <a:avLst/>
                </a:prstGeom>
                <a:noFill/>
              </p:spPr>
              <p:txBody>
                <a:bodyPr wrap="square" rtlCol="0">
                  <a:spAutoFit/>
                </a:bodyPr>
                <a:lstStyle/>
                <a:p>
                  <a:r>
                    <a:rPr lang="en-US" sz="1600" dirty="0"/>
                    <a:t>Mark on-boarding and off-boarding with NFC</a:t>
                  </a:r>
                </a:p>
              </p:txBody>
            </p:sp>
          </p:grpSp>
          <p:grpSp>
            <p:nvGrpSpPr>
              <p:cNvPr id="27" name="Group 26"/>
              <p:cNvGrpSpPr/>
              <p:nvPr/>
            </p:nvGrpSpPr>
            <p:grpSpPr>
              <a:xfrm>
                <a:off x="779410" y="3657861"/>
                <a:ext cx="3553098" cy="584775"/>
                <a:chOff x="6621584" y="2186115"/>
                <a:chExt cx="3553098" cy="584775"/>
              </a:xfrm>
            </p:grpSpPr>
            <p:sp>
              <p:nvSpPr>
                <p:cNvPr id="34" name="Donut 33"/>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7221183" y="2186115"/>
                  <a:ext cx="2953499" cy="584775"/>
                </a:xfrm>
                <a:prstGeom prst="rect">
                  <a:avLst/>
                </a:prstGeom>
                <a:noFill/>
              </p:spPr>
              <p:txBody>
                <a:bodyPr wrap="square" rtlCol="0">
                  <a:spAutoFit/>
                </a:bodyPr>
                <a:lstStyle/>
                <a:p>
                  <a:r>
                    <a:rPr lang="en-US" sz="1600" dirty="0"/>
                    <a:t>GPS tracking with location, time and speed</a:t>
                  </a:r>
                </a:p>
              </p:txBody>
            </p:sp>
          </p:grpSp>
          <p:grpSp>
            <p:nvGrpSpPr>
              <p:cNvPr id="28" name="Group 27"/>
              <p:cNvGrpSpPr/>
              <p:nvPr/>
            </p:nvGrpSpPr>
            <p:grpSpPr>
              <a:xfrm>
                <a:off x="779410" y="4341483"/>
                <a:ext cx="3553098" cy="584775"/>
                <a:chOff x="6621584" y="2186115"/>
                <a:chExt cx="3553098" cy="584775"/>
              </a:xfrm>
            </p:grpSpPr>
            <p:sp>
              <p:nvSpPr>
                <p:cNvPr id="32" name="Donut 31"/>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3" name="TextBox 32"/>
                <p:cNvSpPr txBox="1"/>
                <p:nvPr/>
              </p:nvSpPr>
              <p:spPr>
                <a:xfrm>
                  <a:off x="7221183" y="2186115"/>
                  <a:ext cx="2953499" cy="584775"/>
                </a:xfrm>
                <a:prstGeom prst="rect">
                  <a:avLst/>
                </a:prstGeom>
                <a:noFill/>
              </p:spPr>
              <p:txBody>
                <a:bodyPr wrap="square" rtlCol="0">
                  <a:spAutoFit/>
                </a:bodyPr>
                <a:lstStyle/>
                <a:p>
                  <a:r>
                    <a:rPr lang="en-US" sz="1600" dirty="0"/>
                    <a:t>On board even notification to the center</a:t>
                  </a:r>
                </a:p>
              </p:txBody>
            </p:sp>
          </p:grpSp>
        </p:grpSp>
        <p:pic>
          <p:nvPicPr>
            <p:cNvPr id="40" name="Picture 3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38995" y="5115422"/>
              <a:ext cx="418466" cy="418466"/>
            </a:xfrm>
            <a:prstGeom prst="rect">
              <a:avLst/>
            </a:prstGeom>
            <a:ln>
              <a:solidFill>
                <a:schemeClr val="bg1"/>
              </a:solidFill>
            </a:ln>
          </p:spPr>
        </p:pic>
        <p:pic>
          <p:nvPicPr>
            <p:cNvPr id="41" name="Picture 4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17422" y="5115124"/>
              <a:ext cx="442403" cy="442403"/>
            </a:xfrm>
            <a:prstGeom prst="rect">
              <a:avLst/>
            </a:prstGeom>
          </p:spPr>
        </p:pic>
        <p:pic>
          <p:nvPicPr>
            <p:cNvPr id="42" name="Picture 4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19786" y="5074562"/>
              <a:ext cx="561675" cy="561675"/>
            </a:xfrm>
            <a:prstGeom prst="rect">
              <a:avLst/>
            </a:prstGeom>
          </p:spPr>
        </p:pic>
      </p:grpSp>
      <p:grpSp>
        <p:nvGrpSpPr>
          <p:cNvPr id="66" name="Group 65"/>
          <p:cNvGrpSpPr/>
          <p:nvPr/>
        </p:nvGrpSpPr>
        <p:grpSpPr>
          <a:xfrm>
            <a:off x="8439174" y="1745961"/>
            <a:ext cx="3553098" cy="3916402"/>
            <a:chOff x="8439174" y="1745961"/>
            <a:chExt cx="3553098" cy="3916402"/>
          </a:xfrm>
        </p:grpSpPr>
        <p:grpSp>
          <p:nvGrpSpPr>
            <p:cNvPr id="65" name="Group 64"/>
            <p:cNvGrpSpPr/>
            <p:nvPr/>
          </p:nvGrpSpPr>
          <p:grpSpPr>
            <a:xfrm>
              <a:off x="8439174" y="1745961"/>
              <a:ext cx="3553098" cy="3891055"/>
              <a:chOff x="8439174" y="1826989"/>
              <a:chExt cx="3553098" cy="3891055"/>
            </a:xfrm>
          </p:grpSpPr>
          <p:grpSp>
            <p:nvGrpSpPr>
              <p:cNvPr id="45" name="Group 44"/>
              <p:cNvGrpSpPr/>
              <p:nvPr/>
            </p:nvGrpSpPr>
            <p:grpSpPr>
              <a:xfrm>
                <a:off x="8439174" y="1826989"/>
                <a:ext cx="3553098" cy="3204861"/>
                <a:chOff x="779410" y="1641457"/>
                <a:chExt cx="3553098" cy="3204861"/>
              </a:xfrm>
            </p:grpSpPr>
            <p:sp>
              <p:nvSpPr>
                <p:cNvPr id="49" name="TextBox 48"/>
                <p:cNvSpPr txBox="1"/>
                <p:nvPr/>
              </p:nvSpPr>
              <p:spPr>
                <a:xfrm>
                  <a:off x="783769" y="1641457"/>
                  <a:ext cx="3291840" cy="461665"/>
                </a:xfrm>
                <a:prstGeom prst="rect">
                  <a:avLst/>
                </a:prstGeom>
                <a:noFill/>
              </p:spPr>
              <p:txBody>
                <a:bodyPr wrap="square" rtlCol="0">
                  <a:spAutoFit/>
                </a:bodyPr>
                <a:lstStyle/>
                <a:p>
                  <a:r>
                    <a:rPr lang="en-US" sz="2400" b="1" dirty="0"/>
                    <a:t>Monitor and Control </a:t>
                  </a:r>
                </a:p>
              </p:txBody>
            </p:sp>
            <p:grpSp>
              <p:nvGrpSpPr>
                <p:cNvPr id="50" name="Group 49"/>
                <p:cNvGrpSpPr/>
                <p:nvPr/>
              </p:nvGrpSpPr>
              <p:grpSpPr>
                <a:xfrm>
                  <a:off x="779410" y="2290617"/>
                  <a:ext cx="3553098" cy="504835"/>
                  <a:chOff x="6621584" y="2186115"/>
                  <a:chExt cx="3553098" cy="504835"/>
                </a:xfrm>
              </p:grpSpPr>
              <p:sp>
                <p:nvSpPr>
                  <p:cNvPr id="60" name="Donut 59"/>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61" name="TextBox 60"/>
                  <p:cNvSpPr txBox="1"/>
                  <p:nvPr/>
                </p:nvSpPr>
                <p:spPr>
                  <a:xfrm>
                    <a:off x="7221183" y="2186115"/>
                    <a:ext cx="2953499" cy="338554"/>
                  </a:xfrm>
                  <a:prstGeom prst="rect">
                    <a:avLst/>
                  </a:prstGeom>
                  <a:noFill/>
                </p:spPr>
                <p:txBody>
                  <a:bodyPr wrap="square" rtlCol="0">
                    <a:spAutoFit/>
                  </a:bodyPr>
                  <a:lstStyle/>
                  <a:p>
                    <a:r>
                      <a:rPr lang="en-US" sz="1600" dirty="0"/>
                      <a:t>Employee on-board status.</a:t>
                    </a:r>
                  </a:p>
                </p:txBody>
              </p:sp>
            </p:grpSp>
            <p:grpSp>
              <p:nvGrpSpPr>
                <p:cNvPr id="51" name="Group 50"/>
                <p:cNvGrpSpPr/>
                <p:nvPr/>
              </p:nvGrpSpPr>
              <p:grpSpPr>
                <a:xfrm>
                  <a:off x="779410" y="2974239"/>
                  <a:ext cx="3553098" cy="504835"/>
                  <a:chOff x="6621584" y="2186115"/>
                  <a:chExt cx="3553098" cy="504835"/>
                </a:xfrm>
              </p:grpSpPr>
              <p:sp>
                <p:nvSpPr>
                  <p:cNvPr id="58" name="Donut 57"/>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59" name="TextBox 58"/>
                  <p:cNvSpPr txBox="1"/>
                  <p:nvPr/>
                </p:nvSpPr>
                <p:spPr>
                  <a:xfrm>
                    <a:off x="7221183" y="2186115"/>
                    <a:ext cx="2953499" cy="338554"/>
                  </a:xfrm>
                  <a:prstGeom prst="rect">
                    <a:avLst/>
                  </a:prstGeom>
                  <a:noFill/>
                </p:spPr>
                <p:txBody>
                  <a:bodyPr wrap="square" rtlCol="0">
                    <a:spAutoFit/>
                  </a:bodyPr>
                  <a:lstStyle/>
                  <a:p>
                    <a:r>
                      <a:rPr lang="en-US" sz="1600" dirty="0"/>
                      <a:t>Vehicle capacity utilization</a:t>
                    </a:r>
                  </a:p>
                </p:txBody>
              </p:sp>
            </p:grpSp>
            <p:grpSp>
              <p:nvGrpSpPr>
                <p:cNvPr id="52" name="Group 51"/>
                <p:cNvGrpSpPr/>
                <p:nvPr/>
              </p:nvGrpSpPr>
              <p:grpSpPr>
                <a:xfrm>
                  <a:off x="779410" y="3657861"/>
                  <a:ext cx="3553098" cy="504835"/>
                  <a:chOff x="6621584" y="2186115"/>
                  <a:chExt cx="3553098" cy="504835"/>
                </a:xfrm>
              </p:grpSpPr>
              <p:sp>
                <p:nvSpPr>
                  <p:cNvPr id="56" name="Donut 55"/>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57" name="TextBox 56"/>
                  <p:cNvSpPr txBox="1"/>
                  <p:nvPr/>
                </p:nvSpPr>
                <p:spPr>
                  <a:xfrm>
                    <a:off x="7221183" y="2186115"/>
                    <a:ext cx="2953499" cy="338554"/>
                  </a:xfrm>
                  <a:prstGeom prst="rect">
                    <a:avLst/>
                  </a:prstGeom>
                  <a:noFill/>
                </p:spPr>
                <p:txBody>
                  <a:bodyPr wrap="square" rtlCol="0">
                    <a:spAutoFit/>
                  </a:bodyPr>
                  <a:lstStyle/>
                  <a:p>
                    <a:r>
                      <a:rPr lang="en-US" sz="1600" dirty="0"/>
                      <a:t>Trip History with actual routes</a:t>
                    </a:r>
                  </a:p>
                </p:txBody>
              </p:sp>
            </p:grpSp>
            <p:grpSp>
              <p:nvGrpSpPr>
                <p:cNvPr id="53" name="Group 52"/>
                <p:cNvGrpSpPr/>
                <p:nvPr/>
              </p:nvGrpSpPr>
              <p:grpSpPr>
                <a:xfrm>
                  <a:off x="779410" y="4341483"/>
                  <a:ext cx="3553098" cy="504835"/>
                  <a:chOff x="6621584" y="2186115"/>
                  <a:chExt cx="3553098" cy="504835"/>
                </a:xfrm>
              </p:grpSpPr>
              <p:sp>
                <p:nvSpPr>
                  <p:cNvPr id="54" name="Donut 53"/>
                  <p:cNvSpPr/>
                  <p:nvPr/>
                </p:nvSpPr>
                <p:spPr>
                  <a:xfrm>
                    <a:off x="6621584" y="2223228"/>
                    <a:ext cx="496391" cy="467722"/>
                  </a:xfrm>
                  <a:prstGeom prst="don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55" name="TextBox 54"/>
                  <p:cNvSpPr txBox="1"/>
                  <p:nvPr/>
                </p:nvSpPr>
                <p:spPr>
                  <a:xfrm>
                    <a:off x="7221183" y="2186115"/>
                    <a:ext cx="2953499" cy="338554"/>
                  </a:xfrm>
                  <a:prstGeom prst="rect">
                    <a:avLst/>
                  </a:prstGeom>
                  <a:noFill/>
                </p:spPr>
                <p:txBody>
                  <a:bodyPr wrap="square" rtlCol="0">
                    <a:spAutoFit/>
                  </a:bodyPr>
                  <a:lstStyle/>
                  <a:p>
                    <a:r>
                      <a:rPr lang="en-US" sz="1600" dirty="0"/>
                      <a:t>Monthly transportation costing</a:t>
                    </a:r>
                  </a:p>
                </p:txBody>
              </p:sp>
            </p:grpSp>
          </p:grpSp>
          <p:pic>
            <p:nvPicPr>
              <p:cNvPr id="62" name="Picture 6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009921" y="5175779"/>
                <a:ext cx="723020" cy="542265"/>
              </a:xfrm>
              <a:prstGeom prst="rect">
                <a:avLst/>
              </a:prstGeom>
            </p:spPr>
          </p:pic>
          <p:pic>
            <p:nvPicPr>
              <p:cNvPr id="63" name="Picture 6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998043" y="5228598"/>
                <a:ext cx="426117" cy="420199"/>
              </a:xfrm>
              <a:prstGeom prst="rect">
                <a:avLst/>
              </a:prstGeom>
            </p:spPr>
          </p:pic>
        </p:grpSp>
        <p:pic>
          <p:nvPicPr>
            <p:cNvPr id="64" name="Picture 63"/>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08003" y="5129539"/>
              <a:ext cx="663981" cy="532824"/>
            </a:xfrm>
            <a:prstGeom prst="rect">
              <a:avLst/>
            </a:prstGeom>
          </p:spPr>
        </p:pic>
      </p:grpSp>
      <p:grpSp>
        <p:nvGrpSpPr>
          <p:cNvPr id="67" name="Group 66"/>
          <p:cNvGrpSpPr/>
          <p:nvPr/>
        </p:nvGrpSpPr>
        <p:grpSpPr>
          <a:xfrm>
            <a:off x="369408" y="74835"/>
            <a:ext cx="5363867" cy="662478"/>
            <a:chOff x="369408" y="74835"/>
            <a:chExt cx="5363867" cy="662478"/>
          </a:xfrm>
        </p:grpSpPr>
        <p:sp>
          <p:nvSpPr>
            <p:cNvPr id="71" name="Rectangle 70"/>
            <p:cNvSpPr/>
            <p:nvPr/>
          </p:nvSpPr>
          <p:spPr>
            <a:xfrm>
              <a:off x="3041512" y="90982"/>
              <a:ext cx="2691763" cy="646331"/>
            </a:xfrm>
            <a:prstGeom prst="rect">
              <a:avLst/>
            </a:prstGeom>
          </p:spPr>
          <p:txBody>
            <a:bodyPr wrap="none">
              <a:spAutoFit/>
            </a:bodyPr>
            <a:lstStyle/>
            <a:p>
              <a:r>
                <a:rPr lang="en-US" sz="3600" b="1" dirty="0">
                  <a:solidFill>
                    <a:schemeClr val="accent6"/>
                  </a:solidFill>
                </a:rPr>
                <a:t>Functionality</a:t>
              </a:r>
            </a:p>
          </p:txBody>
        </p:sp>
        <p:pic>
          <p:nvPicPr>
            <p:cNvPr id="72" name="Picture 7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69408" y="74835"/>
              <a:ext cx="2542037" cy="633985"/>
            </a:xfrm>
            <a:prstGeom prst="rect">
              <a:avLst/>
            </a:prstGeom>
          </p:spPr>
        </p:pic>
      </p:grpSp>
    </p:spTree>
    <p:extLst>
      <p:ext uri="{BB962C8B-B14F-4D97-AF65-F5344CB8AC3E}">
        <p14:creationId xmlns:p14="http://schemas.microsoft.com/office/powerpoint/2010/main" val="328366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ppt_x"/>
                                          </p:val>
                                        </p:tav>
                                        <p:tav tm="100000">
                                          <p:val>
                                            <p:strVal val="#ppt_x"/>
                                          </p:val>
                                        </p:tav>
                                      </p:tavLst>
                                    </p:anim>
                                    <p:anim calcmode="lin" valueType="num">
                                      <p:cBhvr additive="base">
                                        <p:cTn id="20"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7480" y="130211"/>
            <a:ext cx="3907320"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Dashboard</a:t>
            </a:r>
          </a:p>
        </p:txBody>
      </p:sp>
      <p:grpSp>
        <p:nvGrpSpPr>
          <p:cNvPr id="3" name="Group 2"/>
          <p:cNvGrpSpPr/>
          <p:nvPr/>
        </p:nvGrpSpPr>
        <p:grpSpPr>
          <a:xfrm>
            <a:off x="1224951" y="879094"/>
            <a:ext cx="9742097" cy="5477256"/>
            <a:chOff x="1224951" y="879094"/>
            <a:chExt cx="9742097" cy="5477256"/>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24951" y="879094"/>
              <a:ext cx="9742097" cy="5477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Picture 1"/>
            <p:cNvPicPr>
              <a:picLocks noChangeAspect="1"/>
            </p:cNvPicPr>
            <p:nvPr/>
          </p:nvPicPr>
          <p:blipFill>
            <a:blip r:embed="rId3"/>
            <a:stretch>
              <a:fillRect/>
            </a:stretch>
          </p:blipFill>
          <p:spPr>
            <a:xfrm>
              <a:off x="8009382" y="959555"/>
              <a:ext cx="1600000" cy="247619"/>
            </a:xfrm>
            <a:prstGeom prst="rect">
              <a:avLst/>
            </a:prstGeom>
          </p:spPr>
        </p:pic>
      </p:grpSp>
    </p:spTree>
    <p:extLst>
      <p:ext uri="{BB962C8B-B14F-4D97-AF65-F5344CB8AC3E}">
        <p14:creationId xmlns:p14="http://schemas.microsoft.com/office/powerpoint/2010/main" val="101266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66949" y="1200150"/>
            <a:ext cx="9199289" cy="5172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80960" y="860041"/>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77058" y="859009"/>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p:cNvSpPr/>
          <p:nvPr/>
        </p:nvSpPr>
        <p:spPr>
          <a:xfrm>
            <a:off x="212773" y="118385"/>
            <a:ext cx="7288591"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Employee Self Registration</a:t>
            </a:r>
          </a:p>
        </p:txBody>
      </p:sp>
    </p:spTree>
    <p:extLst>
      <p:ext uri="{BB962C8B-B14F-4D97-AF65-F5344CB8AC3E}">
        <p14:creationId xmlns:p14="http://schemas.microsoft.com/office/powerpoint/2010/main" val="270136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543" y="120378"/>
            <a:ext cx="7682530"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Destination Maintenance </a:t>
            </a:r>
          </a:p>
        </p:txBody>
      </p:sp>
      <p:grpSp>
        <p:nvGrpSpPr>
          <p:cNvPr id="3" name="Group 2"/>
          <p:cNvGrpSpPr/>
          <p:nvPr/>
        </p:nvGrpSpPr>
        <p:grpSpPr>
          <a:xfrm>
            <a:off x="1216818" y="815768"/>
            <a:ext cx="9758363" cy="5486400"/>
            <a:chOff x="1216818" y="815768"/>
            <a:chExt cx="9758363" cy="548640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16818" y="815768"/>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Picture 1"/>
            <p:cNvPicPr>
              <a:picLocks noChangeAspect="1"/>
            </p:cNvPicPr>
            <p:nvPr/>
          </p:nvPicPr>
          <p:blipFill>
            <a:blip r:embed="rId4"/>
            <a:stretch>
              <a:fillRect/>
            </a:stretch>
          </p:blipFill>
          <p:spPr>
            <a:xfrm>
              <a:off x="8019322" y="899920"/>
              <a:ext cx="1600000" cy="247619"/>
            </a:xfrm>
            <a:prstGeom prst="rect">
              <a:avLst/>
            </a:prstGeom>
          </p:spPr>
        </p:pic>
      </p:grpSp>
    </p:spTree>
    <p:extLst>
      <p:ext uri="{BB962C8B-B14F-4D97-AF65-F5344CB8AC3E}">
        <p14:creationId xmlns:p14="http://schemas.microsoft.com/office/powerpoint/2010/main" val="1437259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6309" y="122442"/>
            <a:ext cx="6052643"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Route Planning</a:t>
            </a:r>
          </a:p>
        </p:txBody>
      </p:sp>
      <p:grpSp>
        <p:nvGrpSpPr>
          <p:cNvPr id="4" name="Group 3"/>
          <p:cNvGrpSpPr/>
          <p:nvPr/>
        </p:nvGrpSpPr>
        <p:grpSpPr>
          <a:xfrm>
            <a:off x="1216818" y="816800"/>
            <a:ext cx="9758363" cy="5486400"/>
            <a:chOff x="1216818" y="816800"/>
            <a:chExt cx="9758363" cy="548640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16818" y="816800"/>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p:cNvPicPr>
              <a:picLocks noChangeAspect="1"/>
            </p:cNvPicPr>
            <p:nvPr/>
          </p:nvPicPr>
          <p:blipFill>
            <a:blip r:embed="rId3"/>
            <a:stretch>
              <a:fillRect/>
            </a:stretch>
          </p:blipFill>
          <p:spPr>
            <a:xfrm>
              <a:off x="7969626" y="889981"/>
              <a:ext cx="1600000" cy="247619"/>
            </a:xfrm>
            <a:prstGeom prst="rect">
              <a:avLst/>
            </a:prstGeom>
          </p:spPr>
        </p:pic>
      </p:grpSp>
    </p:spTree>
    <p:extLst>
      <p:ext uri="{BB962C8B-B14F-4D97-AF65-F5344CB8AC3E}">
        <p14:creationId xmlns:p14="http://schemas.microsoft.com/office/powerpoint/2010/main" val="2626851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2435" y="123932"/>
            <a:ext cx="9006859"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Driver Attendance and Vehicle Allocation</a:t>
            </a:r>
          </a:p>
        </p:txBody>
      </p:sp>
      <p:grpSp>
        <p:nvGrpSpPr>
          <p:cNvPr id="3" name="Group 2"/>
          <p:cNvGrpSpPr/>
          <p:nvPr/>
        </p:nvGrpSpPr>
        <p:grpSpPr>
          <a:xfrm>
            <a:off x="1216818" y="869606"/>
            <a:ext cx="9758363" cy="5486400"/>
            <a:chOff x="1216818" y="869606"/>
            <a:chExt cx="9758363" cy="548640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16818" y="869606"/>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Picture 1"/>
            <p:cNvPicPr>
              <a:picLocks noChangeAspect="1"/>
            </p:cNvPicPr>
            <p:nvPr/>
          </p:nvPicPr>
          <p:blipFill>
            <a:blip r:embed="rId3"/>
            <a:stretch>
              <a:fillRect/>
            </a:stretch>
          </p:blipFill>
          <p:spPr>
            <a:xfrm>
              <a:off x="7639293" y="959556"/>
              <a:ext cx="1773063" cy="247619"/>
            </a:xfrm>
            <a:prstGeom prst="rect">
              <a:avLst/>
            </a:prstGeom>
          </p:spPr>
        </p:pic>
      </p:grpSp>
    </p:spTree>
    <p:extLst>
      <p:ext uri="{BB962C8B-B14F-4D97-AF65-F5344CB8AC3E}">
        <p14:creationId xmlns:p14="http://schemas.microsoft.com/office/powerpoint/2010/main" val="1568453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66949" y="1200150"/>
            <a:ext cx="9199289" cy="5172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Rectangle 6"/>
          <p:cNvSpPr/>
          <p:nvPr/>
        </p:nvSpPr>
        <p:spPr>
          <a:xfrm>
            <a:off x="212772" y="120379"/>
            <a:ext cx="9006859"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Trip Itinerary</a:t>
            </a:r>
          </a:p>
        </p:txBody>
      </p:sp>
      <p:pic>
        <p:nvPicPr>
          <p:cNvPr id="2" name="Picture 1"/>
          <p:cNvPicPr>
            <a:picLocks noChangeAspect="1"/>
          </p:cNvPicPr>
          <p:nvPr/>
        </p:nvPicPr>
        <p:blipFill>
          <a:blip r:embed="rId4"/>
          <a:stretch>
            <a:fillRect/>
          </a:stretch>
        </p:blipFill>
        <p:spPr>
          <a:xfrm>
            <a:off x="7512426" y="1287547"/>
            <a:ext cx="1600000" cy="247619"/>
          </a:xfrm>
          <a:prstGeom prst="rect">
            <a:avLst/>
          </a:prstGeom>
        </p:spPr>
      </p:pic>
    </p:spTree>
    <p:extLst>
      <p:ext uri="{BB962C8B-B14F-4D97-AF65-F5344CB8AC3E}">
        <p14:creationId xmlns:p14="http://schemas.microsoft.com/office/powerpoint/2010/main" val="3582951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66949" y="1200150"/>
            <a:ext cx="9199289" cy="5172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9909" y="869950"/>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Rectangle 9"/>
          <p:cNvSpPr/>
          <p:nvPr/>
        </p:nvSpPr>
        <p:spPr>
          <a:xfrm>
            <a:off x="212771" y="130211"/>
            <a:ext cx="9006859"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Transport Request</a:t>
            </a:r>
          </a:p>
        </p:txBody>
      </p:sp>
      <p:grpSp>
        <p:nvGrpSpPr>
          <p:cNvPr id="3" name="Group 2"/>
          <p:cNvGrpSpPr/>
          <p:nvPr/>
        </p:nvGrpSpPr>
        <p:grpSpPr>
          <a:xfrm>
            <a:off x="1019908" y="885825"/>
            <a:ext cx="9758363" cy="5486400"/>
            <a:chOff x="1019909" y="840022"/>
            <a:chExt cx="9758363" cy="5486400"/>
          </a:xfrm>
        </p:grpSpPr>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9909" y="840022"/>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Picture 1"/>
            <p:cNvPicPr>
              <a:picLocks noChangeAspect="1"/>
            </p:cNvPicPr>
            <p:nvPr/>
          </p:nvPicPr>
          <p:blipFill>
            <a:blip r:embed="rId6"/>
            <a:stretch>
              <a:fillRect/>
            </a:stretch>
          </p:blipFill>
          <p:spPr>
            <a:xfrm>
              <a:off x="7969626" y="952854"/>
              <a:ext cx="1600000" cy="247619"/>
            </a:xfrm>
            <a:prstGeom prst="rect">
              <a:avLst/>
            </a:prstGeom>
          </p:spPr>
        </p:pic>
      </p:grpSp>
    </p:spTree>
    <p:extLst>
      <p:ext uri="{BB962C8B-B14F-4D97-AF65-F5344CB8AC3E}">
        <p14:creationId xmlns:p14="http://schemas.microsoft.com/office/powerpoint/2010/main" val="157670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6476" y="120379"/>
            <a:ext cx="9006859"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Quick Planning</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8525" y="869950"/>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36841" y="869950"/>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758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6816" y="810568"/>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0971" y="821026"/>
            <a:ext cx="9758363" cy="5479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02711" y="831466"/>
            <a:ext cx="9758363" cy="5486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p:cNvSpPr/>
          <p:nvPr/>
        </p:nvSpPr>
        <p:spPr>
          <a:xfrm>
            <a:off x="202940" y="118076"/>
            <a:ext cx="9006859"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Visual Planner</a:t>
            </a:r>
          </a:p>
        </p:txBody>
      </p:sp>
      <p:pic>
        <p:nvPicPr>
          <p:cNvPr id="10" name="Picture 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40015" y="807254"/>
            <a:ext cx="9765214" cy="54897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2026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742" y="1010310"/>
            <a:ext cx="2726055" cy="484632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32422" y="1010310"/>
            <a:ext cx="2726055" cy="4846320"/>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24513" y="1012306"/>
            <a:ext cx="2726055" cy="4846320"/>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99023" y="1010310"/>
            <a:ext cx="2726055" cy="4846320"/>
          </a:xfrm>
          <a:prstGeom prst="rect">
            <a:avLst/>
          </a:prstGeom>
        </p:spPr>
      </p:pic>
      <p:sp>
        <p:nvSpPr>
          <p:cNvPr id="10" name="Rectangle 9"/>
          <p:cNvSpPr/>
          <p:nvPr/>
        </p:nvSpPr>
        <p:spPr>
          <a:xfrm>
            <a:off x="206479" y="120728"/>
            <a:ext cx="6052643"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Mobile Application</a:t>
            </a:r>
          </a:p>
        </p:txBody>
      </p:sp>
    </p:spTree>
    <p:extLst>
      <p:ext uri="{BB962C8B-B14F-4D97-AF65-F5344CB8AC3E}">
        <p14:creationId xmlns:p14="http://schemas.microsoft.com/office/powerpoint/2010/main" val="269931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12774" y="135535"/>
            <a:ext cx="6052643" cy="492443"/>
          </a:xfrm>
          <a:prstGeom prst="rect">
            <a:avLst/>
          </a:prstGeom>
        </p:spPr>
        <p:txBody>
          <a:bodyPr wrap="square">
            <a:spAutoFit/>
          </a:bodyPr>
          <a:lstStyle/>
          <a:p>
            <a:r>
              <a:rPr lang="en-US" sz="2600" b="1" dirty="0" err="1"/>
              <a:t>TranSmart</a:t>
            </a:r>
            <a:r>
              <a:rPr lang="en-US" sz="2600" b="1" dirty="0"/>
              <a:t> </a:t>
            </a:r>
            <a:r>
              <a:rPr lang="en-US" sz="2600" b="1" dirty="0">
                <a:solidFill>
                  <a:schemeClr val="accent6"/>
                </a:solidFill>
              </a:rPr>
              <a:t>Trip Review</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90249" y="869183"/>
            <a:ext cx="9756648" cy="5477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16137" y="876160"/>
            <a:ext cx="9759725" cy="54732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0031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idx="1"/>
          </p:nvPr>
        </p:nvSpPr>
        <p:spPr/>
        <p:txBody>
          <a:bodyPr/>
          <a:lstStyle/>
          <a:p>
            <a:r>
              <a:rPr lang="en-US" dirty="0"/>
              <a:t>Visibility:</a:t>
            </a:r>
          </a:p>
          <a:p>
            <a:pPr lvl="1"/>
            <a:r>
              <a:rPr lang="en-US" dirty="0"/>
              <a:t>Pick-up and drop-off time and location </a:t>
            </a:r>
          </a:p>
          <a:p>
            <a:pPr lvl="1"/>
            <a:r>
              <a:rPr lang="en-US" dirty="0"/>
              <a:t>Vehicles utilization</a:t>
            </a:r>
          </a:p>
          <a:p>
            <a:pPr lvl="1"/>
            <a:r>
              <a:rPr lang="en-US" dirty="0"/>
              <a:t>Routes and trips time</a:t>
            </a:r>
          </a:p>
          <a:p>
            <a:endParaRPr lang="en-US" dirty="0"/>
          </a:p>
          <a:p>
            <a:r>
              <a:rPr lang="en-US" dirty="0"/>
              <a:t>Optimum vehicles utilization -&gt; Reduced transportation cost</a:t>
            </a:r>
          </a:p>
          <a:p>
            <a:endParaRPr lang="en-US" dirty="0"/>
          </a:p>
        </p:txBody>
      </p:sp>
    </p:spTree>
    <p:extLst>
      <p:ext uri="{BB962C8B-B14F-4D97-AF65-F5344CB8AC3E}">
        <p14:creationId xmlns:p14="http://schemas.microsoft.com/office/powerpoint/2010/main" val="163965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Operational Efficiency</a:t>
            </a:r>
          </a:p>
        </p:txBody>
      </p:sp>
      <p:sp>
        <p:nvSpPr>
          <p:cNvPr id="3" name="Content Placeholder 2"/>
          <p:cNvSpPr>
            <a:spLocks noGrp="1"/>
          </p:cNvSpPr>
          <p:nvPr>
            <p:ph idx="1"/>
          </p:nvPr>
        </p:nvSpPr>
        <p:spPr/>
        <p:txBody>
          <a:bodyPr/>
          <a:lstStyle/>
          <a:p>
            <a:r>
              <a:rPr lang="en-US" dirty="0"/>
              <a:t>Overtime decision: had to be decided by 1 o’clock now 4pm.</a:t>
            </a:r>
          </a:p>
          <a:p>
            <a:r>
              <a:rPr lang="en-US" dirty="0"/>
              <a:t>Cloud solution:</a:t>
            </a:r>
          </a:p>
          <a:p>
            <a:pPr lvl="1"/>
            <a:r>
              <a:rPr lang="en-US" dirty="0"/>
              <a:t>Billed as pay per use and by number of employees</a:t>
            </a:r>
          </a:p>
          <a:p>
            <a:pPr lvl="1"/>
            <a:r>
              <a:rPr lang="en-US" dirty="0"/>
              <a:t>Saving: on premise servers + maintenance</a:t>
            </a:r>
          </a:p>
          <a:p>
            <a:endParaRPr lang="en-US" dirty="0"/>
          </a:p>
          <a:p>
            <a:r>
              <a:rPr lang="en-US" dirty="0"/>
              <a:t>Unplanned benefit with major impact:</a:t>
            </a:r>
          </a:p>
          <a:p>
            <a:pPr lvl="1"/>
            <a:r>
              <a:rPr lang="en-US" dirty="0"/>
              <a:t>Early access to employee availability (workforce planning – line balancing)</a:t>
            </a:r>
          </a:p>
          <a:p>
            <a:pPr lvl="1"/>
            <a:r>
              <a:rPr lang="en-US" dirty="0"/>
              <a:t>Employees availability was only known when they arrive at factory</a:t>
            </a:r>
            <a:br>
              <a:rPr lang="en-US" dirty="0"/>
            </a:br>
            <a:r>
              <a:rPr lang="en-US" dirty="0"/>
              <a:t>5% absentee (250 people absent in average – some with special skills)</a:t>
            </a:r>
            <a:br>
              <a:rPr lang="en-US" dirty="0"/>
            </a:br>
            <a:r>
              <a:rPr lang="en-US" dirty="0"/>
              <a:t>Can loose up to 1hour of factory production</a:t>
            </a:r>
          </a:p>
          <a:p>
            <a:pPr marL="0" indent="0">
              <a:buNone/>
            </a:pPr>
            <a:endParaRPr lang="en-US" dirty="0"/>
          </a:p>
          <a:p>
            <a:endParaRPr lang="en-US" dirty="0"/>
          </a:p>
        </p:txBody>
      </p:sp>
    </p:spTree>
    <p:extLst>
      <p:ext uri="{BB962C8B-B14F-4D97-AF65-F5344CB8AC3E}">
        <p14:creationId xmlns:p14="http://schemas.microsoft.com/office/powerpoint/2010/main" val="2610290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to Transport Contractors</a:t>
            </a:r>
          </a:p>
        </p:txBody>
      </p:sp>
      <p:sp>
        <p:nvSpPr>
          <p:cNvPr id="3" name="Content Placeholder 2"/>
          <p:cNvSpPr>
            <a:spLocks noGrp="1"/>
          </p:cNvSpPr>
          <p:nvPr>
            <p:ph idx="1"/>
          </p:nvPr>
        </p:nvSpPr>
        <p:spPr/>
        <p:txBody>
          <a:bodyPr/>
          <a:lstStyle/>
          <a:p>
            <a:r>
              <a:rPr lang="en-US" dirty="0"/>
              <a:t>Efficient Billing thanks to accurate mileage </a:t>
            </a:r>
          </a:p>
          <a:p>
            <a:r>
              <a:rPr lang="en-US" dirty="0"/>
              <a:t>Fleet Visibility</a:t>
            </a:r>
          </a:p>
          <a:p>
            <a:r>
              <a:rPr lang="en-US" dirty="0"/>
              <a:t>Sales tool for new business</a:t>
            </a:r>
          </a:p>
        </p:txBody>
      </p:sp>
    </p:spTree>
    <p:extLst>
      <p:ext uri="{BB962C8B-B14F-4D97-AF65-F5344CB8AC3E}">
        <p14:creationId xmlns:p14="http://schemas.microsoft.com/office/powerpoint/2010/main" val="1603730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to Employees</a:t>
            </a:r>
          </a:p>
        </p:txBody>
      </p:sp>
      <p:sp>
        <p:nvSpPr>
          <p:cNvPr id="3" name="Content Placeholder 2"/>
          <p:cNvSpPr>
            <a:spLocks noGrp="1"/>
          </p:cNvSpPr>
          <p:nvPr>
            <p:ph idx="1"/>
          </p:nvPr>
        </p:nvSpPr>
        <p:spPr/>
        <p:txBody>
          <a:bodyPr/>
          <a:lstStyle/>
          <a:p>
            <a:r>
              <a:rPr lang="en-US" dirty="0"/>
              <a:t>Reduce wait time thanks to vehicle status notification</a:t>
            </a:r>
          </a:p>
          <a:p>
            <a:r>
              <a:rPr lang="en-US" dirty="0"/>
              <a:t>Reduction in journey time</a:t>
            </a:r>
          </a:p>
          <a:p>
            <a:r>
              <a:rPr lang="en-US" dirty="0"/>
              <a:t>Personal safety</a:t>
            </a:r>
          </a:p>
        </p:txBody>
      </p:sp>
    </p:spTree>
    <p:extLst>
      <p:ext uri="{BB962C8B-B14F-4D97-AF65-F5344CB8AC3E}">
        <p14:creationId xmlns:p14="http://schemas.microsoft.com/office/powerpoint/2010/main" val="1144641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959" y="370575"/>
            <a:ext cx="10951239" cy="424732"/>
          </a:xfrm>
        </p:spPr>
        <p:txBody>
          <a:bodyPr/>
          <a:lstStyle/>
          <a:p>
            <a:r>
              <a:rPr lang="en-US" dirty="0"/>
              <a:t>Why was </a:t>
            </a:r>
            <a:r>
              <a:rPr lang="en-US" dirty="0" err="1"/>
              <a:t>Kingslake</a:t>
            </a:r>
            <a:r>
              <a:rPr lang="en-US" dirty="0"/>
              <a:t> Successful with Rollbase</a:t>
            </a:r>
          </a:p>
        </p:txBody>
      </p:sp>
      <p:sp>
        <p:nvSpPr>
          <p:cNvPr id="3" name="Content Placeholder 2"/>
          <p:cNvSpPr>
            <a:spLocks noGrp="1"/>
          </p:cNvSpPr>
          <p:nvPr>
            <p:ph idx="1"/>
          </p:nvPr>
        </p:nvSpPr>
        <p:spPr/>
        <p:txBody>
          <a:bodyPr/>
          <a:lstStyle/>
          <a:p>
            <a:r>
              <a:rPr lang="en-US" dirty="0"/>
              <a:t>Faster to build (conservative estimate at 60% compared to traditional methods)</a:t>
            </a:r>
          </a:p>
          <a:p>
            <a:r>
              <a:rPr lang="en-US" dirty="0"/>
              <a:t>Very quick to demo initial concepts and iterate with customers. </a:t>
            </a:r>
          </a:p>
          <a:p>
            <a:r>
              <a:rPr lang="en-US" dirty="0"/>
              <a:t>Were able to leverage lots of built-in services (Built-in user management, Security, APIs, reporting, workflow engines, cloud, …)</a:t>
            </a:r>
          </a:p>
          <a:p>
            <a:r>
              <a:rPr lang="en-US" dirty="0"/>
              <a:t>Allowed to outsmart competition by providing feature rich solution</a:t>
            </a:r>
          </a:p>
          <a:p>
            <a:pPr lvl="1"/>
            <a:endParaRPr lang="en-US" dirty="0"/>
          </a:p>
          <a:p>
            <a:pPr marL="0" indent="0">
              <a:buNone/>
            </a:pPr>
            <a:endParaRPr lang="en-US" dirty="0"/>
          </a:p>
        </p:txBody>
      </p:sp>
    </p:spTree>
    <p:extLst>
      <p:ext uri="{BB962C8B-B14F-4D97-AF65-F5344CB8AC3E}">
        <p14:creationId xmlns:p14="http://schemas.microsoft.com/office/powerpoint/2010/main" val="1541226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295977" y="3056131"/>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pPr defTabSz="914377"/>
            <a:endParaRPr lang="en-US" kern="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altLang="en-US" dirty="0"/>
              <a:t>Intro </a:t>
            </a:r>
          </a:p>
          <a:p>
            <a:r>
              <a:rPr lang="en-US" altLang="en-US" dirty="0" err="1"/>
              <a:t>IoT</a:t>
            </a:r>
            <a:r>
              <a:rPr lang="en-US" altLang="en-US" dirty="0"/>
              <a:t> Market</a:t>
            </a:r>
          </a:p>
          <a:p>
            <a:r>
              <a:rPr lang="en-US" altLang="en-US" dirty="0"/>
              <a:t>Employees Transportation Management Case Study </a:t>
            </a:r>
          </a:p>
          <a:p>
            <a:r>
              <a:rPr lang="en-US" altLang="en-US" dirty="0"/>
              <a:t>Building Management Example</a:t>
            </a:r>
          </a:p>
          <a:p>
            <a:r>
              <a:rPr lang="en-US" altLang="en-US" dirty="0"/>
              <a:t>High-Value/Low-Code Platform</a:t>
            </a:r>
          </a:p>
          <a:p>
            <a:r>
              <a:rPr lang="en-US" altLang="en-US" dirty="0"/>
              <a:t>Q&amp;A</a:t>
            </a:r>
          </a:p>
          <a:p>
            <a:pPr marL="0" indent="0">
              <a:buNone/>
            </a:pPr>
            <a:endParaRPr lang="en-US" altLang="en-US" dirty="0"/>
          </a:p>
        </p:txBody>
      </p:sp>
    </p:spTree>
    <p:extLst>
      <p:ext uri="{BB962C8B-B14F-4D97-AF65-F5344CB8AC3E}">
        <p14:creationId xmlns:p14="http://schemas.microsoft.com/office/powerpoint/2010/main" val="2409826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Application for a Prospect</a:t>
            </a:r>
          </a:p>
        </p:txBody>
      </p:sp>
      <p:sp>
        <p:nvSpPr>
          <p:cNvPr id="3" name="Content Placeholder 2"/>
          <p:cNvSpPr>
            <a:spLocks noGrp="1"/>
          </p:cNvSpPr>
          <p:nvPr>
            <p:ph idx="1"/>
          </p:nvPr>
        </p:nvSpPr>
        <p:spPr/>
        <p:txBody>
          <a:bodyPr/>
          <a:lstStyle/>
          <a:p>
            <a:r>
              <a:rPr lang="en-US" dirty="0"/>
              <a:t>Building Management for:</a:t>
            </a:r>
          </a:p>
          <a:p>
            <a:pPr lvl="1"/>
            <a:r>
              <a:rPr lang="en-US" dirty="0"/>
              <a:t>Residential</a:t>
            </a:r>
          </a:p>
          <a:p>
            <a:pPr lvl="1"/>
            <a:r>
              <a:rPr lang="en-US" dirty="0"/>
              <a:t>Industrial</a:t>
            </a:r>
            <a:br>
              <a:rPr lang="en-US" dirty="0"/>
            </a:br>
            <a:br>
              <a:rPr lang="en-US" dirty="0"/>
            </a:br>
            <a:endParaRPr lang="en-US" dirty="0"/>
          </a:p>
          <a:p>
            <a:pPr marL="0" indent="0">
              <a:buNone/>
            </a:pPr>
            <a:endParaRPr lang="en-US" dirty="0"/>
          </a:p>
          <a:p>
            <a:pPr marL="0" indent="0">
              <a:buNone/>
            </a:pPr>
            <a:r>
              <a:rPr lang="en-US" dirty="0"/>
              <a:t>    Check blog: </a:t>
            </a:r>
            <a:r>
              <a:rPr lang="en-US" dirty="0">
                <a:hlinkClick r:id="rId2"/>
              </a:rPr>
              <a:t>https://goo.gl/jAXwoF</a:t>
            </a:r>
            <a:endParaRPr lang="en-US" dirty="0"/>
          </a:p>
          <a:p>
            <a:pPr marL="0" indent="0">
              <a:buNone/>
            </a:pP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516639" y="1138947"/>
            <a:ext cx="6340977" cy="4618917"/>
          </a:xfrm>
          <a:prstGeom prst="rect">
            <a:avLst/>
          </a:prstGeom>
          <a:noFill/>
          <a:ln w="9525">
            <a:noFill/>
            <a:miter lim="800000"/>
            <a:headEnd/>
            <a:tailEnd/>
          </a:ln>
        </p:spPr>
      </p:pic>
      <p:pic>
        <p:nvPicPr>
          <p:cNvPr id="4" name="Picture 3"/>
          <p:cNvPicPr>
            <a:picLocks noChangeAspect="1"/>
          </p:cNvPicPr>
          <p:nvPr/>
        </p:nvPicPr>
        <p:blipFill>
          <a:blip r:embed="rId4"/>
          <a:stretch>
            <a:fillRect/>
          </a:stretch>
        </p:blipFill>
        <p:spPr>
          <a:xfrm>
            <a:off x="1696592" y="3867150"/>
            <a:ext cx="2156079" cy="2130102"/>
          </a:xfrm>
          <a:prstGeom prst="rect">
            <a:avLst/>
          </a:prstGeom>
        </p:spPr>
      </p:pic>
    </p:spTree>
    <p:extLst>
      <p:ext uri="{BB962C8B-B14F-4D97-AF65-F5344CB8AC3E}">
        <p14:creationId xmlns:p14="http://schemas.microsoft.com/office/powerpoint/2010/main" val="2529178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Time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66241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59032" y="602742"/>
            <a:ext cx="9447719" cy="5420106"/>
          </a:xfrm>
          <a:prstGeom prst="rect">
            <a:avLst/>
          </a:prstGeom>
        </p:spPr>
      </p:pic>
    </p:spTree>
    <p:extLst>
      <p:ext uri="{BB962C8B-B14F-4D97-AF65-F5344CB8AC3E}">
        <p14:creationId xmlns:p14="http://schemas.microsoft.com/office/powerpoint/2010/main" val="2499644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16739" y="639318"/>
            <a:ext cx="9484262" cy="5407914"/>
          </a:xfrm>
          <a:prstGeom prst="rect">
            <a:avLst/>
          </a:prstGeom>
        </p:spPr>
      </p:pic>
    </p:spTree>
    <p:extLst>
      <p:ext uri="{BB962C8B-B14F-4D97-AF65-F5344CB8AC3E}">
        <p14:creationId xmlns:p14="http://schemas.microsoft.com/office/powerpoint/2010/main" val="4165472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87552" y="544122"/>
            <a:ext cx="9022079" cy="5763736"/>
          </a:xfrm>
          <a:prstGeom prst="rect">
            <a:avLst/>
          </a:prstGeom>
        </p:spPr>
      </p:pic>
    </p:spTree>
    <p:extLst>
      <p:ext uri="{BB962C8B-B14F-4D97-AF65-F5344CB8AC3E}">
        <p14:creationId xmlns:p14="http://schemas.microsoft.com/office/powerpoint/2010/main" val="1401277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Email Trigger When Temperature is not adjusting</a:t>
            </a:r>
          </a:p>
        </p:txBody>
      </p:sp>
      <p:pic>
        <p:nvPicPr>
          <p:cNvPr id="4" name="Content Placeholder 3"/>
          <p:cNvPicPr>
            <a:picLocks noGrp="1" noChangeAspect="1"/>
          </p:cNvPicPr>
          <p:nvPr>
            <p:ph idx="1"/>
          </p:nvPr>
        </p:nvPicPr>
        <p:blipFill>
          <a:blip r:embed="rId2"/>
          <a:stretch>
            <a:fillRect/>
          </a:stretch>
        </p:blipFill>
        <p:spPr>
          <a:xfrm>
            <a:off x="1146969" y="1652587"/>
            <a:ext cx="9239250" cy="4267200"/>
          </a:xfrm>
          <a:prstGeom prst="rect">
            <a:avLst/>
          </a:prstGeom>
        </p:spPr>
      </p:pic>
    </p:spTree>
    <p:extLst>
      <p:ext uri="{BB962C8B-B14F-4D97-AF65-F5344CB8AC3E}">
        <p14:creationId xmlns:p14="http://schemas.microsoft.com/office/powerpoint/2010/main" val="356559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476151" y="3517873"/>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pPr defTabSz="914377"/>
            <a:endParaRPr lang="en-US" kern="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altLang="en-US" dirty="0"/>
              <a:t>Intro </a:t>
            </a:r>
          </a:p>
          <a:p>
            <a:r>
              <a:rPr lang="en-US" altLang="en-US" dirty="0" err="1"/>
              <a:t>IoT</a:t>
            </a:r>
            <a:r>
              <a:rPr lang="en-US" altLang="en-US" dirty="0"/>
              <a:t> Market</a:t>
            </a:r>
          </a:p>
          <a:p>
            <a:r>
              <a:rPr lang="en-US" altLang="en-US" dirty="0"/>
              <a:t>Employees Transportation Management Case Study </a:t>
            </a:r>
          </a:p>
          <a:p>
            <a:r>
              <a:rPr lang="en-US" altLang="en-US" dirty="0"/>
              <a:t>Building Management Example</a:t>
            </a:r>
          </a:p>
          <a:p>
            <a:r>
              <a:rPr lang="en-US" altLang="en-US" dirty="0"/>
              <a:t>Benefits High-Value/Low-Code Platform</a:t>
            </a:r>
          </a:p>
          <a:p>
            <a:r>
              <a:rPr lang="en-US" altLang="en-US" dirty="0"/>
              <a:t>Q&amp;A</a:t>
            </a:r>
          </a:p>
          <a:p>
            <a:pPr marL="0" indent="0">
              <a:buNone/>
            </a:pPr>
            <a:endParaRPr lang="en-US" altLang="en-US" dirty="0"/>
          </a:p>
        </p:txBody>
      </p:sp>
    </p:spTree>
    <p:extLst>
      <p:ext uri="{BB962C8B-B14F-4D97-AF65-F5344CB8AC3E}">
        <p14:creationId xmlns:p14="http://schemas.microsoft.com/office/powerpoint/2010/main" val="1594611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Rollbase High Value Services</a:t>
            </a:r>
          </a:p>
        </p:txBody>
      </p:sp>
      <p:sp>
        <p:nvSpPr>
          <p:cNvPr id="3" name="Content Placeholder 2"/>
          <p:cNvSpPr>
            <a:spLocks noGrp="1"/>
          </p:cNvSpPr>
          <p:nvPr>
            <p:ph idx="1"/>
          </p:nvPr>
        </p:nvSpPr>
        <p:spPr>
          <a:xfrm>
            <a:off x="182880" y="1200151"/>
            <a:ext cx="8485633" cy="5172075"/>
          </a:xfrm>
        </p:spPr>
        <p:txBody>
          <a:bodyPr/>
          <a:lstStyle/>
          <a:p>
            <a:pPr lvl="1"/>
            <a:r>
              <a:rPr lang="en-US" dirty="0"/>
              <a:t>Object Model management (1 to 1, 1 to n, n to m)</a:t>
            </a:r>
          </a:p>
          <a:p>
            <a:pPr lvl="1"/>
            <a:r>
              <a:rPr lang="en-US" dirty="0"/>
              <a:t>Security, permissions, roles and auditing </a:t>
            </a:r>
          </a:p>
          <a:p>
            <a:pPr lvl="1"/>
            <a:r>
              <a:rPr lang="en-US" dirty="0"/>
              <a:t>Authentication (SAML, ADFS, OpenID Connect, LDAP, Kerberos)</a:t>
            </a:r>
          </a:p>
          <a:p>
            <a:pPr lvl="1"/>
            <a:r>
              <a:rPr lang="en-US" dirty="0"/>
              <a:t>Workflow engine and workflow editor</a:t>
            </a:r>
          </a:p>
          <a:p>
            <a:pPr lvl="1"/>
            <a:r>
              <a:rPr lang="en-US" dirty="0"/>
              <a:t>API Access (REST, SOAP)</a:t>
            </a:r>
          </a:p>
          <a:p>
            <a:pPr lvl="1"/>
            <a:r>
              <a:rPr lang="en-US" dirty="0"/>
              <a:t>Reports – PDF generation – PDF Annotation</a:t>
            </a:r>
          </a:p>
          <a:p>
            <a:pPr lvl="1"/>
            <a:r>
              <a:rPr lang="en-US" dirty="0"/>
              <a:t>Data integration</a:t>
            </a:r>
          </a:p>
          <a:p>
            <a:pPr lvl="1"/>
            <a:r>
              <a:rPr lang="en-US" dirty="0"/>
              <a:t>Email-Calendar integration</a:t>
            </a:r>
          </a:p>
          <a:p>
            <a:pPr lvl="1"/>
            <a:r>
              <a:rPr lang="en-US" dirty="0"/>
              <a:t>UI (responsive, adaptive, charts, widgets, I18N, …)</a:t>
            </a:r>
          </a:p>
          <a:p>
            <a:pPr lvl="1"/>
            <a:r>
              <a:rPr lang="en-US" dirty="0"/>
              <a:t>Deployment and Monitoring</a:t>
            </a:r>
          </a:p>
          <a:p>
            <a:pPr lvl="1"/>
            <a:r>
              <a:rPr lang="en-US" dirty="0"/>
              <a:t>Scalability and high availability</a:t>
            </a:r>
          </a:p>
          <a:p>
            <a:pPr lvl="1"/>
            <a:r>
              <a:rPr lang="en-US" dirty="0"/>
              <a:t>Cloud (private – public – on premise)</a:t>
            </a:r>
          </a:p>
          <a:p>
            <a:pPr lvl="1"/>
            <a:endParaRPr lang="en-US" dirty="0"/>
          </a:p>
        </p:txBody>
      </p:sp>
      <p:sp>
        <p:nvSpPr>
          <p:cNvPr id="4" name="TextBox 3"/>
          <p:cNvSpPr txBox="1"/>
          <p:nvPr/>
        </p:nvSpPr>
        <p:spPr bwMode="auto">
          <a:xfrm>
            <a:off x="7668768" y="1450848"/>
            <a:ext cx="4023360" cy="64633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ctr">
              <a:buSzTx/>
            </a:pPr>
            <a:r>
              <a:rPr lang="en-US" dirty="0"/>
              <a:t>More details at blog:</a:t>
            </a:r>
            <a:br>
              <a:rPr lang="en-US" dirty="0"/>
            </a:br>
            <a:r>
              <a:rPr lang="en-US" dirty="0">
                <a:hlinkClick r:id="rId2"/>
              </a:rPr>
              <a:t>https://goo.gl/hciUu8</a:t>
            </a:r>
            <a:endParaRPr lang="en-US" i="0" dirty="0"/>
          </a:p>
        </p:txBody>
      </p:sp>
      <p:pic>
        <p:nvPicPr>
          <p:cNvPr id="5" name="Picture 4"/>
          <p:cNvPicPr>
            <a:picLocks noChangeAspect="1"/>
          </p:cNvPicPr>
          <p:nvPr/>
        </p:nvPicPr>
        <p:blipFill>
          <a:blip r:embed="rId3"/>
          <a:stretch>
            <a:fillRect/>
          </a:stretch>
        </p:blipFill>
        <p:spPr>
          <a:xfrm>
            <a:off x="8668513" y="2475721"/>
            <a:ext cx="2182559" cy="2195474"/>
          </a:xfrm>
          <a:prstGeom prst="rect">
            <a:avLst/>
          </a:prstGeom>
        </p:spPr>
      </p:pic>
    </p:spTree>
    <p:extLst>
      <p:ext uri="{BB962C8B-B14F-4D97-AF65-F5344CB8AC3E}">
        <p14:creationId xmlns:p14="http://schemas.microsoft.com/office/powerpoint/2010/main" val="637038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No code REST</a:t>
            </a:r>
          </a:p>
        </p:txBody>
      </p:sp>
      <p:pic>
        <p:nvPicPr>
          <p:cNvPr id="4" name="Content Placeholder 3"/>
          <p:cNvPicPr>
            <a:picLocks noGrp="1" noChangeAspect="1"/>
          </p:cNvPicPr>
          <p:nvPr>
            <p:ph idx="1"/>
          </p:nvPr>
        </p:nvPicPr>
        <p:blipFill>
          <a:blip r:embed="rId2"/>
          <a:stretch>
            <a:fillRect/>
          </a:stretch>
        </p:blipFill>
        <p:spPr>
          <a:xfrm>
            <a:off x="1434981" y="1200150"/>
            <a:ext cx="8663225" cy="5172075"/>
          </a:xfrm>
          <a:prstGeom prst="rect">
            <a:avLst/>
          </a:prstGeom>
        </p:spPr>
      </p:pic>
    </p:spTree>
    <p:extLst>
      <p:ext uri="{BB962C8B-B14F-4D97-AF65-F5344CB8AC3E}">
        <p14:creationId xmlns:p14="http://schemas.microsoft.com/office/powerpoint/2010/main" val="4132798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Workflow Designer</a:t>
            </a:r>
          </a:p>
        </p:txBody>
      </p:sp>
      <p:pic>
        <p:nvPicPr>
          <p:cNvPr id="6" name="Content Placeholder 5"/>
          <p:cNvPicPr>
            <a:picLocks noGrp="1" noChangeAspect="1"/>
          </p:cNvPicPr>
          <p:nvPr>
            <p:ph idx="1"/>
          </p:nvPr>
        </p:nvPicPr>
        <p:blipFill>
          <a:blip r:embed="rId2"/>
          <a:stretch>
            <a:fillRect/>
          </a:stretch>
        </p:blipFill>
        <p:spPr>
          <a:xfrm>
            <a:off x="1551621" y="968502"/>
            <a:ext cx="8055675" cy="5534805"/>
          </a:xfrm>
          <a:prstGeom prst="rect">
            <a:avLst/>
          </a:prstGeom>
        </p:spPr>
      </p:pic>
    </p:spTree>
    <p:extLst>
      <p:ext uri="{BB962C8B-B14F-4D97-AF65-F5344CB8AC3E}">
        <p14:creationId xmlns:p14="http://schemas.microsoft.com/office/powerpoint/2010/main" val="910669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Wrap-up</a:t>
            </a:r>
          </a:p>
        </p:txBody>
      </p:sp>
      <p:sp>
        <p:nvSpPr>
          <p:cNvPr id="3" name="Content Placeholder 2"/>
          <p:cNvSpPr>
            <a:spLocks noGrp="1"/>
          </p:cNvSpPr>
          <p:nvPr>
            <p:ph idx="1"/>
          </p:nvPr>
        </p:nvSpPr>
        <p:spPr/>
        <p:txBody>
          <a:bodyPr/>
          <a:lstStyle/>
          <a:p>
            <a:r>
              <a:rPr lang="en-US" dirty="0" err="1"/>
              <a:t>IoT</a:t>
            </a:r>
            <a:r>
              <a:rPr lang="en-US" dirty="0"/>
              <a:t> world has opened huge opportunities</a:t>
            </a:r>
          </a:p>
          <a:p>
            <a:r>
              <a:rPr lang="en-US" dirty="0"/>
              <a:t>Rollbase can help you conquer that world at unprecedented speed</a:t>
            </a:r>
          </a:p>
          <a:p>
            <a:r>
              <a:rPr lang="en-US" dirty="0"/>
              <a:t>Multiplier effect: </a:t>
            </a:r>
            <a:r>
              <a:rPr lang="en-US" dirty="0" err="1"/>
              <a:t>Kingslake</a:t>
            </a:r>
            <a:r>
              <a:rPr lang="en-US" dirty="0"/>
              <a:t> was very successful and now expending into new markets and potentially new applications.</a:t>
            </a:r>
          </a:p>
          <a:p>
            <a:r>
              <a:rPr lang="en-US" dirty="0"/>
              <a:t>Allowed </a:t>
            </a:r>
            <a:r>
              <a:rPr lang="en-US" dirty="0" err="1"/>
              <a:t>Kingslake</a:t>
            </a:r>
            <a:r>
              <a:rPr lang="en-US" dirty="0"/>
              <a:t> to open new stream of revenue with different software from Progress</a:t>
            </a:r>
          </a:p>
        </p:txBody>
      </p:sp>
    </p:spTree>
    <p:extLst>
      <p:ext uri="{BB962C8B-B14F-4D97-AF65-F5344CB8AC3E}">
        <p14:creationId xmlns:p14="http://schemas.microsoft.com/office/powerpoint/2010/main" val="1638079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295977" y="4055103"/>
            <a:ext cx="11498081" cy="461963"/>
          </a:xfrm>
          <a:prstGeom prst="rect">
            <a:avLst/>
          </a:prstGeom>
          <a:gradFill flip="none" rotWithShape="1">
            <a:gsLst>
              <a:gs pos="0">
                <a:schemeClr val="accent1">
                  <a:lumMod val="5000"/>
                  <a:lumOff val="95000"/>
                  <a:alpha val="0"/>
                </a:schemeClr>
              </a:gs>
              <a:gs pos="100000">
                <a:schemeClr val="accent1">
                  <a:alpha val="47000"/>
                </a:schemeClr>
              </a:gs>
            </a:gsLst>
            <a:lin ang="0" scaled="1"/>
            <a:tileRect/>
          </a:gradFill>
          <a:ln w="9525">
            <a:noFill/>
            <a:round/>
            <a:headEnd/>
            <a:tailEnd/>
          </a:ln>
          <a:effectLst/>
        </p:spPr>
        <p:txBody>
          <a:bodyPr wrap="square" anchor="ctr"/>
          <a:lstStyle/>
          <a:p>
            <a:pPr defTabSz="914377"/>
            <a:endParaRPr lang="en-US" kern="0">
              <a:solidFill>
                <a:srgbClr val="000000"/>
              </a:solidFill>
            </a:endParaRPr>
          </a:p>
        </p:txBody>
      </p:sp>
      <p:sp>
        <p:nvSpPr>
          <p:cNvPr id="4" name="Title 3"/>
          <p:cNvSpPr>
            <a:spLocks noGrp="1"/>
          </p:cNvSpPr>
          <p:nvPr>
            <p:ph type="title"/>
          </p:nvPr>
        </p:nvSpPr>
        <p:spPr/>
        <p:txBody>
          <a:bodyPr/>
          <a:lstStyle/>
          <a:p>
            <a:r>
              <a:rPr lang="en-US" dirty="0"/>
              <a:t>Agenda</a:t>
            </a:r>
          </a:p>
        </p:txBody>
      </p:sp>
      <p:sp>
        <p:nvSpPr>
          <p:cNvPr id="5" name="Content Placeholder 4"/>
          <p:cNvSpPr>
            <a:spLocks noGrp="1"/>
          </p:cNvSpPr>
          <p:nvPr>
            <p:ph idx="1"/>
          </p:nvPr>
        </p:nvSpPr>
        <p:spPr/>
        <p:txBody>
          <a:bodyPr/>
          <a:lstStyle/>
          <a:p>
            <a:r>
              <a:rPr lang="en-US" altLang="en-US" dirty="0"/>
              <a:t>Intro </a:t>
            </a:r>
          </a:p>
          <a:p>
            <a:r>
              <a:rPr lang="en-US" altLang="en-US" dirty="0" err="1"/>
              <a:t>IoT</a:t>
            </a:r>
            <a:r>
              <a:rPr lang="en-US" altLang="en-US" dirty="0"/>
              <a:t> Market</a:t>
            </a:r>
          </a:p>
          <a:p>
            <a:r>
              <a:rPr lang="en-US" altLang="en-US" dirty="0"/>
              <a:t>Employees Transportation Management Case Study </a:t>
            </a:r>
          </a:p>
          <a:p>
            <a:r>
              <a:rPr lang="en-US" altLang="en-US" dirty="0"/>
              <a:t>Building Management Example</a:t>
            </a:r>
          </a:p>
          <a:p>
            <a:r>
              <a:rPr lang="en-US" altLang="en-US" dirty="0"/>
              <a:t>High-Value/Low-Code Platform</a:t>
            </a:r>
          </a:p>
          <a:p>
            <a:r>
              <a:rPr lang="en-US" altLang="en-US" dirty="0"/>
              <a:t>Q&amp;A</a:t>
            </a:r>
          </a:p>
          <a:p>
            <a:pPr marL="0" indent="0">
              <a:buNone/>
            </a:pPr>
            <a:endParaRPr lang="en-US" altLang="en-US" dirty="0"/>
          </a:p>
        </p:txBody>
      </p:sp>
    </p:spTree>
    <p:extLst>
      <p:ext uri="{BB962C8B-B14F-4D97-AF65-F5344CB8AC3E}">
        <p14:creationId xmlns:p14="http://schemas.microsoft.com/office/powerpoint/2010/main" val="3683203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94289" y="3505945"/>
            <a:ext cx="3665919" cy="1384995"/>
          </a:xfrm>
          <a:prstGeom prst="rect">
            <a:avLst/>
          </a:prstGeom>
          <a:noFill/>
        </p:spPr>
        <p:txBody>
          <a:bodyPr wrap="square" rtlCol="0">
            <a:spAutoFit/>
          </a:bodyPr>
          <a:lstStyle/>
          <a:p>
            <a:pPr algn="ctr"/>
            <a:r>
              <a:rPr lang="en-US" sz="2800" dirty="0"/>
              <a:t>Rollbase Blogs</a:t>
            </a:r>
            <a:br>
              <a:rPr lang="en-US" sz="2800" dirty="0"/>
            </a:br>
            <a:r>
              <a:rPr lang="en-US" sz="2800" dirty="0">
                <a:hlinkClick r:id="rId2"/>
              </a:rPr>
              <a:t>https://goo.gl/Oru5Ia</a:t>
            </a:r>
            <a:r>
              <a:rPr lang="en-US" sz="2800" dirty="0"/>
              <a:t>	</a:t>
            </a:r>
          </a:p>
        </p:txBody>
      </p:sp>
      <p:pic>
        <p:nvPicPr>
          <p:cNvPr id="3" name="Picture 2"/>
          <p:cNvPicPr>
            <a:picLocks noChangeAspect="1"/>
          </p:cNvPicPr>
          <p:nvPr/>
        </p:nvPicPr>
        <p:blipFill>
          <a:blip r:embed="rId3"/>
          <a:stretch>
            <a:fillRect/>
          </a:stretch>
        </p:blipFill>
        <p:spPr>
          <a:xfrm>
            <a:off x="7817990" y="4695532"/>
            <a:ext cx="2033146" cy="1997889"/>
          </a:xfrm>
          <a:prstGeom prst="rect">
            <a:avLst/>
          </a:prstGeom>
        </p:spPr>
      </p:pic>
      <p:sp>
        <p:nvSpPr>
          <p:cNvPr id="4" name="TextBox 3"/>
          <p:cNvSpPr txBox="1"/>
          <p:nvPr/>
        </p:nvSpPr>
        <p:spPr>
          <a:xfrm>
            <a:off x="1475233" y="3505946"/>
            <a:ext cx="3872896" cy="954107"/>
          </a:xfrm>
          <a:prstGeom prst="rect">
            <a:avLst/>
          </a:prstGeom>
          <a:noFill/>
        </p:spPr>
        <p:txBody>
          <a:bodyPr wrap="square" rtlCol="0">
            <a:spAutoFit/>
          </a:bodyPr>
          <a:lstStyle/>
          <a:p>
            <a:pPr algn="ctr"/>
            <a:r>
              <a:rPr lang="en-US" sz="2800" dirty="0"/>
              <a:t>     @</a:t>
            </a:r>
            <a:r>
              <a:rPr lang="en-US" sz="2800" dirty="0" err="1"/>
              <a:t>ThierryCiot</a:t>
            </a:r>
            <a:br>
              <a:rPr lang="en-US" sz="2800" dirty="0"/>
            </a:br>
            <a:r>
              <a:rPr lang="en-US" sz="2800" dirty="0"/>
              <a:t>tciot@progress.com</a:t>
            </a:r>
          </a:p>
        </p:txBody>
      </p:sp>
      <p:pic>
        <p:nvPicPr>
          <p:cNvPr id="5" name="Picture 4"/>
          <p:cNvPicPr>
            <a:picLocks noChangeAspect="1"/>
          </p:cNvPicPr>
          <p:nvPr/>
        </p:nvPicPr>
        <p:blipFill>
          <a:blip r:embed="rId4"/>
          <a:stretch>
            <a:fillRect/>
          </a:stretch>
        </p:blipFill>
        <p:spPr>
          <a:xfrm>
            <a:off x="2566097" y="4712846"/>
            <a:ext cx="2004728" cy="1980575"/>
          </a:xfrm>
          <a:prstGeom prst="rect">
            <a:avLst/>
          </a:prstGeom>
        </p:spPr>
      </p:pic>
      <p:pic>
        <p:nvPicPr>
          <p:cNvPr id="6" name="Picture 5"/>
          <p:cNvPicPr>
            <a:picLocks noChangeAspect="1"/>
          </p:cNvPicPr>
          <p:nvPr/>
        </p:nvPicPr>
        <p:blipFill>
          <a:blip r:embed="rId5"/>
          <a:stretch>
            <a:fillRect/>
          </a:stretch>
        </p:blipFill>
        <p:spPr>
          <a:xfrm>
            <a:off x="2082078" y="3505945"/>
            <a:ext cx="484019" cy="477054"/>
          </a:xfrm>
          <a:prstGeom prst="rect">
            <a:avLst/>
          </a:prstGeom>
        </p:spPr>
      </p:pic>
      <p:sp>
        <p:nvSpPr>
          <p:cNvPr id="8" name="TextBox 7"/>
          <p:cNvSpPr txBox="1"/>
          <p:nvPr/>
        </p:nvSpPr>
        <p:spPr>
          <a:xfrm>
            <a:off x="1" y="939529"/>
            <a:ext cx="8266176" cy="954107"/>
          </a:xfrm>
          <a:prstGeom prst="rect">
            <a:avLst/>
          </a:prstGeom>
          <a:noFill/>
        </p:spPr>
        <p:txBody>
          <a:bodyPr wrap="square" rtlCol="0">
            <a:spAutoFit/>
          </a:bodyPr>
          <a:lstStyle/>
          <a:p>
            <a:pPr algn="ctr"/>
            <a:r>
              <a:rPr lang="en-US" sz="2800" dirty="0"/>
              <a:t>Try Rollbase for free at</a:t>
            </a:r>
          </a:p>
          <a:p>
            <a:pPr algn="ctr"/>
            <a:r>
              <a:rPr lang="en-US" sz="2800" dirty="0">
                <a:hlinkClick r:id="rId6"/>
              </a:rPr>
              <a:t>https://www.progress.com/trial-rollbase</a:t>
            </a:r>
            <a:endParaRPr lang="en-US" sz="2800" dirty="0"/>
          </a:p>
        </p:txBody>
      </p:sp>
      <p:pic>
        <p:nvPicPr>
          <p:cNvPr id="9" name="Picture 8"/>
          <p:cNvPicPr>
            <a:picLocks noChangeAspect="1"/>
          </p:cNvPicPr>
          <p:nvPr/>
        </p:nvPicPr>
        <p:blipFill>
          <a:blip r:embed="rId7"/>
          <a:stretch>
            <a:fillRect/>
          </a:stretch>
        </p:blipFill>
        <p:spPr>
          <a:xfrm>
            <a:off x="7817990" y="681912"/>
            <a:ext cx="1899034" cy="1909029"/>
          </a:xfrm>
          <a:prstGeom prst="rect">
            <a:avLst/>
          </a:prstGeom>
        </p:spPr>
      </p:pic>
    </p:spTree>
    <p:extLst>
      <p:ext uri="{BB962C8B-B14F-4D97-AF65-F5344CB8AC3E}">
        <p14:creationId xmlns:p14="http://schemas.microsoft.com/office/powerpoint/2010/main" val="3457286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480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41222_451_Template">
  <a:themeElements>
    <a:clrScheme name="451 Research Color Theme">
      <a:dk1>
        <a:sysClr val="windowText" lastClr="000000"/>
      </a:dk1>
      <a:lt1>
        <a:sysClr val="window" lastClr="FFFFFF"/>
      </a:lt1>
      <a:dk2>
        <a:srgbClr val="1F497D"/>
      </a:dk2>
      <a:lt2>
        <a:srgbClr val="EEECE1"/>
      </a:lt2>
      <a:accent1>
        <a:srgbClr val="005A87"/>
      </a:accent1>
      <a:accent2>
        <a:srgbClr val="7896BE"/>
      </a:accent2>
      <a:accent3>
        <a:srgbClr val="468C6E"/>
      </a:accent3>
      <a:accent4>
        <a:srgbClr val="F5821E"/>
      </a:accent4>
      <a:accent5>
        <a:srgbClr val="9BA5AF"/>
      </a:accent5>
      <a:accent6>
        <a:srgbClr val="784118"/>
      </a:accent6>
      <a:hlink>
        <a:srgbClr val="0000FF"/>
      </a:hlink>
      <a:folHlink>
        <a:srgbClr val="800080"/>
      </a:folHlink>
    </a:clrScheme>
    <a:fontScheme name="451 Research">
      <a:majorFont>
        <a:latin typeface="Segoe-UI-Semi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U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Approved_Template_030215.pptx" id="{0232BC14-1FE6-43FE-A69A-5B2B5F659302}" vid="{F917B16A-145C-42FE-9924-F957AD4A00B8}"/>
    </a:ext>
  </a:extLst>
</a:theme>
</file>

<file path=ppt/theme/theme3.xml><?xml version="1.0" encoding="utf-8"?>
<a:theme xmlns:a="http://schemas.openxmlformats.org/drawingml/2006/main" name="2_PROGRESS_16x9_PPT_Template">
  <a:themeElements>
    <a:clrScheme name="Progress Corporate Palette">
      <a:dk1>
        <a:srgbClr val="373A3E"/>
      </a:dk1>
      <a:lt1>
        <a:srgbClr val="FFFFFF"/>
      </a:lt1>
      <a:dk2>
        <a:srgbClr val="0D5257"/>
      </a:dk2>
      <a:lt2>
        <a:srgbClr val="FFFFFF"/>
      </a:lt2>
      <a:accent1>
        <a:srgbClr val="55D400"/>
      </a:accent1>
      <a:accent2>
        <a:srgbClr val="00A4A5"/>
      </a:accent2>
      <a:accent3>
        <a:srgbClr val="84329B"/>
      </a:accent3>
      <a:accent4>
        <a:srgbClr val="FFB419"/>
      </a:accent4>
      <a:accent5>
        <a:srgbClr val="DC3200"/>
      </a:accent5>
      <a:accent6>
        <a:srgbClr val="0072CE"/>
      </a:accent6>
      <a:hlink>
        <a:srgbClr val="0072CE"/>
      </a:hlink>
      <a:folHlink>
        <a:srgbClr val="5F236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vert="horz" wrap="square" lIns="91440" tIns="45720" rIns="91440" bIns="45720" numCol="1" anchor="t" anchorCtr="0" compatLnSpc="1">
        <a:prstTxWarp prst="textNoShape">
          <a:avLst/>
        </a:prstTxWarp>
      </a:bodyPr>
      <a:lstStyle>
        <a:defPPr>
          <a:buSzTx/>
          <a:defRPr i="0" dirty="0" smtClean="0"/>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GRESS_16x9_PPT_Template_Final" id="{366B545B-A7A2-2249-83C6-C4D1C1E12C8D}" vid="{B558CF6B-324C-A641-8969-9E3AD15FF1C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42931</TotalTime>
  <Words>999</Words>
  <Application>Microsoft Office PowerPoint</Application>
  <PresentationFormat>Widescreen</PresentationFormat>
  <Paragraphs>262</Paragraphs>
  <Slides>44</Slides>
  <Notes>14</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44</vt:i4>
      </vt:variant>
    </vt:vector>
  </HeadingPairs>
  <TitlesOfParts>
    <vt:vector size="63" baseType="lpstr">
      <vt:lpstr>Lucida Grande</vt:lpstr>
      <vt:lpstr>Merriweather Sans</vt:lpstr>
      <vt:lpstr>ＭＳ Ｐゴシック</vt:lpstr>
      <vt:lpstr>ＭＳ Ｐゴシック</vt:lpstr>
      <vt:lpstr>Quattrocento Sans</vt:lpstr>
      <vt:lpstr>Roboto</vt:lpstr>
      <vt:lpstr>Segoe-UI</vt:lpstr>
      <vt:lpstr>Sone</vt:lpstr>
      <vt:lpstr>SoneThin</vt:lpstr>
      <vt:lpstr>Arial</vt:lpstr>
      <vt:lpstr>Calibri</vt:lpstr>
      <vt:lpstr>Courier New</vt:lpstr>
      <vt:lpstr>Segoe UI</vt:lpstr>
      <vt:lpstr>Segoe UI Semibold</vt:lpstr>
      <vt:lpstr>Segoe UI Semilight</vt:lpstr>
      <vt:lpstr>Wingdings</vt:lpstr>
      <vt:lpstr>PROGRESS_16x9_PPT_Template</vt:lpstr>
      <vt:lpstr>20141222_451_Template</vt:lpstr>
      <vt:lpstr>2_PROGRESS_16x9_PPT_Template</vt:lpstr>
      <vt:lpstr>Harness the Power of IoT with  Rollbase</vt:lpstr>
      <vt:lpstr>Agenda</vt:lpstr>
      <vt:lpstr>IoT Market Opportunities</vt:lpstr>
      <vt:lpstr>Number of Connected Devices growth (in billions)</vt:lpstr>
      <vt:lpstr>What’s Rollbase low-code platform</vt:lpstr>
      <vt:lpstr>Characteristics</vt:lpstr>
      <vt:lpstr>Agenda</vt:lpstr>
      <vt:lpstr>Transportation Management</vt:lpstr>
      <vt:lpstr>Context</vt:lpstr>
      <vt:lpstr>Problems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vt:lpstr>
      <vt:lpstr>Benefits Operational Efficiency</vt:lpstr>
      <vt:lpstr>Benefits to Transport Contractors</vt:lpstr>
      <vt:lpstr>Benefits to Employees</vt:lpstr>
      <vt:lpstr>Why was Kingslake Successful with Rollbase</vt:lpstr>
      <vt:lpstr>Agenda</vt:lpstr>
      <vt:lpstr>An Application for a Prospect</vt:lpstr>
      <vt:lpstr>Demo Time</vt:lpstr>
      <vt:lpstr>PowerPoint Presentation</vt:lpstr>
      <vt:lpstr>PowerPoint Presentation</vt:lpstr>
      <vt:lpstr>PowerPoint Presentation</vt:lpstr>
      <vt:lpstr>Email Trigger When Temperature is not adjusting</vt:lpstr>
      <vt:lpstr>Agenda</vt:lpstr>
      <vt:lpstr>Rollbase High Value Services</vt:lpstr>
      <vt:lpstr>Example – No code REST</vt:lpstr>
      <vt:lpstr>Example – Workflow Designer</vt:lpstr>
      <vt:lpstr>Wrap-up</vt:lpstr>
      <vt:lpstr>Agenda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Damian Fernando</dc:creator>
  <cp:lastModifiedBy>Thierry Ciot</cp:lastModifiedBy>
  <cp:revision>328</cp:revision>
  <dcterms:created xsi:type="dcterms:W3CDTF">2016-10-26T16:39:48Z</dcterms:created>
  <dcterms:modified xsi:type="dcterms:W3CDTF">2017-06-05T14:39:48Z</dcterms:modified>
</cp:coreProperties>
</file>